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23"/>
  </p:notesMasterIdLst>
  <p:sldIdLst>
    <p:sldId id="256" r:id="rId2"/>
    <p:sldId id="322" r:id="rId3"/>
    <p:sldId id="288" r:id="rId4"/>
    <p:sldId id="289" r:id="rId5"/>
    <p:sldId id="281" r:id="rId6"/>
    <p:sldId id="295" r:id="rId7"/>
    <p:sldId id="284" r:id="rId8"/>
    <p:sldId id="293" r:id="rId9"/>
    <p:sldId id="285" r:id="rId10"/>
    <p:sldId id="315" r:id="rId11"/>
    <p:sldId id="316" r:id="rId12"/>
    <p:sldId id="286" r:id="rId13"/>
    <p:sldId id="317" r:id="rId14"/>
    <p:sldId id="313" r:id="rId15"/>
    <p:sldId id="314" r:id="rId16"/>
    <p:sldId id="296" r:id="rId17"/>
    <p:sldId id="264" r:id="rId18"/>
    <p:sldId id="319" r:id="rId19"/>
    <p:sldId id="320" r:id="rId20"/>
    <p:sldId id="321" r:id="rId21"/>
    <p:sldId id="28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1813" autoAdjust="0"/>
  </p:normalViewPr>
  <p:slideViewPr>
    <p:cSldViewPr snapToGrid="0">
      <p:cViewPr varScale="1">
        <p:scale>
          <a:sx n="53" d="100"/>
          <a:sy n="53" d="100"/>
        </p:scale>
        <p:origin x="1416" y="78"/>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oleObject" Target="file:///E:\Katy%20Elections\Online%20Voter%20Registration\OVR%20chronology%20char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114985626796647E-2"/>
          <c:y val="1.9608813969041235E-2"/>
          <c:w val="0.93548818897637787"/>
          <c:h val="0.81109566249870024"/>
        </c:manualLayout>
      </c:layout>
      <c:lineChart>
        <c:grouping val="standard"/>
        <c:varyColors val="0"/>
        <c:ser>
          <c:idx val="0"/>
          <c:order val="0"/>
          <c:tx>
            <c:strRef>
              <c:f>Sheet1!$B$1</c:f>
              <c:strCache>
                <c:ptCount val="1"/>
                <c:pt idx="0">
                  <c:v>OVR</c:v>
                </c:pt>
              </c:strCache>
            </c:strRef>
          </c:tx>
          <c:spPr>
            <a:ln w="28575" cap="rnd">
              <a:solidFill>
                <a:schemeClr val="accent1"/>
              </a:solidFill>
              <a:round/>
            </a:ln>
            <a:effectLst/>
          </c:spPr>
          <c:marker>
            <c:symbol val="none"/>
          </c:marker>
          <c:cat>
            <c:numRef>
              <c:f>Sheet1!$A$2:$A$10</c:f>
              <c:numCache>
                <c:formatCode>General</c:formatCode>
                <c:ptCount val="9"/>
                <c:pt idx="0">
                  <c:v>2000</c:v>
                </c:pt>
                <c:pt idx="1">
                  <c:v>2002</c:v>
                </c:pt>
                <c:pt idx="2">
                  <c:v>2004</c:v>
                </c:pt>
                <c:pt idx="3">
                  <c:v>2006</c:v>
                </c:pt>
                <c:pt idx="4">
                  <c:v>2008</c:v>
                </c:pt>
                <c:pt idx="5">
                  <c:v>2010</c:v>
                </c:pt>
                <c:pt idx="6">
                  <c:v>2012</c:v>
                </c:pt>
                <c:pt idx="7">
                  <c:v>2014</c:v>
                </c:pt>
                <c:pt idx="8">
                  <c:v>2016</c:v>
                </c:pt>
              </c:numCache>
            </c:numRef>
          </c:cat>
          <c:val>
            <c:numRef>
              <c:f>Sheet1!$B$2:$B$10</c:f>
              <c:numCache>
                <c:formatCode>General</c:formatCode>
                <c:ptCount val="9"/>
                <c:pt idx="0">
                  <c:v>0</c:v>
                </c:pt>
                <c:pt idx="1">
                  <c:v>1</c:v>
                </c:pt>
                <c:pt idx="2">
                  <c:v>1</c:v>
                </c:pt>
                <c:pt idx="3">
                  <c:v>1</c:v>
                </c:pt>
                <c:pt idx="4">
                  <c:v>2</c:v>
                </c:pt>
                <c:pt idx="5">
                  <c:v>8</c:v>
                </c:pt>
                <c:pt idx="6">
                  <c:v>13</c:v>
                </c:pt>
                <c:pt idx="7">
                  <c:v>20</c:v>
                </c:pt>
                <c:pt idx="8">
                  <c:v>30</c:v>
                </c:pt>
              </c:numCache>
            </c:numRef>
          </c:val>
          <c:smooth val="0"/>
          <c:extLst xmlns:c16r2="http://schemas.microsoft.com/office/drawing/2015/06/chart">
            <c:ext xmlns:c16="http://schemas.microsoft.com/office/drawing/2014/chart" uri="{C3380CC4-5D6E-409C-BE32-E72D297353CC}">
              <c16:uniqueId val="{00000000-5127-4A65-B505-1AC19081A524}"/>
            </c:ext>
          </c:extLst>
        </c:ser>
        <c:ser>
          <c:idx val="1"/>
          <c:order val="1"/>
          <c:tx>
            <c:strRef>
              <c:f>Sheet1!$C$1</c:f>
              <c:strCache>
                <c:ptCount val="1"/>
                <c:pt idx="0">
                  <c:v>Voter ID</c:v>
                </c:pt>
              </c:strCache>
            </c:strRef>
          </c:tx>
          <c:spPr>
            <a:ln w="28575" cap="rnd">
              <a:solidFill>
                <a:schemeClr val="accent2"/>
              </a:solidFill>
              <a:round/>
            </a:ln>
            <a:effectLst/>
          </c:spPr>
          <c:marker>
            <c:symbol val="none"/>
          </c:marker>
          <c:cat>
            <c:numRef>
              <c:f>Sheet1!$A$2:$A$10</c:f>
              <c:numCache>
                <c:formatCode>General</c:formatCode>
                <c:ptCount val="9"/>
                <c:pt idx="0">
                  <c:v>2000</c:v>
                </c:pt>
                <c:pt idx="1">
                  <c:v>2002</c:v>
                </c:pt>
                <c:pt idx="2">
                  <c:v>2004</c:v>
                </c:pt>
                <c:pt idx="3">
                  <c:v>2006</c:v>
                </c:pt>
                <c:pt idx="4">
                  <c:v>2008</c:v>
                </c:pt>
                <c:pt idx="5">
                  <c:v>2010</c:v>
                </c:pt>
                <c:pt idx="6">
                  <c:v>2012</c:v>
                </c:pt>
                <c:pt idx="7">
                  <c:v>2014</c:v>
                </c:pt>
                <c:pt idx="8">
                  <c:v>2016</c:v>
                </c:pt>
              </c:numCache>
            </c:numRef>
          </c:cat>
          <c:val>
            <c:numRef>
              <c:f>Sheet1!$C$2:$C$10</c:f>
              <c:numCache>
                <c:formatCode>General</c:formatCode>
                <c:ptCount val="9"/>
                <c:pt idx="0">
                  <c:v>14</c:v>
                </c:pt>
                <c:pt idx="1">
                  <c:v>15</c:v>
                </c:pt>
                <c:pt idx="2">
                  <c:v>20</c:v>
                </c:pt>
                <c:pt idx="3">
                  <c:v>23</c:v>
                </c:pt>
                <c:pt idx="4">
                  <c:v>24</c:v>
                </c:pt>
                <c:pt idx="5">
                  <c:v>26</c:v>
                </c:pt>
                <c:pt idx="6">
                  <c:v>29</c:v>
                </c:pt>
                <c:pt idx="7">
                  <c:v>31</c:v>
                </c:pt>
                <c:pt idx="8">
                  <c:v>33</c:v>
                </c:pt>
              </c:numCache>
            </c:numRef>
          </c:val>
          <c:smooth val="0"/>
          <c:extLst xmlns:c16r2="http://schemas.microsoft.com/office/drawing/2015/06/chart">
            <c:ext xmlns:c16="http://schemas.microsoft.com/office/drawing/2014/chart" uri="{C3380CC4-5D6E-409C-BE32-E72D297353CC}">
              <c16:uniqueId val="{00000001-5127-4A65-B505-1AC19081A524}"/>
            </c:ext>
          </c:extLst>
        </c:ser>
        <c:ser>
          <c:idx val="2"/>
          <c:order val="2"/>
          <c:tx>
            <c:strRef>
              <c:f>Sheet1!$D$1</c:f>
              <c:strCache>
                <c:ptCount val="1"/>
                <c:pt idx="0">
                  <c:v>Pre-ED Voting</c:v>
                </c:pt>
              </c:strCache>
            </c:strRef>
          </c:tx>
          <c:spPr>
            <a:ln w="28575" cap="rnd">
              <a:solidFill>
                <a:schemeClr val="accent3"/>
              </a:solidFill>
              <a:round/>
            </a:ln>
            <a:effectLst/>
          </c:spPr>
          <c:marker>
            <c:symbol val="none"/>
          </c:marker>
          <c:cat>
            <c:numRef>
              <c:f>Sheet1!$A$2:$A$10</c:f>
              <c:numCache>
                <c:formatCode>General</c:formatCode>
                <c:ptCount val="9"/>
                <c:pt idx="0">
                  <c:v>2000</c:v>
                </c:pt>
                <c:pt idx="1">
                  <c:v>2002</c:v>
                </c:pt>
                <c:pt idx="2">
                  <c:v>2004</c:v>
                </c:pt>
                <c:pt idx="3">
                  <c:v>2006</c:v>
                </c:pt>
                <c:pt idx="4">
                  <c:v>2008</c:v>
                </c:pt>
                <c:pt idx="5">
                  <c:v>2010</c:v>
                </c:pt>
                <c:pt idx="6">
                  <c:v>2012</c:v>
                </c:pt>
                <c:pt idx="7">
                  <c:v>2014</c:v>
                </c:pt>
                <c:pt idx="8">
                  <c:v>2016</c:v>
                </c:pt>
              </c:numCache>
            </c:numRef>
          </c:cat>
          <c:val>
            <c:numRef>
              <c:f>Sheet1!$D$2:$D$10</c:f>
              <c:numCache>
                <c:formatCode>General</c:formatCode>
                <c:ptCount val="9"/>
                <c:pt idx="0">
                  <c:v>26</c:v>
                </c:pt>
                <c:pt idx="1">
                  <c:v>29</c:v>
                </c:pt>
                <c:pt idx="2">
                  <c:v>31</c:v>
                </c:pt>
                <c:pt idx="3">
                  <c:v>35</c:v>
                </c:pt>
                <c:pt idx="4">
                  <c:v>35</c:v>
                </c:pt>
                <c:pt idx="5">
                  <c:v>35</c:v>
                </c:pt>
                <c:pt idx="6">
                  <c:v>35</c:v>
                </c:pt>
                <c:pt idx="7">
                  <c:v>36</c:v>
                </c:pt>
                <c:pt idx="8">
                  <c:v>37</c:v>
                </c:pt>
              </c:numCache>
            </c:numRef>
          </c:val>
          <c:smooth val="0"/>
          <c:extLst xmlns:c16r2="http://schemas.microsoft.com/office/drawing/2015/06/chart">
            <c:ext xmlns:c16="http://schemas.microsoft.com/office/drawing/2014/chart" uri="{C3380CC4-5D6E-409C-BE32-E72D297353CC}">
              <c16:uniqueId val="{00000002-5127-4A65-B505-1AC19081A524}"/>
            </c:ext>
          </c:extLst>
        </c:ser>
        <c:dLbls>
          <c:showLegendKey val="0"/>
          <c:showVal val="0"/>
          <c:showCatName val="0"/>
          <c:showSerName val="0"/>
          <c:showPercent val="0"/>
          <c:showBubbleSize val="0"/>
        </c:dLbls>
        <c:smooth val="0"/>
        <c:axId val="240756016"/>
        <c:axId val="240756800"/>
      </c:lineChart>
      <c:catAx>
        <c:axId val="240756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0756800"/>
        <c:crosses val="autoZero"/>
        <c:auto val="1"/>
        <c:lblAlgn val="ctr"/>
        <c:lblOffset val="100"/>
        <c:noMultiLvlLbl val="0"/>
      </c:catAx>
      <c:valAx>
        <c:axId val="2407568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07560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sz="2400"/>
            </a:pPr>
            <a:r>
              <a:rPr lang="en-US" sz="2400" dirty="0" smtClean="0"/>
              <a:t>Number</a:t>
            </a:r>
            <a:r>
              <a:rPr lang="en-US" sz="2400" baseline="0" dirty="0" smtClean="0"/>
              <a:t> </a:t>
            </a:r>
            <a:r>
              <a:rPr lang="en-US" sz="2400" dirty="0" smtClean="0"/>
              <a:t>of </a:t>
            </a:r>
            <a:r>
              <a:rPr lang="en-US" sz="2400" dirty="0"/>
              <a:t>States with Online</a:t>
            </a:r>
            <a:r>
              <a:rPr lang="en-US" sz="2400" baseline="0" dirty="0"/>
              <a:t> Voter Registration</a:t>
            </a:r>
            <a:endParaRPr lang="en-US" sz="2400" dirty="0"/>
          </a:p>
        </c:rich>
      </c:tx>
      <c:overlay val="0"/>
    </c:title>
    <c:autoTitleDeleted val="0"/>
    <c:plotArea>
      <c:layout/>
      <c:barChart>
        <c:barDir val="col"/>
        <c:grouping val="stacked"/>
        <c:varyColors val="0"/>
        <c:ser>
          <c:idx val="1"/>
          <c:order val="0"/>
          <c:tx>
            <c:strRef>
              <c:f>Number!$B$1</c:f>
              <c:strCache>
                <c:ptCount val="1"/>
                <c:pt idx="0">
                  <c:v>Numbers of States with OVR</c:v>
                </c:pt>
              </c:strCache>
            </c:strRef>
          </c:tx>
          <c:invertIfNegative val="0"/>
          <c:dLbls>
            <c:dLbl>
              <c:idx val="0"/>
              <c:layout>
                <c:manualLayout>
                  <c:x val="-1.3857296253827259E-3"/>
                  <c:y val="-4.24787522619099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CA50-4883-8EDD-9619F11307F7}"/>
                </c:ext>
                <c:ext xmlns:c15="http://schemas.microsoft.com/office/drawing/2012/chart" uri="{CE6537A1-D6FC-4f65-9D91-7224C49458BB}"/>
              </c:extLst>
            </c:dLbl>
            <c:dLbl>
              <c:idx val="1"/>
              <c:layout>
                <c:manualLayout>
                  <c:x val="0"/>
                  <c:y val="-4.7476252528016988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CA50-4883-8EDD-9619F11307F7}"/>
                </c:ext>
                <c:ext xmlns:c15="http://schemas.microsoft.com/office/drawing/2012/chart" uri="{CE6537A1-D6FC-4f65-9D91-7224C49458BB}"/>
              </c:extLst>
            </c:dLbl>
            <c:dLbl>
              <c:idx val="2"/>
              <c:layout>
                <c:manualLayout>
                  <c:x val="-2.5404749654180767E-17"/>
                  <c:y val="-4.7476252528016988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CA50-4883-8EDD-9619F11307F7}"/>
                </c:ext>
                <c:ext xmlns:c15="http://schemas.microsoft.com/office/drawing/2012/chart" uri="{CE6537A1-D6FC-4f65-9D91-7224C49458BB}"/>
              </c:extLst>
            </c:dLbl>
            <c:dLbl>
              <c:idx val="3"/>
              <c:layout>
                <c:manualLayout>
                  <c:x val="-1.3857296253827259E-3"/>
                  <c:y val="-4.24787522619099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CA50-4883-8EDD-9619F11307F7}"/>
                </c:ext>
                <c:ext xmlns:c15="http://schemas.microsoft.com/office/drawing/2012/chart" uri="{CE6537A1-D6FC-4f65-9D91-7224C49458BB}"/>
              </c:extLst>
            </c:dLbl>
            <c:dLbl>
              <c:idx val="4"/>
              <c:layout>
                <c:manualLayout>
                  <c:x val="-1.3857296253827769E-3"/>
                  <c:y val="-4.497750239496346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CA50-4883-8EDD-9619F11307F7}"/>
                </c:ext>
                <c:ext xmlns:c15="http://schemas.microsoft.com/office/drawing/2012/chart" uri="{CE6537A1-D6FC-4f65-9D91-7224C49458BB}"/>
              </c:extLst>
            </c:dLbl>
            <c:dLbl>
              <c:idx val="5"/>
              <c:layout>
                <c:manualLayout>
                  <c:x val="1.3857296253827259E-3"/>
                  <c:y val="-4.997500266107060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CA50-4883-8EDD-9619F11307F7}"/>
                </c:ext>
                <c:ext xmlns:c15="http://schemas.microsoft.com/office/drawing/2012/chart" uri="{CE6537A1-D6FC-4f65-9D91-7224C49458BB}"/>
              </c:extLst>
            </c:dLbl>
            <c:dLbl>
              <c:idx val="6"/>
              <c:layout>
                <c:manualLayout>
                  <c:x val="5.5429185015309548E-3"/>
                  <c:y val="-4.997500266107060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CA50-4883-8EDD-9619F11307F7}"/>
                </c:ext>
                <c:ext xmlns:c15="http://schemas.microsoft.com/office/drawing/2012/chart" uri="{CE6537A1-D6FC-4f65-9D91-7224C49458BB}"/>
              </c:extLst>
            </c:dLbl>
            <c:dLbl>
              <c:idx val="7"/>
              <c:layout>
                <c:manualLayout>
                  <c:x val="0"/>
                  <c:y val="-6.4814814814814839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CA50-4883-8EDD-9619F11307F7}"/>
                </c:ext>
                <c:ext xmlns:c15="http://schemas.microsoft.com/office/drawing/2012/chart" uri="{CE6537A1-D6FC-4f65-9D91-7224C49458BB}"/>
              </c:extLst>
            </c:dLbl>
            <c:dLbl>
              <c:idx val="8"/>
              <c:layout>
                <c:manualLayout>
                  <c:x val="2.777777777777676E-3"/>
                  <c:y val="-0.12704803028653677"/>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CA50-4883-8EDD-9619F11307F7}"/>
                </c:ext>
                <c:ext xmlns:c15="http://schemas.microsoft.com/office/drawing/2012/chart" uri="{CE6537A1-D6FC-4f65-9D91-7224C49458BB}"/>
              </c:extLst>
            </c:dLbl>
            <c:dLbl>
              <c:idx val="9"/>
              <c:layout>
                <c:manualLayout>
                  <c:x val="1.018506752641601E-16"/>
                  <c:y val="-0.13425925925925927"/>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CA50-4883-8EDD-9619F11307F7}"/>
                </c:ext>
                <c:ext xmlns:c15="http://schemas.microsoft.com/office/drawing/2012/chart" uri="{CE6537A1-D6FC-4f65-9D91-7224C49458BB}"/>
              </c:extLst>
            </c:dLbl>
            <c:dLbl>
              <c:idx val="10"/>
              <c:layout>
                <c:manualLayout>
                  <c:x val="-1.3857296253827259E-3"/>
                  <c:y val="-0.19281064333765335"/>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CA50-4883-8EDD-9619F11307F7}"/>
                </c:ext>
                <c:ext xmlns:c15="http://schemas.microsoft.com/office/drawing/2012/chart" uri="{CE6537A1-D6FC-4f65-9D91-7224C49458BB}"/>
              </c:extLst>
            </c:dLbl>
            <c:dLbl>
              <c:idx val="11"/>
              <c:layout>
                <c:manualLayout>
                  <c:x val="-2.7714592507655537E-3"/>
                  <c:y val="-0.21075383356474656"/>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CA50-4883-8EDD-9619F11307F7}"/>
                </c:ext>
                <c:ext xmlns:c15="http://schemas.microsoft.com/office/drawing/2012/chart" uri="{CE6537A1-D6FC-4f65-9D91-7224C49458BB}"/>
              </c:extLst>
            </c:dLbl>
            <c:dLbl>
              <c:idx val="12"/>
              <c:layout>
                <c:manualLayout>
                  <c:x val="-2.7777877797633644E-3"/>
                  <c:y val="-0.25503385019422375"/>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CA50-4883-8EDD-9619F11307F7}"/>
                </c:ext>
                <c:ext xmlns:c15="http://schemas.microsoft.com/office/drawing/2012/chart" uri="{CE6537A1-D6FC-4f65-9D91-7224C49458BB}"/>
              </c:extLst>
            </c:dLbl>
            <c:dLbl>
              <c:idx val="13"/>
              <c:layout>
                <c:manualLayout>
                  <c:x val="1.3857296253826244E-3"/>
                  <c:y val="-0.34030792865222337"/>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D-CA50-4883-8EDD-9619F11307F7}"/>
                </c:ext>
                <c:ext xmlns:c15="http://schemas.microsoft.com/office/drawing/2012/chart" uri="{CE6537A1-D6FC-4f65-9D91-7224C49458BB}"/>
              </c:extLst>
            </c:dLbl>
            <c:dLbl>
              <c:idx val="14"/>
              <c:layout>
                <c:manualLayout>
                  <c:x val="0"/>
                  <c:y val="-0.41850621569014396"/>
                </c:manualLayout>
              </c:layout>
              <c:tx>
                <c:rich>
                  <a:bodyPr wrap="square" lIns="38100" tIns="19050" rIns="38100" bIns="19050" anchor="ctr">
                    <a:spAutoFit/>
                  </a:bodyPr>
                  <a:lstStyle/>
                  <a:p>
                    <a:pPr>
                      <a:defRPr sz="2400"/>
                    </a:pPr>
                    <a:r>
                      <a:rPr lang="en-US" dirty="0" smtClean="0"/>
                      <a:t>30</a:t>
                    </a:r>
                    <a:endParaRPr lang="en-US" dirty="0"/>
                  </a:p>
                </c:rich>
              </c:tx>
              <c:spPr>
                <a:noFill/>
                <a:ln>
                  <a:noFill/>
                </a:ln>
                <a:effectLst/>
              </c:sp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E-CA50-4883-8EDD-9619F11307F7}"/>
                </c:ex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8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Number!$A$2:$A$16</c:f>
              <c:numCache>
                <c:formatCode>General</c:formatCod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numCache>
            </c:numRef>
          </c:cat>
          <c:val>
            <c:numRef>
              <c:f>Number!$B$2:$B$16</c:f>
              <c:numCache>
                <c:formatCode>0</c:formatCode>
                <c:ptCount val="15"/>
                <c:pt idx="0">
                  <c:v>1</c:v>
                </c:pt>
                <c:pt idx="1">
                  <c:v>1</c:v>
                </c:pt>
                <c:pt idx="2">
                  <c:v>1</c:v>
                </c:pt>
                <c:pt idx="3">
                  <c:v>1</c:v>
                </c:pt>
                <c:pt idx="4">
                  <c:v>1</c:v>
                </c:pt>
                <c:pt idx="5">
                  <c:v>2</c:v>
                </c:pt>
                <c:pt idx="6">
                  <c:v>2</c:v>
                </c:pt>
                <c:pt idx="7">
                  <c:v>3</c:v>
                </c:pt>
                <c:pt idx="8">
                  <c:v>8</c:v>
                </c:pt>
                <c:pt idx="9">
                  <c:v>9</c:v>
                </c:pt>
                <c:pt idx="10">
                  <c:v>13</c:v>
                </c:pt>
                <c:pt idx="11">
                  <c:v>15</c:v>
                </c:pt>
                <c:pt idx="12">
                  <c:v>20</c:v>
                </c:pt>
                <c:pt idx="13">
                  <c:v>27</c:v>
                </c:pt>
                <c:pt idx="14">
                  <c:v>30</c:v>
                </c:pt>
              </c:numCache>
            </c:numRef>
          </c:val>
          <c:extLst xmlns:c16r2="http://schemas.microsoft.com/office/drawing/2015/06/chart">
            <c:ext xmlns:c16="http://schemas.microsoft.com/office/drawing/2014/chart" uri="{C3380CC4-5D6E-409C-BE32-E72D297353CC}">
              <c16:uniqueId val="{0000000F-CA50-4883-8EDD-9619F11307F7}"/>
            </c:ext>
          </c:extLst>
        </c:ser>
        <c:dLbls>
          <c:showLegendKey val="0"/>
          <c:showVal val="1"/>
          <c:showCatName val="0"/>
          <c:showSerName val="0"/>
          <c:showPercent val="0"/>
          <c:showBubbleSize val="0"/>
        </c:dLbls>
        <c:gapWidth val="150"/>
        <c:overlap val="100"/>
        <c:axId val="240753664"/>
        <c:axId val="240755232"/>
      </c:barChart>
      <c:catAx>
        <c:axId val="240753664"/>
        <c:scaling>
          <c:orientation val="minMax"/>
        </c:scaling>
        <c:delete val="0"/>
        <c:axPos val="b"/>
        <c:numFmt formatCode="General" sourceLinked="1"/>
        <c:majorTickMark val="out"/>
        <c:minorTickMark val="none"/>
        <c:tickLblPos val="nextTo"/>
        <c:txPr>
          <a:bodyPr/>
          <a:lstStyle/>
          <a:p>
            <a:pPr>
              <a:defRPr sz="1400"/>
            </a:pPr>
            <a:endParaRPr lang="en-US"/>
          </a:p>
        </c:txPr>
        <c:crossAx val="240755232"/>
        <c:crosses val="autoZero"/>
        <c:auto val="1"/>
        <c:lblAlgn val="ctr"/>
        <c:lblOffset val="100"/>
        <c:noMultiLvlLbl val="0"/>
      </c:catAx>
      <c:valAx>
        <c:axId val="240755232"/>
        <c:scaling>
          <c:orientation val="minMax"/>
        </c:scaling>
        <c:delete val="0"/>
        <c:axPos val="l"/>
        <c:majorGridlines/>
        <c:numFmt formatCode="0" sourceLinked="1"/>
        <c:majorTickMark val="out"/>
        <c:minorTickMark val="none"/>
        <c:tickLblPos val="nextTo"/>
        <c:txPr>
          <a:bodyPr/>
          <a:lstStyle/>
          <a:p>
            <a:pPr>
              <a:defRPr sz="1400"/>
            </a:pPr>
            <a:endParaRPr lang="en-US"/>
          </a:p>
        </c:txPr>
        <c:crossAx val="240753664"/>
        <c:crosses val="autoZero"/>
        <c:crossBetween val="between"/>
      </c:valAx>
    </c:plotArea>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drawing1.xml><?xml version="1.0" encoding="utf-8"?>
<c:userShapes xmlns:c="http://schemas.openxmlformats.org/drawingml/2006/chart">
  <cdr:relSizeAnchor xmlns:cdr="http://schemas.openxmlformats.org/drawingml/2006/chartDrawing">
    <cdr:from>
      <cdr:x>0.1897</cdr:x>
      <cdr:y>0.68597</cdr:y>
    </cdr:from>
    <cdr:to>
      <cdr:x>0.61828</cdr:x>
      <cdr:y>0.77623</cdr:y>
    </cdr:to>
    <cdr:sp macro="" textlink="">
      <cdr:nvSpPr>
        <cdr:cNvPr id="2" name="TextBox 1"/>
        <cdr:cNvSpPr txBox="1"/>
      </cdr:nvSpPr>
      <cdr:spPr>
        <a:xfrm xmlns:a="http://schemas.openxmlformats.org/drawingml/2006/main">
          <a:off x="1517822" y="2895600"/>
          <a:ext cx="34290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smtClean="0">
              <a:latin typeface="Calibri" pitchFamily="34" charset="0"/>
            </a:rPr>
            <a:t>Online Voter Registration</a:t>
          </a:r>
          <a:endParaRPr lang="en-US" sz="1800" dirty="0">
            <a:latin typeface="Calibri" pitchFamily="34" charset="0"/>
          </a:endParaRPr>
        </a:p>
      </cdr:txBody>
    </cdr:sp>
  </cdr:relSizeAnchor>
  <cdr:relSizeAnchor xmlns:cdr="http://schemas.openxmlformats.org/drawingml/2006/chartDrawing">
    <cdr:from>
      <cdr:x>0.0678</cdr:x>
      <cdr:y>0.04332</cdr:y>
    </cdr:from>
    <cdr:to>
      <cdr:x>0.39161</cdr:x>
      <cdr:y>0.13358</cdr:y>
    </cdr:to>
    <cdr:sp macro="" textlink="">
      <cdr:nvSpPr>
        <cdr:cNvPr id="3" name="TextBox 2"/>
        <cdr:cNvSpPr txBox="1"/>
      </cdr:nvSpPr>
      <cdr:spPr>
        <a:xfrm xmlns:a="http://schemas.openxmlformats.org/drawingml/2006/main">
          <a:off x="542434" y="182880"/>
          <a:ext cx="2590803" cy="38100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smtClean="0">
              <a:latin typeface="Calibri" pitchFamily="34" charset="0"/>
            </a:rPr>
            <a:t>Pre-Election Day  Voting</a:t>
          </a:r>
          <a:endParaRPr lang="en-US" sz="1800" dirty="0">
            <a:latin typeface="Calibri" pitchFamily="34" charset="0"/>
          </a:endParaRPr>
        </a:p>
      </cdr:txBody>
    </cdr:sp>
  </cdr:relSizeAnchor>
  <cdr:relSizeAnchor xmlns:cdr="http://schemas.openxmlformats.org/drawingml/2006/chartDrawing">
    <cdr:from>
      <cdr:x>0.16113</cdr:x>
      <cdr:y>0.32493</cdr:y>
    </cdr:from>
    <cdr:to>
      <cdr:x>0.46589</cdr:x>
      <cdr:y>0.41519</cdr:y>
    </cdr:to>
    <cdr:sp macro="" textlink="">
      <cdr:nvSpPr>
        <cdr:cNvPr id="4" name="TextBox 3"/>
        <cdr:cNvSpPr txBox="1"/>
      </cdr:nvSpPr>
      <cdr:spPr>
        <a:xfrm xmlns:a="http://schemas.openxmlformats.org/drawingml/2006/main">
          <a:off x="1289222" y="1371600"/>
          <a:ext cx="2438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smtClean="0">
              <a:latin typeface="Calibri" pitchFamily="34" charset="0"/>
            </a:rPr>
            <a:t>Voter</a:t>
          </a:r>
          <a:r>
            <a:rPr lang="en-US" sz="1100" dirty="0" smtClean="0"/>
            <a:t> </a:t>
          </a:r>
          <a:r>
            <a:rPr lang="en-US" sz="1800" dirty="0" smtClean="0"/>
            <a:t>ID</a:t>
          </a:r>
          <a:endParaRPr lang="en-US" sz="18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309F4-FF18-433C-AB83-D6292A638BFF}" type="datetimeFigureOut">
              <a:rPr lang="en-US" smtClean="0"/>
              <a:t>2/8/2016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39C3ED-1054-48EE-8D4F-A4F5CDFE3484}" type="slidenum">
              <a:rPr lang="en-US" smtClean="0"/>
              <a:t>‹#›</a:t>
            </a:fld>
            <a:endParaRPr lang="en-US" dirty="0"/>
          </a:p>
        </p:txBody>
      </p:sp>
    </p:spTree>
    <p:extLst>
      <p:ext uri="{BB962C8B-B14F-4D97-AF65-F5344CB8AC3E}">
        <p14:creationId xmlns:p14="http://schemas.microsoft.com/office/powerpoint/2010/main" val="519909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1</a:t>
            </a:fld>
            <a:endParaRPr lang="en-US" dirty="0"/>
          </a:p>
        </p:txBody>
      </p:sp>
    </p:spTree>
    <p:extLst>
      <p:ext uri="{BB962C8B-B14F-4D97-AF65-F5344CB8AC3E}">
        <p14:creationId xmlns:p14="http://schemas.microsoft.com/office/powerpoint/2010/main" val="34215024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baseline="0" dirty="0" smtClean="0"/>
              <a:t>the issue that’s being talked about around the edges: voting with assistance from the Internet.  </a:t>
            </a:r>
          </a:p>
          <a:p>
            <a:r>
              <a:rPr lang="en-US" baseline="0" dirty="0" smtClean="0"/>
              <a:t>-the iteration of this that is already happening is electronic ballot transmission, which allows some voters (often restricted to UOCAVA voters) to return a voted ballot over email, fax or web-based upload (note that fax is often also considered “internet assisted” since many overseas voters use web-based fax systems). 32 states have this in some form. </a:t>
            </a:r>
          </a:p>
          <a:p>
            <a:r>
              <a:rPr lang="en-US" baseline="0" dirty="0" smtClean="0"/>
              <a:t>-Alabama only has a web-based upload system (fax/email not available). Missouri limits the use of EBT to military voters serving a “hostile zone”</a:t>
            </a:r>
          </a:p>
        </p:txBody>
      </p:sp>
      <p:sp>
        <p:nvSpPr>
          <p:cNvPr id="4" name="Slide Number Placeholder 3"/>
          <p:cNvSpPr>
            <a:spLocks noGrp="1"/>
          </p:cNvSpPr>
          <p:nvPr>
            <p:ph type="sldNum" sz="quarter" idx="10"/>
          </p:nvPr>
        </p:nvSpPr>
        <p:spPr/>
        <p:txBody>
          <a:bodyPr/>
          <a:lstStyle/>
          <a:p>
            <a:pPr>
              <a:defRPr/>
            </a:pPr>
            <a:fld id="{7A72457E-ECD5-4131-A389-650FB68BB941}" type="slidenum">
              <a:rPr lang="en-US" smtClean="0"/>
              <a:pPr>
                <a:defRPr/>
              </a:pPr>
              <a:t>12</a:t>
            </a:fld>
            <a:endParaRPr lang="en-US" dirty="0"/>
          </a:p>
        </p:txBody>
      </p:sp>
    </p:spTree>
    <p:extLst>
      <p:ext uri="{BB962C8B-B14F-4D97-AF65-F5344CB8AC3E}">
        <p14:creationId xmlns:p14="http://schemas.microsoft.com/office/powerpoint/2010/main" val="23275360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Mississippi allow electronic ballot delivery for emergency first responders</a:t>
            </a:r>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13</a:t>
            </a:fld>
            <a:endParaRPr lang="en-US" dirty="0"/>
          </a:p>
        </p:txBody>
      </p:sp>
    </p:spTree>
    <p:extLst>
      <p:ext uri="{BB962C8B-B14F-4D97-AF65-F5344CB8AC3E}">
        <p14:creationId xmlns:p14="http://schemas.microsoft.com/office/powerpoint/2010/main" val="13652052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-CT and NY authorized automated audit options in 2015. </a:t>
            </a:r>
          </a:p>
          <a:p>
            <a:r>
              <a:rPr lang="en-US" dirty="0" smtClean="0"/>
              <a:t>-KS legislation pending</a:t>
            </a:r>
          </a:p>
          <a:p>
            <a:r>
              <a:rPr lang="en-US" dirty="0" smtClean="0"/>
              <a:t>-CO</a:t>
            </a:r>
            <a:r>
              <a:rPr lang="en-US" baseline="0" dirty="0" smtClean="0"/>
              <a:t> moving to risk-limiting audit by 2017</a:t>
            </a:r>
          </a:p>
          <a:p>
            <a:r>
              <a:rPr lang="en-US" baseline="0" dirty="0" smtClean="0"/>
              <a:t>-RI risk-limiting legislation failed</a:t>
            </a:r>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14</a:t>
            </a:fld>
            <a:endParaRPr lang="en-US"/>
          </a:p>
        </p:txBody>
      </p:sp>
    </p:spTree>
    <p:extLst>
      <p:ext uri="{BB962C8B-B14F-4D97-AF65-F5344CB8AC3E}">
        <p14:creationId xmlns:p14="http://schemas.microsoft.com/office/powerpoint/2010/main" val="4486373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15</a:t>
            </a:fld>
            <a:endParaRPr lang="en-US"/>
          </a:p>
        </p:txBody>
      </p:sp>
    </p:spTree>
    <p:extLst>
      <p:ext uri="{BB962C8B-B14F-4D97-AF65-F5344CB8AC3E}">
        <p14:creationId xmlns:p14="http://schemas.microsoft.com/office/powerpoint/2010/main" val="4204869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-Legislation around this </a:t>
            </a:r>
            <a:r>
              <a:rPr lang="en-US" dirty="0" smtClean="0"/>
              <a:t>isn’t a</a:t>
            </a:r>
            <a:r>
              <a:rPr lang="en-US" baseline="0" dirty="0" smtClean="0"/>
              <a:t> huge trend by any means – we’re talking 1% of the election legislation bills enacted. </a:t>
            </a:r>
          </a:p>
          <a:p>
            <a:r>
              <a:rPr lang="en-US" baseline="0" dirty="0" smtClean="0"/>
              <a:t>-But there have been some bills updating references to technology: for example removing recommendations to </a:t>
            </a:r>
            <a:r>
              <a:rPr lang="en-US" baseline="0" dirty="0" err="1" smtClean="0"/>
              <a:t>Votomatic</a:t>
            </a:r>
            <a:r>
              <a:rPr lang="en-US" baseline="0" dirty="0" smtClean="0"/>
              <a:t> punch card machines, defining “electronic media device”</a:t>
            </a:r>
            <a:endParaRPr lang="en-US" dirty="0" smtClean="0"/>
          </a:p>
          <a:p>
            <a:r>
              <a:rPr lang="en-US" sz="1200" dirty="0" smtClean="0"/>
              <a:t>-legislation</a:t>
            </a:r>
            <a:r>
              <a:rPr lang="en-US" sz="1200" baseline="0" dirty="0" smtClean="0"/>
              <a:t> r</a:t>
            </a:r>
            <a:r>
              <a:rPr lang="en-US" sz="1200" dirty="0" smtClean="0"/>
              <a:t>emoving references to NASED or the FEC in regards to standards, testing and certification</a:t>
            </a:r>
          </a:p>
          <a:p>
            <a:r>
              <a:rPr lang="en-US" sz="1200" dirty="0" smtClean="0"/>
              <a:t>-mention</a:t>
            </a:r>
            <a:r>
              <a:rPr lang="en-US" sz="1200" baseline="0" dirty="0" smtClean="0"/>
              <a:t> CA from 2014?</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16</a:t>
            </a:fld>
            <a:endParaRPr lang="en-US"/>
          </a:p>
        </p:txBody>
      </p:sp>
    </p:spTree>
    <p:extLst>
      <p:ext uri="{BB962C8B-B14F-4D97-AF65-F5344CB8AC3E}">
        <p14:creationId xmlns:p14="http://schemas.microsoft.com/office/powerpoint/2010/main" val="447445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question for states: do they want</a:t>
            </a:r>
            <a:r>
              <a:rPr lang="en-US" baseline="0" dirty="0" smtClean="0"/>
              <a:t> to keep the power/responsibility of purchasing equipment? Some argue it should go back to the local level. Others are surprised this is even a conversation. </a:t>
            </a:r>
            <a:endParaRPr lang="en-US" dirty="0" smtClean="0"/>
          </a:p>
          <a:p>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17</a:t>
            </a:fld>
            <a:endParaRPr lang="en-US"/>
          </a:p>
        </p:txBody>
      </p:sp>
    </p:spTree>
    <p:extLst>
      <p:ext uri="{BB962C8B-B14F-4D97-AF65-F5344CB8AC3E}">
        <p14:creationId xmlns:p14="http://schemas.microsoft.com/office/powerpoint/2010/main" val="26624295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-direct appropriation: New</a:t>
            </a:r>
            <a:r>
              <a:rPr lang="en-US" baseline="0" dirty="0" smtClean="0"/>
              <a:t> Mexico: </a:t>
            </a:r>
            <a:r>
              <a:rPr lang="en-US" sz="1200" dirty="0" smtClean="0"/>
              <a:t>Prior to HAVA each county chose and bought its own equipment, and the state had a voting system revolving fund.</a:t>
            </a:r>
            <a:r>
              <a:rPr lang="en-US" sz="1200" baseline="0" dirty="0" smtClean="0"/>
              <a:t> </a:t>
            </a:r>
            <a:r>
              <a:rPr lang="en-US" sz="1200" dirty="0" smtClean="0"/>
              <a:t>Now, there’s a statewide system – state negotiated contract with vendor.</a:t>
            </a:r>
            <a:r>
              <a:rPr lang="en-US" sz="1200" baseline="0" dirty="0" smtClean="0"/>
              <a:t> </a:t>
            </a:r>
            <a:r>
              <a:rPr lang="en-US" sz="1200" dirty="0" smtClean="0"/>
              <a:t>Funds provided by legislature in two appropriation “chunks.” </a:t>
            </a:r>
            <a:r>
              <a:rPr lang="en-US" sz="1200" baseline="0" dirty="0" smtClean="0"/>
              <a:t> </a:t>
            </a:r>
            <a:r>
              <a:rPr lang="en-US" sz="1200" dirty="0" smtClean="0"/>
              <a:t>The state maintains the machines and oversees storage requirements and upgrades.</a:t>
            </a:r>
          </a:p>
          <a:p>
            <a:r>
              <a:rPr lang="en-US" sz="1200" dirty="0" smtClean="0"/>
              <a:t>-Funding split 50/50: Maryland </a:t>
            </a:r>
          </a:p>
          <a:p>
            <a:r>
              <a:rPr lang="en-US" sz="1200" dirty="0" smtClean="0"/>
              <a:t>-State negotiating</a:t>
            </a:r>
            <a:r>
              <a:rPr lang="en-US" sz="1200" baseline="0" dirty="0" smtClean="0"/>
              <a:t> contract: Colorado. UVS study group over the last two years, pilots of different systems in various counties, state chose a system. </a:t>
            </a:r>
            <a:r>
              <a:rPr lang="en-US" baseline="0" dirty="0" smtClean="0"/>
              <a:t>SOS office can’t obligate counties to use the Dominion system, but it will be the only system that they provide support for and will be the only certified system in the state (statute requires counties to only use certified systems). State providing inducement in the form of leftover HAVA funds. $850,000 is being made available for paying up to 50 percent of county costs in training, testing, installing and managing the use of new Dominion voting machines. not all counties will buy right away.</a:t>
            </a:r>
            <a:endParaRPr lang="en-US" dirty="0" smtClean="0"/>
          </a:p>
          <a:p>
            <a:r>
              <a:rPr lang="en-US" dirty="0" smtClean="0"/>
              <a:t>-dedicated revenue</a:t>
            </a:r>
            <a:r>
              <a:rPr lang="en-US" baseline="0" dirty="0" smtClean="0"/>
              <a:t> through </a:t>
            </a:r>
            <a:r>
              <a:rPr lang="en-US" dirty="0" smtClean="0"/>
              <a:t>fees: business side of SOS, LA just enacted</a:t>
            </a:r>
            <a:r>
              <a:rPr lang="en-US" baseline="0" dirty="0" smtClean="0"/>
              <a:t> legislation allowing SOS to charge for maps that it produces and put that money into the Voting Technology Fund</a:t>
            </a:r>
          </a:p>
          <a:p>
            <a:r>
              <a:rPr lang="en-US" baseline="0" dirty="0" smtClean="0"/>
              <a:t>-MO grant programs to counties with leftover HAVA funds</a:t>
            </a:r>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18</a:t>
            </a:fld>
            <a:endParaRPr lang="en-US"/>
          </a:p>
        </p:txBody>
      </p:sp>
    </p:spTree>
    <p:extLst>
      <p:ext uri="{BB962C8B-B14F-4D97-AF65-F5344CB8AC3E}">
        <p14:creationId xmlns:p14="http://schemas.microsoft.com/office/powerpoint/2010/main" val="2415121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 more possible for the larger counties </a:t>
            </a:r>
          </a:p>
          <a:p>
            <a:r>
              <a:rPr lang="en-US" dirty="0" smtClean="0"/>
              <a:t>-smaller</a:t>
            </a:r>
            <a:r>
              <a:rPr lang="en-US" baseline="0" dirty="0" smtClean="0"/>
              <a:t> counties may have to budget over time – anecdotally, many don’t know where the funds are coming from</a:t>
            </a:r>
          </a:p>
          <a:p>
            <a:r>
              <a:rPr lang="en-US" baseline="0" dirty="0" smtClean="0"/>
              <a:t>-4 big counties in KS, 12 small counties in FL getting together – with the help of the state (or not)</a:t>
            </a:r>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19</a:t>
            </a:fld>
            <a:endParaRPr lang="en-US"/>
          </a:p>
        </p:txBody>
      </p:sp>
    </p:spTree>
    <p:extLst>
      <p:ext uri="{BB962C8B-B14F-4D97-AF65-F5344CB8AC3E}">
        <p14:creationId xmlns:p14="http://schemas.microsoft.com/office/powerpoint/2010/main" val="31288832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-leasing</a:t>
            </a:r>
            <a:r>
              <a:rPr lang="en-US" baseline="0" dirty="0" smtClean="0"/>
              <a:t> – Maryland chose this option and smaller jurisdictions are considering it as well. </a:t>
            </a:r>
          </a:p>
          <a:p>
            <a:r>
              <a:rPr lang="en-US" baseline="0" dirty="0" smtClean="0"/>
              <a:t>-COTS – this is being talked about in a lot of places. I don’t have a good estimate of how many jurisdictions may be using or planning to use COTS hardware in some way, but it is certainly something being discussed. </a:t>
            </a:r>
          </a:p>
          <a:p>
            <a:r>
              <a:rPr lang="en-US" baseline="0" dirty="0" smtClean="0"/>
              <a:t>-Travis County</a:t>
            </a:r>
            <a:r>
              <a:rPr lang="en-US" baseline="0" smtClean="0"/>
              <a:t>, L.A., SF</a:t>
            </a:r>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20</a:t>
            </a:fld>
            <a:endParaRPr lang="en-US"/>
          </a:p>
        </p:txBody>
      </p:sp>
    </p:spTree>
    <p:extLst>
      <p:ext uri="{BB962C8B-B14F-4D97-AF65-F5344CB8AC3E}">
        <p14:creationId xmlns:p14="http://schemas.microsoft.com/office/powerpoint/2010/main" val="2181899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94EF0E-833C-4841-A3E5-5926439763A7}" type="slidenum">
              <a:rPr lang="en-US" smtClean="0"/>
              <a:pPr/>
              <a:t>2</a:t>
            </a:fld>
            <a:endParaRPr lang="en-US"/>
          </a:p>
        </p:txBody>
      </p:sp>
    </p:spTree>
    <p:extLst>
      <p:ext uri="{BB962C8B-B14F-4D97-AF65-F5344CB8AC3E}">
        <p14:creationId xmlns:p14="http://schemas.microsoft.com/office/powerpoint/2010/main" val="434904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I’ll talk about…</a:t>
            </a:r>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3</a:t>
            </a:fld>
            <a:endParaRPr lang="en-US" dirty="0"/>
          </a:p>
        </p:txBody>
      </p:sp>
    </p:spTree>
    <p:extLst>
      <p:ext uri="{BB962C8B-B14F-4D97-AF65-F5344CB8AC3E}">
        <p14:creationId xmlns:p14="http://schemas.microsoft.com/office/powerpoint/2010/main" val="559673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-Three</a:t>
            </a:r>
            <a:r>
              <a:rPr lang="en-US" baseline="0" dirty="0" smtClean="0"/>
              <a:t> legislative trends (perennial “hot” topics”) from the last 15 years – pre-ED voting started higher, increasing a bit but not dramatically. Voter ID saw a dramatic increase but is now leveling out. Online voter registration has seen a huge uptick.</a:t>
            </a:r>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4</a:t>
            </a:fld>
            <a:endParaRPr lang="en-US" dirty="0"/>
          </a:p>
        </p:txBody>
      </p:sp>
    </p:spTree>
    <p:extLst>
      <p:ext uri="{BB962C8B-B14F-4D97-AF65-F5344CB8AC3E}">
        <p14:creationId xmlns:p14="http://schemas.microsoft.com/office/powerpoint/2010/main" val="35994195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-NM and IA’s systems</a:t>
            </a:r>
            <a:r>
              <a:rPr lang="en-US" baseline="0" dirty="0" smtClean="0"/>
              <a:t> went live in January and Alabama just last week, so in 2016 we’re up to 30 states with online registration. Another 2 (OK and FL) have enacted it and are still working on implementing their systems.</a:t>
            </a:r>
          </a:p>
        </p:txBody>
      </p:sp>
      <p:sp>
        <p:nvSpPr>
          <p:cNvPr id="4" name="Slide Number Placeholder 3"/>
          <p:cNvSpPr>
            <a:spLocks noGrp="1"/>
          </p:cNvSpPr>
          <p:nvPr>
            <p:ph type="sldNum" sz="quarter" idx="10"/>
          </p:nvPr>
        </p:nvSpPr>
        <p:spPr/>
        <p:txBody>
          <a:bodyPr/>
          <a:lstStyle/>
          <a:p>
            <a:fld id="{3039C3ED-1054-48EE-8D4F-A4F5CDFE3484}" type="slidenum">
              <a:rPr lang="en-US" smtClean="0"/>
              <a:t>5</a:t>
            </a:fld>
            <a:endParaRPr lang="en-US" dirty="0"/>
          </a:p>
        </p:txBody>
      </p:sp>
    </p:spTree>
    <p:extLst>
      <p:ext uri="{BB962C8B-B14F-4D97-AF65-F5344CB8AC3E}">
        <p14:creationId xmlns:p14="http://schemas.microsoft.com/office/powerpoint/2010/main" val="1902159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-also saw the first automatic registration bills enacted in the last couple of years – OR and CA. Almost half of the states have seen legislation introduced that would establish automatic voter registration.</a:t>
            </a:r>
          </a:p>
          <a:p>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6</a:t>
            </a:fld>
            <a:endParaRPr lang="en-US" dirty="0"/>
          </a:p>
        </p:txBody>
      </p:sp>
    </p:spTree>
    <p:extLst>
      <p:ext uri="{BB962C8B-B14F-4D97-AF65-F5344CB8AC3E}">
        <p14:creationId xmlns:p14="http://schemas.microsoft.com/office/powerpoint/2010/main" val="2105697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-Virginia</a:t>
            </a:r>
            <a:r>
              <a:rPr lang="en-US" altLang="en-US" baseline="0" dirty="0" smtClean="0"/>
              <a:t> is just one example – every state has a web of agencies that it works with to conduct checks of the voter list, with various levels of automation and frequency. </a:t>
            </a:r>
          </a:p>
          <a:p>
            <a:pPr eaLnBrk="1" hangingPunct="1">
              <a:spcBef>
                <a:spcPct val="0"/>
              </a:spcBef>
            </a:pPr>
            <a:r>
              <a:rPr lang="en-US" altLang="en-US" baseline="0" dirty="0" smtClean="0"/>
              <a:t>-And in addition, like a growing number of states Virginia also participates in ERIC and the Interstate Crosscheck</a:t>
            </a:r>
            <a:endParaRPr lang="en-US" altLang="en-US" dirty="0"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8504" indent="-291732">
              <a:defRPr>
                <a:solidFill>
                  <a:schemeClr val="tx1"/>
                </a:solidFill>
                <a:latin typeface="Arial" panose="020B0604020202020204" pitchFamily="34" charset="0"/>
                <a:cs typeface="Arial" panose="020B0604020202020204" pitchFamily="34" charset="0"/>
              </a:defRPr>
            </a:lvl2pPr>
            <a:lvl3pPr marL="1166930" indent="-233386">
              <a:defRPr>
                <a:solidFill>
                  <a:schemeClr val="tx1"/>
                </a:solidFill>
                <a:latin typeface="Arial" panose="020B0604020202020204" pitchFamily="34" charset="0"/>
                <a:cs typeface="Arial" panose="020B0604020202020204" pitchFamily="34" charset="0"/>
              </a:defRPr>
            </a:lvl3pPr>
            <a:lvl4pPr marL="1633702" indent="-233386">
              <a:defRPr>
                <a:solidFill>
                  <a:schemeClr val="tx1"/>
                </a:solidFill>
                <a:latin typeface="Arial" panose="020B0604020202020204" pitchFamily="34" charset="0"/>
                <a:cs typeface="Arial" panose="020B0604020202020204" pitchFamily="34" charset="0"/>
              </a:defRPr>
            </a:lvl4pPr>
            <a:lvl5pPr marL="2100474" indent="-233386">
              <a:defRPr>
                <a:solidFill>
                  <a:schemeClr val="tx1"/>
                </a:solidFill>
                <a:latin typeface="Arial" panose="020B0604020202020204" pitchFamily="34" charset="0"/>
                <a:cs typeface="Arial" panose="020B0604020202020204" pitchFamily="34" charset="0"/>
              </a:defRPr>
            </a:lvl5pPr>
            <a:lvl6pPr marL="2567246" indent="-2333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34018" indent="-2333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00790" indent="-2333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7562" indent="-2333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90F56E7-E911-496C-9BFD-C14E08D473E0}" type="slidenum">
              <a:rPr lang="en-US" altLang="en-US">
                <a:latin typeface="Calibri" panose="020F0502020204030204" pitchFamily="34" charset="0"/>
              </a:rPr>
              <a:pPr/>
              <a:t>7</a:t>
            </a:fld>
            <a:endParaRPr lang="en-US" altLang="en-US" dirty="0">
              <a:latin typeface="Calibri" panose="020F0502020204030204" pitchFamily="34" charset="0"/>
            </a:endParaRPr>
          </a:p>
        </p:txBody>
      </p:sp>
    </p:spTree>
    <p:extLst>
      <p:ext uri="{BB962C8B-B14F-4D97-AF65-F5344CB8AC3E}">
        <p14:creationId xmlns:p14="http://schemas.microsoft.com/office/powerpoint/2010/main" val="1882449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baseline="0" dirty="0" smtClean="0"/>
              <a:t>-Interstate Crosscheck and the Electronic Registration Information Center, aka ERIC</a:t>
            </a:r>
          </a:p>
          <a:p>
            <a:pPr marL="0" marR="0" indent="0" algn="l" defTabSz="914400" rtl="0" eaLnBrk="1" fontAlgn="auto" latinLnBrk="0" hangingPunct="1">
              <a:lnSpc>
                <a:spcPct val="100000"/>
              </a:lnSpc>
              <a:spcBef>
                <a:spcPct val="0"/>
              </a:spcBef>
              <a:spcAft>
                <a:spcPts val="0"/>
              </a:spcAft>
              <a:buClrTx/>
              <a:buSzTx/>
              <a:buFontTx/>
              <a:buNone/>
              <a:tabLst/>
              <a:defRPr/>
            </a:pPr>
            <a:r>
              <a:rPr lang="en-US" altLang="en-US" baseline="0" dirty="0" smtClean="0"/>
              <a:t>-Have seen more legislation on this in the last couple of years. </a:t>
            </a:r>
          </a:p>
          <a:p>
            <a:pPr marL="0" marR="0" indent="0" algn="l" defTabSz="914400" rtl="0" eaLnBrk="1" fontAlgn="auto" latinLnBrk="0" hangingPunct="1">
              <a:lnSpc>
                <a:spcPct val="100000"/>
              </a:lnSpc>
              <a:spcBef>
                <a:spcPct val="0"/>
              </a:spcBef>
              <a:spcAft>
                <a:spcPts val="0"/>
              </a:spcAft>
              <a:buClrTx/>
              <a:buSzTx/>
              <a:buFontTx/>
              <a:buNone/>
              <a:tabLst/>
              <a:defRPr/>
            </a:pPr>
            <a:r>
              <a:rPr lang="en-US" altLang="en-US" baseline="0" dirty="0" smtClean="0"/>
              <a:t>-</a:t>
            </a:r>
            <a:r>
              <a:rPr lang="en-US" sz="1200" b="0" i="0" u="none" strike="noStrike" kern="1200" dirty="0" smtClean="0">
                <a:solidFill>
                  <a:schemeClr val="tx1"/>
                </a:solidFill>
                <a:effectLst/>
                <a:latin typeface="+mn-lt"/>
                <a:ea typeface="+mn-ea"/>
                <a:cs typeface="+mn-cs"/>
              </a:rPr>
              <a:t>Alabama, Texas, and Virginia authorized interstate data-sharing of voter registration lists</a:t>
            </a:r>
            <a:r>
              <a:rPr lang="en-US" sz="1200" b="0" i="0" u="none" strike="noStrike" kern="1200" baseline="0" dirty="0" smtClean="0">
                <a:solidFill>
                  <a:schemeClr val="tx1"/>
                </a:solidFill>
                <a:effectLst/>
                <a:latin typeface="+mn-lt"/>
                <a:ea typeface="+mn-ea"/>
                <a:cs typeface="+mn-cs"/>
              </a:rPr>
              <a:t> in 2015. Legislation pending in HI, NJ, WI.</a:t>
            </a:r>
            <a:endParaRPr lang="en-US" altLang="en-US" baseline="0" dirty="0" smtClean="0"/>
          </a:p>
          <a:p>
            <a:pPr eaLnBrk="1" hangingPunct="1">
              <a:spcBef>
                <a:spcPct val="0"/>
              </a:spcBef>
            </a:pPr>
            <a:r>
              <a:rPr lang="en-US" altLang="en-US" baseline="0" dirty="0" smtClean="0"/>
              <a:t>-Appeals to both sides of the aisle: clean rolls help everybody</a:t>
            </a:r>
          </a:p>
          <a:p>
            <a:pPr eaLnBrk="1" hangingPunct="1">
              <a:spcBef>
                <a:spcPct val="0"/>
              </a:spcBef>
            </a:pPr>
            <a:r>
              <a:rPr lang="en-US" altLang="en-US" baseline="0" dirty="0" smtClean="0"/>
              <a:t>-While this isn’t so much a “you have it or you don’t have it” like OVR, it is the coming thing</a:t>
            </a:r>
          </a:p>
          <a:p>
            <a:endParaRPr lang="en-US" dirty="0"/>
          </a:p>
        </p:txBody>
      </p:sp>
      <p:sp>
        <p:nvSpPr>
          <p:cNvPr id="4" name="Slide Number Placeholder 3"/>
          <p:cNvSpPr>
            <a:spLocks noGrp="1"/>
          </p:cNvSpPr>
          <p:nvPr>
            <p:ph type="sldNum" sz="quarter" idx="10"/>
          </p:nvPr>
        </p:nvSpPr>
        <p:spPr/>
        <p:txBody>
          <a:bodyPr/>
          <a:lstStyle/>
          <a:p>
            <a:fld id="{3039C3ED-1054-48EE-8D4F-A4F5CDFE3484}" type="slidenum">
              <a:rPr lang="en-US" smtClean="0"/>
              <a:t>8</a:t>
            </a:fld>
            <a:endParaRPr lang="en-US" dirty="0"/>
          </a:p>
        </p:txBody>
      </p:sp>
    </p:spTree>
    <p:extLst>
      <p:ext uri="{BB962C8B-B14F-4D97-AF65-F5344CB8AC3E}">
        <p14:creationId xmlns:p14="http://schemas.microsoft.com/office/powerpoint/2010/main" val="2402882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-32 states have jurisdictions that use EPBs</a:t>
            </a:r>
          </a:p>
          <a:p>
            <a:r>
              <a:rPr lang="en-US" dirty="0" smtClean="0"/>
              <a:t>-</a:t>
            </a:r>
            <a:r>
              <a:rPr lang="en-US" baseline="0" dirty="0" smtClean="0"/>
              <a:t>authorization not always required</a:t>
            </a:r>
          </a:p>
          <a:p>
            <a:r>
              <a:rPr lang="en-US" dirty="0" smtClean="0"/>
              <a:t>-</a:t>
            </a:r>
            <a:r>
              <a:rPr lang="en-US" baseline="0" dirty="0" smtClean="0"/>
              <a:t>2 states – Georgia and Maryland – use them statewide.</a:t>
            </a:r>
          </a:p>
          <a:p>
            <a:r>
              <a:rPr lang="en-US" baseline="0" dirty="0" smtClean="0"/>
              <a:t>-States are now looking at process for testing and certifying EPBs – 7 states now do this. The latest are ID and CA in 2015.</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t>
            </a:r>
            <a:r>
              <a:rPr lang="en-US" dirty="0" smtClean="0"/>
              <a:t>Ohio appropriated</a:t>
            </a:r>
            <a:r>
              <a:rPr lang="en-US" baseline="0" dirty="0" smtClean="0"/>
              <a:t> </a:t>
            </a:r>
            <a:r>
              <a:rPr lang="en-US" dirty="0" smtClean="0"/>
              <a:t>$12.7 million to roll out e-poll books across the state</a:t>
            </a:r>
            <a:endParaRPr lang="en-US" baseline="0" dirty="0" smtClean="0"/>
          </a:p>
          <a:p>
            <a:r>
              <a:rPr lang="en-US" baseline="0" dirty="0" smtClean="0"/>
              <a:t>-Wisconsin has looked at it in the past and may again in the future, Rhode Island, New Jersey and Vermont all considering their use</a:t>
            </a:r>
          </a:p>
        </p:txBody>
      </p:sp>
      <p:sp>
        <p:nvSpPr>
          <p:cNvPr id="4" name="Slide Number Placeholder 3"/>
          <p:cNvSpPr>
            <a:spLocks noGrp="1"/>
          </p:cNvSpPr>
          <p:nvPr>
            <p:ph type="sldNum" sz="quarter" idx="10"/>
          </p:nvPr>
        </p:nvSpPr>
        <p:spPr/>
        <p:txBody>
          <a:bodyPr/>
          <a:lstStyle/>
          <a:p>
            <a:pPr>
              <a:defRPr/>
            </a:pPr>
            <a:fld id="{7A72457E-ECD5-4131-A389-650FB68BB941}" type="slidenum">
              <a:rPr lang="en-US" smtClean="0"/>
              <a:pPr>
                <a:defRPr/>
              </a:pPr>
              <a:t>9</a:t>
            </a:fld>
            <a:endParaRPr lang="en-US" dirty="0"/>
          </a:p>
        </p:txBody>
      </p:sp>
    </p:spTree>
    <p:extLst>
      <p:ext uri="{BB962C8B-B14F-4D97-AF65-F5344CB8AC3E}">
        <p14:creationId xmlns:p14="http://schemas.microsoft.com/office/powerpoint/2010/main" val="719519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A7AB348-95A8-4793-9919-817B62E69EBB}" type="datetimeFigureOut">
              <a:rPr lang="en-US" smtClean="0"/>
              <a:t>2/8/2016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B2B8F881-FB45-45FB-B715-1E1180BEC97D}" type="slidenum">
              <a:rPr lang="en-US" smtClean="0"/>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5418179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7AB348-95A8-4793-9919-817B62E69EBB}" type="datetimeFigureOut">
              <a:rPr lang="en-US" smtClean="0"/>
              <a:t>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B8F881-FB45-45FB-B715-1E1180BEC97D}" type="slidenum">
              <a:rPr lang="en-US" smtClean="0"/>
              <a:t>‹#›</a:t>
            </a:fld>
            <a:endParaRPr lang="en-US" dirty="0"/>
          </a:p>
        </p:txBody>
      </p:sp>
    </p:spTree>
    <p:extLst>
      <p:ext uri="{BB962C8B-B14F-4D97-AF65-F5344CB8AC3E}">
        <p14:creationId xmlns:p14="http://schemas.microsoft.com/office/powerpoint/2010/main" val="1797466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7AB348-95A8-4793-9919-817B62E69EBB}" type="datetimeFigureOut">
              <a:rPr lang="en-US" smtClean="0"/>
              <a:t>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B8F881-FB45-45FB-B715-1E1180BEC97D}" type="slidenum">
              <a:rPr lang="en-US" smtClean="0"/>
              <a:t>‹#›</a:t>
            </a:fld>
            <a:endParaRPr lang="en-US" dirty="0"/>
          </a:p>
        </p:txBody>
      </p:sp>
    </p:spTree>
    <p:extLst>
      <p:ext uri="{BB962C8B-B14F-4D97-AF65-F5344CB8AC3E}">
        <p14:creationId xmlns:p14="http://schemas.microsoft.com/office/powerpoint/2010/main" val="1169665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286001"/>
            <a:ext cx="10668000" cy="4221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851507956"/>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286001"/>
            <a:ext cx="10668000" cy="4221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87782717"/>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286001"/>
            <a:ext cx="10668000" cy="4221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670306543"/>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286001"/>
            <a:ext cx="10668000" cy="4221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2718346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7AB348-95A8-4793-9919-817B62E69EBB}" type="datetimeFigureOut">
              <a:rPr lang="en-US" smtClean="0"/>
              <a:t>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B8F881-FB45-45FB-B715-1E1180BEC97D}" type="slidenum">
              <a:rPr lang="en-US" smtClean="0"/>
              <a:t>‹#›</a:t>
            </a:fld>
            <a:endParaRPr lang="en-US" dirty="0"/>
          </a:p>
        </p:txBody>
      </p:sp>
    </p:spTree>
    <p:extLst>
      <p:ext uri="{BB962C8B-B14F-4D97-AF65-F5344CB8AC3E}">
        <p14:creationId xmlns:p14="http://schemas.microsoft.com/office/powerpoint/2010/main" val="3966820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A7AB348-95A8-4793-9919-817B62E69EBB}" type="datetimeFigureOut">
              <a:rPr lang="en-US" smtClean="0"/>
              <a:t>2/8/2016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B2B8F881-FB45-45FB-B715-1E1180BEC97D}" type="slidenum">
              <a:rPr lang="en-US" smtClean="0"/>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1597251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A7AB348-95A8-4793-9919-817B62E69EBB}" type="datetimeFigureOut">
              <a:rPr lang="en-US" smtClean="0"/>
              <a:t>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B8F881-FB45-45FB-B715-1E1180BEC97D}" type="slidenum">
              <a:rPr lang="en-US" smtClean="0"/>
              <a:t>‹#›</a:t>
            </a:fld>
            <a:endParaRPr lang="en-US" dirty="0"/>
          </a:p>
        </p:txBody>
      </p:sp>
    </p:spTree>
    <p:extLst>
      <p:ext uri="{BB962C8B-B14F-4D97-AF65-F5344CB8AC3E}">
        <p14:creationId xmlns:p14="http://schemas.microsoft.com/office/powerpoint/2010/main" val="3721175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A7AB348-95A8-4793-9919-817B62E69EBB}" type="datetimeFigureOut">
              <a:rPr lang="en-US" smtClean="0"/>
              <a:t>2/8/2016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B8F881-FB45-45FB-B715-1E1180BEC97D}" type="slidenum">
              <a:rPr lang="en-US" smtClean="0"/>
              <a:t>‹#›</a:t>
            </a:fld>
            <a:endParaRPr lang="en-US" dirty="0"/>
          </a:p>
        </p:txBody>
      </p:sp>
    </p:spTree>
    <p:extLst>
      <p:ext uri="{BB962C8B-B14F-4D97-AF65-F5344CB8AC3E}">
        <p14:creationId xmlns:p14="http://schemas.microsoft.com/office/powerpoint/2010/main" val="736037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7AB348-95A8-4793-9919-817B62E69EBB}" type="datetimeFigureOut">
              <a:rPr lang="en-US" smtClean="0"/>
              <a:t>2/8/2016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2B8F881-FB45-45FB-B715-1E1180BEC97D}" type="slidenum">
              <a:rPr lang="en-US" smtClean="0"/>
              <a:t>‹#›</a:t>
            </a:fld>
            <a:endParaRPr lang="en-US" dirty="0"/>
          </a:p>
        </p:txBody>
      </p:sp>
    </p:spTree>
    <p:extLst>
      <p:ext uri="{BB962C8B-B14F-4D97-AF65-F5344CB8AC3E}">
        <p14:creationId xmlns:p14="http://schemas.microsoft.com/office/powerpoint/2010/main" val="2152068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7AB348-95A8-4793-9919-817B62E69EBB}" type="datetimeFigureOut">
              <a:rPr lang="en-US" smtClean="0"/>
              <a:t>2/8/2016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2B8F881-FB45-45FB-B715-1E1180BEC97D}" type="slidenum">
              <a:rPr lang="en-US" smtClean="0"/>
              <a:t>‹#›</a:t>
            </a:fld>
            <a:endParaRPr lang="en-US" dirty="0"/>
          </a:p>
        </p:txBody>
      </p:sp>
    </p:spTree>
    <p:extLst>
      <p:ext uri="{BB962C8B-B14F-4D97-AF65-F5344CB8AC3E}">
        <p14:creationId xmlns:p14="http://schemas.microsoft.com/office/powerpoint/2010/main" val="1616430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A7AB348-95A8-4793-9919-817B62E69EBB}" type="datetimeFigureOut">
              <a:rPr lang="en-US" smtClean="0"/>
              <a:t>2/8/2016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2B8F881-FB45-45FB-B715-1E1180BEC97D}"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58010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A7AB348-95A8-4793-9919-817B62E69EBB}" type="datetimeFigureOut">
              <a:rPr lang="en-US" smtClean="0"/>
              <a:t>2/8/2016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2B8F881-FB45-45FB-B715-1E1180BEC97D}"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67859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A7AB348-95A8-4793-9919-817B62E69EBB}" type="datetimeFigureOut">
              <a:rPr lang="en-US" smtClean="0"/>
              <a:t>2/8/2016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B2B8F881-FB45-45FB-B715-1E1180BEC97D}" type="slidenum">
              <a:rPr lang="en-US" smtClean="0"/>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35870128"/>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9" r:id="rId13"/>
    <p:sldLayoutId id="2147483791" r:id="rId14"/>
    <p:sldLayoutId id="2147483792" r:id="rId15"/>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katyowenshubler@democracyresearch.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92706" y="1448451"/>
            <a:ext cx="9241187" cy="2098226"/>
          </a:xfrm>
        </p:spPr>
        <p:txBody>
          <a:bodyPr/>
          <a:lstStyle/>
          <a:p>
            <a:r>
              <a:rPr lang="en-US" sz="6600" dirty="0" smtClean="0"/>
              <a:t>Voting Technology and State Policy 2016</a:t>
            </a:r>
            <a:endParaRPr lang="en-US" sz="6600" dirty="0"/>
          </a:p>
        </p:txBody>
      </p:sp>
      <p:sp>
        <p:nvSpPr>
          <p:cNvPr id="3" name="Subtitle 2"/>
          <p:cNvSpPr>
            <a:spLocks noGrp="1"/>
          </p:cNvSpPr>
          <p:nvPr>
            <p:ph type="subTitle" idx="1"/>
          </p:nvPr>
        </p:nvSpPr>
        <p:spPr>
          <a:xfrm>
            <a:off x="2029807" y="4062833"/>
            <a:ext cx="7966984" cy="1086237"/>
          </a:xfrm>
        </p:spPr>
        <p:txBody>
          <a:bodyPr>
            <a:noAutofit/>
          </a:bodyPr>
          <a:lstStyle/>
          <a:p>
            <a:r>
              <a:rPr lang="en-US" sz="2000" dirty="0" smtClean="0"/>
              <a:t>By Katy Owens Hubler</a:t>
            </a:r>
          </a:p>
          <a:p>
            <a:r>
              <a:rPr lang="en-US" sz="2000" dirty="0" smtClean="0"/>
              <a:t>Democracy Research, LLC</a:t>
            </a:r>
          </a:p>
          <a:p>
            <a:r>
              <a:rPr lang="en-US" sz="2000" dirty="0" smtClean="0"/>
              <a:t>Consultant for the National Conference of State Legislatures (NCSL)</a:t>
            </a:r>
            <a:endParaRPr lang="en-US" sz="2000" dirty="0"/>
          </a:p>
        </p:txBody>
      </p:sp>
    </p:spTree>
    <p:extLst>
      <p:ext uri="{BB962C8B-B14F-4D97-AF65-F5344CB8AC3E}">
        <p14:creationId xmlns:p14="http://schemas.microsoft.com/office/powerpoint/2010/main" val="6274239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Ballot-on-Demand</a:t>
            </a:r>
            <a:endParaRPr lang="en-US" dirty="0"/>
          </a:p>
        </p:txBody>
      </p:sp>
      <p:sp>
        <p:nvSpPr>
          <p:cNvPr id="3" name="Content Placeholder 2"/>
          <p:cNvSpPr>
            <a:spLocks noGrp="1"/>
          </p:cNvSpPr>
          <p:nvPr>
            <p:ph idx="1"/>
          </p:nvPr>
        </p:nvSpPr>
        <p:spPr>
          <a:xfrm>
            <a:off x="1371600" y="2514600"/>
            <a:ext cx="9601200" cy="3581400"/>
          </a:xfrm>
        </p:spPr>
        <p:txBody>
          <a:bodyPr/>
          <a:lstStyle/>
          <a:p>
            <a:r>
              <a:rPr lang="en-US" sz="3200" i="0" dirty="0" smtClean="0"/>
              <a:t>California: must be certified by state</a:t>
            </a:r>
          </a:p>
          <a:p>
            <a:r>
              <a:rPr lang="en-US" sz="3200" dirty="0" smtClean="0"/>
              <a:t>Tennessee: must have approval from state to use</a:t>
            </a:r>
            <a:endParaRPr lang="en-US" sz="3200" i="0" dirty="0" smtClean="0"/>
          </a:p>
          <a:p>
            <a:r>
              <a:rPr lang="en-US" sz="3200" dirty="0" smtClean="0"/>
              <a:t>Ohio: </a:t>
            </a:r>
            <a:r>
              <a:rPr lang="en-US" sz="3200" i="0" dirty="0" smtClean="0"/>
              <a:t>setting </a:t>
            </a:r>
            <a:r>
              <a:rPr lang="en-US" sz="3200" i="0" dirty="0"/>
              <a:t>some </a:t>
            </a:r>
            <a:r>
              <a:rPr lang="en-US" sz="3200" i="0" dirty="0" smtClean="0"/>
              <a:t>requirements</a:t>
            </a:r>
          </a:p>
          <a:p>
            <a:r>
              <a:rPr lang="en-US" sz="3200" dirty="0" smtClean="0"/>
              <a:t>Colorado: requires use of ballot-on-demand ballots during pre-election testing</a:t>
            </a:r>
            <a:endParaRPr lang="en-US" sz="3200" i="0" dirty="0"/>
          </a:p>
          <a:p>
            <a:endParaRPr lang="en-US" dirty="0"/>
          </a:p>
        </p:txBody>
      </p:sp>
    </p:spTree>
    <p:extLst>
      <p:ext uri="{BB962C8B-B14F-4D97-AF65-F5344CB8AC3E}">
        <p14:creationId xmlns:p14="http://schemas.microsoft.com/office/powerpoint/2010/main" val="37102651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Ballot Marking Devices</a:t>
            </a:r>
            <a:endParaRPr lang="en-US" dirty="0"/>
          </a:p>
        </p:txBody>
      </p:sp>
      <p:sp>
        <p:nvSpPr>
          <p:cNvPr id="3" name="Content Placeholder 2"/>
          <p:cNvSpPr>
            <a:spLocks noGrp="1"/>
          </p:cNvSpPr>
          <p:nvPr>
            <p:ph idx="1"/>
          </p:nvPr>
        </p:nvSpPr>
        <p:spPr/>
        <p:txBody>
          <a:bodyPr>
            <a:normAutofit/>
          </a:bodyPr>
          <a:lstStyle/>
          <a:p>
            <a:r>
              <a:rPr lang="en-US" sz="3200" dirty="0" smtClean="0"/>
              <a:t>California: must be certified by the state</a:t>
            </a:r>
            <a:endParaRPr lang="en-US" sz="3200" dirty="0"/>
          </a:p>
          <a:p>
            <a:r>
              <a:rPr lang="en-US" sz="3200" dirty="0" smtClean="0"/>
              <a:t>States </a:t>
            </a:r>
            <a:r>
              <a:rPr lang="en-US" sz="3200" dirty="0"/>
              <a:t>that set requirements in statute: </a:t>
            </a:r>
          </a:p>
          <a:p>
            <a:pPr lvl="1"/>
            <a:r>
              <a:rPr lang="en-US" sz="3200" i="0" dirty="0" smtClean="0"/>
              <a:t>Colorado,  New York, West Virginia</a:t>
            </a:r>
          </a:p>
          <a:p>
            <a:r>
              <a:rPr lang="en-US" sz="3200" dirty="0" smtClean="0"/>
              <a:t>Arkansas: </a:t>
            </a:r>
            <a:r>
              <a:rPr lang="en-US" sz="3200" dirty="0"/>
              <a:t>incorporates ballot marking device into its definition of a voting machine</a:t>
            </a:r>
          </a:p>
          <a:p>
            <a:endParaRPr lang="en-US" sz="3200" dirty="0" smtClean="0"/>
          </a:p>
        </p:txBody>
      </p:sp>
    </p:spTree>
    <p:extLst>
      <p:ext uri="{BB962C8B-B14F-4D97-AF65-F5344CB8AC3E}">
        <p14:creationId xmlns:p14="http://schemas.microsoft.com/office/powerpoint/2010/main" val="35615887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7"/>
          <p:cNvSpPr txBox="1">
            <a:spLocks noChangeArrowheads="1"/>
          </p:cNvSpPr>
          <p:nvPr/>
        </p:nvSpPr>
        <p:spPr bwMode="auto">
          <a:xfrm>
            <a:off x="1332089" y="1089240"/>
            <a:ext cx="9392356" cy="659921"/>
          </a:xfrm>
          <a:prstGeom prst="rect">
            <a:avLst/>
          </a:prstGeom>
          <a:solidFill>
            <a:srgbClr val="C1EFFF"/>
          </a:solidFill>
          <a:ln w="9525">
            <a:solidFill>
              <a:schemeClr val="tx1"/>
            </a:solidFill>
            <a:miter lim="800000"/>
            <a:headEnd/>
            <a:tailEnd/>
          </a:ln>
        </p:spPr>
        <p:txBody>
          <a:bodyPr>
            <a:no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altLang="en-US" b="1" u="sng" dirty="0" smtClean="0">
                <a:latin typeface="+mn-lt"/>
              </a:rPr>
              <a:t>Web Portal:</a:t>
            </a:r>
            <a:r>
              <a:rPr lang="en-US" altLang="en-US" dirty="0" smtClean="0">
                <a:latin typeface="+mn-lt"/>
              </a:rPr>
              <a:t> 	Alabama</a:t>
            </a:r>
            <a:r>
              <a:rPr lang="en-US" altLang="en-US" dirty="0">
                <a:latin typeface="+mn-lt"/>
              </a:rPr>
              <a:t>	</a:t>
            </a:r>
            <a:r>
              <a:rPr lang="en-US" altLang="en-US" dirty="0" smtClean="0">
                <a:latin typeface="+mn-lt"/>
              </a:rPr>
              <a:t>	Alaska		Arizona	</a:t>
            </a:r>
          </a:p>
          <a:p>
            <a:r>
              <a:rPr lang="en-US" altLang="en-US" dirty="0" smtClean="0">
                <a:latin typeface="+mn-lt"/>
              </a:rPr>
              <a:t>(5)</a:t>
            </a:r>
            <a:r>
              <a:rPr lang="en-US" altLang="en-US" dirty="0">
                <a:latin typeface="+mn-lt"/>
              </a:rPr>
              <a:t>	</a:t>
            </a:r>
            <a:r>
              <a:rPr lang="en-US" altLang="en-US" dirty="0" smtClean="0">
                <a:latin typeface="+mn-lt"/>
              </a:rPr>
              <a:t>	Missouri		North Dakota	</a:t>
            </a:r>
            <a:endParaRPr lang="en-US" altLang="en-US" dirty="0">
              <a:latin typeface="+mn-lt"/>
            </a:endParaRPr>
          </a:p>
        </p:txBody>
      </p:sp>
      <p:sp>
        <p:nvSpPr>
          <p:cNvPr id="10" name="TextBox 8"/>
          <p:cNvSpPr txBox="1">
            <a:spLocks noChangeArrowheads="1"/>
          </p:cNvSpPr>
          <p:nvPr/>
        </p:nvSpPr>
        <p:spPr bwMode="auto">
          <a:xfrm>
            <a:off x="1332089" y="1742366"/>
            <a:ext cx="9392356" cy="2310705"/>
          </a:xfrm>
          <a:prstGeom prst="rect">
            <a:avLst/>
          </a:prstGeom>
          <a:solidFill>
            <a:srgbClr val="A7FFCF"/>
          </a:solidFill>
          <a:ln w="9525">
            <a:solidFill>
              <a:srgbClr val="000000"/>
            </a:solidFill>
            <a:miter lim="800000"/>
            <a:headEnd/>
            <a:tailEnd/>
          </a:ln>
        </p:spPr>
        <p:txBody>
          <a:bodyPr>
            <a:no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en-US" sz="1800" b="1" i="0" u="sng" strike="noStrike" kern="0" cap="none" spc="0" normalizeH="0" baseline="0" noProof="0" dirty="0" smtClean="0">
                <a:ln>
                  <a:noFill/>
                </a:ln>
                <a:solidFill>
                  <a:srgbClr val="000000"/>
                </a:solidFill>
                <a:effectLst/>
                <a:uLnTx/>
                <a:uFillTx/>
                <a:latin typeface="+mn-lt"/>
              </a:rPr>
              <a:t>Email</a:t>
            </a:r>
            <a:r>
              <a:rPr lang="en-US" altLang="en-US" b="1" u="sng" kern="0" dirty="0">
                <a:solidFill>
                  <a:srgbClr val="000000"/>
                </a:solidFill>
                <a:latin typeface="+mn-lt"/>
              </a:rPr>
              <a:t> </a:t>
            </a:r>
            <a:r>
              <a:rPr lang="en-US" altLang="en-US" b="1" u="sng" kern="0" dirty="0" smtClean="0">
                <a:solidFill>
                  <a:srgbClr val="000000"/>
                </a:solidFill>
                <a:latin typeface="+mn-lt"/>
              </a:rPr>
              <a:t>or Fax:</a:t>
            </a:r>
            <a:r>
              <a:rPr kumimoji="0" lang="en-US" altLang="en-US" sz="1800" b="0" i="0" u="none" strike="noStrike" kern="0" cap="none" spc="0" normalizeH="0" baseline="0" noProof="0" dirty="0" smtClean="0">
                <a:ln>
                  <a:noFill/>
                </a:ln>
                <a:solidFill>
                  <a:srgbClr val="000000"/>
                </a:solidFill>
                <a:effectLst/>
                <a:uLnTx/>
                <a:uFillTx/>
                <a:latin typeface="+mn-lt"/>
              </a:rPr>
              <a:t> </a:t>
            </a: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Colorado</a:t>
            </a: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Delaware</a:t>
            </a: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District </a:t>
            </a:r>
            <a:r>
              <a:rPr kumimoji="0" lang="en-US" altLang="en-US" sz="1800" b="0" i="0" u="none" strike="noStrike" kern="0" cap="none" spc="0" normalizeH="0" baseline="0" noProof="0" dirty="0">
                <a:ln>
                  <a:noFill/>
                </a:ln>
                <a:solidFill>
                  <a:srgbClr val="000000"/>
                </a:solidFill>
                <a:effectLst/>
                <a:uLnTx/>
                <a:uFillTx/>
                <a:latin typeface="+mn-lt"/>
              </a:rPr>
              <a:t>of Columbia</a:t>
            </a: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dirty="0" smtClean="0">
                <a:ln>
                  <a:noFill/>
                </a:ln>
                <a:solidFill>
                  <a:srgbClr val="000000"/>
                </a:solidFill>
                <a:effectLst/>
                <a:uLnTx/>
                <a:uFillTx/>
                <a:latin typeface="+mn-lt"/>
              </a:rPr>
              <a:t>(21+DC)</a:t>
            </a: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Idaho</a:t>
            </a: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Indiana</a:t>
            </a: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Iowa</a:t>
            </a:r>
            <a:endParaRPr kumimoji="0" lang="en-US" altLang="en-US" sz="1800" b="0" i="0" u="none" strike="noStrike" kern="0" cap="none" spc="0" normalizeH="0" baseline="0" noProof="0" dirty="0">
              <a:ln>
                <a:noFill/>
              </a:ln>
              <a:solidFill>
                <a:srgbClr val="000000"/>
              </a:solidFill>
              <a:effectLst/>
              <a:uLnTx/>
              <a:uFillTx/>
              <a:latin typeface="+mn-lt"/>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Kansas</a:t>
            </a: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Maine</a:t>
            </a: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Massachusetts</a:t>
            </a:r>
            <a:endParaRPr kumimoji="0" lang="en-US" altLang="en-US" sz="1800" b="0" i="0" u="none" strike="noStrike" kern="0" cap="none" spc="0" normalizeH="0" baseline="0" noProof="0" dirty="0">
              <a:ln>
                <a:noFill/>
              </a:ln>
              <a:solidFill>
                <a:srgbClr val="000000"/>
              </a:solidFill>
              <a:effectLst/>
              <a:uLnTx/>
              <a:uFillTx/>
              <a:latin typeface="+mn-lt"/>
            </a:endParaRPr>
          </a:p>
          <a:p>
            <a:pPr lvl="0" defTabSz="457200">
              <a:defRPr/>
            </a:pP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Mississippi</a:t>
            </a: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Montana			</a:t>
            </a:r>
            <a:r>
              <a:rPr lang="en-US" altLang="en-US" kern="0" dirty="0">
                <a:solidFill>
                  <a:srgbClr val="000000"/>
                </a:solidFill>
                <a:latin typeface="+mn-lt"/>
              </a:rPr>
              <a:t>Nebraska	</a:t>
            </a:r>
            <a:endParaRPr kumimoji="0" lang="en-US" altLang="en-US" sz="1800" b="0" i="0" u="none" strike="noStrike" kern="0" cap="none" spc="0" normalizeH="0" baseline="0" noProof="0" dirty="0">
              <a:ln>
                <a:noFill/>
              </a:ln>
              <a:solidFill>
                <a:srgbClr val="000000"/>
              </a:solidFill>
              <a:effectLst/>
              <a:uLnTx/>
              <a:uFillTx/>
              <a:latin typeface="+mn-lt"/>
            </a:endParaRPr>
          </a:p>
          <a:p>
            <a:pPr lvl="0" defTabSz="457200">
              <a:defRPr/>
            </a:pP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Nevada</a:t>
            </a: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New Jersey		</a:t>
            </a:r>
            <a:r>
              <a:rPr lang="en-US" altLang="en-US" kern="0" dirty="0" smtClean="0">
                <a:solidFill>
                  <a:srgbClr val="000000"/>
                </a:solidFill>
                <a:latin typeface="+mn-lt"/>
              </a:rPr>
              <a:t>New </a:t>
            </a:r>
            <a:r>
              <a:rPr lang="en-US" altLang="en-US" kern="0" dirty="0">
                <a:solidFill>
                  <a:srgbClr val="000000"/>
                </a:solidFill>
                <a:latin typeface="+mn-lt"/>
              </a:rPr>
              <a:t>Mexico</a:t>
            </a:r>
            <a:endParaRPr kumimoji="0" lang="en-US" altLang="en-US" sz="1800" b="0" i="0" u="none" strike="noStrike" kern="0" cap="none" spc="0" normalizeH="0" baseline="0" noProof="0" dirty="0">
              <a:ln>
                <a:noFill/>
              </a:ln>
              <a:solidFill>
                <a:srgbClr val="000000"/>
              </a:solidFill>
              <a:effectLst/>
              <a:uLnTx/>
              <a:uFillTx/>
              <a:latin typeface="+mn-lt"/>
            </a:endParaRPr>
          </a:p>
          <a:p>
            <a:pPr lvl="0" defTabSz="457200">
              <a:defRPr/>
            </a:pP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a:t>
            </a: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North Carolina	Oklahoma		</a:t>
            </a:r>
            <a:r>
              <a:rPr lang="en-US" altLang="en-US" kern="0" dirty="0" smtClean="0">
                <a:solidFill>
                  <a:srgbClr val="000000"/>
                </a:solidFill>
                <a:latin typeface="Franklin Gothic Book" panose="020B0503020102020204"/>
              </a:rPr>
              <a:t>Oregon</a:t>
            </a:r>
            <a:endParaRPr kumimoji="0" lang="en-US" altLang="en-US" sz="1800" b="0" i="0" u="none" strike="noStrike" kern="0" cap="none" spc="0" normalizeH="0" baseline="0" noProof="0" dirty="0" smtClean="0">
              <a:ln>
                <a:noFill/>
              </a:ln>
              <a:solidFill>
                <a:srgbClr val="000000"/>
              </a:solidFill>
              <a:effectLst/>
              <a:uLnTx/>
              <a:uFillTx/>
              <a:latin typeface="+mn-lt"/>
            </a:endParaRPr>
          </a:p>
          <a:p>
            <a:pPr lvl="0" defTabSz="457200">
              <a:defRPr/>
            </a:pPr>
            <a:r>
              <a:rPr kumimoji="0" lang="en-US" altLang="en-US" sz="1800" b="0" i="0" u="none" strike="noStrike" kern="0" cap="none" spc="0" normalizeH="0" baseline="0" noProof="0" dirty="0" smtClean="0">
                <a:ln>
                  <a:noFill/>
                </a:ln>
                <a:solidFill>
                  <a:srgbClr val="000000"/>
                </a:solidFill>
                <a:effectLst/>
                <a:uLnTx/>
                <a:uFillTx/>
                <a:latin typeface="+mn-lt"/>
              </a:rPr>
              <a:t>				South Carolina	</a:t>
            </a:r>
            <a:r>
              <a:rPr lang="en-US" altLang="en-US" kern="0" dirty="0" smtClean="0">
                <a:solidFill>
                  <a:srgbClr val="000000"/>
                </a:solidFill>
                <a:latin typeface="Franklin Gothic Book" panose="020B0503020102020204"/>
              </a:rPr>
              <a:t>Utah</a:t>
            </a:r>
            <a:r>
              <a:rPr lang="en-US" altLang="en-US" kern="0" dirty="0">
                <a:solidFill>
                  <a:srgbClr val="000000"/>
                </a:solidFill>
                <a:latin typeface="Franklin Gothic Book" panose="020B0503020102020204"/>
              </a:rPr>
              <a:t>	</a:t>
            </a:r>
            <a:r>
              <a:rPr lang="en-US" altLang="en-US" kern="0" dirty="0" smtClean="0">
                <a:solidFill>
                  <a:srgbClr val="000000"/>
                </a:solidFill>
                <a:latin typeface="Franklin Gothic Book" panose="020B0503020102020204"/>
              </a:rPr>
              <a:t>		</a:t>
            </a:r>
            <a:r>
              <a:rPr lang="en-US" altLang="en-US" kern="0" dirty="0">
                <a:solidFill>
                  <a:srgbClr val="000000"/>
                </a:solidFill>
                <a:latin typeface="Franklin Gothic Book" panose="020B0503020102020204"/>
              </a:rPr>
              <a:t>	Washington	</a:t>
            </a:r>
            <a:endParaRPr kumimoji="0" lang="en-US" altLang="en-US" sz="1800" b="0" i="0" u="none" strike="noStrike" kern="0" cap="none" spc="0" normalizeH="0" baseline="0" noProof="0" dirty="0" smtClean="0">
              <a:ln>
                <a:noFill/>
              </a:ln>
              <a:solidFill>
                <a:srgbClr val="000000"/>
              </a:solidFill>
              <a:effectLst/>
              <a:uLnTx/>
              <a:uFillTx/>
              <a:latin typeface="+mn-lt"/>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mn-lt"/>
              </a:rPr>
              <a:t>	</a:t>
            </a:r>
            <a:r>
              <a:rPr kumimoji="0" lang="en-US" altLang="en-US" sz="1800" b="0" i="0" u="none" strike="noStrike" kern="0" cap="none" spc="0" normalizeH="0" baseline="0" noProof="0" dirty="0" smtClean="0">
                <a:ln>
                  <a:noFill/>
                </a:ln>
                <a:solidFill>
                  <a:srgbClr val="000000"/>
                </a:solidFill>
                <a:effectLst/>
                <a:uLnTx/>
                <a:uFillTx/>
                <a:latin typeface="+mn-lt"/>
              </a:rPr>
              <a:t>			West Virginia</a:t>
            </a:r>
            <a:endParaRPr kumimoji="0" lang="en-US" altLang="en-US" sz="1800" b="0" i="0" u="none" strike="noStrike" kern="0" cap="none" spc="0" normalizeH="0" baseline="0" noProof="0" dirty="0">
              <a:ln>
                <a:noFill/>
              </a:ln>
              <a:solidFill>
                <a:srgbClr val="000000"/>
              </a:solidFill>
              <a:effectLst/>
              <a:uLnTx/>
              <a:uFillTx/>
              <a:latin typeface="+mn-lt"/>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en-US" altLang="en-US" sz="1800" b="0" i="0" u="none" strike="noStrike" kern="0" cap="none" spc="0" normalizeH="0" baseline="0" noProof="0" dirty="0">
              <a:ln>
                <a:noFill/>
              </a:ln>
              <a:solidFill>
                <a:srgbClr val="000000"/>
              </a:solidFill>
              <a:effectLst/>
              <a:uLnTx/>
              <a:uFillTx/>
              <a:latin typeface="+mn-lt"/>
            </a:endParaRPr>
          </a:p>
        </p:txBody>
      </p:sp>
      <p:sp>
        <p:nvSpPr>
          <p:cNvPr id="12" name="TextBox 11"/>
          <p:cNvSpPr txBox="1"/>
          <p:nvPr/>
        </p:nvSpPr>
        <p:spPr>
          <a:xfrm>
            <a:off x="1332089" y="4053071"/>
            <a:ext cx="9392356" cy="646331"/>
          </a:xfrm>
          <a:prstGeom prst="rect">
            <a:avLst/>
          </a:prstGeom>
          <a:solidFill>
            <a:srgbClr val="BD582C">
              <a:lumMod val="20000"/>
              <a:lumOff val="80000"/>
            </a:srgbClr>
          </a:solidFill>
          <a:ln>
            <a:solidFill>
              <a:srgbClr val="000000"/>
            </a:solidFill>
          </a:ln>
        </p:spPr>
        <p:txBody>
          <a:bodyPr wrap="square">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sz="1800" b="1" i="0" u="sng" strike="noStrike" kern="0" cap="none" spc="0" normalizeH="0" baseline="0" noProof="0" dirty="0" smtClean="0">
                <a:ln>
                  <a:noFill/>
                </a:ln>
                <a:solidFill>
                  <a:srgbClr val="000000"/>
                </a:solidFill>
                <a:effectLst/>
                <a:uLnTx/>
                <a:uFillTx/>
              </a:rPr>
              <a:t>Fax:</a:t>
            </a:r>
            <a:r>
              <a:rPr kumimoji="0" lang="en-US" sz="1800" b="0" i="0" u="none" strike="noStrike" kern="0" cap="none" spc="0" normalizeH="0" baseline="0" noProof="0" dirty="0">
                <a:ln>
                  <a:noFill/>
                </a:ln>
                <a:solidFill>
                  <a:srgbClr val="000000"/>
                </a:solidFill>
                <a:effectLst/>
                <a:uLnTx/>
                <a:uFillTx/>
              </a:rPr>
              <a:t>	</a:t>
            </a:r>
            <a:r>
              <a:rPr kumimoji="0" lang="en-US" sz="1800" b="0" i="0" u="none" strike="noStrike" kern="0" cap="none" spc="0" normalizeH="0" baseline="0" noProof="0" dirty="0" smtClean="0">
                <a:ln>
                  <a:noFill/>
                </a:ln>
                <a:solidFill>
                  <a:srgbClr val="000000"/>
                </a:solidFill>
                <a:effectLst/>
                <a:uLnTx/>
                <a:uFillTx/>
              </a:rPr>
              <a:t>			California</a:t>
            </a:r>
            <a:r>
              <a:rPr kumimoji="0" lang="en-US" sz="1800" b="0" i="0" u="none" strike="noStrike" kern="0" cap="none" spc="0" normalizeH="0" baseline="0" noProof="0" dirty="0">
                <a:ln>
                  <a:noFill/>
                </a:ln>
                <a:solidFill>
                  <a:srgbClr val="000000"/>
                </a:solidFill>
                <a:effectLst/>
                <a:uLnTx/>
                <a:uFillTx/>
              </a:rPr>
              <a:t>	</a:t>
            </a:r>
            <a:r>
              <a:rPr kumimoji="0" lang="en-US" sz="1800" b="0" i="0" u="none" strike="noStrike" kern="0" cap="none" spc="0" normalizeH="0" baseline="0" noProof="0" dirty="0" smtClean="0">
                <a:ln>
                  <a:noFill/>
                </a:ln>
                <a:solidFill>
                  <a:srgbClr val="000000"/>
                </a:solidFill>
                <a:effectLst/>
                <a:uLnTx/>
                <a:uFillTx/>
              </a:rPr>
              <a:t>	Florida</a:t>
            </a:r>
            <a:r>
              <a:rPr kumimoji="0" lang="en-US" sz="1800" b="0" i="0" u="none" strike="noStrike" kern="0" cap="none" spc="0" normalizeH="0" baseline="0" noProof="0" dirty="0">
                <a:ln>
                  <a:noFill/>
                </a:ln>
                <a:solidFill>
                  <a:srgbClr val="000000"/>
                </a:solidFill>
                <a:effectLst/>
                <a:uLnTx/>
                <a:uFillTx/>
              </a:rPr>
              <a:t>		</a:t>
            </a:r>
            <a:r>
              <a:rPr kumimoji="0" lang="en-US" sz="1800" b="0" i="0" u="none" strike="noStrike" kern="0" cap="none" spc="0" normalizeH="0" baseline="0" noProof="0" dirty="0" smtClean="0">
                <a:ln>
                  <a:noFill/>
                </a:ln>
                <a:solidFill>
                  <a:srgbClr val="000000"/>
                </a:solidFill>
                <a:effectLst/>
                <a:uLnTx/>
                <a:uFillTx/>
              </a:rPr>
              <a:t>	Hawaii</a:t>
            </a:r>
            <a:endParaRPr kumimoji="0" lang="en-US" sz="1800" b="0" i="0" u="none" strike="noStrike" kern="0" cap="none" spc="0" normalizeH="0" baseline="0" noProof="0" dirty="0">
              <a:ln>
                <a:noFill/>
              </a:ln>
              <a:solidFill>
                <a:srgbClr val="000000"/>
              </a:solidFill>
              <a:effectLst/>
              <a:uLnTx/>
              <a:uFillTx/>
            </a:endParaRPr>
          </a:p>
          <a:p>
            <a:pPr marL="0" marR="0" lvl="0" indent="0" defTabSz="457200" eaLnBrk="1" fontAlgn="auto" latinLnBrk="0" hangingPunct="1">
              <a:lnSpc>
                <a:spcPct val="100000"/>
              </a:lnSpc>
              <a:spcBef>
                <a:spcPts val="0"/>
              </a:spcBef>
              <a:spcAft>
                <a:spcPts val="0"/>
              </a:spcAft>
              <a:buClrTx/>
              <a:buSzTx/>
              <a:buFontTx/>
              <a:buNone/>
              <a:tabLst/>
              <a:defRPr/>
            </a:pPr>
            <a:r>
              <a:rPr lang="en-US" kern="0" dirty="0" smtClean="0">
                <a:solidFill>
                  <a:srgbClr val="000000"/>
                </a:solidFill>
              </a:rPr>
              <a:t>(6)</a:t>
            </a:r>
            <a:r>
              <a:rPr kumimoji="0" lang="en-US" sz="1800" b="0" i="0" u="none" strike="noStrike" kern="0" cap="none" spc="0" normalizeH="0" baseline="0" noProof="0" dirty="0" smtClean="0">
                <a:ln>
                  <a:noFill/>
                </a:ln>
                <a:solidFill>
                  <a:srgbClr val="000000"/>
                </a:solidFill>
                <a:effectLst/>
                <a:uLnTx/>
                <a:uFillTx/>
              </a:rPr>
              <a:t>				Louisiana</a:t>
            </a:r>
            <a:r>
              <a:rPr kumimoji="0" lang="en-US" sz="1800" b="0" i="0" u="none" strike="noStrike" kern="0" cap="none" spc="0" normalizeH="0" baseline="0" noProof="0" dirty="0">
                <a:ln>
                  <a:noFill/>
                </a:ln>
                <a:solidFill>
                  <a:srgbClr val="000000"/>
                </a:solidFill>
                <a:effectLst/>
                <a:uLnTx/>
                <a:uFillTx/>
              </a:rPr>
              <a:t>	</a:t>
            </a:r>
            <a:r>
              <a:rPr kumimoji="0" lang="en-US" sz="1800" b="0" i="0" u="none" strike="noStrike" kern="0" cap="none" spc="0" normalizeH="0" baseline="0" noProof="0" dirty="0" smtClean="0">
                <a:ln>
                  <a:noFill/>
                </a:ln>
                <a:solidFill>
                  <a:srgbClr val="000000"/>
                </a:solidFill>
                <a:effectLst/>
                <a:uLnTx/>
                <a:uFillTx/>
              </a:rPr>
              <a:t>	Rhode </a:t>
            </a:r>
            <a:r>
              <a:rPr kumimoji="0" lang="en-US" sz="1800" b="0" i="0" u="none" strike="noStrike" kern="0" cap="none" spc="0" normalizeH="0" baseline="0" noProof="0" dirty="0">
                <a:ln>
                  <a:noFill/>
                </a:ln>
                <a:solidFill>
                  <a:srgbClr val="000000"/>
                </a:solidFill>
                <a:effectLst/>
                <a:uLnTx/>
                <a:uFillTx/>
              </a:rPr>
              <a:t>Island	</a:t>
            </a:r>
            <a:r>
              <a:rPr kumimoji="0" lang="en-US" sz="1800" b="0" i="0" u="none" strike="noStrike" kern="0" cap="none" spc="0" normalizeH="0" baseline="0" noProof="0" dirty="0" smtClean="0">
                <a:ln>
                  <a:noFill/>
                </a:ln>
                <a:solidFill>
                  <a:srgbClr val="000000"/>
                </a:solidFill>
                <a:effectLst/>
                <a:uLnTx/>
                <a:uFillTx/>
              </a:rPr>
              <a:t>	Texas</a:t>
            </a:r>
            <a:endParaRPr kumimoji="0" lang="en-US" sz="1800" b="0" i="0" u="none" strike="noStrike" kern="0" cap="none" spc="0" normalizeH="0" baseline="0" noProof="0" dirty="0">
              <a:ln>
                <a:noFill/>
              </a:ln>
              <a:solidFill>
                <a:srgbClr val="000000"/>
              </a:solidFill>
              <a:effectLst/>
              <a:uLnTx/>
              <a:uFillTx/>
            </a:endParaRPr>
          </a:p>
        </p:txBody>
      </p:sp>
      <p:sp>
        <p:nvSpPr>
          <p:cNvPr id="13" name="TextBox 12"/>
          <p:cNvSpPr txBox="1"/>
          <p:nvPr/>
        </p:nvSpPr>
        <p:spPr>
          <a:xfrm>
            <a:off x="1332089" y="4699402"/>
            <a:ext cx="9392356" cy="1754326"/>
          </a:xfrm>
          <a:prstGeom prst="rect">
            <a:avLst/>
          </a:prstGeom>
          <a:solidFill>
            <a:schemeClr val="bg1">
              <a:lumMod val="95000"/>
            </a:schemeClr>
          </a:solidFill>
          <a:ln>
            <a:solidFill>
              <a:schemeClr val="tx1"/>
            </a:solidFill>
          </a:ln>
        </p:spPr>
        <p:txBody>
          <a:bodyPr wrap="square">
            <a:spAutoFit/>
          </a:bodyPr>
          <a:lstStyle/>
          <a:p>
            <a:pPr>
              <a:defRPr/>
            </a:pPr>
            <a:r>
              <a:rPr lang="en-US" b="1" u="sng" dirty="0" smtClean="0"/>
              <a:t>None (Mail):</a:t>
            </a:r>
            <a:r>
              <a:rPr lang="en-US" dirty="0" smtClean="0"/>
              <a:t>	Arkansas	        	Connecticut	Georgia</a:t>
            </a:r>
          </a:p>
          <a:p>
            <a:pPr>
              <a:defRPr/>
            </a:pPr>
            <a:r>
              <a:rPr lang="en-US" dirty="0" smtClean="0"/>
              <a:t>(18)	        	Illinois	         	Kentucky		Maryland</a:t>
            </a:r>
          </a:p>
          <a:p>
            <a:pPr>
              <a:defRPr/>
            </a:pPr>
            <a:r>
              <a:rPr lang="en-US" dirty="0"/>
              <a:t>	 </a:t>
            </a:r>
            <a:r>
              <a:rPr lang="en-US" dirty="0" smtClean="0"/>
              <a:t>       </a:t>
            </a:r>
            <a:r>
              <a:rPr lang="en-US" dirty="0"/>
              <a:t>	</a:t>
            </a:r>
            <a:r>
              <a:rPr lang="en-US" dirty="0" smtClean="0"/>
              <a:t>Michigan</a:t>
            </a:r>
            <a:r>
              <a:rPr lang="en-US" dirty="0"/>
              <a:t>	 </a:t>
            </a:r>
            <a:r>
              <a:rPr lang="en-US" dirty="0" smtClean="0"/>
              <a:t>        	</a:t>
            </a:r>
            <a:r>
              <a:rPr lang="en-US" dirty="0"/>
              <a:t>Minnesota	</a:t>
            </a:r>
            <a:r>
              <a:rPr lang="en-US" dirty="0" smtClean="0"/>
              <a:t>New </a:t>
            </a:r>
            <a:r>
              <a:rPr lang="en-US" dirty="0"/>
              <a:t>Hampshire </a:t>
            </a:r>
          </a:p>
          <a:p>
            <a:pPr>
              <a:defRPr/>
            </a:pPr>
            <a:r>
              <a:rPr lang="en-US" dirty="0"/>
              <a:t>	 </a:t>
            </a:r>
            <a:r>
              <a:rPr lang="en-US" dirty="0" smtClean="0"/>
              <a:t>       	New </a:t>
            </a:r>
            <a:r>
              <a:rPr lang="en-US" dirty="0"/>
              <a:t>York	 </a:t>
            </a:r>
            <a:r>
              <a:rPr lang="en-US" dirty="0" smtClean="0"/>
              <a:t>        	</a:t>
            </a:r>
            <a:r>
              <a:rPr lang="en-US" dirty="0"/>
              <a:t>Ohio		</a:t>
            </a:r>
            <a:r>
              <a:rPr lang="en-US" dirty="0" smtClean="0"/>
              <a:t>Pennsylvania </a:t>
            </a:r>
            <a:endParaRPr lang="en-US" dirty="0"/>
          </a:p>
          <a:p>
            <a:pPr>
              <a:defRPr/>
            </a:pPr>
            <a:r>
              <a:rPr lang="en-US" dirty="0"/>
              <a:t>	 </a:t>
            </a:r>
            <a:r>
              <a:rPr lang="en-US" dirty="0" smtClean="0"/>
              <a:t>	South Dakota</a:t>
            </a:r>
            <a:r>
              <a:rPr lang="en-US" dirty="0"/>
              <a:t>	Tennessee	</a:t>
            </a:r>
            <a:r>
              <a:rPr lang="en-US" dirty="0" smtClean="0"/>
              <a:t>Vermont</a:t>
            </a:r>
            <a:endParaRPr lang="en-US" dirty="0"/>
          </a:p>
          <a:p>
            <a:pPr>
              <a:defRPr/>
            </a:pPr>
            <a:r>
              <a:rPr lang="en-US" dirty="0"/>
              <a:t>	 </a:t>
            </a:r>
            <a:r>
              <a:rPr lang="en-US" dirty="0" smtClean="0"/>
              <a:t>       </a:t>
            </a:r>
            <a:r>
              <a:rPr lang="en-US" dirty="0"/>
              <a:t>	</a:t>
            </a:r>
            <a:r>
              <a:rPr lang="en-US" dirty="0" smtClean="0"/>
              <a:t>Virginia	         </a:t>
            </a:r>
            <a:r>
              <a:rPr lang="en-US" dirty="0"/>
              <a:t>	Wisconsin	</a:t>
            </a:r>
            <a:r>
              <a:rPr lang="en-US" dirty="0" smtClean="0"/>
              <a:t>Wyoming</a:t>
            </a:r>
            <a:endParaRPr lang="en-US" dirty="0"/>
          </a:p>
        </p:txBody>
      </p:sp>
      <p:sp>
        <p:nvSpPr>
          <p:cNvPr id="4" name="Title 3"/>
          <p:cNvSpPr>
            <a:spLocks noGrp="1"/>
          </p:cNvSpPr>
          <p:nvPr>
            <p:ph type="title"/>
          </p:nvPr>
        </p:nvSpPr>
        <p:spPr>
          <a:xfrm>
            <a:off x="1332089" y="79544"/>
            <a:ext cx="9601200" cy="659921"/>
          </a:xfrm>
        </p:spPr>
        <p:txBody>
          <a:bodyPr>
            <a:normAutofit fontScale="90000"/>
          </a:bodyPr>
          <a:lstStyle/>
          <a:p>
            <a:r>
              <a:rPr lang="en-US" dirty="0" smtClean="0"/>
              <a:t>Electronic Ballot Transmission</a:t>
            </a:r>
            <a:endParaRPr lang="en-US" dirty="0"/>
          </a:p>
        </p:txBody>
      </p:sp>
    </p:spTree>
    <p:extLst>
      <p:ext uri="{BB962C8B-B14F-4D97-AF65-F5344CB8AC3E}">
        <p14:creationId xmlns:p14="http://schemas.microsoft.com/office/powerpoint/2010/main" val="3497769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Electronic Ballot Transmission Legislation</a:t>
            </a:r>
            <a:endParaRPr lang="en-US" dirty="0"/>
          </a:p>
        </p:txBody>
      </p:sp>
      <p:sp>
        <p:nvSpPr>
          <p:cNvPr id="4" name="Content Placeholder 3"/>
          <p:cNvSpPr>
            <a:spLocks noGrp="1"/>
          </p:cNvSpPr>
          <p:nvPr>
            <p:ph idx="1"/>
          </p:nvPr>
        </p:nvSpPr>
        <p:spPr>
          <a:xfrm>
            <a:off x="1371600" y="2286000"/>
            <a:ext cx="9601200" cy="4297680"/>
          </a:xfrm>
        </p:spPr>
        <p:txBody>
          <a:bodyPr>
            <a:normAutofit lnSpcReduction="10000"/>
          </a:bodyPr>
          <a:lstStyle/>
          <a:p>
            <a:r>
              <a:rPr lang="en-US" sz="2800" dirty="0" smtClean="0"/>
              <a:t>Calling for studies or pilots</a:t>
            </a:r>
          </a:p>
          <a:p>
            <a:pPr lvl="1"/>
            <a:r>
              <a:rPr lang="en-US" sz="2800" i="0" dirty="0" smtClean="0"/>
              <a:t>Introduced in several states, enacted in Texas </a:t>
            </a:r>
          </a:p>
          <a:p>
            <a:r>
              <a:rPr lang="en-US" sz="2800" dirty="0" smtClean="0"/>
              <a:t>Expanding it to voters other than military/overseas</a:t>
            </a:r>
          </a:p>
          <a:p>
            <a:pPr lvl="1"/>
            <a:r>
              <a:rPr lang="en-US" sz="2800" i="0" dirty="0" smtClean="0"/>
              <a:t>Voters with disabilities: Utah (enacted), Montana (failed)</a:t>
            </a:r>
          </a:p>
          <a:p>
            <a:pPr lvl="1"/>
            <a:r>
              <a:rPr lang="en-US" sz="2800" i="0" dirty="0"/>
              <a:t>O</a:t>
            </a:r>
            <a:r>
              <a:rPr lang="en-US" sz="2800" i="0" dirty="0" smtClean="0"/>
              <a:t>ut-of-state college students: Kansas (pending), Mississippi (failed)</a:t>
            </a:r>
          </a:p>
          <a:p>
            <a:pPr lvl="1"/>
            <a:r>
              <a:rPr lang="en-US" sz="2800" i="0" dirty="0" smtClean="0"/>
              <a:t>Emergency first responders: New Mexico, Missouri (failed)</a:t>
            </a:r>
          </a:p>
          <a:p>
            <a:pPr lvl="1"/>
            <a:r>
              <a:rPr lang="en-US" sz="2800" i="0" dirty="0" smtClean="0"/>
              <a:t>Any registered voter: Hawaii (pending)</a:t>
            </a:r>
          </a:p>
          <a:p>
            <a:pPr marL="530352" lvl="1" indent="0">
              <a:buNone/>
            </a:pPr>
            <a:endParaRPr lang="en-US" sz="2800" i="0" dirty="0"/>
          </a:p>
        </p:txBody>
      </p:sp>
    </p:spTree>
    <p:extLst>
      <p:ext uri="{BB962C8B-B14F-4D97-AF65-F5344CB8AC3E}">
        <p14:creationId xmlns:p14="http://schemas.microsoft.com/office/powerpoint/2010/main" val="26597474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20040"/>
            <a:ext cx="9601200" cy="1485900"/>
          </a:xfrm>
        </p:spPr>
        <p:txBody>
          <a:bodyPr/>
          <a:lstStyle/>
          <a:p>
            <a:r>
              <a:rPr lang="en-US" dirty="0" smtClean="0"/>
              <a:t>Post-Election Audits</a:t>
            </a:r>
            <a:endParaRPr lang="en-US" dirty="0"/>
          </a:p>
        </p:txBody>
      </p:sp>
      <p:sp>
        <p:nvSpPr>
          <p:cNvPr id="3" name="Content Placeholder 2"/>
          <p:cNvSpPr>
            <a:spLocks noGrp="1"/>
          </p:cNvSpPr>
          <p:nvPr>
            <p:ph idx="1"/>
          </p:nvPr>
        </p:nvSpPr>
        <p:spPr>
          <a:xfrm>
            <a:off x="1371600" y="1428750"/>
            <a:ext cx="9601200" cy="3581400"/>
          </a:xfrm>
        </p:spPr>
        <p:txBody>
          <a:bodyPr>
            <a:noAutofit/>
          </a:bodyPr>
          <a:lstStyle/>
          <a:p>
            <a:r>
              <a:rPr lang="en-US" sz="3200" dirty="0" smtClean="0"/>
              <a:t>More than half of states have statutorily required post-election audits</a:t>
            </a:r>
          </a:p>
          <a:p>
            <a:pPr lvl="1"/>
            <a:r>
              <a:rPr lang="en-US" sz="3200" i="0" dirty="0" smtClean="0"/>
              <a:t>Introduced this year in Kansas</a:t>
            </a:r>
          </a:p>
          <a:p>
            <a:r>
              <a:rPr lang="en-US" sz="3200" dirty="0" smtClean="0"/>
              <a:t>Automated audits</a:t>
            </a:r>
          </a:p>
          <a:p>
            <a:pPr lvl="1"/>
            <a:r>
              <a:rPr lang="en-US" sz="3200" i="0" dirty="0" smtClean="0"/>
              <a:t>Authorized by Connecticut and New York in 2015</a:t>
            </a:r>
          </a:p>
          <a:p>
            <a:r>
              <a:rPr lang="en-US" sz="3200" dirty="0" smtClean="0"/>
              <a:t>Risk-limiting audits</a:t>
            </a:r>
          </a:p>
          <a:p>
            <a:pPr lvl="1"/>
            <a:r>
              <a:rPr lang="en-US" sz="3200" i="0" dirty="0" smtClean="0"/>
              <a:t>Colorado moving that way by 2017</a:t>
            </a:r>
          </a:p>
          <a:p>
            <a:pPr lvl="1"/>
            <a:r>
              <a:rPr lang="en-US" sz="3200" i="0" dirty="0" smtClean="0"/>
              <a:t>California pilots</a:t>
            </a:r>
          </a:p>
          <a:p>
            <a:pPr lvl="1"/>
            <a:r>
              <a:rPr lang="en-US" sz="3200" i="0" dirty="0" smtClean="0"/>
              <a:t>Bill failed in Rhode Island in 2015</a:t>
            </a:r>
          </a:p>
          <a:p>
            <a:endParaRPr lang="en-US" sz="3200" dirty="0" smtClean="0"/>
          </a:p>
          <a:p>
            <a:endParaRPr lang="en-US" sz="3200" dirty="0" smtClean="0"/>
          </a:p>
        </p:txBody>
      </p:sp>
    </p:spTree>
    <p:extLst>
      <p:ext uri="{BB962C8B-B14F-4D97-AF65-F5344CB8AC3E}">
        <p14:creationId xmlns:p14="http://schemas.microsoft.com/office/powerpoint/2010/main" val="3935695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Other Recent Bills of Interest</a:t>
            </a:r>
            <a:endParaRPr lang="en-US" sz="4800" dirty="0"/>
          </a:p>
        </p:txBody>
      </p:sp>
      <p:sp>
        <p:nvSpPr>
          <p:cNvPr id="3" name="Content Placeholder 2"/>
          <p:cNvSpPr>
            <a:spLocks noGrp="1"/>
          </p:cNvSpPr>
          <p:nvPr>
            <p:ph idx="1"/>
          </p:nvPr>
        </p:nvSpPr>
        <p:spPr>
          <a:xfrm>
            <a:off x="1371600" y="1916724"/>
            <a:ext cx="9601200" cy="3581400"/>
          </a:xfrm>
        </p:spPr>
        <p:txBody>
          <a:bodyPr>
            <a:normAutofit/>
          </a:bodyPr>
          <a:lstStyle/>
          <a:p>
            <a:r>
              <a:rPr lang="en-US" sz="3600" dirty="0" smtClean="0"/>
              <a:t>Election Technology Commissions</a:t>
            </a:r>
          </a:p>
          <a:p>
            <a:r>
              <a:rPr lang="en-US" sz="3600" dirty="0" smtClean="0"/>
              <a:t>Biometric ID</a:t>
            </a:r>
          </a:p>
          <a:p>
            <a:pPr lvl="1"/>
            <a:r>
              <a:rPr lang="en-US" sz="3600" dirty="0" smtClean="0"/>
              <a:t>2015: NM (failed)</a:t>
            </a:r>
          </a:p>
          <a:p>
            <a:pPr lvl="1"/>
            <a:r>
              <a:rPr lang="en-US" sz="3600" dirty="0" smtClean="0"/>
              <a:t>2016: OK “computerized finger image” for voter registration (introduced)</a:t>
            </a:r>
          </a:p>
        </p:txBody>
      </p:sp>
      <p:pic>
        <p:nvPicPr>
          <p:cNvPr id="2050" name="Picture 2" descr="https://upload.wikimedia.org/wikipedia/commons/2/2c/Fingerprintforcriminologystubs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19097" y="3931920"/>
            <a:ext cx="1590023" cy="2359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1755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46" y="114300"/>
            <a:ext cx="9601200" cy="1485900"/>
          </a:xfrm>
        </p:spPr>
        <p:txBody>
          <a:bodyPr/>
          <a:lstStyle/>
          <a:p>
            <a:r>
              <a:rPr lang="en-US" dirty="0" smtClean="0"/>
              <a:t>Voting Systems</a:t>
            </a:r>
            <a:endParaRPr lang="en-US" dirty="0"/>
          </a:p>
        </p:txBody>
      </p:sp>
      <p:sp>
        <p:nvSpPr>
          <p:cNvPr id="3" name="Content Placeholder 2"/>
          <p:cNvSpPr>
            <a:spLocks noGrp="1"/>
          </p:cNvSpPr>
          <p:nvPr>
            <p:ph idx="1"/>
          </p:nvPr>
        </p:nvSpPr>
        <p:spPr>
          <a:xfrm>
            <a:off x="1019908" y="1002323"/>
            <a:ext cx="10128738" cy="3604846"/>
          </a:xfrm>
        </p:spPr>
        <p:txBody>
          <a:bodyPr>
            <a:noAutofit/>
          </a:bodyPr>
          <a:lstStyle/>
          <a:p>
            <a:r>
              <a:rPr lang="en-US" sz="2800" dirty="0" smtClean="0"/>
              <a:t>Most states use some aspect of the EAC’s testing and certification program: </a:t>
            </a:r>
          </a:p>
          <a:p>
            <a:pPr lvl="1" fontAlgn="t"/>
            <a:r>
              <a:rPr lang="en-US" sz="2800" i="0" dirty="0" smtClean="0"/>
              <a:t>12 </a:t>
            </a:r>
            <a:r>
              <a:rPr lang="en-US" sz="2800" i="0" dirty="0"/>
              <a:t>states require full federal </a:t>
            </a:r>
            <a:r>
              <a:rPr lang="en-US" sz="2800" i="0" dirty="0" smtClean="0"/>
              <a:t>certification</a:t>
            </a:r>
          </a:p>
          <a:p>
            <a:pPr lvl="1" fontAlgn="t"/>
            <a:r>
              <a:rPr lang="en-US" sz="2800" i="0" dirty="0" smtClean="0"/>
              <a:t>9 and </a:t>
            </a:r>
            <a:r>
              <a:rPr lang="en-US" sz="2800" i="0" dirty="0"/>
              <a:t>D.C. require testing to federal standards </a:t>
            </a:r>
          </a:p>
          <a:p>
            <a:pPr lvl="1" fontAlgn="t"/>
            <a:r>
              <a:rPr lang="en-US" sz="2800" i="0" dirty="0" smtClean="0"/>
              <a:t>16 </a:t>
            </a:r>
            <a:r>
              <a:rPr lang="en-US" sz="2800" i="0" dirty="0"/>
              <a:t>states require testing by a federally accredited </a:t>
            </a:r>
            <a:r>
              <a:rPr lang="en-US" sz="2800" i="0" dirty="0" smtClean="0"/>
              <a:t>laboratory</a:t>
            </a:r>
            <a:endParaRPr lang="en-US" sz="2800" i="0" dirty="0"/>
          </a:p>
          <a:p>
            <a:pPr lvl="1" fontAlgn="t"/>
            <a:r>
              <a:rPr lang="en-US" sz="2800" i="0" dirty="0" smtClean="0"/>
              <a:t>4 </a:t>
            </a:r>
            <a:r>
              <a:rPr lang="en-US" sz="2800" i="0" dirty="0"/>
              <a:t>states refer to federal agencies or standards, but do not fall into the categories </a:t>
            </a:r>
            <a:r>
              <a:rPr lang="en-US" sz="2800" i="0" dirty="0" smtClean="0"/>
              <a:t>above</a:t>
            </a:r>
            <a:endParaRPr lang="en-US" sz="2800" i="0" dirty="0"/>
          </a:p>
          <a:p>
            <a:pPr lvl="1" fontAlgn="t"/>
            <a:r>
              <a:rPr lang="en-US" sz="2800" i="0" dirty="0" smtClean="0"/>
              <a:t>9 states </a:t>
            </a:r>
            <a:r>
              <a:rPr lang="en-US" sz="2800" i="0" dirty="0"/>
              <a:t>have </a:t>
            </a:r>
            <a:r>
              <a:rPr lang="en-US" sz="2800" i="0" dirty="0" smtClean="0"/>
              <a:t>no statutes or </a:t>
            </a:r>
            <a:r>
              <a:rPr lang="en-US" sz="2800" i="0" dirty="0"/>
              <a:t>regulations </a:t>
            </a:r>
            <a:r>
              <a:rPr lang="en-US" sz="2800" i="0" dirty="0" smtClean="0"/>
              <a:t>that mention a federal </a:t>
            </a:r>
            <a:r>
              <a:rPr lang="en-US" sz="2800" i="0" dirty="0"/>
              <a:t>agency, certification program, laboratory, or </a:t>
            </a:r>
            <a:r>
              <a:rPr lang="en-US" sz="2800" i="0" dirty="0" smtClean="0"/>
              <a:t>standard, but most of these still rely on the federal program for guidance</a:t>
            </a:r>
          </a:p>
          <a:p>
            <a:pPr lvl="1"/>
            <a:endParaRPr lang="en-US" sz="2800" dirty="0"/>
          </a:p>
        </p:txBody>
      </p:sp>
    </p:spTree>
    <p:extLst>
      <p:ext uri="{BB962C8B-B14F-4D97-AF65-F5344CB8AC3E}">
        <p14:creationId xmlns:p14="http://schemas.microsoft.com/office/powerpoint/2010/main" val="23057773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331839"/>
            <a:ext cx="9601200" cy="1485900"/>
          </a:xfrm>
        </p:spPr>
        <p:txBody>
          <a:bodyPr/>
          <a:lstStyle/>
          <a:p>
            <a:r>
              <a:rPr lang="en-US" dirty="0" smtClean="0"/>
              <a:t>Aging Voting Equipment</a:t>
            </a:r>
            <a:endParaRPr lang="en-US" dirty="0"/>
          </a:p>
        </p:txBody>
      </p:sp>
      <p:sp>
        <p:nvSpPr>
          <p:cNvPr id="4" name="Content Placeholder 3"/>
          <p:cNvSpPr>
            <a:spLocks noGrp="1"/>
          </p:cNvSpPr>
          <p:nvPr>
            <p:ph idx="1"/>
          </p:nvPr>
        </p:nvSpPr>
        <p:spPr>
          <a:xfrm>
            <a:off x="1371600" y="1461223"/>
            <a:ext cx="6821424" cy="4774982"/>
          </a:xfrm>
        </p:spPr>
        <p:txBody>
          <a:bodyPr>
            <a:normAutofit fontScale="92500"/>
          </a:bodyPr>
          <a:lstStyle/>
          <a:p>
            <a:r>
              <a:rPr lang="en-US" sz="3600" dirty="0" smtClean="0"/>
              <a:t>The </a:t>
            </a:r>
            <a:r>
              <a:rPr lang="en-US" sz="3600" dirty="0"/>
              <a:t>majority of jurisdictions across the country bought equipment between 2002 and </a:t>
            </a:r>
            <a:r>
              <a:rPr lang="en-US" sz="3600" dirty="0" smtClean="0"/>
              <a:t>2008.</a:t>
            </a:r>
          </a:p>
          <a:p>
            <a:r>
              <a:rPr lang="en-US" sz="3600" dirty="0" smtClean="0"/>
              <a:t>Now many of these systems are aging – whose responsibility is it to purchase new ones?</a:t>
            </a:r>
          </a:p>
          <a:p>
            <a:r>
              <a:rPr lang="en-US" sz="3600" dirty="0" smtClean="0"/>
              <a:t>HAVA state plans concentrated much of the power/responsibility of purchasing on the states.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7319965" y="1364170"/>
            <a:ext cx="6236205" cy="3507865"/>
          </a:xfrm>
          <a:prstGeom prst="rect">
            <a:avLst/>
          </a:prstGeom>
        </p:spPr>
      </p:pic>
    </p:spTree>
    <p:extLst>
      <p:ext uri="{BB962C8B-B14F-4D97-AF65-F5344CB8AC3E}">
        <p14:creationId xmlns:p14="http://schemas.microsoft.com/office/powerpoint/2010/main" val="25044315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7917" y="298939"/>
            <a:ext cx="9601200" cy="879895"/>
          </a:xfrm>
        </p:spPr>
        <p:txBody>
          <a:bodyPr>
            <a:normAutofit fontScale="90000"/>
          </a:bodyPr>
          <a:lstStyle/>
          <a:p>
            <a:r>
              <a:rPr lang="en-US" dirty="0" smtClean="0"/>
              <a:t>Potential Funding Streams: </a:t>
            </a:r>
            <a:br>
              <a:rPr lang="en-US" dirty="0" smtClean="0"/>
            </a:br>
            <a:r>
              <a:rPr lang="en-US" dirty="0" smtClean="0"/>
              <a:t>Ways States are Helping</a:t>
            </a:r>
            <a:endParaRPr lang="en-US" dirty="0"/>
          </a:p>
        </p:txBody>
      </p:sp>
      <p:sp>
        <p:nvSpPr>
          <p:cNvPr id="3" name="Content Placeholder 2"/>
          <p:cNvSpPr>
            <a:spLocks noGrp="1"/>
          </p:cNvSpPr>
          <p:nvPr>
            <p:ph idx="1"/>
          </p:nvPr>
        </p:nvSpPr>
        <p:spPr>
          <a:xfrm>
            <a:off x="1017917" y="2110633"/>
            <a:ext cx="11174083" cy="3704951"/>
          </a:xfrm>
        </p:spPr>
        <p:txBody>
          <a:bodyPr>
            <a:noAutofit/>
          </a:bodyPr>
          <a:lstStyle/>
          <a:p>
            <a:r>
              <a:rPr lang="en-US" sz="4000" dirty="0"/>
              <a:t>Direct </a:t>
            </a:r>
            <a:r>
              <a:rPr lang="en-US" sz="4000" dirty="0" smtClean="0"/>
              <a:t>appropriation for statewide bulk purchase</a:t>
            </a:r>
            <a:endParaRPr lang="en-US" sz="4000" dirty="0"/>
          </a:p>
          <a:p>
            <a:r>
              <a:rPr lang="en-US" sz="4000" dirty="0" smtClean="0"/>
              <a:t>Funding </a:t>
            </a:r>
            <a:r>
              <a:rPr lang="en-US" sz="4000" dirty="0"/>
              <a:t>split 50/50 between state and </a:t>
            </a:r>
            <a:r>
              <a:rPr lang="en-US" sz="4000" dirty="0" smtClean="0"/>
              <a:t>counties</a:t>
            </a:r>
          </a:p>
          <a:p>
            <a:r>
              <a:rPr lang="en-US" sz="4000" dirty="0" smtClean="0"/>
              <a:t>State negotiating contract</a:t>
            </a:r>
          </a:p>
          <a:p>
            <a:pPr lvl="0"/>
            <a:r>
              <a:rPr lang="en-US" sz="4000" dirty="0"/>
              <a:t>Dedicated revenue through </a:t>
            </a:r>
            <a:r>
              <a:rPr lang="en-US" sz="4000" dirty="0" smtClean="0"/>
              <a:t>fees</a:t>
            </a:r>
          </a:p>
          <a:p>
            <a:pPr lvl="0"/>
            <a:r>
              <a:rPr lang="en-US" sz="4000" dirty="0"/>
              <a:t>Grant programs to counties</a:t>
            </a:r>
          </a:p>
          <a:p>
            <a:pPr lvl="0"/>
            <a:endParaRPr lang="en-US" sz="4000" dirty="0"/>
          </a:p>
          <a:p>
            <a:endParaRPr lang="en-US" sz="4000" dirty="0"/>
          </a:p>
        </p:txBody>
      </p:sp>
    </p:spTree>
    <p:extLst>
      <p:ext uri="{BB962C8B-B14F-4D97-AF65-F5344CB8AC3E}">
        <p14:creationId xmlns:p14="http://schemas.microsoft.com/office/powerpoint/2010/main" val="28985930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7917" y="281355"/>
            <a:ext cx="9601200" cy="1143664"/>
          </a:xfrm>
        </p:spPr>
        <p:txBody>
          <a:bodyPr>
            <a:normAutofit fontScale="90000"/>
          </a:bodyPr>
          <a:lstStyle/>
          <a:p>
            <a:r>
              <a:rPr lang="en-US" dirty="0" smtClean="0"/>
              <a:t>Potential Funding Streams: </a:t>
            </a:r>
            <a:br>
              <a:rPr lang="en-US" dirty="0" smtClean="0"/>
            </a:br>
            <a:r>
              <a:rPr lang="en-US" dirty="0" smtClean="0"/>
              <a:t>Local Jurisdictions</a:t>
            </a:r>
            <a:endParaRPr lang="en-US" dirty="0"/>
          </a:p>
        </p:txBody>
      </p:sp>
      <p:sp>
        <p:nvSpPr>
          <p:cNvPr id="3" name="Content Placeholder 2"/>
          <p:cNvSpPr>
            <a:spLocks noGrp="1"/>
          </p:cNvSpPr>
          <p:nvPr>
            <p:ph idx="1"/>
          </p:nvPr>
        </p:nvSpPr>
        <p:spPr>
          <a:xfrm>
            <a:off x="1017917" y="1918465"/>
            <a:ext cx="8089507" cy="4794455"/>
          </a:xfrm>
        </p:spPr>
        <p:txBody>
          <a:bodyPr>
            <a:noAutofit/>
          </a:bodyPr>
          <a:lstStyle/>
          <a:p>
            <a:pPr lvl="0"/>
            <a:r>
              <a:rPr lang="en-US" sz="4000" i="0" dirty="0" smtClean="0"/>
              <a:t>Capital requests</a:t>
            </a:r>
          </a:p>
          <a:p>
            <a:pPr lvl="0"/>
            <a:r>
              <a:rPr lang="en-US" sz="4000" dirty="0" smtClean="0"/>
              <a:t>B</a:t>
            </a:r>
            <a:r>
              <a:rPr lang="en-US" sz="4000" i="0" dirty="0" smtClean="0"/>
              <a:t>udgeting over time</a:t>
            </a:r>
          </a:p>
          <a:p>
            <a:r>
              <a:rPr lang="en-US" sz="4000" dirty="0"/>
              <a:t>Using county funds to buy in </a:t>
            </a:r>
            <a:r>
              <a:rPr lang="en-US" sz="4000" dirty="0" smtClean="0"/>
              <a:t>bulk</a:t>
            </a:r>
            <a:endParaRPr lang="en-US" sz="4000" dirty="0"/>
          </a:p>
        </p:txBody>
      </p:sp>
    </p:spTree>
    <p:extLst>
      <p:ext uri="{BB962C8B-B14F-4D97-AF65-F5344CB8AC3E}">
        <p14:creationId xmlns:p14="http://schemas.microsoft.com/office/powerpoint/2010/main" val="9822115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2118851" y="1568245"/>
            <a:ext cx="9443884" cy="4994787"/>
          </a:xfrm>
        </p:spPr>
        <p:txBody>
          <a:bodyPr>
            <a:normAutofit/>
          </a:bodyPr>
          <a:lstStyle/>
          <a:p>
            <a:pPr fontAlgn="t"/>
            <a:r>
              <a:rPr lang="en-US" sz="3600" dirty="0">
                <a:latin typeface="Franklin Gothic Book" panose="020B0503020102020204" pitchFamily="34" charset="0"/>
              </a:rPr>
              <a:t>Serves 7,383 legislators and 25,000 legislative staff</a:t>
            </a:r>
          </a:p>
          <a:p>
            <a:pPr fontAlgn="t"/>
            <a:r>
              <a:rPr lang="en-US" sz="3600" dirty="0">
                <a:latin typeface="Franklin Gothic Book" panose="020B0503020102020204" pitchFamily="34" charset="0"/>
              </a:rPr>
              <a:t>Provides non-partisan research &amp; analysis</a:t>
            </a:r>
          </a:p>
          <a:p>
            <a:pPr fontAlgn="t"/>
            <a:r>
              <a:rPr lang="en-US" sz="3600" dirty="0">
                <a:latin typeface="Franklin Gothic Book" panose="020B0503020102020204" pitchFamily="34" charset="0"/>
              </a:rPr>
              <a:t>Links legislators with each other and with experts</a:t>
            </a:r>
          </a:p>
          <a:p>
            <a:pPr fontAlgn="t"/>
            <a:r>
              <a:rPr lang="en-US" sz="3600" dirty="0">
                <a:latin typeface="Franklin Gothic Book" panose="020B0503020102020204" pitchFamily="34" charset="0"/>
              </a:rPr>
              <a:t>Speaks on behalf of state legislatures in D.C.</a:t>
            </a:r>
          </a:p>
          <a:p>
            <a:endParaRPr lang="en-US" sz="3600" dirty="0">
              <a:latin typeface="Franklin Gothic Book" panose="020B0503020102020204" pitchFamily="34" charset="0"/>
            </a:endParaRPr>
          </a:p>
        </p:txBody>
      </p:sp>
      <p:sp>
        <p:nvSpPr>
          <p:cNvPr id="3" name="Title 2"/>
          <p:cNvSpPr>
            <a:spLocks noGrp="1"/>
          </p:cNvSpPr>
          <p:nvPr>
            <p:ph type="title"/>
          </p:nvPr>
        </p:nvSpPr>
        <p:spPr/>
        <p:txBody>
          <a:bodyPr/>
          <a:lstStyle/>
          <a:p>
            <a:r>
              <a:rPr lang="en-US" dirty="0" smtClean="0"/>
              <a:t>What Does NCSL Do?</a:t>
            </a:r>
            <a:endParaRPr lang="en-US" dirty="0"/>
          </a:p>
        </p:txBody>
      </p:sp>
    </p:spTree>
    <p:extLst>
      <p:ext uri="{BB962C8B-B14F-4D97-AF65-F5344CB8AC3E}">
        <p14:creationId xmlns:p14="http://schemas.microsoft.com/office/powerpoint/2010/main" val="1338944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7917" y="685800"/>
            <a:ext cx="9601200" cy="879895"/>
          </a:xfrm>
        </p:spPr>
        <p:txBody>
          <a:bodyPr>
            <a:normAutofit fontScale="90000"/>
          </a:bodyPr>
          <a:lstStyle/>
          <a:p>
            <a:r>
              <a:rPr lang="en-US" dirty="0" smtClean="0"/>
              <a:t>Other Things Being Considered to Manage Costs</a:t>
            </a:r>
            <a:endParaRPr lang="en-US" dirty="0"/>
          </a:p>
        </p:txBody>
      </p:sp>
      <p:sp>
        <p:nvSpPr>
          <p:cNvPr id="3" name="Content Placeholder 2"/>
          <p:cNvSpPr>
            <a:spLocks noGrp="1"/>
          </p:cNvSpPr>
          <p:nvPr>
            <p:ph idx="1"/>
          </p:nvPr>
        </p:nvSpPr>
        <p:spPr>
          <a:xfrm>
            <a:off x="1017917" y="2066544"/>
            <a:ext cx="11174083" cy="4014035"/>
          </a:xfrm>
        </p:spPr>
        <p:txBody>
          <a:bodyPr>
            <a:noAutofit/>
          </a:bodyPr>
          <a:lstStyle/>
          <a:p>
            <a:pPr lvl="0"/>
            <a:r>
              <a:rPr lang="en-US" sz="4000" dirty="0" smtClean="0"/>
              <a:t>Leasing</a:t>
            </a:r>
          </a:p>
          <a:p>
            <a:pPr lvl="0"/>
            <a:r>
              <a:rPr lang="en-US" sz="4000" dirty="0" smtClean="0"/>
              <a:t>COTS</a:t>
            </a:r>
          </a:p>
          <a:p>
            <a:pPr lvl="0"/>
            <a:r>
              <a:rPr lang="en-US" sz="4000" dirty="0"/>
              <a:t>O</a:t>
            </a:r>
            <a:r>
              <a:rPr lang="en-US" sz="4000" dirty="0" smtClean="0"/>
              <a:t>pen source software</a:t>
            </a:r>
            <a:endParaRPr lang="en-US" sz="4000" i="0" dirty="0" smtClean="0"/>
          </a:p>
        </p:txBody>
      </p:sp>
    </p:spTree>
    <p:extLst>
      <p:ext uri="{BB962C8B-B14F-4D97-AF65-F5344CB8AC3E}">
        <p14:creationId xmlns:p14="http://schemas.microsoft.com/office/powerpoint/2010/main" val="24646318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35966"/>
          </a:xfrm>
        </p:spPr>
        <p:txBody>
          <a:bodyPr/>
          <a:lstStyle/>
          <a:p>
            <a:r>
              <a:rPr lang="en-US" dirty="0" smtClean="0"/>
              <a:t>Questions? </a:t>
            </a:r>
            <a:endParaRPr lang="en-US" dirty="0"/>
          </a:p>
        </p:txBody>
      </p:sp>
      <p:sp>
        <p:nvSpPr>
          <p:cNvPr id="3" name="Content Placeholder 2"/>
          <p:cNvSpPr>
            <a:spLocks noGrp="1"/>
          </p:cNvSpPr>
          <p:nvPr>
            <p:ph idx="1"/>
          </p:nvPr>
        </p:nvSpPr>
        <p:spPr>
          <a:xfrm>
            <a:off x="1371600" y="1897811"/>
            <a:ext cx="10323871" cy="4174350"/>
          </a:xfrm>
        </p:spPr>
        <p:txBody>
          <a:bodyPr>
            <a:normAutofit/>
          </a:bodyPr>
          <a:lstStyle/>
          <a:p>
            <a:pPr marL="0" indent="0">
              <a:buNone/>
            </a:pPr>
            <a:endParaRPr lang="en-US" sz="3600" dirty="0" smtClean="0"/>
          </a:p>
          <a:p>
            <a:pPr marL="0" indent="0">
              <a:buNone/>
            </a:pPr>
            <a:r>
              <a:rPr lang="en-US" sz="3600" dirty="0" smtClean="0"/>
              <a:t>Katy Owens Hubler</a:t>
            </a:r>
          </a:p>
          <a:p>
            <a:pPr marL="0" indent="0">
              <a:buNone/>
            </a:pPr>
            <a:r>
              <a:rPr lang="en-US" sz="3600" dirty="0" smtClean="0"/>
              <a:t>435-647-6051</a:t>
            </a:r>
          </a:p>
          <a:p>
            <a:pPr marL="0" indent="0">
              <a:buNone/>
            </a:pPr>
            <a:r>
              <a:rPr lang="en-US" sz="3600" dirty="0" smtClean="0">
                <a:hlinkClick r:id="rId2"/>
              </a:rPr>
              <a:t>katyowenshubler@democracyresearch.com</a:t>
            </a:r>
            <a:r>
              <a:rPr lang="en-US" sz="3600" dirty="0" smtClean="0"/>
              <a:t> </a:t>
            </a:r>
            <a:endParaRPr lang="en-US" sz="3600" i="0" dirty="0" smtClean="0"/>
          </a:p>
          <a:p>
            <a:pPr marL="530352" lvl="1" indent="0">
              <a:buNone/>
            </a:pPr>
            <a:endParaRPr lang="en-US" sz="3600" i="0" dirty="0" smtClean="0"/>
          </a:p>
        </p:txBody>
      </p:sp>
    </p:spTree>
    <p:extLst>
      <p:ext uri="{BB962C8B-B14F-4D97-AF65-F5344CB8AC3E}">
        <p14:creationId xmlns:p14="http://schemas.microsoft.com/office/powerpoint/2010/main" val="20776649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56322"/>
          </a:xfrm>
        </p:spPr>
        <p:txBody>
          <a:bodyPr>
            <a:normAutofit/>
          </a:bodyPr>
          <a:lstStyle/>
          <a:p>
            <a:r>
              <a:rPr lang="en-US" sz="4800" dirty="0"/>
              <a:t>What I'll Discuss</a:t>
            </a:r>
          </a:p>
        </p:txBody>
      </p:sp>
      <p:sp>
        <p:nvSpPr>
          <p:cNvPr id="3" name="Content Placeholder 2"/>
          <p:cNvSpPr>
            <a:spLocks noGrp="1"/>
          </p:cNvSpPr>
          <p:nvPr>
            <p:ph idx="1"/>
          </p:nvPr>
        </p:nvSpPr>
        <p:spPr>
          <a:xfrm>
            <a:off x="1371600" y="2293332"/>
            <a:ext cx="9601200" cy="4031268"/>
          </a:xfrm>
        </p:spPr>
        <p:txBody>
          <a:bodyPr vert="horz" lIns="91440" tIns="45720" rIns="91440" bIns="45720" rtlCol="0" anchor="t">
            <a:normAutofit/>
          </a:bodyPr>
          <a:lstStyle/>
          <a:p>
            <a:r>
              <a:rPr lang="en-US" sz="4000" dirty="0" smtClean="0"/>
              <a:t>Recent legislative trends in voting technology</a:t>
            </a:r>
          </a:p>
          <a:p>
            <a:endParaRPr lang="en-US" sz="4000" dirty="0" smtClean="0"/>
          </a:p>
          <a:p>
            <a:r>
              <a:rPr lang="en-US" sz="4000" dirty="0" smtClean="0"/>
              <a:t>Purchasing and funding options being considered by states</a:t>
            </a:r>
            <a:endParaRPr lang="en-US" sz="4000" dirty="0"/>
          </a:p>
        </p:txBody>
      </p:sp>
    </p:spTree>
    <p:extLst>
      <p:ext uri="{BB962C8B-B14F-4D97-AF65-F5344CB8AC3E}">
        <p14:creationId xmlns:p14="http://schemas.microsoft.com/office/powerpoint/2010/main" val="12180879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578" y="228918"/>
            <a:ext cx="7886700" cy="1325563"/>
          </a:xfrm>
        </p:spPr>
        <p:txBody>
          <a:bodyPr/>
          <a:lstStyle/>
          <a:p>
            <a:pPr algn="ctr"/>
            <a:r>
              <a:rPr lang="en-US" dirty="0" smtClean="0">
                <a:solidFill>
                  <a:schemeClr val="tx2"/>
                </a:solidFill>
              </a:rPr>
              <a:t>Recent Legislative Trends</a:t>
            </a:r>
            <a:endParaRPr lang="en-US" dirty="0">
              <a:solidFill>
                <a:schemeClr val="tx2"/>
              </a:solidFill>
            </a:endParaRPr>
          </a:p>
        </p:txBody>
      </p:sp>
      <p:graphicFrame>
        <p:nvGraphicFramePr>
          <p:cNvPr id="6" name="Content Placeholder 9"/>
          <p:cNvGraphicFramePr>
            <a:graphicFrameLocks noGrp="1"/>
          </p:cNvGraphicFramePr>
          <p:nvPr>
            <p:ph idx="1"/>
            <p:extLst>
              <p:ext uri="{D42A27DB-BD31-4B8C-83A1-F6EECF244321}">
                <p14:modId xmlns:p14="http://schemas.microsoft.com/office/powerpoint/2010/main" val="1563106242"/>
              </p:ext>
            </p:extLst>
          </p:nvPr>
        </p:nvGraphicFramePr>
        <p:xfrm>
          <a:off x="2063578" y="1371601"/>
          <a:ext cx="8001000" cy="42211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33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66700"/>
            <a:ext cx="9601200" cy="1485900"/>
          </a:xfrm>
        </p:spPr>
        <p:txBody>
          <a:bodyPr/>
          <a:lstStyle/>
          <a:p>
            <a:pPr algn="ctr"/>
            <a:r>
              <a:rPr lang="en-US" dirty="0" smtClean="0">
                <a:solidFill>
                  <a:schemeClr val="tx2"/>
                </a:solidFill>
              </a:rPr>
              <a:t>Online Voter Registration </a:t>
            </a:r>
            <a:br>
              <a:rPr lang="en-US" dirty="0" smtClean="0">
                <a:solidFill>
                  <a:schemeClr val="tx2"/>
                </a:solidFill>
              </a:rPr>
            </a:br>
            <a:r>
              <a:rPr lang="en-US" dirty="0" smtClean="0">
                <a:solidFill>
                  <a:schemeClr val="tx2"/>
                </a:solidFill>
              </a:rPr>
              <a:t>(the biggest issue in 2015)</a:t>
            </a:r>
            <a:endParaRPr lang="en-US" dirty="0">
              <a:solidFill>
                <a:schemeClr val="tx2"/>
              </a:solidFill>
            </a:endParaRPr>
          </a:p>
        </p:txBody>
      </p:sp>
      <p:sp>
        <p:nvSpPr>
          <p:cNvPr id="6" name="5-Point Star 5"/>
          <p:cNvSpPr/>
          <p:nvPr/>
        </p:nvSpPr>
        <p:spPr>
          <a:xfrm>
            <a:off x="10026770" y="2024333"/>
            <a:ext cx="1104900" cy="11430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2348254731"/>
              </p:ext>
            </p:extLst>
          </p:nvPr>
        </p:nvGraphicFramePr>
        <p:xfrm>
          <a:off x="1846053" y="1775459"/>
          <a:ext cx="9164847" cy="508254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504602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571500" indent="-571500">
              <a:buFont typeface="Arial" panose="020B0604020202020204" pitchFamily="34" charset="0"/>
              <a:buChar char="•"/>
            </a:pPr>
            <a:r>
              <a:rPr lang="en-US" dirty="0" smtClean="0"/>
              <a:t>Other states considering online registration this year</a:t>
            </a:r>
            <a:endParaRPr lang="en-US" dirty="0"/>
          </a:p>
        </p:txBody>
      </p:sp>
      <p:sp>
        <p:nvSpPr>
          <p:cNvPr id="3" name="Content Placeholder 2"/>
          <p:cNvSpPr>
            <a:spLocks noGrp="1"/>
          </p:cNvSpPr>
          <p:nvPr>
            <p:ph sz="half" idx="1"/>
          </p:nvPr>
        </p:nvSpPr>
        <p:spPr>
          <a:xfrm>
            <a:off x="2303585" y="2303585"/>
            <a:ext cx="4447786" cy="2145324"/>
          </a:xfrm>
        </p:spPr>
        <p:txBody>
          <a:bodyPr>
            <a:noAutofit/>
          </a:bodyPr>
          <a:lstStyle/>
          <a:p>
            <a:r>
              <a:rPr lang="en-US" sz="3600" dirty="0" smtClean="0"/>
              <a:t>New Hampshire</a:t>
            </a:r>
          </a:p>
          <a:p>
            <a:r>
              <a:rPr lang="en-US" sz="3600" dirty="0" smtClean="0"/>
              <a:t>New York </a:t>
            </a:r>
          </a:p>
          <a:p>
            <a:r>
              <a:rPr lang="en-US" sz="3600" dirty="0" smtClean="0"/>
              <a:t>Ohio</a:t>
            </a:r>
          </a:p>
        </p:txBody>
      </p:sp>
      <p:sp>
        <p:nvSpPr>
          <p:cNvPr id="5" name="Content Placeholder 4"/>
          <p:cNvSpPr>
            <a:spLocks noGrp="1"/>
          </p:cNvSpPr>
          <p:nvPr>
            <p:ph sz="half" idx="2"/>
          </p:nvPr>
        </p:nvSpPr>
        <p:spPr>
          <a:xfrm>
            <a:off x="7052942" y="2286000"/>
            <a:ext cx="4447786" cy="2022232"/>
          </a:xfrm>
        </p:spPr>
        <p:txBody>
          <a:bodyPr>
            <a:normAutofit/>
          </a:bodyPr>
          <a:lstStyle/>
          <a:p>
            <a:r>
              <a:rPr lang="en-US" sz="3600" dirty="0"/>
              <a:t>Rhode Island</a:t>
            </a:r>
          </a:p>
          <a:p>
            <a:r>
              <a:rPr lang="en-US" sz="3600" dirty="0"/>
              <a:t>Tennessee </a:t>
            </a:r>
          </a:p>
          <a:p>
            <a:r>
              <a:rPr lang="en-US" sz="3600" dirty="0"/>
              <a:t>Wisconsin</a:t>
            </a:r>
          </a:p>
          <a:p>
            <a:pPr marL="0" indent="0">
              <a:buNone/>
            </a:pPr>
            <a:endParaRPr lang="en-US" sz="3600" dirty="0"/>
          </a:p>
        </p:txBody>
      </p:sp>
      <p:sp>
        <p:nvSpPr>
          <p:cNvPr id="7" name="Title 3"/>
          <p:cNvSpPr txBox="1">
            <a:spLocks/>
          </p:cNvSpPr>
          <p:nvPr/>
        </p:nvSpPr>
        <p:spPr>
          <a:xfrm>
            <a:off x="1371600" y="5124450"/>
            <a:ext cx="9601200"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pPr marL="571500" indent="-571500">
              <a:buFont typeface="Arial" panose="020B0604020202020204" pitchFamily="34" charset="0"/>
              <a:buChar char="•"/>
            </a:pPr>
            <a:r>
              <a:rPr lang="en-US" dirty="0" smtClean="0"/>
              <a:t>Automatic registration</a:t>
            </a:r>
            <a:endParaRPr lang="en-US" dirty="0"/>
          </a:p>
        </p:txBody>
      </p:sp>
    </p:spTree>
    <p:extLst>
      <p:ext uri="{BB962C8B-B14F-4D97-AF65-F5344CB8AC3E}">
        <p14:creationId xmlns:p14="http://schemas.microsoft.com/office/powerpoint/2010/main" val="3284179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Maintenance: Within a State</a:t>
            </a:r>
            <a:endParaRPr lang="en-US" dirty="0"/>
          </a:p>
        </p:txBody>
      </p:sp>
      <p:sp>
        <p:nvSpPr>
          <p:cNvPr id="3" name="Content Placeholder 2"/>
          <p:cNvSpPr>
            <a:spLocks noGrp="1"/>
          </p:cNvSpPr>
          <p:nvPr>
            <p:ph idx="1"/>
          </p:nvPr>
        </p:nvSpPr>
        <p:spPr>
          <a:xfrm>
            <a:off x="1371600" y="1529862"/>
            <a:ext cx="9601200" cy="4337538"/>
          </a:xfrm>
        </p:spPr>
        <p:txBody>
          <a:bodyPr>
            <a:normAutofit fontScale="85000" lnSpcReduction="20000"/>
          </a:bodyPr>
          <a:lstStyle/>
          <a:p>
            <a:r>
              <a:rPr lang="en-US" sz="3200" dirty="0" smtClean="0"/>
              <a:t>Virginia</a:t>
            </a:r>
          </a:p>
          <a:p>
            <a:pPr lvl="1"/>
            <a:r>
              <a:rPr lang="en-US" sz="3200" dirty="0" smtClean="0"/>
              <a:t>Dept. of Health (death records)</a:t>
            </a:r>
          </a:p>
          <a:p>
            <a:pPr lvl="1"/>
            <a:r>
              <a:rPr lang="en-US" sz="3200" dirty="0" smtClean="0"/>
              <a:t>State Police (felon records)</a:t>
            </a:r>
          </a:p>
          <a:p>
            <a:pPr lvl="1"/>
            <a:r>
              <a:rPr lang="en-US" sz="3200" dirty="0" smtClean="0"/>
              <a:t>U.S. Attorney’s Office (felon records)</a:t>
            </a:r>
          </a:p>
          <a:p>
            <a:pPr lvl="1"/>
            <a:r>
              <a:rPr lang="en-US" sz="3200" dirty="0" smtClean="0"/>
              <a:t>Central Criminal Records Exchange (felon records)</a:t>
            </a:r>
          </a:p>
          <a:p>
            <a:pPr lvl="1"/>
            <a:r>
              <a:rPr lang="en-US" sz="3200" dirty="0" smtClean="0"/>
              <a:t>State Circuit Courts (mental incompetency)</a:t>
            </a:r>
          </a:p>
          <a:p>
            <a:pPr lvl="1"/>
            <a:r>
              <a:rPr lang="en-US" sz="3200" dirty="0" smtClean="0"/>
              <a:t>Dept. of Motor Vehicles (SSN; non-citizen records)</a:t>
            </a:r>
          </a:p>
          <a:p>
            <a:pPr lvl="1"/>
            <a:r>
              <a:rPr lang="en-US" sz="3200" dirty="0" smtClean="0"/>
              <a:t>Bureau of Vital Statistics (death records)</a:t>
            </a:r>
          </a:p>
          <a:p>
            <a:pPr lvl="1"/>
            <a:r>
              <a:rPr lang="en-US" sz="3200" dirty="0" smtClean="0"/>
              <a:t>USPS (street address records)</a:t>
            </a:r>
          </a:p>
          <a:p>
            <a:pPr lvl="1"/>
            <a:r>
              <a:rPr lang="en-US" sz="3200" dirty="0" smtClean="0"/>
              <a:t>SAVE Program (citizenship verification)</a:t>
            </a:r>
          </a:p>
          <a:p>
            <a:pPr lvl="1"/>
            <a:r>
              <a:rPr lang="en-US" sz="3200" dirty="0" smtClean="0"/>
              <a:t>Interstate crosschecks</a:t>
            </a:r>
            <a:endParaRPr lang="en-US" sz="3200" dirty="0"/>
          </a:p>
        </p:txBody>
      </p:sp>
    </p:spTree>
    <p:extLst>
      <p:ext uri="{BB962C8B-B14F-4D97-AF65-F5344CB8AC3E}">
        <p14:creationId xmlns:p14="http://schemas.microsoft.com/office/powerpoint/2010/main" val="9612014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Picture 54"/>
          <p:cNvPicPr>
            <a:picLocks noChangeAspect="1"/>
          </p:cNvPicPr>
          <p:nvPr/>
        </p:nvPicPr>
        <p:blipFill>
          <a:blip r:embed="rId3"/>
          <a:stretch>
            <a:fillRect/>
          </a:stretch>
        </p:blipFill>
        <p:spPr>
          <a:xfrm>
            <a:off x="1688122" y="0"/>
            <a:ext cx="10503877" cy="6858000"/>
          </a:xfrm>
          <a:prstGeom prst="rect">
            <a:avLst/>
          </a:prstGeom>
        </p:spPr>
      </p:pic>
      <p:sp>
        <p:nvSpPr>
          <p:cNvPr id="2" name="Title 1"/>
          <p:cNvSpPr>
            <a:spLocks noGrp="1"/>
          </p:cNvSpPr>
          <p:nvPr>
            <p:ph type="title"/>
          </p:nvPr>
        </p:nvSpPr>
        <p:spPr>
          <a:xfrm>
            <a:off x="4501661" y="0"/>
            <a:ext cx="6699738" cy="1485900"/>
          </a:xfrm>
        </p:spPr>
        <p:txBody>
          <a:bodyPr/>
          <a:lstStyle/>
          <a:p>
            <a:r>
              <a:rPr lang="en-US" dirty="0" smtClean="0"/>
              <a:t>Interstate Data Matching</a:t>
            </a:r>
            <a:endParaRPr lang="en-US" dirty="0"/>
          </a:p>
        </p:txBody>
      </p:sp>
    </p:spTree>
    <p:extLst>
      <p:ext uri="{BB962C8B-B14F-4D97-AF65-F5344CB8AC3E}">
        <p14:creationId xmlns:p14="http://schemas.microsoft.com/office/powerpoint/2010/main" val="37369420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7150791" y="256458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442384107"/>
              </p:ext>
            </p:extLst>
          </p:nvPr>
        </p:nvGraphicFramePr>
        <p:xfrm>
          <a:off x="845388" y="187906"/>
          <a:ext cx="11139577" cy="6538447"/>
        </p:xfrm>
        <a:graphic>
          <a:graphicData uri="http://schemas.openxmlformats.org/presentationml/2006/ole">
            <mc:AlternateContent xmlns:mc="http://schemas.openxmlformats.org/markup-compatibility/2006">
              <mc:Choice xmlns:v="urn:schemas-microsoft-com:vml" Requires="v">
                <p:oleObj spid="_x0000_s1174" r:id="rId4" imgW="11184850" imgH="6598696" progId="SmartDraw.2">
                  <p:embed/>
                </p:oleObj>
              </mc:Choice>
              <mc:Fallback>
                <p:oleObj r:id="rId4" imgW="11184850" imgH="6598696" progId="SmartDraw.2">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5388" y="187906"/>
                        <a:ext cx="11139577" cy="6538447"/>
                      </a:xfrm>
                      <a:prstGeom prst="rect">
                        <a:avLst/>
                      </a:prstGeom>
                      <a:noFill/>
                    </p:spPr>
                  </p:pic>
                </p:oleObj>
              </mc:Fallback>
            </mc:AlternateContent>
          </a:graphicData>
        </a:graphic>
      </p:graphicFrame>
      <p:sp>
        <p:nvSpPr>
          <p:cNvPr id="8" name="TextBox 7"/>
          <p:cNvSpPr txBox="1"/>
          <p:nvPr/>
        </p:nvSpPr>
        <p:spPr>
          <a:xfrm>
            <a:off x="2294626" y="2829463"/>
            <a:ext cx="345057" cy="461665"/>
          </a:xfrm>
          <a:prstGeom prst="rect">
            <a:avLst/>
          </a:prstGeom>
          <a:noFill/>
        </p:spPr>
        <p:txBody>
          <a:bodyPr wrap="square" rtlCol="0">
            <a:spAutoFit/>
          </a:bodyPr>
          <a:lstStyle/>
          <a:p>
            <a:r>
              <a:rPr lang="en-US" sz="2400" b="1" dirty="0" smtClean="0">
                <a:solidFill>
                  <a:schemeClr val="bg1"/>
                </a:solidFill>
              </a:rPr>
              <a:t>*</a:t>
            </a:r>
            <a:endParaRPr lang="en-US" sz="2400" b="1" dirty="0">
              <a:solidFill>
                <a:schemeClr val="bg1"/>
              </a:solidFill>
            </a:endParaRPr>
          </a:p>
        </p:txBody>
      </p:sp>
    </p:spTree>
    <p:extLst>
      <p:ext uri="{BB962C8B-B14F-4D97-AF65-F5344CB8AC3E}">
        <p14:creationId xmlns:p14="http://schemas.microsoft.com/office/powerpoint/2010/main" val="45361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Crop">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1557</TotalTime>
  <Words>1567</Words>
  <Application>Microsoft Office PowerPoint</Application>
  <PresentationFormat>Widescreen</PresentationFormat>
  <Paragraphs>182</Paragraphs>
  <Slides>21</Slides>
  <Notes>18</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Arial</vt:lpstr>
      <vt:lpstr>Calibri</vt:lpstr>
      <vt:lpstr>Franklin Gothic Book</vt:lpstr>
      <vt:lpstr>Crop</vt:lpstr>
      <vt:lpstr>SmartDraw.2</vt:lpstr>
      <vt:lpstr>Voting Technology and State Policy 2016</vt:lpstr>
      <vt:lpstr>What Does NCSL Do?</vt:lpstr>
      <vt:lpstr>What I'll Discuss</vt:lpstr>
      <vt:lpstr>Recent Legislative Trends</vt:lpstr>
      <vt:lpstr>Online Voter Registration  (the biggest issue in 2015)</vt:lpstr>
      <vt:lpstr>Other states considering online registration this year</vt:lpstr>
      <vt:lpstr>List Maintenance: Within a State</vt:lpstr>
      <vt:lpstr>Interstate Data Matching</vt:lpstr>
      <vt:lpstr>PowerPoint Presentation</vt:lpstr>
      <vt:lpstr>Ballot-on-Demand</vt:lpstr>
      <vt:lpstr>Ballot Marking Devices</vt:lpstr>
      <vt:lpstr>Electronic Ballot Transmission</vt:lpstr>
      <vt:lpstr>Electronic Ballot Transmission Legislation</vt:lpstr>
      <vt:lpstr>Post-Election Audits</vt:lpstr>
      <vt:lpstr>Other Recent Bills of Interest</vt:lpstr>
      <vt:lpstr>Voting Systems</vt:lpstr>
      <vt:lpstr>Aging Voting Equipment</vt:lpstr>
      <vt:lpstr>Potential Funding Streams:  Ways States are Helping</vt:lpstr>
      <vt:lpstr>Potential Funding Streams:  Local Jurisdictions</vt:lpstr>
      <vt:lpstr>Other Things Being Considered to Manage Costs</vt:lpstr>
      <vt:lpstr>Questions?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Katy Owens.Hubler</dc:creator>
  <cp:lastModifiedBy>Katy Owens Hubler</cp:lastModifiedBy>
  <cp:revision>245</cp:revision>
  <dcterms:created xsi:type="dcterms:W3CDTF">2015-11-05T16:17:03Z</dcterms:created>
  <dcterms:modified xsi:type="dcterms:W3CDTF">2016-02-08T14:52:14Z</dcterms:modified>
</cp:coreProperties>
</file>