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5" r:id="rId4"/>
    <p:sldId id="259" r:id="rId5"/>
    <p:sldId id="264" r:id="rId6"/>
    <p:sldId id="263" r:id="rId7"/>
    <p:sldId id="262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6" autoAdjust="0"/>
    <p:restoredTop sz="86441" autoAdjust="0"/>
  </p:normalViewPr>
  <p:slideViewPr>
    <p:cSldViewPr snapToGrid="0" snapToObjects="1">
      <p:cViewPr>
        <p:scale>
          <a:sx n="100" d="100"/>
          <a:sy n="100" d="100"/>
        </p:scale>
        <p:origin x="-1668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10" d="100"/>
        <a:sy n="2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7E59-8C6E-C147-A37D-3AC3AE835C69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8291E-3FBA-9843-95D6-532E81A69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83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7E59-8C6E-C147-A37D-3AC3AE835C69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8291E-3FBA-9843-95D6-532E81A69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10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7E59-8C6E-C147-A37D-3AC3AE835C69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8291E-3FBA-9843-95D6-532E81A69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846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7E59-8C6E-C147-A37D-3AC3AE835C69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8291E-3FBA-9843-95D6-532E81A69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2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7E59-8C6E-C147-A37D-3AC3AE835C69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8291E-3FBA-9843-95D6-532E81A69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72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7E59-8C6E-C147-A37D-3AC3AE835C69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8291E-3FBA-9843-95D6-532E81A69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8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7E59-8C6E-C147-A37D-3AC3AE835C69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8291E-3FBA-9843-95D6-532E81A69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8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7E59-8C6E-C147-A37D-3AC3AE835C69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8291E-3FBA-9843-95D6-532E81A69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78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7E59-8C6E-C147-A37D-3AC3AE835C69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8291E-3FBA-9843-95D6-532E81A69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0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7E59-8C6E-C147-A37D-3AC3AE835C69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8291E-3FBA-9843-95D6-532E81A69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10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7E59-8C6E-C147-A37D-3AC3AE835C69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8291E-3FBA-9843-95D6-532E81A69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78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7E59-8C6E-C147-A37D-3AC3AE835C69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8291E-3FBA-9843-95D6-532E81A69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4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Interoperability Voting</a:t>
            </a:r>
            <a:r>
              <a:rPr lang="en-US" baseline="0" dirty="0" smtClean="0"/>
              <a:t> Public Work 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Jeramy</a:t>
            </a:r>
            <a:r>
              <a:rPr lang="en-US" dirty="0" smtClean="0"/>
              <a:t> Gray, CIO, LA County</a:t>
            </a:r>
          </a:p>
          <a:p>
            <a:r>
              <a:rPr lang="en-US" dirty="0" smtClean="0"/>
              <a:t>John </a:t>
            </a:r>
            <a:r>
              <a:rPr lang="en-US" dirty="0" err="1" smtClean="0"/>
              <a:t>Wack</a:t>
            </a:r>
            <a:r>
              <a:rPr lang="en-US" dirty="0" smtClean="0"/>
              <a:t>, NIST</a:t>
            </a:r>
          </a:p>
        </p:txBody>
      </p:sp>
    </p:spTree>
    <p:extLst>
      <p:ext uri="{BB962C8B-B14F-4D97-AF65-F5344CB8AC3E}">
        <p14:creationId xmlns:p14="http://schemas.microsoft.com/office/powerpoint/2010/main" val="409505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Chair and NIST Lead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Jeramy</a:t>
            </a:r>
            <a:r>
              <a:rPr lang="en-US" dirty="0" smtClean="0"/>
              <a:t> Gray, Chair</a:t>
            </a:r>
          </a:p>
          <a:p>
            <a:pPr lvl="1"/>
            <a:r>
              <a:rPr lang="en-US" dirty="0" smtClean="0"/>
              <a:t>CIO, LA County Office of Clerk/Registrar</a:t>
            </a:r>
          </a:p>
          <a:p>
            <a:pPr lvl="1"/>
            <a:endParaRPr lang="en-US" dirty="0"/>
          </a:p>
          <a:p>
            <a:r>
              <a:rPr lang="en-US" dirty="0" smtClean="0"/>
              <a:t> John </a:t>
            </a:r>
            <a:r>
              <a:rPr lang="en-US" dirty="0" err="1" smtClean="0"/>
              <a:t>Wack</a:t>
            </a:r>
            <a:r>
              <a:rPr lang="en-US" dirty="0" smtClean="0"/>
              <a:t>, NIST lead</a:t>
            </a:r>
          </a:p>
          <a:p>
            <a:pPr lvl="1"/>
            <a:r>
              <a:rPr lang="en-US" dirty="0" smtClean="0"/>
              <a:t>IEEE Voting </a:t>
            </a:r>
            <a:r>
              <a:rPr lang="en-US" dirty="0"/>
              <a:t>S</a:t>
            </a:r>
            <a:r>
              <a:rPr lang="en-US" dirty="0" smtClean="0"/>
              <a:t>ystem </a:t>
            </a:r>
            <a:r>
              <a:rPr lang="en-US"/>
              <a:t>S</a:t>
            </a:r>
            <a:r>
              <a:rPr lang="en-US" smtClean="0"/>
              <a:t>tandards Committee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41008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Interoperability Voting Public Work Group </a:t>
            </a:r>
            <a:r>
              <a:rPr lang="en-US" sz="3600" b="1" i="1" dirty="0" smtClean="0"/>
              <a:t>Goal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“</a:t>
            </a:r>
            <a:r>
              <a:rPr lang="en-US" sz="2800" i="1" dirty="0" smtClean="0"/>
              <a:t>Develop </a:t>
            </a:r>
            <a:r>
              <a:rPr lang="en-US" sz="2800" i="1" dirty="0"/>
              <a:t>a set election data standards using </a:t>
            </a:r>
            <a:r>
              <a:rPr lang="en-US" sz="2800" i="1" dirty="0" smtClean="0"/>
              <a:t>common interoperable technologies, </a:t>
            </a:r>
            <a:r>
              <a:rPr lang="en-US" sz="2800" i="1" dirty="0"/>
              <a:t>which may inform and be incorporated into future versions of the Voluntary Voting System Guidelines (VVSG</a:t>
            </a:r>
            <a:r>
              <a:rPr lang="en-US" sz="2800" i="1" dirty="0" smtClean="0"/>
              <a:t>).”   </a:t>
            </a:r>
            <a:endParaRPr lang="en-US" sz="28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999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79" y="274638"/>
            <a:ext cx="8902126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Interoperability Voting Public Working Group</a:t>
            </a:r>
            <a:br>
              <a:rPr lang="en-US" sz="3600" dirty="0" smtClean="0"/>
            </a:br>
            <a:r>
              <a:rPr lang="en-US" sz="3200" b="1" i="1" dirty="0" smtClean="0"/>
              <a:t>Approach</a:t>
            </a:r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Will leverage work started by the IEEE VSSC</a:t>
            </a:r>
          </a:p>
          <a:p>
            <a:r>
              <a:rPr lang="en-US" dirty="0" smtClean="0"/>
              <a:t>Will develop a complete set of election</a:t>
            </a:r>
            <a:r>
              <a:rPr lang="en-US" baseline="0" dirty="0" smtClean="0"/>
              <a:t> data UML models and associated standards in XML/JSON</a:t>
            </a:r>
          </a:p>
          <a:p>
            <a:r>
              <a:rPr lang="en-US" dirty="0" smtClean="0"/>
              <a:t>Greatly dependent on other PWG that will steer  interoperability concepts</a:t>
            </a: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14085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43" y="546009"/>
            <a:ext cx="9023063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Interoperability Voting Public Working </a:t>
            </a:r>
            <a:r>
              <a:rPr lang="en-US" dirty="0" smtClean="0"/>
              <a:t>Group</a:t>
            </a:r>
            <a:br>
              <a:rPr lang="en-US" dirty="0" smtClean="0"/>
            </a:br>
            <a:r>
              <a:rPr lang="en-US" sz="3600" b="1" i="1" dirty="0" smtClean="0"/>
              <a:t>Approach (cont’d.)</a:t>
            </a:r>
            <a:r>
              <a:rPr lang="en-US" sz="3600" b="1" i="1" dirty="0"/>
              <a:t/>
            </a:r>
            <a:br>
              <a:rPr lang="en-US" sz="3600" b="1" i="1" dirty="0"/>
            </a:b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PWG  divided into </a:t>
            </a:r>
            <a:r>
              <a:rPr lang="en-US" baseline="0" dirty="0" smtClean="0"/>
              <a:t>sub-groups, review work products, liaison to other groups</a:t>
            </a:r>
          </a:p>
          <a:p>
            <a:r>
              <a:rPr lang="en-US" baseline="0" dirty="0" smtClean="0"/>
              <a:t>Examples of related efforts:</a:t>
            </a:r>
          </a:p>
          <a:p>
            <a:pPr lvl="1"/>
            <a:r>
              <a:rPr lang="en-US" sz="2400" dirty="0" smtClean="0"/>
              <a:t>Election Results</a:t>
            </a:r>
            <a:r>
              <a:rPr lang="en-US" sz="2400" baseline="0" dirty="0" smtClean="0"/>
              <a:t> Reporting</a:t>
            </a:r>
          </a:p>
          <a:p>
            <a:pPr lvl="1"/>
            <a:r>
              <a:rPr lang="en-US" sz="2400" baseline="0" dirty="0" smtClean="0"/>
              <a:t>Election Event Logging</a:t>
            </a:r>
          </a:p>
          <a:p>
            <a:pPr lvl="1"/>
            <a:r>
              <a:rPr lang="en-US" sz="2400" baseline="0" dirty="0" smtClean="0"/>
              <a:t>Election Process Modeling</a:t>
            </a:r>
          </a:p>
          <a:p>
            <a:pPr lvl="1"/>
            <a:r>
              <a:rPr lang="en-US" sz="2400" baseline="0" dirty="0" smtClean="0"/>
              <a:t>Online Voter Registration</a:t>
            </a:r>
          </a:p>
          <a:p>
            <a:pPr lvl="1"/>
            <a:r>
              <a:rPr lang="en-US" sz="2400" baseline="0" dirty="0" smtClean="0"/>
              <a:t>Electronic </a:t>
            </a:r>
            <a:r>
              <a:rPr lang="en-US" sz="2400" baseline="0" dirty="0" err="1" smtClean="0"/>
              <a:t>Pollbooks</a:t>
            </a:r>
            <a:endParaRPr lang="en-US" sz="2400" baseline="0" dirty="0" smtClean="0"/>
          </a:p>
          <a:p>
            <a:pPr lvl="1"/>
            <a:r>
              <a:rPr lang="en-US" sz="2400" baseline="0" dirty="0" smtClean="0"/>
              <a:t>Voting Methods/Models</a:t>
            </a:r>
          </a:p>
        </p:txBody>
      </p:sp>
    </p:spTree>
    <p:extLst>
      <p:ext uri="{BB962C8B-B14F-4D97-AF65-F5344CB8AC3E}">
        <p14:creationId xmlns:p14="http://schemas.microsoft.com/office/powerpoint/2010/main" val="1278940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solidFill>
                  <a:prstClr val="black"/>
                </a:solidFill>
              </a:rPr>
              <a:t>Interoperability Voting Public Working </a:t>
            </a:r>
            <a:r>
              <a:rPr lang="en-US" sz="4000" dirty="0">
                <a:solidFill>
                  <a:prstClr val="black"/>
                </a:solidFill>
              </a:rPr>
              <a:t>Group</a:t>
            </a:r>
            <a:br>
              <a:rPr lang="en-US" sz="4000" dirty="0">
                <a:solidFill>
                  <a:prstClr val="black"/>
                </a:solidFill>
              </a:rPr>
            </a:br>
            <a:r>
              <a:rPr lang="en-US" sz="3200" b="1" i="1" dirty="0" smtClean="0">
                <a:solidFill>
                  <a:prstClr val="black"/>
                </a:solidFill>
              </a:rPr>
              <a:t>Governance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2490"/>
            <a:ext cx="8229600" cy="4525963"/>
          </a:xfrm>
        </p:spPr>
        <p:txBody>
          <a:bodyPr>
            <a:noAutofit/>
          </a:bodyPr>
          <a:lstStyle/>
          <a:p>
            <a:r>
              <a:rPr lang="en-US" dirty="0"/>
              <a:t>Leadership</a:t>
            </a:r>
          </a:p>
          <a:p>
            <a:r>
              <a:rPr lang="en-US" b="1" i="1" dirty="0" smtClean="0"/>
              <a:t>Scope!</a:t>
            </a:r>
          </a:p>
          <a:p>
            <a:r>
              <a:rPr lang="en-US" dirty="0" smtClean="0"/>
              <a:t>Membership accountability </a:t>
            </a:r>
          </a:p>
          <a:p>
            <a:r>
              <a:rPr lang="en-US" dirty="0" smtClean="0"/>
              <a:t>Liaisons &amp; Sub-groups</a:t>
            </a:r>
          </a:p>
          <a:p>
            <a:r>
              <a:rPr lang="en-US" dirty="0" smtClean="0"/>
              <a:t>Meeting Frequency</a:t>
            </a:r>
          </a:p>
          <a:p>
            <a:r>
              <a:rPr lang="en-US" dirty="0" smtClean="0"/>
              <a:t>Product delivery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360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92" y="274638"/>
            <a:ext cx="8610108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Interoperability Voting Public Working Group</a:t>
            </a:r>
            <a:br>
              <a:rPr lang="en-US" sz="4000" dirty="0"/>
            </a:br>
            <a:r>
              <a:rPr lang="en-US" sz="3600" b="1" i="1" dirty="0" smtClean="0"/>
              <a:t>Next steps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Gain clarity from this TGDC meeting on key aspects such as scope</a:t>
            </a:r>
          </a:p>
          <a:p>
            <a:r>
              <a:rPr lang="en-US" dirty="0" smtClean="0"/>
              <a:t>Establish initial roadmap</a:t>
            </a:r>
            <a:endParaRPr lang="en-US" dirty="0"/>
          </a:p>
          <a:p>
            <a:r>
              <a:rPr lang="en-US" dirty="0" smtClean="0"/>
              <a:t>Establish subgroups for current and new efforts with basic governance structure</a:t>
            </a:r>
          </a:p>
        </p:txBody>
      </p:sp>
    </p:spTree>
    <p:extLst>
      <p:ext uri="{BB962C8B-B14F-4D97-AF65-F5344CB8AC3E}">
        <p14:creationId xmlns:p14="http://schemas.microsoft.com/office/powerpoint/2010/main" val="2217427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4664</TotalTime>
  <Words>205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Interoperability Voting Public Work Group</vt:lpstr>
      <vt:lpstr> Chair and NIST Lead</vt:lpstr>
      <vt:lpstr>Interoperability Voting Public Work Group Goal</vt:lpstr>
      <vt:lpstr>Interoperability Voting Public Working Group Approach</vt:lpstr>
      <vt:lpstr>Interoperability Voting Public Working Group Approach (cont’d.) </vt:lpstr>
      <vt:lpstr>Interoperability Voting Public Working Group Governance </vt:lpstr>
      <vt:lpstr>Interoperability Voting Public Working Group Next steps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Interoperability Voting Public Work Group</dc:title>
  <dc:creator>home user</dc:creator>
  <cp:lastModifiedBy>Long, Benjamin</cp:lastModifiedBy>
  <cp:revision>25</cp:revision>
  <cp:lastPrinted>2016-02-05T19:37:04Z</cp:lastPrinted>
  <dcterms:created xsi:type="dcterms:W3CDTF">2016-01-07T16:48:41Z</dcterms:created>
  <dcterms:modified xsi:type="dcterms:W3CDTF">2016-02-10T16:45:57Z</dcterms:modified>
</cp:coreProperties>
</file>