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6" r:id="rId1"/>
  </p:sldMasterIdLst>
  <p:notesMasterIdLst>
    <p:notesMasterId r:id="rId7"/>
  </p:notesMasterIdLst>
  <p:handoutMasterIdLst>
    <p:handoutMasterId r:id="rId8"/>
  </p:handoutMasterIdLst>
  <p:sldIdLst>
    <p:sldId id="474" r:id="rId2"/>
    <p:sldId id="475" r:id="rId3"/>
    <p:sldId id="476" r:id="rId4"/>
    <p:sldId id="477" r:id="rId5"/>
    <p:sldId id="478" r:id="rId6"/>
  </p:sldIdLst>
  <p:sldSz cx="9144000" cy="6858000" type="screen4x3"/>
  <p:notesSz cx="6980238" cy="9144000"/>
  <p:defaultTextStyle>
    <a:defPPr>
      <a:defRPr lang="en-US"/>
    </a:defPPr>
    <a:lvl1pPr algn="l" rtl="0" fontAlgn="base">
      <a:spcBef>
        <a:spcPct val="0"/>
      </a:spcBef>
      <a:spcAft>
        <a:spcPct val="0"/>
      </a:spcAft>
      <a:defRPr kern="1200">
        <a:solidFill>
          <a:schemeClr val="bg1"/>
        </a:solidFill>
        <a:latin typeface="Arial" charset="0"/>
        <a:ea typeface="+mn-ea"/>
        <a:cs typeface="Arial" charset="0"/>
      </a:defRPr>
    </a:lvl1pPr>
    <a:lvl2pPr marL="457200" algn="l" rtl="0" fontAlgn="base">
      <a:spcBef>
        <a:spcPct val="0"/>
      </a:spcBef>
      <a:spcAft>
        <a:spcPct val="0"/>
      </a:spcAft>
      <a:defRPr kern="1200">
        <a:solidFill>
          <a:schemeClr val="bg1"/>
        </a:solidFill>
        <a:latin typeface="Arial" charset="0"/>
        <a:ea typeface="+mn-ea"/>
        <a:cs typeface="Arial" charset="0"/>
      </a:defRPr>
    </a:lvl2pPr>
    <a:lvl3pPr marL="914400" algn="l" rtl="0" fontAlgn="base">
      <a:spcBef>
        <a:spcPct val="0"/>
      </a:spcBef>
      <a:spcAft>
        <a:spcPct val="0"/>
      </a:spcAft>
      <a:defRPr kern="1200">
        <a:solidFill>
          <a:schemeClr val="bg1"/>
        </a:solidFill>
        <a:latin typeface="Arial" charset="0"/>
        <a:ea typeface="+mn-ea"/>
        <a:cs typeface="Arial" charset="0"/>
      </a:defRPr>
    </a:lvl3pPr>
    <a:lvl4pPr marL="1371600" algn="l" rtl="0" fontAlgn="base">
      <a:spcBef>
        <a:spcPct val="0"/>
      </a:spcBef>
      <a:spcAft>
        <a:spcPct val="0"/>
      </a:spcAft>
      <a:defRPr kern="1200">
        <a:solidFill>
          <a:schemeClr val="bg1"/>
        </a:solidFill>
        <a:latin typeface="Arial" charset="0"/>
        <a:ea typeface="+mn-ea"/>
        <a:cs typeface="Arial" charset="0"/>
      </a:defRPr>
    </a:lvl4pPr>
    <a:lvl5pPr marL="1828800" algn="l" rtl="0" fontAlgn="base">
      <a:spcBef>
        <a:spcPct val="0"/>
      </a:spcBef>
      <a:spcAft>
        <a:spcPct val="0"/>
      </a:spcAft>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66"/>
    <a:srgbClr val="9453DB"/>
    <a:srgbClr val="A7C472"/>
    <a:srgbClr val="AEC97D"/>
    <a:srgbClr val="F1F1F1"/>
    <a:srgbClr val="EAEAEA"/>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88" autoAdjust="0"/>
    <p:restoredTop sz="86409" autoAdjust="0"/>
  </p:normalViewPr>
  <p:slideViewPr>
    <p:cSldViewPr>
      <p:cViewPr varScale="1">
        <p:scale>
          <a:sx n="90" d="100"/>
          <a:sy n="90" d="100"/>
        </p:scale>
        <p:origin x="-108" y="-150"/>
      </p:cViewPr>
      <p:guideLst>
        <p:guide orient="horz" pos="2160"/>
        <p:guide pos="2880"/>
      </p:guideLst>
    </p:cSldViewPr>
  </p:slideViewPr>
  <p:outlineViewPr>
    <p:cViewPr>
      <p:scale>
        <a:sx n="33" d="100"/>
        <a:sy n="33" d="100"/>
      </p:scale>
      <p:origin x="0" y="339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5083" cy="457356"/>
          </a:xfrm>
          <a:prstGeom prst="rect">
            <a:avLst/>
          </a:prstGeom>
        </p:spPr>
        <p:txBody>
          <a:bodyPr vert="horz" lIns="88999" tIns="44499" rIns="88999" bIns="44499" rtlCol="0"/>
          <a:lstStyle>
            <a:lvl1pPr algn="l">
              <a:spcBef>
                <a:spcPct val="20000"/>
              </a:spcBef>
              <a:buFont typeface="Wingdings" pitchFamily="2" charset="2"/>
              <a:buNone/>
              <a:defRPr sz="1200">
                <a:latin typeface="Arial" charset="0"/>
                <a:cs typeface="+mn-cs"/>
              </a:defRPr>
            </a:lvl1pPr>
          </a:lstStyle>
          <a:p>
            <a:pPr>
              <a:defRPr/>
            </a:pPr>
            <a:endParaRPr lang="en-US" dirty="0"/>
          </a:p>
        </p:txBody>
      </p:sp>
      <p:sp>
        <p:nvSpPr>
          <p:cNvPr id="3" name="Date Placeholder 2"/>
          <p:cNvSpPr>
            <a:spLocks noGrp="1"/>
          </p:cNvSpPr>
          <p:nvPr>
            <p:ph type="dt" sz="quarter" idx="1"/>
          </p:nvPr>
        </p:nvSpPr>
        <p:spPr>
          <a:xfrm>
            <a:off x="3953589" y="0"/>
            <a:ext cx="3025083" cy="457356"/>
          </a:xfrm>
          <a:prstGeom prst="rect">
            <a:avLst/>
          </a:prstGeom>
        </p:spPr>
        <p:txBody>
          <a:bodyPr vert="horz" lIns="88999" tIns="44499" rIns="88999" bIns="44499" rtlCol="0"/>
          <a:lstStyle>
            <a:lvl1pPr algn="r">
              <a:spcBef>
                <a:spcPct val="20000"/>
              </a:spcBef>
              <a:buFont typeface="Wingdings" pitchFamily="2" charset="2"/>
              <a:buNone/>
              <a:defRPr sz="1200">
                <a:latin typeface="Arial" charset="0"/>
                <a:cs typeface="+mn-cs"/>
              </a:defRPr>
            </a:lvl1pPr>
          </a:lstStyle>
          <a:p>
            <a:pPr>
              <a:defRPr/>
            </a:pPr>
            <a:fld id="{CCB865B1-CE6C-4918-A9F9-ED4B7F377C8E}" type="datetimeFigureOut">
              <a:rPr lang="en-US"/>
              <a:pPr>
                <a:defRPr/>
              </a:pPr>
              <a:t>2/10/2016</a:t>
            </a:fld>
            <a:endParaRPr lang="en-US" dirty="0"/>
          </a:p>
        </p:txBody>
      </p:sp>
      <p:sp>
        <p:nvSpPr>
          <p:cNvPr id="4" name="Footer Placeholder 3"/>
          <p:cNvSpPr>
            <a:spLocks noGrp="1"/>
          </p:cNvSpPr>
          <p:nvPr>
            <p:ph type="ftr" sz="quarter" idx="2"/>
          </p:nvPr>
        </p:nvSpPr>
        <p:spPr>
          <a:xfrm>
            <a:off x="0" y="8685095"/>
            <a:ext cx="3025083" cy="457356"/>
          </a:xfrm>
          <a:prstGeom prst="rect">
            <a:avLst/>
          </a:prstGeom>
        </p:spPr>
        <p:txBody>
          <a:bodyPr vert="horz" lIns="88999" tIns="44499" rIns="88999" bIns="44499" rtlCol="0" anchor="b"/>
          <a:lstStyle>
            <a:lvl1pPr algn="l">
              <a:spcBef>
                <a:spcPct val="20000"/>
              </a:spcBef>
              <a:buFont typeface="Wingdings" pitchFamily="2" charset="2"/>
              <a:buNone/>
              <a:defRPr sz="1200">
                <a:latin typeface="Arial" charset="0"/>
                <a:cs typeface="+mn-cs"/>
              </a:defRPr>
            </a:lvl1pPr>
          </a:lstStyle>
          <a:p>
            <a:pPr>
              <a:defRPr/>
            </a:pPr>
            <a:endParaRPr lang="en-US" dirty="0"/>
          </a:p>
        </p:txBody>
      </p:sp>
      <p:sp>
        <p:nvSpPr>
          <p:cNvPr id="5" name="Slide Number Placeholder 4"/>
          <p:cNvSpPr>
            <a:spLocks noGrp="1"/>
          </p:cNvSpPr>
          <p:nvPr>
            <p:ph type="sldNum" sz="quarter" idx="3"/>
          </p:nvPr>
        </p:nvSpPr>
        <p:spPr>
          <a:xfrm>
            <a:off x="3953589" y="8685095"/>
            <a:ext cx="3025083" cy="457356"/>
          </a:xfrm>
          <a:prstGeom prst="rect">
            <a:avLst/>
          </a:prstGeom>
        </p:spPr>
        <p:txBody>
          <a:bodyPr vert="horz" lIns="88999" tIns="44499" rIns="88999" bIns="44499" rtlCol="0" anchor="b"/>
          <a:lstStyle>
            <a:lvl1pPr algn="r">
              <a:spcBef>
                <a:spcPct val="20000"/>
              </a:spcBef>
              <a:buFont typeface="Wingdings" pitchFamily="2" charset="2"/>
              <a:buNone/>
              <a:defRPr sz="1200">
                <a:latin typeface="Arial" charset="0"/>
                <a:cs typeface="+mn-cs"/>
              </a:defRPr>
            </a:lvl1pPr>
          </a:lstStyle>
          <a:p>
            <a:pPr>
              <a:defRPr/>
            </a:pPr>
            <a:fld id="{62F43EDC-B12B-4C13-BB7A-BC0710506DDB}" type="slidenum">
              <a:rPr lang="en-US"/>
              <a:pPr>
                <a:defRPr/>
              </a:pPr>
              <a:t>‹#›</a:t>
            </a:fld>
            <a:endParaRPr lang="en-US" dirty="0"/>
          </a:p>
        </p:txBody>
      </p:sp>
    </p:spTree>
    <p:extLst>
      <p:ext uri="{BB962C8B-B14F-4D97-AF65-F5344CB8AC3E}">
        <p14:creationId xmlns:p14="http://schemas.microsoft.com/office/powerpoint/2010/main" val="22613044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5083" cy="457356"/>
          </a:xfrm>
          <a:prstGeom prst="rect">
            <a:avLst/>
          </a:prstGeom>
        </p:spPr>
        <p:txBody>
          <a:bodyPr vert="horz" lIns="91428" tIns="45714" rIns="91428" bIns="45714" rtlCol="0"/>
          <a:lstStyle>
            <a:lvl1pPr algn="l">
              <a:spcBef>
                <a:spcPct val="20000"/>
              </a:spcBef>
              <a:buFont typeface="Wingdings" pitchFamily="2" charset="2"/>
              <a:buNone/>
              <a:defRPr sz="1200">
                <a:latin typeface="Arial" charset="0"/>
                <a:cs typeface="+mn-cs"/>
              </a:defRPr>
            </a:lvl1pPr>
          </a:lstStyle>
          <a:p>
            <a:pPr>
              <a:defRPr/>
            </a:pPr>
            <a:endParaRPr lang="en-US" dirty="0"/>
          </a:p>
        </p:txBody>
      </p:sp>
      <p:sp>
        <p:nvSpPr>
          <p:cNvPr id="3" name="Date Placeholder 2"/>
          <p:cNvSpPr>
            <a:spLocks noGrp="1"/>
          </p:cNvSpPr>
          <p:nvPr>
            <p:ph type="dt" idx="1"/>
          </p:nvPr>
        </p:nvSpPr>
        <p:spPr>
          <a:xfrm>
            <a:off x="3953589" y="0"/>
            <a:ext cx="3025083" cy="457356"/>
          </a:xfrm>
          <a:prstGeom prst="rect">
            <a:avLst/>
          </a:prstGeom>
        </p:spPr>
        <p:txBody>
          <a:bodyPr vert="horz" lIns="91428" tIns="45714" rIns="91428" bIns="45714" rtlCol="0"/>
          <a:lstStyle>
            <a:lvl1pPr algn="r">
              <a:spcBef>
                <a:spcPct val="20000"/>
              </a:spcBef>
              <a:buFont typeface="Wingdings" pitchFamily="2" charset="2"/>
              <a:buNone/>
              <a:defRPr sz="1200">
                <a:latin typeface="Arial" charset="0"/>
                <a:cs typeface="+mn-cs"/>
              </a:defRPr>
            </a:lvl1pPr>
          </a:lstStyle>
          <a:p>
            <a:pPr>
              <a:defRPr/>
            </a:pPr>
            <a:fld id="{DFEE6B7B-E4AA-4E38-BB12-02C372F4F542}" type="datetimeFigureOut">
              <a:rPr lang="en-US"/>
              <a:pPr>
                <a:defRPr/>
              </a:pPr>
              <a:t>2/10/2016</a:t>
            </a:fld>
            <a:endParaRPr lang="en-US" dirty="0"/>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1428" tIns="45714" rIns="91428" bIns="45714" rtlCol="0" anchor="ctr"/>
          <a:lstStyle/>
          <a:p>
            <a:pPr lvl="0"/>
            <a:endParaRPr lang="en-US" noProof="0" dirty="0" smtClean="0"/>
          </a:p>
        </p:txBody>
      </p:sp>
      <p:sp>
        <p:nvSpPr>
          <p:cNvPr id="5" name="Notes Placeholder 4"/>
          <p:cNvSpPr>
            <a:spLocks noGrp="1"/>
          </p:cNvSpPr>
          <p:nvPr>
            <p:ph type="body" sz="quarter" idx="3"/>
          </p:nvPr>
        </p:nvSpPr>
        <p:spPr>
          <a:xfrm>
            <a:off x="698338" y="4344099"/>
            <a:ext cx="5583564" cy="4114645"/>
          </a:xfrm>
          <a:prstGeom prst="rect">
            <a:avLst/>
          </a:prstGeom>
        </p:spPr>
        <p:txBody>
          <a:bodyPr vert="horz" lIns="91428" tIns="45714" rIns="91428" bIns="4571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095"/>
            <a:ext cx="3025083" cy="457356"/>
          </a:xfrm>
          <a:prstGeom prst="rect">
            <a:avLst/>
          </a:prstGeom>
        </p:spPr>
        <p:txBody>
          <a:bodyPr vert="horz" lIns="91428" tIns="45714" rIns="91428" bIns="45714" rtlCol="0" anchor="b"/>
          <a:lstStyle>
            <a:lvl1pPr algn="l">
              <a:spcBef>
                <a:spcPct val="20000"/>
              </a:spcBef>
              <a:buFont typeface="Wingdings" pitchFamily="2" charset="2"/>
              <a:buNone/>
              <a:defRPr sz="1200">
                <a:latin typeface="Arial" charset="0"/>
                <a:cs typeface="+mn-cs"/>
              </a:defRPr>
            </a:lvl1pPr>
          </a:lstStyle>
          <a:p>
            <a:pPr>
              <a:defRPr/>
            </a:pPr>
            <a:endParaRPr lang="en-US" dirty="0"/>
          </a:p>
        </p:txBody>
      </p:sp>
      <p:sp>
        <p:nvSpPr>
          <p:cNvPr id="7" name="Slide Number Placeholder 6"/>
          <p:cNvSpPr>
            <a:spLocks noGrp="1"/>
          </p:cNvSpPr>
          <p:nvPr>
            <p:ph type="sldNum" sz="quarter" idx="5"/>
          </p:nvPr>
        </p:nvSpPr>
        <p:spPr>
          <a:xfrm>
            <a:off x="3953589" y="8685095"/>
            <a:ext cx="3025083" cy="457356"/>
          </a:xfrm>
          <a:prstGeom prst="rect">
            <a:avLst/>
          </a:prstGeom>
        </p:spPr>
        <p:txBody>
          <a:bodyPr vert="horz" lIns="91428" tIns="45714" rIns="91428" bIns="45714" rtlCol="0" anchor="b"/>
          <a:lstStyle>
            <a:lvl1pPr algn="r">
              <a:spcBef>
                <a:spcPct val="20000"/>
              </a:spcBef>
              <a:buFont typeface="Wingdings" pitchFamily="2" charset="2"/>
              <a:buNone/>
              <a:defRPr sz="1200">
                <a:latin typeface="Arial" charset="0"/>
                <a:cs typeface="+mn-cs"/>
              </a:defRPr>
            </a:lvl1pPr>
          </a:lstStyle>
          <a:p>
            <a:pPr>
              <a:defRPr/>
            </a:pPr>
            <a:fld id="{6167509E-7A7A-4E1C-8854-6794CE7A9FBE}" type="slidenum">
              <a:rPr lang="en-US"/>
              <a:pPr>
                <a:defRPr/>
              </a:pPr>
              <a:t>‹#›</a:t>
            </a:fld>
            <a:endParaRPr lang="en-US" dirty="0"/>
          </a:p>
        </p:txBody>
      </p:sp>
    </p:spTree>
    <p:extLst>
      <p:ext uri="{BB962C8B-B14F-4D97-AF65-F5344CB8AC3E}">
        <p14:creationId xmlns:p14="http://schemas.microsoft.com/office/powerpoint/2010/main" val="41118797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A19608-D7ED-470E-8D04-2FE99DF64C04}" type="slidenum">
              <a:rPr lang="en-US" altLang="en-US" sz="1200">
                <a:latin typeface="Tahoma" panose="020B0604030504040204" pitchFamily="34" charset="0"/>
              </a:rPr>
              <a:pPr eaLnBrk="1" hangingPunct="1"/>
              <a:t>1</a:t>
            </a:fld>
            <a:endParaRPr lang="en-US" altLang="en-US" sz="1200" dirty="0">
              <a:latin typeface="Tahoma" panose="020B0604030504040204" pitchFamily="34" charset="0"/>
            </a:endParaRPr>
          </a:p>
        </p:txBody>
      </p:sp>
    </p:spTree>
    <p:extLst>
      <p:ext uri="{BB962C8B-B14F-4D97-AF65-F5344CB8AC3E}">
        <p14:creationId xmlns:p14="http://schemas.microsoft.com/office/powerpoint/2010/main" val="4139123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A19608-D7ED-470E-8D04-2FE99DF64C04}" type="slidenum">
              <a:rPr lang="en-US" altLang="en-US" sz="1200">
                <a:latin typeface="Tahoma" panose="020B0604030504040204" pitchFamily="34" charset="0"/>
              </a:rPr>
              <a:pPr eaLnBrk="1" hangingPunct="1"/>
              <a:t>2</a:t>
            </a:fld>
            <a:endParaRPr lang="en-US" altLang="en-US" sz="1200" dirty="0">
              <a:latin typeface="Tahoma" panose="020B0604030504040204" pitchFamily="34" charset="0"/>
            </a:endParaRPr>
          </a:p>
        </p:txBody>
      </p:sp>
    </p:spTree>
    <p:extLst>
      <p:ext uri="{BB962C8B-B14F-4D97-AF65-F5344CB8AC3E}">
        <p14:creationId xmlns:p14="http://schemas.microsoft.com/office/powerpoint/2010/main" val="962545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A19608-D7ED-470E-8D04-2FE99DF64C04}" type="slidenum">
              <a:rPr lang="en-US" altLang="en-US" sz="1200">
                <a:latin typeface="Tahoma" panose="020B0604030504040204" pitchFamily="34" charset="0"/>
              </a:rPr>
              <a:pPr eaLnBrk="1" hangingPunct="1"/>
              <a:t>3</a:t>
            </a:fld>
            <a:endParaRPr lang="en-US" altLang="en-US" sz="1200" dirty="0">
              <a:latin typeface="Tahoma" panose="020B0604030504040204" pitchFamily="34" charset="0"/>
            </a:endParaRPr>
          </a:p>
        </p:txBody>
      </p:sp>
    </p:spTree>
    <p:extLst>
      <p:ext uri="{BB962C8B-B14F-4D97-AF65-F5344CB8AC3E}">
        <p14:creationId xmlns:p14="http://schemas.microsoft.com/office/powerpoint/2010/main" val="2485929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A19608-D7ED-470E-8D04-2FE99DF64C04}" type="slidenum">
              <a:rPr lang="en-US" altLang="en-US" sz="1200">
                <a:latin typeface="Tahoma" panose="020B0604030504040204" pitchFamily="34" charset="0"/>
              </a:rPr>
              <a:pPr eaLnBrk="1" hangingPunct="1"/>
              <a:t>4</a:t>
            </a:fld>
            <a:endParaRPr lang="en-US" altLang="en-US" sz="1200" dirty="0">
              <a:latin typeface="Tahoma" panose="020B0604030504040204" pitchFamily="34" charset="0"/>
            </a:endParaRPr>
          </a:p>
        </p:txBody>
      </p:sp>
    </p:spTree>
    <p:extLst>
      <p:ext uri="{BB962C8B-B14F-4D97-AF65-F5344CB8AC3E}">
        <p14:creationId xmlns:p14="http://schemas.microsoft.com/office/powerpoint/2010/main" val="3822497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A19608-D7ED-470E-8D04-2FE99DF64C04}" type="slidenum">
              <a:rPr lang="en-US" altLang="en-US" sz="1200">
                <a:latin typeface="Tahoma" panose="020B0604030504040204" pitchFamily="34" charset="0"/>
              </a:rPr>
              <a:pPr eaLnBrk="1" hangingPunct="1"/>
              <a:t>5</a:t>
            </a:fld>
            <a:endParaRPr lang="en-US" altLang="en-US" sz="1200" dirty="0">
              <a:latin typeface="Tahoma" panose="020B0604030504040204" pitchFamily="34" charset="0"/>
            </a:endParaRPr>
          </a:p>
        </p:txBody>
      </p:sp>
    </p:spTree>
    <p:extLst>
      <p:ext uri="{BB962C8B-B14F-4D97-AF65-F5344CB8AC3E}">
        <p14:creationId xmlns:p14="http://schemas.microsoft.com/office/powerpoint/2010/main" val="1859933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5" name="Footer Placeholder 4"/>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6" name="Slide Number Placeholder 5"/>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7" name="Rectangle 6"/>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5040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5" name="Footer Placeholder 4"/>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6" name="Slide Number Placeholder 5"/>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7" name="Rectangle 6"/>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89614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5" name="Footer Placeholder 4"/>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6" name="Slide Number Placeholder 5"/>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7" name="Rectangle 6"/>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85444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DD1DD54-B00E-494D-A753-907C66626094}" type="slidenum">
              <a:rPr lang="en-US" smtClean="0"/>
              <a:pPr>
                <a:defRPr/>
              </a:pPr>
              <a:t>‹#›</a:t>
            </a:fld>
            <a:endParaRPr lang="en-US" dirty="0"/>
          </a:p>
        </p:txBody>
      </p:sp>
      <p:sp>
        <p:nvSpPr>
          <p:cNvPr id="7" name="Rectangle 6"/>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0791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5" name="Footer Placeholder 4"/>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6" name="Slide Number Placeholder 5"/>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7" name="Rectangle 6"/>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7764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6" name="Footer Placeholder 5"/>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7" name="Slide Number Placeholder 6"/>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8" name="Rectangle 7"/>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8313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8" name="Footer Placeholder 7"/>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9" name="Slide Number Placeholder 8"/>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10" name="Rectangle 9"/>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3342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4" name="Footer Placeholder 3"/>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5" name="Slide Number Placeholder 4"/>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6" name="Rectangle 5"/>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708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3" name="Footer Placeholder 2"/>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4" name="Slide Number Placeholder 3"/>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5" name="Rectangle 4"/>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669104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6" name="Footer Placeholder 5"/>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7" name="Slide Number Placeholder 6"/>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8" name="Rectangle 7"/>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87307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solidFill>
                <a:prstClr val="black"/>
              </a:solidFill>
              <a:latin typeface="Times New Roman" pitchFamily="18" charset="0"/>
              <a:cs typeface="+mn-cs"/>
            </a:endParaRPr>
          </a:p>
        </p:txBody>
      </p:sp>
      <p:sp>
        <p:nvSpPr>
          <p:cNvPr id="6" name="Footer Placeholder 5"/>
          <p:cNvSpPr>
            <a:spLocks noGrp="1"/>
          </p:cNvSpPr>
          <p:nvPr>
            <p:ph type="ftr" sz="quarter" idx="11"/>
          </p:nvPr>
        </p:nvSpPr>
        <p:spPr/>
        <p:txBody>
          <a:bodyPr/>
          <a:lstStyle/>
          <a:p>
            <a:pPr>
              <a:defRPr/>
            </a:pPr>
            <a:endParaRPr lang="en-US" dirty="0">
              <a:solidFill>
                <a:prstClr val="black"/>
              </a:solidFill>
              <a:latin typeface="Times New Roman" pitchFamily="18" charset="0"/>
              <a:cs typeface="+mn-cs"/>
            </a:endParaRPr>
          </a:p>
        </p:txBody>
      </p:sp>
      <p:sp>
        <p:nvSpPr>
          <p:cNvPr id="7" name="Slide Number Placeholder 6"/>
          <p:cNvSpPr>
            <a:spLocks noGrp="1"/>
          </p:cNvSpPr>
          <p:nvPr>
            <p:ph type="sldNum" sz="quarter" idx="12"/>
          </p:nvPr>
        </p:nvSpPr>
        <p:spPr/>
        <p:txBody>
          <a:body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
        <p:nvSpPr>
          <p:cNvPr id="8" name="Rectangle 7"/>
          <p:cNvSpPr/>
          <p:nvPr userDrawn="1"/>
        </p:nvSpPr>
        <p:spPr>
          <a:xfrm>
            <a:off x="8305800" y="0"/>
            <a:ext cx="8382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3410_NAPAS_outline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1363" y="6044834"/>
            <a:ext cx="2052637" cy="67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Users\Diane\Pictures\ATAP logo.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01025" y="5014546"/>
            <a:ext cx="942975" cy="96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7108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solidFill>
                <a:prstClr val="black"/>
              </a:solidFill>
              <a:latin typeface="Times New Roman" pitchFamily="18" charset="0"/>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solidFill>
                <a:prstClr val="black"/>
              </a:solidFill>
              <a:latin typeface="Times New Roman" pitchFamily="18" charset="0"/>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92FBB50F-A28F-408D-9F00-7DA1702FB018}" type="slidenum">
              <a:rPr lang="en-US" smtClean="0">
                <a:solidFill>
                  <a:prstClr val="black"/>
                </a:solidFill>
                <a:latin typeface="Times New Roman" pitchFamily="18" charset="0"/>
                <a:cs typeface="+mn-cs"/>
              </a:rPr>
              <a:pPr>
                <a:defRPr/>
              </a:pPr>
              <a:t>‹#›</a:t>
            </a:fld>
            <a:endParaRPr lang="en-US" dirty="0">
              <a:solidFill>
                <a:prstClr val="black"/>
              </a:solidFill>
              <a:latin typeface="Times New Roman" pitchFamily="18" charset="0"/>
              <a:cs typeface="+mn-cs"/>
            </a:endParaRPr>
          </a:p>
        </p:txBody>
      </p:sp>
    </p:spTree>
    <p:extLst>
      <p:ext uri="{BB962C8B-B14F-4D97-AF65-F5344CB8AC3E}">
        <p14:creationId xmlns:p14="http://schemas.microsoft.com/office/powerpoint/2010/main" val="4002086502"/>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76200"/>
            <a:ext cx="7848600" cy="990600"/>
          </a:xfrm>
        </p:spPr>
        <p:txBody>
          <a:bodyPr/>
          <a:lstStyle/>
          <a:p>
            <a:pPr algn="ctr" eaLnBrk="1" hangingPunct="1"/>
            <a:r>
              <a:rPr lang="en-US" altLang="en-US" sz="3900" b="1" dirty="0" smtClean="0">
                <a:solidFill>
                  <a:schemeClr val="tx1"/>
                </a:solidFill>
                <a:latin typeface="+mn-lt"/>
              </a:rPr>
              <a:t> Voting Accessibility Barriers </a:t>
            </a:r>
          </a:p>
        </p:txBody>
      </p:sp>
      <p:sp>
        <p:nvSpPr>
          <p:cNvPr id="7171" name="Rectangle 3"/>
          <p:cNvSpPr>
            <a:spLocks noGrp="1" noChangeArrowheads="1"/>
          </p:cNvSpPr>
          <p:nvPr>
            <p:ph idx="1"/>
          </p:nvPr>
        </p:nvSpPr>
        <p:spPr>
          <a:xfrm>
            <a:off x="228600" y="1219200"/>
            <a:ext cx="8001000" cy="5486400"/>
          </a:xfrm>
        </p:spPr>
        <p:txBody>
          <a:bodyPr>
            <a:normAutofit/>
          </a:bodyPr>
          <a:lstStyle/>
          <a:p>
            <a:pPr marL="0" indent="0" eaLnBrk="1" hangingPunct="1">
              <a:lnSpc>
                <a:spcPct val="100000"/>
              </a:lnSpc>
              <a:spcBef>
                <a:spcPts val="0"/>
              </a:spcBef>
              <a:buNone/>
            </a:pPr>
            <a:r>
              <a:rPr lang="en-US" altLang="en-US" sz="2400" dirty="0"/>
              <a:t>S</a:t>
            </a:r>
            <a:r>
              <a:rPr lang="en-US" altLang="en-US" sz="2400" dirty="0" smtClean="0"/>
              <a:t>urvey State AT Program &amp; Protection &amp; Advocacy networks  --  N = 76, 24 states, 2 territories &amp; 2 national organizations (HAVA Section 291 grantees) plus webinar discussion – 82 participants</a:t>
            </a:r>
          </a:p>
          <a:p>
            <a:pPr marL="0" lvl="2" indent="0" eaLnBrk="1" hangingPunct="1">
              <a:lnSpc>
                <a:spcPct val="100000"/>
              </a:lnSpc>
              <a:spcBef>
                <a:spcPts val="0"/>
              </a:spcBef>
              <a:buNone/>
            </a:pPr>
            <a:endParaRPr lang="en-US" altLang="en-US" sz="1400" dirty="0"/>
          </a:p>
          <a:p>
            <a:pPr marL="0" indent="0" eaLnBrk="1" hangingPunct="1">
              <a:lnSpc>
                <a:spcPct val="110000"/>
              </a:lnSpc>
              <a:spcBef>
                <a:spcPts val="0"/>
              </a:spcBef>
              <a:buNone/>
            </a:pPr>
            <a:r>
              <a:rPr lang="en-US" altLang="en-US" sz="2800" b="1" dirty="0" smtClean="0"/>
              <a:t>Critical access barriers to private and independent voting in rank order – </a:t>
            </a:r>
          </a:p>
          <a:p>
            <a:pPr marL="0" indent="0" eaLnBrk="1" hangingPunct="1">
              <a:lnSpc>
                <a:spcPct val="110000"/>
              </a:lnSpc>
              <a:spcBef>
                <a:spcPts val="0"/>
              </a:spcBef>
              <a:buNone/>
            </a:pPr>
            <a:endParaRPr lang="en-US" altLang="en-US" sz="1200" b="1" dirty="0" smtClean="0"/>
          </a:p>
          <a:p>
            <a:pPr marL="514350" indent="-514350" eaLnBrk="1" hangingPunct="1">
              <a:lnSpc>
                <a:spcPct val="110000"/>
              </a:lnSpc>
              <a:spcBef>
                <a:spcPts val="0"/>
              </a:spcBef>
              <a:buAutoNum type="arabicPeriod"/>
            </a:pPr>
            <a:r>
              <a:rPr lang="en-US" altLang="en-US" sz="2800" b="1" dirty="0" smtClean="0"/>
              <a:t>AVS not set up and ready to use; no one knows how to set up and operate.</a:t>
            </a:r>
          </a:p>
          <a:p>
            <a:pPr lvl="1">
              <a:lnSpc>
                <a:spcPct val="110000"/>
              </a:lnSpc>
              <a:spcBef>
                <a:spcPts val="0"/>
              </a:spcBef>
            </a:pPr>
            <a:r>
              <a:rPr lang="en-US" altLang="en-US" sz="2400" dirty="0" smtClean="0"/>
              <a:t>Uniform user interface </a:t>
            </a:r>
          </a:p>
          <a:p>
            <a:pPr marL="342900" lvl="1" indent="0">
              <a:lnSpc>
                <a:spcPct val="110000"/>
              </a:lnSpc>
              <a:spcBef>
                <a:spcPts val="0"/>
              </a:spcBef>
              <a:buNone/>
            </a:pPr>
            <a:endParaRPr lang="en-US" altLang="en-US" sz="1200" dirty="0" smtClean="0"/>
          </a:p>
          <a:p>
            <a:pPr marL="514350" indent="-514350">
              <a:lnSpc>
                <a:spcPct val="110000"/>
              </a:lnSpc>
              <a:spcBef>
                <a:spcPts val="0"/>
              </a:spcBef>
              <a:buFont typeface="+mj-lt"/>
              <a:buAutoNum type="arabicPeriod" startAt="2"/>
            </a:pPr>
            <a:r>
              <a:rPr lang="en-US" altLang="en-US" sz="2800" b="1" dirty="0" smtClean="0"/>
              <a:t>Remote/absentee voting no accessible option; only hand marked paper ballot. </a:t>
            </a:r>
            <a:endParaRPr lang="en-US" altLang="en-US" sz="2800" b="1" dirty="0"/>
          </a:p>
          <a:p>
            <a:pPr marL="342900" lvl="1" indent="0">
              <a:lnSpc>
                <a:spcPct val="110000"/>
              </a:lnSpc>
              <a:spcBef>
                <a:spcPts val="0"/>
              </a:spcBef>
              <a:buNone/>
            </a:pPr>
            <a:r>
              <a:rPr lang="en-US" altLang="en-US" sz="2400" dirty="0"/>
              <a:t>* </a:t>
            </a:r>
            <a:r>
              <a:rPr lang="en-US" altLang="en-US" sz="2400" dirty="0" smtClean="0"/>
              <a:t>Accessible online ballot marking, online voting  </a:t>
            </a:r>
            <a:endParaRPr lang="en-US" altLang="en-US" sz="2400" dirty="0"/>
          </a:p>
          <a:p>
            <a:pPr marL="0" indent="0" eaLnBrk="1" hangingPunct="1">
              <a:lnSpc>
                <a:spcPct val="100000"/>
              </a:lnSpc>
              <a:spcBef>
                <a:spcPts val="0"/>
              </a:spcBef>
              <a:buNone/>
            </a:pPr>
            <a:endParaRPr lang="en-US" altLang="en-US" sz="2800" b="1" dirty="0" smtClean="0"/>
          </a:p>
        </p:txBody>
      </p:sp>
      <p:sp>
        <p:nvSpPr>
          <p:cNvPr id="7172" name="Text Box 4"/>
          <p:cNvSpPr txBox="1">
            <a:spLocks noChangeArrowheads="1"/>
          </p:cNvSpPr>
          <p:nvPr/>
        </p:nvSpPr>
        <p:spPr bwMode="auto">
          <a:xfrm>
            <a:off x="8442325" y="1095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latin typeface="Tahoma" panose="020B0604030504040204" pitchFamily="34" charset="0"/>
            </a:endParaRPr>
          </a:p>
        </p:txBody>
      </p:sp>
      <p:sp>
        <p:nvSpPr>
          <p:cNvPr id="7173" name="Rectangle 7"/>
          <p:cNvSpPr>
            <a:spLocks noChangeArrowheads="1"/>
          </p:cNvSpPr>
          <p:nvPr/>
        </p:nvSpPr>
        <p:spPr bwMode="auto">
          <a:xfrm>
            <a:off x="4219575" y="306863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76200"/>
            <a:ext cx="7848600" cy="490538"/>
          </a:xfrm>
        </p:spPr>
        <p:txBody>
          <a:bodyPr>
            <a:normAutofit fontScale="90000"/>
          </a:bodyPr>
          <a:lstStyle/>
          <a:p>
            <a:pPr algn="ctr" eaLnBrk="1" hangingPunct="1"/>
            <a:r>
              <a:rPr lang="en-US" altLang="en-US" sz="3900" b="1" dirty="0" smtClean="0">
                <a:solidFill>
                  <a:schemeClr val="tx1"/>
                </a:solidFill>
                <a:latin typeface="+mn-lt"/>
              </a:rPr>
              <a:t> </a:t>
            </a:r>
          </a:p>
        </p:txBody>
      </p:sp>
      <p:sp>
        <p:nvSpPr>
          <p:cNvPr id="7171" name="Rectangle 3"/>
          <p:cNvSpPr>
            <a:spLocks noGrp="1" noChangeArrowheads="1"/>
          </p:cNvSpPr>
          <p:nvPr>
            <p:ph idx="1"/>
          </p:nvPr>
        </p:nvSpPr>
        <p:spPr>
          <a:xfrm>
            <a:off x="228600" y="304800"/>
            <a:ext cx="8001000" cy="6400800"/>
          </a:xfrm>
        </p:spPr>
        <p:txBody>
          <a:bodyPr>
            <a:normAutofit/>
          </a:bodyPr>
          <a:lstStyle/>
          <a:p>
            <a:pPr marL="514350" indent="-514350" eaLnBrk="1" hangingPunct="1">
              <a:lnSpc>
                <a:spcPct val="110000"/>
              </a:lnSpc>
              <a:spcBef>
                <a:spcPts val="0"/>
              </a:spcBef>
              <a:buFont typeface="+mj-lt"/>
              <a:buAutoNum type="arabicPeriod" startAt="3"/>
            </a:pPr>
            <a:r>
              <a:rPr lang="en-US" altLang="en-US" sz="2800" b="1" dirty="0" smtClean="0"/>
              <a:t>Voter education materials not accessible; cannot be prepared to vote. </a:t>
            </a:r>
          </a:p>
          <a:p>
            <a:pPr marL="342900" lvl="1" indent="0">
              <a:lnSpc>
                <a:spcPct val="110000"/>
              </a:lnSpc>
              <a:spcBef>
                <a:spcPts val="0"/>
              </a:spcBef>
              <a:buNone/>
            </a:pPr>
            <a:r>
              <a:rPr lang="en-US" altLang="en-US" sz="2400" dirty="0" smtClean="0"/>
              <a:t>* Web accessibility and alternative format materials  </a:t>
            </a:r>
          </a:p>
          <a:p>
            <a:pPr marL="342900" lvl="1" indent="0">
              <a:lnSpc>
                <a:spcPct val="110000"/>
              </a:lnSpc>
              <a:spcBef>
                <a:spcPts val="0"/>
              </a:spcBef>
              <a:buNone/>
            </a:pPr>
            <a:endParaRPr lang="en-US" altLang="en-US" sz="1200" dirty="0" smtClean="0"/>
          </a:p>
          <a:p>
            <a:pPr marL="514350" indent="-514350">
              <a:lnSpc>
                <a:spcPct val="110000"/>
              </a:lnSpc>
              <a:spcBef>
                <a:spcPts val="0"/>
              </a:spcBef>
              <a:buFont typeface="+mj-lt"/>
              <a:buAutoNum type="arabicPeriod" startAt="3"/>
            </a:pPr>
            <a:r>
              <a:rPr lang="en-US" altLang="en-US" sz="2800" b="1" dirty="0" smtClean="0"/>
              <a:t>Online voter registration not accessible.   </a:t>
            </a:r>
            <a:endParaRPr lang="en-US" altLang="en-US" sz="2800" b="1" dirty="0"/>
          </a:p>
          <a:p>
            <a:pPr marL="342900" lvl="1" indent="0">
              <a:lnSpc>
                <a:spcPct val="110000"/>
              </a:lnSpc>
              <a:spcBef>
                <a:spcPts val="0"/>
              </a:spcBef>
              <a:buNone/>
            </a:pPr>
            <a:r>
              <a:rPr lang="en-US" altLang="en-US" sz="2400" dirty="0" smtClean="0"/>
              <a:t>* Accessible forms and online applications   </a:t>
            </a:r>
          </a:p>
          <a:p>
            <a:pPr marL="342900" lvl="1" indent="0">
              <a:lnSpc>
                <a:spcPct val="110000"/>
              </a:lnSpc>
              <a:spcBef>
                <a:spcPts val="0"/>
              </a:spcBef>
              <a:buNone/>
            </a:pPr>
            <a:endParaRPr lang="en-US" altLang="en-US" sz="1200" dirty="0"/>
          </a:p>
          <a:p>
            <a:pPr marL="514350" indent="-514350">
              <a:lnSpc>
                <a:spcPct val="110000"/>
              </a:lnSpc>
              <a:spcBef>
                <a:spcPts val="0"/>
              </a:spcBef>
              <a:buFont typeface="+mj-lt"/>
              <a:buAutoNum type="arabicPeriod" startAt="3"/>
            </a:pPr>
            <a:r>
              <a:rPr lang="en-US" altLang="en-US" sz="2800" b="1" dirty="0"/>
              <a:t>AVS </a:t>
            </a:r>
            <a:r>
              <a:rPr lang="en-US" altLang="en-US" sz="2800" b="1" dirty="0" smtClean="0"/>
              <a:t>does not have access features for complex disabilities, e.g. eye gaze, refreshable braille.  </a:t>
            </a:r>
            <a:endParaRPr lang="en-US" altLang="en-US" sz="2800" b="1" dirty="0"/>
          </a:p>
          <a:p>
            <a:pPr marL="342900" lvl="1" indent="0">
              <a:lnSpc>
                <a:spcPct val="110000"/>
              </a:lnSpc>
              <a:spcBef>
                <a:spcPts val="0"/>
              </a:spcBef>
              <a:buNone/>
            </a:pPr>
            <a:r>
              <a:rPr lang="en-US" altLang="en-US" sz="2400" dirty="0" smtClean="0"/>
              <a:t>* </a:t>
            </a:r>
            <a:r>
              <a:rPr lang="en-US" altLang="en-US" sz="2400" dirty="0"/>
              <a:t>V</a:t>
            </a:r>
            <a:r>
              <a:rPr lang="en-US" altLang="en-US" sz="2400" dirty="0" smtClean="0"/>
              <a:t>oting using own technology and AT  </a:t>
            </a:r>
            <a:endParaRPr lang="en-US" altLang="en-US" sz="2400" dirty="0"/>
          </a:p>
          <a:p>
            <a:pPr marL="342900" lvl="1" indent="0">
              <a:lnSpc>
                <a:spcPct val="110000"/>
              </a:lnSpc>
              <a:spcBef>
                <a:spcPts val="0"/>
              </a:spcBef>
              <a:buNone/>
            </a:pPr>
            <a:endParaRPr lang="en-US" altLang="en-US" sz="1200" dirty="0"/>
          </a:p>
          <a:p>
            <a:pPr marL="514350" indent="-514350">
              <a:lnSpc>
                <a:spcPct val="110000"/>
              </a:lnSpc>
              <a:spcBef>
                <a:spcPts val="0"/>
              </a:spcBef>
              <a:buFont typeface="+mj-lt"/>
              <a:buAutoNum type="arabicPeriod" startAt="3"/>
            </a:pPr>
            <a:r>
              <a:rPr lang="en-US" altLang="en-US" sz="2800" b="1" dirty="0" smtClean="0"/>
              <a:t>AVS unfamiliar, complex; no time to learn to use.  </a:t>
            </a:r>
            <a:endParaRPr lang="en-US" altLang="en-US" sz="2800" b="1" dirty="0"/>
          </a:p>
          <a:p>
            <a:pPr marL="342900" lvl="1" indent="0">
              <a:lnSpc>
                <a:spcPct val="110000"/>
              </a:lnSpc>
              <a:spcBef>
                <a:spcPts val="0"/>
              </a:spcBef>
              <a:buNone/>
            </a:pPr>
            <a:r>
              <a:rPr lang="en-US" altLang="en-US" sz="2400" dirty="0" smtClean="0"/>
              <a:t>* Available to community; voting using own tech and AT. </a:t>
            </a:r>
            <a:r>
              <a:rPr lang="en-US" altLang="en-US" sz="2800" b="1" dirty="0" smtClean="0"/>
              <a:t>	</a:t>
            </a:r>
          </a:p>
          <a:p>
            <a:pPr marL="342900" lvl="1" indent="0">
              <a:lnSpc>
                <a:spcPct val="110000"/>
              </a:lnSpc>
              <a:spcBef>
                <a:spcPts val="0"/>
              </a:spcBef>
              <a:buNone/>
            </a:pPr>
            <a:endParaRPr lang="en-US" altLang="en-US" sz="1200" dirty="0"/>
          </a:p>
          <a:p>
            <a:pPr marL="514350" indent="-514350">
              <a:lnSpc>
                <a:spcPct val="110000"/>
              </a:lnSpc>
              <a:spcBef>
                <a:spcPts val="0"/>
              </a:spcBef>
              <a:buFont typeface="+mj-lt"/>
              <a:buAutoNum type="arabicPeriod" startAt="3"/>
            </a:pPr>
            <a:r>
              <a:rPr lang="en-US" altLang="en-US" sz="2800" b="1" dirty="0"/>
              <a:t>AVS </a:t>
            </a:r>
            <a:r>
              <a:rPr lang="en-US" altLang="en-US" sz="2800" b="1" dirty="0" smtClean="0"/>
              <a:t>not portable cannot support curbside voting.    </a:t>
            </a:r>
            <a:endParaRPr lang="en-US" altLang="en-US" sz="2800" b="1" dirty="0"/>
          </a:p>
          <a:p>
            <a:pPr marL="342900" lvl="1" indent="0">
              <a:lnSpc>
                <a:spcPct val="110000"/>
              </a:lnSpc>
              <a:spcBef>
                <a:spcPts val="0"/>
              </a:spcBef>
              <a:buNone/>
            </a:pPr>
            <a:r>
              <a:rPr lang="en-US" altLang="en-US" sz="2400" dirty="0"/>
              <a:t>* P</a:t>
            </a:r>
            <a:r>
              <a:rPr lang="en-US" altLang="en-US" sz="2400" dirty="0" smtClean="0"/>
              <a:t>olling place access; portable AVS; online voting.  </a:t>
            </a:r>
            <a:endParaRPr lang="en-US" altLang="en-US" sz="2800" b="1" dirty="0" smtClean="0"/>
          </a:p>
        </p:txBody>
      </p:sp>
      <p:sp>
        <p:nvSpPr>
          <p:cNvPr id="7172" name="Text Box 4"/>
          <p:cNvSpPr txBox="1">
            <a:spLocks noChangeArrowheads="1"/>
          </p:cNvSpPr>
          <p:nvPr/>
        </p:nvSpPr>
        <p:spPr bwMode="auto">
          <a:xfrm>
            <a:off x="8442325" y="1095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latin typeface="Tahoma" panose="020B0604030504040204" pitchFamily="34" charset="0"/>
            </a:endParaRPr>
          </a:p>
        </p:txBody>
      </p:sp>
      <p:sp>
        <p:nvSpPr>
          <p:cNvPr id="7173" name="Rectangle 7"/>
          <p:cNvSpPr>
            <a:spLocks noChangeArrowheads="1"/>
          </p:cNvSpPr>
          <p:nvPr/>
        </p:nvSpPr>
        <p:spPr bwMode="auto">
          <a:xfrm>
            <a:off x="4219575" y="306863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p>
        </p:txBody>
      </p:sp>
    </p:spTree>
    <p:extLst>
      <p:ext uri="{BB962C8B-B14F-4D97-AF65-F5344CB8AC3E}">
        <p14:creationId xmlns:p14="http://schemas.microsoft.com/office/powerpoint/2010/main" val="3712660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71475" y="321469"/>
            <a:ext cx="7848600" cy="490538"/>
          </a:xfrm>
        </p:spPr>
        <p:txBody>
          <a:bodyPr>
            <a:normAutofit fontScale="90000"/>
          </a:bodyPr>
          <a:lstStyle/>
          <a:p>
            <a:pPr algn="ctr" eaLnBrk="1" hangingPunct="1"/>
            <a:r>
              <a:rPr lang="en-US" altLang="en-US" sz="3900" b="1" dirty="0" smtClean="0">
                <a:solidFill>
                  <a:schemeClr val="tx1"/>
                </a:solidFill>
                <a:latin typeface="+mn-lt"/>
              </a:rPr>
              <a:t>Open Comment Themes  </a:t>
            </a:r>
          </a:p>
        </p:txBody>
      </p:sp>
      <p:sp>
        <p:nvSpPr>
          <p:cNvPr id="7171" name="Rectangle 3"/>
          <p:cNvSpPr>
            <a:spLocks noGrp="1" noChangeArrowheads="1"/>
          </p:cNvSpPr>
          <p:nvPr>
            <p:ph idx="1"/>
          </p:nvPr>
        </p:nvSpPr>
        <p:spPr>
          <a:xfrm>
            <a:off x="371475" y="1121229"/>
            <a:ext cx="7553325" cy="5355771"/>
          </a:xfrm>
        </p:spPr>
        <p:txBody>
          <a:bodyPr>
            <a:normAutofit fontScale="92500" lnSpcReduction="20000"/>
          </a:bodyPr>
          <a:lstStyle/>
          <a:p>
            <a:pPr marL="0" indent="0">
              <a:buNone/>
            </a:pPr>
            <a:r>
              <a:rPr lang="en-US" sz="2800" b="1" dirty="0" smtClean="0"/>
              <a:t>Until </a:t>
            </a:r>
            <a:r>
              <a:rPr lang="en-US" sz="2800" b="1" dirty="0"/>
              <a:t>all voters use similar/same systems accessibility will continue to be elusive </a:t>
            </a:r>
            <a:r>
              <a:rPr lang="en-US" sz="2800" dirty="0"/>
              <a:t>--</a:t>
            </a:r>
          </a:p>
          <a:p>
            <a:pPr marL="0" indent="0">
              <a:buNone/>
            </a:pPr>
            <a:endParaRPr lang="en-US" sz="1300" dirty="0"/>
          </a:p>
          <a:p>
            <a:r>
              <a:rPr lang="en-US" sz="2600" i="1" dirty="0"/>
              <a:t>Polling place staff being unfamiliar with the accessible voting machine is a critical issue and recurs frequently and regularly.  This is in large part because voters needing accessible voting use a separate and clearly unequal form of voting than voters who can hand mark a paper ballot. Only when EVERYONE must use the same and accessible machine is this likely to change. </a:t>
            </a:r>
            <a:endParaRPr lang="en-US" sz="2600" dirty="0"/>
          </a:p>
          <a:p>
            <a:pPr marL="0" indent="0">
              <a:buNone/>
            </a:pPr>
            <a:endParaRPr lang="en-US" sz="1300" dirty="0"/>
          </a:p>
          <a:p>
            <a:r>
              <a:rPr lang="en-US" sz="2600" i="1" dirty="0"/>
              <a:t>The ideal system is when everyone uses the same system to mark and cast their ballot. The return to hand marked paper ballots is a huge step backward from the ideal. When voters with disabilities are the only voters who use a ballot marking device and it produces a different size and content ballot from the hand marked one the secrecy of the ballots cast by voters with disabilities is seriously jeopardized. </a:t>
            </a:r>
            <a:endParaRPr lang="en-US" altLang="en-US" sz="2600" b="1" dirty="0" smtClean="0"/>
          </a:p>
        </p:txBody>
      </p:sp>
      <p:sp>
        <p:nvSpPr>
          <p:cNvPr id="7172" name="Text Box 4"/>
          <p:cNvSpPr txBox="1">
            <a:spLocks noChangeArrowheads="1"/>
          </p:cNvSpPr>
          <p:nvPr/>
        </p:nvSpPr>
        <p:spPr bwMode="auto">
          <a:xfrm>
            <a:off x="8442325" y="1095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latin typeface="Tahoma" panose="020B0604030504040204" pitchFamily="34" charset="0"/>
            </a:endParaRPr>
          </a:p>
        </p:txBody>
      </p:sp>
    </p:spTree>
    <p:extLst>
      <p:ext uri="{BB962C8B-B14F-4D97-AF65-F5344CB8AC3E}">
        <p14:creationId xmlns:p14="http://schemas.microsoft.com/office/powerpoint/2010/main" val="35360251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228600" y="381000"/>
            <a:ext cx="7848599" cy="6477000"/>
          </a:xfrm>
        </p:spPr>
        <p:txBody>
          <a:bodyPr>
            <a:normAutofit fontScale="92500" lnSpcReduction="10000"/>
          </a:bodyPr>
          <a:lstStyle/>
          <a:p>
            <a:pPr marL="0" indent="0">
              <a:buNone/>
            </a:pPr>
            <a:r>
              <a:rPr lang="en-US" sz="2600" b="1" dirty="0"/>
              <a:t>Still have inaccessible polling places -- </a:t>
            </a:r>
          </a:p>
          <a:p>
            <a:r>
              <a:rPr lang="en-US" sz="2400" i="1" dirty="0" smtClean="0"/>
              <a:t>All </a:t>
            </a:r>
            <a:r>
              <a:rPr lang="en-US" sz="2400" i="1" dirty="0"/>
              <a:t>too often polling places are in older inaccessible buildings.  Some of the physical access barriers contained include ramps that are too steep, the only accessible entrance may be a side or rear entrance used mainly for maintenance, and parking lots that are not paved with no clear path of travel to enter the polling place.  </a:t>
            </a:r>
            <a:endParaRPr lang="en-US" sz="2400" dirty="0"/>
          </a:p>
          <a:p>
            <a:pPr marL="0" indent="0">
              <a:buNone/>
            </a:pPr>
            <a:endParaRPr lang="en-US" sz="1400" dirty="0"/>
          </a:p>
          <a:p>
            <a:pPr marL="0" indent="0">
              <a:buNone/>
            </a:pPr>
            <a:r>
              <a:rPr lang="en-US" sz="2600" b="1" dirty="0" smtClean="0"/>
              <a:t>Online </a:t>
            </a:r>
            <a:r>
              <a:rPr lang="en-US" sz="2600" b="1" dirty="0"/>
              <a:t>voting is desirable solution -- </a:t>
            </a:r>
          </a:p>
          <a:p>
            <a:r>
              <a:rPr lang="en-US" sz="2400" i="1" dirty="0" smtClean="0"/>
              <a:t>Online </a:t>
            </a:r>
            <a:r>
              <a:rPr lang="en-US" sz="2400" i="1" dirty="0"/>
              <a:t>voting would solve most issues; individuals would use their own assistive technology (AT) from home to vote eliminating transportation barriers, inaccessible polling place problems and inaccessible voting machine issues.</a:t>
            </a:r>
            <a:endParaRPr lang="en-US" sz="2400" dirty="0"/>
          </a:p>
          <a:p>
            <a:pPr marL="0" indent="0">
              <a:buNone/>
            </a:pPr>
            <a:endParaRPr lang="en-US" sz="1400" dirty="0"/>
          </a:p>
          <a:p>
            <a:pPr marL="0" indent="0">
              <a:buNone/>
            </a:pPr>
            <a:r>
              <a:rPr lang="en-US" sz="2600" b="1" dirty="0" smtClean="0"/>
              <a:t>Frustration </a:t>
            </a:r>
            <a:r>
              <a:rPr lang="en-US" sz="2600" b="1" dirty="0"/>
              <a:t>with access barriers decades after </a:t>
            </a:r>
            <a:r>
              <a:rPr lang="en-US" sz="2600" b="1" dirty="0" smtClean="0"/>
              <a:t>ADA/HAVA ensured voting access </a:t>
            </a:r>
            <a:r>
              <a:rPr lang="en-US" sz="2600" b="1" dirty="0"/>
              <a:t>– </a:t>
            </a:r>
          </a:p>
          <a:p>
            <a:r>
              <a:rPr lang="en-US" sz="2400" i="1" dirty="0" smtClean="0"/>
              <a:t>The </a:t>
            </a:r>
            <a:r>
              <a:rPr lang="en-US" sz="2400" i="1" dirty="0"/>
              <a:t>inability to easily access the polling place, alternative formats and accessible voting systems would not be tolerated for any other voter. People with disabilities should have equal access on par with any other voter.  Any barrier created by the lack of accessible features should not just be a public policy issue,  </a:t>
            </a:r>
            <a:r>
              <a:rPr lang="en-US" sz="2400" i="1" dirty="0" smtClean="0"/>
              <a:t>            it </a:t>
            </a:r>
            <a:r>
              <a:rPr lang="en-US" sz="2400" i="1" dirty="0"/>
              <a:t>should be a crime.</a:t>
            </a:r>
            <a:endParaRPr lang="en-US" sz="2400" dirty="0"/>
          </a:p>
        </p:txBody>
      </p:sp>
      <p:sp>
        <p:nvSpPr>
          <p:cNvPr id="7172" name="Text Box 4"/>
          <p:cNvSpPr txBox="1">
            <a:spLocks noChangeArrowheads="1"/>
          </p:cNvSpPr>
          <p:nvPr/>
        </p:nvSpPr>
        <p:spPr bwMode="auto">
          <a:xfrm>
            <a:off x="8442325" y="1095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latin typeface="Tahoma" panose="020B0604030504040204" pitchFamily="34" charset="0"/>
            </a:endParaRPr>
          </a:p>
        </p:txBody>
      </p:sp>
    </p:spTree>
    <p:extLst>
      <p:ext uri="{BB962C8B-B14F-4D97-AF65-F5344CB8AC3E}">
        <p14:creationId xmlns:p14="http://schemas.microsoft.com/office/powerpoint/2010/main" val="11538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71475" y="321469"/>
            <a:ext cx="7848600" cy="490538"/>
          </a:xfrm>
        </p:spPr>
        <p:txBody>
          <a:bodyPr>
            <a:normAutofit fontScale="90000"/>
          </a:bodyPr>
          <a:lstStyle/>
          <a:p>
            <a:pPr algn="ctr" eaLnBrk="1" hangingPunct="1"/>
            <a:r>
              <a:rPr lang="en-US" altLang="en-US" sz="3900" b="1" dirty="0" smtClean="0">
                <a:latin typeface="+mn-lt"/>
              </a:rPr>
              <a:t>VVSG – TGDC Implications </a:t>
            </a:r>
            <a:r>
              <a:rPr lang="en-US" altLang="en-US" sz="3900" b="1" dirty="0" smtClean="0">
                <a:solidFill>
                  <a:schemeClr val="tx1"/>
                </a:solidFill>
                <a:latin typeface="+mn-lt"/>
              </a:rPr>
              <a:t>  </a:t>
            </a:r>
          </a:p>
        </p:txBody>
      </p:sp>
      <p:sp>
        <p:nvSpPr>
          <p:cNvPr id="7171" name="Rectangle 3"/>
          <p:cNvSpPr>
            <a:spLocks noGrp="1" noChangeArrowheads="1"/>
          </p:cNvSpPr>
          <p:nvPr>
            <p:ph idx="1"/>
          </p:nvPr>
        </p:nvSpPr>
        <p:spPr>
          <a:xfrm>
            <a:off x="371475" y="1295400"/>
            <a:ext cx="7553325" cy="5257800"/>
          </a:xfrm>
        </p:spPr>
        <p:txBody>
          <a:bodyPr>
            <a:noAutofit/>
          </a:bodyPr>
          <a:lstStyle/>
          <a:p>
            <a:pPr marL="0" indent="0">
              <a:buNone/>
            </a:pPr>
            <a:r>
              <a:rPr lang="en-US" altLang="en-US" sz="2800" b="1" dirty="0" smtClean="0"/>
              <a:t>New VVSG should consider -- </a:t>
            </a:r>
            <a:endParaRPr lang="en-US" altLang="en-US" sz="2800" b="1" dirty="0"/>
          </a:p>
          <a:p>
            <a:pPr marL="342900" lvl="1" indent="0">
              <a:buNone/>
            </a:pPr>
            <a:r>
              <a:rPr lang="en-US" altLang="en-US" sz="2600" b="1" dirty="0" smtClean="0"/>
              <a:t>Uniform user interface instead of “separate” AVS </a:t>
            </a:r>
          </a:p>
          <a:p>
            <a:pPr marL="342900" lvl="1" indent="0">
              <a:buNone/>
            </a:pPr>
            <a:r>
              <a:rPr lang="en-US" altLang="en-US" sz="2600" b="1" dirty="0" smtClean="0"/>
              <a:t>Remote Voting/Vote by Mail accessibility</a:t>
            </a:r>
          </a:p>
          <a:p>
            <a:pPr marL="342900" lvl="1" indent="0">
              <a:buNone/>
            </a:pPr>
            <a:r>
              <a:rPr lang="en-US" altLang="en-US" sz="2600" b="1" dirty="0" smtClean="0"/>
              <a:t>Online Voting  - all phases of voting </a:t>
            </a:r>
          </a:p>
          <a:p>
            <a:pPr marL="342900" lvl="1" indent="0">
              <a:buNone/>
            </a:pPr>
            <a:r>
              <a:rPr lang="en-US" altLang="en-US" sz="2600" b="1" dirty="0" smtClean="0"/>
              <a:t>AVS portability </a:t>
            </a:r>
          </a:p>
          <a:p>
            <a:pPr marL="0" indent="0">
              <a:buNone/>
            </a:pPr>
            <a:endParaRPr lang="en-US" altLang="en-US" sz="800" b="1" dirty="0"/>
          </a:p>
          <a:p>
            <a:pPr marL="0" indent="0">
              <a:buNone/>
            </a:pPr>
            <a:r>
              <a:rPr lang="en-US" altLang="en-US" sz="2800" b="1" dirty="0" smtClean="0"/>
              <a:t>If online voter registration and education materials are out of scope, can anything be done to support accessibility and prevent litigation? </a:t>
            </a:r>
          </a:p>
          <a:p>
            <a:pPr marL="0" indent="0">
              <a:buNone/>
            </a:pPr>
            <a:endParaRPr lang="en-US" altLang="en-US" sz="800" b="1" dirty="0"/>
          </a:p>
          <a:p>
            <a:pPr marL="0" indent="0">
              <a:buNone/>
            </a:pPr>
            <a:r>
              <a:rPr lang="en-US" altLang="en-US" sz="2800" b="1" dirty="0" smtClean="0"/>
              <a:t>Polling place accessibility seems out of scope, but creates increased need for VVSG to address  remote voting.  </a:t>
            </a:r>
            <a:endParaRPr lang="en-US" altLang="en-US" sz="2800" b="1" dirty="0"/>
          </a:p>
        </p:txBody>
      </p:sp>
      <p:sp>
        <p:nvSpPr>
          <p:cNvPr id="7172" name="Text Box 4"/>
          <p:cNvSpPr txBox="1">
            <a:spLocks noChangeArrowheads="1"/>
          </p:cNvSpPr>
          <p:nvPr/>
        </p:nvSpPr>
        <p:spPr bwMode="auto">
          <a:xfrm>
            <a:off x="8442325" y="1095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dirty="0">
              <a:latin typeface="Tahoma" panose="020B0604030504040204" pitchFamily="34" charset="0"/>
            </a:endParaRPr>
          </a:p>
        </p:txBody>
      </p:sp>
    </p:spTree>
    <p:extLst>
      <p:ext uri="{BB962C8B-B14F-4D97-AF65-F5344CB8AC3E}">
        <p14:creationId xmlns:p14="http://schemas.microsoft.com/office/powerpoint/2010/main" val="2964272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6994</TotalTime>
  <Words>589</Words>
  <Application>Microsoft Office PowerPoint</Application>
  <PresentationFormat>On-screen Show (4:3)</PresentationFormat>
  <Paragraphs>54</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 Voting Accessibility Barriers </vt:lpstr>
      <vt:lpstr> </vt:lpstr>
      <vt:lpstr>Open Comment Themes  </vt:lpstr>
      <vt:lpstr>PowerPoint Presentation</vt:lpstr>
      <vt:lpstr>VVSG – TGDC Implications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NISAT</dc:title>
  <dc:creator>Deborah</dc:creator>
  <cp:lastModifiedBy>Long, Benjamin</cp:lastModifiedBy>
  <cp:revision>934</cp:revision>
  <cp:lastPrinted>2016-01-08T20:38:57Z</cp:lastPrinted>
  <dcterms:created xsi:type="dcterms:W3CDTF">2007-03-20T04:14:46Z</dcterms:created>
  <dcterms:modified xsi:type="dcterms:W3CDTF">2016-02-10T16:43:55Z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TC011367991033</vt:lpwstr>
  </property>
</Properties>
</file>