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7" r:id="rId3"/>
    <p:sldId id="309" r:id="rId4"/>
    <p:sldId id="316" r:id="rId5"/>
    <p:sldId id="305" r:id="rId6"/>
    <p:sldId id="302" r:id="rId7"/>
    <p:sldId id="345" r:id="rId8"/>
    <p:sldId id="349" r:id="rId9"/>
    <p:sldId id="341" r:id="rId10"/>
    <p:sldId id="346" r:id="rId11"/>
    <p:sldId id="347" r:id="rId12"/>
    <p:sldId id="320" r:id="rId13"/>
    <p:sldId id="34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8851" autoAdjust="0"/>
  </p:normalViewPr>
  <p:slideViewPr>
    <p:cSldViewPr>
      <p:cViewPr>
        <p:scale>
          <a:sx n="100" d="100"/>
          <a:sy n="100" d="100"/>
        </p:scale>
        <p:origin x="-1032" y="-28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0EE0C07-5395-4B97-9B50-1A8C8F3181E2}" type="datetimeFigureOut">
              <a:rPr lang="en-US" smtClean="0"/>
              <a:pPr/>
              <a:t>2/10/2016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624FCC4-2F9C-46E0-BAAB-CA9E5C2FDE5C}" type="slidenum">
              <a:rPr lang="en-US" smtClean="0"/>
              <a:pPr/>
              <a:t>‹#›</a:t>
            </a:fld>
            <a:endParaRPr lang="en-US"/>
          </a:p>
        </p:txBody>
      </p:sp>
    </p:spTree>
    <p:extLst>
      <p:ext uri="{BB962C8B-B14F-4D97-AF65-F5344CB8AC3E}">
        <p14:creationId xmlns:p14="http://schemas.microsoft.com/office/powerpoint/2010/main" val="42722695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4F8EC0-AA0B-4F85-BBF9-899853A2E562}" type="datetimeFigureOut">
              <a:rPr lang="en-US" smtClean="0"/>
              <a:pPr/>
              <a:t>2/10/2016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D433B6-E317-4658-93DF-2AB0E36A9DC3}" type="slidenum">
              <a:rPr lang="en-US" smtClean="0"/>
              <a:pPr/>
              <a:t>‹#›</a:t>
            </a:fld>
            <a:endParaRPr lang="en-US"/>
          </a:p>
        </p:txBody>
      </p:sp>
    </p:spTree>
    <p:extLst>
      <p:ext uri="{BB962C8B-B14F-4D97-AF65-F5344CB8AC3E}">
        <p14:creationId xmlns:p14="http://schemas.microsoft.com/office/powerpoint/2010/main" val="11046373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4D433B6-E317-4658-93DF-2AB0E36A9DC3}"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4D433B6-E317-4658-93DF-2AB0E36A9DC3}"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4D433B6-E317-4658-93DF-2AB0E36A9DC3}"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u="sng" dirty="0" smtClean="0"/>
              <a:t>Overview</a:t>
            </a:r>
            <a:endParaRPr lang="en-US" sz="1200" u="sng" kern="1200" dirty="0" smtClean="0">
              <a:solidFill>
                <a:schemeClr val="tx1"/>
              </a:solidFill>
              <a:latin typeface="+mn-lt"/>
              <a:ea typeface="+mn-ea"/>
              <a:cs typeface="+mn-cs"/>
            </a:endParaRPr>
          </a:p>
          <a:p>
            <a:r>
              <a:rPr lang="en-US" dirty="0" smtClean="0"/>
              <a:t>Conformance Testing</a:t>
            </a:r>
          </a:p>
          <a:p>
            <a:r>
              <a:rPr lang="en-US" dirty="0" smtClean="0"/>
              <a:t>Voting Standards</a:t>
            </a:r>
          </a:p>
          <a:p>
            <a:pPr lvl="1"/>
            <a:r>
              <a:rPr lang="en-US" dirty="0" smtClean="0"/>
              <a:t>Out of Scope Items</a:t>
            </a:r>
          </a:p>
          <a:p>
            <a:r>
              <a:rPr lang="en-US" dirty="0" smtClean="0"/>
              <a:t>2005 VVSG</a:t>
            </a:r>
          </a:p>
          <a:p>
            <a:r>
              <a:rPr lang="en-US" dirty="0" smtClean="0"/>
              <a:t>Time and Cost of Testing</a:t>
            </a:r>
          </a:p>
          <a:p>
            <a:r>
              <a:rPr lang="en-US" dirty="0" smtClean="0"/>
              <a:t>Federal Testing &amp; Certification Process </a:t>
            </a:r>
          </a:p>
          <a:p>
            <a:endParaRPr lang="en-US" dirty="0"/>
          </a:p>
        </p:txBody>
      </p:sp>
      <p:sp>
        <p:nvSpPr>
          <p:cNvPr id="4" name="Slide Number Placeholder 3"/>
          <p:cNvSpPr>
            <a:spLocks noGrp="1"/>
          </p:cNvSpPr>
          <p:nvPr>
            <p:ph type="sldNum" sz="quarter" idx="10"/>
          </p:nvPr>
        </p:nvSpPr>
        <p:spPr/>
        <p:txBody>
          <a:bodyPr/>
          <a:lstStyle/>
          <a:p>
            <a:fld id="{94D433B6-E317-4658-93DF-2AB0E36A9DC3}"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types of voting standards exist?</a:t>
            </a:r>
            <a:endParaRPr lang="en-US" dirty="0"/>
          </a:p>
        </p:txBody>
      </p:sp>
      <p:sp>
        <p:nvSpPr>
          <p:cNvPr id="4" name="Slide Number Placeholder 3"/>
          <p:cNvSpPr>
            <a:spLocks noGrp="1"/>
          </p:cNvSpPr>
          <p:nvPr>
            <p:ph type="sldNum" sz="quarter" idx="10"/>
          </p:nvPr>
        </p:nvSpPr>
        <p:spPr/>
        <p:txBody>
          <a:bodyPr/>
          <a:lstStyle/>
          <a:p>
            <a:fld id="{94D433B6-E317-4658-93DF-2AB0E36A9DC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Portions of VVSG 2.0 were brought into VVSG 1.1.</a:t>
            </a:r>
            <a:endParaRPr lang="en-US" dirty="0"/>
          </a:p>
        </p:txBody>
      </p:sp>
      <p:sp>
        <p:nvSpPr>
          <p:cNvPr id="4" name="Slide Number Placeholder 3"/>
          <p:cNvSpPr>
            <a:spLocks noGrp="1"/>
          </p:cNvSpPr>
          <p:nvPr>
            <p:ph type="sldNum" sz="quarter" idx="10"/>
          </p:nvPr>
        </p:nvSpPr>
        <p:spPr/>
        <p:txBody>
          <a:bodyPr/>
          <a:lstStyle/>
          <a:p>
            <a:fld id="{94D433B6-E317-4658-93DF-2AB0E36A9DC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4D433B6-E317-4658-93DF-2AB0E36A9DC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4D433B6-E317-4658-93DF-2AB0E36A9DC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4D433B6-E317-4658-93DF-2AB0E36A9DC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4D433B6-E317-4658-93DF-2AB0E36A9DC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4D433B6-E317-4658-93DF-2AB0E36A9DC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50458B-81FB-4B61-B486-E1779978D952}" type="datetime1">
              <a:rPr lang="en-US" smtClean="0"/>
              <a:pPr/>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F0197A-5251-4568-BB07-CCA11D050C16}" type="slidenum">
              <a:rPr lang="en-US" smtClean="0"/>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DDD14E6-6A98-416E-9395-53F9F8F6B411}" type="datetime1">
              <a:rPr lang="en-US" smtClean="0"/>
              <a:pPr/>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F0197A-5251-4568-BB07-CCA11D050C16}"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B6F928-C0B7-4EB6-A2CB-D4F54BB28A29}" type="datetime1">
              <a:rPr lang="en-US" smtClean="0"/>
              <a:pPr/>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F0197A-5251-4568-BB07-CCA11D050C16}"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FCCD65-CB68-4A9E-AAE7-14005AC6B5EF}" type="datetime1">
              <a:rPr lang="en-US" smtClean="0"/>
              <a:pPr/>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F0197A-5251-4568-BB07-CCA11D050C16}" type="slidenum">
              <a:rPr lang="en-US" smtClean="0"/>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368274-FC01-46FD-A460-952F73ADE024}" type="datetime1">
              <a:rPr lang="en-US" smtClean="0"/>
              <a:pPr/>
              <a:t>2/10/2016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F0197A-5251-4568-BB07-CCA11D050C16}" type="slidenum">
              <a:rPr lang="en-US" smtClean="0"/>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0970475-77FD-4439-BE93-97116E2D22D5}" type="datetime1">
              <a:rPr lang="en-US" smtClean="0"/>
              <a:pPr/>
              <a:t>2/10/2016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F0197A-5251-4568-BB07-CCA11D050C16}"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B38511-27E5-40FC-A2E2-F076D53072AF}" type="datetime1">
              <a:rPr lang="en-US" smtClean="0"/>
              <a:pPr/>
              <a:t>2/10/2016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F0197A-5251-4568-BB07-CCA11D050C16}"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24A2CF-2407-4D18-B1F2-5DC730A1735D}" type="datetime1">
              <a:rPr lang="en-US" smtClean="0"/>
              <a:pPr/>
              <a:t>2/10/2016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F0197A-5251-4568-BB07-CCA11D050C16}"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93591B-BC60-416C-96B8-67E7755681AC}" type="datetime1">
              <a:rPr lang="en-US" smtClean="0"/>
              <a:pPr/>
              <a:t>2/10/2016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F0197A-5251-4568-BB07-CCA11D050C16}"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AB4A4F-357C-4E0F-9794-ADD50C556952}" type="datetime1">
              <a:rPr lang="en-US" smtClean="0"/>
              <a:pPr/>
              <a:t>2/10/2016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F0197A-5251-4568-BB07-CCA11D050C16}"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098700-5124-48F9-BA2E-C2C099F59C62}" type="datetime1">
              <a:rPr lang="en-US" smtClean="0"/>
              <a:pPr/>
              <a:t>2/10/2016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F0197A-5251-4568-BB07-CCA11D050C16}" type="slidenum">
              <a:rPr lang="en-US" smtClean="0"/>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75E294-4A93-4F51-BE56-2337CC12D4A7}" type="datetime1">
              <a:rPr lang="en-US" smtClean="0"/>
              <a:pPr/>
              <a:t>2/10/2016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F0197A-5251-4568-BB07-CCA11D050C1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jlong@eac.gov"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1752600"/>
            <a:ext cx="6934200" cy="1524000"/>
          </a:xfrm>
        </p:spPr>
        <p:txBody>
          <a:bodyPr>
            <a:normAutofit/>
          </a:bodyPr>
          <a:lstStyle/>
          <a:p>
            <a:pPr algn="l"/>
            <a:r>
              <a:rPr lang="en-US" sz="3600" dirty="0" smtClean="0">
                <a:solidFill>
                  <a:schemeClr val="tx2"/>
                </a:solidFill>
                <a:effectLst>
                  <a:outerShdw blurRad="38100" dist="38100" dir="2700000" algn="tl">
                    <a:srgbClr val="000000">
                      <a:alpha val="43137"/>
                    </a:srgbClr>
                  </a:outerShdw>
                </a:effectLst>
              </a:rPr>
              <a:t>Election Assistance Commission</a:t>
            </a:r>
            <a:endParaRPr lang="en-US" sz="3600" dirty="0">
              <a:solidFill>
                <a:schemeClr val="tx2"/>
              </a:solidFill>
              <a:effectLst>
                <a:outerShdw blurRad="38100" dist="38100" dir="2700000" algn="tl">
                  <a:srgbClr val="000000">
                    <a:alpha val="43137"/>
                  </a:srgbClr>
                </a:outerShdw>
              </a:effectLst>
            </a:endParaRPr>
          </a:p>
        </p:txBody>
      </p:sp>
      <p:pic>
        <p:nvPicPr>
          <p:cNvPr id="4" name="Picture 3" descr="1000px-US-ElectionAssistanceCommission-Seal_svg.JPG"/>
          <p:cNvPicPr>
            <a:picLocks noChangeAspect="1"/>
          </p:cNvPicPr>
          <p:nvPr/>
        </p:nvPicPr>
        <p:blipFill>
          <a:blip r:embed="rId3" cstate="print">
            <a:duotone>
              <a:schemeClr val="accent1">
                <a:shade val="45000"/>
                <a:satMod val="135000"/>
              </a:schemeClr>
              <a:prstClr val="white"/>
            </a:duotone>
          </a:blip>
          <a:stretch>
            <a:fillRect/>
          </a:stretch>
        </p:blipFill>
        <p:spPr>
          <a:xfrm>
            <a:off x="152400" y="1600200"/>
            <a:ext cx="1981200" cy="1981200"/>
          </a:xfrm>
          <a:prstGeom prst="rect">
            <a:avLst/>
          </a:prstGeom>
        </p:spPr>
      </p:pic>
      <p:sp>
        <p:nvSpPr>
          <p:cNvPr id="5" name="Slide Number Placeholder 4"/>
          <p:cNvSpPr>
            <a:spLocks noGrp="1"/>
          </p:cNvSpPr>
          <p:nvPr>
            <p:ph type="sldNum" sz="quarter" idx="12"/>
          </p:nvPr>
        </p:nvSpPr>
        <p:spPr/>
        <p:txBody>
          <a:bodyPr/>
          <a:lstStyle/>
          <a:p>
            <a:fld id="{08F0197A-5251-4568-BB07-CCA11D050C16}" type="slidenum">
              <a:rPr lang="en-US" smtClean="0"/>
              <a:pPr/>
              <a:t>1</a:t>
            </a:fld>
            <a:endParaRPr lang="en-US" dirty="0"/>
          </a:p>
        </p:txBody>
      </p:sp>
      <p:sp>
        <p:nvSpPr>
          <p:cNvPr id="6" name="Subtitle 5"/>
          <p:cNvSpPr>
            <a:spLocks noGrp="1"/>
          </p:cNvSpPr>
          <p:nvPr>
            <p:ph type="subTitle" idx="1"/>
          </p:nvPr>
        </p:nvSpPr>
        <p:spPr>
          <a:xfrm>
            <a:off x="1828800" y="2819400"/>
            <a:ext cx="6705600" cy="1600200"/>
          </a:xfrm>
        </p:spPr>
        <p:txBody>
          <a:bodyPr>
            <a:noAutofit/>
          </a:bodyPr>
          <a:lstStyle/>
          <a:p>
            <a:r>
              <a:rPr lang="en-US" sz="2000" b="1" i="1" dirty="0" smtClean="0">
                <a:solidFill>
                  <a:schemeClr val="accent1">
                    <a:lumMod val="60000"/>
                    <a:lumOff val="40000"/>
                  </a:schemeClr>
                </a:solidFill>
                <a:effectLst>
                  <a:outerShdw blurRad="38100" dist="38100" dir="2700000" algn="tl">
                    <a:srgbClr val="000000">
                      <a:alpha val="43137"/>
                    </a:srgbClr>
                  </a:outerShdw>
                </a:effectLst>
              </a:rPr>
              <a:t>Technical Guidelines Development Committee Meeting</a:t>
            </a:r>
          </a:p>
          <a:p>
            <a:endParaRPr lang="en-US" sz="2000" b="1" i="1" dirty="0" smtClean="0">
              <a:solidFill>
                <a:schemeClr val="accent1">
                  <a:lumMod val="60000"/>
                  <a:lumOff val="40000"/>
                </a:schemeClr>
              </a:solidFill>
              <a:effectLst>
                <a:outerShdw blurRad="38100" dist="38100" dir="2700000" algn="tl">
                  <a:srgbClr val="000000">
                    <a:alpha val="43137"/>
                  </a:srgbClr>
                </a:outerShdw>
              </a:effectLst>
            </a:endParaRPr>
          </a:p>
          <a:p>
            <a:r>
              <a:rPr lang="en-US" sz="2400" b="1" dirty="0" smtClean="0">
                <a:solidFill>
                  <a:srgbClr val="C00000"/>
                </a:solidFill>
                <a:effectLst>
                  <a:outerShdw blurRad="38100" dist="38100" dir="2700000" algn="tl">
                    <a:srgbClr val="000000">
                      <a:alpha val="43137"/>
                    </a:srgbClr>
                  </a:outerShdw>
                </a:effectLst>
              </a:rPr>
              <a:t>Post-HAVA Voting System Requirements – Federal Perspective</a:t>
            </a:r>
            <a:r>
              <a:rPr lang="en-US" sz="2400" b="1" i="1" dirty="0" smtClean="0">
                <a:solidFill>
                  <a:srgbClr val="C00000"/>
                </a:solidFill>
                <a:effectLst>
                  <a:outerShdw blurRad="38100" dist="38100" dir="2700000" algn="tl">
                    <a:srgbClr val="000000">
                      <a:alpha val="43137"/>
                    </a:srgbClr>
                  </a:outerShdw>
                </a:effectLst>
              </a:rPr>
              <a:t> </a:t>
            </a:r>
          </a:p>
          <a:p>
            <a:endParaRPr lang="en-US" sz="2400" i="1" dirty="0" smtClean="0">
              <a:solidFill>
                <a:schemeClr val="tx1"/>
              </a:solidFill>
            </a:endParaRPr>
          </a:p>
          <a:p>
            <a:endParaRPr lang="en-US" sz="2400" i="1" dirty="0" smtClean="0">
              <a:solidFill>
                <a:schemeClr val="tx1"/>
              </a:solidFill>
            </a:endParaRPr>
          </a:p>
        </p:txBody>
      </p:sp>
      <p:sp>
        <p:nvSpPr>
          <p:cNvPr id="7" name="TextBox 6"/>
          <p:cNvSpPr txBox="1"/>
          <p:nvPr/>
        </p:nvSpPr>
        <p:spPr>
          <a:xfrm>
            <a:off x="3200400" y="4876800"/>
            <a:ext cx="3581400" cy="369332"/>
          </a:xfrm>
          <a:prstGeom prst="rect">
            <a:avLst/>
          </a:prstGeom>
          <a:noFill/>
        </p:spPr>
        <p:txBody>
          <a:bodyPr wrap="square" rtlCol="0">
            <a:spAutoFit/>
          </a:bodyPr>
          <a:lstStyle/>
          <a:p>
            <a:pPr algn="ctr"/>
            <a:r>
              <a:rPr lang="en-US" dirty="0" smtClean="0">
                <a:solidFill>
                  <a:schemeClr val="tx2"/>
                </a:solidFill>
              </a:rPr>
              <a:t>February 8, 2016</a:t>
            </a:r>
            <a:endParaRPr lang="en-US" dirty="0">
              <a:solidFill>
                <a:schemeClr val="tx2"/>
              </a:solidFill>
            </a:endParaRPr>
          </a:p>
        </p:txBody>
      </p:sp>
      <p:sp>
        <p:nvSpPr>
          <p:cNvPr id="8" name="TextBox 7"/>
          <p:cNvSpPr txBox="1"/>
          <p:nvPr/>
        </p:nvSpPr>
        <p:spPr>
          <a:xfrm>
            <a:off x="3810000" y="6324600"/>
            <a:ext cx="1828800" cy="307777"/>
          </a:xfrm>
          <a:prstGeom prst="rect">
            <a:avLst/>
          </a:prstGeom>
          <a:noFill/>
        </p:spPr>
        <p:txBody>
          <a:bodyPr wrap="square" rtlCol="0">
            <a:spAutoFit/>
          </a:bodyPr>
          <a:lstStyle/>
          <a:p>
            <a:pPr algn="ctr"/>
            <a:r>
              <a:rPr lang="en-US" sz="1400" i="1" dirty="0" smtClean="0">
                <a:solidFill>
                  <a:srgbClr val="C00000"/>
                </a:solidFill>
              </a:rPr>
              <a:t>www.eac.gov</a:t>
            </a:r>
            <a:endParaRPr lang="en-US" sz="1400" i="1" dirty="0">
              <a:solidFill>
                <a:srgbClr val="C00000"/>
              </a:solidFill>
            </a:endParaRPr>
          </a:p>
        </p:txBody>
      </p:sp>
      <p:sp>
        <p:nvSpPr>
          <p:cNvPr id="9" name="Rectangle 8"/>
          <p:cNvSpPr>
            <a:spLocks noChangeArrowheads="1"/>
          </p:cNvSpPr>
          <p:nvPr/>
        </p:nvSpPr>
        <p:spPr bwMode="auto">
          <a:xfrm>
            <a:off x="2209800" y="1905000"/>
            <a:ext cx="1900841" cy="461665"/>
          </a:xfrm>
          <a:prstGeom prst="rect">
            <a:avLst/>
          </a:prstGeom>
          <a:noFill/>
          <a:ln w="9525">
            <a:noFill/>
            <a:miter lim="800000"/>
            <a:headEnd/>
            <a:tailEnd/>
          </a:ln>
          <a:effectLst/>
        </p:spPr>
        <p:txBody>
          <a:bodyPr wrap="none">
            <a:spAutoFit/>
          </a:bodyPr>
          <a:lstStyle/>
          <a:p>
            <a:pPr algn="ctr"/>
            <a:r>
              <a:rPr lang="en-US" sz="2400" b="1" dirty="0">
                <a:solidFill>
                  <a:schemeClr val="tx2"/>
                </a:solidFill>
                <a:effectLst>
                  <a:outerShdw blurRad="38100" dist="38100" dir="2700000" algn="tl">
                    <a:srgbClr val="000000">
                      <a:alpha val="43137"/>
                    </a:srgbClr>
                  </a:outerShdw>
                </a:effectLst>
                <a:latin typeface="+mj-lt"/>
              </a:rPr>
              <a:t>United States</a:t>
            </a:r>
          </a:p>
        </p:txBody>
      </p:sp>
      <p:pic>
        <p:nvPicPr>
          <p:cNvPr id="10" name="Picture 9" descr="pptheader7.15.15.jpg"/>
          <p:cNvPicPr>
            <a:picLocks noChangeAspect="1"/>
          </p:cNvPicPr>
          <p:nvPr/>
        </p:nvPicPr>
        <p:blipFill>
          <a:blip r:embed="rId4" cstate="print"/>
          <a:stretch>
            <a:fillRect/>
          </a:stretch>
        </p:blipFill>
        <p:spPr>
          <a:xfrm>
            <a:off x="0" y="0"/>
            <a:ext cx="9144000" cy="1538297"/>
          </a:xfrm>
          <a:prstGeom prst="rect">
            <a:avLst/>
          </a:prstGeom>
        </p:spPr>
      </p:pic>
      <p:cxnSp>
        <p:nvCxnSpPr>
          <p:cNvPr id="12" name="Straight Connector 11"/>
          <p:cNvCxnSpPr/>
          <p:nvPr/>
        </p:nvCxnSpPr>
        <p:spPr>
          <a:xfrm>
            <a:off x="0" y="1524000"/>
            <a:ext cx="9144000" cy="0"/>
          </a:xfrm>
          <a:prstGeom prst="line">
            <a:avLst/>
          </a:prstGeom>
          <a:ln w="25400"/>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1000px-US-ElectionAssistanceCommission-Seal_svg.JPG"/>
          <p:cNvPicPr>
            <a:picLocks noChangeAspect="1"/>
          </p:cNvPicPr>
          <p:nvPr/>
        </p:nvPicPr>
        <p:blipFill>
          <a:blip r:embed="rId3" cstate="print">
            <a:grayscl/>
            <a:lum bright="32000" contrast="-8000"/>
          </a:blip>
          <a:stretch>
            <a:fillRect/>
          </a:stretch>
        </p:blipFill>
        <p:spPr>
          <a:xfrm>
            <a:off x="228600" y="381000"/>
            <a:ext cx="1447800" cy="1447800"/>
          </a:xfrm>
          <a:prstGeom prst="rect">
            <a:avLst/>
          </a:prstGeom>
        </p:spPr>
      </p:pic>
      <p:sp>
        <p:nvSpPr>
          <p:cNvPr id="4" name="Slide Number Placeholder 3"/>
          <p:cNvSpPr>
            <a:spLocks noGrp="1"/>
          </p:cNvSpPr>
          <p:nvPr>
            <p:ph type="sldNum" sz="quarter" idx="12"/>
          </p:nvPr>
        </p:nvSpPr>
        <p:spPr/>
        <p:txBody>
          <a:bodyPr/>
          <a:lstStyle/>
          <a:p>
            <a:fld id="{08F0197A-5251-4568-BB07-CCA11D050C16}" type="slidenum">
              <a:rPr lang="en-US" smtClean="0"/>
              <a:pPr/>
              <a:t>10</a:t>
            </a:fld>
            <a:endParaRPr lang="en-US"/>
          </a:p>
        </p:txBody>
      </p:sp>
      <p:sp>
        <p:nvSpPr>
          <p:cNvPr id="5" name="TextBox 4"/>
          <p:cNvSpPr txBox="1"/>
          <p:nvPr/>
        </p:nvSpPr>
        <p:spPr>
          <a:xfrm>
            <a:off x="3810000" y="6324600"/>
            <a:ext cx="1828800" cy="307777"/>
          </a:xfrm>
          <a:prstGeom prst="rect">
            <a:avLst/>
          </a:prstGeom>
          <a:noFill/>
        </p:spPr>
        <p:txBody>
          <a:bodyPr wrap="square" rtlCol="0">
            <a:spAutoFit/>
          </a:bodyPr>
          <a:lstStyle/>
          <a:p>
            <a:r>
              <a:rPr lang="en-US" sz="1400" i="1" dirty="0" smtClean="0">
                <a:solidFill>
                  <a:srgbClr val="C00000"/>
                </a:solidFill>
              </a:rPr>
              <a:t>www.eac.gov</a:t>
            </a:r>
            <a:endParaRPr lang="en-US" sz="1400" i="1" dirty="0">
              <a:solidFill>
                <a:srgbClr val="C00000"/>
              </a:solidFill>
            </a:endParaRPr>
          </a:p>
        </p:txBody>
      </p:sp>
      <p:sp>
        <p:nvSpPr>
          <p:cNvPr id="10" name="Title 1"/>
          <p:cNvSpPr>
            <a:spLocks noGrp="1"/>
          </p:cNvSpPr>
          <p:nvPr>
            <p:ph type="title"/>
          </p:nvPr>
        </p:nvSpPr>
        <p:spPr>
          <a:xfrm>
            <a:off x="2057400" y="381000"/>
            <a:ext cx="5791200" cy="1143000"/>
          </a:xfrm>
        </p:spPr>
        <p:txBody>
          <a:bodyPr>
            <a:normAutofit fontScale="90000"/>
          </a:bodyPr>
          <a:lstStyle/>
          <a:p>
            <a:r>
              <a:rPr lang="en-US" sz="3600" dirty="0" smtClean="0">
                <a:solidFill>
                  <a:schemeClr val="accent1"/>
                </a:solidFill>
                <a:effectLst>
                  <a:outerShdw blurRad="38100" dist="38100" dir="2700000" algn="tl">
                    <a:srgbClr val="000000">
                      <a:alpha val="43137"/>
                    </a:srgbClr>
                  </a:outerShdw>
                </a:effectLst>
              </a:rPr>
              <a:t>Questions for Next Iteration VVSG</a:t>
            </a:r>
          </a:p>
        </p:txBody>
      </p:sp>
      <p:sp>
        <p:nvSpPr>
          <p:cNvPr id="11" name="TextBox 10"/>
          <p:cNvSpPr txBox="1"/>
          <p:nvPr/>
        </p:nvSpPr>
        <p:spPr>
          <a:xfrm>
            <a:off x="838200" y="1981200"/>
            <a:ext cx="8001000" cy="4154984"/>
          </a:xfrm>
          <a:prstGeom prst="rect">
            <a:avLst/>
          </a:prstGeom>
          <a:noFill/>
        </p:spPr>
        <p:txBody>
          <a:bodyPr wrap="square" rtlCol="0">
            <a:spAutoFit/>
          </a:bodyPr>
          <a:lstStyle/>
          <a:p>
            <a:pPr>
              <a:buFont typeface="Arial" pitchFamily="34" charset="0"/>
              <a:buChar char="•"/>
            </a:pPr>
            <a:r>
              <a:rPr lang="en-US" sz="2400" dirty="0" smtClean="0">
                <a:solidFill>
                  <a:schemeClr val="tx2"/>
                </a:solidFill>
              </a:rPr>
              <a:t>   Can we work within, or reinterpret the HAVA Section 301 requirements to make the next iteration of the VVSG more flexible and more responsive to changing technological solutions?</a:t>
            </a:r>
          </a:p>
          <a:p>
            <a:pPr marL="0" lvl="1">
              <a:buFont typeface="Arial" pitchFamily="34" charset="0"/>
              <a:buChar char="•"/>
            </a:pPr>
            <a:r>
              <a:rPr lang="en-US" sz="2400" dirty="0" smtClean="0">
                <a:solidFill>
                  <a:schemeClr val="tx2"/>
                </a:solidFill>
              </a:rPr>
              <a:t>   Can we (should we) continue to impose artificial boundaries between systems that do not exist in the real world? </a:t>
            </a:r>
            <a:r>
              <a:rPr lang="en-US" sz="2400" i="1" dirty="0" smtClean="0">
                <a:solidFill>
                  <a:schemeClr val="tx2"/>
                </a:solidFill>
              </a:rPr>
              <a:t>One current arbitrary boundary is between </a:t>
            </a:r>
            <a:r>
              <a:rPr lang="en-US" sz="2400" i="1" dirty="0" err="1" smtClean="0">
                <a:solidFill>
                  <a:schemeClr val="tx2"/>
                </a:solidFill>
              </a:rPr>
              <a:t>epollbooks</a:t>
            </a:r>
            <a:r>
              <a:rPr lang="en-US" sz="2400" i="1" dirty="0" smtClean="0">
                <a:solidFill>
                  <a:schemeClr val="tx2"/>
                </a:solidFill>
              </a:rPr>
              <a:t> and the voting system.</a:t>
            </a:r>
          </a:p>
          <a:p>
            <a:pPr marL="0" lvl="1">
              <a:buFont typeface="Arial" pitchFamily="34" charset="0"/>
              <a:buChar char="•"/>
            </a:pPr>
            <a:r>
              <a:rPr lang="en-US" sz="2400" dirty="0" smtClean="0">
                <a:solidFill>
                  <a:schemeClr val="tx2"/>
                </a:solidFill>
              </a:rPr>
              <a:t>   Finally -  the elephant in the room….</a:t>
            </a:r>
          </a:p>
          <a:p>
            <a:pPr lvl="1"/>
            <a:endParaRPr lang="en-US" sz="2400" dirty="0" smtClean="0">
              <a:solidFill>
                <a:schemeClr val="tx2"/>
              </a:solidFill>
            </a:endParaRPr>
          </a:p>
          <a:p>
            <a:pPr>
              <a:buFont typeface="Arial" pitchFamily="34" charset="0"/>
              <a:buChar char="•"/>
            </a:pPr>
            <a:endParaRPr lang="en-US" sz="2400" dirty="0" smtClean="0">
              <a:solidFill>
                <a:schemeClr val="tx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anim calcmode="lin" valueType="num">
                                      <p:cBhvr additive="base">
                                        <p:cTn id="7"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xEl>
                                              <p:pRg st="2" end="2"/>
                                            </p:txEl>
                                          </p:spTgt>
                                        </p:tgtEl>
                                        <p:attrNameLst>
                                          <p:attrName>style.visibility</p:attrName>
                                        </p:attrNameLst>
                                      </p:cBhvr>
                                      <p:to>
                                        <p:strVal val="visible"/>
                                      </p:to>
                                    </p:set>
                                    <p:anim calcmode="lin" valueType="num">
                                      <p:cBhvr additive="base">
                                        <p:cTn id="13"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http://www.activityvillage.co.uk/sites/default/files/images/elephants_av2.jpg"/>
          <p:cNvPicPr>
            <a:picLocks noChangeAspect="1" noChangeArrowheads="1"/>
          </p:cNvPicPr>
          <p:nvPr/>
        </p:nvPicPr>
        <p:blipFill>
          <a:blip r:embed="rId3" cstate="print"/>
          <a:srcRect/>
          <a:stretch>
            <a:fillRect/>
          </a:stretch>
        </p:blipFill>
        <p:spPr bwMode="auto">
          <a:xfrm>
            <a:off x="0" y="1600200"/>
            <a:ext cx="3269884" cy="4800600"/>
          </a:xfrm>
          <a:prstGeom prst="rect">
            <a:avLst/>
          </a:prstGeom>
          <a:noFill/>
        </p:spPr>
      </p:pic>
      <p:sp>
        <p:nvSpPr>
          <p:cNvPr id="4" name="Slide Number Placeholder 3"/>
          <p:cNvSpPr>
            <a:spLocks noGrp="1"/>
          </p:cNvSpPr>
          <p:nvPr>
            <p:ph type="sldNum" sz="quarter" idx="12"/>
          </p:nvPr>
        </p:nvSpPr>
        <p:spPr/>
        <p:txBody>
          <a:bodyPr/>
          <a:lstStyle/>
          <a:p>
            <a:fld id="{08F0197A-5251-4568-BB07-CCA11D050C16}" type="slidenum">
              <a:rPr lang="en-US" smtClean="0"/>
              <a:pPr/>
              <a:t>11</a:t>
            </a:fld>
            <a:endParaRPr lang="en-US"/>
          </a:p>
        </p:txBody>
      </p:sp>
      <p:sp>
        <p:nvSpPr>
          <p:cNvPr id="5" name="TextBox 4"/>
          <p:cNvSpPr txBox="1"/>
          <p:nvPr/>
        </p:nvSpPr>
        <p:spPr>
          <a:xfrm>
            <a:off x="3810000" y="6324600"/>
            <a:ext cx="1828800" cy="307777"/>
          </a:xfrm>
          <a:prstGeom prst="rect">
            <a:avLst/>
          </a:prstGeom>
          <a:noFill/>
        </p:spPr>
        <p:txBody>
          <a:bodyPr wrap="square" rtlCol="0">
            <a:spAutoFit/>
          </a:bodyPr>
          <a:lstStyle/>
          <a:p>
            <a:r>
              <a:rPr lang="en-US" sz="1400" i="1" dirty="0" smtClean="0">
                <a:solidFill>
                  <a:srgbClr val="C00000"/>
                </a:solidFill>
              </a:rPr>
              <a:t>www.eac.gov</a:t>
            </a:r>
            <a:endParaRPr lang="en-US" sz="1400" i="1" dirty="0">
              <a:solidFill>
                <a:srgbClr val="C00000"/>
              </a:solidFill>
            </a:endParaRPr>
          </a:p>
        </p:txBody>
      </p:sp>
      <p:sp>
        <p:nvSpPr>
          <p:cNvPr id="10" name="Title 1"/>
          <p:cNvSpPr>
            <a:spLocks noGrp="1"/>
          </p:cNvSpPr>
          <p:nvPr>
            <p:ph type="title"/>
          </p:nvPr>
        </p:nvSpPr>
        <p:spPr>
          <a:xfrm>
            <a:off x="2057400" y="381000"/>
            <a:ext cx="5791200" cy="1143000"/>
          </a:xfrm>
        </p:spPr>
        <p:txBody>
          <a:bodyPr>
            <a:normAutofit fontScale="90000"/>
          </a:bodyPr>
          <a:lstStyle/>
          <a:p>
            <a:r>
              <a:rPr lang="en-US" sz="3600" dirty="0" smtClean="0">
                <a:solidFill>
                  <a:schemeClr val="accent1"/>
                </a:solidFill>
                <a:effectLst>
                  <a:outerShdw blurRad="38100" dist="38100" dir="2700000" algn="tl">
                    <a:srgbClr val="000000">
                      <a:alpha val="43137"/>
                    </a:srgbClr>
                  </a:outerShdw>
                </a:effectLst>
              </a:rPr>
              <a:t>Questions for Next Iteration VVSG</a:t>
            </a:r>
          </a:p>
        </p:txBody>
      </p:sp>
      <p:sp>
        <p:nvSpPr>
          <p:cNvPr id="11" name="TextBox 10"/>
          <p:cNvSpPr txBox="1"/>
          <p:nvPr/>
        </p:nvSpPr>
        <p:spPr>
          <a:xfrm>
            <a:off x="3048000" y="1219200"/>
            <a:ext cx="5943600" cy="6863417"/>
          </a:xfrm>
          <a:prstGeom prst="rect">
            <a:avLst/>
          </a:prstGeom>
          <a:noFill/>
        </p:spPr>
        <p:txBody>
          <a:bodyPr wrap="square" rtlCol="0">
            <a:spAutoFit/>
          </a:bodyPr>
          <a:lstStyle/>
          <a:p>
            <a:pPr>
              <a:buFont typeface="Arial" pitchFamily="34" charset="0"/>
              <a:buChar char="•"/>
            </a:pPr>
            <a:r>
              <a:rPr lang="en-US" sz="2800" dirty="0" smtClean="0">
                <a:solidFill>
                  <a:schemeClr val="tx2"/>
                </a:solidFill>
              </a:rPr>
              <a:t>   Electronic ballot return… (AKA - Internet voting) </a:t>
            </a:r>
          </a:p>
          <a:p>
            <a:endParaRPr lang="en-US" sz="2400" dirty="0" smtClean="0">
              <a:solidFill>
                <a:schemeClr val="tx2"/>
              </a:solidFill>
            </a:endParaRPr>
          </a:p>
          <a:p>
            <a:r>
              <a:rPr lang="en-US" sz="2000" dirty="0" smtClean="0">
                <a:solidFill>
                  <a:schemeClr val="tx2"/>
                </a:solidFill>
              </a:rPr>
              <a:t>Many States are already doing or contemplating electronic ballot delivery </a:t>
            </a:r>
            <a:r>
              <a:rPr lang="en-US" sz="2000" b="1" dirty="0" smtClean="0">
                <a:solidFill>
                  <a:schemeClr val="tx2"/>
                </a:solidFill>
              </a:rPr>
              <a:t>and/or</a:t>
            </a:r>
            <a:r>
              <a:rPr lang="en-US" sz="2000" dirty="0" smtClean="0">
                <a:solidFill>
                  <a:schemeClr val="tx2"/>
                </a:solidFill>
              </a:rPr>
              <a:t> return.</a:t>
            </a:r>
          </a:p>
          <a:p>
            <a:r>
              <a:rPr lang="en-US" sz="2000" dirty="0" smtClean="0">
                <a:solidFill>
                  <a:schemeClr val="tx2"/>
                </a:solidFill>
              </a:rPr>
              <a:t>  </a:t>
            </a:r>
          </a:p>
          <a:p>
            <a:r>
              <a:rPr lang="en-US" sz="2000" dirty="0" smtClean="0">
                <a:solidFill>
                  <a:schemeClr val="tx2"/>
                </a:solidFill>
              </a:rPr>
              <a:t>How is our process is relevant unless we tackle this issue head-on?</a:t>
            </a:r>
          </a:p>
          <a:p>
            <a:r>
              <a:rPr lang="en-US" sz="2000" dirty="0" smtClean="0">
                <a:solidFill>
                  <a:schemeClr val="tx2"/>
                </a:solidFill>
              </a:rPr>
              <a:t> </a:t>
            </a:r>
          </a:p>
          <a:p>
            <a:r>
              <a:rPr lang="en-US" sz="2000" dirty="0" smtClean="0">
                <a:solidFill>
                  <a:schemeClr val="tx2"/>
                </a:solidFill>
              </a:rPr>
              <a:t>How do we claim that the process is meeting the needs of election administration if we do not tackle this issue head-on? </a:t>
            </a:r>
          </a:p>
          <a:p>
            <a:endParaRPr lang="en-US" sz="2000" dirty="0" smtClean="0">
              <a:solidFill>
                <a:schemeClr val="tx2"/>
              </a:solidFill>
            </a:endParaRPr>
          </a:p>
          <a:p>
            <a:r>
              <a:rPr lang="en-US" sz="2000" dirty="0" smtClean="0">
                <a:solidFill>
                  <a:schemeClr val="tx2"/>
                </a:solidFill>
              </a:rPr>
              <a:t>How do we say we are meeting the 12 goals for this work product if we are not relevant and not addressing the needs of election officials?</a:t>
            </a:r>
          </a:p>
          <a:p>
            <a:r>
              <a:rPr lang="en-US" sz="2400" dirty="0" smtClean="0">
                <a:solidFill>
                  <a:schemeClr val="tx2"/>
                </a:solidFill>
              </a:rPr>
              <a:t>  </a:t>
            </a:r>
          </a:p>
          <a:p>
            <a:pPr>
              <a:buFont typeface="Arial" pitchFamily="34" charset="0"/>
              <a:buChar char="•"/>
            </a:pPr>
            <a:endParaRPr lang="en-US" sz="2800" dirty="0" smtClean="0">
              <a:solidFill>
                <a:schemeClr val="tx2"/>
              </a:solidFill>
            </a:endParaRPr>
          </a:p>
          <a:p>
            <a:pPr lvl="1"/>
            <a:endParaRPr lang="en-US" sz="2400" dirty="0" smtClean="0">
              <a:solidFill>
                <a:schemeClr val="tx2"/>
              </a:solidFill>
            </a:endParaRPr>
          </a:p>
          <a:p>
            <a:pPr>
              <a:buFont typeface="Arial" pitchFamily="34" charset="0"/>
              <a:buChar char="•"/>
            </a:pPr>
            <a:endParaRPr lang="en-US" sz="2400" dirty="0" smtClean="0">
              <a:solidFill>
                <a:schemeClr val="tx2"/>
              </a:solidFill>
            </a:endParaRPr>
          </a:p>
        </p:txBody>
      </p:sp>
      <p:pic>
        <p:nvPicPr>
          <p:cNvPr id="6" name="Picture 5" descr="1000px-US-ElectionAssistanceCommission-Seal_svg.JPG"/>
          <p:cNvPicPr>
            <a:picLocks noChangeAspect="1"/>
          </p:cNvPicPr>
          <p:nvPr/>
        </p:nvPicPr>
        <p:blipFill>
          <a:blip r:embed="rId4" cstate="print">
            <a:grayscl/>
            <a:lum bright="32000" contrast="-8000"/>
          </a:blip>
          <a:stretch>
            <a:fillRect/>
          </a:stretch>
        </p:blipFill>
        <p:spPr>
          <a:xfrm>
            <a:off x="228600" y="381000"/>
            <a:ext cx="1447800" cy="14478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xEl>
                                              <p:pRg st="2" end="2"/>
                                            </p:txEl>
                                          </p:spTgt>
                                        </p:tgtEl>
                                        <p:attrNameLst>
                                          <p:attrName>style.visibility</p:attrName>
                                        </p:attrNameLst>
                                      </p:cBhvr>
                                      <p:to>
                                        <p:strVal val="visible"/>
                                      </p:to>
                                    </p:set>
                                    <p:anim calcmode="lin" valueType="num">
                                      <p:cBhvr additive="base">
                                        <p:cTn id="7"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
                                            <p:txEl>
                                              <p:pRg st="4" end="4"/>
                                            </p:txEl>
                                          </p:spTgt>
                                        </p:tgtEl>
                                        <p:attrNameLst>
                                          <p:attrName>style.visibility</p:attrName>
                                        </p:attrNameLst>
                                      </p:cBhvr>
                                      <p:to>
                                        <p:strVal val="visible"/>
                                      </p:to>
                                    </p:set>
                                    <p:anim calcmode="lin" valueType="num">
                                      <p:cBhvr additive="base">
                                        <p:cTn id="13"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xEl>
                                              <p:pRg st="6" end="6"/>
                                            </p:txEl>
                                          </p:spTgt>
                                        </p:tgtEl>
                                        <p:attrNameLst>
                                          <p:attrName>style.visibility</p:attrName>
                                        </p:attrNameLst>
                                      </p:cBhvr>
                                      <p:to>
                                        <p:strVal val="visible"/>
                                      </p:to>
                                    </p:set>
                                    <p:anim calcmode="lin" valueType="num">
                                      <p:cBhvr additive="base">
                                        <p:cTn id="19" dur="500" fill="hold"/>
                                        <p:tgtEl>
                                          <p:spTgt spid="11">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
                                            <p:txEl>
                                              <p:pRg st="8" end="8"/>
                                            </p:txEl>
                                          </p:spTgt>
                                        </p:tgtEl>
                                        <p:attrNameLst>
                                          <p:attrName>style.visibility</p:attrName>
                                        </p:attrNameLst>
                                      </p:cBhvr>
                                      <p:to>
                                        <p:strVal val="visible"/>
                                      </p:to>
                                    </p:set>
                                    <p:anim calcmode="lin" valueType="num">
                                      <p:cBhvr additive="base">
                                        <p:cTn id="25" dur="500" fill="hold"/>
                                        <p:tgtEl>
                                          <p:spTgt spid="11">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1000px-US-ElectionAssistanceCommission-Seal_svg.JPG"/>
          <p:cNvPicPr>
            <a:picLocks noChangeAspect="1"/>
          </p:cNvPicPr>
          <p:nvPr/>
        </p:nvPicPr>
        <p:blipFill>
          <a:blip r:embed="rId2" cstate="print">
            <a:grayscl/>
            <a:lum bright="32000" contrast="-8000"/>
          </a:blip>
          <a:stretch>
            <a:fillRect/>
          </a:stretch>
        </p:blipFill>
        <p:spPr>
          <a:xfrm>
            <a:off x="228600" y="381000"/>
            <a:ext cx="1600200" cy="1600200"/>
          </a:xfrm>
          <a:prstGeom prst="rect">
            <a:avLst/>
          </a:prstGeom>
        </p:spPr>
      </p:pic>
      <p:sp>
        <p:nvSpPr>
          <p:cNvPr id="2" name="Title 1"/>
          <p:cNvSpPr>
            <a:spLocks noGrp="1"/>
          </p:cNvSpPr>
          <p:nvPr>
            <p:ph type="ctrTitle"/>
          </p:nvPr>
        </p:nvSpPr>
        <p:spPr>
          <a:xfrm>
            <a:off x="1143000" y="2133600"/>
            <a:ext cx="7772400" cy="3048000"/>
          </a:xfrm>
        </p:spPr>
        <p:txBody>
          <a:bodyPr>
            <a:normAutofit fontScale="90000"/>
          </a:bodyPr>
          <a:lstStyle/>
          <a:p>
            <a:pPr algn="l"/>
            <a:r>
              <a:rPr lang="en-US" sz="2800" dirty="0" smtClean="0">
                <a:solidFill>
                  <a:schemeClr val="tx2"/>
                </a:solidFill>
              </a:rPr>
              <a:t>At the very </a:t>
            </a:r>
            <a:r>
              <a:rPr lang="en-US" sz="2800" i="1" dirty="0" smtClean="0">
                <a:solidFill>
                  <a:schemeClr val="tx2"/>
                </a:solidFill>
              </a:rPr>
              <a:t>least</a:t>
            </a:r>
            <a:r>
              <a:rPr lang="en-US" sz="2800" dirty="0" smtClean="0">
                <a:solidFill>
                  <a:schemeClr val="tx2"/>
                </a:solidFill>
              </a:rPr>
              <a:t>, your task is to determine how to combine the HAVA requirements, the programmatic accommodations already in place, and the realities of rapidly changing technology (while also being cognizant of diminishing resources) to develop a VVSG that works better for everyone.  </a:t>
            </a:r>
            <a:br>
              <a:rPr lang="en-US" sz="2800" dirty="0" smtClean="0">
                <a:solidFill>
                  <a:schemeClr val="tx2"/>
                </a:solidFill>
              </a:rPr>
            </a:br>
            <a:r>
              <a:rPr lang="en-US" sz="2800" dirty="0" smtClean="0">
                <a:solidFill>
                  <a:schemeClr val="tx2"/>
                </a:solidFill>
              </a:rPr>
              <a:t/>
            </a:r>
            <a:br>
              <a:rPr lang="en-US" sz="2800" dirty="0" smtClean="0">
                <a:solidFill>
                  <a:schemeClr val="tx2"/>
                </a:solidFill>
              </a:rPr>
            </a:br>
            <a:endParaRPr lang="en-US" sz="2800" dirty="0">
              <a:solidFill>
                <a:schemeClr val="tx2"/>
              </a:solidFill>
            </a:endParaRPr>
          </a:p>
        </p:txBody>
      </p:sp>
      <p:sp>
        <p:nvSpPr>
          <p:cNvPr id="4" name="Slide Number Placeholder 3"/>
          <p:cNvSpPr>
            <a:spLocks noGrp="1"/>
          </p:cNvSpPr>
          <p:nvPr>
            <p:ph type="sldNum" sz="quarter" idx="12"/>
          </p:nvPr>
        </p:nvSpPr>
        <p:spPr/>
        <p:txBody>
          <a:bodyPr/>
          <a:lstStyle/>
          <a:p>
            <a:fld id="{08F0197A-5251-4568-BB07-CCA11D050C16}" type="slidenum">
              <a:rPr lang="en-US" smtClean="0"/>
              <a:pPr/>
              <a:t>12</a:t>
            </a:fld>
            <a:endParaRPr lang="en-US" dirty="0"/>
          </a:p>
        </p:txBody>
      </p:sp>
      <p:sp>
        <p:nvSpPr>
          <p:cNvPr id="5" name="TextBox 4"/>
          <p:cNvSpPr txBox="1"/>
          <p:nvPr/>
        </p:nvSpPr>
        <p:spPr>
          <a:xfrm>
            <a:off x="3810000" y="6324600"/>
            <a:ext cx="1828800" cy="307777"/>
          </a:xfrm>
          <a:prstGeom prst="rect">
            <a:avLst/>
          </a:prstGeom>
          <a:noFill/>
        </p:spPr>
        <p:txBody>
          <a:bodyPr wrap="square" rtlCol="0">
            <a:spAutoFit/>
          </a:bodyPr>
          <a:lstStyle/>
          <a:p>
            <a:r>
              <a:rPr lang="en-US" sz="1400" i="1" dirty="0" smtClean="0">
                <a:solidFill>
                  <a:srgbClr val="C00000"/>
                </a:solidFill>
              </a:rPr>
              <a:t>www.eac.gov</a:t>
            </a:r>
            <a:endParaRPr lang="en-US" sz="1400" i="1" dirty="0">
              <a:solidFill>
                <a:srgbClr val="C00000"/>
              </a:solidFill>
            </a:endParaRPr>
          </a:p>
        </p:txBody>
      </p:sp>
      <p:sp>
        <p:nvSpPr>
          <p:cNvPr id="7" name="Rectangle 6"/>
          <p:cNvSpPr/>
          <p:nvPr/>
        </p:nvSpPr>
        <p:spPr>
          <a:xfrm>
            <a:off x="1219200" y="5029200"/>
            <a:ext cx="1864613" cy="477054"/>
          </a:xfrm>
          <a:prstGeom prst="rect">
            <a:avLst/>
          </a:prstGeom>
        </p:spPr>
        <p:txBody>
          <a:bodyPr wrap="none">
            <a:spAutoFit/>
          </a:bodyPr>
          <a:lstStyle/>
          <a:p>
            <a:r>
              <a:rPr lang="en-US" sz="2500" dirty="0" smtClean="0">
                <a:solidFill>
                  <a:schemeClr val="tx2"/>
                </a:solidFill>
              </a:rPr>
              <a:t>Easy, right?? </a:t>
            </a:r>
            <a:endParaRPr lang="en-US" sz="25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905000"/>
            <a:ext cx="7772400" cy="1470025"/>
          </a:xfrm>
        </p:spPr>
        <p:txBody>
          <a:bodyPr/>
          <a:lstStyle/>
          <a:p>
            <a:r>
              <a:rPr lang="en-US" b="1" dirty="0" smtClean="0">
                <a:solidFill>
                  <a:schemeClr val="accent1"/>
                </a:solidFill>
                <a:effectLst>
                  <a:outerShdw blurRad="38100" dist="38100" dir="2700000" algn="tl">
                    <a:srgbClr val="000000">
                      <a:alpha val="43137"/>
                    </a:srgbClr>
                  </a:outerShdw>
                </a:effectLst>
              </a:rPr>
              <a:t>Discussion – PM </a:t>
            </a:r>
            <a:br>
              <a:rPr lang="en-US" b="1" dirty="0" smtClean="0">
                <a:solidFill>
                  <a:schemeClr val="accent1"/>
                </a:solidFill>
                <a:effectLst>
                  <a:outerShdw blurRad="38100" dist="38100" dir="2700000" algn="tl">
                    <a:srgbClr val="000000">
                      <a:alpha val="43137"/>
                    </a:srgbClr>
                  </a:outerShdw>
                </a:effectLst>
              </a:rPr>
            </a:br>
            <a:r>
              <a:rPr lang="en-US" b="1" dirty="0" smtClean="0">
                <a:solidFill>
                  <a:schemeClr val="accent1"/>
                </a:solidFill>
                <a:effectLst>
                  <a:outerShdw blurRad="38100" dist="38100" dir="2700000" algn="tl">
                    <a:srgbClr val="000000">
                      <a:alpha val="43137"/>
                    </a:srgbClr>
                  </a:outerShdw>
                </a:effectLst>
              </a:rPr>
              <a:t>(Post Merle)</a:t>
            </a:r>
            <a:endParaRPr lang="en-US" b="1" dirty="0">
              <a:solidFill>
                <a:schemeClr val="accent1"/>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066800" y="3733800"/>
            <a:ext cx="6858000" cy="2362200"/>
          </a:xfrm>
        </p:spPr>
        <p:txBody>
          <a:bodyPr>
            <a:normAutofit/>
          </a:bodyPr>
          <a:lstStyle/>
          <a:p>
            <a:r>
              <a:rPr lang="en-US" sz="2800" dirty="0" smtClean="0">
                <a:solidFill>
                  <a:schemeClr val="tx2"/>
                </a:solidFill>
              </a:rPr>
              <a:t>Brian Hancock</a:t>
            </a:r>
          </a:p>
          <a:p>
            <a:r>
              <a:rPr lang="en-US" sz="2800" dirty="0" smtClean="0">
                <a:solidFill>
                  <a:schemeClr val="tx2"/>
                </a:solidFill>
              </a:rPr>
              <a:t>Director, Testing and Certification</a:t>
            </a:r>
          </a:p>
          <a:p>
            <a:r>
              <a:rPr lang="en-US" sz="2800" dirty="0" smtClean="0">
                <a:solidFill>
                  <a:schemeClr val="tx1"/>
                </a:solidFill>
                <a:hlinkClick r:id="rId2"/>
              </a:rPr>
              <a:t>bhancock@eac.gov</a:t>
            </a:r>
            <a:endParaRPr lang="en-US" sz="2800"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smtClean="0">
              <a:solidFill>
                <a:schemeClr val="tx1"/>
              </a:solidFill>
            </a:endParaRPr>
          </a:p>
          <a:p>
            <a:endParaRPr lang="en-US" dirty="0">
              <a:solidFill>
                <a:schemeClr val="tx1"/>
              </a:solidFill>
            </a:endParaRPr>
          </a:p>
        </p:txBody>
      </p:sp>
      <p:sp>
        <p:nvSpPr>
          <p:cNvPr id="4" name="Slide Number Placeholder 3"/>
          <p:cNvSpPr>
            <a:spLocks noGrp="1"/>
          </p:cNvSpPr>
          <p:nvPr>
            <p:ph type="sldNum" sz="quarter" idx="12"/>
          </p:nvPr>
        </p:nvSpPr>
        <p:spPr/>
        <p:txBody>
          <a:bodyPr/>
          <a:lstStyle/>
          <a:p>
            <a:fld id="{08F0197A-5251-4568-BB07-CCA11D050C16}" type="slidenum">
              <a:rPr lang="en-US" smtClean="0"/>
              <a:pPr/>
              <a:t>13</a:t>
            </a:fld>
            <a:endParaRPr lang="en-US" dirty="0"/>
          </a:p>
        </p:txBody>
      </p:sp>
      <p:sp>
        <p:nvSpPr>
          <p:cNvPr id="5" name="TextBox 4"/>
          <p:cNvSpPr txBox="1"/>
          <p:nvPr/>
        </p:nvSpPr>
        <p:spPr>
          <a:xfrm>
            <a:off x="3810000" y="6324600"/>
            <a:ext cx="1828800" cy="307777"/>
          </a:xfrm>
          <a:prstGeom prst="rect">
            <a:avLst/>
          </a:prstGeom>
          <a:noFill/>
        </p:spPr>
        <p:txBody>
          <a:bodyPr wrap="square" rtlCol="0">
            <a:spAutoFit/>
          </a:bodyPr>
          <a:lstStyle/>
          <a:p>
            <a:r>
              <a:rPr lang="en-US" sz="1400" i="1" dirty="0" smtClean="0">
                <a:solidFill>
                  <a:srgbClr val="C00000"/>
                </a:solidFill>
              </a:rPr>
              <a:t>www.eac.gov</a:t>
            </a:r>
            <a:endParaRPr lang="en-US" sz="1400" i="1" dirty="0">
              <a:solidFill>
                <a:srgbClr val="C00000"/>
              </a:solidFill>
            </a:endParaRPr>
          </a:p>
        </p:txBody>
      </p:sp>
      <p:pic>
        <p:nvPicPr>
          <p:cNvPr id="6" name="Picture 5" descr="1000px-US-ElectionAssistanceCommission-Seal_svg.JPG"/>
          <p:cNvPicPr>
            <a:picLocks noChangeAspect="1"/>
          </p:cNvPicPr>
          <p:nvPr/>
        </p:nvPicPr>
        <p:blipFill>
          <a:blip r:embed="rId3" cstate="print">
            <a:grayscl/>
            <a:lum bright="32000" contrast="-8000"/>
          </a:blip>
          <a:stretch>
            <a:fillRect/>
          </a:stretch>
        </p:blipFill>
        <p:spPr>
          <a:xfrm>
            <a:off x="228600" y="381000"/>
            <a:ext cx="1600200" cy="1600200"/>
          </a:xfrm>
          <a:prstGeom prst="rect">
            <a:avLst/>
          </a:prstGeom>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1000px-US-ElectionAssistanceCommission-Seal_svg.JPG"/>
          <p:cNvPicPr>
            <a:picLocks noChangeAspect="1"/>
          </p:cNvPicPr>
          <p:nvPr/>
        </p:nvPicPr>
        <p:blipFill>
          <a:blip r:embed="rId3" cstate="print">
            <a:grayscl/>
            <a:lum bright="32000" contrast="-8000"/>
          </a:blip>
          <a:stretch>
            <a:fillRect/>
          </a:stretch>
        </p:blipFill>
        <p:spPr>
          <a:xfrm>
            <a:off x="228600" y="381000"/>
            <a:ext cx="1371600" cy="1371600"/>
          </a:xfrm>
          <a:prstGeom prst="rect">
            <a:avLst/>
          </a:prstGeom>
        </p:spPr>
      </p:pic>
      <p:sp>
        <p:nvSpPr>
          <p:cNvPr id="2" name="Title 1"/>
          <p:cNvSpPr>
            <a:spLocks noGrp="1"/>
          </p:cNvSpPr>
          <p:nvPr>
            <p:ph type="title"/>
          </p:nvPr>
        </p:nvSpPr>
        <p:spPr/>
        <p:txBody>
          <a:bodyPr/>
          <a:lstStyle/>
          <a:p>
            <a:r>
              <a:rPr lang="en-US" dirty="0" smtClean="0">
                <a:solidFill>
                  <a:schemeClr val="accent1"/>
                </a:solidFill>
                <a:effectLst>
                  <a:outerShdw blurRad="38100" dist="38100" dir="2700000" algn="tl">
                    <a:srgbClr val="000000">
                      <a:alpha val="43137"/>
                    </a:srgbClr>
                  </a:outerShdw>
                </a:effectLst>
              </a:rPr>
              <a:t>This Presentation</a:t>
            </a:r>
            <a:endParaRPr lang="en-US" dirty="0">
              <a:solidFill>
                <a:schemeClr val="accent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914400" y="2057400"/>
            <a:ext cx="7696200" cy="4114800"/>
          </a:xfrm>
        </p:spPr>
        <p:txBody>
          <a:bodyPr>
            <a:normAutofit/>
          </a:bodyPr>
          <a:lstStyle/>
          <a:p>
            <a:pPr>
              <a:buNone/>
            </a:pPr>
            <a:endParaRPr lang="en-US" sz="1050" dirty="0" smtClean="0"/>
          </a:p>
          <a:p>
            <a:pPr marL="514350" indent="-514350">
              <a:buNone/>
            </a:pPr>
            <a:r>
              <a:rPr lang="en-US" sz="2800" dirty="0" smtClean="0">
                <a:solidFill>
                  <a:schemeClr val="tx2"/>
                </a:solidFill>
              </a:rPr>
              <a:t>High Level Post-HAVA Federal Landscape.</a:t>
            </a:r>
          </a:p>
          <a:p>
            <a:pPr marL="914400" lvl="1" indent="-514350"/>
            <a:r>
              <a:rPr lang="en-US" sz="2400" dirty="0" smtClean="0">
                <a:solidFill>
                  <a:schemeClr val="tx2"/>
                </a:solidFill>
              </a:rPr>
              <a:t>HAVA Section 301</a:t>
            </a:r>
          </a:p>
          <a:p>
            <a:pPr marL="914400" lvl="1" indent="-514350"/>
            <a:r>
              <a:rPr lang="en-US" sz="2400" dirty="0" smtClean="0">
                <a:solidFill>
                  <a:schemeClr val="tx2"/>
                </a:solidFill>
              </a:rPr>
              <a:t>Programmatic Requirements </a:t>
            </a:r>
          </a:p>
          <a:p>
            <a:pPr marL="914400" lvl="1" indent="-514350"/>
            <a:r>
              <a:rPr lang="en-US" sz="2400" dirty="0" smtClean="0">
                <a:solidFill>
                  <a:schemeClr val="tx2"/>
                </a:solidFill>
              </a:rPr>
              <a:t>Questions for Next Iteration VVSG</a:t>
            </a:r>
          </a:p>
          <a:p>
            <a:pPr marL="514350" indent="-514350"/>
            <a:endParaRPr lang="en-US" sz="1200" dirty="0" smtClean="0"/>
          </a:p>
          <a:p>
            <a:pPr marL="914400" lvl="1" indent="-514350"/>
            <a:endParaRPr lang="en-US" sz="2000" dirty="0" smtClean="0"/>
          </a:p>
          <a:p>
            <a:pPr marL="914400" lvl="1" indent="-514350"/>
            <a:endParaRPr lang="en-US" sz="2000" dirty="0" smtClean="0"/>
          </a:p>
          <a:p>
            <a:pPr marL="914400" lvl="1" indent="-514350"/>
            <a:endParaRPr lang="en-US" sz="2000" dirty="0" smtClean="0"/>
          </a:p>
        </p:txBody>
      </p:sp>
      <p:sp>
        <p:nvSpPr>
          <p:cNvPr id="4" name="Slide Number Placeholder 3"/>
          <p:cNvSpPr>
            <a:spLocks noGrp="1"/>
          </p:cNvSpPr>
          <p:nvPr>
            <p:ph type="sldNum" sz="quarter" idx="12"/>
          </p:nvPr>
        </p:nvSpPr>
        <p:spPr/>
        <p:txBody>
          <a:bodyPr/>
          <a:lstStyle/>
          <a:p>
            <a:fld id="{08F0197A-5251-4568-BB07-CCA11D050C16}" type="slidenum">
              <a:rPr lang="en-US" smtClean="0"/>
              <a:pPr/>
              <a:t>2</a:t>
            </a:fld>
            <a:endParaRPr lang="en-US" dirty="0"/>
          </a:p>
        </p:txBody>
      </p:sp>
      <p:sp>
        <p:nvSpPr>
          <p:cNvPr id="5" name="TextBox 4"/>
          <p:cNvSpPr txBox="1"/>
          <p:nvPr/>
        </p:nvSpPr>
        <p:spPr>
          <a:xfrm>
            <a:off x="3810000" y="6324600"/>
            <a:ext cx="1828800" cy="307777"/>
          </a:xfrm>
          <a:prstGeom prst="rect">
            <a:avLst/>
          </a:prstGeom>
          <a:noFill/>
        </p:spPr>
        <p:txBody>
          <a:bodyPr wrap="square" rtlCol="0">
            <a:spAutoFit/>
          </a:bodyPr>
          <a:lstStyle/>
          <a:p>
            <a:r>
              <a:rPr lang="en-US" sz="1400" i="1" dirty="0" smtClean="0">
                <a:solidFill>
                  <a:srgbClr val="C00000"/>
                </a:solidFill>
              </a:rPr>
              <a:t>www.eac.gov</a:t>
            </a:r>
            <a:endParaRPr lang="en-US" sz="1400" i="1" dirty="0">
              <a:solidFill>
                <a:srgbClr val="C00000"/>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1000px-US-ElectionAssistanceCommission-Seal_svg.JPG"/>
          <p:cNvPicPr>
            <a:picLocks noChangeAspect="1"/>
          </p:cNvPicPr>
          <p:nvPr/>
        </p:nvPicPr>
        <p:blipFill>
          <a:blip r:embed="rId3" cstate="print">
            <a:grayscl/>
            <a:lum bright="32000" contrast="-8000"/>
          </a:blip>
          <a:stretch>
            <a:fillRect/>
          </a:stretch>
        </p:blipFill>
        <p:spPr>
          <a:xfrm>
            <a:off x="152400" y="457200"/>
            <a:ext cx="1371600" cy="1371600"/>
          </a:xfrm>
          <a:prstGeom prst="rect">
            <a:avLst/>
          </a:prstGeom>
        </p:spPr>
      </p:pic>
      <p:sp>
        <p:nvSpPr>
          <p:cNvPr id="2" name="Title 1"/>
          <p:cNvSpPr>
            <a:spLocks noGrp="1"/>
          </p:cNvSpPr>
          <p:nvPr>
            <p:ph type="title"/>
          </p:nvPr>
        </p:nvSpPr>
        <p:spPr>
          <a:xfrm>
            <a:off x="1371600" y="228600"/>
            <a:ext cx="7315200" cy="1143000"/>
          </a:xfrm>
        </p:spPr>
        <p:txBody>
          <a:bodyPr>
            <a:normAutofit/>
          </a:bodyPr>
          <a:lstStyle/>
          <a:p>
            <a:r>
              <a:rPr lang="en-US" dirty="0" smtClean="0">
                <a:solidFill>
                  <a:schemeClr val="accent1"/>
                </a:solidFill>
                <a:effectLst>
                  <a:outerShdw blurRad="38100" dist="38100" dir="2700000" algn="tl">
                    <a:srgbClr val="000000">
                      <a:alpha val="43137"/>
                    </a:srgbClr>
                  </a:outerShdw>
                </a:effectLst>
              </a:rPr>
              <a:t>HAVA Requirements</a:t>
            </a:r>
            <a:endParaRPr lang="en-US" dirty="0">
              <a:solidFill>
                <a:schemeClr val="accent1"/>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08F0197A-5251-4568-BB07-CCA11D050C16}" type="slidenum">
              <a:rPr lang="en-US" smtClean="0"/>
              <a:pPr/>
              <a:t>3</a:t>
            </a:fld>
            <a:endParaRPr lang="en-US" dirty="0"/>
          </a:p>
        </p:txBody>
      </p:sp>
      <p:sp>
        <p:nvSpPr>
          <p:cNvPr id="5" name="TextBox 4"/>
          <p:cNvSpPr txBox="1"/>
          <p:nvPr/>
        </p:nvSpPr>
        <p:spPr>
          <a:xfrm>
            <a:off x="3810000" y="6324600"/>
            <a:ext cx="1828800" cy="307777"/>
          </a:xfrm>
          <a:prstGeom prst="rect">
            <a:avLst/>
          </a:prstGeom>
          <a:noFill/>
        </p:spPr>
        <p:txBody>
          <a:bodyPr wrap="square" rtlCol="0">
            <a:spAutoFit/>
          </a:bodyPr>
          <a:lstStyle/>
          <a:p>
            <a:r>
              <a:rPr lang="en-US" sz="1400" i="1" dirty="0" smtClean="0">
                <a:solidFill>
                  <a:srgbClr val="C00000"/>
                </a:solidFill>
              </a:rPr>
              <a:t>www.eac.gov</a:t>
            </a:r>
            <a:endParaRPr lang="en-US" sz="1400" i="1" dirty="0">
              <a:solidFill>
                <a:srgbClr val="C00000"/>
              </a:solidFill>
            </a:endParaRPr>
          </a:p>
        </p:txBody>
      </p:sp>
      <p:sp>
        <p:nvSpPr>
          <p:cNvPr id="7" name="Content Placeholder 6"/>
          <p:cNvSpPr>
            <a:spLocks noGrp="1"/>
          </p:cNvSpPr>
          <p:nvPr>
            <p:ph idx="1"/>
          </p:nvPr>
        </p:nvSpPr>
        <p:spPr>
          <a:xfrm>
            <a:off x="457200" y="1752600"/>
            <a:ext cx="8229600" cy="4525963"/>
          </a:xfrm>
        </p:spPr>
        <p:txBody>
          <a:bodyPr>
            <a:normAutofit fontScale="92500" lnSpcReduction="10000"/>
          </a:bodyPr>
          <a:lstStyle/>
          <a:p>
            <a:pPr>
              <a:buNone/>
            </a:pPr>
            <a:r>
              <a:rPr lang="en-US" dirty="0" smtClean="0">
                <a:solidFill>
                  <a:schemeClr val="tx2"/>
                </a:solidFill>
              </a:rPr>
              <a:t>Section 301: Voting System Requirements </a:t>
            </a:r>
            <a:r>
              <a:rPr lang="en-US" sz="2000" dirty="0" smtClean="0">
                <a:solidFill>
                  <a:schemeClr val="tx2"/>
                </a:solidFill>
              </a:rPr>
              <a:t>REQUIREMENTS.—</a:t>
            </a:r>
            <a:r>
              <a:rPr lang="en-US" sz="2000" dirty="0" smtClean="0">
                <a:solidFill>
                  <a:srgbClr val="FF0000"/>
                </a:solidFill>
              </a:rPr>
              <a:t>Each voting system used in an election for Federal office </a:t>
            </a:r>
            <a:r>
              <a:rPr lang="en-US" sz="2000" b="1" dirty="0" smtClean="0">
                <a:solidFill>
                  <a:srgbClr val="FF0000"/>
                </a:solidFill>
              </a:rPr>
              <a:t>shall</a:t>
            </a:r>
            <a:r>
              <a:rPr lang="en-US" sz="2000" dirty="0" smtClean="0">
                <a:solidFill>
                  <a:srgbClr val="FF0000"/>
                </a:solidFill>
              </a:rPr>
              <a:t> meet the following requirements</a:t>
            </a:r>
            <a:r>
              <a:rPr lang="en-US" sz="2000" dirty="0" smtClean="0">
                <a:solidFill>
                  <a:schemeClr val="tx2"/>
                </a:solidFill>
              </a:rPr>
              <a:t>: </a:t>
            </a:r>
          </a:p>
          <a:p>
            <a:pPr>
              <a:buNone/>
            </a:pPr>
            <a:r>
              <a:rPr lang="en-US" sz="1800" dirty="0" smtClean="0">
                <a:solidFill>
                  <a:schemeClr val="tx2"/>
                </a:solidFill>
              </a:rPr>
              <a:t>(1) IN GENERAL.— </a:t>
            </a:r>
          </a:p>
          <a:p>
            <a:pPr marL="857250" lvl="1" indent="-400050">
              <a:buAutoNum type="romanLcParenBoth"/>
            </a:pPr>
            <a:r>
              <a:rPr lang="en-US" sz="1700" dirty="0" smtClean="0">
                <a:solidFill>
                  <a:schemeClr val="tx2"/>
                </a:solidFill>
              </a:rPr>
              <a:t>permit the voter to verify (in a private and independent manner) the votes selected by the voter on the ballot before the ballot is cast and counted; </a:t>
            </a:r>
          </a:p>
          <a:p>
            <a:pPr marL="857250" lvl="1" indent="-400050">
              <a:buAutoNum type="romanLcParenBoth"/>
            </a:pPr>
            <a:r>
              <a:rPr lang="en-US" sz="1700" dirty="0" smtClean="0">
                <a:solidFill>
                  <a:schemeClr val="tx2"/>
                </a:solidFill>
              </a:rPr>
              <a:t>(ii) provide the voter with the opportunity (in a private and independent manner) to change the ballot or correct any error before the ballot is cast and counted (including the opportunity to correct the error through the issuance of a replacement ballot if the voter was otherwise unable to change the ballot or correct any error); </a:t>
            </a:r>
          </a:p>
          <a:p>
            <a:pPr marL="857250" lvl="1" indent="-400050">
              <a:buAutoNum type="romanLcParenBoth"/>
            </a:pPr>
            <a:r>
              <a:rPr lang="en-US" sz="1700" dirty="0" smtClean="0">
                <a:solidFill>
                  <a:schemeClr val="tx2"/>
                </a:solidFill>
              </a:rPr>
              <a:t>and if the voter selects votes for more than one candidate for a single office— </a:t>
            </a:r>
          </a:p>
          <a:p>
            <a:pPr marL="1257300" lvl="2" indent="-400050">
              <a:buAutoNum type="romanUcParenBoth"/>
            </a:pPr>
            <a:r>
              <a:rPr lang="en-US" sz="1700" dirty="0" smtClean="0">
                <a:solidFill>
                  <a:schemeClr val="tx2"/>
                </a:solidFill>
              </a:rPr>
              <a:t>notify the voter that the voter has selected more than one candidate for a single office on the ballot; </a:t>
            </a:r>
          </a:p>
          <a:p>
            <a:pPr marL="1257300" lvl="2" indent="-400050">
              <a:buAutoNum type="romanUcParenBoth"/>
            </a:pPr>
            <a:r>
              <a:rPr lang="en-US" sz="1700" dirty="0" smtClean="0">
                <a:solidFill>
                  <a:schemeClr val="tx2"/>
                </a:solidFill>
              </a:rPr>
              <a:t>notify the voter before the ballot is cast and counted of the effect of casting multiple votes for the office; and </a:t>
            </a:r>
          </a:p>
          <a:p>
            <a:pPr marL="1257300" lvl="2" indent="-400050">
              <a:buAutoNum type="romanUcParenBoth"/>
            </a:pPr>
            <a:r>
              <a:rPr lang="en-US" sz="1700" dirty="0" smtClean="0">
                <a:solidFill>
                  <a:schemeClr val="tx2"/>
                </a:solidFill>
              </a:rPr>
              <a:t>provide the voter with the opportunity to correct the ballot before the ballot is cast and counted. </a:t>
            </a:r>
          </a:p>
          <a:p>
            <a:pPr>
              <a:buNone/>
            </a:pPr>
            <a:endParaRPr lang="en-US" sz="2000" dirty="0" smtClean="0"/>
          </a:p>
          <a:p>
            <a:pPr>
              <a:buNone/>
            </a:pPr>
            <a:endParaRPr lang="en-US" dirty="0" smtClean="0"/>
          </a:p>
          <a:p>
            <a:pPr>
              <a:buNone/>
            </a:pPr>
            <a:endParaRPr lang="en-US" sz="2000" dirty="0" smtClean="0"/>
          </a:p>
          <a:p>
            <a:pPr>
              <a:buNone/>
            </a:pPr>
            <a:endParaRPr lang="en-US"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additive="base">
                                        <p:cTn id="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anim calcmode="lin" valueType="num">
                                      <p:cBhvr additive="base">
                                        <p:cTn id="11"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anim calcmode="lin" valueType="num">
                                      <p:cBhvr additive="base">
                                        <p:cTn id="1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7">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anim calcmode="lin" valueType="num">
                                      <p:cBhvr additive="base">
                                        <p:cTn id="19"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7">
                                            <p:txEl>
                                              <p:pRg st="5" end="5"/>
                                            </p:txEl>
                                          </p:spTgt>
                                        </p:tgtEl>
                                        <p:attrNameLst>
                                          <p:attrName>style.visibility</p:attrName>
                                        </p:attrNameLst>
                                      </p:cBhvr>
                                      <p:to>
                                        <p:strVal val="visible"/>
                                      </p:to>
                                    </p:set>
                                    <p:anim calcmode="lin" valueType="num">
                                      <p:cBhvr additive="base">
                                        <p:cTn id="23"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anim calcmode="lin" valueType="num">
                                      <p:cBhvr additive="base">
                                        <p:cTn id="27"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7">
                                            <p:txEl>
                                              <p:pRg st="7" end="7"/>
                                            </p:txEl>
                                          </p:spTgt>
                                        </p:tgtEl>
                                        <p:attrNameLst>
                                          <p:attrName>style.visibility</p:attrName>
                                        </p:attrNameLst>
                                      </p:cBhvr>
                                      <p:to>
                                        <p:strVal val="visible"/>
                                      </p:to>
                                    </p:set>
                                    <p:anim calcmode="lin" valueType="num">
                                      <p:cBhvr additive="base">
                                        <p:cTn id="31"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1000px-US-ElectionAssistanceCommission-Seal_svg.JPG"/>
          <p:cNvPicPr>
            <a:picLocks noChangeAspect="1"/>
          </p:cNvPicPr>
          <p:nvPr/>
        </p:nvPicPr>
        <p:blipFill>
          <a:blip r:embed="rId3" cstate="print">
            <a:grayscl/>
            <a:lum bright="32000" contrast="-8000"/>
          </a:blip>
          <a:stretch>
            <a:fillRect/>
          </a:stretch>
        </p:blipFill>
        <p:spPr>
          <a:xfrm>
            <a:off x="228600" y="381000"/>
            <a:ext cx="1447800" cy="1447800"/>
          </a:xfrm>
          <a:prstGeom prst="rect">
            <a:avLst/>
          </a:prstGeom>
        </p:spPr>
      </p:pic>
      <p:sp>
        <p:nvSpPr>
          <p:cNvPr id="2" name="Title 1"/>
          <p:cNvSpPr>
            <a:spLocks noGrp="1"/>
          </p:cNvSpPr>
          <p:nvPr>
            <p:ph type="title"/>
          </p:nvPr>
        </p:nvSpPr>
        <p:spPr>
          <a:xfrm>
            <a:off x="1371600" y="381000"/>
            <a:ext cx="7391400" cy="1143000"/>
          </a:xfrm>
        </p:spPr>
        <p:txBody>
          <a:bodyPr>
            <a:normAutofit/>
          </a:bodyPr>
          <a:lstStyle/>
          <a:p>
            <a:r>
              <a:rPr lang="en-US" dirty="0" smtClean="0">
                <a:solidFill>
                  <a:schemeClr val="accent1"/>
                </a:solidFill>
                <a:effectLst>
                  <a:outerShdw blurRad="38100" dist="38100" dir="2700000" algn="tl">
                    <a:srgbClr val="000000">
                      <a:alpha val="43137"/>
                    </a:srgbClr>
                  </a:outerShdw>
                </a:effectLst>
              </a:rPr>
              <a:t>HAVA</a:t>
            </a:r>
            <a:r>
              <a:rPr lang="en-US" sz="3000" dirty="0" smtClean="0">
                <a:solidFill>
                  <a:schemeClr val="accent1"/>
                </a:solidFill>
                <a:effectLst>
                  <a:outerShdw blurRad="38100" dist="38100" dir="2700000" algn="tl">
                    <a:srgbClr val="000000">
                      <a:alpha val="43137"/>
                    </a:srgbClr>
                  </a:outerShdw>
                </a:effectLst>
              </a:rPr>
              <a:t> </a:t>
            </a:r>
            <a:r>
              <a:rPr lang="en-US" dirty="0" smtClean="0">
                <a:solidFill>
                  <a:schemeClr val="accent1"/>
                </a:solidFill>
                <a:effectLst>
                  <a:outerShdw blurRad="38100" dist="38100" dir="2700000" algn="tl">
                    <a:srgbClr val="000000">
                      <a:alpha val="43137"/>
                    </a:srgbClr>
                  </a:outerShdw>
                </a:effectLst>
              </a:rPr>
              <a:t>Requirements</a:t>
            </a:r>
            <a:endParaRPr lang="en-US" dirty="0">
              <a:solidFill>
                <a:schemeClr val="accent1"/>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828800"/>
            <a:ext cx="7924800" cy="4525963"/>
          </a:xfrm>
        </p:spPr>
        <p:txBody>
          <a:bodyPr>
            <a:normAutofit fontScale="92500" lnSpcReduction="20000"/>
          </a:bodyPr>
          <a:lstStyle/>
          <a:p>
            <a:pPr marL="457200" lvl="0" indent="-457200">
              <a:buNone/>
            </a:pPr>
            <a:r>
              <a:rPr lang="en-US" sz="2000" b="1" dirty="0" smtClean="0">
                <a:solidFill>
                  <a:schemeClr val="tx2"/>
                </a:solidFill>
              </a:rPr>
              <a:t> </a:t>
            </a:r>
            <a:endParaRPr lang="en-US" sz="1800" dirty="0" smtClean="0">
              <a:solidFill>
                <a:schemeClr val="tx2"/>
              </a:solidFill>
            </a:endParaRPr>
          </a:p>
          <a:p>
            <a:pPr>
              <a:buNone/>
            </a:pPr>
            <a:r>
              <a:rPr lang="en-US" sz="2000" dirty="0" smtClean="0">
                <a:solidFill>
                  <a:schemeClr val="tx2"/>
                </a:solidFill>
              </a:rPr>
              <a:t>(2) AUDIT CAPACITY.— (A) IN GENERAL.—</a:t>
            </a:r>
            <a:r>
              <a:rPr lang="en-US" sz="1900" dirty="0" smtClean="0">
                <a:solidFill>
                  <a:schemeClr val="tx2"/>
                </a:solidFill>
              </a:rPr>
              <a:t>The voting system shall produce a record with an audit capacity for such system. (B) MANUAL AUDIT CAPACITY.— (</a:t>
            </a:r>
            <a:r>
              <a:rPr lang="en-US" sz="1900" dirty="0" err="1" smtClean="0">
                <a:solidFill>
                  <a:schemeClr val="tx2"/>
                </a:solidFill>
              </a:rPr>
              <a:t>i</a:t>
            </a:r>
            <a:r>
              <a:rPr lang="en-US" sz="1900" dirty="0" smtClean="0">
                <a:solidFill>
                  <a:schemeClr val="tx2"/>
                </a:solidFill>
              </a:rPr>
              <a:t>) The voting system shall produce a permanent paper record with a manual audit capacity for such system. (ii) The voting system shall provide the voter with an opportunity to change the ballot or correct any error before the permanent paper record is produced. (iii) The paper record produced under subparagraph (A) shall be available as an official record for any recount conducted with respect to any election in which the system is used. </a:t>
            </a:r>
          </a:p>
          <a:p>
            <a:pPr>
              <a:buNone/>
            </a:pPr>
            <a:r>
              <a:rPr lang="en-US" sz="2000" dirty="0" smtClean="0">
                <a:solidFill>
                  <a:schemeClr val="tx2"/>
                </a:solidFill>
              </a:rPr>
              <a:t>(3) ACCESSIBILITY FOR INDIVIDUALS WITH DISABILITIES.— </a:t>
            </a:r>
            <a:r>
              <a:rPr lang="en-US" sz="1900" dirty="0" smtClean="0">
                <a:solidFill>
                  <a:schemeClr val="tx2"/>
                </a:solidFill>
              </a:rPr>
              <a:t>The voting system shall— (A) be accessible for individuals with disabilities, including </a:t>
            </a:r>
            <a:r>
              <a:rPr lang="en-US" sz="1900" dirty="0" err="1" smtClean="0">
                <a:solidFill>
                  <a:schemeClr val="tx2"/>
                </a:solidFill>
              </a:rPr>
              <a:t>nonvisual</a:t>
            </a:r>
            <a:r>
              <a:rPr lang="en-US" sz="1900" dirty="0" smtClean="0">
                <a:solidFill>
                  <a:schemeClr val="tx2"/>
                </a:solidFill>
              </a:rPr>
              <a:t> accessibility for the blind and visually impaired, </a:t>
            </a:r>
            <a:r>
              <a:rPr lang="en-US" sz="1900" i="1" dirty="0" smtClean="0">
                <a:solidFill>
                  <a:srgbClr val="FF0000"/>
                </a:solidFill>
              </a:rPr>
              <a:t>in a manner that provides the same opportunity for access and participation (including privacy and independence) as for other voters</a:t>
            </a:r>
            <a:r>
              <a:rPr lang="en-US" sz="1900" dirty="0" smtClean="0">
                <a:solidFill>
                  <a:srgbClr val="FF0000"/>
                </a:solidFill>
              </a:rPr>
              <a:t>; </a:t>
            </a:r>
            <a:r>
              <a:rPr lang="en-US" sz="1900" dirty="0" smtClean="0">
                <a:solidFill>
                  <a:schemeClr val="tx2"/>
                </a:solidFill>
              </a:rPr>
              <a:t>(B) satisfy the requirement of subparagraph (A) through the use of at least one direct recording electronic voting system or other voting system equipped for individuals with disabilities at each polling place; and (C) if purchased with funds made available under title II on or after January 1, 2007, meet the voting system standards for disability access (as outlined in this paragraph). </a:t>
            </a:r>
            <a:endParaRPr lang="en-US" sz="1900" dirty="0">
              <a:solidFill>
                <a:schemeClr val="tx2"/>
              </a:solidFill>
            </a:endParaRPr>
          </a:p>
        </p:txBody>
      </p:sp>
      <p:sp>
        <p:nvSpPr>
          <p:cNvPr id="4" name="Slide Number Placeholder 3"/>
          <p:cNvSpPr>
            <a:spLocks noGrp="1"/>
          </p:cNvSpPr>
          <p:nvPr>
            <p:ph type="sldNum" sz="quarter" idx="12"/>
          </p:nvPr>
        </p:nvSpPr>
        <p:spPr/>
        <p:txBody>
          <a:bodyPr/>
          <a:lstStyle/>
          <a:p>
            <a:fld id="{08F0197A-5251-4568-BB07-CCA11D050C16}" type="slidenum">
              <a:rPr lang="en-US" smtClean="0"/>
              <a:pPr/>
              <a:t>4</a:t>
            </a:fld>
            <a:endParaRPr lang="en-US"/>
          </a:p>
        </p:txBody>
      </p:sp>
      <p:sp>
        <p:nvSpPr>
          <p:cNvPr id="5" name="TextBox 4"/>
          <p:cNvSpPr txBox="1"/>
          <p:nvPr/>
        </p:nvSpPr>
        <p:spPr>
          <a:xfrm>
            <a:off x="3810000" y="6324600"/>
            <a:ext cx="1828800" cy="307777"/>
          </a:xfrm>
          <a:prstGeom prst="rect">
            <a:avLst/>
          </a:prstGeom>
          <a:noFill/>
        </p:spPr>
        <p:txBody>
          <a:bodyPr wrap="square" rtlCol="0">
            <a:spAutoFit/>
          </a:bodyPr>
          <a:lstStyle/>
          <a:p>
            <a:r>
              <a:rPr lang="en-US" sz="1400" i="1" dirty="0" smtClean="0">
                <a:solidFill>
                  <a:srgbClr val="C00000"/>
                </a:solidFill>
              </a:rPr>
              <a:t>www.eac.gov</a:t>
            </a:r>
            <a:endParaRPr lang="en-US" sz="1400" i="1" dirty="0">
              <a:solidFill>
                <a:srgbClr val="C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1000px-US-ElectionAssistanceCommission-Seal_svg.JPG"/>
          <p:cNvPicPr>
            <a:picLocks noChangeAspect="1"/>
          </p:cNvPicPr>
          <p:nvPr/>
        </p:nvPicPr>
        <p:blipFill>
          <a:blip r:embed="rId3" cstate="print">
            <a:grayscl/>
            <a:lum bright="32000" contrast="-8000"/>
          </a:blip>
          <a:stretch>
            <a:fillRect/>
          </a:stretch>
        </p:blipFill>
        <p:spPr>
          <a:xfrm>
            <a:off x="228600" y="381000"/>
            <a:ext cx="1524000" cy="1524000"/>
          </a:xfrm>
          <a:prstGeom prst="rect">
            <a:avLst/>
          </a:prstGeom>
        </p:spPr>
      </p:pic>
      <p:sp>
        <p:nvSpPr>
          <p:cNvPr id="2" name="Title 1"/>
          <p:cNvSpPr>
            <a:spLocks noGrp="1"/>
          </p:cNvSpPr>
          <p:nvPr>
            <p:ph type="title"/>
          </p:nvPr>
        </p:nvSpPr>
        <p:spPr>
          <a:xfrm>
            <a:off x="1676400" y="304800"/>
            <a:ext cx="7391400" cy="1143000"/>
          </a:xfrm>
        </p:spPr>
        <p:txBody>
          <a:bodyPr>
            <a:normAutofit/>
          </a:bodyPr>
          <a:lstStyle/>
          <a:p>
            <a:r>
              <a:rPr lang="en-US" dirty="0" smtClean="0">
                <a:solidFill>
                  <a:schemeClr val="accent1"/>
                </a:solidFill>
                <a:effectLst>
                  <a:outerShdw blurRad="38100" dist="38100" dir="2700000" algn="tl">
                    <a:srgbClr val="000000">
                      <a:alpha val="43137"/>
                    </a:srgbClr>
                  </a:outerShdw>
                </a:effectLst>
              </a:rPr>
              <a:t>HAVA Requirements</a:t>
            </a:r>
          </a:p>
        </p:txBody>
      </p:sp>
      <p:sp>
        <p:nvSpPr>
          <p:cNvPr id="3" name="Content Placeholder 2"/>
          <p:cNvSpPr>
            <a:spLocks noGrp="1"/>
          </p:cNvSpPr>
          <p:nvPr>
            <p:ph idx="1"/>
          </p:nvPr>
        </p:nvSpPr>
        <p:spPr>
          <a:xfrm>
            <a:off x="685800" y="1905000"/>
            <a:ext cx="8229600" cy="4724401"/>
          </a:xfrm>
        </p:spPr>
        <p:txBody>
          <a:bodyPr>
            <a:normAutofit fontScale="92500" lnSpcReduction="20000"/>
          </a:bodyPr>
          <a:lstStyle/>
          <a:p>
            <a:pPr>
              <a:buNone/>
            </a:pPr>
            <a:r>
              <a:rPr lang="en-US" sz="2000" dirty="0" smtClean="0">
                <a:solidFill>
                  <a:schemeClr val="tx2"/>
                </a:solidFill>
              </a:rPr>
              <a:t>(4) ALTERNATIVE LANGUAGE ACCESSIBILITY.—The voting system shall provide alternative language accessibility pursuant to the requirements of section 203 of the Voting Rights Act of 1965 (42 U.S.C. 1973aa–1a). </a:t>
            </a:r>
          </a:p>
          <a:p>
            <a:pPr>
              <a:buNone/>
            </a:pPr>
            <a:r>
              <a:rPr lang="en-US" sz="2000" dirty="0" smtClean="0">
                <a:solidFill>
                  <a:srgbClr val="FF0000"/>
                </a:solidFill>
              </a:rPr>
              <a:t>A jurisdiction is covered under Section 203 where the number of United States citizens of voting age is a single language group within the jurisdiction:</a:t>
            </a:r>
          </a:p>
          <a:p>
            <a:pPr lvl="1"/>
            <a:r>
              <a:rPr lang="en-US" sz="1700" dirty="0" smtClean="0">
                <a:solidFill>
                  <a:srgbClr val="FF0000"/>
                </a:solidFill>
              </a:rPr>
              <a:t>Is more than 10,000, or</a:t>
            </a:r>
          </a:p>
          <a:p>
            <a:pPr lvl="1"/>
            <a:r>
              <a:rPr lang="en-US" sz="1700" dirty="0" smtClean="0">
                <a:solidFill>
                  <a:srgbClr val="FF0000"/>
                </a:solidFill>
              </a:rPr>
              <a:t>Is more than five percent of all voting age citizens, or</a:t>
            </a:r>
          </a:p>
          <a:p>
            <a:pPr lvl="1"/>
            <a:r>
              <a:rPr lang="en-US" sz="1700" dirty="0" smtClean="0">
                <a:solidFill>
                  <a:srgbClr val="FF0000"/>
                </a:solidFill>
              </a:rPr>
              <a:t>On an Indian reservation, exceeds five percent of all reservation residents; and</a:t>
            </a:r>
          </a:p>
          <a:p>
            <a:pPr lvl="1"/>
            <a:r>
              <a:rPr lang="en-US" sz="1700" dirty="0" smtClean="0">
                <a:solidFill>
                  <a:srgbClr val="FF0000"/>
                </a:solidFill>
              </a:rPr>
              <a:t>The illiteracy rate of the group is higher than the national illiteracy rate</a:t>
            </a:r>
          </a:p>
          <a:p>
            <a:pPr>
              <a:buNone/>
            </a:pPr>
            <a:endParaRPr lang="en-US" sz="2000" dirty="0" smtClean="0">
              <a:solidFill>
                <a:schemeClr val="tx2"/>
              </a:solidFill>
            </a:endParaRPr>
          </a:p>
          <a:p>
            <a:pPr>
              <a:buNone/>
            </a:pPr>
            <a:r>
              <a:rPr lang="en-US" sz="2000" dirty="0" smtClean="0">
                <a:solidFill>
                  <a:schemeClr val="tx2"/>
                </a:solidFill>
              </a:rPr>
              <a:t>(5) ERROR RATES.—The error rate of the voting system in counting ballots shall comply with the error rate standards established under section 3.2.1 of the voting systems standards issued by the Federal Election Commission which are in effect on the date of the enactment of this Act.</a:t>
            </a:r>
          </a:p>
          <a:p>
            <a:pPr>
              <a:buNone/>
            </a:pPr>
            <a:r>
              <a:rPr lang="en-US" sz="2000" dirty="0" smtClean="0">
                <a:solidFill>
                  <a:srgbClr val="FF0000"/>
                </a:solidFill>
              </a:rPr>
              <a:t>“The system shall achieve a target error rate of no more than one in 10,000,000 ballot positions, with a maximum acceptable error rate in the test process of one in 500,000 ballot positions.”</a:t>
            </a:r>
          </a:p>
          <a:p>
            <a:pPr marL="514350" indent="-514350">
              <a:buNone/>
            </a:pPr>
            <a:endParaRPr lang="en-US" sz="900" dirty="0" smtClean="0"/>
          </a:p>
          <a:p>
            <a:pPr marL="514350" indent="-514350">
              <a:buNone/>
            </a:pPr>
            <a:endParaRPr lang="en-US" sz="2600" dirty="0" smtClean="0"/>
          </a:p>
          <a:p>
            <a:pPr marL="514350" indent="-514350">
              <a:buNone/>
            </a:pPr>
            <a:endParaRPr lang="en-US" sz="2600" dirty="0" smtClean="0"/>
          </a:p>
          <a:p>
            <a:pPr marL="514350" indent="-514350">
              <a:buNone/>
            </a:pPr>
            <a:endParaRPr lang="en-US" sz="2600" dirty="0" smtClean="0"/>
          </a:p>
          <a:p>
            <a:pPr marL="514350" indent="-514350">
              <a:buNone/>
            </a:pPr>
            <a:endParaRPr lang="en-US" sz="2600" dirty="0" smtClean="0"/>
          </a:p>
          <a:p>
            <a:endParaRPr lang="en-US" dirty="0" smtClean="0"/>
          </a:p>
        </p:txBody>
      </p:sp>
      <p:sp>
        <p:nvSpPr>
          <p:cNvPr id="4" name="Slide Number Placeholder 3"/>
          <p:cNvSpPr>
            <a:spLocks noGrp="1"/>
          </p:cNvSpPr>
          <p:nvPr>
            <p:ph type="sldNum" sz="quarter" idx="12"/>
          </p:nvPr>
        </p:nvSpPr>
        <p:spPr/>
        <p:txBody>
          <a:bodyPr/>
          <a:lstStyle/>
          <a:p>
            <a:fld id="{08F0197A-5251-4568-BB07-CCA11D050C16}" type="slidenum">
              <a:rPr lang="en-US" smtClean="0"/>
              <a:pPr/>
              <a:t>5</a:t>
            </a:fld>
            <a:endParaRPr lang="en-US"/>
          </a:p>
        </p:txBody>
      </p:sp>
      <p:sp>
        <p:nvSpPr>
          <p:cNvPr id="5" name="TextBox 4"/>
          <p:cNvSpPr txBox="1"/>
          <p:nvPr/>
        </p:nvSpPr>
        <p:spPr>
          <a:xfrm>
            <a:off x="3581400" y="6400800"/>
            <a:ext cx="1828800" cy="307777"/>
          </a:xfrm>
          <a:prstGeom prst="rect">
            <a:avLst/>
          </a:prstGeom>
          <a:noFill/>
        </p:spPr>
        <p:txBody>
          <a:bodyPr wrap="square" rtlCol="0">
            <a:spAutoFit/>
          </a:bodyPr>
          <a:lstStyle/>
          <a:p>
            <a:r>
              <a:rPr lang="en-US" sz="1400" i="1" dirty="0" smtClean="0">
                <a:solidFill>
                  <a:srgbClr val="C00000"/>
                </a:solidFill>
              </a:rPr>
              <a:t>www.eac.gov</a:t>
            </a:r>
            <a:endParaRPr lang="en-US" sz="1400" i="1" dirty="0">
              <a:solidFill>
                <a:srgbClr val="C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838200" y="1981200"/>
            <a:ext cx="8001000" cy="5355312"/>
          </a:xfrm>
          <a:prstGeom prst="rect">
            <a:avLst/>
          </a:prstGeom>
          <a:noFill/>
        </p:spPr>
        <p:txBody>
          <a:bodyPr wrap="square" rtlCol="0">
            <a:spAutoFit/>
          </a:bodyPr>
          <a:lstStyle/>
          <a:p>
            <a:r>
              <a:rPr lang="en-US" sz="2800" dirty="0" smtClean="0">
                <a:solidFill>
                  <a:schemeClr val="tx2"/>
                </a:solidFill>
              </a:rPr>
              <a:t>   VVSG Extensions Clause and the program.</a:t>
            </a:r>
          </a:p>
          <a:p>
            <a:pPr lvl="1"/>
            <a:r>
              <a:rPr lang="en-US" sz="2000" dirty="0" smtClean="0">
                <a:solidFill>
                  <a:schemeClr val="tx2"/>
                </a:solidFill>
              </a:rPr>
              <a:t>Section 1.6.3.3:  Extensions are additional functions, features, and/or capabilities included in a voting system that are not required by the Guidelines. To accommodate the needs of states that may impose additional requirements and</a:t>
            </a:r>
            <a:r>
              <a:rPr lang="en-US" sz="2000" dirty="0" smtClean="0">
                <a:solidFill>
                  <a:srgbClr val="FF0000"/>
                </a:solidFill>
              </a:rPr>
              <a:t> </a:t>
            </a:r>
            <a:r>
              <a:rPr lang="en-US" sz="2000" b="1" dirty="0" smtClean="0">
                <a:solidFill>
                  <a:srgbClr val="FF0000"/>
                </a:solidFill>
              </a:rPr>
              <a:t>to accommodate changes in technology, these guidelines allow extensions.</a:t>
            </a:r>
            <a:r>
              <a:rPr lang="en-US" sz="2000" dirty="0" smtClean="0">
                <a:solidFill>
                  <a:srgbClr val="FF0000"/>
                </a:solidFill>
              </a:rPr>
              <a:t> </a:t>
            </a:r>
            <a:r>
              <a:rPr lang="en-US" sz="2000" dirty="0" smtClean="0">
                <a:solidFill>
                  <a:schemeClr val="tx2"/>
                </a:solidFill>
              </a:rPr>
              <a:t>For example, the requirements for a voter verifiable paper audit trail feature will only be applied to those systems designated by the vendor as providing this feature. The use of extensions shall not contradict nor cause the nonconformance of functionality require by the Guidelines</a:t>
            </a:r>
            <a:r>
              <a:rPr lang="en-US" sz="2800" dirty="0" smtClean="0">
                <a:solidFill>
                  <a:schemeClr val="tx2"/>
                </a:solidFill>
              </a:rPr>
              <a:t>.</a:t>
            </a:r>
          </a:p>
          <a:p>
            <a:endParaRPr lang="en-US" sz="2800" dirty="0" smtClean="0">
              <a:solidFill>
                <a:schemeClr val="tx2"/>
              </a:solidFill>
            </a:endParaRPr>
          </a:p>
          <a:p>
            <a:pPr>
              <a:buFont typeface="Arial" pitchFamily="34" charset="0"/>
              <a:buChar char="•"/>
            </a:pPr>
            <a:endParaRPr lang="en-US" dirty="0" smtClean="0">
              <a:solidFill>
                <a:schemeClr val="tx2"/>
              </a:solidFill>
            </a:endParaRPr>
          </a:p>
          <a:p>
            <a:pPr lvl="1">
              <a:buFont typeface="Calibri" pitchFamily="34" charset="0"/>
              <a:buChar char="‒"/>
            </a:pPr>
            <a:endParaRPr lang="en-US" sz="2400" dirty="0" smtClean="0">
              <a:solidFill>
                <a:schemeClr val="tx2"/>
              </a:solidFill>
            </a:endParaRPr>
          </a:p>
          <a:p>
            <a:pPr lvl="1">
              <a:buFont typeface="Arial" pitchFamily="34" charset="0"/>
              <a:buChar char="•"/>
            </a:pPr>
            <a:endParaRPr lang="en-US" sz="2800" dirty="0" smtClean="0">
              <a:solidFill>
                <a:schemeClr val="tx2"/>
              </a:solidFill>
            </a:endParaRPr>
          </a:p>
          <a:p>
            <a:pPr>
              <a:buFont typeface="Arial" pitchFamily="34" charset="0"/>
              <a:buChar char="•"/>
            </a:pPr>
            <a:endParaRPr lang="en-US" sz="2800" dirty="0" smtClean="0">
              <a:solidFill>
                <a:schemeClr val="tx2"/>
              </a:solidFill>
            </a:endParaRPr>
          </a:p>
        </p:txBody>
      </p:sp>
      <p:pic>
        <p:nvPicPr>
          <p:cNvPr id="6" name="Picture 5" descr="1000px-US-ElectionAssistanceCommission-Seal_svg.JPG"/>
          <p:cNvPicPr>
            <a:picLocks noChangeAspect="1"/>
          </p:cNvPicPr>
          <p:nvPr/>
        </p:nvPicPr>
        <p:blipFill>
          <a:blip r:embed="rId3" cstate="print">
            <a:grayscl/>
            <a:lum bright="32000" contrast="-8000"/>
          </a:blip>
          <a:stretch>
            <a:fillRect/>
          </a:stretch>
        </p:blipFill>
        <p:spPr>
          <a:xfrm>
            <a:off x="228600" y="381000"/>
            <a:ext cx="1447800" cy="1447800"/>
          </a:xfrm>
          <a:prstGeom prst="rect">
            <a:avLst/>
          </a:prstGeom>
        </p:spPr>
      </p:pic>
      <p:sp>
        <p:nvSpPr>
          <p:cNvPr id="4" name="Slide Number Placeholder 3"/>
          <p:cNvSpPr>
            <a:spLocks noGrp="1"/>
          </p:cNvSpPr>
          <p:nvPr>
            <p:ph type="sldNum" sz="quarter" idx="12"/>
          </p:nvPr>
        </p:nvSpPr>
        <p:spPr/>
        <p:txBody>
          <a:bodyPr/>
          <a:lstStyle/>
          <a:p>
            <a:fld id="{08F0197A-5251-4568-BB07-CCA11D050C16}" type="slidenum">
              <a:rPr lang="en-US" smtClean="0"/>
              <a:pPr/>
              <a:t>6</a:t>
            </a:fld>
            <a:endParaRPr lang="en-US"/>
          </a:p>
        </p:txBody>
      </p:sp>
      <p:sp>
        <p:nvSpPr>
          <p:cNvPr id="5" name="TextBox 4"/>
          <p:cNvSpPr txBox="1"/>
          <p:nvPr/>
        </p:nvSpPr>
        <p:spPr>
          <a:xfrm>
            <a:off x="3810000" y="6324600"/>
            <a:ext cx="1828800" cy="307777"/>
          </a:xfrm>
          <a:prstGeom prst="rect">
            <a:avLst/>
          </a:prstGeom>
          <a:noFill/>
        </p:spPr>
        <p:txBody>
          <a:bodyPr wrap="square" rtlCol="0">
            <a:spAutoFit/>
          </a:bodyPr>
          <a:lstStyle/>
          <a:p>
            <a:r>
              <a:rPr lang="en-US" sz="1400" i="1" dirty="0" smtClean="0">
                <a:solidFill>
                  <a:srgbClr val="C00000"/>
                </a:solidFill>
              </a:rPr>
              <a:t>www.eac.gov</a:t>
            </a:r>
            <a:endParaRPr lang="en-US" sz="1400" i="1" dirty="0">
              <a:solidFill>
                <a:srgbClr val="C00000"/>
              </a:solidFill>
            </a:endParaRPr>
          </a:p>
        </p:txBody>
      </p:sp>
      <p:sp>
        <p:nvSpPr>
          <p:cNvPr id="13" name="Title 1"/>
          <p:cNvSpPr>
            <a:spLocks noGrp="1"/>
          </p:cNvSpPr>
          <p:nvPr>
            <p:ph type="title"/>
          </p:nvPr>
        </p:nvSpPr>
        <p:spPr>
          <a:xfrm>
            <a:off x="914400" y="381000"/>
            <a:ext cx="8229600" cy="1143000"/>
          </a:xfrm>
        </p:spPr>
        <p:txBody>
          <a:bodyPr>
            <a:normAutofit/>
          </a:bodyPr>
          <a:lstStyle/>
          <a:p>
            <a:r>
              <a:rPr lang="en-US" sz="3600" dirty="0" smtClean="0">
                <a:solidFill>
                  <a:schemeClr val="accent1"/>
                </a:solidFill>
                <a:effectLst>
                  <a:outerShdw blurRad="38100" dist="38100" dir="2700000" algn="tl">
                    <a:srgbClr val="000000">
                      <a:alpha val="43137"/>
                    </a:srgbClr>
                  </a:outerShdw>
                </a:effectLst>
              </a:rPr>
              <a:t>Programmatic Requirements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1" end="1"/>
                                            </p:txEl>
                                          </p:spTgt>
                                        </p:tgtEl>
                                        <p:attrNameLst>
                                          <p:attrName>style.visibility</p:attrName>
                                        </p:attrNameLst>
                                      </p:cBhvr>
                                      <p:to>
                                        <p:strVal val="visible"/>
                                      </p:to>
                                    </p:set>
                                    <p:anim calcmode="lin" valueType="num">
                                      <p:cBhvr additive="base">
                                        <p:cTn id="7"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1000px-US-ElectionAssistanceCommission-Seal_svg.JPG"/>
          <p:cNvPicPr>
            <a:picLocks noChangeAspect="1"/>
          </p:cNvPicPr>
          <p:nvPr/>
        </p:nvPicPr>
        <p:blipFill>
          <a:blip r:embed="rId3" cstate="print">
            <a:grayscl/>
            <a:lum bright="32000" contrast="-8000"/>
          </a:blip>
          <a:stretch>
            <a:fillRect/>
          </a:stretch>
        </p:blipFill>
        <p:spPr>
          <a:xfrm>
            <a:off x="228600" y="381000"/>
            <a:ext cx="1447800" cy="1447800"/>
          </a:xfrm>
          <a:prstGeom prst="rect">
            <a:avLst/>
          </a:prstGeom>
        </p:spPr>
      </p:pic>
      <p:sp>
        <p:nvSpPr>
          <p:cNvPr id="3" name="Content Placeholder 2"/>
          <p:cNvSpPr>
            <a:spLocks noGrp="1"/>
          </p:cNvSpPr>
          <p:nvPr>
            <p:ph idx="1"/>
          </p:nvPr>
        </p:nvSpPr>
        <p:spPr>
          <a:xfrm>
            <a:off x="685800" y="1752600"/>
            <a:ext cx="8229600" cy="4525963"/>
          </a:xfrm>
        </p:spPr>
        <p:txBody>
          <a:bodyPr>
            <a:normAutofit/>
          </a:bodyPr>
          <a:lstStyle/>
          <a:p>
            <a:pPr lvl="1">
              <a:buNone/>
            </a:pPr>
            <a:endParaRPr lang="en-US" sz="2000" dirty="0" smtClean="0"/>
          </a:p>
          <a:p>
            <a:pPr lvl="1"/>
            <a:endParaRPr lang="en-US" sz="2000" dirty="0"/>
          </a:p>
        </p:txBody>
      </p:sp>
      <p:sp>
        <p:nvSpPr>
          <p:cNvPr id="4" name="Slide Number Placeholder 3"/>
          <p:cNvSpPr>
            <a:spLocks noGrp="1"/>
          </p:cNvSpPr>
          <p:nvPr>
            <p:ph type="sldNum" sz="quarter" idx="12"/>
          </p:nvPr>
        </p:nvSpPr>
        <p:spPr/>
        <p:txBody>
          <a:bodyPr/>
          <a:lstStyle/>
          <a:p>
            <a:fld id="{08F0197A-5251-4568-BB07-CCA11D050C16}" type="slidenum">
              <a:rPr lang="en-US" smtClean="0"/>
              <a:pPr/>
              <a:t>7</a:t>
            </a:fld>
            <a:endParaRPr lang="en-US"/>
          </a:p>
        </p:txBody>
      </p:sp>
      <p:sp>
        <p:nvSpPr>
          <p:cNvPr id="5" name="TextBox 4"/>
          <p:cNvSpPr txBox="1"/>
          <p:nvPr/>
        </p:nvSpPr>
        <p:spPr>
          <a:xfrm>
            <a:off x="3810000" y="6324600"/>
            <a:ext cx="1828800" cy="307777"/>
          </a:xfrm>
          <a:prstGeom prst="rect">
            <a:avLst/>
          </a:prstGeom>
          <a:noFill/>
        </p:spPr>
        <p:txBody>
          <a:bodyPr wrap="square" rtlCol="0">
            <a:spAutoFit/>
          </a:bodyPr>
          <a:lstStyle/>
          <a:p>
            <a:r>
              <a:rPr lang="en-US" sz="1400" i="1" dirty="0" smtClean="0">
                <a:solidFill>
                  <a:srgbClr val="C00000"/>
                </a:solidFill>
              </a:rPr>
              <a:t>www.eac.gov</a:t>
            </a:r>
            <a:endParaRPr lang="en-US" sz="1400" i="1" dirty="0">
              <a:solidFill>
                <a:srgbClr val="C00000"/>
              </a:solidFill>
            </a:endParaRPr>
          </a:p>
        </p:txBody>
      </p:sp>
      <p:sp>
        <p:nvSpPr>
          <p:cNvPr id="13" name="Title 1"/>
          <p:cNvSpPr>
            <a:spLocks noGrp="1"/>
          </p:cNvSpPr>
          <p:nvPr>
            <p:ph type="title"/>
          </p:nvPr>
        </p:nvSpPr>
        <p:spPr>
          <a:xfrm>
            <a:off x="914400" y="381000"/>
            <a:ext cx="8229600" cy="1143000"/>
          </a:xfrm>
        </p:spPr>
        <p:txBody>
          <a:bodyPr>
            <a:normAutofit/>
          </a:bodyPr>
          <a:lstStyle/>
          <a:p>
            <a:r>
              <a:rPr lang="en-US" sz="3600" dirty="0" smtClean="0">
                <a:solidFill>
                  <a:schemeClr val="accent1"/>
                </a:solidFill>
                <a:effectLst>
                  <a:outerShdw blurRad="38100" dist="38100" dir="2700000" algn="tl">
                    <a:srgbClr val="000000">
                      <a:alpha val="43137"/>
                    </a:srgbClr>
                  </a:outerShdw>
                </a:effectLst>
              </a:rPr>
              <a:t>Programmatic Requirements</a:t>
            </a:r>
          </a:p>
        </p:txBody>
      </p:sp>
      <p:sp>
        <p:nvSpPr>
          <p:cNvPr id="14" name="TextBox 13"/>
          <p:cNvSpPr txBox="1"/>
          <p:nvPr/>
        </p:nvSpPr>
        <p:spPr>
          <a:xfrm>
            <a:off x="762000" y="2133600"/>
            <a:ext cx="8001000" cy="3724096"/>
          </a:xfrm>
          <a:prstGeom prst="rect">
            <a:avLst/>
          </a:prstGeom>
          <a:noFill/>
        </p:spPr>
        <p:txBody>
          <a:bodyPr wrap="square" rtlCol="0">
            <a:spAutoFit/>
          </a:bodyPr>
          <a:lstStyle/>
          <a:p>
            <a:r>
              <a:rPr lang="en-US" sz="2800" dirty="0" smtClean="0">
                <a:solidFill>
                  <a:schemeClr val="tx2"/>
                </a:solidFill>
              </a:rPr>
              <a:t>From EAC Request for Interpretation (RFI)2013-01:</a:t>
            </a:r>
          </a:p>
          <a:p>
            <a:pPr lvl="1"/>
            <a:r>
              <a:rPr lang="en-US" sz="2000" i="1" dirty="0" smtClean="0">
                <a:solidFill>
                  <a:schemeClr val="tx2"/>
                </a:solidFill>
              </a:rPr>
              <a:t>Traditionally, a voting system has been defined by the mechanism the system uses to cast votes and is further categorized by the location where the system tabulates ballots. However, the Guidelines recognize that as industry develops new solutions and technology continues to evolve, the distinctions between traditional voting system categories may become blurred. The fact that the VVSG refers to specific system types is not intended to stifle innovations that may be based on a more fluid understanding of system types. </a:t>
            </a:r>
          </a:p>
          <a:p>
            <a:pPr lvl="1"/>
            <a:endParaRPr lang="en-US" sz="2000" i="1" dirty="0" smtClean="0">
              <a:solidFill>
                <a:schemeClr val="tx2"/>
              </a:solidFill>
            </a:endParaRPr>
          </a:p>
          <a:p>
            <a:pPr lvl="1"/>
            <a:endParaRPr lang="en-US" sz="2800" dirty="0" smtClean="0">
              <a:solidFill>
                <a:schemeClr val="tx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1" end="1"/>
                                            </p:txEl>
                                          </p:spTgt>
                                        </p:tgtEl>
                                        <p:attrNameLst>
                                          <p:attrName>style.visibility</p:attrName>
                                        </p:attrNameLst>
                                      </p:cBhvr>
                                      <p:to>
                                        <p:strVal val="visible"/>
                                      </p:to>
                                    </p:set>
                                    <p:anim calcmode="lin" valueType="num">
                                      <p:cBhvr additive="base">
                                        <p:cTn id="7" dur="500" fill="hold"/>
                                        <p:tgtEl>
                                          <p:spTgt spid="1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1000px-US-ElectionAssistanceCommission-Seal_svg.JPG"/>
          <p:cNvPicPr>
            <a:picLocks noChangeAspect="1"/>
          </p:cNvPicPr>
          <p:nvPr/>
        </p:nvPicPr>
        <p:blipFill>
          <a:blip r:embed="rId3" cstate="print">
            <a:grayscl/>
            <a:lum bright="32000" contrast="-8000"/>
          </a:blip>
          <a:stretch>
            <a:fillRect/>
          </a:stretch>
        </p:blipFill>
        <p:spPr>
          <a:xfrm>
            <a:off x="228600" y="381000"/>
            <a:ext cx="1447800" cy="1447800"/>
          </a:xfrm>
          <a:prstGeom prst="rect">
            <a:avLst/>
          </a:prstGeom>
        </p:spPr>
      </p:pic>
      <p:sp>
        <p:nvSpPr>
          <p:cNvPr id="3" name="Content Placeholder 2"/>
          <p:cNvSpPr>
            <a:spLocks noGrp="1"/>
          </p:cNvSpPr>
          <p:nvPr>
            <p:ph idx="1"/>
          </p:nvPr>
        </p:nvSpPr>
        <p:spPr>
          <a:xfrm>
            <a:off x="685800" y="1752600"/>
            <a:ext cx="8229600" cy="4525963"/>
          </a:xfrm>
        </p:spPr>
        <p:txBody>
          <a:bodyPr>
            <a:normAutofit/>
          </a:bodyPr>
          <a:lstStyle/>
          <a:p>
            <a:pPr lvl="1">
              <a:buNone/>
            </a:pPr>
            <a:endParaRPr lang="en-US" sz="2000" dirty="0" smtClean="0"/>
          </a:p>
          <a:p>
            <a:pPr lvl="1"/>
            <a:endParaRPr lang="en-US" sz="2000" dirty="0"/>
          </a:p>
        </p:txBody>
      </p:sp>
      <p:sp>
        <p:nvSpPr>
          <p:cNvPr id="4" name="Slide Number Placeholder 3"/>
          <p:cNvSpPr>
            <a:spLocks noGrp="1"/>
          </p:cNvSpPr>
          <p:nvPr>
            <p:ph type="sldNum" sz="quarter" idx="12"/>
          </p:nvPr>
        </p:nvSpPr>
        <p:spPr/>
        <p:txBody>
          <a:bodyPr/>
          <a:lstStyle/>
          <a:p>
            <a:fld id="{08F0197A-5251-4568-BB07-CCA11D050C16}" type="slidenum">
              <a:rPr lang="en-US" smtClean="0"/>
              <a:pPr/>
              <a:t>8</a:t>
            </a:fld>
            <a:endParaRPr lang="en-US"/>
          </a:p>
        </p:txBody>
      </p:sp>
      <p:sp>
        <p:nvSpPr>
          <p:cNvPr id="5" name="TextBox 4"/>
          <p:cNvSpPr txBox="1"/>
          <p:nvPr/>
        </p:nvSpPr>
        <p:spPr>
          <a:xfrm>
            <a:off x="3810000" y="6324600"/>
            <a:ext cx="1828800" cy="307777"/>
          </a:xfrm>
          <a:prstGeom prst="rect">
            <a:avLst/>
          </a:prstGeom>
          <a:noFill/>
        </p:spPr>
        <p:txBody>
          <a:bodyPr wrap="square" rtlCol="0">
            <a:spAutoFit/>
          </a:bodyPr>
          <a:lstStyle/>
          <a:p>
            <a:r>
              <a:rPr lang="en-US" sz="1400" i="1" dirty="0" smtClean="0">
                <a:solidFill>
                  <a:srgbClr val="C00000"/>
                </a:solidFill>
              </a:rPr>
              <a:t>www.eac.gov</a:t>
            </a:r>
            <a:endParaRPr lang="en-US" sz="1400" i="1" dirty="0">
              <a:solidFill>
                <a:srgbClr val="C00000"/>
              </a:solidFill>
            </a:endParaRPr>
          </a:p>
        </p:txBody>
      </p:sp>
      <p:sp>
        <p:nvSpPr>
          <p:cNvPr id="13" name="Title 1"/>
          <p:cNvSpPr>
            <a:spLocks noGrp="1"/>
          </p:cNvSpPr>
          <p:nvPr>
            <p:ph type="title"/>
          </p:nvPr>
        </p:nvSpPr>
        <p:spPr>
          <a:xfrm>
            <a:off x="914400" y="381000"/>
            <a:ext cx="8229600" cy="1143000"/>
          </a:xfrm>
        </p:spPr>
        <p:txBody>
          <a:bodyPr>
            <a:normAutofit/>
          </a:bodyPr>
          <a:lstStyle/>
          <a:p>
            <a:r>
              <a:rPr lang="en-US" sz="3600" dirty="0" smtClean="0">
                <a:solidFill>
                  <a:schemeClr val="accent1"/>
                </a:solidFill>
                <a:effectLst>
                  <a:outerShdw blurRad="38100" dist="38100" dir="2700000" algn="tl">
                    <a:srgbClr val="000000">
                      <a:alpha val="43137"/>
                    </a:srgbClr>
                  </a:outerShdw>
                </a:effectLst>
              </a:rPr>
              <a:t>Programmatic Requirements</a:t>
            </a:r>
          </a:p>
        </p:txBody>
      </p:sp>
      <p:sp>
        <p:nvSpPr>
          <p:cNvPr id="14" name="TextBox 13"/>
          <p:cNvSpPr txBox="1"/>
          <p:nvPr/>
        </p:nvSpPr>
        <p:spPr>
          <a:xfrm>
            <a:off x="1143000" y="1533465"/>
            <a:ext cx="8001000" cy="5324535"/>
          </a:xfrm>
          <a:prstGeom prst="rect">
            <a:avLst/>
          </a:prstGeom>
          <a:noFill/>
        </p:spPr>
        <p:txBody>
          <a:bodyPr wrap="square" rtlCol="0">
            <a:spAutoFit/>
          </a:bodyPr>
          <a:lstStyle/>
          <a:p>
            <a:pPr lvl="1">
              <a:buFont typeface="Arial" pitchFamily="34" charset="0"/>
              <a:buChar char="•"/>
            </a:pPr>
            <a:r>
              <a:rPr lang="en-US" sz="2400" dirty="0" smtClean="0">
                <a:solidFill>
                  <a:schemeClr val="tx2"/>
                </a:solidFill>
              </a:rPr>
              <a:t>The VVSG extensions clause, coupled with requirements from the FCA, are the vehicles by which these systems can become federally certified and begin to move into the marketplace. </a:t>
            </a:r>
          </a:p>
          <a:p>
            <a:pPr lvl="1">
              <a:buFont typeface="Arial" pitchFamily="34" charset="0"/>
              <a:buChar char="•"/>
            </a:pPr>
            <a:endParaRPr lang="en-US" sz="2400" dirty="0" smtClean="0">
              <a:solidFill>
                <a:schemeClr val="tx2"/>
              </a:solidFill>
            </a:endParaRPr>
          </a:p>
          <a:p>
            <a:pPr lvl="1">
              <a:buFont typeface="Arial" pitchFamily="34" charset="0"/>
              <a:buChar char="•"/>
            </a:pPr>
            <a:r>
              <a:rPr lang="en-US" sz="2400" dirty="0" smtClean="0">
                <a:solidFill>
                  <a:schemeClr val="tx2"/>
                </a:solidFill>
              </a:rPr>
              <a:t>The extensions clause allows for additional functionality and/or features not required by the VVSG, including new and innovative solutions. </a:t>
            </a:r>
          </a:p>
          <a:p>
            <a:pPr lvl="1">
              <a:buFont typeface="Arial" pitchFamily="34" charset="0"/>
              <a:buChar char="•"/>
            </a:pPr>
            <a:endParaRPr lang="en-US" sz="2400" dirty="0" smtClean="0">
              <a:solidFill>
                <a:schemeClr val="tx2"/>
              </a:solidFill>
            </a:endParaRPr>
          </a:p>
          <a:p>
            <a:pPr lvl="1">
              <a:buFont typeface="Arial" pitchFamily="34" charset="0"/>
              <a:buChar char="•"/>
            </a:pPr>
            <a:r>
              <a:rPr lang="en-US" sz="2400" dirty="0" smtClean="0">
                <a:solidFill>
                  <a:schemeClr val="tx2"/>
                </a:solidFill>
              </a:rPr>
              <a:t>The Functional Configuration Audit requires that these new and innovative solutions (that are described in the system documentation) must perform according to the documentation. </a:t>
            </a:r>
            <a:endParaRPr lang="en-US" sz="2400" i="1" dirty="0" smtClean="0">
              <a:solidFill>
                <a:schemeClr val="tx2"/>
              </a:solidFill>
            </a:endParaRPr>
          </a:p>
          <a:p>
            <a:pPr lvl="1"/>
            <a:endParaRPr lang="en-US" sz="2800" dirty="0" smtClean="0">
              <a:solidFill>
                <a:schemeClr val="tx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
                                            <p:txEl>
                                              <p:pRg st="2" end="2"/>
                                            </p:txEl>
                                          </p:spTgt>
                                        </p:tgtEl>
                                        <p:attrNameLst>
                                          <p:attrName>style.visibility</p:attrName>
                                        </p:attrNameLst>
                                      </p:cBhvr>
                                      <p:to>
                                        <p:strVal val="visible"/>
                                      </p:to>
                                    </p:set>
                                    <p:anim calcmode="lin" valueType="num">
                                      <p:cBhvr additive="base">
                                        <p:cTn id="7" dur="500" fill="hold"/>
                                        <p:tgtEl>
                                          <p:spTgt spid="14">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xEl>
                                              <p:pRg st="4" end="4"/>
                                            </p:txEl>
                                          </p:spTgt>
                                        </p:tgtEl>
                                        <p:attrNameLst>
                                          <p:attrName>style.visibility</p:attrName>
                                        </p:attrNameLst>
                                      </p:cBhvr>
                                      <p:to>
                                        <p:strVal val="visible"/>
                                      </p:to>
                                    </p:set>
                                    <p:anim calcmode="lin" valueType="num">
                                      <p:cBhvr additive="base">
                                        <p:cTn id="13" dur="500" fill="hold"/>
                                        <p:tgtEl>
                                          <p:spTgt spid="14">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1000px-US-ElectionAssistanceCommission-Seal_svg.JPG"/>
          <p:cNvPicPr>
            <a:picLocks noChangeAspect="1"/>
          </p:cNvPicPr>
          <p:nvPr/>
        </p:nvPicPr>
        <p:blipFill>
          <a:blip r:embed="rId3" cstate="print">
            <a:grayscl/>
            <a:lum bright="32000" contrast="-8000"/>
          </a:blip>
          <a:stretch>
            <a:fillRect/>
          </a:stretch>
        </p:blipFill>
        <p:spPr>
          <a:xfrm>
            <a:off x="228600" y="381000"/>
            <a:ext cx="1447800" cy="1447800"/>
          </a:xfrm>
          <a:prstGeom prst="rect">
            <a:avLst/>
          </a:prstGeom>
        </p:spPr>
      </p:pic>
      <p:sp>
        <p:nvSpPr>
          <p:cNvPr id="4" name="Slide Number Placeholder 3"/>
          <p:cNvSpPr>
            <a:spLocks noGrp="1"/>
          </p:cNvSpPr>
          <p:nvPr>
            <p:ph type="sldNum" sz="quarter" idx="12"/>
          </p:nvPr>
        </p:nvSpPr>
        <p:spPr/>
        <p:txBody>
          <a:bodyPr/>
          <a:lstStyle/>
          <a:p>
            <a:fld id="{08F0197A-5251-4568-BB07-CCA11D050C16}" type="slidenum">
              <a:rPr lang="en-US" smtClean="0"/>
              <a:pPr/>
              <a:t>9</a:t>
            </a:fld>
            <a:endParaRPr lang="en-US"/>
          </a:p>
        </p:txBody>
      </p:sp>
      <p:sp>
        <p:nvSpPr>
          <p:cNvPr id="5" name="TextBox 4"/>
          <p:cNvSpPr txBox="1"/>
          <p:nvPr/>
        </p:nvSpPr>
        <p:spPr>
          <a:xfrm>
            <a:off x="3810000" y="6324600"/>
            <a:ext cx="1828800" cy="307777"/>
          </a:xfrm>
          <a:prstGeom prst="rect">
            <a:avLst/>
          </a:prstGeom>
          <a:noFill/>
        </p:spPr>
        <p:txBody>
          <a:bodyPr wrap="square" rtlCol="0">
            <a:spAutoFit/>
          </a:bodyPr>
          <a:lstStyle/>
          <a:p>
            <a:r>
              <a:rPr lang="en-US" sz="1400" i="1" dirty="0" smtClean="0">
                <a:solidFill>
                  <a:srgbClr val="C00000"/>
                </a:solidFill>
              </a:rPr>
              <a:t>www.eac.gov</a:t>
            </a:r>
            <a:endParaRPr lang="en-US" sz="1400" i="1" dirty="0">
              <a:solidFill>
                <a:srgbClr val="C00000"/>
              </a:solidFill>
            </a:endParaRPr>
          </a:p>
        </p:txBody>
      </p:sp>
      <p:sp>
        <p:nvSpPr>
          <p:cNvPr id="10" name="Title 1"/>
          <p:cNvSpPr>
            <a:spLocks noGrp="1"/>
          </p:cNvSpPr>
          <p:nvPr>
            <p:ph type="title"/>
          </p:nvPr>
        </p:nvSpPr>
        <p:spPr>
          <a:xfrm>
            <a:off x="2057400" y="381000"/>
            <a:ext cx="5791200" cy="1143000"/>
          </a:xfrm>
        </p:spPr>
        <p:txBody>
          <a:bodyPr>
            <a:normAutofit fontScale="90000"/>
          </a:bodyPr>
          <a:lstStyle/>
          <a:p>
            <a:r>
              <a:rPr lang="en-US" sz="3600" dirty="0" smtClean="0">
                <a:solidFill>
                  <a:schemeClr val="accent1"/>
                </a:solidFill>
                <a:effectLst>
                  <a:outerShdw blurRad="38100" dist="38100" dir="2700000" algn="tl">
                    <a:srgbClr val="000000">
                      <a:alpha val="43137"/>
                    </a:srgbClr>
                  </a:outerShdw>
                </a:effectLst>
              </a:rPr>
              <a:t>Questions for Next Iteration VVSG</a:t>
            </a:r>
          </a:p>
        </p:txBody>
      </p:sp>
      <p:sp>
        <p:nvSpPr>
          <p:cNvPr id="11" name="TextBox 10"/>
          <p:cNvSpPr txBox="1"/>
          <p:nvPr/>
        </p:nvSpPr>
        <p:spPr>
          <a:xfrm>
            <a:off x="533400" y="1828800"/>
            <a:ext cx="8305800" cy="6555641"/>
          </a:xfrm>
          <a:prstGeom prst="rect">
            <a:avLst/>
          </a:prstGeom>
          <a:noFill/>
        </p:spPr>
        <p:txBody>
          <a:bodyPr wrap="square" rtlCol="0">
            <a:spAutoFit/>
          </a:bodyPr>
          <a:lstStyle/>
          <a:p>
            <a:pPr>
              <a:buFont typeface="Arial" pitchFamily="34" charset="0"/>
              <a:buChar char="•"/>
            </a:pPr>
            <a:r>
              <a:rPr lang="en-US" sz="2800" dirty="0" smtClean="0">
                <a:solidFill>
                  <a:schemeClr val="tx2"/>
                </a:solidFill>
              </a:rPr>
              <a:t>   Definition of a Voting System?</a:t>
            </a:r>
          </a:p>
          <a:p>
            <a:pPr lvl="1">
              <a:buFont typeface="Calibri" pitchFamily="34" charset="0"/>
              <a:buChar char="‒"/>
            </a:pPr>
            <a:r>
              <a:rPr lang="en-US" sz="2400" dirty="0" smtClean="0">
                <a:solidFill>
                  <a:schemeClr val="tx2"/>
                </a:solidFill>
              </a:rPr>
              <a:t>HAVA (and current VVSG) define as:</a:t>
            </a:r>
          </a:p>
          <a:p>
            <a:pPr marL="914400" lvl="1" indent="-457200">
              <a:buAutoNum type="arabicParenBoth"/>
            </a:pPr>
            <a:r>
              <a:rPr lang="en-US" sz="1600" dirty="0" smtClean="0">
                <a:solidFill>
                  <a:schemeClr val="tx2"/>
                </a:solidFill>
              </a:rPr>
              <a:t>the</a:t>
            </a:r>
            <a:r>
              <a:rPr lang="en-US" sz="1600" i="1" dirty="0" smtClean="0">
                <a:solidFill>
                  <a:schemeClr val="tx2"/>
                </a:solidFill>
              </a:rPr>
              <a:t> </a:t>
            </a:r>
            <a:r>
              <a:rPr lang="en-US" sz="1600" b="1" i="1" dirty="0" smtClean="0">
                <a:solidFill>
                  <a:srgbClr val="FF0000"/>
                </a:solidFill>
              </a:rPr>
              <a:t>total combination of mechanical, electromechanical, or electronic equipment (including the software, firmware, and documentation required to program, control, and support the equipment</a:t>
            </a:r>
            <a:r>
              <a:rPr lang="en-US" sz="1600" dirty="0" smtClean="0">
                <a:solidFill>
                  <a:schemeClr val="tx2"/>
                </a:solidFill>
              </a:rPr>
              <a:t>) that is used— 	</a:t>
            </a:r>
          </a:p>
          <a:p>
            <a:pPr marL="914400" lvl="1" indent="-457200"/>
            <a:r>
              <a:rPr lang="en-US" sz="1600" dirty="0" smtClean="0">
                <a:solidFill>
                  <a:schemeClr val="tx2"/>
                </a:solidFill>
              </a:rPr>
              <a:t>		(A) to define ballots; </a:t>
            </a:r>
          </a:p>
          <a:p>
            <a:pPr marL="914400" lvl="1" indent="-457200"/>
            <a:r>
              <a:rPr lang="en-US" sz="1600" dirty="0" smtClean="0">
                <a:solidFill>
                  <a:schemeClr val="tx2"/>
                </a:solidFill>
              </a:rPr>
              <a:t>		(B) to cast and count votes; </a:t>
            </a:r>
          </a:p>
          <a:p>
            <a:pPr marL="914400" lvl="1" indent="-457200"/>
            <a:r>
              <a:rPr lang="en-US" sz="1600" dirty="0" smtClean="0">
                <a:solidFill>
                  <a:schemeClr val="tx2"/>
                </a:solidFill>
              </a:rPr>
              <a:t>		(C) to report or display election results; and </a:t>
            </a:r>
          </a:p>
          <a:p>
            <a:pPr marL="457200" indent="-457200"/>
            <a:r>
              <a:rPr lang="en-US" sz="1600" dirty="0" smtClean="0">
                <a:solidFill>
                  <a:schemeClr val="tx2"/>
                </a:solidFill>
              </a:rPr>
              <a:t>			(D) to maintain and produce any audit trail information;</a:t>
            </a:r>
            <a:r>
              <a:rPr lang="en-US" sz="1600" dirty="0" smtClean="0">
                <a:solidFill>
                  <a:srgbClr val="FF0000"/>
                </a:solidFill>
              </a:rPr>
              <a:t> </a:t>
            </a:r>
            <a:r>
              <a:rPr lang="en-US" sz="1600" b="1" i="1" dirty="0" smtClean="0">
                <a:solidFill>
                  <a:srgbClr val="FF0000"/>
                </a:solidFill>
              </a:rPr>
              <a:t>and</a:t>
            </a:r>
            <a:r>
              <a:rPr lang="en-US" sz="1600" i="1" dirty="0" smtClean="0">
                <a:solidFill>
                  <a:srgbClr val="FF0000"/>
                </a:solidFill>
              </a:rPr>
              <a:t> </a:t>
            </a:r>
          </a:p>
          <a:p>
            <a:pPr marL="457200" indent="-457200"/>
            <a:r>
              <a:rPr lang="en-US" sz="1600" dirty="0" smtClean="0">
                <a:solidFill>
                  <a:schemeClr val="tx2"/>
                </a:solidFill>
              </a:rPr>
              <a:t>	(2</a:t>
            </a:r>
            <a:r>
              <a:rPr lang="en-US" sz="1600" i="1" dirty="0" smtClean="0">
                <a:solidFill>
                  <a:schemeClr val="tx2"/>
                </a:solidFill>
              </a:rPr>
              <a:t>) </a:t>
            </a:r>
            <a:r>
              <a:rPr lang="en-US" sz="1600" b="1" i="1" dirty="0" smtClean="0">
                <a:solidFill>
                  <a:srgbClr val="FF0000"/>
                </a:solidFill>
              </a:rPr>
              <a:t>the practices and associated documentation </a:t>
            </a:r>
            <a:r>
              <a:rPr lang="en-US" sz="1600" dirty="0" smtClean="0">
                <a:solidFill>
                  <a:schemeClr val="tx2"/>
                </a:solidFill>
              </a:rPr>
              <a:t>used— </a:t>
            </a:r>
          </a:p>
          <a:p>
            <a:pPr marL="2286000" lvl="4" indent="-457200"/>
            <a:r>
              <a:rPr lang="en-US" sz="1600" dirty="0" smtClean="0">
                <a:solidFill>
                  <a:schemeClr val="tx2"/>
                </a:solidFill>
              </a:rPr>
              <a:t>(A) to identify system components and versions of such components; </a:t>
            </a:r>
          </a:p>
          <a:p>
            <a:pPr marL="2286000" lvl="4" indent="-457200"/>
            <a:r>
              <a:rPr lang="en-US" sz="1600" dirty="0" smtClean="0">
                <a:solidFill>
                  <a:schemeClr val="tx2"/>
                </a:solidFill>
              </a:rPr>
              <a:t>(B) to test the system during its development and maintenance; </a:t>
            </a:r>
          </a:p>
          <a:p>
            <a:pPr marL="2286000" lvl="4" indent="-457200"/>
            <a:r>
              <a:rPr lang="en-US" sz="1600" dirty="0" smtClean="0">
                <a:solidFill>
                  <a:schemeClr val="tx2"/>
                </a:solidFill>
              </a:rPr>
              <a:t>(C) to maintain records of system errors and defects; </a:t>
            </a:r>
          </a:p>
          <a:p>
            <a:pPr marL="2286000" lvl="4" indent="-457200"/>
            <a:r>
              <a:rPr lang="en-US" sz="1600" dirty="0" smtClean="0">
                <a:solidFill>
                  <a:schemeClr val="tx2"/>
                </a:solidFill>
              </a:rPr>
              <a:t>(D) to determine specific system changes to be made to a system after the initial qualification of the system; and </a:t>
            </a:r>
          </a:p>
          <a:p>
            <a:pPr marL="2286000" lvl="4" indent="-457200"/>
            <a:r>
              <a:rPr lang="en-US" sz="1600" dirty="0" smtClean="0">
                <a:solidFill>
                  <a:schemeClr val="tx2"/>
                </a:solidFill>
              </a:rPr>
              <a:t>(E) to make available any materials to the voter (such as notices, instructions, forms, or paper ballots).</a:t>
            </a:r>
          </a:p>
          <a:p>
            <a:pPr marL="457200" indent="-457200"/>
            <a:endParaRPr lang="en-US" sz="2000" dirty="0" smtClean="0"/>
          </a:p>
          <a:p>
            <a:pPr marL="457200" indent="-457200"/>
            <a:endParaRPr lang="en-US" sz="2000" dirty="0" smtClean="0"/>
          </a:p>
          <a:p>
            <a:pPr lvl="1"/>
            <a:endParaRPr lang="en-US" sz="2000" dirty="0" smtClean="0">
              <a:solidFill>
                <a:schemeClr val="tx2"/>
              </a:solidFill>
            </a:endParaRPr>
          </a:p>
          <a:p>
            <a:pPr lvl="1">
              <a:buFont typeface="Calibri" pitchFamily="34" charset="0"/>
              <a:buChar char="‒"/>
            </a:pPr>
            <a:endParaRPr lang="en-US" sz="2000" dirty="0" smtClean="0">
              <a:solidFill>
                <a:schemeClr val="tx2"/>
              </a:solidFill>
            </a:endParaRPr>
          </a:p>
          <a:p>
            <a:endParaRPr lang="en-US" sz="2400" dirty="0" smtClean="0">
              <a:solidFill>
                <a:schemeClr val="tx2"/>
              </a:solidFill>
            </a:endParaRPr>
          </a:p>
          <a:p>
            <a:pPr>
              <a:buFont typeface="Arial" pitchFamily="34" charset="0"/>
              <a:buChar char="•"/>
            </a:pPr>
            <a:endParaRPr lang="en-US" sz="2400" dirty="0" smtClean="0">
              <a:solidFill>
                <a:schemeClr val="tx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xEl>
                                              <p:pRg st="2" end="2"/>
                                            </p:txEl>
                                          </p:spTgt>
                                        </p:tgtEl>
                                        <p:attrNameLst>
                                          <p:attrName>style.visibility</p:attrName>
                                        </p:attrNameLst>
                                      </p:cBhvr>
                                      <p:to>
                                        <p:strVal val="visible"/>
                                      </p:to>
                                    </p:set>
                                    <p:anim calcmode="lin" valueType="num">
                                      <p:cBhvr additive="base">
                                        <p:cTn id="7"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
                                            <p:txEl>
                                              <p:pRg st="3" end="3"/>
                                            </p:txEl>
                                          </p:spTgt>
                                        </p:tgtEl>
                                        <p:attrNameLst>
                                          <p:attrName>style.visibility</p:attrName>
                                        </p:attrNameLst>
                                      </p:cBhvr>
                                      <p:to>
                                        <p:strVal val="visible"/>
                                      </p:to>
                                    </p:set>
                                    <p:anim calcmode="lin" valueType="num">
                                      <p:cBhvr additive="base">
                                        <p:cTn id="11"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1">
                                            <p:txEl>
                                              <p:pRg st="4" end="4"/>
                                            </p:txEl>
                                          </p:spTgt>
                                        </p:tgtEl>
                                        <p:attrNameLst>
                                          <p:attrName>style.visibility</p:attrName>
                                        </p:attrNameLst>
                                      </p:cBhvr>
                                      <p:to>
                                        <p:strVal val="visible"/>
                                      </p:to>
                                    </p:set>
                                    <p:anim calcmode="lin" valueType="num">
                                      <p:cBhvr additive="base">
                                        <p:cTn id="15"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1">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1">
                                            <p:txEl>
                                              <p:pRg st="5" end="5"/>
                                            </p:txEl>
                                          </p:spTgt>
                                        </p:tgtEl>
                                        <p:attrNameLst>
                                          <p:attrName>style.visibility</p:attrName>
                                        </p:attrNameLst>
                                      </p:cBhvr>
                                      <p:to>
                                        <p:strVal val="visible"/>
                                      </p:to>
                                    </p:set>
                                    <p:anim calcmode="lin" valueType="num">
                                      <p:cBhvr additive="base">
                                        <p:cTn id="19"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1">
                                            <p:txEl>
                                              <p:pRg st="6" end="6"/>
                                            </p:txEl>
                                          </p:spTgt>
                                        </p:tgtEl>
                                        <p:attrNameLst>
                                          <p:attrName>style.visibility</p:attrName>
                                        </p:attrNameLst>
                                      </p:cBhvr>
                                      <p:to>
                                        <p:strVal val="visible"/>
                                      </p:to>
                                    </p:set>
                                    <p:anim calcmode="lin" valueType="num">
                                      <p:cBhvr additive="base">
                                        <p:cTn id="23" dur="500" fill="hold"/>
                                        <p:tgtEl>
                                          <p:spTgt spid="11">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1">
                                            <p:txEl>
                                              <p:pRg st="7" end="7"/>
                                            </p:txEl>
                                          </p:spTgt>
                                        </p:tgtEl>
                                        <p:attrNameLst>
                                          <p:attrName>style.visibility</p:attrName>
                                        </p:attrNameLst>
                                      </p:cBhvr>
                                      <p:to>
                                        <p:strVal val="visible"/>
                                      </p:to>
                                    </p:set>
                                    <p:anim calcmode="lin" valueType="num">
                                      <p:cBhvr additive="base">
                                        <p:cTn id="29" dur="500" fill="hold"/>
                                        <p:tgtEl>
                                          <p:spTgt spid="11">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1">
                                            <p:txEl>
                                              <p:pRg st="7" end="7"/>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11">
                                            <p:txEl>
                                              <p:pRg st="8" end="8"/>
                                            </p:txEl>
                                          </p:spTgt>
                                        </p:tgtEl>
                                        <p:attrNameLst>
                                          <p:attrName>style.visibility</p:attrName>
                                        </p:attrNameLst>
                                      </p:cBhvr>
                                      <p:to>
                                        <p:strVal val="visible"/>
                                      </p:to>
                                    </p:set>
                                    <p:anim calcmode="lin" valueType="num">
                                      <p:cBhvr additive="base">
                                        <p:cTn id="33" dur="500" fill="hold"/>
                                        <p:tgtEl>
                                          <p:spTgt spid="11">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1">
                                            <p:txEl>
                                              <p:pRg st="8" end="8"/>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1">
                                            <p:txEl>
                                              <p:pRg st="9" end="9"/>
                                            </p:txEl>
                                          </p:spTgt>
                                        </p:tgtEl>
                                        <p:attrNameLst>
                                          <p:attrName>style.visibility</p:attrName>
                                        </p:attrNameLst>
                                      </p:cBhvr>
                                      <p:to>
                                        <p:strVal val="visible"/>
                                      </p:to>
                                    </p:set>
                                    <p:anim calcmode="lin" valueType="num">
                                      <p:cBhvr additive="base">
                                        <p:cTn id="37" dur="500" fill="hold"/>
                                        <p:tgtEl>
                                          <p:spTgt spid="11">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
                                            <p:txEl>
                                              <p:pRg st="9" end="9"/>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11">
                                            <p:txEl>
                                              <p:pRg st="10" end="10"/>
                                            </p:txEl>
                                          </p:spTgt>
                                        </p:tgtEl>
                                        <p:attrNameLst>
                                          <p:attrName>style.visibility</p:attrName>
                                        </p:attrNameLst>
                                      </p:cBhvr>
                                      <p:to>
                                        <p:strVal val="visible"/>
                                      </p:to>
                                    </p:set>
                                    <p:anim calcmode="lin" valueType="num">
                                      <p:cBhvr additive="base">
                                        <p:cTn id="41" dur="500" fill="hold"/>
                                        <p:tgtEl>
                                          <p:spTgt spid="11">
                                            <p:txEl>
                                              <p:pRg st="10" end="1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11">
                                            <p:txEl>
                                              <p:pRg st="10" end="10"/>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11">
                                            <p:txEl>
                                              <p:pRg st="11" end="11"/>
                                            </p:txEl>
                                          </p:spTgt>
                                        </p:tgtEl>
                                        <p:attrNameLst>
                                          <p:attrName>style.visibility</p:attrName>
                                        </p:attrNameLst>
                                      </p:cBhvr>
                                      <p:to>
                                        <p:strVal val="visible"/>
                                      </p:to>
                                    </p:set>
                                    <p:anim calcmode="lin" valueType="num">
                                      <p:cBhvr additive="base">
                                        <p:cTn id="45" dur="500" fill="hold"/>
                                        <p:tgtEl>
                                          <p:spTgt spid="11">
                                            <p:txEl>
                                              <p:pRg st="11" end="11"/>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1">
                                            <p:txEl>
                                              <p:pRg st="11" end="11"/>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11">
                                            <p:txEl>
                                              <p:pRg st="12" end="12"/>
                                            </p:txEl>
                                          </p:spTgt>
                                        </p:tgtEl>
                                        <p:attrNameLst>
                                          <p:attrName>style.visibility</p:attrName>
                                        </p:attrNameLst>
                                      </p:cBhvr>
                                      <p:to>
                                        <p:strVal val="visible"/>
                                      </p:to>
                                    </p:set>
                                    <p:anim calcmode="lin" valueType="num">
                                      <p:cBhvr additive="base">
                                        <p:cTn id="49" dur="500" fill="hold"/>
                                        <p:tgtEl>
                                          <p:spTgt spid="11">
                                            <p:txEl>
                                              <p:pRg st="12" end="1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1">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4302</TotalTime>
  <Words>1342</Words>
  <Application>Microsoft Office PowerPoint</Application>
  <PresentationFormat>On-screen Show (4:3)</PresentationFormat>
  <Paragraphs>146</Paragraphs>
  <Slides>13</Slides>
  <Notes>11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Election Assistance Commission</vt:lpstr>
      <vt:lpstr>This Presentation</vt:lpstr>
      <vt:lpstr>HAVA Requirements</vt:lpstr>
      <vt:lpstr>HAVA Requirements</vt:lpstr>
      <vt:lpstr>HAVA Requirements</vt:lpstr>
      <vt:lpstr>Programmatic Requirements</vt:lpstr>
      <vt:lpstr>Programmatic Requirements</vt:lpstr>
      <vt:lpstr>Programmatic Requirements</vt:lpstr>
      <vt:lpstr>Questions for Next Iteration VVSG</vt:lpstr>
      <vt:lpstr>Questions for Next Iteration VVSG</vt:lpstr>
      <vt:lpstr>Questions for Next Iteration VVSG</vt:lpstr>
      <vt:lpstr>At the very least, your task is to determine how to combine the HAVA requirements, the programmatic accommodations already in place, and the realities of rapidly changing technology (while also being cognizant of diminishing resources) to develop a VVSG that works better for everyone.    </vt:lpstr>
      <vt:lpstr>Discussion – PM  (Post Merle)</vt:lpstr>
    </vt:vector>
  </TitlesOfParts>
  <Company>GSA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Joshua Franklin</dc:creator>
  <cp:lastModifiedBy>Long, Benjamin</cp:lastModifiedBy>
  <cp:revision>683</cp:revision>
  <dcterms:created xsi:type="dcterms:W3CDTF">2011-06-06T13:30:38Z</dcterms:created>
  <dcterms:modified xsi:type="dcterms:W3CDTF">2016-02-10T16:54:22Z</dcterms:modified>
</cp:coreProperties>
</file>