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46.xml" ContentType="application/vnd.openxmlformats-officedocument.presentationml.slide+xml"/>
  <Override PartName="/ppt/slideLayouts/slideLayout110.xml" ContentType="application/vnd.openxmlformats-officedocument.presentationml.slideLayout+xml"/>
  <Override PartName="/ppt/slideMasters/slideMaster10.xml" ContentType="application/vnd.openxmlformats-officedocument.presentationml.slideMaster+xml"/>
  <Override PartName="/ppt/slideLayouts/slideLayout80.xml" ContentType="application/vnd.openxmlformats-officedocument.presentationml.slideLayout+xml"/>
  <Override PartName="/ppt/slideLayouts/slideLayout130.xml" ContentType="application/vnd.openxmlformats-officedocument.presentationml.slideLayout+xml"/>
  <Override PartName="/ppt/slideLayouts/slideLayout180.xml" ContentType="application/vnd.openxmlformats-officedocument.presentationml.slideLayout+xml"/>
  <Override PartName="/ppt/slideLayouts/slideLayout260.xml" ContentType="application/vnd.openxmlformats-officedocument.presentationml.slideLayout+xml"/>
  <Override PartName="/ppt/slideLayouts/slideLayout390.xml" ContentType="application/vnd.openxmlformats-officedocument.presentationml.slideLayout+xml"/>
  <Override PartName="/ppt/slideLayouts/slideLayout310.xml" ContentType="application/vnd.openxmlformats-officedocument.presentationml.slideLayout+xml"/>
  <Override PartName="/ppt/slideLayouts/slideLayout210.xml" ContentType="application/vnd.openxmlformats-officedocument.presentationml.slideLayout+xml"/>
  <Override PartName="/ppt/slideLayouts/slideLayout340.xml" ContentType="application/vnd.openxmlformats-officedocument.presentationml.slideLayout+xml"/>
  <Override PartName="/ppt/slideLayouts/slideLayout420.xml" ContentType="application/vnd.openxmlformats-officedocument.presentationml.slideLayout+xml"/>
  <Override PartName="/ppt/slideLayouts/slideLayout70.xml" ContentType="application/vnd.openxmlformats-officedocument.presentationml.slideLayout+xml"/>
  <Override PartName="/ppt/slideLayouts/slideLayout120.xml" ContentType="application/vnd.openxmlformats-officedocument.presentationml.slideLayout+xml"/>
  <Override PartName="/ppt/slideLayouts/slideLayout170.xml" ContentType="application/vnd.openxmlformats-officedocument.presentationml.slideLayout+xml"/>
  <Override PartName="/ppt/slideLayouts/slideLayout250.xml" ContentType="application/vnd.openxmlformats-officedocument.presentationml.slideLayout+xml"/>
  <Override PartName="/ppt/slideLayouts/slideLayout330.xml" ContentType="application/vnd.openxmlformats-officedocument.presentationml.slideLayout+xml"/>
  <Override PartName="/ppt/slideLayouts/slideLayout380.xml" ContentType="application/vnd.openxmlformats-officedocument.presentationml.slideLayout+xml"/>
  <Override PartName="/ppt/slideLayouts/slideLayout211.xml" ContentType="application/vnd.openxmlformats-officedocument.presentationml.slideLayout+xml"/>
  <Override PartName="/ppt/slideLayouts/slideLayout160.xml" ContentType="application/vnd.openxmlformats-officedocument.presentationml.slideLayout+xml"/>
  <Override PartName="/ppt/slideLayouts/slideLayout200.xml" ContentType="application/vnd.openxmlformats-officedocument.presentationml.slideLayout+xml"/>
  <Override PartName="/ppt/slideLayouts/slideLayout290.xml" ContentType="application/vnd.openxmlformats-officedocument.presentationml.slideLayout+xml"/>
  <Override PartName="/ppt/slideLayouts/slideLayout410.xml" ContentType="application/vnd.openxmlformats-officedocument.presentationml.slideLayout+xml"/>
  <Override PartName="/ppt/slideLayouts/slideLayout111.xml" ContentType="application/vnd.openxmlformats-officedocument.presentationml.slideLayout+xml"/>
  <Override PartName="/ppt/slideLayouts/slideLayout60.xml" ContentType="application/vnd.openxmlformats-officedocument.presentationml.slideLayout+xml"/>
  <Override PartName="/ppt/slideLayouts/slideLayout240.xml" ContentType="application/vnd.openxmlformats-officedocument.presentationml.slideLayout+xml"/>
  <Override PartName="/ppt/slideLayouts/slideLayout320.xml" ContentType="application/vnd.openxmlformats-officedocument.presentationml.slideLayout+xml"/>
  <Override PartName="/ppt/slideLayouts/slideLayout370.xml" ContentType="application/vnd.openxmlformats-officedocument.presentationml.slideLayout+xml"/>
  <Override PartName="/ppt/slideLayouts/slideLayout400.xml" ContentType="application/vnd.openxmlformats-officedocument.presentationml.slideLayout+xml"/>
  <Override PartName="/ppt/slideLayouts/slideLayout50.xml" ContentType="application/vnd.openxmlformats-officedocument.presentationml.slideLayout+xml"/>
  <Override PartName="/ppt/slideLayouts/slideLayout150.xml" ContentType="application/vnd.openxmlformats-officedocument.presentationml.slideLayout+xml"/>
  <Override PartName="/ppt/slideLayouts/slideLayout230.xml" ContentType="application/vnd.openxmlformats-officedocument.presentationml.slideLayout+xml"/>
  <Override PartName="/ppt/slideLayouts/slideLayout280.xml" ContentType="application/vnd.openxmlformats-officedocument.presentationml.slideLayout+xml"/>
  <Override PartName="/ppt/slideLayouts/slideLayout360.xml" ContentType="application/vnd.openxmlformats-officedocument.presentationml.slideLayout+xml"/>
  <Override PartName="/ppt/slideLayouts/slideLayout100.xml" ContentType="application/vnd.openxmlformats-officedocument.presentationml.slideLayout+xml"/>
  <Override PartName="/ppt/slideLayouts/slideLayout190.xml" ContentType="application/vnd.openxmlformats-officedocument.presentationml.slideLayout+xml"/>
  <Override PartName="/ppt/slideLayouts/slideLayout311.xml" ContentType="application/vnd.openxmlformats-officedocument.presentationml.slideLayout+xml"/>
  <Override PartName="/ppt/slideLayouts/slideLayout44.xml" ContentType="application/vnd.openxmlformats-officedocument.presentationml.slideLayout+xml"/>
  <Override PartName="/ppt/slideLayouts/slideLayout90.xml" ContentType="application/vnd.openxmlformats-officedocument.presentationml.slideLayout+xml"/>
  <Override PartName="/ppt/slideLayouts/slideLayout140.xml" ContentType="application/vnd.openxmlformats-officedocument.presentationml.slideLayout+xml"/>
  <Override PartName="/ppt/slideLayouts/slideLayout220.xml" ContentType="application/vnd.openxmlformats-officedocument.presentationml.slideLayout+xml"/>
  <Override PartName="/ppt/slideLayouts/slideLayout270.xml" ContentType="application/vnd.openxmlformats-officedocument.presentationml.slideLayout+xml"/>
  <Override PartName="/ppt/slideLayouts/slideLayout300.xml" ContentType="application/vnd.openxmlformats-officedocument.presentationml.slideLayout+xml"/>
  <Override PartName="/ppt/slideLayouts/slideLayout350.xml" ContentType="application/vnd.openxmlformats-officedocument.presentationml.slideLayout+xml"/>
  <Override PartName="/ppt/theme/theme10.xml" ContentType="application/vnd.openxmlformats-officedocument.theme+xml"/>
  <Override PartName="/ppt/charts/chart10.xml" ContentType="application/vnd.openxmlformats-officedocument.drawingml.chart+xml"/>
  <Override PartName="/ppt/charts/colors10.xml" ContentType="application/vnd.ms-office.chartcolorstyle+xml"/>
  <Override PartName="/ppt/charts/style10.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3"/>
  </p:notesMasterIdLst>
  <p:sldIdLst>
    <p:sldId id="1088" r:id="rId2"/>
    <p:sldId id="259" r:id="rId3"/>
    <p:sldId id="2147470828" r:id="rId4"/>
    <p:sldId id="1139" r:id="rId5"/>
    <p:sldId id="1118" r:id="rId6"/>
    <p:sldId id="1146" r:id="rId7"/>
    <p:sldId id="1450" r:id="rId8"/>
    <p:sldId id="1451" r:id="rId9"/>
    <p:sldId id="1169" r:id="rId10"/>
    <p:sldId id="2147470827" r:id="rId11"/>
    <p:sldId id="1134" r:id="rId12"/>
    <p:sldId id="1136" r:id="rId13"/>
    <p:sldId id="1137" r:id="rId14"/>
    <p:sldId id="1138" r:id="rId15"/>
    <p:sldId id="1449" r:id="rId16"/>
    <p:sldId id="1183" r:id="rId17"/>
    <p:sldId id="1184" r:id="rId18"/>
    <p:sldId id="1185" r:id="rId19"/>
    <p:sldId id="1454" r:id="rId20"/>
    <p:sldId id="1080" r:id="rId21"/>
    <p:sldId id="104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3AE4951-F814-4126-807B-58EB0DF89C23}">
          <p14:sldIdLst>
            <p14:sldId id="1088"/>
            <p14:sldId id="259"/>
            <p14:sldId id="2147470828"/>
            <p14:sldId id="1139"/>
            <p14:sldId id="1118"/>
            <p14:sldId id="1146"/>
            <p14:sldId id="1450"/>
            <p14:sldId id="1451"/>
            <p14:sldId id="1169"/>
            <p14:sldId id="2147470827"/>
            <p14:sldId id="1134"/>
            <p14:sldId id="1136"/>
            <p14:sldId id="1137"/>
            <p14:sldId id="1138"/>
            <p14:sldId id="1449"/>
            <p14:sldId id="1183"/>
            <p14:sldId id="1184"/>
            <p14:sldId id="1185"/>
            <p14:sldId id="1454"/>
            <p14:sldId id="1080"/>
          </p14:sldIdLst>
        </p14:section>
        <p14:section name="backup" id="{80015211-5241-4AF9-9719-017E43C8821C}">
          <p14:sldIdLst>
            <p14:sldId id="10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5E8A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706" autoAdjust="0"/>
  </p:normalViewPr>
  <p:slideViewPr>
    <p:cSldViewPr snapToGrid="0">
      <p:cViewPr varScale="1">
        <p:scale>
          <a:sx n="63" d="100"/>
          <a:sy n="63" d="100"/>
        </p:scale>
        <p:origin x="780"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FY 2018 Enacted</c:v>
                </c:pt>
              </c:strCache>
            </c:strRef>
          </c:tx>
          <c:dPt>
            <c:idx val="0"/>
            <c:bubble3D val="0"/>
            <c:spPr>
              <a:solidFill>
                <a:srgbClr val="11335B"/>
              </a:solidFill>
              <a:ln>
                <a:noFill/>
              </a:ln>
              <a:effectLst/>
            </c:spPr>
            <c:extLst>
              <c:ext xmlns:c16="http://schemas.microsoft.com/office/drawing/2014/chart" uri="{C3380CC4-5D6E-409C-BE32-E72D297353CC}">
                <c16:uniqueId val="{00000001-E6AA-4047-BFA2-946C1D41F985}"/>
              </c:ext>
            </c:extLst>
          </c:dPt>
          <c:dPt>
            <c:idx val="1"/>
            <c:bubble3D val="0"/>
            <c:spPr>
              <a:pattFill prst="pct75">
                <a:fgClr>
                  <a:srgbClr val="B2471E"/>
                </a:fgClr>
                <a:bgClr>
                  <a:schemeClr val="bg1"/>
                </a:bgClr>
              </a:pattFill>
              <a:ln>
                <a:solidFill>
                  <a:schemeClr val="bg1"/>
                </a:solidFill>
              </a:ln>
              <a:effectLst/>
            </c:spPr>
            <c:extLst>
              <c:ext xmlns:c16="http://schemas.microsoft.com/office/drawing/2014/chart" uri="{C3380CC4-5D6E-409C-BE32-E72D297353CC}">
                <c16:uniqueId val="{00000003-E6AA-4047-BFA2-946C1D41F985}"/>
              </c:ext>
            </c:extLst>
          </c:dPt>
          <c:dPt>
            <c:idx val="2"/>
            <c:bubble3D val="0"/>
            <c:spPr>
              <a:solidFill>
                <a:srgbClr val="B2471E"/>
              </a:solidFill>
              <a:ln>
                <a:solidFill>
                  <a:schemeClr val="bg1"/>
                </a:solidFill>
              </a:ln>
              <a:effectLst/>
            </c:spPr>
            <c:extLst>
              <c:ext xmlns:c16="http://schemas.microsoft.com/office/drawing/2014/chart" uri="{C3380CC4-5D6E-409C-BE32-E72D297353CC}">
                <c16:uniqueId val="{00000005-E6AA-4047-BFA2-946C1D41F985}"/>
              </c:ext>
            </c:extLst>
          </c:dPt>
          <c:dPt>
            <c:idx val="3"/>
            <c:bubble3D val="0"/>
            <c:spPr>
              <a:solidFill>
                <a:srgbClr val="5D8B72"/>
              </a:solidFill>
              <a:ln>
                <a:noFill/>
              </a:ln>
              <a:effectLst/>
            </c:spPr>
            <c:extLst>
              <c:ext xmlns:c16="http://schemas.microsoft.com/office/drawing/2014/chart" uri="{C3380CC4-5D6E-409C-BE32-E72D297353CC}">
                <c16:uniqueId val="{00000007-E6AA-4047-BFA2-946C1D41F985}"/>
              </c:ext>
            </c:extLst>
          </c:dPt>
          <c:dLbls>
            <c:delete val="1"/>
          </c:dLbls>
          <c:cat>
            <c:strRef>
              <c:f>Sheet1!$A$2:$A$5</c:f>
              <c:strCache>
                <c:ptCount val="4"/>
                <c:pt idx="0">
                  <c:v>STRS 60%</c:v>
                </c:pt>
                <c:pt idx="1">
                  <c:v>ITS (Hollings MEP) 12%</c:v>
                </c:pt>
                <c:pt idx="2">
                  <c:v>ITS (Manufacturing USA) 1%</c:v>
                </c:pt>
                <c:pt idx="3">
                  <c:v>CRS 27%</c:v>
                </c:pt>
              </c:strCache>
            </c:strRef>
          </c:cat>
          <c:val>
            <c:numRef>
              <c:f>Sheet1!$B$2:$B$5</c:f>
              <c:numCache>
                <c:formatCode>General</c:formatCode>
                <c:ptCount val="4"/>
                <c:pt idx="0">
                  <c:v>724.5</c:v>
                </c:pt>
                <c:pt idx="1">
                  <c:v>140</c:v>
                </c:pt>
                <c:pt idx="2">
                  <c:v>15</c:v>
                </c:pt>
                <c:pt idx="3">
                  <c:v>319</c:v>
                </c:pt>
              </c:numCache>
            </c:numRef>
          </c:val>
          <c:extLst>
            <c:ext xmlns:c16="http://schemas.microsoft.com/office/drawing/2014/chart" uri="{C3380CC4-5D6E-409C-BE32-E72D297353CC}">
              <c16:uniqueId val="{00000008-E6AA-4047-BFA2-946C1D41F985}"/>
            </c:ext>
          </c:extLst>
        </c:ser>
        <c:dLbls>
          <c:dLblPos val="inEnd"/>
          <c:showLegendKey val="0"/>
          <c:showVal val="0"/>
          <c:showCatName val="0"/>
          <c:showSerName val="0"/>
          <c:showPercent val="1"/>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FY 2018 Enacted</c:v>
                </c:pt>
              </c:strCache>
            </c:strRef>
          </c:tx>
          <c:dPt>
            <c:idx val="0"/>
            <c:bubble3D val="0"/>
            <c:spPr>
              <a:solidFill>
                <a:srgbClr val="11335B"/>
              </a:solidFill>
              <a:ln>
                <a:noFill/>
              </a:ln>
              <a:effectLst/>
            </c:spPr>
            <c:extLst>
              <c:ext xmlns:c16="http://schemas.microsoft.com/office/drawing/2014/chart" uri="{C3380CC4-5D6E-409C-BE32-E72D297353CC}">
                <c16:uniqueId val="{00000001-E6AA-4047-BFA2-946C1D41F985}"/>
              </c:ext>
            </c:extLst>
          </c:dPt>
          <c:dPt>
            <c:idx val="1"/>
            <c:bubble3D val="0"/>
            <c:spPr>
              <a:pattFill prst="pct75">
                <a:fgClr>
                  <a:srgbClr val="B2471E"/>
                </a:fgClr>
                <a:bgClr>
                  <a:schemeClr val="bg1"/>
                </a:bgClr>
              </a:pattFill>
              <a:ln>
                <a:solidFill>
                  <a:schemeClr val="bg1"/>
                </a:solidFill>
              </a:ln>
              <a:effectLst/>
            </c:spPr>
            <c:extLst>
              <c:ext xmlns:c16="http://schemas.microsoft.com/office/drawing/2014/chart" uri="{C3380CC4-5D6E-409C-BE32-E72D297353CC}">
                <c16:uniqueId val="{00000003-E6AA-4047-BFA2-946C1D41F985}"/>
              </c:ext>
            </c:extLst>
          </c:dPt>
          <c:dPt>
            <c:idx val="2"/>
            <c:bubble3D val="0"/>
            <c:spPr>
              <a:solidFill>
                <a:srgbClr val="B2471E"/>
              </a:solidFill>
              <a:ln>
                <a:solidFill>
                  <a:schemeClr val="bg1"/>
                </a:solidFill>
              </a:ln>
              <a:effectLst/>
            </c:spPr>
            <c:extLst>
              <c:ext xmlns:c16="http://schemas.microsoft.com/office/drawing/2014/chart" uri="{C3380CC4-5D6E-409C-BE32-E72D297353CC}">
                <c16:uniqueId val="{00000005-E6AA-4047-BFA2-946C1D41F985}"/>
              </c:ext>
            </c:extLst>
          </c:dPt>
          <c:dPt>
            <c:idx val="3"/>
            <c:bubble3D val="0"/>
            <c:spPr>
              <a:solidFill>
                <a:srgbClr val="5D8B72"/>
              </a:solidFill>
              <a:ln>
                <a:noFill/>
              </a:ln>
              <a:effectLst/>
            </c:spPr>
            <c:extLst>
              <c:ext xmlns:c16="http://schemas.microsoft.com/office/drawing/2014/chart" uri="{C3380CC4-5D6E-409C-BE32-E72D297353CC}">
                <c16:uniqueId val="{00000007-E6AA-4047-BFA2-946C1D41F985}"/>
              </c:ext>
            </c:extLst>
          </c:dPt>
          <c:dLbls>
            <c:delete val="1"/>
          </c:dLbls>
          <c:cat>
            <c:strRef>
              <c:f>Sheet1!$A$2:$A$5</c:f>
              <c:strCache>
                <c:ptCount val="4"/>
                <c:pt idx="0">
                  <c:v>STRS 60%</c:v>
                </c:pt>
                <c:pt idx="1">
                  <c:v>ITS (Hollings MEP) 12%</c:v>
                </c:pt>
                <c:pt idx="2">
                  <c:v>ITS (Manufacturing USA) 1%</c:v>
                </c:pt>
                <c:pt idx="3">
                  <c:v>CRS 27%</c:v>
                </c:pt>
              </c:strCache>
            </c:strRef>
          </c:cat>
          <c:val>
            <c:numRef>
              <c:f>Sheet1!$B$2:$B$5</c:f>
              <c:numCache>
                <c:formatCode>General</c:formatCode>
                <c:ptCount val="4"/>
                <c:pt idx="0">
                  <c:v>724.5</c:v>
                </c:pt>
                <c:pt idx="1">
                  <c:v>140</c:v>
                </c:pt>
                <c:pt idx="2">
                  <c:v>15</c:v>
                </c:pt>
                <c:pt idx="3">
                  <c:v>319</c:v>
                </c:pt>
              </c:numCache>
            </c:numRef>
          </c:val>
          <c:extLst>
            <c:ext xmlns:c16="http://schemas.microsoft.com/office/drawing/2014/chart" uri="{C3380CC4-5D6E-409C-BE32-E72D297353CC}">
              <c16:uniqueId val="{00000008-E6AA-4047-BFA2-946C1D41F985}"/>
            </c:ext>
          </c:extLst>
        </c:ser>
        <c:dLbls>
          <c:dLblPos val="inEnd"/>
          <c:showLegendKey val="0"/>
          <c:showVal val="0"/>
          <c:showCatName val="0"/>
          <c:showSerName val="0"/>
          <c:showPercent val="1"/>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5D550-4804-0648-9841-5DE6A0CD0169}"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6804BF-A41C-8448-874E-9C0B6FDDAB7C}" type="slidenum">
              <a:rPr lang="en-US" smtClean="0"/>
              <a:t>‹#›</a:t>
            </a:fld>
            <a:endParaRPr lang="en-US"/>
          </a:p>
        </p:txBody>
      </p:sp>
    </p:spTree>
    <p:extLst>
      <p:ext uri="{BB962C8B-B14F-4D97-AF65-F5344CB8AC3E}">
        <p14:creationId xmlns:p14="http://schemas.microsoft.com/office/powerpoint/2010/main" val="4178779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5BA844-DEE4-C746-B0B9-DA9D9D9B4B90}" type="slidenum">
              <a:rPr lang="en-US" smtClean="0"/>
              <a:t>1</a:t>
            </a:fld>
            <a:endParaRPr lang="en-US"/>
          </a:p>
        </p:txBody>
      </p:sp>
    </p:spTree>
    <p:extLst>
      <p:ext uri="{BB962C8B-B14F-4D97-AF65-F5344CB8AC3E}">
        <p14:creationId xmlns:p14="http://schemas.microsoft.com/office/powerpoint/2010/main" val="2867574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5BA844-DEE4-C746-B0B9-DA9D9D9B4B90}" type="slidenum">
              <a:rPr lang="en-US" smtClean="0"/>
              <a:t>2</a:t>
            </a:fld>
            <a:endParaRPr lang="en-US"/>
          </a:p>
        </p:txBody>
      </p:sp>
    </p:spTree>
    <p:extLst>
      <p:ext uri="{BB962C8B-B14F-4D97-AF65-F5344CB8AC3E}">
        <p14:creationId xmlns:p14="http://schemas.microsoft.com/office/powerpoint/2010/main" val="3139027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5BA844-DEE4-C746-B0B9-DA9D9D9B4B90}" type="slidenum">
              <a:rPr lang="en-US" smtClean="0"/>
              <a:t>3</a:t>
            </a:fld>
            <a:endParaRPr lang="en-US"/>
          </a:p>
        </p:txBody>
      </p:sp>
    </p:spTree>
    <p:extLst>
      <p:ext uri="{BB962C8B-B14F-4D97-AF65-F5344CB8AC3E}">
        <p14:creationId xmlns:p14="http://schemas.microsoft.com/office/powerpoint/2010/main" val="3535762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2A9B3-FBBD-4065-894F-482E10268E2B}" type="slidenum">
              <a:rPr lang="en-US" smtClean="0"/>
              <a:t>5</a:t>
            </a:fld>
            <a:endParaRPr lang="en-US"/>
          </a:p>
        </p:txBody>
      </p:sp>
    </p:spTree>
    <p:extLst>
      <p:ext uri="{BB962C8B-B14F-4D97-AF65-F5344CB8AC3E}">
        <p14:creationId xmlns:p14="http://schemas.microsoft.com/office/powerpoint/2010/main" val="3320431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Metrology for Quantum</a:t>
            </a:r>
          </a:p>
          <a:p>
            <a:r>
              <a:rPr lang="en-US" dirty="0"/>
              <a:t>Quantum for Metrology</a:t>
            </a:r>
          </a:p>
        </p:txBody>
      </p:sp>
      <p:sp>
        <p:nvSpPr>
          <p:cNvPr id="4" name="Slide Number Placeholder 3"/>
          <p:cNvSpPr>
            <a:spLocks noGrp="1"/>
          </p:cNvSpPr>
          <p:nvPr>
            <p:ph type="sldNum" sz="quarter" idx="5"/>
          </p:nvPr>
        </p:nvSpPr>
        <p:spPr/>
        <p:txBody>
          <a:bodyPr/>
          <a:lstStyle/>
          <a:p>
            <a:fld id="{417B526A-BB7A-47D2-BF8F-3720FA3C004C}" type="slidenum">
              <a:rPr lang="en-US" smtClean="0"/>
              <a:t>6</a:t>
            </a:fld>
            <a:endParaRPr lang="en-US"/>
          </a:p>
        </p:txBody>
      </p:sp>
    </p:spTree>
    <p:extLst>
      <p:ext uri="{BB962C8B-B14F-4D97-AF65-F5344CB8AC3E}">
        <p14:creationId xmlns:p14="http://schemas.microsoft.com/office/powerpoint/2010/main" val="3357981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A4F3D-FDFC-94CF-5B59-A99BD5763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2C786-4AC6-C16C-65A1-EE3C3D84F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96B1A-2A06-A7FF-5A2C-5E2FCFD5B0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8D2C7D-E773-4EE1-DA14-0100F2DD5593}"/>
              </a:ext>
            </a:extLst>
          </p:cNvPr>
          <p:cNvSpPr>
            <a:spLocks noGrp="1"/>
          </p:cNvSpPr>
          <p:nvPr>
            <p:ph type="sldNum" sz="quarter" idx="10"/>
          </p:nvPr>
        </p:nvSpPr>
        <p:spPr/>
        <p:txBody>
          <a:bodyPr/>
          <a:lstStyle/>
          <a:p>
            <a:fld id="{2C5BA844-DEE4-C746-B0B9-DA9D9D9B4B90}" type="slidenum">
              <a:rPr lang="en-US" smtClean="0"/>
              <a:t>9</a:t>
            </a:fld>
            <a:endParaRPr lang="en-US"/>
          </a:p>
        </p:txBody>
      </p:sp>
    </p:spTree>
    <p:extLst>
      <p:ext uri="{BB962C8B-B14F-4D97-AF65-F5344CB8AC3E}">
        <p14:creationId xmlns:p14="http://schemas.microsoft.com/office/powerpoint/2010/main" val="832483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78DC2-4319-6E89-457F-EF35689F2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9419C-2FB4-3312-F8C1-00C32E340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772E7-F66A-48B6-9E23-A0A9D53AC56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Why do we need stabilization systems? On the right you see a representative graph for a foundational operation on a QN. Entanglement swapping. Entanglement swapping is needed to cover long distances for QNs to mitigate loss that occurs within the optical fiber. Entanglement swapping entails the simultaneous arrival of two photons from distant nodes at the location where the swapping occurs. These photons travel at the speed of light and were very short, about 10 </a:t>
            </a:r>
            <a:r>
              <a:rPr lang="en-US" sz="1200" kern="1200" dirty="0" err="1">
                <a:solidFill>
                  <a:schemeClr val="tx1"/>
                </a:solidFill>
                <a:effectLst/>
                <a:latin typeface="+mn-lt"/>
                <a:ea typeface="+mn-ea"/>
                <a:cs typeface="+mn-cs"/>
              </a:rPr>
              <a:t>ps</a:t>
            </a:r>
            <a:r>
              <a:rPr lang="en-US" sz="1200" kern="1200" dirty="0">
                <a:solidFill>
                  <a:schemeClr val="tx1"/>
                </a:solidFill>
                <a:effectLst/>
                <a:latin typeface="+mn-lt"/>
                <a:ea typeface="+mn-ea"/>
                <a:cs typeface="+mn-cs"/>
              </a:rPr>
              <a:t> to be more precise, and their temporal shape is indicated by this Gaussian envelope. 10 </a:t>
            </a:r>
            <a:r>
              <a:rPr lang="en-US" sz="1200" kern="1200" dirty="0" err="1">
                <a:solidFill>
                  <a:schemeClr val="tx1"/>
                </a:solidFill>
                <a:effectLst/>
                <a:latin typeface="+mn-lt"/>
                <a:ea typeface="+mn-ea"/>
                <a:cs typeface="+mn-cs"/>
              </a:rPr>
              <a:t>ps</a:t>
            </a:r>
            <a:r>
              <a:rPr lang="en-US" sz="1200" kern="1200" dirty="0">
                <a:solidFill>
                  <a:schemeClr val="tx1"/>
                </a:solidFill>
                <a:effectLst/>
                <a:latin typeface="+mn-lt"/>
                <a:ea typeface="+mn-ea"/>
                <a:cs typeface="+mn-cs"/>
              </a:rPr>
              <a:t> at the speed of light corresponds to 2 mm path length in optical fibers. So, we are now trying to solve the challenge of having two photons, at the speed of light, arrive within less than 2 mm from one another after having travelled through ten’s of km of fibers. Also, some very efficient swapping protocols require optical phase stabilization – here we are talking about attosecond stabilization – another 3 orders of magnitude. I guess you can see how difficult this is in a deployed environment. Furthermore, swapping requires both photons to have the same polarization, and therefore polarization must also to stabilized. All of this stabilization has to happen without imposing noise on the delicate quantum photons.</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29E580F-0089-0411-AAE8-3267E1D5BB8E}"/>
              </a:ext>
            </a:extLst>
          </p:cNvPr>
          <p:cNvSpPr>
            <a:spLocks noGrp="1"/>
          </p:cNvSpPr>
          <p:nvPr>
            <p:ph type="sldNum" sz="quarter" idx="5"/>
          </p:nvPr>
        </p:nvSpPr>
        <p:spPr/>
        <p:txBody>
          <a:bodyPr/>
          <a:lstStyle/>
          <a:p>
            <a:fld id="{3AF66CF0-567C-42F3-A185-725DD8AA6E24}" type="slidenum">
              <a:rPr lang="en-US" smtClean="0"/>
              <a:t>10</a:t>
            </a:fld>
            <a:endParaRPr lang="en-US"/>
          </a:p>
        </p:txBody>
      </p:sp>
    </p:spTree>
    <p:extLst>
      <p:ext uri="{BB962C8B-B14F-4D97-AF65-F5344CB8AC3E}">
        <p14:creationId xmlns:p14="http://schemas.microsoft.com/office/powerpoint/2010/main" val="3733972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6804BF-A41C-8448-874E-9C0B6FDDAB7C}" type="slidenum">
              <a:rPr lang="en-US" smtClean="0"/>
              <a:t>12</a:t>
            </a:fld>
            <a:endParaRPr lang="en-US"/>
          </a:p>
        </p:txBody>
      </p:sp>
    </p:spTree>
    <p:extLst>
      <p:ext uri="{BB962C8B-B14F-4D97-AF65-F5344CB8AC3E}">
        <p14:creationId xmlns:p14="http://schemas.microsoft.com/office/powerpoint/2010/main" val="3637700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6804BF-A41C-8448-874E-9C0B6FDDAB7C}" type="slidenum">
              <a:rPr lang="en-US" smtClean="0"/>
              <a:t>14</a:t>
            </a:fld>
            <a:endParaRPr lang="en-US"/>
          </a:p>
        </p:txBody>
      </p:sp>
    </p:spTree>
    <p:extLst>
      <p:ext uri="{BB962C8B-B14F-4D97-AF65-F5344CB8AC3E}">
        <p14:creationId xmlns:p14="http://schemas.microsoft.com/office/powerpoint/2010/main" val="3921412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D880-B456-C7D1-4F0E-CD8B8FF02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BDE5F-F279-E72F-B0F0-36DADD8BD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9AE84-4443-EAF1-E785-453E674517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49930-A294-530E-CCFF-77CF7E95A18D}"/>
              </a:ext>
            </a:extLst>
          </p:cNvPr>
          <p:cNvSpPr>
            <a:spLocks noGrp="1"/>
          </p:cNvSpPr>
          <p:nvPr>
            <p:ph type="sldNum" sz="quarter" idx="5"/>
          </p:nvPr>
        </p:nvSpPr>
        <p:spPr/>
        <p:txBody>
          <a:bodyPr/>
          <a:lstStyle/>
          <a:p>
            <a:fld id="{9C6804BF-A41C-8448-874E-9C0B6FDDAB7C}" type="slidenum">
              <a:rPr lang="en-US" smtClean="0"/>
              <a:t>15</a:t>
            </a:fld>
            <a:endParaRPr lang="en-US"/>
          </a:p>
        </p:txBody>
      </p:sp>
    </p:spTree>
    <p:extLst>
      <p:ext uri="{BB962C8B-B14F-4D97-AF65-F5344CB8AC3E}">
        <p14:creationId xmlns:p14="http://schemas.microsoft.com/office/powerpoint/2010/main" val="1297886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7B526A-BB7A-47D2-BF8F-3720FA3C004C}" type="slidenum">
              <a:rPr lang="en-US" smtClean="0"/>
              <a:t>21</a:t>
            </a:fld>
            <a:endParaRPr lang="en-US"/>
          </a:p>
        </p:txBody>
      </p:sp>
    </p:spTree>
    <p:extLst>
      <p:ext uri="{BB962C8B-B14F-4D97-AF65-F5344CB8AC3E}">
        <p14:creationId xmlns:p14="http://schemas.microsoft.com/office/powerpoint/2010/main" val="2291869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3.jpe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2.png"/><Relationship Id="rId7" Type="http://schemas.openxmlformats.org/officeDocument/2006/relationships/image" Target="../media/image27.jpe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chart" Target="../charts/chart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9.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Master" Target="../slideMasters/slideMaster1.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12.png"/><Relationship Id="rId4" Type="http://schemas.openxmlformats.org/officeDocument/2006/relationships/image" Target="../media/image44.jpeg"/><Relationship Id="rId9"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3.jpeg"/></Relationships>
</file>

<file path=ppt/slideLayouts/_rels/slideLayout32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2.png"/><Relationship Id="rId7" Type="http://schemas.openxmlformats.org/officeDocument/2006/relationships/image" Target="../media/image27.jpeg"/><Relationship Id="rId2" Type="http://schemas.openxmlformats.org/officeDocument/2006/relationships/image" Target="../media/image11.png"/><Relationship Id="rId1" Type="http://schemas.openxmlformats.org/officeDocument/2006/relationships/slideMaster" Target="../slideMasters/slideMaster10.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33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Master" Target="../slideMasters/slideMaster10.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s>
</file>

<file path=ppt/slideLayouts/_rels/slideLayout3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chart" Target="../charts/chart10.xml"/></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9.jpeg"/></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410.jpeg"/><Relationship Id="rId2" Type="http://schemas.openxmlformats.org/officeDocument/2006/relationships/image" Target="../media/image40.jpeg"/><Relationship Id="rId1" Type="http://schemas.openxmlformats.org/officeDocument/2006/relationships/slideMaster" Target="../slideMasters/slideMaster10.xml"/></Relationships>
</file>

<file path=ppt/slideLayouts/_rels/slideLayout370.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Master" Target="../slideMasters/slideMaster10.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12.png"/><Relationship Id="rId4" Type="http://schemas.openxmlformats.org/officeDocument/2006/relationships/image" Target="../media/image44.jpeg"/><Relationship Id="rId9" Type="http://schemas.openxmlformats.org/officeDocument/2006/relationships/image" Target="../media/image11.png"/></Relationships>
</file>

<file path=ppt/slideLayouts/_rels/slideLayout38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1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1BAFE4-3996-9B40-A849-0450F4C59513}"/>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44D804DA-26DC-094D-81DE-93F10F39F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51A0C-9B64-634D-8A09-BE241A244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73619D-369A-3C40-8401-DAA021E87AD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2FA8995-CDE0-A646-B4C0-DF68570AC6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2D4CD-0567-AA4B-BE1B-B504FA737AED}"/>
              </a:ext>
            </a:extLst>
          </p:cNvPr>
          <p:cNvSpPr>
            <a:spLocks noGrp="1"/>
          </p:cNvSpPr>
          <p:nvPr>
            <p:ph type="sldNum" sz="quarter" idx="12"/>
          </p:nvPr>
        </p:nvSpPr>
        <p:spPr/>
        <p:txBody>
          <a:bodyPr/>
          <a:lstStyle/>
          <a:p>
            <a:fld id="{54EEB62B-FDC5-F542-B36B-F4CCC4099D47}" type="slidenum">
              <a:rPr lang="en-US" smtClean="0"/>
              <a:t>‹#›</a:t>
            </a:fld>
            <a:endParaRPr lang="en-US"/>
          </a:p>
        </p:txBody>
      </p:sp>
    </p:spTree>
    <p:extLst>
      <p:ext uri="{BB962C8B-B14F-4D97-AF65-F5344CB8AC3E}">
        <p14:creationId xmlns:p14="http://schemas.microsoft.com/office/powerpoint/2010/main" val="795091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57EA63F-E258-8B4D-B70A-6AFAEA50ED00}"/>
              </a:ext>
            </a:extLst>
          </p:cNvPr>
          <p:cNvPicPr>
            <a:picLocks noChangeAspect="1"/>
          </p:cNvPicPr>
          <p:nvPr userDrawn="1"/>
        </p:nvPicPr>
        <p:blipFill>
          <a:blip r:embed="rId4"/>
          <a:stretch>
            <a:fillRect/>
          </a:stretch>
        </p:blipFill>
        <p:spPr>
          <a:xfrm>
            <a:off x="359617" y="6004119"/>
            <a:ext cx="3973068" cy="524744"/>
          </a:xfrm>
          <a:prstGeom prst="rect">
            <a:avLst/>
          </a:prstGeom>
        </p:spPr>
      </p:pic>
      <p:sp>
        <p:nvSpPr>
          <p:cNvPr id="12" name="Content Placeholder 2">
            <a:extLst>
              <a:ext uri="{FF2B5EF4-FFF2-40B4-BE49-F238E27FC236}">
                <a16:creationId xmlns:a16="http://schemas.microsoft.com/office/drawing/2014/main" id="{306A99C9-9F07-F745-B575-0DBCE5993A5B}"/>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spTree>
    <p:extLst>
      <p:ext uri="{BB962C8B-B14F-4D97-AF65-F5344CB8AC3E}">
        <p14:creationId xmlns:p14="http://schemas.microsoft.com/office/powerpoint/2010/main" val="2433822817"/>
      </p:ext>
    </p:extLst>
  </p:cSld>
  <p:clrMapOvr>
    <a:masterClrMapping/>
  </p:clrMapOvr>
  <p:extLst>
    <p:ext uri="{DCECCB84-F9BA-43D5-87BE-67443E8EF086}">
      <p15:sldGuideLst xmlns:p15="http://schemas.microsoft.com/office/powerpoint/2012/main">
        <p15:guide id="1" orient="horz" pos="1368"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F117FCBB-E158-AB44-BD1F-E332C48A85FF}"/>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8" name="Picture 7">
            <a:extLst>
              <a:ext uri="{FF2B5EF4-FFF2-40B4-BE49-F238E27FC236}">
                <a16:creationId xmlns:a16="http://schemas.microsoft.com/office/drawing/2014/main" id="{50B58202-31F7-CE4A-9978-3C1A0749C237}"/>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340064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05BD4975-D7DE-A14C-AC0B-CEBA1CDB77E4}"/>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04F07147-0DCE-E846-A4DA-BDE4789366AE}"/>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258147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FB257F-E78B-5143-9197-29A7753A1BD4}"/>
              </a:ext>
            </a:extLst>
          </p:cNvPr>
          <p:cNvSpPr/>
          <p:nvPr userDrawn="1"/>
        </p:nvSpPr>
        <p:spPr>
          <a:xfrm>
            <a:off x="-3" y="5598633"/>
            <a:ext cx="12195652"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6985" y="1963"/>
            <a:ext cx="12198984" cy="6861929"/>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7BC7EFF5-A996-6F4F-B042-6AC5C9AD1E0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3EF5BCF3-54DD-114C-AC77-41AB67A43060}"/>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B16FCF6-BD1A-6543-BD0C-0C6F4345E562}"/>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4344B58A-64BB-1A4E-81E8-E93017BCC390}"/>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2927741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13" name="Picture 12">
            <a:extLst>
              <a:ext uri="{FF2B5EF4-FFF2-40B4-BE49-F238E27FC236}">
                <a16:creationId xmlns:a16="http://schemas.microsoft.com/office/drawing/2014/main" id="{EA09FAE3-492E-8945-991C-5D2A0F24154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4EC80B-C636-894A-8C22-73424FCA08C3}"/>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2" name="Picture 11">
            <a:extLst>
              <a:ext uri="{FF2B5EF4-FFF2-40B4-BE49-F238E27FC236}">
                <a16:creationId xmlns:a16="http://schemas.microsoft.com/office/drawing/2014/main" id="{14586481-B74D-E246-A8E6-67A65FAC520D}"/>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833632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4BEF4D4-7E5F-3B46-8DBB-0554AC2C9621}"/>
              </a:ext>
            </a:extLst>
          </p:cNvPr>
          <p:cNvPicPr>
            <a:picLocks noChangeAspect="1"/>
          </p:cNvPicPr>
          <p:nvPr userDrawn="1"/>
        </p:nvPicPr>
        <p:blipFill>
          <a:blip r:embed="rId3"/>
          <a:stretch>
            <a:fillRect/>
          </a:stretch>
        </p:blipFill>
        <p:spPr>
          <a:xfrm>
            <a:off x="363970" y="6004694"/>
            <a:ext cx="3964361" cy="523594"/>
          </a:xfrm>
          <a:prstGeom prst="rect">
            <a:avLst/>
          </a:prstGeom>
        </p:spPr>
      </p:pic>
      <p:sp>
        <p:nvSpPr>
          <p:cNvPr id="18" name="Content Placeholder 2">
            <a:extLst>
              <a:ext uri="{FF2B5EF4-FFF2-40B4-BE49-F238E27FC236}">
                <a16:creationId xmlns:a16="http://schemas.microsoft.com/office/drawing/2014/main" id="{478E25D7-9AEF-0C40-A131-9FCCE2F2E879}"/>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spTree>
    <p:extLst>
      <p:ext uri="{BB962C8B-B14F-4D97-AF65-F5344CB8AC3E}">
        <p14:creationId xmlns:p14="http://schemas.microsoft.com/office/powerpoint/2010/main" val="382766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478E25D7-9AEF-0C40-A131-9FCCE2F2E879}"/>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49F65A31-2876-1846-B2C3-B0FDF7C2207F}"/>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97116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FF83749-0CA5-6F47-B5E6-042537604463}"/>
              </a:ext>
            </a:extLst>
          </p:cNvPr>
          <p:cNvPicPr>
            <a:picLocks noChangeAspect="1"/>
          </p:cNvPicPr>
          <p:nvPr userDrawn="1"/>
        </p:nvPicPr>
        <p:blipFill>
          <a:blip r:embed="rId3"/>
          <a:stretch>
            <a:fillRect/>
          </a:stretch>
        </p:blipFill>
        <p:spPr>
          <a:xfrm>
            <a:off x="497840" y="268823"/>
            <a:ext cx="3973068" cy="531959"/>
          </a:xfrm>
          <a:prstGeom prst="rect">
            <a:avLst/>
          </a:prstGeom>
        </p:spPr>
      </p:pic>
    </p:spTree>
    <p:extLst>
      <p:ext uri="{BB962C8B-B14F-4D97-AF65-F5344CB8AC3E}">
        <p14:creationId xmlns:p14="http://schemas.microsoft.com/office/powerpoint/2010/main" val="3509417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163804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pic>
        <p:nvPicPr>
          <p:cNvPr id="10" name="Picture 9">
            <a:extLst>
              <a:ext uri="{FF2B5EF4-FFF2-40B4-BE49-F238E27FC236}">
                <a16:creationId xmlns:a16="http://schemas.microsoft.com/office/drawing/2014/main" id="{C55B0418-EA3E-F444-BA50-493E538C475E}"/>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7710271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2" userDrawn="1">
          <p15:clr>
            <a:srgbClr val="FBAE40"/>
          </p15:clr>
        </p15:guide>
        <p15:guide id="3" orient="horz" pos="50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19" name="Picture 18">
            <a:extLst>
              <a:ext uri="{FF2B5EF4-FFF2-40B4-BE49-F238E27FC236}">
                <a16:creationId xmlns:a16="http://schemas.microsoft.com/office/drawing/2014/main" id="{CAD91200-3642-8946-A772-E48D2472F96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spTree>
    <p:extLst>
      <p:ext uri="{BB962C8B-B14F-4D97-AF65-F5344CB8AC3E}">
        <p14:creationId xmlns:p14="http://schemas.microsoft.com/office/powerpoint/2010/main" val="2622539694"/>
      </p:ext>
    </p:extLst>
  </p:cSld>
  <p:clrMapOvr>
    <a:masterClrMapping/>
  </p:clrMapOvr>
  <p:extLst>
    <p:ext uri="{DCECCB84-F9BA-43D5-87BE-67443E8EF086}">
      <p15:sldGuideLst xmlns:p15="http://schemas.microsoft.com/office/powerpoint/2012/main">
        <p15:guide id="1" orient="horz" pos="2136" userDrawn="1">
          <p15:clr>
            <a:srgbClr val="FBAE40"/>
          </p15:clr>
        </p15:guide>
        <p15:guide id="3" pos="432" userDrawn="1">
          <p15:clr>
            <a:srgbClr val="FBAE40"/>
          </p15:clr>
        </p15:guide>
        <p15:guide id="4" pos="7296">
          <p15:clr>
            <a:srgbClr val="FBAE40"/>
          </p15:clr>
        </p15:guide>
        <p15:guide id="5"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Edit Master text styles</a:t>
            </a:r>
          </a:p>
          <a:p>
            <a:pPr lvl="1"/>
            <a:r>
              <a:rPr lang="en-US"/>
              <a:t>Second level</a:t>
            </a:r>
          </a:p>
        </p:txBody>
      </p:sp>
      <p:pic>
        <p:nvPicPr>
          <p:cNvPr id="10" name="Picture 9">
            <a:extLst>
              <a:ext uri="{FF2B5EF4-FFF2-40B4-BE49-F238E27FC236}">
                <a16:creationId xmlns:a16="http://schemas.microsoft.com/office/drawing/2014/main" id="{82528B23-895C-5C4C-B680-35A98899E6A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Tree>
    <p:extLst>
      <p:ext uri="{BB962C8B-B14F-4D97-AF65-F5344CB8AC3E}">
        <p14:creationId xmlns:p14="http://schemas.microsoft.com/office/powerpoint/2010/main" val="358590916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Rectangle 8">
            <a:extLst>
              <a:ext uri="{FF2B5EF4-FFF2-40B4-BE49-F238E27FC236}">
                <a16:creationId xmlns:a16="http://schemas.microsoft.com/office/drawing/2014/main" id="{7D63FB6F-295B-4145-AC04-27AECBF663FE}"/>
              </a:ext>
            </a:extLst>
          </p:cNvPr>
          <p:cNvSpPr/>
          <p:nvPr userDrawn="1"/>
        </p:nvSpPr>
        <p:spPr>
          <a:xfrm>
            <a:off x="10173653" y="3561055"/>
            <a:ext cx="1399032" cy="2013995"/>
          </a:xfrm>
          <a:prstGeom prst="rect">
            <a:avLst/>
          </a:prstGeom>
          <a:solidFill>
            <a:srgbClr val="B9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a:extLst>
              <a:ext uri="{FF2B5EF4-FFF2-40B4-BE49-F238E27FC236}">
                <a16:creationId xmlns:a16="http://schemas.microsoft.com/office/drawing/2014/main" id="{7A30F6BE-9234-024F-833A-824C3D3A925D}"/>
              </a:ext>
            </a:extLst>
          </p:cNvPr>
          <p:cNvSpPr/>
          <p:nvPr userDrawn="1"/>
        </p:nvSpPr>
        <p:spPr>
          <a:xfrm>
            <a:off x="8586154" y="3561055"/>
            <a:ext cx="1399032" cy="2013995"/>
          </a:xfrm>
          <a:prstGeom prst="rect">
            <a:avLst/>
          </a:prstGeom>
          <a:solidFill>
            <a:srgbClr val="B94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1B41BF4F-6491-E24D-82FA-6C4C49768707}"/>
              </a:ext>
            </a:extLst>
          </p:cNvPr>
          <p:cNvSpPr/>
          <p:nvPr userDrawn="1"/>
        </p:nvSpPr>
        <p:spPr>
          <a:xfrm>
            <a:off x="6976872" y="3561054"/>
            <a:ext cx="1407759"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ectangle 14">
            <a:extLst>
              <a:ext uri="{FF2B5EF4-FFF2-40B4-BE49-F238E27FC236}">
                <a16:creationId xmlns:a16="http://schemas.microsoft.com/office/drawing/2014/main" id="{030C1E6D-6FDE-8C4C-84A7-19639DF2BE58}"/>
              </a:ext>
            </a:extLst>
          </p:cNvPr>
          <p:cNvSpPr/>
          <p:nvPr userDrawn="1"/>
        </p:nvSpPr>
        <p:spPr>
          <a:xfrm>
            <a:off x="5416537" y="3561055"/>
            <a:ext cx="140359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Rectangle 16">
            <a:extLst>
              <a:ext uri="{FF2B5EF4-FFF2-40B4-BE49-F238E27FC236}">
                <a16:creationId xmlns:a16="http://schemas.microsoft.com/office/drawing/2014/main" id="{4E81D280-A245-594C-9C82-B79E20F196D0}"/>
              </a:ext>
            </a:extLst>
          </p:cNvPr>
          <p:cNvSpPr/>
          <p:nvPr userDrawn="1"/>
        </p:nvSpPr>
        <p:spPr>
          <a:xfrm>
            <a:off x="3836549" y="3561054"/>
            <a:ext cx="139903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ectangle 18">
            <a:extLst>
              <a:ext uri="{FF2B5EF4-FFF2-40B4-BE49-F238E27FC236}">
                <a16:creationId xmlns:a16="http://schemas.microsoft.com/office/drawing/2014/main" id="{106EA32C-2240-6F4B-914F-98F7B8238AF2}"/>
              </a:ext>
            </a:extLst>
          </p:cNvPr>
          <p:cNvSpPr/>
          <p:nvPr userDrawn="1"/>
        </p:nvSpPr>
        <p:spPr>
          <a:xfrm>
            <a:off x="651527" y="3561054"/>
            <a:ext cx="139903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9A93E19-50A5-9548-8F8C-391BBBDBDB90}"/>
              </a:ext>
            </a:extLst>
          </p:cNvPr>
          <p:cNvSpPr/>
          <p:nvPr userDrawn="1"/>
        </p:nvSpPr>
        <p:spPr>
          <a:xfrm>
            <a:off x="2254237" y="3561055"/>
            <a:ext cx="140359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4ED8E57-8E6A-9147-8403-FC7756A82595}"/>
              </a:ext>
            </a:extLst>
          </p:cNvPr>
          <p:cNvSpPr/>
          <p:nvPr userDrawn="1"/>
        </p:nvSpPr>
        <p:spPr>
          <a:xfrm>
            <a:off x="65152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FDDE5E9-7903-9D43-B5F6-3F8CE301C9A3}"/>
              </a:ext>
            </a:extLst>
          </p:cNvPr>
          <p:cNvSpPr/>
          <p:nvPr userDrawn="1"/>
        </p:nvSpPr>
        <p:spPr>
          <a:xfrm>
            <a:off x="22490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C5D5EB1-B45D-4743-A377-C9944576F172}"/>
              </a:ext>
            </a:extLst>
          </p:cNvPr>
          <p:cNvSpPr/>
          <p:nvPr userDrawn="1"/>
        </p:nvSpPr>
        <p:spPr>
          <a:xfrm>
            <a:off x="3836161"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F42BFC-2C0F-7B4C-A926-E9D82CEC7CDF}"/>
              </a:ext>
            </a:extLst>
          </p:cNvPr>
          <p:cNvSpPr/>
          <p:nvPr userDrawn="1"/>
        </p:nvSpPr>
        <p:spPr>
          <a:xfrm>
            <a:off x="5403963" y="2162022"/>
            <a:ext cx="1413590"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A1E8556-4AB5-444E-83C6-EBC637F23838}"/>
              </a:ext>
            </a:extLst>
          </p:cNvPr>
          <p:cNvSpPr/>
          <p:nvPr userDrawn="1"/>
        </p:nvSpPr>
        <p:spPr>
          <a:xfrm>
            <a:off x="69855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7EFCBEB-6BFB-264C-849B-1BCB554A8812}"/>
              </a:ext>
            </a:extLst>
          </p:cNvPr>
          <p:cNvSpPr/>
          <p:nvPr userDrawn="1"/>
        </p:nvSpPr>
        <p:spPr>
          <a:xfrm>
            <a:off x="858683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9489B2-A7AF-1A48-A34B-C686CA59A72C}"/>
              </a:ext>
            </a:extLst>
          </p:cNvPr>
          <p:cNvSpPr/>
          <p:nvPr userDrawn="1"/>
        </p:nvSpPr>
        <p:spPr>
          <a:xfrm>
            <a:off x="101738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5">
            <a:extLst>
              <a:ext uri="{FF2B5EF4-FFF2-40B4-BE49-F238E27FC236}">
                <a16:creationId xmlns:a16="http://schemas.microsoft.com/office/drawing/2014/main" id="{6D13160A-7C33-214C-A659-A9486E4B61C7}"/>
              </a:ext>
            </a:extLst>
          </p:cNvPr>
          <p:cNvSpPr>
            <a:spLocks noGrp="1"/>
          </p:cNvSpPr>
          <p:nvPr>
            <p:ph sz="quarter" idx="4" hasCustomPrompt="1"/>
          </p:nvPr>
        </p:nvSpPr>
        <p:spPr>
          <a:xfrm>
            <a:off x="65317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1" name="Content Placeholder 5">
            <a:extLst>
              <a:ext uri="{FF2B5EF4-FFF2-40B4-BE49-F238E27FC236}">
                <a16:creationId xmlns:a16="http://schemas.microsoft.com/office/drawing/2014/main" id="{0619B90C-3B9F-5942-9F93-1B3C12E5D3F0}"/>
              </a:ext>
            </a:extLst>
          </p:cNvPr>
          <p:cNvSpPr>
            <a:spLocks noGrp="1"/>
          </p:cNvSpPr>
          <p:nvPr>
            <p:ph sz="quarter" idx="10" hasCustomPrompt="1"/>
          </p:nvPr>
        </p:nvSpPr>
        <p:spPr>
          <a:xfrm>
            <a:off x="2261257"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2" name="Content Placeholder 5">
            <a:extLst>
              <a:ext uri="{FF2B5EF4-FFF2-40B4-BE49-F238E27FC236}">
                <a16:creationId xmlns:a16="http://schemas.microsoft.com/office/drawing/2014/main" id="{BEF394CA-5C7F-7747-88FB-CC36738A1590}"/>
              </a:ext>
            </a:extLst>
          </p:cNvPr>
          <p:cNvSpPr>
            <a:spLocks noGrp="1"/>
          </p:cNvSpPr>
          <p:nvPr>
            <p:ph sz="quarter" idx="11" hasCustomPrompt="1"/>
          </p:nvPr>
        </p:nvSpPr>
        <p:spPr>
          <a:xfrm>
            <a:off x="3848319"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3" name="Content Placeholder 5">
            <a:extLst>
              <a:ext uri="{FF2B5EF4-FFF2-40B4-BE49-F238E27FC236}">
                <a16:creationId xmlns:a16="http://schemas.microsoft.com/office/drawing/2014/main" id="{26CAF10A-5FF5-A14E-ACBB-55A8215DC58A}"/>
              </a:ext>
            </a:extLst>
          </p:cNvPr>
          <p:cNvSpPr>
            <a:spLocks noGrp="1"/>
          </p:cNvSpPr>
          <p:nvPr>
            <p:ph sz="quarter" idx="12" hasCustomPrompt="1"/>
          </p:nvPr>
        </p:nvSpPr>
        <p:spPr>
          <a:xfrm>
            <a:off x="5414361" y="2162022"/>
            <a:ext cx="1393718" cy="1399032"/>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Icon/photo</a:t>
            </a:r>
          </a:p>
        </p:txBody>
      </p:sp>
      <p:sp>
        <p:nvSpPr>
          <p:cNvPr id="34" name="Content Placeholder 5">
            <a:extLst>
              <a:ext uri="{FF2B5EF4-FFF2-40B4-BE49-F238E27FC236}">
                <a16:creationId xmlns:a16="http://schemas.microsoft.com/office/drawing/2014/main" id="{ED6402DC-B696-2240-8DA9-ADE6C47F16D8}"/>
              </a:ext>
            </a:extLst>
          </p:cNvPr>
          <p:cNvSpPr>
            <a:spLocks noGrp="1"/>
          </p:cNvSpPr>
          <p:nvPr>
            <p:ph sz="quarter" idx="13" hasCustomPrompt="1"/>
          </p:nvPr>
        </p:nvSpPr>
        <p:spPr>
          <a:xfrm>
            <a:off x="6990912"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5" name="Content Placeholder 5">
            <a:extLst>
              <a:ext uri="{FF2B5EF4-FFF2-40B4-BE49-F238E27FC236}">
                <a16:creationId xmlns:a16="http://schemas.microsoft.com/office/drawing/2014/main" id="{0FDABA7F-8C47-4247-9381-D417117873DC}"/>
              </a:ext>
            </a:extLst>
          </p:cNvPr>
          <p:cNvSpPr>
            <a:spLocks noGrp="1"/>
          </p:cNvSpPr>
          <p:nvPr>
            <p:ph sz="quarter" idx="14" hasCustomPrompt="1"/>
          </p:nvPr>
        </p:nvSpPr>
        <p:spPr>
          <a:xfrm>
            <a:off x="859899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6" name="Content Placeholder 5">
            <a:extLst>
              <a:ext uri="{FF2B5EF4-FFF2-40B4-BE49-F238E27FC236}">
                <a16:creationId xmlns:a16="http://schemas.microsoft.com/office/drawing/2014/main" id="{2783E5F4-3A3F-B941-889C-722AE8E54073}"/>
              </a:ext>
            </a:extLst>
          </p:cNvPr>
          <p:cNvSpPr>
            <a:spLocks noGrp="1"/>
          </p:cNvSpPr>
          <p:nvPr>
            <p:ph sz="quarter" idx="15" hasCustomPrompt="1"/>
          </p:nvPr>
        </p:nvSpPr>
        <p:spPr>
          <a:xfrm>
            <a:off x="10175546"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4" name="Text Placeholder 3">
            <a:extLst>
              <a:ext uri="{FF2B5EF4-FFF2-40B4-BE49-F238E27FC236}">
                <a16:creationId xmlns:a16="http://schemas.microsoft.com/office/drawing/2014/main" id="{487B02A2-B4A7-7246-A7D2-D24AEC2B262F}"/>
              </a:ext>
            </a:extLst>
          </p:cNvPr>
          <p:cNvSpPr>
            <a:spLocks noGrp="1"/>
          </p:cNvSpPr>
          <p:nvPr>
            <p:ph type="body" sz="quarter" idx="16" hasCustomPrompt="1"/>
          </p:nvPr>
        </p:nvSpPr>
        <p:spPr>
          <a:xfrm>
            <a:off x="865053"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7" name="Text Placeholder 3">
            <a:extLst>
              <a:ext uri="{FF2B5EF4-FFF2-40B4-BE49-F238E27FC236}">
                <a16:creationId xmlns:a16="http://schemas.microsoft.com/office/drawing/2014/main" id="{5F09B16C-9619-E64D-89F0-2025BEB7F217}"/>
              </a:ext>
            </a:extLst>
          </p:cNvPr>
          <p:cNvSpPr>
            <a:spLocks noGrp="1"/>
          </p:cNvSpPr>
          <p:nvPr>
            <p:ph type="body" sz="quarter" idx="17" hasCustomPrompt="1"/>
          </p:nvPr>
        </p:nvSpPr>
        <p:spPr>
          <a:xfrm>
            <a:off x="245705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8" name="Text Placeholder 3">
            <a:extLst>
              <a:ext uri="{FF2B5EF4-FFF2-40B4-BE49-F238E27FC236}">
                <a16:creationId xmlns:a16="http://schemas.microsoft.com/office/drawing/2014/main" id="{D2F39FD2-65E4-A24B-8EEB-6F38BDAF8B00}"/>
              </a:ext>
            </a:extLst>
          </p:cNvPr>
          <p:cNvSpPr>
            <a:spLocks noGrp="1"/>
          </p:cNvSpPr>
          <p:nvPr>
            <p:ph type="body" sz="quarter" idx="18" hasCustomPrompt="1"/>
          </p:nvPr>
        </p:nvSpPr>
        <p:spPr>
          <a:xfrm>
            <a:off x="406019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9" name="Text Placeholder 3">
            <a:extLst>
              <a:ext uri="{FF2B5EF4-FFF2-40B4-BE49-F238E27FC236}">
                <a16:creationId xmlns:a16="http://schemas.microsoft.com/office/drawing/2014/main" id="{24058022-10D8-9D4C-8782-AD04941366AE}"/>
              </a:ext>
            </a:extLst>
          </p:cNvPr>
          <p:cNvSpPr>
            <a:spLocks noGrp="1"/>
          </p:cNvSpPr>
          <p:nvPr>
            <p:ph type="body" sz="quarter" idx="19" hasCustomPrompt="1"/>
          </p:nvPr>
        </p:nvSpPr>
        <p:spPr>
          <a:xfrm>
            <a:off x="562577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0" name="Text Placeholder 3">
            <a:extLst>
              <a:ext uri="{FF2B5EF4-FFF2-40B4-BE49-F238E27FC236}">
                <a16:creationId xmlns:a16="http://schemas.microsoft.com/office/drawing/2014/main" id="{EBD41ED7-6893-A44E-8684-F19253C5E990}"/>
              </a:ext>
            </a:extLst>
          </p:cNvPr>
          <p:cNvSpPr>
            <a:spLocks noGrp="1"/>
          </p:cNvSpPr>
          <p:nvPr>
            <p:ph type="body" sz="quarter" idx="20" hasCustomPrompt="1"/>
          </p:nvPr>
        </p:nvSpPr>
        <p:spPr>
          <a:xfrm>
            <a:off x="7183644"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1" name="Text Placeholder 3">
            <a:extLst>
              <a:ext uri="{FF2B5EF4-FFF2-40B4-BE49-F238E27FC236}">
                <a16:creationId xmlns:a16="http://schemas.microsoft.com/office/drawing/2014/main" id="{A6ABB7D3-8923-3541-8C81-B2A625F39562}"/>
              </a:ext>
            </a:extLst>
          </p:cNvPr>
          <p:cNvSpPr>
            <a:spLocks noGrp="1"/>
          </p:cNvSpPr>
          <p:nvPr>
            <p:ph type="body" sz="quarter" idx="21" hasCustomPrompt="1"/>
          </p:nvPr>
        </p:nvSpPr>
        <p:spPr>
          <a:xfrm>
            <a:off x="8797955"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2" name="Text Placeholder 3">
            <a:extLst>
              <a:ext uri="{FF2B5EF4-FFF2-40B4-BE49-F238E27FC236}">
                <a16:creationId xmlns:a16="http://schemas.microsoft.com/office/drawing/2014/main" id="{92B815BA-D993-E647-A23D-45104F350363}"/>
              </a:ext>
            </a:extLst>
          </p:cNvPr>
          <p:cNvSpPr>
            <a:spLocks noGrp="1"/>
          </p:cNvSpPr>
          <p:nvPr>
            <p:ph type="body" sz="quarter" idx="22" hasCustomPrompt="1"/>
          </p:nvPr>
        </p:nvSpPr>
        <p:spPr>
          <a:xfrm>
            <a:off x="10378400"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4" name="Title 1">
            <a:extLst>
              <a:ext uri="{FF2B5EF4-FFF2-40B4-BE49-F238E27FC236}">
                <a16:creationId xmlns:a16="http://schemas.microsoft.com/office/drawing/2014/main" id="{07456F10-94CB-9840-86F1-1CBEA9052442}"/>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625277261"/>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C0A3B4F-B787-E348-81E5-AACFA52907BF}"/>
              </a:ext>
            </a:extLst>
          </p:cNvPr>
          <p:cNvSpPr/>
          <p:nvPr userDrawn="1"/>
        </p:nvSpPr>
        <p:spPr>
          <a:xfrm>
            <a:off x="2424544" y="3931919"/>
            <a:ext cx="9767455" cy="2926081"/>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E46EE32B-AE50-8946-9122-6D66A5E8A400}"/>
              </a:ext>
            </a:extLst>
          </p:cNvPr>
          <p:cNvSpPr>
            <a:spLocks noGrp="1"/>
          </p:cNvSpPr>
          <p:nvPr>
            <p:ph type="pic" idx="15" hasCustomPrompt="1"/>
          </p:nvPr>
        </p:nvSpPr>
        <p:spPr>
          <a:xfrm>
            <a:off x="4251" y="3987290"/>
            <a:ext cx="2420293" cy="28707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Photo</a:t>
            </a:r>
          </a:p>
        </p:txBody>
      </p:sp>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F8A68EDA-B380-A44A-B798-696050BAAA09}"/>
              </a:ext>
            </a:extLst>
          </p:cNvPr>
          <p:cNvSpPr>
            <a:spLocks noGrp="1"/>
          </p:cNvSpPr>
          <p:nvPr>
            <p:ph sz="half" idx="1"/>
          </p:nvPr>
        </p:nvSpPr>
        <p:spPr>
          <a:xfrm>
            <a:off x="2910840" y="1561453"/>
            <a:ext cx="8793480" cy="19592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C5B502A4-0F10-C046-A09B-5907847AD2D4}"/>
              </a:ext>
            </a:extLst>
          </p:cNvPr>
          <p:cNvSpPr>
            <a:spLocks noGrp="1"/>
          </p:cNvSpPr>
          <p:nvPr>
            <p:ph sz="half" idx="13"/>
          </p:nvPr>
        </p:nvSpPr>
        <p:spPr>
          <a:xfrm>
            <a:off x="2910840" y="4377805"/>
            <a:ext cx="8793480" cy="19592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2">
            <a:extLst>
              <a:ext uri="{FF2B5EF4-FFF2-40B4-BE49-F238E27FC236}">
                <a16:creationId xmlns:a16="http://schemas.microsoft.com/office/drawing/2014/main" id="{DFB21A36-8344-2E4A-BB13-8B1D1EA74D55}"/>
              </a:ext>
            </a:extLst>
          </p:cNvPr>
          <p:cNvSpPr>
            <a:spLocks noGrp="1"/>
          </p:cNvSpPr>
          <p:nvPr>
            <p:ph type="pic" idx="14" hasCustomPrompt="1"/>
          </p:nvPr>
        </p:nvSpPr>
        <p:spPr>
          <a:xfrm>
            <a:off x="4251" y="1097786"/>
            <a:ext cx="2420293" cy="28707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Photo</a:t>
            </a:r>
          </a:p>
        </p:txBody>
      </p:sp>
      <p:pic>
        <p:nvPicPr>
          <p:cNvPr id="12" name="Picture 11">
            <a:extLst>
              <a:ext uri="{FF2B5EF4-FFF2-40B4-BE49-F238E27FC236}">
                <a16:creationId xmlns:a16="http://schemas.microsoft.com/office/drawing/2014/main" id="{26770B63-95F5-6D47-AF76-01BD68431C4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Tree>
    <p:extLst>
      <p:ext uri="{BB962C8B-B14F-4D97-AF65-F5344CB8AC3E}">
        <p14:creationId xmlns:p14="http://schemas.microsoft.com/office/powerpoint/2010/main" val="4271377967"/>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2" name="Picture 11">
            <a:extLst>
              <a:ext uri="{FF2B5EF4-FFF2-40B4-BE49-F238E27FC236}">
                <a16:creationId xmlns:a16="http://schemas.microsoft.com/office/drawing/2014/main" id="{26770B63-95F5-6D47-AF76-01BD68431C4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5D8B7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Edit Master text styles</a:t>
            </a:r>
          </a:p>
          <a:p>
            <a:pPr lvl="1"/>
            <a:r>
              <a:rPr lang="en-US"/>
              <a:t>Second level</a:t>
            </a:r>
          </a:p>
          <a:p>
            <a:pPr lvl="2"/>
            <a:endParaRPr lang="en-US"/>
          </a:p>
        </p:txBody>
      </p:sp>
    </p:spTree>
    <p:extLst>
      <p:ext uri="{BB962C8B-B14F-4D97-AF65-F5344CB8AC3E}">
        <p14:creationId xmlns:p14="http://schemas.microsoft.com/office/powerpoint/2010/main" val="354998936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0" name="Rectangle 9">
            <a:extLst>
              <a:ext uri="{FF2B5EF4-FFF2-40B4-BE49-F238E27FC236}">
                <a16:creationId xmlns:a16="http://schemas.microsoft.com/office/drawing/2014/main" id="{E789C67D-F551-D24A-8D9C-6ABA80EC5EF8}"/>
              </a:ext>
            </a:extLst>
          </p:cNvPr>
          <p:cNvSpPr/>
          <p:nvPr userDrawn="1"/>
        </p:nvSpPr>
        <p:spPr>
          <a:xfrm>
            <a:off x="1062317" y="4357661"/>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CD0D8-53A1-E24B-99EE-5AA04A5C89CE}"/>
              </a:ext>
            </a:extLst>
          </p:cNvPr>
          <p:cNvSpPr/>
          <p:nvPr userDrawn="1"/>
        </p:nvSpPr>
        <p:spPr>
          <a:xfrm>
            <a:off x="4587688" y="4357661"/>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035E3B7-9503-9641-A7A8-60F96166A487}"/>
              </a:ext>
            </a:extLst>
          </p:cNvPr>
          <p:cNvSpPr/>
          <p:nvPr userDrawn="1"/>
        </p:nvSpPr>
        <p:spPr>
          <a:xfrm>
            <a:off x="8113059" y="4357661"/>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E6EFEDA-983B-6547-95FE-6F3E5EBBC482}"/>
              </a:ext>
            </a:extLst>
          </p:cNvPr>
          <p:cNvSpPr/>
          <p:nvPr userDrawn="1"/>
        </p:nvSpPr>
        <p:spPr>
          <a:xfrm>
            <a:off x="4578723" y="2297447"/>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6368F0-D6DE-7A4E-9005-EFE41B503ABE}"/>
              </a:ext>
            </a:extLst>
          </p:cNvPr>
          <p:cNvSpPr/>
          <p:nvPr userDrawn="1"/>
        </p:nvSpPr>
        <p:spPr>
          <a:xfrm>
            <a:off x="8104094" y="2297447"/>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91AB95-9234-5048-BF22-6A90E0A46C17}"/>
              </a:ext>
            </a:extLst>
          </p:cNvPr>
          <p:cNvSpPr/>
          <p:nvPr userDrawn="1"/>
        </p:nvSpPr>
        <p:spPr>
          <a:xfrm>
            <a:off x="1053352" y="2297447"/>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673FCD2-F7B3-0046-9438-D570A76E266E}"/>
              </a:ext>
            </a:extLst>
          </p:cNvPr>
          <p:cNvSpPr>
            <a:spLocks noGrp="1"/>
          </p:cNvSpPr>
          <p:nvPr>
            <p:ph type="body" sz="quarter" idx="10" hasCustomPrompt="1"/>
          </p:nvPr>
        </p:nvSpPr>
        <p:spPr>
          <a:xfrm>
            <a:off x="1419971"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6" name="Text Placeholder 3">
            <a:extLst>
              <a:ext uri="{FF2B5EF4-FFF2-40B4-BE49-F238E27FC236}">
                <a16:creationId xmlns:a16="http://schemas.microsoft.com/office/drawing/2014/main" id="{C1ED8E38-902A-914B-B497-3A0CE55E3E1F}"/>
              </a:ext>
            </a:extLst>
          </p:cNvPr>
          <p:cNvSpPr>
            <a:spLocks noGrp="1"/>
          </p:cNvSpPr>
          <p:nvPr>
            <p:ph type="body" sz="quarter" idx="11" hasCustomPrompt="1"/>
          </p:nvPr>
        </p:nvSpPr>
        <p:spPr>
          <a:xfrm>
            <a:off x="4945342"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7" name="Text Placeholder 3">
            <a:extLst>
              <a:ext uri="{FF2B5EF4-FFF2-40B4-BE49-F238E27FC236}">
                <a16:creationId xmlns:a16="http://schemas.microsoft.com/office/drawing/2014/main" id="{DFA7EFB9-A3D8-8D47-916A-DAC4CC3760DA}"/>
              </a:ext>
            </a:extLst>
          </p:cNvPr>
          <p:cNvSpPr>
            <a:spLocks noGrp="1"/>
          </p:cNvSpPr>
          <p:nvPr>
            <p:ph type="body" sz="quarter" idx="12" hasCustomPrompt="1"/>
          </p:nvPr>
        </p:nvSpPr>
        <p:spPr>
          <a:xfrm>
            <a:off x="8456186"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8" name="Text Placeholder 3">
            <a:extLst>
              <a:ext uri="{FF2B5EF4-FFF2-40B4-BE49-F238E27FC236}">
                <a16:creationId xmlns:a16="http://schemas.microsoft.com/office/drawing/2014/main" id="{C7F7537F-C63B-EA49-9EDE-5FA37DD19F44}"/>
              </a:ext>
            </a:extLst>
          </p:cNvPr>
          <p:cNvSpPr>
            <a:spLocks noGrp="1"/>
          </p:cNvSpPr>
          <p:nvPr>
            <p:ph type="body" sz="quarter" idx="13" hasCustomPrompt="1"/>
          </p:nvPr>
        </p:nvSpPr>
        <p:spPr>
          <a:xfrm>
            <a:off x="1419971"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9" name="Text Placeholder 3">
            <a:extLst>
              <a:ext uri="{FF2B5EF4-FFF2-40B4-BE49-F238E27FC236}">
                <a16:creationId xmlns:a16="http://schemas.microsoft.com/office/drawing/2014/main" id="{780406A7-272D-504B-A7C8-AA61CE6719D6}"/>
              </a:ext>
            </a:extLst>
          </p:cNvPr>
          <p:cNvSpPr>
            <a:spLocks noGrp="1"/>
          </p:cNvSpPr>
          <p:nvPr>
            <p:ph type="body" sz="quarter" idx="14" hasCustomPrompt="1"/>
          </p:nvPr>
        </p:nvSpPr>
        <p:spPr>
          <a:xfrm>
            <a:off x="4945342"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20" name="Text Placeholder 3">
            <a:extLst>
              <a:ext uri="{FF2B5EF4-FFF2-40B4-BE49-F238E27FC236}">
                <a16:creationId xmlns:a16="http://schemas.microsoft.com/office/drawing/2014/main" id="{C04869C6-9304-A448-A48C-0A9D2D89A63B}"/>
              </a:ext>
            </a:extLst>
          </p:cNvPr>
          <p:cNvSpPr>
            <a:spLocks noGrp="1"/>
          </p:cNvSpPr>
          <p:nvPr>
            <p:ph type="body" sz="quarter" idx="15" hasCustomPrompt="1"/>
          </p:nvPr>
        </p:nvSpPr>
        <p:spPr>
          <a:xfrm>
            <a:off x="8456186"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Tree>
    <p:extLst>
      <p:ext uri="{BB962C8B-B14F-4D97-AF65-F5344CB8AC3E}">
        <p14:creationId xmlns:p14="http://schemas.microsoft.com/office/powerpoint/2010/main" val="1991049379"/>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3F55F8-F17A-FC46-941E-74A68AF677D2}"/>
              </a:ext>
            </a:extLst>
          </p:cNvPr>
          <p:cNvSpPr/>
          <p:nvPr userDrawn="1"/>
        </p:nvSpPr>
        <p:spPr>
          <a:xfrm>
            <a:off x="3076999" y="1367573"/>
            <a:ext cx="2713172" cy="25891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5D92DE6-5EC6-4D49-A3C5-29C00605CB95}"/>
              </a:ext>
            </a:extLst>
          </p:cNvPr>
          <p:cNvSpPr/>
          <p:nvPr userDrawn="1"/>
        </p:nvSpPr>
        <p:spPr>
          <a:xfrm>
            <a:off x="256570" y="4039015"/>
            <a:ext cx="2713172" cy="25891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5">
            <a:extLst>
              <a:ext uri="{FF2B5EF4-FFF2-40B4-BE49-F238E27FC236}">
                <a16:creationId xmlns:a16="http://schemas.microsoft.com/office/drawing/2014/main" id="{04DCE74C-5520-A544-A078-9D485FE5363B}"/>
              </a:ext>
            </a:extLst>
          </p:cNvPr>
          <p:cNvSpPr>
            <a:spLocks noGrp="1"/>
          </p:cNvSpPr>
          <p:nvPr>
            <p:ph sz="quarter" idx="13"/>
          </p:nvPr>
        </p:nvSpPr>
        <p:spPr>
          <a:xfrm>
            <a:off x="5932488" y="1367571"/>
            <a:ext cx="6025050" cy="5260241"/>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lvl1pPr>
          </a:lstStyle>
          <a:p>
            <a:pPr lvl="0"/>
            <a:r>
              <a:rPr lang="en-US"/>
              <a:t>Edit Master text styles</a:t>
            </a:r>
          </a:p>
        </p:txBody>
      </p:sp>
      <p:sp>
        <p:nvSpPr>
          <p:cNvPr id="12" name="Text Placeholder 3">
            <a:extLst>
              <a:ext uri="{FF2B5EF4-FFF2-40B4-BE49-F238E27FC236}">
                <a16:creationId xmlns:a16="http://schemas.microsoft.com/office/drawing/2014/main" id="{EFCF57B2-1F6F-564B-AE90-0606F45C499E}"/>
              </a:ext>
            </a:extLst>
          </p:cNvPr>
          <p:cNvSpPr>
            <a:spLocks noGrp="1"/>
          </p:cNvSpPr>
          <p:nvPr>
            <p:ph type="body" sz="quarter" idx="15"/>
          </p:nvPr>
        </p:nvSpPr>
        <p:spPr>
          <a:xfrm>
            <a:off x="3395547" y="1973532"/>
            <a:ext cx="2012795" cy="1583705"/>
          </a:xfrm>
        </p:spPr>
        <p:txBody>
          <a:bodyPr>
            <a:normAutofit/>
          </a:bodyPr>
          <a:lstStyle>
            <a:lvl1pPr>
              <a:defRPr sz="2400"/>
            </a:lvl1pPr>
          </a:lstStyle>
          <a:p>
            <a:pPr lvl="0"/>
            <a:r>
              <a:rPr lang="en-US"/>
              <a:t>Edit Master text styles</a:t>
            </a:r>
          </a:p>
        </p:txBody>
      </p:sp>
      <p:sp>
        <p:nvSpPr>
          <p:cNvPr id="13" name="Text Placeholder 3">
            <a:extLst>
              <a:ext uri="{FF2B5EF4-FFF2-40B4-BE49-F238E27FC236}">
                <a16:creationId xmlns:a16="http://schemas.microsoft.com/office/drawing/2014/main" id="{0FA9EEA3-2CAF-7046-AF37-6009977247CF}"/>
              </a:ext>
            </a:extLst>
          </p:cNvPr>
          <p:cNvSpPr>
            <a:spLocks noGrp="1"/>
          </p:cNvSpPr>
          <p:nvPr>
            <p:ph type="body" sz="quarter" idx="16"/>
          </p:nvPr>
        </p:nvSpPr>
        <p:spPr>
          <a:xfrm>
            <a:off x="685800" y="4582918"/>
            <a:ext cx="2012795" cy="1583705"/>
          </a:xfrm>
        </p:spPr>
        <p:txBody>
          <a:bodyPr>
            <a:normAutofit/>
          </a:bodyPr>
          <a:lstStyle>
            <a:lvl1pPr>
              <a:defRPr sz="2400"/>
            </a:lvl1pPr>
          </a:lstStyle>
          <a:p>
            <a:pPr lvl="0"/>
            <a:r>
              <a:rPr lang="en-US"/>
              <a:t>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lvl1pPr>
          </a:lstStyle>
          <a:p>
            <a:pPr lvl="0"/>
            <a:r>
              <a:rPr lang="en-US"/>
              <a:t>Edit Master text styles</a:t>
            </a:r>
          </a:p>
        </p:txBody>
      </p:sp>
    </p:spTree>
    <p:extLst>
      <p:ext uri="{BB962C8B-B14F-4D97-AF65-F5344CB8AC3E}">
        <p14:creationId xmlns:p14="http://schemas.microsoft.com/office/powerpoint/2010/main" val="26917760"/>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5957D3-3144-8D48-A92E-C76664629CF9}"/>
              </a:ext>
            </a:extLst>
          </p:cNvPr>
          <p:cNvSpPr/>
          <p:nvPr userDrawn="1"/>
        </p:nvSpPr>
        <p:spPr>
          <a:xfrm>
            <a:off x="369841"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8741C95C-42C9-F842-87D4-4B2BC8DA03F5}"/>
              </a:ext>
            </a:extLst>
          </p:cNvPr>
          <p:cNvSpPr>
            <a:spLocks noGrp="1"/>
          </p:cNvSpPr>
          <p:nvPr>
            <p:ph type="body" sz="quarter" idx="13" hasCustomPrompt="1"/>
          </p:nvPr>
        </p:nvSpPr>
        <p:spPr>
          <a:xfrm>
            <a:off x="595532"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6" name="Date Placeholder 2">
            <a:extLst>
              <a:ext uri="{FF2B5EF4-FFF2-40B4-BE49-F238E27FC236}">
                <a16:creationId xmlns:a16="http://schemas.microsoft.com/office/drawing/2014/main" id="{C533C124-7598-6F4B-BCB0-626B6DB9EA8D}"/>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1F6868-B405-CA44-B412-5D6C4F518A0C}" type="datetimeFigureOut">
              <a:rPr lang="en-US" smtClean="0"/>
              <a:pPr/>
              <a:t>9/17/2026</a:t>
            </a:fld>
            <a:endParaRPr lang="en-US"/>
          </a:p>
        </p:txBody>
      </p:sp>
      <p:sp>
        <p:nvSpPr>
          <p:cNvPr id="7" name="Slide Number Placeholder 4">
            <a:extLst>
              <a:ext uri="{FF2B5EF4-FFF2-40B4-BE49-F238E27FC236}">
                <a16:creationId xmlns:a16="http://schemas.microsoft.com/office/drawing/2014/main" id="{6F0E789C-4D79-6649-8389-129C018B25F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1C45A3A-841E-C04D-A6C3-2A644B41F8FE}" type="slidenum">
              <a:rPr lang="en-US" smtClean="0"/>
              <a:pPr/>
              <a:t>‹#›</a:t>
            </a:fld>
            <a:endParaRPr lang="en-US"/>
          </a:p>
        </p:txBody>
      </p:sp>
      <p:sp>
        <p:nvSpPr>
          <p:cNvPr id="8" name="Rectangle 7">
            <a:extLst>
              <a:ext uri="{FF2B5EF4-FFF2-40B4-BE49-F238E27FC236}">
                <a16:creationId xmlns:a16="http://schemas.microsoft.com/office/drawing/2014/main" id="{DF540500-007F-2C4C-9583-7C56C95CB2D0}"/>
              </a:ext>
            </a:extLst>
          </p:cNvPr>
          <p:cNvSpPr/>
          <p:nvPr userDrawn="1"/>
        </p:nvSpPr>
        <p:spPr>
          <a:xfrm>
            <a:off x="369841"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139387-C38C-4A48-919B-2E0B84969B6A}"/>
              </a:ext>
            </a:extLst>
          </p:cNvPr>
          <p:cNvSpPr/>
          <p:nvPr userDrawn="1"/>
        </p:nvSpPr>
        <p:spPr>
          <a:xfrm>
            <a:off x="4284504"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1B6231-8F23-CC44-B283-DD8E45233D78}"/>
              </a:ext>
            </a:extLst>
          </p:cNvPr>
          <p:cNvSpPr/>
          <p:nvPr userDrawn="1"/>
        </p:nvSpPr>
        <p:spPr>
          <a:xfrm>
            <a:off x="4284504"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34F073-3FAB-F44A-A9FC-2DD482EB2FB2}"/>
              </a:ext>
            </a:extLst>
          </p:cNvPr>
          <p:cNvSpPr/>
          <p:nvPr userDrawn="1"/>
        </p:nvSpPr>
        <p:spPr>
          <a:xfrm>
            <a:off x="369841"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F16E65-9843-6A40-99CA-BFFEB583C63D}"/>
              </a:ext>
            </a:extLst>
          </p:cNvPr>
          <p:cNvSpPr/>
          <p:nvPr userDrawn="1"/>
        </p:nvSpPr>
        <p:spPr>
          <a:xfrm>
            <a:off x="4284504"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BC26D5-E557-9941-B421-8058460DC3F1}"/>
              </a:ext>
            </a:extLst>
          </p:cNvPr>
          <p:cNvSpPr/>
          <p:nvPr userDrawn="1"/>
        </p:nvSpPr>
        <p:spPr>
          <a:xfrm>
            <a:off x="8199167"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11AD63F-90C7-3C4E-ABB3-8B524AF71F83}"/>
              </a:ext>
            </a:extLst>
          </p:cNvPr>
          <p:cNvSpPr/>
          <p:nvPr userDrawn="1"/>
        </p:nvSpPr>
        <p:spPr>
          <a:xfrm>
            <a:off x="8199167"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26AE21E-790E-6F43-9472-E4246AFE3896}"/>
              </a:ext>
            </a:extLst>
          </p:cNvPr>
          <p:cNvSpPr/>
          <p:nvPr userDrawn="1"/>
        </p:nvSpPr>
        <p:spPr>
          <a:xfrm>
            <a:off x="8199167"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698F0FB9-C724-214B-8044-872D96427B79}"/>
              </a:ext>
            </a:extLst>
          </p:cNvPr>
          <p:cNvCxnSpPr>
            <a:cxnSpLocks/>
          </p:cNvCxnSpPr>
          <p:nvPr userDrawn="1"/>
        </p:nvCxnSpPr>
        <p:spPr>
          <a:xfrm>
            <a:off x="976628"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CA40C7-300F-D740-8383-0D75BFFF1FE6}"/>
              </a:ext>
            </a:extLst>
          </p:cNvPr>
          <p:cNvCxnSpPr>
            <a:cxnSpLocks/>
          </p:cNvCxnSpPr>
          <p:nvPr userDrawn="1"/>
        </p:nvCxnSpPr>
        <p:spPr>
          <a:xfrm>
            <a:off x="4912523"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366614-A93D-9D46-B70C-956EE518DC3B}"/>
              </a:ext>
            </a:extLst>
          </p:cNvPr>
          <p:cNvCxnSpPr>
            <a:cxnSpLocks/>
          </p:cNvCxnSpPr>
          <p:nvPr userDrawn="1"/>
        </p:nvCxnSpPr>
        <p:spPr>
          <a:xfrm>
            <a:off x="8808662"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7720B87-E4A5-A640-A4FE-D34285F4100F}"/>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1" name="Picture 20">
            <a:extLst>
              <a:ext uri="{FF2B5EF4-FFF2-40B4-BE49-F238E27FC236}">
                <a16:creationId xmlns:a16="http://schemas.microsoft.com/office/drawing/2014/main" id="{B17863C5-E08E-1149-9A18-BABAC8F0441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ED54AA58-73EE-4948-AD09-E75021E43ED2}"/>
              </a:ext>
            </a:extLst>
          </p:cNvPr>
          <p:cNvSpPr>
            <a:spLocks noGrp="1"/>
          </p:cNvSpPr>
          <p:nvPr>
            <p:ph type="title"/>
          </p:nvPr>
        </p:nvSpPr>
        <p:spPr>
          <a:xfrm>
            <a:off x="573795" y="-10746"/>
            <a:ext cx="10515600" cy="1325563"/>
          </a:xfrm>
        </p:spPr>
        <p:txBody>
          <a:bodyPr>
            <a:no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3" name="Text Placeholder 32">
            <a:extLst>
              <a:ext uri="{FF2B5EF4-FFF2-40B4-BE49-F238E27FC236}">
                <a16:creationId xmlns:a16="http://schemas.microsoft.com/office/drawing/2014/main" id="{C8757D5C-F741-9D4C-A776-60B56D967679}"/>
              </a:ext>
            </a:extLst>
          </p:cNvPr>
          <p:cNvSpPr>
            <a:spLocks noGrp="1"/>
          </p:cNvSpPr>
          <p:nvPr>
            <p:ph type="body" sz="quarter" idx="16" hasCustomPrompt="1"/>
          </p:nvPr>
        </p:nvSpPr>
        <p:spPr>
          <a:xfrm>
            <a:off x="651746"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38" name="Picture Placeholder 37">
            <a:extLst>
              <a:ext uri="{FF2B5EF4-FFF2-40B4-BE49-F238E27FC236}">
                <a16:creationId xmlns:a16="http://schemas.microsoft.com/office/drawing/2014/main" id="{93CEE1F8-3251-0440-8096-36359A5D8761}"/>
              </a:ext>
            </a:extLst>
          </p:cNvPr>
          <p:cNvSpPr>
            <a:spLocks noGrp="1"/>
          </p:cNvSpPr>
          <p:nvPr>
            <p:ph type="pic" sz="quarter" idx="20" hasCustomPrompt="1"/>
          </p:nvPr>
        </p:nvSpPr>
        <p:spPr>
          <a:xfrm>
            <a:off x="1006156"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46" name="Text Placeholder 32">
            <a:extLst>
              <a:ext uri="{FF2B5EF4-FFF2-40B4-BE49-F238E27FC236}">
                <a16:creationId xmlns:a16="http://schemas.microsoft.com/office/drawing/2014/main" id="{A76E73E8-64F1-594C-B190-E2218702653A}"/>
              </a:ext>
            </a:extLst>
          </p:cNvPr>
          <p:cNvSpPr>
            <a:spLocks noGrp="1"/>
          </p:cNvSpPr>
          <p:nvPr>
            <p:ph type="body" sz="quarter" idx="21" hasCustomPrompt="1"/>
          </p:nvPr>
        </p:nvSpPr>
        <p:spPr>
          <a:xfrm>
            <a:off x="651746" y="5865811"/>
            <a:ext cx="3081338" cy="423862"/>
          </a:xfrm>
        </p:spPr>
        <p:txBody>
          <a:bodyPr>
            <a:normAutofit/>
          </a:bodyPr>
          <a:lstStyle>
            <a:lvl1pPr marL="0" indent="0" algn="ctr">
              <a:buNone/>
              <a:defRPr sz="2400" b="1">
                <a:solidFill>
                  <a:schemeClr val="bg1"/>
                </a:solidFill>
              </a:defRPr>
            </a:lvl1pPr>
          </a:lstStyle>
          <a:p>
            <a:pPr lvl="0"/>
            <a:r>
              <a:rPr lang="en-US"/>
              <a:t>text</a:t>
            </a:r>
          </a:p>
        </p:txBody>
      </p:sp>
      <p:sp>
        <p:nvSpPr>
          <p:cNvPr id="47" name="Text Placeholder 25">
            <a:extLst>
              <a:ext uri="{FF2B5EF4-FFF2-40B4-BE49-F238E27FC236}">
                <a16:creationId xmlns:a16="http://schemas.microsoft.com/office/drawing/2014/main" id="{0B387609-B795-D844-B647-0F5BA79E9C03}"/>
              </a:ext>
            </a:extLst>
          </p:cNvPr>
          <p:cNvSpPr>
            <a:spLocks noGrp="1"/>
          </p:cNvSpPr>
          <p:nvPr>
            <p:ph type="body" sz="quarter" idx="22" hasCustomPrompt="1"/>
          </p:nvPr>
        </p:nvSpPr>
        <p:spPr>
          <a:xfrm>
            <a:off x="4520761"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48" name="Text Placeholder 32">
            <a:extLst>
              <a:ext uri="{FF2B5EF4-FFF2-40B4-BE49-F238E27FC236}">
                <a16:creationId xmlns:a16="http://schemas.microsoft.com/office/drawing/2014/main" id="{DD5E362E-24E5-7D40-96A7-FA2DEC319884}"/>
              </a:ext>
            </a:extLst>
          </p:cNvPr>
          <p:cNvSpPr>
            <a:spLocks noGrp="1"/>
          </p:cNvSpPr>
          <p:nvPr>
            <p:ph type="body" sz="quarter" idx="23" hasCustomPrompt="1"/>
          </p:nvPr>
        </p:nvSpPr>
        <p:spPr>
          <a:xfrm>
            <a:off x="4576975"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9" name="Picture Placeholder 37">
            <a:extLst>
              <a:ext uri="{FF2B5EF4-FFF2-40B4-BE49-F238E27FC236}">
                <a16:creationId xmlns:a16="http://schemas.microsoft.com/office/drawing/2014/main" id="{661F928C-9292-554A-911D-2CF5F07ED9FA}"/>
              </a:ext>
            </a:extLst>
          </p:cNvPr>
          <p:cNvSpPr>
            <a:spLocks noGrp="1"/>
          </p:cNvSpPr>
          <p:nvPr>
            <p:ph type="pic" sz="quarter" idx="24" hasCustomPrompt="1"/>
          </p:nvPr>
        </p:nvSpPr>
        <p:spPr>
          <a:xfrm>
            <a:off x="4931385"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50" name="Text Placeholder 32">
            <a:extLst>
              <a:ext uri="{FF2B5EF4-FFF2-40B4-BE49-F238E27FC236}">
                <a16:creationId xmlns:a16="http://schemas.microsoft.com/office/drawing/2014/main" id="{FBDB12C9-B50E-1848-A59A-138150A1E8F7}"/>
              </a:ext>
            </a:extLst>
          </p:cNvPr>
          <p:cNvSpPr>
            <a:spLocks noGrp="1"/>
          </p:cNvSpPr>
          <p:nvPr>
            <p:ph type="body" sz="quarter" idx="25" hasCustomPrompt="1"/>
          </p:nvPr>
        </p:nvSpPr>
        <p:spPr>
          <a:xfrm>
            <a:off x="4576975" y="5865811"/>
            <a:ext cx="3081338" cy="423862"/>
          </a:xfrm>
        </p:spPr>
        <p:txBody>
          <a:bodyPr>
            <a:normAutofit/>
          </a:bodyPr>
          <a:lstStyle>
            <a:lvl1pPr marL="0" indent="0" algn="ctr">
              <a:buNone/>
              <a:defRPr sz="2400" b="1">
                <a:solidFill>
                  <a:schemeClr val="bg1"/>
                </a:solidFill>
              </a:defRPr>
            </a:lvl1pPr>
          </a:lstStyle>
          <a:p>
            <a:pPr lvl="0"/>
            <a:r>
              <a:rPr lang="en-US"/>
              <a:t>text</a:t>
            </a:r>
          </a:p>
        </p:txBody>
      </p:sp>
      <p:sp>
        <p:nvSpPr>
          <p:cNvPr id="55" name="Text Placeholder 25">
            <a:extLst>
              <a:ext uri="{FF2B5EF4-FFF2-40B4-BE49-F238E27FC236}">
                <a16:creationId xmlns:a16="http://schemas.microsoft.com/office/drawing/2014/main" id="{3141CCAE-F80A-FD41-9DB6-A01254D13232}"/>
              </a:ext>
            </a:extLst>
          </p:cNvPr>
          <p:cNvSpPr>
            <a:spLocks noGrp="1"/>
          </p:cNvSpPr>
          <p:nvPr>
            <p:ph type="body" sz="quarter" idx="26" hasCustomPrompt="1"/>
          </p:nvPr>
        </p:nvSpPr>
        <p:spPr>
          <a:xfrm>
            <a:off x="8423688"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56" name="Text Placeholder 32">
            <a:extLst>
              <a:ext uri="{FF2B5EF4-FFF2-40B4-BE49-F238E27FC236}">
                <a16:creationId xmlns:a16="http://schemas.microsoft.com/office/drawing/2014/main" id="{6DE6C436-9B4A-504A-BF61-BB90F44028BE}"/>
              </a:ext>
            </a:extLst>
          </p:cNvPr>
          <p:cNvSpPr>
            <a:spLocks noGrp="1"/>
          </p:cNvSpPr>
          <p:nvPr>
            <p:ph type="body" sz="quarter" idx="27" hasCustomPrompt="1"/>
          </p:nvPr>
        </p:nvSpPr>
        <p:spPr>
          <a:xfrm>
            <a:off x="8479902"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57" name="Picture Placeholder 37">
            <a:extLst>
              <a:ext uri="{FF2B5EF4-FFF2-40B4-BE49-F238E27FC236}">
                <a16:creationId xmlns:a16="http://schemas.microsoft.com/office/drawing/2014/main" id="{DE52AE46-0B43-6F44-A580-F5BA1C3002F3}"/>
              </a:ext>
            </a:extLst>
          </p:cNvPr>
          <p:cNvSpPr>
            <a:spLocks noGrp="1"/>
          </p:cNvSpPr>
          <p:nvPr>
            <p:ph type="pic" sz="quarter" idx="28" hasCustomPrompt="1"/>
          </p:nvPr>
        </p:nvSpPr>
        <p:spPr>
          <a:xfrm>
            <a:off x="8834312"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58" name="Text Placeholder 32">
            <a:extLst>
              <a:ext uri="{FF2B5EF4-FFF2-40B4-BE49-F238E27FC236}">
                <a16:creationId xmlns:a16="http://schemas.microsoft.com/office/drawing/2014/main" id="{B149A87B-DFEA-8B43-9E0B-AF439809308B}"/>
              </a:ext>
            </a:extLst>
          </p:cNvPr>
          <p:cNvSpPr>
            <a:spLocks noGrp="1"/>
          </p:cNvSpPr>
          <p:nvPr>
            <p:ph type="body" sz="quarter" idx="29" hasCustomPrompt="1"/>
          </p:nvPr>
        </p:nvSpPr>
        <p:spPr>
          <a:xfrm>
            <a:off x="8479902" y="5865811"/>
            <a:ext cx="3081338" cy="423862"/>
          </a:xfrm>
        </p:spPr>
        <p:txBody>
          <a:bodyPr>
            <a:normAutofit/>
          </a:bodyPr>
          <a:lstStyle>
            <a:lvl1pPr marL="0" indent="0" algn="ctr">
              <a:buNone/>
              <a:defRPr sz="2400" b="1">
                <a:solidFill>
                  <a:schemeClr val="bg1"/>
                </a:solidFill>
              </a:defRPr>
            </a:lvl1pPr>
          </a:lstStyle>
          <a:p>
            <a:pPr lvl="0"/>
            <a:r>
              <a:rPr lang="en-US"/>
              <a:t>text</a:t>
            </a:r>
          </a:p>
        </p:txBody>
      </p:sp>
    </p:spTree>
    <p:extLst>
      <p:ext uri="{BB962C8B-B14F-4D97-AF65-F5344CB8AC3E}">
        <p14:creationId xmlns:p14="http://schemas.microsoft.com/office/powerpoint/2010/main" val="360798562"/>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5957D3-3144-8D48-A92E-C76664629CF9}"/>
              </a:ext>
            </a:extLst>
          </p:cNvPr>
          <p:cNvSpPr/>
          <p:nvPr userDrawn="1"/>
        </p:nvSpPr>
        <p:spPr>
          <a:xfrm>
            <a:off x="369841"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8741C95C-42C9-F842-87D4-4B2BC8DA03F5}"/>
              </a:ext>
            </a:extLst>
          </p:cNvPr>
          <p:cNvSpPr>
            <a:spLocks noGrp="1"/>
          </p:cNvSpPr>
          <p:nvPr>
            <p:ph type="body" sz="quarter" idx="13" hasCustomPrompt="1"/>
          </p:nvPr>
        </p:nvSpPr>
        <p:spPr>
          <a:xfrm>
            <a:off x="595532"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11" name="Rectangle 10">
            <a:extLst>
              <a:ext uri="{FF2B5EF4-FFF2-40B4-BE49-F238E27FC236}">
                <a16:creationId xmlns:a16="http://schemas.microsoft.com/office/drawing/2014/main" id="{1C1B6231-8F23-CC44-B283-DD8E45233D78}"/>
              </a:ext>
            </a:extLst>
          </p:cNvPr>
          <p:cNvSpPr/>
          <p:nvPr userDrawn="1"/>
        </p:nvSpPr>
        <p:spPr>
          <a:xfrm>
            <a:off x="4284504"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11AD63F-90C7-3C4E-ABB3-8B524AF71F83}"/>
              </a:ext>
            </a:extLst>
          </p:cNvPr>
          <p:cNvSpPr/>
          <p:nvPr userDrawn="1"/>
        </p:nvSpPr>
        <p:spPr>
          <a:xfrm>
            <a:off x="8199167"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698F0FB9-C724-214B-8044-872D96427B79}"/>
              </a:ext>
            </a:extLst>
          </p:cNvPr>
          <p:cNvCxnSpPr>
            <a:cxnSpLocks/>
          </p:cNvCxnSpPr>
          <p:nvPr userDrawn="1"/>
        </p:nvCxnSpPr>
        <p:spPr>
          <a:xfrm>
            <a:off x="976628"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CA40C7-300F-D740-8383-0D75BFFF1FE6}"/>
              </a:ext>
            </a:extLst>
          </p:cNvPr>
          <p:cNvCxnSpPr>
            <a:cxnSpLocks/>
          </p:cNvCxnSpPr>
          <p:nvPr userDrawn="1"/>
        </p:nvCxnSpPr>
        <p:spPr>
          <a:xfrm>
            <a:off x="4912523"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366614-A93D-9D46-B70C-956EE518DC3B}"/>
              </a:ext>
            </a:extLst>
          </p:cNvPr>
          <p:cNvCxnSpPr>
            <a:cxnSpLocks/>
          </p:cNvCxnSpPr>
          <p:nvPr userDrawn="1"/>
        </p:nvCxnSpPr>
        <p:spPr>
          <a:xfrm>
            <a:off x="8808662"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7720B87-E4A5-A640-A4FE-D34285F4100F}"/>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1" name="Picture 20">
            <a:extLst>
              <a:ext uri="{FF2B5EF4-FFF2-40B4-BE49-F238E27FC236}">
                <a16:creationId xmlns:a16="http://schemas.microsoft.com/office/drawing/2014/main" id="{B17863C5-E08E-1149-9A18-BABAC8F0441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ED54AA58-73EE-4948-AD09-E75021E43ED2}"/>
              </a:ext>
            </a:extLst>
          </p:cNvPr>
          <p:cNvSpPr>
            <a:spLocks noGrp="1"/>
          </p:cNvSpPr>
          <p:nvPr>
            <p:ph type="title"/>
          </p:nvPr>
        </p:nvSpPr>
        <p:spPr>
          <a:xfrm>
            <a:off x="573795" y="-10746"/>
            <a:ext cx="10515600" cy="1325563"/>
          </a:xfrm>
        </p:spPr>
        <p:txBody>
          <a:bodyPr>
            <a:no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3" name="Text Placeholder 32">
            <a:extLst>
              <a:ext uri="{FF2B5EF4-FFF2-40B4-BE49-F238E27FC236}">
                <a16:creationId xmlns:a16="http://schemas.microsoft.com/office/drawing/2014/main" id="{C8757D5C-F741-9D4C-A776-60B56D967679}"/>
              </a:ext>
            </a:extLst>
          </p:cNvPr>
          <p:cNvSpPr>
            <a:spLocks noGrp="1"/>
          </p:cNvSpPr>
          <p:nvPr>
            <p:ph type="body" sz="quarter" idx="16" hasCustomPrompt="1"/>
          </p:nvPr>
        </p:nvSpPr>
        <p:spPr>
          <a:xfrm>
            <a:off x="651746"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7" name="Text Placeholder 25">
            <a:extLst>
              <a:ext uri="{FF2B5EF4-FFF2-40B4-BE49-F238E27FC236}">
                <a16:creationId xmlns:a16="http://schemas.microsoft.com/office/drawing/2014/main" id="{0B387609-B795-D844-B647-0F5BA79E9C03}"/>
              </a:ext>
            </a:extLst>
          </p:cNvPr>
          <p:cNvSpPr>
            <a:spLocks noGrp="1"/>
          </p:cNvSpPr>
          <p:nvPr>
            <p:ph type="body" sz="quarter" idx="22" hasCustomPrompt="1"/>
          </p:nvPr>
        </p:nvSpPr>
        <p:spPr>
          <a:xfrm>
            <a:off x="4520761"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48" name="Text Placeholder 32">
            <a:extLst>
              <a:ext uri="{FF2B5EF4-FFF2-40B4-BE49-F238E27FC236}">
                <a16:creationId xmlns:a16="http://schemas.microsoft.com/office/drawing/2014/main" id="{DD5E362E-24E5-7D40-96A7-FA2DEC319884}"/>
              </a:ext>
            </a:extLst>
          </p:cNvPr>
          <p:cNvSpPr>
            <a:spLocks noGrp="1"/>
          </p:cNvSpPr>
          <p:nvPr>
            <p:ph type="body" sz="quarter" idx="23" hasCustomPrompt="1"/>
          </p:nvPr>
        </p:nvSpPr>
        <p:spPr>
          <a:xfrm>
            <a:off x="4576975"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9" name="Picture Placeholder 37">
            <a:extLst>
              <a:ext uri="{FF2B5EF4-FFF2-40B4-BE49-F238E27FC236}">
                <a16:creationId xmlns:a16="http://schemas.microsoft.com/office/drawing/2014/main" id="{661F928C-9292-554A-911D-2CF5F07ED9FA}"/>
              </a:ext>
            </a:extLst>
          </p:cNvPr>
          <p:cNvSpPr>
            <a:spLocks noGrp="1"/>
          </p:cNvSpPr>
          <p:nvPr>
            <p:ph type="pic" sz="quarter" idx="24" hasCustomPrompt="1"/>
          </p:nvPr>
        </p:nvSpPr>
        <p:spPr>
          <a:xfrm>
            <a:off x="4284504" y="1331132"/>
            <a:ext cx="3646921" cy="1991878"/>
          </a:xfrm>
        </p:spPr>
        <p:txBody>
          <a:bodyPr>
            <a:normAutofit/>
          </a:bodyPr>
          <a:lstStyle>
            <a:lvl1pPr marL="0" indent="0">
              <a:buNone/>
              <a:defRPr sz="2000" b="1">
                <a:solidFill>
                  <a:schemeClr val="bg1"/>
                </a:solidFill>
              </a:defRPr>
            </a:lvl1pPr>
          </a:lstStyle>
          <a:p>
            <a:r>
              <a:rPr lang="en-US"/>
              <a:t>Picture/icon/text</a:t>
            </a:r>
          </a:p>
        </p:txBody>
      </p:sp>
      <p:sp>
        <p:nvSpPr>
          <p:cNvPr id="55" name="Text Placeholder 25">
            <a:extLst>
              <a:ext uri="{FF2B5EF4-FFF2-40B4-BE49-F238E27FC236}">
                <a16:creationId xmlns:a16="http://schemas.microsoft.com/office/drawing/2014/main" id="{3141CCAE-F80A-FD41-9DB6-A01254D13232}"/>
              </a:ext>
            </a:extLst>
          </p:cNvPr>
          <p:cNvSpPr>
            <a:spLocks noGrp="1"/>
          </p:cNvSpPr>
          <p:nvPr>
            <p:ph type="body" sz="quarter" idx="26" hasCustomPrompt="1"/>
          </p:nvPr>
        </p:nvSpPr>
        <p:spPr>
          <a:xfrm>
            <a:off x="8423688"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56" name="Text Placeholder 32">
            <a:extLst>
              <a:ext uri="{FF2B5EF4-FFF2-40B4-BE49-F238E27FC236}">
                <a16:creationId xmlns:a16="http://schemas.microsoft.com/office/drawing/2014/main" id="{6DE6C436-9B4A-504A-BF61-BB90F44028BE}"/>
              </a:ext>
            </a:extLst>
          </p:cNvPr>
          <p:cNvSpPr>
            <a:spLocks noGrp="1"/>
          </p:cNvSpPr>
          <p:nvPr>
            <p:ph type="body" sz="quarter" idx="27" hasCustomPrompt="1"/>
          </p:nvPr>
        </p:nvSpPr>
        <p:spPr>
          <a:xfrm>
            <a:off x="8479902"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31" name="Picture Placeholder 37">
            <a:extLst>
              <a:ext uri="{FF2B5EF4-FFF2-40B4-BE49-F238E27FC236}">
                <a16:creationId xmlns:a16="http://schemas.microsoft.com/office/drawing/2014/main" id="{97844E18-3BE6-C74E-BB09-B81CC159F77D}"/>
              </a:ext>
            </a:extLst>
          </p:cNvPr>
          <p:cNvSpPr>
            <a:spLocks noGrp="1"/>
          </p:cNvSpPr>
          <p:nvPr>
            <p:ph type="pic" sz="quarter" idx="28" hasCustomPrompt="1"/>
          </p:nvPr>
        </p:nvSpPr>
        <p:spPr>
          <a:xfrm>
            <a:off x="8196747" y="1331132"/>
            <a:ext cx="3646921" cy="1991878"/>
          </a:xfrm>
        </p:spPr>
        <p:txBody>
          <a:bodyPr>
            <a:normAutofit/>
          </a:bodyPr>
          <a:lstStyle>
            <a:lvl1pPr marL="0" indent="0">
              <a:buNone/>
              <a:defRPr sz="2000" b="1">
                <a:solidFill>
                  <a:schemeClr val="bg1"/>
                </a:solidFill>
              </a:defRPr>
            </a:lvl1pPr>
          </a:lstStyle>
          <a:p>
            <a:r>
              <a:rPr lang="en-US"/>
              <a:t>Picture/icon/text</a:t>
            </a:r>
          </a:p>
        </p:txBody>
      </p:sp>
      <p:sp>
        <p:nvSpPr>
          <p:cNvPr id="32" name="Picture Placeholder 37">
            <a:extLst>
              <a:ext uri="{FF2B5EF4-FFF2-40B4-BE49-F238E27FC236}">
                <a16:creationId xmlns:a16="http://schemas.microsoft.com/office/drawing/2014/main" id="{EEDCD707-9F20-FF45-B883-BF8A321D6793}"/>
              </a:ext>
            </a:extLst>
          </p:cNvPr>
          <p:cNvSpPr>
            <a:spLocks noGrp="1"/>
          </p:cNvSpPr>
          <p:nvPr>
            <p:ph type="pic" sz="quarter" idx="29" hasCustomPrompt="1"/>
          </p:nvPr>
        </p:nvSpPr>
        <p:spPr>
          <a:xfrm>
            <a:off x="360686" y="1331132"/>
            <a:ext cx="3646921" cy="1991878"/>
          </a:xfrm>
        </p:spPr>
        <p:txBody>
          <a:bodyPr>
            <a:normAutofit/>
          </a:bodyPr>
          <a:lstStyle>
            <a:lvl1pPr marL="0" indent="0">
              <a:buNone/>
              <a:defRPr sz="2000" b="1">
                <a:solidFill>
                  <a:schemeClr val="bg1"/>
                </a:solidFill>
              </a:defRPr>
            </a:lvl1pPr>
          </a:lstStyle>
          <a:p>
            <a:r>
              <a:rPr lang="en-US"/>
              <a:t>Picture/icon/text</a:t>
            </a:r>
          </a:p>
        </p:txBody>
      </p:sp>
    </p:spTree>
    <p:extLst>
      <p:ext uri="{BB962C8B-B14F-4D97-AF65-F5344CB8AC3E}">
        <p14:creationId xmlns:p14="http://schemas.microsoft.com/office/powerpoint/2010/main" val="328726641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E6EEC3-429B-8A44-983D-A0B899649699}"/>
              </a:ext>
            </a:extLst>
          </p:cNvPr>
          <p:cNvSpPr/>
          <p:nvPr userDrawn="1"/>
        </p:nvSpPr>
        <p:spPr>
          <a:xfrm>
            <a:off x="824753" y="4006449"/>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6">
            <a:extLst>
              <a:ext uri="{FF2B5EF4-FFF2-40B4-BE49-F238E27FC236}">
                <a16:creationId xmlns:a16="http://schemas.microsoft.com/office/drawing/2014/main" id="{68790314-C2CB-2543-8A25-EF005E1193E7}"/>
              </a:ext>
            </a:extLst>
          </p:cNvPr>
          <p:cNvSpPr/>
          <p:nvPr userDrawn="1"/>
        </p:nvSpPr>
        <p:spPr>
          <a:xfrm>
            <a:off x="824753" y="1537991"/>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7">
            <a:extLst>
              <a:ext uri="{FF2B5EF4-FFF2-40B4-BE49-F238E27FC236}">
                <a16:creationId xmlns:a16="http://schemas.microsoft.com/office/drawing/2014/main" id="{91F2A552-9800-2843-9545-B643B2DB4F85}"/>
              </a:ext>
            </a:extLst>
          </p:cNvPr>
          <p:cNvSpPr/>
          <p:nvPr userDrawn="1"/>
        </p:nvSpPr>
        <p:spPr>
          <a:xfrm>
            <a:off x="6470159" y="4006449"/>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9" name="Rectangle 8">
            <a:extLst>
              <a:ext uri="{FF2B5EF4-FFF2-40B4-BE49-F238E27FC236}">
                <a16:creationId xmlns:a16="http://schemas.microsoft.com/office/drawing/2014/main" id="{53D2024D-0140-DA45-97C2-9DDF9E1590DD}"/>
              </a:ext>
            </a:extLst>
          </p:cNvPr>
          <p:cNvSpPr/>
          <p:nvPr userDrawn="1"/>
        </p:nvSpPr>
        <p:spPr>
          <a:xfrm>
            <a:off x="6470159" y="1537991"/>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2922E909-D766-154D-BEF2-807FD212D4CF}"/>
              </a:ext>
            </a:extLst>
          </p:cNvPr>
          <p:cNvSpPr/>
          <p:nvPr userDrawn="1"/>
        </p:nvSpPr>
        <p:spPr>
          <a:xfrm>
            <a:off x="824754" y="4006449"/>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Rectangle 10">
            <a:extLst>
              <a:ext uri="{FF2B5EF4-FFF2-40B4-BE49-F238E27FC236}">
                <a16:creationId xmlns:a16="http://schemas.microsoft.com/office/drawing/2014/main" id="{FB5D3F60-129E-9142-8BD9-F4C41E6DFAAD}"/>
              </a:ext>
            </a:extLst>
          </p:cNvPr>
          <p:cNvSpPr/>
          <p:nvPr userDrawn="1"/>
        </p:nvSpPr>
        <p:spPr>
          <a:xfrm>
            <a:off x="824754" y="1537991"/>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3D57F28F-25A6-D147-A0FA-7657391E0C3A}"/>
              </a:ext>
            </a:extLst>
          </p:cNvPr>
          <p:cNvSpPr/>
          <p:nvPr userDrawn="1"/>
        </p:nvSpPr>
        <p:spPr>
          <a:xfrm>
            <a:off x="6470160" y="4006449"/>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3" name="Rectangle 12">
            <a:extLst>
              <a:ext uri="{FF2B5EF4-FFF2-40B4-BE49-F238E27FC236}">
                <a16:creationId xmlns:a16="http://schemas.microsoft.com/office/drawing/2014/main" id="{C7DB7B92-72E2-B44D-9709-6CD2329A9F44}"/>
              </a:ext>
            </a:extLst>
          </p:cNvPr>
          <p:cNvSpPr/>
          <p:nvPr userDrawn="1"/>
        </p:nvSpPr>
        <p:spPr>
          <a:xfrm>
            <a:off x="6470160" y="1537991"/>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extBox 13">
            <a:extLst>
              <a:ext uri="{FF2B5EF4-FFF2-40B4-BE49-F238E27FC236}">
                <a16:creationId xmlns:a16="http://schemas.microsoft.com/office/drawing/2014/main" id="{45C150E7-6EE6-0A44-B69D-512C0471E36C}"/>
              </a:ext>
            </a:extLst>
          </p:cNvPr>
          <p:cNvSpPr txBox="1"/>
          <p:nvPr userDrawn="1"/>
        </p:nvSpPr>
        <p:spPr>
          <a:xfrm>
            <a:off x="951202" y="1578331"/>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1</a:t>
            </a:r>
          </a:p>
        </p:txBody>
      </p:sp>
      <p:sp>
        <p:nvSpPr>
          <p:cNvPr id="15" name="TextBox 14">
            <a:extLst>
              <a:ext uri="{FF2B5EF4-FFF2-40B4-BE49-F238E27FC236}">
                <a16:creationId xmlns:a16="http://schemas.microsoft.com/office/drawing/2014/main" id="{10898912-181E-454B-9939-32C6A2A454D3}"/>
              </a:ext>
            </a:extLst>
          </p:cNvPr>
          <p:cNvSpPr txBox="1"/>
          <p:nvPr userDrawn="1"/>
        </p:nvSpPr>
        <p:spPr>
          <a:xfrm>
            <a:off x="6612414" y="1578331"/>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2</a:t>
            </a:r>
          </a:p>
        </p:txBody>
      </p:sp>
      <p:sp>
        <p:nvSpPr>
          <p:cNvPr id="16" name="TextBox 15">
            <a:extLst>
              <a:ext uri="{FF2B5EF4-FFF2-40B4-BE49-F238E27FC236}">
                <a16:creationId xmlns:a16="http://schemas.microsoft.com/office/drawing/2014/main" id="{5EE4FA57-D13E-3747-91A6-72CF997A240F}"/>
              </a:ext>
            </a:extLst>
          </p:cNvPr>
          <p:cNvSpPr txBox="1"/>
          <p:nvPr userDrawn="1"/>
        </p:nvSpPr>
        <p:spPr>
          <a:xfrm>
            <a:off x="951202" y="4053326"/>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3</a:t>
            </a:r>
          </a:p>
        </p:txBody>
      </p:sp>
      <p:sp>
        <p:nvSpPr>
          <p:cNvPr id="17" name="TextBox 16">
            <a:extLst>
              <a:ext uri="{FF2B5EF4-FFF2-40B4-BE49-F238E27FC236}">
                <a16:creationId xmlns:a16="http://schemas.microsoft.com/office/drawing/2014/main" id="{363BA8B7-F13E-A84B-AF80-E02975C1DF04}"/>
              </a:ext>
            </a:extLst>
          </p:cNvPr>
          <p:cNvSpPr txBox="1"/>
          <p:nvPr userDrawn="1"/>
        </p:nvSpPr>
        <p:spPr>
          <a:xfrm>
            <a:off x="6612414" y="4053326"/>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4</a:t>
            </a:r>
          </a:p>
        </p:txBody>
      </p:sp>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0" name="Picture 19">
            <a:extLst>
              <a:ext uri="{FF2B5EF4-FFF2-40B4-BE49-F238E27FC236}">
                <a16:creationId xmlns:a16="http://schemas.microsoft.com/office/drawing/2014/main" id="{C76E573C-E38E-964F-A717-EFB3D4B9587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838200" y="2235660"/>
            <a:ext cx="4856163" cy="1506464"/>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2" name="Text Placeholder 20">
            <a:extLst>
              <a:ext uri="{FF2B5EF4-FFF2-40B4-BE49-F238E27FC236}">
                <a16:creationId xmlns:a16="http://schemas.microsoft.com/office/drawing/2014/main" id="{F8B5C75C-2DB5-874D-9398-78CB58F60F48}"/>
              </a:ext>
            </a:extLst>
          </p:cNvPr>
          <p:cNvSpPr>
            <a:spLocks noGrp="1"/>
          </p:cNvSpPr>
          <p:nvPr>
            <p:ph type="body" sz="quarter" idx="14" hasCustomPrompt="1"/>
          </p:nvPr>
        </p:nvSpPr>
        <p:spPr>
          <a:xfrm>
            <a:off x="1575900" y="1641491"/>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3" name="Text Placeholder 20">
            <a:extLst>
              <a:ext uri="{FF2B5EF4-FFF2-40B4-BE49-F238E27FC236}">
                <a16:creationId xmlns:a16="http://schemas.microsoft.com/office/drawing/2014/main" id="{0F93B5AA-1E6A-A444-8909-390CABF769B2}"/>
              </a:ext>
            </a:extLst>
          </p:cNvPr>
          <p:cNvSpPr>
            <a:spLocks noGrp="1"/>
          </p:cNvSpPr>
          <p:nvPr>
            <p:ph type="body" sz="quarter" idx="15" hasCustomPrompt="1"/>
          </p:nvPr>
        </p:nvSpPr>
        <p:spPr>
          <a:xfrm>
            <a:off x="6461760" y="2235660"/>
            <a:ext cx="4856163" cy="1506464"/>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4" name="Text Placeholder 20">
            <a:extLst>
              <a:ext uri="{FF2B5EF4-FFF2-40B4-BE49-F238E27FC236}">
                <a16:creationId xmlns:a16="http://schemas.microsoft.com/office/drawing/2014/main" id="{42BC73F6-4B0F-1F48-B94F-464C263AD3BC}"/>
              </a:ext>
            </a:extLst>
          </p:cNvPr>
          <p:cNvSpPr>
            <a:spLocks noGrp="1"/>
          </p:cNvSpPr>
          <p:nvPr>
            <p:ph type="body" sz="quarter" idx="16" hasCustomPrompt="1"/>
          </p:nvPr>
        </p:nvSpPr>
        <p:spPr>
          <a:xfrm>
            <a:off x="7199460" y="1641491"/>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5" name="Text Placeholder 20">
            <a:extLst>
              <a:ext uri="{FF2B5EF4-FFF2-40B4-BE49-F238E27FC236}">
                <a16:creationId xmlns:a16="http://schemas.microsoft.com/office/drawing/2014/main" id="{34FB15A2-BAF7-954C-B4E3-810AA952D86D}"/>
              </a:ext>
            </a:extLst>
          </p:cNvPr>
          <p:cNvSpPr>
            <a:spLocks noGrp="1"/>
          </p:cNvSpPr>
          <p:nvPr>
            <p:ph type="body" sz="quarter" idx="17" hasCustomPrompt="1"/>
          </p:nvPr>
        </p:nvSpPr>
        <p:spPr>
          <a:xfrm>
            <a:off x="838200" y="4714958"/>
            <a:ext cx="4856163" cy="15510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6" name="Text Placeholder 20">
            <a:extLst>
              <a:ext uri="{FF2B5EF4-FFF2-40B4-BE49-F238E27FC236}">
                <a16:creationId xmlns:a16="http://schemas.microsoft.com/office/drawing/2014/main" id="{844C94BE-9D37-5041-8D54-2852848E1347}"/>
              </a:ext>
            </a:extLst>
          </p:cNvPr>
          <p:cNvSpPr>
            <a:spLocks noGrp="1"/>
          </p:cNvSpPr>
          <p:nvPr>
            <p:ph type="body" sz="quarter" idx="18" hasCustomPrompt="1"/>
          </p:nvPr>
        </p:nvSpPr>
        <p:spPr>
          <a:xfrm>
            <a:off x="1575900" y="4120789"/>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7" name="Text Placeholder 20">
            <a:extLst>
              <a:ext uri="{FF2B5EF4-FFF2-40B4-BE49-F238E27FC236}">
                <a16:creationId xmlns:a16="http://schemas.microsoft.com/office/drawing/2014/main" id="{5ADF7230-F2ED-A343-9E70-2EA6DA1B1878}"/>
              </a:ext>
            </a:extLst>
          </p:cNvPr>
          <p:cNvSpPr>
            <a:spLocks noGrp="1"/>
          </p:cNvSpPr>
          <p:nvPr>
            <p:ph type="body" sz="quarter" idx="19" hasCustomPrompt="1"/>
          </p:nvPr>
        </p:nvSpPr>
        <p:spPr>
          <a:xfrm>
            <a:off x="6461760" y="4714958"/>
            <a:ext cx="4856163" cy="15510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8" name="Text Placeholder 20">
            <a:extLst>
              <a:ext uri="{FF2B5EF4-FFF2-40B4-BE49-F238E27FC236}">
                <a16:creationId xmlns:a16="http://schemas.microsoft.com/office/drawing/2014/main" id="{B7561818-C1AE-7E43-B51D-3A1DFEA05D41}"/>
              </a:ext>
            </a:extLst>
          </p:cNvPr>
          <p:cNvSpPr>
            <a:spLocks noGrp="1"/>
          </p:cNvSpPr>
          <p:nvPr>
            <p:ph type="body" sz="quarter" idx="20" hasCustomPrompt="1"/>
          </p:nvPr>
        </p:nvSpPr>
        <p:spPr>
          <a:xfrm>
            <a:off x="7199460" y="4120789"/>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48333951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10" name="Picture 9">
            <a:extLst>
              <a:ext uri="{FF2B5EF4-FFF2-40B4-BE49-F238E27FC236}">
                <a16:creationId xmlns:a16="http://schemas.microsoft.com/office/drawing/2014/main" id="{5B33A9FA-E6B3-DE40-BDFB-918D40F2094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Tree>
    <p:extLst>
      <p:ext uri="{BB962C8B-B14F-4D97-AF65-F5344CB8AC3E}">
        <p14:creationId xmlns:p14="http://schemas.microsoft.com/office/powerpoint/2010/main" val="1677242503"/>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11" name="Picture 10">
            <a:extLst>
              <a:ext uri="{FF2B5EF4-FFF2-40B4-BE49-F238E27FC236}">
                <a16:creationId xmlns:a16="http://schemas.microsoft.com/office/drawing/2014/main" id="{AD348BBA-2F0F-4242-8BB9-3C9A7261640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4085203"/>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395D86F-0D51-C543-A9F3-1822D886FBDC}"/>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Rectangle 5">
            <a:extLst>
              <a:ext uri="{FF2B5EF4-FFF2-40B4-BE49-F238E27FC236}">
                <a16:creationId xmlns:a16="http://schemas.microsoft.com/office/drawing/2014/main" id="{8E325D5F-6A34-A546-AFAF-5C93905736DD}"/>
              </a:ext>
            </a:extLst>
          </p:cNvPr>
          <p:cNvSpPr/>
          <p:nvPr userDrawn="1"/>
        </p:nvSpPr>
        <p:spPr>
          <a:xfrm>
            <a:off x="1062317" y="2810435"/>
            <a:ext cx="3007659" cy="1290918"/>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B8DE59-E2FF-0B40-B602-1C3A76CC5EC1}"/>
              </a:ext>
            </a:extLst>
          </p:cNvPr>
          <p:cNvSpPr/>
          <p:nvPr userDrawn="1"/>
        </p:nvSpPr>
        <p:spPr>
          <a:xfrm>
            <a:off x="2751970" y="4583392"/>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A2C1E64-3D20-2E4C-876E-4063674422F9}"/>
              </a:ext>
            </a:extLst>
          </p:cNvPr>
          <p:cNvSpPr/>
          <p:nvPr userDrawn="1"/>
        </p:nvSpPr>
        <p:spPr>
          <a:xfrm>
            <a:off x="6277341" y="4583392"/>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1958FA1-D623-2B46-B9E3-FF112353B1ED}"/>
              </a:ext>
            </a:extLst>
          </p:cNvPr>
          <p:cNvSpPr/>
          <p:nvPr userDrawn="1"/>
        </p:nvSpPr>
        <p:spPr>
          <a:xfrm>
            <a:off x="4587688" y="2810435"/>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B088D1-2231-C046-ABD2-14C5F2A323D9}"/>
              </a:ext>
            </a:extLst>
          </p:cNvPr>
          <p:cNvSpPr/>
          <p:nvPr userDrawn="1"/>
        </p:nvSpPr>
        <p:spPr>
          <a:xfrm>
            <a:off x="8104094" y="2810435"/>
            <a:ext cx="3007659" cy="1290918"/>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CCA612F-57AB-F642-95E1-3CB7D7F6D7A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2" name="Title 1">
            <a:extLst>
              <a:ext uri="{FF2B5EF4-FFF2-40B4-BE49-F238E27FC236}">
                <a16:creationId xmlns:a16="http://schemas.microsoft.com/office/drawing/2014/main" id="{3C41CA43-4C3A-D348-BCD9-F09494DD1A3F}"/>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Text Placeholder 3">
            <a:extLst>
              <a:ext uri="{FF2B5EF4-FFF2-40B4-BE49-F238E27FC236}">
                <a16:creationId xmlns:a16="http://schemas.microsoft.com/office/drawing/2014/main" id="{517151F1-D7E5-AF48-B4CD-433E76184C6F}"/>
              </a:ext>
            </a:extLst>
          </p:cNvPr>
          <p:cNvSpPr>
            <a:spLocks noGrp="1"/>
          </p:cNvSpPr>
          <p:nvPr>
            <p:ph type="body" sz="quarter" idx="10" hasCustomPrompt="1"/>
          </p:nvPr>
        </p:nvSpPr>
        <p:spPr>
          <a:xfrm>
            <a:off x="1419971" y="3032825"/>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5" name="Text Placeholder 3">
            <a:extLst>
              <a:ext uri="{FF2B5EF4-FFF2-40B4-BE49-F238E27FC236}">
                <a16:creationId xmlns:a16="http://schemas.microsoft.com/office/drawing/2014/main" id="{AD9CB3F9-A570-A941-93FE-A8B5DA4961EB}"/>
              </a:ext>
            </a:extLst>
          </p:cNvPr>
          <p:cNvSpPr>
            <a:spLocks noGrp="1"/>
          </p:cNvSpPr>
          <p:nvPr>
            <p:ph type="body" sz="quarter" idx="11" hasCustomPrompt="1"/>
          </p:nvPr>
        </p:nvSpPr>
        <p:spPr>
          <a:xfrm>
            <a:off x="4964682" y="3032825"/>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6" name="Text Placeholder 3">
            <a:extLst>
              <a:ext uri="{FF2B5EF4-FFF2-40B4-BE49-F238E27FC236}">
                <a16:creationId xmlns:a16="http://schemas.microsoft.com/office/drawing/2014/main" id="{90DD4577-90CA-0144-8FB0-CB529F9A97F2}"/>
              </a:ext>
            </a:extLst>
          </p:cNvPr>
          <p:cNvSpPr>
            <a:spLocks noGrp="1"/>
          </p:cNvSpPr>
          <p:nvPr>
            <p:ph type="body" sz="quarter" idx="12" hasCustomPrompt="1"/>
          </p:nvPr>
        </p:nvSpPr>
        <p:spPr>
          <a:xfrm>
            <a:off x="8419082" y="3032825"/>
            <a:ext cx="2292350" cy="846137"/>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17" name="Text Placeholder 3">
            <a:extLst>
              <a:ext uri="{FF2B5EF4-FFF2-40B4-BE49-F238E27FC236}">
                <a16:creationId xmlns:a16="http://schemas.microsoft.com/office/drawing/2014/main" id="{FAD0103B-A93B-E543-964C-79D5B20E15A7}"/>
              </a:ext>
            </a:extLst>
          </p:cNvPr>
          <p:cNvSpPr>
            <a:spLocks noGrp="1"/>
          </p:cNvSpPr>
          <p:nvPr>
            <p:ph type="body" sz="quarter" idx="13" hasCustomPrompt="1"/>
          </p:nvPr>
        </p:nvSpPr>
        <p:spPr>
          <a:xfrm>
            <a:off x="3109624" y="48164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8" name="Text Placeholder 3">
            <a:extLst>
              <a:ext uri="{FF2B5EF4-FFF2-40B4-BE49-F238E27FC236}">
                <a16:creationId xmlns:a16="http://schemas.microsoft.com/office/drawing/2014/main" id="{7D1BB9A9-0045-C345-A842-1E3AAFF1D320}"/>
              </a:ext>
            </a:extLst>
          </p:cNvPr>
          <p:cNvSpPr>
            <a:spLocks noGrp="1"/>
          </p:cNvSpPr>
          <p:nvPr>
            <p:ph type="body" sz="quarter" idx="14" hasCustomPrompt="1"/>
          </p:nvPr>
        </p:nvSpPr>
        <p:spPr>
          <a:xfrm>
            <a:off x="6634995" y="48164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Tree>
    <p:extLst>
      <p:ext uri="{BB962C8B-B14F-4D97-AF65-F5344CB8AC3E}">
        <p14:creationId xmlns:p14="http://schemas.microsoft.com/office/powerpoint/2010/main" val="625754259"/>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48B52403-E8F6-1348-8400-5DD896E01B8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spTree>
    <p:extLst>
      <p:ext uri="{BB962C8B-B14F-4D97-AF65-F5344CB8AC3E}">
        <p14:creationId xmlns:p14="http://schemas.microsoft.com/office/powerpoint/2010/main" val="1786952740"/>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48B52403-E8F6-1348-8400-5DD896E01B8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Tree>
    <p:extLst>
      <p:ext uri="{BB962C8B-B14F-4D97-AF65-F5344CB8AC3E}">
        <p14:creationId xmlns:p14="http://schemas.microsoft.com/office/powerpoint/2010/main" val="337565863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59B894B2-364A-114E-88B5-42EBFD3FBB6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spTree>
    <p:extLst>
      <p:ext uri="{BB962C8B-B14F-4D97-AF65-F5344CB8AC3E}">
        <p14:creationId xmlns:p14="http://schemas.microsoft.com/office/powerpoint/2010/main" val="21501188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FEBEA0D-3BA1-F94A-BEC7-88F1A2C863EC}"/>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AC391AB2-8DEA-704B-9ABF-A90C77E39E9E}"/>
              </a:ext>
            </a:extLst>
          </p:cNvPr>
          <p:cNvSpPr/>
          <p:nvPr userDrawn="1"/>
        </p:nvSpPr>
        <p:spPr>
          <a:xfrm>
            <a:off x="571499" y="4089005"/>
            <a:ext cx="5373755" cy="2280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1D0780-F537-DE45-A806-734B3795D7CD}"/>
              </a:ext>
            </a:extLst>
          </p:cNvPr>
          <p:cNvSpPr/>
          <p:nvPr userDrawn="1"/>
        </p:nvSpPr>
        <p:spPr>
          <a:xfrm>
            <a:off x="571499" y="1609344"/>
            <a:ext cx="5373755" cy="228043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CEDEC8-D450-874E-AE08-B5BC3F49CEED}"/>
              </a:ext>
            </a:extLst>
          </p:cNvPr>
          <p:cNvSpPr/>
          <p:nvPr userDrawn="1"/>
        </p:nvSpPr>
        <p:spPr>
          <a:xfrm>
            <a:off x="6170545" y="4089005"/>
            <a:ext cx="5373755" cy="228043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33C0E43C-F475-0F4A-A7C8-F7174C77B316}"/>
              </a:ext>
            </a:extLst>
          </p:cNvPr>
          <p:cNvSpPr/>
          <p:nvPr userDrawn="1"/>
        </p:nvSpPr>
        <p:spPr>
          <a:xfrm>
            <a:off x="6170545" y="1609344"/>
            <a:ext cx="5373755" cy="2280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6180100-237E-2147-BFE1-6DB26C1437A0}"/>
              </a:ext>
            </a:extLst>
          </p:cNvPr>
          <p:cNvCxnSpPr>
            <a:cxnSpLocks/>
          </p:cNvCxnSpPr>
          <p:nvPr userDrawn="1"/>
        </p:nvCxnSpPr>
        <p:spPr>
          <a:xfrm>
            <a:off x="1973179" y="1793718"/>
            <a:ext cx="0" cy="1790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71AB93F-ED05-8644-A8DE-881181D487CA}"/>
              </a:ext>
            </a:extLst>
          </p:cNvPr>
          <p:cNvCxnSpPr>
            <a:cxnSpLocks/>
          </p:cNvCxnSpPr>
          <p:nvPr userDrawn="1"/>
        </p:nvCxnSpPr>
        <p:spPr>
          <a:xfrm>
            <a:off x="1973179" y="4391326"/>
            <a:ext cx="0" cy="1746716"/>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3EBBA0-E625-E247-B73B-1FEEA01672BF}"/>
              </a:ext>
            </a:extLst>
          </p:cNvPr>
          <p:cNvCxnSpPr>
            <a:cxnSpLocks/>
          </p:cNvCxnSpPr>
          <p:nvPr userDrawn="1"/>
        </p:nvCxnSpPr>
        <p:spPr>
          <a:xfrm>
            <a:off x="7555832" y="1793718"/>
            <a:ext cx="0" cy="1790310"/>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08A41D-35F3-5242-A298-B9C4D9DA8B54}"/>
              </a:ext>
            </a:extLst>
          </p:cNvPr>
          <p:cNvCxnSpPr>
            <a:cxnSpLocks/>
          </p:cNvCxnSpPr>
          <p:nvPr userDrawn="1"/>
        </p:nvCxnSpPr>
        <p:spPr>
          <a:xfrm>
            <a:off x="7555832" y="4391326"/>
            <a:ext cx="0" cy="17467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E0A090-01F3-394C-AC7C-BC469143805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cxnSp>
        <p:nvCxnSpPr>
          <p:cNvPr id="19" name="Straight Connector 18">
            <a:extLst>
              <a:ext uri="{FF2B5EF4-FFF2-40B4-BE49-F238E27FC236}">
                <a16:creationId xmlns:a16="http://schemas.microsoft.com/office/drawing/2014/main" id="{44C8EBF2-3A5C-444B-BC9C-CCDB9EF27E83}"/>
              </a:ext>
            </a:extLst>
          </p:cNvPr>
          <p:cNvCxnSpPr>
            <a:cxnSpLocks/>
          </p:cNvCxnSpPr>
          <p:nvPr userDrawn="1"/>
        </p:nvCxnSpPr>
        <p:spPr>
          <a:xfrm>
            <a:off x="13378563" y="4347732"/>
            <a:ext cx="0" cy="1576087"/>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090F6894-E796-2A40-8783-182AD34A449E}"/>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F2B29E76-328B-8742-BFE2-823DD5D39D67}"/>
              </a:ext>
            </a:extLst>
          </p:cNvPr>
          <p:cNvSpPr>
            <a:spLocks noGrp="1"/>
          </p:cNvSpPr>
          <p:nvPr>
            <p:ph type="pic" sz="quarter" idx="10" hasCustomPrompt="1"/>
          </p:nvPr>
        </p:nvSpPr>
        <p:spPr>
          <a:xfrm>
            <a:off x="824088" y="2100263"/>
            <a:ext cx="903288" cy="1331912"/>
          </a:xfrm>
        </p:spPr>
        <p:txBody>
          <a:bodyPr>
            <a:normAutofit/>
          </a:bodyPr>
          <a:lstStyle>
            <a:lvl1pPr marL="0" indent="0" algn="ctr">
              <a:buNone/>
              <a:defRPr sz="1600">
                <a:solidFill>
                  <a:schemeClr val="bg1"/>
                </a:solidFill>
              </a:defRPr>
            </a:lvl1pPr>
          </a:lstStyle>
          <a:p>
            <a:r>
              <a:rPr lang="en-US"/>
              <a:t>Icon</a:t>
            </a:r>
          </a:p>
        </p:txBody>
      </p:sp>
      <p:sp>
        <p:nvSpPr>
          <p:cNvPr id="24" name="Picture Placeholder 4">
            <a:extLst>
              <a:ext uri="{FF2B5EF4-FFF2-40B4-BE49-F238E27FC236}">
                <a16:creationId xmlns:a16="http://schemas.microsoft.com/office/drawing/2014/main" id="{6FCADA57-C0A0-5D4F-ABFE-24007F82AC5D}"/>
              </a:ext>
            </a:extLst>
          </p:cNvPr>
          <p:cNvSpPr>
            <a:spLocks noGrp="1"/>
          </p:cNvSpPr>
          <p:nvPr>
            <p:ph type="pic" sz="quarter" idx="11" hasCustomPrompt="1"/>
          </p:nvPr>
        </p:nvSpPr>
        <p:spPr>
          <a:xfrm>
            <a:off x="6425021" y="2100263"/>
            <a:ext cx="903288" cy="1331912"/>
          </a:xfrm>
        </p:spPr>
        <p:txBody>
          <a:bodyPr>
            <a:normAutofit/>
          </a:bodyPr>
          <a:lstStyle>
            <a:lvl1pPr marL="0" indent="0" algn="ctr">
              <a:buNone/>
              <a:defRPr sz="1600"/>
            </a:lvl1pPr>
          </a:lstStyle>
          <a:p>
            <a:r>
              <a:rPr lang="en-US"/>
              <a:t>Icon</a:t>
            </a:r>
          </a:p>
        </p:txBody>
      </p:sp>
      <p:sp>
        <p:nvSpPr>
          <p:cNvPr id="29" name="Picture Placeholder 4">
            <a:extLst>
              <a:ext uri="{FF2B5EF4-FFF2-40B4-BE49-F238E27FC236}">
                <a16:creationId xmlns:a16="http://schemas.microsoft.com/office/drawing/2014/main" id="{94EAFF9D-7304-1642-8859-35CEFD28D48C}"/>
              </a:ext>
            </a:extLst>
          </p:cNvPr>
          <p:cNvSpPr>
            <a:spLocks noGrp="1"/>
          </p:cNvSpPr>
          <p:nvPr>
            <p:ph type="pic" sz="quarter" idx="12" hasCustomPrompt="1"/>
          </p:nvPr>
        </p:nvSpPr>
        <p:spPr>
          <a:xfrm>
            <a:off x="824088" y="4617686"/>
            <a:ext cx="903288" cy="1331912"/>
          </a:xfrm>
        </p:spPr>
        <p:txBody>
          <a:bodyPr>
            <a:normAutofit/>
          </a:bodyPr>
          <a:lstStyle>
            <a:lvl1pPr marL="0" indent="0" algn="ctr">
              <a:buNone/>
              <a:defRPr sz="1600"/>
            </a:lvl1pPr>
          </a:lstStyle>
          <a:p>
            <a:r>
              <a:rPr lang="en-US"/>
              <a:t>Icon</a:t>
            </a:r>
          </a:p>
        </p:txBody>
      </p:sp>
      <p:sp>
        <p:nvSpPr>
          <p:cNvPr id="30" name="Picture Placeholder 4">
            <a:extLst>
              <a:ext uri="{FF2B5EF4-FFF2-40B4-BE49-F238E27FC236}">
                <a16:creationId xmlns:a16="http://schemas.microsoft.com/office/drawing/2014/main" id="{274E9F46-68AD-1645-9679-4646530F533C}"/>
              </a:ext>
            </a:extLst>
          </p:cNvPr>
          <p:cNvSpPr>
            <a:spLocks noGrp="1"/>
          </p:cNvSpPr>
          <p:nvPr>
            <p:ph type="pic" sz="quarter" idx="13" hasCustomPrompt="1"/>
          </p:nvPr>
        </p:nvSpPr>
        <p:spPr>
          <a:xfrm>
            <a:off x="6425021" y="4617686"/>
            <a:ext cx="903288" cy="1331912"/>
          </a:xfrm>
        </p:spPr>
        <p:txBody>
          <a:bodyPr>
            <a:normAutofit/>
          </a:bodyPr>
          <a:lstStyle>
            <a:lvl1pPr marL="0" indent="0" algn="ctr">
              <a:buNone/>
              <a:defRPr sz="1600">
                <a:solidFill>
                  <a:schemeClr val="bg1"/>
                </a:solidFill>
              </a:defRPr>
            </a:lvl1pPr>
          </a:lstStyle>
          <a:p>
            <a:r>
              <a:rPr lang="en-US"/>
              <a:t>Icon</a:t>
            </a:r>
          </a:p>
        </p:txBody>
      </p:sp>
      <p:sp>
        <p:nvSpPr>
          <p:cNvPr id="4" name="Text Placeholder 3">
            <a:extLst>
              <a:ext uri="{FF2B5EF4-FFF2-40B4-BE49-F238E27FC236}">
                <a16:creationId xmlns:a16="http://schemas.microsoft.com/office/drawing/2014/main" id="{510EB58E-3AE5-6948-BD22-A35E713263E3}"/>
              </a:ext>
            </a:extLst>
          </p:cNvPr>
          <p:cNvSpPr>
            <a:spLocks noGrp="1"/>
          </p:cNvSpPr>
          <p:nvPr>
            <p:ph type="body" sz="quarter" idx="14" hasCustomPrompt="1"/>
          </p:nvPr>
        </p:nvSpPr>
        <p:spPr>
          <a:xfrm>
            <a:off x="2197100" y="1855788"/>
            <a:ext cx="3582988" cy="1728787"/>
          </a:xfrm>
        </p:spPr>
        <p:txBody>
          <a:bodyPr/>
          <a:lstStyle>
            <a:lvl1pPr marL="0" indent="0">
              <a:buNone/>
              <a:defRPr>
                <a:solidFill>
                  <a:schemeClr val="bg1"/>
                </a:solidFill>
              </a:defRPr>
            </a:lvl1pPr>
          </a:lstStyle>
          <a:p>
            <a:pPr lvl="0"/>
            <a:r>
              <a:rPr lang="en-US"/>
              <a:t>Lorem ipsum</a:t>
            </a:r>
          </a:p>
        </p:txBody>
      </p:sp>
      <p:sp>
        <p:nvSpPr>
          <p:cNvPr id="26" name="Text Placeholder 3">
            <a:extLst>
              <a:ext uri="{FF2B5EF4-FFF2-40B4-BE49-F238E27FC236}">
                <a16:creationId xmlns:a16="http://schemas.microsoft.com/office/drawing/2014/main" id="{75C436DC-5F5F-5C47-BC7E-BA9B97FE5F3A}"/>
              </a:ext>
            </a:extLst>
          </p:cNvPr>
          <p:cNvSpPr>
            <a:spLocks noGrp="1"/>
          </p:cNvSpPr>
          <p:nvPr>
            <p:ph type="body" sz="quarter" idx="15" hasCustomPrompt="1"/>
          </p:nvPr>
        </p:nvSpPr>
        <p:spPr>
          <a:xfrm>
            <a:off x="7782892" y="1855788"/>
            <a:ext cx="3582988" cy="1728787"/>
          </a:xfrm>
        </p:spPr>
        <p:txBody>
          <a:bodyPr/>
          <a:lstStyle>
            <a:lvl1pPr marL="0" indent="0">
              <a:buNone/>
              <a:defRPr>
                <a:solidFill>
                  <a:schemeClr val="tx1"/>
                </a:solidFill>
              </a:defRPr>
            </a:lvl1pPr>
          </a:lstStyle>
          <a:p>
            <a:pPr lvl="0"/>
            <a:r>
              <a:rPr lang="en-US"/>
              <a:t>Lorem ipsum</a:t>
            </a:r>
          </a:p>
        </p:txBody>
      </p:sp>
      <p:sp>
        <p:nvSpPr>
          <p:cNvPr id="27" name="Text Placeholder 3">
            <a:extLst>
              <a:ext uri="{FF2B5EF4-FFF2-40B4-BE49-F238E27FC236}">
                <a16:creationId xmlns:a16="http://schemas.microsoft.com/office/drawing/2014/main" id="{A8013F99-2DD0-7941-97CE-30EED66A377B}"/>
              </a:ext>
            </a:extLst>
          </p:cNvPr>
          <p:cNvSpPr>
            <a:spLocks noGrp="1"/>
          </p:cNvSpPr>
          <p:nvPr>
            <p:ph type="body" sz="quarter" idx="16" hasCustomPrompt="1"/>
          </p:nvPr>
        </p:nvSpPr>
        <p:spPr>
          <a:xfrm>
            <a:off x="2197100" y="4430023"/>
            <a:ext cx="3582988" cy="1728787"/>
          </a:xfrm>
        </p:spPr>
        <p:txBody>
          <a:bodyPr/>
          <a:lstStyle>
            <a:lvl1pPr marL="0" indent="0">
              <a:buNone/>
              <a:defRPr>
                <a:solidFill>
                  <a:schemeClr val="tx1"/>
                </a:solidFill>
              </a:defRPr>
            </a:lvl1pPr>
          </a:lstStyle>
          <a:p>
            <a:pPr lvl="0"/>
            <a:r>
              <a:rPr lang="en-US"/>
              <a:t>Lorem ipsum</a:t>
            </a:r>
          </a:p>
        </p:txBody>
      </p:sp>
      <p:sp>
        <p:nvSpPr>
          <p:cNvPr id="28" name="Text Placeholder 3">
            <a:extLst>
              <a:ext uri="{FF2B5EF4-FFF2-40B4-BE49-F238E27FC236}">
                <a16:creationId xmlns:a16="http://schemas.microsoft.com/office/drawing/2014/main" id="{D7179D97-9393-D542-9346-805B6395A02F}"/>
              </a:ext>
            </a:extLst>
          </p:cNvPr>
          <p:cNvSpPr>
            <a:spLocks noGrp="1"/>
          </p:cNvSpPr>
          <p:nvPr>
            <p:ph type="body" sz="quarter" idx="17" hasCustomPrompt="1"/>
          </p:nvPr>
        </p:nvSpPr>
        <p:spPr>
          <a:xfrm>
            <a:off x="7782892" y="4430023"/>
            <a:ext cx="3582988" cy="1728787"/>
          </a:xfrm>
        </p:spPr>
        <p:txBody>
          <a:bodyPr/>
          <a:lstStyle>
            <a:lvl1pPr marL="0" indent="0">
              <a:buNone/>
              <a:defRPr>
                <a:solidFill>
                  <a:schemeClr val="bg1"/>
                </a:solidFill>
              </a:defRPr>
            </a:lvl1pPr>
          </a:lstStyle>
          <a:p>
            <a:pPr lvl="0"/>
            <a:r>
              <a:rPr lang="en-US"/>
              <a:t>Lorem ipsum</a:t>
            </a:r>
          </a:p>
        </p:txBody>
      </p:sp>
    </p:spTree>
    <p:extLst>
      <p:ext uri="{BB962C8B-B14F-4D97-AF65-F5344CB8AC3E}">
        <p14:creationId xmlns:p14="http://schemas.microsoft.com/office/powerpoint/2010/main" val="4192472851"/>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196AB9A-E2C1-6C44-9C91-87230C4AFA72}"/>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Rectangle 5">
            <a:extLst>
              <a:ext uri="{FF2B5EF4-FFF2-40B4-BE49-F238E27FC236}">
                <a16:creationId xmlns:a16="http://schemas.microsoft.com/office/drawing/2014/main" id="{C01788C8-CE24-294D-BFBD-BCA72890847A}"/>
              </a:ext>
            </a:extLst>
          </p:cNvPr>
          <p:cNvSpPr/>
          <p:nvPr userDrawn="1"/>
        </p:nvSpPr>
        <p:spPr>
          <a:xfrm>
            <a:off x="677780" y="1570765"/>
            <a:ext cx="1111590" cy="1216725"/>
          </a:xfrm>
          <a:prstGeom prst="rect">
            <a:avLst/>
          </a:prstGeom>
          <a:solidFill>
            <a:srgbClr val="193968"/>
          </a:solidFill>
          <a:ln>
            <a:solidFill>
              <a:srgbClr val="5D8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C18B9EC-0A7A-D140-9F66-FBD45389282D}"/>
              </a:ext>
            </a:extLst>
          </p:cNvPr>
          <p:cNvCxnSpPr/>
          <p:nvPr userDrawn="1"/>
        </p:nvCxnSpPr>
        <p:spPr>
          <a:xfrm>
            <a:off x="1985210" y="2034698"/>
            <a:ext cx="3623629" cy="0"/>
          </a:xfrm>
          <a:prstGeom prst="line">
            <a:avLst/>
          </a:prstGeom>
          <a:ln>
            <a:solidFill>
              <a:srgbClr val="5D8B7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86A69E0-B20C-4F41-BC2E-3DE7046AF80C}"/>
              </a:ext>
            </a:extLst>
          </p:cNvPr>
          <p:cNvSpPr/>
          <p:nvPr userDrawn="1"/>
        </p:nvSpPr>
        <p:spPr>
          <a:xfrm>
            <a:off x="6422741" y="1570765"/>
            <a:ext cx="1111590" cy="1216725"/>
          </a:xfrm>
          <a:prstGeom prst="rect">
            <a:avLst/>
          </a:prstGeom>
          <a:solidFill>
            <a:srgbClr val="193968"/>
          </a:solidFill>
          <a:ln>
            <a:solidFill>
              <a:srgbClr val="5D8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ACF2C8A-240F-CA48-B754-F27FBC61AF5B}"/>
              </a:ext>
            </a:extLst>
          </p:cNvPr>
          <p:cNvCxnSpPr/>
          <p:nvPr userDrawn="1"/>
        </p:nvCxnSpPr>
        <p:spPr>
          <a:xfrm>
            <a:off x="7730171" y="2034698"/>
            <a:ext cx="3623629" cy="0"/>
          </a:xfrm>
          <a:prstGeom prst="line">
            <a:avLst/>
          </a:prstGeom>
          <a:ln>
            <a:solidFill>
              <a:srgbClr val="5D8B7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DF4D3A0-BFD7-4741-B690-FAD2FE27D05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2" name="Content Placeholder 5">
            <a:extLst>
              <a:ext uri="{FF2B5EF4-FFF2-40B4-BE49-F238E27FC236}">
                <a16:creationId xmlns:a16="http://schemas.microsoft.com/office/drawing/2014/main" id="{179635DD-05CD-FE45-80AB-58CA88082A5B}"/>
              </a:ext>
            </a:extLst>
          </p:cNvPr>
          <p:cNvSpPr>
            <a:spLocks noGrp="1"/>
          </p:cNvSpPr>
          <p:nvPr>
            <p:ph sz="quarter" idx="13" hasCustomPrompt="1"/>
          </p:nvPr>
        </p:nvSpPr>
        <p:spPr>
          <a:xfrm>
            <a:off x="677780" y="3770592"/>
            <a:ext cx="5193756" cy="2741149"/>
          </a:xfrm>
        </p:spPr>
        <p:txBody>
          <a:bodyPr>
            <a:normAutofit/>
          </a:bodyPr>
          <a:lstStyle>
            <a:lvl1pPr marL="0" indent="0">
              <a:buNone/>
              <a:defRPr sz="2800" b="1">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a:t>
            </a:r>
          </a:p>
        </p:txBody>
      </p:sp>
      <p:sp>
        <p:nvSpPr>
          <p:cNvPr id="13" name="Content Placeholder 5">
            <a:extLst>
              <a:ext uri="{FF2B5EF4-FFF2-40B4-BE49-F238E27FC236}">
                <a16:creationId xmlns:a16="http://schemas.microsoft.com/office/drawing/2014/main" id="{63691464-0491-5A4F-94C2-FB7440B5A6BA}"/>
              </a:ext>
            </a:extLst>
          </p:cNvPr>
          <p:cNvSpPr>
            <a:spLocks noGrp="1"/>
          </p:cNvSpPr>
          <p:nvPr>
            <p:ph sz="quarter" idx="14" hasCustomPrompt="1"/>
          </p:nvPr>
        </p:nvSpPr>
        <p:spPr>
          <a:xfrm>
            <a:off x="6398356" y="3770592"/>
            <a:ext cx="5193756" cy="2741149"/>
          </a:xfrm>
        </p:spPr>
        <p:txBody>
          <a:bodyPr>
            <a:normAutofit/>
          </a:bodyPr>
          <a:lstStyle>
            <a:lvl1pPr marL="0" indent="0">
              <a:buNone/>
              <a:defRPr sz="2800" b="1">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a:t>
            </a:r>
          </a:p>
        </p:txBody>
      </p:sp>
      <p:sp>
        <p:nvSpPr>
          <p:cNvPr id="14" name="Title 1">
            <a:extLst>
              <a:ext uri="{FF2B5EF4-FFF2-40B4-BE49-F238E27FC236}">
                <a16:creationId xmlns:a16="http://schemas.microsoft.com/office/drawing/2014/main" id="{587DA987-E557-C94A-9886-F3C9C9952EC0}"/>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Picture Placeholder 4">
            <a:extLst>
              <a:ext uri="{FF2B5EF4-FFF2-40B4-BE49-F238E27FC236}">
                <a16:creationId xmlns:a16="http://schemas.microsoft.com/office/drawing/2014/main" id="{BB038C65-F794-324B-BD5E-CC8D411B5032}"/>
              </a:ext>
            </a:extLst>
          </p:cNvPr>
          <p:cNvSpPr>
            <a:spLocks noGrp="1"/>
          </p:cNvSpPr>
          <p:nvPr>
            <p:ph type="pic" sz="quarter" idx="10" hasCustomPrompt="1"/>
          </p:nvPr>
        </p:nvSpPr>
        <p:spPr>
          <a:xfrm>
            <a:off x="767644" y="1741678"/>
            <a:ext cx="965282" cy="891293"/>
          </a:xfrm>
        </p:spPr>
        <p:txBody>
          <a:bodyPr>
            <a:normAutofit/>
          </a:bodyPr>
          <a:lstStyle>
            <a:lvl1pPr marL="0" indent="0" algn="ctr">
              <a:buNone/>
              <a:defRPr sz="1600">
                <a:solidFill>
                  <a:schemeClr val="bg1"/>
                </a:solidFill>
              </a:defRPr>
            </a:lvl1pPr>
          </a:lstStyle>
          <a:p>
            <a:r>
              <a:rPr lang="en-US"/>
              <a:t>Icon</a:t>
            </a:r>
          </a:p>
        </p:txBody>
      </p:sp>
      <p:sp>
        <p:nvSpPr>
          <p:cNvPr id="16" name="Picture Placeholder 4">
            <a:extLst>
              <a:ext uri="{FF2B5EF4-FFF2-40B4-BE49-F238E27FC236}">
                <a16:creationId xmlns:a16="http://schemas.microsoft.com/office/drawing/2014/main" id="{DF2A2CAF-EFFF-694D-AE7A-5BED27DAA997}"/>
              </a:ext>
            </a:extLst>
          </p:cNvPr>
          <p:cNvSpPr>
            <a:spLocks noGrp="1"/>
          </p:cNvSpPr>
          <p:nvPr>
            <p:ph type="pic" sz="quarter" idx="15" hasCustomPrompt="1"/>
          </p:nvPr>
        </p:nvSpPr>
        <p:spPr>
          <a:xfrm>
            <a:off x="6491111" y="1741678"/>
            <a:ext cx="965282" cy="891293"/>
          </a:xfrm>
        </p:spPr>
        <p:txBody>
          <a:bodyPr>
            <a:normAutofit/>
          </a:bodyPr>
          <a:lstStyle>
            <a:lvl1pPr marL="0" indent="0" algn="ctr">
              <a:buNone/>
              <a:defRPr sz="1600">
                <a:solidFill>
                  <a:schemeClr val="bg1"/>
                </a:solidFill>
              </a:defRPr>
            </a:lvl1pPr>
          </a:lstStyle>
          <a:p>
            <a:r>
              <a:rPr lang="en-US"/>
              <a:t>Icon</a:t>
            </a:r>
          </a:p>
        </p:txBody>
      </p:sp>
      <p:sp>
        <p:nvSpPr>
          <p:cNvPr id="17" name="Text Placeholder 20">
            <a:extLst>
              <a:ext uri="{FF2B5EF4-FFF2-40B4-BE49-F238E27FC236}">
                <a16:creationId xmlns:a16="http://schemas.microsoft.com/office/drawing/2014/main" id="{40BC7C3B-34FA-254D-AD62-1A014093DE46}"/>
              </a:ext>
            </a:extLst>
          </p:cNvPr>
          <p:cNvSpPr>
            <a:spLocks noGrp="1"/>
          </p:cNvSpPr>
          <p:nvPr>
            <p:ph type="body" sz="quarter" idx="16" hasCustomPrompt="1"/>
          </p:nvPr>
        </p:nvSpPr>
        <p:spPr>
          <a:xfrm>
            <a:off x="1984279" y="2143956"/>
            <a:ext cx="3887257" cy="1398948"/>
          </a:xfrm>
        </p:spPr>
        <p:txBody>
          <a:bodyPr>
            <a:noAutofit/>
          </a:bodyPr>
          <a:lstStyle>
            <a:lvl1pPr marL="0" indent="0" algn="l">
              <a:buNone/>
              <a:defRPr sz="1900"/>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a:t>
            </a:r>
          </a:p>
        </p:txBody>
      </p:sp>
      <p:sp>
        <p:nvSpPr>
          <p:cNvPr id="18" name="Text Placeholder 20">
            <a:extLst>
              <a:ext uri="{FF2B5EF4-FFF2-40B4-BE49-F238E27FC236}">
                <a16:creationId xmlns:a16="http://schemas.microsoft.com/office/drawing/2014/main" id="{66FD5739-E9A2-A34B-8072-F9B92F4C0633}"/>
              </a:ext>
            </a:extLst>
          </p:cNvPr>
          <p:cNvSpPr>
            <a:spLocks noGrp="1"/>
          </p:cNvSpPr>
          <p:nvPr>
            <p:ph type="body" sz="quarter" idx="17" hasCustomPrompt="1"/>
          </p:nvPr>
        </p:nvSpPr>
        <p:spPr>
          <a:xfrm>
            <a:off x="7754885" y="2143956"/>
            <a:ext cx="3837227" cy="1398948"/>
          </a:xfrm>
        </p:spPr>
        <p:txBody>
          <a:bodyPr>
            <a:noAutofit/>
          </a:bodyPr>
          <a:lstStyle>
            <a:lvl1pPr marL="0" indent="0" algn="l">
              <a:buNone/>
              <a:defRPr sz="1900"/>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a:t>
            </a:r>
          </a:p>
        </p:txBody>
      </p:sp>
      <p:sp>
        <p:nvSpPr>
          <p:cNvPr id="19" name="Text Placeholder 20">
            <a:extLst>
              <a:ext uri="{FF2B5EF4-FFF2-40B4-BE49-F238E27FC236}">
                <a16:creationId xmlns:a16="http://schemas.microsoft.com/office/drawing/2014/main" id="{8A1F4E7F-4E0B-2F48-9974-9EEC9B089D3D}"/>
              </a:ext>
            </a:extLst>
          </p:cNvPr>
          <p:cNvSpPr>
            <a:spLocks noGrp="1"/>
          </p:cNvSpPr>
          <p:nvPr>
            <p:ph type="body" sz="quarter" idx="18" hasCustomPrompt="1"/>
          </p:nvPr>
        </p:nvSpPr>
        <p:spPr>
          <a:xfrm>
            <a:off x="1984279" y="1570765"/>
            <a:ext cx="3887257" cy="382436"/>
          </a:xfrm>
        </p:spPr>
        <p:txBody>
          <a:bodyPr>
            <a:noAutofit/>
          </a:bodyPr>
          <a:lstStyle>
            <a:lvl1pPr marL="0" indent="0" algn="l">
              <a:buNone/>
              <a:defRPr sz="2400">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Title</a:t>
            </a:r>
          </a:p>
        </p:txBody>
      </p:sp>
      <p:sp>
        <p:nvSpPr>
          <p:cNvPr id="20" name="Text Placeholder 20">
            <a:extLst>
              <a:ext uri="{FF2B5EF4-FFF2-40B4-BE49-F238E27FC236}">
                <a16:creationId xmlns:a16="http://schemas.microsoft.com/office/drawing/2014/main" id="{0748AE88-65A5-7C45-962F-B9D47730013E}"/>
              </a:ext>
            </a:extLst>
          </p:cNvPr>
          <p:cNvSpPr>
            <a:spLocks noGrp="1"/>
          </p:cNvSpPr>
          <p:nvPr>
            <p:ph type="body" sz="quarter" idx="19" hasCustomPrompt="1"/>
          </p:nvPr>
        </p:nvSpPr>
        <p:spPr>
          <a:xfrm>
            <a:off x="7742527" y="1570765"/>
            <a:ext cx="3837227" cy="382436"/>
          </a:xfrm>
        </p:spPr>
        <p:txBody>
          <a:bodyPr>
            <a:noAutofit/>
          </a:bodyPr>
          <a:lstStyle>
            <a:lvl1pPr marL="0" indent="0" algn="l">
              <a:buNone/>
              <a:defRPr sz="2400">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Title</a:t>
            </a:r>
          </a:p>
        </p:txBody>
      </p:sp>
    </p:spTree>
    <p:extLst>
      <p:ext uri="{BB962C8B-B14F-4D97-AF65-F5344CB8AC3E}">
        <p14:creationId xmlns:p14="http://schemas.microsoft.com/office/powerpoint/2010/main" val="383607415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3FAEA8-EB98-4C44-97DB-4584FF5EF60E}"/>
              </a:ext>
            </a:extLst>
          </p:cNvPr>
          <p:cNvPicPr>
            <a:picLocks noChangeAspect="1"/>
          </p:cNvPicPr>
          <p:nvPr userDrawn="1"/>
        </p:nvPicPr>
        <p:blipFill>
          <a:blip r:embed="rId2"/>
          <a:stretch>
            <a:fillRect/>
          </a:stretch>
        </p:blipFill>
        <p:spPr>
          <a:xfrm>
            <a:off x="1" y="0"/>
            <a:ext cx="12228755" cy="6878675"/>
          </a:xfrm>
          <a:prstGeom prst="rect">
            <a:avLst/>
          </a:prstGeom>
        </p:spPr>
      </p:pic>
      <p:sp>
        <p:nvSpPr>
          <p:cNvPr id="35" name="Rectangle 34">
            <a:extLst>
              <a:ext uri="{FF2B5EF4-FFF2-40B4-BE49-F238E27FC236}">
                <a16:creationId xmlns:a16="http://schemas.microsoft.com/office/drawing/2014/main" id="{796E3922-80F1-674E-82A0-ED8BFD479437}"/>
              </a:ext>
            </a:extLst>
          </p:cNvPr>
          <p:cNvSpPr/>
          <p:nvPr userDrawn="1"/>
        </p:nvSpPr>
        <p:spPr>
          <a:xfrm>
            <a:off x="4254199"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F112221-1811-C34E-883D-3E87A1E2F20B}"/>
              </a:ext>
            </a:extLst>
          </p:cNvPr>
          <p:cNvSpPr/>
          <p:nvPr userDrawn="1"/>
        </p:nvSpPr>
        <p:spPr>
          <a:xfrm>
            <a:off x="4254199"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A019D9D0-DC53-7C4D-8B70-66C6E379CE98}"/>
              </a:ext>
            </a:extLst>
          </p:cNvPr>
          <p:cNvSpPr/>
          <p:nvPr userDrawn="1"/>
        </p:nvSpPr>
        <p:spPr>
          <a:xfrm>
            <a:off x="4254199"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38" name="Rectangle 37">
            <a:extLst>
              <a:ext uri="{FF2B5EF4-FFF2-40B4-BE49-F238E27FC236}">
                <a16:creationId xmlns:a16="http://schemas.microsoft.com/office/drawing/2014/main" id="{279AC5F4-932A-7844-BB3D-C9CB97378AEC}"/>
              </a:ext>
            </a:extLst>
          </p:cNvPr>
          <p:cNvSpPr/>
          <p:nvPr userDrawn="1"/>
        </p:nvSpPr>
        <p:spPr>
          <a:xfrm>
            <a:off x="8039266"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1FA1A4-2D9E-C443-9EC6-2B139AF14205}"/>
              </a:ext>
            </a:extLst>
          </p:cNvPr>
          <p:cNvSpPr/>
          <p:nvPr userDrawn="1"/>
        </p:nvSpPr>
        <p:spPr>
          <a:xfrm>
            <a:off x="8039266"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F1073F2A-5716-F747-8DF2-3D58169069D5}"/>
              </a:ext>
            </a:extLst>
          </p:cNvPr>
          <p:cNvSpPr/>
          <p:nvPr userDrawn="1"/>
        </p:nvSpPr>
        <p:spPr>
          <a:xfrm>
            <a:off x="8039266"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9" name="Rectangle 8">
            <a:extLst>
              <a:ext uri="{FF2B5EF4-FFF2-40B4-BE49-F238E27FC236}">
                <a16:creationId xmlns:a16="http://schemas.microsoft.com/office/drawing/2014/main" id="{6967735D-AF38-2048-8273-E41AD16C9CC9}"/>
              </a:ext>
            </a:extLst>
          </p:cNvPr>
          <p:cNvSpPr/>
          <p:nvPr userDrawn="1"/>
        </p:nvSpPr>
        <p:spPr>
          <a:xfrm>
            <a:off x="455635"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DEAE293-5074-4942-AFA0-C9EBA7D80D52}"/>
              </a:ext>
            </a:extLst>
          </p:cNvPr>
          <p:cNvSpPr/>
          <p:nvPr userDrawn="1"/>
        </p:nvSpPr>
        <p:spPr>
          <a:xfrm>
            <a:off x="455635"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D9C3D3B-E4CB-0345-BC42-57DB04C4EBA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58094" y="1988526"/>
            <a:ext cx="819195" cy="819195"/>
          </a:xfrm>
          <a:prstGeom prst="rect">
            <a:avLst/>
          </a:prstGeom>
        </p:spPr>
      </p:pic>
      <p:pic>
        <p:nvPicPr>
          <p:cNvPr id="14" name="Picture 13">
            <a:extLst>
              <a:ext uri="{FF2B5EF4-FFF2-40B4-BE49-F238E27FC236}">
                <a16:creationId xmlns:a16="http://schemas.microsoft.com/office/drawing/2014/main" id="{C9019B94-DB7D-EC4B-9592-9F388ED6C72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8103581" y="3718760"/>
            <a:ext cx="781241" cy="781241"/>
          </a:xfrm>
          <a:prstGeom prst="rect">
            <a:avLst/>
          </a:prstGeom>
        </p:spPr>
      </p:pic>
      <p:sp>
        <p:nvSpPr>
          <p:cNvPr id="15" name="TextBox 14">
            <a:extLst>
              <a:ext uri="{FF2B5EF4-FFF2-40B4-BE49-F238E27FC236}">
                <a16:creationId xmlns:a16="http://schemas.microsoft.com/office/drawing/2014/main" id="{79F64031-469F-BE40-B03A-BF0D977C543A}"/>
              </a:ext>
            </a:extLst>
          </p:cNvPr>
          <p:cNvSpPr txBox="1"/>
          <p:nvPr userDrawn="1"/>
        </p:nvSpPr>
        <p:spPr>
          <a:xfrm>
            <a:off x="8799238" y="1725157"/>
            <a:ext cx="293897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2 CAMPUSES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GAITHERSBURG, MD [HQ] BOULDER, CO</a:t>
            </a:r>
          </a:p>
        </p:txBody>
      </p:sp>
      <p:sp>
        <p:nvSpPr>
          <p:cNvPr id="16" name="TextBox 15">
            <a:extLst>
              <a:ext uri="{FF2B5EF4-FFF2-40B4-BE49-F238E27FC236}">
                <a16:creationId xmlns:a16="http://schemas.microsoft.com/office/drawing/2014/main" id="{45FC01BF-48F6-504B-8AC7-7001A42ED7E4}"/>
              </a:ext>
            </a:extLst>
          </p:cNvPr>
          <p:cNvSpPr txBox="1"/>
          <p:nvPr userDrawn="1"/>
        </p:nvSpPr>
        <p:spPr>
          <a:xfrm>
            <a:off x="2094043" y="3495549"/>
            <a:ext cx="165080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3,500+ </a:t>
            </a: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ASSOCIATES</a:t>
            </a:r>
          </a:p>
        </p:txBody>
      </p:sp>
      <p:sp>
        <p:nvSpPr>
          <p:cNvPr id="17" name="TextBox 16">
            <a:extLst>
              <a:ext uri="{FF2B5EF4-FFF2-40B4-BE49-F238E27FC236}">
                <a16:creationId xmlns:a16="http://schemas.microsoft.com/office/drawing/2014/main" id="{A31995C5-3C7C-1F43-B9C5-C398C8E2C4BF}"/>
              </a:ext>
            </a:extLst>
          </p:cNvPr>
          <p:cNvSpPr txBox="1"/>
          <p:nvPr userDrawn="1"/>
        </p:nvSpPr>
        <p:spPr>
          <a:xfrm>
            <a:off x="5683795" y="3403820"/>
            <a:ext cx="190985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10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COLLABORATIVE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INSTITUTES</a:t>
            </a:r>
            <a:endParaRPr kumimoji="0" lang="en-US" sz="18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endParaRPr>
          </a:p>
        </p:txBody>
      </p:sp>
      <p:sp>
        <p:nvSpPr>
          <p:cNvPr id="18" name="TextBox 17">
            <a:extLst>
              <a:ext uri="{FF2B5EF4-FFF2-40B4-BE49-F238E27FC236}">
                <a16:creationId xmlns:a16="http://schemas.microsoft.com/office/drawing/2014/main" id="{14D35E20-CBC2-8D4B-AB5F-FDF3B4DD77FA}"/>
              </a:ext>
            </a:extLst>
          </p:cNvPr>
          <p:cNvSpPr txBox="1"/>
          <p:nvPr userDrawn="1"/>
        </p:nvSpPr>
        <p:spPr>
          <a:xfrm>
            <a:off x="5614871" y="1680959"/>
            <a:ext cx="19098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NOBEL PRIZES</a:t>
            </a:r>
          </a:p>
        </p:txBody>
      </p:sp>
      <p:sp>
        <p:nvSpPr>
          <p:cNvPr id="19" name="TextBox 18">
            <a:extLst>
              <a:ext uri="{FF2B5EF4-FFF2-40B4-BE49-F238E27FC236}">
                <a16:creationId xmlns:a16="http://schemas.microsoft.com/office/drawing/2014/main" id="{3A1466ED-0794-B742-B10D-198B2E4D7639}"/>
              </a:ext>
            </a:extLst>
          </p:cNvPr>
          <p:cNvSpPr txBox="1"/>
          <p:nvPr userDrawn="1"/>
        </p:nvSpPr>
        <p:spPr>
          <a:xfrm>
            <a:off x="8935437" y="3371504"/>
            <a:ext cx="249398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400+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BUSINESSES USING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NIST FACILITIES</a:t>
            </a:r>
          </a:p>
        </p:txBody>
      </p:sp>
      <p:pic>
        <p:nvPicPr>
          <p:cNvPr id="20" name="Picture 19">
            <a:extLst>
              <a:ext uri="{FF2B5EF4-FFF2-40B4-BE49-F238E27FC236}">
                <a16:creationId xmlns:a16="http://schemas.microsoft.com/office/drawing/2014/main" id="{A8E1F1E8-23EC-504B-B3ED-DA48B06E53BF}"/>
              </a:ext>
            </a:extLst>
          </p:cNvPr>
          <p:cNvPicPr>
            <a:picLocks noChangeAspect="1"/>
          </p:cNvPicPr>
          <p:nvPr userDrawn="1"/>
        </p:nvPicPr>
        <p:blipFill>
          <a:blip r:embed="rId5"/>
          <a:stretch>
            <a:fillRect/>
          </a:stretch>
        </p:blipFill>
        <p:spPr>
          <a:xfrm>
            <a:off x="924400" y="1753654"/>
            <a:ext cx="860897" cy="860897"/>
          </a:xfrm>
          <a:prstGeom prst="rect">
            <a:avLst/>
          </a:prstGeom>
        </p:spPr>
      </p:pic>
      <p:pic>
        <p:nvPicPr>
          <p:cNvPr id="21" name="Picture 20">
            <a:extLst>
              <a:ext uri="{FF2B5EF4-FFF2-40B4-BE49-F238E27FC236}">
                <a16:creationId xmlns:a16="http://schemas.microsoft.com/office/drawing/2014/main" id="{CCF7B0BF-AD17-A246-BC90-25B221DBBAF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24400" y="3495549"/>
            <a:ext cx="814711" cy="814711"/>
          </a:xfrm>
          <a:prstGeom prst="rect">
            <a:avLst/>
          </a:prstGeom>
        </p:spPr>
      </p:pic>
      <p:pic>
        <p:nvPicPr>
          <p:cNvPr id="22" name="Picture 21">
            <a:extLst>
              <a:ext uri="{FF2B5EF4-FFF2-40B4-BE49-F238E27FC236}">
                <a16:creationId xmlns:a16="http://schemas.microsoft.com/office/drawing/2014/main" id="{44A29517-6825-3940-A765-BE78AB76922E}"/>
              </a:ext>
            </a:extLst>
          </p:cNvPr>
          <p:cNvPicPr>
            <a:picLocks noChangeAspect="1"/>
          </p:cNvPicPr>
          <p:nvPr userDrawn="1"/>
        </p:nvPicPr>
        <p:blipFill>
          <a:blip r:embed="rId7"/>
          <a:stretch>
            <a:fillRect/>
          </a:stretch>
        </p:blipFill>
        <p:spPr>
          <a:xfrm>
            <a:off x="4554043" y="3581773"/>
            <a:ext cx="967532" cy="967532"/>
          </a:xfrm>
          <a:prstGeom prst="rect">
            <a:avLst/>
          </a:prstGeom>
        </p:spPr>
      </p:pic>
      <p:pic>
        <p:nvPicPr>
          <p:cNvPr id="23" name="Picture 22">
            <a:extLst>
              <a:ext uri="{FF2B5EF4-FFF2-40B4-BE49-F238E27FC236}">
                <a16:creationId xmlns:a16="http://schemas.microsoft.com/office/drawing/2014/main" id="{776C1196-B270-EA45-BA25-19D47C24C7EF}"/>
              </a:ext>
            </a:extLst>
          </p:cNvPr>
          <p:cNvPicPr>
            <a:picLocks noChangeAspect="1"/>
          </p:cNvPicPr>
          <p:nvPr userDrawn="1"/>
        </p:nvPicPr>
        <p:blipFill>
          <a:blip r:embed="rId8"/>
          <a:stretch>
            <a:fillRect/>
          </a:stretch>
        </p:blipFill>
        <p:spPr>
          <a:xfrm>
            <a:off x="4486498" y="1841361"/>
            <a:ext cx="843319" cy="843319"/>
          </a:xfrm>
          <a:prstGeom prst="rect">
            <a:avLst/>
          </a:prstGeom>
        </p:spPr>
      </p:pic>
      <p:sp>
        <p:nvSpPr>
          <p:cNvPr id="24" name="TextBox 23">
            <a:extLst>
              <a:ext uri="{FF2B5EF4-FFF2-40B4-BE49-F238E27FC236}">
                <a16:creationId xmlns:a16="http://schemas.microsoft.com/office/drawing/2014/main" id="{CC4C7714-DD0A-564B-90CA-9E48019D4416}"/>
              </a:ext>
            </a:extLst>
          </p:cNvPr>
          <p:cNvSpPr txBox="1"/>
          <p:nvPr userDrawn="1"/>
        </p:nvSpPr>
        <p:spPr>
          <a:xfrm>
            <a:off x="2000530" y="1624482"/>
            <a:ext cx="216979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3,400+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FEDERAL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EMPLOYEES</a:t>
            </a:r>
          </a:p>
        </p:txBody>
      </p:sp>
      <p:sp>
        <p:nvSpPr>
          <p:cNvPr id="25" name="Rectangle 24">
            <a:extLst>
              <a:ext uri="{FF2B5EF4-FFF2-40B4-BE49-F238E27FC236}">
                <a16:creationId xmlns:a16="http://schemas.microsoft.com/office/drawing/2014/main" id="{DB324670-24A7-8942-99CC-683B45DC853F}"/>
              </a:ext>
            </a:extLst>
          </p:cNvPr>
          <p:cNvSpPr/>
          <p:nvPr userDrawn="1"/>
        </p:nvSpPr>
        <p:spPr>
          <a:xfrm>
            <a:off x="455635"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28" name="Rectangle 27">
            <a:extLst>
              <a:ext uri="{FF2B5EF4-FFF2-40B4-BE49-F238E27FC236}">
                <a16:creationId xmlns:a16="http://schemas.microsoft.com/office/drawing/2014/main" id="{229BD56D-8D29-FC42-90CE-A2E6DBEE2C86}"/>
              </a:ext>
            </a:extLst>
          </p:cNvPr>
          <p:cNvSpPr/>
          <p:nvPr userDrawn="1"/>
        </p:nvSpPr>
        <p:spPr>
          <a:xfrm>
            <a:off x="1934394" y="5181034"/>
            <a:ext cx="2133121" cy="1089529"/>
          </a:xfrm>
          <a:prstGeom prst="rect">
            <a:avLst/>
          </a:prstGeom>
        </p:spPr>
        <p:txBody>
          <a:bodyPr wrap="square">
            <a:spAutoFit/>
          </a:bodyPr>
          <a:lstStyle/>
          <a:p>
            <a:pPr lvl="0">
              <a:lnSpc>
                <a:spcPct val="90000"/>
              </a:lnSpc>
              <a:defRPr/>
            </a:pPr>
            <a:r>
              <a:rPr lang="en-US">
                <a:solidFill>
                  <a:srgbClr val="153259"/>
                </a:solidFill>
                <a:cs typeface="Arial" panose="020B0604020202020204" pitchFamily="34" charset="0"/>
              </a:rPr>
              <a:t>NATIONAL OFFICE COORDINATING 14 MANUFACTURING INSTITUTES </a:t>
            </a:r>
          </a:p>
        </p:txBody>
      </p:sp>
      <p:sp>
        <p:nvSpPr>
          <p:cNvPr id="29" name="Rectangle 28">
            <a:extLst>
              <a:ext uri="{FF2B5EF4-FFF2-40B4-BE49-F238E27FC236}">
                <a16:creationId xmlns:a16="http://schemas.microsoft.com/office/drawing/2014/main" id="{4ABA4E52-3583-CA4C-8A59-D6C87C7939AC}"/>
              </a:ext>
            </a:extLst>
          </p:cNvPr>
          <p:cNvSpPr/>
          <p:nvPr userDrawn="1"/>
        </p:nvSpPr>
        <p:spPr>
          <a:xfrm>
            <a:off x="5436148" y="4937804"/>
            <a:ext cx="2507226" cy="1477328"/>
          </a:xfrm>
          <a:prstGeom prst="rect">
            <a:avLst/>
          </a:prstGeom>
        </p:spPr>
        <p:txBody>
          <a:bodyPr wrap="square">
            <a:spAutoFit/>
          </a:bodyPr>
          <a:lstStyle/>
          <a:p>
            <a:pPr lvl="0">
              <a:defRPr/>
            </a:pPr>
            <a:r>
              <a:rPr lang="en-US" sz="3600" b="1">
                <a:solidFill>
                  <a:srgbClr val="153259"/>
                </a:solidFill>
                <a:cs typeface="Arial" panose="020B0604020202020204" pitchFamily="34" charset="0"/>
              </a:rPr>
              <a:t>51 </a:t>
            </a:r>
          </a:p>
          <a:p>
            <a:pPr lvl="0">
              <a:defRPr/>
            </a:pPr>
            <a:r>
              <a:rPr lang="en-US">
                <a:solidFill>
                  <a:srgbClr val="153259"/>
                </a:solidFill>
                <a:cs typeface="Arial" panose="020B0604020202020204" pitchFamily="34" charset="0"/>
              </a:rPr>
              <a:t>MANUFACTURING EXTENSION PARTNERSHIP CENTERS</a:t>
            </a:r>
          </a:p>
        </p:txBody>
      </p:sp>
      <p:sp>
        <p:nvSpPr>
          <p:cNvPr id="30" name="Rectangle 29">
            <a:extLst>
              <a:ext uri="{FF2B5EF4-FFF2-40B4-BE49-F238E27FC236}">
                <a16:creationId xmlns:a16="http://schemas.microsoft.com/office/drawing/2014/main" id="{FD9E3CDD-30D1-2B4D-9388-C0A678481C2B}"/>
              </a:ext>
            </a:extLst>
          </p:cNvPr>
          <p:cNvSpPr/>
          <p:nvPr userDrawn="1"/>
        </p:nvSpPr>
        <p:spPr>
          <a:xfrm>
            <a:off x="9130174" y="5242033"/>
            <a:ext cx="2507226" cy="923330"/>
          </a:xfrm>
          <a:prstGeom prst="rect">
            <a:avLst/>
          </a:prstGeom>
        </p:spPr>
        <p:txBody>
          <a:bodyPr wrap="square">
            <a:spAutoFit/>
          </a:bodyPr>
          <a:lstStyle/>
          <a:p>
            <a:pPr lvl="0">
              <a:defRPr/>
            </a:pPr>
            <a:r>
              <a:rPr lang="en-US">
                <a:solidFill>
                  <a:srgbClr val="153259"/>
                </a:solidFill>
                <a:cs typeface="Arial" panose="020B0604020202020204" pitchFamily="34" charset="0"/>
              </a:rPr>
              <a:t>U.S. BALDRIGE PERFORMANCE EXCELLENCE PROGRAM</a:t>
            </a:r>
          </a:p>
        </p:txBody>
      </p:sp>
      <p:pic>
        <p:nvPicPr>
          <p:cNvPr id="31" name="Picture 30">
            <a:extLst>
              <a:ext uri="{FF2B5EF4-FFF2-40B4-BE49-F238E27FC236}">
                <a16:creationId xmlns:a16="http://schemas.microsoft.com/office/drawing/2014/main" id="{0D00AFC6-2C5C-4043-AA26-380A47C37770}"/>
              </a:ext>
            </a:extLst>
          </p:cNvPr>
          <p:cNvPicPr>
            <a:picLocks noChangeAspect="1"/>
          </p:cNvPicPr>
          <p:nvPr userDrawn="1"/>
        </p:nvPicPr>
        <p:blipFill>
          <a:blip r:embed="rId9" cstate="screen">
            <a:duotone>
              <a:prstClr val="black"/>
              <a:srgbClr val="0070C0">
                <a:tint val="45000"/>
                <a:satMod val="400000"/>
              </a:srgbClr>
            </a:duotone>
            <a:extLst>
              <a:ext uri="{28A0092B-C50C-407E-A947-70E740481C1C}">
                <a14:useLocalDpi xmlns:a14="http://schemas.microsoft.com/office/drawing/2010/main"/>
              </a:ext>
            </a:extLst>
          </a:blip>
          <a:stretch>
            <a:fillRect/>
          </a:stretch>
        </p:blipFill>
        <p:spPr>
          <a:xfrm>
            <a:off x="650005" y="5420326"/>
            <a:ext cx="1190544" cy="680132"/>
          </a:xfrm>
          <a:prstGeom prst="rect">
            <a:avLst/>
          </a:prstGeom>
          <a:effectLst>
            <a:glow rad="25400">
              <a:schemeClr val="bg1">
                <a:alpha val="60000"/>
              </a:schemeClr>
            </a:glow>
          </a:effectLst>
        </p:spPr>
      </p:pic>
      <p:pic>
        <p:nvPicPr>
          <p:cNvPr id="32" name="Picture 31">
            <a:extLst>
              <a:ext uri="{FF2B5EF4-FFF2-40B4-BE49-F238E27FC236}">
                <a16:creationId xmlns:a16="http://schemas.microsoft.com/office/drawing/2014/main" id="{56FA5F9C-E682-0347-92CC-DF3A6E9BDC0C}"/>
              </a:ext>
            </a:extLst>
          </p:cNvPr>
          <p:cNvPicPr>
            <a:picLocks noChangeAspect="1"/>
          </p:cNvPicPr>
          <p:nvPr userDrawn="1"/>
        </p:nvPicPr>
        <p:blipFill>
          <a:blip r:embed="rId8"/>
          <a:stretch>
            <a:fillRect/>
          </a:stretch>
        </p:blipFill>
        <p:spPr>
          <a:xfrm>
            <a:off x="8221144" y="5207468"/>
            <a:ext cx="843319" cy="843319"/>
          </a:xfrm>
          <a:prstGeom prst="rect">
            <a:avLst/>
          </a:prstGeom>
        </p:spPr>
      </p:pic>
      <p:pic>
        <p:nvPicPr>
          <p:cNvPr id="33" name="Picture 32">
            <a:extLst>
              <a:ext uri="{FF2B5EF4-FFF2-40B4-BE49-F238E27FC236}">
                <a16:creationId xmlns:a16="http://schemas.microsoft.com/office/drawing/2014/main" id="{D3F042BF-5E82-4144-AB34-25CC7FE9E99B}"/>
              </a:ext>
            </a:extLst>
          </p:cNvPr>
          <p:cNvPicPr>
            <a:picLocks noChangeAspect="1"/>
          </p:cNvPicPr>
          <p:nvPr userDrawn="1"/>
        </p:nvPicPr>
        <p:blipFill>
          <a:blip r:embed="rId7"/>
          <a:stretch>
            <a:fillRect/>
          </a:stretch>
        </p:blipFill>
        <p:spPr>
          <a:xfrm>
            <a:off x="4433446" y="5242033"/>
            <a:ext cx="967532" cy="967532"/>
          </a:xfrm>
          <a:prstGeom prst="rect">
            <a:avLst/>
          </a:prstGeom>
        </p:spPr>
      </p:pic>
      <p:sp>
        <p:nvSpPr>
          <p:cNvPr id="41" name="TextBox 40">
            <a:extLst>
              <a:ext uri="{FF2B5EF4-FFF2-40B4-BE49-F238E27FC236}">
                <a16:creationId xmlns:a16="http://schemas.microsoft.com/office/drawing/2014/main" id="{C02FFD8D-7CDC-F443-90C2-85489EAA9B01}"/>
              </a:ext>
            </a:extLst>
          </p:cNvPr>
          <p:cNvSpPr txBox="1"/>
          <p:nvPr userDrawn="1"/>
        </p:nvSpPr>
        <p:spPr>
          <a:xfrm>
            <a:off x="1" y="204498"/>
            <a:ext cx="12192000" cy="1200329"/>
          </a:xfrm>
          <a:prstGeom prst="rect">
            <a:avLst/>
          </a:prstGeom>
          <a:noFill/>
        </p:spPr>
        <p:txBody>
          <a:bodyPr wrap="square" rtlCol="0">
            <a:spAutoFit/>
          </a:bodyPr>
          <a:lstStyle/>
          <a:p>
            <a:pPr algn="ctr"/>
            <a:r>
              <a:rPr lang="en-US" sz="7200" b="0">
                <a:solidFill>
                  <a:schemeClr val="bg1"/>
                </a:solidFill>
                <a:latin typeface="Calibri" panose="020F0502020204030204" pitchFamily="34" charset="0"/>
                <a:cs typeface="Calibri" panose="020F0502020204030204" pitchFamily="34" charset="0"/>
              </a:rPr>
              <a:t>NIST AT A GLANCE</a:t>
            </a:r>
          </a:p>
        </p:txBody>
      </p:sp>
    </p:spTree>
    <p:extLst>
      <p:ext uri="{BB962C8B-B14F-4D97-AF65-F5344CB8AC3E}">
        <p14:creationId xmlns:p14="http://schemas.microsoft.com/office/powerpoint/2010/main" val="2137083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0D848734-8942-BF48-9547-1AC96494F3E6}"/>
              </a:ext>
            </a:extLst>
          </p:cNvPr>
          <p:cNvSpPr>
            <a:spLocks noGrp="1"/>
          </p:cNvSpPr>
          <p:nvPr>
            <p:ph type="body" sz="half" idx="2"/>
          </p:nvPr>
        </p:nvSpPr>
        <p:spPr>
          <a:xfrm>
            <a:off x="719253" y="1957038"/>
            <a:ext cx="10753493" cy="1143000"/>
          </a:xfrm>
        </p:spPr>
        <p:txBody>
          <a:bodyPr>
            <a:normAutofit fontScale="92500" lnSpcReduction="10000"/>
          </a:bodyPr>
          <a:lstStyle/>
          <a:p>
            <a:r>
              <a:rPr lang="en-US">
                <a:cs typeface="Arial" panose="020B0604020202020204" pitchFamily="34" charset="0"/>
              </a:rPr>
              <a:t>To promote U.S. innovation and industrial competitiveness by advancing </a:t>
            </a:r>
            <a:r>
              <a:rPr lang="en-US" sz="3600">
                <a:solidFill>
                  <a:srgbClr val="5D8B72"/>
                </a:solidFill>
                <a:cs typeface="Arial" panose="020B0604020202020204" pitchFamily="34" charset="0"/>
              </a:rPr>
              <a:t>measurement science</a:t>
            </a:r>
            <a:r>
              <a:rPr lang="en-US">
                <a:solidFill>
                  <a:srgbClr val="5D8B72"/>
                </a:solidFill>
                <a:cs typeface="Arial" panose="020B0604020202020204" pitchFamily="34" charset="0"/>
              </a:rPr>
              <a:t>, </a:t>
            </a:r>
            <a:r>
              <a:rPr lang="en-US" sz="3600">
                <a:solidFill>
                  <a:srgbClr val="5D8B72"/>
                </a:solidFill>
                <a:cs typeface="Arial" panose="020B0604020202020204" pitchFamily="34" charset="0"/>
              </a:rPr>
              <a:t>standards</a:t>
            </a:r>
            <a:r>
              <a:rPr lang="en-US">
                <a:solidFill>
                  <a:srgbClr val="5D8B72"/>
                </a:solidFill>
                <a:cs typeface="Arial" panose="020B0604020202020204" pitchFamily="34" charset="0"/>
              </a:rPr>
              <a:t>, and </a:t>
            </a:r>
            <a:r>
              <a:rPr lang="en-US" sz="3600">
                <a:solidFill>
                  <a:srgbClr val="5D8B72"/>
                </a:solidFill>
                <a:cs typeface="Arial" panose="020B0604020202020204" pitchFamily="34" charset="0"/>
              </a:rPr>
              <a:t>technology</a:t>
            </a:r>
            <a:r>
              <a:rPr lang="en-US">
                <a:solidFill>
                  <a:srgbClr val="5D8B72"/>
                </a:solidFill>
                <a:cs typeface="Arial" panose="020B0604020202020204" pitchFamily="34" charset="0"/>
              </a:rPr>
              <a:t> </a:t>
            </a:r>
            <a:r>
              <a:rPr lang="en-US">
                <a:cs typeface="Arial" panose="020B0604020202020204" pitchFamily="34" charset="0"/>
              </a:rPr>
              <a:t>in ways that enhance economic security and improve our quality of life</a:t>
            </a:r>
          </a:p>
          <a:p>
            <a:endParaRPr lang="en-US"/>
          </a:p>
        </p:txBody>
      </p:sp>
      <p:pic>
        <p:nvPicPr>
          <p:cNvPr id="8" name="Picture 7">
            <a:extLst>
              <a:ext uri="{FF2B5EF4-FFF2-40B4-BE49-F238E27FC236}">
                <a16:creationId xmlns:a16="http://schemas.microsoft.com/office/drawing/2014/main" id="{9487F837-8B7B-0147-BED5-B907649911FD}"/>
              </a:ext>
            </a:extLst>
          </p:cNvPr>
          <p:cNvPicPr>
            <a:picLocks noChangeAspect="1"/>
          </p:cNvPicPr>
          <p:nvPr userDrawn="1"/>
        </p:nvPicPr>
        <p:blipFill>
          <a:blip r:embed="rId2"/>
          <a:stretch>
            <a:fillRect/>
          </a:stretch>
        </p:blipFill>
        <p:spPr>
          <a:xfrm>
            <a:off x="4147792" y="3790711"/>
            <a:ext cx="3895664" cy="2502513"/>
          </a:xfrm>
          <a:prstGeom prst="rect">
            <a:avLst/>
          </a:prstGeom>
          <a:ln w="38100">
            <a:noFill/>
          </a:ln>
        </p:spPr>
      </p:pic>
      <p:sp>
        <p:nvSpPr>
          <p:cNvPr id="9" name="Rectangle 8">
            <a:extLst>
              <a:ext uri="{FF2B5EF4-FFF2-40B4-BE49-F238E27FC236}">
                <a16:creationId xmlns:a16="http://schemas.microsoft.com/office/drawing/2014/main" id="{BF65FFDD-46F1-1042-90E6-48D558B413AE}"/>
              </a:ext>
            </a:extLst>
          </p:cNvPr>
          <p:cNvSpPr/>
          <p:nvPr userDrawn="1"/>
        </p:nvSpPr>
        <p:spPr>
          <a:xfrm>
            <a:off x="0" y="3790711"/>
            <a:ext cx="3916875" cy="2490548"/>
          </a:xfrm>
          <a:prstGeom prst="rect">
            <a:avLst/>
          </a:prstGeom>
          <a:blipFill dpi="0" rotWithShape="1">
            <a:blip r:embed="rId3" cstate="screen">
              <a:extLst>
                <a:ext uri="{28A0092B-C50C-407E-A947-70E740481C1C}">
                  <a14:useLocalDpi xmlns:a14="http://schemas.microsoft.com/office/drawing/2010/main"/>
                </a:ext>
              </a:extLst>
            </a:blip>
            <a:srcRect/>
            <a:stretch>
              <a:fillRect l="110"/>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E986C5-491C-5F4C-A916-7269FE891C55}"/>
              </a:ext>
            </a:extLst>
          </p:cNvPr>
          <p:cNvSpPr/>
          <p:nvPr userDrawn="1"/>
        </p:nvSpPr>
        <p:spPr>
          <a:xfrm>
            <a:off x="8275125" y="3790711"/>
            <a:ext cx="3916875" cy="2490548"/>
          </a:xfrm>
          <a:prstGeom prst="rect">
            <a:avLst/>
          </a:prstGeom>
          <a:blipFill dpi="0" rotWithShape="1">
            <a:blip r:embed="rId4">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pic>
        <p:nvPicPr>
          <p:cNvPr id="11" name="Picture 10">
            <a:extLst>
              <a:ext uri="{FF2B5EF4-FFF2-40B4-BE49-F238E27FC236}">
                <a16:creationId xmlns:a16="http://schemas.microsoft.com/office/drawing/2014/main" id="{5CB49EE5-11BC-5F45-A896-A86F6FB3E5BC}"/>
              </a:ext>
            </a:extLst>
          </p:cNvPr>
          <p:cNvPicPr>
            <a:picLocks noChangeAspect="1"/>
          </p:cNvPicPr>
          <p:nvPr userDrawn="1"/>
        </p:nvPicPr>
        <p:blipFill>
          <a:blip r:embed="rId5"/>
          <a:stretch>
            <a:fillRect/>
          </a:stretch>
        </p:blipFill>
        <p:spPr>
          <a:xfrm>
            <a:off x="0" y="0"/>
            <a:ext cx="12192000" cy="1087129"/>
          </a:xfrm>
          <a:prstGeom prst="rect">
            <a:avLst/>
          </a:prstGeom>
        </p:spPr>
      </p:pic>
      <p:pic>
        <p:nvPicPr>
          <p:cNvPr id="13" name="Picture 12">
            <a:extLst>
              <a:ext uri="{FF2B5EF4-FFF2-40B4-BE49-F238E27FC236}">
                <a16:creationId xmlns:a16="http://schemas.microsoft.com/office/drawing/2014/main" id="{119C50A8-61CF-0446-843A-65AF899FAEEE}"/>
              </a:ext>
            </a:extLst>
          </p:cNvPr>
          <p:cNvPicPr>
            <a:picLocks noChangeAspect="1"/>
          </p:cNvPicPr>
          <p:nvPr userDrawn="1"/>
        </p:nvPicPr>
        <p:blipFill>
          <a:blip r:embed="rId6">
            <a:alphaModFix amt="70000"/>
          </a:blip>
          <a:stretch>
            <a:fillRect/>
          </a:stretch>
        </p:blipFill>
        <p:spPr>
          <a:xfrm>
            <a:off x="10696074" y="508222"/>
            <a:ext cx="1119415" cy="295401"/>
          </a:xfrm>
          <a:prstGeom prst="rect">
            <a:avLst/>
          </a:prstGeom>
        </p:spPr>
      </p:pic>
      <p:sp>
        <p:nvSpPr>
          <p:cNvPr id="14" name="Title 1">
            <a:extLst>
              <a:ext uri="{FF2B5EF4-FFF2-40B4-BE49-F238E27FC236}">
                <a16:creationId xmlns:a16="http://schemas.microsoft.com/office/drawing/2014/main" id="{EF4F98F9-08D8-D64E-9EEE-7D543E307C3B}"/>
              </a:ext>
            </a:extLst>
          </p:cNvPr>
          <p:cNvSpPr>
            <a:spLocks noGrp="1"/>
          </p:cNvSpPr>
          <p:nvPr>
            <p:ph type="title" hasCustomPrompt="1"/>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NIST Mission</a:t>
            </a:r>
          </a:p>
        </p:txBody>
      </p:sp>
    </p:spTree>
    <p:extLst>
      <p:ext uri="{BB962C8B-B14F-4D97-AF65-F5344CB8AC3E}">
        <p14:creationId xmlns:p14="http://schemas.microsoft.com/office/powerpoint/2010/main" val="720209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D859F45-DEFE-E946-8485-EFF0A4E34419}"/>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5" name="Picture 24">
            <a:extLst>
              <a:ext uri="{FF2B5EF4-FFF2-40B4-BE49-F238E27FC236}">
                <a16:creationId xmlns:a16="http://schemas.microsoft.com/office/drawing/2014/main" id="{15530511-2018-504F-9953-51006AA102A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cxnSp>
        <p:nvCxnSpPr>
          <p:cNvPr id="7" name="Elbow Connector 6">
            <a:extLst>
              <a:ext uri="{FF2B5EF4-FFF2-40B4-BE49-F238E27FC236}">
                <a16:creationId xmlns:a16="http://schemas.microsoft.com/office/drawing/2014/main" id="{A9FA9B9B-6A33-B546-84D9-C6A19655ACF4}"/>
              </a:ext>
            </a:extLst>
          </p:cNvPr>
          <p:cNvCxnSpPr>
            <a:cxnSpLocks/>
          </p:cNvCxnSpPr>
          <p:nvPr userDrawn="1"/>
        </p:nvCxnSpPr>
        <p:spPr>
          <a:xfrm rot="5400000" flipH="1" flipV="1">
            <a:off x="6149134" y="-96717"/>
            <a:ext cx="12700" cy="7493522"/>
          </a:xfrm>
          <a:prstGeom prst="bentConnector3">
            <a:avLst>
              <a:gd name="adj1" fmla="val 1800000"/>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F87C86-E242-F84E-B196-B7C630917BA5}"/>
              </a:ext>
            </a:extLst>
          </p:cNvPr>
          <p:cNvSpPr txBox="1">
            <a:spLocks noChangeArrowheads="1"/>
          </p:cNvSpPr>
          <p:nvPr userDrawn="1"/>
        </p:nvSpPr>
        <p:spPr bwMode="auto">
          <a:xfrm>
            <a:off x="1607616" y="1269868"/>
            <a:ext cx="2934918" cy="338554"/>
          </a:xfrm>
          <a:prstGeom prst="rect">
            <a:avLst/>
          </a:prstGeom>
          <a:noFill/>
          <a:ln w="19050">
            <a:solidFill>
              <a:schemeClr val="tx1"/>
            </a:solidFill>
            <a:miter lim="800000"/>
            <a:headEnd/>
            <a:tailEnd/>
          </a:ln>
          <a:effectLst/>
        </p:spPr>
        <p:txBody>
          <a:bodyPr wrap="square">
            <a:spAutoFit/>
          </a:bodyPr>
          <a:lstStyle/>
          <a:p>
            <a:pPr algn="ctr" defTabSz="457200" eaLnBrk="0" hangingPunct="0">
              <a:spcBef>
                <a:spcPts val="600"/>
              </a:spcBef>
            </a:pPr>
            <a:r>
              <a:rPr lang="en-US" sz="1600" b="1">
                <a:cs typeface="Arial" panose="020B0604020202020204" pitchFamily="34" charset="0"/>
              </a:rPr>
              <a:t>Chief of Staff</a:t>
            </a:r>
          </a:p>
        </p:txBody>
      </p:sp>
      <p:sp>
        <p:nvSpPr>
          <p:cNvPr id="9" name="TextBox 5">
            <a:extLst>
              <a:ext uri="{FF2B5EF4-FFF2-40B4-BE49-F238E27FC236}">
                <a16:creationId xmlns:a16="http://schemas.microsoft.com/office/drawing/2014/main" id="{DBA01E84-59FC-0E46-879F-CC7447062839}"/>
              </a:ext>
            </a:extLst>
          </p:cNvPr>
          <p:cNvSpPr txBox="1">
            <a:spLocks noChangeArrowheads="1"/>
          </p:cNvSpPr>
          <p:nvPr userDrawn="1"/>
        </p:nvSpPr>
        <p:spPr bwMode="auto">
          <a:xfrm>
            <a:off x="1048785" y="3623862"/>
            <a:ext cx="2651760" cy="338554"/>
          </a:xfrm>
          <a:prstGeom prst="rect">
            <a:avLst/>
          </a:prstGeom>
          <a:solidFill>
            <a:schemeClr val="bg1"/>
          </a:solidFill>
          <a:ln w="19050">
            <a:solidFill>
              <a:srgbClr val="0F294A"/>
            </a:solidFill>
            <a:miter lim="800000"/>
            <a:headEnd/>
            <a:tailEnd/>
          </a:ln>
          <a:effectLst/>
        </p:spPr>
        <p:txBody>
          <a:bodyPr>
            <a:spAutoFit/>
          </a:bodyPr>
          <a:lstStyle/>
          <a:p>
            <a:pPr algn="ctr" defTabSz="457200" eaLnBrk="0" hangingPunct="0"/>
            <a:r>
              <a:rPr lang="en-US" sz="1600" b="1">
                <a:cs typeface="Arial" panose="020B0604020202020204" pitchFamily="34" charset="0"/>
              </a:rPr>
              <a:t>Laboratory Programs </a:t>
            </a:r>
          </a:p>
        </p:txBody>
      </p:sp>
      <p:sp>
        <p:nvSpPr>
          <p:cNvPr id="10" name="TextBox 6">
            <a:extLst>
              <a:ext uri="{FF2B5EF4-FFF2-40B4-BE49-F238E27FC236}">
                <a16:creationId xmlns:a16="http://schemas.microsoft.com/office/drawing/2014/main" id="{AD404A8F-5B47-B44A-B263-60ACDCCE9535}"/>
              </a:ext>
            </a:extLst>
          </p:cNvPr>
          <p:cNvSpPr txBox="1">
            <a:spLocks noChangeArrowheads="1"/>
          </p:cNvSpPr>
          <p:nvPr userDrawn="1"/>
        </p:nvSpPr>
        <p:spPr bwMode="auto">
          <a:xfrm>
            <a:off x="8542307" y="3623862"/>
            <a:ext cx="2651760" cy="338554"/>
          </a:xfrm>
          <a:prstGeom prst="rect">
            <a:avLst/>
          </a:prstGeom>
          <a:solidFill>
            <a:schemeClr val="bg1"/>
          </a:solidFill>
          <a:ln w="19050">
            <a:solidFill>
              <a:srgbClr val="0F294A"/>
            </a:solidFill>
            <a:miter lim="800000"/>
            <a:headEnd/>
            <a:tailEnd/>
          </a:ln>
          <a:effectLst/>
        </p:spPr>
        <p:txBody>
          <a:bodyPr>
            <a:spAutoFit/>
          </a:bodyPr>
          <a:lstStyle/>
          <a:p>
            <a:pPr algn="ctr" defTabSz="457200" eaLnBrk="0" hangingPunct="0"/>
            <a:r>
              <a:rPr lang="en-US" sz="1600" b="1">
                <a:cs typeface="Arial" panose="020B0604020202020204" pitchFamily="34" charset="0"/>
              </a:rPr>
              <a:t>Management Resources</a:t>
            </a:r>
            <a:r>
              <a:rPr lang="en-US" sz="1600">
                <a:cs typeface="Arial" panose="020B0604020202020204" pitchFamily="34" charset="0"/>
              </a:rPr>
              <a:t> </a:t>
            </a:r>
          </a:p>
        </p:txBody>
      </p:sp>
      <p:sp>
        <p:nvSpPr>
          <p:cNvPr id="11" name="TextBox 28">
            <a:extLst>
              <a:ext uri="{FF2B5EF4-FFF2-40B4-BE49-F238E27FC236}">
                <a16:creationId xmlns:a16="http://schemas.microsoft.com/office/drawing/2014/main" id="{64053C10-3C7B-E947-B159-BBD4022E88F7}"/>
              </a:ext>
            </a:extLst>
          </p:cNvPr>
          <p:cNvSpPr txBox="1">
            <a:spLocks noChangeArrowheads="1"/>
          </p:cNvSpPr>
          <p:nvPr userDrawn="1"/>
        </p:nvSpPr>
        <p:spPr bwMode="auto">
          <a:xfrm>
            <a:off x="1261636" y="5570602"/>
            <a:ext cx="2032506" cy="954107"/>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Jim Olthoff</a:t>
            </a:r>
          </a:p>
          <a:p>
            <a:pPr algn="ctr"/>
            <a:r>
              <a:rPr lang="en-US" sz="1400">
                <a:cs typeface="Arial" panose="020B0604020202020204" pitchFamily="34" charset="0"/>
              </a:rPr>
              <a:t>Associate Director </a:t>
            </a:r>
          </a:p>
          <a:p>
            <a:pPr algn="ctr"/>
            <a:r>
              <a:rPr lang="en-US" sz="1400">
                <a:cs typeface="Arial" panose="020B0604020202020204" pitchFamily="34" charset="0"/>
              </a:rPr>
              <a:t>for Laboratory Programs (Acting)</a:t>
            </a:r>
          </a:p>
        </p:txBody>
      </p:sp>
      <p:pic>
        <p:nvPicPr>
          <p:cNvPr id="12" name="Picture 2">
            <a:extLst>
              <a:ext uri="{FF2B5EF4-FFF2-40B4-BE49-F238E27FC236}">
                <a16:creationId xmlns:a16="http://schemas.microsoft.com/office/drawing/2014/main" id="{F06B7AB3-EA22-C84C-84CE-DF5F74052288}"/>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5465961" y="4107562"/>
            <a:ext cx="1351458" cy="1463040"/>
          </a:xfrm>
          <a:prstGeom prst="rect">
            <a:avLst/>
          </a:prstGeom>
          <a:noFill/>
          <a:ln w="9525">
            <a:noFill/>
            <a:miter lim="800000"/>
            <a:headEnd/>
            <a:tailEnd/>
          </a:ln>
        </p:spPr>
      </p:pic>
      <p:sp>
        <p:nvSpPr>
          <p:cNvPr id="13" name="TextBox 30">
            <a:extLst>
              <a:ext uri="{FF2B5EF4-FFF2-40B4-BE49-F238E27FC236}">
                <a16:creationId xmlns:a16="http://schemas.microsoft.com/office/drawing/2014/main" id="{CCBC735A-3392-9B40-B838-67FC46244DE4}"/>
              </a:ext>
            </a:extLst>
          </p:cNvPr>
          <p:cNvSpPr txBox="1">
            <a:spLocks noChangeArrowheads="1"/>
          </p:cNvSpPr>
          <p:nvPr userDrawn="1"/>
        </p:nvSpPr>
        <p:spPr bwMode="auto">
          <a:xfrm>
            <a:off x="4716328" y="5570602"/>
            <a:ext cx="2912533" cy="738664"/>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Phillip Singerman</a:t>
            </a:r>
          </a:p>
          <a:p>
            <a:pPr algn="ctr"/>
            <a:r>
              <a:rPr lang="en-US" sz="1400">
                <a:cs typeface="Arial" panose="020B0604020202020204" pitchFamily="34" charset="0"/>
              </a:rPr>
              <a:t>Associate Director </a:t>
            </a:r>
          </a:p>
          <a:p>
            <a:pPr algn="ctr"/>
            <a:r>
              <a:rPr lang="en-US" sz="1400">
                <a:cs typeface="Arial" panose="020B0604020202020204" pitchFamily="34" charset="0"/>
              </a:rPr>
              <a:t>for Innovation and Industry Services</a:t>
            </a:r>
          </a:p>
        </p:txBody>
      </p:sp>
      <p:sp>
        <p:nvSpPr>
          <p:cNvPr id="14" name="TextBox 32">
            <a:extLst>
              <a:ext uri="{FF2B5EF4-FFF2-40B4-BE49-F238E27FC236}">
                <a16:creationId xmlns:a16="http://schemas.microsoft.com/office/drawing/2014/main" id="{A99217C5-CB1A-4244-BBA7-A97558BFA02A}"/>
              </a:ext>
            </a:extLst>
          </p:cNvPr>
          <p:cNvSpPr txBox="1">
            <a:spLocks noChangeArrowheads="1"/>
          </p:cNvSpPr>
          <p:nvPr userDrawn="1"/>
        </p:nvSpPr>
        <p:spPr bwMode="auto">
          <a:xfrm>
            <a:off x="8894962" y="5570602"/>
            <a:ext cx="2264973" cy="738664"/>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Del Brockett</a:t>
            </a:r>
          </a:p>
          <a:p>
            <a:pPr algn="ctr"/>
            <a:r>
              <a:rPr lang="en-US" sz="1400">
                <a:cs typeface="Arial" panose="020B0604020202020204" pitchFamily="34" charset="0"/>
              </a:rPr>
              <a:t>Associate Director </a:t>
            </a:r>
          </a:p>
          <a:p>
            <a:pPr algn="ctr"/>
            <a:r>
              <a:rPr lang="en-US" sz="1400">
                <a:cs typeface="Arial" panose="020B0604020202020204" pitchFamily="34" charset="0"/>
              </a:rPr>
              <a:t>for Management Resources</a:t>
            </a:r>
          </a:p>
        </p:txBody>
      </p:sp>
      <p:cxnSp>
        <p:nvCxnSpPr>
          <p:cNvPr id="15" name="Straight Connector 14">
            <a:extLst>
              <a:ext uri="{FF2B5EF4-FFF2-40B4-BE49-F238E27FC236}">
                <a16:creationId xmlns:a16="http://schemas.microsoft.com/office/drawing/2014/main" id="{26F9CF9D-E86B-B240-985B-F7424D2B2A50}"/>
              </a:ext>
            </a:extLst>
          </p:cNvPr>
          <p:cNvCxnSpPr/>
          <p:nvPr userDrawn="1"/>
        </p:nvCxnSpPr>
        <p:spPr>
          <a:xfrm flipV="1">
            <a:off x="4527521" y="1397167"/>
            <a:ext cx="673943" cy="7388"/>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35A3F3-244A-EB40-90DA-D6815E8BFE57}"/>
              </a:ext>
            </a:extLst>
          </p:cNvPr>
          <p:cNvCxnSpPr>
            <a:cxnSpLocks/>
            <a:stCxn id="19" idx="2"/>
          </p:cNvCxnSpPr>
          <p:nvPr userDrawn="1"/>
        </p:nvCxnSpPr>
        <p:spPr>
          <a:xfrm>
            <a:off x="6155484" y="1589222"/>
            <a:ext cx="0" cy="204099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TextBox 30">
            <a:extLst>
              <a:ext uri="{FF2B5EF4-FFF2-40B4-BE49-F238E27FC236}">
                <a16:creationId xmlns:a16="http://schemas.microsoft.com/office/drawing/2014/main" id="{94D5E34B-FA1F-7F45-95CE-FD0B3162E47E}"/>
              </a:ext>
            </a:extLst>
          </p:cNvPr>
          <p:cNvSpPr txBox="1">
            <a:spLocks noChangeArrowheads="1"/>
          </p:cNvSpPr>
          <p:nvPr userDrawn="1"/>
        </p:nvSpPr>
        <p:spPr bwMode="auto">
          <a:xfrm>
            <a:off x="6914675" y="2033444"/>
            <a:ext cx="2912533" cy="954107"/>
          </a:xfrm>
          <a:prstGeom prst="rect">
            <a:avLst/>
          </a:prstGeom>
          <a:noFill/>
          <a:ln w="9525">
            <a:noFill/>
            <a:miter lim="800000"/>
            <a:headEnd/>
            <a:tailEnd/>
          </a:ln>
        </p:spPr>
        <p:txBody>
          <a:bodyPr wrap="square">
            <a:spAutoFit/>
          </a:bodyPr>
          <a:lstStyle/>
          <a:p>
            <a:r>
              <a:rPr lang="en-US" sz="1400" b="1">
                <a:cs typeface="Arial" panose="020B0604020202020204" pitchFamily="34" charset="0"/>
              </a:rPr>
              <a:t>Walter Copan</a:t>
            </a:r>
          </a:p>
          <a:p>
            <a:r>
              <a:rPr lang="en-US" sz="1400">
                <a:cs typeface="Arial" panose="020B0604020202020204" pitchFamily="34" charset="0"/>
              </a:rPr>
              <a:t>Under Secretary of Commerce for Standards and Technology, and </a:t>
            </a:r>
          </a:p>
          <a:p>
            <a:r>
              <a:rPr lang="en-US" sz="1400">
                <a:cs typeface="Arial" panose="020B0604020202020204" pitchFamily="34" charset="0"/>
              </a:rPr>
              <a:t>NIST Director</a:t>
            </a:r>
          </a:p>
        </p:txBody>
      </p:sp>
      <p:pic>
        <p:nvPicPr>
          <p:cNvPr id="18" name="Picture 17">
            <a:extLst>
              <a:ext uri="{FF2B5EF4-FFF2-40B4-BE49-F238E27FC236}">
                <a16:creationId xmlns:a16="http://schemas.microsoft.com/office/drawing/2014/main" id="{4A90EA71-7C7D-AB4F-A015-1663AE3CA74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59905" y="4099938"/>
            <a:ext cx="1201145" cy="1478289"/>
          </a:xfrm>
          <a:prstGeom prst="rect">
            <a:avLst/>
          </a:prstGeom>
        </p:spPr>
      </p:pic>
      <p:sp>
        <p:nvSpPr>
          <p:cNvPr id="19" name="TextBox 18">
            <a:extLst>
              <a:ext uri="{FF2B5EF4-FFF2-40B4-BE49-F238E27FC236}">
                <a16:creationId xmlns:a16="http://schemas.microsoft.com/office/drawing/2014/main" id="{319D4C47-C1E0-C041-9381-05ECE15FE30C}"/>
              </a:ext>
            </a:extLst>
          </p:cNvPr>
          <p:cNvSpPr txBox="1"/>
          <p:nvPr userDrawn="1"/>
        </p:nvSpPr>
        <p:spPr bwMode="auto">
          <a:xfrm>
            <a:off x="5031335" y="1250668"/>
            <a:ext cx="2248298" cy="338554"/>
          </a:xfrm>
          <a:prstGeom prst="rect">
            <a:avLst/>
          </a:prstGeom>
          <a:solidFill>
            <a:schemeClr val="bg1"/>
          </a:solidFill>
          <a:ln w="19050">
            <a:solidFill>
              <a:srgbClr val="0F294A"/>
            </a:solidFill>
          </a:ln>
          <a:effectLst/>
        </p:spPr>
        <p:txBody>
          <a:bodyPr wrap="square">
            <a:spAutoFit/>
          </a:bodyPr>
          <a:lstStyle/>
          <a:p>
            <a:pPr algn="ctr" eaLnBrk="0" hangingPunct="0">
              <a:defRPr/>
            </a:pPr>
            <a:r>
              <a:rPr lang="en-US" sz="1600" b="1">
                <a:ea typeface="Calibri" pitchFamily="34" charset="0"/>
                <a:cs typeface="Arial" panose="020B0604020202020204" pitchFamily="34" charset="0"/>
              </a:rPr>
              <a:t>Director</a:t>
            </a:r>
            <a:endParaRPr lang="en-US" sz="1600" u="sng">
              <a:cs typeface="Arial" panose="020B0604020202020204" pitchFamily="34" charset="0"/>
            </a:endParaRPr>
          </a:p>
        </p:txBody>
      </p:sp>
      <p:pic>
        <p:nvPicPr>
          <p:cNvPr id="20" name="Picture 19">
            <a:extLst>
              <a:ext uri="{FF2B5EF4-FFF2-40B4-BE49-F238E27FC236}">
                <a16:creationId xmlns:a16="http://schemas.microsoft.com/office/drawing/2014/main" id="{752BD89F-DF00-7E47-AD2E-94AAB5B2D40B}"/>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5395770" y="1705110"/>
            <a:ext cx="1477447" cy="1610777"/>
          </a:xfrm>
          <a:prstGeom prst="rect">
            <a:avLst/>
          </a:prstGeom>
        </p:spPr>
      </p:pic>
      <p:pic>
        <p:nvPicPr>
          <p:cNvPr id="21" name="Picture 20">
            <a:extLst>
              <a:ext uri="{FF2B5EF4-FFF2-40B4-BE49-F238E27FC236}">
                <a16:creationId xmlns:a16="http://schemas.microsoft.com/office/drawing/2014/main" id="{365FAF1A-1471-324B-9A80-31B0FE67957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84675" y="4095192"/>
            <a:ext cx="1186427" cy="1483035"/>
          </a:xfrm>
          <a:prstGeom prst="rect">
            <a:avLst/>
          </a:prstGeom>
        </p:spPr>
      </p:pic>
      <p:sp>
        <p:nvSpPr>
          <p:cNvPr id="22" name="TextBox 4">
            <a:extLst>
              <a:ext uri="{FF2B5EF4-FFF2-40B4-BE49-F238E27FC236}">
                <a16:creationId xmlns:a16="http://schemas.microsoft.com/office/drawing/2014/main" id="{D20CC0A2-3FCA-1048-A373-30A4FDDBD1AC}"/>
              </a:ext>
            </a:extLst>
          </p:cNvPr>
          <p:cNvSpPr txBox="1">
            <a:spLocks noChangeArrowheads="1"/>
          </p:cNvSpPr>
          <p:nvPr userDrawn="1"/>
        </p:nvSpPr>
        <p:spPr bwMode="auto">
          <a:xfrm>
            <a:off x="4336422" y="3643200"/>
            <a:ext cx="3570008" cy="338554"/>
          </a:xfrm>
          <a:prstGeom prst="rect">
            <a:avLst/>
          </a:prstGeom>
          <a:solidFill>
            <a:schemeClr val="bg1"/>
          </a:solidFill>
          <a:ln w="19050">
            <a:solidFill>
              <a:srgbClr val="0F294A"/>
            </a:solidFill>
            <a:miter lim="800000"/>
            <a:headEnd/>
            <a:tailEnd/>
          </a:ln>
          <a:effectLst/>
        </p:spPr>
        <p:txBody>
          <a:bodyPr wrap="square">
            <a:spAutoFit/>
          </a:bodyPr>
          <a:lstStyle/>
          <a:p>
            <a:pPr algn="ctr" defTabSz="457200" eaLnBrk="0" hangingPunct="0"/>
            <a:r>
              <a:rPr lang="en-US" sz="1600" b="1">
                <a:ea typeface="Calibri" pitchFamily="34" charset="0"/>
                <a:cs typeface="Arial" panose="020B0604020202020204" pitchFamily="34" charset="0"/>
              </a:rPr>
              <a:t>Innovation and Industry Services</a:t>
            </a:r>
          </a:p>
        </p:txBody>
      </p:sp>
      <p:sp>
        <p:nvSpPr>
          <p:cNvPr id="26" name="Title 1">
            <a:extLst>
              <a:ext uri="{FF2B5EF4-FFF2-40B4-BE49-F238E27FC236}">
                <a16:creationId xmlns:a16="http://schemas.microsoft.com/office/drawing/2014/main" id="{48A00F0E-6E4B-0644-BE94-6B236EAD243B}"/>
              </a:ext>
            </a:extLst>
          </p:cNvPr>
          <p:cNvSpPr>
            <a:spLocks noGrp="1"/>
          </p:cNvSpPr>
          <p:nvPr>
            <p:ph type="title" hasCustomPrompt="1"/>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Organization Chart </a:t>
            </a:r>
          </a:p>
        </p:txBody>
      </p:sp>
      <p:pic>
        <p:nvPicPr>
          <p:cNvPr id="27" name="Picture 26">
            <a:extLst>
              <a:ext uri="{FF2B5EF4-FFF2-40B4-BE49-F238E27FC236}">
                <a16:creationId xmlns:a16="http://schemas.microsoft.com/office/drawing/2014/main" id="{1E764644-0B07-6146-B729-DF5E32AB6E29}"/>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194913" y="1770201"/>
            <a:ext cx="1520898" cy="1520898"/>
          </a:xfrm>
          <a:prstGeom prst="rect">
            <a:avLst/>
          </a:prstGeom>
        </p:spPr>
      </p:pic>
      <p:sp>
        <p:nvSpPr>
          <p:cNvPr id="28" name="TextBox 30">
            <a:extLst>
              <a:ext uri="{FF2B5EF4-FFF2-40B4-BE49-F238E27FC236}">
                <a16:creationId xmlns:a16="http://schemas.microsoft.com/office/drawing/2014/main" id="{857687C3-12EA-574A-B8E6-4E9053BB6177}"/>
              </a:ext>
            </a:extLst>
          </p:cNvPr>
          <p:cNvSpPr txBox="1">
            <a:spLocks noChangeArrowheads="1"/>
          </p:cNvSpPr>
          <p:nvPr userDrawn="1"/>
        </p:nvSpPr>
        <p:spPr bwMode="auto">
          <a:xfrm>
            <a:off x="216691" y="2081105"/>
            <a:ext cx="1664187" cy="738664"/>
          </a:xfrm>
          <a:prstGeom prst="rect">
            <a:avLst/>
          </a:prstGeom>
          <a:noFill/>
          <a:ln w="9525">
            <a:noFill/>
            <a:miter lim="800000"/>
            <a:headEnd/>
            <a:tailEnd/>
          </a:ln>
        </p:spPr>
        <p:txBody>
          <a:bodyPr wrap="square">
            <a:spAutoFit/>
          </a:bodyPr>
          <a:lstStyle/>
          <a:p>
            <a:pPr algn="r"/>
            <a:r>
              <a:rPr lang="en-US" sz="1400" b="1">
                <a:cs typeface="Arial" panose="020B0604020202020204" pitchFamily="34" charset="0"/>
              </a:rPr>
              <a:t>Kevin Kimball</a:t>
            </a:r>
          </a:p>
          <a:p>
            <a:pPr algn="r"/>
            <a:r>
              <a:rPr lang="en-US" sz="1400">
                <a:cs typeface="Arial" panose="020B0604020202020204" pitchFamily="34" charset="0"/>
              </a:rPr>
              <a:t>Chief of Staff </a:t>
            </a:r>
          </a:p>
          <a:p>
            <a:pPr algn="r"/>
            <a:r>
              <a:rPr lang="en-US" sz="1400">
                <a:cs typeface="Arial" panose="020B0604020202020204" pitchFamily="34" charset="0"/>
              </a:rPr>
              <a:t>NIST </a:t>
            </a:r>
          </a:p>
        </p:txBody>
      </p:sp>
    </p:spTree>
    <p:extLst>
      <p:ext uri="{BB962C8B-B14F-4D97-AF65-F5344CB8AC3E}">
        <p14:creationId xmlns:p14="http://schemas.microsoft.com/office/powerpoint/2010/main" val="19954741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3025B2-F8BD-074A-B93B-B3CE52BAB19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5" name="Title 1">
            <a:extLst>
              <a:ext uri="{FF2B5EF4-FFF2-40B4-BE49-F238E27FC236}">
                <a16:creationId xmlns:a16="http://schemas.microsoft.com/office/drawing/2014/main" id="{C8AB3B5E-F287-6A4D-B452-56C37FB03122}"/>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Joint Institute and Center Locations</a:t>
            </a:r>
            <a:endParaRPr lang="en-US"/>
          </a:p>
        </p:txBody>
      </p:sp>
      <p:pic>
        <p:nvPicPr>
          <p:cNvPr id="16" name="Picture 15">
            <a:extLst>
              <a:ext uri="{FF2B5EF4-FFF2-40B4-BE49-F238E27FC236}">
                <a16:creationId xmlns:a16="http://schemas.microsoft.com/office/drawing/2014/main" id="{27DD65A3-8D4A-AF45-8715-94708781072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1" name="TextBox 2">
            <a:extLst>
              <a:ext uri="{FF2B5EF4-FFF2-40B4-BE49-F238E27FC236}">
                <a16:creationId xmlns:a16="http://schemas.microsoft.com/office/drawing/2014/main" id="{4E94E506-F106-C244-B60F-8CA086C08B6A}"/>
              </a:ext>
            </a:extLst>
          </p:cNvPr>
          <p:cNvSpPr txBox="1"/>
          <p:nvPr userDrawn="1"/>
        </p:nvSpPr>
        <p:spPr>
          <a:xfrm>
            <a:off x="3862057" y="2793864"/>
            <a:ext cx="2397140"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Construction (CRF)</a:t>
            </a:r>
          </a:p>
          <a:p>
            <a:r>
              <a:rPr lang="en-US" sz="2000" b="1">
                <a:solidFill>
                  <a:schemeClr val="bg1"/>
                </a:solidFill>
                <a:cs typeface="Arial" panose="020B0604020202020204" pitchFamily="34" charset="0"/>
              </a:rPr>
              <a:t>$319 Million</a:t>
            </a:r>
          </a:p>
        </p:txBody>
      </p:sp>
      <p:sp>
        <p:nvSpPr>
          <p:cNvPr id="12" name="TextBox 2">
            <a:extLst>
              <a:ext uri="{FF2B5EF4-FFF2-40B4-BE49-F238E27FC236}">
                <a16:creationId xmlns:a16="http://schemas.microsoft.com/office/drawing/2014/main" id="{D7846AAB-11D3-E841-9894-7B7B61B03641}"/>
              </a:ext>
            </a:extLst>
          </p:cNvPr>
          <p:cNvSpPr txBox="1"/>
          <p:nvPr userDrawn="1"/>
        </p:nvSpPr>
        <p:spPr>
          <a:xfrm>
            <a:off x="6356593" y="3686323"/>
            <a:ext cx="2164091" cy="11930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Laboratory Research (STRS) </a:t>
            </a:r>
            <a:r>
              <a:rPr lang="en-US" sz="2000" b="1">
                <a:solidFill>
                  <a:schemeClr val="bg1"/>
                </a:solidFill>
                <a:cs typeface="Arial" panose="020B0604020202020204" pitchFamily="34" charset="0"/>
              </a:rPr>
              <a:t>$724.5 Million</a:t>
            </a:r>
            <a:endParaRPr lang="en-US" sz="1800" b="1">
              <a:solidFill>
                <a:schemeClr val="bg1"/>
              </a:solidFill>
              <a:cs typeface="Arial" panose="020B0604020202020204" pitchFamily="34" charset="0"/>
            </a:endParaRPr>
          </a:p>
        </p:txBody>
      </p:sp>
      <p:pic>
        <p:nvPicPr>
          <p:cNvPr id="17" name="Picture 16">
            <a:extLst>
              <a:ext uri="{FF2B5EF4-FFF2-40B4-BE49-F238E27FC236}">
                <a16:creationId xmlns:a16="http://schemas.microsoft.com/office/drawing/2014/main" id="{35CA1B31-BBE2-B048-8CD8-C998AB332503}"/>
              </a:ext>
            </a:extLst>
          </p:cNvPr>
          <p:cNvPicPr>
            <a:picLocks noChangeAspect="1"/>
          </p:cNvPicPr>
          <p:nvPr userDrawn="1"/>
        </p:nvPicPr>
        <p:blipFill>
          <a:blip r:embed="rId4"/>
          <a:stretch>
            <a:fillRect/>
          </a:stretch>
        </p:blipFill>
        <p:spPr>
          <a:xfrm>
            <a:off x="2445" y="1090623"/>
            <a:ext cx="9348400" cy="5780224"/>
          </a:xfrm>
          <a:prstGeom prst="rect">
            <a:avLst/>
          </a:prstGeom>
        </p:spPr>
      </p:pic>
      <p:pic>
        <p:nvPicPr>
          <p:cNvPr id="18" name="Picture 17">
            <a:extLst>
              <a:ext uri="{FF2B5EF4-FFF2-40B4-BE49-F238E27FC236}">
                <a16:creationId xmlns:a16="http://schemas.microsoft.com/office/drawing/2014/main" id="{5CFD4393-4391-6045-9F32-78418A08EBF6}"/>
              </a:ext>
            </a:extLst>
          </p:cNvPr>
          <p:cNvPicPr>
            <a:picLocks noChangeAspect="1"/>
          </p:cNvPicPr>
          <p:nvPr userDrawn="1"/>
        </p:nvPicPr>
        <p:blipFill>
          <a:blip r:embed="rId5"/>
          <a:stretch>
            <a:fillRect/>
          </a:stretch>
        </p:blipFill>
        <p:spPr>
          <a:xfrm>
            <a:off x="607727" y="1416189"/>
            <a:ext cx="8623760" cy="4854477"/>
          </a:xfrm>
          <a:prstGeom prst="rect">
            <a:avLst/>
          </a:prstGeom>
          <a:ln>
            <a:noFill/>
          </a:ln>
        </p:spPr>
      </p:pic>
      <p:sp>
        <p:nvSpPr>
          <p:cNvPr id="19" name="Title 1">
            <a:extLst>
              <a:ext uri="{FF2B5EF4-FFF2-40B4-BE49-F238E27FC236}">
                <a16:creationId xmlns:a16="http://schemas.microsoft.com/office/drawing/2014/main" id="{F61E7DCD-0B06-1446-80C8-3F7BCC7DE0DC}"/>
              </a:ext>
            </a:extLst>
          </p:cNvPr>
          <p:cNvSpPr txBox="1">
            <a:spLocks/>
          </p:cNvSpPr>
          <p:nvPr userDrawn="1"/>
        </p:nvSpPr>
        <p:spPr>
          <a:xfrm>
            <a:off x="3214960" y="316941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0" name="Title 1">
            <a:extLst>
              <a:ext uri="{FF2B5EF4-FFF2-40B4-BE49-F238E27FC236}">
                <a16:creationId xmlns:a16="http://schemas.microsoft.com/office/drawing/2014/main" id="{F71C98AA-677E-F04D-9F63-3038C0AD6B81}"/>
              </a:ext>
            </a:extLst>
          </p:cNvPr>
          <p:cNvSpPr txBox="1">
            <a:spLocks/>
          </p:cNvSpPr>
          <p:nvPr userDrawn="1"/>
        </p:nvSpPr>
        <p:spPr>
          <a:xfrm>
            <a:off x="7187060" y="4277357"/>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1" name="Title 1">
            <a:extLst>
              <a:ext uri="{FF2B5EF4-FFF2-40B4-BE49-F238E27FC236}">
                <a16:creationId xmlns:a16="http://schemas.microsoft.com/office/drawing/2014/main" id="{AF95B416-3E1A-4044-95A2-0CC4233D6A9A}"/>
              </a:ext>
            </a:extLst>
          </p:cNvPr>
          <p:cNvSpPr txBox="1">
            <a:spLocks/>
          </p:cNvSpPr>
          <p:nvPr userDrawn="1"/>
        </p:nvSpPr>
        <p:spPr>
          <a:xfrm>
            <a:off x="542877" y="3142212"/>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2" name="Title 1">
            <a:extLst>
              <a:ext uri="{FF2B5EF4-FFF2-40B4-BE49-F238E27FC236}">
                <a16:creationId xmlns:a16="http://schemas.microsoft.com/office/drawing/2014/main" id="{ECBD3F4E-5A68-9D4D-876D-82B38612D03F}"/>
              </a:ext>
            </a:extLst>
          </p:cNvPr>
          <p:cNvSpPr txBox="1">
            <a:spLocks/>
          </p:cNvSpPr>
          <p:nvPr userDrawn="1"/>
        </p:nvSpPr>
        <p:spPr>
          <a:xfrm>
            <a:off x="2765628" y="587674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3" name="Title 1">
            <a:extLst>
              <a:ext uri="{FF2B5EF4-FFF2-40B4-BE49-F238E27FC236}">
                <a16:creationId xmlns:a16="http://schemas.microsoft.com/office/drawing/2014/main" id="{5ED57899-E7FA-3240-93AA-E9A2CE1D9A65}"/>
              </a:ext>
            </a:extLst>
          </p:cNvPr>
          <p:cNvSpPr txBox="1">
            <a:spLocks/>
          </p:cNvSpPr>
          <p:nvPr userDrawn="1"/>
        </p:nvSpPr>
        <p:spPr>
          <a:xfrm>
            <a:off x="3214960" y="3018945"/>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4" name="Title 1">
            <a:extLst>
              <a:ext uri="{FF2B5EF4-FFF2-40B4-BE49-F238E27FC236}">
                <a16:creationId xmlns:a16="http://schemas.microsoft.com/office/drawing/2014/main" id="{4CDE4BE8-B56C-454A-BD45-E71A377CC810}"/>
              </a:ext>
            </a:extLst>
          </p:cNvPr>
          <p:cNvSpPr txBox="1">
            <a:spLocks/>
          </p:cNvSpPr>
          <p:nvPr userDrawn="1"/>
        </p:nvSpPr>
        <p:spPr>
          <a:xfrm>
            <a:off x="7187060" y="412688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5" name="Title 1">
            <a:extLst>
              <a:ext uri="{FF2B5EF4-FFF2-40B4-BE49-F238E27FC236}">
                <a16:creationId xmlns:a16="http://schemas.microsoft.com/office/drawing/2014/main" id="{B4D6DB6D-AD46-C34E-8525-2FD726B86976}"/>
              </a:ext>
            </a:extLst>
          </p:cNvPr>
          <p:cNvSpPr txBox="1">
            <a:spLocks/>
          </p:cNvSpPr>
          <p:nvPr userDrawn="1"/>
        </p:nvSpPr>
        <p:spPr>
          <a:xfrm>
            <a:off x="542877" y="2991741"/>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6" name="Title 1">
            <a:extLst>
              <a:ext uri="{FF2B5EF4-FFF2-40B4-BE49-F238E27FC236}">
                <a16:creationId xmlns:a16="http://schemas.microsoft.com/office/drawing/2014/main" id="{694A15A3-6FED-764F-B477-8EE7D0C1D4E7}"/>
              </a:ext>
            </a:extLst>
          </p:cNvPr>
          <p:cNvSpPr txBox="1">
            <a:spLocks/>
          </p:cNvSpPr>
          <p:nvPr userDrawn="1"/>
        </p:nvSpPr>
        <p:spPr>
          <a:xfrm>
            <a:off x="2765628" y="5726275"/>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grpSp>
        <p:nvGrpSpPr>
          <p:cNvPr id="27" name="Group 26">
            <a:extLst>
              <a:ext uri="{FF2B5EF4-FFF2-40B4-BE49-F238E27FC236}">
                <a16:creationId xmlns:a16="http://schemas.microsoft.com/office/drawing/2014/main" id="{6364D897-B602-6341-86B9-6D9D6EBC8988}"/>
              </a:ext>
            </a:extLst>
          </p:cNvPr>
          <p:cNvGrpSpPr/>
          <p:nvPr userDrawn="1"/>
        </p:nvGrpSpPr>
        <p:grpSpPr>
          <a:xfrm>
            <a:off x="9386496" y="1161625"/>
            <a:ext cx="1827651" cy="504470"/>
            <a:chOff x="9386496" y="1161625"/>
            <a:chExt cx="1827651" cy="504470"/>
          </a:xfrm>
        </p:grpSpPr>
        <p:pic>
          <p:nvPicPr>
            <p:cNvPr id="28" name="Graphic 108">
              <a:extLst>
                <a:ext uri="{FF2B5EF4-FFF2-40B4-BE49-F238E27FC236}">
                  <a16:creationId xmlns:a16="http://schemas.microsoft.com/office/drawing/2014/main" id="{FFA80D8C-CF88-E847-A5F5-2C20CBCF9BDA}"/>
                </a:ext>
              </a:extLst>
            </p:cNvPr>
            <p:cNvPicPr>
              <a:picLocks noChangeAspect="1"/>
            </p:cNvPicPr>
            <p:nvPr/>
          </p:nvPicPr>
          <p:blipFill>
            <a:blip r:embed="rId6"/>
            <a:stretch>
              <a:fillRect/>
            </a:stretch>
          </p:blipFill>
          <p:spPr>
            <a:xfrm>
              <a:off x="10839398" y="1161625"/>
              <a:ext cx="374749" cy="504470"/>
            </a:xfrm>
            <a:prstGeom prst="rect">
              <a:avLst/>
            </a:prstGeom>
          </p:spPr>
        </p:pic>
        <p:sp>
          <p:nvSpPr>
            <p:cNvPr id="29" name="TextBox 28">
              <a:extLst>
                <a:ext uri="{FF2B5EF4-FFF2-40B4-BE49-F238E27FC236}">
                  <a16:creationId xmlns:a16="http://schemas.microsoft.com/office/drawing/2014/main" id="{36B89AE2-4A3A-1943-87C3-2F509488F9DE}"/>
                </a:ext>
              </a:extLst>
            </p:cNvPr>
            <p:cNvSpPr txBox="1"/>
            <p:nvPr/>
          </p:nvSpPr>
          <p:spPr>
            <a:xfrm>
              <a:off x="9386496" y="1194762"/>
              <a:ext cx="1317861" cy="307777"/>
            </a:xfrm>
            <a:prstGeom prst="rect">
              <a:avLst/>
            </a:prstGeom>
            <a:noFill/>
          </p:spPr>
          <p:txBody>
            <a:bodyPr wrap="square" rtlCol="0">
              <a:spAutoFit/>
            </a:bodyPr>
            <a:lstStyle/>
            <a:p>
              <a:r>
                <a:rPr lang="en-US" sz="1400" b="1"/>
                <a:t>NIST Campuses</a:t>
              </a:r>
            </a:p>
          </p:txBody>
        </p:sp>
      </p:grpSp>
      <p:grpSp>
        <p:nvGrpSpPr>
          <p:cNvPr id="30" name="Group 29">
            <a:extLst>
              <a:ext uri="{FF2B5EF4-FFF2-40B4-BE49-F238E27FC236}">
                <a16:creationId xmlns:a16="http://schemas.microsoft.com/office/drawing/2014/main" id="{93AE01B7-00AA-EE49-A785-2F052321F0E9}"/>
              </a:ext>
            </a:extLst>
          </p:cNvPr>
          <p:cNvGrpSpPr/>
          <p:nvPr userDrawn="1"/>
        </p:nvGrpSpPr>
        <p:grpSpPr>
          <a:xfrm>
            <a:off x="9386496" y="1784590"/>
            <a:ext cx="2530035" cy="533287"/>
            <a:chOff x="9386496" y="1784590"/>
            <a:chExt cx="2530035" cy="533287"/>
          </a:xfrm>
        </p:grpSpPr>
        <p:pic>
          <p:nvPicPr>
            <p:cNvPr id="31" name="Graphic 102">
              <a:extLst>
                <a:ext uri="{FF2B5EF4-FFF2-40B4-BE49-F238E27FC236}">
                  <a16:creationId xmlns:a16="http://schemas.microsoft.com/office/drawing/2014/main" id="{6AB527EF-9214-3B4A-9B5C-C9AC0E16326A}"/>
                </a:ext>
              </a:extLst>
            </p:cNvPr>
            <p:cNvPicPr>
              <a:picLocks noChangeAspect="1"/>
            </p:cNvPicPr>
            <p:nvPr/>
          </p:nvPicPr>
          <p:blipFill>
            <a:blip r:embed="rId7"/>
            <a:stretch>
              <a:fillRect/>
            </a:stretch>
          </p:blipFill>
          <p:spPr>
            <a:xfrm>
              <a:off x="11516566" y="1784590"/>
              <a:ext cx="399965" cy="533287"/>
            </a:xfrm>
            <a:prstGeom prst="rect">
              <a:avLst/>
            </a:prstGeom>
          </p:spPr>
        </p:pic>
        <p:sp>
          <p:nvSpPr>
            <p:cNvPr id="32" name="TextBox 31">
              <a:extLst>
                <a:ext uri="{FF2B5EF4-FFF2-40B4-BE49-F238E27FC236}">
                  <a16:creationId xmlns:a16="http://schemas.microsoft.com/office/drawing/2014/main" id="{82E5ED88-0A63-9748-8A21-303852BE35CD}"/>
                </a:ext>
              </a:extLst>
            </p:cNvPr>
            <p:cNvSpPr txBox="1"/>
            <p:nvPr/>
          </p:nvSpPr>
          <p:spPr>
            <a:xfrm>
              <a:off x="9386496" y="1998702"/>
              <a:ext cx="2208618" cy="307777"/>
            </a:xfrm>
            <a:prstGeom prst="rect">
              <a:avLst/>
            </a:prstGeom>
            <a:noFill/>
          </p:spPr>
          <p:txBody>
            <a:bodyPr wrap="none" rtlCol="0">
              <a:spAutoFit/>
            </a:bodyPr>
            <a:lstStyle/>
            <a:p>
              <a:r>
                <a:rPr lang="en-US" sz="1400" b="1"/>
                <a:t>Joint Institutes and Centers</a:t>
              </a:r>
            </a:p>
          </p:txBody>
        </p:sp>
      </p:grpSp>
      <p:grpSp>
        <p:nvGrpSpPr>
          <p:cNvPr id="33" name="Group 32">
            <a:extLst>
              <a:ext uri="{FF2B5EF4-FFF2-40B4-BE49-F238E27FC236}">
                <a16:creationId xmlns:a16="http://schemas.microsoft.com/office/drawing/2014/main" id="{8575B130-E9F3-B24B-AAA2-A7A9CAE6239B}"/>
              </a:ext>
            </a:extLst>
          </p:cNvPr>
          <p:cNvGrpSpPr/>
          <p:nvPr userDrawn="1"/>
        </p:nvGrpSpPr>
        <p:grpSpPr>
          <a:xfrm>
            <a:off x="9386496" y="5555020"/>
            <a:ext cx="2496882" cy="533287"/>
            <a:chOff x="9386496" y="5555020"/>
            <a:chExt cx="2496882" cy="533287"/>
          </a:xfrm>
        </p:grpSpPr>
        <p:pic>
          <p:nvPicPr>
            <p:cNvPr id="34" name="Graphic 109">
              <a:extLst>
                <a:ext uri="{FF2B5EF4-FFF2-40B4-BE49-F238E27FC236}">
                  <a16:creationId xmlns:a16="http://schemas.microsoft.com/office/drawing/2014/main" id="{26ADF03A-7FD8-3144-995F-0A3902088950}"/>
                </a:ext>
              </a:extLst>
            </p:cNvPr>
            <p:cNvPicPr>
              <a:picLocks noChangeAspect="1"/>
            </p:cNvPicPr>
            <p:nvPr/>
          </p:nvPicPr>
          <p:blipFill>
            <a:blip r:embed="rId8"/>
            <a:stretch>
              <a:fillRect/>
            </a:stretch>
          </p:blipFill>
          <p:spPr>
            <a:xfrm>
              <a:off x="11483413" y="5555020"/>
              <a:ext cx="399965" cy="533287"/>
            </a:xfrm>
            <a:prstGeom prst="rect">
              <a:avLst/>
            </a:prstGeom>
          </p:spPr>
        </p:pic>
        <p:sp>
          <p:nvSpPr>
            <p:cNvPr id="35" name="TextBox 34">
              <a:extLst>
                <a:ext uri="{FF2B5EF4-FFF2-40B4-BE49-F238E27FC236}">
                  <a16:creationId xmlns:a16="http://schemas.microsoft.com/office/drawing/2014/main" id="{7899E5B6-41CC-FE41-B8D1-D556FED1BB68}"/>
                </a:ext>
              </a:extLst>
            </p:cNvPr>
            <p:cNvSpPr txBox="1"/>
            <p:nvPr/>
          </p:nvSpPr>
          <p:spPr>
            <a:xfrm>
              <a:off x="9386496" y="5684416"/>
              <a:ext cx="2130070" cy="307777"/>
            </a:xfrm>
            <a:prstGeom prst="rect">
              <a:avLst/>
            </a:prstGeom>
            <a:noFill/>
          </p:spPr>
          <p:txBody>
            <a:bodyPr wrap="none" rtlCol="0">
              <a:spAutoFit/>
            </a:bodyPr>
            <a:lstStyle/>
            <a:p>
              <a:r>
                <a:rPr lang="en-US" sz="1400" b="1"/>
                <a:t>NIST Centers of Excellence</a:t>
              </a:r>
              <a:endParaRPr lang="en-US" sz="1400"/>
            </a:p>
          </p:txBody>
        </p:sp>
      </p:grpSp>
      <p:grpSp>
        <p:nvGrpSpPr>
          <p:cNvPr id="36" name="Group 35">
            <a:extLst>
              <a:ext uri="{FF2B5EF4-FFF2-40B4-BE49-F238E27FC236}">
                <a16:creationId xmlns:a16="http://schemas.microsoft.com/office/drawing/2014/main" id="{9F38E21D-AD40-9241-A183-9E2879481C76}"/>
              </a:ext>
            </a:extLst>
          </p:cNvPr>
          <p:cNvGrpSpPr/>
          <p:nvPr userDrawn="1"/>
        </p:nvGrpSpPr>
        <p:grpSpPr>
          <a:xfrm>
            <a:off x="7466568" y="2282245"/>
            <a:ext cx="4492860" cy="1198003"/>
            <a:chOff x="7466568" y="2282245"/>
            <a:chExt cx="4492860" cy="1198003"/>
          </a:xfrm>
        </p:grpSpPr>
        <p:pic>
          <p:nvPicPr>
            <p:cNvPr id="37" name="Graphic 111">
              <a:extLst>
                <a:ext uri="{FF2B5EF4-FFF2-40B4-BE49-F238E27FC236}">
                  <a16:creationId xmlns:a16="http://schemas.microsoft.com/office/drawing/2014/main" id="{322A6AC0-BC97-7149-A2CD-4B5ABAD93C9F}"/>
                </a:ext>
              </a:extLst>
            </p:cNvPr>
            <p:cNvPicPr>
              <a:picLocks noChangeAspect="1"/>
            </p:cNvPicPr>
            <p:nvPr/>
          </p:nvPicPr>
          <p:blipFill>
            <a:blip r:embed="rId7"/>
            <a:stretch>
              <a:fillRect/>
            </a:stretch>
          </p:blipFill>
          <p:spPr>
            <a:xfrm>
              <a:off x="7466568" y="2946961"/>
              <a:ext cx="399965" cy="533287"/>
            </a:xfrm>
            <a:prstGeom prst="rect">
              <a:avLst/>
            </a:prstGeom>
          </p:spPr>
        </p:pic>
        <p:sp>
          <p:nvSpPr>
            <p:cNvPr id="38" name="Rectangle 37">
              <a:extLst>
                <a:ext uri="{FF2B5EF4-FFF2-40B4-BE49-F238E27FC236}">
                  <a16:creationId xmlns:a16="http://schemas.microsoft.com/office/drawing/2014/main" id="{E1AB14AE-47AF-B248-8513-7EDB802AA8B6}"/>
                </a:ext>
              </a:extLst>
            </p:cNvPr>
            <p:cNvSpPr/>
            <p:nvPr/>
          </p:nvSpPr>
          <p:spPr>
            <a:xfrm>
              <a:off x="9386496" y="2282245"/>
              <a:ext cx="2572932" cy="403637"/>
            </a:xfrm>
            <a:prstGeom prst="rect">
              <a:avLst/>
            </a:prstGeom>
          </p:spPr>
          <p:txBody>
            <a:bodyPr wrap="square">
              <a:spAutoFit/>
            </a:bodyPr>
            <a:lstStyle/>
            <a:p>
              <a:pPr>
                <a:lnSpc>
                  <a:spcPct val="70000"/>
                </a:lnSpc>
              </a:pPr>
              <a:r>
                <a:rPr lang="en-US" sz="1400"/>
                <a:t>National Cybersecurity Center of Excellence</a:t>
              </a:r>
            </a:p>
          </p:txBody>
        </p:sp>
      </p:grpSp>
      <p:grpSp>
        <p:nvGrpSpPr>
          <p:cNvPr id="39" name="Group 38">
            <a:extLst>
              <a:ext uri="{FF2B5EF4-FFF2-40B4-BE49-F238E27FC236}">
                <a16:creationId xmlns:a16="http://schemas.microsoft.com/office/drawing/2014/main" id="{7BF3B95F-0E14-1D49-8B67-3F5A78A87FC5}"/>
              </a:ext>
            </a:extLst>
          </p:cNvPr>
          <p:cNvGrpSpPr/>
          <p:nvPr userDrawn="1"/>
        </p:nvGrpSpPr>
        <p:grpSpPr>
          <a:xfrm>
            <a:off x="7704335" y="2660285"/>
            <a:ext cx="4255093" cy="878206"/>
            <a:chOff x="7704335" y="2660285"/>
            <a:chExt cx="4255093" cy="878206"/>
          </a:xfrm>
        </p:grpSpPr>
        <p:pic>
          <p:nvPicPr>
            <p:cNvPr id="40" name="Graphic 110">
              <a:extLst>
                <a:ext uri="{FF2B5EF4-FFF2-40B4-BE49-F238E27FC236}">
                  <a16:creationId xmlns:a16="http://schemas.microsoft.com/office/drawing/2014/main" id="{EC6A9B57-F182-E748-82CB-797BE915A0AF}"/>
                </a:ext>
              </a:extLst>
            </p:cNvPr>
            <p:cNvPicPr>
              <a:picLocks noChangeAspect="1"/>
            </p:cNvPicPr>
            <p:nvPr/>
          </p:nvPicPr>
          <p:blipFill>
            <a:blip r:embed="rId7"/>
            <a:stretch>
              <a:fillRect/>
            </a:stretch>
          </p:blipFill>
          <p:spPr>
            <a:xfrm>
              <a:off x="7704335" y="3005204"/>
              <a:ext cx="399965" cy="533287"/>
            </a:xfrm>
            <a:prstGeom prst="rect">
              <a:avLst/>
            </a:prstGeom>
          </p:spPr>
        </p:pic>
        <p:sp>
          <p:nvSpPr>
            <p:cNvPr id="41" name="Rectangle 40">
              <a:extLst>
                <a:ext uri="{FF2B5EF4-FFF2-40B4-BE49-F238E27FC236}">
                  <a16:creationId xmlns:a16="http://schemas.microsoft.com/office/drawing/2014/main" id="{474096E1-07A6-DA4D-9C0C-64BD29427BE8}"/>
                </a:ext>
              </a:extLst>
            </p:cNvPr>
            <p:cNvSpPr/>
            <p:nvPr/>
          </p:nvSpPr>
          <p:spPr>
            <a:xfrm>
              <a:off x="9386496" y="2660285"/>
              <a:ext cx="2572932" cy="403637"/>
            </a:xfrm>
            <a:prstGeom prst="rect">
              <a:avLst/>
            </a:prstGeom>
          </p:spPr>
          <p:txBody>
            <a:bodyPr wrap="square">
              <a:spAutoFit/>
            </a:bodyPr>
            <a:lstStyle/>
            <a:p>
              <a:pPr>
                <a:lnSpc>
                  <a:spcPct val="70000"/>
                </a:lnSpc>
              </a:pPr>
              <a:r>
                <a:rPr lang="en-US" sz="1400"/>
                <a:t>Institute for Bioscience &amp; Biotechnology Research</a:t>
              </a:r>
            </a:p>
          </p:txBody>
        </p:sp>
      </p:grpSp>
      <p:grpSp>
        <p:nvGrpSpPr>
          <p:cNvPr id="42" name="Group 41">
            <a:extLst>
              <a:ext uri="{FF2B5EF4-FFF2-40B4-BE49-F238E27FC236}">
                <a16:creationId xmlns:a16="http://schemas.microsoft.com/office/drawing/2014/main" id="{1F883EAE-3022-D74A-9358-E49A66646BC8}"/>
              </a:ext>
            </a:extLst>
          </p:cNvPr>
          <p:cNvGrpSpPr/>
          <p:nvPr userDrawn="1"/>
        </p:nvGrpSpPr>
        <p:grpSpPr>
          <a:xfrm>
            <a:off x="7089312" y="3961824"/>
            <a:ext cx="5470059" cy="776400"/>
            <a:chOff x="7089312" y="3961824"/>
            <a:chExt cx="5470059" cy="776400"/>
          </a:xfrm>
        </p:grpSpPr>
        <p:pic>
          <p:nvPicPr>
            <p:cNvPr id="43" name="Graphic 98">
              <a:extLst>
                <a:ext uri="{FF2B5EF4-FFF2-40B4-BE49-F238E27FC236}">
                  <a16:creationId xmlns:a16="http://schemas.microsoft.com/office/drawing/2014/main" id="{F32183B4-75E1-0D4B-85D1-813D732592B0}"/>
                </a:ext>
              </a:extLst>
            </p:cNvPr>
            <p:cNvPicPr>
              <a:picLocks noChangeAspect="1"/>
            </p:cNvPicPr>
            <p:nvPr/>
          </p:nvPicPr>
          <p:blipFill>
            <a:blip r:embed="rId7"/>
            <a:stretch>
              <a:fillRect/>
            </a:stretch>
          </p:blipFill>
          <p:spPr>
            <a:xfrm>
              <a:off x="7089312" y="4204937"/>
              <a:ext cx="399965" cy="533287"/>
            </a:xfrm>
            <a:prstGeom prst="rect">
              <a:avLst/>
            </a:prstGeom>
          </p:spPr>
        </p:pic>
        <p:sp>
          <p:nvSpPr>
            <p:cNvPr id="44" name="Rectangle 43">
              <a:extLst>
                <a:ext uri="{FF2B5EF4-FFF2-40B4-BE49-F238E27FC236}">
                  <a16:creationId xmlns:a16="http://schemas.microsoft.com/office/drawing/2014/main" id="{38F428BB-59C4-E948-A7EC-789AD0815FDF}"/>
                </a:ext>
              </a:extLst>
            </p:cNvPr>
            <p:cNvSpPr/>
            <p:nvPr/>
          </p:nvSpPr>
          <p:spPr>
            <a:xfrm>
              <a:off x="9386496" y="3961824"/>
              <a:ext cx="3172875" cy="252826"/>
            </a:xfrm>
            <a:prstGeom prst="rect">
              <a:avLst/>
            </a:prstGeom>
          </p:spPr>
          <p:txBody>
            <a:bodyPr wrap="square">
              <a:spAutoFit/>
            </a:bodyPr>
            <a:lstStyle/>
            <a:p>
              <a:pPr>
                <a:lnSpc>
                  <a:spcPct val="70000"/>
                </a:lnSpc>
              </a:pPr>
              <a:r>
                <a:rPr lang="en-US" sz="1400"/>
                <a:t>Hollings Marine Laboratory</a:t>
              </a:r>
            </a:p>
          </p:txBody>
        </p:sp>
      </p:grpSp>
      <p:grpSp>
        <p:nvGrpSpPr>
          <p:cNvPr id="45" name="Group 44">
            <a:extLst>
              <a:ext uri="{FF2B5EF4-FFF2-40B4-BE49-F238E27FC236}">
                <a16:creationId xmlns:a16="http://schemas.microsoft.com/office/drawing/2014/main" id="{2E5A989E-72D3-224F-A927-9A8423CCCF1C}"/>
              </a:ext>
            </a:extLst>
          </p:cNvPr>
          <p:cNvGrpSpPr/>
          <p:nvPr userDrawn="1"/>
        </p:nvGrpSpPr>
        <p:grpSpPr>
          <a:xfrm>
            <a:off x="8233590" y="2664790"/>
            <a:ext cx="4283765" cy="1789138"/>
            <a:chOff x="8233590" y="2664790"/>
            <a:chExt cx="4283765" cy="1789138"/>
          </a:xfrm>
        </p:grpSpPr>
        <p:pic>
          <p:nvPicPr>
            <p:cNvPr id="46" name="Graphic 101">
              <a:extLst>
                <a:ext uri="{FF2B5EF4-FFF2-40B4-BE49-F238E27FC236}">
                  <a16:creationId xmlns:a16="http://schemas.microsoft.com/office/drawing/2014/main" id="{86D49F59-6B42-FC47-8C7D-4C59D28D7613}"/>
                </a:ext>
              </a:extLst>
            </p:cNvPr>
            <p:cNvPicPr>
              <a:picLocks noChangeAspect="1"/>
            </p:cNvPicPr>
            <p:nvPr/>
          </p:nvPicPr>
          <p:blipFill>
            <a:blip r:embed="rId7"/>
            <a:stretch>
              <a:fillRect/>
            </a:stretch>
          </p:blipFill>
          <p:spPr>
            <a:xfrm>
              <a:off x="8233590" y="2664790"/>
              <a:ext cx="399965" cy="533287"/>
            </a:xfrm>
            <a:prstGeom prst="rect">
              <a:avLst/>
            </a:prstGeom>
          </p:spPr>
        </p:pic>
        <p:sp>
          <p:nvSpPr>
            <p:cNvPr id="47" name="Rectangle 46">
              <a:extLst>
                <a:ext uri="{FF2B5EF4-FFF2-40B4-BE49-F238E27FC236}">
                  <a16:creationId xmlns:a16="http://schemas.microsoft.com/office/drawing/2014/main" id="{EF51B269-1BCC-B047-9A1A-6C6A7B38EAFD}"/>
                </a:ext>
              </a:extLst>
            </p:cNvPr>
            <p:cNvSpPr/>
            <p:nvPr/>
          </p:nvSpPr>
          <p:spPr>
            <a:xfrm>
              <a:off x="9386496" y="4201102"/>
              <a:ext cx="3130859" cy="252826"/>
            </a:xfrm>
            <a:prstGeom prst="rect">
              <a:avLst/>
            </a:prstGeom>
          </p:spPr>
          <p:txBody>
            <a:bodyPr wrap="square">
              <a:spAutoFit/>
            </a:bodyPr>
            <a:lstStyle/>
            <a:p>
              <a:pPr>
                <a:lnSpc>
                  <a:spcPct val="70000"/>
                </a:lnSpc>
              </a:pPr>
              <a:r>
                <a:rPr lang="en-US" sz="1400"/>
                <a:t>Brookhaven National Laboratory</a:t>
              </a:r>
            </a:p>
          </p:txBody>
        </p:sp>
      </p:grpSp>
      <p:grpSp>
        <p:nvGrpSpPr>
          <p:cNvPr id="48" name="Group 47">
            <a:extLst>
              <a:ext uri="{FF2B5EF4-FFF2-40B4-BE49-F238E27FC236}">
                <a16:creationId xmlns:a16="http://schemas.microsoft.com/office/drawing/2014/main" id="{9B18CFB0-2D6B-C747-87C6-28CDADF99101}"/>
              </a:ext>
            </a:extLst>
          </p:cNvPr>
          <p:cNvGrpSpPr/>
          <p:nvPr userDrawn="1"/>
        </p:nvGrpSpPr>
        <p:grpSpPr>
          <a:xfrm>
            <a:off x="841709" y="3218418"/>
            <a:ext cx="11117719" cy="1640575"/>
            <a:chOff x="841709" y="3218418"/>
            <a:chExt cx="11117719" cy="1640575"/>
          </a:xfrm>
        </p:grpSpPr>
        <p:pic>
          <p:nvPicPr>
            <p:cNvPr id="49" name="Graphic 100">
              <a:extLst>
                <a:ext uri="{FF2B5EF4-FFF2-40B4-BE49-F238E27FC236}">
                  <a16:creationId xmlns:a16="http://schemas.microsoft.com/office/drawing/2014/main" id="{79FD4590-4043-4846-86E0-333759AA3B66}"/>
                </a:ext>
              </a:extLst>
            </p:cNvPr>
            <p:cNvPicPr>
              <a:picLocks noChangeAspect="1"/>
            </p:cNvPicPr>
            <p:nvPr/>
          </p:nvPicPr>
          <p:blipFill>
            <a:blip r:embed="rId7"/>
            <a:stretch>
              <a:fillRect/>
            </a:stretch>
          </p:blipFill>
          <p:spPr>
            <a:xfrm>
              <a:off x="841709" y="3218418"/>
              <a:ext cx="399965" cy="533287"/>
            </a:xfrm>
            <a:prstGeom prst="rect">
              <a:avLst/>
            </a:prstGeom>
          </p:spPr>
        </p:pic>
        <p:sp>
          <p:nvSpPr>
            <p:cNvPr id="50" name="Rectangle 49">
              <a:extLst>
                <a:ext uri="{FF2B5EF4-FFF2-40B4-BE49-F238E27FC236}">
                  <a16:creationId xmlns:a16="http://schemas.microsoft.com/office/drawing/2014/main" id="{1B3A04CB-43D0-8948-B5F5-435733DD2ECD}"/>
                </a:ext>
              </a:extLst>
            </p:cNvPr>
            <p:cNvSpPr/>
            <p:nvPr/>
          </p:nvSpPr>
          <p:spPr>
            <a:xfrm>
              <a:off x="9386496" y="4455356"/>
              <a:ext cx="2572932" cy="403637"/>
            </a:xfrm>
            <a:prstGeom prst="rect">
              <a:avLst/>
            </a:prstGeom>
          </p:spPr>
          <p:txBody>
            <a:bodyPr wrap="square">
              <a:spAutoFit/>
            </a:bodyPr>
            <a:lstStyle/>
            <a:p>
              <a:pPr>
                <a:lnSpc>
                  <a:spcPct val="70000"/>
                </a:lnSpc>
              </a:pPr>
              <a:r>
                <a:rPr lang="en-US" sz="1400"/>
                <a:t>Joint Initiative for Metrology in Biology</a:t>
              </a:r>
            </a:p>
          </p:txBody>
        </p:sp>
      </p:grpSp>
      <p:grpSp>
        <p:nvGrpSpPr>
          <p:cNvPr id="51" name="Group 50">
            <a:extLst>
              <a:ext uri="{FF2B5EF4-FFF2-40B4-BE49-F238E27FC236}">
                <a16:creationId xmlns:a16="http://schemas.microsoft.com/office/drawing/2014/main" id="{544DCFC3-FBD5-0843-A7F9-28B98603E539}"/>
              </a:ext>
            </a:extLst>
          </p:cNvPr>
          <p:cNvGrpSpPr/>
          <p:nvPr userDrawn="1"/>
        </p:nvGrpSpPr>
        <p:grpSpPr>
          <a:xfrm>
            <a:off x="2527888" y="5164217"/>
            <a:ext cx="9431540" cy="548786"/>
            <a:chOff x="2527888" y="5164217"/>
            <a:chExt cx="9431540" cy="548786"/>
          </a:xfrm>
        </p:grpSpPr>
        <p:pic>
          <p:nvPicPr>
            <p:cNvPr id="52" name="Graphic 99">
              <a:extLst>
                <a:ext uri="{FF2B5EF4-FFF2-40B4-BE49-F238E27FC236}">
                  <a16:creationId xmlns:a16="http://schemas.microsoft.com/office/drawing/2014/main" id="{310C905F-EE5A-874A-B26C-BD0A2ABBE75A}"/>
                </a:ext>
              </a:extLst>
            </p:cNvPr>
            <p:cNvPicPr>
              <a:picLocks noChangeAspect="1"/>
            </p:cNvPicPr>
            <p:nvPr/>
          </p:nvPicPr>
          <p:blipFill>
            <a:blip r:embed="rId9"/>
            <a:stretch>
              <a:fillRect/>
            </a:stretch>
          </p:blipFill>
          <p:spPr>
            <a:xfrm>
              <a:off x="2527888" y="5179716"/>
              <a:ext cx="399965" cy="533287"/>
            </a:xfrm>
            <a:prstGeom prst="rect">
              <a:avLst/>
            </a:prstGeom>
          </p:spPr>
        </p:pic>
        <p:sp>
          <p:nvSpPr>
            <p:cNvPr id="53" name="Rectangle 52">
              <a:extLst>
                <a:ext uri="{FF2B5EF4-FFF2-40B4-BE49-F238E27FC236}">
                  <a16:creationId xmlns:a16="http://schemas.microsoft.com/office/drawing/2014/main" id="{93C17C5A-08F0-2048-A7FE-6E5E456B5A9F}"/>
                </a:ext>
              </a:extLst>
            </p:cNvPr>
            <p:cNvSpPr/>
            <p:nvPr/>
          </p:nvSpPr>
          <p:spPr>
            <a:xfrm>
              <a:off x="9386496" y="5164217"/>
              <a:ext cx="2572932" cy="252826"/>
            </a:xfrm>
            <a:prstGeom prst="rect">
              <a:avLst/>
            </a:prstGeom>
          </p:spPr>
          <p:txBody>
            <a:bodyPr wrap="square">
              <a:spAutoFit/>
            </a:bodyPr>
            <a:lstStyle/>
            <a:p>
              <a:pPr>
                <a:lnSpc>
                  <a:spcPct val="70000"/>
                </a:lnSpc>
              </a:pPr>
              <a:r>
                <a:rPr lang="en-US" sz="1400"/>
                <a:t>NIST Kauai HI WWVH </a:t>
              </a:r>
            </a:p>
          </p:txBody>
        </p:sp>
      </p:grpSp>
      <p:grpSp>
        <p:nvGrpSpPr>
          <p:cNvPr id="54" name="Group 53">
            <a:extLst>
              <a:ext uri="{FF2B5EF4-FFF2-40B4-BE49-F238E27FC236}">
                <a16:creationId xmlns:a16="http://schemas.microsoft.com/office/drawing/2014/main" id="{DF30EC7E-635E-8B4B-92C7-AF3FB7225306}"/>
              </a:ext>
            </a:extLst>
          </p:cNvPr>
          <p:cNvGrpSpPr/>
          <p:nvPr userDrawn="1"/>
        </p:nvGrpSpPr>
        <p:grpSpPr>
          <a:xfrm>
            <a:off x="3049881" y="3014089"/>
            <a:ext cx="8909547" cy="944338"/>
            <a:chOff x="3049881" y="3014089"/>
            <a:chExt cx="8909547" cy="944338"/>
          </a:xfrm>
        </p:grpSpPr>
        <p:pic>
          <p:nvPicPr>
            <p:cNvPr id="55" name="Graphic 107">
              <a:extLst>
                <a:ext uri="{FF2B5EF4-FFF2-40B4-BE49-F238E27FC236}">
                  <a16:creationId xmlns:a16="http://schemas.microsoft.com/office/drawing/2014/main" id="{6A62D4F3-3ED0-EA4B-8CF6-8028F94D602D}"/>
                </a:ext>
              </a:extLst>
            </p:cNvPr>
            <p:cNvPicPr>
              <a:picLocks noChangeAspect="1"/>
            </p:cNvPicPr>
            <p:nvPr/>
          </p:nvPicPr>
          <p:blipFill>
            <a:blip r:embed="rId7"/>
            <a:stretch>
              <a:fillRect/>
            </a:stretch>
          </p:blipFill>
          <p:spPr>
            <a:xfrm>
              <a:off x="3049881" y="3014089"/>
              <a:ext cx="413922" cy="551897"/>
            </a:xfrm>
            <a:prstGeom prst="rect">
              <a:avLst/>
            </a:prstGeom>
          </p:spPr>
        </p:pic>
        <p:sp>
          <p:nvSpPr>
            <p:cNvPr id="56" name="Rectangle 55">
              <a:extLst>
                <a:ext uri="{FF2B5EF4-FFF2-40B4-BE49-F238E27FC236}">
                  <a16:creationId xmlns:a16="http://schemas.microsoft.com/office/drawing/2014/main" id="{7FB9BA38-91CD-0F48-94CD-E839404D2825}"/>
                </a:ext>
              </a:extLst>
            </p:cNvPr>
            <p:cNvSpPr/>
            <p:nvPr/>
          </p:nvSpPr>
          <p:spPr>
            <a:xfrm>
              <a:off x="9386496" y="3682967"/>
              <a:ext cx="2572932" cy="275460"/>
            </a:xfrm>
            <a:prstGeom prst="rect">
              <a:avLst/>
            </a:prstGeom>
          </p:spPr>
          <p:txBody>
            <a:bodyPr wrap="square">
              <a:spAutoFit/>
            </a:bodyPr>
            <a:lstStyle/>
            <a:p>
              <a:pPr>
                <a:lnSpc>
                  <a:spcPct val="85000"/>
                </a:lnSpc>
              </a:pPr>
              <a:r>
                <a:rPr lang="en-US" sz="1400"/>
                <a:t>JILA</a:t>
              </a:r>
            </a:p>
          </p:txBody>
        </p:sp>
      </p:grpSp>
      <p:grpSp>
        <p:nvGrpSpPr>
          <p:cNvPr id="57" name="Group 56">
            <a:extLst>
              <a:ext uri="{FF2B5EF4-FFF2-40B4-BE49-F238E27FC236}">
                <a16:creationId xmlns:a16="http://schemas.microsoft.com/office/drawing/2014/main" id="{B8201A2D-F2E3-194E-AF76-01F55D0DD832}"/>
              </a:ext>
            </a:extLst>
          </p:cNvPr>
          <p:cNvGrpSpPr/>
          <p:nvPr userDrawn="1"/>
        </p:nvGrpSpPr>
        <p:grpSpPr>
          <a:xfrm>
            <a:off x="7548842" y="1442346"/>
            <a:ext cx="4410586" cy="2108649"/>
            <a:chOff x="7548842" y="1442346"/>
            <a:chExt cx="4410586" cy="2108649"/>
          </a:xfrm>
        </p:grpSpPr>
        <p:pic>
          <p:nvPicPr>
            <p:cNvPr id="58" name="Graphic 105">
              <a:extLst>
                <a:ext uri="{FF2B5EF4-FFF2-40B4-BE49-F238E27FC236}">
                  <a16:creationId xmlns:a16="http://schemas.microsoft.com/office/drawing/2014/main" id="{06DC9F4F-E108-0643-8EB3-C2BD92FF8AE3}"/>
                </a:ext>
              </a:extLst>
            </p:cNvPr>
            <p:cNvPicPr>
              <a:picLocks noChangeAspect="1"/>
            </p:cNvPicPr>
            <p:nvPr/>
          </p:nvPicPr>
          <p:blipFill>
            <a:blip r:embed="rId10"/>
            <a:stretch>
              <a:fillRect/>
            </a:stretch>
          </p:blipFill>
          <p:spPr>
            <a:xfrm>
              <a:off x="7548842" y="3017708"/>
              <a:ext cx="396156" cy="533287"/>
            </a:xfrm>
            <a:prstGeom prst="rect">
              <a:avLst/>
            </a:prstGeom>
          </p:spPr>
        </p:pic>
        <p:sp>
          <p:nvSpPr>
            <p:cNvPr id="59" name="Rectangle 58">
              <a:extLst>
                <a:ext uri="{FF2B5EF4-FFF2-40B4-BE49-F238E27FC236}">
                  <a16:creationId xmlns:a16="http://schemas.microsoft.com/office/drawing/2014/main" id="{71452F7A-6814-3D4F-9E4B-C5AD7589CB55}"/>
                </a:ext>
              </a:extLst>
            </p:cNvPr>
            <p:cNvSpPr/>
            <p:nvPr/>
          </p:nvSpPr>
          <p:spPr>
            <a:xfrm>
              <a:off x="9386496" y="1442346"/>
              <a:ext cx="2572932" cy="277064"/>
            </a:xfrm>
            <a:prstGeom prst="rect">
              <a:avLst/>
            </a:prstGeom>
          </p:spPr>
          <p:txBody>
            <a:bodyPr wrap="square">
              <a:spAutoFit/>
            </a:bodyPr>
            <a:lstStyle/>
            <a:p>
              <a:pPr>
                <a:lnSpc>
                  <a:spcPct val="85000"/>
                </a:lnSpc>
              </a:pPr>
              <a:r>
                <a:rPr lang="en-US" sz="1400"/>
                <a:t>Gaithersburg, MD</a:t>
              </a:r>
            </a:p>
          </p:txBody>
        </p:sp>
      </p:grpSp>
      <p:grpSp>
        <p:nvGrpSpPr>
          <p:cNvPr id="60" name="Group 59">
            <a:extLst>
              <a:ext uri="{FF2B5EF4-FFF2-40B4-BE49-F238E27FC236}">
                <a16:creationId xmlns:a16="http://schemas.microsoft.com/office/drawing/2014/main" id="{38765FD6-DFF9-7540-AF2B-57B1816D8312}"/>
              </a:ext>
            </a:extLst>
          </p:cNvPr>
          <p:cNvGrpSpPr/>
          <p:nvPr userDrawn="1"/>
        </p:nvGrpSpPr>
        <p:grpSpPr>
          <a:xfrm>
            <a:off x="3184246" y="1669492"/>
            <a:ext cx="8775182" cy="2078576"/>
            <a:chOff x="3184246" y="1669492"/>
            <a:chExt cx="8775182" cy="2078576"/>
          </a:xfrm>
        </p:grpSpPr>
        <p:pic>
          <p:nvPicPr>
            <p:cNvPr id="61" name="Graphic 106">
              <a:extLst>
                <a:ext uri="{FF2B5EF4-FFF2-40B4-BE49-F238E27FC236}">
                  <a16:creationId xmlns:a16="http://schemas.microsoft.com/office/drawing/2014/main" id="{F7DE8178-4D09-354F-9F62-374A9BCC3143}"/>
                </a:ext>
              </a:extLst>
            </p:cNvPr>
            <p:cNvPicPr>
              <a:picLocks noChangeAspect="1"/>
            </p:cNvPicPr>
            <p:nvPr/>
          </p:nvPicPr>
          <p:blipFill>
            <a:blip r:embed="rId10"/>
            <a:stretch>
              <a:fillRect/>
            </a:stretch>
          </p:blipFill>
          <p:spPr>
            <a:xfrm>
              <a:off x="3184246" y="3214781"/>
              <a:ext cx="396156" cy="533287"/>
            </a:xfrm>
            <a:prstGeom prst="rect">
              <a:avLst/>
            </a:prstGeom>
          </p:spPr>
        </p:pic>
        <p:sp>
          <p:nvSpPr>
            <p:cNvPr id="62" name="Rectangle 61">
              <a:extLst>
                <a:ext uri="{FF2B5EF4-FFF2-40B4-BE49-F238E27FC236}">
                  <a16:creationId xmlns:a16="http://schemas.microsoft.com/office/drawing/2014/main" id="{9EB87BB0-1B78-0A4E-81FC-A8790506F654}"/>
                </a:ext>
              </a:extLst>
            </p:cNvPr>
            <p:cNvSpPr/>
            <p:nvPr/>
          </p:nvSpPr>
          <p:spPr>
            <a:xfrm>
              <a:off x="9386496" y="1669492"/>
              <a:ext cx="2572932" cy="277064"/>
            </a:xfrm>
            <a:prstGeom prst="rect">
              <a:avLst/>
            </a:prstGeom>
          </p:spPr>
          <p:txBody>
            <a:bodyPr wrap="square">
              <a:spAutoFit/>
            </a:bodyPr>
            <a:lstStyle/>
            <a:p>
              <a:pPr>
                <a:lnSpc>
                  <a:spcPct val="85000"/>
                </a:lnSpc>
              </a:pPr>
              <a:r>
                <a:rPr lang="en-US" sz="1400"/>
                <a:t>Boulder, CO</a:t>
              </a:r>
            </a:p>
          </p:txBody>
        </p:sp>
      </p:grpSp>
      <p:grpSp>
        <p:nvGrpSpPr>
          <p:cNvPr id="63" name="Group 62">
            <a:extLst>
              <a:ext uri="{FF2B5EF4-FFF2-40B4-BE49-F238E27FC236}">
                <a16:creationId xmlns:a16="http://schemas.microsoft.com/office/drawing/2014/main" id="{A86BCBA3-5537-E24E-AE28-676020E08C5A}"/>
              </a:ext>
            </a:extLst>
          </p:cNvPr>
          <p:cNvGrpSpPr/>
          <p:nvPr userDrawn="1"/>
        </p:nvGrpSpPr>
        <p:grpSpPr>
          <a:xfrm>
            <a:off x="3438590" y="2885325"/>
            <a:ext cx="8520838" cy="2779105"/>
            <a:chOff x="3438590" y="2885325"/>
            <a:chExt cx="8520838" cy="2779105"/>
          </a:xfrm>
        </p:grpSpPr>
        <p:pic>
          <p:nvPicPr>
            <p:cNvPr id="64" name="Graphic 46">
              <a:extLst>
                <a:ext uri="{FF2B5EF4-FFF2-40B4-BE49-F238E27FC236}">
                  <a16:creationId xmlns:a16="http://schemas.microsoft.com/office/drawing/2014/main" id="{96F43E18-D0CC-F846-B670-752C0A2C396F}"/>
                </a:ext>
              </a:extLst>
            </p:cNvPr>
            <p:cNvPicPr>
              <a:picLocks noChangeAspect="1"/>
            </p:cNvPicPr>
            <p:nvPr/>
          </p:nvPicPr>
          <p:blipFill>
            <a:blip r:embed="rId9"/>
            <a:stretch>
              <a:fillRect/>
            </a:stretch>
          </p:blipFill>
          <p:spPr>
            <a:xfrm>
              <a:off x="3438590" y="2885325"/>
              <a:ext cx="399965" cy="533287"/>
            </a:xfrm>
            <a:prstGeom prst="rect">
              <a:avLst/>
            </a:prstGeom>
          </p:spPr>
        </p:pic>
        <p:sp>
          <p:nvSpPr>
            <p:cNvPr id="65" name="Rectangle 64">
              <a:extLst>
                <a:ext uri="{FF2B5EF4-FFF2-40B4-BE49-F238E27FC236}">
                  <a16:creationId xmlns:a16="http://schemas.microsoft.com/office/drawing/2014/main" id="{60418A9F-94CD-8A4C-9B4E-C0B41C6856E8}"/>
                </a:ext>
              </a:extLst>
            </p:cNvPr>
            <p:cNvSpPr/>
            <p:nvPr/>
          </p:nvSpPr>
          <p:spPr>
            <a:xfrm>
              <a:off x="9386496" y="5411604"/>
              <a:ext cx="2572932" cy="252826"/>
            </a:xfrm>
            <a:prstGeom prst="rect">
              <a:avLst/>
            </a:prstGeom>
          </p:spPr>
          <p:txBody>
            <a:bodyPr wrap="square">
              <a:spAutoFit/>
            </a:bodyPr>
            <a:lstStyle/>
            <a:p>
              <a:pPr>
                <a:lnSpc>
                  <a:spcPct val="70000"/>
                </a:lnSpc>
              </a:pPr>
              <a:r>
                <a:rPr lang="en-US" sz="1400"/>
                <a:t>NIST Ft. Collins CO WWV</a:t>
              </a:r>
            </a:p>
          </p:txBody>
        </p:sp>
      </p:grpSp>
      <p:grpSp>
        <p:nvGrpSpPr>
          <p:cNvPr id="66" name="Group 65">
            <a:extLst>
              <a:ext uri="{FF2B5EF4-FFF2-40B4-BE49-F238E27FC236}">
                <a16:creationId xmlns:a16="http://schemas.microsoft.com/office/drawing/2014/main" id="{A7CE4B1F-2E5A-3D42-B6E0-8A07DC22CBDF}"/>
              </a:ext>
            </a:extLst>
          </p:cNvPr>
          <p:cNvGrpSpPr/>
          <p:nvPr userDrawn="1"/>
        </p:nvGrpSpPr>
        <p:grpSpPr>
          <a:xfrm>
            <a:off x="7761756" y="3061113"/>
            <a:ext cx="4193183" cy="663477"/>
            <a:chOff x="7761756" y="3061113"/>
            <a:chExt cx="4193183" cy="663477"/>
          </a:xfrm>
        </p:grpSpPr>
        <p:pic>
          <p:nvPicPr>
            <p:cNvPr id="67" name="Graphic 112">
              <a:extLst>
                <a:ext uri="{FF2B5EF4-FFF2-40B4-BE49-F238E27FC236}">
                  <a16:creationId xmlns:a16="http://schemas.microsoft.com/office/drawing/2014/main" id="{2FB0E087-3EF0-2142-8389-D7D56EA27330}"/>
                </a:ext>
              </a:extLst>
            </p:cNvPr>
            <p:cNvPicPr>
              <a:picLocks noChangeAspect="1"/>
            </p:cNvPicPr>
            <p:nvPr/>
          </p:nvPicPr>
          <p:blipFill>
            <a:blip r:embed="rId7"/>
            <a:stretch>
              <a:fillRect/>
            </a:stretch>
          </p:blipFill>
          <p:spPr>
            <a:xfrm>
              <a:off x="7761756" y="3191303"/>
              <a:ext cx="399965" cy="533287"/>
            </a:xfrm>
            <a:prstGeom prst="rect">
              <a:avLst/>
            </a:prstGeom>
          </p:spPr>
        </p:pic>
        <p:sp>
          <p:nvSpPr>
            <p:cNvPr id="68" name="Rectangle 67">
              <a:extLst>
                <a:ext uri="{FF2B5EF4-FFF2-40B4-BE49-F238E27FC236}">
                  <a16:creationId xmlns:a16="http://schemas.microsoft.com/office/drawing/2014/main" id="{811AED5F-E92D-694C-A0ED-EF87311C3325}"/>
                </a:ext>
              </a:extLst>
            </p:cNvPr>
            <p:cNvSpPr/>
            <p:nvPr/>
          </p:nvSpPr>
          <p:spPr>
            <a:xfrm>
              <a:off x="9386496" y="3061113"/>
              <a:ext cx="2568443" cy="403637"/>
            </a:xfrm>
            <a:prstGeom prst="rect">
              <a:avLst/>
            </a:prstGeom>
          </p:spPr>
          <p:txBody>
            <a:bodyPr wrap="square">
              <a:spAutoFit/>
            </a:bodyPr>
            <a:lstStyle/>
            <a:p>
              <a:pPr>
                <a:lnSpc>
                  <a:spcPct val="70000"/>
                </a:lnSpc>
              </a:pPr>
              <a:r>
                <a:rPr lang="en-US" sz="1400"/>
                <a:t>Joint Institute for Quantum </a:t>
              </a:r>
            </a:p>
            <a:p>
              <a:pPr>
                <a:lnSpc>
                  <a:spcPct val="70000"/>
                </a:lnSpc>
              </a:pPr>
              <a:r>
                <a:rPr lang="en-US" sz="1400"/>
                <a:t>Computer Science</a:t>
              </a:r>
            </a:p>
          </p:txBody>
        </p:sp>
        <p:sp>
          <p:nvSpPr>
            <p:cNvPr id="69" name="Rectangle 68">
              <a:extLst>
                <a:ext uri="{FF2B5EF4-FFF2-40B4-BE49-F238E27FC236}">
                  <a16:creationId xmlns:a16="http://schemas.microsoft.com/office/drawing/2014/main" id="{8DB1608B-4B7E-314F-92AA-4E4DA4BB5783}"/>
                </a:ext>
              </a:extLst>
            </p:cNvPr>
            <p:cNvSpPr/>
            <p:nvPr/>
          </p:nvSpPr>
          <p:spPr>
            <a:xfrm>
              <a:off x="9386496" y="3451251"/>
              <a:ext cx="2568443" cy="252826"/>
            </a:xfrm>
            <a:prstGeom prst="rect">
              <a:avLst/>
            </a:prstGeom>
          </p:spPr>
          <p:txBody>
            <a:bodyPr wrap="square">
              <a:spAutoFit/>
            </a:bodyPr>
            <a:lstStyle/>
            <a:p>
              <a:pPr>
                <a:lnSpc>
                  <a:spcPct val="70000"/>
                </a:lnSpc>
              </a:pPr>
              <a:r>
                <a:rPr lang="en-US" sz="1400"/>
                <a:t>Joint Quantum Institute</a:t>
              </a:r>
            </a:p>
          </p:txBody>
        </p:sp>
      </p:grpSp>
      <p:grpSp>
        <p:nvGrpSpPr>
          <p:cNvPr id="70" name="Group 69">
            <a:extLst>
              <a:ext uri="{FF2B5EF4-FFF2-40B4-BE49-F238E27FC236}">
                <a16:creationId xmlns:a16="http://schemas.microsoft.com/office/drawing/2014/main" id="{4DB8266B-A9B0-C946-B43E-54DBB4591A50}"/>
              </a:ext>
            </a:extLst>
          </p:cNvPr>
          <p:cNvGrpSpPr/>
          <p:nvPr userDrawn="1"/>
        </p:nvGrpSpPr>
        <p:grpSpPr>
          <a:xfrm>
            <a:off x="9386496" y="4709049"/>
            <a:ext cx="2608583" cy="533287"/>
            <a:chOff x="9386496" y="4709049"/>
            <a:chExt cx="2608583" cy="533287"/>
          </a:xfrm>
        </p:grpSpPr>
        <p:sp>
          <p:nvSpPr>
            <p:cNvPr id="71" name="TextBox 70">
              <a:extLst>
                <a:ext uri="{FF2B5EF4-FFF2-40B4-BE49-F238E27FC236}">
                  <a16:creationId xmlns:a16="http://schemas.microsoft.com/office/drawing/2014/main" id="{17719CE1-9699-BA4A-8E79-79DFAE2CDF1F}"/>
                </a:ext>
              </a:extLst>
            </p:cNvPr>
            <p:cNvSpPr txBox="1"/>
            <p:nvPr/>
          </p:nvSpPr>
          <p:spPr>
            <a:xfrm>
              <a:off x="9386496" y="4882079"/>
              <a:ext cx="2317237" cy="307777"/>
            </a:xfrm>
            <a:prstGeom prst="rect">
              <a:avLst/>
            </a:prstGeom>
            <a:noFill/>
          </p:spPr>
          <p:txBody>
            <a:bodyPr wrap="none" rtlCol="0">
              <a:spAutoFit/>
            </a:bodyPr>
            <a:lstStyle/>
            <a:p>
              <a:r>
                <a:rPr lang="en-US" sz="1400" b="1"/>
                <a:t>Atomic Clock Signal Stations </a:t>
              </a:r>
            </a:p>
          </p:txBody>
        </p:sp>
        <p:pic>
          <p:nvPicPr>
            <p:cNvPr id="72" name="Graphic 99">
              <a:extLst>
                <a:ext uri="{FF2B5EF4-FFF2-40B4-BE49-F238E27FC236}">
                  <a16:creationId xmlns:a16="http://schemas.microsoft.com/office/drawing/2014/main" id="{766DB3A3-9241-4043-9456-DFBCC842BD6E}"/>
                </a:ext>
              </a:extLst>
            </p:cNvPr>
            <p:cNvPicPr>
              <a:picLocks noChangeAspect="1"/>
            </p:cNvPicPr>
            <p:nvPr/>
          </p:nvPicPr>
          <p:blipFill>
            <a:blip r:embed="rId9"/>
            <a:stretch>
              <a:fillRect/>
            </a:stretch>
          </p:blipFill>
          <p:spPr>
            <a:xfrm>
              <a:off x="11595114" y="4709049"/>
              <a:ext cx="399965" cy="533287"/>
            </a:xfrm>
            <a:prstGeom prst="rect">
              <a:avLst/>
            </a:prstGeom>
          </p:spPr>
        </p:pic>
      </p:grpSp>
      <p:grpSp>
        <p:nvGrpSpPr>
          <p:cNvPr id="73" name="Group 72">
            <a:extLst>
              <a:ext uri="{FF2B5EF4-FFF2-40B4-BE49-F238E27FC236}">
                <a16:creationId xmlns:a16="http://schemas.microsoft.com/office/drawing/2014/main" id="{02773CDA-B753-EF49-B37F-85AFB6A2F589}"/>
              </a:ext>
            </a:extLst>
          </p:cNvPr>
          <p:cNvGrpSpPr/>
          <p:nvPr userDrawn="1"/>
        </p:nvGrpSpPr>
        <p:grpSpPr>
          <a:xfrm>
            <a:off x="5781681" y="2707527"/>
            <a:ext cx="6177747" cy="3997818"/>
            <a:chOff x="5781681" y="2707527"/>
            <a:chExt cx="6177747" cy="3997818"/>
          </a:xfrm>
        </p:grpSpPr>
        <p:pic>
          <p:nvPicPr>
            <p:cNvPr id="74" name="Graphic 103">
              <a:extLst>
                <a:ext uri="{FF2B5EF4-FFF2-40B4-BE49-F238E27FC236}">
                  <a16:creationId xmlns:a16="http://schemas.microsoft.com/office/drawing/2014/main" id="{409BCBEA-C8FD-8C40-99FF-2D0AF202F133}"/>
                </a:ext>
              </a:extLst>
            </p:cNvPr>
            <p:cNvPicPr>
              <a:picLocks noChangeAspect="1"/>
            </p:cNvPicPr>
            <p:nvPr/>
          </p:nvPicPr>
          <p:blipFill>
            <a:blip r:embed="rId8"/>
            <a:stretch>
              <a:fillRect/>
            </a:stretch>
          </p:blipFill>
          <p:spPr>
            <a:xfrm>
              <a:off x="5781681" y="2707527"/>
              <a:ext cx="399965" cy="533287"/>
            </a:xfrm>
            <a:prstGeom prst="rect">
              <a:avLst/>
            </a:prstGeom>
          </p:spPr>
        </p:pic>
        <p:sp>
          <p:nvSpPr>
            <p:cNvPr id="75" name="Rectangle 74">
              <a:extLst>
                <a:ext uri="{FF2B5EF4-FFF2-40B4-BE49-F238E27FC236}">
                  <a16:creationId xmlns:a16="http://schemas.microsoft.com/office/drawing/2014/main" id="{2129ED30-30C9-D649-B389-5AD67D7DC1B7}"/>
                </a:ext>
              </a:extLst>
            </p:cNvPr>
            <p:cNvSpPr/>
            <p:nvPr/>
          </p:nvSpPr>
          <p:spPr>
            <a:xfrm>
              <a:off x="9386496" y="6428281"/>
              <a:ext cx="2572932" cy="277064"/>
            </a:xfrm>
            <a:prstGeom prst="rect">
              <a:avLst/>
            </a:prstGeom>
          </p:spPr>
          <p:txBody>
            <a:bodyPr wrap="square">
              <a:spAutoFit/>
            </a:bodyPr>
            <a:lstStyle/>
            <a:p>
              <a:pPr>
                <a:lnSpc>
                  <a:spcPct val="85000"/>
                </a:lnSpc>
              </a:pPr>
              <a:r>
                <a:rPr lang="en-US" sz="1400"/>
                <a:t>Advanced Materials</a:t>
              </a:r>
            </a:p>
          </p:txBody>
        </p:sp>
        <p:pic>
          <p:nvPicPr>
            <p:cNvPr id="76" name="Picture 75">
              <a:extLst>
                <a:ext uri="{FF2B5EF4-FFF2-40B4-BE49-F238E27FC236}">
                  <a16:creationId xmlns:a16="http://schemas.microsoft.com/office/drawing/2014/main" id="{D7229DDB-8B16-CE44-9AEF-4E442E221491}"/>
                </a:ext>
              </a:extLst>
            </p:cNvPr>
            <p:cNvPicPr>
              <a:picLocks noChangeAspect="1"/>
            </p:cNvPicPr>
            <p:nvPr/>
          </p:nvPicPr>
          <p:blipFill>
            <a:blip r:embed="rId11"/>
            <a:stretch>
              <a:fillRect/>
            </a:stretch>
          </p:blipFill>
          <p:spPr>
            <a:xfrm>
              <a:off x="7577707" y="4049318"/>
              <a:ext cx="160723" cy="167711"/>
            </a:xfrm>
            <a:prstGeom prst="rect">
              <a:avLst/>
            </a:prstGeom>
          </p:spPr>
        </p:pic>
      </p:grpSp>
      <p:grpSp>
        <p:nvGrpSpPr>
          <p:cNvPr id="77" name="Group 76">
            <a:extLst>
              <a:ext uri="{FF2B5EF4-FFF2-40B4-BE49-F238E27FC236}">
                <a16:creationId xmlns:a16="http://schemas.microsoft.com/office/drawing/2014/main" id="{702B465A-31BA-D543-91A3-B83151C71E2E}"/>
              </a:ext>
            </a:extLst>
          </p:cNvPr>
          <p:cNvGrpSpPr/>
          <p:nvPr userDrawn="1"/>
        </p:nvGrpSpPr>
        <p:grpSpPr>
          <a:xfrm>
            <a:off x="1241674" y="2506049"/>
            <a:ext cx="10717754" cy="3723222"/>
            <a:chOff x="1241674" y="2506049"/>
            <a:chExt cx="10717754" cy="3723222"/>
          </a:xfrm>
        </p:grpSpPr>
        <p:pic>
          <p:nvPicPr>
            <p:cNvPr id="78" name="Graphic 104">
              <a:extLst>
                <a:ext uri="{FF2B5EF4-FFF2-40B4-BE49-F238E27FC236}">
                  <a16:creationId xmlns:a16="http://schemas.microsoft.com/office/drawing/2014/main" id="{355C9EEA-465D-004C-B494-F7B951B3338B}"/>
                </a:ext>
              </a:extLst>
            </p:cNvPr>
            <p:cNvPicPr>
              <a:picLocks noChangeAspect="1"/>
            </p:cNvPicPr>
            <p:nvPr/>
          </p:nvPicPr>
          <p:blipFill>
            <a:blip r:embed="rId8"/>
            <a:stretch>
              <a:fillRect/>
            </a:stretch>
          </p:blipFill>
          <p:spPr>
            <a:xfrm>
              <a:off x="5093705" y="2506049"/>
              <a:ext cx="399965" cy="533287"/>
            </a:xfrm>
            <a:prstGeom prst="rect">
              <a:avLst/>
            </a:prstGeom>
          </p:spPr>
        </p:pic>
        <p:sp>
          <p:nvSpPr>
            <p:cNvPr id="79" name="Rectangle 78">
              <a:extLst>
                <a:ext uri="{FF2B5EF4-FFF2-40B4-BE49-F238E27FC236}">
                  <a16:creationId xmlns:a16="http://schemas.microsoft.com/office/drawing/2014/main" id="{29642130-B156-F340-BB37-D0FA7C3043DE}"/>
                </a:ext>
              </a:extLst>
            </p:cNvPr>
            <p:cNvSpPr/>
            <p:nvPr/>
          </p:nvSpPr>
          <p:spPr>
            <a:xfrm>
              <a:off x="9386496" y="5952207"/>
              <a:ext cx="2572932" cy="277064"/>
            </a:xfrm>
            <a:prstGeom prst="rect">
              <a:avLst/>
            </a:prstGeom>
          </p:spPr>
          <p:txBody>
            <a:bodyPr wrap="square">
              <a:spAutoFit/>
            </a:bodyPr>
            <a:lstStyle/>
            <a:p>
              <a:pPr>
                <a:lnSpc>
                  <a:spcPct val="85000"/>
                </a:lnSpc>
              </a:pPr>
              <a:r>
                <a:rPr lang="en-US" sz="1400"/>
                <a:t>Forensic Science</a:t>
              </a:r>
            </a:p>
          </p:txBody>
        </p:sp>
        <p:pic>
          <p:nvPicPr>
            <p:cNvPr id="80" name="Picture 79">
              <a:extLst>
                <a:ext uri="{FF2B5EF4-FFF2-40B4-BE49-F238E27FC236}">
                  <a16:creationId xmlns:a16="http://schemas.microsoft.com/office/drawing/2014/main" id="{DBA46853-2A02-714E-8A91-44341F8C0261}"/>
                </a:ext>
              </a:extLst>
            </p:cNvPr>
            <p:cNvPicPr>
              <a:picLocks noChangeAspect="1"/>
            </p:cNvPicPr>
            <p:nvPr/>
          </p:nvPicPr>
          <p:blipFill>
            <a:blip r:embed="rId11"/>
            <a:stretch>
              <a:fillRect/>
            </a:stretch>
          </p:blipFill>
          <p:spPr>
            <a:xfrm>
              <a:off x="7477346" y="3670176"/>
              <a:ext cx="160723" cy="167711"/>
            </a:xfrm>
            <a:prstGeom prst="rect">
              <a:avLst/>
            </a:prstGeom>
          </p:spPr>
        </p:pic>
        <p:pic>
          <p:nvPicPr>
            <p:cNvPr id="81" name="Picture 80">
              <a:extLst>
                <a:ext uri="{FF2B5EF4-FFF2-40B4-BE49-F238E27FC236}">
                  <a16:creationId xmlns:a16="http://schemas.microsoft.com/office/drawing/2014/main" id="{BF11748D-2A32-914C-BA34-03B6FDA026AD}"/>
                </a:ext>
              </a:extLst>
            </p:cNvPr>
            <p:cNvPicPr>
              <a:picLocks noChangeAspect="1"/>
            </p:cNvPicPr>
            <p:nvPr/>
          </p:nvPicPr>
          <p:blipFill>
            <a:blip r:embed="rId11"/>
            <a:stretch>
              <a:fillRect/>
            </a:stretch>
          </p:blipFill>
          <p:spPr>
            <a:xfrm>
              <a:off x="7265473" y="3090313"/>
              <a:ext cx="160723" cy="167711"/>
            </a:xfrm>
            <a:prstGeom prst="rect">
              <a:avLst/>
            </a:prstGeom>
          </p:spPr>
        </p:pic>
        <p:pic>
          <p:nvPicPr>
            <p:cNvPr id="82" name="Picture 81">
              <a:extLst>
                <a:ext uri="{FF2B5EF4-FFF2-40B4-BE49-F238E27FC236}">
                  <a16:creationId xmlns:a16="http://schemas.microsoft.com/office/drawing/2014/main" id="{82AB8C96-086E-0E46-BD1E-BE94DA25419A}"/>
                </a:ext>
              </a:extLst>
            </p:cNvPr>
            <p:cNvPicPr>
              <a:picLocks noChangeAspect="1"/>
            </p:cNvPicPr>
            <p:nvPr/>
          </p:nvPicPr>
          <p:blipFill>
            <a:blip r:embed="rId11"/>
            <a:stretch>
              <a:fillRect/>
            </a:stretch>
          </p:blipFill>
          <p:spPr>
            <a:xfrm>
              <a:off x="1241674" y="4193501"/>
              <a:ext cx="160723" cy="167711"/>
            </a:xfrm>
            <a:prstGeom prst="rect">
              <a:avLst/>
            </a:prstGeom>
          </p:spPr>
        </p:pic>
      </p:grpSp>
      <p:grpSp>
        <p:nvGrpSpPr>
          <p:cNvPr id="83" name="Group 82">
            <a:extLst>
              <a:ext uri="{FF2B5EF4-FFF2-40B4-BE49-F238E27FC236}">
                <a16:creationId xmlns:a16="http://schemas.microsoft.com/office/drawing/2014/main" id="{8C883388-A904-CA42-909C-ABBF69E1BA76}"/>
              </a:ext>
            </a:extLst>
          </p:cNvPr>
          <p:cNvGrpSpPr/>
          <p:nvPr userDrawn="1"/>
        </p:nvGrpSpPr>
        <p:grpSpPr>
          <a:xfrm>
            <a:off x="761347" y="1840481"/>
            <a:ext cx="11198081" cy="4631465"/>
            <a:chOff x="761347" y="1840481"/>
            <a:chExt cx="11198081" cy="4631465"/>
          </a:xfrm>
        </p:grpSpPr>
        <p:sp>
          <p:nvSpPr>
            <p:cNvPr id="84" name="Rectangle 83">
              <a:extLst>
                <a:ext uri="{FF2B5EF4-FFF2-40B4-BE49-F238E27FC236}">
                  <a16:creationId xmlns:a16="http://schemas.microsoft.com/office/drawing/2014/main" id="{40C3E210-EF33-6E44-875A-6D8838025B6B}"/>
                </a:ext>
              </a:extLst>
            </p:cNvPr>
            <p:cNvSpPr/>
            <p:nvPr/>
          </p:nvSpPr>
          <p:spPr>
            <a:xfrm>
              <a:off x="9386496" y="6194882"/>
              <a:ext cx="2572932" cy="277064"/>
            </a:xfrm>
            <a:prstGeom prst="rect">
              <a:avLst/>
            </a:prstGeom>
          </p:spPr>
          <p:txBody>
            <a:bodyPr wrap="square">
              <a:spAutoFit/>
            </a:bodyPr>
            <a:lstStyle/>
            <a:p>
              <a:pPr>
                <a:lnSpc>
                  <a:spcPct val="85000"/>
                </a:lnSpc>
              </a:pPr>
              <a:r>
                <a:rPr lang="en-US" sz="1400"/>
                <a:t>Disaster Resilience</a:t>
              </a:r>
            </a:p>
          </p:txBody>
        </p:sp>
        <p:pic>
          <p:nvPicPr>
            <p:cNvPr id="85" name="Graphic 46">
              <a:extLst>
                <a:ext uri="{FF2B5EF4-FFF2-40B4-BE49-F238E27FC236}">
                  <a16:creationId xmlns:a16="http://schemas.microsoft.com/office/drawing/2014/main" id="{8B7D93D3-290E-7941-AE39-E1014F1308D4}"/>
                </a:ext>
              </a:extLst>
            </p:cNvPr>
            <p:cNvPicPr>
              <a:picLocks noChangeAspect="1"/>
            </p:cNvPicPr>
            <p:nvPr/>
          </p:nvPicPr>
          <p:blipFill>
            <a:blip r:embed="rId8"/>
            <a:stretch>
              <a:fillRect/>
            </a:stretch>
          </p:blipFill>
          <p:spPr>
            <a:xfrm>
              <a:off x="3438590" y="3309071"/>
              <a:ext cx="399965" cy="533286"/>
            </a:xfrm>
            <a:prstGeom prst="rect">
              <a:avLst/>
            </a:prstGeom>
          </p:spPr>
        </p:pic>
        <p:pic>
          <p:nvPicPr>
            <p:cNvPr id="86" name="Picture 85">
              <a:extLst>
                <a:ext uri="{FF2B5EF4-FFF2-40B4-BE49-F238E27FC236}">
                  <a16:creationId xmlns:a16="http://schemas.microsoft.com/office/drawing/2014/main" id="{16B38E01-4A2B-4944-AF00-2C44CEFD9E20}"/>
                </a:ext>
              </a:extLst>
            </p:cNvPr>
            <p:cNvPicPr>
              <a:picLocks noChangeAspect="1"/>
            </p:cNvPicPr>
            <p:nvPr/>
          </p:nvPicPr>
          <p:blipFill>
            <a:blip r:embed="rId11"/>
            <a:stretch>
              <a:fillRect/>
            </a:stretch>
          </p:blipFill>
          <p:spPr>
            <a:xfrm>
              <a:off x="4950242" y="5179716"/>
              <a:ext cx="160723" cy="167711"/>
            </a:xfrm>
            <a:prstGeom prst="rect">
              <a:avLst/>
            </a:prstGeom>
          </p:spPr>
        </p:pic>
        <p:pic>
          <p:nvPicPr>
            <p:cNvPr id="87" name="Picture 86">
              <a:extLst>
                <a:ext uri="{FF2B5EF4-FFF2-40B4-BE49-F238E27FC236}">
                  <a16:creationId xmlns:a16="http://schemas.microsoft.com/office/drawing/2014/main" id="{148E42E4-7822-6F42-873F-5AAAA74CC4A3}"/>
                </a:ext>
              </a:extLst>
            </p:cNvPr>
            <p:cNvPicPr>
              <a:picLocks noChangeAspect="1"/>
            </p:cNvPicPr>
            <p:nvPr/>
          </p:nvPicPr>
          <p:blipFill>
            <a:blip r:embed="rId11"/>
            <a:stretch>
              <a:fillRect/>
            </a:stretch>
          </p:blipFill>
          <p:spPr>
            <a:xfrm>
              <a:off x="5013343" y="4828756"/>
              <a:ext cx="160723" cy="167711"/>
            </a:xfrm>
            <a:prstGeom prst="rect">
              <a:avLst/>
            </a:prstGeom>
          </p:spPr>
        </p:pic>
        <p:pic>
          <p:nvPicPr>
            <p:cNvPr id="88" name="Picture 87">
              <a:extLst>
                <a:ext uri="{FF2B5EF4-FFF2-40B4-BE49-F238E27FC236}">
                  <a16:creationId xmlns:a16="http://schemas.microsoft.com/office/drawing/2014/main" id="{F8348315-7DAA-AD4D-9AE1-C0885D1430DB}"/>
                </a:ext>
              </a:extLst>
            </p:cNvPr>
            <p:cNvPicPr>
              <a:picLocks noChangeAspect="1"/>
            </p:cNvPicPr>
            <p:nvPr/>
          </p:nvPicPr>
          <p:blipFill>
            <a:blip r:embed="rId11"/>
            <a:stretch>
              <a:fillRect/>
            </a:stretch>
          </p:blipFill>
          <p:spPr>
            <a:xfrm rot="5836949">
              <a:off x="4689253" y="4101112"/>
              <a:ext cx="148134" cy="154575"/>
            </a:xfrm>
            <a:prstGeom prst="rect">
              <a:avLst/>
            </a:prstGeom>
          </p:spPr>
        </p:pic>
        <p:pic>
          <p:nvPicPr>
            <p:cNvPr id="89" name="Picture 88">
              <a:extLst>
                <a:ext uri="{FF2B5EF4-FFF2-40B4-BE49-F238E27FC236}">
                  <a16:creationId xmlns:a16="http://schemas.microsoft.com/office/drawing/2014/main" id="{55DC3D23-5EDB-D340-BF1E-369A99E7A985}"/>
                </a:ext>
              </a:extLst>
            </p:cNvPr>
            <p:cNvPicPr>
              <a:picLocks noChangeAspect="1"/>
            </p:cNvPicPr>
            <p:nvPr/>
          </p:nvPicPr>
          <p:blipFill>
            <a:blip r:embed="rId11"/>
            <a:stretch>
              <a:fillRect/>
            </a:stretch>
          </p:blipFill>
          <p:spPr>
            <a:xfrm>
              <a:off x="4816118" y="3475220"/>
              <a:ext cx="160723" cy="167711"/>
            </a:xfrm>
            <a:prstGeom prst="rect">
              <a:avLst/>
            </a:prstGeom>
          </p:spPr>
        </p:pic>
        <p:pic>
          <p:nvPicPr>
            <p:cNvPr id="90" name="Picture 89">
              <a:extLst>
                <a:ext uri="{FF2B5EF4-FFF2-40B4-BE49-F238E27FC236}">
                  <a16:creationId xmlns:a16="http://schemas.microsoft.com/office/drawing/2014/main" id="{A079E438-F513-9247-B8EB-C1787BB8D254}"/>
                </a:ext>
              </a:extLst>
            </p:cNvPr>
            <p:cNvPicPr>
              <a:picLocks noChangeAspect="1"/>
            </p:cNvPicPr>
            <p:nvPr/>
          </p:nvPicPr>
          <p:blipFill>
            <a:blip r:embed="rId11"/>
            <a:stretch>
              <a:fillRect/>
            </a:stretch>
          </p:blipFill>
          <p:spPr>
            <a:xfrm>
              <a:off x="6235032" y="5006096"/>
              <a:ext cx="160723" cy="167711"/>
            </a:xfrm>
            <a:prstGeom prst="rect">
              <a:avLst/>
            </a:prstGeom>
          </p:spPr>
        </p:pic>
        <p:pic>
          <p:nvPicPr>
            <p:cNvPr id="91" name="Picture 90">
              <a:extLst>
                <a:ext uri="{FF2B5EF4-FFF2-40B4-BE49-F238E27FC236}">
                  <a16:creationId xmlns:a16="http://schemas.microsoft.com/office/drawing/2014/main" id="{2F1F7040-DE88-1840-AA71-749F2530ED0F}"/>
                </a:ext>
              </a:extLst>
            </p:cNvPr>
            <p:cNvPicPr>
              <a:picLocks noChangeAspect="1"/>
            </p:cNvPicPr>
            <p:nvPr/>
          </p:nvPicPr>
          <p:blipFill>
            <a:blip r:embed="rId11"/>
            <a:stretch>
              <a:fillRect/>
            </a:stretch>
          </p:blipFill>
          <p:spPr>
            <a:xfrm>
              <a:off x="5255956" y="3035382"/>
              <a:ext cx="160723" cy="167711"/>
            </a:xfrm>
            <a:prstGeom prst="rect">
              <a:avLst/>
            </a:prstGeom>
          </p:spPr>
        </p:pic>
        <p:pic>
          <p:nvPicPr>
            <p:cNvPr id="92" name="Picture 91">
              <a:extLst>
                <a:ext uri="{FF2B5EF4-FFF2-40B4-BE49-F238E27FC236}">
                  <a16:creationId xmlns:a16="http://schemas.microsoft.com/office/drawing/2014/main" id="{E7A603C8-8451-654D-B092-F0673B203E15}"/>
                </a:ext>
              </a:extLst>
            </p:cNvPr>
            <p:cNvPicPr>
              <a:picLocks noChangeAspect="1"/>
            </p:cNvPicPr>
            <p:nvPr/>
          </p:nvPicPr>
          <p:blipFill>
            <a:blip r:embed="rId11"/>
            <a:stretch>
              <a:fillRect/>
            </a:stretch>
          </p:blipFill>
          <p:spPr>
            <a:xfrm>
              <a:off x="5950437" y="3324749"/>
              <a:ext cx="160723" cy="167711"/>
            </a:xfrm>
            <a:prstGeom prst="rect">
              <a:avLst/>
            </a:prstGeom>
          </p:spPr>
        </p:pic>
        <p:pic>
          <p:nvPicPr>
            <p:cNvPr id="93" name="Picture 92">
              <a:extLst>
                <a:ext uri="{FF2B5EF4-FFF2-40B4-BE49-F238E27FC236}">
                  <a16:creationId xmlns:a16="http://schemas.microsoft.com/office/drawing/2014/main" id="{33E9F544-C1CF-744D-A78F-3F339E4F4038}"/>
                </a:ext>
              </a:extLst>
            </p:cNvPr>
            <p:cNvPicPr>
              <a:picLocks noChangeAspect="1"/>
            </p:cNvPicPr>
            <p:nvPr/>
          </p:nvPicPr>
          <p:blipFill>
            <a:blip r:embed="rId11"/>
            <a:stretch>
              <a:fillRect/>
            </a:stretch>
          </p:blipFill>
          <p:spPr>
            <a:xfrm>
              <a:off x="761347" y="2361342"/>
              <a:ext cx="160723" cy="167711"/>
            </a:xfrm>
            <a:prstGeom prst="rect">
              <a:avLst/>
            </a:prstGeom>
          </p:spPr>
        </p:pic>
        <p:pic>
          <p:nvPicPr>
            <p:cNvPr id="94" name="Picture 93">
              <a:extLst>
                <a:ext uri="{FF2B5EF4-FFF2-40B4-BE49-F238E27FC236}">
                  <a16:creationId xmlns:a16="http://schemas.microsoft.com/office/drawing/2014/main" id="{D2519AA3-8E6E-BA48-BCAA-13DFFE0BA909}"/>
                </a:ext>
              </a:extLst>
            </p:cNvPr>
            <p:cNvPicPr>
              <a:picLocks noChangeAspect="1"/>
            </p:cNvPicPr>
            <p:nvPr/>
          </p:nvPicPr>
          <p:blipFill>
            <a:blip r:embed="rId11"/>
            <a:stretch>
              <a:fillRect/>
            </a:stretch>
          </p:blipFill>
          <p:spPr>
            <a:xfrm>
              <a:off x="992841" y="1840481"/>
              <a:ext cx="160723" cy="167711"/>
            </a:xfrm>
            <a:prstGeom prst="rect">
              <a:avLst/>
            </a:prstGeom>
          </p:spPr>
        </p:pic>
        <p:pic>
          <p:nvPicPr>
            <p:cNvPr id="95" name="Picture 94">
              <a:extLst>
                <a:ext uri="{FF2B5EF4-FFF2-40B4-BE49-F238E27FC236}">
                  <a16:creationId xmlns:a16="http://schemas.microsoft.com/office/drawing/2014/main" id="{0263E93A-59E2-F94A-BD7E-FCF288842C16}"/>
                </a:ext>
              </a:extLst>
            </p:cNvPr>
            <p:cNvPicPr>
              <a:picLocks noChangeAspect="1"/>
            </p:cNvPicPr>
            <p:nvPr/>
          </p:nvPicPr>
          <p:blipFill>
            <a:blip r:embed="rId11"/>
            <a:stretch>
              <a:fillRect/>
            </a:stretch>
          </p:blipFill>
          <p:spPr>
            <a:xfrm>
              <a:off x="1483011" y="4435240"/>
              <a:ext cx="160723" cy="167711"/>
            </a:xfrm>
            <a:prstGeom prst="rect">
              <a:avLst/>
            </a:prstGeom>
          </p:spPr>
        </p:pic>
      </p:grpSp>
    </p:spTree>
    <p:extLst>
      <p:ext uri="{BB962C8B-B14F-4D97-AF65-F5344CB8AC3E}">
        <p14:creationId xmlns:p14="http://schemas.microsoft.com/office/powerpoint/2010/main" val="226117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3025B2-F8BD-074A-B93B-B3CE52BAB19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5" name="Title 1">
            <a:extLst>
              <a:ext uri="{FF2B5EF4-FFF2-40B4-BE49-F238E27FC236}">
                <a16:creationId xmlns:a16="http://schemas.microsoft.com/office/drawing/2014/main" id="{C8AB3B5E-F287-6A4D-B452-56C37FB03122}"/>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FY 2018 Budget : $1.198 B</a:t>
            </a:r>
            <a:endParaRPr lang="en-US"/>
          </a:p>
        </p:txBody>
      </p:sp>
      <p:pic>
        <p:nvPicPr>
          <p:cNvPr id="16" name="Picture 15">
            <a:extLst>
              <a:ext uri="{FF2B5EF4-FFF2-40B4-BE49-F238E27FC236}">
                <a16:creationId xmlns:a16="http://schemas.microsoft.com/office/drawing/2014/main" id="{27DD65A3-8D4A-AF45-8715-94708781072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graphicFrame>
        <p:nvGraphicFramePr>
          <p:cNvPr id="8" name="Chart 7">
            <a:extLst>
              <a:ext uri="{FF2B5EF4-FFF2-40B4-BE49-F238E27FC236}">
                <a16:creationId xmlns:a16="http://schemas.microsoft.com/office/drawing/2014/main" id="{77E082E2-9102-DF43-8359-348B845F8538}"/>
              </a:ext>
            </a:extLst>
          </p:cNvPr>
          <p:cNvGraphicFramePr/>
          <p:nvPr userDrawn="1"/>
        </p:nvGraphicFramePr>
        <p:xfrm>
          <a:off x="1217917" y="1147819"/>
          <a:ext cx="9865893" cy="556419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2">
            <a:extLst>
              <a:ext uri="{FF2B5EF4-FFF2-40B4-BE49-F238E27FC236}">
                <a16:creationId xmlns:a16="http://schemas.microsoft.com/office/drawing/2014/main" id="{9E83A0A9-5900-2046-8412-68D4B81A622B}"/>
              </a:ext>
            </a:extLst>
          </p:cNvPr>
          <p:cNvSpPr txBox="1"/>
          <p:nvPr userDrawn="1"/>
        </p:nvSpPr>
        <p:spPr>
          <a:xfrm>
            <a:off x="514860" y="4045149"/>
            <a:ext cx="3278607"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cs typeface="Arial" panose="020B0604020202020204" pitchFamily="34" charset="0"/>
              </a:rPr>
              <a:t>ITS (Manufacturing USA)</a:t>
            </a:r>
          </a:p>
          <a:p>
            <a:r>
              <a:rPr lang="en-US" sz="2000" b="1">
                <a:cs typeface="Arial" panose="020B0604020202020204" pitchFamily="34" charset="0"/>
              </a:rPr>
              <a:t>$15 Million</a:t>
            </a:r>
          </a:p>
        </p:txBody>
      </p:sp>
      <p:sp>
        <p:nvSpPr>
          <p:cNvPr id="10" name="TextBox 2">
            <a:extLst>
              <a:ext uri="{FF2B5EF4-FFF2-40B4-BE49-F238E27FC236}">
                <a16:creationId xmlns:a16="http://schemas.microsoft.com/office/drawing/2014/main" id="{B964FE76-9FAC-D24F-B4B9-E1FF6AD22DD1}"/>
              </a:ext>
            </a:extLst>
          </p:cNvPr>
          <p:cNvSpPr txBox="1"/>
          <p:nvPr userDrawn="1"/>
        </p:nvSpPr>
        <p:spPr>
          <a:xfrm>
            <a:off x="1593747" y="5073601"/>
            <a:ext cx="2401475"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cs typeface="Arial" panose="020B0604020202020204" pitchFamily="34" charset="0"/>
              </a:rPr>
              <a:t>ITS (Hollings MEP)</a:t>
            </a:r>
          </a:p>
          <a:p>
            <a:r>
              <a:rPr lang="en-US" sz="2000" b="1">
                <a:cs typeface="Arial" panose="020B0604020202020204" pitchFamily="34" charset="0"/>
              </a:rPr>
              <a:t>$140 Million</a:t>
            </a:r>
          </a:p>
        </p:txBody>
      </p:sp>
      <p:sp>
        <p:nvSpPr>
          <p:cNvPr id="11" name="TextBox 2">
            <a:extLst>
              <a:ext uri="{FF2B5EF4-FFF2-40B4-BE49-F238E27FC236}">
                <a16:creationId xmlns:a16="http://schemas.microsoft.com/office/drawing/2014/main" id="{4E94E506-F106-C244-B60F-8CA086C08B6A}"/>
              </a:ext>
            </a:extLst>
          </p:cNvPr>
          <p:cNvSpPr txBox="1"/>
          <p:nvPr userDrawn="1"/>
        </p:nvSpPr>
        <p:spPr>
          <a:xfrm>
            <a:off x="3862057" y="2793864"/>
            <a:ext cx="2397140"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Construction (CRF)</a:t>
            </a:r>
          </a:p>
          <a:p>
            <a:r>
              <a:rPr lang="en-US" sz="2000" b="1">
                <a:solidFill>
                  <a:schemeClr val="bg1"/>
                </a:solidFill>
                <a:cs typeface="Arial" panose="020B0604020202020204" pitchFamily="34" charset="0"/>
              </a:rPr>
              <a:t>$319 Million</a:t>
            </a:r>
          </a:p>
        </p:txBody>
      </p:sp>
      <p:sp>
        <p:nvSpPr>
          <p:cNvPr id="12" name="TextBox 2">
            <a:extLst>
              <a:ext uri="{FF2B5EF4-FFF2-40B4-BE49-F238E27FC236}">
                <a16:creationId xmlns:a16="http://schemas.microsoft.com/office/drawing/2014/main" id="{D7846AAB-11D3-E841-9894-7B7B61B03641}"/>
              </a:ext>
            </a:extLst>
          </p:cNvPr>
          <p:cNvSpPr txBox="1"/>
          <p:nvPr userDrawn="1"/>
        </p:nvSpPr>
        <p:spPr>
          <a:xfrm>
            <a:off x="6356593" y="3686323"/>
            <a:ext cx="2164091" cy="11930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Laboratory Research (STRS) </a:t>
            </a:r>
            <a:r>
              <a:rPr lang="en-US" sz="2000" b="1">
                <a:solidFill>
                  <a:schemeClr val="bg1"/>
                </a:solidFill>
                <a:cs typeface="Arial" panose="020B0604020202020204" pitchFamily="34" charset="0"/>
              </a:rPr>
              <a:t>$724.5 Million</a:t>
            </a:r>
            <a:endParaRPr lang="en-US" sz="1800" b="1">
              <a:solidFill>
                <a:schemeClr val="bg1"/>
              </a:solidFill>
              <a:cs typeface="Arial" panose="020B0604020202020204" pitchFamily="34" charset="0"/>
            </a:endParaRPr>
          </a:p>
        </p:txBody>
      </p:sp>
      <p:sp>
        <p:nvSpPr>
          <p:cNvPr id="13" name="TextBox 12">
            <a:extLst>
              <a:ext uri="{FF2B5EF4-FFF2-40B4-BE49-F238E27FC236}">
                <a16:creationId xmlns:a16="http://schemas.microsoft.com/office/drawing/2014/main" id="{78C2A011-FD91-B643-88C1-C7750ACB1243}"/>
              </a:ext>
            </a:extLst>
          </p:cNvPr>
          <p:cNvSpPr txBox="1"/>
          <p:nvPr userDrawn="1"/>
        </p:nvSpPr>
        <p:spPr>
          <a:xfrm>
            <a:off x="7438638" y="6264965"/>
            <a:ext cx="2683107" cy="338554"/>
          </a:xfrm>
          <a:prstGeom prst="rect">
            <a:avLst/>
          </a:prstGeom>
          <a:noFill/>
        </p:spPr>
        <p:txBody>
          <a:bodyPr wrap="none" rtlCol="0">
            <a:spAutoFit/>
          </a:bodyPr>
          <a:lstStyle/>
          <a:p>
            <a:r>
              <a:rPr lang="en-US" sz="1600"/>
              <a:t>FY 2018 Appropriated Budget </a:t>
            </a:r>
          </a:p>
        </p:txBody>
      </p:sp>
    </p:spTree>
    <p:extLst>
      <p:ext uri="{BB962C8B-B14F-4D97-AF65-F5344CB8AC3E}">
        <p14:creationId xmlns:p14="http://schemas.microsoft.com/office/powerpoint/2010/main" val="20685689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AF32696-EA7F-5748-9F52-B929B1822A7F}"/>
              </a:ext>
            </a:extLst>
          </p:cNvPr>
          <p:cNvCxnSpPr/>
          <p:nvPr userDrawn="1"/>
        </p:nvCxnSpPr>
        <p:spPr>
          <a:xfrm>
            <a:off x="8866208" y="1085956"/>
            <a:ext cx="0" cy="3208252"/>
          </a:xfrm>
          <a:prstGeom prst="line">
            <a:avLst/>
          </a:prstGeom>
          <a:ln w="15875">
            <a:solidFill>
              <a:srgbClr val="193968"/>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9523CFC-0290-8443-8795-72B3317FFB13}"/>
              </a:ext>
            </a:extLst>
          </p:cNvPr>
          <p:cNvSpPr/>
          <p:nvPr userDrawn="1"/>
        </p:nvSpPr>
        <p:spPr>
          <a:xfrm>
            <a:off x="2424544" y="3931919"/>
            <a:ext cx="9767455" cy="2926081"/>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DBB8398-06C0-5842-82EB-B24E68637357}"/>
              </a:ext>
            </a:extLst>
          </p:cNvPr>
          <p:cNvSpPr txBox="1">
            <a:spLocks/>
          </p:cNvSpPr>
          <p:nvPr userDrawn="1"/>
        </p:nvSpPr>
        <p:spPr>
          <a:xfrm>
            <a:off x="1099457" y="-6531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a:solidFill>
                  <a:schemeClr val="bg1"/>
                </a:solidFill>
              </a:rPr>
              <a:t>Innovation</a:t>
            </a:r>
            <a:endParaRPr lang="en-US" sz="4000">
              <a:solidFill>
                <a:schemeClr val="bg1"/>
              </a:solidFill>
              <a:latin typeface="+mn-lt"/>
            </a:endParaRPr>
          </a:p>
        </p:txBody>
      </p:sp>
      <p:pic>
        <p:nvPicPr>
          <p:cNvPr id="11" name="Picture 4" descr="abraham lincoln famous quotes">
            <a:extLst>
              <a:ext uri="{FF2B5EF4-FFF2-40B4-BE49-F238E27FC236}">
                <a16:creationId xmlns:a16="http://schemas.microsoft.com/office/drawing/2014/main" id="{31238FCF-C1CB-EB49-A322-A065675978C2}"/>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3855" y="1074381"/>
            <a:ext cx="2438400" cy="306477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ED0E114-B668-8D4D-8D0E-846F84DC7DBF}"/>
              </a:ext>
            </a:extLst>
          </p:cNvPr>
          <p:cNvSpPr txBox="1"/>
          <p:nvPr userDrawn="1"/>
        </p:nvSpPr>
        <p:spPr>
          <a:xfrm>
            <a:off x="2567080" y="1461560"/>
            <a:ext cx="5674103" cy="2185214"/>
          </a:xfrm>
          <a:prstGeom prst="rect">
            <a:avLst/>
          </a:prstGeom>
          <a:noFill/>
          <a:ln>
            <a:noFill/>
          </a:ln>
        </p:spPr>
        <p:txBody>
          <a:bodyPr wrap="square" rtlCol="0">
            <a:spAutoFit/>
          </a:bodyPr>
          <a:lstStyle/>
          <a:p>
            <a:r>
              <a:rPr lang="en-US" sz="2800"/>
              <a:t>The patent system … added the fuel of interest to the fire of genius in the discovery and production of new and useful things.</a:t>
            </a:r>
          </a:p>
          <a:p>
            <a:r>
              <a:rPr lang="en-US" sz="2000" i="1"/>
              <a:t>	</a:t>
            </a:r>
            <a:r>
              <a:rPr lang="en-US" i="1"/>
              <a:t>Abraham Lincoln – April 6, 1858</a:t>
            </a:r>
          </a:p>
        </p:txBody>
      </p:sp>
      <p:pic>
        <p:nvPicPr>
          <p:cNvPr id="13" name="Picture 6" descr="http://ipwatchdog.com/images/george-washington-150-180.jpg">
            <a:extLst>
              <a:ext uri="{FF2B5EF4-FFF2-40B4-BE49-F238E27FC236}">
                <a16:creationId xmlns:a16="http://schemas.microsoft.com/office/drawing/2014/main" id="{F8724A43-6581-C44B-808F-7B7DCD21A7CD}"/>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3855" y="3931920"/>
            <a:ext cx="243840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a:extLst>
              <a:ext uri="{FF2B5EF4-FFF2-40B4-BE49-F238E27FC236}">
                <a16:creationId xmlns:a16="http://schemas.microsoft.com/office/drawing/2014/main" id="{B40D9F77-AEA1-714D-8708-89767A5AD13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098830" y="1196270"/>
            <a:ext cx="2890866" cy="236081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68E38DC-E64E-9F46-B4E2-1E65F0E045F0}"/>
              </a:ext>
            </a:extLst>
          </p:cNvPr>
          <p:cNvSpPr txBox="1"/>
          <p:nvPr userDrawn="1"/>
        </p:nvSpPr>
        <p:spPr>
          <a:xfrm>
            <a:off x="9603840" y="3562586"/>
            <a:ext cx="2151486" cy="369332"/>
          </a:xfrm>
          <a:prstGeom prst="rect">
            <a:avLst/>
          </a:prstGeom>
          <a:noFill/>
        </p:spPr>
        <p:txBody>
          <a:bodyPr wrap="none" rtlCol="0">
            <a:spAutoFit/>
          </a:bodyPr>
          <a:lstStyle/>
          <a:p>
            <a:r>
              <a:rPr lang="en-US" b="1"/>
              <a:t>U.S. Patent No. 6469</a:t>
            </a:r>
          </a:p>
        </p:txBody>
      </p:sp>
      <p:sp>
        <p:nvSpPr>
          <p:cNvPr id="16" name="Rectangle 15">
            <a:extLst>
              <a:ext uri="{FF2B5EF4-FFF2-40B4-BE49-F238E27FC236}">
                <a16:creationId xmlns:a16="http://schemas.microsoft.com/office/drawing/2014/main" id="{15E14D42-400B-4D41-A83F-A72DB8FC72A9}"/>
              </a:ext>
            </a:extLst>
          </p:cNvPr>
          <p:cNvSpPr/>
          <p:nvPr userDrawn="1"/>
        </p:nvSpPr>
        <p:spPr>
          <a:xfrm>
            <a:off x="2567080" y="4126802"/>
            <a:ext cx="9188246" cy="2611161"/>
          </a:xfrm>
          <a:prstGeom prst="rect">
            <a:avLst/>
          </a:prstGeom>
          <a:noFill/>
          <a:ln>
            <a:noFill/>
          </a:ln>
        </p:spPr>
        <p:txBody>
          <a:bodyPr wrap="square">
            <a:spAutoFit/>
          </a:bodyPr>
          <a:lstStyle/>
          <a:p>
            <a:r>
              <a:rPr lang="en-US" sz="2800">
                <a:solidFill>
                  <a:schemeClr val="bg1"/>
                </a:solidFill>
                <a:cs typeface="Calibri" panose="020F0502020204030204" pitchFamily="34" charset="0"/>
              </a:rPr>
              <a:t>…Giving effectual encouragement as well to the introduction of </a:t>
            </a:r>
            <a:r>
              <a:rPr lang="en-US" sz="2800" b="1">
                <a:solidFill>
                  <a:schemeClr val="bg1"/>
                </a:solidFill>
                <a:cs typeface="Calibri" panose="020F0502020204030204" pitchFamily="34" charset="0"/>
              </a:rPr>
              <a:t>new and useful inventions </a:t>
            </a:r>
            <a:r>
              <a:rPr lang="en-US" sz="2800">
                <a:solidFill>
                  <a:schemeClr val="bg1"/>
                </a:solidFill>
                <a:cs typeface="Calibri" panose="020F0502020204030204" pitchFamily="34" charset="0"/>
              </a:rPr>
              <a:t>from abroad as to the exertions of skill and genius in producing them at home, and of facilitating the intercourse between the distant parts of our country… </a:t>
            </a:r>
          </a:p>
          <a:p>
            <a:r>
              <a:rPr lang="en-US" i="1">
                <a:solidFill>
                  <a:schemeClr val="bg1"/>
                </a:solidFill>
                <a:cs typeface="Calibri" panose="020F0502020204030204" pitchFamily="34" charset="0"/>
              </a:rPr>
              <a:t>	</a:t>
            </a:r>
            <a:r>
              <a:rPr lang="en-US" sz="2000" i="1">
                <a:solidFill>
                  <a:schemeClr val="bg1"/>
                </a:solidFill>
                <a:cs typeface="Calibri" panose="020F0502020204030204" pitchFamily="34" charset="0"/>
              </a:rPr>
              <a:t>George Washington, State of the Union Address, January 8, 1790 </a:t>
            </a:r>
          </a:p>
        </p:txBody>
      </p:sp>
      <p:cxnSp>
        <p:nvCxnSpPr>
          <p:cNvPr id="17" name="Straight Connector 16">
            <a:extLst>
              <a:ext uri="{FF2B5EF4-FFF2-40B4-BE49-F238E27FC236}">
                <a16:creationId xmlns:a16="http://schemas.microsoft.com/office/drawing/2014/main" id="{C96CE88B-382A-DC49-B741-74B9B0E0EE6C}"/>
              </a:ext>
            </a:extLst>
          </p:cNvPr>
          <p:cNvCxnSpPr>
            <a:cxnSpLocks/>
          </p:cNvCxnSpPr>
          <p:nvPr userDrawn="1"/>
        </p:nvCxnSpPr>
        <p:spPr>
          <a:xfrm>
            <a:off x="2424545" y="3931920"/>
            <a:ext cx="6876589"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169367EB-21D8-344D-95BC-FACEB4FCAC44}"/>
              </a:ext>
            </a:extLst>
          </p:cNvPr>
          <p:cNvPicPr>
            <a:picLocks noChangeAspect="1"/>
          </p:cNvPicPr>
          <p:nvPr userDrawn="1"/>
        </p:nvPicPr>
        <p:blipFill>
          <a:blip r:embed="rId5"/>
          <a:stretch>
            <a:fillRect/>
          </a:stretch>
        </p:blipFill>
        <p:spPr>
          <a:xfrm>
            <a:off x="0" y="0"/>
            <a:ext cx="12192000" cy="1087129"/>
          </a:xfrm>
          <a:prstGeom prst="rect">
            <a:avLst/>
          </a:prstGeom>
        </p:spPr>
      </p:pic>
      <p:pic>
        <p:nvPicPr>
          <p:cNvPr id="19" name="Picture 18">
            <a:extLst>
              <a:ext uri="{FF2B5EF4-FFF2-40B4-BE49-F238E27FC236}">
                <a16:creationId xmlns:a16="http://schemas.microsoft.com/office/drawing/2014/main" id="{39FEA308-8F49-7F46-A259-495E1DA6846B}"/>
              </a:ext>
            </a:extLst>
          </p:cNvPr>
          <p:cNvPicPr>
            <a:picLocks noChangeAspect="1"/>
          </p:cNvPicPr>
          <p:nvPr userDrawn="1"/>
        </p:nvPicPr>
        <p:blipFill>
          <a:blip r:embed="rId6">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EF5B7AFA-1998-0449-A6AE-FF7D4B4ECA59}"/>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Innovation</a:t>
            </a:r>
            <a:endParaRPr lang="en-US"/>
          </a:p>
        </p:txBody>
      </p:sp>
    </p:spTree>
    <p:extLst>
      <p:ext uri="{BB962C8B-B14F-4D97-AF65-F5344CB8AC3E}">
        <p14:creationId xmlns:p14="http://schemas.microsoft.com/office/powerpoint/2010/main" val="41877444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06AE-A188-C244-ACBD-83BB32A6FF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F16841-B892-584A-96E6-3D8D12AE259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62FA9FA-52CE-4E45-8FAE-80E6111E90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A3D6CE-66E1-194F-B3BE-92F3C72125BE}"/>
              </a:ext>
            </a:extLst>
          </p:cNvPr>
          <p:cNvSpPr>
            <a:spLocks noGrp="1"/>
          </p:cNvSpPr>
          <p:nvPr>
            <p:ph type="sldNum" sz="quarter" idx="12"/>
          </p:nvPr>
        </p:nvSpPr>
        <p:spPr/>
        <p:txBody>
          <a:bodyPr/>
          <a:lstStyle/>
          <a:p>
            <a:fld id="{61C45A3A-841E-C04D-A6C3-2A644B41F8FE}" type="slidenum">
              <a:rPr lang="en-US" smtClean="0"/>
              <a:t>‹#›</a:t>
            </a:fld>
            <a:endParaRPr lang="en-US"/>
          </a:p>
        </p:txBody>
      </p:sp>
      <p:grpSp>
        <p:nvGrpSpPr>
          <p:cNvPr id="6" name="Group 5">
            <a:extLst>
              <a:ext uri="{FF2B5EF4-FFF2-40B4-BE49-F238E27FC236}">
                <a16:creationId xmlns:a16="http://schemas.microsoft.com/office/drawing/2014/main" id="{74DC930C-EE08-2047-91CC-9D9E2E2780E2}"/>
              </a:ext>
            </a:extLst>
          </p:cNvPr>
          <p:cNvGrpSpPr/>
          <p:nvPr userDrawn="1"/>
        </p:nvGrpSpPr>
        <p:grpSpPr>
          <a:xfrm>
            <a:off x="0" y="0"/>
            <a:ext cx="13239208" cy="7167023"/>
            <a:chOff x="-279991" y="0"/>
            <a:chExt cx="13239208" cy="7167023"/>
          </a:xfrm>
        </p:grpSpPr>
        <p:pic>
          <p:nvPicPr>
            <p:cNvPr id="7" name="Picture 2" descr="http://media.washtimes.com.s3.amazonaws.com/media/image/2015/09/08/9_8_2015_2constitution8201.jpg">
              <a:extLst>
                <a:ext uri="{FF2B5EF4-FFF2-40B4-BE49-F238E27FC236}">
                  <a16:creationId xmlns:a16="http://schemas.microsoft.com/office/drawing/2014/main" id="{8FB1141C-E09B-6E4C-931A-807B4A8B1904}"/>
                </a:ext>
              </a:extLst>
            </p:cNvPr>
            <p:cNvPicPr>
              <a:picLocks noChangeAspect="1" noChangeArrowheads="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bwMode="auto">
            <a:xfrm>
              <a:off x="-279991" y="0"/>
              <a:ext cx="1247199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5718AA8-D11E-064C-924F-788F1F9D695A}"/>
                </a:ext>
              </a:extLst>
            </p:cNvPr>
            <p:cNvSpPr/>
            <p:nvPr/>
          </p:nvSpPr>
          <p:spPr>
            <a:xfrm>
              <a:off x="-279990" y="0"/>
              <a:ext cx="12471990" cy="6858000"/>
            </a:xfrm>
            <a:prstGeom prst="rect">
              <a:avLst/>
            </a:prstGeom>
            <a:solidFill>
              <a:srgbClr val="20273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D36823C-37C1-0045-BBD6-1D97E3534240}"/>
                </a:ext>
              </a:extLst>
            </p:cNvPr>
            <p:cNvGrpSpPr/>
            <p:nvPr/>
          </p:nvGrpSpPr>
          <p:grpSpPr>
            <a:xfrm>
              <a:off x="6375537" y="583343"/>
              <a:ext cx="6583680" cy="6583680"/>
              <a:chOff x="6925234" y="-971550"/>
              <a:chExt cx="6583680" cy="6583680"/>
            </a:xfrm>
          </p:grpSpPr>
          <p:sp>
            <p:nvSpPr>
              <p:cNvPr id="10" name="Oval 9">
                <a:extLst>
                  <a:ext uri="{FF2B5EF4-FFF2-40B4-BE49-F238E27FC236}">
                    <a16:creationId xmlns:a16="http://schemas.microsoft.com/office/drawing/2014/main" id="{C4C33D91-0FD3-764A-8FF9-84DC6C89AF33}"/>
                  </a:ext>
                </a:extLst>
              </p:cNvPr>
              <p:cNvSpPr/>
              <p:nvPr/>
            </p:nvSpPr>
            <p:spPr>
              <a:xfrm>
                <a:off x="6925234" y="-971550"/>
                <a:ext cx="6583680" cy="6583680"/>
              </a:xfrm>
              <a:prstGeom prst="ellipse">
                <a:avLst/>
              </a:prstGeom>
              <a:solidFill>
                <a:srgbClr val="A7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media.washtimes.com.s3.amazonaws.com/media/image/2015/09/08/9_8_2015_2constitution8201.jpg">
                <a:extLst>
                  <a:ext uri="{FF2B5EF4-FFF2-40B4-BE49-F238E27FC236}">
                    <a16:creationId xmlns:a16="http://schemas.microsoft.com/office/drawing/2014/main" id="{E77330B0-BF73-594A-9D7B-B97CE55420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
              <a:stretch/>
            </p:blipFill>
            <p:spPr bwMode="auto">
              <a:xfrm>
                <a:off x="7062394" y="-834390"/>
                <a:ext cx="6309360" cy="6309360"/>
              </a:xfrm>
              <a:prstGeom prst="ellipse">
                <a:avLst/>
              </a:prstGeom>
              <a:noFill/>
              <a:ln w="114300">
                <a:noFill/>
              </a:ln>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264068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B463C711-6EFA-AB48-9D4D-E1596349AED3}"/>
              </a:ext>
            </a:extLst>
          </p:cNvPr>
          <p:cNvSpPr/>
          <p:nvPr userDrawn="1"/>
        </p:nvSpPr>
        <p:spPr>
          <a:xfrm>
            <a:off x="10173653" y="3561055"/>
            <a:ext cx="1399032" cy="2013995"/>
          </a:xfrm>
          <a:prstGeom prst="rect">
            <a:avLst/>
          </a:prstGeom>
          <a:solidFill>
            <a:srgbClr val="B9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3" name="TextBox 52">
            <a:extLst>
              <a:ext uri="{FF2B5EF4-FFF2-40B4-BE49-F238E27FC236}">
                <a16:creationId xmlns:a16="http://schemas.microsoft.com/office/drawing/2014/main" id="{FDA246BB-878C-A549-9E10-6187B55155DE}"/>
              </a:ext>
            </a:extLst>
          </p:cNvPr>
          <p:cNvSpPr txBox="1"/>
          <p:nvPr userDrawn="1"/>
        </p:nvSpPr>
        <p:spPr>
          <a:xfrm>
            <a:off x="10173653" y="4198719"/>
            <a:ext cx="1410093"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NIST Center for Neutron Research</a:t>
            </a:r>
          </a:p>
        </p:txBody>
      </p:sp>
      <p:sp>
        <p:nvSpPr>
          <p:cNvPr id="54" name="Rectangle 53">
            <a:extLst>
              <a:ext uri="{FF2B5EF4-FFF2-40B4-BE49-F238E27FC236}">
                <a16:creationId xmlns:a16="http://schemas.microsoft.com/office/drawing/2014/main" id="{98D1DB51-7206-B549-948D-7F367B1FC1D2}"/>
              </a:ext>
            </a:extLst>
          </p:cNvPr>
          <p:cNvSpPr/>
          <p:nvPr userDrawn="1"/>
        </p:nvSpPr>
        <p:spPr>
          <a:xfrm>
            <a:off x="8586154" y="3561055"/>
            <a:ext cx="1399032" cy="2013995"/>
          </a:xfrm>
          <a:prstGeom prst="rect">
            <a:avLst/>
          </a:prstGeom>
          <a:solidFill>
            <a:srgbClr val="B94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TextBox 54">
            <a:extLst>
              <a:ext uri="{FF2B5EF4-FFF2-40B4-BE49-F238E27FC236}">
                <a16:creationId xmlns:a16="http://schemas.microsoft.com/office/drawing/2014/main" id="{43B9D1F9-8865-4042-BF49-D46857432514}"/>
              </a:ext>
            </a:extLst>
          </p:cNvPr>
          <p:cNvSpPr txBox="1"/>
          <p:nvPr userDrawn="1"/>
        </p:nvSpPr>
        <p:spPr>
          <a:xfrm>
            <a:off x="8507867" y="4198719"/>
            <a:ext cx="1560166" cy="1077218"/>
          </a:xfrm>
          <a:prstGeom prst="rect">
            <a:avLst/>
          </a:prstGeom>
          <a:noFill/>
        </p:spPr>
        <p:txBody>
          <a:bodyPr wrap="square" rtlCol="0">
            <a:spAutoFit/>
          </a:bodyPr>
          <a:lstStyle/>
          <a:p>
            <a:pPr algn="ctr"/>
            <a:r>
              <a:rPr lang="en-US" sz="1600" b="1">
                <a:solidFill>
                  <a:schemeClr val="bg1"/>
                </a:solidFill>
                <a:cs typeface="Arial" panose="020B0604020202020204" pitchFamily="34" charset="0"/>
              </a:rPr>
              <a:t>Center for Nanoscale Science and Technology</a:t>
            </a:r>
          </a:p>
        </p:txBody>
      </p:sp>
      <p:sp>
        <p:nvSpPr>
          <p:cNvPr id="56" name="Rectangle 55">
            <a:extLst>
              <a:ext uri="{FF2B5EF4-FFF2-40B4-BE49-F238E27FC236}">
                <a16:creationId xmlns:a16="http://schemas.microsoft.com/office/drawing/2014/main" id="{83B4D763-4E78-6146-BC8F-46813D75D13B}"/>
              </a:ext>
            </a:extLst>
          </p:cNvPr>
          <p:cNvSpPr/>
          <p:nvPr userDrawn="1"/>
        </p:nvSpPr>
        <p:spPr>
          <a:xfrm>
            <a:off x="6976872" y="3561054"/>
            <a:ext cx="1450646"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7" name="TextBox 56">
            <a:extLst>
              <a:ext uri="{FF2B5EF4-FFF2-40B4-BE49-F238E27FC236}">
                <a16:creationId xmlns:a16="http://schemas.microsoft.com/office/drawing/2014/main" id="{63B3B568-EB31-8944-943E-2B76F1466F7B}"/>
              </a:ext>
            </a:extLst>
          </p:cNvPr>
          <p:cNvSpPr txBox="1"/>
          <p:nvPr userDrawn="1"/>
        </p:nvSpPr>
        <p:spPr>
          <a:xfrm>
            <a:off x="6662336" y="4198719"/>
            <a:ext cx="2086994"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Communication</a:t>
            </a:r>
          </a:p>
          <a:p>
            <a:pPr algn="ctr"/>
            <a:r>
              <a:rPr lang="en-US" sz="1600" b="1">
                <a:solidFill>
                  <a:schemeClr val="bg1"/>
                </a:solidFill>
                <a:cs typeface="Arial" panose="020B0604020202020204" pitchFamily="34" charset="0"/>
              </a:rPr>
              <a:t>Technology</a:t>
            </a:r>
          </a:p>
          <a:p>
            <a:pPr algn="ctr"/>
            <a:r>
              <a:rPr lang="en-US" sz="1600" b="1">
                <a:solidFill>
                  <a:schemeClr val="bg1"/>
                </a:solidFill>
                <a:cs typeface="Arial" panose="020B0604020202020204" pitchFamily="34" charset="0"/>
              </a:rPr>
              <a:t>Laboratory</a:t>
            </a:r>
          </a:p>
        </p:txBody>
      </p:sp>
      <p:sp>
        <p:nvSpPr>
          <p:cNvPr id="58" name="Rectangle 57">
            <a:extLst>
              <a:ext uri="{FF2B5EF4-FFF2-40B4-BE49-F238E27FC236}">
                <a16:creationId xmlns:a16="http://schemas.microsoft.com/office/drawing/2014/main" id="{78B28076-EC80-664B-B32A-28EC5FEFC8C7}"/>
              </a:ext>
            </a:extLst>
          </p:cNvPr>
          <p:cNvSpPr/>
          <p:nvPr userDrawn="1"/>
        </p:nvSpPr>
        <p:spPr>
          <a:xfrm>
            <a:off x="5416537" y="3561055"/>
            <a:ext cx="140359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9" name="TextBox 58">
            <a:extLst>
              <a:ext uri="{FF2B5EF4-FFF2-40B4-BE49-F238E27FC236}">
                <a16:creationId xmlns:a16="http://schemas.microsoft.com/office/drawing/2014/main" id="{F7E7FA77-5732-EB4C-87F5-7B805FE34A46}"/>
              </a:ext>
            </a:extLst>
          </p:cNvPr>
          <p:cNvSpPr txBox="1"/>
          <p:nvPr userDrawn="1"/>
        </p:nvSpPr>
        <p:spPr>
          <a:xfrm>
            <a:off x="5074836" y="4198719"/>
            <a:ext cx="2086994"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Information</a:t>
            </a:r>
          </a:p>
          <a:p>
            <a:pPr algn="ctr"/>
            <a:r>
              <a:rPr lang="en-US" sz="1600" b="1">
                <a:solidFill>
                  <a:schemeClr val="bg1"/>
                </a:solidFill>
                <a:cs typeface="Arial" panose="020B0604020202020204" pitchFamily="34" charset="0"/>
              </a:rPr>
              <a:t>Technology</a:t>
            </a:r>
          </a:p>
          <a:p>
            <a:pPr algn="ctr"/>
            <a:r>
              <a:rPr lang="en-US" sz="1600" b="1">
                <a:solidFill>
                  <a:schemeClr val="bg1"/>
                </a:solidFill>
                <a:cs typeface="Arial" panose="020B0604020202020204" pitchFamily="34" charset="0"/>
              </a:rPr>
              <a:t>Laboratory</a:t>
            </a:r>
          </a:p>
        </p:txBody>
      </p:sp>
      <p:sp>
        <p:nvSpPr>
          <p:cNvPr id="60" name="Rectangle 59">
            <a:extLst>
              <a:ext uri="{FF2B5EF4-FFF2-40B4-BE49-F238E27FC236}">
                <a16:creationId xmlns:a16="http://schemas.microsoft.com/office/drawing/2014/main" id="{50355AFD-E12D-6F43-88AA-93386E027ABD}"/>
              </a:ext>
            </a:extLst>
          </p:cNvPr>
          <p:cNvSpPr/>
          <p:nvPr userDrawn="1"/>
        </p:nvSpPr>
        <p:spPr>
          <a:xfrm>
            <a:off x="3836549" y="3561054"/>
            <a:ext cx="139903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1" name="TextBox 60">
            <a:extLst>
              <a:ext uri="{FF2B5EF4-FFF2-40B4-BE49-F238E27FC236}">
                <a16:creationId xmlns:a16="http://schemas.microsoft.com/office/drawing/2014/main" id="{29F8F652-0A36-E74D-86A0-730E72C3A84E}"/>
              </a:ext>
            </a:extLst>
          </p:cNvPr>
          <p:cNvSpPr txBox="1"/>
          <p:nvPr userDrawn="1"/>
        </p:nvSpPr>
        <p:spPr>
          <a:xfrm>
            <a:off x="3500036" y="4198719"/>
            <a:ext cx="2086994" cy="584775"/>
          </a:xfrm>
          <a:prstGeom prst="rect">
            <a:avLst/>
          </a:prstGeom>
          <a:noFill/>
        </p:spPr>
        <p:txBody>
          <a:bodyPr wrap="square" rtlCol="0">
            <a:spAutoFit/>
          </a:bodyPr>
          <a:lstStyle/>
          <a:p>
            <a:pPr algn="ctr"/>
            <a:r>
              <a:rPr lang="en-US" sz="1600" b="1">
                <a:solidFill>
                  <a:schemeClr val="bg1"/>
                </a:solidFill>
                <a:cs typeface="Arial" panose="020B0604020202020204" pitchFamily="34" charset="0"/>
              </a:rPr>
              <a:t>Engineering </a:t>
            </a:r>
          </a:p>
          <a:p>
            <a:pPr algn="ctr"/>
            <a:r>
              <a:rPr lang="en-US" sz="1600" b="1">
                <a:solidFill>
                  <a:schemeClr val="bg1"/>
                </a:solidFill>
                <a:cs typeface="Arial" panose="020B0604020202020204" pitchFamily="34" charset="0"/>
              </a:rPr>
              <a:t>Laboratory</a:t>
            </a:r>
          </a:p>
        </p:txBody>
      </p:sp>
      <p:sp>
        <p:nvSpPr>
          <p:cNvPr id="62" name="Rectangle 61">
            <a:extLst>
              <a:ext uri="{FF2B5EF4-FFF2-40B4-BE49-F238E27FC236}">
                <a16:creationId xmlns:a16="http://schemas.microsoft.com/office/drawing/2014/main" id="{659CCEE8-265E-9E4B-B528-4740374ECCAB}"/>
              </a:ext>
            </a:extLst>
          </p:cNvPr>
          <p:cNvSpPr/>
          <p:nvPr userDrawn="1"/>
        </p:nvSpPr>
        <p:spPr>
          <a:xfrm>
            <a:off x="651527" y="3561054"/>
            <a:ext cx="139903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68981B6-0D30-994F-868B-DA4C836ED7A0}"/>
              </a:ext>
            </a:extLst>
          </p:cNvPr>
          <p:cNvSpPr/>
          <p:nvPr userDrawn="1"/>
        </p:nvSpPr>
        <p:spPr>
          <a:xfrm>
            <a:off x="2254237" y="3561055"/>
            <a:ext cx="140359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10">
            <a:extLst>
              <a:ext uri="{FF2B5EF4-FFF2-40B4-BE49-F238E27FC236}">
                <a16:creationId xmlns:a16="http://schemas.microsoft.com/office/drawing/2014/main" id="{5C9C16B3-210C-B043-941B-2BCED4B8A788}"/>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3836549" y="2348884"/>
            <a:ext cx="1402923" cy="140390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5" name="Picture 10">
            <a:extLst>
              <a:ext uri="{FF2B5EF4-FFF2-40B4-BE49-F238E27FC236}">
                <a16:creationId xmlns:a16="http://schemas.microsoft.com/office/drawing/2014/main" id="{5B3B17BB-B428-544F-86C8-F1F68191F57B}"/>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6976872" y="2353774"/>
            <a:ext cx="1453896" cy="139901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6" name="Picture 2" descr="False color SEM showing electrical testing of a carbon nanotube bundle using the nanoscale-positioning in-situ probe system. ">
            <a:extLst>
              <a:ext uri="{FF2B5EF4-FFF2-40B4-BE49-F238E27FC236}">
                <a16:creationId xmlns:a16="http://schemas.microsoft.com/office/drawing/2014/main" id="{DA375C84-93CF-8D4A-899F-EEA76BAD623C}"/>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t="-379" b="-886"/>
          <a:stretch/>
        </p:blipFill>
        <p:spPr bwMode="auto">
          <a:xfrm>
            <a:off x="8582008" y="2346319"/>
            <a:ext cx="1399032" cy="140157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7" name="Picture 4">
            <a:extLst>
              <a:ext uri="{FF2B5EF4-FFF2-40B4-BE49-F238E27FC236}">
                <a16:creationId xmlns:a16="http://schemas.microsoft.com/office/drawing/2014/main" id="{92C40D67-1097-D343-B9BE-D85D74FAE454}"/>
              </a:ext>
            </a:extLst>
          </p:cNvPr>
          <p:cNvPicPr>
            <a:picLocks noChangeAspect="1" noChangeArrowheads="1"/>
          </p:cNvPicPr>
          <p:nvPr userDrawn="1"/>
        </p:nvPicPr>
        <p:blipFill>
          <a:blip r:embed="rId5"/>
          <a:stretch>
            <a:fillRect/>
          </a:stretch>
        </p:blipFill>
        <p:spPr bwMode="auto">
          <a:xfrm>
            <a:off x="10173653" y="2348884"/>
            <a:ext cx="1399032" cy="1399032"/>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8" name="Picture 6">
            <a:extLst>
              <a:ext uri="{FF2B5EF4-FFF2-40B4-BE49-F238E27FC236}">
                <a16:creationId xmlns:a16="http://schemas.microsoft.com/office/drawing/2014/main" id="{E88D6925-0F2E-0341-A147-41D14A1646CF}"/>
              </a:ext>
            </a:extLst>
          </p:cNvPr>
          <p:cNvPicPr>
            <a:picLocks noChangeAspect="1" noChangeArrowheads="1"/>
          </p:cNvPicPr>
          <p:nvPr userDrawn="1"/>
        </p:nvPicPr>
        <p:blipFill>
          <a:blip r:embed="rId6"/>
          <a:stretch>
            <a:fillRect/>
          </a:stretch>
        </p:blipFill>
        <p:spPr bwMode="auto">
          <a:xfrm>
            <a:off x="5416970" y="2348884"/>
            <a:ext cx="1399013" cy="139901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E6500C4B-36DF-BA4F-9E05-F07444736522}"/>
              </a:ext>
            </a:extLst>
          </p:cNvPr>
          <p:cNvSpPr txBox="1"/>
          <p:nvPr userDrawn="1"/>
        </p:nvSpPr>
        <p:spPr>
          <a:xfrm>
            <a:off x="2072917" y="4198719"/>
            <a:ext cx="1767781"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Physical Measurement Laboratory</a:t>
            </a:r>
          </a:p>
        </p:txBody>
      </p:sp>
      <p:sp>
        <p:nvSpPr>
          <p:cNvPr id="70" name="TextBox 69">
            <a:extLst>
              <a:ext uri="{FF2B5EF4-FFF2-40B4-BE49-F238E27FC236}">
                <a16:creationId xmlns:a16="http://schemas.microsoft.com/office/drawing/2014/main" id="{5FCD9B73-1D4F-FE4E-AB8E-AA59601D4CBD}"/>
              </a:ext>
            </a:extLst>
          </p:cNvPr>
          <p:cNvSpPr txBox="1"/>
          <p:nvPr userDrawn="1"/>
        </p:nvSpPr>
        <p:spPr>
          <a:xfrm>
            <a:off x="432382" y="4198719"/>
            <a:ext cx="1837322"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Material </a:t>
            </a:r>
          </a:p>
          <a:p>
            <a:pPr algn="ctr"/>
            <a:r>
              <a:rPr lang="en-US" sz="1600" b="1">
                <a:solidFill>
                  <a:schemeClr val="bg1"/>
                </a:solidFill>
                <a:cs typeface="Arial" panose="020B0604020202020204" pitchFamily="34" charset="0"/>
              </a:rPr>
              <a:t>Measurement Laboratory</a:t>
            </a:r>
          </a:p>
        </p:txBody>
      </p:sp>
      <p:pic>
        <p:nvPicPr>
          <p:cNvPr id="71" name="Picture 8">
            <a:extLst>
              <a:ext uri="{FF2B5EF4-FFF2-40B4-BE49-F238E27FC236}">
                <a16:creationId xmlns:a16="http://schemas.microsoft.com/office/drawing/2014/main" id="{9EED324E-25BC-9147-BC52-FF58D33DB588}"/>
              </a:ext>
            </a:extLst>
          </p:cNvPr>
          <p:cNvPicPr>
            <a:picLocks noChangeAspect="1" noChangeArrowheads="1"/>
          </p:cNvPicPr>
          <p:nvPr userDrawn="1"/>
        </p:nvPicPr>
        <p:blipFill>
          <a:blip r:embed="rId7"/>
          <a:stretch>
            <a:fillRect/>
          </a:stretch>
        </p:blipFill>
        <p:spPr bwMode="auto">
          <a:xfrm>
            <a:off x="2259313" y="2348884"/>
            <a:ext cx="1401578" cy="140157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72" name="Picture 10" descr="DNA sequencing">
            <a:extLst>
              <a:ext uri="{FF2B5EF4-FFF2-40B4-BE49-F238E27FC236}">
                <a16:creationId xmlns:a16="http://schemas.microsoft.com/office/drawing/2014/main" id="{F88861C1-B7A2-E346-A5D6-F418DE5D8941}"/>
              </a:ext>
            </a:extLst>
          </p:cNvPr>
          <p:cNvPicPr>
            <a:picLocks noChangeAspect="1" noChangeArrowheads="1"/>
          </p:cNvPicPr>
          <p:nvPr userDrawn="1"/>
        </p:nvPicPr>
        <p:blipFill rotWithShape="1">
          <a:blip r:embed="rId8" cstate="screen">
            <a:extLst>
              <a:ext uri="{28A0092B-C50C-407E-A947-70E740481C1C}">
                <a14:useLocalDpi xmlns:a14="http://schemas.microsoft.com/office/drawing/2010/main"/>
              </a:ext>
            </a:extLst>
          </a:blip>
          <a:srcRect/>
          <a:stretch/>
        </p:blipFill>
        <p:spPr bwMode="auto">
          <a:xfrm>
            <a:off x="651527" y="2348884"/>
            <a:ext cx="1399032" cy="139972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E0C30A09-75D8-CE47-858A-E88D0129C476}"/>
              </a:ext>
            </a:extLst>
          </p:cNvPr>
          <p:cNvPicPr>
            <a:picLocks noChangeAspect="1"/>
          </p:cNvPicPr>
          <p:nvPr userDrawn="1"/>
        </p:nvPicPr>
        <p:blipFill>
          <a:blip r:embed="rId9"/>
          <a:stretch>
            <a:fillRect/>
          </a:stretch>
        </p:blipFill>
        <p:spPr>
          <a:xfrm>
            <a:off x="0" y="0"/>
            <a:ext cx="12192000" cy="1087129"/>
          </a:xfrm>
          <a:prstGeom prst="rect">
            <a:avLst/>
          </a:prstGeom>
        </p:spPr>
      </p:pic>
      <p:pic>
        <p:nvPicPr>
          <p:cNvPr id="74" name="Picture 73">
            <a:extLst>
              <a:ext uri="{FF2B5EF4-FFF2-40B4-BE49-F238E27FC236}">
                <a16:creationId xmlns:a16="http://schemas.microsoft.com/office/drawing/2014/main" id="{32E80D1C-9385-AE4C-89FA-77775F6AC94F}"/>
              </a:ext>
            </a:extLst>
          </p:cNvPr>
          <p:cNvPicPr>
            <a:picLocks noChangeAspect="1"/>
          </p:cNvPicPr>
          <p:nvPr userDrawn="1"/>
        </p:nvPicPr>
        <p:blipFill>
          <a:blip r:embed="rId10">
            <a:alphaModFix amt="70000"/>
          </a:blip>
          <a:stretch>
            <a:fillRect/>
          </a:stretch>
        </p:blipFill>
        <p:spPr>
          <a:xfrm>
            <a:off x="10696074" y="508222"/>
            <a:ext cx="1119415" cy="295401"/>
          </a:xfrm>
          <a:prstGeom prst="rect">
            <a:avLst/>
          </a:prstGeom>
        </p:spPr>
      </p:pic>
      <p:sp>
        <p:nvSpPr>
          <p:cNvPr id="75" name="Title 1">
            <a:extLst>
              <a:ext uri="{FF2B5EF4-FFF2-40B4-BE49-F238E27FC236}">
                <a16:creationId xmlns:a16="http://schemas.microsoft.com/office/drawing/2014/main" id="{9883E8DA-BC8F-7C4D-8999-59315899572C}"/>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Laboratory Programs</a:t>
            </a:r>
            <a:endParaRPr lang="en-US"/>
          </a:p>
        </p:txBody>
      </p:sp>
    </p:spTree>
    <p:extLst>
      <p:ext uri="{BB962C8B-B14F-4D97-AF65-F5344CB8AC3E}">
        <p14:creationId xmlns:p14="http://schemas.microsoft.com/office/powerpoint/2010/main" val="12106882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8E294D5-A8C2-AD47-B9A0-71D08EA0523F}"/>
              </a:ext>
            </a:extLst>
          </p:cNvPr>
          <p:cNvPicPr>
            <a:picLocks noChangeAspect="1"/>
          </p:cNvPicPr>
          <p:nvPr userDrawn="1"/>
        </p:nvPicPr>
        <p:blipFill>
          <a:blip r:embed="rId2"/>
          <a:stretch>
            <a:fillRect/>
          </a:stretch>
        </p:blipFill>
        <p:spPr>
          <a:xfrm>
            <a:off x="0" y="-20675"/>
            <a:ext cx="12228755" cy="6878675"/>
          </a:xfrm>
          <a:prstGeom prst="rect">
            <a:avLst/>
          </a:prstGeom>
        </p:spPr>
      </p:pic>
      <p:sp>
        <p:nvSpPr>
          <p:cNvPr id="6" name="Rectangle 5">
            <a:extLst>
              <a:ext uri="{FF2B5EF4-FFF2-40B4-BE49-F238E27FC236}">
                <a16:creationId xmlns:a16="http://schemas.microsoft.com/office/drawing/2014/main" id="{0E5B3A54-C7E7-B542-9D0D-A3CEDD85ED94}"/>
              </a:ext>
            </a:extLst>
          </p:cNvPr>
          <p:cNvSpPr/>
          <p:nvPr userDrawn="1"/>
        </p:nvSpPr>
        <p:spPr>
          <a:xfrm>
            <a:off x="1152691" y="1073426"/>
            <a:ext cx="9880600" cy="5057790"/>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A9C9AD0-C5DF-884B-8914-04B5744EC10A}"/>
              </a:ext>
            </a:extLst>
          </p:cNvPr>
          <p:cNvSpPr txBox="1"/>
          <p:nvPr userDrawn="1"/>
        </p:nvSpPr>
        <p:spPr>
          <a:xfrm>
            <a:off x="1658685" y="1834991"/>
            <a:ext cx="9098962" cy="1323439"/>
          </a:xfrm>
          <a:prstGeom prst="rect">
            <a:avLst/>
          </a:prstGeom>
          <a:noFill/>
        </p:spPr>
        <p:txBody>
          <a:bodyPr wrap="square" rtlCol="0">
            <a:spAutoFit/>
          </a:bodyPr>
          <a:lstStyle/>
          <a:p>
            <a:pPr algn="ctr"/>
            <a:r>
              <a:rPr lang="en-US" sz="8000" b="1" i="0">
                <a:solidFill>
                  <a:schemeClr val="bg1"/>
                </a:solidFill>
                <a:latin typeface="Calibri" panose="020F0502020204030204" pitchFamily="34" charset="0"/>
                <a:ea typeface="Arial" charset="0"/>
                <a:cs typeface="Calibri" panose="020F0502020204030204" pitchFamily="34" charset="0"/>
              </a:rPr>
              <a:t>STAY IN TOUCH</a:t>
            </a:r>
          </a:p>
        </p:txBody>
      </p:sp>
      <p:sp>
        <p:nvSpPr>
          <p:cNvPr id="10" name="TextBox 9">
            <a:extLst>
              <a:ext uri="{FF2B5EF4-FFF2-40B4-BE49-F238E27FC236}">
                <a16:creationId xmlns:a16="http://schemas.microsoft.com/office/drawing/2014/main" id="{836E2D3A-3375-AE4F-9E05-7D030800E664}"/>
              </a:ext>
            </a:extLst>
          </p:cNvPr>
          <p:cNvSpPr txBox="1"/>
          <p:nvPr userDrawn="1"/>
        </p:nvSpPr>
        <p:spPr>
          <a:xfrm>
            <a:off x="4014631" y="3528737"/>
            <a:ext cx="4387070" cy="707886"/>
          </a:xfrm>
          <a:prstGeom prst="rect">
            <a:avLst/>
          </a:prstGeom>
          <a:noFill/>
        </p:spPr>
        <p:txBody>
          <a:bodyPr wrap="square" rtlCol="0">
            <a:spAutoFit/>
          </a:bodyPr>
          <a:lstStyle/>
          <a:p>
            <a:pPr algn="ctr"/>
            <a:r>
              <a:rPr lang="en-US" sz="4000" b="0" i="0">
                <a:solidFill>
                  <a:schemeClr val="bg1"/>
                </a:solidFill>
                <a:latin typeface="Calibri" panose="020F0502020204030204" pitchFamily="34" charset="0"/>
                <a:ea typeface="Arial" charset="0"/>
                <a:cs typeface="Calibri" panose="020F0502020204030204" pitchFamily="34" charset="0"/>
              </a:rPr>
              <a:t>CONTACT US</a:t>
            </a:r>
          </a:p>
        </p:txBody>
      </p:sp>
      <p:cxnSp>
        <p:nvCxnSpPr>
          <p:cNvPr id="20" name="Straight Connector 19">
            <a:extLst>
              <a:ext uri="{FF2B5EF4-FFF2-40B4-BE49-F238E27FC236}">
                <a16:creationId xmlns:a16="http://schemas.microsoft.com/office/drawing/2014/main" id="{00127BD9-D6D1-C646-ACAC-966CF54B085B}"/>
              </a:ext>
            </a:extLst>
          </p:cNvPr>
          <p:cNvCxnSpPr>
            <a:cxnSpLocks/>
          </p:cNvCxnSpPr>
          <p:nvPr userDrawn="1"/>
        </p:nvCxnSpPr>
        <p:spPr>
          <a:xfrm>
            <a:off x="1742741" y="3283198"/>
            <a:ext cx="87889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BA8313A-768B-B94C-A24C-8CD9C34E5C51}"/>
              </a:ext>
            </a:extLst>
          </p:cNvPr>
          <p:cNvSpPr txBox="1"/>
          <p:nvPr userDrawn="1"/>
        </p:nvSpPr>
        <p:spPr>
          <a:xfrm>
            <a:off x="7846955" y="4830528"/>
            <a:ext cx="2285996" cy="461665"/>
          </a:xfrm>
          <a:prstGeom prst="rect">
            <a:avLst/>
          </a:prstGeom>
          <a:noFill/>
        </p:spPr>
        <p:txBody>
          <a:bodyPr wrap="square" rtlCol="0">
            <a:spAutoFit/>
          </a:bodyPr>
          <a:lstStyle/>
          <a:p>
            <a:r>
              <a:rPr lang="en-US" sz="2400">
                <a:solidFill>
                  <a:schemeClr val="bg1"/>
                </a:solidFill>
                <a:latin typeface="Calibri" panose="020F0502020204030204" pitchFamily="34" charset="0"/>
                <a:ea typeface="Arial" charset="0"/>
                <a:cs typeface="Calibri" panose="020F0502020204030204" pitchFamily="34" charset="0"/>
              </a:rPr>
              <a:t>@</a:t>
            </a:r>
            <a:r>
              <a:rPr lang="en-US" sz="2400" err="1">
                <a:solidFill>
                  <a:schemeClr val="bg1"/>
                </a:solidFill>
                <a:latin typeface="Calibri" panose="020F0502020204030204" pitchFamily="34" charset="0"/>
                <a:ea typeface="Arial" charset="0"/>
                <a:cs typeface="Calibri" panose="020F0502020204030204" pitchFamily="34" charset="0"/>
              </a:rPr>
              <a:t>usnistgov</a:t>
            </a:r>
            <a:endParaRPr lang="en-US" sz="2400">
              <a:solidFill>
                <a:schemeClr val="bg1"/>
              </a:solidFill>
              <a:latin typeface="Calibri" panose="020F0502020204030204" pitchFamily="34" charset="0"/>
              <a:ea typeface="Arial" charset="0"/>
              <a:cs typeface="Calibri" panose="020F0502020204030204" pitchFamily="34" charset="0"/>
            </a:endParaRPr>
          </a:p>
        </p:txBody>
      </p:sp>
      <p:sp>
        <p:nvSpPr>
          <p:cNvPr id="9" name="TextBox 8">
            <a:extLst>
              <a:ext uri="{FF2B5EF4-FFF2-40B4-BE49-F238E27FC236}">
                <a16:creationId xmlns:a16="http://schemas.microsoft.com/office/drawing/2014/main" id="{1A4D5F27-B59A-4444-88AA-8E14B07BA7CA}"/>
              </a:ext>
            </a:extLst>
          </p:cNvPr>
          <p:cNvSpPr txBox="1"/>
          <p:nvPr userDrawn="1"/>
        </p:nvSpPr>
        <p:spPr>
          <a:xfrm>
            <a:off x="3539369" y="4830527"/>
            <a:ext cx="1669699" cy="461665"/>
          </a:xfrm>
          <a:prstGeom prst="rect">
            <a:avLst/>
          </a:prstGeom>
          <a:noFill/>
        </p:spPr>
        <p:txBody>
          <a:bodyPr wrap="square" rtlCol="0">
            <a:spAutoFit/>
          </a:bodyPr>
          <a:lstStyle/>
          <a:p>
            <a:r>
              <a:rPr lang="en-US" sz="2400" err="1">
                <a:solidFill>
                  <a:schemeClr val="bg1"/>
                </a:solidFill>
                <a:latin typeface="Calibri" panose="020F0502020204030204" pitchFamily="34" charset="0"/>
                <a:ea typeface="Arial" charset="0"/>
                <a:cs typeface="Calibri" panose="020F0502020204030204" pitchFamily="34" charset="0"/>
              </a:rPr>
              <a:t>NIST.gov</a:t>
            </a:r>
            <a:endParaRPr lang="en-US" sz="2400">
              <a:solidFill>
                <a:schemeClr val="bg1"/>
              </a:solidFill>
              <a:latin typeface="Calibri" panose="020F0502020204030204" pitchFamily="34" charset="0"/>
              <a:ea typeface="Arial" charset="0"/>
              <a:cs typeface="Calibri" panose="020F0502020204030204" pitchFamily="34" charset="0"/>
            </a:endParaRPr>
          </a:p>
        </p:txBody>
      </p:sp>
      <p:sp>
        <p:nvSpPr>
          <p:cNvPr id="11" name="Oval 10">
            <a:extLst>
              <a:ext uri="{FF2B5EF4-FFF2-40B4-BE49-F238E27FC236}">
                <a16:creationId xmlns:a16="http://schemas.microsoft.com/office/drawing/2014/main" id="{4BCC37E2-5E62-3A4D-AF8E-33213B1779C9}"/>
              </a:ext>
            </a:extLst>
          </p:cNvPr>
          <p:cNvSpPr/>
          <p:nvPr userDrawn="1"/>
        </p:nvSpPr>
        <p:spPr>
          <a:xfrm>
            <a:off x="2598617"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12" name="Oval 11">
            <a:extLst>
              <a:ext uri="{FF2B5EF4-FFF2-40B4-BE49-F238E27FC236}">
                <a16:creationId xmlns:a16="http://schemas.microsoft.com/office/drawing/2014/main" id="{001E3661-6280-5246-961F-7B1856B1C693}"/>
              </a:ext>
            </a:extLst>
          </p:cNvPr>
          <p:cNvSpPr/>
          <p:nvPr userDrawn="1"/>
        </p:nvSpPr>
        <p:spPr>
          <a:xfrm>
            <a:off x="6906203"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pic>
        <p:nvPicPr>
          <p:cNvPr id="13" name="Picture 12">
            <a:extLst>
              <a:ext uri="{FF2B5EF4-FFF2-40B4-BE49-F238E27FC236}">
                <a16:creationId xmlns:a16="http://schemas.microsoft.com/office/drawing/2014/main" id="{B2E182D0-1774-8449-A0AD-DF922D717225}"/>
              </a:ext>
            </a:extLst>
          </p:cNvPr>
          <p:cNvPicPr>
            <a:picLocks noChangeAspect="1"/>
          </p:cNvPicPr>
          <p:nvPr userDrawn="1"/>
        </p:nvPicPr>
        <p:blipFill>
          <a:blip r:embed="rId3"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564814" y="4561416"/>
            <a:ext cx="974555" cy="907555"/>
          </a:xfrm>
          <a:prstGeom prst="rect">
            <a:avLst/>
          </a:prstGeom>
        </p:spPr>
      </p:pic>
      <p:pic>
        <p:nvPicPr>
          <p:cNvPr id="14" name="Picture 13">
            <a:extLst>
              <a:ext uri="{FF2B5EF4-FFF2-40B4-BE49-F238E27FC236}">
                <a16:creationId xmlns:a16="http://schemas.microsoft.com/office/drawing/2014/main" id="{4A67E0AB-A1DD-4241-B947-D0EB6EDE8F34}"/>
              </a:ext>
            </a:extLst>
          </p:cNvPr>
          <p:cNvPicPr>
            <a:picLocks noChangeAspect="1"/>
          </p:cNvPicPr>
          <p:nvPr userDrawn="1"/>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6911705" y="4652443"/>
            <a:ext cx="779059" cy="725500"/>
          </a:xfrm>
          <a:prstGeom prst="rect">
            <a:avLst/>
          </a:prstGeom>
        </p:spPr>
      </p:pic>
      <p:sp>
        <p:nvSpPr>
          <p:cNvPr id="15" name="Oval 14">
            <a:extLst>
              <a:ext uri="{FF2B5EF4-FFF2-40B4-BE49-F238E27FC236}">
                <a16:creationId xmlns:a16="http://schemas.microsoft.com/office/drawing/2014/main" id="{5422337E-F3BC-AF44-8B4F-3C71D0123507}"/>
              </a:ext>
            </a:extLst>
          </p:cNvPr>
          <p:cNvSpPr/>
          <p:nvPr userDrawn="1"/>
        </p:nvSpPr>
        <p:spPr>
          <a:xfrm>
            <a:off x="5983566"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17" name="Oval 16">
            <a:extLst>
              <a:ext uri="{FF2B5EF4-FFF2-40B4-BE49-F238E27FC236}">
                <a16:creationId xmlns:a16="http://schemas.microsoft.com/office/drawing/2014/main" id="{B93AA7D5-2DB8-5D45-8023-5DDCE4B0D01D}"/>
              </a:ext>
            </a:extLst>
          </p:cNvPr>
          <p:cNvSpPr/>
          <p:nvPr userDrawn="1"/>
        </p:nvSpPr>
        <p:spPr>
          <a:xfrm>
            <a:off x="5077403"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pic>
        <p:nvPicPr>
          <p:cNvPr id="18" name="Picture 17">
            <a:extLst>
              <a:ext uri="{FF2B5EF4-FFF2-40B4-BE49-F238E27FC236}">
                <a16:creationId xmlns:a16="http://schemas.microsoft.com/office/drawing/2014/main" id="{50BE51CF-2ABA-1149-B4EE-E8D43619FAC7}"/>
              </a:ext>
            </a:extLst>
          </p:cNvPr>
          <p:cNvPicPr>
            <a:picLocks noChangeAspect="1"/>
          </p:cNvPicPr>
          <p:nvPr userDrawn="1"/>
        </p:nvPicPr>
        <p:blipFill>
          <a:blip r:embed="rId5"/>
          <a:stretch>
            <a:fillRect/>
          </a:stretch>
        </p:blipFill>
        <p:spPr>
          <a:xfrm>
            <a:off x="6145694" y="4749713"/>
            <a:ext cx="510664" cy="487968"/>
          </a:xfrm>
          <a:prstGeom prst="rect">
            <a:avLst/>
          </a:prstGeom>
        </p:spPr>
      </p:pic>
      <p:pic>
        <p:nvPicPr>
          <p:cNvPr id="21" name="Picture 20">
            <a:extLst>
              <a:ext uri="{FF2B5EF4-FFF2-40B4-BE49-F238E27FC236}">
                <a16:creationId xmlns:a16="http://schemas.microsoft.com/office/drawing/2014/main" id="{4FE699CD-AE14-D44F-B6F0-756B9CBE2D21}"/>
              </a:ext>
            </a:extLst>
          </p:cNvPr>
          <p:cNvPicPr>
            <a:picLocks noChangeAspect="1"/>
          </p:cNvPicPr>
          <p:nvPr userDrawn="1"/>
        </p:nvPicPr>
        <p:blipFill>
          <a:blip r:embed="rId6"/>
          <a:stretch>
            <a:fillRect/>
          </a:stretch>
        </p:blipFill>
        <p:spPr>
          <a:xfrm>
            <a:off x="5373656" y="4749713"/>
            <a:ext cx="225940" cy="487968"/>
          </a:xfrm>
          <a:prstGeom prst="rect">
            <a:avLst/>
          </a:prstGeom>
        </p:spPr>
      </p:pic>
      <p:pic>
        <p:nvPicPr>
          <p:cNvPr id="22" name="Picture 21">
            <a:extLst>
              <a:ext uri="{FF2B5EF4-FFF2-40B4-BE49-F238E27FC236}">
                <a16:creationId xmlns:a16="http://schemas.microsoft.com/office/drawing/2014/main" id="{CA44C22B-3097-5540-BBD9-95E97CCE80FD}"/>
              </a:ext>
            </a:extLst>
          </p:cNvPr>
          <p:cNvPicPr>
            <a:picLocks noChangeAspect="1"/>
          </p:cNvPicPr>
          <p:nvPr userDrawn="1"/>
        </p:nvPicPr>
        <p:blipFill>
          <a:blip r:embed="rId7"/>
          <a:stretch>
            <a:fillRect/>
          </a:stretch>
        </p:blipFill>
        <p:spPr>
          <a:xfrm>
            <a:off x="4019563" y="346642"/>
            <a:ext cx="3831741" cy="506078"/>
          </a:xfrm>
          <a:prstGeom prst="rect">
            <a:avLst/>
          </a:prstGeom>
        </p:spPr>
      </p:pic>
    </p:spTree>
    <p:extLst>
      <p:ext uri="{BB962C8B-B14F-4D97-AF65-F5344CB8AC3E}">
        <p14:creationId xmlns:p14="http://schemas.microsoft.com/office/powerpoint/2010/main" val="20420567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spTree>
    <p:extLst>
      <p:ext uri="{BB962C8B-B14F-4D97-AF65-F5344CB8AC3E}">
        <p14:creationId xmlns:p14="http://schemas.microsoft.com/office/powerpoint/2010/main" val="4005149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F4809B-E319-49C8-B478-29B7B86B7C91}" type="slidenum">
              <a:rPr lang="en-US" smtClean="0"/>
              <a:pPr/>
              <a:t>‹#›</a:t>
            </a:fld>
            <a:endParaRPr lang="en-US"/>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3818122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612740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BE0BDF-0C95-8B49-84ED-905DED0D6A9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338"/>
            <a:ext cx="12228755" cy="6878675"/>
          </a:xfrm>
          <a:prstGeom prst="rect">
            <a:avLst/>
          </a:prstGeom>
        </p:spPr>
      </p:pic>
      <p:cxnSp>
        <p:nvCxnSpPr>
          <p:cNvPr id="10" name="Straight Connector 9">
            <a:extLst>
              <a:ext uri="{FF2B5EF4-FFF2-40B4-BE49-F238E27FC236}">
                <a16:creationId xmlns:a16="http://schemas.microsoft.com/office/drawing/2014/main" id="{1D57BFF6-77BE-8442-93ED-FFDC8E161B7C}"/>
              </a:ext>
              <a:ext uri="{C183D7F6-B498-43B3-948B-1728B52AA6E4}">
                <adec:decorative xmlns:adec="http://schemas.microsoft.com/office/drawing/2017/decorative" val="1"/>
              </a:ext>
            </a:extLst>
          </p:cNvPr>
          <p:cNvCxnSpPr>
            <a:cxnSpLocks/>
          </p:cNvCxnSpPr>
          <p:nvPr userDrawn="1"/>
        </p:nvCxnSpPr>
        <p:spPr>
          <a:xfrm>
            <a:off x="-11575" y="94751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E794A8F-6352-2B45-86C5-9179E4BBC256}"/>
              </a:ext>
            </a:extLst>
          </p:cNvPr>
          <p:cNvSpPr>
            <a:spLocks noGrp="1"/>
          </p:cNvSpPr>
          <p:nvPr>
            <p:ph type="ctrTitle"/>
          </p:nvPr>
        </p:nvSpPr>
        <p:spPr>
          <a:xfrm>
            <a:off x="497839" y="1682347"/>
            <a:ext cx="10463809" cy="675323"/>
          </a:xfrm>
        </p:spPr>
        <p:txBody>
          <a:bodyPr anchor="b">
            <a:noAutofit/>
          </a:bodyPr>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19E7B5CE-1A1B-9D41-B8D8-6D06D433AA10}"/>
              </a:ext>
            </a:extLst>
          </p:cNvPr>
          <p:cNvSpPr>
            <a:spLocks noGrp="1"/>
          </p:cNvSpPr>
          <p:nvPr>
            <p:ph type="dt" sz="half" idx="10"/>
          </p:nvPr>
        </p:nvSpPr>
        <p:spPr/>
        <p:txBody>
          <a:bodyPr/>
          <a:lstStyle/>
          <a:p>
            <a:fld id="{EF1F6868-B405-CA44-B412-5D6C4F518A0C}" type="datetimeFigureOut">
              <a:rPr lang="en-US" smtClean="0"/>
              <a:t>9/17/2026</a:t>
            </a:fld>
            <a:endParaRPr lang="en-US"/>
          </a:p>
        </p:txBody>
      </p:sp>
      <p:sp>
        <p:nvSpPr>
          <p:cNvPr id="5" name="Footer Placeholder 4">
            <a:extLst>
              <a:ext uri="{FF2B5EF4-FFF2-40B4-BE49-F238E27FC236}">
                <a16:creationId xmlns:a16="http://schemas.microsoft.com/office/drawing/2014/main" id="{64D24CD8-9E63-C64D-B6B8-84B3B06428A6}"/>
              </a:ext>
            </a:extLst>
          </p:cNvPr>
          <p:cNvSpPr>
            <a:spLocks noGrp="1"/>
          </p:cNvSpPr>
          <p:nvPr>
            <p:ph type="ftr" sz="quarter" idx="11"/>
          </p:nvPr>
        </p:nvSpPr>
        <p:spPr/>
        <p:txBody>
          <a:bodyPr/>
          <a:lstStyle/>
          <a:p>
            <a:endParaRPr lang="en-US"/>
          </a:p>
        </p:txBody>
      </p:sp>
      <p:sp>
        <p:nvSpPr>
          <p:cNvPr id="16" name="Content Placeholder 2">
            <a:extLst>
              <a:ext uri="{FF2B5EF4-FFF2-40B4-BE49-F238E27FC236}">
                <a16:creationId xmlns:a16="http://schemas.microsoft.com/office/drawing/2014/main" id="{34E5BB74-2191-4A46-A928-051FD2C6A547}"/>
              </a:ext>
            </a:extLst>
          </p:cNvPr>
          <p:cNvSpPr>
            <a:spLocks noGrp="1"/>
          </p:cNvSpPr>
          <p:nvPr>
            <p:ph idx="13"/>
          </p:nvPr>
        </p:nvSpPr>
        <p:spPr>
          <a:xfrm>
            <a:off x="8042030" y="6336323"/>
            <a:ext cx="3669323" cy="521677"/>
          </a:xfrm>
        </p:spPr>
        <p:txBody>
          <a:bodyPr/>
          <a:lstStyle>
            <a:lvl1pPr marL="0" indent="0" algn="r">
              <a:buNone/>
              <a:defRPr b="0">
                <a:solidFill>
                  <a:srgbClr val="C4DCF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pic>
        <p:nvPicPr>
          <p:cNvPr id="11" name="Picture 10">
            <a:extLst>
              <a:ext uri="{FF2B5EF4-FFF2-40B4-BE49-F238E27FC236}">
                <a16:creationId xmlns:a16="http://schemas.microsoft.com/office/drawing/2014/main" id="{82629F26-A907-90AC-57FC-AD23525C6EE3}"/>
              </a:ext>
            </a:extLst>
          </p:cNvPr>
          <p:cNvPicPr>
            <a:picLocks noChangeAspect="1"/>
          </p:cNvPicPr>
          <p:nvPr userDrawn="1"/>
        </p:nvPicPr>
        <p:blipFill>
          <a:blip r:embed="rId3"/>
          <a:stretch>
            <a:fillRect/>
          </a:stretch>
        </p:blipFill>
        <p:spPr>
          <a:xfrm>
            <a:off x="13251" y="-208722"/>
            <a:ext cx="6061705" cy="1431236"/>
          </a:xfrm>
          <a:prstGeom prst="rect">
            <a:avLst/>
          </a:prstGeom>
        </p:spPr>
      </p:pic>
    </p:spTree>
    <p:extLst>
      <p:ext uri="{BB962C8B-B14F-4D97-AF65-F5344CB8AC3E}">
        <p14:creationId xmlns:p14="http://schemas.microsoft.com/office/powerpoint/2010/main" val="10374450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F85A012D-B070-7A49-BBFF-079F2561A59B}"/>
              </a:ext>
            </a:extLst>
          </p:cNvPr>
          <p:cNvSpPr>
            <a:spLocks noGrp="1"/>
          </p:cNvSpPr>
          <p:nvPr>
            <p:ph type="title"/>
          </p:nvPr>
        </p:nvSpPr>
        <p:spPr>
          <a:xfrm>
            <a:off x="574040" y="-22034"/>
            <a:ext cx="10515600" cy="1325563"/>
          </a:xfrm>
        </p:spPr>
        <p:txBody>
          <a:bodyPr>
            <a:normAutofit/>
          </a:bodyPr>
          <a:lstStyle>
            <a:lvl1pPr>
              <a:defRPr sz="4000" b="0" i="0">
                <a:solidFill>
                  <a:schemeClr val="bg1"/>
                </a:solidFill>
                <a:latin typeface="+mn-lt"/>
                <a:cs typeface="Gill Sans SemiBold" panose="020B0502020104020203" pitchFamily="34" charset="-79"/>
              </a:defRPr>
            </a:lvl1pPr>
          </a:lstStyle>
          <a:p>
            <a:r>
              <a:rPr lang="en-US"/>
              <a:t>Click to edit Master title style</a:t>
            </a:r>
          </a:p>
        </p:txBody>
      </p:sp>
      <p:sp>
        <p:nvSpPr>
          <p:cNvPr id="3" name="Content Placeholder 2">
            <a:extLst>
              <a:ext uri="{FF2B5EF4-FFF2-40B4-BE49-F238E27FC236}">
                <a16:creationId xmlns:a16="http://schemas.microsoft.com/office/drawing/2014/main" id="{2F388373-B974-7948-9839-60119604B6BD}"/>
              </a:ext>
            </a:extLst>
          </p:cNvPr>
          <p:cNvSpPr>
            <a:spLocks noGrp="1"/>
          </p:cNvSpPr>
          <p:nvPr>
            <p:ph idx="1"/>
          </p:nvPr>
        </p:nvSpPr>
        <p:spPr>
          <a:xfrm>
            <a:off x="0" y="3590693"/>
            <a:ext cx="3869473" cy="2508211"/>
          </a:xfrm>
        </p:spPr>
        <p:txBody>
          <a:bodyPr/>
          <a:lstStyle>
            <a:lvl1pPr marL="0" indent="0">
              <a:buNone/>
              <a:defRPr/>
            </a:lvl1pPr>
          </a:lstStyle>
          <a:p>
            <a:pPr lvl="0"/>
            <a:endParaRPr lang="en-US"/>
          </a:p>
        </p:txBody>
      </p:sp>
      <p:sp>
        <p:nvSpPr>
          <p:cNvPr id="4" name="Date Placeholder 3">
            <a:extLst>
              <a:ext uri="{FF2B5EF4-FFF2-40B4-BE49-F238E27FC236}">
                <a16:creationId xmlns:a16="http://schemas.microsoft.com/office/drawing/2014/main" id="{C9BEF32D-C8B6-BA4F-BA24-DA606CECF088}"/>
              </a:ext>
            </a:extLst>
          </p:cNvPr>
          <p:cNvSpPr>
            <a:spLocks noGrp="1"/>
          </p:cNvSpPr>
          <p:nvPr>
            <p:ph type="dt" sz="half" idx="10"/>
          </p:nvPr>
        </p:nvSpPr>
        <p:spPr/>
        <p:txBody>
          <a:bodyPr/>
          <a:lstStyle/>
          <a:p>
            <a:fld id="{EF1F6868-B405-CA44-B412-5D6C4F518A0C}" type="datetimeFigureOut">
              <a:rPr lang="en-US" smtClean="0"/>
              <a:t>9/17/2026</a:t>
            </a:fld>
            <a:endParaRPr lang="en-US"/>
          </a:p>
        </p:txBody>
      </p:sp>
      <p:sp>
        <p:nvSpPr>
          <p:cNvPr id="5" name="Footer Placeholder 4">
            <a:extLst>
              <a:ext uri="{FF2B5EF4-FFF2-40B4-BE49-F238E27FC236}">
                <a16:creationId xmlns:a16="http://schemas.microsoft.com/office/drawing/2014/main" id="{127AB533-0985-E44A-9957-3DDE711C7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5A9F8-B433-CD4D-B0E5-00FDB974B120}"/>
              </a:ext>
            </a:extLst>
          </p:cNvPr>
          <p:cNvSpPr>
            <a:spLocks noGrp="1"/>
          </p:cNvSpPr>
          <p:nvPr>
            <p:ph type="sldNum" sz="quarter" idx="12"/>
          </p:nvPr>
        </p:nvSpPr>
        <p:spPr/>
        <p:txBody>
          <a:bodyPr/>
          <a:lstStyle/>
          <a:p>
            <a:fld id="{61C45A3A-841E-C04D-A6C3-2A644B41F8FE}" type="slidenum">
              <a:rPr lang="en-US" smtClean="0"/>
              <a:t>‹#›</a:t>
            </a:fld>
            <a:endParaRPr lang="en-US"/>
          </a:p>
        </p:txBody>
      </p:sp>
      <p:sp>
        <p:nvSpPr>
          <p:cNvPr id="10" name="Content Placeholder 2">
            <a:extLst>
              <a:ext uri="{FF2B5EF4-FFF2-40B4-BE49-F238E27FC236}">
                <a16:creationId xmlns:a16="http://schemas.microsoft.com/office/drawing/2014/main" id="{F564AE5A-5633-B34B-B7DD-4DCEFBFC0B17}"/>
              </a:ext>
            </a:extLst>
          </p:cNvPr>
          <p:cNvSpPr>
            <a:spLocks noGrp="1"/>
          </p:cNvSpPr>
          <p:nvPr>
            <p:ph idx="13"/>
          </p:nvPr>
        </p:nvSpPr>
        <p:spPr>
          <a:xfrm>
            <a:off x="4104248" y="3590693"/>
            <a:ext cx="3939168" cy="2508211"/>
          </a:xfrm>
        </p:spPr>
        <p:txBody>
          <a:bodyPr/>
          <a:lstStyle>
            <a:lvl1pPr marL="0" indent="0">
              <a:buNone/>
              <a:defRPr/>
            </a:lvl1pPr>
          </a:lstStyle>
          <a:p>
            <a:pPr lvl="0"/>
            <a:endParaRPr lang="en-US"/>
          </a:p>
        </p:txBody>
      </p:sp>
      <p:sp>
        <p:nvSpPr>
          <p:cNvPr id="11" name="Content Placeholder 2">
            <a:extLst>
              <a:ext uri="{FF2B5EF4-FFF2-40B4-BE49-F238E27FC236}">
                <a16:creationId xmlns:a16="http://schemas.microsoft.com/office/drawing/2014/main" id="{82884886-4728-6142-8698-38627184E6BC}"/>
              </a:ext>
            </a:extLst>
          </p:cNvPr>
          <p:cNvSpPr>
            <a:spLocks noGrp="1"/>
          </p:cNvSpPr>
          <p:nvPr>
            <p:ph idx="14"/>
          </p:nvPr>
        </p:nvSpPr>
        <p:spPr>
          <a:xfrm>
            <a:off x="8283498" y="3590693"/>
            <a:ext cx="3908502" cy="250821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endParaRPr lang="en-US"/>
          </a:p>
        </p:txBody>
      </p:sp>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p:nvPr>
        </p:nvSpPr>
        <p:spPr>
          <a:xfrm>
            <a:off x="719253" y="1622502"/>
            <a:ext cx="10753493" cy="1143000"/>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19" name="Picture 18">
            <a:extLst>
              <a:ext uri="{FF2B5EF4-FFF2-40B4-BE49-F238E27FC236}">
                <a16:creationId xmlns:a16="http://schemas.microsoft.com/office/drawing/2014/main" id="{CAD91200-3642-8946-A772-E48D2472F965}"/>
              </a:ext>
              <a:ext uri="{C183D7F6-B498-43B3-948B-1728B52AA6E4}">
                <adec:decorative xmlns:adec="http://schemas.microsoft.com/office/drawing/2017/decorative" val="1"/>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Tree>
    <p:extLst>
      <p:ext uri="{BB962C8B-B14F-4D97-AF65-F5344CB8AC3E}">
        <p14:creationId xmlns:p14="http://schemas.microsoft.com/office/powerpoint/2010/main" val="2506208148"/>
      </p:ext>
    </p:extLst>
  </p:cSld>
  <p:clrMapOvr>
    <a:masterClrMapping/>
  </p:clrMapOvr>
  <p:extLst>
    <p:ext uri="{DCECCB84-F9BA-43D5-87BE-67443E8EF086}">
      <p15:sldGuideLst xmlns:p15="http://schemas.microsoft.com/office/powerpoint/2012/main">
        <p15:guide id="1" orient="horz" pos="2160">
          <p15:clr>
            <a:srgbClr val="FBAE40"/>
          </p15:clr>
        </p15:guide>
        <p15:guide id="3" pos="384">
          <p15:clr>
            <a:srgbClr val="FBAE40"/>
          </p15:clr>
        </p15:guide>
        <p15:guide id="4" pos="7296">
          <p15:clr>
            <a:srgbClr val="FBAE40"/>
          </p15:clr>
        </p15:guide>
        <p15:guide id="5" orient="horz" pos="50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05BD4975-D7DE-A14C-AC0B-CEBA1CDB77E4}"/>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04F07147-0DCE-E846-A4DA-BDE4789366AE}"/>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2581473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FB257F-E78B-5143-9197-29A7753A1BD4}"/>
              </a:ext>
            </a:extLst>
          </p:cNvPr>
          <p:cNvSpPr/>
          <p:nvPr userDrawn="1"/>
        </p:nvSpPr>
        <p:spPr>
          <a:xfrm>
            <a:off x="-3" y="5598633"/>
            <a:ext cx="12195652"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6985" y="1963"/>
            <a:ext cx="12198984" cy="6861929"/>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7BC7EFF5-A996-6F4F-B042-6AC5C9AD1E0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3EF5BCF3-54DD-114C-AC77-41AB67A43060}"/>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B16FCF6-BD1A-6543-BD0C-0C6F4345E562}"/>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4344B58A-64BB-1A4E-81E8-E93017BCC390}"/>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29277415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13" name="Picture 12">
            <a:extLst>
              <a:ext uri="{FF2B5EF4-FFF2-40B4-BE49-F238E27FC236}">
                <a16:creationId xmlns:a16="http://schemas.microsoft.com/office/drawing/2014/main" id="{EA09FAE3-492E-8945-991C-5D2A0F241543}"/>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4EC80B-C636-894A-8C22-73424FCA08C3}"/>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2" name="Picture 11">
            <a:extLst>
              <a:ext uri="{FF2B5EF4-FFF2-40B4-BE49-F238E27FC236}">
                <a16:creationId xmlns:a16="http://schemas.microsoft.com/office/drawing/2014/main" id="{14586481-B74D-E246-A8E6-67A65FAC520D}"/>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8336325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4BEF4D4-7E5F-3B46-8DBB-0554AC2C9621}"/>
              </a:ext>
            </a:extLst>
          </p:cNvPr>
          <p:cNvPicPr>
            <a:picLocks noChangeAspect="1"/>
          </p:cNvPicPr>
          <p:nvPr userDrawn="1"/>
        </p:nvPicPr>
        <p:blipFill>
          <a:blip r:embed="rId3"/>
          <a:stretch>
            <a:fillRect/>
          </a:stretch>
        </p:blipFill>
        <p:spPr>
          <a:xfrm>
            <a:off x="363970" y="6004694"/>
            <a:ext cx="3964361" cy="523594"/>
          </a:xfrm>
          <a:prstGeom prst="rect">
            <a:avLst/>
          </a:prstGeom>
        </p:spPr>
      </p:pic>
      <p:sp>
        <p:nvSpPr>
          <p:cNvPr id="18" name="Content Placeholder 2">
            <a:extLst>
              <a:ext uri="{FF2B5EF4-FFF2-40B4-BE49-F238E27FC236}">
                <a16:creationId xmlns:a16="http://schemas.microsoft.com/office/drawing/2014/main" id="{478E25D7-9AEF-0C40-A131-9FCCE2F2E879}"/>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spTree>
    <p:extLst>
      <p:ext uri="{BB962C8B-B14F-4D97-AF65-F5344CB8AC3E}">
        <p14:creationId xmlns:p14="http://schemas.microsoft.com/office/powerpoint/2010/main" val="38276668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478E25D7-9AEF-0C40-A131-9FCCE2F2E879}"/>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11" name="Picture 10">
            <a:extLst>
              <a:ext uri="{FF2B5EF4-FFF2-40B4-BE49-F238E27FC236}">
                <a16:creationId xmlns:a16="http://schemas.microsoft.com/office/drawing/2014/main" id="{49F65A31-2876-1846-B2C3-B0FDF7C2207F}"/>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9711643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FF83749-0CA5-6F47-B5E6-042537604463}"/>
              </a:ext>
            </a:extLst>
          </p:cNvPr>
          <p:cNvPicPr>
            <a:picLocks noChangeAspect="1"/>
          </p:cNvPicPr>
          <p:nvPr userDrawn="1"/>
        </p:nvPicPr>
        <p:blipFill>
          <a:blip r:embed="rId3"/>
          <a:stretch>
            <a:fillRect/>
          </a:stretch>
        </p:blipFill>
        <p:spPr>
          <a:xfrm>
            <a:off x="497840" y="268823"/>
            <a:ext cx="3973068" cy="531959"/>
          </a:xfrm>
          <a:prstGeom prst="rect">
            <a:avLst/>
          </a:prstGeom>
        </p:spPr>
      </p:pic>
    </p:spTree>
    <p:extLst>
      <p:ext uri="{BB962C8B-B14F-4D97-AF65-F5344CB8AC3E}">
        <p14:creationId xmlns:p14="http://schemas.microsoft.com/office/powerpoint/2010/main" val="350941763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16380485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pic>
        <p:nvPicPr>
          <p:cNvPr id="10" name="Picture 9">
            <a:extLst>
              <a:ext uri="{FF2B5EF4-FFF2-40B4-BE49-F238E27FC236}">
                <a16:creationId xmlns:a16="http://schemas.microsoft.com/office/drawing/2014/main" id="{C55B0418-EA3E-F444-BA50-493E538C475E}"/>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7710271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2" userDrawn="1">
          <p15:clr>
            <a:srgbClr val="FBAE40"/>
          </p15:clr>
        </p15:guide>
        <p15:guide id="3" orient="horz" pos="507" userDrawn="1">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1BAFE4-3996-9B40-A849-0450F4C59513}"/>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44D804DA-26DC-094D-81DE-93F10F39F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51A0C-9B64-634D-8A09-BE241A244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73619D-369A-3C40-8401-DAA021E87AD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2FA8995-CDE0-A646-B4C0-DF68570AC6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2D4CD-0567-AA4B-BE1B-B504FA737AED}"/>
              </a:ext>
            </a:extLst>
          </p:cNvPr>
          <p:cNvSpPr>
            <a:spLocks noGrp="1"/>
          </p:cNvSpPr>
          <p:nvPr>
            <p:ph type="sldNum" sz="quarter" idx="12"/>
          </p:nvPr>
        </p:nvSpPr>
        <p:spPr/>
        <p:txBody>
          <a:bodyPr/>
          <a:lstStyle/>
          <a:p>
            <a:fld id="{54EEB62B-FDC5-F542-B36B-F4CCC4099D47}" type="slidenum">
              <a:rPr lang="en-US" smtClean="0"/>
              <a:t>‹#›</a:t>
            </a:fld>
            <a:endParaRPr lang="en-US"/>
          </a:p>
        </p:txBody>
      </p:sp>
    </p:spTree>
    <p:extLst>
      <p:ext uri="{BB962C8B-B14F-4D97-AF65-F5344CB8AC3E}">
        <p14:creationId xmlns:p14="http://schemas.microsoft.com/office/powerpoint/2010/main" val="7950915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19" name="Picture 18">
            <a:extLst>
              <a:ext uri="{FF2B5EF4-FFF2-40B4-BE49-F238E27FC236}">
                <a16:creationId xmlns:a16="http://schemas.microsoft.com/office/drawing/2014/main" id="{CAD91200-3642-8946-A772-E48D2472F96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spTree>
    <p:extLst>
      <p:ext uri="{BB962C8B-B14F-4D97-AF65-F5344CB8AC3E}">
        <p14:creationId xmlns:p14="http://schemas.microsoft.com/office/powerpoint/2010/main" val="2622539694"/>
      </p:ext>
    </p:extLst>
  </p:cSld>
  <p:clrMapOvr>
    <a:masterClrMapping/>
  </p:clrMapOvr>
  <p:extLst>
    <p:ext uri="{DCECCB84-F9BA-43D5-87BE-67443E8EF086}">
      <p15:sldGuideLst xmlns:p15="http://schemas.microsoft.com/office/powerpoint/2012/main">
        <p15:guide id="1" orient="horz" pos="2136" userDrawn="1">
          <p15:clr>
            <a:srgbClr val="FBAE40"/>
          </p15:clr>
        </p15:guide>
        <p15:guide id="3" pos="432" userDrawn="1">
          <p15:clr>
            <a:srgbClr val="FBAE40"/>
          </p15:clr>
        </p15:guide>
        <p15:guide id="4" pos="7296">
          <p15:clr>
            <a:srgbClr val="FBAE40"/>
          </p15:clr>
        </p15:guide>
        <p15:guide id="5" orient="horz" pos="504">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Edit Master text styles</a:t>
            </a:r>
          </a:p>
          <a:p>
            <a:pPr lvl="1"/>
            <a:r>
              <a:rPr lang="en-US"/>
              <a:t>Second level</a:t>
            </a:r>
          </a:p>
        </p:txBody>
      </p:sp>
      <p:pic>
        <p:nvPicPr>
          <p:cNvPr id="10" name="Picture 9">
            <a:extLst>
              <a:ext uri="{FF2B5EF4-FFF2-40B4-BE49-F238E27FC236}">
                <a16:creationId xmlns:a16="http://schemas.microsoft.com/office/drawing/2014/main" id="{82528B23-895C-5C4C-B680-35A98899E6A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Tree>
    <p:extLst>
      <p:ext uri="{BB962C8B-B14F-4D97-AF65-F5344CB8AC3E}">
        <p14:creationId xmlns:p14="http://schemas.microsoft.com/office/powerpoint/2010/main" val="358590916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9" name="Rectangle 8">
            <a:extLst>
              <a:ext uri="{FF2B5EF4-FFF2-40B4-BE49-F238E27FC236}">
                <a16:creationId xmlns:a16="http://schemas.microsoft.com/office/drawing/2014/main" id="{7D63FB6F-295B-4145-AC04-27AECBF663FE}"/>
              </a:ext>
            </a:extLst>
          </p:cNvPr>
          <p:cNvSpPr/>
          <p:nvPr userDrawn="1"/>
        </p:nvSpPr>
        <p:spPr>
          <a:xfrm>
            <a:off x="10173653" y="3561055"/>
            <a:ext cx="1399032" cy="2013995"/>
          </a:xfrm>
          <a:prstGeom prst="rect">
            <a:avLst/>
          </a:prstGeom>
          <a:solidFill>
            <a:srgbClr val="B9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10">
            <a:extLst>
              <a:ext uri="{FF2B5EF4-FFF2-40B4-BE49-F238E27FC236}">
                <a16:creationId xmlns:a16="http://schemas.microsoft.com/office/drawing/2014/main" id="{7A30F6BE-9234-024F-833A-824C3D3A925D}"/>
              </a:ext>
            </a:extLst>
          </p:cNvPr>
          <p:cNvSpPr/>
          <p:nvPr userDrawn="1"/>
        </p:nvSpPr>
        <p:spPr>
          <a:xfrm>
            <a:off x="8586154" y="3561055"/>
            <a:ext cx="1399032" cy="2013995"/>
          </a:xfrm>
          <a:prstGeom prst="rect">
            <a:avLst/>
          </a:prstGeom>
          <a:solidFill>
            <a:srgbClr val="B94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12">
            <a:extLst>
              <a:ext uri="{FF2B5EF4-FFF2-40B4-BE49-F238E27FC236}">
                <a16:creationId xmlns:a16="http://schemas.microsoft.com/office/drawing/2014/main" id="{1B41BF4F-6491-E24D-82FA-6C4C49768707}"/>
              </a:ext>
            </a:extLst>
          </p:cNvPr>
          <p:cNvSpPr/>
          <p:nvPr userDrawn="1"/>
        </p:nvSpPr>
        <p:spPr>
          <a:xfrm>
            <a:off x="6976872" y="3561054"/>
            <a:ext cx="1407759"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ectangle 14">
            <a:extLst>
              <a:ext uri="{FF2B5EF4-FFF2-40B4-BE49-F238E27FC236}">
                <a16:creationId xmlns:a16="http://schemas.microsoft.com/office/drawing/2014/main" id="{030C1E6D-6FDE-8C4C-84A7-19639DF2BE58}"/>
              </a:ext>
            </a:extLst>
          </p:cNvPr>
          <p:cNvSpPr/>
          <p:nvPr userDrawn="1"/>
        </p:nvSpPr>
        <p:spPr>
          <a:xfrm>
            <a:off x="5416537" y="3561055"/>
            <a:ext cx="140359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Rectangle 16">
            <a:extLst>
              <a:ext uri="{FF2B5EF4-FFF2-40B4-BE49-F238E27FC236}">
                <a16:creationId xmlns:a16="http://schemas.microsoft.com/office/drawing/2014/main" id="{4E81D280-A245-594C-9C82-B79E20F196D0}"/>
              </a:ext>
            </a:extLst>
          </p:cNvPr>
          <p:cNvSpPr/>
          <p:nvPr userDrawn="1"/>
        </p:nvSpPr>
        <p:spPr>
          <a:xfrm>
            <a:off x="3836549" y="3561054"/>
            <a:ext cx="139903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ectangle 18">
            <a:extLst>
              <a:ext uri="{FF2B5EF4-FFF2-40B4-BE49-F238E27FC236}">
                <a16:creationId xmlns:a16="http://schemas.microsoft.com/office/drawing/2014/main" id="{106EA32C-2240-6F4B-914F-98F7B8238AF2}"/>
              </a:ext>
            </a:extLst>
          </p:cNvPr>
          <p:cNvSpPr/>
          <p:nvPr userDrawn="1"/>
        </p:nvSpPr>
        <p:spPr>
          <a:xfrm>
            <a:off x="651527" y="3561054"/>
            <a:ext cx="139903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9A93E19-50A5-9548-8F8C-391BBBDBDB90}"/>
              </a:ext>
            </a:extLst>
          </p:cNvPr>
          <p:cNvSpPr/>
          <p:nvPr userDrawn="1"/>
        </p:nvSpPr>
        <p:spPr>
          <a:xfrm>
            <a:off x="2254237" y="3561055"/>
            <a:ext cx="140359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4ED8E57-8E6A-9147-8403-FC7756A82595}"/>
              </a:ext>
            </a:extLst>
          </p:cNvPr>
          <p:cNvSpPr/>
          <p:nvPr userDrawn="1"/>
        </p:nvSpPr>
        <p:spPr>
          <a:xfrm>
            <a:off x="65152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FDDE5E9-7903-9D43-B5F6-3F8CE301C9A3}"/>
              </a:ext>
            </a:extLst>
          </p:cNvPr>
          <p:cNvSpPr/>
          <p:nvPr userDrawn="1"/>
        </p:nvSpPr>
        <p:spPr>
          <a:xfrm>
            <a:off x="22490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C5D5EB1-B45D-4743-A377-C9944576F172}"/>
              </a:ext>
            </a:extLst>
          </p:cNvPr>
          <p:cNvSpPr/>
          <p:nvPr userDrawn="1"/>
        </p:nvSpPr>
        <p:spPr>
          <a:xfrm>
            <a:off x="3836161"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F42BFC-2C0F-7B4C-A926-E9D82CEC7CDF}"/>
              </a:ext>
            </a:extLst>
          </p:cNvPr>
          <p:cNvSpPr/>
          <p:nvPr userDrawn="1"/>
        </p:nvSpPr>
        <p:spPr>
          <a:xfrm>
            <a:off x="5403963" y="2162022"/>
            <a:ext cx="1413590"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A1E8556-4AB5-444E-83C6-EBC637F23838}"/>
              </a:ext>
            </a:extLst>
          </p:cNvPr>
          <p:cNvSpPr/>
          <p:nvPr userDrawn="1"/>
        </p:nvSpPr>
        <p:spPr>
          <a:xfrm>
            <a:off x="69855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7EFCBEB-6BFB-264C-849B-1BCB554A8812}"/>
              </a:ext>
            </a:extLst>
          </p:cNvPr>
          <p:cNvSpPr/>
          <p:nvPr userDrawn="1"/>
        </p:nvSpPr>
        <p:spPr>
          <a:xfrm>
            <a:off x="8586837"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9489B2-A7AF-1A48-A34B-C686CA59A72C}"/>
              </a:ext>
            </a:extLst>
          </p:cNvPr>
          <p:cNvSpPr/>
          <p:nvPr userDrawn="1"/>
        </p:nvSpPr>
        <p:spPr>
          <a:xfrm>
            <a:off x="10173899" y="2162022"/>
            <a:ext cx="1399032" cy="13990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5">
            <a:extLst>
              <a:ext uri="{FF2B5EF4-FFF2-40B4-BE49-F238E27FC236}">
                <a16:creationId xmlns:a16="http://schemas.microsoft.com/office/drawing/2014/main" id="{6D13160A-7C33-214C-A659-A9486E4B61C7}"/>
              </a:ext>
            </a:extLst>
          </p:cNvPr>
          <p:cNvSpPr>
            <a:spLocks noGrp="1"/>
          </p:cNvSpPr>
          <p:nvPr>
            <p:ph sz="quarter" idx="4" hasCustomPrompt="1"/>
          </p:nvPr>
        </p:nvSpPr>
        <p:spPr>
          <a:xfrm>
            <a:off x="65317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1" name="Content Placeholder 5">
            <a:extLst>
              <a:ext uri="{FF2B5EF4-FFF2-40B4-BE49-F238E27FC236}">
                <a16:creationId xmlns:a16="http://schemas.microsoft.com/office/drawing/2014/main" id="{0619B90C-3B9F-5942-9F93-1B3C12E5D3F0}"/>
              </a:ext>
            </a:extLst>
          </p:cNvPr>
          <p:cNvSpPr>
            <a:spLocks noGrp="1"/>
          </p:cNvSpPr>
          <p:nvPr>
            <p:ph sz="quarter" idx="10" hasCustomPrompt="1"/>
          </p:nvPr>
        </p:nvSpPr>
        <p:spPr>
          <a:xfrm>
            <a:off x="2261257"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2" name="Content Placeholder 5">
            <a:extLst>
              <a:ext uri="{FF2B5EF4-FFF2-40B4-BE49-F238E27FC236}">
                <a16:creationId xmlns:a16="http://schemas.microsoft.com/office/drawing/2014/main" id="{BEF394CA-5C7F-7747-88FB-CC36738A1590}"/>
              </a:ext>
            </a:extLst>
          </p:cNvPr>
          <p:cNvSpPr>
            <a:spLocks noGrp="1"/>
          </p:cNvSpPr>
          <p:nvPr>
            <p:ph sz="quarter" idx="11" hasCustomPrompt="1"/>
          </p:nvPr>
        </p:nvSpPr>
        <p:spPr>
          <a:xfrm>
            <a:off x="3848319"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3" name="Content Placeholder 5">
            <a:extLst>
              <a:ext uri="{FF2B5EF4-FFF2-40B4-BE49-F238E27FC236}">
                <a16:creationId xmlns:a16="http://schemas.microsoft.com/office/drawing/2014/main" id="{26CAF10A-5FF5-A14E-ACBB-55A8215DC58A}"/>
              </a:ext>
            </a:extLst>
          </p:cNvPr>
          <p:cNvSpPr>
            <a:spLocks noGrp="1"/>
          </p:cNvSpPr>
          <p:nvPr>
            <p:ph sz="quarter" idx="12" hasCustomPrompt="1"/>
          </p:nvPr>
        </p:nvSpPr>
        <p:spPr>
          <a:xfrm>
            <a:off x="5414361" y="2162022"/>
            <a:ext cx="1393718" cy="1399032"/>
          </a:xfrm>
        </p:spPr>
        <p:txBody>
          <a:bodyP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Icon/photo</a:t>
            </a:r>
          </a:p>
        </p:txBody>
      </p:sp>
      <p:sp>
        <p:nvSpPr>
          <p:cNvPr id="34" name="Content Placeholder 5">
            <a:extLst>
              <a:ext uri="{FF2B5EF4-FFF2-40B4-BE49-F238E27FC236}">
                <a16:creationId xmlns:a16="http://schemas.microsoft.com/office/drawing/2014/main" id="{ED6402DC-B696-2240-8DA9-ADE6C47F16D8}"/>
              </a:ext>
            </a:extLst>
          </p:cNvPr>
          <p:cNvSpPr>
            <a:spLocks noGrp="1"/>
          </p:cNvSpPr>
          <p:nvPr>
            <p:ph sz="quarter" idx="13" hasCustomPrompt="1"/>
          </p:nvPr>
        </p:nvSpPr>
        <p:spPr>
          <a:xfrm>
            <a:off x="6990912"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5" name="Content Placeholder 5">
            <a:extLst>
              <a:ext uri="{FF2B5EF4-FFF2-40B4-BE49-F238E27FC236}">
                <a16:creationId xmlns:a16="http://schemas.microsoft.com/office/drawing/2014/main" id="{0FDABA7F-8C47-4247-9381-D417117873DC}"/>
              </a:ext>
            </a:extLst>
          </p:cNvPr>
          <p:cNvSpPr>
            <a:spLocks noGrp="1"/>
          </p:cNvSpPr>
          <p:nvPr>
            <p:ph sz="quarter" idx="14" hasCustomPrompt="1"/>
          </p:nvPr>
        </p:nvSpPr>
        <p:spPr>
          <a:xfrm>
            <a:off x="8598995"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36" name="Content Placeholder 5">
            <a:extLst>
              <a:ext uri="{FF2B5EF4-FFF2-40B4-BE49-F238E27FC236}">
                <a16:creationId xmlns:a16="http://schemas.microsoft.com/office/drawing/2014/main" id="{2783E5F4-3A3F-B941-889C-722AE8E54073}"/>
              </a:ext>
            </a:extLst>
          </p:cNvPr>
          <p:cNvSpPr>
            <a:spLocks noGrp="1"/>
          </p:cNvSpPr>
          <p:nvPr>
            <p:ph sz="quarter" idx="15" hasCustomPrompt="1"/>
          </p:nvPr>
        </p:nvSpPr>
        <p:spPr>
          <a:xfrm>
            <a:off x="10175546" y="2162022"/>
            <a:ext cx="1393718" cy="1399032"/>
          </a:xfrm>
        </p:spPr>
        <p:txBody>
          <a:bodyPr>
            <a:normAutofit/>
          </a:bodyPr>
          <a:lstStyle>
            <a:lvl1pPr marL="0" indent="0" algn="ctr">
              <a:buNone/>
              <a:defRPr sz="20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Icon/photo</a:t>
            </a:r>
          </a:p>
        </p:txBody>
      </p:sp>
      <p:sp>
        <p:nvSpPr>
          <p:cNvPr id="4" name="Text Placeholder 3">
            <a:extLst>
              <a:ext uri="{FF2B5EF4-FFF2-40B4-BE49-F238E27FC236}">
                <a16:creationId xmlns:a16="http://schemas.microsoft.com/office/drawing/2014/main" id="{487B02A2-B4A7-7246-A7D2-D24AEC2B262F}"/>
              </a:ext>
            </a:extLst>
          </p:cNvPr>
          <p:cNvSpPr>
            <a:spLocks noGrp="1"/>
          </p:cNvSpPr>
          <p:nvPr>
            <p:ph type="body" sz="quarter" idx="16" hasCustomPrompt="1"/>
          </p:nvPr>
        </p:nvSpPr>
        <p:spPr>
          <a:xfrm>
            <a:off x="865053"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7" name="Text Placeholder 3">
            <a:extLst>
              <a:ext uri="{FF2B5EF4-FFF2-40B4-BE49-F238E27FC236}">
                <a16:creationId xmlns:a16="http://schemas.microsoft.com/office/drawing/2014/main" id="{5F09B16C-9619-E64D-89F0-2025BEB7F217}"/>
              </a:ext>
            </a:extLst>
          </p:cNvPr>
          <p:cNvSpPr>
            <a:spLocks noGrp="1"/>
          </p:cNvSpPr>
          <p:nvPr>
            <p:ph type="body" sz="quarter" idx="17" hasCustomPrompt="1"/>
          </p:nvPr>
        </p:nvSpPr>
        <p:spPr>
          <a:xfrm>
            <a:off x="245705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8" name="Text Placeholder 3">
            <a:extLst>
              <a:ext uri="{FF2B5EF4-FFF2-40B4-BE49-F238E27FC236}">
                <a16:creationId xmlns:a16="http://schemas.microsoft.com/office/drawing/2014/main" id="{D2F39FD2-65E4-A24B-8EEB-6F38BDAF8B00}"/>
              </a:ext>
            </a:extLst>
          </p:cNvPr>
          <p:cNvSpPr>
            <a:spLocks noGrp="1"/>
          </p:cNvSpPr>
          <p:nvPr>
            <p:ph type="body" sz="quarter" idx="18" hasCustomPrompt="1"/>
          </p:nvPr>
        </p:nvSpPr>
        <p:spPr>
          <a:xfrm>
            <a:off x="406019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39" name="Text Placeholder 3">
            <a:extLst>
              <a:ext uri="{FF2B5EF4-FFF2-40B4-BE49-F238E27FC236}">
                <a16:creationId xmlns:a16="http://schemas.microsoft.com/office/drawing/2014/main" id="{24058022-10D8-9D4C-8782-AD04941366AE}"/>
              </a:ext>
            </a:extLst>
          </p:cNvPr>
          <p:cNvSpPr>
            <a:spLocks noGrp="1"/>
          </p:cNvSpPr>
          <p:nvPr>
            <p:ph type="body" sz="quarter" idx="19" hasCustomPrompt="1"/>
          </p:nvPr>
        </p:nvSpPr>
        <p:spPr>
          <a:xfrm>
            <a:off x="5625777"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0" name="Text Placeholder 3">
            <a:extLst>
              <a:ext uri="{FF2B5EF4-FFF2-40B4-BE49-F238E27FC236}">
                <a16:creationId xmlns:a16="http://schemas.microsoft.com/office/drawing/2014/main" id="{EBD41ED7-6893-A44E-8684-F19253C5E990}"/>
              </a:ext>
            </a:extLst>
          </p:cNvPr>
          <p:cNvSpPr>
            <a:spLocks noGrp="1"/>
          </p:cNvSpPr>
          <p:nvPr>
            <p:ph type="body" sz="quarter" idx="20" hasCustomPrompt="1"/>
          </p:nvPr>
        </p:nvSpPr>
        <p:spPr>
          <a:xfrm>
            <a:off x="7183644"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1" name="Text Placeholder 3">
            <a:extLst>
              <a:ext uri="{FF2B5EF4-FFF2-40B4-BE49-F238E27FC236}">
                <a16:creationId xmlns:a16="http://schemas.microsoft.com/office/drawing/2014/main" id="{A6ABB7D3-8923-3541-8C81-B2A625F39562}"/>
              </a:ext>
            </a:extLst>
          </p:cNvPr>
          <p:cNvSpPr>
            <a:spLocks noGrp="1"/>
          </p:cNvSpPr>
          <p:nvPr>
            <p:ph type="body" sz="quarter" idx="21" hasCustomPrompt="1"/>
          </p:nvPr>
        </p:nvSpPr>
        <p:spPr>
          <a:xfrm>
            <a:off x="8797955"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2" name="Text Placeholder 3">
            <a:extLst>
              <a:ext uri="{FF2B5EF4-FFF2-40B4-BE49-F238E27FC236}">
                <a16:creationId xmlns:a16="http://schemas.microsoft.com/office/drawing/2014/main" id="{92B815BA-D993-E647-A23D-45104F350363}"/>
              </a:ext>
            </a:extLst>
          </p:cNvPr>
          <p:cNvSpPr>
            <a:spLocks noGrp="1"/>
          </p:cNvSpPr>
          <p:nvPr>
            <p:ph type="body" sz="quarter" idx="22" hasCustomPrompt="1"/>
          </p:nvPr>
        </p:nvSpPr>
        <p:spPr>
          <a:xfrm>
            <a:off x="10378400" y="3999649"/>
            <a:ext cx="969962" cy="960437"/>
          </a:xfrm>
        </p:spPr>
        <p:txBody>
          <a:bodyPr>
            <a:normAutofit/>
          </a:bodyPr>
          <a:lstStyle>
            <a:lvl1pPr marL="0" indent="0" algn="ctr">
              <a:buNone/>
              <a:defRPr sz="2400">
                <a:solidFill>
                  <a:schemeClr val="bg1"/>
                </a:solidFill>
              </a:defRPr>
            </a:lvl1pPr>
          </a:lstStyle>
          <a:p>
            <a:pPr lvl="0"/>
            <a:r>
              <a:rPr lang="en-US"/>
              <a:t>Text</a:t>
            </a:r>
          </a:p>
        </p:txBody>
      </p:sp>
      <p:sp>
        <p:nvSpPr>
          <p:cNvPr id="44" name="Title 1">
            <a:extLst>
              <a:ext uri="{FF2B5EF4-FFF2-40B4-BE49-F238E27FC236}">
                <a16:creationId xmlns:a16="http://schemas.microsoft.com/office/drawing/2014/main" id="{07456F10-94CB-9840-86F1-1CBEA9052442}"/>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625277261"/>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C0A3B4F-B787-E348-81E5-AACFA52907BF}"/>
              </a:ext>
            </a:extLst>
          </p:cNvPr>
          <p:cNvSpPr/>
          <p:nvPr userDrawn="1"/>
        </p:nvSpPr>
        <p:spPr>
          <a:xfrm>
            <a:off x="2424544" y="3931919"/>
            <a:ext cx="9767455" cy="2926081"/>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E46EE32B-AE50-8946-9122-6D66A5E8A400}"/>
              </a:ext>
            </a:extLst>
          </p:cNvPr>
          <p:cNvSpPr>
            <a:spLocks noGrp="1"/>
          </p:cNvSpPr>
          <p:nvPr>
            <p:ph type="pic" idx="15" hasCustomPrompt="1"/>
          </p:nvPr>
        </p:nvSpPr>
        <p:spPr>
          <a:xfrm>
            <a:off x="4251" y="3987290"/>
            <a:ext cx="2420293" cy="28707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Photo</a:t>
            </a:r>
          </a:p>
        </p:txBody>
      </p:sp>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F8A68EDA-B380-A44A-B798-696050BAAA09}"/>
              </a:ext>
            </a:extLst>
          </p:cNvPr>
          <p:cNvSpPr>
            <a:spLocks noGrp="1"/>
          </p:cNvSpPr>
          <p:nvPr>
            <p:ph sz="half" idx="1"/>
          </p:nvPr>
        </p:nvSpPr>
        <p:spPr>
          <a:xfrm>
            <a:off x="2910840" y="1561453"/>
            <a:ext cx="8793480" cy="19592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C5B502A4-0F10-C046-A09B-5907847AD2D4}"/>
              </a:ext>
            </a:extLst>
          </p:cNvPr>
          <p:cNvSpPr>
            <a:spLocks noGrp="1"/>
          </p:cNvSpPr>
          <p:nvPr>
            <p:ph sz="half" idx="13"/>
          </p:nvPr>
        </p:nvSpPr>
        <p:spPr>
          <a:xfrm>
            <a:off x="2910840" y="4377805"/>
            <a:ext cx="8793480" cy="19592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2">
            <a:extLst>
              <a:ext uri="{FF2B5EF4-FFF2-40B4-BE49-F238E27FC236}">
                <a16:creationId xmlns:a16="http://schemas.microsoft.com/office/drawing/2014/main" id="{DFB21A36-8344-2E4A-BB13-8B1D1EA74D55}"/>
              </a:ext>
            </a:extLst>
          </p:cNvPr>
          <p:cNvSpPr>
            <a:spLocks noGrp="1"/>
          </p:cNvSpPr>
          <p:nvPr>
            <p:ph type="pic" idx="14" hasCustomPrompt="1"/>
          </p:nvPr>
        </p:nvSpPr>
        <p:spPr>
          <a:xfrm>
            <a:off x="4251" y="1097786"/>
            <a:ext cx="2420293" cy="28707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Photo</a:t>
            </a:r>
          </a:p>
        </p:txBody>
      </p:sp>
      <p:pic>
        <p:nvPicPr>
          <p:cNvPr id="12" name="Picture 11">
            <a:extLst>
              <a:ext uri="{FF2B5EF4-FFF2-40B4-BE49-F238E27FC236}">
                <a16:creationId xmlns:a16="http://schemas.microsoft.com/office/drawing/2014/main" id="{26770B63-95F5-6D47-AF76-01BD68431C4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Tree>
    <p:extLst>
      <p:ext uri="{BB962C8B-B14F-4D97-AF65-F5344CB8AC3E}">
        <p14:creationId xmlns:p14="http://schemas.microsoft.com/office/powerpoint/2010/main" val="4271377967"/>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2" name="Picture 11">
            <a:extLst>
              <a:ext uri="{FF2B5EF4-FFF2-40B4-BE49-F238E27FC236}">
                <a16:creationId xmlns:a16="http://schemas.microsoft.com/office/drawing/2014/main" id="{26770B63-95F5-6D47-AF76-01BD68431C4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5D8B7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Edit Master text styles</a:t>
            </a:r>
          </a:p>
          <a:p>
            <a:pPr lvl="1"/>
            <a:r>
              <a:rPr lang="en-US"/>
              <a:t>Second level</a:t>
            </a:r>
          </a:p>
          <a:p>
            <a:pPr lvl="2"/>
            <a:endParaRPr lang="en-US"/>
          </a:p>
        </p:txBody>
      </p:sp>
    </p:spTree>
    <p:extLst>
      <p:ext uri="{BB962C8B-B14F-4D97-AF65-F5344CB8AC3E}">
        <p14:creationId xmlns:p14="http://schemas.microsoft.com/office/powerpoint/2010/main" val="354998936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0" name="Rectangle 9">
            <a:extLst>
              <a:ext uri="{FF2B5EF4-FFF2-40B4-BE49-F238E27FC236}">
                <a16:creationId xmlns:a16="http://schemas.microsoft.com/office/drawing/2014/main" id="{E789C67D-F551-D24A-8D9C-6ABA80EC5EF8}"/>
              </a:ext>
            </a:extLst>
          </p:cNvPr>
          <p:cNvSpPr/>
          <p:nvPr userDrawn="1"/>
        </p:nvSpPr>
        <p:spPr>
          <a:xfrm>
            <a:off x="1062317" y="4357661"/>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CD0D8-53A1-E24B-99EE-5AA04A5C89CE}"/>
              </a:ext>
            </a:extLst>
          </p:cNvPr>
          <p:cNvSpPr/>
          <p:nvPr userDrawn="1"/>
        </p:nvSpPr>
        <p:spPr>
          <a:xfrm>
            <a:off x="4587688" y="4357661"/>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035E3B7-9503-9641-A7A8-60F96166A487}"/>
              </a:ext>
            </a:extLst>
          </p:cNvPr>
          <p:cNvSpPr/>
          <p:nvPr userDrawn="1"/>
        </p:nvSpPr>
        <p:spPr>
          <a:xfrm>
            <a:off x="8113059" y="4357661"/>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E6EFEDA-983B-6547-95FE-6F3E5EBBC482}"/>
              </a:ext>
            </a:extLst>
          </p:cNvPr>
          <p:cNvSpPr/>
          <p:nvPr userDrawn="1"/>
        </p:nvSpPr>
        <p:spPr>
          <a:xfrm>
            <a:off x="4578723" y="2297447"/>
            <a:ext cx="3007659" cy="1516649"/>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6368F0-D6DE-7A4E-9005-EFE41B503ABE}"/>
              </a:ext>
            </a:extLst>
          </p:cNvPr>
          <p:cNvSpPr/>
          <p:nvPr userDrawn="1"/>
        </p:nvSpPr>
        <p:spPr>
          <a:xfrm>
            <a:off x="8104094" y="2297447"/>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91AB95-9234-5048-BF22-6A90E0A46C17}"/>
              </a:ext>
            </a:extLst>
          </p:cNvPr>
          <p:cNvSpPr/>
          <p:nvPr userDrawn="1"/>
        </p:nvSpPr>
        <p:spPr>
          <a:xfrm>
            <a:off x="1053352" y="2297447"/>
            <a:ext cx="3007659" cy="1516649"/>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673FCD2-F7B3-0046-9438-D570A76E266E}"/>
              </a:ext>
            </a:extLst>
          </p:cNvPr>
          <p:cNvSpPr>
            <a:spLocks noGrp="1"/>
          </p:cNvSpPr>
          <p:nvPr>
            <p:ph type="body" sz="quarter" idx="10" hasCustomPrompt="1"/>
          </p:nvPr>
        </p:nvSpPr>
        <p:spPr>
          <a:xfrm>
            <a:off x="1419971"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6" name="Text Placeholder 3">
            <a:extLst>
              <a:ext uri="{FF2B5EF4-FFF2-40B4-BE49-F238E27FC236}">
                <a16:creationId xmlns:a16="http://schemas.microsoft.com/office/drawing/2014/main" id="{C1ED8E38-902A-914B-B497-3A0CE55E3E1F}"/>
              </a:ext>
            </a:extLst>
          </p:cNvPr>
          <p:cNvSpPr>
            <a:spLocks noGrp="1"/>
          </p:cNvSpPr>
          <p:nvPr>
            <p:ph type="body" sz="quarter" idx="11" hasCustomPrompt="1"/>
          </p:nvPr>
        </p:nvSpPr>
        <p:spPr>
          <a:xfrm>
            <a:off x="4945342"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7" name="Text Placeholder 3">
            <a:extLst>
              <a:ext uri="{FF2B5EF4-FFF2-40B4-BE49-F238E27FC236}">
                <a16:creationId xmlns:a16="http://schemas.microsoft.com/office/drawing/2014/main" id="{DFA7EFB9-A3D8-8D47-916A-DAC4CC3760DA}"/>
              </a:ext>
            </a:extLst>
          </p:cNvPr>
          <p:cNvSpPr>
            <a:spLocks noGrp="1"/>
          </p:cNvSpPr>
          <p:nvPr>
            <p:ph type="body" sz="quarter" idx="12" hasCustomPrompt="1"/>
          </p:nvPr>
        </p:nvSpPr>
        <p:spPr>
          <a:xfrm>
            <a:off x="8456186" y="2632702"/>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8" name="Text Placeholder 3">
            <a:extLst>
              <a:ext uri="{FF2B5EF4-FFF2-40B4-BE49-F238E27FC236}">
                <a16:creationId xmlns:a16="http://schemas.microsoft.com/office/drawing/2014/main" id="{C7F7537F-C63B-EA49-9EDE-5FA37DD19F44}"/>
              </a:ext>
            </a:extLst>
          </p:cNvPr>
          <p:cNvSpPr>
            <a:spLocks noGrp="1"/>
          </p:cNvSpPr>
          <p:nvPr>
            <p:ph type="body" sz="quarter" idx="13" hasCustomPrompt="1"/>
          </p:nvPr>
        </p:nvSpPr>
        <p:spPr>
          <a:xfrm>
            <a:off x="1419971"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19" name="Text Placeholder 3">
            <a:extLst>
              <a:ext uri="{FF2B5EF4-FFF2-40B4-BE49-F238E27FC236}">
                <a16:creationId xmlns:a16="http://schemas.microsoft.com/office/drawing/2014/main" id="{780406A7-272D-504B-A7C8-AA61CE6719D6}"/>
              </a:ext>
            </a:extLst>
          </p:cNvPr>
          <p:cNvSpPr>
            <a:spLocks noGrp="1"/>
          </p:cNvSpPr>
          <p:nvPr>
            <p:ph type="body" sz="quarter" idx="14" hasCustomPrompt="1"/>
          </p:nvPr>
        </p:nvSpPr>
        <p:spPr>
          <a:xfrm>
            <a:off x="4945342"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
        <p:nvSpPr>
          <p:cNvPr id="20" name="Text Placeholder 3">
            <a:extLst>
              <a:ext uri="{FF2B5EF4-FFF2-40B4-BE49-F238E27FC236}">
                <a16:creationId xmlns:a16="http://schemas.microsoft.com/office/drawing/2014/main" id="{C04869C6-9304-A448-A48C-0A9D2D89A63B}"/>
              </a:ext>
            </a:extLst>
          </p:cNvPr>
          <p:cNvSpPr>
            <a:spLocks noGrp="1"/>
          </p:cNvSpPr>
          <p:nvPr>
            <p:ph type="body" sz="quarter" idx="15" hasCustomPrompt="1"/>
          </p:nvPr>
        </p:nvSpPr>
        <p:spPr>
          <a:xfrm>
            <a:off x="8456186" y="46985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Topic</a:t>
            </a:r>
          </a:p>
        </p:txBody>
      </p:sp>
    </p:spTree>
    <p:extLst>
      <p:ext uri="{BB962C8B-B14F-4D97-AF65-F5344CB8AC3E}">
        <p14:creationId xmlns:p14="http://schemas.microsoft.com/office/powerpoint/2010/main" val="1991049379"/>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5BF363-59FF-E54E-A0B5-E35D493FB5D9}"/>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604195B3-35E3-C543-9CBB-AD4A8EB72435}"/>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3F55F8-F17A-FC46-941E-74A68AF677D2}"/>
              </a:ext>
            </a:extLst>
          </p:cNvPr>
          <p:cNvSpPr/>
          <p:nvPr userDrawn="1"/>
        </p:nvSpPr>
        <p:spPr>
          <a:xfrm>
            <a:off x="3076999" y="1367573"/>
            <a:ext cx="2713172" cy="25891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5D92DE6-5EC6-4D49-A3C5-29C00605CB95}"/>
              </a:ext>
            </a:extLst>
          </p:cNvPr>
          <p:cNvSpPr/>
          <p:nvPr userDrawn="1"/>
        </p:nvSpPr>
        <p:spPr>
          <a:xfrm>
            <a:off x="256570" y="4039015"/>
            <a:ext cx="2713172" cy="25891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5">
            <a:extLst>
              <a:ext uri="{FF2B5EF4-FFF2-40B4-BE49-F238E27FC236}">
                <a16:creationId xmlns:a16="http://schemas.microsoft.com/office/drawing/2014/main" id="{04DCE74C-5520-A544-A078-9D485FE5363B}"/>
              </a:ext>
            </a:extLst>
          </p:cNvPr>
          <p:cNvSpPr>
            <a:spLocks noGrp="1"/>
          </p:cNvSpPr>
          <p:nvPr>
            <p:ph sz="quarter" idx="13"/>
          </p:nvPr>
        </p:nvSpPr>
        <p:spPr>
          <a:xfrm>
            <a:off x="5932488" y="1367571"/>
            <a:ext cx="6025050" cy="5260241"/>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lvl1pPr>
          </a:lstStyle>
          <a:p>
            <a:pPr lvl="0"/>
            <a:r>
              <a:rPr lang="en-US"/>
              <a:t>Edit Master text styles</a:t>
            </a:r>
          </a:p>
        </p:txBody>
      </p:sp>
      <p:sp>
        <p:nvSpPr>
          <p:cNvPr id="12" name="Text Placeholder 3">
            <a:extLst>
              <a:ext uri="{FF2B5EF4-FFF2-40B4-BE49-F238E27FC236}">
                <a16:creationId xmlns:a16="http://schemas.microsoft.com/office/drawing/2014/main" id="{EFCF57B2-1F6F-564B-AE90-0606F45C499E}"/>
              </a:ext>
            </a:extLst>
          </p:cNvPr>
          <p:cNvSpPr>
            <a:spLocks noGrp="1"/>
          </p:cNvSpPr>
          <p:nvPr>
            <p:ph type="body" sz="quarter" idx="15"/>
          </p:nvPr>
        </p:nvSpPr>
        <p:spPr>
          <a:xfrm>
            <a:off x="3395547" y="1973532"/>
            <a:ext cx="2012795" cy="1583705"/>
          </a:xfrm>
        </p:spPr>
        <p:txBody>
          <a:bodyPr>
            <a:normAutofit/>
          </a:bodyPr>
          <a:lstStyle>
            <a:lvl1pPr>
              <a:defRPr sz="2400"/>
            </a:lvl1pPr>
          </a:lstStyle>
          <a:p>
            <a:pPr lvl="0"/>
            <a:r>
              <a:rPr lang="en-US"/>
              <a:t>Edit Master text styles</a:t>
            </a:r>
          </a:p>
        </p:txBody>
      </p:sp>
      <p:sp>
        <p:nvSpPr>
          <p:cNvPr id="13" name="Text Placeholder 3">
            <a:extLst>
              <a:ext uri="{FF2B5EF4-FFF2-40B4-BE49-F238E27FC236}">
                <a16:creationId xmlns:a16="http://schemas.microsoft.com/office/drawing/2014/main" id="{0FA9EEA3-2CAF-7046-AF37-6009977247CF}"/>
              </a:ext>
            </a:extLst>
          </p:cNvPr>
          <p:cNvSpPr>
            <a:spLocks noGrp="1"/>
          </p:cNvSpPr>
          <p:nvPr>
            <p:ph type="body" sz="quarter" idx="16"/>
          </p:nvPr>
        </p:nvSpPr>
        <p:spPr>
          <a:xfrm>
            <a:off x="685800" y="4582918"/>
            <a:ext cx="2012795" cy="1583705"/>
          </a:xfrm>
        </p:spPr>
        <p:txBody>
          <a:bodyPr>
            <a:normAutofit/>
          </a:bodyPr>
          <a:lstStyle>
            <a:lvl1pPr>
              <a:defRPr sz="2400"/>
            </a:lvl1pPr>
          </a:lstStyle>
          <a:p>
            <a:pPr lvl="0"/>
            <a:r>
              <a:rPr lang="en-US"/>
              <a:t>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lvl1pPr>
          </a:lstStyle>
          <a:p>
            <a:pPr lvl="0"/>
            <a:r>
              <a:rPr lang="en-US"/>
              <a:t>Edit Master text styles</a:t>
            </a:r>
          </a:p>
        </p:txBody>
      </p:sp>
    </p:spTree>
    <p:extLst>
      <p:ext uri="{BB962C8B-B14F-4D97-AF65-F5344CB8AC3E}">
        <p14:creationId xmlns:p14="http://schemas.microsoft.com/office/powerpoint/2010/main" val="26917760"/>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5957D3-3144-8D48-A92E-C76664629CF9}"/>
              </a:ext>
            </a:extLst>
          </p:cNvPr>
          <p:cNvSpPr/>
          <p:nvPr userDrawn="1"/>
        </p:nvSpPr>
        <p:spPr>
          <a:xfrm>
            <a:off x="369841"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8741C95C-42C9-F842-87D4-4B2BC8DA03F5}"/>
              </a:ext>
            </a:extLst>
          </p:cNvPr>
          <p:cNvSpPr>
            <a:spLocks noGrp="1"/>
          </p:cNvSpPr>
          <p:nvPr>
            <p:ph type="body" sz="quarter" idx="13" hasCustomPrompt="1"/>
          </p:nvPr>
        </p:nvSpPr>
        <p:spPr>
          <a:xfrm>
            <a:off x="595532"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6" name="Date Placeholder 2">
            <a:extLst>
              <a:ext uri="{FF2B5EF4-FFF2-40B4-BE49-F238E27FC236}">
                <a16:creationId xmlns:a16="http://schemas.microsoft.com/office/drawing/2014/main" id="{C533C124-7598-6F4B-BCB0-626B6DB9EA8D}"/>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1F6868-B405-CA44-B412-5D6C4F518A0C}" type="datetimeFigureOut">
              <a:rPr lang="en-US" smtClean="0"/>
              <a:pPr/>
              <a:t>12/19/2025</a:t>
            </a:fld>
            <a:endParaRPr lang="en-US"/>
          </a:p>
        </p:txBody>
      </p:sp>
      <p:sp>
        <p:nvSpPr>
          <p:cNvPr id="7" name="Slide Number Placeholder 4">
            <a:extLst>
              <a:ext uri="{FF2B5EF4-FFF2-40B4-BE49-F238E27FC236}">
                <a16:creationId xmlns:a16="http://schemas.microsoft.com/office/drawing/2014/main" id="{6F0E789C-4D79-6649-8389-129C018B25F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1C45A3A-841E-C04D-A6C3-2A644B41F8FE}" type="slidenum">
              <a:rPr lang="en-US" smtClean="0"/>
              <a:pPr/>
              <a:t>‹#›</a:t>
            </a:fld>
            <a:endParaRPr lang="en-US"/>
          </a:p>
        </p:txBody>
      </p:sp>
      <p:sp>
        <p:nvSpPr>
          <p:cNvPr id="8" name="Rectangle 7">
            <a:extLst>
              <a:ext uri="{FF2B5EF4-FFF2-40B4-BE49-F238E27FC236}">
                <a16:creationId xmlns:a16="http://schemas.microsoft.com/office/drawing/2014/main" id="{DF540500-007F-2C4C-9583-7C56C95CB2D0}"/>
              </a:ext>
            </a:extLst>
          </p:cNvPr>
          <p:cNvSpPr/>
          <p:nvPr userDrawn="1"/>
        </p:nvSpPr>
        <p:spPr>
          <a:xfrm>
            <a:off x="369841"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139387-C38C-4A48-919B-2E0B84969B6A}"/>
              </a:ext>
            </a:extLst>
          </p:cNvPr>
          <p:cNvSpPr/>
          <p:nvPr userDrawn="1"/>
        </p:nvSpPr>
        <p:spPr>
          <a:xfrm>
            <a:off x="4284504"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1B6231-8F23-CC44-B283-DD8E45233D78}"/>
              </a:ext>
            </a:extLst>
          </p:cNvPr>
          <p:cNvSpPr/>
          <p:nvPr userDrawn="1"/>
        </p:nvSpPr>
        <p:spPr>
          <a:xfrm>
            <a:off x="4284504"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34F073-3FAB-F44A-A9FC-2DD482EB2FB2}"/>
              </a:ext>
            </a:extLst>
          </p:cNvPr>
          <p:cNvSpPr/>
          <p:nvPr userDrawn="1"/>
        </p:nvSpPr>
        <p:spPr>
          <a:xfrm>
            <a:off x="369841"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F16E65-9843-6A40-99CA-BFFEB583C63D}"/>
              </a:ext>
            </a:extLst>
          </p:cNvPr>
          <p:cNvSpPr/>
          <p:nvPr userDrawn="1"/>
        </p:nvSpPr>
        <p:spPr>
          <a:xfrm>
            <a:off x="4284504"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BC26D5-E557-9941-B421-8058460DC3F1}"/>
              </a:ext>
            </a:extLst>
          </p:cNvPr>
          <p:cNvSpPr/>
          <p:nvPr userDrawn="1"/>
        </p:nvSpPr>
        <p:spPr>
          <a:xfrm>
            <a:off x="8199167" y="1325563"/>
            <a:ext cx="3646921" cy="1045406"/>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11AD63F-90C7-3C4E-ABB3-8B524AF71F83}"/>
              </a:ext>
            </a:extLst>
          </p:cNvPr>
          <p:cNvSpPr/>
          <p:nvPr userDrawn="1"/>
        </p:nvSpPr>
        <p:spPr>
          <a:xfrm>
            <a:off x="8199167" y="2517613"/>
            <a:ext cx="3646921" cy="28910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26AE21E-790E-6F43-9472-E4246AFE3896}"/>
              </a:ext>
            </a:extLst>
          </p:cNvPr>
          <p:cNvSpPr/>
          <p:nvPr userDrawn="1"/>
        </p:nvSpPr>
        <p:spPr>
          <a:xfrm>
            <a:off x="8199167" y="5555300"/>
            <a:ext cx="3646921" cy="1040572"/>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698F0FB9-C724-214B-8044-872D96427B79}"/>
              </a:ext>
            </a:extLst>
          </p:cNvPr>
          <p:cNvCxnSpPr>
            <a:cxnSpLocks/>
          </p:cNvCxnSpPr>
          <p:nvPr userDrawn="1"/>
        </p:nvCxnSpPr>
        <p:spPr>
          <a:xfrm>
            <a:off x="976628"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CA40C7-300F-D740-8383-0D75BFFF1FE6}"/>
              </a:ext>
            </a:extLst>
          </p:cNvPr>
          <p:cNvCxnSpPr>
            <a:cxnSpLocks/>
          </p:cNvCxnSpPr>
          <p:nvPr userDrawn="1"/>
        </p:nvCxnSpPr>
        <p:spPr>
          <a:xfrm>
            <a:off x="4912523"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366614-A93D-9D46-B70C-956EE518DC3B}"/>
              </a:ext>
            </a:extLst>
          </p:cNvPr>
          <p:cNvCxnSpPr>
            <a:cxnSpLocks/>
          </p:cNvCxnSpPr>
          <p:nvPr userDrawn="1"/>
        </p:nvCxnSpPr>
        <p:spPr>
          <a:xfrm>
            <a:off x="8808662" y="3188854"/>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7720B87-E4A5-A640-A4FE-D34285F4100F}"/>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1" name="Picture 20">
            <a:extLst>
              <a:ext uri="{FF2B5EF4-FFF2-40B4-BE49-F238E27FC236}">
                <a16:creationId xmlns:a16="http://schemas.microsoft.com/office/drawing/2014/main" id="{B17863C5-E08E-1149-9A18-BABAC8F0441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ED54AA58-73EE-4948-AD09-E75021E43ED2}"/>
              </a:ext>
            </a:extLst>
          </p:cNvPr>
          <p:cNvSpPr>
            <a:spLocks noGrp="1"/>
          </p:cNvSpPr>
          <p:nvPr>
            <p:ph type="title"/>
          </p:nvPr>
        </p:nvSpPr>
        <p:spPr>
          <a:xfrm>
            <a:off x="573795" y="-10746"/>
            <a:ext cx="10515600" cy="1325563"/>
          </a:xfrm>
        </p:spPr>
        <p:txBody>
          <a:bodyPr>
            <a:no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3" name="Text Placeholder 32">
            <a:extLst>
              <a:ext uri="{FF2B5EF4-FFF2-40B4-BE49-F238E27FC236}">
                <a16:creationId xmlns:a16="http://schemas.microsoft.com/office/drawing/2014/main" id="{C8757D5C-F741-9D4C-A776-60B56D967679}"/>
              </a:ext>
            </a:extLst>
          </p:cNvPr>
          <p:cNvSpPr>
            <a:spLocks noGrp="1"/>
          </p:cNvSpPr>
          <p:nvPr>
            <p:ph type="body" sz="quarter" idx="16" hasCustomPrompt="1"/>
          </p:nvPr>
        </p:nvSpPr>
        <p:spPr>
          <a:xfrm>
            <a:off x="651746"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38" name="Picture Placeholder 37">
            <a:extLst>
              <a:ext uri="{FF2B5EF4-FFF2-40B4-BE49-F238E27FC236}">
                <a16:creationId xmlns:a16="http://schemas.microsoft.com/office/drawing/2014/main" id="{93CEE1F8-3251-0440-8096-36359A5D8761}"/>
              </a:ext>
            </a:extLst>
          </p:cNvPr>
          <p:cNvSpPr>
            <a:spLocks noGrp="1"/>
          </p:cNvSpPr>
          <p:nvPr>
            <p:ph type="pic" sz="quarter" idx="20" hasCustomPrompt="1"/>
          </p:nvPr>
        </p:nvSpPr>
        <p:spPr>
          <a:xfrm>
            <a:off x="1006156"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46" name="Text Placeholder 32">
            <a:extLst>
              <a:ext uri="{FF2B5EF4-FFF2-40B4-BE49-F238E27FC236}">
                <a16:creationId xmlns:a16="http://schemas.microsoft.com/office/drawing/2014/main" id="{A76E73E8-64F1-594C-B190-E2218702653A}"/>
              </a:ext>
            </a:extLst>
          </p:cNvPr>
          <p:cNvSpPr>
            <a:spLocks noGrp="1"/>
          </p:cNvSpPr>
          <p:nvPr>
            <p:ph type="body" sz="quarter" idx="21" hasCustomPrompt="1"/>
          </p:nvPr>
        </p:nvSpPr>
        <p:spPr>
          <a:xfrm>
            <a:off x="651746" y="5865811"/>
            <a:ext cx="3081338" cy="423862"/>
          </a:xfrm>
        </p:spPr>
        <p:txBody>
          <a:bodyPr>
            <a:normAutofit/>
          </a:bodyPr>
          <a:lstStyle>
            <a:lvl1pPr marL="0" indent="0" algn="ctr">
              <a:buNone/>
              <a:defRPr sz="2400" b="1">
                <a:solidFill>
                  <a:schemeClr val="bg1"/>
                </a:solidFill>
              </a:defRPr>
            </a:lvl1pPr>
          </a:lstStyle>
          <a:p>
            <a:pPr lvl="0"/>
            <a:r>
              <a:rPr lang="en-US"/>
              <a:t>text</a:t>
            </a:r>
          </a:p>
        </p:txBody>
      </p:sp>
      <p:sp>
        <p:nvSpPr>
          <p:cNvPr id="47" name="Text Placeholder 25">
            <a:extLst>
              <a:ext uri="{FF2B5EF4-FFF2-40B4-BE49-F238E27FC236}">
                <a16:creationId xmlns:a16="http://schemas.microsoft.com/office/drawing/2014/main" id="{0B387609-B795-D844-B647-0F5BA79E9C03}"/>
              </a:ext>
            </a:extLst>
          </p:cNvPr>
          <p:cNvSpPr>
            <a:spLocks noGrp="1"/>
          </p:cNvSpPr>
          <p:nvPr>
            <p:ph type="body" sz="quarter" idx="22" hasCustomPrompt="1"/>
          </p:nvPr>
        </p:nvSpPr>
        <p:spPr>
          <a:xfrm>
            <a:off x="4520761"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48" name="Text Placeholder 32">
            <a:extLst>
              <a:ext uri="{FF2B5EF4-FFF2-40B4-BE49-F238E27FC236}">
                <a16:creationId xmlns:a16="http://schemas.microsoft.com/office/drawing/2014/main" id="{DD5E362E-24E5-7D40-96A7-FA2DEC319884}"/>
              </a:ext>
            </a:extLst>
          </p:cNvPr>
          <p:cNvSpPr>
            <a:spLocks noGrp="1"/>
          </p:cNvSpPr>
          <p:nvPr>
            <p:ph type="body" sz="quarter" idx="23" hasCustomPrompt="1"/>
          </p:nvPr>
        </p:nvSpPr>
        <p:spPr>
          <a:xfrm>
            <a:off x="4576975"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9" name="Picture Placeholder 37">
            <a:extLst>
              <a:ext uri="{FF2B5EF4-FFF2-40B4-BE49-F238E27FC236}">
                <a16:creationId xmlns:a16="http://schemas.microsoft.com/office/drawing/2014/main" id="{661F928C-9292-554A-911D-2CF5F07ED9FA}"/>
              </a:ext>
            </a:extLst>
          </p:cNvPr>
          <p:cNvSpPr>
            <a:spLocks noGrp="1"/>
          </p:cNvSpPr>
          <p:nvPr>
            <p:ph type="pic" sz="quarter" idx="24" hasCustomPrompt="1"/>
          </p:nvPr>
        </p:nvSpPr>
        <p:spPr>
          <a:xfrm>
            <a:off x="4931385"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50" name="Text Placeholder 32">
            <a:extLst>
              <a:ext uri="{FF2B5EF4-FFF2-40B4-BE49-F238E27FC236}">
                <a16:creationId xmlns:a16="http://schemas.microsoft.com/office/drawing/2014/main" id="{FBDB12C9-B50E-1848-A59A-138150A1E8F7}"/>
              </a:ext>
            </a:extLst>
          </p:cNvPr>
          <p:cNvSpPr>
            <a:spLocks noGrp="1"/>
          </p:cNvSpPr>
          <p:nvPr>
            <p:ph type="body" sz="quarter" idx="25" hasCustomPrompt="1"/>
          </p:nvPr>
        </p:nvSpPr>
        <p:spPr>
          <a:xfrm>
            <a:off x="4576975" y="5865811"/>
            <a:ext cx="3081338" cy="423862"/>
          </a:xfrm>
        </p:spPr>
        <p:txBody>
          <a:bodyPr>
            <a:normAutofit/>
          </a:bodyPr>
          <a:lstStyle>
            <a:lvl1pPr marL="0" indent="0" algn="ctr">
              <a:buNone/>
              <a:defRPr sz="2400" b="1">
                <a:solidFill>
                  <a:schemeClr val="bg1"/>
                </a:solidFill>
              </a:defRPr>
            </a:lvl1pPr>
          </a:lstStyle>
          <a:p>
            <a:pPr lvl="0"/>
            <a:r>
              <a:rPr lang="en-US"/>
              <a:t>text</a:t>
            </a:r>
          </a:p>
        </p:txBody>
      </p:sp>
      <p:sp>
        <p:nvSpPr>
          <p:cNvPr id="55" name="Text Placeholder 25">
            <a:extLst>
              <a:ext uri="{FF2B5EF4-FFF2-40B4-BE49-F238E27FC236}">
                <a16:creationId xmlns:a16="http://schemas.microsoft.com/office/drawing/2014/main" id="{3141CCAE-F80A-FD41-9DB6-A01254D13232}"/>
              </a:ext>
            </a:extLst>
          </p:cNvPr>
          <p:cNvSpPr>
            <a:spLocks noGrp="1"/>
          </p:cNvSpPr>
          <p:nvPr>
            <p:ph type="body" sz="quarter" idx="26" hasCustomPrompt="1"/>
          </p:nvPr>
        </p:nvSpPr>
        <p:spPr>
          <a:xfrm>
            <a:off x="8423688" y="3300413"/>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56" name="Text Placeholder 32">
            <a:extLst>
              <a:ext uri="{FF2B5EF4-FFF2-40B4-BE49-F238E27FC236}">
                <a16:creationId xmlns:a16="http://schemas.microsoft.com/office/drawing/2014/main" id="{6DE6C436-9B4A-504A-BF61-BB90F44028BE}"/>
              </a:ext>
            </a:extLst>
          </p:cNvPr>
          <p:cNvSpPr>
            <a:spLocks noGrp="1"/>
          </p:cNvSpPr>
          <p:nvPr>
            <p:ph type="body" sz="quarter" idx="27" hasCustomPrompt="1"/>
          </p:nvPr>
        </p:nvSpPr>
        <p:spPr>
          <a:xfrm>
            <a:off x="8479902" y="2665413"/>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57" name="Picture Placeholder 37">
            <a:extLst>
              <a:ext uri="{FF2B5EF4-FFF2-40B4-BE49-F238E27FC236}">
                <a16:creationId xmlns:a16="http://schemas.microsoft.com/office/drawing/2014/main" id="{DE52AE46-0B43-6F44-A580-F5BA1C3002F3}"/>
              </a:ext>
            </a:extLst>
          </p:cNvPr>
          <p:cNvSpPr>
            <a:spLocks noGrp="1"/>
          </p:cNvSpPr>
          <p:nvPr>
            <p:ph type="pic" sz="quarter" idx="28" hasCustomPrompt="1"/>
          </p:nvPr>
        </p:nvSpPr>
        <p:spPr>
          <a:xfrm>
            <a:off x="8834312" y="1514667"/>
            <a:ext cx="2372519" cy="812404"/>
          </a:xfrm>
        </p:spPr>
        <p:txBody>
          <a:bodyPr>
            <a:normAutofit/>
          </a:bodyPr>
          <a:lstStyle>
            <a:lvl1pPr marL="0" indent="0">
              <a:buNone/>
              <a:defRPr sz="2000" b="1">
                <a:solidFill>
                  <a:schemeClr val="bg1"/>
                </a:solidFill>
              </a:defRPr>
            </a:lvl1pPr>
          </a:lstStyle>
          <a:p>
            <a:r>
              <a:rPr lang="en-US"/>
              <a:t>Picture/icon/text</a:t>
            </a:r>
          </a:p>
        </p:txBody>
      </p:sp>
      <p:sp>
        <p:nvSpPr>
          <p:cNvPr id="58" name="Text Placeholder 32">
            <a:extLst>
              <a:ext uri="{FF2B5EF4-FFF2-40B4-BE49-F238E27FC236}">
                <a16:creationId xmlns:a16="http://schemas.microsoft.com/office/drawing/2014/main" id="{B149A87B-DFEA-8B43-9E0B-AF439809308B}"/>
              </a:ext>
            </a:extLst>
          </p:cNvPr>
          <p:cNvSpPr>
            <a:spLocks noGrp="1"/>
          </p:cNvSpPr>
          <p:nvPr>
            <p:ph type="body" sz="quarter" idx="29" hasCustomPrompt="1"/>
          </p:nvPr>
        </p:nvSpPr>
        <p:spPr>
          <a:xfrm>
            <a:off x="8479902" y="5865811"/>
            <a:ext cx="3081338" cy="423862"/>
          </a:xfrm>
        </p:spPr>
        <p:txBody>
          <a:bodyPr>
            <a:normAutofit/>
          </a:bodyPr>
          <a:lstStyle>
            <a:lvl1pPr marL="0" indent="0" algn="ctr">
              <a:buNone/>
              <a:defRPr sz="2400" b="1">
                <a:solidFill>
                  <a:schemeClr val="bg1"/>
                </a:solidFill>
              </a:defRPr>
            </a:lvl1pPr>
          </a:lstStyle>
          <a:p>
            <a:pPr lvl="0"/>
            <a:r>
              <a:rPr lang="en-US"/>
              <a:t>text</a:t>
            </a:r>
          </a:p>
        </p:txBody>
      </p:sp>
    </p:spTree>
    <p:extLst>
      <p:ext uri="{BB962C8B-B14F-4D97-AF65-F5344CB8AC3E}">
        <p14:creationId xmlns:p14="http://schemas.microsoft.com/office/powerpoint/2010/main" val="360798562"/>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5957D3-3144-8D48-A92E-C76664629CF9}"/>
              </a:ext>
            </a:extLst>
          </p:cNvPr>
          <p:cNvSpPr/>
          <p:nvPr userDrawn="1"/>
        </p:nvSpPr>
        <p:spPr>
          <a:xfrm>
            <a:off x="369841"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8741C95C-42C9-F842-87D4-4B2BC8DA03F5}"/>
              </a:ext>
            </a:extLst>
          </p:cNvPr>
          <p:cNvSpPr>
            <a:spLocks noGrp="1"/>
          </p:cNvSpPr>
          <p:nvPr>
            <p:ph type="body" sz="quarter" idx="13" hasCustomPrompt="1"/>
          </p:nvPr>
        </p:nvSpPr>
        <p:spPr>
          <a:xfrm>
            <a:off x="595532"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11" name="Rectangle 10">
            <a:extLst>
              <a:ext uri="{FF2B5EF4-FFF2-40B4-BE49-F238E27FC236}">
                <a16:creationId xmlns:a16="http://schemas.microsoft.com/office/drawing/2014/main" id="{1C1B6231-8F23-CC44-B283-DD8E45233D78}"/>
              </a:ext>
            </a:extLst>
          </p:cNvPr>
          <p:cNvSpPr/>
          <p:nvPr userDrawn="1"/>
        </p:nvSpPr>
        <p:spPr>
          <a:xfrm>
            <a:off x="4284504"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11AD63F-90C7-3C4E-ABB3-8B524AF71F83}"/>
              </a:ext>
            </a:extLst>
          </p:cNvPr>
          <p:cNvSpPr/>
          <p:nvPr userDrawn="1"/>
        </p:nvSpPr>
        <p:spPr>
          <a:xfrm>
            <a:off x="8199167" y="3428999"/>
            <a:ext cx="3646921" cy="31668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698F0FB9-C724-214B-8044-872D96427B79}"/>
              </a:ext>
            </a:extLst>
          </p:cNvPr>
          <p:cNvCxnSpPr>
            <a:cxnSpLocks/>
          </p:cNvCxnSpPr>
          <p:nvPr userDrawn="1"/>
        </p:nvCxnSpPr>
        <p:spPr>
          <a:xfrm>
            <a:off x="976628"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CA40C7-300F-D740-8383-0D75BFFF1FE6}"/>
              </a:ext>
            </a:extLst>
          </p:cNvPr>
          <p:cNvCxnSpPr>
            <a:cxnSpLocks/>
          </p:cNvCxnSpPr>
          <p:nvPr userDrawn="1"/>
        </p:nvCxnSpPr>
        <p:spPr>
          <a:xfrm>
            <a:off x="4912523"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366614-A93D-9D46-B70C-956EE518DC3B}"/>
              </a:ext>
            </a:extLst>
          </p:cNvPr>
          <p:cNvCxnSpPr>
            <a:cxnSpLocks/>
          </p:cNvCxnSpPr>
          <p:nvPr userDrawn="1"/>
        </p:nvCxnSpPr>
        <p:spPr>
          <a:xfrm>
            <a:off x="8808662" y="4513838"/>
            <a:ext cx="2428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E7720B87-E4A5-A640-A4FE-D34285F4100F}"/>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1" name="Picture 20">
            <a:extLst>
              <a:ext uri="{FF2B5EF4-FFF2-40B4-BE49-F238E27FC236}">
                <a16:creationId xmlns:a16="http://schemas.microsoft.com/office/drawing/2014/main" id="{B17863C5-E08E-1149-9A18-BABAC8F0441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ED54AA58-73EE-4948-AD09-E75021E43ED2}"/>
              </a:ext>
            </a:extLst>
          </p:cNvPr>
          <p:cNvSpPr>
            <a:spLocks noGrp="1"/>
          </p:cNvSpPr>
          <p:nvPr>
            <p:ph type="title"/>
          </p:nvPr>
        </p:nvSpPr>
        <p:spPr>
          <a:xfrm>
            <a:off x="573795" y="-10746"/>
            <a:ext cx="10515600" cy="1325563"/>
          </a:xfrm>
        </p:spPr>
        <p:txBody>
          <a:bodyPr>
            <a:no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3" name="Text Placeholder 32">
            <a:extLst>
              <a:ext uri="{FF2B5EF4-FFF2-40B4-BE49-F238E27FC236}">
                <a16:creationId xmlns:a16="http://schemas.microsoft.com/office/drawing/2014/main" id="{C8757D5C-F741-9D4C-A776-60B56D967679}"/>
              </a:ext>
            </a:extLst>
          </p:cNvPr>
          <p:cNvSpPr>
            <a:spLocks noGrp="1"/>
          </p:cNvSpPr>
          <p:nvPr>
            <p:ph type="body" sz="quarter" idx="16" hasCustomPrompt="1"/>
          </p:nvPr>
        </p:nvSpPr>
        <p:spPr>
          <a:xfrm>
            <a:off x="651746"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7" name="Text Placeholder 25">
            <a:extLst>
              <a:ext uri="{FF2B5EF4-FFF2-40B4-BE49-F238E27FC236}">
                <a16:creationId xmlns:a16="http://schemas.microsoft.com/office/drawing/2014/main" id="{0B387609-B795-D844-B647-0F5BA79E9C03}"/>
              </a:ext>
            </a:extLst>
          </p:cNvPr>
          <p:cNvSpPr>
            <a:spLocks noGrp="1"/>
          </p:cNvSpPr>
          <p:nvPr>
            <p:ph type="body" sz="quarter" idx="22" hasCustomPrompt="1"/>
          </p:nvPr>
        </p:nvSpPr>
        <p:spPr>
          <a:xfrm>
            <a:off x="4520761"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48" name="Text Placeholder 32">
            <a:extLst>
              <a:ext uri="{FF2B5EF4-FFF2-40B4-BE49-F238E27FC236}">
                <a16:creationId xmlns:a16="http://schemas.microsoft.com/office/drawing/2014/main" id="{DD5E362E-24E5-7D40-96A7-FA2DEC319884}"/>
              </a:ext>
            </a:extLst>
          </p:cNvPr>
          <p:cNvSpPr>
            <a:spLocks noGrp="1"/>
          </p:cNvSpPr>
          <p:nvPr>
            <p:ph type="body" sz="quarter" idx="23" hasCustomPrompt="1"/>
          </p:nvPr>
        </p:nvSpPr>
        <p:spPr>
          <a:xfrm>
            <a:off x="4576975"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49" name="Picture Placeholder 37">
            <a:extLst>
              <a:ext uri="{FF2B5EF4-FFF2-40B4-BE49-F238E27FC236}">
                <a16:creationId xmlns:a16="http://schemas.microsoft.com/office/drawing/2014/main" id="{661F928C-9292-554A-911D-2CF5F07ED9FA}"/>
              </a:ext>
            </a:extLst>
          </p:cNvPr>
          <p:cNvSpPr>
            <a:spLocks noGrp="1"/>
          </p:cNvSpPr>
          <p:nvPr>
            <p:ph type="pic" sz="quarter" idx="24" hasCustomPrompt="1"/>
          </p:nvPr>
        </p:nvSpPr>
        <p:spPr>
          <a:xfrm>
            <a:off x="4284504" y="1331132"/>
            <a:ext cx="3646921" cy="1991878"/>
          </a:xfrm>
        </p:spPr>
        <p:txBody>
          <a:bodyPr>
            <a:normAutofit/>
          </a:bodyPr>
          <a:lstStyle>
            <a:lvl1pPr marL="0" indent="0">
              <a:buNone/>
              <a:defRPr sz="2000" b="1">
                <a:solidFill>
                  <a:schemeClr val="bg1"/>
                </a:solidFill>
              </a:defRPr>
            </a:lvl1pPr>
          </a:lstStyle>
          <a:p>
            <a:r>
              <a:rPr lang="en-US"/>
              <a:t>Picture/icon/text</a:t>
            </a:r>
          </a:p>
        </p:txBody>
      </p:sp>
      <p:sp>
        <p:nvSpPr>
          <p:cNvPr id="55" name="Text Placeholder 25">
            <a:extLst>
              <a:ext uri="{FF2B5EF4-FFF2-40B4-BE49-F238E27FC236}">
                <a16:creationId xmlns:a16="http://schemas.microsoft.com/office/drawing/2014/main" id="{3141CCAE-F80A-FD41-9DB6-A01254D13232}"/>
              </a:ext>
            </a:extLst>
          </p:cNvPr>
          <p:cNvSpPr>
            <a:spLocks noGrp="1"/>
          </p:cNvSpPr>
          <p:nvPr>
            <p:ph type="body" sz="quarter" idx="26" hasCustomPrompt="1"/>
          </p:nvPr>
        </p:nvSpPr>
        <p:spPr>
          <a:xfrm>
            <a:off x="8423688" y="4625397"/>
            <a:ext cx="3193766" cy="1917700"/>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algn="ctr"/>
            <a:r>
              <a:rPr lang="en-US" sz="2000">
                <a:solidFill>
                  <a:schemeClr val="bg2">
                    <a:lumMod val="25000"/>
                  </a:schemeClr>
                </a:solidFill>
                <a:latin typeface="Calibri" panose="020F0502020204030204" pitchFamily="34" charset="0"/>
                <a:ea typeface="Arial" charset="0"/>
                <a:cs typeface="Calibri" panose="020F0502020204030204" pitchFamily="34" charset="0"/>
              </a:rPr>
              <a:t>Lorem ipsum dolor sit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amet</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consectetuer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adipiscing</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elit</a:t>
            </a:r>
            <a:r>
              <a:rPr lang="en-US" sz="2000">
                <a:solidFill>
                  <a:schemeClr val="bg2">
                    <a:lumMod val="25000"/>
                  </a:schemeClr>
                </a:solidFill>
                <a:latin typeface="Calibri" panose="020F0502020204030204" pitchFamily="34" charset="0"/>
                <a:ea typeface="Arial" charset="0"/>
                <a:cs typeface="Calibri" panose="020F0502020204030204" pitchFamily="34" charset="0"/>
              </a:rPr>
              <a:t>. Maecenas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porttitor</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congue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massa</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Fusce</a:t>
            </a:r>
            <a:r>
              <a:rPr lang="en-US" sz="2000">
                <a:solidFill>
                  <a:schemeClr val="bg2">
                    <a:lumMod val="25000"/>
                  </a:schemeClr>
                </a:solidFill>
                <a:latin typeface="Calibri" panose="020F0502020204030204" pitchFamily="34" charset="0"/>
                <a:ea typeface="Arial" charset="0"/>
                <a:cs typeface="Calibri" panose="020F0502020204030204" pitchFamily="34" charset="0"/>
              </a:rPr>
              <a:t>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posuere</a:t>
            </a:r>
            <a:r>
              <a:rPr lang="en-US" sz="2000">
                <a:solidFill>
                  <a:schemeClr val="bg2">
                    <a:lumMod val="25000"/>
                  </a:schemeClr>
                </a:solidFill>
                <a:latin typeface="Calibri" panose="020F0502020204030204" pitchFamily="34" charset="0"/>
                <a:ea typeface="Arial" charset="0"/>
                <a:cs typeface="Calibri" panose="020F0502020204030204" pitchFamily="34" charset="0"/>
              </a:rPr>
              <a:t>, magna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sed</a:t>
            </a:r>
            <a:r>
              <a:rPr lang="en-US" sz="2000">
                <a:solidFill>
                  <a:schemeClr val="bg2">
                    <a:lumMod val="25000"/>
                  </a:schemeClr>
                </a:solidFill>
                <a:latin typeface="Calibri" panose="020F0502020204030204" pitchFamily="34" charset="0"/>
                <a:ea typeface="Arial" charset="0"/>
                <a:cs typeface="Calibri" panose="020F0502020204030204" pitchFamily="34" charset="0"/>
              </a:rPr>
              <a:t> pulvinar </a:t>
            </a:r>
            <a:r>
              <a:rPr lang="en-US" sz="2000" err="1">
                <a:solidFill>
                  <a:schemeClr val="bg2">
                    <a:lumMod val="25000"/>
                  </a:schemeClr>
                </a:solidFill>
                <a:latin typeface="Calibri" panose="020F0502020204030204" pitchFamily="34" charset="0"/>
                <a:ea typeface="Arial" charset="0"/>
                <a:cs typeface="Calibri" panose="020F0502020204030204" pitchFamily="34" charset="0"/>
              </a:rPr>
              <a:t>ultricies</a:t>
            </a:r>
            <a:endParaRPr lang="en-US" sz="2000">
              <a:solidFill>
                <a:schemeClr val="bg2">
                  <a:lumMod val="25000"/>
                </a:schemeClr>
              </a:solidFill>
              <a:latin typeface="Calibri" panose="020F0502020204030204" pitchFamily="34" charset="0"/>
              <a:ea typeface="Arial" charset="0"/>
              <a:cs typeface="Calibri" panose="020F0502020204030204" pitchFamily="34" charset="0"/>
            </a:endParaRPr>
          </a:p>
        </p:txBody>
      </p:sp>
      <p:sp>
        <p:nvSpPr>
          <p:cNvPr id="56" name="Text Placeholder 32">
            <a:extLst>
              <a:ext uri="{FF2B5EF4-FFF2-40B4-BE49-F238E27FC236}">
                <a16:creationId xmlns:a16="http://schemas.microsoft.com/office/drawing/2014/main" id="{6DE6C436-9B4A-504A-BF61-BB90F44028BE}"/>
              </a:ext>
            </a:extLst>
          </p:cNvPr>
          <p:cNvSpPr>
            <a:spLocks noGrp="1"/>
          </p:cNvSpPr>
          <p:nvPr>
            <p:ph type="body" sz="quarter" idx="27" hasCustomPrompt="1"/>
          </p:nvPr>
        </p:nvSpPr>
        <p:spPr>
          <a:xfrm>
            <a:off x="8479902" y="3990397"/>
            <a:ext cx="3081338" cy="423862"/>
          </a:xfrm>
        </p:spPr>
        <p:txBody>
          <a:bodyPr>
            <a:normAutofit/>
          </a:bodyPr>
          <a:lstStyle>
            <a:lvl1pPr marL="0" indent="0" algn="ctr">
              <a:buNone/>
              <a:defRPr sz="2400" b="1">
                <a:solidFill>
                  <a:srgbClr val="002060"/>
                </a:solidFill>
              </a:defRPr>
            </a:lvl1pPr>
          </a:lstStyle>
          <a:p>
            <a:pPr lvl="0"/>
            <a:r>
              <a:rPr lang="en-US"/>
              <a:t>Header</a:t>
            </a:r>
          </a:p>
        </p:txBody>
      </p:sp>
      <p:sp>
        <p:nvSpPr>
          <p:cNvPr id="31" name="Picture Placeholder 37">
            <a:extLst>
              <a:ext uri="{FF2B5EF4-FFF2-40B4-BE49-F238E27FC236}">
                <a16:creationId xmlns:a16="http://schemas.microsoft.com/office/drawing/2014/main" id="{97844E18-3BE6-C74E-BB09-B81CC159F77D}"/>
              </a:ext>
            </a:extLst>
          </p:cNvPr>
          <p:cNvSpPr>
            <a:spLocks noGrp="1"/>
          </p:cNvSpPr>
          <p:nvPr>
            <p:ph type="pic" sz="quarter" idx="28" hasCustomPrompt="1"/>
          </p:nvPr>
        </p:nvSpPr>
        <p:spPr>
          <a:xfrm>
            <a:off x="8196747" y="1331132"/>
            <a:ext cx="3646921" cy="1991878"/>
          </a:xfrm>
        </p:spPr>
        <p:txBody>
          <a:bodyPr>
            <a:normAutofit/>
          </a:bodyPr>
          <a:lstStyle>
            <a:lvl1pPr marL="0" indent="0">
              <a:buNone/>
              <a:defRPr sz="2000" b="1">
                <a:solidFill>
                  <a:schemeClr val="bg1"/>
                </a:solidFill>
              </a:defRPr>
            </a:lvl1pPr>
          </a:lstStyle>
          <a:p>
            <a:r>
              <a:rPr lang="en-US"/>
              <a:t>Picture/icon/text</a:t>
            </a:r>
          </a:p>
        </p:txBody>
      </p:sp>
      <p:sp>
        <p:nvSpPr>
          <p:cNvPr id="32" name="Picture Placeholder 37">
            <a:extLst>
              <a:ext uri="{FF2B5EF4-FFF2-40B4-BE49-F238E27FC236}">
                <a16:creationId xmlns:a16="http://schemas.microsoft.com/office/drawing/2014/main" id="{EEDCD707-9F20-FF45-B883-BF8A321D6793}"/>
              </a:ext>
            </a:extLst>
          </p:cNvPr>
          <p:cNvSpPr>
            <a:spLocks noGrp="1"/>
          </p:cNvSpPr>
          <p:nvPr>
            <p:ph type="pic" sz="quarter" idx="29" hasCustomPrompt="1"/>
          </p:nvPr>
        </p:nvSpPr>
        <p:spPr>
          <a:xfrm>
            <a:off x="360686" y="1331132"/>
            <a:ext cx="3646921" cy="1991878"/>
          </a:xfrm>
        </p:spPr>
        <p:txBody>
          <a:bodyPr>
            <a:normAutofit/>
          </a:bodyPr>
          <a:lstStyle>
            <a:lvl1pPr marL="0" indent="0">
              <a:buNone/>
              <a:defRPr sz="2000" b="1">
                <a:solidFill>
                  <a:schemeClr val="bg1"/>
                </a:solidFill>
              </a:defRPr>
            </a:lvl1pPr>
          </a:lstStyle>
          <a:p>
            <a:r>
              <a:rPr lang="en-US"/>
              <a:t>Picture/icon/text</a:t>
            </a:r>
          </a:p>
        </p:txBody>
      </p:sp>
    </p:spTree>
    <p:extLst>
      <p:ext uri="{BB962C8B-B14F-4D97-AF65-F5344CB8AC3E}">
        <p14:creationId xmlns:p14="http://schemas.microsoft.com/office/powerpoint/2010/main" val="328726641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E6EEC3-429B-8A44-983D-A0B899649699}"/>
              </a:ext>
            </a:extLst>
          </p:cNvPr>
          <p:cNvSpPr/>
          <p:nvPr userDrawn="1"/>
        </p:nvSpPr>
        <p:spPr>
          <a:xfrm>
            <a:off x="824753" y="4006449"/>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Rectangle 6">
            <a:extLst>
              <a:ext uri="{FF2B5EF4-FFF2-40B4-BE49-F238E27FC236}">
                <a16:creationId xmlns:a16="http://schemas.microsoft.com/office/drawing/2014/main" id="{68790314-C2CB-2543-8A25-EF005E1193E7}"/>
              </a:ext>
            </a:extLst>
          </p:cNvPr>
          <p:cNvSpPr/>
          <p:nvPr userDrawn="1"/>
        </p:nvSpPr>
        <p:spPr>
          <a:xfrm>
            <a:off x="824753" y="1537991"/>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 name="Rectangle 7">
            <a:extLst>
              <a:ext uri="{FF2B5EF4-FFF2-40B4-BE49-F238E27FC236}">
                <a16:creationId xmlns:a16="http://schemas.microsoft.com/office/drawing/2014/main" id="{91F2A552-9800-2843-9545-B643B2DB4F85}"/>
              </a:ext>
            </a:extLst>
          </p:cNvPr>
          <p:cNvSpPr/>
          <p:nvPr userDrawn="1"/>
        </p:nvSpPr>
        <p:spPr>
          <a:xfrm>
            <a:off x="6470159" y="4006449"/>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9" name="Rectangle 8">
            <a:extLst>
              <a:ext uri="{FF2B5EF4-FFF2-40B4-BE49-F238E27FC236}">
                <a16:creationId xmlns:a16="http://schemas.microsoft.com/office/drawing/2014/main" id="{53D2024D-0140-DA45-97C2-9DDF9E1590DD}"/>
              </a:ext>
            </a:extLst>
          </p:cNvPr>
          <p:cNvSpPr/>
          <p:nvPr userDrawn="1"/>
        </p:nvSpPr>
        <p:spPr>
          <a:xfrm>
            <a:off x="6470159" y="1537991"/>
            <a:ext cx="4870194" cy="5700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Rectangle 9">
            <a:extLst>
              <a:ext uri="{FF2B5EF4-FFF2-40B4-BE49-F238E27FC236}">
                <a16:creationId xmlns:a16="http://schemas.microsoft.com/office/drawing/2014/main" id="{2922E909-D766-154D-BEF2-807FD212D4CF}"/>
              </a:ext>
            </a:extLst>
          </p:cNvPr>
          <p:cNvSpPr/>
          <p:nvPr userDrawn="1"/>
        </p:nvSpPr>
        <p:spPr>
          <a:xfrm>
            <a:off x="824754" y="4006449"/>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Rectangle 10">
            <a:extLst>
              <a:ext uri="{FF2B5EF4-FFF2-40B4-BE49-F238E27FC236}">
                <a16:creationId xmlns:a16="http://schemas.microsoft.com/office/drawing/2014/main" id="{FB5D3F60-129E-9142-8BD9-F4C41E6DFAAD}"/>
              </a:ext>
            </a:extLst>
          </p:cNvPr>
          <p:cNvSpPr/>
          <p:nvPr userDrawn="1"/>
        </p:nvSpPr>
        <p:spPr>
          <a:xfrm>
            <a:off x="824754" y="1537991"/>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3D57F28F-25A6-D147-A0FA-7657391E0C3A}"/>
              </a:ext>
            </a:extLst>
          </p:cNvPr>
          <p:cNvSpPr/>
          <p:nvPr userDrawn="1"/>
        </p:nvSpPr>
        <p:spPr>
          <a:xfrm>
            <a:off x="6470160" y="4006449"/>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3" name="Rectangle 12">
            <a:extLst>
              <a:ext uri="{FF2B5EF4-FFF2-40B4-BE49-F238E27FC236}">
                <a16:creationId xmlns:a16="http://schemas.microsoft.com/office/drawing/2014/main" id="{C7DB7B92-72E2-B44D-9709-6CD2329A9F44}"/>
              </a:ext>
            </a:extLst>
          </p:cNvPr>
          <p:cNvSpPr/>
          <p:nvPr userDrawn="1"/>
        </p:nvSpPr>
        <p:spPr>
          <a:xfrm>
            <a:off x="6470160" y="1537991"/>
            <a:ext cx="624698" cy="57009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extBox 13">
            <a:extLst>
              <a:ext uri="{FF2B5EF4-FFF2-40B4-BE49-F238E27FC236}">
                <a16:creationId xmlns:a16="http://schemas.microsoft.com/office/drawing/2014/main" id="{45C150E7-6EE6-0A44-B69D-512C0471E36C}"/>
              </a:ext>
            </a:extLst>
          </p:cNvPr>
          <p:cNvSpPr txBox="1"/>
          <p:nvPr userDrawn="1"/>
        </p:nvSpPr>
        <p:spPr>
          <a:xfrm>
            <a:off x="951202" y="1578331"/>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1</a:t>
            </a:r>
          </a:p>
        </p:txBody>
      </p:sp>
      <p:sp>
        <p:nvSpPr>
          <p:cNvPr id="15" name="TextBox 14">
            <a:extLst>
              <a:ext uri="{FF2B5EF4-FFF2-40B4-BE49-F238E27FC236}">
                <a16:creationId xmlns:a16="http://schemas.microsoft.com/office/drawing/2014/main" id="{10898912-181E-454B-9939-32C6A2A454D3}"/>
              </a:ext>
            </a:extLst>
          </p:cNvPr>
          <p:cNvSpPr txBox="1"/>
          <p:nvPr userDrawn="1"/>
        </p:nvSpPr>
        <p:spPr>
          <a:xfrm>
            <a:off x="6612414" y="1578331"/>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2</a:t>
            </a:r>
          </a:p>
        </p:txBody>
      </p:sp>
      <p:sp>
        <p:nvSpPr>
          <p:cNvPr id="16" name="TextBox 15">
            <a:extLst>
              <a:ext uri="{FF2B5EF4-FFF2-40B4-BE49-F238E27FC236}">
                <a16:creationId xmlns:a16="http://schemas.microsoft.com/office/drawing/2014/main" id="{5EE4FA57-D13E-3747-91A6-72CF997A240F}"/>
              </a:ext>
            </a:extLst>
          </p:cNvPr>
          <p:cNvSpPr txBox="1"/>
          <p:nvPr userDrawn="1"/>
        </p:nvSpPr>
        <p:spPr>
          <a:xfrm>
            <a:off x="951202" y="4053326"/>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3</a:t>
            </a:r>
          </a:p>
        </p:txBody>
      </p:sp>
      <p:sp>
        <p:nvSpPr>
          <p:cNvPr id="17" name="TextBox 16">
            <a:extLst>
              <a:ext uri="{FF2B5EF4-FFF2-40B4-BE49-F238E27FC236}">
                <a16:creationId xmlns:a16="http://schemas.microsoft.com/office/drawing/2014/main" id="{363BA8B7-F13E-A84B-AF80-E02975C1DF04}"/>
              </a:ext>
            </a:extLst>
          </p:cNvPr>
          <p:cNvSpPr txBox="1"/>
          <p:nvPr userDrawn="1"/>
        </p:nvSpPr>
        <p:spPr>
          <a:xfrm>
            <a:off x="6612414" y="4053326"/>
            <a:ext cx="522784" cy="446276"/>
          </a:xfrm>
          <a:prstGeom prst="rect">
            <a:avLst/>
          </a:prstGeom>
          <a:noFill/>
        </p:spPr>
        <p:txBody>
          <a:bodyPr wrap="square" rtlCol="0">
            <a:spAutoFit/>
          </a:bodyPr>
          <a:lstStyle/>
          <a:p>
            <a:r>
              <a:rPr lang="en-US" sz="2300" b="1">
                <a:solidFill>
                  <a:schemeClr val="bg1"/>
                </a:solidFill>
                <a:latin typeface="Calibri" panose="020F0502020204030204" pitchFamily="34" charset="0"/>
                <a:ea typeface="Arial" charset="0"/>
                <a:cs typeface="Calibri" panose="020F0502020204030204" pitchFamily="34" charset="0"/>
              </a:rPr>
              <a:t>4</a:t>
            </a:r>
          </a:p>
        </p:txBody>
      </p:sp>
      <p:pic>
        <p:nvPicPr>
          <p:cNvPr id="18" name="Picture 17">
            <a:extLst>
              <a:ext uri="{FF2B5EF4-FFF2-40B4-BE49-F238E27FC236}">
                <a16:creationId xmlns:a16="http://schemas.microsoft.com/office/drawing/2014/main" id="{DFCCC8AC-7D89-C045-8EB3-EB1E2B4C80D1}"/>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0" name="Picture 19">
            <a:extLst>
              <a:ext uri="{FF2B5EF4-FFF2-40B4-BE49-F238E27FC236}">
                <a16:creationId xmlns:a16="http://schemas.microsoft.com/office/drawing/2014/main" id="{C76E573C-E38E-964F-A717-EFB3D4B95873}"/>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851D0381-93D9-9B44-9ADE-F6B4945F561E}"/>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1" name="Text Placeholder 20">
            <a:extLst>
              <a:ext uri="{FF2B5EF4-FFF2-40B4-BE49-F238E27FC236}">
                <a16:creationId xmlns:a16="http://schemas.microsoft.com/office/drawing/2014/main" id="{0351FF0D-5F37-1B47-9DFF-412BA1B3FD3D}"/>
              </a:ext>
            </a:extLst>
          </p:cNvPr>
          <p:cNvSpPr>
            <a:spLocks noGrp="1"/>
          </p:cNvSpPr>
          <p:nvPr>
            <p:ph type="body" sz="quarter" idx="13" hasCustomPrompt="1"/>
          </p:nvPr>
        </p:nvSpPr>
        <p:spPr>
          <a:xfrm>
            <a:off x="838200" y="2235660"/>
            <a:ext cx="4856163" cy="1506464"/>
          </a:xfrm>
        </p:spPr>
        <p:txBody>
          <a:bodyPr vert="horz">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2" name="Text Placeholder 20">
            <a:extLst>
              <a:ext uri="{FF2B5EF4-FFF2-40B4-BE49-F238E27FC236}">
                <a16:creationId xmlns:a16="http://schemas.microsoft.com/office/drawing/2014/main" id="{F8B5C75C-2DB5-874D-9398-78CB58F60F48}"/>
              </a:ext>
            </a:extLst>
          </p:cNvPr>
          <p:cNvSpPr>
            <a:spLocks noGrp="1"/>
          </p:cNvSpPr>
          <p:nvPr>
            <p:ph type="body" sz="quarter" idx="14" hasCustomPrompt="1"/>
          </p:nvPr>
        </p:nvSpPr>
        <p:spPr>
          <a:xfrm>
            <a:off x="1575900" y="1641491"/>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3" name="Text Placeholder 20">
            <a:extLst>
              <a:ext uri="{FF2B5EF4-FFF2-40B4-BE49-F238E27FC236}">
                <a16:creationId xmlns:a16="http://schemas.microsoft.com/office/drawing/2014/main" id="{0F93B5AA-1E6A-A444-8909-390CABF769B2}"/>
              </a:ext>
            </a:extLst>
          </p:cNvPr>
          <p:cNvSpPr>
            <a:spLocks noGrp="1"/>
          </p:cNvSpPr>
          <p:nvPr>
            <p:ph type="body" sz="quarter" idx="15" hasCustomPrompt="1"/>
          </p:nvPr>
        </p:nvSpPr>
        <p:spPr>
          <a:xfrm>
            <a:off x="6461760" y="2235660"/>
            <a:ext cx="4856163" cy="1506464"/>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4" name="Text Placeholder 20">
            <a:extLst>
              <a:ext uri="{FF2B5EF4-FFF2-40B4-BE49-F238E27FC236}">
                <a16:creationId xmlns:a16="http://schemas.microsoft.com/office/drawing/2014/main" id="{42BC73F6-4B0F-1F48-B94F-464C263AD3BC}"/>
              </a:ext>
            </a:extLst>
          </p:cNvPr>
          <p:cNvSpPr>
            <a:spLocks noGrp="1"/>
          </p:cNvSpPr>
          <p:nvPr>
            <p:ph type="body" sz="quarter" idx="16" hasCustomPrompt="1"/>
          </p:nvPr>
        </p:nvSpPr>
        <p:spPr>
          <a:xfrm>
            <a:off x="7199460" y="1641491"/>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5" name="Text Placeholder 20">
            <a:extLst>
              <a:ext uri="{FF2B5EF4-FFF2-40B4-BE49-F238E27FC236}">
                <a16:creationId xmlns:a16="http://schemas.microsoft.com/office/drawing/2014/main" id="{34FB15A2-BAF7-954C-B4E3-810AA952D86D}"/>
              </a:ext>
            </a:extLst>
          </p:cNvPr>
          <p:cNvSpPr>
            <a:spLocks noGrp="1"/>
          </p:cNvSpPr>
          <p:nvPr>
            <p:ph type="body" sz="quarter" idx="17" hasCustomPrompt="1"/>
          </p:nvPr>
        </p:nvSpPr>
        <p:spPr>
          <a:xfrm>
            <a:off x="838200" y="4714958"/>
            <a:ext cx="4856163" cy="15510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6" name="Text Placeholder 20">
            <a:extLst>
              <a:ext uri="{FF2B5EF4-FFF2-40B4-BE49-F238E27FC236}">
                <a16:creationId xmlns:a16="http://schemas.microsoft.com/office/drawing/2014/main" id="{844C94BE-9D37-5041-8D54-2852848E1347}"/>
              </a:ext>
            </a:extLst>
          </p:cNvPr>
          <p:cNvSpPr>
            <a:spLocks noGrp="1"/>
          </p:cNvSpPr>
          <p:nvPr>
            <p:ph type="body" sz="quarter" idx="18" hasCustomPrompt="1"/>
          </p:nvPr>
        </p:nvSpPr>
        <p:spPr>
          <a:xfrm>
            <a:off x="1575900" y="4120789"/>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7" name="Text Placeholder 20">
            <a:extLst>
              <a:ext uri="{FF2B5EF4-FFF2-40B4-BE49-F238E27FC236}">
                <a16:creationId xmlns:a16="http://schemas.microsoft.com/office/drawing/2014/main" id="{5ADF7230-F2ED-A343-9E70-2EA6DA1B1878}"/>
              </a:ext>
            </a:extLst>
          </p:cNvPr>
          <p:cNvSpPr>
            <a:spLocks noGrp="1"/>
          </p:cNvSpPr>
          <p:nvPr>
            <p:ph type="body" sz="quarter" idx="19" hasCustomPrompt="1"/>
          </p:nvPr>
        </p:nvSpPr>
        <p:spPr>
          <a:xfrm>
            <a:off x="6461760" y="4714958"/>
            <a:ext cx="4856163" cy="15510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a:lvl1pPr>
            <a:lvl2pPr>
              <a:defRPr sz="1600"/>
            </a:lvl2pPr>
            <a:lvl3pPr>
              <a:defRPr sz="1400"/>
            </a:lvl3pPr>
            <a:lvl4pPr>
              <a:defRPr sz="1200"/>
            </a:lvl4pPr>
            <a:lvl5pPr>
              <a:defRPr sz="12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endParaRPr lang="en-US">
              <a:latin typeface="Calibri" panose="020F0502020204030204" pitchFamily="34" charset="0"/>
              <a:ea typeface="Arial" charset="0"/>
              <a:cs typeface="Calibri" panose="020F0502020204030204" pitchFamily="34" charset="0"/>
            </a:endParaRPr>
          </a:p>
        </p:txBody>
      </p:sp>
      <p:sp>
        <p:nvSpPr>
          <p:cNvPr id="28" name="Text Placeholder 20">
            <a:extLst>
              <a:ext uri="{FF2B5EF4-FFF2-40B4-BE49-F238E27FC236}">
                <a16:creationId xmlns:a16="http://schemas.microsoft.com/office/drawing/2014/main" id="{B7561818-C1AE-7E43-B51D-3A1DFEA05D41}"/>
              </a:ext>
            </a:extLst>
          </p:cNvPr>
          <p:cNvSpPr>
            <a:spLocks noGrp="1"/>
          </p:cNvSpPr>
          <p:nvPr>
            <p:ph type="body" sz="quarter" idx="20" hasCustomPrompt="1"/>
          </p:nvPr>
        </p:nvSpPr>
        <p:spPr>
          <a:xfrm>
            <a:off x="7199460" y="4120789"/>
            <a:ext cx="4118463" cy="346540"/>
          </a:xfrm>
        </p:spPr>
        <p:txBody>
          <a:bodyPr>
            <a:noAutofit/>
          </a:bodyPr>
          <a:lstStyle>
            <a:lvl1pPr marL="0" indent="0" algn="l">
              <a:buNone/>
              <a:defRPr sz="2400" b="1">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Subtitle</a:t>
            </a:r>
          </a:p>
        </p:txBody>
      </p:sp>
      <p:sp>
        <p:nvSpPr>
          <p:cNvPr id="29" name="TextBox 28">
            <a:extLst>
              <a:ext uri="{FF2B5EF4-FFF2-40B4-BE49-F238E27FC236}">
                <a16:creationId xmlns:a16="http://schemas.microsoft.com/office/drawing/2014/main" id="{4E448B1F-8D14-0E4A-A4D0-3CDCE890E9F9}"/>
              </a:ext>
            </a:extLst>
          </p:cNvPr>
          <p:cNvSpPr txBox="1"/>
          <p:nvPr userDrawn="1"/>
        </p:nvSpPr>
        <p:spPr>
          <a:xfrm>
            <a:off x="334537" y="-55756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48333951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57EA63F-E258-8B4D-B70A-6AFAEA50ED00}"/>
              </a:ext>
            </a:extLst>
          </p:cNvPr>
          <p:cNvPicPr>
            <a:picLocks noChangeAspect="1"/>
          </p:cNvPicPr>
          <p:nvPr userDrawn="1"/>
        </p:nvPicPr>
        <p:blipFill>
          <a:blip r:embed="rId4"/>
          <a:stretch>
            <a:fillRect/>
          </a:stretch>
        </p:blipFill>
        <p:spPr>
          <a:xfrm>
            <a:off x="359617" y="6004119"/>
            <a:ext cx="3973068" cy="524744"/>
          </a:xfrm>
          <a:prstGeom prst="rect">
            <a:avLst/>
          </a:prstGeom>
        </p:spPr>
      </p:pic>
      <p:sp>
        <p:nvSpPr>
          <p:cNvPr id="12" name="Content Placeholder 2">
            <a:extLst>
              <a:ext uri="{FF2B5EF4-FFF2-40B4-BE49-F238E27FC236}">
                <a16:creationId xmlns:a16="http://schemas.microsoft.com/office/drawing/2014/main" id="{306A99C9-9F07-F745-B575-0DBCE5993A5B}"/>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spTree>
    <p:extLst>
      <p:ext uri="{BB962C8B-B14F-4D97-AF65-F5344CB8AC3E}">
        <p14:creationId xmlns:p14="http://schemas.microsoft.com/office/powerpoint/2010/main" val="2433822817"/>
      </p:ext>
    </p:extLst>
  </p:cSld>
  <p:clrMapOvr>
    <a:masterClrMapping/>
  </p:clrMapOvr>
  <p:extLst>
    <p:ext uri="{DCECCB84-F9BA-43D5-87BE-67443E8EF086}">
      <p15:sldGuideLst xmlns:p15="http://schemas.microsoft.com/office/powerpoint/2012/main">
        <p15:guide id="1" orient="horz" pos="1368" userDrawn="1">
          <p15:clr>
            <a:srgbClr val="FBAE40"/>
          </p15:clr>
        </p15:guide>
        <p15:guide id="2" pos="3840" userDrawn="1">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10" name="Picture 9">
            <a:extLst>
              <a:ext uri="{FF2B5EF4-FFF2-40B4-BE49-F238E27FC236}">
                <a16:creationId xmlns:a16="http://schemas.microsoft.com/office/drawing/2014/main" id="{5B33A9FA-E6B3-DE40-BDFB-918D40F2094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Tree>
    <p:extLst>
      <p:ext uri="{BB962C8B-B14F-4D97-AF65-F5344CB8AC3E}">
        <p14:creationId xmlns:p14="http://schemas.microsoft.com/office/powerpoint/2010/main" val="1677242503"/>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11" name="Picture 10">
            <a:extLst>
              <a:ext uri="{FF2B5EF4-FFF2-40B4-BE49-F238E27FC236}">
                <a16:creationId xmlns:a16="http://schemas.microsoft.com/office/drawing/2014/main" id="{AD348BBA-2F0F-4242-8BB9-3C9A7261640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4085203"/>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395D86F-0D51-C543-A9F3-1822D886FBDC}"/>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Rectangle 5">
            <a:extLst>
              <a:ext uri="{FF2B5EF4-FFF2-40B4-BE49-F238E27FC236}">
                <a16:creationId xmlns:a16="http://schemas.microsoft.com/office/drawing/2014/main" id="{8E325D5F-6A34-A546-AFAF-5C93905736DD}"/>
              </a:ext>
            </a:extLst>
          </p:cNvPr>
          <p:cNvSpPr/>
          <p:nvPr userDrawn="1"/>
        </p:nvSpPr>
        <p:spPr>
          <a:xfrm>
            <a:off x="1062317" y="2810435"/>
            <a:ext cx="3007659" cy="1290918"/>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B8DE59-E2FF-0B40-B602-1C3A76CC5EC1}"/>
              </a:ext>
            </a:extLst>
          </p:cNvPr>
          <p:cNvSpPr/>
          <p:nvPr userDrawn="1"/>
        </p:nvSpPr>
        <p:spPr>
          <a:xfrm>
            <a:off x="2751970" y="4583392"/>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A2C1E64-3D20-2E4C-876E-4063674422F9}"/>
              </a:ext>
            </a:extLst>
          </p:cNvPr>
          <p:cNvSpPr/>
          <p:nvPr userDrawn="1"/>
        </p:nvSpPr>
        <p:spPr>
          <a:xfrm>
            <a:off x="6277341" y="4583392"/>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1958FA1-D623-2B46-B9E3-FF112353B1ED}"/>
              </a:ext>
            </a:extLst>
          </p:cNvPr>
          <p:cNvSpPr/>
          <p:nvPr userDrawn="1"/>
        </p:nvSpPr>
        <p:spPr>
          <a:xfrm>
            <a:off x="4587688" y="2810435"/>
            <a:ext cx="3007659" cy="1290918"/>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B088D1-2231-C046-ABD2-14C5F2A323D9}"/>
              </a:ext>
            </a:extLst>
          </p:cNvPr>
          <p:cNvSpPr/>
          <p:nvPr userDrawn="1"/>
        </p:nvSpPr>
        <p:spPr>
          <a:xfrm>
            <a:off x="8104094" y="2810435"/>
            <a:ext cx="3007659" cy="1290918"/>
          </a:xfrm>
          <a:prstGeom prst="rect">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CCA612F-57AB-F642-95E1-3CB7D7F6D7A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2" name="Title 1">
            <a:extLst>
              <a:ext uri="{FF2B5EF4-FFF2-40B4-BE49-F238E27FC236}">
                <a16:creationId xmlns:a16="http://schemas.microsoft.com/office/drawing/2014/main" id="{3C41CA43-4C3A-D348-BCD9-F09494DD1A3F}"/>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Text Placeholder 3">
            <a:extLst>
              <a:ext uri="{FF2B5EF4-FFF2-40B4-BE49-F238E27FC236}">
                <a16:creationId xmlns:a16="http://schemas.microsoft.com/office/drawing/2014/main" id="{517151F1-D7E5-AF48-B4CD-433E76184C6F}"/>
              </a:ext>
            </a:extLst>
          </p:cNvPr>
          <p:cNvSpPr>
            <a:spLocks noGrp="1"/>
          </p:cNvSpPr>
          <p:nvPr>
            <p:ph type="body" sz="quarter" idx="10" hasCustomPrompt="1"/>
          </p:nvPr>
        </p:nvSpPr>
        <p:spPr>
          <a:xfrm>
            <a:off x="1419971" y="3032825"/>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5" name="Text Placeholder 3">
            <a:extLst>
              <a:ext uri="{FF2B5EF4-FFF2-40B4-BE49-F238E27FC236}">
                <a16:creationId xmlns:a16="http://schemas.microsoft.com/office/drawing/2014/main" id="{AD9CB3F9-A570-A941-93FE-A8B5DA4961EB}"/>
              </a:ext>
            </a:extLst>
          </p:cNvPr>
          <p:cNvSpPr>
            <a:spLocks noGrp="1"/>
          </p:cNvSpPr>
          <p:nvPr>
            <p:ph type="body" sz="quarter" idx="11" hasCustomPrompt="1"/>
          </p:nvPr>
        </p:nvSpPr>
        <p:spPr>
          <a:xfrm>
            <a:off x="4964682" y="3032825"/>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6" name="Text Placeholder 3">
            <a:extLst>
              <a:ext uri="{FF2B5EF4-FFF2-40B4-BE49-F238E27FC236}">
                <a16:creationId xmlns:a16="http://schemas.microsoft.com/office/drawing/2014/main" id="{90DD4577-90CA-0144-8FB0-CB529F9A97F2}"/>
              </a:ext>
            </a:extLst>
          </p:cNvPr>
          <p:cNvSpPr>
            <a:spLocks noGrp="1"/>
          </p:cNvSpPr>
          <p:nvPr>
            <p:ph type="body" sz="quarter" idx="12" hasCustomPrompt="1"/>
          </p:nvPr>
        </p:nvSpPr>
        <p:spPr>
          <a:xfrm>
            <a:off x="8419082" y="3032825"/>
            <a:ext cx="2292350" cy="846137"/>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17" name="Text Placeholder 3">
            <a:extLst>
              <a:ext uri="{FF2B5EF4-FFF2-40B4-BE49-F238E27FC236}">
                <a16:creationId xmlns:a16="http://schemas.microsoft.com/office/drawing/2014/main" id="{FAD0103B-A93B-E543-964C-79D5B20E15A7}"/>
              </a:ext>
            </a:extLst>
          </p:cNvPr>
          <p:cNvSpPr>
            <a:spLocks noGrp="1"/>
          </p:cNvSpPr>
          <p:nvPr>
            <p:ph type="body" sz="quarter" idx="13" hasCustomPrompt="1"/>
          </p:nvPr>
        </p:nvSpPr>
        <p:spPr>
          <a:xfrm>
            <a:off x="3109624" y="48164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
        <p:nvSpPr>
          <p:cNvPr id="18" name="Text Placeholder 3">
            <a:extLst>
              <a:ext uri="{FF2B5EF4-FFF2-40B4-BE49-F238E27FC236}">
                <a16:creationId xmlns:a16="http://schemas.microsoft.com/office/drawing/2014/main" id="{7D1BB9A9-0045-C345-A842-1E3AAFF1D320}"/>
              </a:ext>
            </a:extLst>
          </p:cNvPr>
          <p:cNvSpPr>
            <a:spLocks noGrp="1"/>
          </p:cNvSpPr>
          <p:nvPr>
            <p:ph type="body" sz="quarter" idx="14" hasCustomPrompt="1"/>
          </p:nvPr>
        </p:nvSpPr>
        <p:spPr>
          <a:xfrm>
            <a:off x="6634995" y="4816469"/>
            <a:ext cx="2292350" cy="846137"/>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p>
        </p:txBody>
      </p:sp>
    </p:spTree>
    <p:extLst>
      <p:ext uri="{BB962C8B-B14F-4D97-AF65-F5344CB8AC3E}">
        <p14:creationId xmlns:p14="http://schemas.microsoft.com/office/powerpoint/2010/main" val="625754259"/>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48B52403-E8F6-1348-8400-5DD896E01B8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spTree>
    <p:extLst>
      <p:ext uri="{BB962C8B-B14F-4D97-AF65-F5344CB8AC3E}">
        <p14:creationId xmlns:p14="http://schemas.microsoft.com/office/powerpoint/2010/main" val="1786952740"/>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48B52403-E8F6-1348-8400-5DD896E01B80}"/>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Tree>
    <p:extLst>
      <p:ext uri="{BB962C8B-B14F-4D97-AF65-F5344CB8AC3E}">
        <p14:creationId xmlns:p14="http://schemas.microsoft.com/office/powerpoint/2010/main" val="337565863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59B894B2-364A-114E-88B5-42EBFD3FBB6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spTree>
    <p:extLst>
      <p:ext uri="{BB962C8B-B14F-4D97-AF65-F5344CB8AC3E}">
        <p14:creationId xmlns:p14="http://schemas.microsoft.com/office/powerpoint/2010/main" val="21501188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FEBEA0D-3BA1-F94A-BEC7-88F1A2C863EC}"/>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AC391AB2-8DEA-704B-9ABF-A90C77E39E9E}"/>
              </a:ext>
            </a:extLst>
          </p:cNvPr>
          <p:cNvSpPr/>
          <p:nvPr userDrawn="1"/>
        </p:nvSpPr>
        <p:spPr>
          <a:xfrm>
            <a:off x="571499" y="4089005"/>
            <a:ext cx="5373755" cy="2280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1D0780-F537-DE45-A806-734B3795D7CD}"/>
              </a:ext>
            </a:extLst>
          </p:cNvPr>
          <p:cNvSpPr/>
          <p:nvPr userDrawn="1"/>
        </p:nvSpPr>
        <p:spPr>
          <a:xfrm>
            <a:off x="571499" y="1609344"/>
            <a:ext cx="5373755" cy="228043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CEDEC8-D450-874E-AE08-B5BC3F49CEED}"/>
              </a:ext>
            </a:extLst>
          </p:cNvPr>
          <p:cNvSpPr/>
          <p:nvPr userDrawn="1"/>
        </p:nvSpPr>
        <p:spPr>
          <a:xfrm>
            <a:off x="6170545" y="4089005"/>
            <a:ext cx="5373755" cy="228043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33C0E43C-F475-0F4A-A7C8-F7174C77B316}"/>
              </a:ext>
            </a:extLst>
          </p:cNvPr>
          <p:cNvSpPr/>
          <p:nvPr userDrawn="1"/>
        </p:nvSpPr>
        <p:spPr>
          <a:xfrm>
            <a:off x="6170545" y="1609344"/>
            <a:ext cx="5373755" cy="2280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6180100-237E-2147-BFE1-6DB26C1437A0}"/>
              </a:ext>
            </a:extLst>
          </p:cNvPr>
          <p:cNvCxnSpPr>
            <a:cxnSpLocks/>
          </p:cNvCxnSpPr>
          <p:nvPr userDrawn="1"/>
        </p:nvCxnSpPr>
        <p:spPr>
          <a:xfrm>
            <a:off x="1973179" y="1793718"/>
            <a:ext cx="0" cy="1790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71AB93F-ED05-8644-A8DE-881181D487CA}"/>
              </a:ext>
            </a:extLst>
          </p:cNvPr>
          <p:cNvCxnSpPr>
            <a:cxnSpLocks/>
          </p:cNvCxnSpPr>
          <p:nvPr userDrawn="1"/>
        </p:nvCxnSpPr>
        <p:spPr>
          <a:xfrm>
            <a:off x="1973179" y="4391326"/>
            <a:ext cx="0" cy="1746716"/>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3EBBA0-E625-E247-B73B-1FEEA01672BF}"/>
              </a:ext>
            </a:extLst>
          </p:cNvPr>
          <p:cNvCxnSpPr>
            <a:cxnSpLocks/>
          </p:cNvCxnSpPr>
          <p:nvPr userDrawn="1"/>
        </p:nvCxnSpPr>
        <p:spPr>
          <a:xfrm>
            <a:off x="7555832" y="1793718"/>
            <a:ext cx="0" cy="1790310"/>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08A41D-35F3-5242-A298-B9C4D9DA8B54}"/>
              </a:ext>
            </a:extLst>
          </p:cNvPr>
          <p:cNvCxnSpPr>
            <a:cxnSpLocks/>
          </p:cNvCxnSpPr>
          <p:nvPr userDrawn="1"/>
        </p:nvCxnSpPr>
        <p:spPr>
          <a:xfrm>
            <a:off x="7555832" y="4391326"/>
            <a:ext cx="0" cy="17467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7DE0A090-01F3-394C-AC7C-BC469143805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cxnSp>
        <p:nvCxnSpPr>
          <p:cNvPr id="19" name="Straight Connector 18">
            <a:extLst>
              <a:ext uri="{FF2B5EF4-FFF2-40B4-BE49-F238E27FC236}">
                <a16:creationId xmlns:a16="http://schemas.microsoft.com/office/drawing/2014/main" id="{44C8EBF2-3A5C-444B-BC9C-CCDB9EF27E83}"/>
              </a:ext>
            </a:extLst>
          </p:cNvPr>
          <p:cNvCxnSpPr>
            <a:cxnSpLocks/>
          </p:cNvCxnSpPr>
          <p:nvPr userDrawn="1"/>
        </p:nvCxnSpPr>
        <p:spPr>
          <a:xfrm>
            <a:off x="13378563" y="4347732"/>
            <a:ext cx="0" cy="1576087"/>
          </a:xfrm>
          <a:prstGeom prst="line">
            <a:avLst/>
          </a:prstGeom>
          <a:ln>
            <a:solidFill>
              <a:srgbClr val="193968"/>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090F6894-E796-2A40-8783-182AD34A449E}"/>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F2B29E76-328B-8742-BFE2-823DD5D39D67}"/>
              </a:ext>
            </a:extLst>
          </p:cNvPr>
          <p:cNvSpPr>
            <a:spLocks noGrp="1"/>
          </p:cNvSpPr>
          <p:nvPr>
            <p:ph type="pic" sz="quarter" idx="10" hasCustomPrompt="1"/>
          </p:nvPr>
        </p:nvSpPr>
        <p:spPr>
          <a:xfrm>
            <a:off x="824088" y="2100263"/>
            <a:ext cx="903288" cy="1331912"/>
          </a:xfrm>
        </p:spPr>
        <p:txBody>
          <a:bodyPr>
            <a:normAutofit/>
          </a:bodyPr>
          <a:lstStyle>
            <a:lvl1pPr marL="0" indent="0" algn="ctr">
              <a:buNone/>
              <a:defRPr sz="1600">
                <a:solidFill>
                  <a:schemeClr val="bg1"/>
                </a:solidFill>
              </a:defRPr>
            </a:lvl1pPr>
          </a:lstStyle>
          <a:p>
            <a:r>
              <a:rPr lang="en-US"/>
              <a:t>Icon</a:t>
            </a:r>
          </a:p>
        </p:txBody>
      </p:sp>
      <p:sp>
        <p:nvSpPr>
          <p:cNvPr id="24" name="Picture Placeholder 4">
            <a:extLst>
              <a:ext uri="{FF2B5EF4-FFF2-40B4-BE49-F238E27FC236}">
                <a16:creationId xmlns:a16="http://schemas.microsoft.com/office/drawing/2014/main" id="{6FCADA57-C0A0-5D4F-ABFE-24007F82AC5D}"/>
              </a:ext>
            </a:extLst>
          </p:cNvPr>
          <p:cNvSpPr>
            <a:spLocks noGrp="1"/>
          </p:cNvSpPr>
          <p:nvPr>
            <p:ph type="pic" sz="quarter" idx="11" hasCustomPrompt="1"/>
          </p:nvPr>
        </p:nvSpPr>
        <p:spPr>
          <a:xfrm>
            <a:off x="6425021" y="2100263"/>
            <a:ext cx="903288" cy="1331912"/>
          </a:xfrm>
        </p:spPr>
        <p:txBody>
          <a:bodyPr>
            <a:normAutofit/>
          </a:bodyPr>
          <a:lstStyle>
            <a:lvl1pPr marL="0" indent="0" algn="ctr">
              <a:buNone/>
              <a:defRPr sz="1600"/>
            </a:lvl1pPr>
          </a:lstStyle>
          <a:p>
            <a:r>
              <a:rPr lang="en-US"/>
              <a:t>Icon</a:t>
            </a:r>
          </a:p>
        </p:txBody>
      </p:sp>
      <p:sp>
        <p:nvSpPr>
          <p:cNvPr id="29" name="Picture Placeholder 4">
            <a:extLst>
              <a:ext uri="{FF2B5EF4-FFF2-40B4-BE49-F238E27FC236}">
                <a16:creationId xmlns:a16="http://schemas.microsoft.com/office/drawing/2014/main" id="{94EAFF9D-7304-1642-8859-35CEFD28D48C}"/>
              </a:ext>
            </a:extLst>
          </p:cNvPr>
          <p:cNvSpPr>
            <a:spLocks noGrp="1"/>
          </p:cNvSpPr>
          <p:nvPr>
            <p:ph type="pic" sz="quarter" idx="12" hasCustomPrompt="1"/>
          </p:nvPr>
        </p:nvSpPr>
        <p:spPr>
          <a:xfrm>
            <a:off x="824088" y="4617686"/>
            <a:ext cx="903288" cy="1331912"/>
          </a:xfrm>
        </p:spPr>
        <p:txBody>
          <a:bodyPr>
            <a:normAutofit/>
          </a:bodyPr>
          <a:lstStyle>
            <a:lvl1pPr marL="0" indent="0" algn="ctr">
              <a:buNone/>
              <a:defRPr sz="1600"/>
            </a:lvl1pPr>
          </a:lstStyle>
          <a:p>
            <a:r>
              <a:rPr lang="en-US"/>
              <a:t>Icon</a:t>
            </a:r>
          </a:p>
        </p:txBody>
      </p:sp>
      <p:sp>
        <p:nvSpPr>
          <p:cNvPr id="30" name="Picture Placeholder 4">
            <a:extLst>
              <a:ext uri="{FF2B5EF4-FFF2-40B4-BE49-F238E27FC236}">
                <a16:creationId xmlns:a16="http://schemas.microsoft.com/office/drawing/2014/main" id="{274E9F46-68AD-1645-9679-4646530F533C}"/>
              </a:ext>
            </a:extLst>
          </p:cNvPr>
          <p:cNvSpPr>
            <a:spLocks noGrp="1"/>
          </p:cNvSpPr>
          <p:nvPr>
            <p:ph type="pic" sz="quarter" idx="13" hasCustomPrompt="1"/>
          </p:nvPr>
        </p:nvSpPr>
        <p:spPr>
          <a:xfrm>
            <a:off x="6425021" y="4617686"/>
            <a:ext cx="903288" cy="1331912"/>
          </a:xfrm>
        </p:spPr>
        <p:txBody>
          <a:bodyPr>
            <a:normAutofit/>
          </a:bodyPr>
          <a:lstStyle>
            <a:lvl1pPr marL="0" indent="0" algn="ctr">
              <a:buNone/>
              <a:defRPr sz="1600">
                <a:solidFill>
                  <a:schemeClr val="bg1"/>
                </a:solidFill>
              </a:defRPr>
            </a:lvl1pPr>
          </a:lstStyle>
          <a:p>
            <a:r>
              <a:rPr lang="en-US"/>
              <a:t>Icon</a:t>
            </a:r>
          </a:p>
        </p:txBody>
      </p:sp>
      <p:sp>
        <p:nvSpPr>
          <p:cNvPr id="4" name="Text Placeholder 3">
            <a:extLst>
              <a:ext uri="{FF2B5EF4-FFF2-40B4-BE49-F238E27FC236}">
                <a16:creationId xmlns:a16="http://schemas.microsoft.com/office/drawing/2014/main" id="{510EB58E-3AE5-6948-BD22-A35E713263E3}"/>
              </a:ext>
            </a:extLst>
          </p:cNvPr>
          <p:cNvSpPr>
            <a:spLocks noGrp="1"/>
          </p:cNvSpPr>
          <p:nvPr>
            <p:ph type="body" sz="quarter" idx="14" hasCustomPrompt="1"/>
          </p:nvPr>
        </p:nvSpPr>
        <p:spPr>
          <a:xfrm>
            <a:off x="2197100" y="1855788"/>
            <a:ext cx="3582988" cy="1728787"/>
          </a:xfrm>
        </p:spPr>
        <p:txBody>
          <a:bodyPr/>
          <a:lstStyle>
            <a:lvl1pPr marL="0" indent="0">
              <a:buNone/>
              <a:defRPr>
                <a:solidFill>
                  <a:schemeClr val="bg1"/>
                </a:solidFill>
              </a:defRPr>
            </a:lvl1pPr>
          </a:lstStyle>
          <a:p>
            <a:pPr lvl="0"/>
            <a:r>
              <a:rPr lang="en-US"/>
              <a:t>Lorem ipsum</a:t>
            </a:r>
          </a:p>
        </p:txBody>
      </p:sp>
      <p:sp>
        <p:nvSpPr>
          <p:cNvPr id="26" name="Text Placeholder 3">
            <a:extLst>
              <a:ext uri="{FF2B5EF4-FFF2-40B4-BE49-F238E27FC236}">
                <a16:creationId xmlns:a16="http://schemas.microsoft.com/office/drawing/2014/main" id="{75C436DC-5F5F-5C47-BC7E-BA9B97FE5F3A}"/>
              </a:ext>
            </a:extLst>
          </p:cNvPr>
          <p:cNvSpPr>
            <a:spLocks noGrp="1"/>
          </p:cNvSpPr>
          <p:nvPr>
            <p:ph type="body" sz="quarter" idx="15" hasCustomPrompt="1"/>
          </p:nvPr>
        </p:nvSpPr>
        <p:spPr>
          <a:xfrm>
            <a:off x="7782892" y="1855788"/>
            <a:ext cx="3582988" cy="1728787"/>
          </a:xfrm>
        </p:spPr>
        <p:txBody>
          <a:bodyPr/>
          <a:lstStyle>
            <a:lvl1pPr marL="0" indent="0">
              <a:buNone/>
              <a:defRPr>
                <a:solidFill>
                  <a:schemeClr val="tx1"/>
                </a:solidFill>
              </a:defRPr>
            </a:lvl1pPr>
          </a:lstStyle>
          <a:p>
            <a:pPr lvl="0"/>
            <a:r>
              <a:rPr lang="en-US"/>
              <a:t>Lorem ipsum</a:t>
            </a:r>
          </a:p>
        </p:txBody>
      </p:sp>
      <p:sp>
        <p:nvSpPr>
          <p:cNvPr id="27" name="Text Placeholder 3">
            <a:extLst>
              <a:ext uri="{FF2B5EF4-FFF2-40B4-BE49-F238E27FC236}">
                <a16:creationId xmlns:a16="http://schemas.microsoft.com/office/drawing/2014/main" id="{A8013F99-2DD0-7941-97CE-30EED66A377B}"/>
              </a:ext>
            </a:extLst>
          </p:cNvPr>
          <p:cNvSpPr>
            <a:spLocks noGrp="1"/>
          </p:cNvSpPr>
          <p:nvPr>
            <p:ph type="body" sz="quarter" idx="16" hasCustomPrompt="1"/>
          </p:nvPr>
        </p:nvSpPr>
        <p:spPr>
          <a:xfrm>
            <a:off x="2197100" y="4430023"/>
            <a:ext cx="3582988" cy="1728787"/>
          </a:xfrm>
        </p:spPr>
        <p:txBody>
          <a:bodyPr/>
          <a:lstStyle>
            <a:lvl1pPr marL="0" indent="0">
              <a:buNone/>
              <a:defRPr>
                <a:solidFill>
                  <a:schemeClr val="tx1"/>
                </a:solidFill>
              </a:defRPr>
            </a:lvl1pPr>
          </a:lstStyle>
          <a:p>
            <a:pPr lvl="0"/>
            <a:r>
              <a:rPr lang="en-US"/>
              <a:t>Lorem ipsum</a:t>
            </a:r>
          </a:p>
        </p:txBody>
      </p:sp>
      <p:sp>
        <p:nvSpPr>
          <p:cNvPr id="28" name="Text Placeholder 3">
            <a:extLst>
              <a:ext uri="{FF2B5EF4-FFF2-40B4-BE49-F238E27FC236}">
                <a16:creationId xmlns:a16="http://schemas.microsoft.com/office/drawing/2014/main" id="{D7179D97-9393-D542-9346-805B6395A02F}"/>
              </a:ext>
            </a:extLst>
          </p:cNvPr>
          <p:cNvSpPr>
            <a:spLocks noGrp="1"/>
          </p:cNvSpPr>
          <p:nvPr>
            <p:ph type="body" sz="quarter" idx="17" hasCustomPrompt="1"/>
          </p:nvPr>
        </p:nvSpPr>
        <p:spPr>
          <a:xfrm>
            <a:off x="7782892" y="4430023"/>
            <a:ext cx="3582988" cy="1728787"/>
          </a:xfrm>
        </p:spPr>
        <p:txBody>
          <a:bodyPr/>
          <a:lstStyle>
            <a:lvl1pPr marL="0" indent="0">
              <a:buNone/>
              <a:defRPr>
                <a:solidFill>
                  <a:schemeClr val="bg1"/>
                </a:solidFill>
              </a:defRPr>
            </a:lvl1pPr>
          </a:lstStyle>
          <a:p>
            <a:pPr lvl="0"/>
            <a:r>
              <a:rPr lang="en-US"/>
              <a:t>Lorem ipsum</a:t>
            </a:r>
          </a:p>
        </p:txBody>
      </p:sp>
    </p:spTree>
    <p:extLst>
      <p:ext uri="{BB962C8B-B14F-4D97-AF65-F5344CB8AC3E}">
        <p14:creationId xmlns:p14="http://schemas.microsoft.com/office/powerpoint/2010/main" val="4192472851"/>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196AB9A-E2C1-6C44-9C91-87230C4AFA72}"/>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Rectangle 5">
            <a:extLst>
              <a:ext uri="{FF2B5EF4-FFF2-40B4-BE49-F238E27FC236}">
                <a16:creationId xmlns:a16="http://schemas.microsoft.com/office/drawing/2014/main" id="{C01788C8-CE24-294D-BFBD-BCA72890847A}"/>
              </a:ext>
            </a:extLst>
          </p:cNvPr>
          <p:cNvSpPr/>
          <p:nvPr userDrawn="1"/>
        </p:nvSpPr>
        <p:spPr>
          <a:xfrm>
            <a:off x="677780" y="1570765"/>
            <a:ext cx="1111590" cy="1216725"/>
          </a:xfrm>
          <a:prstGeom prst="rect">
            <a:avLst/>
          </a:prstGeom>
          <a:solidFill>
            <a:srgbClr val="193968"/>
          </a:solidFill>
          <a:ln>
            <a:solidFill>
              <a:srgbClr val="5D8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C18B9EC-0A7A-D140-9F66-FBD45389282D}"/>
              </a:ext>
            </a:extLst>
          </p:cNvPr>
          <p:cNvCxnSpPr/>
          <p:nvPr userDrawn="1"/>
        </p:nvCxnSpPr>
        <p:spPr>
          <a:xfrm>
            <a:off x="1985210" y="2034698"/>
            <a:ext cx="3623629" cy="0"/>
          </a:xfrm>
          <a:prstGeom prst="line">
            <a:avLst/>
          </a:prstGeom>
          <a:ln>
            <a:solidFill>
              <a:srgbClr val="5D8B7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86A69E0-B20C-4F41-BC2E-3DE7046AF80C}"/>
              </a:ext>
            </a:extLst>
          </p:cNvPr>
          <p:cNvSpPr/>
          <p:nvPr userDrawn="1"/>
        </p:nvSpPr>
        <p:spPr>
          <a:xfrm>
            <a:off x="6422741" y="1570765"/>
            <a:ext cx="1111590" cy="1216725"/>
          </a:xfrm>
          <a:prstGeom prst="rect">
            <a:avLst/>
          </a:prstGeom>
          <a:solidFill>
            <a:srgbClr val="193968"/>
          </a:solidFill>
          <a:ln>
            <a:solidFill>
              <a:srgbClr val="5D8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ACF2C8A-240F-CA48-B754-F27FBC61AF5B}"/>
              </a:ext>
            </a:extLst>
          </p:cNvPr>
          <p:cNvCxnSpPr/>
          <p:nvPr userDrawn="1"/>
        </p:nvCxnSpPr>
        <p:spPr>
          <a:xfrm>
            <a:off x="7730171" y="2034698"/>
            <a:ext cx="3623629" cy="0"/>
          </a:xfrm>
          <a:prstGeom prst="line">
            <a:avLst/>
          </a:prstGeom>
          <a:ln>
            <a:solidFill>
              <a:srgbClr val="5D8B7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DF4D3A0-BFD7-4741-B690-FAD2FE27D056}"/>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2" name="Content Placeholder 5">
            <a:extLst>
              <a:ext uri="{FF2B5EF4-FFF2-40B4-BE49-F238E27FC236}">
                <a16:creationId xmlns:a16="http://schemas.microsoft.com/office/drawing/2014/main" id="{179635DD-05CD-FE45-80AB-58CA88082A5B}"/>
              </a:ext>
            </a:extLst>
          </p:cNvPr>
          <p:cNvSpPr>
            <a:spLocks noGrp="1"/>
          </p:cNvSpPr>
          <p:nvPr>
            <p:ph sz="quarter" idx="13" hasCustomPrompt="1"/>
          </p:nvPr>
        </p:nvSpPr>
        <p:spPr>
          <a:xfrm>
            <a:off x="677780" y="3770592"/>
            <a:ext cx="5193756" cy="2741149"/>
          </a:xfrm>
        </p:spPr>
        <p:txBody>
          <a:bodyPr>
            <a:normAutofit/>
          </a:bodyPr>
          <a:lstStyle>
            <a:lvl1pPr marL="0" indent="0">
              <a:buNone/>
              <a:defRPr sz="2800" b="1">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a:t>
            </a:r>
          </a:p>
        </p:txBody>
      </p:sp>
      <p:sp>
        <p:nvSpPr>
          <p:cNvPr id="13" name="Content Placeholder 5">
            <a:extLst>
              <a:ext uri="{FF2B5EF4-FFF2-40B4-BE49-F238E27FC236}">
                <a16:creationId xmlns:a16="http://schemas.microsoft.com/office/drawing/2014/main" id="{63691464-0491-5A4F-94C2-FB7440B5A6BA}"/>
              </a:ext>
            </a:extLst>
          </p:cNvPr>
          <p:cNvSpPr>
            <a:spLocks noGrp="1"/>
          </p:cNvSpPr>
          <p:nvPr>
            <p:ph sz="quarter" idx="14" hasCustomPrompt="1"/>
          </p:nvPr>
        </p:nvSpPr>
        <p:spPr>
          <a:xfrm>
            <a:off x="6398356" y="3770592"/>
            <a:ext cx="5193756" cy="2741149"/>
          </a:xfrm>
        </p:spPr>
        <p:txBody>
          <a:bodyPr>
            <a:normAutofit/>
          </a:bodyPr>
          <a:lstStyle>
            <a:lvl1pPr marL="0" indent="0">
              <a:buNone/>
              <a:defRPr sz="2800" b="1">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a:t>
            </a:r>
          </a:p>
        </p:txBody>
      </p:sp>
      <p:sp>
        <p:nvSpPr>
          <p:cNvPr id="14" name="Title 1">
            <a:extLst>
              <a:ext uri="{FF2B5EF4-FFF2-40B4-BE49-F238E27FC236}">
                <a16:creationId xmlns:a16="http://schemas.microsoft.com/office/drawing/2014/main" id="{587DA987-E557-C94A-9886-F3C9C9952EC0}"/>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Picture Placeholder 4">
            <a:extLst>
              <a:ext uri="{FF2B5EF4-FFF2-40B4-BE49-F238E27FC236}">
                <a16:creationId xmlns:a16="http://schemas.microsoft.com/office/drawing/2014/main" id="{BB038C65-F794-324B-BD5E-CC8D411B5032}"/>
              </a:ext>
            </a:extLst>
          </p:cNvPr>
          <p:cNvSpPr>
            <a:spLocks noGrp="1"/>
          </p:cNvSpPr>
          <p:nvPr>
            <p:ph type="pic" sz="quarter" idx="10" hasCustomPrompt="1"/>
          </p:nvPr>
        </p:nvSpPr>
        <p:spPr>
          <a:xfrm>
            <a:off x="767644" y="1741678"/>
            <a:ext cx="965282" cy="891293"/>
          </a:xfrm>
        </p:spPr>
        <p:txBody>
          <a:bodyPr>
            <a:normAutofit/>
          </a:bodyPr>
          <a:lstStyle>
            <a:lvl1pPr marL="0" indent="0" algn="ctr">
              <a:buNone/>
              <a:defRPr sz="1600">
                <a:solidFill>
                  <a:schemeClr val="bg1"/>
                </a:solidFill>
              </a:defRPr>
            </a:lvl1pPr>
          </a:lstStyle>
          <a:p>
            <a:r>
              <a:rPr lang="en-US"/>
              <a:t>Icon</a:t>
            </a:r>
          </a:p>
        </p:txBody>
      </p:sp>
      <p:sp>
        <p:nvSpPr>
          <p:cNvPr id="16" name="Picture Placeholder 4">
            <a:extLst>
              <a:ext uri="{FF2B5EF4-FFF2-40B4-BE49-F238E27FC236}">
                <a16:creationId xmlns:a16="http://schemas.microsoft.com/office/drawing/2014/main" id="{DF2A2CAF-EFFF-694D-AE7A-5BED27DAA997}"/>
              </a:ext>
            </a:extLst>
          </p:cNvPr>
          <p:cNvSpPr>
            <a:spLocks noGrp="1"/>
          </p:cNvSpPr>
          <p:nvPr>
            <p:ph type="pic" sz="quarter" idx="15" hasCustomPrompt="1"/>
          </p:nvPr>
        </p:nvSpPr>
        <p:spPr>
          <a:xfrm>
            <a:off x="6491111" y="1741678"/>
            <a:ext cx="965282" cy="891293"/>
          </a:xfrm>
        </p:spPr>
        <p:txBody>
          <a:bodyPr>
            <a:normAutofit/>
          </a:bodyPr>
          <a:lstStyle>
            <a:lvl1pPr marL="0" indent="0" algn="ctr">
              <a:buNone/>
              <a:defRPr sz="1600">
                <a:solidFill>
                  <a:schemeClr val="bg1"/>
                </a:solidFill>
              </a:defRPr>
            </a:lvl1pPr>
          </a:lstStyle>
          <a:p>
            <a:r>
              <a:rPr lang="en-US"/>
              <a:t>Icon</a:t>
            </a:r>
          </a:p>
        </p:txBody>
      </p:sp>
      <p:sp>
        <p:nvSpPr>
          <p:cNvPr id="17" name="Text Placeholder 20">
            <a:extLst>
              <a:ext uri="{FF2B5EF4-FFF2-40B4-BE49-F238E27FC236}">
                <a16:creationId xmlns:a16="http://schemas.microsoft.com/office/drawing/2014/main" id="{40BC7C3B-34FA-254D-AD62-1A014093DE46}"/>
              </a:ext>
            </a:extLst>
          </p:cNvPr>
          <p:cNvSpPr>
            <a:spLocks noGrp="1"/>
          </p:cNvSpPr>
          <p:nvPr>
            <p:ph type="body" sz="quarter" idx="16" hasCustomPrompt="1"/>
          </p:nvPr>
        </p:nvSpPr>
        <p:spPr>
          <a:xfrm>
            <a:off x="1984279" y="2143956"/>
            <a:ext cx="3887257" cy="1398948"/>
          </a:xfrm>
        </p:spPr>
        <p:txBody>
          <a:bodyPr>
            <a:noAutofit/>
          </a:bodyPr>
          <a:lstStyle>
            <a:lvl1pPr marL="0" indent="0" algn="l">
              <a:buNone/>
              <a:defRPr sz="1900"/>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a:t>
            </a:r>
          </a:p>
        </p:txBody>
      </p:sp>
      <p:sp>
        <p:nvSpPr>
          <p:cNvPr id="18" name="Text Placeholder 20">
            <a:extLst>
              <a:ext uri="{FF2B5EF4-FFF2-40B4-BE49-F238E27FC236}">
                <a16:creationId xmlns:a16="http://schemas.microsoft.com/office/drawing/2014/main" id="{66FD5739-E9A2-A34B-8072-F9B92F4C0633}"/>
              </a:ext>
            </a:extLst>
          </p:cNvPr>
          <p:cNvSpPr>
            <a:spLocks noGrp="1"/>
          </p:cNvSpPr>
          <p:nvPr>
            <p:ph type="body" sz="quarter" idx="17" hasCustomPrompt="1"/>
          </p:nvPr>
        </p:nvSpPr>
        <p:spPr>
          <a:xfrm>
            <a:off x="7754885" y="2143956"/>
            <a:ext cx="3837227" cy="1398948"/>
          </a:xfrm>
        </p:spPr>
        <p:txBody>
          <a:bodyPr>
            <a:noAutofit/>
          </a:bodyPr>
          <a:lstStyle>
            <a:lvl1pPr marL="0" indent="0" algn="l">
              <a:buNone/>
              <a:defRPr sz="1900"/>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a:t>
            </a:r>
          </a:p>
        </p:txBody>
      </p:sp>
      <p:sp>
        <p:nvSpPr>
          <p:cNvPr id="19" name="Text Placeholder 20">
            <a:extLst>
              <a:ext uri="{FF2B5EF4-FFF2-40B4-BE49-F238E27FC236}">
                <a16:creationId xmlns:a16="http://schemas.microsoft.com/office/drawing/2014/main" id="{8A1F4E7F-4E0B-2F48-9974-9EEC9B089D3D}"/>
              </a:ext>
            </a:extLst>
          </p:cNvPr>
          <p:cNvSpPr>
            <a:spLocks noGrp="1"/>
          </p:cNvSpPr>
          <p:nvPr>
            <p:ph type="body" sz="quarter" idx="18" hasCustomPrompt="1"/>
          </p:nvPr>
        </p:nvSpPr>
        <p:spPr>
          <a:xfrm>
            <a:off x="1984279" y="1570765"/>
            <a:ext cx="3887257" cy="382436"/>
          </a:xfrm>
        </p:spPr>
        <p:txBody>
          <a:bodyPr>
            <a:noAutofit/>
          </a:bodyPr>
          <a:lstStyle>
            <a:lvl1pPr marL="0" indent="0" algn="l">
              <a:buNone/>
              <a:defRPr sz="2400">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Title</a:t>
            </a:r>
          </a:p>
        </p:txBody>
      </p:sp>
      <p:sp>
        <p:nvSpPr>
          <p:cNvPr id="20" name="Text Placeholder 20">
            <a:extLst>
              <a:ext uri="{FF2B5EF4-FFF2-40B4-BE49-F238E27FC236}">
                <a16:creationId xmlns:a16="http://schemas.microsoft.com/office/drawing/2014/main" id="{0748AE88-65A5-7C45-962F-B9D47730013E}"/>
              </a:ext>
            </a:extLst>
          </p:cNvPr>
          <p:cNvSpPr>
            <a:spLocks noGrp="1"/>
          </p:cNvSpPr>
          <p:nvPr>
            <p:ph type="body" sz="quarter" idx="19" hasCustomPrompt="1"/>
          </p:nvPr>
        </p:nvSpPr>
        <p:spPr>
          <a:xfrm>
            <a:off x="7742527" y="1570765"/>
            <a:ext cx="3837227" cy="382436"/>
          </a:xfrm>
        </p:spPr>
        <p:txBody>
          <a:bodyPr>
            <a:noAutofit/>
          </a:bodyPr>
          <a:lstStyle>
            <a:lvl1pPr marL="0" indent="0" algn="l">
              <a:buNone/>
              <a:defRPr sz="2400">
                <a:solidFill>
                  <a:srgbClr val="002060"/>
                </a:solidFill>
              </a:defRPr>
            </a:lvl1pPr>
            <a:lvl2pPr>
              <a:defRPr sz="1600"/>
            </a:lvl2pPr>
            <a:lvl3pPr>
              <a:defRPr sz="1400"/>
            </a:lvl3pPr>
            <a:lvl4pPr>
              <a:defRPr sz="1200"/>
            </a:lvl4pPr>
            <a:lvl5pPr>
              <a:defRPr sz="1200"/>
            </a:lvl5pPr>
          </a:lstStyle>
          <a:p>
            <a:r>
              <a:rPr lang="en-US">
                <a:latin typeface="Calibri" panose="020F0502020204030204" pitchFamily="34" charset="0"/>
                <a:ea typeface="Arial" charset="0"/>
                <a:cs typeface="Calibri" panose="020F0502020204030204" pitchFamily="34" charset="0"/>
              </a:rPr>
              <a:t>Title</a:t>
            </a:r>
          </a:p>
        </p:txBody>
      </p:sp>
    </p:spTree>
    <p:extLst>
      <p:ext uri="{BB962C8B-B14F-4D97-AF65-F5344CB8AC3E}">
        <p14:creationId xmlns:p14="http://schemas.microsoft.com/office/powerpoint/2010/main" val="383607415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432" userDrawn="1">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3FAEA8-EB98-4C44-97DB-4584FF5EF60E}"/>
              </a:ext>
            </a:extLst>
          </p:cNvPr>
          <p:cNvPicPr>
            <a:picLocks noChangeAspect="1"/>
          </p:cNvPicPr>
          <p:nvPr userDrawn="1"/>
        </p:nvPicPr>
        <p:blipFill>
          <a:blip r:embed="rId2"/>
          <a:stretch>
            <a:fillRect/>
          </a:stretch>
        </p:blipFill>
        <p:spPr>
          <a:xfrm>
            <a:off x="1" y="0"/>
            <a:ext cx="12228755" cy="6878675"/>
          </a:xfrm>
          <a:prstGeom prst="rect">
            <a:avLst/>
          </a:prstGeom>
        </p:spPr>
      </p:pic>
      <p:sp>
        <p:nvSpPr>
          <p:cNvPr id="35" name="Rectangle 34">
            <a:extLst>
              <a:ext uri="{FF2B5EF4-FFF2-40B4-BE49-F238E27FC236}">
                <a16:creationId xmlns:a16="http://schemas.microsoft.com/office/drawing/2014/main" id="{796E3922-80F1-674E-82A0-ED8BFD479437}"/>
              </a:ext>
            </a:extLst>
          </p:cNvPr>
          <p:cNvSpPr/>
          <p:nvPr userDrawn="1"/>
        </p:nvSpPr>
        <p:spPr>
          <a:xfrm>
            <a:off x="4254199"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F112221-1811-C34E-883D-3E87A1E2F20B}"/>
              </a:ext>
            </a:extLst>
          </p:cNvPr>
          <p:cNvSpPr/>
          <p:nvPr userDrawn="1"/>
        </p:nvSpPr>
        <p:spPr>
          <a:xfrm>
            <a:off x="4254199"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A019D9D0-DC53-7C4D-8B70-66C6E379CE98}"/>
              </a:ext>
            </a:extLst>
          </p:cNvPr>
          <p:cNvSpPr/>
          <p:nvPr userDrawn="1"/>
        </p:nvSpPr>
        <p:spPr>
          <a:xfrm>
            <a:off x="4254199"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38" name="Rectangle 37">
            <a:extLst>
              <a:ext uri="{FF2B5EF4-FFF2-40B4-BE49-F238E27FC236}">
                <a16:creationId xmlns:a16="http://schemas.microsoft.com/office/drawing/2014/main" id="{279AC5F4-932A-7844-BB3D-C9CB97378AEC}"/>
              </a:ext>
            </a:extLst>
          </p:cNvPr>
          <p:cNvSpPr/>
          <p:nvPr userDrawn="1"/>
        </p:nvSpPr>
        <p:spPr>
          <a:xfrm>
            <a:off x="8039266"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E61FA1A4-2D9E-C443-9EC6-2B139AF14205}"/>
              </a:ext>
            </a:extLst>
          </p:cNvPr>
          <p:cNvSpPr/>
          <p:nvPr userDrawn="1"/>
        </p:nvSpPr>
        <p:spPr>
          <a:xfrm>
            <a:off x="8039266"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F1073F2A-5716-F747-8DF2-3D58169069D5}"/>
              </a:ext>
            </a:extLst>
          </p:cNvPr>
          <p:cNvSpPr/>
          <p:nvPr userDrawn="1"/>
        </p:nvSpPr>
        <p:spPr>
          <a:xfrm>
            <a:off x="8039266"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9" name="Rectangle 8">
            <a:extLst>
              <a:ext uri="{FF2B5EF4-FFF2-40B4-BE49-F238E27FC236}">
                <a16:creationId xmlns:a16="http://schemas.microsoft.com/office/drawing/2014/main" id="{6967735D-AF38-2048-8273-E41AD16C9CC9}"/>
              </a:ext>
            </a:extLst>
          </p:cNvPr>
          <p:cNvSpPr/>
          <p:nvPr userDrawn="1"/>
        </p:nvSpPr>
        <p:spPr>
          <a:xfrm>
            <a:off x="455635" y="3263602"/>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DEAE293-5074-4942-AFA0-C9EBA7D80D52}"/>
              </a:ext>
            </a:extLst>
          </p:cNvPr>
          <p:cNvSpPr/>
          <p:nvPr userDrawn="1"/>
        </p:nvSpPr>
        <p:spPr>
          <a:xfrm>
            <a:off x="455635" y="1589401"/>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D9C3D3B-E4CB-0345-BC42-57DB04C4EBA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58094" y="1988526"/>
            <a:ext cx="819195" cy="819195"/>
          </a:xfrm>
          <a:prstGeom prst="rect">
            <a:avLst/>
          </a:prstGeom>
        </p:spPr>
      </p:pic>
      <p:pic>
        <p:nvPicPr>
          <p:cNvPr id="14" name="Picture 13">
            <a:extLst>
              <a:ext uri="{FF2B5EF4-FFF2-40B4-BE49-F238E27FC236}">
                <a16:creationId xmlns:a16="http://schemas.microsoft.com/office/drawing/2014/main" id="{C9019B94-DB7D-EC4B-9592-9F388ED6C72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8103581" y="3718760"/>
            <a:ext cx="781241" cy="781241"/>
          </a:xfrm>
          <a:prstGeom prst="rect">
            <a:avLst/>
          </a:prstGeom>
        </p:spPr>
      </p:pic>
      <p:sp>
        <p:nvSpPr>
          <p:cNvPr id="15" name="TextBox 14">
            <a:extLst>
              <a:ext uri="{FF2B5EF4-FFF2-40B4-BE49-F238E27FC236}">
                <a16:creationId xmlns:a16="http://schemas.microsoft.com/office/drawing/2014/main" id="{79F64031-469F-BE40-B03A-BF0D977C543A}"/>
              </a:ext>
            </a:extLst>
          </p:cNvPr>
          <p:cNvSpPr txBox="1"/>
          <p:nvPr userDrawn="1"/>
        </p:nvSpPr>
        <p:spPr>
          <a:xfrm>
            <a:off x="8799238" y="1725157"/>
            <a:ext cx="293897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2 CAMPUSES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GAITHERSBURG, MD [HQ] BOULDER, CO</a:t>
            </a:r>
          </a:p>
        </p:txBody>
      </p:sp>
      <p:sp>
        <p:nvSpPr>
          <p:cNvPr id="16" name="TextBox 15">
            <a:extLst>
              <a:ext uri="{FF2B5EF4-FFF2-40B4-BE49-F238E27FC236}">
                <a16:creationId xmlns:a16="http://schemas.microsoft.com/office/drawing/2014/main" id="{45FC01BF-48F6-504B-8AC7-7001A42ED7E4}"/>
              </a:ext>
            </a:extLst>
          </p:cNvPr>
          <p:cNvSpPr txBox="1"/>
          <p:nvPr userDrawn="1"/>
        </p:nvSpPr>
        <p:spPr>
          <a:xfrm>
            <a:off x="2094043" y="3495549"/>
            <a:ext cx="165080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3,500+ </a:t>
            </a: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ASSOCIATES</a:t>
            </a:r>
          </a:p>
        </p:txBody>
      </p:sp>
      <p:sp>
        <p:nvSpPr>
          <p:cNvPr id="17" name="TextBox 16">
            <a:extLst>
              <a:ext uri="{FF2B5EF4-FFF2-40B4-BE49-F238E27FC236}">
                <a16:creationId xmlns:a16="http://schemas.microsoft.com/office/drawing/2014/main" id="{A31995C5-3C7C-1F43-B9C5-C398C8E2C4BF}"/>
              </a:ext>
            </a:extLst>
          </p:cNvPr>
          <p:cNvSpPr txBox="1"/>
          <p:nvPr userDrawn="1"/>
        </p:nvSpPr>
        <p:spPr>
          <a:xfrm>
            <a:off x="5683795" y="3403820"/>
            <a:ext cx="190985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10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COLLABORATIVE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INSTITUTES</a:t>
            </a:r>
            <a:endParaRPr kumimoji="0" lang="en-US" sz="18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endParaRPr>
          </a:p>
        </p:txBody>
      </p:sp>
      <p:sp>
        <p:nvSpPr>
          <p:cNvPr id="18" name="TextBox 17">
            <a:extLst>
              <a:ext uri="{FF2B5EF4-FFF2-40B4-BE49-F238E27FC236}">
                <a16:creationId xmlns:a16="http://schemas.microsoft.com/office/drawing/2014/main" id="{14D35E20-CBC2-8D4B-AB5F-FDF3B4DD77FA}"/>
              </a:ext>
            </a:extLst>
          </p:cNvPr>
          <p:cNvSpPr txBox="1"/>
          <p:nvPr userDrawn="1"/>
        </p:nvSpPr>
        <p:spPr>
          <a:xfrm>
            <a:off x="5614871" y="1680959"/>
            <a:ext cx="19098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NOBEL PRIZES</a:t>
            </a:r>
          </a:p>
        </p:txBody>
      </p:sp>
      <p:sp>
        <p:nvSpPr>
          <p:cNvPr id="19" name="TextBox 18">
            <a:extLst>
              <a:ext uri="{FF2B5EF4-FFF2-40B4-BE49-F238E27FC236}">
                <a16:creationId xmlns:a16="http://schemas.microsoft.com/office/drawing/2014/main" id="{3A1466ED-0794-B742-B10D-198B2E4D7639}"/>
              </a:ext>
            </a:extLst>
          </p:cNvPr>
          <p:cNvSpPr txBox="1"/>
          <p:nvPr userDrawn="1"/>
        </p:nvSpPr>
        <p:spPr>
          <a:xfrm>
            <a:off x="8935437" y="3371504"/>
            <a:ext cx="249398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400+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BUSINESSES USING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NIST FACILITIES</a:t>
            </a:r>
          </a:p>
        </p:txBody>
      </p:sp>
      <p:pic>
        <p:nvPicPr>
          <p:cNvPr id="20" name="Picture 19">
            <a:extLst>
              <a:ext uri="{FF2B5EF4-FFF2-40B4-BE49-F238E27FC236}">
                <a16:creationId xmlns:a16="http://schemas.microsoft.com/office/drawing/2014/main" id="{A8E1F1E8-23EC-504B-B3ED-DA48B06E53BF}"/>
              </a:ext>
            </a:extLst>
          </p:cNvPr>
          <p:cNvPicPr>
            <a:picLocks noChangeAspect="1"/>
          </p:cNvPicPr>
          <p:nvPr userDrawn="1"/>
        </p:nvPicPr>
        <p:blipFill>
          <a:blip r:embed="rId5"/>
          <a:stretch>
            <a:fillRect/>
          </a:stretch>
        </p:blipFill>
        <p:spPr>
          <a:xfrm>
            <a:off x="924400" y="1753654"/>
            <a:ext cx="860897" cy="860897"/>
          </a:xfrm>
          <a:prstGeom prst="rect">
            <a:avLst/>
          </a:prstGeom>
        </p:spPr>
      </p:pic>
      <p:pic>
        <p:nvPicPr>
          <p:cNvPr id="21" name="Picture 20">
            <a:extLst>
              <a:ext uri="{FF2B5EF4-FFF2-40B4-BE49-F238E27FC236}">
                <a16:creationId xmlns:a16="http://schemas.microsoft.com/office/drawing/2014/main" id="{CCF7B0BF-AD17-A246-BC90-25B221DBBAF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24400" y="3495549"/>
            <a:ext cx="814711" cy="814711"/>
          </a:xfrm>
          <a:prstGeom prst="rect">
            <a:avLst/>
          </a:prstGeom>
        </p:spPr>
      </p:pic>
      <p:pic>
        <p:nvPicPr>
          <p:cNvPr id="22" name="Picture 21">
            <a:extLst>
              <a:ext uri="{FF2B5EF4-FFF2-40B4-BE49-F238E27FC236}">
                <a16:creationId xmlns:a16="http://schemas.microsoft.com/office/drawing/2014/main" id="{44A29517-6825-3940-A765-BE78AB76922E}"/>
              </a:ext>
            </a:extLst>
          </p:cNvPr>
          <p:cNvPicPr>
            <a:picLocks noChangeAspect="1"/>
          </p:cNvPicPr>
          <p:nvPr userDrawn="1"/>
        </p:nvPicPr>
        <p:blipFill>
          <a:blip r:embed="rId7"/>
          <a:stretch>
            <a:fillRect/>
          </a:stretch>
        </p:blipFill>
        <p:spPr>
          <a:xfrm>
            <a:off x="4554043" y="3581773"/>
            <a:ext cx="967532" cy="967532"/>
          </a:xfrm>
          <a:prstGeom prst="rect">
            <a:avLst/>
          </a:prstGeom>
        </p:spPr>
      </p:pic>
      <p:pic>
        <p:nvPicPr>
          <p:cNvPr id="23" name="Picture 22">
            <a:extLst>
              <a:ext uri="{FF2B5EF4-FFF2-40B4-BE49-F238E27FC236}">
                <a16:creationId xmlns:a16="http://schemas.microsoft.com/office/drawing/2014/main" id="{776C1196-B270-EA45-BA25-19D47C24C7EF}"/>
              </a:ext>
            </a:extLst>
          </p:cNvPr>
          <p:cNvPicPr>
            <a:picLocks noChangeAspect="1"/>
          </p:cNvPicPr>
          <p:nvPr userDrawn="1"/>
        </p:nvPicPr>
        <p:blipFill>
          <a:blip r:embed="rId8"/>
          <a:stretch>
            <a:fillRect/>
          </a:stretch>
        </p:blipFill>
        <p:spPr>
          <a:xfrm>
            <a:off x="4486498" y="1841361"/>
            <a:ext cx="843319" cy="843319"/>
          </a:xfrm>
          <a:prstGeom prst="rect">
            <a:avLst/>
          </a:prstGeom>
        </p:spPr>
      </p:pic>
      <p:sp>
        <p:nvSpPr>
          <p:cNvPr id="24" name="TextBox 23">
            <a:extLst>
              <a:ext uri="{FF2B5EF4-FFF2-40B4-BE49-F238E27FC236}">
                <a16:creationId xmlns:a16="http://schemas.microsoft.com/office/drawing/2014/main" id="{CC4C7714-DD0A-564B-90CA-9E48019D4416}"/>
              </a:ext>
            </a:extLst>
          </p:cNvPr>
          <p:cNvSpPr txBox="1"/>
          <p:nvPr userDrawn="1"/>
        </p:nvSpPr>
        <p:spPr>
          <a:xfrm>
            <a:off x="2000530" y="1624482"/>
            <a:ext cx="216979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3,400+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FEDERAL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53259"/>
                </a:solidFill>
                <a:effectLst/>
                <a:uLnTx/>
                <a:uFillTx/>
                <a:latin typeface="Calibri" panose="020F0502020204030204"/>
                <a:ea typeface="+mn-ea"/>
                <a:cs typeface="Arial" panose="020B0604020202020204" pitchFamily="34" charset="0"/>
              </a:rPr>
              <a:t>EMPLOYEES</a:t>
            </a:r>
          </a:p>
        </p:txBody>
      </p:sp>
      <p:sp>
        <p:nvSpPr>
          <p:cNvPr id="25" name="Rectangle 24">
            <a:extLst>
              <a:ext uri="{FF2B5EF4-FFF2-40B4-BE49-F238E27FC236}">
                <a16:creationId xmlns:a16="http://schemas.microsoft.com/office/drawing/2014/main" id="{DB324670-24A7-8942-99CC-683B45DC853F}"/>
              </a:ext>
            </a:extLst>
          </p:cNvPr>
          <p:cNvSpPr/>
          <p:nvPr userDrawn="1"/>
        </p:nvSpPr>
        <p:spPr>
          <a:xfrm>
            <a:off x="455635" y="4971075"/>
            <a:ext cx="3665780" cy="1503068"/>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a:solidFill>
                <a:srgbClr val="153259"/>
              </a:solidFill>
              <a:cs typeface="Arial" panose="020B0604020202020204" pitchFamily="34" charset="0"/>
            </a:endParaRPr>
          </a:p>
        </p:txBody>
      </p:sp>
      <p:sp>
        <p:nvSpPr>
          <p:cNvPr id="28" name="Rectangle 27">
            <a:extLst>
              <a:ext uri="{FF2B5EF4-FFF2-40B4-BE49-F238E27FC236}">
                <a16:creationId xmlns:a16="http://schemas.microsoft.com/office/drawing/2014/main" id="{229BD56D-8D29-FC42-90CE-A2E6DBEE2C86}"/>
              </a:ext>
            </a:extLst>
          </p:cNvPr>
          <p:cNvSpPr/>
          <p:nvPr userDrawn="1"/>
        </p:nvSpPr>
        <p:spPr>
          <a:xfrm>
            <a:off x="1934394" y="5181034"/>
            <a:ext cx="2133121" cy="1089529"/>
          </a:xfrm>
          <a:prstGeom prst="rect">
            <a:avLst/>
          </a:prstGeom>
        </p:spPr>
        <p:txBody>
          <a:bodyPr wrap="square">
            <a:spAutoFit/>
          </a:bodyPr>
          <a:lstStyle/>
          <a:p>
            <a:pPr lvl="0">
              <a:lnSpc>
                <a:spcPct val="90000"/>
              </a:lnSpc>
              <a:defRPr/>
            </a:pPr>
            <a:r>
              <a:rPr lang="en-US">
                <a:solidFill>
                  <a:srgbClr val="153259"/>
                </a:solidFill>
                <a:cs typeface="Arial" panose="020B0604020202020204" pitchFamily="34" charset="0"/>
              </a:rPr>
              <a:t>NATIONAL OFFICE COORDINATING 14 MANUFACTURING INSTITUTES </a:t>
            </a:r>
          </a:p>
        </p:txBody>
      </p:sp>
      <p:sp>
        <p:nvSpPr>
          <p:cNvPr id="29" name="Rectangle 28">
            <a:extLst>
              <a:ext uri="{FF2B5EF4-FFF2-40B4-BE49-F238E27FC236}">
                <a16:creationId xmlns:a16="http://schemas.microsoft.com/office/drawing/2014/main" id="{4ABA4E52-3583-CA4C-8A59-D6C87C7939AC}"/>
              </a:ext>
            </a:extLst>
          </p:cNvPr>
          <p:cNvSpPr/>
          <p:nvPr userDrawn="1"/>
        </p:nvSpPr>
        <p:spPr>
          <a:xfrm>
            <a:off x="5436148" y="4937804"/>
            <a:ext cx="2507226" cy="1477328"/>
          </a:xfrm>
          <a:prstGeom prst="rect">
            <a:avLst/>
          </a:prstGeom>
        </p:spPr>
        <p:txBody>
          <a:bodyPr wrap="square">
            <a:spAutoFit/>
          </a:bodyPr>
          <a:lstStyle/>
          <a:p>
            <a:pPr lvl="0">
              <a:defRPr/>
            </a:pPr>
            <a:r>
              <a:rPr lang="en-US" sz="3600" b="1">
                <a:solidFill>
                  <a:srgbClr val="153259"/>
                </a:solidFill>
                <a:cs typeface="Arial" panose="020B0604020202020204" pitchFamily="34" charset="0"/>
              </a:rPr>
              <a:t>51 </a:t>
            </a:r>
          </a:p>
          <a:p>
            <a:pPr lvl="0">
              <a:defRPr/>
            </a:pPr>
            <a:r>
              <a:rPr lang="en-US">
                <a:solidFill>
                  <a:srgbClr val="153259"/>
                </a:solidFill>
                <a:cs typeface="Arial" panose="020B0604020202020204" pitchFamily="34" charset="0"/>
              </a:rPr>
              <a:t>MANUFACTURING EXTENSION PARTNERSHIP CENTERS</a:t>
            </a:r>
          </a:p>
        </p:txBody>
      </p:sp>
      <p:sp>
        <p:nvSpPr>
          <p:cNvPr id="30" name="Rectangle 29">
            <a:extLst>
              <a:ext uri="{FF2B5EF4-FFF2-40B4-BE49-F238E27FC236}">
                <a16:creationId xmlns:a16="http://schemas.microsoft.com/office/drawing/2014/main" id="{FD9E3CDD-30D1-2B4D-9388-C0A678481C2B}"/>
              </a:ext>
            </a:extLst>
          </p:cNvPr>
          <p:cNvSpPr/>
          <p:nvPr userDrawn="1"/>
        </p:nvSpPr>
        <p:spPr>
          <a:xfrm>
            <a:off x="9130174" y="5242033"/>
            <a:ext cx="2507226" cy="923330"/>
          </a:xfrm>
          <a:prstGeom prst="rect">
            <a:avLst/>
          </a:prstGeom>
        </p:spPr>
        <p:txBody>
          <a:bodyPr wrap="square">
            <a:spAutoFit/>
          </a:bodyPr>
          <a:lstStyle/>
          <a:p>
            <a:pPr lvl="0">
              <a:defRPr/>
            </a:pPr>
            <a:r>
              <a:rPr lang="en-US">
                <a:solidFill>
                  <a:srgbClr val="153259"/>
                </a:solidFill>
                <a:cs typeface="Arial" panose="020B0604020202020204" pitchFamily="34" charset="0"/>
              </a:rPr>
              <a:t>U.S. BALDRIGE PERFORMANCE EXCELLENCE PROGRAM</a:t>
            </a:r>
          </a:p>
        </p:txBody>
      </p:sp>
      <p:pic>
        <p:nvPicPr>
          <p:cNvPr id="31" name="Picture 30">
            <a:extLst>
              <a:ext uri="{FF2B5EF4-FFF2-40B4-BE49-F238E27FC236}">
                <a16:creationId xmlns:a16="http://schemas.microsoft.com/office/drawing/2014/main" id="{0D00AFC6-2C5C-4043-AA26-380A47C37770}"/>
              </a:ext>
            </a:extLst>
          </p:cNvPr>
          <p:cNvPicPr>
            <a:picLocks noChangeAspect="1"/>
          </p:cNvPicPr>
          <p:nvPr userDrawn="1"/>
        </p:nvPicPr>
        <p:blipFill>
          <a:blip r:embed="rId9" cstate="screen">
            <a:duotone>
              <a:prstClr val="black"/>
              <a:srgbClr val="0070C0">
                <a:tint val="45000"/>
                <a:satMod val="400000"/>
              </a:srgbClr>
            </a:duotone>
            <a:extLst>
              <a:ext uri="{28A0092B-C50C-407E-A947-70E740481C1C}">
                <a14:useLocalDpi xmlns:a14="http://schemas.microsoft.com/office/drawing/2010/main"/>
              </a:ext>
            </a:extLst>
          </a:blip>
          <a:stretch>
            <a:fillRect/>
          </a:stretch>
        </p:blipFill>
        <p:spPr>
          <a:xfrm>
            <a:off x="650005" y="5420326"/>
            <a:ext cx="1190544" cy="680132"/>
          </a:xfrm>
          <a:prstGeom prst="rect">
            <a:avLst/>
          </a:prstGeom>
          <a:effectLst>
            <a:glow rad="25400">
              <a:schemeClr val="bg1">
                <a:alpha val="60000"/>
              </a:schemeClr>
            </a:glow>
          </a:effectLst>
        </p:spPr>
      </p:pic>
      <p:pic>
        <p:nvPicPr>
          <p:cNvPr id="32" name="Picture 31">
            <a:extLst>
              <a:ext uri="{FF2B5EF4-FFF2-40B4-BE49-F238E27FC236}">
                <a16:creationId xmlns:a16="http://schemas.microsoft.com/office/drawing/2014/main" id="{56FA5F9C-E682-0347-92CC-DF3A6E9BDC0C}"/>
              </a:ext>
            </a:extLst>
          </p:cNvPr>
          <p:cNvPicPr>
            <a:picLocks noChangeAspect="1"/>
          </p:cNvPicPr>
          <p:nvPr userDrawn="1"/>
        </p:nvPicPr>
        <p:blipFill>
          <a:blip r:embed="rId8"/>
          <a:stretch>
            <a:fillRect/>
          </a:stretch>
        </p:blipFill>
        <p:spPr>
          <a:xfrm>
            <a:off x="8221144" y="5207468"/>
            <a:ext cx="843319" cy="843319"/>
          </a:xfrm>
          <a:prstGeom prst="rect">
            <a:avLst/>
          </a:prstGeom>
        </p:spPr>
      </p:pic>
      <p:pic>
        <p:nvPicPr>
          <p:cNvPr id="33" name="Picture 32">
            <a:extLst>
              <a:ext uri="{FF2B5EF4-FFF2-40B4-BE49-F238E27FC236}">
                <a16:creationId xmlns:a16="http://schemas.microsoft.com/office/drawing/2014/main" id="{D3F042BF-5E82-4144-AB34-25CC7FE9E99B}"/>
              </a:ext>
            </a:extLst>
          </p:cNvPr>
          <p:cNvPicPr>
            <a:picLocks noChangeAspect="1"/>
          </p:cNvPicPr>
          <p:nvPr userDrawn="1"/>
        </p:nvPicPr>
        <p:blipFill>
          <a:blip r:embed="rId7"/>
          <a:stretch>
            <a:fillRect/>
          </a:stretch>
        </p:blipFill>
        <p:spPr>
          <a:xfrm>
            <a:off x="4433446" y="5242033"/>
            <a:ext cx="967532" cy="967532"/>
          </a:xfrm>
          <a:prstGeom prst="rect">
            <a:avLst/>
          </a:prstGeom>
        </p:spPr>
      </p:pic>
      <p:sp>
        <p:nvSpPr>
          <p:cNvPr id="41" name="TextBox 40">
            <a:extLst>
              <a:ext uri="{FF2B5EF4-FFF2-40B4-BE49-F238E27FC236}">
                <a16:creationId xmlns:a16="http://schemas.microsoft.com/office/drawing/2014/main" id="{C02FFD8D-7CDC-F443-90C2-85489EAA9B01}"/>
              </a:ext>
            </a:extLst>
          </p:cNvPr>
          <p:cNvSpPr txBox="1"/>
          <p:nvPr userDrawn="1"/>
        </p:nvSpPr>
        <p:spPr>
          <a:xfrm>
            <a:off x="1" y="204498"/>
            <a:ext cx="12192000" cy="1200329"/>
          </a:xfrm>
          <a:prstGeom prst="rect">
            <a:avLst/>
          </a:prstGeom>
          <a:noFill/>
        </p:spPr>
        <p:txBody>
          <a:bodyPr wrap="square" rtlCol="0">
            <a:spAutoFit/>
          </a:bodyPr>
          <a:lstStyle/>
          <a:p>
            <a:pPr algn="ctr"/>
            <a:r>
              <a:rPr lang="en-US" sz="7200" b="0">
                <a:solidFill>
                  <a:schemeClr val="bg1"/>
                </a:solidFill>
                <a:latin typeface="Calibri" panose="020F0502020204030204" pitchFamily="34" charset="0"/>
                <a:cs typeface="Calibri" panose="020F0502020204030204" pitchFamily="34" charset="0"/>
              </a:rPr>
              <a:t>NIST AT A GLANCE</a:t>
            </a:r>
          </a:p>
        </p:txBody>
      </p:sp>
    </p:spTree>
    <p:extLst>
      <p:ext uri="{BB962C8B-B14F-4D97-AF65-F5344CB8AC3E}">
        <p14:creationId xmlns:p14="http://schemas.microsoft.com/office/powerpoint/2010/main" val="213708398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F117FCBB-E158-AB44-BD1F-E332C48A85FF}"/>
              </a:ext>
            </a:extLst>
          </p:cNvPr>
          <p:cNvSpPr>
            <a:spLocks noGrp="1"/>
          </p:cNvSpPr>
          <p:nvPr>
            <p:ph idx="14" hasCustomPrompt="1"/>
          </p:nvPr>
        </p:nvSpPr>
        <p:spPr>
          <a:xfrm>
            <a:off x="7949184" y="5688429"/>
            <a:ext cx="4157472" cy="1029364"/>
          </a:xfrm>
        </p:spPr>
        <p:txBody>
          <a:bodyPr anchor="ctr"/>
          <a:lstStyle>
            <a:lvl1pPr marL="0" indent="0" algn="l">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OU</a:t>
            </a:r>
            <a:br>
              <a:rPr lang="en-US"/>
            </a:br>
            <a:r>
              <a:rPr lang="en-US"/>
              <a:t>LOGO</a:t>
            </a:r>
          </a:p>
        </p:txBody>
      </p:sp>
      <p:pic>
        <p:nvPicPr>
          <p:cNvPr id="8" name="Picture 7">
            <a:extLst>
              <a:ext uri="{FF2B5EF4-FFF2-40B4-BE49-F238E27FC236}">
                <a16:creationId xmlns:a16="http://schemas.microsoft.com/office/drawing/2014/main" id="{50B58202-31F7-CE4A-9978-3C1A0749C237}"/>
              </a:ext>
            </a:extLst>
          </p:cNvPr>
          <p:cNvPicPr>
            <a:picLocks noChangeAspect="1"/>
          </p:cNvPicPr>
          <p:nvPr userDrawn="1"/>
        </p:nvPicPr>
        <p:blipFill>
          <a:blip r:embed="rId4"/>
          <a:stretch>
            <a:fillRect/>
          </a:stretch>
        </p:blipFill>
        <p:spPr>
          <a:xfrm>
            <a:off x="359617" y="6004119"/>
            <a:ext cx="3973068" cy="524744"/>
          </a:xfrm>
          <a:prstGeom prst="rect">
            <a:avLst/>
          </a:prstGeom>
        </p:spPr>
      </p:pic>
    </p:spTree>
    <p:extLst>
      <p:ext uri="{BB962C8B-B14F-4D97-AF65-F5344CB8AC3E}">
        <p14:creationId xmlns:p14="http://schemas.microsoft.com/office/powerpoint/2010/main" val="340064312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0D848734-8942-BF48-9547-1AC96494F3E6}"/>
              </a:ext>
            </a:extLst>
          </p:cNvPr>
          <p:cNvSpPr>
            <a:spLocks noGrp="1"/>
          </p:cNvSpPr>
          <p:nvPr>
            <p:ph type="body" sz="half" idx="2"/>
          </p:nvPr>
        </p:nvSpPr>
        <p:spPr>
          <a:xfrm>
            <a:off x="719253" y="1957038"/>
            <a:ext cx="10753493" cy="1143000"/>
          </a:xfrm>
        </p:spPr>
        <p:txBody>
          <a:bodyPr>
            <a:normAutofit fontScale="92500" lnSpcReduction="10000"/>
          </a:bodyPr>
          <a:lstStyle/>
          <a:p>
            <a:r>
              <a:rPr lang="en-US">
                <a:cs typeface="Arial" panose="020B0604020202020204" pitchFamily="34" charset="0"/>
              </a:rPr>
              <a:t>To promote U.S. innovation and industrial competitiveness by advancing </a:t>
            </a:r>
            <a:r>
              <a:rPr lang="en-US" sz="3600">
                <a:solidFill>
                  <a:srgbClr val="5D8B72"/>
                </a:solidFill>
                <a:cs typeface="Arial" panose="020B0604020202020204" pitchFamily="34" charset="0"/>
              </a:rPr>
              <a:t>measurement science</a:t>
            </a:r>
            <a:r>
              <a:rPr lang="en-US">
                <a:solidFill>
                  <a:srgbClr val="5D8B72"/>
                </a:solidFill>
                <a:cs typeface="Arial" panose="020B0604020202020204" pitchFamily="34" charset="0"/>
              </a:rPr>
              <a:t>, </a:t>
            </a:r>
            <a:r>
              <a:rPr lang="en-US" sz="3600">
                <a:solidFill>
                  <a:srgbClr val="5D8B72"/>
                </a:solidFill>
                <a:cs typeface="Arial" panose="020B0604020202020204" pitchFamily="34" charset="0"/>
              </a:rPr>
              <a:t>standards</a:t>
            </a:r>
            <a:r>
              <a:rPr lang="en-US">
                <a:solidFill>
                  <a:srgbClr val="5D8B72"/>
                </a:solidFill>
                <a:cs typeface="Arial" panose="020B0604020202020204" pitchFamily="34" charset="0"/>
              </a:rPr>
              <a:t>, and </a:t>
            </a:r>
            <a:r>
              <a:rPr lang="en-US" sz="3600">
                <a:solidFill>
                  <a:srgbClr val="5D8B72"/>
                </a:solidFill>
                <a:cs typeface="Arial" panose="020B0604020202020204" pitchFamily="34" charset="0"/>
              </a:rPr>
              <a:t>technology</a:t>
            </a:r>
            <a:r>
              <a:rPr lang="en-US">
                <a:solidFill>
                  <a:srgbClr val="5D8B72"/>
                </a:solidFill>
                <a:cs typeface="Arial" panose="020B0604020202020204" pitchFamily="34" charset="0"/>
              </a:rPr>
              <a:t> </a:t>
            </a:r>
            <a:r>
              <a:rPr lang="en-US">
                <a:cs typeface="Arial" panose="020B0604020202020204" pitchFamily="34" charset="0"/>
              </a:rPr>
              <a:t>in ways that enhance economic security and improve our quality of life</a:t>
            </a:r>
          </a:p>
          <a:p>
            <a:endParaRPr lang="en-US"/>
          </a:p>
        </p:txBody>
      </p:sp>
      <p:pic>
        <p:nvPicPr>
          <p:cNvPr id="8" name="Picture 7">
            <a:extLst>
              <a:ext uri="{FF2B5EF4-FFF2-40B4-BE49-F238E27FC236}">
                <a16:creationId xmlns:a16="http://schemas.microsoft.com/office/drawing/2014/main" id="{9487F837-8B7B-0147-BED5-B907649911FD}"/>
              </a:ext>
            </a:extLst>
          </p:cNvPr>
          <p:cNvPicPr>
            <a:picLocks noChangeAspect="1"/>
          </p:cNvPicPr>
          <p:nvPr userDrawn="1"/>
        </p:nvPicPr>
        <p:blipFill>
          <a:blip r:embed="rId2"/>
          <a:stretch>
            <a:fillRect/>
          </a:stretch>
        </p:blipFill>
        <p:spPr>
          <a:xfrm>
            <a:off x="4147792" y="3790711"/>
            <a:ext cx="3895664" cy="2502513"/>
          </a:xfrm>
          <a:prstGeom prst="rect">
            <a:avLst/>
          </a:prstGeom>
          <a:ln w="38100">
            <a:noFill/>
          </a:ln>
        </p:spPr>
      </p:pic>
      <p:sp>
        <p:nvSpPr>
          <p:cNvPr id="9" name="Rectangle 8">
            <a:extLst>
              <a:ext uri="{FF2B5EF4-FFF2-40B4-BE49-F238E27FC236}">
                <a16:creationId xmlns:a16="http://schemas.microsoft.com/office/drawing/2014/main" id="{BF65FFDD-46F1-1042-90E6-48D558B413AE}"/>
              </a:ext>
            </a:extLst>
          </p:cNvPr>
          <p:cNvSpPr/>
          <p:nvPr userDrawn="1"/>
        </p:nvSpPr>
        <p:spPr>
          <a:xfrm>
            <a:off x="0" y="3790711"/>
            <a:ext cx="3916875" cy="2490548"/>
          </a:xfrm>
          <a:prstGeom prst="rect">
            <a:avLst/>
          </a:prstGeom>
          <a:blipFill dpi="0" rotWithShape="1">
            <a:blip r:embed="rId3" cstate="screen">
              <a:extLst>
                <a:ext uri="{28A0092B-C50C-407E-A947-70E740481C1C}">
                  <a14:useLocalDpi xmlns:a14="http://schemas.microsoft.com/office/drawing/2010/main"/>
                </a:ext>
              </a:extLst>
            </a:blip>
            <a:srcRect/>
            <a:stretch>
              <a:fillRect l="110"/>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E986C5-491C-5F4C-A916-7269FE891C55}"/>
              </a:ext>
            </a:extLst>
          </p:cNvPr>
          <p:cNvSpPr/>
          <p:nvPr userDrawn="1"/>
        </p:nvSpPr>
        <p:spPr>
          <a:xfrm>
            <a:off x="8275125" y="3790711"/>
            <a:ext cx="3916875" cy="2490548"/>
          </a:xfrm>
          <a:prstGeom prst="rect">
            <a:avLst/>
          </a:prstGeom>
          <a:blipFill dpi="0" rotWithShape="1">
            <a:blip r:embed="rId4">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pic>
        <p:nvPicPr>
          <p:cNvPr id="11" name="Picture 10">
            <a:extLst>
              <a:ext uri="{FF2B5EF4-FFF2-40B4-BE49-F238E27FC236}">
                <a16:creationId xmlns:a16="http://schemas.microsoft.com/office/drawing/2014/main" id="{5CB49EE5-11BC-5F45-A896-A86F6FB3E5BC}"/>
              </a:ext>
            </a:extLst>
          </p:cNvPr>
          <p:cNvPicPr>
            <a:picLocks noChangeAspect="1"/>
          </p:cNvPicPr>
          <p:nvPr userDrawn="1"/>
        </p:nvPicPr>
        <p:blipFill>
          <a:blip r:embed="rId5"/>
          <a:stretch>
            <a:fillRect/>
          </a:stretch>
        </p:blipFill>
        <p:spPr>
          <a:xfrm>
            <a:off x="0" y="0"/>
            <a:ext cx="12192000" cy="1087129"/>
          </a:xfrm>
          <a:prstGeom prst="rect">
            <a:avLst/>
          </a:prstGeom>
        </p:spPr>
      </p:pic>
      <p:pic>
        <p:nvPicPr>
          <p:cNvPr id="13" name="Picture 12">
            <a:extLst>
              <a:ext uri="{FF2B5EF4-FFF2-40B4-BE49-F238E27FC236}">
                <a16:creationId xmlns:a16="http://schemas.microsoft.com/office/drawing/2014/main" id="{119C50A8-61CF-0446-843A-65AF899FAEEE}"/>
              </a:ext>
            </a:extLst>
          </p:cNvPr>
          <p:cNvPicPr>
            <a:picLocks noChangeAspect="1"/>
          </p:cNvPicPr>
          <p:nvPr userDrawn="1"/>
        </p:nvPicPr>
        <p:blipFill>
          <a:blip r:embed="rId6">
            <a:alphaModFix amt="70000"/>
          </a:blip>
          <a:stretch>
            <a:fillRect/>
          </a:stretch>
        </p:blipFill>
        <p:spPr>
          <a:xfrm>
            <a:off x="10696074" y="508222"/>
            <a:ext cx="1119415" cy="295401"/>
          </a:xfrm>
          <a:prstGeom prst="rect">
            <a:avLst/>
          </a:prstGeom>
        </p:spPr>
      </p:pic>
      <p:sp>
        <p:nvSpPr>
          <p:cNvPr id="14" name="Title 1">
            <a:extLst>
              <a:ext uri="{FF2B5EF4-FFF2-40B4-BE49-F238E27FC236}">
                <a16:creationId xmlns:a16="http://schemas.microsoft.com/office/drawing/2014/main" id="{EF4F98F9-08D8-D64E-9EEE-7D543E307C3B}"/>
              </a:ext>
            </a:extLst>
          </p:cNvPr>
          <p:cNvSpPr>
            <a:spLocks noGrp="1"/>
          </p:cNvSpPr>
          <p:nvPr>
            <p:ph type="title" hasCustomPrompt="1"/>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NIST Mission</a:t>
            </a:r>
          </a:p>
        </p:txBody>
      </p:sp>
    </p:spTree>
    <p:extLst>
      <p:ext uri="{BB962C8B-B14F-4D97-AF65-F5344CB8AC3E}">
        <p14:creationId xmlns:p14="http://schemas.microsoft.com/office/powerpoint/2010/main" val="72020993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D859F45-DEFE-E946-8485-EFF0A4E34419}"/>
              </a:ext>
            </a:extLst>
          </p:cNvPr>
          <p:cNvPicPr>
            <a:picLocks noChangeAspect="1"/>
          </p:cNvPicPr>
          <p:nvPr userDrawn="1"/>
        </p:nvPicPr>
        <p:blipFill>
          <a:blip r:embed="rId2"/>
          <a:stretch>
            <a:fillRect/>
          </a:stretch>
        </p:blipFill>
        <p:spPr>
          <a:xfrm>
            <a:off x="0" y="0"/>
            <a:ext cx="12192000" cy="1087129"/>
          </a:xfrm>
          <a:prstGeom prst="rect">
            <a:avLst/>
          </a:prstGeom>
        </p:spPr>
      </p:pic>
      <p:pic>
        <p:nvPicPr>
          <p:cNvPr id="25" name="Picture 24">
            <a:extLst>
              <a:ext uri="{FF2B5EF4-FFF2-40B4-BE49-F238E27FC236}">
                <a16:creationId xmlns:a16="http://schemas.microsoft.com/office/drawing/2014/main" id="{15530511-2018-504F-9953-51006AA102A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cxnSp>
        <p:nvCxnSpPr>
          <p:cNvPr id="7" name="Elbow Connector 6">
            <a:extLst>
              <a:ext uri="{FF2B5EF4-FFF2-40B4-BE49-F238E27FC236}">
                <a16:creationId xmlns:a16="http://schemas.microsoft.com/office/drawing/2014/main" id="{A9FA9B9B-6A33-B546-84D9-C6A19655ACF4}"/>
              </a:ext>
            </a:extLst>
          </p:cNvPr>
          <p:cNvCxnSpPr>
            <a:cxnSpLocks/>
          </p:cNvCxnSpPr>
          <p:nvPr userDrawn="1"/>
        </p:nvCxnSpPr>
        <p:spPr>
          <a:xfrm rot="5400000" flipH="1" flipV="1">
            <a:off x="6149134" y="-96717"/>
            <a:ext cx="12700" cy="7493522"/>
          </a:xfrm>
          <a:prstGeom prst="bentConnector3">
            <a:avLst>
              <a:gd name="adj1" fmla="val 1800000"/>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F87C86-E242-F84E-B196-B7C630917BA5}"/>
              </a:ext>
            </a:extLst>
          </p:cNvPr>
          <p:cNvSpPr txBox="1">
            <a:spLocks noChangeArrowheads="1"/>
          </p:cNvSpPr>
          <p:nvPr userDrawn="1"/>
        </p:nvSpPr>
        <p:spPr bwMode="auto">
          <a:xfrm>
            <a:off x="1607616" y="1269868"/>
            <a:ext cx="2934918" cy="338554"/>
          </a:xfrm>
          <a:prstGeom prst="rect">
            <a:avLst/>
          </a:prstGeom>
          <a:noFill/>
          <a:ln w="19050">
            <a:solidFill>
              <a:schemeClr val="tx1"/>
            </a:solidFill>
            <a:miter lim="800000"/>
            <a:headEnd/>
            <a:tailEnd/>
          </a:ln>
          <a:effectLst/>
        </p:spPr>
        <p:txBody>
          <a:bodyPr wrap="square">
            <a:spAutoFit/>
          </a:bodyPr>
          <a:lstStyle/>
          <a:p>
            <a:pPr algn="ctr" defTabSz="457200" eaLnBrk="0" hangingPunct="0">
              <a:spcBef>
                <a:spcPts val="600"/>
              </a:spcBef>
            </a:pPr>
            <a:r>
              <a:rPr lang="en-US" sz="1600" b="1">
                <a:cs typeface="Arial" panose="020B0604020202020204" pitchFamily="34" charset="0"/>
              </a:rPr>
              <a:t>Chief of Staff</a:t>
            </a:r>
          </a:p>
        </p:txBody>
      </p:sp>
      <p:sp>
        <p:nvSpPr>
          <p:cNvPr id="9" name="TextBox 5">
            <a:extLst>
              <a:ext uri="{FF2B5EF4-FFF2-40B4-BE49-F238E27FC236}">
                <a16:creationId xmlns:a16="http://schemas.microsoft.com/office/drawing/2014/main" id="{DBA01E84-59FC-0E46-879F-CC7447062839}"/>
              </a:ext>
            </a:extLst>
          </p:cNvPr>
          <p:cNvSpPr txBox="1">
            <a:spLocks noChangeArrowheads="1"/>
          </p:cNvSpPr>
          <p:nvPr userDrawn="1"/>
        </p:nvSpPr>
        <p:spPr bwMode="auto">
          <a:xfrm>
            <a:off x="1048785" y="3623862"/>
            <a:ext cx="2651760" cy="338554"/>
          </a:xfrm>
          <a:prstGeom prst="rect">
            <a:avLst/>
          </a:prstGeom>
          <a:solidFill>
            <a:schemeClr val="bg1"/>
          </a:solidFill>
          <a:ln w="19050">
            <a:solidFill>
              <a:srgbClr val="0F294A"/>
            </a:solidFill>
            <a:miter lim="800000"/>
            <a:headEnd/>
            <a:tailEnd/>
          </a:ln>
          <a:effectLst/>
        </p:spPr>
        <p:txBody>
          <a:bodyPr>
            <a:spAutoFit/>
          </a:bodyPr>
          <a:lstStyle/>
          <a:p>
            <a:pPr algn="ctr" defTabSz="457200" eaLnBrk="0" hangingPunct="0"/>
            <a:r>
              <a:rPr lang="en-US" sz="1600" b="1">
                <a:cs typeface="Arial" panose="020B0604020202020204" pitchFamily="34" charset="0"/>
              </a:rPr>
              <a:t>Laboratory Programs </a:t>
            </a:r>
          </a:p>
        </p:txBody>
      </p:sp>
      <p:sp>
        <p:nvSpPr>
          <p:cNvPr id="10" name="TextBox 6">
            <a:extLst>
              <a:ext uri="{FF2B5EF4-FFF2-40B4-BE49-F238E27FC236}">
                <a16:creationId xmlns:a16="http://schemas.microsoft.com/office/drawing/2014/main" id="{AD404A8F-5B47-B44A-B263-60ACDCCE9535}"/>
              </a:ext>
            </a:extLst>
          </p:cNvPr>
          <p:cNvSpPr txBox="1">
            <a:spLocks noChangeArrowheads="1"/>
          </p:cNvSpPr>
          <p:nvPr userDrawn="1"/>
        </p:nvSpPr>
        <p:spPr bwMode="auto">
          <a:xfrm>
            <a:off x="8542307" y="3623862"/>
            <a:ext cx="2651760" cy="338554"/>
          </a:xfrm>
          <a:prstGeom prst="rect">
            <a:avLst/>
          </a:prstGeom>
          <a:solidFill>
            <a:schemeClr val="bg1"/>
          </a:solidFill>
          <a:ln w="19050">
            <a:solidFill>
              <a:srgbClr val="0F294A"/>
            </a:solidFill>
            <a:miter lim="800000"/>
            <a:headEnd/>
            <a:tailEnd/>
          </a:ln>
          <a:effectLst/>
        </p:spPr>
        <p:txBody>
          <a:bodyPr>
            <a:spAutoFit/>
          </a:bodyPr>
          <a:lstStyle/>
          <a:p>
            <a:pPr algn="ctr" defTabSz="457200" eaLnBrk="0" hangingPunct="0"/>
            <a:r>
              <a:rPr lang="en-US" sz="1600" b="1">
                <a:cs typeface="Arial" panose="020B0604020202020204" pitchFamily="34" charset="0"/>
              </a:rPr>
              <a:t>Management Resources</a:t>
            </a:r>
            <a:r>
              <a:rPr lang="en-US" sz="1600">
                <a:cs typeface="Arial" panose="020B0604020202020204" pitchFamily="34" charset="0"/>
              </a:rPr>
              <a:t> </a:t>
            </a:r>
          </a:p>
        </p:txBody>
      </p:sp>
      <p:sp>
        <p:nvSpPr>
          <p:cNvPr id="11" name="TextBox 28">
            <a:extLst>
              <a:ext uri="{FF2B5EF4-FFF2-40B4-BE49-F238E27FC236}">
                <a16:creationId xmlns:a16="http://schemas.microsoft.com/office/drawing/2014/main" id="{64053C10-3C7B-E947-B159-BBD4022E88F7}"/>
              </a:ext>
            </a:extLst>
          </p:cNvPr>
          <p:cNvSpPr txBox="1">
            <a:spLocks noChangeArrowheads="1"/>
          </p:cNvSpPr>
          <p:nvPr userDrawn="1"/>
        </p:nvSpPr>
        <p:spPr bwMode="auto">
          <a:xfrm>
            <a:off x="1261636" y="5570602"/>
            <a:ext cx="2032506" cy="954107"/>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Jim Olthoff</a:t>
            </a:r>
          </a:p>
          <a:p>
            <a:pPr algn="ctr"/>
            <a:r>
              <a:rPr lang="en-US" sz="1400">
                <a:cs typeface="Arial" panose="020B0604020202020204" pitchFamily="34" charset="0"/>
              </a:rPr>
              <a:t>Associate Director </a:t>
            </a:r>
          </a:p>
          <a:p>
            <a:pPr algn="ctr"/>
            <a:r>
              <a:rPr lang="en-US" sz="1400">
                <a:cs typeface="Arial" panose="020B0604020202020204" pitchFamily="34" charset="0"/>
              </a:rPr>
              <a:t>for Laboratory Programs (Acting)</a:t>
            </a:r>
          </a:p>
        </p:txBody>
      </p:sp>
      <p:pic>
        <p:nvPicPr>
          <p:cNvPr id="12" name="Picture 2">
            <a:extLst>
              <a:ext uri="{FF2B5EF4-FFF2-40B4-BE49-F238E27FC236}">
                <a16:creationId xmlns:a16="http://schemas.microsoft.com/office/drawing/2014/main" id="{F06B7AB3-EA22-C84C-84CE-DF5F74052288}"/>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5465961" y="4107562"/>
            <a:ext cx="1351458" cy="1463040"/>
          </a:xfrm>
          <a:prstGeom prst="rect">
            <a:avLst/>
          </a:prstGeom>
          <a:noFill/>
          <a:ln w="9525">
            <a:noFill/>
            <a:miter lim="800000"/>
            <a:headEnd/>
            <a:tailEnd/>
          </a:ln>
        </p:spPr>
      </p:pic>
      <p:sp>
        <p:nvSpPr>
          <p:cNvPr id="13" name="TextBox 30">
            <a:extLst>
              <a:ext uri="{FF2B5EF4-FFF2-40B4-BE49-F238E27FC236}">
                <a16:creationId xmlns:a16="http://schemas.microsoft.com/office/drawing/2014/main" id="{CCBC735A-3392-9B40-B838-67FC46244DE4}"/>
              </a:ext>
            </a:extLst>
          </p:cNvPr>
          <p:cNvSpPr txBox="1">
            <a:spLocks noChangeArrowheads="1"/>
          </p:cNvSpPr>
          <p:nvPr userDrawn="1"/>
        </p:nvSpPr>
        <p:spPr bwMode="auto">
          <a:xfrm>
            <a:off x="4716328" y="5570602"/>
            <a:ext cx="2912533" cy="738664"/>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Phillip Singerman</a:t>
            </a:r>
          </a:p>
          <a:p>
            <a:pPr algn="ctr"/>
            <a:r>
              <a:rPr lang="en-US" sz="1400">
                <a:cs typeface="Arial" panose="020B0604020202020204" pitchFamily="34" charset="0"/>
              </a:rPr>
              <a:t>Associate Director </a:t>
            </a:r>
          </a:p>
          <a:p>
            <a:pPr algn="ctr"/>
            <a:r>
              <a:rPr lang="en-US" sz="1400">
                <a:cs typeface="Arial" panose="020B0604020202020204" pitchFamily="34" charset="0"/>
              </a:rPr>
              <a:t>for Innovation and Industry Services</a:t>
            </a:r>
          </a:p>
        </p:txBody>
      </p:sp>
      <p:sp>
        <p:nvSpPr>
          <p:cNvPr id="14" name="TextBox 32">
            <a:extLst>
              <a:ext uri="{FF2B5EF4-FFF2-40B4-BE49-F238E27FC236}">
                <a16:creationId xmlns:a16="http://schemas.microsoft.com/office/drawing/2014/main" id="{A99217C5-CB1A-4244-BBA7-A97558BFA02A}"/>
              </a:ext>
            </a:extLst>
          </p:cNvPr>
          <p:cNvSpPr txBox="1">
            <a:spLocks noChangeArrowheads="1"/>
          </p:cNvSpPr>
          <p:nvPr userDrawn="1"/>
        </p:nvSpPr>
        <p:spPr bwMode="auto">
          <a:xfrm>
            <a:off x="8894962" y="5570602"/>
            <a:ext cx="2264973" cy="738664"/>
          </a:xfrm>
          <a:prstGeom prst="rect">
            <a:avLst/>
          </a:prstGeom>
          <a:noFill/>
          <a:ln w="9525">
            <a:noFill/>
            <a:miter lim="800000"/>
            <a:headEnd/>
            <a:tailEnd/>
          </a:ln>
        </p:spPr>
        <p:txBody>
          <a:bodyPr wrap="square">
            <a:spAutoFit/>
          </a:bodyPr>
          <a:lstStyle/>
          <a:p>
            <a:pPr algn="ctr"/>
            <a:r>
              <a:rPr lang="en-US" sz="1400" b="1">
                <a:cs typeface="Arial" panose="020B0604020202020204" pitchFamily="34" charset="0"/>
              </a:rPr>
              <a:t>Del Brockett</a:t>
            </a:r>
          </a:p>
          <a:p>
            <a:pPr algn="ctr"/>
            <a:r>
              <a:rPr lang="en-US" sz="1400">
                <a:cs typeface="Arial" panose="020B0604020202020204" pitchFamily="34" charset="0"/>
              </a:rPr>
              <a:t>Associate Director </a:t>
            </a:r>
          </a:p>
          <a:p>
            <a:pPr algn="ctr"/>
            <a:r>
              <a:rPr lang="en-US" sz="1400">
                <a:cs typeface="Arial" panose="020B0604020202020204" pitchFamily="34" charset="0"/>
              </a:rPr>
              <a:t>for Management Resources</a:t>
            </a:r>
          </a:p>
        </p:txBody>
      </p:sp>
      <p:cxnSp>
        <p:nvCxnSpPr>
          <p:cNvPr id="15" name="Straight Connector 14">
            <a:extLst>
              <a:ext uri="{FF2B5EF4-FFF2-40B4-BE49-F238E27FC236}">
                <a16:creationId xmlns:a16="http://schemas.microsoft.com/office/drawing/2014/main" id="{26F9CF9D-E86B-B240-985B-F7424D2B2A50}"/>
              </a:ext>
            </a:extLst>
          </p:cNvPr>
          <p:cNvCxnSpPr/>
          <p:nvPr userDrawn="1"/>
        </p:nvCxnSpPr>
        <p:spPr>
          <a:xfrm flipV="1">
            <a:off x="4527521" y="1397167"/>
            <a:ext cx="673943" cy="7388"/>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35A3F3-244A-EB40-90DA-D6815E8BFE57}"/>
              </a:ext>
            </a:extLst>
          </p:cNvPr>
          <p:cNvCxnSpPr>
            <a:cxnSpLocks/>
            <a:stCxn id="19" idx="2"/>
          </p:cNvCxnSpPr>
          <p:nvPr userDrawn="1"/>
        </p:nvCxnSpPr>
        <p:spPr>
          <a:xfrm>
            <a:off x="6155484" y="1589222"/>
            <a:ext cx="0" cy="204099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TextBox 30">
            <a:extLst>
              <a:ext uri="{FF2B5EF4-FFF2-40B4-BE49-F238E27FC236}">
                <a16:creationId xmlns:a16="http://schemas.microsoft.com/office/drawing/2014/main" id="{94D5E34B-FA1F-7F45-95CE-FD0B3162E47E}"/>
              </a:ext>
            </a:extLst>
          </p:cNvPr>
          <p:cNvSpPr txBox="1">
            <a:spLocks noChangeArrowheads="1"/>
          </p:cNvSpPr>
          <p:nvPr userDrawn="1"/>
        </p:nvSpPr>
        <p:spPr bwMode="auto">
          <a:xfrm>
            <a:off x="6914675" y="2033444"/>
            <a:ext cx="2912533" cy="954107"/>
          </a:xfrm>
          <a:prstGeom prst="rect">
            <a:avLst/>
          </a:prstGeom>
          <a:noFill/>
          <a:ln w="9525">
            <a:noFill/>
            <a:miter lim="800000"/>
            <a:headEnd/>
            <a:tailEnd/>
          </a:ln>
        </p:spPr>
        <p:txBody>
          <a:bodyPr wrap="square">
            <a:spAutoFit/>
          </a:bodyPr>
          <a:lstStyle/>
          <a:p>
            <a:r>
              <a:rPr lang="en-US" sz="1400" b="1">
                <a:cs typeface="Arial" panose="020B0604020202020204" pitchFamily="34" charset="0"/>
              </a:rPr>
              <a:t>Walter Copan</a:t>
            </a:r>
          </a:p>
          <a:p>
            <a:r>
              <a:rPr lang="en-US" sz="1400">
                <a:cs typeface="Arial" panose="020B0604020202020204" pitchFamily="34" charset="0"/>
              </a:rPr>
              <a:t>Under Secretary of Commerce for Standards and Technology, and </a:t>
            </a:r>
          </a:p>
          <a:p>
            <a:r>
              <a:rPr lang="en-US" sz="1400">
                <a:cs typeface="Arial" panose="020B0604020202020204" pitchFamily="34" charset="0"/>
              </a:rPr>
              <a:t>NIST Director</a:t>
            </a:r>
          </a:p>
        </p:txBody>
      </p:sp>
      <p:pic>
        <p:nvPicPr>
          <p:cNvPr id="18" name="Picture 17">
            <a:extLst>
              <a:ext uri="{FF2B5EF4-FFF2-40B4-BE49-F238E27FC236}">
                <a16:creationId xmlns:a16="http://schemas.microsoft.com/office/drawing/2014/main" id="{4A90EA71-7C7D-AB4F-A015-1663AE3CA74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59905" y="4099938"/>
            <a:ext cx="1201145" cy="1478289"/>
          </a:xfrm>
          <a:prstGeom prst="rect">
            <a:avLst/>
          </a:prstGeom>
        </p:spPr>
      </p:pic>
      <p:sp>
        <p:nvSpPr>
          <p:cNvPr id="19" name="TextBox 18">
            <a:extLst>
              <a:ext uri="{FF2B5EF4-FFF2-40B4-BE49-F238E27FC236}">
                <a16:creationId xmlns:a16="http://schemas.microsoft.com/office/drawing/2014/main" id="{319D4C47-C1E0-C041-9381-05ECE15FE30C}"/>
              </a:ext>
            </a:extLst>
          </p:cNvPr>
          <p:cNvSpPr txBox="1"/>
          <p:nvPr userDrawn="1"/>
        </p:nvSpPr>
        <p:spPr bwMode="auto">
          <a:xfrm>
            <a:off x="5031335" y="1250668"/>
            <a:ext cx="2248298" cy="338554"/>
          </a:xfrm>
          <a:prstGeom prst="rect">
            <a:avLst/>
          </a:prstGeom>
          <a:solidFill>
            <a:schemeClr val="bg1"/>
          </a:solidFill>
          <a:ln w="19050">
            <a:solidFill>
              <a:srgbClr val="0F294A"/>
            </a:solidFill>
          </a:ln>
          <a:effectLst/>
        </p:spPr>
        <p:txBody>
          <a:bodyPr wrap="square">
            <a:spAutoFit/>
          </a:bodyPr>
          <a:lstStyle/>
          <a:p>
            <a:pPr algn="ctr" eaLnBrk="0" hangingPunct="0">
              <a:defRPr/>
            </a:pPr>
            <a:r>
              <a:rPr lang="en-US" sz="1600" b="1">
                <a:ea typeface="Calibri" pitchFamily="34" charset="0"/>
                <a:cs typeface="Arial" panose="020B0604020202020204" pitchFamily="34" charset="0"/>
              </a:rPr>
              <a:t>Director</a:t>
            </a:r>
            <a:endParaRPr lang="en-US" sz="1600" u="sng">
              <a:cs typeface="Arial" panose="020B0604020202020204" pitchFamily="34" charset="0"/>
            </a:endParaRPr>
          </a:p>
        </p:txBody>
      </p:sp>
      <p:pic>
        <p:nvPicPr>
          <p:cNvPr id="20" name="Picture 19">
            <a:extLst>
              <a:ext uri="{FF2B5EF4-FFF2-40B4-BE49-F238E27FC236}">
                <a16:creationId xmlns:a16="http://schemas.microsoft.com/office/drawing/2014/main" id="{752BD89F-DF00-7E47-AD2E-94AAB5B2D40B}"/>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5395770" y="1705110"/>
            <a:ext cx="1477447" cy="1610777"/>
          </a:xfrm>
          <a:prstGeom prst="rect">
            <a:avLst/>
          </a:prstGeom>
        </p:spPr>
      </p:pic>
      <p:pic>
        <p:nvPicPr>
          <p:cNvPr id="21" name="Picture 20">
            <a:extLst>
              <a:ext uri="{FF2B5EF4-FFF2-40B4-BE49-F238E27FC236}">
                <a16:creationId xmlns:a16="http://schemas.microsoft.com/office/drawing/2014/main" id="{365FAF1A-1471-324B-9A80-31B0FE67957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84675" y="4095192"/>
            <a:ext cx="1186427" cy="1483035"/>
          </a:xfrm>
          <a:prstGeom prst="rect">
            <a:avLst/>
          </a:prstGeom>
        </p:spPr>
      </p:pic>
      <p:sp>
        <p:nvSpPr>
          <p:cNvPr id="22" name="TextBox 4">
            <a:extLst>
              <a:ext uri="{FF2B5EF4-FFF2-40B4-BE49-F238E27FC236}">
                <a16:creationId xmlns:a16="http://schemas.microsoft.com/office/drawing/2014/main" id="{D20CC0A2-3FCA-1048-A373-30A4FDDBD1AC}"/>
              </a:ext>
            </a:extLst>
          </p:cNvPr>
          <p:cNvSpPr txBox="1">
            <a:spLocks noChangeArrowheads="1"/>
          </p:cNvSpPr>
          <p:nvPr userDrawn="1"/>
        </p:nvSpPr>
        <p:spPr bwMode="auto">
          <a:xfrm>
            <a:off x="4336422" y="3643200"/>
            <a:ext cx="3570008" cy="338554"/>
          </a:xfrm>
          <a:prstGeom prst="rect">
            <a:avLst/>
          </a:prstGeom>
          <a:solidFill>
            <a:schemeClr val="bg1"/>
          </a:solidFill>
          <a:ln w="19050">
            <a:solidFill>
              <a:srgbClr val="0F294A"/>
            </a:solidFill>
            <a:miter lim="800000"/>
            <a:headEnd/>
            <a:tailEnd/>
          </a:ln>
          <a:effectLst/>
        </p:spPr>
        <p:txBody>
          <a:bodyPr wrap="square">
            <a:spAutoFit/>
          </a:bodyPr>
          <a:lstStyle/>
          <a:p>
            <a:pPr algn="ctr" defTabSz="457200" eaLnBrk="0" hangingPunct="0"/>
            <a:r>
              <a:rPr lang="en-US" sz="1600" b="1">
                <a:ea typeface="Calibri" pitchFamily="34" charset="0"/>
                <a:cs typeface="Arial" panose="020B0604020202020204" pitchFamily="34" charset="0"/>
              </a:rPr>
              <a:t>Innovation and Industry Services</a:t>
            </a:r>
          </a:p>
        </p:txBody>
      </p:sp>
      <p:sp>
        <p:nvSpPr>
          <p:cNvPr id="26" name="Title 1">
            <a:extLst>
              <a:ext uri="{FF2B5EF4-FFF2-40B4-BE49-F238E27FC236}">
                <a16:creationId xmlns:a16="http://schemas.microsoft.com/office/drawing/2014/main" id="{48A00F0E-6E4B-0644-BE94-6B236EAD243B}"/>
              </a:ext>
            </a:extLst>
          </p:cNvPr>
          <p:cNvSpPr>
            <a:spLocks noGrp="1"/>
          </p:cNvSpPr>
          <p:nvPr>
            <p:ph type="title" hasCustomPrompt="1"/>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Organization Chart </a:t>
            </a:r>
          </a:p>
        </p:txBody>
      </p:sp>
      <p:pic>
        <p:nvPicPr>
          <p:cNvPr id="27" name="Picture 26">
            <a:extLst>
              <a:ext uri="{FF2B5EF4-FFF2-40B4-BE49-F238E27FC236}">
                <a16:creationId xmlns:a16="http://schemas.microsoft.com/office/drawing/2014/main" id="{1E764644-0B07-6146-B729-DF5E32AB6E29}"/>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194913" y="1770201"/>
            <a:ext cx="1520898" cy="1520898"/>
          </a:xfrm>
          <a:prstGeom prst="rect">
            <a:avLst/>
          </a:prstGeom>
        </p:spPr>
      </p:pic>
      <p:sp>
        <p:nvSpPr>
          <p:cNvPr id="28" name="TextBox 30">
            <a:extLst>
              <a:ext uri="{FF2B5EF4-FFF2-40B4-BE49-F238E27FC236}">
                <a16:creationId xmlns:a16="http://schemas.microsoft.com/office/drawing/2014/main" id="{857687C3-12EA-574A-B8E6-4E9053BB6177}"/>
              </a:ext>
            </a:extLst>
          </p:cNvPr>
          <p:cNvSpPr txBox="1">
            <a:spLocks noChangeArrowheads="1"/>
          </p:cNvSpPr>
          <p:nvPr userDrawn="1"/>
        </p:nvSpPr>
        <p:spPr bwMode="auto">
          <a:xfrm>
            <a:off x="216691" y="2081105"/>
            <a:ext cx="1664187" cy="738664"/>
          </a:xfrm>
          <a:prstGeom prst="rect">
            <a:avLst/>
          </a:prstGeom>
          <a:noFill/>
          <a:ln w="9525">
            <a:noFill/>
            <a:miter lim="800000"/>
            <a:headEnd/>
            <a:tailEnd/>
          </a:ln>
        </p:spPr>
        <p:txBody>
          <a:bodyPr wrap="square">
            <a:spAutoFit/>
          </a:bodyPr>
          <a:lstStyle/>
          <a:p>
            <a:pPr algn="r"/>
            <a:r>
              <a:rPr lang="en-US" sz="1400" b="1">
                <a:cs typeface="Arial" panose="020B0604020202020204" pitchFamily="34" charset="0"/>
              </a:rPr>
              <a:t>Kevin Kimball</a:t>
            </a:r>
          </a:p>
          <a:p>
            <a:pPr algn="r"/>
            <a:r>
              <a:rPr lang="en-US" sz="1400">
                <a:cs typeface="Arial" panose="020B0604020202020204" pitchFamily="34" charset="0"/>
              </a:rPr>
              <a:t>Chief of Staff </a:t>
            </a:r>
          </a:p>
          <a:p>
            <a:pPr algn="r"/>
            <a:r>
              <a:rPr lang="en-US" sz="1400">
                <a:cs typeface="Arial" panose="020B0604020202020204" pitchFamily="34" charset="0"/>
              </a:rPr>
              <a:t>NIST </a:t>
            </a:r>
          </a:p>
        </p:txBody>
      </p:sp>
    </p:spTree>
    <p:extLst>
      <p:ext uri="{BB962C8B-B14F-4D97-AF65-F5344CB8AC3E}">
        <p14:creationId xmlns:p14="http://schemas.microsoft.com/office/powerpoint/2010/main" val="199547416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3025B2-F8BD-074A-B93B-B3CE52BAB19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5" name="Title 1">
            <a:extLst>
              <a:ext uri="{FF2B5EF4-FFF2-40B4-BE49-F238E27FC236}">
                <a16:creationId xmlns:a16="http://schemas.microsoft.com/office/drawing/2014/main" id="{C8AB3B5E-F287-6A4D-B452-56C37FB03122}"/>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Joint Institute and Center Locations</a:t>
            </a:r>
            <a:endParaRPr lang="en-US"/>
          </a:p>
        </p:txBody>
      </p:sp>
      <p:pic>
        <p:nvPicPr>
          <p:cNvPr id="16" name="Picture 15">
            <a:extLst>
              <a:ext uri="{FF2B5EF4-FFF2-40B4-BE49-F238E27FC236}">
                <a16:creationId xmlns:a16="http://schemas.microsoft.com/office/drawing/2014/main" id="{27DD65A3-8D4A-AF45-8715-94708781072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sp>
        <p:nvSpPr>
          <p:cNvPr id="11" name="TextBox 2">
            <a:extLst>
              <a:ext uri="{FF2B5EF4-FFF2-40B4-BE49-F238E27FC236}">
                <a16:creationId xmlns:a16="http://schemas.microsoft.com/office/drawing/2014/main" id="{4E94E506-F106-C244-B60F-8CA086C08B6A}"/>
              </a:ext>
            </a:extLst>
          </p:cNvPr>
          <p:cNvSpPr txBox="1"/>
          <p:nvPr userDrawn="1"/>
        </p:nvSpPr>
        <p:spPr>
          <a:xfrm>
            <a:off x="3862057" y="2793864"/>
            <a:ext cx="2397140"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Construction (CRF)</a:t>
            </a:r>
          </a:p>
          <a:p>
            <a:r>
              <a:rPr lang="en-US" sz="2000" b="1">
                <a:solidFill>
                  <a:schemeClr val="bg1"/>
                </a:solidFill>
                <a:cs typeface="Arial" panose="020B0604020202020204" pitchFamily="34" charset="0"/>
              </a:rPr>
              <a:t>$319 Million</a:t>
            </a:r>
          </a:p>
        </p:txBody>
      </p:sp>
      <p:sp>
        <p:nvSpPr>
          <p:cNvPr id="12" name="TextBox 2">
            <a:extLst>
              <a:ext uri="{FF2B5EF4-FFF2-40B4-BE49-F238E27FC236}">
                <a16:creationId xmlns:a16="http://schemas.microsoft.com/office/drawing/2014/main" id="{D7846AAB-11D3-E841-9894-7B7B61B03641}"/>
              </a:ext>
            </a:extLst>
          </p:cNvPr>
          <p:cNvSpPr txBox="1"/>
          <p:nvPr userDrawn="1"/>
        </p:nvSpPr>
        <p:spPr>
          <a:xfrm>
            <a:off x="6356593" y="3686323"/>
            <a:ext cx="2164091" cy="11930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Laboratory Research (STRS) </a:t>
            </a:r>
            <a:r>
              <a:rPr lang="en-US" sz="2000" b="1">
                <a:solidFill>
                  <a:schemeClr val="bg1"/>
                </a:solidFill>
                <a:cs typeface="Arial" panose="020B0604020202020204" pitchFamily="34" charset="0"/>
              </a:rPr>
              <a:t>$724.5 Million</a:t>
            </a:r>
            <a:endParaRPr lang="en-US" sz="1800" b="1">
              <a:solidFill>
                <a:schemeClr val="bg1"/>
              </a:solidFill>
              <a:cs typeface="Arial" panose="020B0604020202020204" pitchFamily="34" charset="0"/>
            </a:endParaRPr>
          </a:p>
        </p:txBody>
      </p:sp>
      <p:pic>
        <p:nvPicPr>
          <p:cNvPr id="17" name="Picture 16">
            <a:extLst>
              <a:ext uri="{FF2B5EF4-FFF2-40B4-BE49-F238E27FC236}">
                <a16:creationId xmlns:a16="http://schemas.microsoft.com/office/drawing/2014/main" id="{35CA1B31-BBE2-B048-8CD8-C998AB332503}"/>
              </a:ext>
            </a:extLst>
          </p:cNvPr>
          <p:cNvPicPr>
            <a:picLocks noChangeAspect="1"/>
          </p:cNvPicPr>
          <p:nvPr userDrawn="1"/>
        </p:nvPicPr>
        <p:blipFill>
          <a:blip r:embed="rId4"/>
          <a:stretch>
            <a:fillRect/>
          </a:stretch>
        </p:blipFill>
        <p:spPr>
          <a:xfrm>
            <a:off x="2445" y="1090623"/>
            <a:ext cx="9348400" cy="5780224"/>
          </a:xfrm>
          <a:prstGeom prst="rect">
            <a:avLst/>
          </a:prstGeom>
        </p:spPr>
      </p:pic>
      <p:pic>
        <p:nvPicPr>
          <p:cNvPr id="18" name="Picture 17">
            <a:extLst>
              <a:ext uri="{FF2B5EF4-FFF2-40B4-BE49-F238E27FC236}">
                <a16:creationId xmlns:a16="http://schemas.microsoft.com/office/drawing/2014/main" id="{5CFD4393-4391-6045-9F32-78418A08EBF6}"/>
              </a:ext>
            </a:extLst>
          </p:cNvPr>
          <p:cNvPicPr>
            <a:picLocks noChangeAspect="1"/>
          </p:cNvPicPr>
          <p:nvPr userDrawn="1"/>
        </p:nvPicPr>
        <p:blipFill>
          <a:blip r:embed="rId5"/>
          <a:stretch>
            <a:fillRect/>
          </a:stretch>
        </p:blipFill>
        <p:spPr>
          <a:xfrm>
            <a:off x="607727" y="1416189"/>
            <a:ext cx="8623760" cy="4854477"/>
          </a:xfrm>
          <a:prstGeom prst="rect">
            <a:avLst/>
          </a:prstGeom>
          <a:ln>
            <a:noFill/>
          </a:ln>
        </p:spPr>
      </p:pic>
      <p:sp>
        <p:nvSpPr>
          <p:cNvPr id="19" name="Title 1">
            <a:extLst>
              <a:ext uri="{FF2B5EF4-FFF2-40B4-BE49-F238E27FC236}">
                <a16:creationId xmlns:a16="http://schemas.microsoft.com/office/drawing/2014/main" id="{F61E7DCD-0B06-1446-80C8-3F7BCC7DE0DC}"/>
              </a:ext>
            </a:extLst>
          </p:cNvPr>
          <p:cNvSpPr txBox="1">
            <a:spLocks/>
          </p:cNvSpPr>
          <p:nvPr userDrawn="1"/>
        </p:nvSpPr>
        <p:spPr>
          <a:xfrm>
            <a:off x="3214960" y="316941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0" name="Title 1">
            <a:extLst>
              <a:ext uri="{FF2B5EF4-FFF2-40B4-BE49-F238E27FC236}">
                <a16:creationId xmlns:a16="http://schemas.microsoft.com/office/drawing/2014/main" id="{F71C98AA-677E-F04D-9F63-3038C0AD6B81}"/>
              </a:ext>
            </a:extLst>
          </p:cNvPr>
          <p:cNvSpPr txBox="1">
            <a:spLocks/>
          </p:cNvSpPr>
          <p:nvPr userDrawn="1"/>
        </p:nvSpPr>
        <p:spPr>
          <a:xfrm>
            <a:off x="7187060" y="4277357"/>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1" name="Title 1">
            <a:extLst>
              <a:ext uri="{FF2B5EF4-FFF2-40B4-BE49-F238E27FC236}">
                <a16:creationId xmlns:a16="http://schemas.microsoft.com/office/drawing/2014/main" id="{AF95B416-3E1A-4044-95A2-0CC4233D6A9A}"/>
              </a:ext>
            </a:extLst>
          </p:cNvPr>
          <p:cNvSpPr txBox="1">
            <a:spLocks/>
          </p:cNvSpPr>
          <p:nvPr userDrawn="1"/>
        </p:nvSpPr>
        <p:spPr>
          <a:xfrm>
            <a:off x="542877" y="3142212"/>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2" name="Title 1">
            <a:extLst>
              <a:ext uri="{FF2B5EF4-FFF2-40B4-BE49-F238E27FC236}">
                <a16:creationId xmlns:a16="http://schemas.microsoft.com/office/drawing/2014/main" id="{ECBD3F4E-5A68-9D4D-876D-82B38612D03F}"/>
              </a:ext>
            </a:extLst>
          </p:cNvPr>
          <p:cNvSpPr txBox="1">
            <a:spLocks/>
          </p:cNvSpPr>
          <p:nvPr userDrawn="1"/>
        </p:nvSpPr>
        <p:spPr>
          <a:xfrm>
            <a:off x="2765628" y="587674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3" name="Title 1">
            <a:extLst>
              <a:ext uri="{FF2B5EF4-FFF2-40B4-BE49-F238E27FC236}">
                <a16:creationId xmlns:a16="http://schemas.microsoft.com/office/drawing/2014/main" id="{5ED57899-E7FA-3240-93AA-E9A2CE1D9A65}"/>
              </a:ext>
            </a:extLst>
          </p:cNvPr>
          <p:cNvSpPr txBox="1">
            <a:spLocks/>
          </p:cNvSpPr>
          <p:nvPr userDrawn="1"/>
        </p:nvSpPr>
        <p:spPr>
          <a:xfrm>
            <a:off x="3214960" y="3018945"/>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4" name="Title 1">
            <a:extLst>
              <a:ext uri="{FF2B5EF4-FFF2-40B4-BE49-F238E27FC236}">
                <a16:creationId xmlns:a16="http://schemas.microsoft.com/office/drawing/2014/main" id="{4CDE4BE8-B56C-454A-BD45-E71A377CC810}"/>
              </a:ext>
            </a:extLst>
          </p:cNvPr>
          <p:cNvSpPr txBox="1">
            <a:spLocks/>
          </p:cNvSpPr>
          <p:nvPr userDrawn="1"/>
        </p:nvSpPr>
        <p:spPr>
          <a:xfrm>
            <a:off x="7187060" y="4126886"/>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5" name="Title 1">
            <a:extLst>
              <a:ext uri="{FF2B5EF4-FFF2-40B4-BE49-F238E27FC236}">
                <a16:creationId xmlns:a16="http://schemas.microsoft.com/office/drawing/2014/main" id="{B4D6DB6D-AD46-C34E-8525-2FD726B86976}"/>
              </a:ext>
            </a:extLst>
          </p:cNvPr>
          <p:cNvSpPr txBox="1">
            <a:spLocks/>
          </p:cNvSpPr>
          <p:nvPr userDrawn="1"/>
        </p:nvSpPr>
        <p:spPr>
          <a:xfrm>
            <a:off x="542877" y="2991741"/>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sp>
        <p:nvSpPr>
          <p:cNvPr id="26" name="Title 1">
            <a:extLst>
              <a:ext uri="{FF2B5EF4-FFF2-40B4-BE49-F238E27FC236}">
                <a16:creationId xmlns:a16="http://schemas.microsoft.com/office/drawing/2014/main" id="{694A15A3-6FED-764F-B477-8EE7D0C1D4E7}"/>
              </a:ext>
            </a:extLst>
          </p:cNvPr>
          <p:cNvSpPr txBox="1">
            <a:spLocks/>
          </p:cNvSpPr>
          <p:nvPr userDrawn="1"/>
        </p:nvSpPr>
        <p:spPr>
          <a:xfrm>
            <a:off x="2765628" y="5726275"/>
            <a:ext cx="1020496" cy="4834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b="1">
              <a:solidFill>
                <a:schemeClr val="bg1"/>
              </a:solidFill>
            </a:endParaRPr>
          </a:p>
        </p:txBody>
      </p:sp>
      <p:grpSp>
        <p:nvGrpSpPr>
          <p:cNvPr id="27" name="Group 26">
            <a:extLst>
              <a:ext uri="{FF2B5EF4-FFF2-40B4-BE49-F238E27FC236}">
                <a16:creationId xmlns:a16="http://schemas.microsoft.com/office/drawing/2014/main" id="{6364D897-B602-6341-86B9-6D9D6EBC8988}"/>
              </a:ext>
            </a:extLst>
          </p:cNvPr>
          <p:cNvGrpSpPr/>
          <p:nvPr userDrawn="1"/>
        </p:nvGrpSpPr>
        <p:grpSpPr>
          <a:xfrm>
            <a:off x="9386496" y="1161625"/>
            <a:ext cx="1827651" cy="504470"/>
            <a:chOff x="9386496" y="1161625"/>
            <a:chExt cx="1827651" cy="504470"/>
          </a:xfrm>
        </p:grpSpPr>
        <p:pic>
          <p:nvPicPr>
            <p:cNvPr id="28" name="Graphic 108">
              <a:extLst>
                <a:ext uri="{FF2B5EF4-FFF2-40B4-BE49-F238E27FC236}">
                  <a16:creationId xmlns:a16="http://schemas.microsoft.com/office/drawing/2014/main" id="{FFA80D8C-CF88-E847-A5F5-2C20CBCF9BDA}"/>
                </a:ext>
              </a:extLst>
            </p:cNvPr>
            <p:cNvPicPr>
              <a:picLocks noChangeAspect="1"/>
            </p:cNvPicPr>
            <p:nvPr/>
          </p:nvPicPr>
          <p:blipFill>
            <a:blip r:embed="rId6"/>
            <a:stretch>
              <a:fillRect/>
            </a:stretch>
          </p:blipFill>
          <p:spPr>
            <a:xfrm>
              <a:off x="10839398" y="1161625"/>
              <a:ext cx="374749" cy="504470"/>
            </a:xfrm>
            <a:prstGeom prst="rect">
              <a:avLst/>
            </a:prstGeom>
          </p:spPr>
        </p:pic>
        <p:sp>
          <p:nvSpPr>
            <p:cNvPr id="29" name="TextBox 28">
              <a:extLst>
                <a:ext uri="{FF2B5EF4-FFF2-40B4-BE49-F238E27FC236}">
                  <a16:creationId xmlns:a16="http://schemas.microsoft.com/office/drawing/2014/main" id="{36B89AE2-4A3A-1943-87C3-2F509488F9DE}"/>
                </a:ext>
              </a:extLst>
            </p:cNvPr>
            <p:cNvSpPr txBox="1"/>
            <p:nvPr/>
          </p:nvSpPr>
          <p:spPr>
            <a:xfrm>
              <a:off x="9386496" y="1194762"/>
              <a:ext cx="1317861" cy="307777"/>
            </a:xfrm>
            <a:prstGeom prst="rect">
              <a:avLst/>
            </a:prstGeom>
            <a:noFill/>
          </p:spPr>
          <p:txBody>
            <a:bodyPr wrap="square" rtlCol="0">
              <a:spAutoFit/>
            </a:bodyPr>
            <a:lstStyle/>
            <a:p>
              <a:r>
                <a:rPr lang="en-US" sz="1400" b="1"/>
                <a:t>NIST Campuses</a:t>
              </a:r>
            </a:p>
          </p:txBody>
        </p:sp>
      </p:grpSp>
      <p:grpSp>
        <p:nvGrpSpPr>
          <p:cNvPr id="30" name="Group 29">
            <a:extLst>
              <a:ext uri="{FF2B5EF4-FFF2-40B4-BE49-F238E27FC236}">
                <a16:creationId xmlns:a16="http://schemas.microsoft.com/office/drawing/2014/main" id="{93AE01B7-00AA-EE49-A785-2F052321F0E9}"/>
              </a:ext>
            </a:extLst>
          </p:cNvPr>
          <p:cNvGrpSpPr/>
          <p:nvPr userDrawn="1"/>
        </p:nvGrpSpPr>
        <p:grpSpPr>
          <a:xfrm>
            <a:off x="9386496" y="1784590"/>
            <a:ext cx="2530035" cy="533287"/>
            <a:chOff x="9386496" y="1784590"/>
            <a:chExt cx="2530035" cy="533287"/>
          </a:xfrm>
        </p:grpSpPr>
        <p:pic>
          <p:nvPicPr>
            <p:cNvPr id="31" name="Graphic 102">
              <a:extLst>
                <a:ext uri="{FF2B5EF4-FFF2-40B4-BE49-F238E27FC236}">
                  <a16:creationId xmlns:a16="http://schemas.microsoft.com/office/drawing/2014/main" id="{6AB527EF-9214-3B4A-9B5C-C9AC0E16326A}"/>
                </a:ext>
              </a:extLst>
            </p:cNvPr>
            <p:cNvPicPr>
              <a:picLocks noChangeAspect="1"/>
            </p:cNvPicPr>
            <p:nvPr/>
          </p:nvPicPr>
          <p:blipFill>
            <a:blip r:embed="rId7"/>
            <a:stretch>
              <a:fillRect/>
            </a:stretch>
          </p:blipFill>
          <p:spPr>
            <a:xfrm>
              <a:off x="11516566" y="1784590"/>
              <a:ext cx="399965" cy="533287"/>
            </a:xfrm>
            <a:prstGeom prst="rect">
              <a:avLst/>
            </a:prstGeom>
          </p:spPr>
        </p:pic>
        <p:sp>
          <p:nvSpPr>
            <p:cNvPr id="32" name="TextBox 31">
              <a:extLst>
                <a:ext uri="{FF2B5EF4-FFF2-40B4-BE49-F238E27FC236}">
                  <a16:creationId xmlns:a16="http://schemas.microsoft.com/office/drawing/2014/main" id="{82E5ED88-0A63-9748-8A21-303852BE35CD}"/>
                </a:ext>
              </a:extLst>
            </p:cNvPr>
            <p:cNvSpPr txBox="1"/>
            <p:nvPr/>
          </p:nvSpPr>
          <p:spPr>
            <a:xfrm>
              <a:off x="9386496" y="1998702"/>
              <a:ext cx="2208618" cy="307777"/>
            </a:xfrm>
            <a:prstGeom prst="rect">
              <a:avLst/>
            </a:prstGeom>
            <a:noFill/>
          </p:spPr>
          <p:txBody>
            <a:bodyPr wrap="none" rtlCol="0">
              <a:spAutoFit/>
            </a:bodyPr>
            <a:lstStyle/>
            <a:p>
              <a:r>
                <a:rPr lang="en-US" sz="1400" b="1"/>
                <a:t>Joint Institutes and Centers</a:t>
              </a:r>
            </a:p>
          </p:txBody>
        </p:sp>
      </p:grpSp>
      <p:grpSp>
        <p:nvGrpSpPr>
          <p:cNvPr id="33" name="Group 32">
            <a:extLst>
              <a:ext uri="{FF2B5EF4-FFF2-40B4-BE49-F238E27FC236}">
                <a16:creationId xmlns:a16="http://schemas.microsoft.com/office/drawing/2014/main" id="{8575B130-E9F3-B24B-AAA2-A7A9CAE6239B}"/>
              </a:ext>
            </a:extLst>
          </p:cNvPr>
          <p:cNvGrpSpPr/>
          <p:nvPr userDrawn="1"/>
        </p:nvGrpSpPr>
        <p:grpSpPr>
          <a:xfrm>
            <a:off x="9386496" y="5555020"/>
            <a:ext cx="2496882" cy="533287"/>
            <a:chOff x="9386496" y="5555020"/>
            <a:chExt cx="2496882" cy="533287"/>
          </a:xfrm>
        </p:grpSpPr>
        <p:pic>
          <p:nvPicPr>
            <p:cNvPr id="34" name="Graphic 109">
              <a:extLst>
                <a:ext uri="{FF2B5EF4-FFF2-40B4-BE49-F238E27FC236}">
                  <a16:creationId xmlns:a16="http://schemas.microsoft.com/office/drawing/2014/main" id="{26ADF03A-7FD8-3144-995F-0A3902088950}"/>
                </a:ext>
              </a:extLst>
            </p:cNvPr>
            <p:cNvPicPr>
              <a:picLocks noChangeAspect="1"/>
            </p:cNvPicPr>
            <p:nvPr/>
          </p:nvPicPr>
          <p:blipFill>
            <a:blip r:embed="rId8"/>
            <a:stretch>
              <a:fillRect/>
            </a:stretch>
          </p:blipFill>
          <p:spPr>
            <a:xfrm>
              <a:off x="11483413" y="5555020"/>
              <a:ext cx="399965" cy="533287"/>
            </a:xfrm>
            <a:prstGeom prst="rect">
              <a:avLst/>
            </a:prstGeom>
          </p:spPr>
        </p:pic>
        <p:sp>
          <p:nvSpPr>
            <p:cNvPr id="35" name="TextBox 34">
              <a:extLst>
                <a:ext uri="{FF2B5EF4-FFF2-40B4-BE49-F238E27FC236}">
                  <a16:creationId xmlns:a16="http://schemas.microsoft.com/office/drawing/2014/main" id="{7899E5B6-41CC-FE41-B8D1-D556FED1BB68}"/>
                </a:ext>
              </a:extLst>
            </p:cNvPr>
            <p:cNvSpPr txBox="1"/>
            <p:nvPr/>
          </p:nvSpPr>
          <p:spPr>
            <a:xfrm>
              <a:off x="9386496" y="5684416"/>
              <a:ext cx="2130070" cy="307777"/>
            </a:xfrm>
            <a:prstGeom prst="rect">
              <a:avLst/>
            </a:prstGeom>
            <a:noFill/>
          </p:spPr>
          <p:txBody>
            <a:bodyPr wrap="none" rtlCol="0">
              <a:spAutoFit/>
            </a:bodyPr>
            <a:lstStyle/>
            <a:p>
              <a:r>
                <a:rPr lang="en-US" sz="1400" b="1"/>
                <a:t>NIST Centers of Excellence</a:t>
              </a:r>
              <a:endParaRPr lang="en-US" sz="1400"/>
            </a:p>
          </p:txBody>
        </p:sp>
      </p:grpSp>
      <p:grpSp>
        <p:nvGrpSpPr>
          <p:cNvPr id="36" name="Group 35">
            <a:extLst>
              <a:ext uri="{FF2B5EF4-FFF2-40B4-BE49-F238E27FC236}">
                <a16:creationId xmlns:a16="http://schemas.microsoft.com/office/drawing/2014/main" id="{9F38E21D-AD40-9241-A183-9E2879481C76}"/>
              </a:ext>
            </a:extLst>
          </p:cNvPr>
          <p:cNvGrpSpPr/>
          <p:nvPr userDrawn="1"/>
        </p:nvGrpSpPr>
        <p:grpSpPr>
          <a:xfrm>
            <a:off x="7466568" y="2282245"/>
            <a:ext cx="4492860" cy="1198003"/>
            <a:chOff x="7466568" y="2282245"/>
            <a:chExt cx="4492860" cy="1198003"/>
          </a:xfrm>
        </p:grpSpPr>
        <p:pic>
          <p:nvPicPr>
            <p:cNvPr id="37" name="Graphic 111">
              <a:extLst>
                <a:ext uri="{FF2B5EF4-FFF2-40B4-BE49-F238E27FC236}">
                  <a16:creationId xmlns:a16="http://schemas.microsoft.com/office/drawing/2014/main" id="{322A6AC0-BC97-7149-A2CD-4B5ABAD93C9F}"/>
                </a:ext>
              </a:extLst>
            </p:cNvPr>
            <p:cNvPicPr>
              <a:picLocks noChangeAspect="1"/>
            </p:cNvPicPr>
            <p:nvPr/>
          </p:nvPicPr>
          <p:blipFill>
            <a:blip r:embed="rId7"/>
            <a:stretch>
              <a:fillRect/>
            </a:stretch>
          </p:blipFill>
          <p:spPr>
            <a:xfrm>
              <a:off x="7466568" y="2946961"/>
              <a:ext cx="399965" cy="533287"/>
            </a:xfrm>
            <a:prstGeom prst="rect">
              <a:avLst/>
            </a:prstGeom>
          </p:spPr>
        </p:pic>
        <p:sp>
          <p:nvSpPr>
            <p:cNvPr id="38" name="Rectangle 37">
              <a:extLst>
                <a:ext uri="{FF2B5EF4-FFF2-40B4-BE49-F238E27FC236}">
                  <a16:creationId xmlns:a16="http://schemas.microsoft.com/office/drawing/2014/main" id="{E1AB14AE-47AF-B248-8513-7EDB802AA8B6}"/>
                </a:ext>
              </a:extLst>
            </p:cNvPr>
            <p:cNvSpPr/>
            <p:nvPr/>
          </p:nvSpPr>
          <p:spPr>
            <a:xfrm>
              <a:off x="9386496" y="2282245"/>
              <a:ext cx="2572932" cy="403637"/>
            </a:xfrm>
            <a:prstGeom prst="rect">
              <a:avLst/>
            </a:prstGeom>
          </p:spPr>
          <p:txBody>
            <a:bodyPr wrap="square">
              <a:spAutoFit/>
            </a:bodyPr>
            <a:lstStyle/>
            <a:p>
              <a:pPr>
                <a:lnSpc>
                  <a:spcPct val="70000"/>
                </a:lnSpc>
              </a:pPr>
              <a:r>
                <a:rPr lang="en-US" sz="1400"/>
                <a:t>National Cybersecurity Center of Excellence</a:t>
              </a:r>
            </a:p>
          </p:txBody>
        </p:sp>
      </p:grpSp>
      <p:grpSp>
        <p:nvGrpSpPr>
          <p:cNvPr id="39" name="Group 38">
            <a:extLst>
              <a:ext uri="{FF2B5EF4-FFF2-40B4-BE49-F238E27FC236}">
                <a16:creationId xmlns:a16="http://schemas.microsoft.com/office/drawing/2014/main" id="{7BF3B95F-0E14-1D49-8B67-3F5A78A87FC5}"/>
              </a:ext>
            </a:extLst>
          </p:cNvPr>
          <p:cNvGrpSpPr/>
          <p:nvPr userDrawn="1"/>
        </p:nvGrpSpPr>
        <p:grpSpPr>
          <a:xfrm>
            <a:off x="7704335" y="2660285"/>
            <a:ext cx="4255093" cy="878206"/>
            <a:chOff x="7704335" y="2660285"/>
            <a:chExt cx="4255093" cy="878206"/>
          </a:xfrm>
        </p:grpSpPr>
        <p:pic>
          <p:nvPicPr>
            <p:cNvPr id="40" name="Graphic 110">
              <a:extLst>
                <a:ext uri="{FF2B5EF4-FFF2-40B4-BE49-F238E27FC236}">
                  <a16:creationId xmlns:a16="http://schemas.microsoft.com/office/drawing/2014/main" id="{EC6A9B57-F182-E748-82CB-797BE915A0AF}"/>
                </a:ext>
              </a:extLst>
            </p:cNvPr>
            <p:cNvPicPr>
              <a:picLocks noChangeAspect="1"/>
            </p:cNvPicPr>
            <p:nvPr/>
          </p:nvPicPr>
          <p:blipFill>
            <a:blip r:embed="rId7"/>
            <a:stretch>
              <a:fillRect/>
            </a:stretch>
          </p:blipFill>
          <p:spPr>
            <a:xfrm>
              <a:off x="7704335" y="3005204"/>
              <a:ext cx="399965" cy="533287"/>
            </a:xfrm>
            <a:prstGeom prst="rect">
              <a:avLst/>
            </a:prstGeom>
          </p:spPr>
        </p:pic>
        <p:sp>
          <p:nvSpPr>
            <p:cNvPr id="41" name="Rectangle 40">
              <a:extLst>
                <a:ext uri="{FF2B5EF4-FFF2-40B4-BE49-F238E27FC236}">
                  <a16:creationId xmlns:a16="http://schemas.microsoft.com/office/drawing/2014/main" id="{474096E1-07A6-DA4D-9C0C-64BD29427BE8}"/>
                </a:ext>
              </a:extLst>
            </p:cNvPr>
            <p:cNvSpPr/>
            <p:nvPr/>
          </p:nvSpPr>
          <p:spPr>
            <a:xfrm>
              <a:off x="9386496" y="2660285"/>
              <a:ext cx="2572932" cy="403637"/>
            </a:xfrm>
            <a:prstGeom prst="rect">
              <a:avLst/>
            </a:prstGeom>
          </p:spPr>
          <p:txBody>
            <a:bodyPr wrap="square">
              <a:spAutoFit/>
            </a:bodyPr>
            <a:lstStyle/>
            <a:p>
              <a:pPr>
                <a:lnSpc>
                  <a:spcPct val="70000"/>
                </a:lnSpc>
              </a:pPr>
              <a:r>
                <a:rPr lang="en-US" sz="1400"/>
                <a:t>Institute for Bioscience &amp; Biotechnology Research</a:t>
              </a:r>
            </a:p>
          </p:txBody>
        </p:sp>
      </p:grpSp>
      <p:grpSp>
        <p:nvGrpSpPr>
          <p:cNvPr id="42" name="Group 41">
            <a:extLst>
              <a:ext uri="{FF2B5EF4-FFF2-40B4-BE49-F238E27FC236}">
                <a16:creationId xmlns:a16="http://schemas.microsoft.com/office/drawing/2014/main" id="{1F883EAE-3022-D74A-9358-E49A66646BC8}"/>
              </a:ext>
            </a:extLst>
          </p:cNvPr>
          <p:cNvGrpSpPr/>
          <p:nvPr userDrawn="1"/>
        </p:nvGrpSpPr>
        <p:grpSpPr>
          <a:xfrm>
            <a:off x="7089312" y="3961824"/>
            <a:ext cx="5470059" cy="776400"/>
            <a:chOff x="7089312" y="3961824"/>
            <a:chExt cx="5470059" cy="776400"/>
          </a:xfrm>
        </p:grpSpPr>
        <p:pic>
          <p:nvPicPr>
            <p:cNvPr id="43" name="Graphic 98">
              <a:extLst>
                <a:ext uri="{FF2B5EF4-FFF2-40B4-BE49-F238E27FC236}">
                  <a16:creationId xmlns:a16="http://schemas.microsoft.com/office/drawing/2014/main" id="{F32183B4-75E1-0D4B-85D1-813D732592B0}"/>
                </a:ext>
              </a:extLst>
            </p:cNvPr>
            <p:cNvPicPr>
              <a:picLocks noChangeAspect="1"/>
            </p:cNvPicPr>
            <p:nvPr/>
          </p:nvPicPr>
          <p:blipFill>
            <a:blip r:embed="rId7"/>
            <a:stretch>
              <a:fillRect/>
            </a:stretch>
          </p:blipFill>
          <p:spPr>
            <a:xfrm>
              <a:off x="7089312" y="4204937"/>
              <a:ext cx="399965" cy="533287"/>
            </a:xfrm>
            <a:prstGeom prst="rect">
              <a:avLst/>
            </a:prstGeom>
          </p:spPr>
        </p:pic>
        <p:sp>
          <p:nvSpPr>
            <p:cNvPr id="44" name="Rectangle 43">
              <a:extLst>
                <a:ext uri="{FF2B5EF4-FFF2-40B4-BE49-F238E27FC236}">
                  <a16:creationId xmlns:a16="http://schemas.microsoft.com/office/drawing/2014/main" id="{38F428BB-59C4-E948-A7EC-789AD0815FDF}"/>
                </a:ext>
              </a:extLst>
            </p:cNvPr>
            <p:cNvSpPr/>
            <p:nvPr/>
          </p:nvSpPr>
          <p:spPr>
            <a:xfrm>
              <a:off x="9386496" y="3961824"/>
              <a:ext cx="3172875" cy="252826"/>
            </a:xfrm>
            <a:prstGeom prst="rect">
              <a:avLst/>
            </a:prstGeom>
          </p:spPr>
          <p:txBody>
            <a:bodyPr wrap="square">
              <a:spAutoFit/>
            </a:bodyPr>
            <a:lstStyle/>
            <a:p>
              <a:pPr>
                <a:lnSpc>
                  <a:spcPct val="70000"/>
                </a:lnSpc>
              </a:pPr>
              <a:r>
                <a:rPr lang="en-US" sz="1400"/>
                <a:t>Hollings Marine Laboratory</a:t>
              </a:r>
            </a:p>
          </p:txBody>
        </p:sp>
      </p:grpSp>
      <p:grpSp>
        <p:nvGrpSpPr>
          <p:cNvPr id="45" name="Group 44">
            <a:extLst>
              <a:ext uri="{FF2B5EF4-FFF2-40B4-BE49-F238E27FC236}">
                <a16:creationId xmlns:a16="http://schemas.microsoft.com/office/drawing/2014/main" id="{2E5A989E-72D3-224F-A927-9A8423CCCF1C}"/>
              </a:ext>
            </a:extLst>
          </p:cNvPr>
          <p:cNvGrpSpPr/>
          <p:nvPr userDrawn="1"/>
        </p:nvGrpSpPr>
        <p:grpSpPr>
          <a:xfrm>
            <a:off x="8233590" y="2664790"/>
            <a:ext cx="4283765" cy="1789138"/>
            <a:chOff x="8233590" y="2664790"/>
            <a:chExt cx="4283765" cy="1789138"/>
          </a:xfrm>
        </p:grpSpPr>
        <p:pic>
          <p:nvPicPr>
            <p:cNvPr id="46" name="Graphic 101">
              <a:extLst>
                <a:ext uri="{FF2B5EF4-FFF2-40B4-BE49-F238E27FC236}">
                  <a16:creationId xmlns:a16="http://schemas.microsoft.com/office/drawing/2014/main" id="{86D49F59-6B42-FC47-8C7D-4C59D28D7613}"/>
                </a:ext>
              </a:extLst>
            </p:cNvPr>
            <p:cNvPicPr>
              <a:picLocks noChangeAspect="1"/>
            </p:cNvPicPr>
            <p:nvPr/>
          </p:nvPicPr>
          <p:blipFill>
            <a:blip r:embed="rId7"/>
            <a:stretch>
              <a:fillRect/>
            </a:stretch>
          </p:blipFill>
          <p:spPr>
            <a:xfrm>
              <a:off x="8233590" y="2664790"/>
              <a:ext cx="399965" cy="533287"/>
            </a:xfrm>
            <a:prstGeom prst="rect">
              <a:avLst/>
            </a:prstGeom>
          </p:spPr>
        </p:pic>
        <p:sp>
          <p:nvSpPr>
            <p:cNvPr id="47" name="Rectangle 46">
              <a:extLst>
                <a:ext uri="{FF2B5EF4-FFF2-40B4-BE49-F238E27FC236}">
                  <a16:creationId xmlns:a16="http://schemas.microsoft.com/office/drawing/2014/main" id="{EF51B269-1BCC-B047-9A1A-6C6A7B38EAFD}"/>
                </a:ext>
              </a:extLst>
            </p:cNvPr>
            <p:cNvSpPr/>
            <p:nvPr/>
          </p:nvSpPr>
          <p:spPr>
            <a:xfrm>
              <a:off x="9386496" y="4201102"/>
              <a:ext cx="3130859" cy="252826"/>
            </a:xfrm>
            <a:prstGeom prst="rect">
              <a:avLst/>
            </a:prstGeom>
          </p:spPr>
          <p:txBody>
            <a:bodyPr wrap="square">
              <a:spAutoFit/>
            </a:bodyPr>
            <a:lstStyle/>
            <a:p>
              <a:pPr>
                <a:lnSpc>
                  <a:spcPct val="70000"/>
                </a:lnSpc>
              </a:pPr>
              <a:r>
                <a:rPr lang="en-US" sz="1400"/>
                <a:t>Brookhaven National Laboratory</a:t>
              </a:r>
            </a:p>
          </p:txBody>
        </p:sp>
      </p:grpSp>
      <p:grpSp>
        <p:nvGrpSpPr>
          <p:cNvPr id="48" name="Group 47">
            <a:extLst>
              <a:ext uri="{FF2B5EF4-FFF2-40B4-BE49-F238E27FC236}">
                <a16:creationId xmlns:a16="http://schemas.microsoft.com/office/drawing/2014/main" id="{9B18CFB0-2D6B-C747-87C6-28CDADF99101}"/>
              </a:ext>
            </a:extLst>
          </p:cNvPr>
          <p:cNvGrpSpPr/>
          <p:nvPr userDrawn="1"/>
        </p:nvGrpSpPr>
        <p:grpSpPr>
          <a:xfrm>
            <a:off x="841709" y="3218418"/>
            <a:ext cx="11117719" cy="1640575"/>
            <a:chOff x="841709" y="3218418"/>
            <a:chExt cx="11117719" cy="1640575"/>
          </a:xfrm>
        </p:grpSpPr>
        <p:pic>
          <p:nvPicPr>
            <p:cNvPr id="49" name="Graphic 100">
              <a:extLst>
                <a:ext uri="{FF2B5EF4-FFF2-40B4-BE49-F238E27FC236}">
                  <a16:creationId xmlns:a16="http://schemas.microsoft.com/office/drawing/2014/main" id="{79FD4590-4043-4846-86E0-333759AA3B66}"/>
                </a:ext>
              </a:extLst>
            </p:cNvPr>
            <p:cNvPicPr>
              <a:picLocks noChangeAspect="1"/>
            </p:cNvPicPr>
            <p:nvPr/>
          </p:nvPicPr>
          <p:blipFill>
            <a:blip r:embed="rId7"/>
            <a:stretch>
              <a:fillRect/>
            </a:stretch>
          </p:blipFill>
          <p:spPr>
            <a:xfrm>
              <a:off x="841709" y="3218418"/>
              <a:ext cx="399965" cy="533287"/>
            </a:xfrm>
            <a:prstGeom prst="rect">
              <a:avLst/>
            </a:prstGeom>
          </p:spPr>
        </p:pic>
        <p:sp>
          <p:nvSpPr>
            <p:cNvPr id="50" name="Rectangle 49">
              <a:extLst>
                <a:ext uri="{FF2B5EF4-FFF2-40B4-BE49-F238E27FC236}">
                  <a16:creationId xmlns:a16="http://schemas.microsoft.com/office/drawing/2014/main" id="{1B3A04CB-43D0-8948-B5F5-435733DD2ECD}"/>
                </a:ext>
              </a:extLst>
            </p:cNvPr>
            <p:cNvSpPr/>
            <p:nvPr/>
          </p:nvSpPr>
          <p:spPr>
            <a:xfrm>
              <a:off x="9386496" y="4455356"/>
              <a:ext cx="2572932" cy="403637"/>
            </a:xfrm>
            <a:prstGeom prst="rect">
              <a:avLst/>
            </a:prstGeom>
          </p:spPr>
          <p:txBody>
            <a:bodyPr wrap="square">
              <a:spAutoFit/>
            </a:bodyPr>
            <a:lstStyle/>
            <a:p>
              <a:pPr>
                <a:lnSpc>
                  <a:spcPct val="70000"/>
                </a:lnSpc>
              </a:pPr>
              <a:r>
                <a:rPr lang="en-US" sz="1400"/>
                <a:t>Joint Initiative for Metrology in Biology</a:t>
              </a:r>
            </a:p>
          </p:txBody>
        </p:sp>
      </p:grpSp>
      <p:grpSp>
        <p:nvGrpSpPr>
          <p:cNvPr id="51" name="Group 50">
            <a:extLst>
              <a:ext uri="{FF2B5EF4-FFF2-40B4-BE49-F238E27FC236}">
                <a16:creationId xmlns:a16="http://schemas.microsoft.com/office/drawing/2014/main" id="{544DCFC3-FBD5-0843-A7F9-28B98603E539}"/>
              </a:ext>
            </a:extLst>
          </p:cNvPr>
          <p:cNvGrpSpPr/>
          <p:nvPr userDrawn="1"/>
        </p:nvGrpSpPr>
        <p:grpSpPr>
          <a:xfrm>
            <a:off x="2527888" y="5164217"/>
            <a:ext cx="9431540" cy="548786"/>
            <a:chOff x="2527888" y="5164217"/>
            <a:chExt cx="9431540" cy="548786"/>
          </a:xfrm>
        </p:grpSpPr>
        <p:pic>
          <p:nvPicPr>
            <p:cNvPr id="52" name="Graphic 99">
              <a:extLst>
                <a:ext uri="{FF2B5EF4-FFF2-40B4-BE49-F238E27FC236}">
                  <a16:creationId xmlns:a16="http://schemas.microsoft.com/office/drawing/2014/main" id="{310C905F-EE5A-874A-B26C-BD0A2ABBE75A}"/>
                </a:ext>
              </a:extLst>
            </p:cNvPr>
            <p:cNvPicPr>
              <a:picLocks noChangeAspect="1"/>
            </p:cNvPicPr>
            <p:nvPr/>
          </p:nvPicPr>
          <p:blipFill>
            <a:blip r:embed="rId9"/>
            <a:stretch>
              <a:fillRect/>
            </a:stretch>
          </p:blipFill>
          <p:spPr>
            <a:xfrm>
              <a:off x="2527888" y="5179716"/>
              <a:ext cx="399965" cy="533287"/>
            </a:xfrm>
            <a:prstGeom prst="rect">
              <a:avLst/>
            </a:prstGeom>
          </p:spPr>
        </p:pic>
        <p:sp>
          <p:nvSpPr>
            <p:cNvPr id="53" name="Rectangle 52">
              <a:extLst>
                <a:ext uri="{FF2B5EF4-FFF2-40B4-BE49-F238E27FC236}">
                  <a16:creationId xmlns:a16="http://schemas.microsoft.com/office/drawing/2014/main" id="{93C17C5A-08F0-2048-A7FE-6E5E456B5A9F}"/>
                </a:ext>
              </a:extLst>
            </p:cNvPr>
            <p:cNvSpPr/>
            <p:nvPr/>
          </p:nvSpPr>
          <p:spPr>
            <a:xfrm>
              <a:off x="9386496" y="5164217"/>
              <a:ext cx="2572932" cy="252826"/>
            </a:xfrm>
            <a:prstGeom prst="rect">
              <a:avLst/>
            </a:prstGeom>
          </p:spPr>
          <p:txBody>
            <a:bodyPr wrap="square">
              <a:spAutoFit/>
            </a:bodyPr>
            <a:lstStyle/>
            <a:p>
              <a:pPr>
                <a:lnSpc>
                  <a:spcPct val="70000"/>
                </a:lnSpc>
              </a:pPr>
              <a:r>
                <a:rPr lang="en-US" sz="1400"/>
                <a:t>NIST Kauai HI WWVH </a:t>
              </a:r>
            </a:p>
          </p:txBody>
        </p:sp>
      </p:grpSp>
      <p:grpSp>
        <p:nvGrpSpPr>
          <p:cNvPr id="54" name="Group 53">
            <a:extLst>
              <a:ext uri="{FF2B5EF4-FFF2-40B4-BE49-F238E27FC236}">
                <a16:creationId xmlns:a16="http://schemas.microsoft.com/office/drawing/2014/main" id="{DF30EC7E-635E-8B4B-92C7-AF3FB7225306}"/>
              </a:ext>
            </a:extLst>
          </p:cNvPr>
          <p:cNvGrpSpPr/>
          <p:nvPr userDrawn="1"/>
        </p:nvGrpSpPr>
        <p:grpSpPr>
          <a:xfrm>
            <a:off x="3049881" y="3014089"/>
            <a:ext cx="8909547" cy="944338"/>
            <a:chOff x="3049881" y="3014089"/>
            <a:chExt cx="8909547" cy="944338"/>
          </a:xfrm>
        </p:grpSpPr>
        <p:pic>
          <p:nvPicPr>
            <p:cNvPr id="55" name="Graphic 107">
              <a:extLst>
                <a:ext uri="{FF2B5EF4-FFF2-40B4-BE49-F238E27FC236}">
                  <a16:creationId xmlns:a16="http://schemas.microsoft.com/office/drawing/2014/main" id="{6A62D4F3-3ED0-EA4B-8CF6-8028F94D602D}"/>
                </a:ext>
              </a:extLst>
            </p:cNvPr>
            <p:cNvPicPr>
              <a:picLocks noChangeAspect="1"/>
            </p:cNvPicPr>
            <p:nvPr/>
          </p:nvPicPr>
          <p:blipFill>
            <a:blip r:embed="rId7"/>
            <a:stretch>
              <a:fillRect/>
            </a:stretch>
          </p:blipFill>
          <p:spPr>
            <a:xfrm>
              <a:off x="3049881" y="3014089"/>
              <a:ext cx="413922" cy="551897"/>
            </a:xfrm>
            <a:prstGeom prst="rect">
              <a:avLst/>
            </a:prstGeom>
          </p:spPr>
        </p:pic>
        <p:sp>
          <p:nvSpPr>
            <p:cNvPr id="56" name="Rectangle 55">
              <a:extLst>
                <a:ext uri="{FF2B5EF4-FFF2-40B4-BE49-F238E27FC236}">
                  <a16:creationId xmlns:a16="http://schemas.microsoft.com/office/drawing/2014/main" id="{7FB9BA38-91CD-0F48-94CD-E839404D2825}"/>
                </a:ext>
              </a:extLst>
            </p:cNvPr>
            <p:cNvSpPr/>
            <p:nvPr/>
          </p:nvSpPr>
          <p:spPr>
            <a:xfrm>
              <a:off x="9386496" y="3682967"/>
              <a:ext cx="2572932" cy="275460"/>
            </a:xfrm>
            <a:prstGeom prst="rect">
              <a:avLst/>
            </a:prstGeom>
          </p:spPr>
          <p:txBody>
            <a:bodyPr wrap="square">
              <a:spAutoFit/>
            </a:bodyPr>
            <a:lstStyle/>
            <a:p>
              <a:pPr>
                <a:lnSpc>
                  <a:spcPct val="85000"/>
                </a:lnSpc>
              </a:pPr>
              <a:r>
                <a:rPr lang="en-US" sz="1400"/>
                <a:t>JILA</a:t>
              </a:r>
            </a:p>
          </p:txBody>
        </p:sp>
      </p:grpSp>
      <p:grpSp>
        <p:nvGrpSpPr>
          <p:cNvPr id="57" name="Group 56">
            <a:extLst>
              <a:ext uri="{FF2B5EF4-FFF2-40B4-BE49-F238E27FC236}">
                <a16:creationId xmlns:a16="http://schemas.microsoft.com/office/drawing/2014/main" id="{B8201A2D-F2E3-194E-AF76-01F55D0DD832}"/>
              </a:ext>
            </a:extLst>
          </p:cNvPr>
          <p:cNvGrpSpPr/>
          <p:nvPr userDrawn="1"/>
        </p:nvGrpSpPr>
        <p:grpSpPr>
          <a:xfrm>
            <a:off x="7548842" y="1442346"/>
            <a:ext cx="4410586" cy="2108649"/>
            <a:chOff x="7548842" y="1442346"/>
            <a:chExt cx="4410586" cy="2108649"/>
          </a:xfrm>
        </p:grpSpPr>
        <p:pic>
          <p:nvPicPr>
            <p:cNvPr id="58" name="Graphic 105">
              <a:extLst>
                <a:ext uri="{FF2B5EF4-FFF2-40B4-BE49-F238E27FC236}">
                  <a16:creationId xmlns:a16="http://schemas.microsoft.com/office/drawing/2014/main" id="{06DC9F4F-E108-0643-8EB3-C2BD92FF8AE3}"/>
                </a:ext>
              </a:extLst>
            </p:cNvPr>
            <p:cNvPicPr>
              <a:picLocks noChangeAspect="1"/>
            </p:cNvPicPr>
            <p:nvPr/>
          </p:nvPicPr>
          <p:blipFill>
            <a:blip r:embed="rId10"/>
            <a:stretch>
              <a:fillRect/>
            </a:stretch>
          </p:blipFill>
          <p:spPr>
            <a:xfrm>
              <a:off x="7548842" y="3017708"/>
              <a:ext cx="396156" cy="533287"/>
            </a:xfrm>
            <a:prstGeom prst="rect">
              <a:avLst/>
            </a:prstGeom>
          </p:spPr>
        </p:pic>
        <p:sp>
          <p:nvSpPr>
            <p:cNvPr id="59" name="Rectangle 58">
              <a:extLst>
                <a:ext uri="{FF2B5EF4-FFF2-40B4-BE49-F238E27FC236}">
                  <a16:creationId xmlns:a16="http://schemas.microsoft.com/office/drawing/2014/main" id="{71452F7A-6814-3D4F-9E4B-C5AD7589CB55}"/>
                </a:ext>
              </a:extLst>
            </p:cNvPr>
            <p:cNvSpPr/>
            <p:nvPr/>
          </p:nvSpPr>
          <p:spPr>
            <a:xfrm>
              <a:off x="9386496" y="1442346"/>
              <a:ext cx="2572932" cy="277064"/>
            </a:xfrm>
            <a:prstGeom prst="rect">
              <a:avLst/>
            </a:prstGeom>
          </p:spPr>
          <p:txBody>
            <a:bodyPr wrap="square">
              <a:spAutoFit/>
            </a:bodyPr>
            <a:lstStyle/>
            <a:p>
              <a:pPr>
                <a:lnSpc>
                  <a:spcPct val="85000"/>
                </a:lnSpc>
              </a:pPr>
              <a:r>
                <a:rPr lang="en-US" sz="1400"/>
                <a:t>Gaithersburg, MD</a:t>
              </a:r>
            </a:p>
          </p:txBody>
        </p:sp>
      </p:grpSp>
      <p:grpSp>
        <p:nvGrpSpPr>
          <p:cNvPr id="60" name="Group 59">
            <a:extLst>
              <a:ext uri="{FF2B5EF4-FFF2-40B4-BE49-F238E27FC236}">
                <a16:creationId xmlns:a16="http://schemas.microsoft.com/office/drawing/2014/main" id="{38765FD6-DFF9-7540-AF2B-57B1816D8312}"/>
              </a:ext>
            </a:extLst>
          </p:cNvPr>
          <p:cNvGrpSpPr/>
          <p:nvPr userDrawn="1"/>
        </p:nvGrpSpPr>
        <p:grpSpPr>
          <a:xfrm>
            <a:off x="3184246" y="1669492"/>
            <a:ext cx="8775182" cy="2078576"/>
            <a:chOff x="3184246" y="1669492"/>
            <a:chExt cx="8775182" cy="2078576"/>
          </a:xfrm>
        </p:grpSpPr>
        <p:pic>
          <p:nvPicPr>
            <p:cNvPr id="61" name="Graphic 106">
              <a:extLst>
                <a:ext uri="{FF2B5EF4-FFF2-40B4-BE49-F238E27FC236}">
                  <a16:creationId xmlns:a16="http://schemas.microsoft.com/office/drawing/2014/main" id="{F7DE8178-4D09-354F-9F62-374A9BCC3143}"/>
                </a:ext>
              </a:extLst>
            </p:cNvPr>
            <p:cNvPicPr>
              <a:picLocks noChangeAspect="1"/>
            </p:cNvPicPr>
            <p:nvPr/>
          </p:nvPicPr>
          <p:blipFill>
            <a:blip r:embed="rId10"/>
            <a:stretch>
              <a:fillRect/>
            </a:stretch>
          </p:blipFill>
          <p:spPr>
            <a:xfrm>
              <a:off x="3184246" y="3214781"/>
              <a:ext cx="396156" cy="533287"/>
            </a:xfrm>
            <a:prstGeom prst="rect">
              <a:avLst/>
            </a:prstGeom>
          </p:spPr>
        </p:pic>
        <p:sp>
          <p:nvSpPr>
            <p:cNvPr id="62" name="Rectangle 61">
              <a:extLst>
                <a:ext uri="{FF2B5EF4-FFF2-40B4-BE49-F238E27FC236}">
                  <a16:creationId xmlns:a16="http://schemas.microsoft.com/office/drawing/2014/main" id="{9EB87BB0-1B78-0A4E-81FC-A8790506F654}"/>
                </a:ext>
              </a:extLst>
            </p:cNvPr>
            <p:cNvSpPr/>
            <p:nvPr/>
          </p:nvSpPr>
          <p:spPr>
            <a:xfrm>
              <a:off x="9386496" y="1669492"/>
              <a:ext cx="2572932" cy="277064"/>
            </a:xfrm>
            <a:prstGeom prst="rect">
              <a:avLst/>
            </a:prstGeom>
          </p:spPr>
          <p:txBody>
            <a:bodyPr wrap="square">
              <a:spAutoFit/>
            </a:bodyPr>
            <a:lstStyle/>
            <a:p>
              <a:pPr>
                <a:lnSpc>
                  <a:spcPct val="85000"/>
                </a:lnSpc>
              </a:pPr>
              <a:r>
                <a:rPr lang="en-US" sz="1400"/>
                <a:t>Boulder, CO</a:t>
              </a:r>
            </a:p>
          </p:txBody>
        </p:sp>
      </p:grpSp>
      <p:grpSp>
        <p:nvGrpSpPr>
          <p:cNvPr id="63" name="Group 62">
            <a:extLst>
              <a:ext uri="{FF2B5EF4-FFF2-40B4-BE49-F238E27FC236}">
                <a16:creationId xmlns:a16="http://schemas.microsoft.com/office/drawing/2014/main" id="{A86BCBA3-5537-E24E-AE28-676020E08C5A}"/>
              </a:ext>
            </a:extLst>
          </p:cNvPr>
          <p:cNvGrpSpPr/>
          <p:nvPr userDrawn="1"/>
        </p:nvGrpSpPr>
        <p:grpSpPr>
          <a:xfrm>
            <a:off x="3438590" y="2885325"/>
            <a:ext cx="8520838" cy="2779105"/>
            <a:chOff x="3438590" y="2885325"/>
            <a:chExt cx="8520838" cy="2779105"/>
          </a:xfrm>
        </p:grpSpPr>
        <p:pic>
          <p:nvPicPr>
            <p:cNvPr id="64" name="Graphic 46">
              <a:extLst>
                <a:ext uri="{FF2B5EF4-FFF2-40B4-BE49-F238E27FC236}">
                  <a16:creationId xmlns:a16="http://schemas.microsoft.com/office/drawing/2014/main" id="{96F43E18-D0CC-F846-B670-752C0A2C396F}"/>
                </a:ext>
              </a:extLst>
            </p:cNvPr>
            <p:cNvPicPr>
              <a:picLocks noChangeAspect="1"/>
            </p:cNvPicPr>
            <p:nvPr/>
          </p:nvPicPr>
          <p:blipFill>
            <a:blip r:embed="rId9"/>
            <a:stretch>
              <a:fillRect/>
            </a:stretch>
          </p:blipFill>
          <p:spPr>
            <a:xfrm>
              <a:off x="3438590" y="2885325"/>
              <a:ext cx="399965" cy="533287"/>
            </a:xfrm>
            <a:prstGeom prst="rect">
              <a:avLst/>
            </a:prstGeom>
          </p:spPr>
        </p:pic>
        <p:sp>
          <p:nvSpPr>
            <p:cNvPr id="65" name="Rectangle 64">
              <a:extLst>
                <a:ext uri="{FF2B5EF4-FFF2-40B4-BE49-F238E27FC236}">
                  <a16:creationId xmlns:a16="http://schemas.microsoft.com/office/drawing/2014/main" id="{60418A9F-94CD-8A4C-9B4E-C0B41C6856E8}"/>
                </a:ext>
              </a:extLst>
            </p:cNvPr>
            <p:cNvSpPr/>
            <p:nvPr/>
          </p:nvSpPr>
          <p:spPr>
            <a:xfrm>
              <a:off x="9386496" y="5411604"/>
              <a:ext cx="2572932" cy="252826"/>
            </a:xfrm>
            <a:prstGeom prst="rect">
              <a:avLst/>
            </a:prstGeom>
          </p:spPr>
          <p:txBody>
            <a:bodyPr wrap="square">
              <a:spAutoFit/>
            </a:bodyPr>
            <a:lstStyle/>
            <a:p>
              <a:pPr>
                <a:lnSpc>
                  <a:spcPct val="70000"/>
                </a:lnSpc>
              </a:pPr>
              <a:r>
                <a:rPr lang="en-US" sz="1400"/>
                <a:t>NIST Ft. Collins CO WWV</a:t>
              </a:r>
            </a:p>
          </p:txBody>
        </p:sp>
      </p:grpSp>
      <p:grpSp>
        <p:nvGrpSpPr>
          <p:cNvPr id="66" name="Group 65">
            <a:extLst>
              <a:ext uri="{FF2B5EF4-FFF2-40B4-BE49-F238E27FC236}">
                <a16:creationId xmlns:a16="http://schemas.microsoft.com/office/drawing/2014/main" id="{A7CE4B1F-2E5A-3D42-B6E0-8A07DC22CBDF}"/>
              </a:ext>
            </a:extLst>
          </p:cNvPr>
          <p:cNvGrpSpPr/>
          <p:nvPr userDrawn="1"/>
        </p:nvGrpSpPr>
        <p:grpSpPr>
          <a:xfrm>
            <a:off x="7761756" y="3061113"/>
            <a:ext cx="4193183" cy="663477"/>
            <a:chOff x="7761756" y="3061113"/>
            <a:chExt cx="4193183" cy="663477"/>
          </a:xfrm>
        </p:grpSpPr>
        <p:pic>
          <p:nvPicPr>
            <p:cNvPr id="67" name="Graphic 112">
              <a:extLst>
                <a:ext uri="{FF2B5EF4-FFF2-40B4-BE49-F238E27FC236}">
                  <a16:creationId xmlns:a16="http://schemas.microsoft.com/office/drawing/2014/main" id="{2FB0E087-3EF0-2142-8389-D7D56EA27330}"/>
                </a:ext>
              </a:extLst>
            </p:cNvPr>
            <p:cNvPicPr>
              <a:picLocks noChangeAspect="1"/>
            </p:cNvPicPr>
            <p:nvPr/>
          </p:nvPicPr>
          <p:blipFill>
            <a:blip r:embed="rId7"/>
            <a:stretch>
              <a:fillRect/>
            </a:stretch>
          </p:blipFill>
          <p:spPr>
            <a:xfrm>
              <a:off x="7761756" y="3191303"/>
              <a:ext cx="399965" cy="533287"/>
            </a:xfrm>
            <a:prstGeom prst="rect">
              <a:avLst/>
            </a:prstGeom>
          </p:spPr>
        </p:pic>
        <p:sp>
          <p:nvSpPr>
            <p:cNvPr id="68" name="Rectangle 67">
              <a:extLst>
                <a:ext uri="{FF2B5EF4-FFF2-40B4-BE49-F238E27FC236}">
                  <a16:creationId xmlns:a16="http://schemas.microsoft.com/office/drawing/2014/main" id="{811AED5F-E92D-694C-A0ED-EF87311C3325}"/>
                </a:ext>
              </a:extLst>
            </p:cNvPr>
            <p:cNvSpPr/>
            <p:nvPr/>
          </p:nvSpPr>
          <p:spPr>
            <a:xfrm>
              <a:off x="9386496" y="3061113"/>
              <a:ext cx="2568443" cy="403637"/>
            </a:xfrm>
            <a:prstGeom prst="rect">
              <a:avLst/>
            </a:prstGeom>
          </p:spPr>
          <p:txBody>
            <a:bodyPr wrap="square">
              <a:spAutoFit/>
            </a:bodyPr>
            <a:lstStyle/>
            <a:p>
              <a:pPr>
                <a:lnSpc>
                  <a:spcPct val="70000"/>
                </a:lnSpc>
              </a:pPr>
              <a:r>
                <a:rPr lang="en-US" sz="1400"/>
                <a:t>Joint Institute for Quantum </a:t>
              </a:r>
            </a:p>
            <a:p>
              <a:pPr>
                <a:lnSpc>
                  <a:spcPct val="70000"/>
                </a:lnSpc>
              </a:pPr>
              <a:r>
                <a:rPr lang="en-US" sz="1400"/>
                <a:t>Computer Science</a:t>
              </a:r>
            </a:p>
          </p:txBody>
        </p:sp>
        <p:sp>
          <p:nvSpPr>
            <p:cNvPr id="69" name="Rectangle 68">
              <a:extLst>
                <a:ext uri="{FF2B5EF4-FFF2-40B4-BE49-F238E27FC236}">
                  <a16:creationId xmlns:a16="http://schemas.microsoft.com/office/drawing/2014/main" id="{8DB1608B-4B7E-314F-92AA-4E4DA4BB5783}"/>
                </a:ext>
              </a:extLst>
            </p:cNvPr>
            <p:cNvSpPr/>
            <p:nvPr/>
          </p:nvSpPr>
          <p:spPr>
            <a:xfrm>
              <a:off x="9386496" y="3451251"/>
              <a:ext cx="2568443" cy="252826"/>
            </a:xfrm>
            <a:prstGeom prst="rect">
              <a:avLst/>
            </a:prstGeom>
          </p:spPr>
          <p:txBody>
            <a:bodyPr wrap="square">
              <a:spAutoFit/>
            </a:bodyPr>
            <a:lstStyle/>
            <a:p>
              <a:pPr>
                <a:lnSpc>
                  <a:spcPct val="70000"/>
                </a:lnSpc>
              </a:pPr>
              <a:r>
                <a:rPr lang="en-US" sz="1400"/>
                <a:t>Joint Quantum Institute</a:t>
              </a:r>
            </a:p>
          </p:txBody>
        </p:sp>
      </p:grpSp>
      <p:grpSp>
        <p:nvGrpSpPr>
          <p:cNvPr id="70" name="Group 69">
            <a:extLst>
              <a:ext uri="{FF2B5EF4-FFF2-40B4-BE49-F238E27FC236}">
                <a16:creationId xmlns:a16="http://schemas.microsoft.com/office/drawing/2014/main" id="{4DB8266B-A9B0-C946-B43E-54DBB4591A50}"/>
              </a:ext>
            </a:extLst>
          </p:cNvPr>
          <p:cNvGrpSpPr/>
          <p:nvPr userDrawn="1"/>
        </p:nvGrpSpPr>
        <p:grpSpPr>
          <a:xfrm>
            <a:off x="9386496" y="4709049"/>
            <a:ext cx="2608583" cy="533287"/>
            <a:chOff x="9386496" y="4709049"/>
            <a:chExt cx="2608583" cy="533287"/>
          </a:xfrm>
        </p:grpSpPr>
        <p:sp>
          <p:nvSpPr>
            <p:cNvPr id="71" name="TextBox 70">
              <a:extLst>
                <a:ext uri="{FF2B5EF4-FFF2-40B4-BE49-F238E27FC236}">
                  <a16:creationId xmlns:a16="http://schemas.microsoft.com/office/drawing/2014/main" id="{17719CE1-9699-BA4A-8E79-79DFAE2CDF1F}"/>
                </a:ext>
              </a:extLst>
            </p:cNvPr>
            <p:cNvSpPr txBox="1"/>
            <p:nvPr/>
          </p:nvSpPr>
          <p:spPr>
            <a:xfrm>
              <a:off x="9386496" y="4882079"/>
              <a:ext cx="2317237" cy="307777"/>
            </a:xfrm>
            <a:prstGeom prst="rect">
              <a:avLst/>
            </a:prstGeom>
            <a:noFill/>
          </p:spPr>
          <p:txBody>
            <a:bodyPr wrap="none" rtlCol="0">
              <a:spAutoFit/>
            </a:bodyPr>
            <a:lstStyle/>
            <a:p>
              <a:r>
                <a:rPr lang="en-US" sz="1400" b="1"/>
                <a:t>Atomic Clock Signal Stations </a:t>
              </a:r>
            </a:p>
          </p:txBody>
        </p:sp>
        <p:pic>
          <p:nvPicPr>
            <p:cNvPr id="72" name="Graphic 99">
              <a:extLst>
                <a:ext uri="{FF2B5EF4-FFF2-40B4-BE49-F238E27FC236}">
                  <a16:creationId xmlns:a16="http://schemas.microsoft.com/office/drawing/2014/main" id="{766DB3A3-9241-4043-9456-DFBCC842BD6E}"/>
                </a:ext>
              </a:extLst>
            </p:cNvPr>
            <p:cNvPicPr>
              <a:picLocks noChangeAspect="1"/>
            </p:cNvPicPr>
            <p:nvPr/>
          </p:nvPicPr>
          <p:blipFill>
            <a:blip r:embed="rId9"/>
            <a:stretch>
              <a:fillRect/>
            </a:stretch>
          </p:blipFill>
          <p:spPr>
            <a:xfrm>
              <a:off x="11595114" y="4709049"/>
              <a:ext cx="399965" cy="533287"/>
            </a:xfrm>
            <a:prstGeom prst="rect">
              <a:avLst/>
            </a:prstGeom>
          </p:spPr>
        </p:pic>
      </p:grpSp>
      <p:grpSp>
        <p:nvGrpSpPr>
          <p:cNvPr id="73" name="Group 72">
            <a:extLst>
              <a:ext uri="{FF2B5EF4-FFF2-40B4-BE49-F238E27FC236}">
                <a16:creationId xmlns:a16="http://schemas.microsoft.com/office/drawing/2014/main" id="{02773CDA-B753-EF49-B37F-85AFB6A2F589}"/>
              </a:ext>
            </a:extLst>
          </p:cNvPr>
          <p:cNvGrpSpPr/>
          <p:nvPr userDrawn="1"/>
        </p:nvGrpSpPr>
        <p:grpSpPr>
          <a:xfrm>
            <a:off x="5781681" y="2707527"/>
            <a:ext cx="6177747" cy="3997818"/>
            <a:chOff x="5781681" y="2707527"/>
            <a:chExt cx="6177747" cy="3997818"/>
          </a:xfrm>
        </p:grpSpPr>
        <p:pic>
          <p:nvPicPr>
            <p:cNvPr id="74" name="Graphic 103">
              <a:extLst>
                <a:ext uri="{FF2B5EF4-FFF2-40B4-BE49-F238E27FC236}">
                  <a16:creationId xmlns:a16="http://schemas.microsoft.com/office/drawing/2014/main" id="{409BCBEA-C8FD-8C40-99FF-2D0AF202F133}"/>
                </a:ext>
              </a:extLst>
            </p:cNvPr>
            <p:cNvPicPr>
              <a:picLocks noChangeAspect="1"/>
            </p:cNvPicPr>
            <p:nvPr/>
          </p:nvPicPr>
          <p:blipFill>
            <a:blip r:embed="rId8"/>
            <a:stretch>
              <a:fillRect/>
            </a:stretch>
          </p:blipFill>
          <p:spPr>
            <a:xfrm>
              <a:off x="5781681" y="2707527"/>
              <a:ext cx="399965" cy="533287"/>
            </a:xfrm>
            <a:prstGeom prst="rect">
              <a:avLst/>
            </a:prstGeom>
          </p:spPr>
        </p:pic>
        <p:sp>
          <p:nvSpPr>
            <p:cNvPr id="75" name="Rectangle 74">
              <a:extLst>
                <a:ext uri="{FF2B5EF4-FFF2-40B4-BE49-F238E27FC236}">
                  <a16:creationId xmlns:a16="http://schemas.microsoft.com/office/drawing/2014/main" id="{2129ED30-30C9-D649-B389-5AD67D7DC1B7}"/>
                </a:ext>
              </a:extLst>
            </p:cNvPr>
            <p:cNvSpPr/>
            <p:nvPr/>
          </p:nvSpPr>
          <p:spPr>
            <a:xfrm>
              <a:off x="9386496" y="6428281"/>
              <a:ext cx="2572932" cy="277064"/>
            </a:xfrm>
            <a:prstGeom prst="rect">
              <a:avLst/>
            </a:prstGeom>
          </p:spPr>
          <p:txBody>
            <a:bodyPr wrap="square">
              <a:spAutoFit/>
            </a:bodyPr>
            <a:lstStyle/>
            <a:p>
              <a:pPr>
                <a:lnSpc>
                  <a:spcPct val="85000"/>
                </a:lnSpc>
              </a:pPr>
              <a:r>
                <a:rPr lang="en-US" sz="1400"/>
                <a:t>Advanced Materials</a:t>
              </a:r>
            </a:p>
          </p:txBody>
        </p:sp>
        <p:pic>
          <p:nvPicPr>
            <p:cNvPr id="76" name="Picture 75">
              <a:extLst>
                <a:ext uri="{FF2B5EF4-FFF2-40B4-BE49-F238E27FC236}">
                  <a16:creationId xmlns:a16="http://schemas.microsoft.com/office/drawing/2014/main" id="{D7229DDB-8B16-CE44-9AEF-4E442E221491}"/>
                </a:ext>
              </a:extLst>
            </p:cNvPr>
            <p:cNvPicPr>
              <a:picLocks noChangeAspect="1"/>
            </p:cNvPicPr>
            <p:nvPr/>
          </p:nvPicPr>
          <p:blipFill>
            <a:blip r:embed="rId11"/>
            <a:stretch>
              <a:fillRect/>
            </a:stretch>
          </p:blipFill>
          <p:spPr>
            <a:xfrm>
              <a:off x="7577707" y="4049318"/>
              <a:ext cx="160723" cy="167711"/>
            </a:xfrm>
            <a:prstGeom prst="rect">
              <a:avLst/>
            </a:prstGeom>
          </p:spPr>
        </p:pic>
      </p:grpSp>
      <p:grpSp>
        <p:nvGrpSpPr>
          <p:cNvPr id="77" name="Group 76">
            <a:extLst>
              <a:ext uri="{FF2B5EF4-FFF2-40B4-BE49-F238E27FC236}">
                <a16:creationId xmlns:a16="http://schemas.microsoft.com/office/drawing/2014/main" id="{702B465A-31BA-D543-91A3-B83151C71E2E}"/>
              </a:ext>
            </a:extLst>
          </p:cNvPr>
          <p:cNvGrpSpPr/>
          <p:nvPr userDrawn="1"/>
        </p:nvGrpSpPr>
        <p:grpSpPr>
          <a:xfrm>
            <a:off x="1241674" y="2506049"/>
            <a:ext cx="10717754" cy="3723222"/>
            <a:chOff x="1241674" y="2506049"/>
            <a:chExt cx="10717754" cy="3723222"/>
          </a:xfrm>
        </p:grpSpPr>
        <p:pic>
          <p:nvPicPr>
            <p:cNvPr id="78" name="Graphic 104">
              <a:extLst>
                <a:ext uri="{FF2B5EF4-FFF2-40B4-BE49-F238E27FC236}">
                  <a16:creationId xmlns:a16="http://schemas.microsoft.com/office/drawing/2014/main" id="{355C9EEA-465D-004C-B494-F7B951B3338B}"/>
                </a:ext>
              </a:extLst>
            </p:cNvPr>
            <p:cNvPicPr>
              <a:picLocks noChangeAspect="1"/>
            </p:cNvPicPr>
            <p:nvPr/>
          </p:nvPicPr>
          <p:blipFill>
            <a:blip r:embed="rId8"/>
            <a:stretch>
              <a:fillRect/>
            </a:stretch>
          </p:blipFill>
          <p:spPr>
            <a:xfrm>
              <a:off x="5093705" y="2506049"/>
              <a:ext cx="399965" cy="533287"/>
            </a:xfrm>
            <a:prstGeom prst="rect">
              <a:avLst/>
            </a:prstGeom>
          </p:spPr>
        </p:pic>
        <p:sp>
          <p:nvSpPr>
            <p:cNvPr id="79" name="Rectangle 78">
              <a:extLst>
                <a:ext uri="{FF2B5EF4-FFF2-40B4-BE49-F238E27FC236}">
                  <a16:creationId xmlns:a16="http://schemas.microsoft.com/office/drawing/2014/main" id="{29642130-B156-F340-BB37-D0FA7C3043DE}"/>
                </a:ext>
              </a:extLst>
            </p:cNvPr>
            <p:cNvSpPr/>
            <p:nvPr/>
          </p:nvSpPr>
          <p:spPr>
            <a:xfrm>
              <a:off x="9386496" y="5952207"/>
              <a:ext cx="2572932" cy="277064"/>
            </a:xfrm>
            <a:prstGeom prst="rect">
              <a:avLst/>
            </a:prstGeom>
          </p:spPr>
          <p:txBody>
            <a:bodyPr wrap="square">
              <a:spAutoFit/>
            </a:bodyPr>
            <a:lstStyle/>
            <a:p>
              <a:pPr>
                <a:lnSpc>
                  <a:spcPct val="85000"/>
                </a:lnSpc>
              </a:pPr>
              <a:r>
                <a:rPr lang="en-US" sz="1400"/>
                <a:t>Forensic Science</a:t>
              </a:r>
            </a:p>
          </p:txBody>
        </p:sp>
        <p:pic>
          <p:nvPicPr>
            <p:cNvPr id="80" name="Picture 79">
              <a:extLst>
                <a:ext uri="{FF2B5EF4-FFF2-40B4-BE49-F238E27FC236}">
                  <a16:creationId xmlns:a16="http://schemas.microsoft.com/office/drawing/2014/main" id="{DBA46853-2A02-714E-8A91-44341F8C0261}"/>
                </a:ext>
              </a:extLst>
            </p:cNvPr>
            <p:cNvPicPr>
              <a:picLocks noChangeAspect="1"/>
            </p:cNvPicPr>
            <p:nvPr/>
          </p:nvPicPr>
          <p:blipFill>
            <a:blip r:embed="rId11"/>
            <a:stretch>
              <a:fillRect/>
            </a:stretch>
          </p:blipFill>
          <p:spPr>
            <a:xfrm>
              <a:off x="7477346" y="3670176"/>
              <a:ext cx="160723" cy="167711"/>
            </a:xfrm>
            <a:prstGeom prst="rect">
              <a:avLst/>
            </a:prstGeom>
          </p:spPr>
        </p:pic>
        <p:pic>
          <p:nvPicPr>
            <p:cNvPr id="81" name="Picture 80">
              <a:extLst>
                <a:ext uri="{FF2B5EF4-FFF2-40B4-BE49-F238E27FC236}">
                  <a16:creationId xmlns:a16="http://schemas.microsoft.com/office/drawing/2014/main" id="{BF11748D-2A32-914C-BA34-03B6FDA026AD}"/>
                </a:ext>
              </a:extLst>
            </p:cNvPr>
            <p:cNvPicPr>
              <a:picLocks noChangeAspect="1"/>
            </p:cNvPicPr>
            <p:nvPr/>
          </p:nvPicPr>
          <p:blipFill>
            <a:blip r:embed="rId11"/>
            <a:stretch>
              <a:fillRect/>
            </a:stretch>
          </p:blipFill>
          <p:spPr>
            <a:xfrm>
              <a:off x="7265473" y="3090313"/>
              <a:ext cx="160723" cy="167711"/>
            </a:xfrm>
            <a:prstGeom prst="rect">
              <a:avLst/>
            </a:prstGeom>
          </p:spPr>
        </p:pic>
        <p:pic>
          <p:nvPicPr>
            <p:cNvPr id="82" name="Picture 81">
              <a:extLst>
                <a:ext uri="{FF2B5EF4-FFF2-40B4-BE49-F238E27FC236}">
                  <a16:creationId xmlns:a16="http://schemas.microsoft.com/office/drawing/2014/main" id="{82AB8C96-086E-0E46-BD1E-BE94DA25419A}"/>
                </a:ext>
              </a:extLst>
            </p:cNvPr>
            <p:cNvPicPr>
              <a:picLocks noChangeAspect="1"/>
            </p:cNvPicPr>
            <p:nvPr/>
          </p:nvPicPr>
          <p:blipFill>
            <a:blip r:embed="rId11"/>
            <a:stretch>
              <a:fillRect/>
            </a:stretch>
          </p:blipFill>
          <p:spPr>
            <a:xfrm>
              <a:off x="1241674" y="4193501"/>
              <a:ext cx="160723" cy="167711"/>
            </a:xfrm>
            <a:prstGeom prst="rect">
              <a:avLst/>
            </a:prstGeom>
          </p:spPr>
        </p:pic>
      </p:grpSp>
      <p:grpSp>
        <p:nvGrpSpPr>
          <p:cNvPr id="83" name="Group 82">
            <a:extLst>
              <a:ext uri="{FF2B5EF4-FFF2-40B4-BE49-F238E27FC236}">
                <a16:creationId xmlns:a16="http://schemas.microsoft.com/office/drawing/2014/main" id="{8C883388-A904-CA42-909C-ABBF69E1BA76}"/>
              </a:ext>
            </a:extLst>
          </p:cNvPr>
          <p:cNvGrpSpPr/>
          <p:nvPr userDrawn="1"/>
        </p:nvGrpSpPr>
        <p:grpSpPr>
          <a:xfrm>
            <a:off x="761347" y="1840481"/>
            <a:ext cx="11198081" cy="4631465"/>
            <a:chOff x="761347" y="1840481"/>
            <a:chExt cx="11198081" cy="4631465"/>
          </a:xfrm>
        </p:grpSpPr>
        <p:sp>
          <p:nvSpPr>
            <p:cNvPr id="84" name="Rectangle 83">
              <a:extLst>
                <a:ext uri="{FF2B5EF4-FFF2-40B4-BE49-F238E27FC236}">
                  <a16:creationId xmlns:a16="http://schemas.microsoft.com/office/drawing/2014/main" id="{40C3E210-EF33-6E44-875A-6D8838025B6B}"/>
                </a:ext>
              </a:extLst>
            </p:cNvPr>
            <p:cNvSpPr/>
            <p:nvPr/>
          </p:nvSpPr>
          <p:spPr>
            <a:xfrm>
              <a:off x="9386496" y="6194882"/>
              <a:ext cx="2572932" cy="277064"/>
            </a:xfrm>
            <a:prstGeom prst="rect">
              <a:avLst/>
            </a:prstGeom>
          </p:spPr>
          <p:txBody>
            <a:bodyPr wrap="square">
              <a:spAutoFit/>
            </a:bodyPr>
            <a:lstStyle/>
            <a:p>
              <a:pPr>
                <a:lnSpc>
                  <a:spcPct val="85000"/>
                </a:lnSpc>
              </a:pPr>
              <a:r>
                <a:rPr lang="en-US" sz="1400"/>
                <a:t>Disaster Resilience</a:t>
              </a:r>
            </a:p>
          </p:txBody>
        </p:sp>
        <p:pic>
          <p:nvPicPr>
            <p:cNvPr id="85" name="Graphic 46">
              <a:extLst>
                <a:ext uri="{FF2B5EF4-FFF2-40B4-BE49-F238E27FC236}">
                  <a16:creationId xmlns:a16="http://schemas.microsoft.com/office/drawing/2014/main" id="{8B7D93D3-290E-7941-AE39-E1014F1308D4}"/>
                </a:ext>
              </a:extLst>
            </p:cNvPr>
            <p:cNvPicPr>
              <a:picLocks noChangeAspect="1"/>
            </p:cNvPicPr>
            <p:nvPr/>
          </p:nvPicPr>
          <p:blipFill>
            <a:blip r:embed="rId8"/>
            <a:stretch>
              <a:fillRect/>
            </a:stretch>
          </p:blipFill>
          <p:spPr>
            <a:xfrm>
              <a:off x="3438590" y="3309071"/>
              <a:ext cx="399965" cy="533286"/>
            </a:xfrm>
            <a:prstGeom prst="rect">
              <a:avLst/>
            </a:prstGeom>
          </p:spPr>
        </p:pic>
        <p:pic>
          <p:nvPicPr>
            <p:cNvPr id="86" name="Picture 85">
              <a:extLst>
                <a:ext uri="{FF2B5EF4-FFF2-40B4-BE49-F238E27FC236}">
                  <a16:creationId xmlns:a16="http://schemas.microsoft.com/office/drawing/2014/main" id="{16B38E01-4A2B-4944-AF00-2C44CEFD9E20}"/>
                </a:ext>
              </a:extLst>
            </p:cNvPr>
            <p:cNvPicPr>
              <a:picLocks noChangeAspect="1"/>
            </p:cNvPicPr>
            <p:nvPr/>
          </p:nvPicPr>
          <p:blipFill>
            <a:blip r:embed="rId11"/>
            <a:stretch>
              <a:fillRect/>
            </a:stretch>
          </p:blipFill>
          <p:spPr>
            <a:xfrm>
              <a:off x="4950242" y="5179716"/>
              <a:ext cx="160723" cy="167711"/>
            </a:xfrm>
            <a:prstGeom prst="rect">
              <a:avLst/>
            </a:prstGeom>
          </p:spPr>
        </p:pic>
        <p:pic>
          <p:nvPicPr>
            <p:cNvPr id="87" name="Picture 86">
              <a:extLst>
                <a:ext uri="{FF2B5EF4-FFF2-40B4-BE49-F238E27FC236}">
                  <a16:creationId xmlns:a16="http://schemas.microsoft.com/office/drawing/2014/main" id="{148E42E4-7822-6F42-873F-5AAAA74CC4A3}"/>
                </a:ext>
              </a:extLst>
            </p:cNvPr>
            <p:cNvPicPr>
              <a:picLocks noChangeAspect="1"/>
            </p:cNvPicPr>
            <p:nvPr/>
          </p:nvPicPr>
          <p:blipFill>
            <a:blip r:embed="rId11"/>
            <a:stretch>
              <a:fillRect/>
            </a:stretch>
          </p:blipFill>
          <p:spPr>
            <a:xfrm>
              <a:off x="5013343" y="4828756"/>
              <a:ext cx="160723" cy="167711"/>
            </a:xfrm>
            <a:prstGeom prst="rect">
              <a:avLst/>
            </a:prstGeom>
          </p:spPr>
        </p:pic>
        <p:pic>
          <p:nvPicPr>
            <p:cNvPr id="88" name="Picture 87">
              <a:extLst>
                <a:ext uri="{FF2B5EF4-FFF2-40B4-BE49-F238E27FC236}">
                  <a16:creationId xmlns:a16="http://schemas.microsoft.com/office/drawing/2014/main" id="{F8348315-7DAA-AD4D-9AE1-C0885D1430DB}"/>
                </a:ext>
              </a:extLst>
            </p:cNvPr>
            <p:cNvPicPr>
              <a:picLocks noChangeAspect="1"/>
            </p:cNvPicPr>
            <p:nvPr/>
          </p:nvPicPr>
          <p:blipFill>
            <a:blip r:embed="rId11"/>
            <a:stretch>
              <a:fillRect/>
            </a:stretch>
          </p:blipFill>
          <p:spPr>
            <a:xfrm rot="5836949">
              <a:off x="4689253" y="4101112"/>
              <a:ext cx="148134" cy="154575"/>
            </a:xfrm>
            <a:prstGeom prst="rect">
              <a:avLst/>
            </a:prstGeom>
          </p:spPr>
        </p:pic>
        <p:pic>
          <p:nvPicPr>
            <p:cNvPr id="89" name="Picture 88">
              <a:extLst>
                <a:ext uri="{FF2B5EF4-FFF2-40B4-BE49-F238E27FC236}">
                  <a16:creationId xmlns:a16="http://schemas.microsoft.com/office/drawing/2014/main" id="{55DC3D23-5EDB-D340-BF1E-369A99E7A985}"/>
                </a:ext>
              </a:extLst>
            </p:cNvPr>
            <p:cNvPicPr>
              <a:picLocks noChangeAspect="1"/>
            </p:cNvPicPr>
            <p:nvPr/>
          </p:nvPicPr>
          <p:blipFill>
            <a:blip r:embed="rId11"/>
            <a:stretch>
              <a:fillRect/>
            </a:stretch>
          </p:blipFill>
          <p:spPr>
            <a:xfrm>
              <a:off x="4816118" y="3475220"/>
              <a:ext cx="160723" cy="167711"/>
            </a:xfrm>
            <a:prstGeom prst="rect">
              <a:avLst/>
            </a:prstGeom>
          </p:spPr>
        </p:pic>
        <p:pic>
          <p:nvPicPr>
            <p:cNvPr id="90" name="Picture 89">
              <a:extLst>
                <a:ext uri="{FF2B5EF4-FFF2-40B4-BE49-F238E27FC236}">
                  <a16:creationId xmlns:a16="http://schemas.microsoft.com/office/drawing/2014/main" id="{A079E438-F513-9247-B8EB-C1787BB8D254}"/>
                </a:ext>
              </a:extLst>
            </p:cNvPr>
            <p:cNvPicPr>
              <a:picLocks noChangeAspect="1"/>
            </p:cNvPicPr>
            <p:nvPr/>
          </p:nvPicPr>
          <p:blipFill>
            <a:blip r:embed="rId11"/>
            <a:stretch>
              <a:fillRect/>
            </a:stretch>
          </p:blipFill>
          <p:spPr>
            <a:xfrm>
              <a:off x="6235032" y="5006096"/>
              <a:ext cx="160723" cy="167711"/>
            </a:xfrm>
            <a:prstGeom prst="rect">
              <a:avLst/>
            </a:prstGeom>
          </p:spPr>
        </p:pic>
        <p:pic>
          <p:nvPicPr>
            <p:cNvPr id="91" name="Picture 90">
              <a:extLst>
                <a:ext uri="{FF2B5EF4-FFF2-40B4-BE49-F238E27FC236}">
                  <a16:creationId xmlns:a16="http://schemas.microsoft.com/office/drawing/2014/main" id="{2F1F7040-DE88-1840-AA71-749F2530ED0F}"/>
                </a:ext>
              </a:extLst>
            </p:cNvPr>
            <p:cNvPicPr>
              <a:picLocks noChangeAspect="1"/>
            </p:cNvPicPr>
            <p:nvPr/>
          </p:nvPicPr>
          <p:blipFill>
            <a:blip r:embed="rId11"/>
            <a:stretch>
              <a:fillRect/>
            </a:stretch>
          </p:blipFill>
          <p:spPr>
            <a:xfrm>
              <a:off x="5255956" y="3035382"/>
              <a:ext cx="160723" cy="167711"/>
            </a:xfrm>
            <a:prstGeom prst="rect">
              <a:avLst/>
            </a:prstGeom>
          </p:spPr>
        </p:pic>
        <p:pic>
          <p:nvPicPr>
            <p:cNvPr id="92" name="Picture 91">
              <a:extLst>
                <a:ext uri="{FF2B5EF4-FFF2-40B4-BE49-F238E27FC236}">
                  <a16:creationId xmlns:a16="http://schemas.microsoft.com/office/drawing/2014/main" id="{E7A603C8-8451-654D-B092-F0673B203E15}"/>
                </a:ext>
              </a:extLst>
            </p:cNvPr>
            <p:cNvPicPr>
              <a:picLocks noChangeAspect="1"/>
            </p:cNvPicPr>
            <p:nvPr/>
          </p:nvPicPr>
          <p:blipFill>
            <a:blip r:embed="rId11"/>
            <a:stretch>
              <a:fillRect/>
            </a:stretch>
          </p:blipFill>
          <p:spPr>
            <a:xfrm>
              <a:off x="5950437" y="3324749"/>
              <a:ext cx="160723" cy="167711"/>
            </a:xfrm>
            <a:prstGeom prst="rect">
              <a:avLst/>
            </a:prstGeom>
          </p:spPr>
        </p:pic>
        <p:pic>
          <p:nvPicPr>
            <p:cNvPr id="93" name="Picture 92">
              <a:extLst>
                <a:ext uri="{FF2B5EF4-FFF2-40B4-BE49-F238E27FC236}">
                  <a16:creationId xmlns:a16="http://schemas.microsoft.com/office/drawing/2014/main" id="{33E9F544-C1CF-744D-A78F-3F339E4F4038}"/>
                </a:ext>
              </a:extLst>
            </p:cNvPr>
            <p:cNvPicPr>
              <a:picLocks noChangeAspect="1"/>
            </p:cNvPicPr>
            <p:nvPr/>
          </p:nvPicPr>
          <p:blipFill>
            <a:blip r:embed="rId11"/>
            <a:stretch>
              <a:fillRect/>
            </a:stretch>
          </p:blipFill>
          <p:spPr>
            <a:xfrm>
              <a:off x="761347" y="2361342"/>
              <a:ext cx="160723" cy="167711"/>
            </a:xfrm>
            <a:prstGeom prst="rect">
              <a:avLst/>
            </a:prstGeom>
          </p:spPr>
        </p:pic>
        <p:pic>
          <p:nvPicPr>
            <p:cNvPr id="94" name="Picture 93">
              <a:extLst>
                <a:ext uri="{FF2B5EF4-FFF2-40B4-BE49-F238E27FC236}">
                  <a16:creationId xmlns:a16="http://schemas.microsoft.com/office/drawing/2014/main" id="{D2519AA3-8E6E-BA48-BCAA-13DFFE0BA909}"/>
                </a:ext>
              </a:extLst>
            </p:cNvPr>
            <p:cNvPicPr>
              <a:picLocks noChangeAspect="1"/>
            </p:cNvPicPr>
            <p:nvPr/>
          </p:nvPicPr>
          <p:blipFill>
            <a:blip r:embed="rId11"/>
            <a:stretch>
              <a:fillRect/>
            </a:stretch>
          </p:blipFill>
          <p:spPr>
            <a:xfrm>
              <a:off x="992841" y="1840481"/>
              <a:ext cx="160723" cy="167711"/>
            </a:xfrm>
            <a:prstGeom prst="rect">
              <a:avLst/>
            </a:prstGeom>
          </p:spPr>
        </p:pic>
        <p:pic>
          <p:nvPicPr>
            <p:cNvPr id="95" name="Picture 94">
              <a:extLst>
                <a:ext uri="{FF2B5EF4-FFF2-40B4-BE49-F238E27FC236}">
                  <a16:creationId xmlns:a16="http://schemas.microsoft.com/office/drawing/2014/main" id="{0263E93A-59E2-F94A-BD7E-FCF288842C16}"/>
                </a:ext>
              </a:extLst>
            </p:cNvPr>
            <p:cNvPicPr>
              <a:picLocks noChangeAspect="1"/>
            </p:cNvPicPr>
            <p:nvPr/>
          </p:nvPicPr>
          <p:blipFill>
            <a:blip r:embed="rId11"/>
            <a:stretch>
              <a:fillRect/>
            </a:stretch>
          </p:blipFill>
          <p:spPr>
            <a:xfrm>
              <a:off x="1483011" y="4435240"/>
              <a:ext cx="160723" cy="167711"/>
            </a:xfrm>
            <a:prstGeom prst="rect">
              <a:avLst/>
            </a:prstGeom>
          </p:spPr>
        </p:pic>
      </p:grpSp>
    </p:spTree>
    <p:extLst>
      <p:ext uri="{BB962C8B-B14F-4D97-AF65-F5344CB8AC3E}">
        <p14:creationId xmlns:p14="http://schemas.microsoft.com/office/powerpoint/2010/main" val="226117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3025B2-F8BD-074A-B93B-B3CE52BAB19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5" name="Title 1">
            <a:extLst>
              <a:ext uri="{FF2B5EF4-FFF2-40B4-BE49-F238E27FC236}">
                <a16:creationId xmlns:a16="http://schemas.microsoft.com/office/drawing/2014/main" id="{C8AB3B5E-F287-6A4D-B452-56C37FB03122}"/>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FY 2018 Budget : $1.198 B</a:t>
            </a:r>
            <a:endParaRPr lang="en-US"/>
          </a:p>
        </p:txBody>
      </p:sp>
      <p:pic>
        <p:nvPicPr>
          <p:cNvPr id="16" name="Picture 15">
            <a:extLst>
              <a:ext uri="{FF2B5EF4-FFF2-40B4-BE49-F238E27FC236}">
                <a16:creationId xmlns:a16="http://schemas.microsoft.com/office/drawing/2014/main" id="{27DD65A3-8D4A-AF45-8715-947087810724}"/>
              </a:ext>
            </a:extLst>
          </p:cNvPr>
          <p:cNvPicPr>
            <a:picLocks noChangeAspect="1"/>
          </p:cNvPicPr>
          <p:nvPr userDrawn="1"/>
        </p:nvPicPr>
        <p:blipFill>
          <a:blip r:embed="rId3">
            <a:alphaModFix amt="70000"/>
          </a:blip>
          <a:stretch>
            <a:fillRect/>
          </a:stretch>
        </p:blipFill>
        <p:spPr>
          <a:xfrm>
            <a:off x="10696074" y="508222"/>
            <a:ext cx="1119415" cy="295401"/>
          </a:xfrm>
          <a:prstGeom prst="rect">
            <a:avLst/>
          </a:prstGeom>
        </p:spPr>
      </p:pic>
      <p:graphicFrame>
        <p:nvGraphicFramePr>
          <p:cNvPr id="8" name="Chart 7">
            <a:extLst>
              <a:ext uri="{FF2B5EF4-FFF2-40B4-BE49-F238E27FC236}">
                <a16:creationId xmlns:a16="http://schemas.microsoft.com/office/drawing/2014/main" id="{77E082E2-9102-DF43-8359-348B845F8538}"/>
              </a:ext>
            </a:extLst>
          </p:cNvPr>
          <p:cNvGraphicFramePr/>
          <p:nvPr userDrawn="1"/>
        </p:nvGraphicFramePr>
        <p:xfrm>
          <a:off x="1217917" y="1147819"/>
          <a:ext cx="9865893" cy="556419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2">
            <a:extLst>
              <a:ext uri="{FF2B5EF4-FFF2-40B4-BE49-F238E27FC236}">
                <a16:creationId xmlns:a16="http://schemas.microsoft.com/office/drawing/2014/main" id="{9E83A0A9-5900-2046-8412-68D4B81A622B}"/>
              </a:ext>
            </a:extLst>
          </p:cNvPr>
          <p:cNvSpPr txBox="1"/>
          <p:nvPr userDrawn="1"/>
        </p:nvSpPr>
        <p:spPr>
          <a:xfrm>
            <a:off x="514860" y="4045149"/>
            <a:ext cx="3278607"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cs typeface="Arial" panose="020B0604020202020204" pitchFamily="34" charset="0"/>
              </a:rPr>
              <a:t>ITS (Manufacturing USA)</a:t>
            </a:r>
          </a:p>
          <a:p>
            <a:r>
              <a:rPr lang="en-US" sz="2000" b="1">
                <a:cs typeface="Arial" panose="020B0604020202020204" pitchFamily="34" charset="0"/>
              </a:rPr>
              <a:t>$15 Million</a:t>
            </a:r>
          </a:p>
        </p:txBody>
      </p:sp>
      <p:sp>
        <p:nvSpPr>
          <p:cNvPr id="10" name="TextBox 2">
            <a:extLst>
              <a:ext uri="{FF2B5EF4-FFF2-40B4-BE49-F238E27FC236}">
                <a16:creationId xmlns:a16="http://schemas.microsoft.com/office/drawing/2014/main" id="{B964FE76-9FAC-D24F-B4B9-E1FF6AD22DD1}"/>
              </a:ext>
            </a:extLst>
          </p:cNvPr>
          <p:cNvSpPr txBox="1"/>
          <p:nvPr userDrawn="1"/>
        </p:nvSpPr>
        <p:spPr>
          <a:xfrm>
            <a:off x="1593747" y="5073601"/>
            <a:ext cx="2401475"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cs typeface="Arial" panose="020B0604020202020204" pitchFamily="34" charset="0"/>
              </a:rPr>
              <a:t>ITS (Hollings MEP)</a:t>
            </a:r>
          </a:p>
          <a:p>
            <a:r>
              <a:rPr lang="en-US" sz="2000" b="1">
                <a:cs typeface="Arial" panose="020B0604020202020204" pitchFamily="34" charset="0"/>
              </a:rPr>
              <a:t>$140 Million</a:t>
            </a:r>
          </a:p>
        </p:txBody>
      </p:sp>
      <p:sp>
        <p:nvSpPr>
          <p:cNvPr id="11" name="TextBox 2">
            <a:extLst>
              <a:ext uri="{FF2B5EF4-FFF2-40B4-BE49-F238E27FC236}">
                <a16:creationId xmlns:a16="http://schemas.microsoft.com/office/drawing/2014/main" id="{4E94E506-F106-C244-B60F-8CA086C08B6A}"/>
              </a:ext>
            </a:extLst>
          </p:cNvPr>
          <p:cNvSpPr txBox="1"/>
          <p:nvPr userDrawn="1"/>
        </p:nvSpPr>
        <p:spPr>
          <a:xfrm>
            <a:off x="3862057" y="2793864"/>
            <a:ext cx="2397140" cy="8341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Construction (CRF)</a:t>
            </a:r>
          </a:p>
          <a:p>
            <a:r>
              <a:rPr lang="en-US" sz="2000" b="1">
                <a:solidFill>
                  <a:schemeClr val="bg1"/>
                </a:solidFill>
                <a:cs typeface="Arial" panose="020B0604020202020204" pitchFamily="34" charset="0"/>
              </a:rPr>
              <a:t>$319 Million</a:t>
            </a:r>
          </a:p>
        </p:txBody>
      </p:sp>
      <p:sp>
        <p:nvSpPr>
          <p:cNvPr id="12" name="TextBox 2">
            <a:extLst>
              <a:ext uri="{FF2B5EF4-FFF2-40B4-BE49-F238E27FC236}">
                <a16:creationId xmlns:a16="http://schemas.microsoft.com/office/drawing/2014/main" id="{D7846AAB-11D3-E841-9894-7B7B61B03641}"/>
              </a:ext>
            </a:extLst>
          </p:cNvPr>
          <p:cNvSpPr txBox="1"/>
          <p:nvPr userDrawn="1"/>
        </p:nvSpPr>
        <p:spPr>
          <a:xfrm>
            <a:off x="6356593" y="3686323"/>
            <a:ext cx="2164091" cy="11930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solidFill>
                  <a:schemeClr val="bg1"/>
                </a:solidFill>
                <a:cs typeface="Arial" panose="020B0604020202020204" pitchFamily="34" charset="0"/>
              </a:rPr>
              <a:t>Laboratory Research (STRS) </a:t>
            </a:r>
            <a:r>
              <a:rPr lang="en-US" sz="2000" b="1">
                <a:solidFill>
                  <a:schemeClr val="bg1"/>
                </a:solidFill>
                <a:cs typeface="Arial" panose="020B0604020202020204" pitchFamily="34" charset="0"/>
              </a:rPr>
              <a:t>$724.5 Million</a:t>
            </a:r>
            <a:endParaRPr lang="en-US" sz="1800" b="1">
              <a:solidFill>
                <a:schemeClr val="bg1"/>
              </a:solidFill>
              <a:cs typeface="Arial" panose="020B0604020202020204" pitchFamily="34" charset="0"/>
            </a:endParaRPr>
          </a:p>
        </p:txBody>
      </p:sp>
      <p:sp>
        <p:nvSpPr>
          <p:cNvPr id="13" name="TextBox 12">
            <a:extLst>
              <a:ext uri="{FF2B5EF4-FFF2-40B4-BE49-F238E27FC236}">
                <a16:creationId xmlns:a16="http://schemas.microsoft.com/office/drawing/2014/main" id="{78C2A011-FD91-B643-88C1-C7750ACB1243}"/>
              </a:ext>
            </a:extLst>
          </p:cNvPr>
          <p:cNvSpPr txBox="1"/>
          <p:nvPr userDrawn="1"/>
        </p:nvSpPr>
        <p:spPr>
          <a:xfrm>
            <a:off x="7438638" y="6264965"/>
            <a:ext cx="2683107" cy="338554"/>
          </a:xfrm>
          <a:prstGeom prst="rect">
            <a:avLst/>
          </a:prstGeom>
          <a:noFill/>
        </p:spPr>
        <p:txBody>
          <a:bodyPr wrap="none" rtlCol="0">
            <a:spAutoFit/>
          </a:bodyPr>
          <a:lstStyle/>
          <a:p>
            <a:r>
              <a:rPr lang="en-US" sz="1600"/>
              <a:t>FY 2018 Appropriated Budget </a:t>
            </a:r>
          </a:p>
        </p:txBody>
      </p:sp>
    </p:spTree>
    <p:extLst>
      <p:ext uri="{BB962C8B-B14F-4D97-AF65-F5344CB8AC3E}">
        <p14:creationId xmlns:p14="http://schemas.microsoft.com/office/powerpoint/2010/main" val="2068568999"/>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AF32696-EA7F-5748-9F52-B929B1822A7F}"/>
              </a:ext>
            </a:extLst>
          </p:cNvPr>
          <p:cNvCxnSpPr/>
          <p:nvPr userDrawn="1"/>
        </p:nvCxnSpPr>
        <p:spPr>
          <a:xfrm>
            <a:off x="8866208" y="1085956"/>
            <a:ext cx="0" cy="3208252"/>
          </a:xfrm>
          <a:prstGeom prst="line">
            <a:avLst/>
          </a:prstGeom>
          <a:ln w="15875">
            <a:solidFill>
              <a:srgbClr val="193968"/>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9523CFC-0290-8443-8795-72B3317FFB13}"/>
              </a:ext>
            </a:extLst>
          </p:cNvPr>
          <p:cNvSpPr/>
          <p:nvPr userDrawn="1"/>
        </p:nvSpPr>
        <p:spPr>
          <a:xfrm>
            <a:off x="2424544" y="3931919"/>
            <a:ext cx="9767455" cy="2926081"/>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DBB8398-06C0-5842-82EB-B24E68637357}"/>
              </a:ext>
            </a:extLst>
          </p:cNvPr>
          <p:cNvSpPr txBox="1">
            <a:spLocks/>
          </p:cNvSpPr>
          <p:nvPr userDrawn="1"/>
        </p:nvSpPr>
        <p:spPr>
          <a:xfrm>
            <a:off x="1099457" y="-6531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4000">
                <a:solidFill>
                  <a:schemeClr val="bg1"/>
                </a:solidFill>
              </a:rPr>
              <a:t>Innovation</a:t>
            </a:r>
            <a:endParaRPr lang="en-US" sz="4000">
              <a:solidFill>
                <a:schemeClr val="bg1"/>
              </a:solidFill>
              <a:latin typeface="+mn-lt"/>
            </a:endParaRPr>
          </a:p>
        </p:txBody>
      </p:sp>
      <p:pic>
        <p:nvPicPr>
          <p:cNvPr id="11" name="Picture 4" descr="abraham lincoln famous quotes">
            <a:extLst>
              <a:ext uri="{FF2B5EF4-FFF2-40B4-BE49-F238E27FC236}">
                <a16:creationId xmlns:a16="http://schemas.microsoft.com/office/drawing/2014/main" id="{31238FCF-C1CB-EB49-A322-A065675978C2}"/>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3855" y="1074381"/>
            <a:ext cx="2438400" cy="306477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ED0E114-B668-8D4D-8D0E-846F84DC7DBF}"/>
              </a:ext>
            </a:extLst>
          </p:cNvPr>
          <p:cNvSpPr txBox="1"/>
          <p:nvPr userDrawn="1"/>
        </p:nvSpPr>
        <p:spPr>
          <a:xfrm>
            <a:off x="2567080" y="1461560"/>
            <a:ext cx="5674103" cy="2185214"/>
          </a:xfrm>
          <a:prstGeom prst="rect">
            <a:avLst/>
          </a:prstGeom>
          <a:noFill/>
          <a:ln>
            <a:noFill/>
          </a:ln>
        </p:spPr>
        <p:txBody>
          <a:bodyPr wrap="square" rtlCol="0">
            <a:spAutoFit/>
          </a:bodyPr>
          <a:lstStyle/>
          <a:p>
            <a:r>
              <a:rPr lang="en-US" sz="2800"/>
              <a:t>The patent system … added the fuel of interest to the fire of genius in the discovery and production of new and useful things.</a:t>
            </a:r>
          </a:p>
          <a:p>
            <a:r>
              <a:rPr lang="en-US" sz="2000" i="1"/>
              <a:t>	</a:t>
            </a:r>
            <a:r>
              <a:rPr lang="en-US" i="1"/>
              <a:t>Abraham Lincoln – April 6, 1858</a:t>
            </a:r>
          </a:p>
        </p:txBody>
      </p:sp>
      <p:pic>
        <p:nvPicPr>
          <p:cNvPr id="13" name="Picture 6" descr="http://ipwatchdog.com/images/george-washington-150-180.jpg">
            <a:extLst>
              <a:ext uri="{FF2B5EF4-FFF2-40B4-BE49-F238E27FC236}">
                <a16:creationId xmlns:a16="http://schemas.microsoft.com/office/drawing/2014/main" id="{F8724A43-6581-C44B-808F-7B7DCD21A7CD}"/>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3855" y="3931920"/>
            <a:ext cx="2438400" cy="29260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a:extLst>
              <a:ext uri="{FF2B5EF4-FFF2-40B4-BE49-F238E27FC236}">
                <a16:creationId xmlns:a16="http://schemas.microsoft.com/office/drawing/2014/main" id="{B40D9F77-AEA1-714D-8708-89767A5AD13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098830" y="1196270"/>
            <a:ext cx="2890866" cy="236081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68E38DC-E64E-9F46-B4E2-1E65F0E045F0}"/>
              </a:ext>
            </a:extLst>
          </p:cNvPr>
          <p:cNvSpPr txBox="1"/>
          <p:nvPr userDrawn="1"/>
        </p:nvSpPr>
        <p:spPr>
          <a:xfrm>
            <a:off x="9603840" y="3562586"/>
            <a:ext cx="2151486" cy="369332"/>
          </a:xfrm>
          <a:prstGeom prst="rect">
            <a:avLst/>
          </a:prstGeom>
          <a:noFill/>
        </p:spPr>
        <p:txBody>
          <a:bodyPr wrap="none" rtlCol="0">
            <a:spAutoFit/>
          </a:bodyPr>
          <a:lstStyle/>
          <a:p>
            <a:r>
              <a:rPr lang="en-US" b="1"/>
              <a:t>U.S. Patent No. 6469</a:t>
            </a:r>
          </a:p>
        </p:txBody>
      </p:sp>
      <p:sp>
        <p:nvSpPr>
          <p:cNvPr id="16" name="Rectangle 15">
            <a:extLst>
              <a:ext uri="{FF2B5EF4-FFF2-40B4-BE49-F238E27FC236}">
                <a16:creationId xmlns:a16="http://schemas.microsoft.com/office/drawing/2014/main" id="{15E14D42-400B-4D41-A83F-A72DB8FC72A9}"/>
              </a:ext>
            </a:extLst>
          </p:cNvPr>
          <p:cNvSpPr/>
          <p:nvPr userDrawn="1"/>
        </p:nvSpPr>
        <p:spPr>
          <a:xfrm>
            <a:off x="2567080" y="4126802"/>
            <a:ext cx="9188246" cy="2611161"/>
          </a:xfrm>
          <a:prstGeom prst="rect">
            <a:avLst/>
          </a:prstGeom>
          <a:noFill/>
          <a:ln>
            <a:noFill/>
          </a:ln>
        </p:spPr>
        <p:txBody>
          <a:bodyPr wrap="square">
            <a:spAutoFit/>
          </a:bodyPr>
          <a:lstStyle/>
          <a:p>
            <a:r>
              <a:rPr lang="en-US" sz="2800">
                <a:solidFill>
                  <a:schemeClr val="bg1"/>
                </a:solidFill>
                <a:cs typeface="Calibri" panose="020F0502020204030204" pitchFamily="34" charset="0"/>
              </a:rPr>
              <a:t>…Giving effectual encouragement as well to the introduction of </a:t>
            </a:r>
            <a:r>
              <a:rPr lang="en-US" sz="2800" b="1">
                <a:solidFill>
                  <a:schemeClr val="bg1"/>
                </a:solidFill>
                <a:cs typeface="Calibri" panose="020F0502020204030204" pitchFamily="34" charset="0"/>
              </a:rPr>
              <a:t>new and useful inventions </a:t>
            </a:r>
            <a:r>
              <a:rPr lang="en-US" sz="2800">
                <a:solidFill>
                  <a:schemeClr val="bg1"/>
                </a:solidFill>
                <a:cs typeface="Calibri" panose="020F0502020204030204" pitchFamily="34" charset="0"/>
              </a:rPr>
              <a:t>from abroad as to the exertions of skill and genius in producing them at home, and of facilitating the intercourse between the distant parts of our country… </a:t>
            </a:r>
          </a:p>
          <a:p>
            <a:r>
              <a:rPr lang="en-US" i="1">
                <a:solidFill>
                  <a:schemeClr val="bg1"/>
                </a:solidFill>
                <a:cs typeface="Calibri" panose="020F0502020204030204" pitchFamily="34" charset="0"/>
              </a:rPr>
              <a:t>	</a:t>
            </a:r>
            <a:r>
              <a:rPr lang="en-US" sz="2000" i="1">
                <a:solidFill>
                  <a:schemeClr val="bg1"/>
                </a:solidFill>
                <a:cs typeface="Calibri" panose="020F0502020204030204" pitchFamily="34" charset="0"/>
              </a:rPr>
              <a:t>George Washington, State of the Union Address, January 8, 1790 </a:t>
            </a:r>
          </a:p>
        </p:txBody>
      </p:sp>
      <p:cxnSp>
        <p:nvCxnSpPr>
          <p:cNvPr id="17" name="Straight Connector 16">
            <a:extLst>
              <a:ext uri="{FF2B5EF4-FFF2-40B4-BE49-F238E27FC236}">
                <a16:creationId xmlns:a16="http://schemas.microsoft.com/office/drawing/2014/main" id="{C96CE88B-382A-DC49-B741-74B9B0E0EE6C}"/>
              </a:ext>
            </a:extLst>
          </p:cNvPr>
          <p:cNvCxnSpPr>
            <a:cxnSpLocks/>
          </p:cNvCxnSpPr>
          <p:nvPr userDrawn="1"/>
        </p:nvCxnSpPr>
        <p:spPr>
          <a:xfrm>
            <a:off x="2424545" y="3931920"/>
            <a:ext cx="6876589"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169367EB-21D8-344D-95BC-FACEB4FCAC44}"/>
              </a:ext>
            </a:extLst>
          </p:cNvPr>
          <p:cNvPicPr>
            <a:picLocks noChangeAspect="1"/>
          </p:cNvPicPr>
          <p:nvPr userDrawn="1"/>
        </p:nvPicPr>
        <p:blipFill>
          <a:blip r:embed="rId5"/>
          <a:stretch>
            <a:fillRect/>
          </a:stretch>
        </p:blipFill>
        <p:spPr>
          <a:xfrm>
            <a:off x="0" y="0"/>
            <a:ext cx="12192000" cy="1087129"/>
          </a:xfrm>
          <a:prstGeom prst="rect">
            <a:avLst/>
          </a:prstGeom>
        </p:spPr>
      </p:pic>
      <p:pic>
        <p:nvPicPr>
          <p:cNvPr id="19" name="Picture 18">
            <a:extLst>
              <a:ext uri="{FF2B5EF4-FFF2-40B4-BE49-F238E27FC236}">
                <a16:creationId xmlns:a16="http://schemas.microsoft.com/office/drawing/2014/main" id="{39FEA308-8F49-7F46-A259-495E1DA6846B}"/>
              </a:ext>
            </a:extLst>
          </p:cNvPr>
          <p:cNvPicPr>
            <a:picLocks noChangeAspect="1"/>
          </p:cNvPicPr>
          <p:nvPr userDrawn="1"/>
        </p:nvPicPr>
        <p:blipFill>
          <a:blip r:embed="rId6">
            <a:alphaModFix amt="70000"/>
          </a:blip>
          <a:stretch>
            <a:fillRect/>
          </a:stretch>
        </p:blipFill>
        <p:spPr>
          <a:xfrm>
            <a:off x="10696074" y="508222"/>
            <a:ext cx="1119415" cy="295401"/>
          </a:xfrm>
          <a:prstGeom prst="rect">
            <a:avLst/>
          </a:prstGeom>
        </p:spPr>
      </p:pic>
      <p:sp>
        <p:nvSpPr>
          <p:cNvPr id="21" name="Title 1">
            <a:extLst>
              <a:ext uri="{FF2B5EF4-FFF2-40B4-BE49-F238E27FC236}">
                <a16:creationId xmlns:a16="http://schemas.microsoft.com/office/drawing/2014/main" id="{EF5B7AFA-1998-0449-A6AE-FF7D4B4ECA59}"/>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Innovation</a:t>
            </a:r>
            <a:endParaRPr lang="en-US"/>
          </a:p>
        </p:txBody>
      </p:sp>
    </p:spTree>
    <p:extLst>
      <p:ext uri="{BB962C8B-B14F-4D97-AF65-F5344CB8AC3E}">
        <p14:creationId xmlns:p14="http://schemas.microsoft.com/office/powerpoint/2010/main" val="418774440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06AE-A188-C244-ACBD-83BB32A6FF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F16841-B892-584A-96E6-3D8D12AE259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C62FA9FA-52CE-4E45-8FAE-80E6111E90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A3D6CE-66E1-194F-B3BE-92F3C72125BE}"/>
              </a:ext>
            </a:extLst>
          </p:cNvPr>
          <p:cNvSpPr>
            <a:spLocks noGrp="1"/>
          </p:cNvSpPr>
          <p:nvPr>
            <p:ph type="sldNum" sz="quarter" idx="12"/>
          </p:nvPr>
        </p:nvSpPr>
        <p:spPr/>
        <p:txBody>
          <a:bodyPr/>
          <a:lstStyle/>
          <a:p>
            <a:fld id="{61C45A3A-841E-C04D-A6C3-2A644B41F8FE}" type="slidenum">
              <a:rPr lang="en-US" smtClean="0"/>
              <a:t>‹#›</a:t>
            </a:fld>
            <a:endParaRPr lang="en-US"/>
          </a:p>
        </p:txBody>
      </p:sp>
      <p:grpSp>
        <p:nvGrpSpPr>
          <p:cNvPr id="6" name="Group 5">
            <a:extLst>
              <a:ext uri="{FF2B5EF4-FFF2-40B4-BE49-F238E27FC236}">
                <a16:creationId xmlns:a16="http://schemas.microsoft.com/office/drawing/2014/main" id="{74DC930C-EE08-2047-91CC-9D9E2E2780E2}"/>
              </a:ext>
            </a:extLst>
          </p:cNvPr>
          <p:cNvGrpSpPr/>
          <p:nvPr userDrawn="1"/>
        </p:nvGrpSpPr>
        <p:grpSpPr>
          <a:xfrm>
            <a:off x="0" y="0"/>
            <a:ext cx="13239208" cy="7167023"/>
            <a:chOff x="-279991" y="0"/>
            <a:chExt cx="13239208" cy="7167023"/>
          </a:xfrm>
        </p:grpSpPr>
        <p:pic>
          <p:nvPicPr>
            <p:cNvPr id="7" name="Picture 2" descr="http://media.washtimes.com.s3.amazonaws.com/media/image/2015/09/08/9_8_2015_2constitution8201.jpg">
              <a:extLst>
                <a:ext uri="{FF2B5EF4-FFF2-40B4-BE49-F238E27FC236}">
                  <a16:creationId xmlns:a16="http://schemas.microsoft.com/office/drawing/2014/main" id="{8FB1141C-E09B-6E4C-931A-807B4A8B1904}"/>
                </a:ext>
              </a:extLst>
            </p:cNvPr>
            <p:cNvPicPr>
              <a:picLocks noChangeAspect="1" noChangeArrowheads="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a:stretch/>
          </p:blipFill>
          <p:spPr bwMode="auto">
            <a:xfrm>
              <a:off x="-279991" y="0"/>
              <a:ext cx="1247199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5718AA8-D11E-064C-924F-788F1F9D695A}"/>
                </a:ext>
              </a:extLst>
            </p:cNvPr>
            <p:cNvSpPr/>
            <p:nvPr/>
          </p:nvSpPr>
          <p:spPr>
            <a:xfrm>
              <a:off x="-279990" y="0"/>
              <a:ext cx="12471990" cy="6858000"/>
            </a:xfrm>
            <a:prstGeom prst="rect">
              <a:avLst/>
            </a:prstGeom>
            <a:solidFill>
              <a:srgbClr val="20273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D36823C-37C1-0045-BBD6-1D97E3534240}"/>
                </a:ext>
              </a:extLst>
            </p:cNvPr>
            <p:cNvGrpSpPr/>
            <p:nvPr/>
          </p:nvGrpSpPr>
          <p:grpSpPr>
            <a:xfrm>
              <a:off x="6375537" y="583343"/>
              <a:ext cx="6583680" cy="6583680"/>
              <a:chOff x="6925234" y="-971550"/>
              <a:chExt cx="6583680" cy="6583680"/>
            </a:xfrm>
          </p:grpSpPr>
          <p:sp>
            <p:nvSpPr>
              <p:cNvPr id="10" name="Oval 9">
                <a:extLst>
                  <a:ext uri="{FF2B5EF4-FFF2-40B4-BE49-F238E27FC236}">
                    <a16:creationId xmlns:a16="http://schemas.microsoft.com/office/drawing/2014/main" id="{C4C33D91-0FD3-764A-8FF9-84DC6C89AF33}"/>
                  </a:ext>
                </a:extLst>
              </p:cNvPr>
              <p:cNvSpPr/>
              <p:nvPr/>
            </p:nvSpPr>
            <p:spPr>
              <a:xfrm>
                <a:off x="6925234" y="-971550"/>
                <a:ext cx="6583680" cy="6583680"/>
              </a:xfrm>
              <a:prstGeom prst="ellipse">
                <a:avLst/>
              </a:prstGeom>
              <a:solidFill>
                <a:srgbClr val="A7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media.washtimes.com.s3.amazonaws.com/media/image/2015/09/08/9_8_2015_2constitution8201.jpg">
                <a:extLst>
                  <a:ext uri="{FF2B5EF4-FFF2-40B4-BE49-F238E27FC236}">
                    <a16:creationId xmlns:a16="http://schemas.microsoft.com/office/drawing/2014/main" id="{E77330B0-BF73-594A-9D7B-B97CE55420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 r="24789"/>
              <a:stretch/>
            </p:blipFill>
            <p:spPr bwMode="auto">
              <a:xfrm>
                <a:off x="7062394" y="-834390"/>
                <a:ext cx="6309360" cy="6309360"/>
              </a:xfrm>
              <a:prstGeom prst="ellipse">
                <a:avLst/>
              </a:prstGeom>
              <a:noFill/>
              <a:ln w="114300">
                <a:noFill/>
              </a:ln>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264068128"/>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B463C711-6EFA-AB48-9D4D-E1596349AED3}"/>
              </a:ext>
            </a:extLst>
          </p:cNvPr>
          <p:cNvSpPr/>
          <p:nvPr userDrawn="1"/>
        </p:nvSpPr>
        <p:spPr>
          <a:xfrm>
            <a:off x="10173653" y="3561055"/>
            <a:ext cx="1399032" cy="2013995"/>
          </a:xfrm>
          <a:prstGeom prst="rect">
            <a:avLst/>
          </a:prstGeom>
          <a:solidFill>
            <a:srgbClr val="B9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3" name="TextBox 52">
            <a:extLst>
              <a:ext uri="{FF2B5EF4-FFF2-40B4-BE49-F238E27FC236}">
                <a16:creationId xmlns:a16="http://schemas.microsoft.com/office/drawing/2014/main" id="{FDA246BB-878C-A549-9E10-6187B55155DE}"/>
              </a:ext>
            </a:extLst>
          </p:cNvPr>
          <p:cNvSpPr txBox="1"/>
          <p:nvPr userDrawn="1"/>
        </p:nvSpPr>
        <p:spPr>
          <a:xfrm>
            <a:off x="10173653" y="4198719"/>
            <a:ext cx="1410093"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NIST Center for Neutron Research</a:t>
            </a:r>
          </a:p>
        </p:txBody>
      </p:sp>
      <p:sp>
        <p:nvSpPr>
          <p:cNvPr id="54" name="Rectangle 53">
            <a:extLst>
              <a:ext uri="{FF2B5EF4-FFF2-40B4-BE49-F238E27FC236}">
                <a16:creationId xmlns:a16="http://schemas.microsoft.com/office/drawing/2014/main" id="{98D1DB51-7206-B549-948D-7F367B1FC1D2}"/>
              </a:ext>
            </a:extLst>
          </p:cNvPr>
          <p:cNvSpPr/>
          <p:nvPr userDrawn="1"/>
        </p:nvSpPr>
        <p:spPr>
          <a:xfrm>
            <a:off x="8586154" y="3561055"/>
            <a:ext cx="1399032" cy="2013995"/>
          </a:xfrm>
          <a:prstGeom prst="rect">
            <a:avLst/>
          </a:prstGeom>
          <a:solidFill>
            <a:srgbClr val="B94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5" name="TextBox 54">
            <a:extLst>
              <a:ext uri="{FF2B5EF4-FFF2-40B4-BE49-F238E27FC236}">
                <a16:creationId xmlns:a16="http://schemas.microsoft.com/office/drawing/2014/main" id="{43B9D1F9-8865-4042-BF49-D46857432514}"/>
              </a:ext>
            </a:extLst>
          </p:cNvPr>
          <p:cNvSpPr txBox="1"/>
          <p:nvPr userDrawn="1"/>
        </p:nvSpPr>
        <p:spPr>
          <a:xfrm>
            <a:off x="8507867" y="4198719"/>
            <a:ext cx="1560166" cy="1077218"/>
          </a:xfrm>
          <a:prstGeom prst="rect">
            <a:avLst/>
          </a:prstGeom>
          <a:noFill/>
        </p:spPr>
        <p:txBody>
          <a:bodyPr wrap="square" rtlCol="0">
            <a:spAutoFit/>
          </a:bodyPr>
          <a:lstStyle/>
          <a:p>
            <a:pPr algn="ctr"/>
            <a:r>
              <a:rPr lang="en-US" sz="1600" b="1">
                <a:solidFill>
                  <a:schemeClr val="bg1"/>
                </a:solidFill>
                <a:cs typeface="Arial" panose="020B0604020202020204" pitchFamily="34" charset="0"/>
              </a:rPr>
              <a:t>Center for Nanoscale Science and Technology</a:t>
            </a:r>
          </a:p>
        </p:txBody>
      </p:sp>
      <p:sp>
        <p:nvSpPr>
          <p:cNvPr id="56" name="Rectangle 55">
            <a:extLst>
              <a:ext uri="{FF2B5EF4-FFF2-40B4-BE49-F238E27FC236}">
                <a16:creationId xmlns:a16="http://schemas.microsoft.com/office/drawing/2014/main" id="{83B4D763-4E78-6146-BC8F-46813D75D13B}"/>
              </a:ext>
            </a:extLst>
          </p:cNvPr>
          <p:cNvSpPr/>
          <p:nvPr userDrawn="1"/>
        </p:nvSpPr>
        <p:spPr>
          <a:xfrm>
            <a:off x="6976872" y="3561054"/>
            <a:ext cx="1450646"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7" name="TextBox 56">
            <a:extLst>
              <a:ext uri="{FF2B5EF4-FFF2-40B4-BE49-F238E27FC236}">
                <a16:creationId xmlns:a16="http://schemas.microsoft.com/office/drawing/2014/main" id="{63B3B568-EB31-8944-943E-2B76F1466F7B}"/>
              </a:ext>
            </a:extLst>
          </p:cNvPr>
          <p:cNvSpPr txBox="1"/>
          <p:nvPr userDrawn="1"/>
        </p:nvSpPr>
        <p:spPr>
          <a:xfrm>
            <a:off x="6662336" y="4198719"/>
            <a:ext cx="2086994"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Communication</a:t>
            </a:r>
          </a:p>
          <a:p>
            <a:pPr algn="ctr"/>
            <a:r>
              <a:rPr lang="en-US" sz="1600" b="1">
                <a:solidFill>
                  <a:schemeClr val="bg1"/>
                </a:solidFill>
                <a:cs typeface="Arial" panose="020B0604020202020204" pitchFamily="34" charset="0"/>
              </a:rPr>
              <a:t>Technology</a:t>
            </a:r>
          </a:p>
          <a:p>
            <a:pPr algn="ctr"/>
            <a:r>
              <a:rPr lang="en-US" sz="1600" b="1">
                <a:solidFill>
                  <a:schemeClr val="bg1"/>
                </a:solidFill>
                <a:cs typeface="Arial" panose="020B0604020202020204" pitchFamily="34" charset="0"/>
              </a:rPr>
              <a:t>Laboratory</a:t>
            </a:r>
          </a:p>
        </p:txBody>
      </p:sp>
      <p:sp>
        <p:nvSpPr>
          <p:cNvPr id="58" name="Rectangle 57">
            <a:extLst>
              <a:ext uri="{FF2B5EF4-FFF2-40B4-BE49-F238E27FC236}">
                <a16:creationId xmlns:a16="http://schemas.microsoft.com/office/drawing/2014/main" id="{78B28076-EC80-664B-B32A-28EC5FEFC8C7}"/>
              </a:ext>
            </a:extLst>
          </p:cNvPr>
          <p:cNvSpPr/>
          <p:nvPr userDrawn="1"/>
        </p:nvSpPr>
        <p:spPr>
          <a:xfrm>
            <a:off x="5416537" y="3561055"/>
            <a:ext cx="140359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9" name="TextBox 58">
            <a:extLst>
              <a:ext uri="{FF2B5EF4-FFF2-40B4-BE49-F238E27FC236}">
                <a16:creationId xmlns:a16="http://schemas.microsoft.com/office/drawing/2014/main" id="{F7E7FA77-5732-EB4C-87F5-7B805FE34A46}"/>
              </a:ext>
            </a:extLst>
          </p:cNvPr>
          <p:cNvSpPr txBox="1"/>
          <p:nvPr userDrawn="1"/>
        </p:nvSpPr>
        <p:spPr>
          <a:xfrm>
            <a:off x="5074836" y="4198719"/>
            <a:ext cx="2086994"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Information</a:t>
            </a:r>
          </a:p>
          <a:p>
            <a:pPr algn="ctr"/>
            <a:r>
              <a:rPr lang="en-US" sz="1600" b="1">
                <a:solidFill>
                  <a:schemeClr val="bg1"/>
                </a:solidFill>
                <a:cs typeface="Arial" panose="020B0604020202020204" pitchFamily="34" charset="0"/>
              </a:rPr>
              <a:t>Technology</a:t>
            </a:r>
          </a:p>
          <a:p>
            <a:pPr algn="ctr"/>
            <a:r>
              <a:rPr lang="en-US" sz="1600" b="1">
                <a:solidFill>
                  <a:schemeClr val="bg1"/>
                </a:solidFill>
                <a:cs typeface="Arial" panose="020B0604020202020204" pitchFamily="34" charset="0"/>
              </a:rPr>
              <a:t>Laboratory</a:t>
            </a:r>
          </a:p>
        </p:txBody>
      </p:sp>
      <p:sp>
        <p:nvSpPr>
          <p:cNvPr id="60" name="Rectangle 59">
            <a:extLst>
              <a:ext uri="{FF2B5EF4-FFF2-40B4-BE49-F238E27FC236}">
                <a16:creationId xmlns:a16="http://schemas.microsoft.com/office/drawing/2014/main" id="{50355AFD-E12D-6F43-88AA-93386E027ABD}"/>
              </a:ext>
            </a:extLst>
          </p:cNvPr>
          <p:cNvSpPr/>
          <p:nvPr userDrawn="1"/>
        </p:nvSpPr>
        <p:spPr>
          <a:xfrm>
            <a:off x="3836549" y="3561054"/>
            <a:ext cx="1399032" cy="201399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1" name="TextBox 60">
            <a:extLst>
              <a:ext uri="{FF2B5EF4-FFF2-40B4-BE49-F238E27FC236}">
                <a16:creationId xmlns:a16="http://schemas.microsoft.com/office/drawing/2014/main" id="{29F8F652-0A36-E74D-86A0-730E72C3A84E}"/>
              </a:ext>
            </a:extLst>
          </p:cNvPr>
          <p:cNvSpPr txBox="1"/>
          <p:nvPr userDrawn="1"/>
        </p:nvSpPr>
        <p:spPr>
          <a:xfrm>
            <a:off x="3500036" y="4198719"/>
            <a:ext cx="2086994" cy="584775"/>
          </a:xfrm>
          <a:prstGeom prst="rect">
            <a:avLst/>
          </a:prstGeom>
          <a:noFill/>
        </p:spPr>
        <p:txBody>
          <a:bodyPr wrap="square" rtlCol="0">
            <a:spAutoFit/>
          </a:bodyPr>
          <a:lstStyle/>
          <a:p>
            <a:pPr algn="ctr"/>
            <a:r>
              <a:rPr lang="en-US" sz="1600" b="1">
                <a:solidFill>
                  <a:schemeClr val="bg1"/>
                </a:solidFill>
                <a:cs typeface="Arial" panose="020B0604020202020204" pitchFamily="34" charset="0"/>
              </a:rPr>
              <a:t>Engineering </a:t>
            </a:r>
          </a:p>
          <a:p>
            <a:pPr algn="ctr"/>
            <a:r>
              <a:rPr lang="en-US" sz="1600" b="1">
                <a:solidFill>
                  <a:schemeClr val="bg1"/>
                </a:solidFill>
                <a:cs typeface="Arial" panose="020B0604020202020204" pitchFamily="34" charset="0"/>
              </a:rPr>
              <a:t>Laboratory</a:t>
            </a:r>
          </a:p>
        </p:txBody>
      </p:sp>
      <p:sp>
        <p:nvSpPr>
          <p:cNvPr id="62" name="Rectangle 61">
            <a:extLst>
              <a:ext uri="{FF2B5EF4-FFF2-40B4-BE49-F238E27FC236}">
                <a16:creationId xmlns:a16="http://schemas.microsoft.com/office/drawing/2014/main" id="{659CCEE8-265E-9E4B-B528-4740374ECCAB}"/>
              </a:ext>
            </a:extLst>
          </p:cNvPr>
          <p:cNvSpPr/>
          <p:nvPr userDrawn="1"/>
        </p:nvSpPr>
        <p:spPr>
          <a:xfrm>
            <a:off x="651527" y="3561054"/>
            <a:ext cx="139903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68981B6-0D30-994F-868B-DA4C836ED7A0}"/>
              </a:ext>
            </a:extLst>
          </p:cNvPr>
          <p:cNvSpPr/>
          <p:nvPr userDrawn="1"/>
        </p:nvSpPr>
        <p:spPr>
          <a:xfrm>
            <a:off x="2254237" y="3561055"/>
            <a:ext cx="1403592" cy="201399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10">
            <a:extLst>
              <a:ext uri="{FF2B5EF4-FFF2-40B4-BE49-F238E27FC236}">
                <a16:creationId xmlns:a16="http://schemas.microsoft.com/office/drawing/2014/main" id="{5C9C16B3-210C-B043-941B-2BCED4B8A788}"/>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3836549" y="2348884"/>
            <a:ext cx="1402923" cy="14039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5" name="Picture 10">
            <a:extLst>
              <a:ext uri="{FF2B5EF4-FFF2-40B4-BE49-F238E27FC236}">
                <a16:creationId xmlns:a16="http://schemas.microsoft.com/office/drawing/2014/main" id="{5B3B17BB-B428-544F-86C8-F1F68191F57B}"/>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6976872" y="2353774"/>
            <a:ext cx="1453896" cy="13990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6" name="Picture 2" descr="False color SEM showing electrical testing of a carbon nanotube bundle using the nanoscale-positioning in-situ probe system. ">
            <a:extLst>
              <a:ext uri="{FF2B5EF4-FFF2-40B4-BE49-F238E27FC236}">
                <a16:creationId xmlns:a16="http://schemas.microsoft.com/office/drawing/2014/main" id="{DA375C84-93CF-8D4A-899F-EEA76BAD623C}"/>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t="-379" b="-886"/>
          <a:stretch/>
        </p:blipFill>
        <p:spPr bwMode="auto">
          <a:xfrm>
            <a:off x="8582008" y="2346319"/>
            <a:ext cx="1399032" cy="1401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7" name="Picture 4">
            <a:extLst>
              <a:ext uri="{FF2B5EF4-FFF2-40B4-BE49-F238E27FC236}">
                <a16:creationId xmlns:a16="http://schemas.microsoft.com/office/drawing/2014/main" id="{92C40D67-1097-D343-B9BE-D85D74FAE454}"/>
              </a:ext>
            </a:extLst>
          </p:cNvPr>
          <p:cNvPicPr>
            <a:picLocks noChangeAspect="1" noChangeArrowheads="1"/>
          </p:cNvPicPr>
          <p:nvPr userDrawn="1"/>
        </p:nvPicPr>
        <p:blipFill>
          <a:blip r:embed="rId5"/>
          <a:stretch>
            <a:fillRect/>
          </a:stretch>
        </p:blipFill>
        <p:spPr bwMode="auto">
          <a:xfrm>
            <a:off x="10173653" y="2348884"/>
            <a:ext cx="1399032" cy="13990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68" name="Picture 6">
            <a:extLst>
              <a:ext uri="{FF2B5EF4-FFF2-40B4-BE49-F238E27FC236}">
                <a16:creationId xmlns:a16="http://schemas.microsoft.com/office/drawing/2014/main" id="{E88D6925-0F2E-0341-A147-41D14A1646CF}"/>
              </a:ext>
            </a:extLst>
          </p:cNvPr>
          <p:cNvPicPr>
            <a:picLocks noChangeAspect="1" noChangeArrowheads="1"/>
          </p:cNvPicPr>
          <p:nvPr userDrawn="1"/>
        </p:nvPicPr>
        <p:blipFill>
          <a:blip r:embed="rId6"/>
          <a:stretch>
            <a:fillRect/>
          </a:stretch>
        </p:blipFill>
        <p:spPr bwMode="auto">
          <a:xfrm>
            <a:off x="5416970" y="2348884"/>
            <a:ext cx="1399013" cy="13990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69" name="TextBox 68">
            <a:extLst>
              <a:ext uri="{FF2B5EF4-FFF2-40B4-BE49-F238E27FC236}">
                <a16:creationId xmlns:a16="http://schemas.microsoft.com/office/drawing/2014/main" id="{E6500C4B-36DF-BA4F-9E05-F07444736522}"/>
              </a:ext>
            </a:extLst>
          </p:cNvPr>
          <p:cNvSpPr txBox="1"/>
          <p:nvPr userDrawn="1"/>
        </p:nvSpPr>
        <p:spPr>
          <a:xfrm>
            <a:off x="2072917" y="4198719"/>
            <a:ext cx="1767781"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Physical Measurement Laboratory</a:t>
            </a:r>
          </a:p>
        </p:txBody>
      </p:sp>
      <p:sp>
        <p:nvSpPr>
          <p:cNvPr id="70" name="TextBox 69">
            <a:extLst>
              <a:ext uri="{FF2B5EF4-FFF2-40B4-BE49-F238E27FC236}">
                <a16:creationId xmlns:a16="http://schemas.microsoft.com/office/drawing/2014/main" id="{5FCD9B73-1D4F-FE4E-AB8E-AA59601D4CBD}"/>
              </a:ext>
            </a:extLst>
          </p:cNvPr>
          <p:cNvSpPr txBox="1"/>
          <p:nvPr userDrawn="1"/>
        </p:nvSpPr>
        <p:spPr>
          <a:xfrm>
            <a:off x="432382" y="4198719"/>
            <a:ext cx="1837322" cy="830997"/>
          </a:xfrm>
          <a:prstGeom prst="rect">
            <a:avLst/>
          </a:prstGeom>
          <a:noFill/>
        </p:spPr>
        <p:txBody>
          <a:bodyPr wrap="square" rtlCol="0">
            <a:spAutoFit/>
          </a:bodyPr>
          <a:lstStyle/>
          <a:p>
            <a:pPr algn="ctr"/>
            <a:r>
              <a:rPr lang="en-US" sz="1600" b="1">
                <a:solidFill>
                  <a:schemeClr val="bg1"/>
                </a:solidFill>
                <a:cs typeface="Arial" panose="020B0604020202020204" pitchFamily="34" charset="0"/>
              </a:rPr>
              <a:t>Material </a:t>
            </a:r>
          </a:p>
          <a:p>
            <a:pPr algn="ctr"/>
            <a:r>
              <a:rPr lang="en-US" sz="1600" b="1">
                <a:solidFill>
                  <a:schemeClr val="bg1"/>
                </a:solidFill>
                <a:cs typeface="Arial" panose="020B0604020202020204" pitchFamily="34" charset="0"/>
              </a:rPr>
              <a:t>Measurement Laboratory</a:t>
            </a:r>
          </a:p>
        </p:txBody>
      </p:sp>
      <p:pic>
        <p:nvPicPr>
          <p:cNvPr id="71" name="Picture 8">
            <a:extLst>
              <a:ext uri="{FF2B5EF4-FFF2-40B4-BE49-F238E27FC236}">
                <a16:creationId xmlns:a16="http://schemas.microsoft.com/office/drawing/2014/main" id="{9EED324E-25BC-9147-BC52-FF58D33DB588}"/>
              </a:ext>
            </a:extLst>
          </p:cNvPr>
          <p:cNvPicPr>
            <a:picLocks noChangeAspect="1" noChangeArrowheads="1"/>
          </p:cNvPicPr>
          <p:nvPr userDrawn="1"/>
        </p:nvPicPr>
        <p:blipFill>
          <a:blip r:embed="rId7"/>
          <a:stretch>
            <a:fillRect/>
          </a:stretch>
        </p:blipFill>
        <p:spPr bwMode="auto">
          <a:xfrm>
            <a:off x="2259313" y="2348884"/>
            <a:ext cx="1401578" cy="1401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72" name="Picture 10" descr="DNA sequencing">
            <a:extLst>
              <a:ext uri="{FF2B5EF4-FFF2-40B4-BE49-F238E27FC236}">
                <a16:creationId xmlns:a16="http://schemas.microsoft.com/office/drawing/2014/main" id="{F88861C1-B7A2-E346-A5D6-F418DE5D8941}"/>
              </a:ext>
            </a:extLst>
          </p:cNvPr>
          <p:cNvPicPr>
            <a:picLocks noChangeAspect="1" noChangeArrowheads="1"/>
          </p:cNvPicPr>
          <p:nvPr userDrawn="1"/>
        </p:nvPicPr>
        <p:blipFill rotWithShape="1">
          <a:blip r:embed="rId8" cstate="screen">
            <a:extLst>
              <a:ext uri="{28A0092B-C50C-407E-A947-70E740481C1C}">
                <a14:useLocalDpi xmlns:a14="http://schemas.microsoft.com/office/drawing/2010/main"/>
              </a:ext>
            </a:extLst>
          </a:blip>
          <a:srcRect/>
          <a:stretch/>
        </p:blipFill>
        <p:spPr bwMode="auto">
          <a:xfrm>
            <a:off x="651527" y="2348884"/>
            <a:ext cx="1399032" cy="1399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73" name="Picture 72">
            <a:extLst>
              <a:ext uri="{FF2B5EF4-FFF2-40B4-BE49-F238E27FC236}">
                <a16:creationId xmlns:a16="http://schemas.microsoft.com/office/drawing/2014/main" id="{E0C30A09-75D8-CE47-858A-E88D0129C476}"/>
              </a:ext>
            </a:extLst>
          </p:cNvPr>
          <p:cNvPicPr>
            <a:picLocks noChangeAspect="1"/>
          </p:cNvPicPr>
          <p:nvPr userDrawn="1"/>
        </p:nvPicPr>
        <p:blipFill>
          <a:blip r:embed="rId9"/>
          <a:stretch>
            <a:fillRect/>
          </a:stretch>
        </p:blipFill>
        <p:spPr>
          <a:xfrm>
            <a:off x="0" y="0"/>
            <a:ext cx="12192000" cy="1087129"/>
          </a:xfrm>
          <a:prstGeom prst="rect">
            <a:avLst/>
          </a:prstGeom>
        </p:spPr>
      </p:pic>
      <p:pic>
        <p:nvPicPr>
          <p:cNvPr id="74" name="Picture 73">
            <a:extLst>
              <a:ext uri="{FF2B5EF4-FFF2-40B4-BE49-F238E27FC236}">
                <a16:creationId xmlns:a16="http://schemas.microsoft.com/office/drawing/2014/main" id="{32E80D1C-9385-AE4C-89FA-77775F6AC94F}"/>
              </a:ext>
            </a:extLst>
          </p:cNvPr>
          <p:cNvPicPr>
            <a:picLocks noChangeAspect="1"/>
          </p:cNvPicPr>
          <p:nvPr userDrawn="1"/>
        </p:nvPicPr>
        <p:blipFill>
          <a:blip r:embed="rId10">
            <a:alphaModFix amt="70000"/>
          </a:blip>
          <a:stretch>
            <a:fillRect/>
          </a:stretch>
        </p:blipFill>
        <p:spPr>
          <a:xfrm>
            <a:off x="10696074" y="508222"/>
            <a:ext cx="1119415" cy="295401"/>
          </a:xfrm>
          <a:prstGeom prst="rect">
            <a:avLst/>
          </a:prstGeom>
        </p:spPr>
      </p:pic>
      <p:sp>
        <p:nvSpPr>
          <p:cNvPr id="75" name="Title 1">
            <a:extLst>
              <a:ext uri="{FF2B5EF4-FFF2-40B4-BE49-F238E27FC236}">
                <a16:creationId xmlns:a16="http://schemas.microsoft.com/office/drawing/2014/main" id="{9883E8DA-BC8F-7C4D-8999-59315899572C}"/>
              </a:ext>
            </a:extLst>
          </p:cNvPr>
          <p:cNvSpPr txBox="1">
            <a:spLocks/>
          </p:cNvSpPr>
          <p:nvPr userDrawn="1"/>
        </p:nvSpPr>
        <p:spPr>
          <a:xfrm>
            <a:off x="574040" y="364516"/>
            <a:ext cx="10515600" cy="5255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400"/>
              <a:t>NIST Laboratory Programs</a:t>
            </a:r>
            <a:endParaRPr lang="en-US"/>
          </a:p>
        </p:txBody>
      </p:sp>
    </p:spTree>
    <p:extLst>
      <p:ext uri="{BB962C8B-B14F-4D97-AF65-F5344CB8AC3E}">
        <p14:creationId xmlns:p14="http://schemas.microsoft.com/office/powerpoint/2010/main" val="1210688221"/>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8E294D5-A8C2-AD47-B9A0-71D08EA0523F}"/>
              </a:ext>
            </a:extLst>
          </p:cNvPr>
          <p:cNvPicPr>
            <a:picLocks noChangeAspect="1"/>
          </p:cNvPicPr>
          <p:nvPr userDrawn="1"/>
        </p:nvPicPr>
        <p:blipFill>
          <a:blip r:embed="rId2"/>
          <a:stretch>
            <a:fillRect/>
          </a:stretch>
        </p:blipFill>
        <p:spPr>
          <a:xfrm>
            <a:off x="0" y="-20675"/>
            <a:ext cx="12228755" cy="6878675"/>
          </a:xfrm>
          <a:prstGeom prst="rect">
            <a:avLst/>
          </a:prstGeom>
        </p:spPr>
      </p:pic>
      <p:sp>
        <p:nvSpPr>
          <p:cNvPr id="6" name="Rectangle 5">
            <a:extLst>
              <a:ext uri="{FF2B5EF4-FFF2-40B4-BE49-F238E27FC236}">
                <a16:creationId xmlns:a16="http://schemas.microsoft.com/office/drawing/2014/main" id="{0E5B3A54-C7E7-B542-9D0D-A3CEDD85ED94}"/>
              </a:ext>
            </a:extLst>
          </p:cNvPr>
          <p:cNvSpPr/>
          <p:nvPr userDrawn="1"/>
        </p:nvSpPr>
        <p:spPr>
          <a:xfrm>
            <a:off x="1152691" y="1073426"/>
            <a:ext cx="9880600" cy="5057790"/>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A9C9AD0-C5DF-884B-8914-04B5744EC10A}"/>
              </a:ext>
            </a:extLst>
          </p:cNvPr>
          <p:cNvSpPr txBox="1"/>
          <p:nvPr userDrawn="1"/>
        </p:nvSpPr>
        <p:spPr>
          <a:xfrm>
            <a:off x="1658685" y="1834991"/>
            <a:ext cx="9098962" cy="1323439"/>
          </a:xfrm>
          <a:prstGeom prst="rect">
            <a:avLst/>
          </a:prstGeom>
          <a:noFill/>
        </p:spPr>
        <p:txBody>
          <a:bodyPr wrap="square" rtlCol="0">
            <a:spAutoFit/>
          </a:bodyPr>
          <a:lstStyle/>
          <a:p>
            <a:pPr algn="ctr"/>
            <a:r>
              <a:rPr lang="en-US" sz="8000" b="1" i="0">
                <a:solidFill>
                  <a:schemeClr val="bg1"/>
                </a:solidFill>
                <a:latin typeface="Calibri" panose="020F0502020204030204" pitchFamily="34" charset="0"/>
                <a:ea typeface="Arial" charset="0"/>
                <a:cs typeface="Calibri" panose="020F0502020204030204" pitchFamily="34" charset="0"/>
              </a:rPr>
              <a:t>STAY IN TOUCH</a:t>
            </a:r>
          </a:p>
        </p:txBody>
      </p:sp>
      <p:sp>
        <p:nvSpPr>
          <p:cNvPr id="10" name="TextBox 9">
            <a:extLst>
              <a:ext uri="{FF2B5EF4-FFF2-40B4-BE49-F238E27FC236}">
                <a16:creationId xmlns:a16="http://schemas.microsoft.com/office/drawing/2014/main" id="{836E2D3A-3375-AE4F-9E05-7D030800E664}"/>
              </a:ext>
            </a:extLst>
          </p:cNvPr>
          <p:cNvSpPr txBox="1"/>
          <p:nvPr userDrawn="1"/>
        </p:nvSpPr>
        <p:spPr>
          <a:xfrm>
            <a:off x="4014631" y="3528737"/>
            <a:ext cx="4387070" cy="707886"/>
          </a:xfrm>
          <a:prstGeom prst="rect">
            <a:avLst/>
          </a:prstGeom>
          <a:noFill/>
        </p:spPr>
        <p:txBody>
          <a:bodyPr wrap="square" rtlCol="0">
            <a:spAutoFit/>
          </a:bodyPr>
          <a:lstStyle/>
          <a:p>
            <a:pPr algn="ctr"/>
            <a:r>
              <a:rPr lang="en-US" sz="4000" b="0" i="0">
                <a:solidFill>
                  <a:schemeClr val="bg1"/>
                </a:solidFill>
                <a:latin typeface="Calibri" panose="020F0502020204030204" pitchFamily="34" charset="0"/>
                <a:ea typeface="Arial" charset="0"/>
                <a:cs typeface="Calibri" panose="020F0502020204030204" pitchFamily="34" charset="0"/>
              </a:rPr>
              <a:t>CONTACT US</a:t>
            </a:r>
          </a:p>
        </p:txBody>
      </p:sp>
      <p:cxnSp>
        <p:nvCxnSpPr>
          <p:cNvPr id="20" name="Straight Connector 19">
            <a:extLst>
              <a:ext uri="{FF2B5EF4-FFF2-40B4-BE49-F238E27FC236}">
                <a16:creationId xmlns:a16="http://schemas.microsoft.com/office/drawing/2014/main" id="{00127BD9-D6D1-C646-ACAC-966CF54B085B}"/>
              </a:ext>
            </a:extLst>
          </p:cNvPr>
          <p:cNvCxnSpPr>
            <a:cxnSpLocks/>
          </p:cNvCxnSpPr>
          <p:nvPr userDrawn="1"/>
        </p:nvCxnSpPr>
        <p:spPr>
          <a:xfrm>
            <a:off x="1742741" y="3283198"/>
            <a:ext cx="87889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BA8313A-768B-B94C-A24C-8CD9C34E5C51}"/>
              </a:ext>
            </a:extLst>
          </p:cNvPr>
          <p:cNvSpPr txBox="1"/>
          <p:nvPr userDrawn="1"/>
        </p:nvSpPr>
        <p:spPr>
          <a:xfrm>
            <a:off x="7846955" y="4830528"/>
            <a:ext cx="2285996" cy="461665"/>
          </a:xfrm>
          <a:prstGeom prst="rect">
            <a:avLst/>
          </a:prstGeom>
          <a:noFill/>
        </p:spPr>
        <p:txBody>
          <a:bodyPr wrap="square" rtlCol="0">
            <a:spAutoFit/>
          </a:bodyPr>
          <a:lstStyle/>
          <a:p>
            <a:r>
              <a:rPr lang="en-US" sz="2400">
                <a:solidFill>
                  <a:schemeClr val="bg1"/>
                </a:solidFill>
                <a:latin typeface="Calibri" panose="020F0502020204030204" pitchFamily="34" charset="0"/>
                <a:ea typeface="Arial" charset="0"/>
                <a:cs typeface="Calibri" panose="020F0502020204030204" pitchFamily="34" charset="0"/>
              </a:rPr>
              <a:t>@</a:t>
            </a:r>
            <a:r>
              <a:rPr lang="en-US" sz="2400" err="1">
                <a:solidFill>
                  <a:schemeClr val="bg1"/>
                </a:solidFill>
                <a:latin typeface="Calibri" panose="020F0502020204030204" pitchFamily="34" charset="0"/>
                <a:ea typeface="Arial" charset="0"/>
                <a:cs typeface="Calibri" panose="020F0502020204030204" pitchFamily="34" charset="0"/>
              </a:rPr>
              <a:t>usnistgov</a:t>
            </a:r>
            <a:endParaRPr lang="en-US" sz="2400">
              <a:solidFill>
                <a:schemeClr val="bg1"/>
              </a:solidFill>
              <a:latin typeface="Calibri" panose="020F0502020204030204" pitchFamily="34" charset="0"/>
              <a:ea typeface="Arial" charset="0"/>
              <a:cs typeface="Calibri" panose="020F0502020204030204" pitchFamily="34" charset="0"/>
            </a:endParaRPr>
          </a:p>
        </p:txBody>
      </p:sp>
      <p:sp>
        <p:nvSpPr>
          <p:cNvPr id="9" name="TextBox 8">
            <a:extLst>
              <a:ext uri="{FF2B5EF4-FFF2-40B4-BE49-F238E27FC236}">
                <a16:creationId xmlns:a16="http://schemas.microsoft.com/office/drawing/2014/main" id="{1A4D5F27-B59A-4444-88AA-8E14B07BA7CA}"/>
              </a:ext>
            </a:extLst>
          </p:cNvPr>
          <p:cNvSpPr txBox="1"/>
          <p:nvPr userDrawn="1"/>
        </p:nvSpPr>
        <p:spPr>
          <a:xfrm>
            <a:off x="3539369" y="4830527"/>
            <a:ext cx="1669699" cy="461665"/>
          </a:xfrm>
          <a:prstGeom prst="rect">
            <a:avLst/>
          </a:prstGeom>
          <a:noFill/>
        </p:spPr>
        <p:txBody>
          <a:bodyPr wrap="square" rtlCol="0">
            <a:spAutoFit/>
          </a:bodyPr>
          <a:lstStyle/>
          <a:p>
            <a:r>
              <a:rPr lang="en-US" sz="2400" err="1">
                <a:solidFill>
                  <a:schemeClr val="bg1"/>
                </a:solidFill>
                <a:latin typeface="Calibri" panose="020F0502020204030204" pitchFamily="34" charset="0"/>
                <a:ea typeface="Arial" charset="0"/>
                <a:cs typeface="Calibri" panose="020F0502020204030204" pitchFamily="34" charset="0"/>
              </a:rPr>
              <a:t>NIST.gov</a:t>
            </a:r>
            <a:endParaRPr lang="en-US" sz="2400">
              <a:solidFill>
                <a:schemeClr val="bg1"/>
              </a:solidFill>
              <a:latin typeface="Calibri" panose="020F0502020204030204" pitchFamily="34" charset="0"/>
              <a:ea typeface="Arial" charset="0"/>
              <a:cs typeface="Calibri" panose="020F0502020204030204" pitchFamily="34" charset="0"/>
            </a:endParaRPr>
          </a:p>
        </p:txBody>
      </p:sp>
      <p:sp>
        <p:nvSpPr>
          <p:cNvPr id="11" name="Oval 10">
            <a:extLst>
              <a:ext uri="{FF2B5EF4-FFF2-40B4-BE49-F238E27FC236}">
                <a16:creationId xmlns:a16="http://schemas.microsoft.com/office/drawing/2014/main" id="{4BCC37E2-5E62-3A4D-AF8E-33213B1779C9}"/>
              </a:ext>
            </a:extLst>
          </p:cNvPr>
          <p:cNvSpPr/>
          <p:nvPr userDrawn="1"/>
        </p:nvSpPr>
        <p:spPr>
          <a:xfrm>
            <a:off x="2598617"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12" name="Oval 11">
            <a:extLst>
              <a:ext uri="{FF2B5EF4-FFF2-40B4-BE49-F238E27FC236}">
                <a16:creationId xmlns:a16="http://schemas.microsoft.com/office/drawing/2014/main" id="{001E3661-6280-5246-961F-7B1856B1C693}"/>
              </a:ext>
            </a:extLst>
          </p:cNvPr>
          <p:cNvSpPr/>
          <p:nvPr userDrawn="1"/>
        </p:nvSpPr>
        <p:spPr>
          <a:xfrm>
            <a:off x="6906203"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pic>
        <p:nvPicPr>
          <p:cNvPr id="13" name="Picture 12">
            <a:extLst>
              <a:ext uri="{FF2B5EF4-FFF2-40B4-BE49-F238E27FC236}">
                <a16:creationId xmlns:a16="http://schemas.microsoft.com/office/drawing/2014/main" id="{B2E182D0-1774-8449-A0AD-DF922D717225}"/>
              </a:ext>
            </a:extLst>
          </p:cNvPr>
          <p:cNvPicPr>
            <a:picLocks noChangeAspect="1"/>
          </p:cNvPicPr>
          <p:nvPr userDrawn="1"/>
        </p:nvPicPr>
        <p:blipFill>
          <a:blip r:embed="rId3"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2564814" y="4561416"/>
            <a:ext cx="974555" cy="907555"/>
          </a:xfrm>
          <a:prstGeom prst="rect">
            <a:avLst/>
          </a:prstGeom>
        </p:spPr>
      </p:pic>
      <p:pic>
        <p:nvPicPr>
          <p:cNvPr id="14" name="Picture 13">
            <a:extLst>
              <a:ext uri="{FF2B5EF4-FFF2-40B4-BE49-F238E27FC236}">
                <a16:creationId xmlns:a16="http://schemas.microsoft.com/office/drawing/2014/main" id="{4A67E0AB-A1DD-4241-B947-D0EB6EDE8F34}"/>
              </a:ext>
            </a:extLst>
          </p:cNvPr>
          <p:cNvPicPr>
            <a:picLocks noChangeAspect="1"/>
          </p:cNvPicPr>
          <p:nvPr userDrawn="1"/>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6911705" y="4652443"/>
            <a:ext cx="779059" cy="725500"/>
          </a:xfrm>
          <a:prstGeom prst="rect">
            <a:avLst/>
          </a:prstGeom>
        </p:spPr>
      </p:pic>
      <p:sp>
        <p:nvSpPr>
          <p:cNvPr id="15" name="Oval 14">
            <a:extLst>
              <a:ext uri="{FF2B5EF4-FFF2-40B4-BE49-F238E27FC236}">
                <a16:creationId xmlns:a16="http://schemas.microsoft.com/office/drawing/2014/main" id="{5422337E-F3BC-AF44-8B4F-3C71D0123507}"/>
              </a:ext>
            </a:extLst>
          </p:cNvPr>
          <p:cNvSpPr/>
          <p:nvPr userDrawn="1"/>
        </p:nvSpPr>
        <p:spPr>
          <a:xfrm>
            <a:off x="5983566"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17" name="Oval 16">
            <a:extLst>
              <a:ext uri="{FF2B5EF4-FFF2-40B4-BE49-F238E27FC236}">
                <a16:creationId xmlns:a16="http://schemas.microsoft.com/office/drawing/2014/main" id="{B93AA7D5-2DB8-5D45-8023-5DDCE4B0D01D}"/>
              </a:ext>
            </a:extLst>
          </p:cNvPr>
          <p:cNvSpPr/>
          <p:nvPr userDrawn="1"/>
        </p:nvSpPr>
        <p:spPr>
          <a:xfrm>
            <a:off x="5077403" y="4598546"/>
            <a:ext cx="833297" cy="8332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pic>
        <p:nvPicPr>
          <p:cNvPr id="18" name="Picture 17">
            <a:extLst>
              <a:ext uri="{FF2B5EF4-FFF2-40B4-BE49-F238E27FC236}">
                <a16:creationId xmlns:a16="http://schemas.microsoft.com/office/drawing/2014/main" id="{50BE51CF-2ABA-1149-B4EE-E8D43619FAC7}"/>
              </a:ext>
            </a:extLst>
          </p:cNvPr>
          <p:cNvPicPr>
            <a:picLocks noChangeAspect="1"/>
          </p:cNvPicPr>
          <p:nvPr userDrawn="1"/>
        </p:nvPicPr>
        <p:blipFill>
          <a:blip r:embed="rId5"/>
          <a:stretch>
            <a:fillRect/>
          </a:stretch>
        </p:blipFill>
        <p:spPr>
          <a:xfrm>
            <a:off x="6145694" y="4749713"/>
            <a:ext cx="510664" cy="487968"/>
          </a:xfrm>
          <a:prstGeom prst="rect">
            <a:avLst/>
          </a:prstGeom>
        </p:spPr>
      </p:pic>
      <p:pic>
        <p:nvPicPr>
          <p:cNvPr id="21" name="Picture 20">
            <a:extLst>
              <a:ext uri="{FF2B5EF4-FFF2-40B4-BE49-F238E27FC236}">
                <a16:creationId xmlns:a16="http://schemas.microsoft.com/office/drawing/2014/main" id="{4FE699CD-AE14-D44F-B6F0-756B9CBE2D21}"/>
              </a:ext>
            </a:extLst>
          </p:cNvPr>
          <p:cNvPicPr>
            <a:picLocks noChangeAspect="1"/>
          </p:cNvPicPr>
          <p:nvPr userDrawn="1"/>
        </p:nvPicPr>
        <p:blipFill>
          <a:blip r:embed="rId6"/>
          <a:stretch>
            <a:fillRect/>
          </a:stretch>
        </p:blipFill>
        <p:spPr>
          <a:xfrm>
            <a:off x="5373656" y="4749713"/>
            <a:ext cx="225940" cy="487968"/>
          </a:xfrm>
          <a:prstGeom prst="rect">
            <a:avLst/>
          </a:prstGeom>
        </p:spPr>
      </p:pic>
      <p:pic>
        <p:nvPicPr>
          <p:cNvPr id="22" name="Picture 21">
            <a:extLst>
              <a:ext uri="{FF2B5EF4-FFF2-40B4-BE49-F238E27FC236}">
                <a16:creationId xmlns:a16="http://schemas.microsoft.com/office/drawing/2014/main" id="{CA44C22B-3097-5540-BBD9-95E97CCE80FD}"/>
              </a:ext>
            </a:extLst>
          </p:cNvPr>
          <p:cNvPicPr>
            <a:picLocks noChangeAspect="1"/>
          </p:cNvPicPr>
          <p:nvPr userDrawn="1"/>
        </p:nvPicPr>
        <p:blipFill>
          <a:blip r:embed="rId7"/>
          <a:stretch>
            <a:fillRect/>
          </a:stretch>
        </p:blipFill>
        <p:spPr>
          <a:xfrm>
            <a:off x="4019563" y="346642"/>
            <a:ext cx="3831741" cy="506078"/>
          </a:xfrm>
          <a:prstGeom prst="rect">
            <a:avLst/>
          </a:prstGeom>
        </p:spPr>
      </p:pic>
    </p:spTree>
    <p:extLst>
      <p:ext uri="{BB962C8B-B14F-4D97-AF65-F5344CB8AC3E}">
        <p14:creationId xmlns:p14="http://schemas.microsoft.com/office/powerpoint/2010/main" val="204205672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spTree>
    <p:extLst>
      <p:ext uri="{BB962C8B-B14F-4D97-AF65-F5344CB8AC3E}">
        <p14:creationId xmlns:p14="http://schemas.microsoft.com/office/powerpoint/2010/main" val="4005149619"/>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F4809B-E319-49C8-B478-29B7B86B7C91}" type="slidenum">
              <a:rPr lang="en-US" smtClean="0"/>
              <a:pPr/>
              <a:t>‹#›</a:t>
            </a:fld>
            <a:endParaRPr lang="en-US"/>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3818122847"/>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6127401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BE0BDF-0C95-8B49-84ED-905DED0D6A9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338"/>
            <a:ext cx="12228755" cy="6878675"/>
          </a:xfrm>
          <a:prstGeom prst="rect">
            <a:avLst/>
          </a:prstGeom>
        </p:spPr>
      </p:pic>
      <p:cxnSp>
        <p:nvCxnSpPr>
          <p:cNvPr id="10" name="Straight Connector 9">
            <a:extLst>
              <a:ext uri="{FF2B5EF4-FFF2-40B4-BE49-F238E27FC236}">
                <a16:creationId xmlns:a16="http://schemas.microsoft.com/office/drawing/2014/main" id="{1D57BFF6-77BE-8442-93ED-FFDC8E161B7C}"/>
              </a:ext>
              <a:ext uri="{C183D7F6-B498-43B3-948B-1728B52AA6E4}">
                <adec:decorative xmlns:adec="http://schemas.microsoft.com/office/drawing/2017/decorative" val="1"/>
              </a:ext>
            </a:extLst>
          </p:cNvPr>
          <p:cNvCxnSpPr>
            <a:cxnSpLocks/>
          </p:cNvCxnSpPr>
          <p:nvPr userDrawn="1"/>
        </p:nvCxnSpPr>
        <p:spPr>
          <a:xfrm>
            <a:off x="-11575" y="94751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E794A8F-6352-2B45-86C5-9179E4BBC256}"/>
              </a:ext>
            </a:extLst>
          </p:cNvPr>
          <p:cNvSpPr>
            <a:spLocks noGrp="1"/>
          </p:cNvSpPr>
          <p:nvPr>
            <p:ph type="ctrTitle"/>
          </p:nvPr>
        </p:nvSpPr>
        <p:spPr>
          <a:xfrm>
            <a:off x="497839" y="1682347"/>
            <a:ext cx="10463809" cy="675323"/>
          </a:xfrm>
        </p:spPr>
        <p:txBody>
          <a:bodyPr anchor="b">
            <a:noAutofit/>
          </a:bodyPr>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19E7B5CE-1A1B-9D41-B8D8-6D06D433AA10}"/>
              </a:ext>
            </a:extLst>
          </p:cNvPr>
          <p:cNvSpPr>
            <a:spLocks noGrp="1"/>
          </p:cNvSpPr>
          <p:nvPr>
            <p:ph type="dt" sz="half" idx="10"/>
          </p:nvPr>
        </p:nvSpPr>
        <p:spPr/>
        <p:txBody>
          <a:bodyPr/>
          <a:lstStyle/>
          <a:p>
            <a:fld id="{EF1F6868-B405-CA44-B412-5D6C4F518A0C}" type="datetimeFigureOut">
              <a:rPr lang="en-US" smtClean="0"/>
              <a:t>12/19/2025</a:t>
            </a:fld>
            <a:endParaRPr lang="en-US"/>
          </a:p>
        </p:txBody>
      </p:sp>
      <p:sp>
        <p:nvSpPr>
          <p:cNvPr id="5" name="Footer Placeholder 4">
            <a:extLst>
              <a:ext uri="{FF2B5EF4-FFF2-40B4-BE49-F238E27FC236}">
                <a16:creationId xmlns:a16="http://schemas.microsoft.com/office/drawing/2014/main" id="{64D24CD8-9E63-C64D-B6B8-84B3B06428A6}"/>
              </a:ext>
            </a:extLst>
          </p:cNvPr>
          <p:cNvSpPr>
            <a:spLocks noGrp="1"/>
          </p:cNvSpPr>
          <p:nvPr>
            <p:ph type="ftr" sz="quarter" idx="11"/>
          </p:nvPr>
        </p:nvSpPr>
        <p:spPr/>
        <p:txBody>
          <a:bodyPr/>
          <a:lstStyle/>
          <a:p>
            <a:endParaRPr lang="en-US"/>
          </a:p>
        </p:txBody>
      </p:sp>
      <p:sp>
        <p:nvSpPr>
          <p:cNvPr id="16" name="Content Placeholder 2">
            <a:extLst>
              <a:ext uri="{FF2B5EF4-FFF2-40B4-BE49-F238E27FC236}">
                <a16:creationId xmlns:a16="http://schemas.microsoft.com/office/drawing/2014/main" id="{34E5BB74-2191-4A46-A928-051FD2C6A547}"/>
              </a:ext>
            </a:extLst>
          </p:cNvPr>
          <p:cNvSpPr>
            <a:spLocks noGrp="1"/>
          </p:cNvSpPr>
          <p:nvPr>
            <p:ph idx="13"/>
          </p:nvPr>
        </p:nvSpPr>
        <p:spPr>
          <a:xfrm>
            <a:off x="8042030" y="6336323"/>
            <a:ext cx="3669323" cy="521677"/>
          </a:xfrm>
        </p:spPr>
        <p:txBody>
          <a:bodyPr/>
          <a:lstStyle>
            <a:lvl1pPr marL="0" indent="0" algn="r">
              <a:buNone/>
              <a:defRPr b="0">
                <a:solidFill>
                  <a:srgbClr val="C4DCF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pic>
        <p:nvPicPr>
          <p:cNvPr id="11" name="Picture 10">
            <a:extLst>
              <a:ext uri="{FF2B5EF4-FFF2-40B4-BE49-F238E27FC236}">
                <a16:creationId xmlns:a16="http://schemas.microsoft.com/office/drawing/2014/main" id="{82629F26-A907-90AC-57FC-AD23525C6EE3}"/>
              </a:ext>
            </a:extLst>
          </p:cNvPr>
          <p:cNvPicPr>
            <a:picLocks noChangeAspect="1"/>
          </p:cNvPicPr>
          <p:nvPr userDrawn="1"/>
        </p:nvPicPr>
        <p:blipFill>
          <a:blip r:embed="rId3"/>
          <a:stretch>
            <a:fillRect/>
          </a:stretch>
        </p:blipFill>
        <p:spPr>
          <a:xfrm>
            <a:off x="13251" y="-208722"/>
            <a:ext cx="6061705" cy="1431236"/>
          </a:xfrm>
          <a:prstGeom prst="rect">
            <a:avLst/>
          </a:prstGeom>
        </p:spPr>
      </p:pic>
    </p:spTree>
    <p:extLst>
      <p:ext uri="{BB962C8B-B14F-4D97-AF65-F5344CB8AC3E}">
        <p14:creationId xmlns:p14="http://schemas.microsoft.com/office/powerpoint/2010/main" val="1037445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130.xml"/><Relationship Id="rId18" Type="http://schemas.openxmlformats.org/officeDocument/2006/relationships/slideLayout" Target="../slideLayouts/slideLayout180.xml"/><Relationship Id="rId26" Type="http://schemas.openxmlformats.org/officeDocument/2006/relationships/slideLayout" Target="../slideLayouts/slideLayout260.xml"/><Relationship Id="rId39" Type="http://schemas.openxmlformats.org/officeDocument/2006/relationships/slideLayout" Target="../slideLayouts/slideLayout390.xml"/><Relationship Id="rId3" Type="http://schemas.openxmlformats.org/officeDocument/2006/relationships/slideLayout" Target="../slideLayouts/slideLayout310.xml"/><Relationship Id="rId21" Type="http://schemas.openxmlformats.org/officeDocument/2006/relationships/slideLayout" Target="../slideLayouts/slideLayout210.xml"/><Relationship Id="rId34" Type="http://schemas.openxmlformats.org/officeDocument/2006/relationships/slideLayout" Target="../slideLayouts/slideLayout340.xml"/><Relationship Id="rId42" Type="http://schemas.openxmlformats.org/officeDocument/2006/relationships/slideLayout" Target="../slideLayouts/slideLayout420.xml"/><Relationship Id="rId7" Type="http://schemas.openxmlformats.org/officeDocument/2006/relationships/slideLayout" Target="../slideLayouts/slideLayout70.xml"/><Relationship Id="rId12" Type="http://schemas.openxmlformats.org/officeDocument/2006/relationships/slideLayout" Target="../slideLayouts/slideLayout120.xml"/><Relationship Id="rId17" Type="http://schemas.openxmlformats.org/officeDocument/2006/relationships/slideLayout" Target="../slideLayouts/slideLayout170.xml"/><Relationship Id="rId25" Type="http://schemas.openxmlformats.org/officeDocument/2006/relationships/slideLayout" Target="../slideLayouts/slideLayout250.xml"/><Relationship Id="rId33" Type="http://schemas.openxmlformats.org/officeDocument/2006/relationships/slideLayout" Target="../slideLayouts/slideLayout330.xml"/><Relationship Id="rId38" Type="http://schemas.openxmlformats.org/officeDocument/2006/relationships/slideLayout" Target="../slideLayouts/slideLayout380.xml"/><Relationship Id="rId2" Type="http://schemas.openxmlformats.org/officeDocument/2006/relationships/slideLayout" Target="../slideLayouts/slideLayout211.xml"/><Relationship Id="rId16" Type="http://schemas.openxmlformats.org/officeDocument/2006/relationships/slideLayout" Target="../slideLayouts/slideLayout160.xml"/><Relationship Id="rId20" Type="http://schemas.openxmlformats.org/officeDocument/2006/relationships/slideLayout" Target="../slideLayouts/slideLayout200.xml"/><Relationship Id="rId29" Type="http://schemas.openxmlformats.org/officeDocument/2006/relationships/slideLayout" Target="../slideLayouts/slideLayout290.xml"/><Relationship Id="rId41" Type="http://schemas.openxmlformats.org/officeDocument/2006/relationships/slideLayout" Target="../slideLayouts/slideLayout410.xml"/><Relationship Id="rId1" Type="http://schemas.openxmlformats.org/officeDocument/2006/relationships/slideLayout" Target="../slideLayouts/slideLayout111.xml"/><Relationship Id="rId6" Type="http://schemas.openxmlformats.org/officeDocument/2006/relationships/slideLayout" Target="../slideLayouts/slideLayout60.xml"/><Relationship Id="rId11" Type="http://schemas.openxmlformats.org/officeDocument/2006/relationships/slideLayout" Target="../slideLayouts/slideLayout110.xml"/><Relationship Id="rId24" Type="http://schemas.openxmlformats.org/officeDocument/2006/relationships/slideLayout" Target="../slideLayouts/slideLayout240.xml"/><Relationship Id="rId32" Type="http://schemas.openxmlformats.org/officeDocument/2006/relationships/slideLayout" Target="../slideLayouts/slideLayout320.xml"/><Relationship Id="rId37" Type="http://schemas.openxmlformats.org/officeDocument/2006/relationships/slideLayout" Target="../slideLayouts/slideLayout370.xml"/><Relationship Id="rId40" Type="http://schemas.openxmlformats.org/officeDocument/2006/relationships/slideLayout" Target="../slideLayouts/slideLayout400.xml"/><Relationship Id="rId5" Type="http://schemas.openxmlformats.org/officeDocument/2006/relationships/slideLayout" Target="../slideLayouts/slideLayout50.xml"/><Relationship Id="rId15" Type="http://schemas.openxmlformats.org/officeDocument/2006/relationships/slideLayout" Target="../slideLayouts/slideLayout150.xml"/><Relationship Id="rId23" Type="http://schemas.openxmlformats.org/officeDocument/2006/relationships/slideLayout" Target="../slideLayouts/slideLayout230.xml"/><Relationship Id="rId28" Type="http://schemas.openxmlformats.org/officeDocument/2006/relationships/slideLayout" Target="../slideLayouts/slideLayout280.xml"/><Relationship Id="rId36" Type="http://schemas.openxmlformats.org/officeDocument/2006/relationships/slideLayout" Target="../slideLayouts/slideLayout360.xml"/><Relationship Id="rId10" Type="http://schemas.openxmlformats.org/officeDocument/2006/relationships/slideLayout" Target="../slideLayouts/slideLayout100.xml"/><Relationship Id="rId19" Type="http://schemas.openxmlformats.org/officeDocument/2006/relationships/slideLayout" Target="../slideLayouts/slideLayout190.xml"/><Relationship Id="rId31" Type="http://schemas.openxmlformats.org/officeDocument/2006/relationships/slideLayout" Target="../slideLayouts/slideLayout311.xml"/><Relationship Id="rId4" Type="http://schemas.openxmlformats.org/officeDocument/2006/relationships/slideLayout" Target="../slideLayouts/slideLayout44.xml"/><Relationship Id="rId9" Type="http://schemas.openxmlformats.org/officeDocument/2006/relationships/slideLayout" Target="../slideLayouts/slideLayout90.xml"/><Relationship Id="rId14" Type="http://schemas.openxmlformats.org/officeDocument/2006/relationships/slideLayout" Target="../slideLayouts/slideLayout140.xml"/><Relationship Id="rId22" Type="http://schemas.openxmlformats.org/officeDocument/2006/relationships/slideLayout" Target="../slideLayouts/slideLayout220.xml"/><Relationship Id="rId27" Type="http://schemas.openxmlformats.org/officeDocument/2006/relationships/slideLayout" Target="../slideLayouts/slideLayout270.xml"/><Relationship Id="rId30" Type="http://schemas.openxmlformats.org/officeDocument/2006/relationships/slideLayout" Target="../slideLayouts/slideLayout300.xml"/><Relationship Id="rId35" Type="http://schemas.openxmlformats.org/officeDocument/2006/relationships/slideLayout" Target="../slideLayouts/slideLayout350.xml"/><Relationship Id="rId43"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6053592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 id="2147483689" r:id="rId16"/>
    <p:sldLayoutId id="2147483667" r:id="rId17"/>
    <p:sldLayoutId id="2147483668" r:id="rId18"/>
    <p:sldLayoutId id="2147483669" r:id="rId19"/>
    <p:sldLayoutId id="2147483690" r:id="rId20"/>
    <p:sldLayoutId id="2147483670" r:id="rId21"/>
    <p:sldLayoutId id="2147483671" r:id="rId22"/>
    <p:sldLayoutId id="2147483672" r:id="rId23"/>
    <p:sldLayoutId id="2147483673" r:id="rId24"/>
    <p:sldLayoutId id="2147483674" r:id="rId25"/>
    <p:sldLayoutId id="2147483688"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93" r:id="rId40"/>
    <p:sldLayoutId id="2147483694" r:id="rId41"/>
    <p:sldLayoutId id="2147483697" r:id="rId42"/>
    <p:sldLayoutId id="2147483699" r:id="rId4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6053592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 id="2147483689" r:id="rId16"/>
    <p:sldLayoutId id="2147483667" r:id="rId17"/>
    <p:sldLayoutId id="2147483668" r:id="rId18"/>
    <p:sldLayoutId id="2147483669" r:id="rId19"/>
    <p:sldLayoutId id="2147483690" r:id="rId20"/>
    <p:sldLayoutId id="2147483670" r:id="rId21"/>
    <p:sldLayoutId id="2147483671" r:id="rId22"/>
    <p:sldLayoutId id="2147483672" r:id="rId23"/>
    <p:sldLayoutId id="2147483673" r:id="rId24"/>
    <p:sldLayoutId id="2147483674" r:id="rId25"/>
    <p:sldLayoutId id="2147483688"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93" r:id="rId40"/>
    <p:sldLayoutId id="2147483694" r:id="rId41"/>
    <p:sldLayoutId id="2147483697" r:id="rId4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43.xml"/><Relationship Id="rId5" Type="http://schemas.openxmlformats.org/officeDocument/2006/relationships/image" Target="../media/image56.jpeg"/><Relationship Id="rId4" Type="http://schemas.openxmlformats.org/officeDocument/2006/relationships/image" Target="../media/image21.jpeg"/></Relationships>
</file>

<file path=ppt/slides/_rels/slide3.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emf"/><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11.xml"/><Relationship Id="rId4" Type="http://schemas.openxmlformats.org/officeDocument/2006/relationships/image" Target="../media/image7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em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79.emf"/><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85.tmp"/><Relationship Id="rId3" Type="http://schemas.openxmlformats.org/officeDocument/2006/relationships/image" Target="../media/image82.emf"/><Relationship Id="rId7" Type="http://schemas.openxmlformats.org/officeDocument/2006/relationships/slide" Target="slide46.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64.png"/><Relationship Id="rId5" Type="http://schemas.openxmlformats.org/officeDocument/2006/relationships/image" Target="../media/image84.png"/><Relationship Id="rId4" Type="http://schemas.openxmlformats.org/officeDocument/2006/relationships/image" Target="../media/image83.emf"/><Relationship Id="rId9" Type="http://schemas.openxmlformats.org/officeDocument/2006/relationships/image" Target="../media/image86.jpeg"/></Relationships>
</file>

<file path=ppt/slides/_rels/slide15.xml.rels><?xml version="1.0" encoding="UTF-8" standalone="yes"?>
<Relationships xmlns="http://schemas.openxmlformats.org/package/2006/relationships"><Relationship Id="rId8" Type="http://schemas.openxmlformats.org/officeDocument/2006/relationships/image" Target="../media/image85.tmp"/><Relationship Id="rId3" Type="http://schemas.openxmlformats.org/officeDocument/2006/relationships/image" Target="../media/image82.emf"/><Relationship Id="rId7" Type="http://schemas.openxmlformats.org/officeDocument/2006/relationships/slide" Target="slide46.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64.png"/><Relationship Id="rId10" Type="http://schemas.openxmlformats.org/officeDocument/2006/relationships/image" Target="../media/image87.emf"/><Relationship Id="rId4" Type="http://schemas.openxmlformats.org/officeDocument/2006/relationships/image" Target="../media/image84.png"/><Relationship Id="rId9" Type="http://schemas.openxmlformats.org/officeDocument/2006/relationships/image" Target="../media/image86.jpeg"/></Relationships>
</file>

<file path=ppt/slides/_rels/slide1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png"/><Relationship Id="rId1" Type="http://schemas.openxmlformats.org/officeDocument/2006/relationships/slideLayout" Target="../slideLayouts/slideLayout11.xml"/><Relationship Id="rId4" Type="http://schemas.openxmlformats.org/officeDocument/2006/relationships/image" Target="../media/image90.emf"/></Relationships>
</file>

<file path=ppt/slides/_rels/slide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6.xml"/><Relationship Id="rId4" Type="http://schemas.openxmlformats.org/officeDocument/2006/relationships/image" Target="../media/image910.png"/></Relationships>
</file>

<file path=ppt/slides/_rels/slide1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emf"/><Relationship Id="rId1" Type="http://schemas.openxmlformats.org/officeDocument/2006/relationships/slideLayout" Target="../slideLayouts/slideLayout26.xml"/><Relationship Id="rId4" Type="http://schemas.openxmlformats.org/officeDocument/2006/relationships/image" Target="../media/image97.emf"/></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mailto:gerrits@nist.gov" TargetMode="Externa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sv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svg"/><Relationship Id="rId10" Type="http://schemas.openxmlformats.org/officeDocument/2006/relationships/image" Target="../media/image105.jpeg"/><Relationship Id="rId4" Type="http://schemas.openxmlformats.org/officeDocument/2006/relationships/image" Target="../media/image99.png"/><Relationship Id="rId9" Type="http://schemas.openxmlformats.org/officeDocument/2006/relationships/image" Target="../media/image104.svg"/></Relationships>
</file>

<file path=ppt/slides/_rels/slide46.xml.rels><?xml version="1.0" encoding="UTF-8" standalone="yes"?>
<Relationships xmlns="http://schemas.openxmlformats.org/package/2006/relationships"><Relationship Id="rId3" Type="http://schemas.openxmlformats.org/officeDocument/2006/relationships/image" Target="../media/image82.emf"/><Relationship Id="rId7" Type="http://schemas.openxmlformats.org/officeDocument/2006/relationships/slide" Target="slide46.xml"/><Relationship Id="rId2" Type="http://schemas.openxmlformats.org/officeDocument/2006/relationships/image" Target="../media/image160.emf"/><Relationship Id="rId1" Type="http://schemas.openxmlformats.org/officeDocument/2006/relationships/slideLayout" Target="../slideLayouts/slideLayout110.xml"/><Relationship Id="rId6" Type="http://schemas.openxmlformats.org/officeDocument/2006/relationships/image" Target="../media/image164.png"/><Relationship Id="rId5" Type="http://schemas.openxmlformats.org/officeDocument/2006/relationships/image" Target="../media/image87.emf"/><Relationship Id="rId4" Type="http://schemas.openxmlformats.org/officeDocument/2006/relationships/image" Target="../media/image8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EDAAE7B-32F6-4227-BA97-31BEFE7A4BAE}"/>
              </a:ext>
            </a:extLst>
          </p:cNvPr>
          <p:cNvSpPr txBox="1"/>
          <p:nvPr/>
        </p:nvSpPr>
        <p:spPr>
          <a:xfrm>
            <a:off x="501874" y="2635311"/>
            <a:ext cx="4302757" cy="1815882"/>
          </a:xfrm>
          <a:prstGeom prst="rect">
            <a:avLst/>
          </a:prstGeom>
          <a:noFill/>
        </p:spPr>
        <p:txBody>
          <a:bodyPr wrap="square" rtlCol="0">
            <a:spAutoFit/>
          </a:bodyPr>
          <a:lstStyle/>
          <a:p>
            <a:r>
              <a:rPr lang="en-US" sz="3200" dirty="0">
                <a:solidFill>
                  <a:schemeClr val="bg1"/>
                </a:solidFill>
              </a:rPr>
              <a:t>Thomas Gerrits</a:t>
            </a:r>
          </a:p>
          <a:p>
            <a:endParaRPr lang="en-US" sz="3200" dirty="0">
              <a:solidFill>
                <a:schemeClr val="bg1"/>
              </a:solidFill>
            </a:endParaRPr>
          </a:p>
          <a:p>
            <a:endParaRPr lang="en-US" sz="2400" dirty="0">
              <a:solidFill>
                <a:schemeClr val="bg1"/>
              </a:solidFill>
            </a:endParaRPr>
          </a:p>
          <a:p>
            <a:endParaRPr lang="en-US" sz="2400" dirty="0">
              <a:solidFill>
                <a:schemeClr val="bg1"/>
              </a:solidFill>
            </a:endParaRPr>
          </a:p>
        </p:txBody>
      </p:sp>
      <p:sp>
        <p:nvSpPr>
          <p:cNvPr id="7" name="Title 1">
            <a:extLst>
              <a:ext uri="{FF2B5EF4-FFF2-40B4-BE49-F238E27FC236}">
                <a16:creationId xmlns:a16="http://schemas.microsoft.com/office/drawing/2014/main" id="{6BD627E5-9578-43BD-9231-AEF448C5ECE0}"/>
              </a:ext>
            </a:extLst>
          </p:cNvPr>
          <p:cNvSpPr>
            <a:spLocks noGrp="1"/>
          </p:cNvSpPr>
          <p:nvPr>
            <p:ph type="ctrTitle"/>
          </p:nvPr>
        </p:nvSpPr>
        <p:spPr>
          <a:xfrm>
            <a:off x="498724" y="1389746"/>
            <a:ext cx="11693275" cy="1211612"/>
          </a:xfrm>
        </p:spPr>
        <p:txBody>
          <a:bodyPr>
            <a:noAutofit/>
          </a:bodyPr>
          <a:lstStyle/>
          <a:p>
            <a:r>
              <a:rPr lang="en-US" sz="4800" dirty="0"/>
              <a:t>Metrology and Entanglement Distribution in Metropolitan Quantum Networks</a:t>
            </a:r>
          </a:p>
        </p:txBody>
      </p:sp>
      <p:pic>
        <p:nvPicPr>
          <p:cNvPr id="11" name="Picture 10">
            <a:extLst>
              <a:ext uri="{FF2B5EF4-FFF2-40B4-BE49-F238E27FC236}">
                <a16:creationId xmlns:a16="http://schemas.microsoft.com/office/drawing/2014/main" id="{94D67C32-20A0-4D53-B61A-D437D8E7E834}"/>
              </a:ext>
            </a:extLst>
          </p:cNvPr>
          <p:cNvPicPr>
            <a:picLocks noChangeAspect="1"/>
          </p:cNvPicPr>
          <p:nvPr/>
        </p:nvPicPr>
        <p:blipFill>
          <a:blip r:embed="rId3"/>
          <a:stretch>
            <a:fillRect/>
          </a:stretch>
        </p:blipFill>
        <p:spPr>
          <a:xfrm>
            <a:off x="6884810" y="6299017"/>
            <a:ext cx="5400000" cy="565979"/>
          </a:xfrm>
          <a:prstGeom prst="rect">
            <a:avLst/>
          </a:prstGeom>
        </p:spPr>
      </p:pic>
      <p:sp>
        <p:nvSpPr>
          <p:cNvPr id="10" name="TextBox 9">
            <a:extLst>
              <a:ext uri="{FF2B5EF4-FFF2-40B4-BE49-F238E27FC236}">
                <a16:creationId xmlns:a16="http://schemas.microsoft.com/office/drawing/2014/main" id="{4B3D476E-83F1-42FC-A3A1-593CC52FF3F2}"/>
              </a:ext>
            </a:extLst>
          </p:cNvPr>
          <p:cNvSpPr txBox="1"/>
          <p:nvPr/>
        </p:nvSpPr>
        <p:spPr>
          <a:xfrm>
            <a:off x="6584404" y="2660777"/>
            <a:ext cx="3330639" cy="3785652"/>
          </a:xfrm>
          <a:prstGeom prst="rect">
            <a:avLst/>
          </a:prstGeom>
          <a:noFill/>
        </p:spPr>
        <p:txBody>
          <a:bodyPr wrap="square">
            <a:spAutoFit/>
          </a:bodyPr>
          <a:lstStyle/>
          <a:p>
            <a:r>
              <a:rPr lang="en-US" sz="2400" dirty="0">
                <a:solidFill>
                  <a:schemeClr val="bg1"/>
                </a:solidFill>
              </a:rPr>
              <a:t>Boris </a:t>
            </a:r>
            <a:r>
              <a:rPr lang="en-US" sz="2400" dirty="0" err="1">
                <a:solidFill>
                  <a:schemeClr val="bg1"/>
                </a:solidFill>
              </a:rPr>
              <a:t>Korzh</a:t>
            </a:r>
            <a:endParaRPr lang="en-US" sz="2400" dirty="0">
              <a:solidFill>
                <a:schemeClr val="bg1"/>
              </a:solidFill>
            </a:endParaRPr>
          </a:p>
          <a:p>
            <a:r>
              <a:rPr lang="en-US" sz="2400" dirty="0">
                <a:solidFill>
                  <a:schemeClr val="bg1"/>
                </a:solidFill>
              </a:rPr>
              <a:t>Oliver Slattery</a:t>
            </a:r>
          </a:p>
          <a:p>
            <a:r>
              <a:rPr lang="en-US" sz="2400" dirty="0">
                <a:solidFill>
                  <a:schemeClr val="bg1"/>
                </a:solidFill>
              </a:rPr>
              <a:t>Josh </a:t>
            </a:r>
            <a:r>
              <a:rPr lang="en-US" sz="2400" dirty="0" err="1">
                <a:solidFill>
                  <a:schemeClr val="bg1"/>
                </a:solidFill>
              </a:rPr>
              <a:t>Bienfang</a:t>
            </a:r>
            <a:endParaRPr lang="en-US" sz="2400" dirty="0">
              <a:solidFill>
                <a:schemeClr val="bg1"/>
              </a:solidFill>
            </a:endParaRPr>
          </a:p>
          <a:p>
            <a:r>
              <a:rPr lang="en-US" sz="2400" dirty="0">
                <a:solidFill>
                  <a:schemeClr val="bg1"/>
                </a:solidFill>
              </a:rPr>
              <a:t>Alan </a:t>
            </a:r>
            <a:r>
              <a:rPr lang="en-US" sz="2400" dirty="0" err="1">
                <a:solidFill>
                  <a:schemeClr val="bg1"/>
                </a:solidFill>
              </a:rPr>
              <a:t>Migdall</a:t>
            </a:r>
            <a:endParaRPr lang="en-US" sz="2400" dirty="0">
              <a:solidFill>
                <a:schemeClr val="bg1"/>
              </a:solidFill>
            </a:endParaRPr>
          </a:p>
          <a:p>
            <a:r>
              <a:rPr lang="en-US" sz="2400" dirty="0">
                <a:solidFill>
                  <a:schemeClr val="bg1"/>
                </a:solidFill>
              </a:rPr>
              <a:t>Ivan </a:t>
            </a:r>
            <a:r>
              <a:rPr lang="en-US" sz="2400" dirty="0" err="1">
                <a:solidFill>
                  <a:schemeClr val="bg1"/>
                </a:solidFill>
              </a:rPr>
              <a:t>Burenkov</a:t>
            </a:r>
            <a:endParaRPr lang="en-US" sz="2400" dirty="0">
              <a:solidFill>
                <a:schemeClr val="bg1"/>
              </a:solidFill>
            </a:endParaRPr>
          </a:p>
          <a:p>
            <a:r>
              <a:rPr lang="en-US" sz="2400" dirty="0">
                <a:solidFill>
                  <a:schemeClr val="bg1"/>
                </a:solidFill>
              </a:rPr>
              <a:t>Sergey Polyakov</a:t>
            </a:r>
          </a:p>
          <a:p>
            <a:r>
              <a:rPr lang="en-US" sz="2400" dirty="0" err="1">
                <a:solidFill>
                  <a:schemeClr val="bg1"/>
                </a:solidFill>
              </a:rPr>
              <a:t>Pranish</a:t>
            </a:r>
            <a:r>
              <a:rPr lang="en-US" sz="2400" dirty="0">
                <a:solidFill>
                  <a:schemeClr val="bg1"/>
                </a:solidFill>
              </a:rPr>
              <a:t> Shrestha</a:t>
            </a:r>
          </a:p>
          <a:p>
            <a:r>
              <a:rPr lang="en-US" sz="2400" dirty="0" err="1">
                <a:solidFill>
                  <a:schemeClr val="bg1"/>
                </a:solidFill>
              </a:rPr>
              <a:t>Mheni</a:t>
            </a:r>
            <a:r>
              <a:rPr lang="en-US" sz="2400" dirty="0">
                <a:solidFill>
                  <a:schemeClr val="bg1"/>
                </a:solidFill>
              </a:rPr>
              <a:t> </a:t>
            </a:r>
            <a:r>
              <a:rPr lang="en-US" sz="2400" dirty="0" err="1">
                <a:solidFill>
                  <a:schemeClr val="bg1"/>
                </a:solidFill>
              </a:rPr>
              <a:t>Merzouki</a:t>
            </a:r>
            <a:endParaRPr lang="en-US" sz="2400" dirty="0">
              <a:solidFill>
                <a:schemeClr val="bg1"/>
              </a:solidFill>
            </a:endParaRPr>
          </a:p>
          <a:p>
            <a:r>
              <a:rPr lang="en-US" sz="2400" dirty="0" err="1">
                <a:solidFill>
                  <a:schemeClr val="bg1"/>
                </a:solidFill>
              </a:rPr>
              <a:t>Abderrahim</a:t>
            </a:r>
            <a:r>
              <a:rPr lang="en-US" sz="2400" dirty="0">
                <a:solidFill>
                  <a:schemeClr val="bg1"/>
                </a:solidFill>
              </a:rPr>
              <a:t> </a:t>
            </a:r>
            <a:r>
              <a:rPr lang="en-US" sz="2400" dirty="0" err="1">
                <a:solidFill>
                  <a:schemeClr val="bg1"/>
                </a:solidFill>
              </a:rPr>
              <a:t>Amlou</a:t>
            </a:r>
            <a:endParaRPr lang="en-US" sz="2400" dirty="0">
              <a:solidFill>
                <a:schemeClr val="bg1"/>
              </a:solidFill>
            </a:endParaRPr>
          </a:p>
          <a:p>
            <a:endParaRPr lang="en-US" sz="2400" dirty="0">
              <a:solidFill>
                <a:schemeClr val="bg1"/>
              </a:solidFill>
            </a:endParaRPr>
          </a:p>
        </p:txBody>
      </p:sp>
      <p:sp>
        <p:nvSpPr>
          <p:cNvPr id="2" name="AutoShape 2" descr="https://gbc-powerpoint.officeapps.live.com/pods/GetClipboardImage.ashx?Id=2709886a-28fa-4875-9d16-bfcda58bbd1f&amp;DC=GB4&amp;pkey=16385a2e-7259-4ac2-86dd-d3941a95b2c5&amp;wdwaccluster=GB4"/>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263833" y="6239598"/>
            <a:ext cx="6941245" cy="646331"/>
          </a:xfrm>
          <a:prstGeom prst="rect">
            <a:avLst/>
          </a:prstGeom>
        </p:spPr>
        <p:txBody>
          <a:bodyPr wrap="square">
            <a:spAutoFit/>
          </a:bodyPr>
          <a:lstStyle/>
          <a:p>
            <a:r>
              <a:rPr lang="en-US" dirty="0">
                <a:solidFill>
                  <a:schemeClr val="bg1"/>
                </a:solidFill>
                <a:latin typeface="Source Sans Pro Web"/>
              </a:rPr>
              <a:t>*Any mention of commercial products is for information only; it does not imply recommendation or endorsement by NIST.</a:t>
            </a:r>
            <a:endParaRPr lang="en-US" dirty="0">
              <a:solidFill>
                <a:schemeClr val="bg1"/>
              </a:solidFill>
            </a:endParaRPr>
          </a:p>
        </p:txBody>
      </p:sp>
      <p:sp>
        <p:nvSpPr>
          <p:cNvPr id="4" name="TextBox 3">
            <a:extLst>
              <a:ext uri="{FF2B5EF4-FFF2-40B4-BE49-F238E27FC236}">
                <a16:creationId xmlns:a16="http://schemas.microsoft.com/office/drawing/2014/main" id="{5E4CA630-3432-E398-5A1F-ADCE25F09F53}"/>
              </a:ext>
            </a:extLst>
          </p:cNvPr>
          <p:cNvSpPr txBox="1"/>
          <p:nvPr/>
        </p:nvSpPr>
        <p:spPr>
          <a:xfrm>
            <a:off x="3899051" y="2699109"/>
            <a:ext cx="2994870" cy="3416320"/>
          </a:xfrm>
          <a:prstGeom prst="rect">
            <a:avLst/>
          </a:prstGeom>
          <a:noFill/>
        </p:spPr>
        <p:txBody>
          <a:bodyPr wrap="square">
            <a:spAutoFit/>
          </a:bodyPr>
          <a:lstStyle/>
          <a:p>
            <a:r>
              <a:rPr lang="en-US" sz="2400" dirty="0">
                <a:solidFill>
                  <a:schemeClr val="bg1"/>
                </a:solidFill>
              </a:rPr>
              <a:t>Jaden He</a:t>
            </a:r>
          </a:p>
          <a:p>
            <a:r>
              <a:rPr lang="en-US" sz="2400" dirty="0">
                <a:solidFill>
                  <a:schemeClr val="bg1"/>
                </a:solidFill>
              </a:rPr>
              <a:t>Paulina Kuo</a:t>
            </a:r>
          </a:p>
          <a:p>
            <a:r>
              <a:rPr lang="en-US" sz="2400" dirty="0">
                <a:solidFill>
                  <a:schemeClr val="bg1"/>
                </a:solidFill>
              </a:rPr>
              <a:t>Ya-Shian Li-Baboud</a:t>
            </a:r>
          </a:p>
          <a:p>
            <a:r>
              <a:rPr lang="en-US" sz="2400" dirty="0">
                <a:solidFill>
                  <a:schemeClr val="bg1"/>
                </a:solidFill>
              </a:rPr>
              <a:t>Jabir MV</a:t>
            </a:r>
          </a:p>
          <a:p>
            <a:r>
              <a:rPr lang="en-US" sz="2400" dirty="0">
                <a:solidFill>
                  <a:schemeClr val="bg1"/>
                </a:solidFill>
              </a:rPr>
              <a:t>Anouar Rahmouni</a:t>
            </a:r>
          </a:p>
          <a:p>
            <a:r>
              <a:rPr lang="en-US" sz="2400" dirty="0">
                <a:solidFill>
                  <a:schemeClr val="bg1"/>
                </a:solidFill>
              </a:rPr>
              <a:t>Yicheng Shi</a:t>
            </a:r>
          </a:p>
          <a:p>
            <a:r>
              <a:rPr lang="en-US" sz="2400" dirty="0" err="1">
                <a:solidFill>
                  <a:schemeClr val="bg1"/>
                </a:solidFill>
              </a:rPr>
              <a:t>Abdella</a:t>
            </a:r>
            <a:r>
              <a:rPr lang="en-US" sz="2400" dirty="0">
                <a:solidFill>
                  <a:schemeClr val="bg1"/>
                </a:solidFill>
              </a:rPr>
              <a:t> </a:t>
            </a:r>
            <a:r>
              <a:rPr lang="en-US" sz="2400" dirty="0" err="1">
                <a:solidFill>
                  <a:schemeClr val="bg1"/>
                </a:solidFill>
              </a:rPr>
              <a:t>Battou</a:t>
            </a:r>
            <a:endParaRPr lang="en-US" sz="2400" dirty="0">
              <a:solidFill>
                <a:schemeClr val="bg1"/>
              </a:solidFill>
            </a:endParaRPr>
          </a:p>
          <a:p>
            <a:r>
              <a:rPr lang="en-US" sz="2400" dirty="0">
                <a:solidFill>
                  <a:schemeClr val="bg1"/>
                </a:solidFill>
              </a:rPr>
              <a:t>Riley Dawkins</a:t>
            </a:r>
          </a:p>
          <a:p>
            <a:r>
              <a:rPr lang="en-US" sz="2400" dirty="0">
                <a:solidFill>
                  <a:schemeClr val="bg1"/>
                </a:solidFill>
              </a:rPr>
              <a:t>Jing Su</a:t>
            </a:r>
          </a:p>
        </p:txBody>
      </p:sp>
    </p:spTree>
    <p:extLst>
      <p:ext uri="{BB962C8B-B14F-4D97-AF65-F5344CB8AC3E}">
        <p14:creationId xmlns:p14="http://schemas.microsoft.com/office/powerpoint/2010/main" val="268852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descr="A male scientist in a room standing behind one computer. Surrounding him in the background is a larger comouter screen and router. ">
            <a:extLst>
              <a:ext uri="{FF2B5EF4-FFF2-40B4-BE49-F238E27FC236}">
                <a16:creationId xmlns:a16="http://schemas.microsoft.com/office/drawing/2014/main" id="{5A202245-6382-3F4F-B075-FC359EAB963E}"/>
              </a:ext>
            </a:extLst>
          </p:cNvPr>
          <p:cNvSpPr/>
          <p:nvPr/>
        </p:nvSpPr>
        <p:spPr>
          <a:xfrm>
            <a:off x="8275125" y="3790711"/>
            <a:ext cx="3916875" cy="2490548"/>
          </a:xfrm>
          <a:prstGeom prst="rect">
            <a:avLst/>
          </a:prstGeom>
          <a:blipFill dpi="0" rotWithShape="1">
            <a:blip r:embed="rId3">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pic>
        <p:nvPicPr>
          <p:cNvPr id="7" name="Picture 6" descr="A male scientist wearing goggles reaching into a piece of equipment. ">
            <a:extLst>
              <a:ext uri="{FF2B5EF4-FFF2-40B4-BE49-F238E27FC236}">
                <a16:creationId xmlns:a16="http://schemas.microsoft.com/office/drawing/2014/main" id="{5C03A4D2-F36E-4940-A2AC-B5B2C38C759D}"/>
              </a:ext>
            </a:extLst>
          </p:cNvPr>
          <p:cNvPicPr>
            <a:picLocks noChangeAspect="1"/>
          </p:cNvPicPr>
          <p:nvPr/>
        </p:nvPicPr>
        <p:blipFill>
          <a:blip r:embed="rId4"/>
          <a:stretch>
            <a:fillRect/>
          </a:stretch>
        </p:blipFill>
        <p:spPr>
          <a:xfrm>
            <a:off x="4148168" y="3790711"/>
            <a:ext cx="3895664" cy="2502513"/>
          </a:xfrm>
          <a:prstGeom prst="rect">
            <a:avLst/>
          </a:prstGeom>
          <a:ln w="38100">
            <a:noFill/>
          </a:ln>
        </p:spPr>
      </p:pic>
      <p:sp>
        <p:nvSpPr>
          <p:cNvPr id="8" name="Rectangle 7" descr="A female scientist holding a test tube with red liquid inside. Behind her is a large white piece of equipment. ">
            <a:extLst>
              <a:ext uri="{FF2B5EF4-FFF2-40B4-BE49-F238E27FC236}">
                <a16:creationId xmlns:a16="http://schemas.microsoft.com/office/drawing/2014/main" id="{E73BF960-3C59-CA4C-A33E-CE81902D2D4E}"/>
              </a:ext>
            </a:extLst>
          </p:cNvPr>
          <p:cNvSpPr/>
          <p:nvPr/>
        </p:nvSpPr>
        <p:spPr>
          <a:xfrm>
            <a:off x="0" y="3790711"/>
            <a:ext cx="3916875" cy="2490548"/>
          </a:xfrm>
          <a:prstGeom prst="rect">
            <a:avLst/>
          </a:prstGeom>
          <a:blipFill dpi="0" rotWithShape="1">
            <a:blip r:embed="rId5" cstate="screen">
              <a:extLst>
                <a:ext uri="{28A0092B-C50C-407E-A947-70E740481C1C}">
                  <a14:useLocalDpi xmlns:a14="http://schemas.microsoft.com/office/drawing/2010/main"/>
                </a:ext>
              </a:extLst>
            </a:blip>
            <a:srcRect/>
            <a:stretch>
              <a:fillRect l="110"/>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286DC33-DAC7-BE4F-87D7-D24660A13232}"/>
              </a:ext>
            </a:extLst>
          </p:cNvPr>
          <p:cNvSpPr txBox="1"/>
          <p:nvPr/>
        </p:nvSpPr>
        <p:spPr>
          <a:xfrm>
            <a:off x="8236146" y="6075396"/>
            <a:ext cx="3214490" cy="215444"/>
          </a:xfrm>
          <a:prstGeom prst="rect">
            <a:avLst/>
          </a:prstGeom>
          <a:noFill/>
        </p:spPr>
        <p:txBody>
          <a:bodyPr wrap="square" rtlCol="0">
            <a:spAutoFit/>
          </a:bodyPr>
          <a:lstStyle/>
          <a:p>
            <a:r>
              <a:rPr lang="en-US" sz="800">
                <a:solidFill>
                  <a:schemeClr val="bg1">
                    <a:alpha val="70000"/>
                  </a:schemeClr>
                </a:solidFill>
                <a:cs typeface="Arial" panose="020B0604020202020204" pitchFamily="34" charset="0"/>
              </a:rPr>
              <a:t>©Nicholas McIntosh Photography</a:t>
            </a:r>
          </a:p>
        </p:txBody>
      </p:sp>
      <p:sp>
        <p:nvSpPr>
          <p:cNvPr id="12" name="TextBox 11">
            <a:extLst>
              <a:ext uri="{FF2B5EF4-FFF2-40B4-BE49-F238E27FC236}">
                <a16:creationId xmlns:a16="http://schemas.microsoft.com/office/drawing/2014/main" id="{4B9C186E-3B1A-314B-A00F-06DD1941EFE5}"/>
              </a:ext>
            </a:extLst>
          </p:cNvPr>
          <p:cNvSpPr txBox="1"/>
          <p:nvPr/>
        </p:nvSpPr>
        <p:spPr>
          <a:xfrm>
            <a:off x="-9167" y="6064881"/>
            <a:ext cx="2164977" cy="215444"/>
          </a:xfrm>
          <a:prstGeom prst="rect">
            <a:avLst/>
          </a:prstGeom>
          <a:noFill/>
        </p:spPr>
        <p:txBody>
          <a:bodyPr wrap="square" rtlCol="0">
            <a:spAutoFit/>
          </a:bodyPr>
          <a:lstStyle/>
          <a:p>
            <a:r>
              <a:rPr lang="en-US" sz="800">
                <a:solidFill>
                  <a:schemeClr val="bg1">
                    <a:alpha val="70000"/>
                  </a:schemeClr>
                </a:solidFill>
                <a:cs typeface="Arial" panose="020B0604020202020204" pitchFamily="34" charset="0"/>
              </a:rPr>
              <a:t>©Robert Rathe</a:t>
            </a:r>
          </a:p>
        </p:txBody>
      </p:sp>
      <p:sp>
        <p:nvSpPr>
          <p:cNvPr id="11" name="TextBox 10">
            <a:extLst>
              <a:ext uri="{FF2B5EF4-FFF2-40B4-BE49-F238E27FC236}">
                <a16:creationId xmlns:a16="http://schemas.microsoft.com/office/drawing/2014/main" id="{114B6533-3EE3-5D40-BF6F-792EB850200E}"/>
              </a:ext>
            </a:extLst>
          </p:cNvPr>
          <p:cNvSpPr txBox="1"/>
          <p:nvPr/>
        </p:nvSpPr>
        <p:spPr>
          <a:xfrm>
            <a:off x="4115793" y="6064881"/>
            <a:ext cx="2164977" cy="215444"/>
          </a:xfrm>
          <a:prstGeom prst="rect">
            <a:avLst/>
          </a:prstGeom>
          <a:noFill/>
        </p:spPr>
        <p:txBody>
          <a:bodyPr wrap="square" rtlCol="0">
            <a:spAutoFit/>
          </a:bodyPr>
          <a:lstStyle/>
          <a:p>
            <a:r>
              <a:rPr lang="en-US" sz="800">
                <a:solidFill>
                  <a:schemeClr val="bg1">
                    <a:alpha val="70000"/>
                  </a:schemeClr>
                </a:solidFill>
                <a:cs typeface="Arial" panose="020B0604020202020204" pitchFamily="34" charset="0"/>
              </a:rPr>
              <a:t>Credit: </a:t>
            </a:r>
            <a:r>
              <a:rPr lang="en-US" sz="800" err="1">
                <a:solidFill>
                  <a:schemeClr val="bg1">
                    <a:alpha val="70000"/>
                  </a:schemeClr>
                </a:solidFill>
                <a:cs typeface="Arial" panose="020B0604020202020204" pitchFamily="34" charset="0"/>
              </a:rPr>
              <a:t>J.Burrus</a:t>
            </a:r>
            <a:r>
              <a:rPr lang="en-US" sz="800">
                <a:solidFill>
                  <a:schemeClr val="bg1">
                    <a:alpha val="70000"/>
                  </a:schemeClr>
                </a:solidFill>
                <a:cs typeface="Arial" panose="020B0604020202020204" pitchFamily="34" charset="0"/>
              </a:rPr>
              <a:t>/NIST</a:t>
            </a:r>
          </a:p>
        </p:txBody>
      </p:sp>
      <p:sp>
        <p:nvSpPr>
          <p:cNvPr id="6" name="Text Placeholder 5">
            <a:extLst>
              <a:ext uri="{FF2B5EF4-FFF2-40B4-BE49-F238E27FC236}">
                <a16:creationId xmlns:a16="http://schemas.microsoft.com/office/drawing/2014/main" id="{EAAB5400-5048-5549-B43F-D1687B43130B}"/>
              </a:ext>
            </a:extLst>
          </p:cNvPr>
          <p:cNvSpPr>
            <a:spLocks noGrp="1"/>
          </p:cNvSpPr>
          <p:nvPr>
            <p:ph type="body" sz="half" idx="2"/>
          </p:nvPr>
        </p:nvSpPr>
        <p:spPr>
          <a:xfrm>
            <a:off x="428766" y="1346433"/>
            <a:ext cx="6976217" cy="2148593"/>
          </a:xfrm>
        </p:spPr>
        <p:txBody>
          <a:bodyPr>
            <a:normAutofit/>
          </a:bodyPr>
          <a:lstStyle/>
          <a:p>
            <a:r>
              <a:rPr lang="en-US">
                <a:cs typeface="Arial" panose="020B0604020202020204" pitchFamily="34" charset="0"/>
              </a:rPr>
              <a:t>To promote U.S. innovation and industrial competitiveness by advancing </a:t>
            </a:r>
            <a:r>
              <a:rPr lang="en-US">
                <a:solidFill>
                  <a:srgbClr val="5D8B72"/>
                </a:solidFill>
                <a:cs typeface="Arial" panose="020B0604020202020204" pitchFamily="34" charset="0"/>
              </a:rPr>
              <a:t>measurement science, standards, and technology </a:t>
            </a:r>
            <a:r>
              <a:rPr lang="en-US">
                <a:cs typeface="Arial" panose="020B0604020202020204" pitchFamily="34" charset="0"/>
              </a:rPr>
              <a:t>in ways that enhance economic security and improve our quality of life</a:t>
            </a:r>
          </a:p>
          <a:p>
            <a:endParaRPr lang="en-US"/>
          </a:p>
        </p:txBody>
      </p:sp>
      <p:sp>
        <p:nvSpPr>
          <p:cNvPr id="2" name="Title 1">
            <a:extLst>
              <a:ext uri="{FF2B5EF4-FFF2-40B4-BE49-F238E27FC236}">
                <a16:creationId xmlns:a16="http://schemas.microsoft.com/office/drawing/2014/main" id="{8C2DEAE3-7FD4-1847-BBC9-CED99B10BEF1}"/>
              </a:ext>
            </a:extLst>
          </p:cNvPr>
          <p:cNvSpPr>
            <a:spLocks noGrp="1"/>
          </p:cNvSpPr>
          <p:nvPr>
            <p:ph type="title"/>
          </p:nvPr>
        </p:nvSpPr>
        <p:spPr>
          <a:xfrm>
            <a:off x="241248" y="-98006"/>
            <a:ext cx="5854752" cy="1325563"/>
          </a:xfrm>
        </p:spPr>
        <p:txBody>
          <a:bodyPr>
            <a:normAutofit/>
          </a:bodyPr>
          <a:lstStyle/>
          <a:p>
            <a:r>
              <a:rPr lang="en-US" sz="3800"/>
              <a:t>NIST Mission</a:t>
            </a:r>
          </a:p>
        </p:txBody>
      </p:sp>
    </p:spTree>
    <p:extLst>
      <p:ext uri="{BB962C8B-B14F-4D97-AF65-F5344CB8AC3E}">
        <p14:creationId xmlns:p14="http://schemas.microsoft.com/office/powerpoint/2010/main" val="2540151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286DC33-DAC7-BE4F-87D7-D24660A13232}"/>
              </a:ext>
            </a:extLst>
          </p:cNvPr>
          <p:cNvSpPr txBox="1"/>
          <p:nvPr/>
        </p:nvSpPr>
        <p:spPr>
          <a:xfrm>
            <a:off x="8236146" y="6075396"/>
            <a:ext cx="3214490" cy="215444"/>
          </a:xfrm>
          <a:prstGeom prst="rect">
            <a:avLst/>
          </a:prstGeom>
          <a:noFill/>
        </p:spPr>
        <p:txBody>
          <a:bodyPr wrap="square" rtlCol="0">
            <a:spAutoFit/>
          </a:bodyPr>
          <a:lstStyle/>
          <a:p>
            <a:r>
              <a:rPr lang="en-US" sz="800">
                <a:solidFill>
                  <a:schemeClr val="bg1">
                    <a:alpha val="70000"/>
                  </a:schemeClr>
                </a:solidFill>
                <a:cs typeface="Arial" panose="020B0604020202020204" pitchFamily="34" charset="0"/>
              </a:rPr>
              <a:t>©Nicholas McIntosh Photography</a:t>
            </a:r>
          </a:p>
        </p:txBody>
      </p:sp>
      <p:sp>
        <p:nvSpPr>
          <p:cNvPr id="12" name="TextBox 11">
            <a:extLst>
              <a:ext uri="{FF2B5EF4-FFF2-40B4-BE49-F238E27FC236}">
                <a16:creationId xmlns:a16="http://schemas.microsoft.com/office/drawing/2014/main" id="{4B9C186E-3B1A-314B-A00F-06DD1941EFE5}"/>
              </a:ext>
            </a:extLst>
          </p:cNvPr>
          <p:cNvSpPr txBox="1"/>
          <p:nvPr/>
        </p:nvSpPr>
        <p:spPr>
          <a:xfrm>
            <a:off x="986513" y="6186801"/>
            <a:ext cx="2164977" cy="215444"/>
          </a:xfrm>
          <a:prstGeom prst="rect">
            <a:avLst/>
          </a:prstGeom>
          <a:noFill/>
        </p:spPr>
        <p:txBody>
          <a:bodyPr wrap="square" rtlCol="0">
            <a:spAutoFit/>
          </a:bodyPr>
          <a:lstStyle/>
          <a:p>
            <a:r>
              <a:rPr lang="en-US" sz="800">
                <a:solidFill>
                  <a:schemeClr val="bg1">
                    <a:alpha val="70000"/>
                  </a:schemeClr>
                </a:solidFill>
                <a:cs typeface="Arial" panose="020B0604020202020204" pitchFamily="34" charset="0"/>
              </a:rPr>
              <a:t>©Robert Rathe</a:t>
            </a:r>
          </a:p>
        </p:txBody>
      </p:sp>
      <p:sp>
        <p:nvSpPr>
          <p:cNvPr id="6" name="Text Placeholder 5">
            <a:extLst>
              <a:ext uri="{FF2B5EF4-FFF2-40B4-BE49-F238E27FC236}">
                <a16:creationId xmlns:a16="http://schemas.microsoft.com/office/drawing/2014/main" id="{EAAB5400-5048-5549-B43F-D1687B43130B}"/>
              </a:ext>
            </a:extLst>
          </p:cNvPr>
          <p:cNvSpPr>
            <a:spLocks noGrp="1"/>
          </p:cNvSpPr>
          <p:nvPr>
            <p:ph type="body" sz="half" idx="2"/>
          </p:nvPr>
        </p:nvSpPr>
        <p:spPr>
          <a:xfrm>
            <a:off x="428766" y="1346433"/>
            <a:ext cx="6976217" cy="2148593"/>
          </a:xfrm>
        </p:spPr>
        <p:txBody>
          <a:bodyPr>
            <a:normAutofit/>
          </a:bodyPr>
          <a:lstStyle/>
          <a:p>
            <a:r>
              <a:rPr lang="en-US">
                <a:cs typeface="Arial" panose="020B0604020202020204" pitchFamily="34" charset="0"/>
              </a:rPr>
              <a:t>To promote U.S. innovation and industrial competitiveness by advancing </a:t>
            </a:r>
            <a:r>
              <a:rPr lang="en-US">
                <a:solidFill>
                  <a:srgbClr val="5D8B72"/>
                </a:solidFill>
                <a:cs typeface="Arial" panose="020B0604020202020204" pitchFamily="34" charset="0"/>
              </a:rPr>
              <a:t>measurement science, standards, and technology </a:t>
            </a:r>
            <a:r>
              <a:rPr lang="en-US">
                <a:cs typeface="Arial" panose="020B0604020202020204" pitchFamily="34" charset="0"/>
              </a:rPr>
              <a:t>in ways that enhance economic security and improve our quality of life</a:t>
            </a:r>
          </a:p>
          <a:p>
            <a:endParaRPr lang="en-US"/>
          </a:p>
        </p:txBody>
      </p:sp>
      <p:sp>
        <p:nvSpPr>
          <p:cNvPr id="2" name="Title 1">
            <a:extLst>
              <a:ext uri="{FF2B5EF4-FFF2-40B4-BE49-F238E27FC236}">
                <a16:creationId xmlns:a16="http://schemas.microsoft.com/office/drawing/2014/main" id="{8C2DEAE3-7FD4-1847-BBC9-CED99B10BEF1}"/>
              </a:ext>
            </a:extLst>
          </p:cNvPr>
          <p:cNvSpPr>
            <a:spLocks noGrp="1"/>
          </p:cNvSpPr>
          <p:nvPr>
            <p:ph type="title"/>
          </p:nvPr>
        </p:nvSpPr>
        <p:spPr>
          <a:xfrm>
            <a:off x="241248" y="-98006"/>
            <a:ext cx="5854752" cy="1325563"/>
          </a:xfrm>
        </p:spPr>
        <p:txBody>
          <a:bodyPr>
            <a:normAutofit/>
          </a:bodyPr>
          <a:lstStyle/>
          <a:p>
            <a:r>
              <a:rPr lang="en-US" sz="3800" dirty="0"/>
              <a:t>Quantum Networking</a:t>
            </a:r>
          </a:p>
        </p:txBody>
      </p:sp>
      <p:sp>
        <p:nvSpPr>
          <p:cNvPr id="3" name="Rectangle 2">
            <a:extLst>
              <a:ext uri="{FF2B5EF4-FFF2-40B4-BE49-F238E27FC236}">
                <a16:creationId xmlns:a16="http://schemas.microsoft.com/office/drawing/2014/main" id="{B566A6FF-D61F-ADA5-4AD0-FA42C242E023}"/>
              </a:ext>
              <a:ext uri="{C183D7F6-B498-43B3-948B-1728B52AA6E4}">
                <adec:decorative xmlns:adec="http://schemas.microsoft.com/office/drawing/2017/decorative" val="1"/>
              </a:ext>
            </a:extLst>
          </p:cNvPr>
          <p:cNvSpPr/>
          <p:nvPr/>
        </p:nvSpPr>
        <p:spPr>
          <a:xfrm>
            <a:off x="1760742" y="3472347"/>
            <a:ext cx="1399032" cy="3000745"/>
          </a:xfrm>
          <a:prstGeom prst="rect">
            <a:avLst/>
          </a:prstGeom>
          <a:solidFill>
            <a:srgbClr val="11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BB01621E-F2A0-F837-8E03-1FC536DC96A2}"/>
              </a:ext>
            </a:extLst>
          </p:cNvPr>
          <p:cNvSpPr txBox="1"/>
          <p:nvPr/>
        </p:nvSpPr>
        <p:spPr>
          <a:xfrm>
            <a:off x="1656080" y="4804832"/>
            <a:ext cx="1595120" cy="1077218"/>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Testbeds</a:t>
            </a:r>
          </a:p>
          <a:p>
            <a:pPr algn="ctr"/>
            <a:endParaRPr lang="en-US" sz="1600" b="1" dirty="0">
              <a:solidFill>
                <a:schemeClr val="bg1"/>
              </a:solidFill>
              <a:cs typeface="Arial" panose="020B0604020202020204" pitchFamily="34" charset="0"/>
            </a:endParaRPr>
          </a:p>
          <a:p>
            <a:pPr algn="ctr"/>
            <a:r>
              <a:rPr lang="en-US" sz="1600" b="1" dirty="0">
                <a:solidFill>
                  <a:schemeClr val="bg1"/>
                </a:solidFill>
                <a:cs typeface="Arial" panose="020B0604020202020204" pitchFamily="34" charset="0"/>
              </a:rPr>
              <a:t>When do things break?</a:t>
            </a:r>
          </a:p>
        </p:txBody>
      </p:sp>
      <p:sp>
        <p:nvSpPr>
          <p:cNvPr id="5" name="Rectangle 4">
            <a:extLst>
              <a:ext uri="{FF2B5EF4-FFF2-40B4-BE49-F238E27FC236}">
                <a16:creationId xmlns:a16="http://schemas.microsoft.com/office/drawing/2014/main" id="{F5F6752C-6A51-960F-C8F5-8A34775B5922}"/>
              </a:ext>
              <a:ext uri="{C183D7F6-B498-43B3-948B-1728B52AA6E4}">
                <adec:decorative xmlns:adec="http://schemas.microsoft.com/office/drawing/2017/decorative" val="1"/>
              </a:ext>
            </a:extLst>
          </p:cNvPr>
          <p:cNvSpPr/>
          <p:nvPr/>
        </p:nvSpPr>
        <p:spPr>
          <a:xfrm>
            <a:off x="5376050" y="3472347"/>
            <a:ext cx="1399032" cy="3000745"/>
          </a:xfrm>
          <a:prstGeom prst="rect">
            <a:avLst/>
          </a:prstGeom>
          <a:solidFill>
            <a:srgbClr val="B9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a:extLst>
              <a:ext uri="{FF2B5EF4-FFF2-40B4-BE49-F238E27FC236}">
                <a16:creationId xmlns:a16="http://schemas.microsoft.com/office/drawing/2014/main" id="{5A08AD7E-C3BE-8F9F-8431-1492CFE69095}"/>
              </a:ext>
            </a:extLst>
          </p:cNvPr>
          <p:cNvSpPr txBox="1"/>
          <p:nvPr/>
        </p:nvSpPr>
        <p:spPr>
          <a:xfrm>
            <a:off x="5345493" y="4756012"/>
            <a:ext cx="1450646" cy="1077218"/>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Metrology</a:t>
            </a:r>
          </a:p>
          <a:p>
            <a:pPr algn="ctr"/>
            <a:endParaRPr lang="en-US" sz="1600" b="1" dirty="0">
              <a:solidFill>
                <a:schemeClr val="bg1"/>
              </a:solidFill>
              <a:cs typeface="Arial" panose="020B0604020202020204" pitchFamily="34" charset="0"/>
            </a:endParaRPr>
          </a:p>
          <a:p>
            <a:pPr algn="ctr"/>
            <a:r>
              <a:rPr lang="en-US" sz="1600" b="1" dirty="0">
                <a:solidFill>
                  <a:schemeClr val="bg1"/>
                </a:solidFill>
                <a:cs typeface="Arial" panose="020B0604020202020204" pitchFamily="34" charset="0"/>
              </a:rPr>
              <a:t>How do things break?</a:t>
            </a:r>
          </a:p>
        </p:txBody>
      </p:sp>
      <p:pic>
        <p:nvPicPr>
          <p:cNvPr id="14" name="Graphic 13" descr="Scientist female outline">
            <a:extLst>
              <a:ext uri="{FF2B5EF4-FFF2-40B4-BE49-F238E27FC236}">
                <a16:creationId xmlns:a16="http://schemas.microsoft.com/office/drawing/2014/main" id="{31238558-2E36-904A-7C3D-EAB159F8C0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84299" y="3538634"/>
            <a:ext cx="914400" cy="914400"/>
          </a:xfrm>
          <a:prstGeom prst="rect">
            <a:avLst/>
          </a:prstGeom>
        </p:spPr>
      </p:pic>
      <p:pic>
        <p:nvPicPr>
          <p:cNvPr id="15" name="Graphic 14" descr="Triangle Ruler outline">
            <a:extLst>
              <a:ext uri="{FF2B5EF4-FFF2-40B4-BE49-F238E27FC236}">
                <a16:creationId xmlns:a16="http://schemas.microsoft.com/office/drawing/2014/main" id="{9DE3A450-6613-169C-34DD-44D25F9D25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13186" y="3518132"/>
            <a:ext cx="914400" cy="914400"/>
          </a:xfrm>
          <a:prstGeom prst="rect">
            <a:avLst/>
          </a:prstGeom>
        </p:spPr>
      </p:pic>
      <p:cxnSp>
        <p:nvCxnSpPr>
          <p:cNvPr id="16" name="Straight Connector 15">
            <a:extLst>
              <a:ext uri="{FF2B5EF4-FFF2-40B4-BE49-F238E27FC236}">
                <a16:creationId xmlns:a16="http://schemas.microsoft.com/office/drawing/2014/main" id="{7B993BB0-9101-A9A1-D838-992A97261C69}"/>
              </a:ext>
            </a:extLst>
          </p:cNvPr>
          <p:cNvCxnSpPr/>
          <p:nvPr/>
        </p:nvCxnSpPr>
        <p:spPr>
          <a:xfrm>
            <a:off x="5552265" y="4579952"/>
            <a:ext cx="1030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FBD78CB-B5CC-2565-4EA1-FE5700C550DA}"/>
              </a:ext>
            </a:extLst>
          </p:cNvPr>
          <p:cNvGrpSpPr/>
          <p:nvPr/>
        </p:nvGrpSpPr>
        <p:grpSpPr>
          <a:xfrm>
            <a:off x="8692045" y="3472347"/>
            <a:ext cx="1477404" cy="3000745"/>
            <a:chOff x="7747735" y="3545633"/>
            <a:chExt cx="1477404" cy="3000745"/>
          </a:xfrm>
        </p:grpSpPr>
        <p:sp>
          <p:nvSpPr>
            <p:cNvPr id="18" name="Rectangle 17">
              <a:extLst>
                <a:ext uri="{FF2B5EF4-FFF2-40B4-BE49-F238E27FC236}">
                  <a16:creationId xmlns:a16="http://schemas.microsoft.com/office/drawing/2014/main" id="{E50B4B97-6176-7A0A-E30F-8A58BD9F84DF}"/>
                </a:ext>
                <a:ext uri="{C183D7F6-B498-43B3-948B-1728B52AA6E4}">
                  <adec:decorative xmlns:adec="http://schemas.microsoft.com/office/drawing/2017/decorative" val="1"/>
                </a:ext>
              </a:extLst>
            </p:cNvPr>
            <p:cNvSpPr/>
            <p:nvPr/>
          </p:nvSpPr>
          <p:spPr>
            <a:xfrm>
              <a:off x="7747735" y="3545633"/>
              <a:ext cx="1450646" cy="3000745"/>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TextBox 18">
              <a:extLst>
                <a:ext uri="{FF2B5EF4-FFF2-40B4-BE49-F238E27FC236}">
                  <a16:creationId xmlns:a16="http://schemas.microsoft.com/office/drawing/2014/main" id="{830D0870-A049-F93A-22C4-DFF10012A545}"/>
                </a:ext>
              </a:extLst>
            </p:cNvPr>
            <p:cNvSpPr txBox="1"/>
            <p:nvPr/>
          </p:nvSpPr>
          <p:spPr>
            <a:xfrm>
              <a:off x="7774493" y="4846257"/>
              <a:ext cx="1450646" cy="1077218"/>
            </a:xfrm>
            <a:prstGeom prst="rect">
              <a:avLst/>
            </a:prstGeom>
            <a:noFill/>
          </p:spPr>
          <p:txBody>
            <a:bodyPr wrap="square" rtlCol="0">
              <a:spAutoFit/>
            </a:bodyPr>
            <a:lstStyle/>
            <a:p>
              <a:pPr algn="ctr"/>
              <a:r>
                <a:rPr lang="en-US" sz="1600" b="1" dirty="0">
                  <a:solidFill>
                    <a:schemeClr val="bg1"/>
                  </a:solidFill>
                  <a:cs typeface="Arial" panose="020B0604020202020204" pitchFamily="34" charset="0"/>
                </a:rPr>
                <a:t>Standards</a:t>
              </a:r>
            </a:p>
            <a:p>
              <a:pPr algn="ctr"/>
              <a:endParaRPr lang="en-US" sz="1600" b="1" dirty="0">
                <a:solidFill>
                  <a:schemeClr val="bg1"/>
                </a:solidFill>
                <a:cs typeface="Arial" panose="020B0604020202020204" pitchFamily="34" charset="0"/>
              </a:endParaRPr>
            </a:p>
            <a:p>
              <a:pPr algn="ctr"/>
              <a:r>
                <a:rPr lang="en-US" sz="1600" b="1" dirty="0">
                  <a:solidFill>
                    <a:schemeClr val="bg1"/>
                  </a:solidFill>
                  <a:cs typeface="Arial" panose="020B0604020202020204" pitchFamily="34" charset="0"/>
                </a:rPr>
                <a:t>Inform future standards</a:t>
              </a:r>
            </a:p>
          </p:txBody>
        </p:sp>
        <p:pic>
          <p:nvPicPr>
            <p:cNvPr id="20" name="Graphic 19" descr="Plugged Unplugged outline">
              <a:extLst>
                <a:ext uri="{FF2B5EF4-FFF2-40B4-BE49-F238E27FC236}">
                  <a16:creationId xmlns:a16="http://schemas.microsoft.com/office/drawing/2014/main" id="{649E3196-5A78-4D82-E7D3-658FF81BBC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15858" y="3662088"/>
              <a:ext cx="914400" cy="914400"/>
            </a:xfrm>
            <a:prstGeom prst="rect">
              <a:avLst/>
            </a:prstGeom>
          </p:spPr>
        </p:pic>
        <p:cxnSp>
          <p:nvCxnSpPr>
            <p:cNvPr id="21" name="Straight Connector 20">
              <a:extLst>
                <a:ext uri="{FF2B5EF4-FFF2-40B4-BE49-F238E27FC236}">
                  <a16:creationId xmlns:a16="http://schemas.microsoft.com/office/drawing/2014/main" id="{672EDB66-1C8A-755B-FC83-4F5F388EC7D4}"/>
                </a:ext>
              </a:extLst>
            </p:cNvPr>
            <p:cNvCxnSpPr/>
            <p:nvPr/>
          </p:nvCxnSpPr>
          <p:spPr>
            <a:xfrm>
              <a:off x="7946894" y="4670197"/>
              <a:ext cx="1030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2BFDD2C8-5ECB-30B0-27B1-4B866C39AB46}"/>
              </a:ext>
            </a:extLst>
          </p:cNvPr>
          <p:cNvCxnSpPr/>
          <p:nvPr/>
        </p:nvCxnSpPr>
        <p:spPr>
          <a:xfrm>
            <a:off x="1925618" y="4592020"/>
            <a:ext cx="1030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197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AE5AEA06-52BD-4544-B333-F674530A0593}"/>
              </a:ext>
            </a:extLst>
          </p:cNvPr>
          <p:cNvSpPr txBox="1"/>
          <p:nvPr/>
        </p:nvSpPr>
        <p:spPr>
          <a:xfrm>
            <a:off x="1183887" y="4466894"/>
            <a:ext cx="861133" cy="461665"/>
          </a:xfrm>
          <a:prstGeom prst="rect">
            <a:avLst/>
          </a:prstGeom>
          <a:noFill/>
        </p:spPr>
        <p:txBody>
          <a:bodyPr wrap="none" rtlCol="0">
            <a:spAutoFit/>
          </a:bodyPr>
          <a:lstStyle/>
          <a:p>
            <a:r>
              <a:rPr lang="en-US" sz="2400"/>
              <a:t>Node</a:t>
            </a:r>
          </a:p>
        </p:txBody>
      </p:sp>
      <p:sp>
        <p:nvSpPr>
          <p:cNvPr id="47" name="Text Placeholder 2">
            <a:extLst>
              <a:ext uri="{FF2B5EF4-FFF2-40B4-BE49-F238E27FC236}">
                <a16:creationId xmlns:a16="http://schemas.microsoft.com/office/drawing/2014/main" id="{196E3734-3073-4F16-AD71-E3BD6B890E83}"/>
              </a:ext>
            </a:extLst>
          </p:cNvPr>
          <p:cNvSpPr>
            <a:spLocks noGrp="1"/>
          </p:cNvSpPr>
          <p:nvPr>
            <p:ph type="body" idx="1"/>
          </p:nvPr>
        </p:nvSpPr>
        <p:spPr>
          <a:xfrm>
            <a:off x="524714" y="4935188"/>
            <a:ext cx="9824225" cy="1263869"/>
          </a:xfrm>
        </p:spPr>
        <p:txBody>
          <a:bodyPr/>
          <a:lstStyle/>
          <a:p>
            <a:r>
              <a:rPr lang="en-US"/>
              <a:t>It’s a challenge!	Deployed Fibers</a:t>
            </a:r>
          </a:p>
          <a:p>
            <a:r>
              <a:rPr lang="en-US"/>
              <a:t>			Retain information imprinted on photons	</a:t>
            </a:r>
          </a:p>
          <a:p>
            <a:r>
              <a:rPr lang="en-US"/>
              <a:t>			Heterogenous operation</a:t>
            </a:r>
          </a:p>
          <a:p>
            <a:r>
              <a:rPr lang="en-US"/>
              <a:t>			</a:t>
            </a:r>
          </a:p>
        </p:txBody>
      </p:sp>
      <p:grpSp>
        <p:nvGrpSpPr>
          <p:cNvPr id="50" name="Group 49">
            <a:extLst>
              <a:ext uri="{FF2B5EF4-FFF2-40B4-BE49-F238E27FC236}">
                <a16:creationId xmlns:a16="http://schemas.microsoft.com/office/drawing/2014/main" id="{28C71A2A-B153-4E0A-9820-19740AFB393D}"/>
              </a:ext>
            </a:extLst>
          </p:cNvPr>
          <p:cNvGrpSpPr/>
          <p:nvPr/>
        </p:nvGrpSpPr>
        <p:grpSpPr>
          <a:xfrm>
            <a:off x="2571793" y="2976287"/>
            <a:ext cx="4482493" cy="933639"/>
            <a:chOff x="3632283" y="2873655"/>
            <a:chExt cx="4482493" cy="933639"/>
          </a:xfrm>
        </p:grpSpPr>
        <p:sp>
          <p:nvSpPr>
            <p:cNvPr id="46" name="Rectangle 45">
              <a:extLst>
                <a:ext uri="{FF2B5EF4-FFF2-40B4-BE49-F238E27FC236}">
                  <a16:creationId xmlns:a16="http://schemas.microsoft.com/office/drawing/2014/main" id="{92EA3089-4B0C-4019-AE1F-B152569BDBD3}"/>
                </a:ext>
              </a:extLst>
            </p:cNvPr>
            <p:cNvSpPr/>
            <p:nvPr/>
          </p:nvSpPr>
          <p:spPr>
            <a:xfrm>
              <a:off x="3746667" y="2873655"/>
              <a:ext cx="4157636" cy="258582"/>
            </a:xfrm>
            <a:prstGeom prst="rect">
              <a:avLst/>
            </a:prstGeom>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quantum link, e.g. fiber</a:t>
              </a:r>
            </a:p>
          </p:txBody>
        </p:sp>
        <p:sp>
          <p:nvSpPr>
            <p:cNvPr id="6" name="Arrow: Left-Right 5">
              <a:extLst>
                <a:ext uri="{FF2B5EF4-FFF2-40B4-BE49-F238E27FC236}">
                  <a16:creationId xmlns:a16="http://schemas.microsoft.com/office/drawing/2014/main" id="{87E1DC53-E495-4717-A8FD-0675CB6924A3}"/>
                </a:ext>
              </a:extLst>
            </p:cNvPr>
            <p:cNvSpPr/>
            <p:nvPr/>
          </p:nvSpPr>
          <p:spPr>
            <a:xfrm>
              <a:off x="3632283" y="3250659"/>
              <a:ext cx="4482493" cy="269258"/>
            </a:xfrm>
            <a:prstGeom prst="leftRightArrow">
              <a:avLst/>
            </a:prstGeom>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43192C0-E82E-4A17-9591-A81C550AE971}"/>
                </a:ext>
              </a:extLst>
            </p:cNvPr>
            <p:cNvSpPr txBox="1"/>
            <p:nvPr/>
          </p:nvSpPr>
          <p:spPr>
            <a:xfrm>
              <a:off x="5249145" y="3437962"/>
              <a:ext cx="1322478" cy="369332"/>
            </a:xfrm>
            <a:prstGeom prst="rect">
              <a:avLst/>
            </a:prstGeom>
            <a:noFill/>
          </p:spPr>
          <p:txBody>
            <a:bodyPr wrap="none" rtlCol="0">
              <a:spAutoFit/>
            </a:bodyPr>
            <a:lstStyle/>
            <a:p>
              <a:r>
                <a:rPr lang="en-US"/>
                <a:t>classical link</a:t>
              </a:r>
            </a:p>
          </p:txBody>
        </p:sp>
      </p:grpSp>
      <p:grpSp>
        <p:nvGrpSpPr>
          <p:cNvPr id="2" name="Group 1">
            <a:extLst>
              <a:ext uri="{FF2B5EF4-FFF2-40B4-BE49-F238E27FC236}">
                <a16:creationId xmlns:a16="http://schemas.microsoft.com/office/drawing/2014/main" id="{D9C6D7A6-FA66-4130-BF74-0089DD5A3867}"/>
              </a:ext>
            </a:extLst>
          </p:cNvPr>
          <p:cNvGrpSpPr/>
          <p:nvPr/>
        </p:nvGrpSpPr>
        <p:grpSpPr>
          <a:xfrm>
            <a:off x="227844" y="1643321"/>
            <a:ext cx="2732926" cy="2794569"/>
            <a:chOff x="1251758" y="1552881"/>
            <a:chExt cx="2732926" cy="2794569"/>
          </a:xfrm>
        </p:grpSpPr>
        <p:grpSp>
          <p:nvGrpSpPr>
            <p:cNvPr id="48" name="Group 47">
              <a:extLst>
                <a:ext uri="{FF2B5EF4-FFF2-40B4-BE49-F238E27FC236}">
                  <a16:creationId xmlns:a16="http://schemas.microsoft.com/office/drawing/2014/main" id="{77CDFA04-5F26-4424-9183-CF99D9248A6B}"/>
                </a:ext>
              </a:extLst>
            </p:cNvPr>
            <p:cNvGrpSpPr/>
            <p:nvPr/>
          </p:nvGrpSpPr>
          <p:grpSpPr>
            <a:xfrm>
              <a:off x="1548628" y="1921648"/>
              <a:ext cx="2198037" cy="2200660"/>
              <a:chOff x="1548628" y="1921648"/>
              <a:chExt cx="2198037" cy="2200660"/>
            </a:xfrm>
          </p:grpSpPr>
          <p:sp>
            <p:nvSpPr>
              <p:cNvPr id="11" name="Flowchart: Manual Operation 10">
                <a:extLst>
                  <a:ext uri="{FF2B5EF4-FFF2-40B4-BE49-F238E27FC236}">
                    <a16:creationId xmlns:a16="http://schemas.microsoft.com/office/drawing/2014/main" id="{42C5F332-0BAD-4B2B-B696-C4F7C1B819CA}"/>
                  </a:ext>
                </a:extLst>
              </p:cNvPr>
              <p:cNvSpPr/>
              <p:nvPr/>
            </p:nvSpPr>
            <p:spPr>
              <a:xfrm rot="5400000">
                <a:off x="1445128" y="2893336"/>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Manual Operation 11">
                <a:extLst>
                  <a:ext uri="{FF2B5EF4-FFF2-40B4-BE49-F238E27FC236}">
                    <a16:creationId xmlns:a16="http://schemas.microsoft.com/office/drawing/2014/main" id="{2F19A371-34A6-46E7-8511-2D488B404B2F}"/>
                  </a:ext>
                </a:extLst>
              </p:cNvPr>
              <p:cNvSpPr/>
              <p:nvPr/>
            </p:nvSpPr>
            <p:spPr>
              <a:xfrm rot="16200000">
                <a:off x="3414400" y="288902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Manual Operation 14">
                <a:extLst>
                  <a:ext uri="{FF2B5EF4-FFF2-40B4-BE49-F238E27FC236}">
                    <a16:creationId xmlns:a16="http://schemas.microsoft.com/office/drawing/2014/main" id="{7EDE17AB-753D-4207-AEC4-2C16A59D1A76}"/>
                  </a:ext>
                </a:extLst>
              </p:cNvPr>
              <p:cNvSpPr/>
              <p:nvPr/>
            </p:nvSpPr>
            <p:spPr>
              <a:xfrm rot="13500000">
                <a:off x="3111061" y="2202031"/>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Manual Operation 15">
                <a:extLst>
                  <a:ext uri="{FF2B5EF4-FFF2-40B4-BE49-F238E27FC236}">
                    <a16:creationId xmlns:a16="http://schemas.microsoft.com/office/drawing/2014/main" id="{9CC21A82-76FF-454A-B079-0627B73C7A38}"/>
                  </a:ext>
                </a:extLst>
              </p:cNvPr>
              <p:cNvSpPr/>
              <p:nvPr/>
            </p:nvSpPr>
            <p:spPr>
              <a:xfrm rot="10800000">
                <a:off x="2421428" y="192164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Manual Operation 16">
                <a:extLst>
                  <a:ext uri="{FF2B5EF4-FFF2-40B4-BE49-F238E27FC236}">
                    <a16:creationId xmlns:a16="http://schemas.microsoft.com/office/drawing/2014/main" id="{850052A6-6137-4A4C-81E3-8B549DCD28B6}"/>
                  </a:ext>
                </a:extLst>
              </p:cNvPr>
              <p:cNvSpPr/>
              <p:nvPr/>
            </p:nvSpPr>
            <p:spPr>
              <a:xfrm>
                <a:off x="2421428" y="3893543"/>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Manual Operation 17">
                <a:extLst>
                  <a:ext uri="{FF2B5EF4-FFF2-40B4-BE49-F238E27FC236}">
                    <a16:creationId xmlns:a16="http://schemas.microsoft.com/office/drawing/2014/main" id="{8E2CCBAC-C863-47FD-B425-956F31EE675C}"/>
                  </a:ext>
                </a:extLst>
              </p:cNvPr>
              <p:cNvSpPr/>
              <p:nvPr/>
            </p:nvSpPr>
            <p:spPr>
              <a:xfrm rot="18900000">
                <a:off x="3111059" y="359568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Manual Operation 20">
                <a:extLst>
                  <a:ext uri="{FF2B5EF4-FFF2-40B4-BE49-F238E27FC236}">
                    <a16:creationId xmlns:a16="http://schemas.microsoft.com/office/drawing/2014/main" id="{FB229F14-FE1A-4C86-BEFD-EE270289D51A}"/>
                  </a:ext>
                </a:extLst>
              </p:cNvPr>
              <p:cNvSpPr/>
              <p:nvPr/>
            </p:nvSpPr>
            <p:spPr>
              <a:xfrm rot="8100000">
                <a:off x="1696661" y="2212277"/>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Manual Operation 21">
                <a:extLst>
                  <a:ext uri="{FF2B5EF4-FFF2-40B4-BE49-F238E27FC236}">
                    <a16:creationId xmlns:a16="http://schemas.microsoft.com/office/drawing/2014/main" id="{397D4139-BC3F-4309-BC88-64A0F150DB6D}"/>
                  </a:ext>
                </a:extLst>
              </p:cNvPr>
              <p:cNvSpPr/>
              <p:nvPr/>
            </p:nvSpPr>
            <p:spPr>
              <a:xfrm rot="2700000">
                <a:off x="1710029" y="3584641"/>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a16="http://schemas.microsoft.com/office/drawing/2014/main" id="{ED77C10D-FDFD-4891-A382-0810B4BBCF21}"/>
                  </a:ext>
                </a:extLst>
              </p:cNvPr>
              <p:cNvSpPr>
                <a:spLocks noChangeAspect="1"/>
              </p:cNvSpPr>
              <p:nvPr/>
            </p:nvSpPr>
            <p:spPr>
              <a:xfrm>
                <a:off x="1724911" y="2093318"/>
                <a:ext cx="1828800" cy="1828800"/>
              </a:xfrm>
              <a:prstGeom prst="flowChartConnector">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8" name="Flowchart: Connector 27">
              <a:extLst>
                <a:ext uri="{FF2B5EF4-FFF2-40B4-BE49-F238E27FC236}">
                  <a16:creationId xmlns:a16="http://schemas.microsoft.com/office/drawing/2014/main" id="{AF523D71-EB5E-4888-AC0B-7F45CE7314F9}"/>
                </a:ext>
              </a:extLst>
            </p:cNvPr>
            <p:cNvSpPr/>
            <p:nvPr/>
          </p:nvSpPr>
          <p:spPr>
            <a:xfrm>
              <a:off x="1652222" y="2773374"/>
              <a:ext cx="1936353" cy="503525"/>
            </a:xfrm>
            <a:prstGeom prst="flowChartConnector">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components</a:t>
              </a:r>
            </a:p>
          </p:txBody>
        </p:sp>
        <p:grpSp>
          <p:nvGrpSpPr>
            <p:cNvPr id="19" name="Group 18">
              <a:extLst>
                <a:ext uri="{FF2B5EF4-FFF2-40B4-BE49-F238E27FC236}">
                  <a16:creationId xmlns:a16="http://schemas.microsoft.com/office/drawing/2014/main" id="{FC35B230-6DCE-4501-9F84-F18B02400ABC}"/>
                </a:ext>
              </a:extLst>
            </p:cNvPr>
            <p:cNvGrpSpPr/>
            <p:nvPr/>
          </p:nvGrpSpPr>
          <p:grpSpPr>
            <a:xfrm>
              <a:off x="1583176" y="2085654"/>
              <a:ext cx="2023053" cy="1871301"/>
              <a:chOff x="1583176" y="2085654"/>
              <a:chExt cx="2023053" cy="1871301"/>
            </a:xfrm>
          </p:grpSpPr>
          <p:sp>
            <p:nvSpPr>
              <p:cNvPr id="3" name="Freeform: Shape 2">
                <a:extLst>
                  <a:ext uri="{FF2B5EF4-FFF2-40B4-BE49-F238E27FC236}">
                    <a16:creationId xmlns:a16="http://schemas.microsoft.com/office/drawing/2014/main" id="{8FD38DD7-0749-4343-B461-AA06AE80A76E}"/>
                  </a:ext>
                </a:extLst>
              </p:cNvPr>
              <p:cNvSpPr/>
              <p:nvPr/>
            </p:nvSpPr>
            <p:spPr>
              <a:xfrm>
                <a:off x="3051425" y="2085654"/>
                <a:ext cx="554804" cy="821933"/>
              </a:xfrm>
              <a:custGeom>
                <a:avLst/>
                <a:gdLst>
                  <a:gd name="connsiteX0" fmla="*/ 0 w 554804"/>
                  <a:gd name="connsiteY0" fmla="*/ 821933 h 821933"/>
                  <a:gd name="connsiteX1" fmla="*/ 133564 w 554804"/>
                  <a:gd name="connsiteY1" fmla="*/ 452063 h 821933"/>
                  <a:gd name="connsiteX2" fmla="*/ 554804 w 554804"/>
                  <a:gd name="connsiteY2" fmla="*/ 0 h 821933"/>
                  <a:gd name="connsiteX3" fmla="*/ 554804 w 554804"/>
                  <a:gd name="connsiteY3" fmla="*/ 0 h 821933"/>
                </a:gdLst>
                <a:ahLst/>
                <a:cxnLst>
                  <a:cxn ang="0">
                    <a:pos x="connsiteX0" y="connsiteY0"/>
                  </a:cxn>
                  <a:cxn ang="0">
                    <a:pos x="connsiteX1" y="connsiteY1"/>
                  </a:cxn>
                  <a:cxn ang="0">
                    <a:pos x="connsiteX2" y="connsiteY2"/>
                  </a:cxn>
                  <a:cxn ang="0">
                    <a:pos x="connsiteX3" y="connsiteY3"/>
                  </a:cxn>
                </a:cxnLst>
                <a:rect l="l" t="t" r="r" b="b"/>
                <a:pathLst>
                  <a:path w="554804" h="821933">
                    <a:moveTo>
                      <a:pt x="0" y="821933"/>
                    </a:moveTo>
                    <a:cubicBezTo>
                      <a:pt x="20548" y="705492"/>
                      <a:pt x="41097" y="589052"/>
                      <a:pt x="133564" y="452063"/>
                    </a:cubicBezTo>
                    <a:cubicBezTo>
                      <a:pt x="226031" y="315074"/>
                      <a:pt x="554804" y="0"/>
                      <a:pt x="554804" y="0"/>
                    </a:cubicBezTo>
                    <a:lnTo>
                      <a:pt x="554804" y="0"/>
                    </a:ln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C933F057-9D6B-4F8D-A4E7-3BED373A68A8}"/>
                  </a:ext>
                </a:extLst>
              </p:cNvPr>
              <p:cNvSpPr/>
              <p:nvPr/>
            </p:nvSpPr>
            <p:spPr>
              <a:xfrm rot="9873019">
                <a:off x="1583176" y="3240179"/>
                <a:ext cx="662737" cy="646903"/>
              </a:xfrm>
              <a:custGeom>
                <a:avLst/>
                <a:gdLst>
                  <a:gd name="connsiteX0" fmla="*/ 0 w 554804"/>
                  <a:gd name="connsiteY0" fmla="*/ 821933 h 821933"/>
                  <a:gd name="connsiteX1" fmla="*/ 133564 w 554804"/>
                  <a:gd name="connsiteY1" fmla="*/ 452063 h 821933"/>
                  <a:gd name="connsiteX2" fmla="*/ 554804 w 554804"/>
                  <a:gd name="connsiteY2" fmla="*/ 0 h 821933"/>
                  <a:gd name="connsiteX3" fmla="*/ 554804 w 554804"/>
                  <a:gd name="connsiteY3" fmla="*/ 0 h 821933"/>
                </a:gdLst>
                <a:ahLst/>
                <a:cxnLst>
                  <a:cxn ang="0">
                    <a:pos x="connsiteX0" y="connsiteY0"/>
                  </a:cxn>
                  <a:cxn ang="0">
                    <a:pos x="connsiteX1" y="connsiteY1"/>
                  </a:cxn>
                  <a:cxn ang="0">
                    <a:pos x="connsiteX2" y="connsiteY2"/>
                  </a:cxn>
                  <a:cxn ang="0">
                    <a:pos x="connsiteX3" y="connsiteY3"/>
                  </a:cxn>
                </a:cxnLst>
                <a:rect l="l" t="t" r="r" b="b"/>
                <a:pathLst>
                  <a:path w="554804" h="821933">
                    <a:moveTo>
                      <a:pt x="0" y="821933"/>
                    </a:moveTo>
                    <a:cubicBezTo>
                      <a:pt x="20548" y="705492"/>
                      <a:pt x="41097" y="589052"/>
                      <a:pt x="133564" y="452063"/>
                    </a:cubicBezTo>
                    <a:cubicBezTo>
                      <a:pt x="226031" y="315074"/>
                      <a:pt x="554804" y="0"/>
                      <a:pt x="554804" y="0"/>
                    </a:cubicBezTo>
                    <a:lnTo>
                      <a:pt x="554804" y="0"/>
                    </a:ln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573B8049-8B01-4329-A1C7-DB82656A751F}"/>
                  </a:ext>
                </a:extLst>
              </p:cNvPr>
              <p:cNvSpPr/>
              <p:nvPr/>
            </p:nvSpPr>
            <p:spPr>
              <a:xfrm>
                <a:off x="3061699" y="3164440"/>
                <a:ext cx="537327" cy="792515"/>
              </a:xfrm>
              <a:custGeom>
                <a:avLst/>
                <a:gdLst>
                  <a:gd name="connsiteX0" fmla="*/ 0 w 441789"/>
                  <a:gd name="connsiteY0" fmla="*/ 0 h 708917"/>
                  <a:gd name="connsiteX1" fmla="*/ 154112 w 441789"/>
                  <a:gd name="connsiteY1" fmla="*/ 410967 h 708917"/>
                  <a:gd name="connsiteX2" fmla="*/ 441789 w 441789"/>
                  <a:gd name="connsiteY2" fmla="*/ 708917 h 708917"/>
                </a:gdLst>
                <a:ahLst/>
                <a:cxnLst>
                  <a:cxn ang="0">
                    <a:pos x="connsiteX0" y="connsiteY0"/>
                  </a:cxn>
                  <a:cxn ang="0">
                    <a:pos x="connsiteX1" y="connsiteY1"/>
                  </a:cxn>
                  <a:cxn ang="0">
                    <a:pos x="connsiteX2" y="connsiteY2"/>
                  </a:cxn>
                </a:cxnLst>
                <a:rect l="l" t="t" r="r" b="b"/>
                <a:pathLst>
                  <a:path w="441789" h="708917">
                    <a:moveTo>
                      <a:pt x="0" y="0"/>
                    </a:moveTo>
                    <a:cubicBezTo>
                      <a:pt x="40240" y="146407"/>
                      <a:pt x="80481" y="292814"/>
                      <a:pt x="154112" y="410967"/>
                    </a:cubicBezTo>
                    <a:cubicBezTo>
                      <a:pt x="227743" y="529120"/>
                      <a:pt x="334766" y="619018"/>
                      <a:pt x="441789" y="708917"/>
                    </a:cubicBez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13477EF1-AA92-4210-A95E-C1A5C3BED2CD}"/>
                  </a:ext>
                </a:extLst>
              </p:cNvPr>
              <p:cNvSpPr/>
              <p:nvPr/>
            </p:nvSpPr>
            <p:spPr>
              <a:xfrm rot="10800000">
                <a:off x="1620099" y="2102394"/>
                <a:ext cx="537327" cy="792515"/>
              </a:xfrm>
              <a:custGeom>
                <a:avLst/>
                <a:gdLst>
                  <a:gd name="connsiteX0" fmla="*/ 0 w 441789"/>
                  <a:gd name="connsiteY0" fmla="*/ 0 h 708917"/>
                  <a:gd name="connsiteX1" fmla="*/ 154112 w 441789"/>
                  <a:gd name="connsiteY1" fmla="*/ 410967 h 708917"/>
                  <a:gd name="connsiteX2" fmla="*/ 441789 w 441789"/>
                  <a:gd name="connsiteY2" fmla="*/ 708917 h 708917"/>
                </a:gdLst>
                <a:ahLst/>
                <a:cxnLst>
                  <a:cxn ang="0">
                    <a:pos x="connsiteX0" y="connsiteY0"/>
                  </a:cxn>
                  <a:cxn ang="0">
                    <a:pos x="connsiteX1" y="connsiteY1"/>
                  </a:cxn>
                  <a:cxn ang="0">
                    <a:pos x="connsiteX2" y="connsiteY2"/>
                  </a:cxn>
                </a:cxnLst>
                <a:rect l="l" t="t" r="r" b="b"/>
                <a:pathLst>
                  <a:path w="441789" h="708917">
                    <a:moveTo>
                      <a:pt x="0" y="0"/>
                    </a:moveTo>
                    <a:cubicBezTo>
                      <a:pt x="40240" y="146407"/>
                      <a:pt x="80481" y="292814"/>
                      <a:pt x="154112" y="410967"/>
                    </a:cubicBezTo>
                    <a:cubicBezTo>
                      <a:pt x="227743" y="529120"/>
                      <a:pt x="334766" y="619018"/>
                      <a:pt x="441789" y="708917"/>
                    </a:cubicBez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2" name="Straight Arrow Connector 51">
              <a:extLst>
                <a:ext uri="{FF2B5EF4-FFF2-40B4-BE49-F238E27FC236}">
                  <a16:creationId xmlns:a16="http://schemas.microsoft.com/office/drawing/2014/main" id="{7C2FADC8-2A33-408C-BBEB-93DBF925E52D}"/>
                </a:ext>
              </a:extLst>
            </p:cNvPr>
            <p:cNvCxnSpPr/>
            <p:nvPr/>
          </p:nvCxnSpPr>
          <p:spPr>
            <a:xfrm>
              <a:off x="3429879" y="3022083"/>
              <a:ext cx="554805" cy="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CE658914-BD74-46D5-9919-D12A2CC7A594}"/>
                </a:ext>
              </a:extLst>
            </p:cNvPr>
            <p:cNvCxnSpPr>
              <a:cxnSpLocks/>
            </p:cNvCxnSpPr>
            <p:nvPr/>
          </p:nvCxnSpPr>
          <p:spPr>
            <a:xfrm flipH="1">
              <a:off x="1251758" y="3022083"/>
              <a:ext cx="537830" cy="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C1A45D67-BADA-4361-8FE3-5AB5BFF6D3C4}"/>
                </a:ext>
              </a:extLst>
            </p:cNvPr>
            <p:cNvCxnSpPr>
              <a:cxnSpLocks/>
            </p:cNvCxnSpPr>
            <p:nvPr/>
          </p:nvCxnSpPr>
          <p:spPr>
            <a:xfrm flipH="1" flipV="1">
              <a:off x="2627084" y="1552881"/>
              <a:ext cx="22568" cy="1221974"/>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729A5E3-D996-4240-B660-3167A77F3C37}"/>
                </a:ext>
              </a:extLst>
            </p:cNvPr>
            <p:cNvCxnSpPr>
              <a:cxnSpLocks/>
            </p:cNvCxnSpPr>
            <p:nvPr/>
          </p:nvCxnSpPr>
          <p:spPr>
            <a:xfrm>
              <a:off x="2649652" y="3278380"/>
              <a:ext cx="0" cy="106907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FF838D59-DF09-4858-9C9E-33A4621467D0}"/>
              </a:ext>
            </a:extLst>
          </p:cNvPr>
          <p:cNvGrpSpPr/>
          <p:nvPr/>
        </p:nvGrpSpPr>
        <p:grpSpPr>
          <a:xfrm>
            <a:off x="6541766" y="1647582"/>
            <a:ext cx="2732926" cy="2794569"/>
            <a:chOff x="1251758" y="1552881"/>
            <a:chExt cx="2732926" cy="2794569"/>
          </a:xfrm>
        </p:grpSpPr>
        <p:grpSp>
          <p:nvGrpSpPr>
            <p:cNvPr id="63" name="Group 62">
              <a:extLst>
                <a:ext uri="{FF2B5EF4-FFF2-40B4-BE49-F238E27FC236}">
                  <a16:creationId xmlns:a16="http://schemas.microsoft.com/office/drawing/2014/main" id="{CA4CB89C-2FD4-4DF2-9349-075E215F98E9}"/>
                </a:ext>
              </a:extLst>
            </p:cNvPr>
            <p:cNvGrpSpPr/>
            <p:nvPr/>
          </p:nvGrpSpPr>
          <p:grpSpPr>
            <a:xfrm>
              <a:off x="1548628" y="1921648"/>
              <a:ext cx="2198037" cy="2200660"/>
              <a:chOff x="1548628" y="1921648"/>
              <a:chExt cx="2198037" cy="2200660"/>
            </a:xfrm>
          </p:grpSpPr>
          <p:sp>
            <p:nvSpPr>
              <p:cNvPr id="74" name="Flowchart: Manual Operation 73">
                <a:extLst>
                  <a:ext uri="{FF2B5EF4-FFF2-40B4-BE49-F238E27FC236}">
                    <a16:creationId xmlns:a16="http://schemas.microsoft.com/office/drawing/2014/main" id="{A39DAFA9-5763-481B-A578-676758FC8F25}"/>
                  </a:ext>
                </a:extLst>
              </p:cNvPr>
              <p:cNvSpPr/>
              <p:nvPr/>
            </p:nvSpPr>
            <p:spPr>
              <a:xfrm rot="5400000">
                <a:off x="1445128" y="2893336"/>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Manual Operation 74">
                <a:extLst>
                  <a:ext uri="{FF2B5EF4-FFF2-40B4-BE49-F238E27FC236}">
                    <a16:creationId xmlns:a16="http://schemas.microsoft.com/office/drawing/2014/main" id="{0CB42BE9-B2CD-4762-A774-617077A56780}"/>
                  </a:ext>
                </a:extLst>
              </p:cNvPr>
              <p:cNvSpPr/>
              <p:nvPr/>
            </p:nvSpPr>
            <p:spPr>
              <a:xfrm rot="16200000">
                <a:off x="3414400" y="288902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Manual Operation 75">
                <a:extLst>
                  <a:ext uri="{FF2B5EF4-FFF2-40B4-BE49-F238E27FC236}">
                    <a16:creationId xmlns:a16="http://schemas.microsoft.com/office/drawing/2014/main" id="{74882E94-7735-41D1-B2CF-284EA7D62C3F}"/>
                  </a:ext>
                </a:extLst>
              </p:cNvPr>
              <p:cNvSpPr/>
              <p:nvPr/>
            </p:nvSpPr>
            <p:spPr>
              <a:xfrm rot="13500000">
                <a:off x="3111061" y="2202031"/>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Manual Operation 76">
                <a:extLst>
                  <a:ext uri="{FF2B5EF4-FFF2-40B4-BE49-F238E27FC236}">
                    <a16:creationId xmlns:a16="http://schemas.microsoft.com/office/drawing/2014/main" id="{77F114E7-857F-41B4-8B07-25E4BB2556F4}"/>
                  </a:ext>
                </a:extLst>
              </p:cNvPr>
              <p:cNvSpPr/>
              <p:nvPr/>
            </p:nvSpPr>
            <p:spPr>
              <a:xfrm rot="10800000">
                <a:off x="2421428" y="192164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Manual Operation 77">
                <a:extLst>
                  <a:ext uri="{FF2B5EF4-FFF2-40B4-BE49-F238E27FC236}">
                    <a16:creationId xmlns:a16="http://schemas.microsoft.com/office/drawing/2014/main" id="{043D3FDD-8246-4655-9A4C-A2F95802DA76}"/>
                  </a:ext>
                </a:extLst>
              </p:cNvPr>
              <p:cNvSpPr/>
              <p:nvPr/>
            </p:nvSpPr>
            <p:spPr>
              <a:xfrm>
                <a:off x="2421428" y="3893543"/>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Manual Operation 78">
                <a:extLst>
                  <a:ext uri="{FF2B5EF4-FFF2-40B4-BE49-F238E27FC236}">
                    <a16:creationId xmlns:a16="http://schemas.microsoft.com/office/drawing/2014/main" id="{538A79D0-EFAA-4D3E-92B7-F0B0E168611D}"/>
                  </a:ext>
                </a:extLst>
              </p:cNvPr>
              <p:cNvSpPr/>
              <p:nvPr/>
            </p:nvSpPr>
            <p:spPr>
              <a:xfrm rot="18900000">
                <a:off x="3111059" y="3595688"/>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Manual Operation 79">
                <a:extLst>
                  <a:ext uri="{FF2B5EF4-FFF2-40B4-BE49-F238E27FC236}">
                    <a16:creationId xmlns:a16="http://schemas.microsoft.com/office/drawing/2014/main" id="{E026E677-F8E7-4D22-AA10-892D802099A1}"/>
                  </a:ext>
                </a:extLst>
              </p:cNvPr>
              <p:cNvSpPr/>
              <p:nvPr/>
            </p:nvSpPr>
            <p:spPr>
              <a:xfrm rot="8100000">
                <a:off x="1696661" y="2212277"/>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Manual Operation 80">
                <a:extLst>
                  <a:ext uri="{FF2B5EF4-FFF2-40B4-BE49-F238E27FC236}">
                    <a16:creationId xmlns:a16="http://schemas.microsoft.com/office/drawing/2014/main" id="{CA11BC49-50BA-4B5F-B04F-557B401ABEBE}"/>
                  </a:ext>
                </a:extLst>
              </p:cNvPr>
              <p:cNvSpPr/>
              <p:nvPr/>
            </p:nvSpPr>
            <p:spPr>
              <a:xfrm rot="2700000">
                <a:off x="1710029" y="3584641"/>
                <a:ext cx="435766" cy="228765"/>
              </a:xfrm>
              <a:prstGeom prst="flowChartManualOperation">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81">
                <a:extLst>
                  <a:ext uri="{FF2B5EF4-FFF2-40B4-BE49-F238E27FC236}">
                    <a16:creationId xmlns:a16="http://schemas.microsoft.com/office/drawing/2014/main" id="{56102E3E-3790-4AA7-99A6-FFF3D4242BBB}"/>
                  </a:ext>
                </a:extLst>
              </p:cNvPr>
              <p:cNvSpPr>
                <a:spLocks noChangeAspect="1"/>
              </p:cNvSpPr>
              <p:nvPr/>
            </p:nvSpPr>
            <p:spPr>
              <a:xfrm>
                <a:off x="1724911" y="2093318"/>
                <a:ext cx="1828800" cy="1828800"/>
              </a:xfrm>
              <a:prstGeom prst="flowChartConnector">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64" name="Flowchart: Connector 63">
              <a:extLst>
                <a:ext uri="{FF2B5EF4-FFF2-40B4-BE49-F238E27FC236}">
                  <a16:creationId xmlns:a16="http://schemas.microsoft.com/office/drawing/2014/main" id="{3FA96037-74EF-45C4-B335-1E16C8F0CA7C}"/>
                </a:ext>
              </a:extLst>
            </p:cNvPr>
            <p:cNvSpPr/>
            <p:nvPr/>
          </p:nvSpPr>
          <p:spPr>
            <a:xfrm>
              <a:off x="1661748" y="2763849"/>
              <a:ext cx="1996394" cy="503525"/>
            </a:xfrm>
            <a:prstGeom prst="flowChartConnector">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components</a:t>
              </a:r>
            </a:p>
          </p:txBody>
        </p:sp>
        <p:grpSp>
          <p:nvGrpSpPr>
            <p:cNvPr id="65" name="Group 64">
              <a:extLst>
                <a:ext uri="{FF2B5EF4-FFF2-40B4-BE49-F238E27FC236}">
                  <a16:creationId xmlns:a16="http://schemas.microsoft.com/office/drawing/2014/main" id="{26432054-8C25-49C9-B3FD-F8D47AAE993A}"/>
                </a:ext>
              </a:extLst>
            </p:cNvPr>
            <p:cNvGrpSpPr/>
            <p:nvPr/>
          </p:nvGrpSpPr>
          <p:grpSpPr>
            <a:xfrm>
              <a:off x="1583176" y="2085654"/>
              <a:ext cx="2023053" cy="1871301"/>
              <a:chOff x="1583176" y="2085654"/>
              <a:chExt cx="2023053" cy="1871301"/>
            </a:xfrm>
          </p:grpSpPr>
          <p:sp>
            <p:nvSpPr>
              <p:cNvPr id="70" name="Freeform: Shape 69">
                <a:extLst>
                  <a:ext uri="{FF2B5EF4-FFF2-40B4-BE49-F238E27FC236}">
                    <a16:creationId xmlns:a16="http://schemas.microsoft.com/office/drawing/2014/main" id="{4C37EE63-8E2D-4665-A2C1-A49317180F23}"/>
                  </a:ext>
                </a:extLst>
              </p:cNvPr>
              <p:cNvSpPr/>
              <p:nvPr/>
            </p:nvSpPr>
            <p:spPr>
              <a:xfrm>
                <a:off x="3051425" y="2085654"/>
                <a:ext cx="554804" cy="821933"/>
              </a:xfrm>
              <a:custGeom>
                <a:avLst/>
                <a:gdLst>
                  <a:gd name="connsiteX0" fmla="*/ 0 w 554804"/>
                  <a:gd name="connsiteY0" fmla="*/ 821933 h 821933"/>
                  <a:gd name="connsiteX1" fmla="*/ 133564 w 554804"/>
                  <a:gd name="connsiteY1" fmla="*/ 452063 h 821933"/>
                  <a:gd name="connsiteX2" fmla="*/ 554804 w 554804"/>
                  <a:gd name="connsiteY2" fmla="*/ 0 h 821933"/>
                  <a:gd name="connsiteX3" fmla="*/ 554804 w 554804"/>
                  <a:gd name="connsiteY3" fmla="*/ 0 h 821933"/>
                </a:gdLst>
                <a:ahLst/>
                <a:cxnLst>
                  <a:cxn ang="0">
                    <a:pos x="connsiteX0" y="connsiteY0"/>
                  </a:cxn>
                  <a:cxn ang="0">
                    <a:pos x="connsiteX1" y="connsiteY1"/>
                  </a:cxn>
                  <a:cxn ang="0">
                    <a:pos x="connsiteX2" y="connsiteY2"/>
                  </a:cxn>
                  <a:cxn ang="0">
                    <a:pos x="connsiteX3" y="connsiteY3"/>
                  </a:cxn>
                </a:cxnLst>
                <a:rect l="l" t="t" r="r" b="b"/>
                <a:pathLst>
                  <a:path w="554804" h="821933">
                    <a:moveTo>
                      <a:pt x="0" y="821933"/>
                    </a:moveTo>
                    <a:cubicBezTo>
                      <a:pt x="20548" y="705492"/>
                      <a:pt x="41097" y="589052"/>
                      <a:pt x="133564" y="452063"/>
                    </a:cubicBezTo>
                    <a:cubicBezTo>
                      <a:pt x="226031" y="315074"/>
                      <a:pt x="554804" y="0"/>
                      <a:pt x="554804" y="0"/>
                    </a:cubicBezTo>
                    <a:lnTo>
                      <a:pt x="554804" y="0"/>
                    </a:ln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EDFF7D14-E0C7-4396-AE77-970BE43686A1}"/>
                  </a:ext>
                </a:extLst>
              </p:cNvPr>
              <p:cNvSpPr/>
              <p:nvPr/>
            </p:nvSpPr>
            <p:spPr>
              <a:xfrm rot="9873019">
                <a:off x="1583176" y="3240179"/>
                <a:ext cx="662737" cy="646903"/>
              </a:xfrm>
              <a:custGeom>
                <a:avLst/>
                <a:gdLst>
                  <a:gd name="connsiteX0" fmla="*/ 0 w 554804"/>
                  <a:gd name="connsiteY0" fmla="*/ 821933 h 821933"/>
                  <a:gd name="connsiteX1" fmla="*/ 133564 w 554804"/>
                  <a:gd name="connsiteY1" fmla="*/ 452063 h 821933"/>
                  <a:gd name="connsiteX2" fmla="*/ 554804 w 554804"/>
                  <a:gd name="connsiteY2" fmla="*/ 0 h 821933"/>
                  <a:gd name="connsiteX3" fmla="*/ 554804 w 554804"/>
                  <a:gd name="connsiteY3" fmla="*/ 0 h 821933"/>
                </a:gdLst>
                <a:ahLst/>
                <a:cxnLst>
                  <a:cxn ang="0">
                    <a:pos x="connsiteX0" y="connsiteY0"/>
                  </a:cxn>
                  <a:cxn ang="0">
                    <a:pos x="connsiteX1" y="connsiteY1"/>
                  </a:cxn>
                  <a:cxn ang="0">
                    <a:pos x="connsiteX2" y="connsiteY2"/>
                  </a:cxn>
                  <a:cxn ang="0">
                    <a:pos x="connsiteX3" y="connsiteY3"/>
                  </a:cxn>
                </a:cxnLst>
                <a:rect l="l" t="t" r="r" b="b"/>
                <a:pathLst>
                  <a:path w="554804" h="821933">
                    <a:moveTo>
                      <a:pt x="0" y="821933"/>
                    </a:moveTo>
                    <a:cubicBezTo>
                      <a:pt x="20548" y="705492"/>
                      <a:pt x="41097" y="589052"/>
                      <a:pt x="133564" y="452063"/>
                    </a:cubicBezTo>
                    <a:cubicBezTo>
                      <a:pt x="226031" y="315074"/>
                      <a:pt x="554804" y="0"/>
                      <a:pt x="554804" y="0"/>
                    </a:cubicBezTo>
                    <a:lnTo>
                      <a:pt x="554804" y="0"/>
                    </a:ln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26F8B2CC-21AA-4335-90A2-90EA62D1721F}"/>
                  </a:ext>
                </a:extLst>
              </p:cNvPr>
              <p:cNvSpPr/>
              <p:nvPr/>
            </p:nvSpPr>
            <p:spPr>
              <a:xfrm>
                <a:off x="3061699" y="3164440"/>
                <a:ext cx="537327" cy="792515"/>
              </a:xfrm>
              <a:custGeom>
                <a:avLst/>
                <a:gdLst>
                  <a:gd name="connsiteX0" fmla="*/ 0 w 441789"/>
                  <a:gd name="connsiteY0" fmla="*/ 0 h 708917"/>
                  <a:gd name="connsiteX1" fmla="*/ 154112 w 441789"/>
                  <a:gd name="connsiteY1" fmla="*/ 410967 h 708917"/>
                  <a:gd name="connsiteX2" fmla="*/ 441789 w 441789"/>
                  <a:gd name="connsiteY2" fmla="*/ 708917 h 708917"/>
                </a:gdLst>
                <a:ahLst/>
                <a:cxnLst>
                  <a:cxn ang="0">
                    <a:pos x="connsiteX0" y="connsiteY0"/>
                  </a:cxn>
                  <a:cxn ang="0">
                    <a:pos x="connsiteX1" y="connsiteY1"/>
                  </a:cxn>
                  <a:cxn ang="0">
                    <a:pos x="connsiteX2" y="connsiteY2"/>
                  </a:cxn>
                </a:cxnLst>
                <a:rect l="l" t="t" r="r" b="b"/>
                <a:pathLst>
                  <a:path w="441789" h="708917">
                    <a:moveTo>
                      <a:pt x="0" y="0"/>
                    </a:moveTo>
                    <a:cubicBezTo>
                      <a:pt x="40240" y="146407"/>
                      <a:pt x="80481" y="292814"/>
                      <a:pt x="154112" y="410967"/>
                    </a:cubicBezTo>
                    <a:cubicBezTo>
                      <a:pt x="227743" y="529120"/>
                      <a:pt x="334766" y="619018"/>
                      <a:pt x="441789" y="708917"/>
                    </a:cubicBez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676526E1-4872-40DA-B7A8-E0585BC2BA40}"/>
                  </a:ext>
                </a:extLst>
              </p:cNvPr>
              <p:cNvSpPr/>
              <p:nvPr/>
            </p:nvSpPr>
            <p:spPr>
              <a:xfrm rot="10800000">
                <a:off x="1620099" y="2102394"/>
                <a:ext cx="537327" cy="792515"/>
              </a:xfrm>
              <a:custGeom>
                <a:avLst/>
                <a:gdLst>
                  <a:gd name="connsiteX0" fmla="*/ 0 w 441789"/>
                  <a:gd name="connsiteY0" fmla="*/ 0 h 708917"/>
                  <a:gd name="connsiteX1" fmla="*/ 154112 w 441789"/>
                  <a:gd name="connsiteY1" fmla="*/ 410967 h 708917"/>
                  <a:gd name="connsiteX2" fmla="*/ 441789 w 441789"/>
                  <a:gd name="connsiteY2" fmla="*/ 708917 h 708917"/>
                </a:gdLst>
                <a:ahLst/>
                <a:cxnLst>
                  <a:cxn ang="0">
                    <a:pos x="connsiteX0" y="connsiteY0"/>
                  </a:cxn>
                  <a:cxn ang="0">
                    <a:pos x="connsiteX1" y="connsiteY1"/>
                  </a:cxn>
                  <a:cxn ang="0">
                    <a:pos x="connsiteX2" y="connsiteY2"/>
                  </a:cxn>
                </a:cxnLst>
                <a:rect l="l" t="t" r="r" b="b"/>
                <a:pathLst>
                  <a:path w="441789" h="708917">
                    <a:moveTo>
                      <a:pt x="0" y="0"/>
                    </a:moveTo>
                    <a:cubicBezTo>
                      <a:pt x="40240" y="146407"/>
                      <a:pt x="80481" y="292814"/>
                      <a:pt x="154112" y="410967"/>
                    </a:cubicBezTo>
                    <a:cubicBezTo>
                      <a:pt x="227743" y="529120"/>
                      <a:pt x="334766" y="619018"/>
                      <a:pt x="441789" y="708917"/>
                    </a:cubicBezTo>
                  </a:path>
                </a:pathLst>
              </a:custGeom>
              <a:noFill/>
              <a:ln w="38100">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6" name="Straight Arrow Connector 65">
              <a:extLst>
                <a:ext uri="{FF2B5EF4-FFF2-40B4-BE49-F238E27FC236}">
                  <a16:creationId xmlns:a16="http://schemas.microsoft.com/office/drawing/2014/main" id="{1FDA8A70-F3CA-42F2-97F9-6ED2FC0A411C}"/>
                </a:ext>
              </a:extLst>
            </p:cNvPr>
            <p:cNvCxnSpPr/>
            <p:nvPr/>
          </p:nvCxnSpPr>
          <p:spPr>
            <a:xfrm>
              <a:off x="3429879" y="3022083"/>
              <a:ext cx="554805" cy="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7403E3A0-9151-4DFE-9B00-3173AC189A28}"/>
                </a:ext>
              </a:extLst>
            </p:cNvPr>
            <p:cNvCxnSpPr>
              <a:cxnSpLocks/>
            </p:cNvCxnSpPr>
            <p:nvPr/>
          </p:nvCxnSpPr>
          <p:spPr>
            <a:xfrm flipH="1">
              <a:off x="1251758" y="3022083"/>
              <a:ext cx="537830" cy="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DD954530-1D3E-458D-A722-9E693FE8F1CB}"/>
                </a:ext>
              </a:extLst>
            </p:cNvPr>
            <p:cNvCxnSpPr>
              <a:cxnSpLocks/>
            </p:cNvCxnSpPr>
            <p:nvPr/>
          </p:nvCxnSpPr>
          <p:spPr>
            <a:xfrm flipH="1" flipV="1">
              <a:off x="2627084" y="1552881"/>
              <a:ext cx="22568" cy="1221974"/>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CA8CF61-5FB2-4C6C-B7DB-68A27ABA1387}"/>
                </a:ext>
              </a:extLst>
            </p:cNvPr>
            <p:cNvCxnSpPr>
              <a:cxnSpLocks/>
            </p:cNvCxnSpPr>
            <p:nvPr/>
          </p:nvCxnSpPr>
          <p:spPr>
            <a:xfrm>
              <a:off x="2649652" y="3278380"/>
              <a:ext cx="0" cy="1069070"/>
            </a:xfrm>
            <a:prstGeom prst="straightConnector1">
              <a:avLst/>
            </a:prstGeom>
            <a:ln w="38100">
              <a:solidFill>
                <a:schemeClr val="accent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9" name="Title 8">
            <a:extLst>
              <a:ext uri="{FF2B5EF4-FFF2-40B4-BE49-F238E27FC236}">
                <a16:creationId xmlns:a16="http://schemas.microsoft.com/office/drawing/2014/main" id="{EAF9B39D-EC5A-4A9D-A235-A1AA05EFD1BD}"/>
              </a:ext>
            </a:extLst>
          </p:cNvPr>
          <p:cNvSpPr>
            <a:spLocks noGrp="1"/>
          </p:cNvSpPr>
          <p:nvPr>
            <p:ph type="title"/>
          </p:nvPr>
        </p:nvSpPr>
        <p:spPr>
          <a:xfrm>
            <a:off x="227844" y="-99252"/>
            <a:ext cx="10515600" cy="1325563"/>
          </a:xfrm>
        </p:spPr>
        <p:txBody>
          <a:bodyPr/>
          <a:lstStyle/>
          <a:p>
            <a:r>
              <a:rPr lang="en-US"/>
              <a:t>It’s All About Transporting Photons</a:t>
            </a:r>
          </a:p>
        </p:txBody>
      </p:sp>
      <p:sp>
        <p:nvSpPr>
          <p:cNvPr id="55" name="Flowchart: Connector 54">
            <a:extLst>
              <a:ext uri="{FF2B5EF4-FFF2-40B4-BE49-F238E27FC236}">
                <a16:creationId xmlns:a16="http://schemas.microsoft.com/office/drawing/2014/main" id="{7A43C30A-E211-445E-86EF-B25B499D7919}"/>
              </a:ext>
            </a:extLst>
          </p:cNvPr>
          <p:cNvSpPr/>
          <p:nvPr/>
        </p:nvSpPr>
        <p:spPr>
          <a:xfrm>
            <a:off x="5946908" y="2828987"/>
            <a:ext cx="783785" cy="503525"/>
          </a:xfrm>
          <a:prstGeom prst="flowChartConnector">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a:t>
            </a:r>
          </a:p>
        </p:txBody>
      </p:sp>
      <p:sp>
        <p:nvSpPr>
          <p:cNvPr id="57" name="Flowchart: Connector 56">
            <a:extLst>
              <a:ext uri="{FF2B5EF4-FFF2-40B4-BE49-F238E27FC236}">
                <a16:creationId xmlns:a16="http://schemas.microsoft.com/office/drawing/2014/main" id="{628B2677-AE23-4655-B121-1784C070063F}"/>
              </a:ext>
            </a:extLst>
          </p:cNvPr>
          <p:cNvSpPr/>
          <p:nvPr/>
        </p:nvSpPr>
        <p:spPr>
          <a:xfrm>
            <a:off x="2754699" y="2831686"/>
            <a:ext cx="790815" cy="503525"/>
          </a:xfrm>
          <a:prstGeom prst="flowChartConnector">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C</a:t>
            </a:r>
          </a:p>
        </p:txBody>
      </p:sp>
      <p:sp>
        <p:nvSpPr>
          <p:cNvPr id="54" name="Speech Bubble: Rectangle with Corners Rounded 53">
            <a:extLst>
              <a:ext uri="{FF2B5EF4-FFF2-40B4-BE49-F238E27FC236}">
                <a16:creationId xmlns:a16="http://schemas.microsoft.com/office/drawing/2014/main" id="{64954394-8D52-4449-AE0E-57D5BCE690CB}"/>
              </a:ext>
            </a:extLst>
          </p:cNvPr>
          <p:cNvSpPr/>
          <p:nvPr/>
        </p:nvSpPr>
        <p:spPr>
          <a:xfrm>
            <a:off x="9489653" y="1255315"/>
            <a:ext cx="2292775" cy="3360651"/>
          </a:xfrm>
          <a:prstGeom prst="wedgeRoundRectCallout">
            <a:avLst>
              <a:gd name="adj1" fmla="val -88806"/>
              <a:gd name="adj2" fmla="val 3026"/>
              <a:gd name="adj3" fmla="val 16667"/>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Sources</a:t>
            </a:r>
          </a:p>
          <a:p>
            <a:pPr algn="ctr"/>
            <a:r>
              <a:rPr lang="en-US" sz="2400"/>
              <a:t>Detectors</a:t>
            </a:r>
          </a:p>
          <a:p>
            <a:pPr algn="ctr"/>
            <a:r>
              <a:rPr lang="en-US" sz="2400"/>
              <a:t>Switches</a:t>
            </a:r>
          </a:p>
          <a:p>
            <a:pPr algn="ctr"/>
            <a:r>
              <a:rPr lang="en-US" sz="2400"/>
              <a:t>Fibers</a:t>
            </a:r>
          </a:p>
          <a:p>
            <a:pPr algn="ctr"/>
            <a:r>
              <a:rPr lang="en-US" sz="2400"/>
              <a:t>Converters</a:t>
            </a:r>
          </a:p>
          <a:p>
            <a:pPr algn="ctr"/>
            <a:r>
              <a:rPr lang="en-US" sz="2400"/>
              <a:t>Memories</a:t>
            </a:r>
          </a:p>
          <a:p>
            <a:pPr algn="ctr"/>
            <a:r>
              <a:rPr lang="en-US" sz="2400"/>
              <a:t>Repeaters</a:t>
            </a:r>
          </a:p>
          <a:p>
            <a:pPr algn="ctr"/>
            <a:r>
              <a:rPr lang="en-US" sz="2400"/>
              <a:t>Qubits</a:t>
            </a:r>
          </a:p>
          <a:p>
            <a:pPr algn="ctr"/>
            <a:r>
              <a:rPr lang="en-US" sz="2400"/>
              <a:t>etc.</a:t>
            </a:r>
          </a:p>
        </p:txBody>
      </p:sp>
      <p:sp>
        <p:nvSpPr>
          <p:cNvPr id="5" name="Flowchart: Connector 4">
            <a:extLst>
              <a:ext uri="{FF2B5EF4-FFF2-40B4-BE49-F238E27FC236}">
                <a16:creationId xmlns:a16="http://schemas.microsoft.com/office/drawing/2014/main" id="{700771B3-EC0A-3DF2-E1A5-56BD0A60ACC7}"/>
              </a:ext>
            </a:extLst>
          </p:cNvPr>
          <p:cNvSpPr/>
          <p:nvPr/>
        </p:nvSpPr>
        <p:spPr>
          <a:xfrm>
            <a:off x="3792513" y="1970576"/>
            <a:ext cx="1936353" cy="503525"/>
          </a:xfrm>
          <a:prstGeom prst="flowChartConnector">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components</a:t>
            </a:r>
          </a:p>
        </p:txBody>
      </p:sp>
      <p:cxnSp>
        <p:nvCxnSpPr>
          <p:cNvPr id="13" name="Straight Arrow Connector 12">
            <a:extLst>
              <a:ext uri="{FF2B5EF4-FFF2-40B4-BE49-F238E27FC236}">
                <a16:creationId xmlns:a16="http://schemas.microsoft.com/office/drawing/2014/main" id="{45AC90BF-137D-9BED-E067-B39EC5D9B163}"/>
              </a:ext>
            </a:extLst>
          </p:cNvPr>
          <p:cNvCxnSpPr>
            <a:cxnSpLocks/>
          </p:cNvCxnSpPr>
          <p:nvPr/>
        </p:nvCxnSpPr>
        <p:spPr>
          <a:xfrm flipH="1">
            <a:off x="3462391" y="2437416"/>
            <a:ext cx="420038" cy="3915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A4BE09B-C380-7588-274C-E74B0DF2DC36}"/>
              </a:ext>
            </a:extLst>
          </p:cNvPr>
          <p:cNvCxnSpPr>
            <a:cxnSpLocks/>
          </p:cNvCxnSpPr>
          <p:nvPr/>
        </p:nvCxnSpPr>
        <p:spPr>
          <a:xfrm>
            <a:off x="5637236" y="2417099"/>
            <a:ext cx="371581" cy="4341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770D19F-D2DC-2926-198F-4D68B02B8EF1}"/>
              </a:ext>
            </a:extLst>
          </p:cNvPr>
          <p:cNvSpPr>
            <a:spLocks noGrp="1"/>
          </p:cNvSpPr>
          <p:nvPr>
            <p:ph type="sldNum" sz="quarter" idx="4294967295"/>
          </p:nvPr>
        </p:nvSpPr>
        <p:spPr/>
        <p:txBody>
          <a:bodyPr/>
          <a:lstStyle/>
          <a:p>
            <a:fld id="{A412B693-C223-4CA6-B7F5-313EAB861284}" type="slidenum">
              <a:rPr lang="en-US" smtClean="0"/>
              <a:t>4</a:t>
            </a:fld>
            <a:endParaRPr lang="en-US"/>
          </a:p>
        </p:txBody>
      </p:sp>
    </p:spTree>
    <p:extLst>
      <p:ext uri="{BB962C8B-B14F-4D97-AF65-F5344CB8AC3E}">
        <p14:creationId xmlns:p14="http://schemas.microsoft.com/office/powerpoint/2010/main" val="1811475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DFB631-5074-E692-722D-0AED1CBB7C9D}"/>
              </a:ext>
            </a:extLst>
          </p:cNvPr>
          <p:cNvSpPr>
            <a:spLocks noGrp="1"/>
          </p:cNvSpPr>
          <p:nvPr>
            <p:ph type="title"/>
          </p:nvPr>
        </p:nvSpPr>
        <p:spPr>
          <a:xfrm>
            <a:off x="536217" y="0"/>
            <a:ext cx="10515600" cy="1325563"/>
          </a:xfrm>
        </p:spPr>
        <p:txBody>
          <a:bodyPr/>
          <a:lstStyle/>
          <a:p>
            <a:r>
              <a:rPr lang="en-US"/>
              <a:t>Quantum Networking Challenges</a:t>
            </a:r>
          </a:p>
        </p:txBody>
      </p:sp>
      <p:sp>
        <p:nvSpPr>
          <p:cNvPr id="16" name="Content Placeholder 1">
            <a:extLst>
              <a:ext uri="{FF2B5EF4-FFF2-40B4-BE49-F238E27FC236}">
                <a16:creationId xmlns:a16="http://schemas.microsoft.com/office/drawing/2014/main" id="{4FCBF3C0-C7A9-DD83-502B-90224436C71C}"/>
              </a:ext>
            </a:extLst>
          </p:cNvPr>
          <p:cNvSpPr>
            <a:spLocks noGrp="1"/>
          </p:cNvSpPr>
          <p:nvPr>
            <p:ph sz="half" idx="2"/>
          </p:nvPr>
        </p:nvSpPr>
        <p:spPr>
          <a:xfrm>
            <a:off x="312929" y="1616643"/>
            <a:ext cx="12064409" cy="5208181"/>
          </a:xfrm>
        </p:spPr>
        <p:txBody>
          <a:bodyPr>
            <a:normAutofit/>
          </a:bodyPr>
          <a:lstStyle/>
          <a:p>
            <a:pPr marL="457200" indent="-457200">
              <a:buFont typeface="Arial" panose="020B0604020202020204" pitchFamily="34" charset="0"/>
              <a:buChar char="•"/>
            </a:pPr>
            <a:r>
              <a:rPr lang="en-US" dirty="0"/>
              <a:t>Must operate in practical, deployed environment</a:t>
            </a:r>
          </a:p>
          <a:p>
            <a:pPr marL="457200" indent="-457200">
              <a:buFont typeface="Arial" panose="020B0604020202020204" pitchFamily="34" charset="0"/>
              <a:buChar char="•"/>
            </a:pPr>
            <a:r>
              <a:rPr lang="en-US" u="sng" dirty="0"/>
              <a:t>Compared to</a:t>
            </a:r>
            <a:r>
              <a:rPr lang="en-US" dirty="0"/>
              <a:t> Classical Networking, Quantum Networking needs:</a:t>
            </a:r>
          </a:p>
          <a:p>
            <a:pPr marL="1143000" lvl="1" indent="-457200"/>
            <a:r>
              <a:rPr lang="en-US" dirty="0"/>
              <a:t>Noise to be 9 orders of magnitude lower</a:t>
            </a:r>
          </a:p>
          <a:p>
            <a:pPr marL="1143000" lvl="1" indent="-457200"/>
            <a:r>
              <a:rPr lang="en-US" dirty="0"/>
              <a:t>Timing to be 5 orders of magnitude better</a:t>
            </a:r>
          </a:p>
          <a:p>
            <a:pPr marL="457200" indent="-457200">
              <a:buFont typeface="Arial" panose="020B0604020202020204" pitchFamily="34" charset="0"/>
              <a:buChar char="•"/>
            </a:pPr>
            <a:r>
              <a:rPr lang="en-US" dirty="0"/>
              <a:t>Understand and reduce sources of noise/errors due to more stringent requirements</a:t>
            </a:r>
          </a:p>
          <a:p>
            <a:pPr marL="457200" indent="-457200">
              <a:buFont typeface="Arial" panose="020B0604020202020204" pitchFamily="34" charset="0"/>
              <a:buChar char="•"/>
            </a:pPr>
            <a:r>
              <a:rPr lang="en-US" dirty="0"/>
              <a:t>Measurements will destroy the qubits – a need for non-invasive telemetry</a:t>
            </a:r>
          </a:p>
        </p:txBody>
      </p:sp>
      <p:sp>
        <p:nvSpPr>
          <p:cNvPr id="18" name="Slide Number Placeholder 17">
            <a:extLst>
              <a:ext uri="{FF2B5EF4-FFF2-40B4-BE49-F238E27FC236}">
                <a16:creationId xmlns:a16="http://schemas.microsoft.com/office/drawing/2014/main" id="{1946DCFD-6698-D4A5-D222-6461D06561A4}"/>
              </a:ext>
            </a:extLst>
          </p:cNvPr>
          <p:cNvSpPr>
            <a:spLocks noGrp="1"/>
          </p:cNvSpPr>
          <p:nvPr>
            <p:ph type="sldNum" sz="quarter" idx="4294967295"/>
          </p:nvPr>
        </p:nvSpPr>
        <p:spPr/>
        <p:txBody>
          <a:bodyPr/>
          <a:lstStyle/>
          <a:p>
            <a:fld id="{A412B693-C223-4CA6-B7F5-313EAB861284}" type="slidenum">
              <a:rPr lang="en-US" smtClean="0"/>
              <a:t>5</a:t>
            </a:fld>
            <a:endParaRPr lang="en-US"/>
          </a:p>
        </p:txBody>
      </p:sp>
    </p:spTree>
    <p:extLst>
      <p:ext uri="{BB962C8B-B14F-4D97-AF65-F5344CB8AC3E}">
        <p14:creationId xmlns:p14="http://schemas.microsoft.com/office/powerpoint/2010/main" val="327383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28E6CA-4B54-C6B5-3A4D-661F322381B0}"/>
              </a:ext>
            </a:extLst>
          </p:cNvPr>
          <p:cNvSpPr>
            <a:spLocks noGrp="1"/>
          </p:cNvSpPr>
          <p:nvPr>
            <p:ph type="title"/>
          </p:nvPr>
        </p:nvSpPr>
        <p:spPr/>
        <p:txBody>
          <a:bodyPr/>
          <a:lstStyle/>
          <a:p>
            <a:r>
              <a:rPr lang="en-US" dirty="0"/>
              <a:t>Quantum Network Metrology Tasks</a:t>
            </a:r>
          </a:p>
        </p:txBody>
      </p:sp>
      <p:grpSp>
        <p:nvGrpSpPr>
          <p:cNvPr id="17" name="Group 16">
            <a:extLst>
              <a:ext uri="{FF2B5EF4-FFF2-40B4-BE49-F238E27FC236}">
                <a16:creationId xmlns:a16="http://schemas.microsoft.com/office/drawing/2014/main" id="{45F1FFB8-23EC-5809-852F-8841D8265107}"/>
              </a:ext>
            </a:extLst>
          </p:cNvPr>
          <p:cNvGrpSpPr/>
          <p:nvPr/>
        </p:nvGrpSpPr>
        <p:grpSpPr>
          <a:xfrm>
            <a:off x="8135930" y="1501276"/>
            <a:ext cx="3552821" cy="2244786"/>
            <a:chOff x="422854" y="1379348"/>
            <a:chExt cx="2711796" cy="1506784"/>
          </a:xfrm>
        </p:grpSpPr>
        <p:pic>
          <p:nvPicPr>
            <p:cNvPr id="5" name="Picture 4">
              <a:extLst>
                <a:ext uri="{FF2B5EF4-FFF2-40B4-BE49-F238E27FC236}">
                  <a16:creationId xmlns:a16="http://schemas.microsoft.com/office/drawing/2014/main" id="{C8837896-3845-FF07-2229-1A290262D8CB}"/>
                </a:ext>
              </a:extLst>
            </p:cNvPr>
            <p:cNvPicPr>
              <a:picLocks noChangeAspect="1"/>
            </p:cNvPicPr>
            <p:nvPr/>
          </p:nvPicPr>
          <p:blipFill>
            <a:blip r:embed="rId3"/>
            <a:stretch>
              <a:fillRect/>
            </a:stretch>
          </p:blipFill>
          <p:spPr>
            <a:xfrm>
              <a:off x="422854" y="1729279"/>
              <a:ext cx="2711796" cy="115685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6" name="TextBox 15">
              <a:extLst>
                <a:ext uri="{FF2B5EF4-FFF2-40B4-BE49-F238E27FC236}">
                  <a16:creationId xmlns:a16="http://schemas.microsoft.com/office/drawing/2014/main" id="{53F0C3F2-3446-914F-F28B-0EBB32C62931}"/>
                </a:ext>
              </a:extLst>
            </p:cNvPr>
            <p:cNvSpPr txBox="1"/>
            <p:nvPr/>
          </p:nvSpPr>
          <p:spPr>
            <a:xfrm>
              <a:off x="592302" y="1379348"/>
              <a:ext cx="2372899" cy="302302"/>
            </a:xfrm>
            <a:prstGeom prst="rect">
              <a:avLst/>
            </a:prstGeom>
            <a:noFill/>
          </p:spPr>
          <p:txBody>
            <a:bodyPr wrap="none" rtlCol="0">
              <a:spAutoFit/>
            </a:bodyPr>
            <a:lstStyle/>
            <a:p>
              <a:r>
                <a:rPr lang="en-US" dirty="0"/>
                <a:t>Fiber polarization stability</a:t>
              </a:r>
              <a:endParaRPr lang="en-US" dirty="0">
                <a:solidFill>
                  <a:srgbClr val="FF0000"/>
                </a:solidFill>
              </a:endParaRPr>
            </a:p>
          </p:txBody>
        </p:sp>
      </p:grpSp>
      <p:grpSp>
        <p:nvGrpSpPr>
          <p:cNvPr id="26" name="Group 25">
            <a:extLst>
              <a:ext uri="{FF2B5EF4-FFF2-40B4-BE49-F238E27FC236}">
                <a16:creationId xmlns:a16="http://schemas.microsoft.com/office/drawing/2014/main" id="{5770876E-6534-70B5-51CD-D94144D5BC5B}"/>
              </a:ext>
            </a:extLst>
          </p:cNvPr>
          <p:cNvGrpSpPr/>
          <p:nvPr/>
        </p:nvGrpSpPr>
        <p:grpSpPr>
          <a:xfrm>
            <a:off x="4076146" y="4235427"/>
            <a:ext cx="3510898" cy="2174870"/>
            <a:chOff x="165628" y="4183299"/>
            <a:chExt cx="3510898" cy="2174870"/>
          </a:xfrm>
        </p:grpSpPr>
        <p:pic>
          <p:nvPicPr>
            <p:cNvPr id="11" name="Picture 10">
              <a:extLst>
                <a:ext uri="{FF2B5EF4-FFF2-40B4-BE49-F238E27FC236}">
                  <a16:creationId xmlns:a16="http://schemas.microsoft.com/office/drawing/2014/main" id="{DD68DF32-62DB-E6D8-EA47-BCDF596CFB57}"/>
                </a:ext>
              </a:extLst>
            </p:cNvPr>
            <p:cNvPicPr>
              <a:picLocks noChangeAspect="1"/>
            </p:cNvPicPr>
            <p:nvPr/>
          </p:nvPicPr>
          <p:blipFill>
            <a:blip r:embed="rId4"/>
            <a:stretch>
              <a:fillRect/>
            </a:stretch>
          </p:blipFill>
          <p:spPr>
            <a:xfrm>
              <a:off x="216221" y="4341299"/>
              <a:ext cx="3311384" cy="201687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3" name="TextBox 22">
              <a:extLst>
                <a:ext uri="{FF2B5EF4-FFF2-40B4-BE49-F238E27FC236}">
                  <a16:creationId xmlns:a16="http://schemas.microsoft.com/office/drawing/2014/main" id="{9E455E27-478E-7B35-B712-AE35257BE636}"/>
                </a:ext>
              </a:extLst>
            </p:cNvPr>
            <p:cNvSpPr txBox="1"/>
            <p:nvPr/>
          </p:nvSpPr>
          <p:spPr>
            <a:xfrm>
              <a:off x="165628" y="4183299"/>
              <a:ext cx="3510898" cy="369332"/>
            </a:xfrm>
            <a:prstGeom prst="rect">
              <a:avLst/>
            </a:prstGeom>
            <a:noFill/>
          </p:spPr>
          <p:txBody>
            <a:bodyPr wrap="square" rtlCol="0">
              <a:spAutoFit/>
            </a:bodyPr>
            <a:lstStyle/>
            <a:p>
              <a:r>
                <a:rPr lang="en-US"/>
                <a:t>Quantum/Classical Coexistence</a:t>
              </a:r>
            </a:p>
          </p:txBody>
        </p:sp>
      </p:grpSp>
      <p:grpSp>
        <p:nvGrpSpPr>
          <p:cNvPr id="25" name="Group 24">
            <a:extLst>
              <a:ext uri="{FF2B5EF4-FFF2-40B4-BE49-F238E27FC236}">
                <a16:creationId xmlns:a16="http://schemas.microsoft.com/office/drawing/2014/main" id="{0C0D899D-D418-94CD-5CE6-6C752D92B28D}"/>
              </a:ext>
            </a:extLst>
          </p:cNvPr>
          <p:cNvGrpSpPr/>
          <p:nvPr/>
        </p:nvGrpSpPr>
        <p:grpSpPr>
          <a:xfrm>
            <a:off x="447145" y="1360826"/>
            <a:ext cx="3080023" cy="2455416"/>
            <a:chOff x="8558240" y="3157686"/>
            <a:chExt cx="3080023" cy="2455416"/>
          </a:xfrm>
        </p:grpSpPr>
        <p:pic>
          <p:nvPicPr>
            <p:cNvPr id="14" name="Picture 13">
              <a:extLst>
                <a:ext uri="{FF2B5EF4-FFF2-40B4-BE49-F238E27FC236}">
                  <a16:creationId xmlns:a16="http://schemas.microsoft.com/office/drawing/2014/main" id="{37B35228-38A8-1A59-4F9A-BE06135F47DF}"/>
                </a:ext>
              </a:extLst>
            </p:cNvPr>
            <p:cNvPicPr>
              <a:picLocks noChangeAspect="1"/>
            </p:cNvPicPr>
            <p:nvPr/>
          </p:nvPicPr>
          <p:blipFill>
            <a:blip r:embed="rId5"/>
            <a:stretch>
              <a:fillRect/>
            </a:stretch>
          </p:blipFill>
          <p:spPr>
            <a:xfrm>
              <a:off x="8558240" y="3300201"/>
              <a:ext cx="3080023" cy="231290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4" name="TextBox 23">
              <a:extLst>
                <a:ext uri="{FF2B5EF4-FFF2-40B4-BE49-F238E27FC236}">
                  <a16:creationId xmlns:a16="http://schemas.microsoft.com/office/drawing/2014/main" id="{44C30461-51D0-0D1D-FD47-2D856021990F}"/>
                </a:ext>
              </a:extLst>
            </p:cNvPr>
            <p:cNvSpPr txBox="1"/>
            <p:nvPr/>
          </p:nvSpPr>
          <p:spPr>
            <a:xfrm>
              <a:off x="8793856" y="3157686"/>
              <a:ext cx="2644891" cy="369332"/>
            </a:xfrm>
            <a:prstGeom prst="rect">
              <a:avLst/>
            </a:prstGeom>
            <a:noFill/>
          </p:spPr>
          <p:txBody>
            <a:bodyPr wrap="none" rtlCol="0">
              <a:spAutoFit/>
            </a:bodyPr>
            <a:lstStyle/>
            <a:p>
              <a:r>
                <a:rPr lang="en-US"/>
                <a:t>Fiber loss characterization</a:t>
              </a:r>
            </a:p>
          </p:txBody>
        </p:sp>
      </p:grpSp>
      <p:grpSp>
        <p:nvGrpSpPr>
          <p:cNvPr id="20" name="Group 19">
            <a:extLst>
              <a:ext uri="{FF2B5EF4-FFF2-40B4-BE49-F238E27FC236}">
                <a16:creationId xmlns:a16="http://schemas.microsoft.com/office/drawing/2014/main" id="{8E11711B-3E3C-D45F-8FFA-AE427933CD56}"/>
              </a:ext>
            </a:extLst>
          </p:cNvPr>
          <p:cNvGrpSpPr/>
          <p:nvPr/>
        </p:nvGrpSpPr>
        <p:grpSpPr>
          <a:xfrm>
            <a:off x="276807" y="4269465"/>
            <a:ext cx="3464507" cy="1665799"/>
            <a:chOff x="533766" y="4531840"/>
            <a:chExt cx="3464507" cy="1665799"/>
          </a:xfrm>
        </p:grpSpPr>
        <p:pic>
          <p:nvPicPr>
            <p:cNvPr id="19" name="Picture 18">
              <a:extLst>
                <a:ext uri="{FF2B5EF4-FFF2-40B4-BE49-F238E27FC236}">
                  <a16:creationId xmlns:a16="http://schemas.microsoft.com/office/drawing/2014/main" id="{BA725DA4-5760-58E2-70B2-22D1BF607796}"/>
                </a:ext>
              </a:extLst>
            </p:cNvPr>
            <p:cNvPicPr>
              <a:picLocks noChangeAspect="1"/>
            </p:cNvPicPr>
            <p:nvPr/>
          </p:nvPicPr>
          <p:blipFill rotWithShape="1">
            <a:blip r:embed="rId6"/>
            <a:srcRect t="1896" b="64529"/>
            <a:stretch/>
          </p:blipFill>
          <p:spPr>
            <a:xfrm>
              <a:off x="533766" y="4675834"/>
              <a:ext cx="3464507" cy="152180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8" name="TextBox 17">
              <a:extLst>
                <a:ext uri="{FF2B5EF4-FFF2-40B4-BE49-F238E27FC236}">
                  <a16:creationId xmlns:a16="http://schemas.microsoft.com/office/drawing/2014/main" id="{7620A43F-A7F8-6D75-3636-14DB7AC01BB0}"/>
                </a:ext>
              </a:extLst>
            </p:cNvPr>
            <p:cNvSpPr txBox="1"/>
            <p:nvPr/>
          </p:nvSpPr>
          <p:spPr>
            <a:xfrm>
              <a:off x="1221182" y="4531840"/>
              <a:ext cx="2219454" cy="369332"/>
            </a:xfrm>
            <a:prstGeom prst="rect">
              <a:avLst/>
            </a:prstGeom>
            <a:noFill/>
          </p:spPr>
          <p:txBody>
            <a:bodyPr wrap="none" rtlCol="0">
              <a:spAutoFit/>
            </a:bodyPr>
            <a:lstStyle/>
            <a:p>
              <a:r>
                <a:rPr lang="en-US"/>
                <a:t>Node synchronization</a:t>
              </a:r>
              <a:endParaRPr lang="en-US">
                <a:solidFill>
                  <a:srgbClr val="FF0000"/>
                </a:solidFill>
              </a:endParaRPr>
            </a:p>
          </p:txBody>
        </p:sp>
      </p:grpSp>
      <p:grpSp>
        <p:nvGrpSpPr>
          <p:cNvPr id="6" name="Group 5"/>
          <p:cNvGrpSpPr/>
          <p:nvPr/>
        </p:nvGrpSpPr>
        <p:grpSpPr>
          <a:xfrm>
            <a:off x="3768288" y="1286653"/>
            <a:ext cx="3834220" cy="2712341"/>
            <a:chOff x="7919208" y="1120341"/>
            <a:chExt cx="3834220" cy="2712341"/>
          </a:xfrm>
        </p:grpSpPr>
        <p:sp>
          <p:nvSpPr>
            <p:cNvPr id="3" name="TextBox 2">
              <a:extLst>
                <a:ext uri="{FF2B5EF4-FFF2-40B4-BE49-F238E27FC236}">
                  <a16:creationId xmlns:a16="http://schemas.microsoft.com/office/drawing/2014/main" id="{A829724D-98D4-6F5D-27EA-D380D95E73FB}"/>
                </a:ext>
              </a:extLst>
            </p:cNvPr>
            <p:cNvSpPr txBox="1"/>
            <p:nvPr/>
          </p:nvSpPr>
          <p:spPr>
            <a:xfrm>
              <a:off x="8006633" y="1120341"/>
              <a:ext cx="3746795" cy="369332"/>
            </a:xfrm>
            <a:prstGeom prst="rect">
              <a:avLst/>
            </a:prstGeom>
            <a:noFill/>
          </p:spPr>
          <p:txBody>
            <a:bodyPr wrap="none" rtlCol="0">
              <a:spAutoFit/>
            </a:bodyPr>
            <a:lstStyle/>
            <a:p>
              <a:r>
                <a:rPr lang="en-US"/>
                <a:t>Fiber connector loss characterization</a:t>
              </a:r>
              <a:endParaRPr lang="en-US">
                <a:solidFill>
                  <a:srgbClr val="FF0000"/>
                </a:solidFill>
              </a:endParaRPr>
            </a:p>
          </p:txBody>
        </p:sp>
        <p:pic>
          <p:nvPicPr>
            <p:cNvPr id="8" name="Picture 7">
              <a:extLst>
                <a:ext uri="{FF2B5EF4-FFF2-40B4-BE49-F238E27FC236}">
                  <a16:creationId xmlns:a16="http://schemas.microsoft.com/office/drawing/2014/main" id="{5A2FBD44-0EA6-41EF-89E8-D27E5D3A004D}"/>
                </a:ext>
              </a:extLst>
            </p:cNvPr>
            <p:cNvPicPr>
              <a:picLocks noChangeAspect="1"/>
            </p:cNvPicPr>
            <p:nvPr/>
          </p:nvPicPr>
          <p:blipFill>
            <a:blip r:embed="rId7"/>
            <a:stretch>
              <a:fillRect/>
            </a:stretch>
          </p:blipFill>
          <p:spPr>
            <a:xfrm>
              <a:off x="7919208" y="1538495"/>
              <a:ext cx="3764942" cy="229418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grpSp>
        <p:nvGrpSpPr>
          <p:cNvPr id="2" name="Group 1"/>
          <p:cNvGrpSpPr/>
          <p:nvPr/>
        </p:nvGrpSpPr>
        <p:grpSpPr>
          <a:xfrm>
            <a:off x="8189147" y="4050761"/>
            <a:ext cx="3225064" cy="2491332"/>
            <a:chOff x="8189147" y="4050761"/>
            <a:chExt cx="3225064" cy="2491332"/>
          </a:xfrm>
        </p:grpSpPr>
        <p:pic>
          <p:nvPicPr>
            <p:cNvPr id="10" name="Picture 9">
              <a:extLst>
                <a:ext uri="{FF2B5EF4-FFF2-40B4-BE49-F238E27FC236}">
                  <a16:creationId xmlns:a16="http://schemas.microsoft.com/office/drawing/2014/main" id="{5E1832A5-7E8B-829F-4DDA-7208FD193274}"/>
                </a:ext>
              </a:extLst>
            </p:cNvPr>
            <p:cNvPicPr>
              <a:picLocks noChangeAspect="1"/>
            </p:cNvPicPr>
            <p:nvPr/>
          </p:nvPicPr>
          <p:blipFill>
            <a:blip r:embed="rId8"/>
            <a:stretch>
              <a:fillRect/>
            </a:stretch>
          </p:blipFill>
          <p:spPr>
            <a:xfrm>
              <a:off x="8189147" y="4426598"/>
              <a:ext cx="3225064" cy="21154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TextBox 11">
              <a:extLst>
                <a:ext uri="{FF2B5EF4-FFF2-40B4-BE49-F238E27FC236}">
                  <a16:creationId xmlns:a16="http://schemas.microsoft.com/office/drawing/2014/main" id="{67BF2C5D-55EB-6CE3-5326-5556A538E6BD}"/>
                </a:ext>
              </a:extLst>
            </p:cNvPr>
            <p:cNvSpPr txBox="1"/>
            <p:nvPr/>
          </p:nvSpPr>
          <p:spPr>
            <a:xfrm>
              <a:off x="8541586" y="4050761"/>
              <a:ext cx="2565189" cy="369332"/>
            </a:xfrm>
            <a:prstGeom prst="rect">
              <a:avLst/>
            </a:prstGeom>
            <a:noFill/>
          </p:spPr>
          <p:txBody>
            <a:bodyPr wrap="none" rtlCol="0">
              <a:spAutoFit/>
            </a:bodyPr>
            <a:lstStyle/>
            <a:p>
              <a:r>
                <a:rPr lang="en-US"/>
                <a:t>Detector characterization</a:t>
              </a:r>
              <a:endParaRPr lang="en-US">
                <a:solidFill>
                  <a:srgbClr val="FF0000"/>
                </a:solidFill>
              </a:endParaRPr>
            </a:p>
          </p:txBody>
        </p:sp>
      </p:grpSp>
    </p:spTree>
    <p:extLst>
      <p:ext uri="{BB962C8B-B14F-4D97-AF65-F5344CB8AC3E}">
        <p14:creationId xmlns:p14="http://schemas.microsoft.com/office/powerpoint/2010/main" val="202698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Testbeds</a:t>
            </a:r>
          </a:p>
        </p:txBody>
      </p:sp>
      <p:pic>
        <p:nvPicPr>
          <p:cNvPr id="36" name="Picture 35">
            <a:extLst>
              <a:ext uri="{FF2B5EF4-FFF2-40B4-BE49-F238E27FC236}">
                <a16:creationId xmlns:a16="http://schemas.microsoft.com/office/drawing/2014/main" id="{33C620DD-EDA1-E4D4-5F99-152306C94B06}"/>
              </a:ext>
            </a:extLst>
          </p:cNvPr>
          <p:cNvPicPr>
            <a:picLocks noChangeAspect="1"/>
          </p:cNvPicPr>
          <p:nvPr/>
        </p:nvPicPr>
        <p:blipFill>
          <a:blip r:embed="rId2"/>
          <a:stretch>
            <a:fillRect/>
          </a:stretch>
        </p:blipFill>
        <p:spPr>
          <a:xfrm>
            <a:off x="225925" y="1608667"/>
            <a:ext cx="11408496" cy="4402665"/>
          </a:xfrm>
          <a:prstGeom prst="rect">
            <a:avLst/>
          </a:prstGeom>
        </p:spPr>
      </p:pic>
      <p:cxnSp>
        <p:nvCxnSpPr>
          <p:cNvPr id="3" name="Straight Connector 2">
            <a:extLst>
              <a:ext uri="{FF2B5EF4-FFF2-40B4-BE49-F238E27FC236}">
                <a16:creationId xmlns:a16="http://schemas.microsoft.com/office/drawing/2014/main" id="{A0A7D33E-462A-4C91-F3F7-299A7FCDF266}"/>
              </a:ext>
            </a:extLst>
          </p:cNvPr>
          <p:cNvCxnSpPr>
            <a:cxnSpLocks/>
          </p:cNvCxnSpPr>
          <p:nvPr/>
        </p:nvCxnSpPr>
        <p:spPr>
          <a:xfrm>
            <a:off x="4014788" y="4305299"/>
            <a:ext cx="1262089" cy="427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BD130CA-8B36-BFB1-7888-E4F1FE6C2BF5}"/>
              </a:ext>
            </a:extLst>
          </p:cNvPr>
          <p:cNvCxnSpPr>
            <a:cxnSpLocks/>
          </p:cNvCxnSpPr>
          <p:nvPr/>
        </p:nvCxnSpPr>
        <p:spPr>
          <a:xfrm flipV="1">
            <a:off x="4014788" y="2747127"/>
            <a:ext cx="616478" cy="153277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291C645-7074-D806-8667-337CEA0FA019}"/>
              </a:ext>
            </a:extLst>
          </p:cNvPr>
          <p:cNvCxnSpPr>
            <a:cxnSpLocks/>
          </p:cNvCxnSpPr>
          <p:nvPr/>
        </p:nvCxnSpPr>
        <p:spPr>
          <a:xfrm flipV="1">
            <a:off x="4014788" y="3393417"/>
            <a:ext cx="5400145" cy="90341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DD2F0C4-DD05-DBAE-BDD5-D2CDE7CEAB3B}"/>
              </a:ext>
            </a:extLst>
          </p:cNvPr>
          <p:cNvCxnSpPr>
            <a:cxnSpLocks/>
          </p:cNvCxnSpPr>
          <p:nvPr/>
        </p:nvCxnSpPr>
        <p:spPr>
          <a:xfrm>
            <a:off x="4648200" y="2747963"/>
            <a:ext cx="4766733" cy="62388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F8F80CB-68C0-7104-7A1C-3BA2E9C440DA}"/>
              </a:ext>
            </a:extLst>
          </p:cNvPr>
          <p:cNvCxnSpPr>
            <a:cxnSpLocks/>
          </p:cNvCxnSpPr>
          <p:nvPr/>
        </p:nvCxnSpPr>
        <p:spPr>
          <a:xfrm flipV="1">
            <a:off x="5276877" y="3416173"/>
            <a:ext cx="4138056" cy="131669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19F4EBD-A010-8764-0B96-A3CB315BE44B}"/>
              </a:ext>
            </a:extLst>
          </p:cNvPr>
          <p:cNvSpPr txBox="1"/>
          <p:nvPr/>
        </p:nvSpPr>
        <p:spPr>
          <a:xfrm>
            <a:off x="9524998" y="2148658"/>
            <a:ext cx="1875681" cy="461665"/>
          </a:xfrm>
          <a:prstGeom prst="rect">
            <a:avLst/>
          </a:prstGeom>
          <a:solidFill>
            <a:schemeClr val="bg1">
              <a:lumMod val="95000"/>
            </a:schemeClr>
          </a:solidFill>
        </p:spPr>
        <p:txBody>
          <a:bodyPr wrap="square" rtlCol="0">
            <a:spAutoFit/>
          </a:bodyPr>
          <a:lstStyle/>
          <a:p>
            <a:pPr algn="ctr"/>
            <a:r>
              <a:rPr lang="en-US" sz="2400" b="1" dirty="0"/>
              <a:t>to UMD</a:t>
            </a:r>
          </a:p>
        </p:txBody>
      </p:sp>
      <p:cxnSp>
        <p:nvCxnSpPr>
          <p:cNvPr id="48" name="Straight Connector 47">
            <a:extLst>
              <a:ext uri="{FF2B5EF4-FFF2-40B4-BE49-F238E27FC236}">
                <a16:creationId xmlns:a16="http://schemas.microsoft.com/office/drawing/2014/main" id="{241F3950-F47E-D4DF-67A7-9A137E848832}"/>
              </a:ext>
            </a:extLst>
          </p:cNvPr>
          <p:cNvCxnSpPr>
            <a:cxnSpLocks/>
          </p:cNvCxnSpPr>
          <p:nvPr/>
        </p:nvCxnSpPr>
        <p:spPr>
          <a:xfrm flipV="1">
            <a:off x="4729163" y="3393417"/>
            <a:ext cx="4685770" cy="1509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89126A7-F35C-5AA9-B9F7-4D7585A422D7}"/>
              </a:ext>
            </a:extLst>
          </p:cNvPr>
          <p:cNvCxnSpPr>
            <a:cxnSpLocks/>
          </p:cNvCxnSpPr>
          <p:nvPr/>
        </p:nvCxnSpPr>
        <p:spPr>
          <a:xfrm flipV="1">
            <a:off x="7298266" y="3429000"/>
            <a:ext cx="2091266" cy="130386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Isosceles Triangle 7">
            <a:extLst>
              <a:ext uri="{FF2B5EF4-FFF2-40B4-BE49-F238E27FC236}">
                <a16:creationId xmlns:a16="http://schemas.microsoft.com/office/drawing/2014/main" id="{8A1FDB60-6C15-5880-61BA-B743565B94DD}"/>
              </a:ext>
            </a:extLst>
          </p:cNvPr>
          <p:cNvSpPr/>
          <p:nvPr/>
        </p:nvSpPr>
        <p:spPr>
          <a:xfrm>
            <a:off x="3826931" y="4165599"/>
            <a:ext cx="279400" cy="22860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a:extLst>
              <a:ext uri="{FF2B5EF4-FFF2-40B4-BE49-F238E27FC236}">
                <a16:creationId xmlns:a16="http://schemas.microsoft.com/office/drawing/2014/main" id="{EC3910A3-1B99-2147-0CCE-618ADE460901}"/>
              </a:ext>
            </a:extLst>
          </p:cNvPr>
          <p:cNvSpPr/>
          <p:nvPr/>
        </p:nvSpPr>
        <p:spPr>
          <a:xfrm>
            <a:off x="7090570" y="4615922"/>
            <a:ext cx="279400" cy="228600"/>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7204F47-BB62-8CC0-34F5-54A378A5AFF0}"/>
              </a:ext>
            </a:extLst>
          </p:cNvPr>
          <p:cNvSpPr/>
          <p:nvPr/>
        </p:nvSpPr>
        <p:spPr>
          <a:xfrm>
            <a:off x="1168400" y="4615922"/>
            <a:ext cx="1767840" cy="427568"/>
          </a:xfrm>
          <a:prstGeom prst="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56608FDE-3F67-E246-0D61-7E842DCB8CE7}"/>
              </a:ext>
            </a:extLst>
          </p:cNvPr>
          <p:cNvCxnSpPr/>
          <p:nvPr/>
        </p:nvCxnSpPr>
        <p:spPr>
          <a:xfrm>
            <a:off x="8371840" y="5043490"/>
            <a:ext cx="1153158"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F374E93-7B43-0129-F5D6-8CB16B1FA194}"/>
              </a:ext>
            </a:extLst>
          </p:cNvPr>
          <p:cNvSpPr txBox="1"/>
          <p:nvPr/>
        </p:nvSpPr>
        <p:spPr>
          <a:xfrm>
            <a:off x="8561934" y="4703513"/>
            <a:ext cx="772969" cy="369332"/>
          </a:xfrm>
          <a:prstGeom prst="rect">
            <a:avLst/>
          </a:prstGeom>
          <a:noFill/>
        </p:spPr>
        <p:txBody>
          <a:bodyPr wrap="none" rtlCol="0">
            <a:spAutoFit/>
          </a:bodyPr>
          <a:lstStyle/>
          <a:p>
            <a:r>
              <a:rPr lang="en-US" b="1" dirty="0"/>
              <a:t>100 m</a:t>
            </a:r>
          </a:p>
        </p:txBody>
      </p:sp>
    </p:spTree>
    <p:extLst>
      <p:ext uri="{BB962C8B-B14F-4D97-AF65-F5344CB8AC3E}">
        <p14:creationId xmlns:p14="http://schemas.microsoft.com/office/powerpoint/2010/main" val="2055304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E8E733-4C5F-3881-DC4F-59CF49DAB08F}"/>
              </a:ext>
            </a:extLst>
          </p:cNvPr>
          <p:cNvSpPr>
            <a:spLocks noGrp="1"/>
          </p:cNvSpPr>
          <p:nvPr>
            <p:ph type="title"/>
          </p:nvPr>
        </p:nvSpPr>
        <p:spPr>
          <a:xfrm>
            <a:off x="488735" y="-136489"/>
            <a:ext cx="10515600" cy="1325563"/>
          </a:xfrm>
        </p:spPr>
        <p:txBody>
          <a:bodyPr/>
          <a:lstStyle/>
          <a:p>
            <a:r>
              <a:rPr lang="en-US"/>
              <a:t>NIST – UMD(JQI) Quantum Network Nodes</a:t>
            </a:r>
          </a:p>
        </p:txBody>
      </p:sp>
      <p:sp>
        <p:nvSpPr>
          <p:cNvPr id="5" name="TextBox 4">
            <a:extLst>
              <a:ext uri="{FF2B5EF4-FFF2-40B4-BE49-F238E27FC236}">
                <a16:creationId xmlns:a16="http://schemas.microsoft.com/office/drawing/2014/main" id="{15F47755-96E1-DF30-F1E2-671DF005C88E}"/>
              </a:ext>
            </a:extLst>
          </p:cNvPr>
          <p:cNvSpPr txBox="1"/>
          <p:nvPr/>
        </p:nvSpPr>
        <p:spPr>
          <a:xfrm>
            <a:off x="8538745" y="4563642"/>
            <a:ext cx="3984097" cy="2677656"/>
          </a:xfrm>
          <a:prstGeom prst="rect">
            <a:avLst/>
          </a:prstGeom>
          <a:noFill/>
        </p:spPr>
        <p:txBody>
          <a:bodyPr wrap="square" rtlCol="0">
            <a:spAutoFit/>
          </a:bodyPr>
          <a:lstStyle/>
          <a:p>
            <a:r>
              <a:rPr lang="en-US" sz="2400" b="1" u="sng"/>
              <a:t>Quantum network nodes</a:t>
            </a:r>
          </a:p>
          <a:p>
            <a:pPr marL="342900" indent="-342900">
              <a:buFont typeface="Arial" panose="020B0604020202020204" pitchFamily="34" charset="0"/>
              <a:buChar char="•"/>
            </a:pPr>
            <a:r>
              <a:rPr lang="en-US" sz="2400"/>
              <a:t>Entangled Source</a:t>
            </a:r>
          </a:p>
          <a:p>
            <a:pPr marL="342900" indent="-342900">
              <a:buFont typeface="Arial" panose="020B0604020202020204" pitchFamily="34" charset="0"/>
              <a:buChar char="•"/>
            </a:pPr>
            <a:r>
              <a:rPr lang="en-US" sz="2400"/>
              <a:t>Detectors</a:t>
            </a:r>
          </a:p>
          <a:p>
            <a:pPr marL="342900" indent="-342900">
              <a:buFont typeface="Arial" panose="020B0604020202020204" pitchFamily="34" charset="0"/>
              <a:buChar char="•"/>
            </a:pPr>
            <a:r>
              <a:rPr lang="en-US" sz="2400"/>
              <a:t>Time taggers</a:t>
            </a:r>
          </a:p>
          <a:p>
            <a:pPr marL="342900" indent="-342900">
              <a:buFont typeface="Arial" panose="020B0604020202020204" pitchFamily="34" charset="0"/>
              <a:buChar char="•"/>
            </a:pPr>
            <a:r>
              <a:rPr lang="en-US" sz="2400"/>
              <a:t>Synchronization</a:t>
            </a:r>
          </a:p>
          <a:p>
            <a:pPr marL="342900" indent="-342900">
              <a:buFont typeface="Arial" panose="020B0604020202020204" pitchFamily="34" charset="0"/>
              <a:buChar char="•"/>
            </a:pPr>
            <a:r>
              <a:rPr lang="en-US" sz="2400"/>
              <a:t>Polarization stabilization</a:t>
            </a:r>
          </a:p>
          <a:p>
            <a:endParaRPr lang="en-US" sz="2400"/>
          </a:p>
        </p:txBody>
      </p:sp>
      <p:pic>
        <p:nvPicPr>
          <p:cNvPr id="6" name="Google Shape;929;p4">
            <a:extLst>
              <a:ext uri="{FF2B5EF4-FFF2-40B4-BE49-F238E27FC236}">
                <a16:creationId xmlns:a16="http://schemas.microsoft.com/office/drawing/2014/main" id="{926AA4A3-54A7-907D-BBF2-04776ACA2AD8}"/>
              </a:ext>
            </a:extLst>
          </p:cNvPr>
          <p:cNvPicPr preferRelativeResize="0"/>
          <p:nvPr/>
        </p:nvPicPr>
        <p:blipFill>
          <a:blip r:embed="rId2">
            <a:alphaModFix/>
          </a:blip>
          <a:stretch>
            <a:fillRect/>
          </a:stretch>
        </p:blipFill>
        <p:spPr>
          <a:xfrm>
            <a:off x="3061489" y="1319702"/>
            <a:ext cx="5477256" cy="5189468"/>
          </a:xfrm>
          <a:prstGeom prst="rect">
            <a:avLst/>
          </a:prstGeom>
          <a:noFill/>
          <a:ln>
            <a:solidFill>
              <a:schemeClr val="tx1"/>
            </a:solidFill>
          </a:ln>
        </p:spPr>
      </p:pic>
      <p:sp>
        <p:nvSpPr>
          <p:cNvPr id="16" name="Google Shape;489;p29">
            <a:extLst>
              <a:ext uri="{FF2B5EF4-FFF2-40B4-BE49-F238E27FC236}">
                <a16:creationId xmlns:a16="http://schemas.microsoft.com/office/drawing/2014/main" id="{F6609577-CE6F-572F-0EF4-926BA06F06BA}"/>
              </a:ext>
            </a:extLst>
          </p:cNvPr>
          <p:cNvSpPr txBox="1"/>
          <p:nvPr/>
        </p:nvSpPr>
        <p:spPr>
          <a:xfrm rot="600000">
            <a:off x="6232403" y="3703496"/>
            <a:ext cx="357238" cy="338514"/>
          </a:xfrm>
          <a:prstGeom prst="rect">
            <a:avLst/>
          </a:prstGeom>
          <a:noFill/>
          <a:ln>
            <a:noFill/>
          </a:ln>
        </p:spPr>
        <p:txBody>
          <a:bodyPr spcFirstLastPara="1" wrap="square" lIns="91425" tIns="45700" rIns="91425" bIns="45700" anchor="t" anchorCtr="0">
            <a:spAutoFit/>
          </a:bodyPr>
          <a:lstStyle/>
          <a:p>
            <a:pPr algn="ctr"/>
            <a:r>
              <a:rPr lang="en-US" sz="800">
                <a:solidFill>
                  <a:srgbClr val="000000"/>
                </a:solidFill>
                <a:latin typeface="Arial"/>
                <a:ea typeface="Arial"/>
                <a:cs typeface="Arial"/>
                <a:sym typeface="Arial"/>
              </a:rPr>
              <a:t>14 </a:t>
            </a:r>
            <a:r>
              <a:rPr lang="en-US" sz="800" b="0" i="0" u="none" strike="noStrike" cap="none">
                <a:solidFill>
                  <a:srgbClr val="000000"/>
                </a:solidFill>
                <a:latin typeface="Arial"/>
                <a:ea typeface="Arial"/>
                <a:cs typeface="Arial"/>
                <a:sym typeface="Arial"/>
              </a:rPr>
              <a:t>km</a:t>
            </a:r>
            <a:endParaRPr lang="en-US">
              <a:cs typeface="Calibri"/>
            </a:endParaRPr>
          </a:p>
        </p:txBody>
      </p:sp>
      <p:sp>
        <p:nvSpPr>
          <p:cNvPr id="19" name="Oval 18">
            <a:extLst>
              <a:ext uri="{FF2B5EF4-FFF2-40B4-BE49-F238E27FC236}">
                <a16:creationId xmlns:a16="http://schemas.microsoft.com/office/drawing/2014/main" id="{EB0CE24B-C44C-479B-28D3-6774B1912CAD}"/>
              </a:ext>
            </a:extLst>
          </p:cNvPr>
          <p:cNvSpPr/>
          <p:nvPr/>
        </p:nvSpPr>
        <p:spPr>
          <a:xfrm>
            <a:off x="3308229" y="1561778"/>
            <a:ext cx="256867" cy="2551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2B95D0A-73F4-5ED9-5BFE-F92AD8F0A2D3}"/>
              </a:ext>
            </a:extLst>
          </p:cNvPr>
          <p:cNvSpPr/>
          <p:nvPr/>
        </p:nvSpPr>
        <p:spPr>
          <a:xfrm>
            <a:off x="5857842" y="3703297"/>
            <a:ext cx="256867" cy="2551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FDE0AD93-A6BE-B23A-1405-ECD2E31B27E8}"/>
              </a:ext>
            </a:extLst>
          </p:cNvPr>
          <p:cNvSpPr txBox="1"/>
          <p:nvPr/>
        </p:nvSpPr>
        <p:spPr>
          <a:xfrm rot="2312471">
            <a:off x="4390288" y="2308265"/>
            <a:ext cx="1829347" cy="369332"/>
          </a:xfrm>
          <a:prstGeom prst="rect">
            <a:avLst/>
          </a:prstGeom>
          <a:noFill/>
        </p:spPr>
        <p:txBody>
          <a:bodyPr wrap="none" rtlCol="0">
            <a:spAutoFit/>
          </a:bodyPr>
          <a:lstStyle/>
          <a:p>
            <a:r>
              <a:rPr lang="en-US" dirty="0"/>
              <a:t>60 km aerial fiber</a:t>
            </a:r>
          </a:p>
        </p:txBody>
      </p:sp>
      <p:cxnSp>
        <p:nvCxnSpPr>
          <p:cNvPr id="15" name="Straight Connector 14">
            <a:extLst>
              <a:ext uri="{FF2B5EF4-FFF2-40B4-BE49-F238E27FC236}">
                <a16:creationId xmlns:a16="http://schemas.microsoft.com/office/drawing/2014/main" id="{0440CB9F-4611-395B-B1DF-0BD9FCA57236}"/>
              </a:ext>
            </a:extLst>
          </p:cNvPr>
          <p:cNvCxnSpPr>
            <a:cxnSpLocks/>
            <a:endCxn id="19" idx="5"/>
          </p:cNvCxnSpPr>
          <p:nvPr/>
        </p:nvCxnSpPr>
        <p:spPr>
          <a:xfrm flipV="1">
            <a:off x="2558022" y="1779589"/>
            <a:ext cx="969457" cy="43911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56BC2D-B0E6-9E81-3A2C-188B55940F8F}"/>
              </a:ext>
            </a:extLst>
          </p:cNvPr>
          <p:cNvCxnSpPr>
            <a:cxnSpLocks/>
          </p:cNvCxnSpPr>
          <p:nvPr/>
        </p:nvCxnSpPr>
        <p:spPr>
          <a:xfrm>
            <a:off x="5986275" y="3958478"/>
            <a:ext cx="2944334" cy="4064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ED8C4C3-EE8A-DDD5-9909-E7025668A2E9}"/>
              </a:ext>
            </a:extLst>
          </p:cNvPr>
          <p:cNvCxnSpPr>
            <a:cxnSpLocks/>
            <a:stCxn id="20" idx="1"/>
          </p:cNvCxnSpPr>
          <p:nvPr/>
        </p:nvCxnSpPr>
        <p:spPr>
          <a:xfrm flipV="1">
            <a:off x="5895459" y="1229932"/>
            <a:ext cx="3035150" cy="25107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54B27BA-4B72-AADA-73F7-7CB4F31980CB}"/>
              </a:ext>
            </a:extLst>
          </p:cNvPr>
          <p:cNvCxnSpPr>
            <a:cxnSpLocks/>
            <a:endCxn id="19" idx="1"/>
          </p:cNvCxnSpPr>
          <p:nvPr/>
        </p:nvCxnSpPr>
        <p:spPr>
          <a:xfrm flipV="1">
            <a:off x="2494497" y="1599148"/>
            <a:ext cx="851349" cy="77186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Picture 17" descr="A picture containing text, indoor, computer, cluttered&#10;&#10;AI-generated content may be incorrect.">
            <a:extLst>
              <a:ext uri="{FF2B5EF4-FFF2-40B4-BE49-F238E27FC236}">
                <a16:creationId xmlns:a16="http://schemas.microsoft.com/office/drawing/2014/main" id="{B66E5031-8DE2-7B7E-9CC8-F1D127BCE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41" y="2346798"/>
            <a:ext cx="2192684" cy="38981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a:extLst>
              <a:ext uri="{FF2B5EF4-FFF2-40B4-BE49-F238E27FC236}">
                <a16:creationId xmlns:a16="http://schemas.microsoft.com/office/drawing/2014/main" id="{65CE1B46-7B4C-53A2-AA5C-5BD6932C371A}"/>
              </a:ext>
            </a:extLst>
          </p:cNvPr>
          <p:cNvPicPr>
            <a:picLocks noChangeAspect="1"/>
          </p:cNvPicPr>
          <p:nvPr/>
        </p:nvPicPr>
        <p:blipFill rotWithShape="1">
          <a:blip r:embed="rId4"/>
          <a:srcRect t="1945"/>
          <a:stretch/>
        </p:blipFill>
        <p:spPr>
          <a:xfrm>
            <a:off x="8843342" y="1126039"/>
            <a:ext cx="2546063" cy="33286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43109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D121E-F671-DAC8-A413-6EEDDFF60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71AE1-01FD-BDF2-2A54-7117F7470279}"/>
              </a:ext>
            </a:extLst>
          </p:cNvPr>
          <p:cNvSpPr>
            <a:spLocks noGrp="1"/>
          </p:cNvSpPr>
          <p:nvPr>
            <p:ph type="ctrTitle"/>
          </p:nvPr>
        </p:nvSpPr>
        <p:spPr>
          <a:xfrm>
            <a:off x="101601" y="1899920"/>
            <a:ext cx="12070079" cy="2875279"/>
          </a:xfrm>
        </p:spPr>
        <p:txBody>
          <a:bodyPr>
            <a:noAutofit/>
          </a:bodyPr>
          <a:lstStyle/>
          <a:p>
            <a:r>
              <a:rPr lang="en-US" sz="3800" dirty="0"/>
              <a:t>Benchmarking Synchronization Systems</a:t>
            </a:r>
            <a:br>
              <a:rPr lang="en-US" sz="3800" dirty="0"/>
            </a:br>
            <a:br>
              <a:rPr lang="en-US" sz="3800" dirty="0"/>
            </a:br>
            <a:r>
              <a:rPr lang="en-US" sz="3800" dirty="0"/>
              <a:t>Polarization Entanglement Distribution Over Aerial Fibers</a:t>
            </a:r>
            <a:br>
              <a:rPr lang="en-US" sz="3800" dirty="0"/>
            </a:br>
            <a:br>
              <a:rPr lang="en-US" sz="3800" dirty="0"/>
            </a:br>
            <a:r>
              <a:rPr lang="en-US" sz="3800" dirty="0"/>
              <a:t>Optical Fiber Connector Loss</a:t>
            </a:r>
          </a:p>
        </p:txBody>
      </p:sp>
    </p:spTree>
    <p:extLst>
      <p:ext uri="{BB962C8B-B14F-4D97-AF65-F5344CB8AC3E}">
        <p14:creationId xmlns:p14="http://schemas.microsoft.com/office/powerpoint/2010/main" val="68038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6D315-7A0C-89F4-861E-DA55E6C478A0}"/>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CCF17BC8-A97B-5668-BA91-3CA614C18F3D}"/>
              </a:ext>
            </a:extLst>
          </p:cNvPr>
          <p:cNvGrpSpPr/>
          <p:nvPr/>
        </p:nvGrpSpPr>
        <p:grpSpPr>
          <a:xfrm>
            <a:off x="7542773" y="1405207"/>
            <a:ext cx="4563112" cy="4906060"/>
            <a:chOff x="7563321" y="1405207"/>
            <a:chExt cx="4563112" cy="4906060"/>
          </a:xfrm>
        </p:grpSpPr>
        <p:pic>
          <p:nvPicPr>
            <p:cNvPr id="10" name="Picture 9">
              <a:extLst>
                <a:ext uri="{FF2B5EF4-FFF2-40B4-BE49-F238E27FC236}">
                  <a16:creationId xmlns:a16="http://schemas.microsoft.com/office/drawing/2014/main" id="{7D53F5DC-C2BC-290F-028C-D0B660C76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3321" y="1405207"/>
              <a:ext cx="4563112" cy="4906060"/>
            </a:xfrm>
            <a:prstGeom prst="rect">
              <a:avLst/>
            </a:prstGeom>
          </p:spPr>
        </p:pic>
        <p:sp>
          <p:nvSpPr>
            <p:cNvPr id="11" name="Rectangle 10">
              <a:extLst>
                <a:ext uri="{FF2B5EF4-FFF2-40B4-BE49-F238E27FC236}">
                  <a16:creationId xmlns:a16="http://schemas.microsoft.com/office/drawing/2014/main" id="{CF137FEB-086C-BFED-9E36-1A3F5E5F7E12}"/>
                </a:ext>
              </a:extLst>
            </p:cNvPr>
            <p:cNvSpPr/>
            <p:nvPr/>
          </p:nvSpPr>
          <p:spPr>
            <a:xfrm>
              <a:off x="8548099" y="2139798"/>
              <a:ext cx="390418" cy="4356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1198E452-34E9-B05F-826C-D91A031B3005}"/>
              </a:ext>
            </a:extLst>
          </p:cNvPr>
          <p:cNvSpPr>
            <a:spLocks noGrp="1"/>
          </p:cNvSpPr>
          <p:nvPr>
            <p:ph type="title"/>
          </p:nvPr>
        </p:nvSpPr>
        <p:spPr>
          <a:xfrm>
            <a:off x="444486" y="-115874"/>
            <a:ext cx="10515600" cy="1325563"/>
          </a:xfrm>
        </p:spPr>
        <p:txBody>
          <a:bodyPr>
            <a:normAutofit/>
          </a:bodyPr>
          <a:lstStyle/>
          <a:p>
            <a:r>
              <a:rPr lang="en-US" sz="4000" dirty="0"/>
              <a:t>Node synchronization: Entanglement Swapping</a:t>
            </a:r>
          </a:p>
        </p:txBody>
      </p:sp>
      <p:sp>
        <p:nvSpPr>
          <p:cNvPr id="58" name="TextBox 57">
            <a:extLst>
              <a:ext uri="{FF2B5EF4-FFF2-40B4-BE49-F238E27FC236}">
                <a16:creationId xmlns:a16="http://schemas.microsoft.com/office/drawing/2014/main" id="{C12273BA-ED15-B115-5C09-84DFE6821C26}"/>
              </a:ext>
            </a:extLst>
          </p:cNvPr>
          <p:cNvSpPr txBox="1"/>
          <p:nvPr/>
        </p:nvSpPr>
        <p:spPr>
          <a:xfrm>
            <a:off x="8527551" y="6275952"/>
            <a:ext cx="3119765" cy="461665"/>
          </a:xfrm>
          <a:prstGeom prst="rect">
            <a:avLst/>
          </a:prstGeom>
          <a:noFill/>
        </p:spPr>
        <p:txBody>
          <a:bodyPr wrap="none" rtlCol="0">
            <a:spAutoFit/>
          </a:bodyPr>
          <a:lstStyle/>
          <a:p>
            <a:r>
              <a:rPr lang="en-US" sz="2400">
                <a:solidFill>
                  <a:srgbClr val="FF0000"/>
                </a:solidFill>
              </a:rPr>
              <a:t>*10 </a:t>
            </a:r>
            <a:r>
              <a:rPr lang="en-US" sz="2400" err="1">
                <a:solidFill>
                  <a:srgbClr val="FF0000"/>
                </a:solidFill>
              </a:rPr>
              <a:t>ps</a:t>
            </a:r>
            <a:r>
              <a:rPr lang="en-US" sz="2400">
                <a:solidFill>
                  <a:srgbClr val="FF0000"/>
                </a:solidFill>
              </a:rPr>
              <a:t> ≡ 2 mm in fiber</a:t>
            </a:r>
          </a:p>
        </p:txBody>
      </p:sp>
      <p:sp>
        <p:nvSpPr>
          <p:cNvPr id="59" name="TextBox 58">
            <a:extLst>
              <a:ext uri="{FF2B5EF4-FFF2-40B4-BE49-F238E27FC236}">
                <a16:creationId xmlns:a16="http://schemas.microsoft.com/office/drawing/2014/main" id="{30C8E29F-F935-6AE6-7A16-6392A7B687EC}"/>
              </a:ext>
            </a:extLst>
          </p:cNvPr>
          <p:cNvSpPr txBox="1"/>
          <p:nvPr/>
        </p:nvSpPr>
        <p:spPr>
          <a:xfrm>
            <a:off x="9032246" y="2122587"/>
            <a:ext cx="2884123" cy="338554"/>
          </a:xfrm>
          <a:prstGeom prst="rect">
            <a:avLst/>
          </a:prstGeom>
          <a:noFill/>
        </p:spPr>
        <p:txBody>
          <a:bodyPr wrap="none" rtlCol="0">
            <a:spAutoFit/>
          </a:bodyPr>
          <a:lstStyle/>
          <a:p>
            <a:r>
              <a:rPr lang="en-US" sz="1600"/>
              <a:t>Jin et al, Sci Rep </a:t>
            </a:r>
            <a:r>
              <a:rPr lang="en-US" sz="1600" b="1"/>
              <a:t>5</a:t>
            </a:r>
            <a:r>
              <a:rPr lang="en-US" sz="1600"/>
              <a:t>, 9333 (2015)</a:t>
            </a:r>
          </a:p>
        </p:txBody>
      </p:sp>
      <p:sp>
        <p:nvSpPr>
          <p:cNvPr id="19" name="TextBox 18">
            <a:extLst>
              <a:ext uri="{FF2B5EF4-FFF2-40B4-BE49-F238E27FC236}">
                <a16:creationId xmlns:a16="http://schemas.microsoft.com/office/drawing/2014/main" id="{7BA32F28-1330-8B6C-EE57-D9FD6D2704DC}"/>
              </a:ext>
            </a:extLst>
          </p:cNvPr>
          <p:cNvSpPr txBox="1"/>
          <p:nvPr/>
        </p:nvSpPr>
        <p:spPr>
          <a:xfrm>
            <a:off x="215280" y="1260812"/>
            <a:ext cx="7483621" cy="1200329"/>
          </a:xfrm>
          <a:prstGeom prst="rect">
            <a:avLst/>
          </a:prstGeom>
          <a:noFill/>
          <a:ln w="28575">
            <a:solidFill>
              <a:srgbClr val="FF0000"/>
            </a:solidFill>
          </a:ln>
        </p:spPr>
        <p:txBody>
          <a:bodyPr wrap="square" rtlCol="0">
            <a:spAutoFit/>
          </a:bodyPr>
          <a:lstStyle/>
          <a:p>
            <a:pPr marL="457200" indent="-457200">
              <a:buFont typeface="Arial" panose="020B0604020202020204" pitchFamily="34" charset="0"/>
              <a:buChar char="•"/>
            </a:pPr>
            <a:r>
              <a:rPr lang="en-US" sz="2400" dirty="0"/>
              <a:t>Excellent synchronization is required</a:t>
            </a:r>
          </a:p>
          <a:p>
            <a:pPr marL="457200" indent="-457200">
              <a:buFont typeface="Arial" panose="020B0604020202020204" pitchFamily="34" charset="0"/>
              <a:buChar char="•"/>
            </a:pPr>
            <a:r>
              <a:rPr lang="en-US" sz="2400" dirty="0"/>
              <a:t>Polarization must be stabilized</a:t>
            </a:r>
          </a:p>
          <a:p>
            <a:pPr marL="457200" indent="-457200">
              <a:buFont typeface="Arial" panose="020B0604020202020204" pitchFamily="34" charset="0"/>
              <a:buChar char="•"/>
            </a:pPr>
            <a:r>
              <a:rPr lang="en-US" sz="2400" dirty="0"/>
              <a:t>Photon noise must be mitigated</a:t>
            </a:r>
          </a:p>
        </p:txBody>
      </p:sp>
      <p:pic>
        <p:nvPicPr>
          <p:cNvPr id="3" name="Picture 2" descr="Diagram&#10;&#10;AI-generated content may be incorrect.">
            <a:extLst>
              <a:ext uri="{FF2B5EF4-FFF2-40B4-BE49-F238E27FC236}">
                <a16:creationId xmlns:a16="http://schemas.microsoft.com/office/drawing/2014/main" id="{F4624925-FCA0-8A04-9296-AB2DDC18B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688" y="2911793"/>
            <a:ext cx="6817740" cy="3054726"/>
          </a:xfrm>
          <a:prstGeom prst="rect">
            <a:avLst/>
          </a:prstGeom>
        </p:spPr>
      </p:pic>
      <p:sp>
        <p:nvSpPr>
          <p:cNvPr id="6" name="TextBox 5">
            <a:extLst>
              <a:ext uri="{FF2B5EF4-FFF2-40B4-BE49-F238E27FC236}">
                <a16:creationId xmlns:a16="http://schemas.microsoft.com/office/drawing/2014/main" id="{148B4508-01AC-6BF9-C51C-F168275B7B77}"/>
              </a:ext>
            </a:extLst>
          </p:cNvPr>
          <p:cNvSpPr txBox="1"/>
          <p:nvPr/>
        </p:nvSpPr>
        <p:spPr>
          <a:xfrm>
            <a:off x="1469205" y="3640971"/>
            <a:ext cx="1070293" cy="400110"/>
          </a:xfrm>
          <a:prstGeom prst="rect">
            <a:avLst/>
          </a:prstGeom>
          <a:noFill/>
        </p:spPr>
        <p:txBody>
          <a:bodyPr wrap="none" rtlCol="0">
            <a:spAutoFit/>
          </a:bodyPr>
          <a:lstStyle/>
          <a:p>
            <a:r>
              <a:rPr lang="en-US" sz="2000"/>
              <a:t>10’s km</a:t>
            </a:r>
          </a:p>
        </p:txBody>
      </p:sp>
      <p:sp>
        <p:nvSpPr>
          <p:cNvPr id="5" name="Slide Number Placeholder 1">
            <a:extLst>
              <a:ext uri="{FF2B5EF4-FFF2-40B4-BE49-F238E27FC236}">
                <a16:creationId xmlns:a16="http://schemas.microsoft.com/office/drawing/2014/main" id="{8D32037B-3A29-7952-C83A-7364719BA49D}"/>
              </a:ext>
            </a:extLst>
          </p:cNvPr>
          <p:cNvSpPr>
            <a:spLocks noGrp="1"/>
          </p:cNvSpPr>
          <p:nvPr>
            <p:ph type="sldNum" sz="quarter" idx="12"/>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12B693-C223-4CA6-B7F5-313EAB861284}" type="slidenum">
              <a:rPr lang="en-US" smtClean="0"/>
              <a:pPr/>
              <a:t>10</a:t>
            </a:fld>
            <a:endParaRPr lang="en-US"/>
          </a:p>
        </p:txBody>
      </p:sp>
      <p:sp>
        <p:nvSpPr>
          <p:cNvPr id="14" name="TextBox 13">
            <a:extLst>
              <a:ext uri="{FF2B5EF4-FFF2-40B4-BE49-F238E27FC236}">
                <a16:creationId xmlns:a16="http://schemas.microsoft.com/office/drawing/2014/main" id="{41C4C179-76EA-7147-A983-951072CD870C}"/>
              </a:ext>
            </a:extLst>
          </p:cNvPr>
          <p:cNvSpPr txBox="1"/>
          <p:nvPr/>
        </p:nvSpPr>
        <p:spPr>
          <a:xfrm>
            <a:off x="9799756" y="5024500"/>
            <a:ext cx="575353" cy="461665"/>
          </a:xfrm>
          <a:prstGeom prst="rect">
            <a:avLst/>
          </a:prstGeom>
          <a:noFill/>
        </p:spPr>
        <p:txBody>
          <a:bodyPr wrap="square">
            <a:spAutoFit/>
          </a:bodyPr>
          <a:lstStyle/>
          <a:p>
            <a:r>
              <a:rPr lang="en-US" sz="2400" b="1">
                <a:solidFill>
                  <a:srgbClr val="FF0000"/>
                </a:solidFill>
              </a:rPr>
              <a:t>*</a:t>
            </a:r>
            <a:endParaRPr lang="en-US" b="1"/>
          </a:p>
        </p:txBody>
      </p:sp>
    </p:spTree>
    <p:extLst>
      <p:ext uri="{BB962C8B-B14F-4D97-AF65-F5344CB8AC3E}">
        <p14:creationId xmlns:p14="http://schemas.microsoft.com/office/powerpoint/2010/main" val="223644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532E52-26B9-147F-3E4F-6E1A9AE08AD7}"/>
              </a:ext>
            </a:extLst>
          </p:cNvPr>
          <p:cNvSpPr>
            <a:spLocks noGrp="1"/>
          </p:cNvSpPr>
          <p:nvPr>
            <p:ph type="title"/>
          </p:nvPr>
        </p:nvSpPr>
        <p:spPr>
          <a:xfrm>
            <a:off x="573795" y="7727"/>
            <a:ext cx="10515600" cy="1325563"/>
          </a:xfrm>
        </p:spPr>
        <p:txBody>
          <a:bodyPr/>
          <a:lstStyle/>
          <a:p>
            <a:r>
              <a:rPr lang="en-US" dirty="0"/>
              <a:t>High-Accuracy PTP Performance</a:t>
            </a:r>
          </a:p>
        </p:txBody>
      </p:sp>
      <p:pic>
        <p:nvPicPr>
          <p:cNvPr id="6" name="Picture 5">
            <a:extLst>
              <a:ext uri="{FF2B5EF4-FFF2-40B4-BE49-F238E27FC236}">
                <a16:creationId xmlns:a16="http://schemas.microsoft.com/office/drawing/2014/main" id="{BB29E287-A2AB-8947-D261-DE4C41CA6EDA}"/>
              </a:ext>
            </a:extLst>
          </p:cNvPr>
          <p:cNvPicPr>
            <a:picLocks noChangeAspect="1"/>
          </p:cNvPicPr>
          <p:nvPr/>
        </p:nvPicPr>
        <p:blipFill>
          <a:blip r:embed="rId2"/>
          <a:stretch>
            <a:fillRect/>
          </a:stretch>
        </p:blipFill>
        <p:spPr>
          <a:xfrm>
            <a:off x="6235376" y="1314818"/>
            <a:ext cx="4439460" cy="5810469"/>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EE0D0D91-0B6F-A665-B926-B3058258ACA5}"/>
              </a:ext>
            </a:extLst>
          </p:cNvPr>
          <p:cNvSpPr txBox="1"/>
          <p:nvPr/>
        </p:nvSpPr>
        <p:spPr>
          <a:xfrm>
            <a:off x="582382" y="1597930"/>
            <a:ext cx="2650726" cy="461665"/>
          </a:xfrm>
          <a:prstGeom prst="rect">
            <a:avLst/>
          </a:prstGeom>
          <a:noFill/>
        </p:spPr>
        <p:txBody>
          <a:bodyPr wrap="none" rtlCol="0">
            <a:spAutoFit/>
          </a:bodyPr>
          <a:lstStyle/>
          <a:p>
            <a:r>
              <a:rPr lang="en-US" sz="2400"/>
              <a:t>Short term stability </a:t>
            </a:r>
          </a:p>
        </p:txBody>
      </p:sp>
      <p:sp>
        <p:nvSpPr>
          <p:cNvPr id="9" name="TextBox 8">
            <a:extLst>
              <a:ext uri="{FF2B5EF4-FFF2-40B4-BE49-F238E27FC236}">
                <a16:creationId xmlns:a16="http://schemas.microsoft.com/office/drawing/2014/main" id="{1CFA09AC-F249-CDE3-C7DE-74ADB7F34C01}"/>
              </a:ext>
            </a:extLst>
          </p:cNvPr>
          <p:cNvSpPr txBox="1"/>
          <p:nvPr/>
        </p:nvSpPr>
        <p:spPr>
          <a:xfrm>
            <a:off x="6789933" y="1281172"/>
            <a:ext cx="2504853" cy="461665"/>
          </a:xfrm>
          <a:prstGeom prst="rect">
            <a:avLst/>
          </a:prstGeom>
          <a:noFill/>
        </p:spPr>
        <p:txBody>
          <a:bodyPr wrap="none" rtlCol="0">
            <a:spAutoFit/>
          </a:bodyPr>
          <a:lstStyle/>
          <a:p>
            <a:r>
              <a:rPr lang="en-US" sz="2400"/>
              <a:t>Long term stability</a:t>
            </a:r>
          </a:p>
        </p:txBody>
      </p:sp>
      <p:pic>
        <p:nvPicPr>
          <p:cNvPr id="17" name="Picture 16">
            <a:extLst>
              <a:ext uri="{FF2B5EF4-FFF2-40B4-BE49-F238E27FC236}">
                <a16:creationId xmlns:a16="http://schemas.microsoft.com/office/drawing/2014/main" id="{2BAAF85B-CC22-DA61-CEFE-8A06FA93E23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1858761"/>
            <a:ext cx="5388187" cy="3087233"/>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3AD0166F-EEA2-4E73-8A28-1030C0908BC8}"/>
              </a:ext>
            </a:extLst>
          </p:cNvPr>
          <p:cNvSpPr txBox="1"/>
          <p:nvPr/>
        </p:nvSpPr>
        <p:spPr>
          <a:xfrm>
            <a:off x="286116" y="4999239"/>
            <a:ext cx="5809884" cy="1015663"/>
          </a:xfrm>
          <a:prstGeom prst="rect">
            <a:avLst/>
          </a:prstGeom>
          <a:noFill/>
          <a:ln>
            <a:solidFill>
              <a:srgbClr val="FF0000"/>
            </a:solidFill>
          </a:ln>
        </p:spPr>
        <p:txBody>
          <a:bodyPr wrap="square" rtlCol="0">
            <a:spAutoFit/>
          </a:bodyPr>
          <a:lstStyle/>
          <a:p>
            <a:r>
              <a:rPr lang="en-US" sz="2000" dirty="0"/>
              <a:t>Short term stability: 	~ 1 </a:t>
            </a:r>
            <a:r>
              <a:rPr lang="en-US" sz="2000" dirty="0" err="1"/>
              <a:t>ps</a:t>
            </a:r>
            <a:endParaRPr lang="en-US" sz="2000" dirty="0"/>
          </a:p>
          <a:p>
            <a:r>
              <a:rPr lang="en-US" sz="2000" dirty="0"/>
              <a:t>Long term stability:	&lt; 5 </a:t>
            </a:r>
            <a:r>
              <a:rPr lang="en-US" sz="2000" dirty="0" err="1"/>
              <a:t>ps</a:t>
            </a:r>
            <a:r>
              <a:rPr lang="en-US" sz="2000" dirty="0"/>
              <a:t> p-p @3 km</a:t>
            </a:r>
          </a:p>
          <a:p>
            <a:r>
              <a:rPr lang="en-US" sz="2000" dirty="0"/>
              <a:t>			&lt; 30 </a:t>
            </a:r>
            <a:r>
              <a:rPr lang="en-US" sz="2000" dirty="0" err="1"/>
              <a:t>ps</a:t>
            </a:r>
            <a:r>
              <a:rPr lang="en-US" sz="2000" dirty="0"/>
              <a:t> p-p @88 km (in lab)</a:t>
            </a:r>
          </a:p>
        </p:txBody>
      </p:sp>
      <p:sp>
        <p:nvSpPr>
          <p:cNvPr id="5" name="TextBox 4">
            <a:extLst>
              <a:ext uri="{FF2B5EF4-FFF2-40B4-BE49-F238E27FC236}">
                <a16:creationId xmlns:a16="http://schemas.microsoft.com/office/drawing/2014/main" id="{1FCD4CA2-2008-5363-863B-98A8A0636168}"/>
              </a:ext>
            </a:extLst>
          </p:cNvPr>
          <p:cNvSpPr txBox="1"/>
          <p:nvPr/>
        </p:nvSpPr>
        <p:spPr>
          <a:xfrm>
            <a:off x="134308" y="6480941"/>
            <a:ext cx="6197600" cy="369332"/>
          </a:xfrm>
          <a:prstGeom prst="rect">
            <a:avLst/>
          </a:prstGeom>
          <a:noFill/>
        </p:spPr>
        <p:txBody>
          <a:bodyPr wrap="square">
            <a:spAutoFit/>
          </a:bodyPr>
          <a:lstStyle/>
          <a:p>
            <a:r>
              <a:rPr lang="en-US" i="0" dirty="0">
                <a:effectLst/>
                <a:latin typeface="Archivo"/>
              </a:rPr>
              <a:t>T. Gerrits, et al., CLEO 2022, paper FM1C.2.</a:t>
            </a:r>
            <a:endParaRPr lang="en-US" dirty="0"/>
          </a:p>
        </p:txBody>
      </p:sp>
    </p:spTree>
    <p:extLst>
      <p:ext uri="{BB962C8B-B14F-4D97-AF65-F5344CB8AC3E}">
        <p14:creationId xmlns:p14="http://schemas.microsoft.com/office/powerpoint/2010/main" val="4149957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2D874F-4E2D-4805-9EEF-F59C387E4118}"/>
              </a:ext>
            </a:extLst>
          </p:cNvPr>
          <p:cNvSpPr>
            <a:spLocks noGrp="1"/>
          </p:cNvSpPr>
          <p:nvPr>
            <p:ph type="title"/>
          </p:nvPr>
        </p:nvSpPr>
        <p:spPr/>
        <p:txBody>
          <a:bodyPr/>
          <a:lstStyle/>
          <a:p>
            <a:r>
              <a:rPr lang="en-US" dirty="0"/>
              <a:t>Metropolitan Scale Node Synchronization</a:t>
            </a:r>
          </a:p>
        </p:txBody>
      </p:sp>
      <p:pic>
        <p:nvPicPr>
          <p:cNvPr id="5" name="Picture 4">
            <a:extLst>
              <a:ext uri="{FF2B5EF4-FFF2-40B4-BE49-F238E27FC236}">
                <a16:creationId xmlns:a16="http://schemas.microsoft.com/office/drawing/2014/main" id="{8C0DDEDA-EEC6-4360-B205-759508EC6F1D}"/>
              </a:ext>
            </a:extLst>
          </p:cNvPr>
          <p:cNvPicPr>
            <a:picLocks noChangeAspect="1"/>
          </p:cNvPicPr>
          <p:nvPr/>
        </p:nvPicPr>
        <p:blipFill>
          <a:blip r:embed="rId3"/>
          <a:stretch>
            <a:fillRect/>
          </a:stretch>
        </p:blipFill>
        <p:spPr>
          <a:xfrm>
            <a:off x="3901645" y="1015735"/>
            <a:ext cx="7336544" cy="3334291"/>
          </a:xfrm>
          <a:prstGeom prst="rect">
            <a:avLst/>
          </a:prstGeom>
          <a:ln>
            <a:noFill/>
          </a:ln>
          <a:effectLst>
            <a:outerShdw blurRad="292100" dist="139700" dir="2700000" algn="tl" rotWithShape="0">
              <a:srgbClr val="333333">
                <a:alpha val="65000"/>
              </a:srgbClr>
            </a:outerShdw>
          </a:effectLst>
        </p:spPr>
      </p:pic>
      <p:grpSp>
        <p:nvGrpSpPr>
          <p:cNvPr id="8" name="Group 7">
            <a:extLst>
              <a:ext uri="{FF2B5EF4-FFF2-40B4-BE49-F238E27FC236}">
                <a16:creationId xmlns:a16="http://schemas.microsoft.com/office/drawing/2014/main" id="{70846D77-ED0A-48DD-8477-E323690BA02C}"/>
              </a:ext>
            </a:extLst>
          </p:cNvPr>
          <p:cNvGrpSpPr/>
          <p:nvPr/>
        </p:nvGrpSpPr>
        <p:grpSpPr>
          <a:xfrm>
            <a:off x="3901645" y="4350026"/>
            <a:ext cx="7336544" cy="2327678"/>
            <a:chOff x="8663304" y="4784973"/>
            <a:chExt cx="8448541" cy="2708110"/>
          </a:xfrm>
        </p:grpSpPr>
        <p:pic>
          <p:nvPicPr>
            <p:cNvPr id="6" name="Picture 5">
              <a:extLst>
                <a:ext uri="{FF2B5EF4-FFF2-40B4-BE49-F238E27FC236}">
                  <a16:creationId xmlns:a16="http://schemas.microsoft.com/office/drawing/2014/main" id="{4DBACFC2-FC9B-4615-91F2-2A72F1F694B1}"/>
                </a:ext>
              </a:extLst>
            </p:cNvPr>
            <p:cNvPicPr>
              <a:picLocks noChangeAspect="1"/>
            </p:cNvPicPr>
            <p:nvPr/>
          </p:nvPicPr>
          <p:blipFill>
            <a:blip r:embed="rId4"/>
            <a:stretch>
              <a:fillRect/>
            </a:stretch>
          </p:blipFill>
          <p:spPr>
            <a:xfrm>
              <a:off x="8663304" y="4784973"/>
              <a:ext cx="8448541" cy="27081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E40C8F8-4A0A-4898-B9FC-C259AB6C4C61}"/>
                </a:ext>
              </a:extLst>
            </p:cNvPr>
            <p:cNvSpPr txBox="1"/>
            <p:nvPr/>
          </p:nvSpPr>
          <p:spPr>
            <a:xfrm rot="16200000">
              <a:off x="8048753" y="6045434"/>
              <a:ext cx="2148730" cy="400111"/>
            </a:xfrm>
            <a:prstGeom prst="rect">
              <a:avLst/>
            </a:prstGeom>
            <a:solidFill>
              <a:schemeClr val="bg1"/>
            </a:solidFill>
          </p:spPr>
          <p:txBody>
            <a:bodyPr wrap="none" rtlCol="0">
              <a:spAutoFit/>
            </a:bodyPr>
            <a:lstStyle/>
            <a:p>
              <a:r>
                <a:rPr lang="en-US" sz="2000"/>
                <a:t>GM – BC delay (</a:t>
              </a:r>
              <a:r>
                <a:rPr lang="en-US" sz="2000" err="1"/>
                <a:t>ps</a:t>
              </a:r>
              <a:r>
                <a:rPr lang="en-US" sz="2000"/>
                <a:t>)</a:t>
              </a:r>
            </a:p>
          </p:txBody>
        </p:sp>
      </p:grpSp>
      <p:sp>
        <p:nvSpPr>
          <p:cNvPr id="9" name="TextBox 8">
            <a:extLst>
              <a:ext uri="{FF2B5EF4-FFF2-40B4-BE49-F238E27FC236}">
                <a16:creationId xmlns:a16="http://schemas.microsoft.com/office/drawing/2014/main" id="{015237F5-8100-4E5D-B3A6-D3E1665FB262}"/>
              </a:ext>
            </a:extLst>
          </p:cNvPr>
          <p:cNvSpPr txBox="1"/>
          <p:nvPr/>
        </p:nvSpPr>
        <p:spPr>
          <a:xfrm>
            <a:off x="713257" y="4484979"/>
            <a:ext cx="2414280" cy="954107"/>
          </a:xfrm>
          <a:prstGeom prst="rect">
            <a:avLst/>
          </a:prstGeom>
          <a:noFill/>
        </p:spPr>
        <p:txBody>
          <a:bodyPr wrap="square" rtlCol="0">
            <a:spAutoFit/>
          </a:bodyPr>
          <a:lstStyle/>
          <a:p>
            <a:r>
              <a:rPr lang="en-US" sz="2800" err="1">
                <a:latin typeface="Symbol" panose="05050102010706020507" pitchFamily="18" charset="2"/>
              </a:rPr>
              <a:t>D</a:t>
            </a:r>
            <a:r>
              <a:rPr lang="en-US" sz="2800" err="1"/>
              <a:t>t</a:t>
            </a:r>
            <a:r>
              <a:rPr lang="en-US" sz="2800" baseline="-25000" err="1"/>
              <a:t>p</a:t>
            </a:r>
            <a:r>
              <a:rPr lang="en-US" sz="2800" baseline="-25000"/>
              <a:t>-p</a:t>
            </a:r>
            <a:r>
              <a:rPr lang="en-US" sz="2800"/>
              <a:t> = 184 </a:t>
            </a:r>
            <a:r>
              <a:rPr lang="en-US" sz="2800" err="1"/>
              <a:t>ps</a:t>
            </a:r>
            <a:endParaRPr lang="en-US" sz="2800"/>
          </a:p>
          <a:p>
            <a:r>
              <a:rPr lang="en-US" sz="2800" err="1">
                <a:latin typeface="Symbol" panose="05050102010706020507" pitchFamily="18" charset="2"/>
              </a:rPr>
              <a:t>D</a:t>
            </a:r>
            <a:r>
              <a:rPr lang="en-US" sz="2800" err="1"/>
              <a:t>t</a:t>
            </a:r>
            <a:r>
              <a:rPr lang="en-US" sz="2800" baseline="-25000" err="1"/>
              <a:t>FWHM</a:t>
            </a:r>
            <a:r>
              <a:rPr lang="en-US" sz="2800"/>
              <a:t> = 60 </a:t>
            </a:r>
            <a:r>
              <a:rPr lang="en-US" sz="2800" err="1"/>
              <a:t>ps</a:t>
            </a:r>
            <a:endParaRPr lang="en-US" sz="2800"/>
          </a:p>
        </p:txBody>
      </p:sp>
      <p:pic>
        <p:nvPicPr>
          <p:cNvPr id="15" name="Picture 14">
            <a:extLst>
              <a:ext uri="{FF2B5EF4-FFF2-40B4-BE49-F238E27FC236}">
                <a16:creationId xmlns:a16="http://schemas.microsoft.com/office/drawing/2014/main" id="{FE090BBC-0B3F-4753-9767-D7E07A5126CE}"/>
              </a:ext>
            </a:extLst>
          </p:cNvPr>
          <p:cNvPicPr>
            <a:picLocks noChangeAspect="1"/>
          </p:cNvPicPr>
          <p:nvPr/>
        </p:nvPicPr>
        <p:blipFill>
          <a:blip r:embed="rId5"/>
          <a:stretch>
            <a:fillRect/>
          </a:stretch>
        </p:blipFill>
        <p:spPr>
          <a:xfrm>
            <a:off x="470906" y="1418914"/>
            <a:ext cx="3036588" cy="2931112"/>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9935F60-4621-5B8F-4CF5-91F13AFC6E31}"/>
              </a:ext>
            </a:extLst>
          </p:cNvPr>
          <p:cNvSpPr txBox="1"/>
          <p:nvPr/>
        </p:nvSpPr>
        <p:spPr>
          <a:xfrm>
            <a:off x="79537" y="6493038"/>
            <a:ext cx="6096000" cy="369332"/>
          </a:xfrm>
          <a:prstGeom prst="rect">
            <a:avLst/>
          </a:prstGeom>
          <a:noFill/>
        </p:spPr>
        <p:txBody>
          <a:bodyPr wrap="square">
            <a:spAutoFit/>
          </a:bodyPr>
          <a:lstStyle/>
          <a:p>
            <a:r>
              <a:rPr lang="en-US" dirty="0">
                <a:effectLst/>
              </a:rPr>
              <a:t>W. McKenzie, et al., </a:t>
            </a:r>
            <a:r>
              <a:rPr lang="en-US" i="1" dirty="0">
                <a:effectLst/>
              </a:rPr>
              <a:t>CLEO 2023</a:t>
            </a:r>
            <a:r>
              <a:rPr lang="en-US" dirty="0">
                <a:effectLst/>
              </a:rPr>
              <a:t>, paper FF3A.3.</a:t>
            </a:r>
            <a:endParaRPr lang="en-US" dirty="0"/>
          </a:p>
        </p:txBody>
      </p:sp>
      <p:sp>
        <p:nvSpPr>
          <p:cNvPr id="10" name="TextBox 9">
            <a:extLst>
              <a:ext uri="{FF2B5EF4-FFF2-40B4-BE49-F238E27FC236}">
                <a16:creationId xmlns:a16="http://schemas.microsoft.com/office/drawing/2014/main" id="{A602A50E-5076-A7B3-4F7D-B68F72E58DDB}"/>
              </a:ext>
            </a:extLst>
          </p:cNvPr>
          <p:cNvSpPr txBox="1"/>
          <p:nvPr/>
        </p:nvSpPr>
        <p:spPr>
          <a:xfrm>
            <a:off x="5588000" y="3429000"/>
            <a:ext cx="3336170" cy="523220"/>
          </a:xfrm>
          <a:prstGeom prst="rect">
            <a:avLst/>
          </a:prstGeom>
          <a:noFill/>
        </p:spPr>
        <p:txBody>
          <a:bodyPr wrap="none" rtlCol="0">
            <a:spAutoFit/>
          </a:bodyPr>
          <a:lstStyle/>
          <a:p>
            <a:r>
              <a:rPr lang="en-US" sz="2800" dirty="0"/>
              <a:t>60 km aerial fiber link</a:t>
            </a:r>
          </a:p>
        </p:txBody>
      </p:sp>
    </p:spTree>
    <p:extLst>
      <p:ext uri="{BB962C8B-B14F-4D97-AF65-F5344CB8AC3E}">
        <p14:creationId xmlns:p14="http://schemas.microsoft.com/office/powerpoint/2010/main" val="3126142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2F6CA9-49BC-C4C0-4128-464A3C45F5E9}"/>
              </a:ext>
            </a:extLst>
          </p:cNvPr>
          <p:cNvSpPr>
            <a:spLocks noGrp="1"/>
          </p:cNvSpPr>
          <p:nvPr>
            <p:ph type="title"/>
          </p:nvPr>
        </p:nvSpPr>
        <p:spPr/>
        <p:txBody>
          <a:bodyPr/>
          <a:lstStyle/>
          <a:p>
            <a:r>
              <a:rPr lang="en-US" dirty="0"/>
              <a:t>Benchmarking Synchronization Systems</a:t>
            </a:r>
          </a:p>
        </p:txBody>
      </p:sp>
      <p:pic>
        <p:nvPicPr>
          <p:cNvPr id="154" name="Picture 153">
            <a:extLst>
              <a:ext uri="{FF2B5EF4-FFF2-40B4-BE49-F238E27FC236}">
                <a16:creationId xmlns:a16="http://schemas.microsoft.com/office/drawing/2014/main" id="{382DAFDE-2A26-CACC-BDAE-0926E19B5662}"/>
              </a:ext>
            </a:extLst>
          </p:cNvPr>
          <p:cNvPicPr>
            <a:picLocks noChangeAspect="1"/>
          </p:cNvPicPr>
          <p:nvPr/>
        </p:nvPicPr>
        <p:blipFill>
          <a:blip r:embed="rId2"/>
          <a:stretch>
            <a:fillRect/>
          </a:stretch>
        </p:blipFill>
        <p:spPr>
          <a:xfrm>
            <a:off x="177282" y="1247197"/>
            <a:ext cx="11818033" cy="4364664"/>
          </a:xfrm>
          <a:prstGeom prst="rect">
            <a:avLst/>
          </a:prstGeom>
        </p:spPr>
      </p:pic>
      <p:sp>
        <p:nvSpPr>
          <p:cNvPr id="12" name="TextBox 11">
            <a:extLst>
              <a:ext uri="{FF2B5EF4-FFF2-40B4-BE49-F238E27FC236}">
                <a16:creationId xmlns:a16="http://schemas.microsoft.com/office/drawing/2014/main" id="{95C67A24-E7CA-AB53-004B-7D4F6378745A}"/>
              </a:ext>
            </a:extLst>
          </p:cNvPr>
          <p:cNvSpPr txBox="1"/>
          <p:nvPr/>
        </p:nvSpPr>
        <p:spPr>
          <a:xfrm>
            <a:off x="10953209" y="2440838"/>
            <a:ext cx="1061509" cy="523220"/>
          </a:xfrm>
          <a:prstGeom prst="rect">
            <a:avLst/>
          </a:prstGeom>
          <a:noFill/>
        </p:spPr>
        <p:txBody>
          <a:bodyPr wrap="none" rtlCol="0">
            <a:spAutoFit/>
          </a:bodyPr>
          <a:lstStyle/>
          <a:p>
            <a:pPr algn="r"/>
            <a:r>
              <a:rPr lang="en-US" sz="1400"/>
              <a:t>pulsed laser</a:t>
            </a:r>
          </a:p>
          <a:p>
            <a:pPr algn="r"/>
            <a:r>
              <a:rPr lang="en-US" sz="1400"/>
              <a:t>(pilot)</a:t>
            </a:r>
          </a:p>
        </p:txBody>
      </p:sp>
      <p:sp>
        <p:nvSpPr>
          <p:cNvPr id="13" name="TextBox 12">
            <a:extLst>
              <a:ext uri="{FF2B5EF4-FFF2-40B4-BE49-F238E27FC236}">
                <a16:creationId xmlns:a16="http://schemas.microsoft.com/office/drawing/2014/main" id="{D5DCDBFB-47F1-71C5-6CAE-863F35E04AA8}"/>
              </a:ext>
            </a:extLst>
          </p:cNvPr>
          <p:cNvSpPr txBox="1"/>
          <p:nvPr/>
        </p:nvSpPr>
        <p:spPr>
          <a:xfrm>
            <a:off x="10997014" y="4021408"/>
            <a:ext cx="667170" cy="307777"/>
          </a:xfrm>
          <a:prstGeom prst="rect">
            <a:avLst/>
          </a:prstGeom>
          <a:noFill/>
        </p:spPr>
        <p:txBody>
          <a:bodyPr wrap="none" rtlCol="0">
            <a:spAutoFit/>
          </a:bodyPr>
          <a:lstStyle/>
          <a:p>
            <a:r>
              <a:rPr lang="en-US" sz="1400"/>
              <a:t>SNSPD</a:t>
            </a:r>
          </a:p>
        </p:txBody>
      </p:sp>
      <p:grpSp>
        <p:nvGrpSpPr>
          <p:cNvPr id="15" name="Group 14">
            <a:extLst>
              <a:ext uri="{FF2B5EF4-FFF2-40B4-BE49-F238E27FC236}">
                <a16:creationId xmlns:a16="http://schemas.microsoft.com/office/drawing/2014/main" id="{C7287A9F-7B17-C5C2-92FA-FB0091D96B6A}"/>
              </a:ext>
            </a:extLst>
          </p:cNvPr>
          <p:cNvGrpSpPr/>
          <p:nvPr/>
        </p:nvGrpSpPr>
        <p:grpSpPr>
          <a:xfrm>
            <a:off x="1273309" y="3874635"/>
            <a:ext cx="4630402" cy="2918051"/>
            <a:chOff x="1273309" y="3874635"/>
            <a:chExt cx="4630402" cy="2918051"/>
          </a:xfrm>
        </p:grpSpPr>
        <p:grpSp>
          <p:nvGrpSpPr>
            <p:cNvPr id="89" name="Group 88">
              <a:extLst>
                <a:ext uri="{FF2B5EF4-FFF2-40B4-BE49-F238E27FC236}">
                  <a16:creationId xmlns:a16="http://schemas.microsoft.com/office/drawing/2014/main" id="{13BDF719-39D0-2092-775B-BD1332F38DC1}"/>
                </a:ext>
              </a:extLst>
            </p:cNvPr>
            <p:cNvGrpSpPr/>
            <p:nvPr/>
          </p:nvGrpSpPr>
          <p:grpSpPr>
            <a:xfrm>
              <a:off x="1273309" y="3874635"/>
              <a:ext cx="4630402" cy="2918051"/>
              <a:chOff x="1273309" y="3874635"/>
              <a:chExt cx="4630402" cy="2918051"/>
            </a:xfrm>
          </p:grpSpPr>
          <p:pic>
            <p:nvPicPr>
              <p:cNvPr id="63" name="Picture 62">
                <a:extLst>
                  <a:ext uri="{FF2B5EF4-FFF2-40B4-BE49-F238E27FC236}">
                    <a16:creationId xmlns:a16="http://schemas.microsoft.com/office/drawing/2014/main" id="{913F3D2A-E9E0-E86C-490B-062A599EF3AD}"/>
                  </a:ext>
                </a:extLst>
              </p:cNvPr>
              <p:cNvPicPr>
                <a:picLocks noChangeAspect="1"/>
              </p:cNvPicPr>
              <p:nvPr/>
            </p:nvPicPr>
            <p:blipFill>
              <a:blip r:embed="rId3"/>
              <a:stretch>
                <a:fillRect/>
              </a:stretch>
            </p:blipFill>
            <p:spPr>
              <a:xfrm>
                <a:off x="1273309" y="3874635"/>
                <a:ext cx="4630402" cy="2918051"/>
              </a:xfrm>
              <a:prstGeom prst="rect">
                <a:avLst/>
              </a:prstGeom>
              <a:ln>
                <a:noFill/>
              </a:ln>
              <a:effectLst>
                <a:outerShdw blurRad="292100" dist="139700" dir="2700000" algn="tl" rotWithShape="0">
                  <a:srgbClr val="333333">
                    <a:alpha val="65000"/>
                  </a:srgbClr>
                </a:outerShdw>
              </a:effectLst>
            </p:spPr>
          </p:pic>
          <p:cxnSp>
            <p:nvCxnSpPr>
              <p:cNvPr id="66" name="Straight Connector 65">
                <a:extLst>
                  <a:ext uri="{FF2B5EF4-FFF2-40B4-BE49-F238E27FC236}">
                    <a16:creationId xmlns:a16="http://schemas.microsoft.com/office/drawing/2014/main" id="{9061318A-4FCA-B246-9770-5B3C751EF065}"/>
                  </a:ext>
                </a:extLst>
              </p:cNvPr>
              <p:cNvCxnSpPr/>
              <p:nvPr/>
            </p:nvCxnSpPr>
            <p:spPr>
              <a:xfrm>
                <a:off x="3666930" y="4851918"/>
                <a:ext cx="0" cy="1474237"/>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D690A0F-FEF1-C797-C3E6-058E3A6EC1E4}"/>
                  </a:ext>
                </a:extLst>
              </p:cNvPr>
              <p:cNvCxnSpPr>
                <a:cxnSpLocks/>
              </p:cNvCxnSpPr>
              <p:nvPr/>
            </p:nvCxnSpPr>
            <p:spPr>
              <a:xfrm>
                <a:off x="3135751" y="4114799"/>
                <a:ext cx="0" cy="2211356"/>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4DCA2C0-9866-11B0-47BA-1D72A6402C53}"/>
                  </a:ext>
                </a:extLst>
              </p:cNvPr>
              <p:cNvCxnSpPr>
                <a:cxnSpLocks/>
              </p:cNvCxnSpPr>
              <p:nvPr/>
            </p:nvCxnSpPr>
            <p:spPr>
              <a:xfrm>
                <a:off x="3171261" y="4114799"/>
                <a:ext cx="0" cy="2211356"/>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01FEB76-65C7-6594-1191-B331C4DEE1A3}"/>
                  </a:ext>
                </a:extLst>
              </p:cNvPr>
              <p:cNvCxnSpPr>
                <a:cxnSpLocks/>
              </p:cNvCxnSpPr>
              <p:nvPr/>
            </p:nvCxnSpPr>
            <p:spPr>
              <a:xfrm>
                <a:off x="3270395" y="4114799"/>
                <a:ext cx="0" cy="2211356"/>
              </a:xfrm>
              <a:prstGeom prst="line">
                <a:avLst/>
              </a:prstGeom>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C9B3D513-B075-364E-AF07-8FE87A8D3DDC}"/>
                  </a:ext>
                </a:extLst>
              </p:cNvPr>
              <p:cNvSpPr txBox="1"/>
              <p:nvPr/>
            </p:nvSpPr>
            <p:spPr>
              <a:xfrm>
                <a:off x="2164132" y="4198380"/>
                <a:ext cx="761260" cy="261610"/>
              </a:xfrm>
              <a:prstGeom prst="rect">
                <a:avLst/>
              </a:prstGeom>
              <a:noFill/>
            </p:spPr>
            <p:txBody>
              <a:bodyPr wrap="square">
                <a:spAutoFit/>
              </a:bodyPr>
              <a:lstStyle/>
              <a:p>
                <a:r>
                  <a:rPr lang="en-US" sz="1100"/>
                  <a:t>1538.98 </a:t>
                </a:r>
              </a:p>
            </p:txBody>
          </p:sp>
          <p:sp>
            <p:nvSpPr>
              <p:cNvPr id="79" name="TextBox 78">
                <a:extLst>
                  <a:ext uri="{FF2B5EF4-FFF2-40B4-BE49-F238E27FC236}">
                    <a16:creationId xmlns:a16="http://schemas.microsoft.com/office/drawing/2014/main" id="{B795226E-61FC-4189-289B-67B66DF115B6}"/>
                  </a:ext>
                </a:extLst>
              </p:cNvPr>
              <p:cNvSpPr txBox="1"/>
              <p:nvPr/>
            </p:nvSpPr>
            <p:spPr>
              <a:xfrm>
                <a:off x="2290549" y="4412766"/>
                <a:ext cx="761260" cy="261610"/>
              </a:xfrm>
              <a:prstGeom prst="rect">
                <a:avLst/>
              </a:prstGeom>
              <a:noFill/>
            </p:spPr>
            <p:txBody>
              <a:bodyPr wrap="square">
                <a:spAutoFit/>
              </a:bodyPr>
              <a:lstStyle/>
              <a:p>
                <a:r>
                  <a:rPr lang="en-US" sz="1100"/>
                  <a:t>1539.77</a:t>
                </a:r>
              </a:p>
            </p:txBody>
          </p:sp>
          <p:sp>
            <p:nvSpPr>
              <p:cNvPr id="80" name="TextBox 79">
                <a:extLst>
                  <a:ext uri="{FF2B5EF4-FFF2-40B4-BE49-F238E27FC236}">
                    <a16:creationId xmlns:a16="http://schemas.microsoft.com/office/drawing/2014/main" id="{693DBBB3-EFA6-BED7-3FBC-4F157C9979F4}"/>
                  </a:ext>
                </a:extLst>
              </p:cNvPr>
              <p:cNvSpPr txBox="1"/>
              <p:nvPr/>
            </p:nvSpPr>
            <p:spPr>
              <a:xfrm>
                <a:off x="3622602" y="4281917"/>
                <a:ext cx="761260" cy="261610"/>
              </a:xfrm>
              <a:prstGeom prst="rect">
                <a:avLst/>
              </a:prstGeom>
              <a:noFill/>
            </p:spPr>
            <p:txBody>
              <a:bodyPr wrap="square">
                <a:spAutoFit/>
              </a:bodyPr>
              <a:lstStyle/>
              <a:p>
                <a:r>
                  <a:rPr lang="en-US" sz="1100"/>
                  <a:t>1541.35</a:t>
                </a:r>
              </a:p>
            </p:txBody>
          </p:sp>
          <p:sp>
            <p:nvSpPr>
              <p:cNvPr id="81" name="TextBox 80">
                <a:extLst>
                  <a:ext uri="{FF2B5EF4-FFF2-40B4-BE49-F238E27FC236}">
                    <a16:creationId xmlns:a16="http://schemas.microsoft.com/office/drawing/2014/main" id="{5E37BB15-8FC6-F693-F5C6-00DF8852E3B5}"/>
                  </a:ext>
                </a:extLst>
              </p:cNvPr>
              <p:cNvSpPr txBox="1"/>
              <p:nvPr/>
            </p:nvSpPr>
            <p:spPr>
              <a:xfrm>
                <a:off x="3369529" y="4625301"/>
                <a:ext cx="761260" cy="261610"/>
              </a:xfrm>
              <a:prstGeom prst="rect">
                <a:avLst/>
              </a:prstGeom>
              <a:noFill/>
            </p:spPr>
            <p:txBody>
              <a:bodyPr wrap="square">
                <a:spAutoFit/>
              </a:bodyPr>
              <a:lstStyle/>
              <a:p>
                <a:r>
                  <a:rPr lang="en-US" sz="1100"/>
                  <a:t>1550.12</a:t>
                </a:r>
              </a:p>
            </p:txBody>
          </p:sp>
          <p:cxnSp>
            <p:nvCxnSpPr>
              <p:cNvPr id="83" name="Straight Arrow Connector 82">
                <a:extLst>
                  <a:ext uri="{FF2B5EF4-FFF2-40B4-BE49-F238E27FC236}">
                    <a16:creationId xmlns:a16="http://schemas.microsoft.com/office/drawing/2014/main" id="{898194D7-0464-4680-7C80-1CC481AE9323}"/>
                  </a:ext>
                </a:extLst>
              </p:cNvPr>
              <p:cNvCxnSpPr/>
              <p:nvPr/>
            </p:nvCxnSpPr>
            <p:spPr>
              <a:xfrm flipH="1">
                <a:off x="3270395" y="4413718"/>
                <a:ext cx="3965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98AE259-C409-643E-859E-7E4CDCC38D0B}"/>
                  </a:ext>
                </a:extLst>
              </p:cNvPr>
              <p:cNvCxnSpPr/>
              <p:nvPr/>
            </p:nvCxnSpPr>
            <p:spPr>
              <a:xfrm>
                <a:off x="2772877" y="4329185"/>
                <a:ext cx="36287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043A01AB-368B-4B1D-8FBA-64637E98FAD8}"/>
                  </a:ext>
                </a:extLst>
              </p:cNvPr>
              <p:cNvCxnSpPr>
                <a:cxnSpLocks/>
              </p:cNvCxnSpPr>
              <p:nvPr/>
            </p:nvCxnSpPr>
            <p:spPr>
              <a:xfrm flipV="1">
                <a:off x="2873861" y="4459990"/>
                <a:ext cx="297400" cy="835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092DCE44-1352-F353-2075-38B6E1452785}"/>
                </a:ext>
              </a:extLst>
            </p:cNvPr>
            <p:cNvSpPr txBox="1"/>
            <p:nvPr/>
          </p:nvSpPr>
          <p:spPr>
            <a:xfrm>
              <a:off x="3777304" y="4920892"/>
              <a:ext cx="1549783" cy="646331"/>
            </a:xfrm>
            <a:prstGeom prst="rect">
              <a:avLst/>
            </a:prstGeom>
            <a:noFill/>
          </p:spPr>
          <p:txBody>
            <a:bodyPr wrap="none" rtlCol="0">
              <a:spAutoFit/>
            </a:bodyPr>
            <a:lstStyle/>
            <a:p>
              <a:r>
                <a:rPr lang="en-US" dirty="0"/>
                <a:t>Single-photon </a:t>
              </a:r>
            </a:p>
            <a:p>
              <a:r>
                <a:rPr lang="en-US" dirty="0"/>
                <a:t>spectrum</a:t>
              </a:r>
            </a:p>
          </p:txBody>
        </p:sp>
      </p:grpSp>
      <p:sp>
        <p:nvSpPr>
          <p:cNvPr id="3" name="TextBox 2">
            <a:extLst>
              <a:ext uri="{FF2B5EF4-FFF2-40B4-BE49-F238E27FC236}">
                <a16:creationId xmlns:a16="http://schemas.microsoft.com/office/drawing/2014/main" id="{282C877B-C90C-1310-98D3-81F340E52D5F}"/>
              </a:ext>
            </a:extLst>
          </p:cNvPr>
          <p:cNvSpPr txBox="1"/>
          <p:nvPr/>
        </p:nvSpPr>
        <p:spPr>
          <a:xfrm>
            <a:off x="5914414" y="6432381"/>
            <a:ext cx="6590889" cy="369332"/>
          </a:xfrm>
          <a:prstGeom prst="rect">
            <a:avLst/>
          </a:prstGeom>
          <a:noFill/>
        </p:spPr>
        <p:txBody>
          <a:bodyPr wrap="square">
            <a:spAutoFit/>
          </a:bodyPr>
          <a:lstStyle/>
          <a:p>
            <a:r>
              <a:rPr lang="en-US" i="0" dirty="0">
                <a:effectLst/>
              </a:rPr>
              <a:t>Dongxing He, et al., J. Opt. Commun. </a:t>
            </a:r>
            <a:r>
              <a:rPr lang="en-US" i="0" dirty="0" err="1">
                <a:effectLst/>
              </a:rPr>
              <a:t>Netw</a:t>
            </a:r>
            <a:r>
              <a:rPr lang="en-US" i="0" dirty="0">
                <a:effectLst/>
              </a:rPr>
              <a:t>. 17, 1128-1135 (2025)</a:t>
            </a:r>
            <a:endParaRPr lang="en-US" dirty="0"/>
          </a:p>
        </p:txBody>
      </p:sp>
    </p:spTree>
    <p:extLst>
      <p:ext uri="{BB962C8B-B14F-4D97-AF65-F5344CB8AC3E}">
        <p14:creationId xmlns:p14="http://schemas.microsoft.com/office/powerpoint/2010/main" val="3950896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9B316F-ED05-5923-8C13-874057B72234}"/>
              </a:ext>
            </a:extLst>
          </p:cNvPr>
          <p:cNvSpPr>
            <a:spLocks noGrp="1"/>
          </p:cNvSpPr>
          <p:nvPr>
            <p:ph type="title"/>
          </p:nvPr>
        </p:nvSpPr>
        <p:spPr>
          <a:xfrm>
            <a:off x="573795" y="19774"/>
            <a:ext cx="10515600" cy="1325563"/>
          </a:xfrm>
        </p:spPr>
        <p:txBody>
          <a:bodyPr/>
          <a:lstStyle/>
          <a:p>
            <a:r>
              <a:rPr lang="en-US"/>
              <a:t>Roundtrip time comparison</a:t>
            </a:r>
          </a:p>
        </p:txBody>
      </p:sp>
      <p:pic>
        <p:nvPicPr>
          <p:cNvPr id="8" name="Picture 7">
            <a:extLst>
              <a:ext uri="{FF2B5EF4-FFF2-40B4-BE49-F238E27FC236}">
                <a16:creationId xmlns:a16="http://schemas.microsoft.com/office/drawing/2014/main" id="{220EB3CA-9C67-B669-2A69-B0B43989A3B6}"/>
              </a:ext>
            </a:extLst>
          </p:cNvPr>
          <p:cNvPicPr>
            <a:picLocks noChangeAspect="1"/>
          </p:cNvPicPr>
          <p:nvPr/>
        </p:nvPicPr>
        <p:blipFill>
          <a:blip r:embed="rId3"/>
          <a:stretch>
            <a:fillRect/>
          </a:stretch>
        </p:blipFill>
        <p:spPr>
          <a:xfrm>
            <a:off x="0" y="1598355"/>
            <a:ext cx="6743467" cy="3531830"/>
          </a:xfrm>
          <a:prstGeom prst="rect">
            <a:avLst/>
          </a:prstGeom>
        </p:spPr>
      </p:pic>
      <p:pic>
        <p:nvPicPr>
          <p:cNvPr id="13" name="Picture 12">
            <a:extLst>
              <a:ext uri="{FF2B5EF4-FFF2-40B4-BE49-F238E27FC236}">
                <a16:creationId xmlns:a16="http://schemas.microsoft.com/office/drawing/2014/main" id="{7922B5A7-52D5-1B33-23F5-F3AEC34889C2}"/>
              </a:ext>
            </a:extLst>
          </p:cNvPr>
          <p:cNvPicPr>
            <a:picLocks noChangeAspect="1"/>
          </p:cNvPicPr>
          <p:nvPr/>
        </p:nvPicPr>
        <p:blipFill>
          <a:blip r:embed="rId4"/>
          <a:stretch>
            <a:fillRect/>
          </a:stretch>
        </p:blipFill>
        <p:spPr>
          <a:xfrm>
            <a:off x="-1" y="1588652"/>
            <a:ext cx="6743467" cy="3541533"/>
          </a:xfrm>
          <a:prstGeom prst="rect">
            <a:avLst/>
          </a:prstGeom>
        </p:spPr>
      </p:pic>
      <p:sp>
        <p:nvSpPr>
          <p:cNvPr id="18" name="TextBox 17">
            <a:extLst>
              <a:ext uri="{FF2B5EF4-FFF2-40B4-BE49-F238E27FC236}">
                <a16:creationId xmlns:a16="http://schemas.microsoft.com/office/drawing/2014/main" id="{6FF4B368-0022-86D6-6A38-145E8F687AD9}"/>
              </a:ext>
            </a:extLst>
          </p:cNvPr>
          <p:cNvSpPr txBox="1"/>
          <p:nvPr/>
        </p:nvSpPr>
        <p:spPr>
          <a:xfrm>
            <a:off x="573795" y="6130307"/>
            <a:ext cx="9200083" cy="400110"/>
          </a:xfrm>
          <a:prstGeom prst="rect">
            <a:avLst/>
          </a:prstGeom>
          <a:noFill/>
          <a:ln w="19050">
            <a:solidFill>
              <a:srgbClr val="FF0000"/>
            </a:solidFill>
          </a:ln>
        </p:spPr>
        <p:txBody>
          <a:bodyPr wrap="none" rtlCol="0">
            <a:spAutoFit/>
          </a:bodyPr>
          <a:lstStyle/>
          <a:p>
            <a:r>
              <a:rPr lang="en-US" sz="2000" dirty="0"/>
              <a:t>Precision of 610 </a:t>
            </a:r>
            <a:r>
              <a:rPr lang="en-US" sz="2000" dirty="0" err="1">
                <a:latin typeface="Symbol" panose="05050102010706020507" pitchFamily="18" charset="2"/>
              </a:rPr>
              <a:t>m</a:t>
            </a:r>
            <a:r>
              <a:rPr lang="en-US" sz="2000" dirty="0" err="1"/>
              <a:t>s</a:t>
            </a:r>
            <a:r>
              <a:rPr lang="en-US" sz="2000" dirty="0"/>
              <a:t> roundtrip time-of-flight is less than 2 </a:t>
            </a:r>
            <a:r>
              <a:rPr lang="en-US" sz="2000" dirty="0" err="1"/>
              <a:t>ps</a:t>
            </a:r>
            <a:r>
              <a:rPr lang="en-US" sz="2000" dirty="0"/>
              <a:t> @ 0.5 sec integration time.</a:t>
            </a:r>
          </a:p>
        </p:txBody>
      </p:sp>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E1EE5FC8-411E-A580-ABEE-BBFE6C3676AB}"/>
                  </a:ext>
                </a:extLst>
              </p:cNvPr>
              <p:cNvGraphicFramePr>
                <a:graphicFrameLocks noChangeAspect="1"/>
              </p:cNvGraphicFramePr>
              <p:nvPr/>
            </p:nvGraphicFramePr>
            <p:xfrm>
              <a:off x="-6688589" y="3023374"/>
              <a:ext cx="3048000" cy="1714500"/>
            </p:xfrm>
            <a:graphic>
              <a:graphicData uri="http://schemas.microsoft.com/office/powerpoint/2016/slidezoom">
                <pslz:sldZm>
                  <pslz:sldZmObj sldId="1138" cId="3737178476">
                    <pslz:zmPr id="{BAB26911-76F2-42D6-95AC-3D15CFD9BD76}" returnToParent="0" transitionDur="1000">
                      <p166:blipFill xmlns:p166="http://schemas.microsoft.com/office/powerpoint/2016/6/main">
                        <a:blip r:embed="rId5"/>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9" name="Slide Zoom 8">
                <a:hlinkClick r:id="rId7" action="ppaction://hlinksldjump"/>
                <a:extLst>
                  <a:ext uri="{FF2B5EF4-FFF2-40B4-BE49-F238E27FC236}">
                    <a16:creationId xmlns:a16="http://schemas.microsoft.com/office/drawing/2014/main" id="{E1EE5FC8-411E-A580-ABEE-BBFE6C3676AB}"/>
                  </a:ext>
                </a:extLst>
              </p:cNvPr>
              <p:cNvPicPr>
                <a:picLocks noGrp="1" noRot="1" noChangeAspect="1" noMove="1" noResize="1" noEditPoints="1" noAdjustHandles="1" noChangeArrowheads="1" noChangeShapeType="1"/>
              </p:cNvPicPr>
              <p:nvPr/>
            </p:nvPicPr>
            <p:blipFill>
              <a:blip r:embed="rId6"/>
              <a:stretch>
                <a:fillRect/>
              </a:stretch>
            </p:blipFill>
            <p:spPr>
              <a:xfrm>
                <a:off x="-6688589" y="3023374"/>
                <a:ext cx="3048000" cy="1714500"/>
              </a:xfrm>
              <a:prstGeom prst="rect">
                <a:avLst/>
              </a:prstGeom>
              <a:ln w="3175">
                <a:solidFill>
                  <a:prstClr val="ltGray"/>
                </a:solidFill>
              </a:ln>
            </p:spPr>
          </p:pic>
        </mc:Fallback>
      </mc:AlternateContent>
      <p:pic>
        <p:nvPicPr>
          <p:cNvPr id="10" name="Picture 9" descr="Chart, line chart&#10;&#10;AI-generated content may be incorrect.">
            <a:extLst>
              <a:ext uri="{FF2B5EF4-FFF2-40B4-BE49-F238E27FC236}">
                <a16:creationId xmlns:a16="http://schemas.microsoft.com/office/drawing/2014/main" id="{92C5895A-6C21-46C2-FE7C-7B721FBACF93}"/>
              </a:ext>
            </a:extLst>
          </p:cNvPr>
          <p:cNvPicPr>
            <a:picLocks noChangeAspect="1"/>
          </p:cNvPicPr>
          <p:nvPr/>
        </p:nvPicPr>
        <p:blipFill>
          <a:blip r:embed="rId8"/>
          <a:stretch>
            <a:fillRect/>
          </a:stretch>
        </p:blipFill>
        <p:spPr>
          <a:xfrm>
            <a:off x="6381142" y="1522770"/>
            <a:ext cx="5204911" cy="4252328"/>
          </a:xfrm>
          <a:prstGeom prst="rect">
            <a:avLst/>
          </a:prstGeom>
        </p:spPr>
      </p:pic>
      <p:pic>
        <p:nvPicPr>
          <p:cNvPr id="2050" name="Picture 2">
            <a:extLst>
              <a:ext uri="{FF2B5EF4-FFF2-40B4-BE49-F238E27FC236}">
                <a16:creationId xmlns:a16="http://schemas.microsoft.com/office/drawing/2014/main" id="{903DBBB4-15AA-BEAD-5F76-B640E99C76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302" y="1588652"/>
            <a:ext cx="5658678" cy="43567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696B8F9-EDD7-C2B8-4D77-C057329DFAFF}"/>
              </a:ext>
            </a:extLst>
          </p:cNvPr>
          <p:cNvSpPr txBox="1"/>
          <p:nvPr/>
        </p:nvSpPr>
        <p:spPr>
          <a:xfrm>
            <a:off x="5601111" y="1136550"/>
            <a:ext cx="6590889" cy="369332"/>
          </a:xfrm>
          <a:prstGeom prst="rect">
            <a:avLst/>
          </a:prstGeom>
          <a:noFill/>
        </p:spPr>
        <p:txBody>
          <a:bodyPr wrap="square">
            <a:spAutoFit/>
          </a:bodyPr>
          <a:lstStyle/>
          <a:p>
            <a:r>
              <a:rPr lang="en-US" i="0" dirty="0">
                <a:effectLst/>
              </a:rPr>
              <a:t>Dongxing He, et al., J. Opt. Commun. </a:t>
            </a:r>
            <a:r>
              <a:rPr lang="en-US" i="0" dirty="0" err="1">
                <a:effectLst/>
              </a:rPr>
              <a:t>Netw</a:t>
            </a:r>
            <a:r>
              <a:rPr lang="en-US" i="0" dirty="0">
                <a:effectLst/>
              </a:rPr>
              <a:t>. 17, 1128-1135 (2025)</a:t>
            </a:r>
            <a:endParaRPr lang="en-US" dirty="0"/>
          </a:p>
        </p:txBody>
      </p:sp>
    </p:spTree>
    <p:extLst>
      <p:ext uri="{BB962C8B-B14F-4D97-AF65-F5344CB8AC3E}">
        <p14:creationId xmlns:p14="http://schemas.microsoft.com/office/powerpoint/2010/main" val="373717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01D5-5DA5-BC3F-44D9-45F6C65344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D45D71-0761-D1BE-FB59-01E6750E6543}"/>
              </a:ext>
            </a:extLst>
          </p:cNvPr>
          <p:cNvSpPr txBox="1"/>
          <p:nvPr/>
        </p:nvSpPr>
        <p:spPr>
          <a:xfrm>
            <a:off x="5601111" y="1136550"/>
            <a:ext cx="6590889" cy="369332"/>
          </a:xfrm>
          <a:prstGeom prst="rect">
            <a:avLst/>
          </a:prstGeom>
          <a:noFill/>
        </p:spPr>
        <p:txBody>
          <a:bodyPr wrap="square">
            <a:spAutoFit/>
          </a:bodyPr>
          <a:lstStyle/>
          <a:p>
            <a:r>
              <a:rPr lang="en-US" i="0" dirty="0">
                <a:effectLst/>
              </a:rPr>
              <a:t>Dongxing He, et al., J. Opt. Commun. </a:t>
            </a:r>
            <a:r>
              <a:rPr lang="en-US" i="0" dirty="0" err="1">
                <a:effectLst/>
              </a:rPr>
              <a:t>Netw</a:t>
            </a:r>
            <a:r>
              <a:rPr lang="en-US" i="0" dirty="0">
                <a:effectLst/>
              </a:rPr>
              <a:t>. 17, 1128-1135 (2025)</a:t>
            </a:r>
            <a:endParaRPr lang="en-US" dirty="0"/>
          </a:p>
        </p:txBody>
      </p:sp>
      <p:sp>
        <p:nvSpPr>
          <p:cNvPr id="4" name="Title 3">
            <a:extLst>
              <a:ext uri="{FF2B5EF4-FFF2-40B4-BE49-F238E27FC236}">
                <a16:creationId xmlns:a16="http://schemas.microsoft.com/office/drawing/2014/main" id="{0F0B612F-01F7-28A7-E849-700D2106011E}"/>
              </a:ext>
            </a:extLst>
          </p:cNvPr>
          <p:cNvSpPr>
            <a:spLocks noGrp="1"/>
          </p:cNvSpPr>
          <p:nvPr>
            <p:ph type="title"/>
          </p:nvPr>
        </p:nvSpPr>
        <p:spPr>
          <a:xfrm>
            <a:off x="573795" y="19774"/>
            <a:ext cx="10515600" cy="1325563"/>
          </a:xfrm>
        </p:spPr>
        <p:txBody>
          <a:bodyPr/>
          <a:lstStyle/>
          <a:p>
            <a:r>
              <a:rPr lang="en-US"/>
              <a:t>Roundtrip time comparison</a:t>
            </a:r>
          </a:p>
        </p:txBody>
      </p:sp>
      <p:pic>
        <p:nvPicPr>
          <p:cNvPr id="8" name="Picture 7">
            <a:extLst>
              <a:ext uri="{FF2B5EF4-FFF2-40B4-BE49-F238E27FC236}">
                <a16:creationId xmlns:a16="http://schemas.microsoft.com/office/drawing/2014/main" id="{FF6DEEBB-F62F-381C-8054-D178F98A91FD}"/>
              </a:ext>
            </a:extLst>
          </p:cNvPr>
          <p:cNvPicPr>
            <a:picLocks noChangeAspect="1"/>
          </p:cNvPicPr>
          <p:nvPr/>
        </p:nvPicPr>
        <p:blipFill>
          <a:blip r:embed="rId3"/>
          <a:stretch>
            <a:fillRect/>
          </a:stretch>
        </p:blipFill>
        <p:spPr>
          <a:xfrm>
            <a:off x="0" y="1598355"/>
            <a:ext cx="6743467" cy="3531830"/>
          </a:xfrm>
          <a:prstGeom prst="rect">
            <a:avLst/>
          </a:prstGeom>
        </p:spPr>
      </p:pic>
      <p:sp>
        <p:nvSpPr>
          <p:cNvPr id="18" name="TextBox 17">
            <a:extLst>
              <a:ext uri="{FF2B5EF4-FFF2-40B4-BE49-F238E27FC236}">
                <a16:creationId xmlns:a16="http://schemas.microsoft.com/office/drawing/2014/main" id="{F7A56D0D-9C18-AB1F-8E72-9AF5B0C4CBBE}"/>
              </a:ext>
            </a:extLst>
          </p:cNvPr>
          <p:cNvSpPr txBox="1"/>
          <p:nvPr/>
        </p:nvSpPr>
        <p:spPr>
          <a:xfrm>
            <a:off x="573795" y="6130307"/>
            <a:ext cx="11113107" cy="400110"/>
          </a:xfrm>
          <a:prstGeom prst="rect">
            <a:avLst/>
          </a:prstGeom>
          <a:noFill/>
          <a:ln w="19050">
            <a:solidFill>
              <a:srgbClr val="FF0000"/>
            </a:solidFill>
          </a:ln>
        </p:spPr>
        <p:txBody>
          <a:bodyPr wrap="none" rtlCol="0">
            <a:spAutoFit/>
          </a:bodyPr>
          <a:lstStyle/>
          <a:p>
            <a:r>
              <a:rPr lang="en-US" sz="2000" dirty="0"/>
              <a:t>Phase error (10’s of </a:t>
            </a:r>
            <a:r>
              <a:rPr lang="en-US" sz="2000" dirty="0" err="1"/>
              <a:t>ps</a:t>
            </a:r>
            <a:r>
              <a:rPr lang="en-US" sz="2000" dirty="0"/>
              <a:t>) matches in amplitude the difference between WR-RTT estimate and time-of-flight.</a:t>
            </a:r>
          </a:p>
        </p:txBody>
      </p:sp>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E0C40C6A-6A98-678B-6091-5E2881803556}"/>
                  </a:ext>
                </a:extLst>
              </p:cNvPr>
              <p:cNvGraphicFramePr>
                <a:graphicFrameLocks noChangeAspect="1"/>
              </p:cNvGraphicFramePr>
              <p:nvPr/>
            </p:nvGraphicFramePr>
            <p:xfrm>
              <a:off x="-6688589" y="3023374"/>
              <a:ext cx="3048000" cy="1714500"/>
            </p:xfrm>
            <a:graphic>
              <a:graphicData uri="http://schemas.microsoft.com/office/powerpoint/2016/slidezoom">
                <pslz:sldZm>
                  <pslz:sldZmObj sldId="1138" cId="3737178476">
                    <pslz:zmPr id="{BAB26911-76F2-42D6-95AC-3D15CFD9BD76}" returnToParent="0" transitionDur="1000">
                      <p166:blipFill xmlns:p166="http://schemas.microsoft.com/office/powerpoint/2016/6/main">
                        <a:blip r:embed="rId4"/>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9" name="Slide Zoom 8">
                <a:hlinkClick r:id="rId7" action="ppaction://hlinksldjump"/>
                <a:extLst>
                  <a:ext uri="{FF2B5EF4-FFF2-40B4-BE49-F238E27FC236}">
                    <a16:creationId xmlns:a16="http://schemas.microsoft.com/office/drawing/2014/main" id="{E1EE5FC8-411E-A580-ABEE-BBFE6C3676AB}"/>
                  </a:ext>
                </a:extLst>
              </p:cNvPr>
              <p:cNvPicPr>
                <a:picLocks noGrp="1" noRot="1" noChangeAspect="1" noMove="1" noResize="1" noEditPoints="1" noAdjustHandles="1" noChangeArrowheads="1" noChangeShapeType="1"/>
              </p:cNvPicPr>
              <p:nvPr/>
            </p:nvPicPr>
            <p:blipFill>
              <a:blip r:embed="rId6"/>
              <a:stretch>
                <a:fillRect/>
              </a:stretch>
            </p:blipFill>
            <p:spPr>
              <a:xfrm>
                <a:off x="-6688589" y="3023374"/>
                <a:ext cx="3048000" cy="1714500"/>
              </a:xfrm>
              <a:prstGeom prst="rect">
                <a:avLst/>
              </a:prstGeom>
              <a:ln w="3175">
                <a:solidFill>
                  <a:prstClr val="ltGray"/>
                </a:solidFill>
              </a:ln>
            </p:spPr>
          </p:pic>
        </mc:Fallback>
      </mc:AlternateContent>
      <p:pic>
        <p:nvPicPr>
          <p:cNvPr id="10" name="Picture 9" descr="Chart, line chart&#10;&#10;AI-generated content may be incorrect.">
            <a:extLst>
              <a:ext uri="{FF2B5EF4-FFF2-40B4-BE49-F238E27FC236}">
                <a16:creationId xmlns:a16="http://schemas.microsoft.com/office/drawing/2014/main" id="{204ADAA6-58BC-53DF-917C-E3CF7022A2F0}"/>
              </a:ext>
            </a:extLst>
          </p:cNvPr>
          <p:cNvPicPr>
            <a:picLocks noChangeAspect="1"/>
          </p:cNvPicPr>
          <p:nvPr/>
        </p:nvPicPr>
        <p:blipFill>
          <a:blip r:embed="rId8"/>
          <a:stretch>
            <a:fillRect/>
          </a:stretch>
        </p:blipFill>
        <p:spPr>
          <a:xfrm>
            <a:off x="6381142" y="1522770"/>
            <a:ext cx="5204911" cy="4252328"/>
          </a:xfrm>
          <a:prstGeom prst="rect">
            <a:avLst/>
          </a:prstGeom>
        </p:spPr>
      </p:pic>
      <p:pic>
        <p:nvPicPr>
          <p:cNvPr id="2050" name="Picture 2">
            <a:extLst>
              <a:ext uri="{FF2B5EF4-FFF2-40B4-BE49-F238E27FC236}">
                <a16:creationId xmlns:a16="http://schemas.microsoft.com/office/drawing/2014/main" id="{F7942E4F-A2C3-0221-9060-4BD8C64D5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302" y="1588652"/>
            <a:ext cx="5658678" cy="43567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BE03B3AF-0C3C-A8F5-C7B2-A6580CA583A9}"/>
              </a:ext>
            </a:extLst>
          </p:cNvPr>
          <p:cNvGrpSpPr/>
          <p:nvPr/>
        </p:nvGrpSpPr>
        <p:grpSpPr>
          <a:xfrm>
            <a:off x="2196517" y="720722"/>
            <a:ext cx="7551943" cy="5277392"/>
            <a:chOff x="2967492" y="585119"/>
            <a:chExt cx="7551943" cy="5277392"/>
          </a:xfrm>
        </p:grpSpPr>
        <p:pic>
          <p:nvPicPr>
            <p:cNvPr id="3" name="Picture 2">
              <a:extLst>
                <a:ext uri="{FF2B5EF4-FFF2-40B4-BE49-F238E27FC236}">
                  <a16:creationId xmlns:a16="http://schemas.microsoft.com/office/drawing/2014/main" id="{73BE3A58-E47C-16EC-E37B-682E5D543651}"/>
                </a:ext>
              </a:extLst>
            </p:cNvPr>
            <p:cNvPicPr>
              <a:picLocks noChangeAspect="1"/>
            </p:cNvPicPr>
            <p:nvPr/>
          </p:nvPicPr>
          <p:blipFill>
            <a:blip r:embed="rId10"/>
            <a:stretch>
              <a:fillRect/>
            </a:stretch>
          </p:blipFill>
          <p:spPr>
            <a:xfrm>
              <a:off x="2967492" y="1042473"/>
              <a:ext cx="7551943" cy="4820038"/>
            </a:xfrm>
            <a:prstGeom prst="rect">
              <a:avLst/>
            </a:prstGeom>
            <a:solidFill>
              <a:schemeClr val="bg1"/>
            </a:solidFill>
            <a:ln w="28575">
              <a:solidFill>
                <a:schemeClr val="accent1"/>
              </a:solidFill>
            </a:ln>
          </p:spPr>
        </p:pic>
        <p:sp>
          <p:nvSpPr>
            <p:cNvPr id="38" name="TextBox 37">
              <a:extLst>
                <a:ext uri="{FF2B5EF4-FFF2-40B4-BE49-F238E27FC236}">
                  <a16:creationId xmlns:a16="http://schemas.microsoft.com/office/drawing/2014/main" id="{9B07BCFA-A7F4-6F46-735A-096A0EBDE36D}"/>
                </a:ext>
              </a:extLst>
            </p:cNvPr>
            <p:cNvSpPr txBox="1"/>
            <p:nvPr/>
          </p:nvSpPr>
          <p:spPr>
            <a:xfrm>
              <a:off x="6943583" y="585119"/>
              <a:ext cx="3362587" cy="646331"/>
            </a:xfrm>
            <a:prstGeom prst="rect">
              <a:avLst/>
            </a:prstGeom>
            <a:solidFill>
              <a:schemeClr val="bg1"/>
            </a:solidFill>
            <a:ln w="28575">
              <a:solidFill>
                <a:schemeClr val="accent1"/>
              </a:solidFill>
            </a:ln>
          </p:spPr>
          <p:txBody>
            <a:bodyPr wrap="none" rtlCol="0">
              <a:spAutoFit/>
            </a:bodyPr>
            <a:lstStyle/>
            <a:p>
              <a:r>
                <a:rPr lang="en-US" dirty="0"/>
                <a:t>WR roundtrip time measurement </a:t>
              </a:r>
            </a:p>
            <a:p>
              <a:r>
                <a:rPr lang="en-US" dirty="0"/>
                <a:t>&amp; WR phase error</a:t>
              </a:r>
            </a:p>
          </p:txBody>
        </p:sp>
      </p:grpSp>
    </p:spTree>
    <p:extLst>
      <p:ext uri="{BB962C8B-B14F-4D97-AF65-F5344CB8AC3E}">
        <p14:creationId xmlns:p14="http://schemas.microsoft.com/office/powerpoint/2010/main" val="2287061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68FB-525A-E036-6FB2-4141FA53A78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BBA261B-53C7-DD86-90CB-9BFD55BA6E25}"/>
              </a:ext>
            </a:extLst>
          </p:cNvPr>
          <p:cNvPicPr>
            <a:picLocks noChangeAspect="1"/>
          </p:cNvPicPr>
          <p:nvPr/>
        </p:nvPicPr>
        <p:blipFill>
          <a:blip r:embed="rId2"/>
          <a:stretch>
            <a:fillRect/>
          </a:stretch>
        </p:blipFill>
        <p:spPr>
          <a:xfrm>
            <a:off x="487493" y="1094765"/>
            <a:ext cx="5675868" cy="3761558"/>
          </a:xfrm>
          <a:prstGeom prst="rect">
            <a:avLst/>
          </a:prstGeom>
        </p:spPr>
      </p:pic>
      <p:sp>
        <p:nvSpPr>
          <p:cNvPr id="15" name="Title 3">
            <a:extLst>
              <a:ext uri="{FF2B5EF4-FFF2-40B4-BE49-F238E27FC236}">
                <a16:creationId xmlns:a16="http://schemas.microsoft.com/office/drawing/2014/main" id="{785C2D23-4025-3D25-EADC-E17879994849}"/>
              </a:ext>
            </a:extLst>
          </p:cNvPr>
          <p:cNvSpPr>
            <a:spLocks noGrp="1"/>
          </p:cNvSpPr>
          <p:nvPr>
            <p:ph type="title"/>
          </p:nvPr>
        </p:nvSpPr>
        <p:spPr>
          <a:xfrm>
            <a:off x="573795" y="-10745"/>
            <a:ext cx="10515600" cy="1325563"/>
          </a:xfrm>
        </p:spPr>
        <p:txBody>
          <a:bodyPr/>
          <a:lstStyle/>
          <a:p>
            <a:r>
              <a:rPr lang="en-US" dirty="0"/>
              <a:t>Aerial Polarization State Fidelity Drift</a:t>
            </a:r>
          </a:p>
        </p:txBody>
      </p:sp>
      <p:grpSp>
        <p:nvGrpSpPr>
          <p:cNvPr id="26" name="Group 25">
            <a:extLst>
              <a:ext uri="{FF2B5EF4-FFF2-40B4-BE49-F238E27FC236}">
                <a16:creationId xmlns:a16="http://schemas.microsoft.com/office/drawing/2014/main" id="{832F0A7A-4B62-ABF0-B4E1-46C668E3CCFE}"/>
              </a:ext>
            </a:extLst>
          </p:cNvPr>
          <p:cNvGrpSpPr/>
          <p:nvPr/>
        </p:nvGrpSpPr>
        <p:grpSpPr>
          <a:xfrm>
            <a:off x="3456849" y="3297236"/>
            <a:ext cx="4749492" cy="3362433"/>
            <a:chOff x="3456849" y="3297236"/>
            <a:chExt cx="4749492" cy="3362433"/>
          </a:xfrm>
        </p:grpSpPr>
        <p:pic>
          <p:nvPicPr>
            <p:cNvPr id="7" name="Picture 6">
              <a:extLst>
                <a:ext uri="{FF2B5EF4-FFF2-40B4-BE49-F238E27FC236}">
                  <a16:creationId xmlns:a16="http://schemas.microsoft.com/office/drawing/2014/main" id="{799F062B-0C44-8915-6F06-30969A2FA676}"/>
                </a:ext>
              </a:extLst>
            </p:cNvPr>
            <p:cNvPicPr>
              <a:picLocks noChangeAspect="1"/>
            </p:cNvPicPr>
            <p:nvPr/>
          </p:nvPicPr>
          <p:blipFill>
            <a:blip r:embed="rId3"/>
            <a:stretch>
              <a:fillRect/>
            </a:stretch>
          </p:blipFill>
          <p:spPr>
            <a:xfrm>
              <a:off x="3456849" y="3666568"/>
              <a:ext cx="4749492" cy="2993101"/>
            </a:xfrm>
            <a:prstGeom prst="rect">
              <a:avLst/>
            </a:prstGeom>
            <a:solidFill>
              <a:schemeClr val="bg1"/>
            </a:solidFill>
            <a:ln w="19050">
              <a:solidFill>
                <a:schemeClr val="tx1"/>
              </a:solidFill>
            </a:ln>
          </p:spPr>
        </p:pic>
        <p:sp>
          <p:nvSpPr>
            <p:cNvPr id="3" name="TextBox 2">
              <a:extLst>
                <a:ext uri="{FF2B5EF4-FFF2-40B4-BE49-F238E27FC236}">
                  <a16:creationId xmlns:a16="http://schemas.microsoft.com/office/drawing/2014/main" id="{18DF7A17-E8C3-A482-CF61-9E9BF9D62E19}"/>
                </a:ext>
              </a:extLst>
            </p:cNvPr>
            <p:cNvSpPr txBox="1"/>
            <p:nvPr/>
          </p:nvSpPr>
          <p:spPr>
            <a:xfrm>
              <a:off x="5578472" y="3297236"/>
              <a:ext cx="1653594" cy="369332"/>
            </a:xfrm>
            <a:prstGeom prst="rect">
              <a:avLst/>
            </a:prstGeom>
            <a:noFill/>
          </p:spPr>
          <p:txBody>
            <a:bodyPr wrap="none" rtlCol="0">
              <a:spAutoFit/>
            </a:bodyPr>
            <a:lstStyle/>
            <a:p>
              <a:r>
                <a:rPr lang="en-US"/>
                <a:t>Fidelity vs. time</a:t>
              </a:r>
            </a:p>
          </p:txBody>
        </p:sp>
      </p:grpSp>
      <p:grpSp>
        <p:nvGrpSpPr>
          <p:cNvPr id="27" name="Group 26">
            <a:extLst>
              <a:ext uri="{FF2B5EF4-FFF2-40B4-BE49-F238E27FC236}">
                <a16:creationId xmlns:a16="http://schemas.microsoft.com/office/drawing/2014/main" id="{3644DC7D-4F29-5ECB-6A61-DCCB3489500C}"/>
              </a:ext>
            </a:extLst>
          </p:cNvPr>
          <p:cNvGrpSpPr/>
          <p:nvPr/>
        </p:nvGrpSpPr>
        <p:grpSpPr>
          <a:xfrm>
            <a:off x="2743204" y="1531929"/>
            <a:ext cx="5463137" cy="5127740"/>
            <a:chOff x="2743204" y="1531929"/>
            <a:chExt cx="5463137" cy="5127740"/>
          </a:xfrm>
        </p:grpSpPr>
        <p:cxnSp>
          <p:nvCxnSpPr>
            <p:cNvPr id="11" name="Straight Connector 10">
              <a:extLst>
                <a:ext uri="{FF2B5EF4-FFF2-40B4-BE49-F238E27FC236}">
                  <a16:creationId xmlns:a16="http://schemas.microsoft.com/office/drawing/2014/main" id="{E76E660C-870E-0097-E544-01B92A6FBE4E}"/>
                </a:ext>
              </a:extLst>
            </p:cNvPr>
            <p:cNvCxnSpPr/>
            <p:nvPr/>
          </p:nvCxnSpPr>
          <p:spPr>
            <a:xfrm>
              <a:off x="2780190" y="1531929"/>
              <a:ext cx="5426151" cy="21346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6B455F-3F46-F652-6AF4-ED22C19AF236}"/>
                </a:ext>
              </a:extLst>
            </p:cNvPr>
            <p:cNvCxnSpPr/>
            <p:nvPr/>
          </p:nvCxnSpPr>
          <p:spPr>
            <a:xfrm>
              <a:off x="2780189" y="4350058"/>
              <a:ext cx="676660" cy="2309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4DB78DD-63E5-9FE4-B171-0F0F000CD235}"/>
                </a:ext>
              </a:extLst>
            </p:cNvPr>
            <p:cNvSpPr/>
            <p:nvPr/>
          </p:nvSpPr>
          <p:spPr>
            <a:xfrm>
              <a:off x="2743204" y="1531929"/>
              <a:ext cx="45719" cy="281812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97ABDF01-A4C7-30DE-494F-5257552E27D7}"/>
              </a:ext>
            </a:extLst>
          </p:cNvPr>
          <p:cNvGrpSpPr/>
          <p:nvPr/>
        </p:nvGrpSpPr>
        <p:grpSpPr>
          <a:xfrm>
            <a:off x="4065973" y="2206349"/>
            <a:ext cx="7442374" cy="3044228"/>
            <a:chOff x="4065973" y="2206349"/>
            <a:chExt cx="7442374" cy="3044228"/>
          </a:xfrm>
        </p:grpSpPr>
        <p:grpSp>
          <p:nvGrpSpPr>
            <p:cNvPr id="23" name="Group 22">
              <a:extLst>
                <a:ext uri="{FF2B5EF4-FFF2-40B4-BE49-F238E27FC236}">
                  <a16:creationId xmlns:a16="http://schemas.microsoft.com/office/drawing/2014/main" id="{6633B403-4084-2F84-55DD-532E48F9120C}"/>
                </a:ext>
              </a:extLst>
            </p:cNvPr>
            <p:cNvGrpSpPr/>
            <p:nvPr/>
          </p:nvGrpSpPr>
          <p:grpSpPr>
            <a:xfrm>
              <a:off x="4065973" y="2206349"/>
              <a:ext cx="7442374" cy="3044228"/>
              <a:chOff x="4065973" y="2197471"/>
              <a:chExt cx="7442374" cy="3044228"/>
            </a:xfrm>
          </p:grpSpPr>
          <p:pic>
            <p:nvPicPr>
              <p:cNvPr id="8" name="Picture 7">
                <a:extLst>
                  <a:ext uri="{FF2B5EF4-FFF2-40B4-BE49-F238E27FC236}">
                    <a16:creationId xmlns:a16="http://schemas.microsoft.com/office/drawing/2014/main" id="{B44FB865-D51A-1CB2-DD24-68ABD5CE5C8A}"/>
                  </a:ext>
                </a:extLst>
              </p:cNvPr>
              <p:cNvPicPr>
                <a:picLocks noChangeAspect="1"/>
              </p:cNvPicPr>
              <p:nvPr/>
            </p:nvPicPr>
            <p:blipFill>
              <a:blip r:embed="rId4"/>
              <a:stretch>
                <a:fillRect/>
              </a:stretch>
            </p:blipFill>
            <p:spPr>
              <a:xfrm>
                <a:off x="7315272" y="2599248"/>
                <a:ext cx="4193075" cy="2642451"/>
              </a:xfrm>
              <a:prstGeom prst="rect">
                <a:avLst/>
              </a:prstGeom>
              <a:solidFill>
                <a:schemeClr val="bg1"/>
              </a:solidFill>
              <a:ln w="19050">
                <a:solidFill>
                  <a:schemeClr val="tx1"/>
                </a:solidFill>
              </a:ln>
            </p:spPr>
          </p:pic>
          <p:sp>
            <p:nvSpPr>
              <p:cNvPr id="16" name="Rectangle 15">
                <a:extLst>
                  <a:ext uri="{FF2B5EF4-FFF2-40B4-BE49-F238E27FC236}">
                    <a16:creationId xmlns:a16="http://schemas.microsoft.com/office/drawing/2014/main" id="{275BE4F3-0472-A4E6-7E63-DDDBC667C7FF}"/>
                  </a:ext>
                </a:extLst>
              </p:cNvPr>
              <p:cNvSpPr/>
              <p:nvPr/>
            </p:nvSpPr>
            <p:spPr>
              <a:xfrm>
                <a:off x="4065973" y="3883679"/>
                <a:ext cx="106532" cy="1154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D044153D-2532-17D0-CBC9-E3229796831E}"/>
                  </a:ext>
                </a:extLst>
              </p:cNvPr>
              <p:cNvCxnSpPr>
                <a:cxnSpLocks/>
                <a:stCxn id="16" idx="0"/>
              </p:cNvCxnSpPr>
              <p:nvPr/>
            </p:nvCxnSpPr>
            <p:spPr>
              <a:xfrm flipV="1">
                <a:off x="4119239" y="2581136"/>
                <a:ext cx="3196033" cy="13025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3BC1DA0-F75C-1122-6523-F7AEA591991C}"/>
                  </a:ext>
                </a:extLst>
              </p:cNvPr>
              <p:cNvCxnSpPr/>
              <p:nvPr/>
            </p:nvCxnSpPr>
            <p:spPr>
              <a:xfrm>
                <a:off x="4172505" y="3999106"/>
                <a:ext cx="3142767" cy="124259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358EFE9-06CA-C9B3-1B12-13C4BE8BD771}"/>
                  </a:ext>
                </a:extLst>
              </p:cNvPr>
              <p:cNvSpPr txBox="1"/>
              <p:nvPr/>
            </p:nvSpPr>
            <p:spPr>
              <a:xfrm>
                <a:off x="8432247" y="2197471"/>
                <a:ext cx="1653594" cy="369332"/>
              </a:xfrm>
              <a:prstGeom prst="rect">
                <a:avLst/>
              </a:prstGeom>
              <a:noFill/>
            </p:spPr>
            <p:txBody>
              <a:bodyPr wrap="none" rtlCol="0">
                <a:spAutoFit/>
              </a:bodyPr>
              <a:lstStyle/>
              <a:p>
                <a:r>
                  <a:rPr lang="en-US"/>
                  <a:t>Fidelity vs. time</a:t>
                </a:r>
              </a:p>
            </p:txBody>
          </p:sp>
        </p:grpSp>
        <p:cxnSp>
          <p:nvCxnSpPr>
            <p:cNvPr id="29" name="Straight Connector 28">
              <a:extLst>
                <a:ext uri="{FF2B5EF4-FFF2-40B4-BE49-F238E27FC236}">
                  <a16:creationId xmlns:a16="http://schemas.microsoft.com/office/drawing/2014/main" id="{845FB71E-2319-5FDD-5171-9BB9FEB1E675}"/>
                </a:ext>
              </a:extLst>
            </p:cNvPr>
            <p:cNvCxnSpPr/>
            <p:nvPr/>
          </p:nvCxnSpPr>
          <p:spPr>
            <a:xfrm>
              <a:off x="7892249" y="4007984"/>
              <a:ext cx="15003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7E93F9A-D346-9F4A-8A10-38C773AC46F6}"/>
                </a:ext>
              </a:extLst>
            </p:cNvPr>
            <p:cNvCxnSpPr/>
            <p:nvPr/>
          </p:nvCxnSpPr>
          <p:spPr>
            <a:xfrm>
              <a:off x="9410330" y="4007984"/>
              <a:ext cx="0" cy="8125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CF53A31C-0C45-C278-CDDC-0CF02E8EB6CC}"/>
              </a:ext>
            </a:extLst>
          </p:cNvPr>
          <p:cNvSpPr txBox="1"/>
          <p:nvPr/>
        </p:nvSpPr>
        <p:spPr>
          <a:xfrm>
            <a:off x="6405269" y="1528932"/>
            <a:ext cx="4684126" cy="523220"/>
          </a:xfrm>
          <a:prstGeom prst="rect">
            <a:avLst/>
          </a:prstGeom>
          <a:noFill/>
          <a:ln w="19050">
            <a:solidFill>
              <a:srgbClr val="FF0000"/>
            </a:solidFill>
          </a:ln>
        </p:spPr>
        <p:txBody>
          <a:bodyPr wrap="square" rtlCol="0">
            <a:spAutoFit/>
          </a:bodyPr>
          <a:lstStyle/>
          <a:p>
            <a:pPr algn="ctr"/>
            <a:r>
              <a:rPr lang="en-US" sz="2800" dirty="0"/>
              <a:t>Active stabilization is required</a:t>
            </a:r>
          </a:p>
        </p:txBody>
      </p:sp>
    </p:spTree>
    <p:extLst>
      <p:ext uri="{BB962C8B-B14F-4D97-AF65-F5344CB8AC3E}">
        <p14:creationId xmlns:p14="http://schemas.microsoft.com/office/powerpoint/2010/main" val="306891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122E1-292A-91CB-B820-C246C1DE4B8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B61278-0E7F-46D9-C1C8-A69680491453}"/>
              </a:ext>
            </a:extLst>
          </p:cNvPr>
          <p:cNvSpPr/>
          <p:nvPr/>
        </p:nvSpPr>
        <p:spPr>
          <a:xfrm>
            <a:off x="7071360" y="1189618"/>
            <a:ext cx="4790652" cy="55394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75C5B5A-257D-2A20-916D-64C6F202FD64}"/>
              </a:ext>
            </a:extLst>
          </p:cNvPr>
          <p:cNvSpPr>
            <a:spLocks noGrp="1"/>
          </p:cNvSpPr>
          <p:nvPr>
            <p:ph type="title"/>
          </p:nvPr>
        </p:nvSpPr>
        <p:spPr>
          <a:xfrm>
            <a:off x="484895" y="-127586"/>
            <a:ext cx="10515600" cy="1325563"/>
          </a:xfrm>
        </p:spPr>
        <p:txBody>
          <a:bodyPr>
            <a:normAutofit/>
          </a:bodyPr>
          <a:lstStyle/>
          <a:p>
            <a:r>
              <a:rPr lang="en-US" sz="4000" dirty="0"/>
              <a:t>Incorporating Polarization Stabilization in Entanglement Distribution </a:t>
            </a:r>
          </a:p>
        </p:txBody>
      </p:sp>
      <p:sp>
        <p:nvSpPr>
          <p:cNvPr id="38" name="Text Placeholder 5">
            <a:extLst>
              <a:ext uri="{FF2B5EF4-FFF2-40B4-BE49-F238E27FC236}">
                <a16:creationId xmlns:a16="http://schemas.microsoft.com/office/drawing/2014/main" id="{9316228B-F849-3BB8-D81F-83B33DAD5330}"/>
              </a:ext>
            </a:extLst>
          </p:cNvPr>
          <p:cNvSpPr txBox="1">
            <a:spLocks/>
          </p:cNvSpPr>
          <p:nvPr/>
        </p:nvSpPr>
        <p:spPr>
          <a:xfrm>
            <a:off x="6388099" y="4946577"/>
            <a:ext cx="4357864" cy="1605479"/>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914400" indent="-457200" algn="l" defTabSz="914400" rtl="0" eaLnBrk="1" latinLnBrk="0" hangingPunct="1">
              <a:lnSpc>
                <a:spcPct val="90000"/>
              </a:lnSpc>
              <a:spcBef>
                <a:spcPts val="500"/>
              </a:spcBef>
              <a:buFont typeface="+mj-lt"/>
              <a:buAutoNum type="arabicParenR"/>
              <a:defRPr sz="2400" kern="1200">
                <a:solidFill>
                  <a:schemeClr val="tx1"/>
                </a:solidFill>
                <a:latin typeface="+mn-lt"/>
                <a:ea typeface="+mn-ea"/>
                <a:cs typeface="+mn-cs"/>
              </a:defRPr>
            </a:lvl2pPr>
            <a:lvl3pPr marL="1371600" indent="-457200" algn="l" defTabSz="914400" rtl="0" eaLnBrk="1" latinLnBrk="0" hangingPunct="1">
              <a:lnSpc>
                <a:spcPct val="90000"/>
              </a:lnSpc>
              <a:spcBef>
                <a:spcPts val="500"/>
              </a:spcBef>
              <a:buFont typeface="+mj-lt"/>
              <a:buAutoNum type="arabicParenR"/>
              <a:defRPr sz="200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4pPr>
            <a:lvl5pPr marL="21717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sp>
        <p:nvSpPr>
          <p:cNvPr id="39" name="Text Placeholder 5">
            <a:extLst>
              <a:ext uri="{FF2B5EF4-FFF2-40B4-BE49-F238E27FC236}">
                <a16:creationId xmlns:a16="http://schemas.microsoft.com/office/drawing/2014/main" id="{CA057243-D80D-A3A9-AE7C-EFF9EAA86F6C}"/>
              </a:ext>
            </a:extLst>
          </p:cNvPr>
          <p:cNvSpPr txBox="1">
            <a:spLocks/>
          </p:cNvSpPr>
          <p:nvPr/>
        </p:nvSpPr>
        <p:spPr>
          <a:xfrm>
            <a:off x="6388099" y="4946577"/>
            <a:ext cx="5181601" cy="1795169"/>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914400" indent="-457200" algn="l" defTabSz="914400" rtl="0" eaLnBrk="1" latinLnBrk="0" hangingPunct="1">
              <a:lnSpc>
                <a:spcPct val="90000"/>
              </a:lnSpc>
              <a:spcBef>
                <a:spcPts val="500"/>
              </a:spcBef>
              <a:buFont typeface="+mj-lt"/>
              <a:buAutoNum type="arabicParenR"/>
              <a:defRPr sz="2400" kern="1200">
                <a:solidFill>
                  <a:schemeClr val="tx1"/>
                </a:solidFill>
                <a:latin typeface="+mn-lt"/>
                <a:ea typeface="+mn-ea"/>
                <a:cs typeface="+mn-cs"/>
              </a:defRPr>
            </a:lvl2pPr>
            <a:lvl3pPr marL="1371600" indent="-457200" algn="l" defTabSz="914400" rtl="0" eaLnBrk="1" latinLnBrk="0" hangingPunct="1">
              <a:lnSpc>
                <a:spcPct val="90000"/>
              </a:lnSpc>
              <a:spcBef>
                <a:spcPts val="500"/>
              </a:spcBef>
              <a:buFont typeface="+mj-lt"/>
              <a:buAutoNum type="arabicParenR"/>
              <a:defRPr sz="200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4pPr>
            <a:lvl5pPr marL="21717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APC performs compensation if fidelity check result &lt; 98%;</a:t>
            </a:r>
          </a:p>
          <a:p>
            <a:r>
              <a:rPr lang="en-US"/>
              <a:t>Time-tagging sessions scheduled right after compensation</a:t>
            </a:r>
          </a:p>
        </p:txBody>
      </p:sp>
      <p:pic>
        <p:nvPicPr>
          <p:cNvPr id="43" name="Content Placeholder 42" descr="Diagram&#10;&#10;AI-generated content may be incorrect.">
            <a:extLst>
              <a:ext uri="{FF2B5EF4-FFF2-40B4-BE49-F238E27FC236}">
                <a16:creationId xmlns:a16="http://schemas.microsoft.com/office/drawing/2014/main" id="{2A6B1865-8215-DD99-D0E6-750A5C4851A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43037" y="1553786"/>
            <a:ext cx="9305925" cy="3123293"/>
          </a:xfrm>
        </p:spPr>
      </p:pic>
      <p:pic>
        <p:nvPicPr>
          <p:cNvPr id="45" name="Picture 44" descr="Chart, bar chart&#10;&#10;AI-generated content may be incorrect.">
            <a:extLst>
              <a:ext uri="{FF2B5EF4-FFF2-40B4-BE49-F238E27FC236}">
                <a16:creationId xmlns:a16="http://schemas.microsoft.com/office/drawing/2014/main" id="{0C3AD217-3835-3F23-E7CF-802A4A341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1089" y="4934686"/>
            <a:ext cx="5177010" cy="1818950"/>
          </a:xfrm>
          <a:prstGeom prst="rect">
            <a:avLst/>
          </a:prstGeom>
        </p:spPr>
      </p:pic>
      <p:sp>
        <p:nvSpPr>
          <p:cNvPr id="5" name="TextBox 4">
            <a:extLst>
              <a:ext uri="{FF2B5EF4-FFF2-40B4-BE49-F238E27FC236}">
                <a16:creationId xmlns:a16="http://schemas.microsoft.com/office/drawing/2014/main" id="{59F4A38B-2350-94B6-2770-09C73C1DD171}"/>
              </a:ext>
            </a:extLst>
          </p:cNvPr>
          <p:cNvSpPr txBox="1"/>
          <p:nvPr/>
        </p:nvSpPr>
        <p:spPr>
          <a:xfrm>
            <a:off x="6908800" y="6488668"/>
            <a:ext cx="5394490" cy="369332"/>
          </a:xfrm>
          <a:prstGeom prst="rect">
            <a:avLst/>
          </a:prstGeom>
          <a:noFill/>
        </p:spPr>
        <p:txBody>
          <a:bodyPr wrap="none" rtlCol="0">
            <a:spAutoFit/>
          </a:bodyPr>
          <a:lstStyle/>
          <a:p>
            <a:r>
              <a:rPr lang="en-US" i="0" dirty="0">
                <a:effectLst/>
              </a:rPr>
              <a:t>Y. Shi, et.al.  J. Opt. </a:t>
            </a:r>
            <a:r>
              <a:rPr lang="en-US" i="0" dirty="0" err="1">
                <a:effectLst/>
              </a:rPr>
              <a:t>Commun</a:t>
            </a:r>
            <a:r>
              <a:rPr lang="en-US" i="0" dirty="0">
                <a:effectLst/>
              </a:rPr>
              <a:t>. </a:t>
            </a:r>
            <a:r>
              <a:rPr lang="en-US" i="0" dirty="0" err="1">
                <a:effectLst/>
              </a:rPr>
              <a:t>Netw</a:t>
            </a:r>
            <a:r>
              <a:rPr lang="en-US" i="0" dirty="0">
                <a:effectLst/>
              </a:rPr>
              <a:t>. 18, 813-819 (2026)</a:t>
            </a:r>
            <a:endParaRPr lang="en-US" dirty="0"/>
          </a:p>
        </p:txBody>
      </p:sp>
    </p:spTree>
    <p:extLst>
      <p:ext uri="{BB962C8B-B14F-4D97-AF65-F5344CB8AC3E}">
        <p14:creationId xmlns:p14="http://schemas.microsoft.com/office/powerpoint/2010/main" val="2439193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D37A1-4278-CEBD-6CD2-4E9E2AF653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75EA6C0-CA3C-0811-BC03-37E651F429DF}"/>
              </a:ext>
            </a:extLst>
          </p:cNvPr>
          <p:cNvSpPr/>
          <p:nvPr/>
        </p:nvSpPr>
        <p:spPr>
          <a:xfrm>
            <a:off x="7071360" y="1189618"/>
            <a:ext cx="4790652" cy="55394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0B12DB1-5B22-0093-0E80-24F25FC76569}"/>
              </a:ext>
            </a:extLst>
          </p:cNvPr>
          <p:cNvSpPr>
            <a:spLocks noGrp="1"/>
          </p:cNvSpPr>
          <p:nvPr>
            <p:ph type="title"/>
          </p:nvPr>
        </p:nvSpPr>
        <p:spPr>
          <a:xfrm>
            <a:off x="150879" y="-118303"/>
            <a:ext cx="10515600" cy="1325563"/>
          </a:xfrm>
        </p:spPr>
        <p:txBody>
          <a:bodyPr/>
          <a:lstStyle/>
          <a:p>
            <a:r>
              <a:rPr lang="en-US" sz="4400" dirty="0"/>
              <a:t>Entanglement Distribution over Polarization-stabilized fiber: Result</a:t>
            </a:r>
            <a:endParaRPr lang="en-US" dirty="0"/>
          </a:p>
        </p:txBody>
      </p:sp>
      <p:sp>
        <p:nvSpPr>
          <p:cNvPr id="37" name="Rectangle 36">
            <a:extLst>
              <a:ext uri="{FF2B5EF4-FFF2-40B4-BE49-F238E27FC236}">
                <a16:creationId xmlns:a16="http://schemas.microsoft.com/office/drawing/2014/main" id="{B3F08A4E-D69D-1D67-54C7-D4D77A1AEE52}"/>
              </a:ext>
            </a:extLst>
          </p:cNvPr>
          <p:cNvSpPr/>
          <p:nvPr/>
        </p:nvSpPr>
        <p:spPr>
          <a:xfrm>
            <a:off x="6800850" y="1548586"/>
            <a:ext cx="5486400" cy="30825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Picture 11" descr="Chart, line chart, histogram&#10;&#10;AI-generated content may be incorrect.">
            <a:extLst>
              <a:ext uri="{FF2B5EF4-FFF2-40B4-BE49-F238E27FC236}">
                <a16:creationId xmlns:a16="http://schemas.microsoft.com/office/drawing/2014/main" id="{6AC67CD3-B2B2-E73A-7C7A-11CA37501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79" y="1702712"/>
            <a:ext cx="5181601" cy="3886202"/>
          </a:xfrm>
          <a:prstGeom prst="rect">
            <a:avLst/>
          </a:prstGeom>
        </p:spPr>
      </p:pic>
      <p:pic>
        <p:nvPicPr>
          <p:cNvPr id="18" name="Picture 17" descr="Graphical user interface, application&#10;&#10;AI-generated content may be incorrect.">
            <a:extLst>
              <a:ext uri="{FF2B5EF4-FFF2-40B4-BE49-F238E27FC236}">
                <a16:creationId xmlns:a16="http://schemas.microsoft.com/office/drawing/2014/main" id="{9925E5B8-BF06-3943-192F-DA1EE4492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4267" y="1702712"/>
            <a:ext cx="6417733" cy="4813300"/>
          </a:xfrm>
          <a:prstGeom prst="rect">
            <a:avLst/>
          </a:prstGeom>
        </p:spPr>
      </p:pic>
      <mc:AlternateContent xmlns:mc="http://schemas.openxmlformats.org/markup-compatibility/2006" xmlns:a14="http://schemas.microsoft.com/office/drawing/2010/main">
        <mc:Choice Requires="a14">
          <p:sp>
            <p:nvSpPr>
              <p:cNvPr id="19" name="Text Placeholder 5">
                <a:extLst>
                  <a:ext uri="{FF2B5EF4-FFF2-40B4-BE49-F238E27FC236}">
                    <a16:creationId xmlns:a16="http://schemas.microsoft.com/office/drawing/2014/main" id="{2B22949A-37B6-EE75-6760-E0F51FB27926}"/>
                  </a:ext>
                </a:extLst>
              </p:cNvPr>
              <p:cNvSpPr txBox="1">
                <a:spLocks/>
              </p:cNvSpPr>
              <p:nvPr/>
            </p:nvSpPr>
            <p:spPr>
              <a:xfrm>
                <a:off x="391433" y="5618427"/>
                <a:ext cx="5181601" cy="1795169"/>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914400" indent="-457200" algn="l" defTabSz="914400" rtl="0" eaLnBrk="1" latinLnBrk="0" hangingPunct="1">
                  <a:lnSpc>
                    <a:spcPct val="90000"/>
                  </a:lnSpc>
                  <a:spcBef>
                    <a:spcPts val="500"/>
                  </a:spcBef>
                  <a:buFont typeface="+mj-lt"/>
                  <a:buAutoNum type="arabicParenR"/>
                  <a:defRPr sz="2400" kern="1200">
                    <a:solidFill>
                      <a:schemeClr val="tx1"/>
                    </a:solidFill>
                    <a:latin typeface="+mn-lt"/>
                    <a:ea typeface="+mn-ea"/>
                    <a:cs typeface="+mn-cs"/>
                  </a:defRPr>
                </a:lvl2pPr>
                <a:lvl3pPr marL="1371600" indent="-457200" algn="l" defTabSz="914400" rtl="0" eaLnBrk="1" latinLnBrk="0" hangingPunct="1">
                  <a:lnSpc>
                    <a:spcPct val="90000"/>
                  </a:lnSpc>
                  <a:spcBef>
                    <a:spcPts val="500"/>
                  </a:spcBef>
                  <a:buFont typeface="+mj-lt"/>
                  <a:buAutoNum type="arabicParenR"/>
                  <a:defRPr sz="2000" kern="1200">
                    <a:solidFill>
                      <a:schemeClr val="tx1"/>
                    </a:solidFill>
                    <a:latin typeface="+mn-lt"/>
                    <a:ea typeface="+mn-ea"/>
                    <a:cs typeface="+mn-cs"/>
                  </a:defRPr>
                </a:lvl3pPr>
                <a:lvl4pPr marL="17145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4pPr>
                <a:lvl5pPr marL="2171700" indent="-342900" algn="l" defTabSz="914400" rtl="0" eaLnBrk="1" latinLnBrk="0" hangingPunct="1">
                  <a:lnSpc>
                    <a:spcPct val="90000"/>
                  </a:lnSpc>
                  <a:spcBef>
                    <a:spcPts val="500"/>
                  </a:spcBef>
                  <a:buFont typeface="+mj-lt"/>
                  <a:buAutoNum type="arabicParen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a:t>
                </a:r>
                <a:r>
                  <a:rPr lang="en-US" baseline="-25000"/>
                  <a:t>mean</a:t>
                </a:r>
                <a:r>
                  <a:rPr lang="en-US"/>
                  <a:t> = 2.41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a:t>0.09</a:t>
                </a:r>
              </a:p>
              <a:p>
                <a:r>
                  <a:rPr lang="en-US"/>
                  <a:t>Quantum channel uptime: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a:t>93%</a:t>
                </a:r>
              </a:p>
            </p:txBody>
          </p:sp>
        </mc:Choice>
        <mc:Fallback xmlns="">
          <p:sp>
            <p:nvSpPr>
              <p:cNvPr id="19" name="Text Placeholder 5">
                <a:extLst>
                  <a:ext uri="{FF2B5EF4-FFF2-40B4-BE49-F238E27FC236}">
                    <a16:creationId xmlns:a16="http://schemas.microsoft.com/office/drawing/2014/main" id="{250BEDDB-AF15-3E7E-D410-A883052012E2}"/>
                  </a:ext>
                </a:extLst>
              </p:cNvPr>
              <p:cNvSpPr txBox="1">
                <a:spLocks noRot="1" noChangeAspect="1" noMove="1" noResize="1" noEditPoints="1" noAdjustHandles="1" noChangeArrowheads="1" noChangeShapeType="1" noTextEdit="1"/>
              </p:cNvSpPr>
              <p:nvPr/>
            </p:nvSpPr>
            <p:spPr>
              <a:xfrm>
                <a:off x="391433" y="5618427"/>
                <a:ext cx="5181601" cy="1795169"/>
              </a:xfrm>
              <a:prstGeom prst="rect">
                <a:avLst/>
              </a:prstGeom>
              <a:blipFill>
                <a:blip r:embed="rId4"/>
                <a:stretch>
                  <a:fillRect l="-1529" t="-4422"/>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4A36DA43-7358-DD79-F448-024245DA39DC}"/>
              </a:ext>
            </a:extLst>
          </p:cNvPr>
          <p:cNvCxnSpPr>
            <a:cxnSpLocks/>
          </p:cNvCxnSpPr>
          <p:nvPr/>
        </p:nvCxnSpPr>
        <p:spPr>
          <a:xfrm flipV="1">
            <a:off x="5181600" y="5870017"/>
            <a:ext cx="592667" cy="175183"/>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65D8B4E2-6116-3EF0-B18D-CC565CA94E45}"/>
              </a:ext>
            </a:extLst>
          </p:cNvPr>
          <p:cNvSpPr txBox="1"/>
          <p:nvPr/>
        </p:nvSpPr>
        <p:spPr>
          <a:xfrm>
            <a:off x="6908800" y="6488668"/>
            <a:ext cx="5394490" cy="369332"/>
          </a:xfrm>
          <a:prstGeom prst="rect">
            <a:avLst/>
          </a:prstGeom>
          <a:noFill/>
        </p:spPr>
        <p:txBody>
          <a:bodyPr wrap="none" rtlCol="0">
            <a:spAutoFit/>
          </a:bodyPr>
          <a:lstStyle/>
          <a:p>
            <a:r>
              <a:rPr lang="en-US" i="0" dirty="0">
                <a:effectLst/>
              </a:rPr>
              <a:t>Y. Shi, et.al.  J. Opt. </a:t>
            </a:r>
            <a:r>
              <a:rPr lang="en-US" i="0" dirty="0" err="1">
                <a:effectLst/>
              </a:rPr>
              <a:t>Commun</a:t>
            </a:r>
            <a:r>
              <a:rPr lang="en-US" i="0" dirty="0">
                <a:effectLst/>
              </a:rPr>
              <a:t>. </a:t>
            </a:r>
            <a:r>
              <a:rPr lang="en-US" i="0" dirty="0" err="1">
                <a:effectLst/>
              </a:rPr>
              <a:t>Netw</a:t>
            </a:r>
            <a:r>
              <a:rPr lang="en-US" i="0" dirty="0">
                <a:effectLst/>
              </a:rPr>
              <a:t>. 18, 813-819 (2026)</a:t>
            </a:r>
            <a:endParaRPr lang="en-US" dirty="0"/>
          </a:p>
        </p:txBody>
      </p:sp>
    </p:spTree>
    <p:extLst>
      <p:ext uri="{BB962C8B-B14F-4D97-AF65-F5344CB8AC3E}">
        <p14:creationId xmlns:p14="http://schemas.microsoft.com/office/powerpoint/2010/main" val="1567394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A7E59-E20F-55F2-8FAD-6ED5FBC22CF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391F2F-B936-DDF3-D123-30583E4C92A7}"/>
              </a:ext>
            </a:extLst>
          </p:cNvPr>
          <p:cNvSpPr>
            <a:spLocks noGrp="1"/>
          </p:cNvSpPr>
          <p:nvPr>
            <p:ph type="title"/>
          </p:nvPr>
        </p:nvSpPr>
        <p:spPr>
          <a:xfrm>
            <a:off x="329988" y="0"/>
            <a:ext cx="10515600" cy="1325563"/>
          </a:xfrm>
        </p:spPr>
        <p:txBody>
          <a:bodyPr/>
          <a:lstStyle/>
          <a:p>
            <a:r>
              <a:rPr lang="en-US" dirty="0"/>
              <a:t>Low-loss, high repeatability fiber connectors</a:t>
            </a:r>
          </a:p>
        </p:txBody>
      </p:sp>
      <p:pic>
        <p:nvPicPr>
          <p:cNvPr id="7" name="Picture 6">
            <a:extLst>
              <a:ext uri="{FF2B5EF4-FFF2-40B4-BE49-F238E27FC236}">
                <a16:creationId xmlns:a16="http://schemas.microsoft.com/office/drawing/2014/main" id="{440530DC-7ED2-BAD1-3A5A-9F9E8BC889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9930" y="3089082"/>
            <a:ext cx="4577858" cy="3640005"/>
          </a:xfrm>
          <a:prstGeom prst="rect">
            <a:avLst/>
          </a:prstGeom>
          <a:noFill/>
          <a:ln>
            <a:noFill/>
          </a:ln>
        </p:spPr>
      </p:pic>
      <p:pic>
        <p:nvPicPr>
          <p:cNvPr id="8" name="Picture 7">
            <a:extLst>
              <a:ext uri="{FF2B5EF4-FFF2-40B4-BE49-F238E27FC236}">
                <a16:creationId xmlns:a16="http://schemas.microsoft.com/office/drawing/2014/main" id="{0D2830FE-14F1-FE69-FC43-CD51E316CA22}"/>
              </a:ext>
            </a:extLst>
          </p:cNvPr>
          <p:cNvPicPr>
            <a:picLocks noChangeAspect="1"/>
          </p:cNvPicPr>
          <p:nvPr/>
        </p:nvPicPr>
        <p:blipFill>
          <a:blip r:embed="rId3"/>
          <a:stretch>
            <a:fillRect/>
          </a:stretch>
        </p:blipFill>
        <p:spPr>
          <a:xfrm>
            <a:off x="1009930" y="1325563"/>
            <a:ext cx="5224218" cy="176351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1861F415-EDE7-57C8-81B9-075FD4E721DD}"/>
              </a:ext>
            </a:extLst>
          </p:cNvPr>
          <p:cNvSpPr txBox="1"/>
          <p:nvPr/>
        </p:nvSpPr>
        <p:spPr>
          <a:xfrm>
            <a:off x="2976282" y="4459946"/>
            <a:ext cx="2315385" cy="646331"/>
          </a:xfrm>
          <a:prstGeom prst="rect">
            <a:avLst/>
          </a:prstGeom>
          <a:solidFill>
            <a:schemeClr val="bg1"/>
          </a:solidFill>
          <a:ln w="12700">
            <a:solidFill>
              <a:srgbClr val="FF0000"/>
            </a:solidFill>
          </a:ln>
        </p:spPr>
        <p:txBody>
          <a:bodyPr wrap="square" rtlCol="0">
            <a:spAutoFit/>
          </a:bodyPr>
          <a:lstStyle/>
          <a:p>
            <a:r>
              <a:rPr lang="en-US" dirty="0"/>
              <a:t>Loss: 0.39 ± 0.21 %</a:t>
            </a:r>
          </a:p>
          <a:p>
            <a:r>
              <a:rPr lang="en-US" dirty="0"/>
              <a:t>95-percentile: 0.76 %</a:t>
            </a:r>
          </a:p>
        </p:txBody>
      </p:sp>
      <p:sp>
        <p:nvSpPr>
          <p:cNvPr id="4" name="Rectangle 3">
            <a:extLst>
              <a:ext uri="{FF2B5EF4-FFF2-40B4-BE49-F238E27FC236}">
                <a16:creationId xmlns:a16="http://schemas.microsoft.com/office/drawing/2014/main" id="{24D458EC-987F-F29B-83FF-4FF38D814F9B}"/>
              </a:ext>
            </a:extLst>
          </p:cNvPr>
          <p:cNvSpPr/>
          <p:nvPr/>
        </p:nvSpPr>
        <p:spPr>
          <a:xfrm>
            <a:off x="7071360" y="1189618"/>
            <a:ext cx="4790652" cy="55394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0E4883-E32C-DC25-2B8E-8430DD27A2A4}"/>
              </a:ext>
            </a:extLst>
          </p:cNvPr>
          <p:cNvSpPr txBox="1"/>
          <p:nvPr/>
        </p:nvSpPr>
        <p:spPr>
          <a:xfrm>
            <a:off x="6508150" y="1586248"/>
            <a:ext cx="5334000" cy="1200329"/>
          </a:xfrm>
          <a:prstGeom prst="rect">
            <a:avLst/>
          </a:prstGeom>
          <a:noFill/>
        </p:spPr>
        <p:txBody>
          <a:bodyPr wrap="square" rtlCol="0">
            <a:spAutoFit/>
          </a:bodyPr>
          <a:lstStyle/>
          <a:p>
            <a:r>
              <a:rPr lang="en-US" sz="2400" dirty="0"/>
              <a:t>Evaluate 40x40 random fiber connector </a:t>
            </a:r>
            <a:r>
              <a:rPr lang="en-US" sz="2400" dirty="0" err="1"/>
              <a:t>matings</a:t>
            </a:r>
            <a:r>
              <a:rPr lang="en-US" sz="2400" dirty="0"/>
              <a:t> on a batch of 20 </a:t>
            </a:r>
            <a:r>
              <a:rPr lang="en-US" sz="2400" dirty="0" err="1"/>
              <a:t>patchcords</a:t>
            </a:r>
            <a:r>
              <a:rPr lang="en-US" sz="2400" dirty="0"/>
              <a:t> following IEC 61300-3-34 standard</a:t>
            </a:r>
          </a:p>
        </p:txBody>
      </p:sp>
      <p:pic>
        <p:nvPicPr>
          <p:cNvPr id="11" name="Picture 10">
            <a:extLst>
              <a:ext uri="{FF2B5EF4-FFF2-40B4-BE49-F238E27FC236}">
                <a16:creationId xmlns:a16="http://schemas.microsoft.com/office/drawing/2014/main" id="{FD2866FD-44AC-73AD-2E04-8267274682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44485" y="2796795"/>
            <a:ext cx="4326465" cy="3439879"/>
          </a:xfrm>
          <a:prstGeom prst="rect">
            <a:avLst/>
          </a:prstGeom>
          <a:noFill/>
          <a:ln>
            <a:noFill/>
          </a:ln>
        </p:spPr>
      </p:pic>
      <p:sp>
        <p:nvSpPr>
          <p:cNvPr id="6" name="TextBox 5">
            <a:extLst>
              <a:ext uri="{FF2B5EF4-FFF2-40B4-BE49-F238E27FC236}">
                <a16:creationId xmlns:a16="http://schemas.microsoft.com/office/drawing/2014/main" id="{97604C00-82D9-D5D0-2FF5-4447D54055C7}"/>
              </a:ext>
            </a:extLst>
          </p:cNvPr>
          <p:cNvSpPr txBox="1"/>
          <p:nvPr/>
        </p:nvSpPr>
        <p:spPr>
          <a:xfrm>
            <a:off x="8209030" y="6419149"/>
            <a:ext cx="4326465" cy="369332"/>
          </a:xfrm>
          <a:prstGeom prst="rect">
            <a:avLst/>
          </a:prstGeom>
          <a:noFill/>
        </p:spPr>
        <p:txBody>
          <a:bodyPr wrap="square">
            <a:spAutoFit/>
          </a:bodyPr>
          <a:lstStyle/>
          <a:p>
            <a:r>
              <a:rPr lang="en-US" i="0" dirty="0">
                <a:effectLst/>
              </a:rPr>
              <a:t>J. Su</a:t>
            </a:r>
            <a:r>
              <a:rPr lang="en-US" dirty="0"/>
              <a:t> et al., </a:t>
            </a:r>
            <a:r>
              <a:rPr lang="en-US" i="1" dirty="0">
                <a:effectLst/>
              </a:rPr>
              <a:t>CLEO 2026</a:t>
            </a:r>
            <a:r>
              <a:rPr lang="en-US" i="0" dirty="0">
                <a:effectLst/>
              </a:rPr>
              <a:t>, paper JTU.176.</a:t>
            </a:r>
            <a:endParaRPr lang="en-US" dirty="0"/>
          </a:p>
        </p:txBody>
      </p:sp>
    </p:spTree>
    <p:extLst>
      <p:ext uri="{BB962C8B-B14F-4D97-AF65-F5344CB8AC3E}">
        <p14:creationId xmlns:p14="http://schemas.microsoft.com/office/powerpoint/2010/main" val="197356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70E9AE-7001-28DA-00B2-9F0BE7448066}"/>
              </a:ext>
            </a:extLst>
          </p:cNvPr>
          <p:cNvSpPr>
            <a:spLocks noGrp="1"/>
          </p:cNvSpPr>
          <p:nvPr>
            <p:ph sz="half" idx="2"/>
          </p:nvPr>
        </p:nvSpPr>
        <p:spPr>
          <a:xfrm>
            <a:off x="206806" y="1187116"/>
            <a:ext cx="11833934" cy="2134737"/>
          </a:xfrm>
        </p:spPr>
        <p:txBody>
          <a:bodyPr>
            <a:normAutofit fontScale="92500" lnSpcReduction="20000"/>
          </a:bodyPr>
          <a:lstStyle/>
          <a:p>
            <a:pPr marL="457200" indent="-457200">
              <a:buFont typeface="Arial" panose="020B0604020202020204" pitchFamily="34" charset="0"/>
              <a:buChar char="•"/>
            </a:pPr>
            <a:r>
              <a:rPr lang="en-US" dirty="0"/>
              <a:t>Metrology will play an important role for the success of Quantum Networks</a:t>
            </a:r>
          </a:p>
          <a:p>
            <a:pPr marL="457200" indent="-457200">
              <a:buFont typeface="Arial" panose="020B0604020202020204" pitchFamily="34" charset="0"/>
              <a:buChar char="•"/>
            </a:pPr>
            <a:r>
              <a:rPr lang="en-US" dirty="0"/>
              <a:t>We are studying the behavior of deployed fibers to mitigate sources of noise</a:t>
            </a:r>
          </a:p>
          <a:p>
            <a:pPr marL="457200" indent="-457200">
              <a:buFont typeface="Arial" panose="020B0604020202020204" pitchFamily="34" charset="0"/>
              <a:buChar char="•"/>
            </a:pPr>
            <a:r>
              <a:rPr lang="en-US" dirty="0"/>
              <a:t>Metrology will be integrated into the quantum network control plane</a:t>
            </a:r>
          </a:p>
          <a:p>
            <a:pPr marL="457200" indent="-457200">
              <a:buFont typeface="Arial" panose="020B0604020202020204" pitchFamily="34" charset="0"/>
              <a:buChar char="•"/>
            </a:pPr>
            <a:r>
              <a:rPr lang="en-US" dirty="0"/>
              <a:t>Synchronization benchmarking can identify errors in node synchronization</a:t>
            </a:r>
          </a:p>
          <a:p>
            <a:pPr marL="457200" indent="-457200">
              <a:buFont typeface="Arial" panose="020B0604020202020204" pitchFamily="34" charset="0"/>
              <a:buChar char="•"/>
            </a:pPr>
            <a:r>
              <a:rPr lang="en-US" dirty="0"/>
              <a:t>Successful distribution of entanglement over a 60 km aerial noisy fiber link</a:t>
            </a:r>
          </a:p>
        </p:txBody>
      </p:sp>
      <p:sp>
        <p:nvSpPr>
          <p:cNvPr id="4" name="Title 3">
            <a:extLst>
              <a:ext uri="{FF2B5EF4-FFF2-40B4-BE49-F238E27FC236}">
                <a16:creationId xmlns:a16="http://schemas.microsoft.com/office/drawing/2014/main" id="{766897B2-F2CA-2CD6-FF15-E92F23E4D72A}"/>
              </a:ext>
            </a:extLst>
          </p:cNvPr>
          <p:cNvSpPr>
            <a:spLocks noGrp="1"/>
          </p:cNvSpPr>
          <p:nvPr>
            <p:ph type="title"/>
          </p:nvPr>
        </p:nvSpPr>
        <p:spPr/>
        <p:txBody>
          <a:bodyPr/>
          <a:lstStyle/>
          <a:p>
            <a:r>
              <a:rPr lang="en-US" dirty="0"/>
              <a:t>Conclusions &amp; Outlook</a:t>
            </a:r>
          </a:p>
        </p:txBody>
      </p:sp>
      <p:sp>
        <p:nvSpPr>
          <p:cNvPr id="5" name="Title 2">
            <a:extLst>
              <a:ext uri="{FF2B5EF4-FFF2-40B4-BE49-F238E27FC236}">
                <a16:creationId xmlns:a16="http://schemas.microsoft.com/office/drawing/2014/main" id="{1D7AA919-86E6-C444-36E6-28F54B2D33CC}"/>
              </a:ext>
            </a:extLst>
          </p:cNvPr>
          <p:cNvSpPr txBox="1">
            <a:spLocks/>
          </p:cNvSpPr>
          <p:nvPr/>
        </p:nvSpPr>
        <p:spPr>
          <a:xfrm>
            <a:off x="796295" y="3321853"/>
            <a:ext cx="6350000" cy="836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sz="4000">
                <a:solidFill>
                  <a:schemeClr val="tx1"/>
                </a:solidFill>
              </a:rPr>
              <a:t>Thank you!</a:t>
            </a:r>
          </a:p>
        </p:txBody>
      </p:sp>
      <p:sp>
        <p:nvSpPr>
          <p:cNvPr id="6" name="TextBox 5">
            <a:extLst>
              <a:ext uri="{FF2B5EF4-FFF2-40B4-BE49-F238E27FC236}">
                <a16:creationId xmlns:a16="http://schemas.microsoft.com/office/drawing/2014/main" id="{1CB527C5-BBD7-1679-8738-44740F120E17}"/>
              </a:ext>
            </a:extLst>
          </p:cNvPr>
          <p:cNvSpPr txBox="1"/>
          <p:nvPr/>
        </p:nvSpPr>
        <p:spPr>
          <a:xfrm>
            <a:off x="796295" y="4246690"/>
            <a:ext cx="6350000" cy="954107"/>
          </a:xfrm>
          <a:prstGeom prst="rect">
            <a:avLst/>
          </a:prstGeom>
          <a:noFill/>
        </p:spPr>
        <p:txBody>
          <a:bodyPr wrap="square" rtlCol="0">
            <a:spAutoFit/>
          </a:bodyPr>
          <a:lstStyle/>
          <a:p>
            <a:r>
              <a:rPr lang="en-US" sz="2800">
                <a:hlinkClick r:id="rId2"/>
              </a:rPr>
              <a:t>gerrits@nist.gov</a:t>
            </a:r>
            <a:endParaRPr lang="en-US" sz="2800"/>
          </a:p>
          <a:p>
            <a:endParaRPr lang="en-US" sz="2800"/>
          </a:p>
        </p:txBody>
      </p:sp>
      <p:pic>
        <p:nvPicPr>
          <p:cNvPr id="3" name="Picture 2">
            <a:extLst>
              <a:ext uri="{FF2B5EF4-FFF2-40B4-BE49-F238E27FC236}">
                <a16:creationId xmlns:a16="http://schemas.microsoft.com/office/drawing/2014/main" id="{8B6E2EE5-46EC-9EFA-0BD5-C70F490BD8D7}"/>
              </a:ext>
            </a:extLst>
          </p:cNvPr>
          <p:cNvPicPr>
            <a:picLocks noChangeAspect="1"/>
          </p:cNvPicPr>
          <p:nvPr/>
        </p:nvPicPr>
        <p:blipFill>
          <a:blip r:embed="rId3"/>
          <a:stretch>
            <a:fillRect/>
          </a:stretch>
        </p:blipFill>
        <p:spPr>
          <a:xfrm>
            <a:off x="691520" y="5876363"/>
            <a:ext cx="5400000" cy="565979"/>
          </a:xfrm>
          <a:prstGeom prst="rect">
            <a:avLst/>
          </a:prstGeom>
        </p:spPr>
      </p:pic>
      <p:sp>
        <p:nvSpPr>
          <p:cNvPr id="10" name="TextBox 9">
            <a:extLst>
              <a:ext uri="{FF2B5EF4-FFF2-40B4-BE49-F238E27FC236}">
                <a16:creationId xmlns:a16="http://schemas.microsoft.com/office/drawing/2014/main" id="{348C0E65-D10A-96DB-1780-E633D7231291}"/>
              </a:ext>
            </a:extLst>
          </p:cNvPr>
          <p:cNvSpPr txBox="1"/>
          <p:nvPr/>
        </p:nvSpPr>
        <p:spPr>
          <a:xfrm rot="627167">
            <a:off x="5481022" y="3889698"/>
            <a:ext cx="4914861" cy="1938992"/>
          </a:xfrm>
          <a:prstGeom prst="rect">
            <a:avLst/>
          </a:prstGeom>
          <a:solidFill>
            <a:schemeClr val="bg1"/>
          </a:solidFill>
          <a:ln>
            <a:solidFill>
              <a:schemeClr val="tx1"/>
            </a:solidFill>
          </a:ln>
        </p:spPr>
        <p:txBody>
          <a:bodyPr wrap="square">
            <a:spAutoFit/>
          </a:bodyPr>
          <a:lstStyle/>
          <a:p>
            <a:pPr algn="ctr"/>
            <a:r>
              <a:rPr lang="en-US" sz="2400" b="0" i="0" dirty="0">
                <a:solidFill>
                  <a:srgbClr val="FF0000"/>
                </a:solidFill>
                <a:effectLst/>
                <a:latin typeface="Source Sans Pro Web"/>
              </a:rPr>
              <a:t>We are hiring!!! Now accepting applications for Postdoc and </a:t>
            </a:r>
            <a:r>
              <a:rPr lang="en-US" sz="2400" dirty="0">
                <a:solidFill>
                  <a:srgbClr val="FF0000"/>
                </a:solidFill>
                <a:latin typeface="Source Sans Pro Web"/>
              </a:rPr>
              <a:t>G</a:t>
            </a:r>
            <a:r>
              <a:rPr lang="en-US" sz="2400" b="0" i="0" dirty="0">
                <a:solidFill>
                  <a:srgbClr val="FF0000"/>
                </a:solidFill>
                <a:effectLst/>
                <a:latin typeface="Source Sans Pro Web"/>
              </a:rPr>
              <a:t>raduate </a:t>
            </a:r>
            <a:r>
              <a:rPr lang="en-US" sz="2400" dirty="0">
                <a:solidFill>
                  <a:srgbClr val="FF0000"/>
                </a:solidFill>
                <a:latin typeface="Source Sans Pro Web"/>
              </a:rPr>
              <a:t>Student positions in</a:t>
            </a:r>
            <a:r>
              <a:rPr lang="en-US" sz="2400" b="0" i="0" dirty="0">
                <a:solidFill>
                  <a:srgbClr val="FF0000"/>
                </a:solidFill>
                <a:effectLst/>
                <a:latin typeface="Source Sans Pro Web"/>
              </a:rPr>
              <a:t> experimental quantum optics for quantum networking. </a:t>
            </a:r>
          </a:p>
        </p:txBody>
      </p:sp>
    </p:spTree>
    <p:extLst>
      <p:ext uri="{BB962C8B-B14F-4D97-AF65-F5344CB8AC3E}">
        <p14:creationId xmlns:p14="http://schemas.microsoft.com/office/powerpoint/2010/main" val="3301983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597A25-AF0E-0E86-6B38-FD2266176ECE}"/>
              </a:ext>
            </a:extLst>
          </p:cNvPr>
          <p:cNvSpPr>
            <a:spLocks noGrp="1"/>
          </p:cNvSpPr>
          <p:nvPr>
            <p:ph type="title"/>
          </p:nvPr>
        </p:nvSpPr>
        <p:spPr/>
        <p:txBody>
          <a:bodyPr/>
          <a:lstStyle/>
          <a:p>
            <a:r>
              <a:rPr lang="en-US"/>
              <a:t>Device Metrics - Dictionary</a:t>
            </a:r>
          </a:p>
        </p:txBody>
      </p:sp>
      <p:sp>
        <p:nvSpPr>
          <p:cNvPr id="9" name="TextBox 8">
            <a:extLst>
              <a:ext uri="{FF2B5EF4-FFF2-40B4-BE49-F238E27FC236}">
                <a16:creationId xmlns:a16="http://schemas.microsoft.com/office/drawing/2014/main" id="{6459DE90-B38D-F8CA-0473-FE870A7D7ADD}"/>
              </a:ext>
            </a:extLst>
          </p:cNvPr>
          <p:cNvSpPr txBox="1"/>
          <p:nvPr/>
        </p:nvSpPr>
        <p:spPr>
          <a:xfrm>
            <a:off x="1173758" y="1304544"/>
            <a:ext cx="6738418" cy="954107"/>
          </a:xfrm>
          <a:prstGeom prst="rect">
            <a:avLst/>
          </a:prstGeom>
          <a:noFill/>
        </p:spPr>
        <p:txBody>
          <a:bodyPr wrap="square">
            <a:spAutoFit/>
          </a:bodyPr>
          <a:lstStyle/>
          <a:p>
            <a:r>
              <a:rPr lang="en-US" sz="2800" i="0" u="none" strike="noStrike" baseline="0">
                <a:solidFill>
                  <a:srgbClr val="000000"/>
                </a:solidFill>
                <a:latin typeface="Calibri" panose="020F0502020204030204" pitchFamily="34" charset="0"/>
              </a:rPr>
              <a:t>A common language to promote clarity in communication</a:t>
            </a:r>
          </a:p>
        </p:txBody>
      </p:sp>
      <p:pic>
        <p:nvPicPr>
          <p:cNvPr id="25" name="Picture 24" descr="Text&#10;&#10;Description automatically generated with medium confidence">
            <a:extLst>
              <a:ext uri="{FF2B5EF4-FFF2-40B4-BE49-F238E27FC236}">
                <a16:creationId xmlns:a16="http://schemas.microsoft.com/office/drawing/2014/main" id="{3CB73863-1E95-FC6B-69EB-69C58B7C19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7086" y="4078044"/>
            <a:ext cx="8355354" cy="2639109"/>
          </a:xfrm>
          <a:prstGeom prst="rect">
            <a:avLst/>
          </a:prstGeom>
          <a:ln w="19050">
            <a:solidFill>
              <a:srgbClr val="002060"/>
            </a:solidFill>
          </a:ln>
        </p:spPr>
      </p:pic>
      <p:sp>
        <p:nvSpPr>
          <p:cNvPr id="13" name="TextBox 12">
            <a:extLst>
              <a:ext uri="{FF2B5EF4-FFF2-40B4-BE49-F238E27FC236}">
                <a16:creationId xmlns:a16="http://schemas.microsoft.com/office/drawing/2014/main" id="{7A2EF979-BB19-A2F3-51BA-D6B1AB0838FA}"/>
              </a:ext>
            </a:extLst>
          </p:cNvPr>
          <p:cNvSpPr txBox="1"/>
          <p:nvPr/>
        </p:nvSpPr>
        <p:spPr>
          <a:xfrm>
            <a:off x="1819734" y="2466317"/>
            <a:ext cx="5595029" cy="523220"/>
          </a:xfrm>
          <a:prstGeom prst="rect">
            <a:avLst/>
          </a:prstGeom>
          <a:noFill/>
        </p:spPr>
        <p:txBody>
          <a:bodyPr wrap="square">
            <a:spAutoFit/>
          </a:bodyPr>
          <a:lstStyle/>
          <a:p>
            <a:r>
              <a:rPr lang="en-US" sz="2800" b="0" i="0" u="none" strike="noStrike" baseline="0">
                <a:latin typeface="Calibri" panose="020F0502020204030204" pitchFamily="34" charset="0"/>
              </a:rPr>
              <a:t>Provides clarity on datasheets</a:t>
            </a:r>
            <a:endParaRPr lang="en-US" sz="2800"/>
          </a:p>
        </p:txBody>
      </p:sp>
      <p:sp>
        <p:nvSpPr>
          <p:cNvPr id="15" name="TextBox 14">
            <a:extLst>
              <a:ext uri="{FF2B5EF4-FFF2-40B4-BE49-F238E27FC236}">
                <a16:creationId xmlns:a16="http://schemas.microsoft.com/office/drawing/2014/main" id="{0028F4CE-558B-F6D1-95B1-E4A6D6445B04}"/>
              </a:ext>
            </a:extLst>
          </p:cNvPr>
          <p:cNvSpPr txBox="1"/>
          <p:nvPr/>
        </p:nvSpPr>
        <p:spPr>
          <a:xfrm>
            <a:off x="2589920" y="3272892"/>
            <a:ext cx="7089168" cy="523220"/>
          </a:xfrm>
          <a:prstGeom prst="rect">
            <a:avLst/>
          </a:prstGeom>
          <a:noFill/>
        </p:spPr>
        <p:txBody>
          <a:bodyPr wrap="square">
            <a:spAutoFit/>
          </a:bodyPr>
          <a:lstStyle/>
          <a:p>
            <a:r>
              <a:rPr lang="en-US" sz="2800"/>
              <a:t>Serves as basis for standard development</a:t>
            </a:r>
          </a:p>
        </p:txBody>
      </p:sp>
      <p:pic>
        <p:nvPicPr>
          <p:cNvPr id="29" name="Graphic 28" descr="Plugged Unplugged outline">
            <a:extLst>
              <a:ext uri="{FF2B5EF4-FFF2-40B4-BE49-F238E27FC236}">
                <a16:creationId xmlns:a16="http://schemas.microsoft.com/office/drawing/2014/main" id="{2AB86C7F-DA5D-075F-5E9C-4E2A2D36476A}"/>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76547" y="3131109"/>
            <a:ext cx="895565" cy="895565"/>
          </a:xfrm>
          <a:prstGeom prst="rect">
            <a:avLst/>
          </a:prstGeom>
        </p:spPr>
      </p:pic>
      <p:pic>
        <p:nvPicPr>
          <p:cNvPr id="31" name="Graphic 30" descr="Closed book outline">
            <a:extLst>
              <a:ext uri="{FF2B5EF4-FFF2-40B4-BE49-F238E27FC236}">
                <a16:creationId xmlns:a16="http://schemas.microsoft.com/office/drawing/2014/main" id="{88AF1BBD-05B8-AB3B-F1F8-6F5ADC13DDB8}"/>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8127" y="2294157"/>
            <a:ext cx="914400" cy="914400"/>
          </a:xfrm>
          <a:prstGeom prst="rect">
            <a:avLst/>
          </a:prstGeom>
        </p:spPr>
      </p:pic>
      <p:pic>
        <p:nvPicPr>
          <p:cNvPr id="33" name="Graphic 32" descr="Meeting outline">
            <a:extLst>
              <a:ext uri="{FF2B5EF4-FFF2-40B4-BE49-F238E27FC236}">
                <a16:creationId xmlns:a16="http://schemas.microsoft.com/office/drawing/2014/main" id="{89FC7888-E2FD-C913-32C8-E2BD5D3CE7E0}"/>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0233" y="1254811"/>
            <a:ext cx="914400" cy="914400"/>
          </a:xfrm>
          <a:prstGeom prst="rect">
            <a:avLst/>
          </a:prstGeom>
        </p:spPr>
      </p:pic>
      <p:pic>
        <p:nvPicPr>
          <p:cNvPr id="2" name="Picture 1">
            <a:extLst>
              <a:ext uri="{FF2B5EF4-FFF2-40B4-BE49-F238E27FC236}">
                <a16:creationId xmlns:a16="http://schemas.microsoft.com/office/drawing/2014/main" id="{EFA45706-A4C7-BF16-F271-4F477460FC2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02210" y="1254811"/>
            <a:ext cx="2330718" cy="3275557"/>
          </a:xfrm>
          <a:prstGeom prst="rect">
            <a:avLst/>
          </a:prstGeom>
          <a:noFill/>
          <a:ln>
            <a:noFill/>
          </a:ln>
        </p:spPr>
      </p:pic>
      <p:pic>
        <p:nvPicPr>
          <p:cNvPr id="5" name="Picture 4" descr="Qr code&#10;&#10;Description automatically generated">
            <a:extLst>
              <a:ext uri="{FF2B5EF4-FFF2-40B4-BE49-F238E27FC236}">
                <a16:creationId xmlns:a16="http://schemas.microsoft.com/office/drawing/2014/main" id="{042F9025-8FC1-D693-7796-24321751AD77}"/>
              </a:ext>
            </a:extLst>
          </p:cNvPr>
          <p:cNvPicPr>
            <a:picLocks noChangeAspect="1"/>
          </p:cNvPicPr>
          <p:nvPr/>
        </p:nvPicPr>
        <p:blipFill>
          <a:blip r:embed="rId11"/>
          <a:stretch>
            <a:fillRect/>
          </a:stretch>
        </p:blipFill>
        <p:spPr>
          <a:xfrm>
            <a:off x="484188" y="4182594"/>
            <a:ext cx="2239881" cy="2239881"/>
          </a:xfrm>
          <a:prstGeom prst="rect">
            <a:avLst/>
          </a:prstGeom>
        </p:spPr>
      </p:pic>
    </p:spTree>
    <p:extLst>
      <p:ext uri="{BB962C8B-B14F-4D97-AF65-F5344CB8AC3E}">
        <p14:creationId xmlns:p14="http://schemas.microsoft.com/office/powerpoint/2010/main" val="4127577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9B316F-ED05-5923-8C13-874057B72234}"/>
              </a:ext>
            </a:extLst>
          </p:cNvPr>
          <p:cNvSpPr>
            <a:spLocks noGrp="1"/>
          </p:cNvSpPr>
          <p:nvPr>
            <p:ph type="title"/>
          </p:nvPr>
        </p:nvSpPr>
        <p:spPr>
          <a:xfrm>
            <a:off x="573795" y="19774"/>
            <a:ext cx="10515600" cy="1325563"/>
          </a:xfrm>
        </p:spPr>
        <p:txBody>
          <a:bodyPr/>
          <a:lstStyle/>
          <a:p>
            <a:r>
              <a:rPr lang="en-US"/>
              <a:t>Roundtrip time comparison</a:t>
            </a:r>
          </a:p>
        </p:txBody>
      </p:sp>
      <p:pic>
        <p:nvPicPr>
          <p:cNvPr id="6" name="Picture 5">
            <a:extLst>
              <a:ext uri="{FF2B5EF4-FFF2-40B4-BE49-F238E27FC236}">
                <a16:creationId xmlns:a16="http://schemas.microsoft.com/office/drawing/2014/main" id="{FDB03542-1D00-471F-8761-8C5568549BF4}"/>
              </a:ext>
            </a:extLst>
          </p:cNvPr>
          <p:cNvPicPr>
            <a:picLocks noChangeAspect="1"/>
          </p:cNvPicPr>
          <p:nvPr/>
        </p:nvPicPr>
        <p:blipFill>
          <a:blip r:embed="rId2"/>
          <a:stretch>
            <a:fillRect/>
          </a:stretch>
        </p:blipFill>
        <p:spPr>
          <a:xfrm>
            <a:off x="6466309" y="2480290"/>
            <a:ext cx="5572125" cy="3171825"/>
          </a:xfrm>
          <a:prstGeom prst="rect">
            <a:avLst/>
          </a:prstGeom>
        </p:spPr>
      </p:pic>
      <p:pic>
        <p:nvPicPr>
          <p:cNvPr id="8" name="Picture 7">
            <a:extLst>
              <a:ext uri="{FF2B5EF4-FFF2-40B4-BE49-F238E27FC236}">
                <a16:creationId xmlns:a16="http://schemas.microsoft.com/office/drawing/2014/main" id="{220EB3CA-9C67-B669-2A69-B0B43989A3B6}"/>
              </a:ext>
            </a:extLst>
          </p:cNvPr>
          <p:cNvPicPr>
            <a:picLocks noChangeAspect="1"/>
          </p:cNvPicPr>
          <p:nvPr/>
        </p:nvPicPr>
        <p:blipFill>
          <a:blip r:embed="rId3"/>
          <a:stretch>
            <a:fillRect/>
          </a:stretch>
        </p:blipFill>
        <p:spPr>
          <a:xfrm>
            <a:off x="0" y="1598355"/>
            <a:ext cx="6743467" cy="3531830"/>
          </a:xfrm>
          <a:prstGeom prst="rect">
            <a:avLst/>
          </a:prstGeom>
        </p:spPr>
      </p:pic>
      <p:sp>
        <p:nvSpPr>
          <p:cNvPr id="11" name="TextBox 10">
            <a:extLst>
              <a:ext uri="{FF2B5EF4-FFF2-40B4-BE49-F238E27FC236}">
                <a16:creationId xmlns:a16="http://schemas.microsoft.com/office/drawing/2014/main" id="{79D521BF-B32C-96B1-F64F-39486A4652E3}"/>
              </a:ext>
            </a:extLst>
          </p:cNvPr>
          <p:cNvSpPr txBox="1"/>
          <p:nvPr/>
        </p:nvSpPr>
        <p:spPr>
          <a:xfrm>
            <a:off x="7277550" y="2295624"/>
            <a:ext cx="4226798" cy="369332"/>
          </a:xfrm>
          <a:prstGeom prst="rect">
            <a:avLst/>
          </a:prstGeom>
          <a:noFill/>
        </p:spPr>
        <p:txBody>
          <a:bodyPr wrap="none" rtlCol="0">
            <a:spAutoFit/>
          </a:bodyPr>
          <a:lstStyle/>
          <a:p>
            <a:r>
              <a:rPr lang="en-US"/>
              <a:t>Pilot time-of-flight measurement precision </a:t>
            </a:r>
          </a:p>
        </p:txBody>
      </p:sp>
      <p:pic>
        <p:nvPicPr>
          <p:cNvPr id="13" name="Picture 12">
            <a:extLst>
              <a:ext uri="{FF2B5EF4-FFF2-40B4-BE49-F238E27FC236}">
                <a16:creationId xmlns:a16="http://schemas.microsoft.com/office/drawing/2014/main" id="{7922B5A7-52D5-1B33-23F5-F3AEC34889C2}"/>
              </a:ext>
            </a:extLst>
          </p:cNvPr>
          <p:cNvPicPr>
            <a:picLocks noChangeAspect="1"/>
          </p:cNvPicPr>
          <p:nvPr/>
        </p:nvPicPr>
        <p:blipFill>
          <a:blip r:embed="rId4"/>
          <a:stretch>
            <a:fillRect/>
          </a:stretch>
        </p:blipFill>
        <p:spPr>
          <a:xfrm>
            <a:off x="-1" y="1588652"/>
            <a:ext cx="6743467" cy="3541533"/>
          </a:xfrm>
          <a:prstGeom prst="rect">
            <a:avLst/>
          </a:prstGeom>
        </p:spPr>
      </p:pic>
      <p:sp>
        <p:nvSpPr>
          <p:cNvPr id="14" name="TextBox 13">
            <a:extLst>
              <a:ext uri="{FF2B5EF4-FFF2-40B4-BE49-F238E27FC236}">
                <a16:creationId xmlns:a16="http://schemas.microsoft.com/office/drawing/2014/main" id="{3083EA96-2AFD-4135-822B-AB02276E81DE}"/>
              </a:ext>
            </a:extLst>
          </p:cNvPr>
          <p:cNvSpPr txBox="1"/>
          <p:nvPr/>
        </p:nvSpPr>
        <p:spPr>
          <a:xfrm>
            <a:off x="7985156" y="4066202"/>
            <a:ext cx="739754" cy="369332"/>
          </a:xfrm>
          <a:prstGeom prst="rect">
            <a:avLst/>
          </a:prstGeom>
          <a:noFill/>
        </p:spPr>
        <p:txBody>
          <a:bodyPr wrap="none" rtlCol="0">
            <a:spAutoFit/>
          </a:bodyPr>
          <a:lstStyle/>
          <a:p>
            <a:r>
              <a:rPr lang="en-US"/>
              <a:t>1.7 </a:t>
            </a:r>
            <a:r>
              <a:rPr lang="en-US" err="1"/>
              <a:t>ps</a:t>
            </a:r>
            <a:endParaRPr lang="en-US"/>
          </a:p>
        </p:txBody>
      </p:sp>
      <p:cxnSp>
        <p:nvCxnSpPr>
          <p:cNvPr id="16" name="Straight Arrow Connector 15">
            <a:extLst>
              <a:ext uri="{FF2B5EF4-FFF2-40B4-BE49-F238E27FC236}">
                <a16:creationId xmlns:a16="http://schemas.microsoft.com/office/drawing/2014/main" id="{74CDF9E3-34F2-92CB-56E0-A791580DC9CC}"/>
              </a:ext>
            </a:extLst>
          </p:cNvPr>
          <p:cNvCxnSpPr>
            <a:cxnSpLocks/>
          </p:cNvCxnSpPr>
          <p:nvPr/>
        </p:nvCxnSpPr>
        <p:spPr>
          <a:xfrm flipH="1">
            <a:off x="8084745" y="4363770"/>
            <a:ext cx="126748" cy="29876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FF4B368-0022-86D6-6A38-145E8F687AD9}"/>
              </a:ext>
            </a:extLst>
          </p:cNvPr>
          <p:cNvSpPr txBox="1"/>
          <p:nvPr/>
        </p:nvSpPr>
        <p:spPr>
          <a:xfrm>
            <a:off x="573795" y="5862511"/>
            <a:ext cx="8409803" cy="707886"/>
          </a:xfrm>
          <a:prstGeom prst="rect">
            <a:avLst/>
          </a:prstGeom>
          <a:noFill/>
          <a:ln w="19050">
            <a:solidFill>
              <a:srgbClr val="FF0000"/>
            </a:solidFill>
          </a:ln>
        </p:spPr>
        <p:txBody>
          <a:bodyPr wrap="none" rtlCol="0">
            <a:spAutoFit/>
          </a:bodyPr>
          <a:lstStyle/>
          <a:p>
            <a:r>
              <a:rPr lang="en-US" sz="2000"/>
              <a:t>Precision of 610 </a:t>
            </a:r>
            <a:r>
              <a:rPr lang="en-US" sz="2000" err="1">
                <a:latin typeface="Symbol" panose="05050102010706020507" pitchFamily="18" charset="2"/>
              </a:rPr>
              <a:t>m</a:t>
            </a:r>
            <a:r>
              <a:rPr lang="en-US" sz="2000" err="1"/>
              <a:t>s</a:t>
            </a:r>
            <a:r>
              <a:rPr lang="en-US" sz="2000"/>
              <a:t> roundtrip time-of-flight is 1.7 </a:t>
            </a:r>
            <a:r>
              <a:rPr lang="en-US" sz="2000" err="1"/>
              <a:t>ps</a:t>
            </a:r>
            <a:r>
              <a:rPr lang="en-US" sz="2000"/>
              <a:t> @ 0.5 sec integration time.</a:t>
            </a:r>
          </a:p>
          <a:p>
            <a:r>
              <a:rPr lang="en-US" sz="2000"/>
              <a:t>-&gt; 340 </a:t>
            </a:r>
            <a:r>
              <a:rPr lang="en-US" sz="2000">
                <a:latin typeface="Symbol" panose="05050102010706020507" pitchFamily="18" charset="2"/>
              </a:rPr>
              <a:t>m</a:t>
            </a:r>
            <a:r>
              <a:rPr lang="en-US" sz="2000"/>
              <a:t>m for 122 km of fiber!</a:t>
            </a:r>
          </a:p>
        </p:txBody>
      </p:sp>
      <p:sp>
        <p:nvSpPr>
          <p:cNvPr id="2" name="TextBox 1">
            <a:extLst>
              <a:ext uri="{FF2B5EF4-FFF2-40B4-BE49-F238E27FC236}">
                <a16:creationId xmlns:a16="http://schemas.microsoft.com/office/drawing/2014/main" id="{8BB20B23-ADBB-2808-8F8B-918FB694C017}"/>
              </a:ext>
            </a:extLst>
          </p:cNvPr>
          <p:cNvSpPr txBox="1"/>
          <p:nvPr/>
        </p:nvSpPr>
        <p:spPr>
          <a:xfrm rot="16200000">
            <a:off x="5280147" y="3533309"/>
            <a:ext cx="2649895" cy="461665"/>
          </a:xfrm>
          <a:prstGeom prst="rect">
            <a:avLst/>
          </a:prstGeom>
          <a:solidFill>
            <a:schemeClr val="bg1"/>
          </a:solidFill>
        </p:spPr>
        <p:txBody>
          <a:bodyPr wrap="square" rtlCol="0">
            <a:spAutoFit/>
          </a:bodyPr>
          <a:lstStyle/>
          <a:p>
            <a:pPr algn="ctr"/>
            <a:r>
              <a:rPr lang="en-US" sz="2400"/>
              <a:t>TDEV (</a:t>
            </a:r>
            <a:r>
              <a:rPr lang="en-US" sz="2400" err="1"/>
              <a:t>ps</a:t>
            </a:r>
            <a:r>
              <a:rPr lang="en-US" sz="2400"/>
              <a:t>)</a:t>
            </a:r>
          </a:p>
        </p:txBody>
      </p:sp>
      <p:grpSp>
        <p:nvGrpSpPr>
          <p:cNvPr id="5" name="Group 4">
            <a:extLst>
              <a:ext uri="{FF2B5EF4-FFF2-40B4-BE49-F238E27FC236}">
                <a16:creationId xmlns:a16="http://schemas.microsoft.com/office/drawing/2014/main" id="{BE30D8E0-3E04-664D-6CAB-BB282D43DDC4}"/>
              </a:ext>
            </a:extLst>
          </p:cNvPr>
          <p:cNvGrpSpPr/>
          <p:nvPr/>
        </p:nvGrpSpPr>
        <p:grpSpPr>
          <a:xfrm>
            <a:off x="-5134095" y="1427506"/>
            <a:ext cx="7551943" cy="5277392"/>
            <a:chOff x="2967492" y="585119"/>
            <a:chExt cx="7551943" cy="5277392"/>
          </a:xfrm>
        </p:grpSpPr>
        <p:pic>
          <p:nvPicPr>
            <p:cNvPr id="3" name="Picture 2">
              <a:extLst>
                <a:ext uri="{FF2B5EF4-FFF2-40B4-BE49-F238E27FC236}">
                  <a16:creationId xmlns:a16="http://schemas.microsoft.com/office/drawing/2014/main" id="{34D77B85-A60C-A1A3-2597-70DE43C60B97}"/>
                </a:ext>
              </a:extLst>
            </p:cNvPr>
            <p:cNvPicPr>
              <a:picLocks noChangeAspect="1"/>
            </p:cNvPicPr>
            <p:nvPr/>
          </p:nvPicPr>
          <p:blipFill>
            <a:blip r:embed="rId5"/>
            <a:stretch>
              <a:fillRect/>
            </a:stretch>
          </p:blipFill>
          <p:spPr>
            <a:xfrm>
              <a:off x="2967492" y="1042473"/>
              <a:ext cx="7551943" cy="4820038"/>
            </a:xfrm>
            <a:prstGeom prst="rect">
              <a:avLst/>
            </a:prstGeom>
            <a:solidFill>
              <a:schemeClr val="bg1"/>
            </a:solidFill>
            <a:ln w="28575">
              <a:solidFill>
                <a:schemeClr val="accent1"/>
              </a:solidFill>
            </a:ln>
          </p:spPr>
        </p:pic>
        <p:sp>
          <p:nvSpPr>
            <p:cNvPr id="38" name="TextBox 37">
              <a:extLst>
                <a:ext uri="{FF2B5EF4-FFF2-40B4-BE49-F238E27FC236}">
                  <a16:creationId xmlns:a16="http://schemas.microsoft.com/office/drawing/2014/main" id="{2E4D5B10-F7B8-18D7-82F9-878326C78EC0}"/>
                </a:ext>
              </a:extLst>
            </p:cNvPr>
            <p:cNvSpPr txBox="1"/>
            <p:nvPr/>
          </p:nvSpPr>
          <p:spPr>
            <a:xfrm>
              <a:off x="6943583" y="585119"/>
              <a:ext cx="3362587" cy="646331"/>
            </a:xfrm>
            <a:prstGeom prst="rect">
              <a:avLst/>
            </a:prstGeom>
            <a:solidFill>
              <a:schemeClr val="bg1"/>
            </a:solidFill>
            <a:ln w="28575">
              <a:solidFill>
                <a:schemeClr val="accent1"/>
              </a:solidFill>
            </a:ln>
          </p:spPr>
          <p:txBody>
            <a:bodyPr wrap="none" rtlCol="0">
              <a:spAutoFit/>
            </a:bodyPr>
            <a:lstStyle/>
            <a:p>
              <a:r>
                <a:rPr lang="en-US"/>
                <a:t>WR roundtrip time measurement </a:t>
              </a:r>
            </a:p>
            <a:p>
              <a:r>
                <a:rPr lang="en-US"/>
                <a:t>&amp; WR phase error</a:t>
              </a:r>
            </a:p>
          </p:txBody>
        </p:sp>
      </p:grpSp>
      <mc:AlternateContent xmlns:mc="http://schemas.openxmlformats.org/markup-compatibility/2006">
        <mc:Choice xmlns:pslz="http://schemas.microsoft.com/office/powerpoint/2016/slidezoom" Requires="pslz">
          <p:graphicFrame>
            <p:nvGraphicFramePr>
              <p:cNvPr id="9" name="Slide Zoom 8">
                <a:extLst>
                  <a:ext uri="{FF2B5EF4-FFF2-40B4-BE49-F238E27FC236}">
                    <a16:creationId xmlns:a16="http://schemas.microsoft.com/office/drawing/2014/main" id="{E1EE5FC8-411E-A580-ABEE-BBFE6C3676AB}"/>
                  </a:ext>
                </a:extLst>
              </p:cNvPr>
              <p:cNvGraphicFramePr>
                <a:graphicFrameLocks noChangeAspect="1"/>
              </p:cNvGraphicFramePr>
              <p:nvPr>
                <p:extLst>
                  <p:ext uri="{D42A27DB-BD31-4B8C-83A1-F6EECF244321}">
                    <p14:modId xmlns:p14="http://schemas.microsoft.com/office/powerpoint/2010/main" val="4254371702"/>
                  </p:ext>
                </p:extLst>
              </p:nvPr>
            </p:nvGraphicFramePr>
            <p:xfrm>
              <a:off x="-6688589" y="3023374"/>
              <a:ext cx="3048000" cy="1714500"/>
            </p:xfrm>
            <a:graphic>
              <a:graphicData uri="http://schemas.microsoft.com/office/powerpoint/2016/slidezoom">
                <pslz:sldZm>
                  <pslz:sldZmObj sldId="1138" cId="3737178476">
                    <pslz:zmPr id="{BAB26911-76F2-42D6-95AC-3D15CFD9BD76}" returnToParent="0" transitionDur="1000">
                      <p166:blipFill xmlns:p166="http://schemas.microsoft.com/office/powerpoint/2016/6/main">
                        <a:blip r:embed="rId6"/>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9" name="Slide Zoom 8">
                <a:hlinkClick r:id="rId7" action="ppaction://hlinksldjump"/>
                <a:extLst>
                  <a:ext uri="{FF2B5EF4-FFF2-40B4-BE49-F238E27FC236}">
                    <a16:creationId xmlns:a16="http://schemas.microsoft.com/office/drawing/2014/main" id="{E1EE5FC8-411E-A580-ABEE-BBFE6C3676AB}"/>
                  </a:ext>
                </a:extLst>
              </p:cNvPr>
              <p:cNvPicPr>
                <a:picLocks noGrp="1" noRot="1" noChangeAspect="1" noMove="1" noResize="1" noEditPoints="1" noAdjustHandles="1" noChangeArrowheads="1" noChangeShapeType="1"/>
              </p:cNvPicPr>
              <p:nvPr/>
            </p:nvPicPr>
            <p:blipFill>
              <a:blip r:embed="rId6"/>
              <a:stretch>
                <a:fillRect/>
              </a:stretch>
            </p:blipFill>
            <p:spPr>
              <a:xfrm>
                <a:off x="-6688589" y="3023374"/>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73717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1125</Words>
  <Application>Microsoft Office PowerPoint</Application>
  <PresentationFormat>Widescreen</PresentationFormat>
  <Paragraphs>177</Paragraphs>
  <Slides>21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Archivo</vt:lpstr>
      <vt:lpstr>Arial</vt:lpstr>
      <vt:lpstr>Calibri</vt:lpstr>
      <vt:lpstr>Calibri Light</vt:lpstr>
      <vt:lpstr>Cambria Math</vt:lpstr>
      <vt:lpstr>Source Sans Pro Web</vt:lpstr>
      <vt:lpstr>Symbol</vt:lpstr>
      <vt:lpstr>Wingdings</vt:lpstr>
      <vt:lpstr>Office Theme</vt:lpstr>
      <vt:lpstr>Metrology and Entanglement Distribution in Metropolitan Quantum Networks</vt:lpstr>
      <vt:lpstr>NIST Mission</vt:lpstr>
      <vt:lpstr>Quantum Networking</vt:lpstr>
      <vt:lpstr>It’s All About Transporting Photons</vt:lpstr>
      <vt:lpstr>Quantum Networking Challenges</vt:lpstr>
      <vt:lpstr>Quantum Network Metrology Tasks</vt:lpstr>
      <vt:lpstr>Testbeds</vt:lpstr>
      <vt:lpstr>NIST – UMD(JQI) Quantum Network Nodes</vt:lpstr>
      <vt:lpstr>Benchmarking Synchronization Systems  Polarization Entanglement Distribution Over Aerial Fibers  Optical Fiber Connector Loss</vt:lpstr>
      <vt:lpstr>Node synchronization: Entanglement Swapping</vt:lpstr>
      <vt:lpstr>High-Accuracy PTP Performance</vt:lpstr>
      <vt:lpstr>Metropolitan Scale Node Synchronization</vt:lpstr>
      <vt:lpstr>Benchmarking Synchronization Systems</vt:lpstr>
      <vt:lpstr>Roundtrip time comparison</vt:lpstr>
      <vt:lpstr>Roundtrip time comparison</vt:lpstr>
      <vt:lpstr>Aerial Polarization State Fidelity Drift</vt:lpstr>
      <vt:lpstr>Incorporating Polarization Stabilization in Entanglement Distribution </vt:lpstr>
      <vt:lpstr>Entanglement Distribution over Polarization-stabilized fiber: Result</vt:lpstr>
      <vt:lpstr>Low-loss, high repeatability fiber connectors</vt:lpstr>
      <vt:lpstr>Conclusions &amp; Outlook</vt:lpstr>
      <vt:lpstr>Device Metrics - Dictionary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2025-01-27T13:40:32Z</dcterms:created>
  <dcterms:modified xsi:type="dcterms:W3CDTF">2026-09-17T12:01:20Z</dcterms:modified>
</cp:coreProperties>
</file>