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614" r:id="rId2"/>
    <p:sldId id="608" r:id="rId3"/>
    <p:sldId id="616" r:id="rId4"/>
    <p:sldId id="609" r:id="rId5"/>
    <p:sldId id="615" r:id="rId6"/>
    <p:sldId id="607" r:id="rId7"/>
    <p:sldId id="610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CC99"/>
    <a:srgbClr val="00FFCC"/>
    <a:srgbClr val="6600FF"/>
    <a:srgbClr val="99FF33"/>
    <a:srgbClr val="426D95"/>
    <a:srgbClr val="3333CC"/>
    <a:srgbClr val="B5404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662" autoAdjust="0"/>
    <p:restoredTop sz="94434" autoAdjust="0"/>
  </p:normalViewPr>
  <p:slideViewPr>
    <p:cSldViewPr showGuides="1">
      <p:cViewPr varScale="1">
        <p:scale>
          <a:sx n="71" d="100"/>
          <a:sy n="71" d="100"/>
        </p:scale>
        <p:origin x="1794" y="60"/>
      </p:cViewPr>
      <p:guideLst>
        <p:guide orient="horz" pos="3936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2532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465C4FC-E48C-4AEF-9F7F-A944A33CE4B7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1DE79DA-5111-4AAB-9D2A-2FFD3AC93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66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D1D65EE-9DFA-46BC-AEFE-373F8F4C37B7}" type="datetimeFigureOut">
              <a:rPr lang="en-US" smtClean="0"/>
              <a:t>5/8/2015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F2A427B-CFF2-4C90-B448-22CC9073E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94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7998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9364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077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9882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12293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3629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C77FD-2A6A-495B-8746-1C0A9A3D046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6550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30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hitenist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517561"/>
            <a:ext cx="706516" cy="188039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229600" y="6429017"/>
            <a:ext cx="914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fld id="{0624AEE6-E942-4F5C-A610-97CA4B6B6DB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530087"/>
            <a:ext cx="5715000" cy="158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8458200" y="536439"/>
            <a:ext cx="685800" cy="158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15000" y="364066"/>
            <a:ext cx="2743200" cy="533400"/>
          </a:xfrm>
        </p:spPr>
        <p:txBody>
          <a:bodyPr/>
          <a:lstStyle>
            <a:lvl1pPr marL="0" indent="0" algn="ctr">
              <a:buNone/>
              <a:defRPr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PROGRAM AREA  NAME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79396" y="668863"/>
            <a:ext cx="6400800" cy="3810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219200"/>
            <a:ext cx="41148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229600" y="6429017"/>
            <a:ext cx="914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fld id="{0624AEE6-E942-4F5C-A610-97CA4B6B6DB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81000" y="609600"/>
            <a:ext cx="7848600" cy="5562600"/>
          </a:xfrm>
        </p:spPr>
        <p:txBody>
          <a:bodyPr/>
          <a:lstStyle>
            <a:lvl2pPr marL="742950" indent="-285750">
              <a:buFont typeface="Arial" pitchFamily="34" charset="0"/>
              <a:buChar char="•"/>
              <a:defRPr/>
            </a:lvl2pPr>
            <a:lvl3pPr marL="1200150" indent="-285750">
              <a:buFont typeface="Courier New" pitchFamily="49" charset="0"/>
              <a:buChar char="o"/>
              <a:defRPr sz="1500"/>
            </a:lvl3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76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1500" b="0"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1500">
                <a:latin typeface="Helvetica" pitchFamily="34" charset="0"/>
                <a:cs typeface="Helvetica" pitchFamily="34" charset="0"/>
              </a:defRPr>
            </a:lvl1pPr>
            <a:lvl2pPr>
              <a:defRPr sz="1500">
                <a:latin typeface="Helvetica" pitchFamily="34" charset="0"/>
                <a:cs typeface="Helvetica" pitchFamily="34" charset="0"/>
              </a:defRPr>
            </a:lvl2pPr>
            <a:lvl3pPr>
              <a:defRPr sz="1500">
                <a:latin typeface="Helvetica" pitchFamily="34" charset="0"/>
                <a:cs typeface="Helvetica" pitchFamily="34" charset="0"/>
              </a:defRPr>
            </a:lvl3pPr>
            <a:lvl4pPr>
              <a:defRPr sz="1500">
                <a:latin typeface="Helvetica" pitchFamily="34" charset="0"/>
                <a:cs typeface="Helvetica" pitchFamily="34" charset="0"/>
              </a:defRPr>
            </a:lvl4pPr>
            <a:lvl5pPr>
              <a:defRPr sz="1500">
                <a:latin typeface="Helvetica" pitchFamily="34" charset="0"/>
                <a:cs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Helvetica" pitchFamily="34" charset="0"/>
                <a:cs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AEE6-E942-4F5C-A610-97CA4B6B6D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29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1600" b="0"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100">
                <a:latin typeface="Helvetica" pitchFamily="34" charset="0"/>
                <a:cs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caption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AEE6-E942-4F5C-A610-97CA4B6B6D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3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A586AD-8F96-4E54-A94B-4A12C7F7418D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4AEE6-E942-4F5C-A610-97CA4B6B6D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-9525" y="4008"/>
            <a:ext cx="9163050" cy="6866024"/>
            <a:chOff x="-9525" y="0"/>
            <a:chExt cx="9163050" cy="6858000"/>
          </a:xfrm>
        </p:grpSpPr>
        <p:pic>
          <p:nvPicPr>
            <p:cNvPr id="8" name="Picture 2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25" y="0"/>
              <a:ext cx="9163050" cy="685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 descr="whitenist.png"/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457200" y="6517561"/>
              <a:ext cx="706516" cy="188039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Master style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8667"/>
            <a:ext cx="8021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fld id="{0624AEE6-E942-4F5C-A610-97CA4B6B6DB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NISTlogo_oneline_white.pn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800600" y="6553200"/>
            <a:ext cx="3203555" cy="11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2" r:id="rId2"/>
    <p:sldLayoutId id="2147483663" r:id="rId3"/>
    <p:sldLayoutId id="2147483665" r:id="rId4"/>
    <p:sldLayoutId id="2147483666" r:id="rId5"/>
    <p:sldLayoutId id="2147483667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500" kern="1200" cap="all" baseline="0">
          <a:solidFill>
            <a:schemeClr val="tx1"/>
          </a:solidFill>
          <a:latin typeface="Helvetica" pitchFamily="34" charset="0"/>
          <a:ea typeface="+mj-ea"/>
          <a:cs typeface="Helvetica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 baseline="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2pPr>
      <a:lvl3pPr marL="12001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500" b="0" kern="1200" baseline="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4pPr>
      <a:lvl5pPr marL="21145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1500" kern="120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kern="1200" baseline="0">
          <a:solidFill>
            <a:schemeClr val="tx1"/>
          </a:solidFill>
          <a:latin typeface="Helvetica" pitchFamily="34" charset="0"/>
          <a:ea typeface="+mn-ea"/>
          <a:cs typeface="Helvetica" pitchFamily="34" charset="0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800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 Cells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9300" y="3048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 Process Flow Chart</a:t>
            </a:r>
          </a:p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(EXAMPLE: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Nanotoxicity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Assay)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31306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Nanoparticles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1812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Incubate 24 h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 rot="5400000" flipH="1">
            <a:off x="1600653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 rot="5400000" flipH="1">
            <a:off x="3481159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H="1">
            <a:off x="5361665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 rot="10800000" flipH="1">
            <a:off x="8182426" y="256093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92318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Supernatant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Isosceles Triangle 14"/>
          <p:cNvSpPr/>
          <p:nvPr/>
        </p:nvSpPr>
        <p:spPr>
          <a:xfrm rot="5400000" flipH="1">
            <a:off x="7242171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72826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 with MTS Reagents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0347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930853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11359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 rot="16200000">
            <a:off x="1600200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 rot="16200000">
            <a:off x="3480706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Isosceles Triangle 21"/>
          <p:cNvSpPr/>
          <p:nvPr/>
        </p:nvSpPr>
        <p:spPr>
          <a:xfrm rot="16200000">
            <a:off x="5361212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691865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Isosceles Triangle 23"/>
          <p:cNvSpPr/>
          <p:nvPr/>
        </p:nvSpPr>
        <p:spPr>
          <a:xfrm rot="16200000">
            <a:off x="7241718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572373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Abs</a:t>
            </a:r>
            <a:r>
              <a:rPr lang="en-US" sz="16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0800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31306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811812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Isosceles Triangle 28"/>
          <p:cNvSpPr/>
          <p:nvPr/>
        </p:nvSpPr>
        <p:spPr>
          <a:xfrm rot="5400000" flipH="1">
            <a:off x="1600653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Isosceles Triangle 29"/>
          <p:cNvSpPr/>
          <p:nvPr/>
        </p:nvSpPr>
        <p:spPr>
          <a:xfrm rot="5400000" flipH="1">
            <a:off x="3481159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Isosceles Triangle 30"/>
          <p:cNvSpPr/>
          <p:nvPr/>
        </p:nvSpPr>
        <p:spPr>
          <a:xfrm rot="5400000" flipH="1">
            <a:off x="5361665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692318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Isosceles Triangle 32"/>
          <p:cNvSpPr/>
          <p:nvPr/>
        </p:nvSpPr>
        <p:spPr>
          <a:xfrm rot="5400000" flipH="1">
            <a:off x="7242171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572826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Isosceles Triangle 34"/>
          <p:cNvSpPr/>
          <p:nvPr/>
        </p:nvSpPr>
        <p:spPr>
          <a:xfrm rot="10800000" flipH="1">
            <a:off x="685800" y="398075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79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800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49300" y="3048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 Process Flow Chart (TEMPLATE)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31306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1812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5400000" flipH="1">
            <a:off x="1600653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 flipH="1">
            <a:off x="3481159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5400000" flipH="1">
            <a:off x="5361665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10800000" flipH="1">
            <a:off x="8182426" y="256093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692318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5400000" flipH="1">
            <a:off x="7242171" y="184785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572826" y="146685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0347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1930853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811359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16200000">
            <a:off x="1600200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 rot="16200000">
            <a:off x="3480706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 rot="16200000">
            <a:off x="5361212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691865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 rot="16200000">
            <a:off x="7241718" y="326697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7572373" y="2885975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50800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931306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3811812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 rot="5400000" flipH="1">
            <a:off x="1600653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 rot="5400000" flipH="1">
            <a:off x="3481159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5400000" flipH="1">
            <a:off x="5361665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5692318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 rot="5400000" flipH="1">
            <a:off x="7242171" y="4686300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7572826" y="4305300"/>
            <a:ext cx="15240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0800000" flipH="1">
            <a:off x="685800" y="3980755"/>
            <a:ext cx="3048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833705"/>
              </p:ext>
            </p:extLst>
          </p:nvPr>
        </p:nvGraphicFramePr>
        <p:xfrm>
          <a:off x="228600" y="711202"/>
          <a:ext cx="8686800" cy="545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5845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Variables/Factors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Why an Issue?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Experiment /Approach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Material?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168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EXAMPLE: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Nanotoxicity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assay:</a:t>
                      </a:r>
                    </a:p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Variable: Cell toxicity response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Cell response varies due to many factors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passage, incorrect seeding, variability in medium, contamination, etc.)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cadmium sulfate to cells to establish a reproducible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“toxic” response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the assay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Cadmium sulfate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80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80"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80"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80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680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228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 Controls (TEMPLATE)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50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99" y="609600"/>
            <a:ext cx="8610601" cy="523987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2700" y="13329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Ishikawa Diagram (EXAMPLE: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Nanotoxicity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Assay)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7639" y="5902813"/>
            <a:ext cx="6172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Rösslein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M, 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Elliott JT, Salit M, Petersen EJ, Hirsch C, Krug HF, Wick P</a:t>
            </a:r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 Use of Cause-and-Effect Analysis to Design a High-Quality </a:t>
            </a:r>
            <a:r>
              <a:rPr lang="en-US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Nanocytotoxicology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Assay. </a:t>
            </a:r>
            <a:r>
              <a:rPr lang="en-US" sz="11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Chem</a:t>
            </a:r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Res </a:t>
            </a:r>
            <a:r>
              <a:rPr lang="en-US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Toxicol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arial" panose="020B0604020202020204" pitchFamily="34" charset="0"/>
              </a:rPr>
              <a:t>2015, in press.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stCxn id="15" idx="1"/>
          </p:cNvCxnSpPr>
          <p:nvPr/>
        </p:nvCxnSpPr>
        <p:spPr>
          <a:xfrm flipH="1" flipV="1">
            <a:off x="409962" y="3887522"/>
            <a:ext cx="6990544" cy="0"/>
          </a:xfrm>
          <a:prstGeom prst="line">
            <a:avLst/>
          </a:prstGeom>
          <a:ln w="381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673879" y="3913954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00506" y="3664058"/>
            <a:ext cx="1538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1698448" y="3913954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649309" y="3913954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5638800" y="1937098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3657600" y="1937098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1676400" y="1937098"/>
            <a:ext cx="829195" cy="1915346"/>
          </a:xfrm>
          <a:prstGeom prst="line">
            <a:avLst/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04140" y="1002268"/>
            <a:ext cx="1699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16075" y="1002268"/>
            <a:ext cx="1699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7086600" y="1028700"/>
            <a:ext cx="0" cy="537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8600" y="1350268"/>
            <a:ext cx="891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28600" y="1028700"/>
            <a:ext cx="891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700" y="13329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Ishikawa Diagram (TEMPLATE)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838200" y="1600200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2807306" y="1600200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4804587" y="1600200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879176" y="5821795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2831806" y="5821795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845563" y="5821795"/>
            <a:ext cx="1689443" cy="336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4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163" y="789624"/>
            <a:ext cx="8848725" cy="14201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reference materials do you employ in your assay.  How &amp; why do you use them?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923" y="2439130"/>
            <a:ext cx="8848725" cy="365687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needs do you see for new or better reference materials. How would you use them? Why?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276" y="591186"/>
            <a:ext cx="323850" cy="3603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24685" y="2259744"/>
            <a:ext cx="323850" cy="36036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00" y="16018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Materials (TEMPLATE)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>
            <a:stCxn id="5" idx="1"/>
            <a:endCxn id="5" idx="3"/>
          </p:cNvCxnSpPr>
          <p:nvPr/>
        </p:nvCxnSpPr>
        <p:spPr>
          <a:xfrm>
            <a:off x="146923" y="4267565"/>
            <a:ext cx="88487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57162" y="4267565"/>
            <a:ext cx="85296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What properties must be specified for the proposed new reference materials?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9298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394244"/>
              </p:ext>
            </p:extLst>
          </p:nvPr>
        </p:nvGraphicFramePr>
        <p:xfrm>
          <a:off x="410477" y="3870775"/>
          <a:ext cx="8529637" cy="23961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1561"/>
                <a:gridCol w="1422352"/>
                <a:gridCol w="1456431"/>
                <a:gridCol w="1456431"/>
                <a:gridCol w="1456431"/>
                <a:gridCol w="1456431"/>
              </a:tblGrid>
              <a:tr h="625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How will the SOP be established?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1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will operators</a:t>
                      </a:r>
                      <a:r>
                        <a:rPr lang="en-GB" sz="11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 trained?</a:t>
                      </a:r>
                      <a:endParaRPr lang="en-GB" sz="11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Parameters</a:t>
                      </a:r>
                      <a:r>
                        <a:rPr lang="en-GB" sz="11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that must be tested for sensitivity?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 to distribute to all participating labs?</a:t>
                      </a:r>
                    </a:p>
                    <a:p>
                      <a:endParaRPr lang="en-GB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 provided by the participating labs?</a:t>
                      </a: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level of agreement is adequate?  When are we done?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</a:tr>
              <a:tr h="1634129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1" marR="91461" marT="45730" marB="4573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76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53716"/>
              </p:ext>
            </p:extLst>
          </p:nvPr>
        </p:nvGraphicFramePr>
        <p:xfrm>
          <a:off x="457200" y="2286000"/>
          <a:ext cx="4267200" cy="1371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/>
                <a:gridCol w="2133600"/>
              </a:tblGrid>
              <a:tr h="241107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Participating Labs </a:t>
                      </a:r>
                      <a:endParaRPr lang="en-GB" sz="12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1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</a:tr>
              <a:tr h="241107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GB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80000"/>
                      </a:schemeClr>
                    </a:solidFill>
                  </a:tcPr>
                </a:tc>
              </a:tr>
              <a:tr h="24110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24110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1107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Others? 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223838" y="2154237"/>
            <a:ext cx="323850" cy="3603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700" y="20949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Inter-Laboratory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Studies (TEMPLATE)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77114" y="3810000"/>
            <a:ext cx="323850" cy="3603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3870" y="731605"/>
            <a:ext cx="4162217" cy="1356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61451" y="665849"/>
            <a:ext cx="323850" cy="3603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2450" y="736971"/>
            <a:ext cx="4083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goal of the inter-laboratory study? Tech. transfer?   Establishing a standard test method?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88426"/>
              </p:ext>
            </p:extLst>
          </p:nvPr>
        </p:nvGraphicFramePr>
        <p:xfrm>
          <a:off x="4919125" y="826664"/>
          <a:ext cx="4058830" cy="290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9415"/>
                <a:gridCol w="2029415"/>
              </a:tblGrid>
              <a:tr h="316336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b="1" kern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What process controls should there be?</a:t>
                      </a:r>
                      <a:endParaRPr lang="en-GB" sz="12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1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</a:tr>
              <a:tr h="803061"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en-GB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483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934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4975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Others?  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45725" marB="457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4724400" y="610764"/>
            <a:ext cx="323850" cy="3603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4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L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8918</TotalTime>
  <Words>337</Words>
  <Application>Microsoft Office PowerPoint</Application>
  <PresentationFormat>On-screen Show (4:3)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</vt:lpstr>
      <vt:lpstr>Calibri</vt:lpstr>
      <vt:lpstr>Courier New</vt:lpstr>
      <vt:lpstr>Helvetica</vt:lpstr>
      <vt:lpstr>Wingdings</vt:lpstr>
      <vt:lpstr>MML_template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Lin</dc:creator>
  <cp:lastModifiedBy>Simon Jr, Carl</cp:lastModifiedBy>
  <cp:revision>746</cp:revision>
  <cp:lastPrinted>2015-05-08T03:37:08Z</cp:lastPrinted>
  <dcterms:created xsi:type="dcterms:W3CDTF">2011-10-13T14:32:36Z</dcterms:created>
  <dcterms:modified xsi:type="dcterms:W3CDTF">2015-05-08T04:39:15Z</dcterms:modified>
</cp:coreProperties>
</file>