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2"/>
  </p:notesMasterIdLst>
  <p:sldIdLst>
    <p:sldId id="833" r:id="rId5"/>
    <p:sldId id="834" r:id="rId6"/>
    <p:sldId id="832" r:id="rId7"/>
    <p:sldId id="839" r:id="rId8"/>
    <p:sldId id="840" r:id="rId9"/>
    <p:sldId id="835" r:id="rId10"/>
    <p:sldId id="837" r:id="rId11"/>
    <p:sldId id="838" r:id="rId12"/>
    <p:sldId id="852" r:id="rId13"/>
    <p:sldId id="841" r:id="rId14"/>
    <p:sldId id="853" r:id="rId15"/>
    <p:sldId id="842" r:id="rId16"/>
    <p:sldId id="843" r:id="rId17"/>
    <p:sldId id="844" r:id="rId18"/>
    <p:sldId id="845" r:id="rId19"/>
    <p:sldId id="846" r:id="rId20"/>
    <p:sldId id="854" r:id="rId21"/>
    <p:sldId id="847" r:id="rId22"/>
    <p:sldId id="855" r:id="rId23"/>
    <p:sldId id="848" r:id="rId24"/>
    <p:sldId id="849" r:id="rId25"/>
    <p:sldId id="851" r:id="rId26"/>
    <p:sldId id="860" r:id="rId27"/>
    <p:sldId id="857" r:id="rId28"/>
    <p:sldId id="856" r:id="rId29"/>
    <p:sldId id="858" r:id="rId30"/>
    <p:sldId id="85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6" userDrawn="1">
          <p15:clr>
            <a:srgbClr val="A4A3A4"/>
          </p15:clr>
        </p15:guide>
        <p15:guide id="2" pos="6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D9577"/>
    <a:srgbClr val="A7AAAD"/>
    <a:srgbClr val="C4DCFF"/>
    <a:srgbClr val="3333CC"/>
    <a:srgbClr val="193968"/>
    <a:srgbClr val="202730"/>
    <a:srgbClr val="153259"/>
    <a:srgbClr val="5D8B72"/>
    <a:srgbClr val="B94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86"/>
    <p:restoredTop sz="93324" autoAdjust="0"/>
  </p:normalViewPr>
  <p:slideViewPr>
    <p:cSldViewPr snapToGrid="0" snapToObjects="1" showGuides="1">
      <p:cViewPr varScale="1">
        <p:scale>
          <a:sx n="112" d="100"/>
          <a:sy n="112" d="100"/>
        </p:scale>
        <p:origin x="258" y="114"/>
      </p:cViewPr>
      <p:guideLst>
        <p:guide orient="horz" pos="3696"/>
        <p:guide pos="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napToObjects="1">
      <p:cViewPr varScale="1">
        <p:scale>
          <a:sx n="140" d="100"/>
          <a:sy n="140" d="100"/>
        </p:scale>
        <p:origin x="251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CF6E1-0A4A-D745-ABA3-2094B2ECBFF0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A844-DEE4-C746-B0B9-DA9D9D9B4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9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BE0BDF-0C95-8B49-84ED-905DED0D6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338"/>
            <a:ext cx="12228755" cy="687867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57BFF6-77BE-8442-93ED-FFDC8E161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11575" y="947513"/>
            <a:ext cx="12290612" cy="0"/>
          </a:xfrm>
          <a:prstGeom prst="line">
            <a:avLst/>
          </a:prstGeom>
          <a:ln w="25400">
            <a:solidFill>
              <a:srgbClr val="275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794A8F-6352-2B45-86C5-9179E4BBC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839" y="1682347"/>
            <a:ext cx="10463809" cy="675323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7B5CE-1A1B-9D41-B8D8-6D06D433A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6032-6B58-49BA-AD56-C00AABA2AF8C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24CD8-9E63-C64D-B6B8-84B3B064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97E240-8704-184F-B984-A9C3621FC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840" y="268823"/>
            <a:ext cx="3973068" cy="531959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4E5BB74-2191-4A46-A928-051FD2C6A54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42030" y="6336323"/>
            <a:ext cx="3669323" cy="521677"/>
          </a:xfrm>
        </p:spPr>
        <p:txBody>
          <a:bodyPr/>
          <a:lstStyle>
            <a:lvl1pPr marL="0" indent="0" algn="r">
              <a:buNone/>
              <a:defRPr b="0">
                <a:solidFill>
                  <a:srgbClr val="C4DC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24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05F1A-A3CF-0047-A8BA-C75E80736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27262-4D83-C545-A69D-11927CC9E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44A2B-0445-E748-87AD-3F27274B8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ECA071-370B-3645-B900-7F3E13BC3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88D157-4D67-3B46-B8AF-958CE97FCA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920AF5-5E67-6F4F-AD26-29826B2D5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04B4-37A5-47DE-B61A-19D9AD8863B3}" type="datetime1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D25E99-A588-1F40-A418-48406BCBD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DE35B4-7239-0644-99A1-9F0EBD32E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9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DFEFE-EB08-8142-A9C1-BF86AC840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B52CA-0609-6A40-88C7-B5B3603A0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4D7D-12D6-48BA-AE99-0564F2C8CCF1}" type="datetime1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CC122A-DB09-6441-B421-444556F9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93787-BB75-E043-A6AA-76B546CD8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38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19C1BD-5EDB-DF4B-BE1D-1A782E526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5BBB-A2E1-459E-BD4C-4D38EEAD45DC}" type="datetime1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4C54EB-E29C-1B44-B63D-C10BDE812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0FCCB-373E-CB49-A0CB-050C6BE6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44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7AF4-42D2-CD4B-85FC-75234682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48928-3BFE-F447-B402-65F50FA4D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19467-CD7D-8D41-83D5-3ED02468C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77D00-AADD-D446-8253-81CC26039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7FBF-AC1E-4BB0-8F89-759922B06B88}" type="datetime1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48F71-67DD-F941-8627-9F8F4BA82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144A8-7257-C544-B581-FDF4613DE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32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6E0F-9A23-E04A-A83B-D457797A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94851-F6F6-D54E-AADB-F130E90C4B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61F5F-9702-0644-9DC0-31047C5FF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71729-7B3C-264F-AE58-4ADAFFBCC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CA6C-210E-4512-B0AA-B1C7CBBDE516}" type="datetime1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5553D-02E8-0C4B-896F-22CFD8A98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AC3B7-5EDC-C649-B68B-005FB7B6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78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7591B-3EF3-EF49-837D-78F018ADF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98533-3EC2-1946-AEFC-AD2A0A051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4BD49-E4DB-1640-8630-143D35F2C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8DD0-9695-4368-8CE0-9ABD6F937B14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4ABBC-D87D-654B-9B16-CDB03F61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A31FC-0854-4445-B748-79D852B7B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80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58B955-F8EA-C747-88B3-035F96FD7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F46B6-D95E-994B-B612-1D27BC9A2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01DC1-7BEF-0142-9C09-FD10C8DC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B07C-963E-49E1-920B-51EA68B441C4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2FD19-0E10-2D44-A97A-B90BAE2A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5E1B7-5110-764D-BB3E-06138BCB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3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EF4BE-40B8-144A-9D54-23B78E3AA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B13215-FDAA-154F-967B-CE23C3346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CF5BF-A748-DB47-BF3F-3ADB26A4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E171-90A3-4D31-85CF-EF71743A4116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9A668-5308-374A-A0F0-7F1E52D0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107C0-9B05-8F45-903D-46447652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1D35-3A4C-544C-8023-6D77DCD91F7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A55C6F-E7F4-A34D-83D6-1B9F5F22E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675"/>
            <a:ext cx="12228755" cy="68786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215427-2CB9-7249-AAA0-192D17B2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675"/>
            <a:ext cx="12228755" cy="968188"/>
          </a:xfrm>
          <a:prstGeom prst="rect">
            <a:avLst/>
          </a:prstGeom>
          <a:solidFill>
            <a:srgbClr val="071525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799A77-F852-864D-8D2E-6A3FA2BF0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11575" y="947513"/>
            <a:ext cx="12290612" cy="0"/>
          </a:xfrm>
          <a:prstGeom prst="line">
            <a:avLst/>
          </a:prstGeom>
          <a:ln w="25400">
            <a:solidFill>
              <a:srgbClr val="275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30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EF4BE-40B8-144A-9D54-23B78E3AA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B13215-FDAA-154F-967B-CE23C3346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CF5BF-A748-DB47-BF3F-3ADB26A4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76DB-DA53-4C02-885E-5C1BDAAA4432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9A668-5308-374A-A0F0-7F1E52D0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107C0-9B05-8F45-903D-46447652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1D35-3A4C-544C-8023-6D77DCD91F7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A55C6F-E7F4-A34D-83D6-1B9F5F22E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675"/>
            <a:ext cx="12228755" cy="687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8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C90A5-F44E-D742-B74E-CEBB672FE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56191"/>
            <a:ext cx="12192000" cy="3939555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A71C6-160C-1841-90A5-876C4158C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95E0-FC3C-4CEB-AF98-62F97161956B}" type="datetime1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CE40-C079-EE45-965F-E397E3D9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F9348-28A0-6945-96CF-85CF0F45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1D03CF-4195-8B4C-8440-C8D5A200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AD648C0-456D-5343-BD61-038F35AE0ED4}"/>
              </a:ext>
            </a:extLst>
          </p:cNvPr>
          <p:cNvSpPr txBox="1">
            <a:spLocks/>
          </p:cNvSpPr>
          <p:nvPr userDrawn="1"/>
        </p:nvSpPr>
        <p:spPr>
          <a:xfrm>
            <a:off x="574040" y="-284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bg1"/>
                </a:solidFill>
                <a:latin typeface="Gill Sans SemiBold" panose="020B0502020104020203" pitchFamily="34" charset="-79"/>
                <a:ea typeface="+mj-ea"/>
                <a:cs typeface="Gill Sans SemiBold" panose="020B0502020104020203" pitchFamily="34" charset="-79"/>
              </a:defRPr>
            </a:lvl1pPr>
          </a:lstStyle>
          <a:p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C28DA88-3FC6-314D-8BB4-B45B12D75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819" y="5213933"/>
            <a:ext cx="9824225" cy="10753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3C1793-2604-6D47-BBA8-DF58C3476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38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 userDrawn="1">
          <p15:clr>
            <a:srgbClr val="FBAE40"/>
          </p15:clr>
        </p15:guide>
        <p15:guide id="2" pos="3816" userDrawn="1">
          <p15:clr>
            <a:srgbClr val="FBAE40"/>
          </p15:clr>
        </p15:guide>
        <p15:guide id="3" pos="368" userDrawn="1">
          <p15:clr>
            <a:srgbClr val="FBAE40"/>
          </p15:clr>
        </p15:guide>
        <p15:guide id="4" pos="7315" userDrawn="1">
          <p15:clr>
            <a:srgbClr val="FBAE40"/>
          </p15:clr>
        </p15:guide>
        <p15:guide id="5" orient="horz" pos="5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9533BF-1B93-2A43-BA34-0F3A82D7F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A012D-B070-7A49-BBFF-079F2561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40" y="-22034"/>
            <a:ext cx="10515600" cy="1325563"/>
          </a:xfrm>
        </p:spPr>
        <p:txBody>
          <a:bodyPr>
            <a:normAutofit/>
          </a:bodyPr>
          <a:lstStyle>
            <a:lvl1pPr>
              <a:defRPr sz="4000" b="0" i="0">
                <a:solidFill>
                  <a:schemeClr val="bg1"/>
                </a:solidFill>
                <a:latin typeface="+mn-lt"/>
                <a:cs typeface="Gill Sans SemiBold" panose="020B05020201040202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88373-B974-7948-9839-60119604B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590693"/>
            <a:ext cx="3869473" cy="25082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EF32D-C8B6-BA4F-BA24-DA606CECF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1707-7641-4759-BBDC-202C4A2D6571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AB533-0985-E44A-9957-3DDE711C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5A9F8-B433-CD4D-B0E5-00FDB974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564AE5A-5633-B34B-B7DD-4DCEFBFC0B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04248" y="3590693"/>
            <a:ext cx="3939168" cy="25082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2884886-4728-6142-8698-38627184E6B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83498" y="3590693"/>
            <a:ext cx="3908502" cy="250821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C17D88D-1B35-A843-BA46-506AB4A87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253" y="1622502"/>
            <a:ext cx="10753493" cy="11430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D91200-3642-8946-A772-E48D2472F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56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7296" userDrawn="1">
          <p15:clr>
            <a:srgbClr val="FBAE40"/>
          </p15:clr>
        </p15:guide>
        <p15:guide id="5" orient="horz" pos="50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A35D9A-EEF1-DD46-987E-6CF87251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9C6585-2022-8F42-81FB-4B5D5B37C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6" y="365125"/>
            <a:ext cx="10515600" cy="527241"/>
          </a:xfrm>
        </p:spPr>
        <p:txBody>
          <a:bodyPr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+mn-lt"/>
                <a:cs typeface="Gill Sans SemiBold" panose="020B05020201040202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9D1336-869F-DC49-B576-75531AB2C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DF1D-98BB-4326-A49C-70DE49E49980}" type="datetime1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E37B73-0EC3-AE48-9FAC-E88B29D82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31F2E-9BEB-634E-BB98-A0F61BD2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7963FD0-7962-5C46-90EE-E88510539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79653"/>
            <a:ext cx="6099717" cy="57783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7FACD73-4E5D-A345-B9F2-A050263D9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18609" y="1757943"/>
            <a:ext cx="5183188" cy="3684588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002060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3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528B23-895C-5C4C-B680-35A98899E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3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A35D9A-EEF1-DD46-987E-6CF87251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9C6585-2022-8F42-81FB-4B5D5B37C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6" y="365125"/>
            <a:ext cx="10515600" cy="527241"/>
          </a:xfrm>
        </p:spPr>
        <p:txBody>
          <a:bodyPr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+mn-lt"/>
                <a:cs typeface="Gill Sans SemiBold" panose="020B05020201040202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9D1336-869F-DC49-B576-75531AB2C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292C-E291-42ED-8C7E-A32E1C148B60}" type="datetime1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E37B73-0EC3-AE48-9FAC-E88B29D82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31F2E-9BEB-634E-BB98-A0F61BD2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7963FD0-7962-5C46-90EE-E88510539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79653"/>
            <a:ext cx="6875332" cy="57783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7FACD73-4E5D-A345-B9F2-A050263D9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35312" y="1638334"/>
            <a:ext cx="5183188" cy="3684588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528B23-895C-5C4C-B680-35A98899E6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5038276-3D99-374D-8C08-8B4EE9100505}"/>
              </a:ext>
            </a:extLst>
          </p:cNvPr>
          <p:cNvGrpSpPr/>
          <p:nvPr userDrawn="1"/>
        </p:nvGrpSpPr>
        <p:grpSpPr>
          <a:xfrm>
            <a:off x="6875332" y="4948518"/>
            <a:ext cx="5316667" cy="1909482"/>
            <a:chOff x="6875332" y="4948518"/>
            <a:chExt cx="5316667" cy="190948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822032-AB25-264F-84DF-832153AB9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875332" y="4948518"/>
              <a:ext cx="5316667" cy="1909482"/>
            </a:xfrm>
            <a:prstGeom prst="rect">
              <a:avLst/>
            </a:prstGeom>
            <a:solidFill>
              <a:srgbClr val="5D8B72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6B19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81D026-7836-5C4C-8D2C-5CE052626F44}"/>
                </a:ext>
              </a:extLst>
            </p:cNvPr>
            <p:cNvSpPr/>
            <p:nvPr/>
          </p:nvSpPr>
          <p:spPr>
            <a:xfrm>
              <a:off x="7235312" y="5517685"/>
              <a:ext cx="486546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endParaRPr lang="en-US" sz="2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A441141-9365-7740-8DBA-7BD811A087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35312" y="5219700"/>
            <a:ext cx="4675188" cy="1397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40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5BF363-59FF-E54E-A0B5-E35D493FB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2D7EB-E182-4543-8CCE-37CF8E50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22034"/>
            <a:ext cx="10515600" cy="1325563"/>
          </a:xfrm>
        </p:spPr>
        <p:txBody>
          <a:bodyPr>
            <a:normAutofit/>
          </a:bodyPr>
          <a:lstStyle>
            <a:lvl1pPr>
              <a:defRPr sz="4000" b="0" i="0">
                <a:solidFill>
                  <a:schemeClr val="bg1"/>
                </a:solidFill>
                <a:latin typeface="+mn-lt"/>
                <a:cs typeface="Gill Sans SemiBold" panose="020B05020201040202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4195B3-35E3-C543-9CBB-AD4A8EB72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7A970-8AEE-EF42-BDF8-26B87235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E872-BC65-48E3-83B7-D58F8F8A50A0}" type="datetime1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99B2C-3002-AC47-B9C2-6C74CD2E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634A8-2332-E045-8B38-51EC9F81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7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B434-E236-8945-8FEB-F9940E59C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23053-7412-EC42-952B-F3D3ED93E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A0226-E7CE-8143-8307-BD4050B4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2764-F602-485A-8194-F0919B7D74B8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6007E-C621-3048-98EA-20DED673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6A9D9-5F67-8448-BB27-B648D727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6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7B02D6-E535-0945-9835-AF44B4A75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2FC90-D1DA-CB42-87D3-934382067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D56EC-5AF3-B541-8BF2-8E9DEBBC2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64564-D8A7-4019-AF1A-F7D557B75DFC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BA3C9-62A7-B646-A8AA-A05815B4F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72593-F01B-3C40-B17B-E5E7A4EC5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45A3A-841E-C04D-A6C3-2A644B41F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2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5" r:id="rId3"/>
    <p:sldLayoutId id="2147483652" r:id="rId4"/>
    <p:sldLayoutId id="2147483650" r:id="rId5"/>
    <p:sldLayoutId id="2147483662" r:id="rId6"/>
    <p:sldLayoutId id="2147483664" r:id="rId7"/>
    <p:sldLayoutId id="2147483663" r:id="rId8"/>
    <p:sldLayoutId id="2147483651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E1837-597D-0E49-469E-2823BEEF6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200" y="2596046"/>
            <a:ext cx="10969599" cy="1665907"/>
          </a:xfrm>
        </p:spPr>
        <p:txBody>
          <a:bodyPr/>
          <a:lstStyle/>
          <a:p>
            <a:pPr algn="ctr"/>
            <a:r>
              <a:rPr lang="en-US" sz="5400" b="0" i="0" u="none" strike="noStrike" dirty="0">
                <a:effectLst/>
                <a:latin typeface="Calibri" panose="020F0502020204030204" pitchFamily="34" charset="0"/>
              </a:rPr>
              <a:t>Technical Overview of NIST-Developed Tool to Assess IIS Data Quality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1498A-883B-C27F-886D-D7240A9392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76971" y="4876701"/>
            <a:ext cx="4124771" cy="1665907"/>
          </a:xfrm>
        </p:spPr>
        <p:txBody>
          <a:bodyPr>
            <a:noAutofit/>
          </a:bodyPr>
          <a:lstStyle/>
          <a:p>
            <a:pPr algn="l"/>
            <a:r>
              <a:rPr lang="en-US" sz="2400" b="1" dirty="0"/>
              <a:t>Hossam Tamri, NIST</a:t>
            </a:r>
          </a:p>
          <a:p>
            <a:pPr algn="l"/>
            <a:r>
              <a:rPr lang="en-US" sz="2400" b="1" dirty="0"/>
              <a:t>AIRA National Meeting</a:t>
            </a:r>
          </a:p>
          <a:p>
            <a:pPr algn="l"/>
            <a:r>
              <a:rPr lang="en-US" sz="2400" b="1" dirty="0"/>
              <a:t>May 2-4, 2023</a:t>
            </a:r>
          </a:p>
        </p:txBody>
      </p:sp>
    </p:spTree>
    <p:extLst>
      <p:ext uri="{BB962C8B-B14F-4D97-AF65-F5344CB8AC3E}">
        <p14:creationId xmlns:p14="http://schemas.microsoft.com/office/powerpoint/2010/main" val="1925569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5CBC5-D41F-BDFE-9A00-1A26B3CF6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qDAR Command Line Interface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8F0FD0-81B5-0153-AAC7-8B73016D0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3F4086-723B-65A1-0632-995607825941}"/>
              </a:ext>
            </a:extLst>
          </p:cNvPr>
          <p:cNvSpPr txBox="1"/>
          <p:nvPr/>
        </p:nvSpPr>
        <p:spPr>
          <a:xfrm>
            <a:off x="573795" y="1383116"/>
            <a:ext cx="110444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Self contained JAR file – No access to internet or databases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Leverages MQE project to detect data quality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it works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Iterates through patient records and fetches their vaccinations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Consolidates into a “Patient Vaccination Record”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Runs the record through MQE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Aggregates detections counts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Collects coded values used in the record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Aggregates vocabulary code counts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Aggregates vaccination events CVX code counts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Based on Age group, Vaccination Year, Event Source, Gender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Writes results to an aggregate detections file (ADF)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Encrypts ADF – Using qDAR’s public key </a:t>
            </a:r>
          </a:p>
        </p:txBody>
      </p:sp>
    </p:spTree>
    <p:extLst>
      <p:ext uri="{BB962C8B-B14F-4D97-AF65-F5344CB8AC3E}">
        <p14:creationId xmlns:p14="http://schemas.microsoft.com/office/powerpoint/2010/main" val="652343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9FFF-78ED-AD92-D179-D0F3DE1ED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Detections File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20DA35-161E-9471-A2E8-47A08C26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Can 3">
            <a:extLst>
              <a:ext uri="{FF2B5EF4-FFF2-40B4-BE49-F238E27FC236}">
                <a16:creationId xmlns:a16="http://schemas.microsoft.com/office/drawing/2014/main" id="{125B90F1-8BE5-88BC-8AFC-E6C6B5E3E527}"/>
              </a:ext>
            </a:extLst>
          </p:cNvPr>
          <p:cNvSpPr/>
          <p:nvPr/>
        </p:nvSpPr>
        <p:spPr>
          <a:xfrm>
            <a:off x="573795" y="2517695"/>
            <a:ext cx="1132365" cy="1351682"/>
          </a:xfrm>
          <a:prstGeom prst="ca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21B9CD-ED88-0A02-D927-C107FE93EEFF}"/>
              </a:ext>
            </a:extLst>
          </p:cNvPr>
          <p:cNvGrpSpPr/>
          <p:nvPr/>
        </p:nvGrpSpPr>
        <p:grpSpPr>
          <a:xfrm>
            <a:off x="2803190" y="1843488"/>
            <a:ext cx="1188210" cy="1104369"/>
            <a:chOff x="1595542" y="1985037"/>
            <a:chExt cx="1043071" cy="875609"/>
          </a:xfrm>
        </p:grpSpPr>
        <p:sp>
          <p:nvSpPr>
            <p:cNvPr id="6" name="Folded Corner 5">
              <a:extLst>
                <a:ext uri="{FF2B5EF4-FFF2-40B4-BE49-F238E27FC236}">
                  <a16:creationId xmlns:a16="http://schemas.microsoft.com/office/drawing/2014/main" id="{899EDD91-23AF-B3D2-5B18-40E6BCB2477B}"/>
                </a:ext>
              </a:extLst>
            </p:cNvPr>
            <p:cNvSpPr/>
            <p:nvPr/>
          </p:nvSpPr>
          <p:spPr>
            <a:xfrm>
              <a:off x="1862356" y="2290194"/>
              <a:ext cx="511728" cy="570452"/>
            </a:xfrm>
            <a:prstGeom prst="foldedCorner">
              <a:avLst/>
            </a:prstGeom>
            <a:ln w="158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DD72C8-F189-631A-E1A0-FCF50D6B0CCD}"/>
                </a:ext>
              </a:extLst>
            </p:cNvPr>
            <p:cNvSpPr txBox="1"/>
            <p:nvPr/>
          </p:nvSpPr>
          <p:spPr>
            <a:xfrm>
              <a:off x="1595542" y="1985037"/>
              <a:ext cx="1043071" cy="26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patients.tsv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A8A36AD-008E-F0C4-6B7F-A0B6521B7A6C}"/>
              </a:ext>
            </a:extLst>
          </p:cNvPr>
          <p:cNvGrpSpPr/>
          <p:nvPr/>
        </p:nvGrpSpPr>
        <p:grpSpPr>
          <a:xfrm>
            <a:off x="2677199" y="3066508"/>
            <a:ext cx="1516690" cy="1085516"/>
            <a:chOff x="1484937" y="3009131"/>
            <a:chExt cx="1331428" cy="860662"/>
          </a:xfrm>
        </p:grpSpPr>
        <p:sp>
          <p:nvSpPr>
            <p:cNvPr id="9" name="Folded Corner 8">
              <a:extLst>
                <a:ext uri="{FF2B5EF4-FFF2-40B4-BE49-F238E27FC236}">
                  <a16:creationId xmlns:a16="http://schemas.microsoft.com/office/drawing/2014/main" id="{9F68E609-5606-F084-C63B-D3F34DCB6891}"/>
                </a:ext>
              </a:extLst>
            </p:cNvPr>
            <p:cNvSpPr/>
            <p:nvPr/>
          </p:nvSpPr>
          <p:spPr>
            <a:xfrm>
              <a:off x="1862356" y="3299341"/>
              <a:ext cx="511728" cy="570452"/>
            </a:xfrm>
            <a:prstGeom prst="foldedCorner">
              <a:avLst/>
            </a:prstGeom>
            <a:ln w="15875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89E951-19A9-F3DA-B951-BA9D94669BB7}"/>
                </a:ext>
              </a:extLst>
            </p:cNvPr>
            <p:cNvSpPr txBox="1"/>
            <p:nvPr/>
          </p:nvSpPr>
          <p:spPr>
            <a:xfrm>
              <a:off x="1484937" y="3009131"/>
              <a:ext cx="1331428" cy="26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vaccinations.tsv</a:t>
              </a: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BEEEA29-8238-0D2F-B8D3-F377FD0044C6}"/>
              </a:ext>
            </a:extLst>
          </p:cNvPr>
          <p:cNvSpPr/>
          <p:nvPr/>
        </p:nvSpPr>
        <p:spPr>
          <a:xfrm>
            <a:off x="5721194" y="2578775"/>
            <a:ext cx="2322176" cy="1169372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qDAR CLI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4C2A34-53A5-76DC-7222-8844E65E5E2F}"/>
              </a:ext>
            </a:extLst>
          </p:cNvPr>
          <p:cNvGrpSpPr/>
          <p:nvPr/>
        </p:nvGrpSpPr>
        <p:grpSpPr>
          <a:xfrm>
            <a:off x="5728554" y="4341224"/>
            <a:ext cx="2306337" cy="1126324"/>
            <a:chOff x="1125613" y="2976777"/>
            <a:chExt cx="2024621" cy="893016"/>
          </a:xfrm>
        </p:grpSpPr>
        <p:sp>
          <p:nvSpPr>
            <p:cNvPr id="13" name="Folded Corner 12">
              <a:extLst>
                <a:ext uri="{FF2B5EF4-FFF2-40B4-BE49-F238E27FC236}">
                  <a16:creationId xmlns:a16="http://schemas.microsoft.com/office/drawing/2014/main" id="{3EA2A980-E97B-7E78-7C64-3BE2C7D4171B}"/>
                </a:ext>
              </a:extLst>
            </p:cNvPr>
            <p:cNvSpPr/>
            <p:nvPr/>
          </p:nvSpPr>
          <p:spPr>
            <a:xfrm>
              <a:off x="1862355" y="3299341"/>
              <a:ext cx="566647" cy="570452"/>
            </a:xfrm>
            <a:prstGeom prst="foldedCorner">
              <a:avLst/>
            </a:prstGeom>
            <a:ln w="15875">
              <a:solidFill>
                <a:srgbClr val="7030A0"/>
              </a:solidFill>
            </a:ln>
            <a:effectLst>
              <a:outerShdw blurRad="558800" dist="50800" dir="5400000" sx="115000" sy="115000" algn="ctr" rotWithShape="0">
                <a:schemeClr val="accent4">
                  <a:lumMod val="60000"/>
                  <a:lumOff val="40000"/>
                </a:scheme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ADF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788F7B-967E-120C-37AE-0DEF095F082E}"/>
                </a:ext>
              </a:extLst>
            </p:cNvPr>
            <p:cNvSpPr txBox="1"/>
            <p:nvPr/>
          </p:nvSpPr>
          <p:spPr>
            <a:xfrm>
              <a:off x="1125613" y="2976777"/>
              <a:ext cx="2024621" cy="268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Aggregate Detections File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FDA174-CC72-458D-5B22-5CB3E6D2C0BF}"/>
              </a:ext>
            </a:extLst>
          </p:cNvPr>
          <p:cNvGrpSpPr/>
          <p:nvPr/>
        </p:nvGrpSpPr>
        <p:grpSpPr>
          <a:xfrm>
            <a:off x="4151173" y="4338088"/>
            <a:ext cx="1512978" cy="1108317"/>
            <a:chOff x="1444348" y="2991054"/>
            <a:chExt cx="1328169" cy="878739"/>
          </a:xfrm>
        </p:grpSpPr>
        <p:sp>
          <p:nvSpPr>
            <p:cNvPr id="16" name="Folded Corner 15">
              <a:extLst>
                <a:ext uri="{FF2B5EF4-FFF2-40B4-BE49-F238E27FC236}">
                  <a16:creationId xmlns:a16="http://schemas.microsoft.com/office/drawing/2014/main" id="{826D622B-C6A5-A17D-15EC-571735C37426}"/>
                </a:ext>
              </a:extLst>
            </p:cNvPr>
            <p:cNvSpPr/>
            <p:nvPr/>
          </p:nvSpPr>
          <p:spPr>
            <a:xfrm>
              <a:off x="1862356" y="3299341"/>
              <a:ext cx="511728" cy="570452"/>
            </a:xfrm>
            <a:prstGeom prst="foldedCorner">
              <a:avLst/>
            </a:prstGeom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DC94CD-02A8-8DDE-75A8-A582F1562937}"/>
                </a:ext>
              </a:extLst>
            </p:cNvPr>
            <p:cNvSpPr txBox="1"/>
            <p:nvPr/>
          </p:nvSpPr>
          <p:spPr>
            <a:xfrm>
              <a:off x="1444348" y="2991054"/>
              <a:ext cx="1328169" cy="268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HTML Summary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1B444D-1E65-CF5D-37DF-C2BF41F56194}"/>
              </a:ext>
            </a:extLst>
          </p:cNvPr>
          <p:cNvGrpSpPr/>
          <p:nvPr/>
        </p:nvGrpSpPr>
        <p:grpSpPr>
          <a:xfrm>
            <a:off x="9738006" y="2434550"/>
            <a:ext cx="1784722" cy="1087400"/>
            <a:chOff x="1334859" y="3007638"/>
            <a:chExt cx="1566720" cy="862155"/>
          </a:xfrm>
        </p:grpSpPr>
        <p:sp>
          <p:nvSpPr>
            <p:cNvPr id="19" name="Folded Corner 18">
              <a:extLst>
                <a:ext uri="{FF2B5EF4-FFF2-40B4-BE49-F238E27FC236}">
                  <a16:creationId xmlns:a16="http://schemas.microsoft.com/office/drawing/2014/main" id="{E47B9F5D-40DD-8008-2673-76EC946223E1}"/>
                </a:ext>
              </a:extLst>
            </p:cNvPr>
            <p:cNvSpPr/>
            <p:nvPr/>
          </p:nvSpPr>
          <p:spPr>
            <a:xfrm>
              <a:off x="1862356" y="3299341"/>
              <a:ext cx="511728" cy="570452"/>
            </a:xfrm>
            <a:prstGeom prst="foldedCorner">
              <a:avLst/>
            </a:prstGeom>
            <a:ln w="158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3B3760-7934-444E-70EE-C67F96A8A976}"/>
                </a:ext>
              </a:extLst>
            </p:cNvPr>
            <p:cNvSpPr txBox="1"/>
            <p:nvPr/>
          </p:nvSpPr>
          <p:spPr>
            <a:xfrm>
              <a:off x="1334859" y="3007638"/>
              <a:ext cx="1566720" cy="26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Configuration.json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53F2B0-E886-9830-DE1C-FCA640A0D4C1}"/>
              </a:ext>
            </a:extLst>
          </p:cNvPr>
          <p:cNvGrpSpPr/>
          <p:nvPr/>
        </p:nvGrpSpPr>
        <p:grpSpPr>
          <a:xfrm>
            <a:off x="8053802" y="4325593"/>
            <a:ext cx="2816284" cy="1122363"/>
            <a:chOff x="1324089" y="2981018"/>
            <a:chExt cx="2472278" cy="889875"/>
          </a:xfrm>
        </p:grpSpPr>
        <p:sp>
          <p:nvSpPr>
            <p:cNvPr id="22" name="Folded Corner 21">
              <a:extLst>
                <a:ext uri="{FF2B5EF4-FFF2-40B4-BE49-F238E27FC236}">
                  <a16:creationId xmlns:a16="http://schemas.microsoft.com/office/drawing/2014/main" id="{1C5A1F3B-3EE6-7BA3-58D8-C8D304A9D0B1}"/>
                </a:ext>
              </a:extLst>
            </p:cNvPr>
            <p:cNvSpPr/>
            <p:nvPr/>
          </p:nvSpPr>
          <p:spPr>
            <a:xfrm>
              <a:off x="2312290" y="3300441"/>
              <a:ext cx="511728" cy="570452"/>
            </a:xfrm>
            <a:prstGeom prst="foldedCorner">
              <a:avLst/>
            </a:prstGeom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RH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14AF9B-6796-F8E4-632A-EC9076246EDD}"/>
                </a:ext>
              </a:extLst>
            </p:cNvPr>
            <p:cNvSpPr txBox="1"/>
            <p:nvPr/>
          </p:nvSpPr>
          <p:spPr>
            <a:xfrm>
              <a:off x="1324089" y="2981018"/>
              <a:ext cx="2472278" cy="268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Reporting Group Hash Mapping</a:t>
              </a:r>
            </a:p>
          </p:txBody>
        </p:sp>
      </p:grp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7DE3E536-6705-44FE-B369-5F5012486D4A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 flipV="1">
            <a:off x="1706160" y="2588114"/>
            <a:ext cx="1400970" cy="60542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86C07100-3422-0613-3033-6B391E8E3F18}"/>
              </a:ext>
            </a:extLst>
          </p:cNvPr>
          <p:cNvCxnSpPr>
            <a:stCxn id="4" idx="4"/>
            <a:endCxn id="9" idx="1"/>
          </p:cNvCxnSpPr>
          <p:nvPr/>
        </p:nvCxnSpPr>
        <p:spPr>
          <a:xfrm>
            <a:off x="1706160" y="3193536"/>
            <a:ext cx="1400972" cy="59875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F4BF65A3-971E-7178-4211-B1E3C8E02A81}"/>
              </a:ext>
            </a:extLst>
          </p:cNvPr>
          <p:cNvCxnSpPr>
            <a:stCxn id="6" idx="3"/>
            <a:endCxn id="11" idx="1"/>
          </p:cNvCxnSpPr>
          <p:nvPr/>
        </p:nvCxnSpPr>
        <p:spPr>
          <a:xfrm>
            <a:off x="3690062" y="2588114"/>
            <a:ext cx="2031131" cy="57534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D2676248-5248-FBDF-B2E7-8A463D579373}"/>
              </a:ext>
            </a:extLst>
          </p:cNvPr>
          <p:cNvCxnSpPr>
            <a:stCxn id="9" idx="3"/>
            <a:endCxn id="11" idx="1"/>
          </p:cNvCxnSpPr>
          <p:nvPr/>
        </p:nvCxnSpPr>
        <p:spPr>
          <a:xfrm flipV="1">
            <a:off x="3690065" y="3163462"/>
            <a:ext cx="2031129" cy="62882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A19C5145-BD64-88ED-F1A5-C5CEEADA020A}"/>
              </a:ext>
            </a:extLst>
          </p:cNvPr>
          <p:cNvCxnSpPr>
            <a:stCxn id="19" idx="1"/>
            <a:endCxn id="11" idx="3"/>
          </p:cNvCxnSpPr>
          <p:nvPr/>
        </p:nvCxnSpPr>
        <p:spPr>
          <a:xfrm rot="10800000" flipV="1">
            <a:off x="8043371" y="3162208"/>
            <a:ext cx="2295532" cy="125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68579D86-BF43-C91D-066F-4B2061AA3CE6}"/>
              </a:ext>
            </a:extLst>
          </p:cNvPr>
          <p:cNvCxnSpPr>
            <a:stCxn id="11" idx="2"/>
            <a:endCxn id="14" idx="0"/>
          </p:cNvCxnSpPr>
          <p:nvPr/>
        </p:nvCxnSpPr>
        <p:spPr>
          <a:xfrm rot="5400000">
            <a:off x="6585465" y="4044406"/>
            <a:ext cx="593077" cy="55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319376DF-19F6-A04A-B4DD-595AA5D3E207}"/>
              </a:ext>
            </a:extLst>
          </p:cNvPr>
          <p:cNvCxnSpPr>
            <a:stCxn id="11" idx="2"/>
            <a:endCxn id="17" idx="0"/>
          </p:cNvCxnSpPr>
          <p:nvPr/>
        </p:nvCxnSpPr>
        <p:spPr>
          <a:xfrm rot="5400000">
            <a:off x="5600002" y="3055807"/>
            <a:ext cx="589941" cy="197462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13C24179-7E14-0BB1-18F0-DE6B99135F5B}"/>
              </a:ext>
            </a:extLst>
          </p:cNvPr>
          <p:cNvCxnSpPr>
            <a:stCxn id="11" idx="2"/>
            <a:endCxn id="23" idx="0"/>
          </p:cNvCxnSpPr>
          <p:nvPr/>
        </p:nvCxnSpPr>
        <p:spPr>
          <a:xfrm rot="16200000" flipH="1">
            <a:off x="7883390" y="2747039"/>
            <a:ext cx="577446" cy="257966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807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CE2E0-6F7A-7383-A7C9-584DB877F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Detections File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19C125-A361-1AF9-3608-C3CD9B3D8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4" name="Table 15">
            <a:extLst>
              <a:ext uri="{FF2B5EF4-FFF2-40B4-BE49-F238E27FC236}">
                <a16:creationId xmlns:a16="http://schemas.microsoft.com/office/drawing/2014/main" id="{6019B88D-E305-0C2E-F386-80F380C11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298960"/>
              </p:ext>
            </p:extLst>
          </p:nvPr>
        </p:nvGraphicFramePr>
        <p:xfrm>
          <a:off x="259867" y="1906845"/>
          <a:ext cx="11672266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529">
                  <a:extLst>
                    <a:ext uri="{9D8B030D-6E8A-4147-A177-3AD203B41FA5}">
                      <a16:colId xmlns:a16="http://schemas.microsoft.com/office/drawing/2014/main" val="698163600"/>
                    </a:ext>
                  </a:extLst>
                </a:gridCol>
                <a:gridCol w="9471737">
                  <a:extLst>
                    <a:ext uri="{9D8B030D-6E8A-4147-A177-3AD203B41FA5}">
                      <a16:colId xmlns:a16="http://schemas.microsoft.com/office/drawing/2014/main" val="1704863870"/>
                    </a:ext>
                  </a:extLst>
                </a:gridCol>
              </a:tblGrid>
              <a:tr h="216903">
                <a:tc>
                  <a:txBody>
                    <a:bodyPr/>
                    <a:lstStyle/>
                    <a:p>
                      <a:r>
                        <a:rPr lang="en-US" sz="2000" dirty="0"/>
                        <a:t>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426408"/>
                  </a:ext>
                </a:extLst>
              </a:tr>
              <a:tr h="216903">
                <a:tc>
                  <a:txBody>
                    <a:bodyPr/>
                    <a:lstStyle/>
                    <a:p>
                      <a:r>
                        <a:rPr lang="en-US" sz="2000" dirty="0"/>
                        <a:t>Total Analysis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 total time the CLI took to finish the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871998"/>
                  </a:ext>
                </a:extLst>
              </a:tr>
              <a:tr h="216903">
                <a:tc>
                  <a:txBody>
                    <a:bodyPr/>
                    <a:lstStyle/>
                    <a:p>
                      <a:r>
                        <a:rPr lang="en-US" sz="2000" dirty="0"/>
                        <a:t>Analysis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The date the analysis was run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767483"/>
                  </a:ext>
                </a:extLst>
              </a:tr>
              <a:tr h="216903">
                <a:tc>
                  <a:txBody>
                    <a:bodyPr/>
                    <a:lstStyle/>
                    <a:p>
                      <a:r>
                        <a:rPr lang="en-US" sz="2000" dirty="0"/>
                        <a:t>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 copy of the configuration that was used for the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823407"/>
                  </a:ext>
                </a:extLst>
              </a:tr>
              <a:tr h="216903">
                <a:tc>
                  <a:txBody>
                    <a:bodyPr/>
                    <a:lstStyle/>
                    <a:p>
                      <a:r>
                        <a:rPr lang="en-US" sz="2000" dirty="0"/>
                        <a:t>Summary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Counts of processed records, patients by age group, and counts of populated data fields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39915"/>
                  </a:ext>
                </a:extLst>
              </a:tr>
              <a:tr h="216903">
                <a:tc>
                  <a:txBody>
                    <a:bodyPr/>
                    <a:lstStyle/>
                    <a:p>
                      <a:r>
                        <a:rPr lang="en-US" sz="2000" dirty="0"/>
                        <a:t>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Version of the CLI used to perform the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596975"/>
                  </a:ext>
                </a:extLst>
              </a:tr>
              <a:tr h="216903">
                <a:tc>
                  <a:txBody>
                    <a:bodyPr/>
                    <a:lstStyle/>
                    <a:p>
                      <a:r>
                        <a:rPr lang="en-US" sz="2000" dirty="0"/>
                        <a:t>Build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Build date of the CLI used to perform the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464513"/>
                  </a:ext>
                </a:extLst>
              </a:tr>
              <a:tr h="216903">
                <a:tc>
                  <a:txBody>
                    <a:bodyPr/>
                    <a:lstStyle/>
                    <a:p>
                      <a:r>
                        <a:rPr lang="en-US" sz="2000" dirty="0"/>
                        <a:t>MQE 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Version of MQE embedded in the CLI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585627"/>
                  </a:ext>
                </a:extLst>
              </a:tr>
              <a:tr h="216903">
                <a:tc>
                  <a:txBody>
                    <a:bodyPr/>
                    <a:lstStyle/>
                    <a:p>
                      <a:r>
                        <a:rPr lang="en-US" sz="2000" dirty="0"/>
                        <a:t>Inactive Detections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List of detections that could not be checked because MQE doesn’t support them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506444"/>
                  </a:ext>
                </a:extLst>
              </a:tr>
              <a:tr h="216903">
                <a:tc>
                  <a:txBody>
                    <a:bodyPr/>
                    <a:lstStyle/>
                    <a:p>
                      <a:r>
                        <a:rPr lang="en-US" sz="2000" dirty="0"/>
                        <a:t>Historical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Number of historical vaccination records found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596832"/>
                  </a:ext>
                </a:extLst>
              </a:tr>
              <a:tr h="216903">
                <a:tc>
                  <a:txBody>
                    <a:bodyPr/>
                    <a:lstStyle/>
                    <a:p>
                      <a:r>
                        <a:rPr lang="en-US" sz="2000" dirty="0"/>
                        <a:t>Administered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Number of administered vaccination records found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9081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D0C660C-7613-B04E-4861-C81A7BDD042E}"/>
              </a:ext>
            </a:extLst>
          </p:cNvPr>
          <p:cNvSpPr txBox="1"/>
          <p:nvPr/>
        </p:nvSpPr>
        <p:spPr>
          <a:xfrm>
            <a:off x="259867" y="1303529"/>
            <a:ext cx="2239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Metadata Fields</a:t>
            </a:r>
          </a:p>
        </p:txBody>
      </p:sp>
    </p:spTree>
    <p:extLst>
      <p:ext uri="{BB962C8B-B14F-4D97-AF65-F5344CB8AC3E}">
        <p14:creationId xmlns:p14="http://schemas.microsoft.com/office/powerpoint/2010/main" val="1972949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D35EE-8B9E-8664-A5E3-97B78409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Aggregate Detections File</a:t>
            </a:r>
            <a:endParaRPr lang="en-US" sz="3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E3764E-2000-5AC1-EFD1-D39AA9773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EC437FA-AD78-8B38-52E5-C841DF8E35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868153"/>
              </p:ext>
            </p:extLst>
          </p:nvPr>
        </p:nvGraphicFramePr>
        <p:xfrm>
          <a:off x="622662" y="1556974"/>
          <a:ext cx="1094667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647">
                  <a:extLst>
                    <a:ext uri="{9D8B030D-6E8A-4147-A177-3AD203B41FA5}">
                      <a16:colId xmlns:a16="http://schemas.microsoft.com/office/drawing/2014/main" val="2931981384"/>
                    </a:ext>
                  </a:extLst>
                </a:gridCol>
                <a:gridCol w="2818614">
                  <a:extLst>
                    <a:ext uri="{9D8B030D-6E8A-4147-A177-3AD203B41FA5}">
                      <a16:colId xmlns:a16="http://schemas.microsoft.com/office/drawing/2014/main" val="3112328343"/>
                    </a:ext>
                  </a:extLst>
                </a:gridCol>
                <a:gridCol w="4647414">
                  <a:extLst>
                    <a:ext uri="{9D8B030D-6E8A-4147-A177-3AD203B41FA5}">
                      <a16:colId xmlns:a16="http://schemas.microsoft.com/office/drawing/2014/main" val="2065511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Age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Detection Code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Counts (negative, positive)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52339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1 month -&gt; 2 months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MQE0141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(1, 10)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5383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MQE0650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(3, 5)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94429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 months -&gt; 3 months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MQE0141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(1, 2)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8679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MQE0650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(4, 9)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9100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B15C347-CFB6-8DC9-810E-F45E8C26EC2D}"/>
              </a:ext>
            </a:extLst>
          </p:cNvPr>
          <p:cNvSpPr txBox="1"/>
          <p:nvPr/>
        </p:nvSpPr>
        <p:spPr>
          <a:xfrm>
            <a:off x="573795" y="1123193"/>
            <a:ext cx="3664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Patient Related Detections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C17280-B9AA-2FBF-424A-56E5EC2CB4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210078"/>
              </p:ext>
            </p:extLst>
          </p:nvPr>
        </p:nvGraphicFramePr>
        <p:xfrm>
          <a:off x="622662" y="4158026"/>
          <a:ext cx="10946674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278">
                  <a:extLst>
                    <a:ext uri="{9D8B030D-6E8A-4147-A177-3AD203B41FA5}">
                      <a16:colId xmlns:a16="http://schemas.microsoft.com/office/drawing/2014/main" val="2931981384"/>
                    </a:ext>
                  </a:extLst>
                </a:gridCol>
                <a:gridCol w="2809188">
                  <a:extLst>
                    <a:ext uri="{9D8B030D-6E8A-4147-A177-3AD203B41FA5}">
                      <a16:colId xmlns:a16="http://schemas.microsoft.com/office/drawing/2014/main" val="3112328343"/>
                    </a:ext>
                  </a:extLst>
                </a:gridCol>
                <a:gridCol w="1762812">
                  <a:extLst>
                    <a:ext uri="{9D8B030D-6E8A-4147-A177-3AD203B41FA5}">
                      <a16:colId xmlns:a16="http://schemas.microsoft.com/office/drawing/2014/main" val="2065511300"/>
                    </a:ext>
                  </a:extLst>
                </a:gridCol>
                <a:gridCol w="2868396">
                  <a:extLst>
                    <a:ext uri="{9D8B030D-6E8A-4147-A177-3AD203B41FA5}">
                      <a16:colId xmlns:a16="http://schemas.microsoft.com/office/drawing/2014/main" val="3859157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Age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Codes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Counts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52339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1 month -&gt; 2 months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GENDER_0001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5383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9442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LANG_0296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ENG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8679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91008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5A24758-ECEE-4DFA-5C1F-BB8624BCD7A5}"/>
              </a:ext>
            </a:extLst>
          </p:cNvPr>
          <p:cNvSpPr txBox="1"/>
          <p:nvPr/>
        </p:nvSpPr>
        <p:spPr>
          <a:xfrm>
            <a:off x="573795" y="3724245"/>
            <a:ext cx="3664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Patient Related Vocabulary</a:t>
            </a:r>
          </a:p>
        </p:txBody>
      </p:sp>
    </p:spTree>
    <p:extLst>
      <p:ext uri="{BB962C8B-B14F-4D97-AF65-F5344CB8AC3E}">
        <p14:creationId xmlns:p14="http://schemas.microsoft.com/office/powerpoint/2010/main" val="4087478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FEB59-98FF-A2C3-7538-507692555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Detections File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78B234-4AB2-1101-4798-8C7DF044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FA21D90-8DAA-A8D1-5957-F076FCB6AE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751971"/>
              </p:ext>
            </p:extLst>
          </p:nvPr>
        </p:nvGraphicFramePr>
        <p:xfrm>
          <a:off x="573795" y="1580792"/>
          <a:ext cx="1125684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951">
                  <a:extLst>
                    <a:ext uri="{9D8B030D-6E8A-4147-A177-3AD203B41FA5}">
                      <a16:colId xmlns:a16="http://schemas.microsoft.com/office/drawing/2014/main" val="3260061924"/>
                    </a:ext>
                  </a:extLst>
                </a:gridCol>
                <a:gridCol w="2563470">
                  <a:extLst>
                    <a:ext uri="{9D8B030D-6E8A-4147-A177-3AD203B41FA5}">
                      <a16:colId xmlns:a16="http://schemas.microsoft.com/office/drawing/2014/main" val="2931981384"/>
                    </a:ext>
                  </a:extLst>
                </a:gridCol>
                <a:gridCol w="2518508">
                  <a:extLst>
                    <a:ext uri="{9D8B030D-6E8A-4147-A177-3AD203B41FA5}">
                      <a16:colId xmlns:a16="http://schemas.microsoft.com/office/drawing/2014/main" val="3112328343"/>
                    </a:ext>
                  </a:extLst>
                </a:gridCol>
                <a:gridCol w="3109914">
                  <a:extLst>
                    <a:ext uri="{9D8B030D-6E8A-4147-A177-3AD203B41FA5}">
                      <a16:colId xmlns:a16="http://schemas.microsoft.com/office/drawing/2014/main" val="2065511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Reporting Group Hash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Age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Detection Code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Counts (negative, positive)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052339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REPORTING_GROUP_ONE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 month -&gt; 2 months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MQE0141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(1, 10)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5383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MQE0650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(3, 5)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9442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 months -&gt; 3 month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MQE0141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8679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MQE0650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91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REPORTING_GROUP_TWO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44979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179266-B3F5-AE53-DC22-19B239FA86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91515"/>
              </p:ext>
            </p:extLst>
          </p:nvPr>
        </p:nvGraphicFramePr>
        <p:xfrm>
          <a:off x="558537" y="4477219"/>
          <a:ext cx="11272102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0209">
                  <a:extLst>
                    <a:ext uri="{9D8B030D-6E8A-4147-A177-3AD203B41FA5}">
                      <a16:colId xmlns:a16="http://schemas.microsoft.com/office/drawing/2014/main" val="1849496018"/>
                    </a:ext>
                  </a:extLst>
                </a:gridCol>
                <a:gridCol w="2611225">
                  <a:extLst>
                    <a:ext uri="{9D8B030D-6E8A-4147-A177-3AD203B41FA5}">
                      <a16:colId xmlns:a16="http://schemas.microsoft.com/office/drawing/2014/main" val="2931981384"/>
                    </a:ext>
                  </a:extLst>
                </a:gridCol>
                <a:gridCol w="2388039">
                  <a:extLst>
                    <a:ext uri="{9D8B030D-6E8A-4147-A177-3AD203B41FA5}">
                      <a16:colId xmlns:a16="http://schemas.microsoft.com/office/drawing/2014/main" val="3112328343"/>
                    </a:ext>
                  </a:extLst>
                </a:gridCol>
                <a:gridCol w="1808494">
                  <a:extLst>
                    <a:ext uri="{9D8B030D-6E8A-4147-A177-3AD203B41FA5}">
                      <a16:colId xmlns:a16="http://schemas.microsoft.com/office/drawing/2014/main" val="2065511300"/>
                    </a:ext>
                  </a:extLst>
                </a:gridCol>
                <a:gridCol w="1384135">
                  <a:extLst>
                    <a:ext uri="{9D8B030D-6E8A-4147-A177-3AD203B41FA5}">
                      <a16:colId xmlns:a16="http://schemas.microsoft.com/office/drawing/2014/main" val="3859157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Reporting Group Hash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Age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Counts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052339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REPORTING_GROUP_ONE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 month -&gt; 2 months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CVX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5383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944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REPORTING_GROUP_TWO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8679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0E15B53-0B8C-2A81-B5B4-597718208E32}"/>
              </a:ext>
            </a:extLst>
          </p:cNvPr>
          <p:cNvSpPr txBox="1"/>
          <p:nvPr/>
        </p:nvSpPr>
        <p:spPr>
          <a:xfrm>
            <a:off x="573795" y="4047200"/>
            <a:ext cx="4704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Vaccination Event Related Vocabulary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4064E0-22F3-395B-BA7E-06EDF06EA116}"/>
              </a:ext>
            </a:extLst>
          </p:cNvPr>
          <p:cNvSpPr txBox="1"/>
          <p:nvPr/>
        </p:nvSpPr>
        <p:spPr>
          <a:xfrm>
            <a:off x="573795" y="1123193"/>
            <a:ext cx="5242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Vaccination Event Related Detections</a:t>
            </a:r>
          </a:p>
        </p:txBody>
      </p:sp>
    </p:spTree>
    <p:extLst>
      <p:ext uri="{BB962C8B-B14F-4D97-AF65-F5344CB8AC3E}">
        <p14:creationId xmlns:p14="http://schemas.microsoft.com/office/powerpoint/2010/main" val="579689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FEB59-98FF-A2C3-7538-507692555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Detections File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78B234-4AB2-1101-4798-8C7DF044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15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4064E0-22F3-395B-BA7E-06EDF06EA116}"/>
              </a:ext>
            </a:extLst>
          </p:cNvPr>
          <p:cNvSpPr txBox="1"/>
          <p:nvPr/>
        </p:nvSpPr>
        <p:spPr>
          <a:xfrm>
            <a:off x="573794" y="1226570"/>
            <a:ext cx="5242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Vaccination Event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D09C5D0-5FB2-E3A9-3944-8FE01B467F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800154"/>
              </p:ext>
            </p:extLst>
          </p:nvPr>
        </p:nvGraphicFramePr>
        <p:xfrm>
          <a:off x="573794" y="1751518"/>
          <a:ext cx="10515601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595">
                  <a:extLst>
                    <a:ext uri="{9D8B030D-6E8A-4147-A177-3AD203B41FA5}">
                      <a16:colId xmlns:a16="http://schemas.microsoft.com/office/drawing/2014/main" val="3260061924"/>
                    </a:ext>
                  </a:extLst>
                </a:gridCol>
                <a:gridCol w="2336803">
                  <a:extLst>
                    <a:ext uri="{9D8B030D-6E8A-4147-A177-3AD203B41FA5}">
                      <a16:colId xmlns:a16="http://schemas.microsoft.com/office/drawing/2014/main" val="3521950317"/>
                    </a:ext>
                  </a:extLst>
                </a:gridCol>
                <a:gridCol w="1555466">
                  <a:extLst>
                    <a:ext uri="{9D8B030D-6E8A-4147-A177-3AD203B41FA5}">
                      <a16:colId xmlns:a16="http://schemas.microsoft.com/office/drawing/2014/main" val="2931981384"/>
                    </a:ext>
                  </a:extLst>
                </a:gridCol>
                <a:gridCol w="1569855">
                  <a:extLst>
                    <a:ext uri="{9D8B030D-6E8A-4147-A177-3AD203B41FA5}">
                      <a16:colId xmlns:a16="http://schemas.microsoft.com/office/drawing/2014/main" val="3112328343"/>
                    </a:ext>
                  </a:extLst>
                </a:gridCol>
                <a:gridCol w="1060057">
                  <a:extLst>
                    <a:ext uri="{9D8B030D-6E8A-4147-A177-3AD203B41FA5}">
                      <a16:colId xmlns:a16="http://schemas.microsoft.com/office/drawing/2014/main" val="2065511300"/>
                    </a:ext>
                  </a:extLst>
                </a:gridCol>
                <a:gridCol w="1068825">
                  <a:extLst>
                    <a:ext uri="{9D8B030D-6E8A-4147-A177-3AD203B41FA5}">
                      <a16:colId xmlns:a16="http://schemas.microsoft.com/office/drawing/2014/main" val="349309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Reporting Group Hash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Vaccination 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Gender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Event Source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0523393"/>
                  </a:ext>
                </a:extLst>
              </a:tr>
              <a:tr h="370840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REPORTING_GROUP_ONE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5383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9442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8679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1702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9100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2987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4497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33633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REPORTING_GROUP_TWO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886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732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82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3307A-CE6B-D1FB-5780-10A6B32AA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Detections File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469375-F87A-4707-BF71-0AE21E0E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475259AA-E2C2-4CF2-8C73-59C1C6F02C8C}"/>
              </a:ext>
            </a:extLst>
          </p:cNvPr>
          <p:cNvSpPr txBox="1">
            <a:spLocks/>
          </p:cNvSpPr>
          <p:nvPr/>
        </p:nvSpPr>
        <p:spPr>
          <a:xfrm>
            <a:off x="531043" y="1253331"/>
            <a:ext cx="1096023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Patient Related Detections &amp; Patient Related Vocabulary - by Reporting Group</a:t>
            </a:r>
            <a:endParaRPr lang="en-US" sz="2400" dirty="0"/>
          </a:p>
          <a:p>
            <a:pPr lvl="1"/>
            <a:r>
              <a:rPr lang="en-US" dirty="0"/>
              <a:t>Reporting Group field is tied to a Vaccination Event</a:t>
            </a:r>
          </a:p>
          <a:p>
            <a:pPr lvl="1"/>
            <a:r>
              <a:rPr lang="en-US" dirty="0"/>
              <a:t>A patient record can have vaccination events coming from different reporting groups</a:t>
            </a:r>
          </a:p>
          <a:p>
            <a:pPr lvl="1"/>
            <a:r>
              <a:rPr lang="en-US" dirty="0"/>
              <a:t>A patient related detection or vocabulary code counts towards all reporting groups for the patient</a:t>
            </a:r>
          </a:p>
          <a:p>
            <a:pPr lvl="1"/>
            <a:r>
              <a:rPr lang="en-US" b="1" u="sng" dirty="0"/>
              <a:t>Example</a:t>
            </a:r>
            <a:r>
              <a:rPr lang="en-US" sz="2000" b="1" u="sng" dirty="0"/>
              <a:t>:</a:t>
            </a:r>
            <a:r>
              <a:rPr lang="en-US" sz="2000" b="1" dirty="0"/>
              <a:t> </a:t>
            </a:r>
            <a:r>
              <a:rPr lang="en-US" sz="2400" dirty="0"/>
              <a:t>Patient Record with Detection “First name missing”</a:t>
            </a:r>
          </a:p>
          <a:p>
            <a:pPr lvl="2"/>
            <a:r>
              <a:rPr lang="en-US" sz="2400" dirty="0"/>
              <a:t>Vaccination Record</a:t>
            </a:r>
          </a:p>
          <a:p>
            <a:pPr lvl="3"/>
            <a:r>
              <a:rPr lang="en-US" sz="2400" dirty="0"/>
              <a:t>Vaccination 1 -&gt; Reporting Group A</a:t>
            </a:r>
          </a:p>
          <a:p>
            <a:pPr lvl="3"/>
            <a:r>
              <a:rPr lang="en-US" sz="2400" dirty="0"/>
              <a:t>Vaccination 2 -&gt; Reporting Group B</a:t>
            </a:r>
          </a:p>
          <a:p>
            <a:pPr lvl="3"/>
            <a:r>
              <a:rPr lang="en-US" sz="2400" dirty="0"/>
              <a:t>Vaccination 3 -&gt; Reporting Group C</a:t>
            </a:r>
          </a:p>
          <a:p>
            <a:pPr lvl="1"/>
            <a:r>
              <a:rPr lang="en-US" dirty="0"/>
              <a:t>The detection “First name is missing” is going to count for all three reporting groups A, B and C.</a:t>
            </a:r>
          </a:p>
        </p:txBody>
      </p:sp>
    </p:spTree>
    <p:extLst>
      <p:ext uri="{BB962C8B-B14F-4D97-AF65-F5344CB8AC3E}">
        <p14:creationId xmlns:p14="http://schemas.microsoft.com/office/powerpoint/2010/main" val="2430873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9FFF-78ED-AD92-D179-D0F3DE1ED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20DA35-161E-9471-A2E8-47A08C26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17</a:t>
            </a:fld>
            <a:endParaRPr lang="en-US" dirty="0"/>
          </a:p>
        </p:txBody>
      </p:sp>
      <p:sp>
        <p:nvSpPr>
          <p:cNvPr id="53" name="Can 52">
            <a:extLst>
              <a:ext uri="{FF2B5EF4-FFF2-40B4-BE49-F238E27FC236}">
                <a16:creationId xmlns:a16="http://schemas.microsoft.com/office/drawing/2014/main" id="{F4307258-5668-45FF-377B-0E0FAFC6A3C8}"/>
              </a:ext>
            </a:extLst>
          </p:cNvPr>
          <p:cNvSpPr/>
          <p:nvPr/>
        </p:nvSpPr>
        <p:spPr>
          <a:xfrm>
            <a:off x="573795" y="2517695"/>
            <a:ext cx="1132365" cy="1351682"/>
          </a:xfrm>
          <a:prstGeom prst="ca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470D02B-B052-8825-0D44-C20FFAD4727C}"/>
              </a:ext>
            </a:extLst>
          </p:cNvPr>
          <p:cNvGrpSpPr/>
          <p:nvPr/>
        </p:nvGrpSpPr>
        <p:grpSpPr>
          <a:xfrm>
            <a:off x="2803190" y="1843488"/>
            <a:ext cx="1188210" cy="1104369"/>
            <a:chOff x="1595542" y="1985037"/>
            <a:chExt cx="1043071" cy="875609"/>
          </a:xfrm>
        </p:grpSpPr>
        <p:sp>
          <p:nvSpPr>
            <p:cNvPr id="55" name="Folded Corner 54">
              <a:extLst>
                <a:ext uri="{FF2B5EF4-FFF2-40B4-BE49-F238E27FC236}">
                  <a16:creationId xmlns:a16="http://schemas.microsoft.com/office/drawing/2014/main" id="{AFB53D7A-30ED-35C5-AEE7-8F678FE578A7}"/>
                </a:ext>
              </a:extLst>
            </p:cNvPr>
            <p:cNvSpPr/>
            <p:nvPr/>
          </p:nvSpPr>
          <p:spPr>
            <a:xfrm>
              <a:off x="1862356" y="2290194"/>
              <a:ext cx="511728" cy="570452"/>
            </a:xfrm>
            <a:prstGeom prst="foldedCorner">
              <a:avLst/>
            </a:prstGeom>
            <a:ln w="158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B59A652-AF5E-F694-6A8E-E92F15A23414}"/>
                </a:ext>
              </a:extLst>
            </p:cNvPr>
            <p:cNvSpPr txBox="1"/>
            <p:nvPr/>
          </p:nvSpPr>
          <p:spPr>
            <a:xfrm>
              <a:off x="1595542" y="1985037"/>
              <a:ext cx="1043071" cy="26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patients.tsv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ECBED00-CE6E-D065-484B-1754E8B24BF8}"/>
              </a:ext>
            </a:extLst>
          </p:cNvPr>
          <p:cNvGrpSpPr/>
          <p:nvPr/>
        </p:nvGrpSpPr>
        <p:grpSpPr>
          <a:xfrm>
            <a:off x="2677199" y="3066508"/>
            <a:ext cx="1516690" cy="1085516"/>
            <a:chOff x="1484937" y="3009131"/>
            <a:chExt cx="1331428" cy="860662"/>
          </a:xfrm>
        </p:grpSpPr>
        <p:sp>
          <p:nvSpPr>
            <p:cNvPr id="58" name="Folded Corner 57">
              <a:extLst>
                <a:ext uri="{FF2B5EF4-FFF2-40B4-BE49-F238E27FC236}">
                  <a16:creationId xmlns:a16="http://schemas.microsoft.com/office/drawing/2014/main" id="{D031E895-C356-EFFA-637F-E556F25A3732}"/>
                </a:ext>
              </a:extLst>
            </p:cNvPr>
            <p:cNvSpPr/>
            <p:nvPr/>
          </p:nvSpPr>
          <p:spPr>
            <a:xfrm>
              <a:off x="1862356" y="3299341"/>
              <a:ext cx="511728" cy="570452"/>
            </a:xfrm>
            <a:prstGeom prst="foldedCorner">
              <a:avLst/>
            </a:prstGeom>
            <a:ln w="15875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5978BDB-9A54-6628-DF97-FF82F0DFE2AC}"/>
                </a:ext>
              </a:extLst>
            </p:cNvPr>
            <p:cNvSpPr txBox="1"/>
            <p:nvPr/>
          </p:nvSpPr>
          <p:spPr>
            <a:xfrm>
              <a:off x="1484937" y="3009131"/>
              <a:ext cx="1331428" cy="26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vaccinations.tsv</a:t>
              </a:r>
            </a:p>
          </p:txBody>
        </p:sp>
      </p:grp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2BB33B3E-FBC2-C5AA-D6A8-7FEE1D034E72}"/>
              </a:ext>
            </a:extLst>
          </p:cNvPr>
          <p:cNvSpPr/>
          <p:nvPr/>
        </p:nvSpPr>
        <p:spPr>
          <a:xfrm>
            <a:off x="5721194" y="2578775"/>
            <a:ext cx="2322176" cy="1169372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qDAR CLI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95FD1FB-9CD9-73DF-96A9-07264A9BA349}"/>
              </a:ext>
            </a:extLst>
          </p:cNvPr>
          <p:cNvGrpSpPr/>
          <p:nvPr/>
        </p:nvGrpSpPr>
        <p:grpSpPr>
          <a:xfrm>
            <a:off x="5728554" y="4341224"/>
            <a:ext cx="2306337" cy="1126324"/>
            <a:chOff x="1125613" y="2976777"/>
            <a:chExt cx="2024621" cy="893016"/>
          </a:xfrm>
        </p:grpSpPr>
        <p:sp>
          <p:nvSpPr>
            <p:cNvPr id="62" name="Folded Corner 61">
              <a:extLst>
                <a:ext uri="{FF2B5EF4-FFF2-40B4-BE49-F238E27FC236}">
                  <a16:creationId xmlns:a16="http://schemas.microsoft.com/office/drawing/2014/main" id="{4A7C1734-0E59-D0AA-AA70-DBD16CB07423}"/>
                </a:ext>
              </a:extLst>
            </p:cNvPr>
            <p:cNvSpPr/>
            <p:nvPr/>
          </p:nvSpPr>
          <p:spPr>
            <a:xfrm>
              <a:off x="1862355" y="3299341"/>
              <a:ext cx="566647" cy="570452"/>
            </a:xfrm>
            <a:prstGeom prst="foldedCorner">
              <a:avLst/>
            </a:prstGeom>
            <a:ln w="15875">
              <a:solidFill>
                <a:srgbClr val="7030A0"/>
              </a:solidFill>
            </a:ln>
            <a:effectLst>
              <a:outerShdw blurRad="558800" dist="50800" dir="5400000" sx="115000" sy="115000" algn="ctr" rotWithShape="0">
                <a:schemeClr val="bg1"/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ADF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E75EFD0-1F12-742A-AD26-AA90112794F2}"/>
                </a:ext>
              </a:extLst>
            </p:cNvPr>
            <p:cNvSpPr txBox="1"/>
            <p:nvPr/>
          </p:nvSpPr>
          <p:spPr>
            <a:xfrm>
              <a:off x="1125613" y="2976777"/>
              <a:ext cx="2024621" cy="268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Aggregate Detections File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9A96B62-BF64-02DE-F193-4C9302F8EA4D}"/>
              </a:ext>
            </a:extLst>
          </p:cNvPr>
          <p:cNvGrpSpPr/>
          <p:nvPr/>
        </p:nvGrpSpPr>
        <p:grpSpPr>
          <a:xfrm>
            <a:off x="4151173" y="4338088"/>
            <a:ext cx="1512978" cy="1108317"/>
            <a:chOff x="1444348" y="2991054"/>
            <a:chExt cx="1328169" cy="878739"/>
          </a:xfrm>
        </p:grpSpPr>
        <p:sp>
          <p:nvSpPr>
            <p:cNvPr id="65" name="Folded Corner 64">
              <a:extLst>
                <a:ext uri="{FF2B5EF4-FFF2-40B4-BE49-F238E27FC236}">
                  <a16:creationId xmlns:a16="http://schemas.microsoft.com/office/drawing/2014/main" id="{452176C5-5075-4D65-A8F5-DFC03DC6C33C}"/>
                </a:ext>
              </a:extLst>
            </p:cNvPr>
            <p:cNvSpPr/>
            <p:nvPr/>
          </p:nvSpPr>
          <p:spPr>
            <a:xfrm>
              <a:off x="1862356" y="3299341"/>
              <a:ext cx="511728" cy="570452"/>
            </a:xfrm>
            <a:prstGeom prst="foldedCorner">
              <a:avLst/>
            </a:prstGeom>
            <a:ln w="15875"/>
            <a:effectLst>
              <a:outerShdw blurRad="558800" dist="50800" dir="5400000" sx="115000" sy="115000" algn="ctr" rotWithShape="0">
                <a:schemeClr val="accent4">
                  <a:lumMod val="60000"/>
                  <a:lumOff val="40000"/>
                </a:scheme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BA3904A-CF07-6981-FB58-452F7356ABDA}"/>
                </a:ext>
              </a:extLst>
            </p:cNvPr>
            <p:cNvSpPr txBox="1"/>
            <p:nvPr/>
          </p:nvSpPr>
          <p:spPr>
            <a:xfrm>
              <a:off x="1444348" y="2991054"/>
              <a:ext cx="1328169" cy="268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HTML Summary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D0AB7FF-DAA4-F55F-74CA-3040FEB366BF}"/>
              </a:ext>
            </a:extLst>
          </p:cNvPr>
          <p:cNvGrpSpPr/>
          <p:nvPr/>
        </p:nvGrpSpPr>
        <p:grpSpPr>
          <a:xfrm>
            <a:off x="9738006" y="2434550"/>
            <a:ext cx="1784722" cy="1087400"/>
            <a:chOff x="1334859" y="3007638"/>
            <a:chExt cx="1566720" cy="862155"/>
          </a:xfrm>
        </p:grpSpPr>
        <p:sp>
          <p:nvSpPr>
            <p:cNvPr id="68" name="Folded Corner 67">
              <a:extLst>
                <a:ext uri="{FF2B5EF4-FFF2-40B4-BE49-F238E27FC236}">
                  <a16:creationId xmlns:a16="http://schemas.microsoft.com/office/drawing/2014/main" id="{BC73BBAB-2793-0928-478F-5786E6E9BB92}"/>
                </a:ext>
              </a:extLst>
            </p:cNvPr>
            <p:cNvSpPr/>
            <p:nvPr/>
          </p:nvSpPr>
          <p:spPr>
            <a:xfrm>
              <a:off x="1862356" y="3299341"/>
              <a:ext cx="511728" cy="570452"/>
            </a:xfrm>
            <a:prstGeom prst="foldedCorner">
              <a:avLst/>
            </a:prstGeom>
            <a:ln w="158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82DB67A-38A1-6B93-7BC8-625FBDE9BCAE}"/>
                </a:ext>
              </a:extLst>
            </p:cNvPr>
            <p:cNvSpPr txBox="1"/>
            <p:nvPr/>
          </p:nvSpPr>
          <p:spPr>
            <a:xfrm>
              <a:off x="1334859" y="3007638"/>
              <a:ext cx="1566720" cy="26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Configuration.json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AE07CC5-8D44-DFB4-6246-57CE16347744}"/>
              </a:ext>
            </a:extLst>
          </p:cNvPr>
          <p:cNvGrpSpPr/>
          <p:nvPr/>
        </p:nvGrpSpPr>
        <p:grpSpPr>
          <a:xfrm>
            <a:off x="8053802" y="4325593"/>
            <a:ext cx="2816284" cy="1122363"/>
            <a:chOff x="1324089" y="2981018"/>
            <a:chExt cx="2472278" cy="889875"/>
          </a:xfrm>
        </p:grpSpPr>
        <p:sp>
          <p:nvSpPr>
            <p:cNvPr id="71" name="Folded Corner 70">
              <a:extLst>
                <a:ext uri="{FF2B5EF4-FFF2-40B4-BE49-F238E27FC236}">
                  <a16:creationId xmlns:a16="http://schemas.microsoft.com/office/drawing/2014/main" id="{0B030339-2B1E-9347-4826-7E3271A7A364}"/>
                </a:ext>
              </a:extLst>
            </p:cNvPr>
            <p:cNvSpPr/>
            <p:nvPr/>
          </p:nvSpPr>
          <p:spPr>
            <a:xfrm>
              <a:off x="2312290" y="3300441"/>
              <a:ext cx="511728" cy="570452"/>
            </a:xfrm>
            <a:prstGeom prst="foldedCorner">
              <a:avLst/>
            </a:prstGeom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RH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B43372B-AFD8-42F0-32DE-F9D4E212FAE4}"/>
                </a:ext>
              </a:extLst>
            </p:cNvPr>
            <p:cNvSpPr txBox="1"/>
            <p:nvPr/>
          </p:nvSpPr>
          <p:spPr>
            <a:xfrm>
              <a:off x="1324089" y="2981018"/>
              <a:ext cx="2472278" cy="268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Reporting Group Hash Mapping</a:t>
              </a:r>
            </a:p>
          </p:txBody>
        </p:sp>
      </p:grpSp>
      <p:cxnSp>
        <p:nvCxnSpPr>
          <p:cNvPr id="73" name="Elbow Connector 72">
            <a:extLst>
              <a:ext uri="{FF2B5EF4-FFF2-40B4-BE49-F238E27FC236}">
                <a16:creationId xmlns:a16="http://schemas.microsoft.com/office/drawing/2014/main" id="{8CAD9207-B56E-EEFC-690E-9DDF483D679A}"/>
              </a:ext>
            </a:extLst>
          </p:cNvPr>
          <p:cNvCxnSpPr>
            <a:cxnSpLocks/>
            <a:stCxn id="53" idx="4"/>
            <a:endCxn id="55" idx="1"/>
          </p:cNvCxnSpPr>
          <p:nvPr/>
        </p:nvCxnSpPr>
        <p:spPr>
          <a:xfrm flipV="1">
            <a:off x="1706160" y="2588114"/>
            <a:ext cx="1400970" cy="60542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08109291-8A4B-2014-B6E5-6F717E4A80EF}"/>
              </a:ext>
            </a:extLst>
          </p:cNvPr>
          <p:cNvCxnSpPr>
            <a:stCxn id="53" idx="4"/>
            <a:endCxn id="58" idx="1"/>
          </p:cNvCxnSpPr>
          <p:nvPr/>
        </p:nvCxnSpPr>
        <p:spPr>
          <a:xfrm>
            <a:off x="1706160" y="3193536"/>
            <a:ext cx="1400972" cy="59875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C4C63CE6-D792-55E5-F1F5-638E822BC216}"/>
              </a:ext>
            </a:extLst>
          </p:cNvPr>
          <p:cNvCxnSpPr>
            <a:stCxn id="55" idx="3"/>
            <a:endCxn id="60" idx="1"/>
          </p:cNvCxnSpPr>
          <p:nvPr/>
        </p:nvCxnSpPr>
        <p:spPr>
          <a:xfrm>
            <a:off x="3690062" y="2588114"/>
            <a:ext cx="2031131" cy="57534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Elbow Connector 75">
            <a:extLst>
              <a:ext uri="{FF2B5EF4-FFF2-40B4-BE49-F238E27FC236}">
                <a16:creationId xmlns:a16="http://schemas.microsoft.com/office/drawing/2014/main" id="{CB592FAD-88EB-BA83-4EC2-126D41261044}"/>
              </a:ext>
            </a:extLst>
          </p:cNvPr>
          <p:cNvCxnSpPr>
            <a:stCxn id="58" idx="3"/>
            <a:endCxn id="60" idx="1"/>
          </p:cNvCxnSpPr>
          <p:nvPr/>
        </p:nvCxnSpPr>
        <p:spPr>
          <a:xfrm flipV="1">
            <a:off x="3690065" y="3163462"/>
            <a:ext cx="2031129" cy="62882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Elbow Connector 76">
            <a:extLst>
              <a:ext uri="{FF2B5EF4-FFF2-40B4-BE49-F238E27FC236}">
                <a16:creationId xmlns:a16="http://schemas.microsoft.com/office/drawing/2014/main" id="{DA816B9F-9286-08A8-BDE7-CAD9D5B75BCE}"/>
              </a:ext>
            </a:extLst>
          </p:cNvPr>
          <p:cNvCxnSpPr>
            <a:stCxn id="68" idx="1"/>
            <a:endCxn id="60" idx="3"/>
          </p:cNvCxnSpPr>
          <p:nvPr/>
        </p:nvCxnSpPr>
        <p:spPr>
          <a:xfrm rot="10800000" flipV="1">
            <a:off x="8043371" y="3162208"/>
            <a:ext cx="2295532" cy="125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53FBEB40-6BB3-7EE0-EDCE-5AC26DBA4572}"/>
              </a:ext>
            </a:extLst>
          </p:cNvPr>
          <p:cNvCxnSpPr>
            <a:stCxn id="60" idx="2"/>
            <a:endCxn id="63" idx="0"/>
          </p:cNvCxnSpPr>
          <p:nvPr/>
        </p:nvCxnSpPr>
        <p:spPr>
          <a:xfrm rot="5400000">
            <a:off x="6585465" y="4044406"/>
            <a:ext cx="593077" cy="55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E4D9B81B-B29D-0179-1006-CC6CAFF345CE}"/>
              </a:ext>
            </a:extLst>
          </p:cNvPr>
          <p:cNvCxnSpPr>
            <a:stCxn id="60" idx="2"/>
            <a:endCxn id="66" idx="0"/>
          </p:cNvCxnSpPr>
          <p:nvPr/>
        </p:nvCxnSpPr>
        <p:spPr>
          <a:xfrm rot="5400000">
            <a:off x="5600002" y="3055807"/>
            <a:ext cx="589941" cy="197462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Elbow Connector 79">
            <a:extLst>
              <a:ext uri="{FF2B5EF4-FFF2-40B4-BE49-F238E27FC236}">
                <a16:creationId xmlns:a16="http://schemas.microsoft.com/office/drawing/2014/main" id="{D62DAD4C-1A65-ED78-1D63-FD9388D96D61}"/>
              </a:ext>
            </a:extLst>
          </p:cNvPr>
          <p:cNvCxnSpPr>
            <a:stCxn id="60" idx="2"/>
            <a:endCxn id="72" idx="0"/>
          </p:cNvCxnSpPr>
          <p:nvPr/>
        </p:nvCxnSpPr>
        <p:spPr>
          <a:xfrm rot="16200000" flipH="1">
            <a:off x="7883390" y="2747039"/>
            <a:ext cx="577446" cy="257966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265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54C76-952A-CB4F-723A-87D5097E0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EC496D-B557-5976-B790-196874E0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517D69-9B42-4D22-B296-413DA9450368}"/>
              </a:ext>
            </a:extLst>
          </p:cNvPr>
          <p:cNvSpPr txBox="1">
            <a:spLocks/>
          </p:cNvSpPr>
          <p:nvPr/>
        </p:nvSpPr>
        <p:spPr>
          <a:xfrm>
            <a:off x="573795" y="1639222"/>
            <a:ext cx="10974040" cy="35795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Contains list of Issues encountered by CLI during the processing</a:t>
            </a:r>
          </a:p>
          <a:p>
            <a:pPr lvl="1"/>
            <a:r>
              <a:rPr lang="en-US" dirty="0"/>
              <a:t>L</a:t>
            </a:r>
            <a:r>
              <a:rPr lang="en-US" sz="2400" dirty="0"/>
              <a:t>imited to the first 50 issues found</a:t>
            </a:r>
            <a:endParaRPr lang="en-US" sz="2200" dirty="0"/>
          </a:p>
          <a:p>
            <a:r>
              <a:rPr lang="en-US" sz="2600" dirty="0"/>
              <a:t>Counts of patient records, vaccination records and other metrics</a:t>
            </a:r>
          </a:p>
          <a:p>
            <a:r>
              <a:rPr lang="en-US" sz="2600" dirty="0"/>
              <a:t>Counts of patients per age group</a:t>
            </a:r>
          </a:p>
          <a:p>
            <a:r>
              <a:rPr lang="en-US" sz="2600" dirty="0"/>
              <a:t>Counts of times every field in the extract was populated with a value or a metadata value</a:t>
            </a:r>
          </a:p>
          <a:p>
            <a:r>
              <a:rPr lang="en-US" sz="2600" dirty="0"/>
              <a:t>The HTML Summary serves as a basis for checking that the expected content of the extracted data files matches what qDAR has processed</a:t>
            </a:r>
          </a:p>
        </p:txBody>
      </p:sp>
    </p:spTree>
    <p:extLst>
      <p:ext uri="{BB962C8B-B14F-4D97-AF65-F5344CB8AC3E}">
        <p14:creationId xmlns:p14="http://schemas.microsoft.com/office/powerpoint/2010/main" val="74818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9FFF-78ED-AD92-D179-D0F3DE1ED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Group Hashes Mapping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20DA35-161E-9471-A2E8-47A08C26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19</a:t>
            </a:fld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51AF108A-5234-C14E-FA90-454AD5C9056F}"/>
              </a:ext>
            </a:extLst>
          </p:cNvPr>
          <p:cNvSpPr/>
          <p:nvPr/>
        </p:nvSpPr>
        <p:spPr>
          <a:xfrm>
            <a:off x="573795" y="2517695"/>
            <a:ext cx="1132365" cy="1351682"/>
          </a:xfrm>
          <a:prstGeom prst="ca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D50B7EF-C27E-185A-6037-3F2EAE6BC96E}"/>
              </a:ext>
            </a:extLst>
          </p:cNvPr>
          <p:cNvGrpSpPr/>
          <p:nvPr/>
        </p:nvGrpSpPr>
        <p:grpSpPr>
          <a:xfrm>
            <a:off x="2803190" y="1843488"/>
            <a:ext cx="1188210" cy="1104369"/>
            <a:chOff x="1595542" y="1985037"/>
            <a:chExt cx="1043071" cy="875609"/>
          </a:xfrm>
        </p:grpSpPr>
        <p:sp>
          <p:nvSpPr>
            <p:cNvPr id="36" name="Folded Corner 35">
              <a:extLst>
                <a:ext uri="{FF2B5EF4-FFF2-40B4-BE49-F238E27FC236}">
                  <a16:creationId xmlns:a16="http://schemas.microsoft.com/office/drawing/2014/main" id="{95792553-5488-FABC-B3DC-5B3604821F05}"/>
                </a:ext>
              </a:extLst>
            </p:cNvPr>
            <p:cNvSpPr/>
            <p:nvPr/>
          </p:nvSpPr>
          <p:spPr>
            <a:xfrm>
              <a:off x="1862356" y="2290194"/>
              <a:ext cx="511728" cy="570452"/>
            </a:xfrm>
            <a:prstGeom prst="foldedCorner">
              <a:avLst/>
            </a:prstGeom>
            <a:ln w="158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DDD0DB0-5597-B07A-4C2F-AF814E1D9664}"/>
                </a:ext>
              </a:extLst>
            </p:cNvPr>
            <p:cNvSpPr txBox="1"/>
            <p:nvPr/>
          </p:nvSpPr>
          <p:spPr>
            <a:xfrm>
              <a:off x="1595542" y="1985037"/>
              <a:ext cx="1043071" cy="26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patients.tsv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B41A33B-326B-A54C-627B-1FC271D37033}"/>
              </a:ext>
            </a:extLst>
          </p:cNvPr>
          <p:cNvGrpSpPr/>
          <p:nvPr/>
        </p:nvGrpSpPr>
        <p:grpSpPr>
          <a:xfrm>
            <a:off x="2677199" y="3066508"/>
            <a:ext cx="1516690" cy="1085516"/>
            <a:chOff x="1484937" y="3009131"/>
            <a:chExt cx="1331428" cy="860662"/>
          </a:xfrm>
        </p:grpSpPr>
        <p:sp>
          <p:nvSpPr>
            <p:cNvPr id="39" name="Folded Corner 38">
              <a:extLst>
                <a:ext uri="{FF2B5EF4-FFF2-40B4-BE49-F238E27FC236}">
                  <a16:creationId xmlns:a16="http://schemas.microsoft.com/office/drawing/2014/main" id="{085CAD6A-7E16-E74A-5B10-55CFFD100183}"/>
                </a:ext>
              </a:extLst>
            </p:cNvPr>
            <p:cNvSpPr/>
            <p:nvPr/>
          </p:nvSpPr>
          <p:spPr>
            <a:xfrm>
              <a:off x="1862356" y="3299341"/>
              <a:ext cx="511728" cy="570452"/>
            </a:xfrm>
            <a:prstGeom prst="foldedCorner">
              <a:avLst/>
            </a:prstGeom>
            <a:ln w="15875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8145050-4C9D-E933-6C74-407106DE05C2}"/>
                </a:ext>
              </a:extLst>
            </p:cNvPr>
            <p:cNvSpPr txBox="1"/>
            <p:nvPr/>
          </p:nvSpPr>
          <p:spPr>
            <a:xfrm>
              <a:off x="1484937" y="3009131"/>
              <a:ext cx="1331428" cy="26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vaccinations.tsv</a:t>
              </a:r>
            </a:p>
          </p:txBody>
        </p:sp>
      </p:grp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2CAEDD8B-38C4-5E2C-0C1F-0D8110311BDF}"/>
              </a:ext>
            </a:extLst>
          </p:cNvPr>
          <p:cNvSpPr/>
          <p:nvPr/>
        </p:nvSpPr>
        <p:spPr>
          <a:xfrm>
            <a:off x="5721194" y="2578775"/>
            <a:ext cx="2322176" cy="1169372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qDAR CLI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70A2DE3-7DF7-AFF8-4149-4F3E19C933C5}"/>
              </a:ext>
            </a:extLst>
          </p:cNvPr>
          <p:cNvGrpSpPr/>
          <p:nvPr/>
        </p:nvGrpSpPr>
        <p:grpSpPr>
          <a:xfrm>
            <a:off x="5728554" y="4341224"/>
            <a:ext cx="2306337" cy="1126324"/>
            <a:chOff x="1125613" y="2976777"/>
            <a:chExt cx="2024621" cy="893016"/>
          </a:xfrm>
        </p:grpSpPr>
        <p:sp>
          <p:nvSpPr>
            <p:cNvPr id="43" name="Folded Corner 42">
              <a:extLst>
                <a:ext uri="{FF2B5EF4-FFF2-40B4-BE49-F238E27FC236}">
                  <a16:creationId xmlns:a16="http://schemas.microsoft.com/office/drawing/2014/main" id="{E0A3C6BB-451B-2E2D-F9CB-5FD52EACC5A7}"/>
                </a:ext>
              </a:extLst>
            </p:cNvPr>
            <p:cNvSpPr/>
            <p:nvPr/>
          </p:nvSpPr>
          <p:spPr>
            <a:xfrm>
              <a:off x="1862355" y="3299341"/>
              <a:ext cx="566647" cy="570452"/>
            </a:xfrm>
            <a:prstGeom prst="foldedCorner">
              <a:avLst/>
            </a:prstGeom>
            <a:ln w="15875">
              <a:solidFill>
                <a:srgbClr val="7030A0"/>
              </a:solidFill>
            </a:ln>
            <a:effectLst>
              <a:outerShdw blurRad="558800" dist="50800" dir="5400000" sx="115000" sy="115000" algn="ctr" rotWithShape="0">
                <a:schemeClr val="bg1"/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ADF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AAC206E-A252-B1A2-5D7F-C79437A73508}"/>
                </a:ext>
              </a:extLst>
            </p:cNvPr>
            <p:cNvSpPr txBox="1"/>
            <p:nvPr/>
          </p:nvSpPr>
          <p:spPr>
            <a:xfrm>
              <a:off x="1125613" y="2976777"/>
              <a:ext cx="2024621" cy="268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Aggregate Detections File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1B63391-A02D-A2B3-49A1-2B15EB05700A}"/>
              </a:ext>
            </a:extLst>
          </p:cNvPr>
          <p:cNvGrpSpPr/>
          <p:nvPr/>
        </p:nvGrpSpPr>
        <p:grpSpPr>
          <a:xfrm>
            <a:off x="4151173" y="4338088"/>
            <a:ext cx="1512978" cy="1108317"/>
            <a:chOff x="1444348" y="2991054"/>
            <a:chExt cx="1328169" cy="878739"/>
          </a:xfrm>
        </p:grpSpPr>
        <p:sp>
          <p:nvSpPr>
            <p:cNvPr id="46" name="Folded Corner 45">
              <a:extLst>
                <a:ext uri="{FF2B5EF4-FFF2-40B4-BE49-F238E27FC236}">
                  <a16:creationId xmlns:a16="http://schemas.microsoft.com/office/drawing/2014/main" id="{81FB7E67-31D0-913F-2FB5-8B2EE175BE42}"/>
                </a:ext>
              </a:extLst>
            </p:cNvPr>
            <p:cNvSpPr/>
            <p:nvPr/>
          </p:nvSpPr>
          <p:spPr>
            <a:xfrm>
              <a:off x="1862356" y="3299341"/>
              <a:ext cx="511728" cy="570452"/>
            </a:xfrm>
            <a:prstGeom prst="foldedCorner">
              <a:avLst/>
            </a:prstGeom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92C08FD-FA2E-2A28-E0E9-C3EF4834421C}"/>
                </a:ext>
              </a:extLst>
            </p:cNvPr>
            <p:cNvSpPr txBox="1"/>
            <p:nvPr/>
          </p:nvSpPr>
          <p:spPr>
            <a:xfrm>
              <a:off x="1444348" y="2991054"/>
              <a:ext cx="1328169" cy="268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HTML Summary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E90B496-D52D-FCE0-6904-1B1287C0B6E4}"/>
              </a:ext>
            </a:extLst>
          </p:cNvPr>
          <p:cNvGrpSpPr/>
          <p:nvPr/>
        </p:nvGrpSpPr>
        <p:grpSpPr>
          <a:xfrm>
            <a:off x="9738006" y="2434550"/>
            <a:ext cx="1784722" cy="1087400"/>
            <a:chOff x="1334859" y="3007638"/>
            <a:chExt cx="1566720" cy="862155"/>
          </a:xfrm>
        </p:grpSpPr>
        <p:sp>
          <p:nvSpPr>
            <p:cNvPr id="49" name="Folded Corner 48">
              <a:extLst>
                <a:ext uri="{FF2B5EF4-FFF2-40B4-BE49-F238E27FC236}">
                  <a16:creationId xmlns:a16="http://schemas.microsoft.com/office/drawing/2014/main" id="{35196420-47CC-4BD0-C078-02490A96AA4E}"/>
                </a:ext>
              </a:extLst>
            </p:cNvPr>
            <p:cNvSpPr/>
            <p:nvPr/>
          </p:nvSpPr>
          <p:spPr>
            <a:xfrm>
              <a:off x="1862356" y="3299341"/>
              <a:ext cx="511728" cy="570452"/>
            </a:xfrm>
            <a:prstGeom prst="foldedCorner">
              <a:avLst/>
            </a:prstGeom>
            <a:ln w="158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CE6E3ED-8686-A2F1-A84B-2B65A250A4C2}"/>
                </a:ext>
              </a:extLst>
            </p:cNvPr>
            <p:cNvSpPr txBox="1"/>
            <p:nvPr/>
          </p:nvSpPr>
          <p:spPr>
            <a:xfrm>
              <a:off x="1334859" y="3007638"/>
              <a:ext cx="1566720" cy="26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Configuration.json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F3F379E-5788-8EE7-2427-2BA238BF7C58}"/>
              </a:ext>
            </a:extLst>
          </p:cNvPr>
          <p:cNvGrpSpPr/>
          <p:nvPr/>
        </p:nvGrpSpPr>
        <p:grpSpPr>
          <a:xfrm>
            <a:off x="8053802" y="4325593"/>
            <a:ext cx="2816284" cy="1122363"/>
            <a:chOff x="1324089" y="2981018"/>
            <a:chExt cx="2472278" cy="889875"/>
          </a:xfrm>
        </p:grpSpPr>
        <p:sp>
          <p:nvSpPr>
            <p:cNvPr id="52" name="Folded Corner 51">
              <a:extLst>
                <a:ext uri="{FF2B5EF4-FFF2-40B4-BE49-F238E27FC236}">
                  <a16:creationId xmlns:a16="http://schemas.microsoft.com/office/drawing/2014/main" id="{8C709DA5-A9F9-255D-8B16-75A55DB62DC3}"/>
                </a:ext>
              </a:extLst>
            </p:cNvPr>
            <p:cNvSpPr/>
            <p:nvPr/>
          </p:nvSpPr>
          <p:spPr>
            <a:xfrm>
              <a:off x="2312290" y="3300441"/>
              <a:ext cx="511728" cy="570452"/>
            </a:xfrm>
            <a:prstGeom prst="foldedCorner">
              <a:avLst/>
            </a:prstGeom>
            <a:ln w="15875"/>
            <a:effectLst>
              <a:outerShdw blurRad="558800" dist="50800" dir="5400000" sx="115000" sy="115000" algn="ctr" rotWithShape="0">
                <a:schemeClr val="accent4">
                  <a:lumMod val="60000"/>
                  <a:lumOff val="40000"/>
                </a:scheme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RH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9464EB6-3B25-B131-5B96-E99896F5ED70}"/>
                </a:ext>
              </a:extLst>
            </p:cNvPr>
            <p:cNvSpPr txBox="1"/>
            <p:nvPr/>
          </p:nvSpPr>
          <p:spPr>
            <a:xfrm>
              <a:off x="1324089" y="2981018"/>
              <a:ext cx="2472278" cy="268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Reporting Group Hash Mapping</a:t>
              </a:r>
            </a:p>
          </p:txBody>
        </p:sp>
      </p:grp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08570E64-ECB5-F8D2-EA1D-1376090638B5}"/>
              </a:ext>
            </a:extLst>
          </p:cNvPr>
          <p:cNvCxnSpPr>
            <a:cxnSpLocks/>
            <a:stCxn id="34" idx="4"/>
            <a:endCxn id="36" idx="1"/>
          </p:cNvCxnSpPr>
          <p:nvPr/>
        </p:nvCxnSpPr>
        <p:spPr>
          <a:xfrm flipV="1">
            <a:off x="1706160" y="2588114"/>
            <a:ext cx="1400970" cy="60542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0D255438-927E-3B63-7895-2B7EF107C8D7}"/>
              </a:ext>
            </a:extLst>
          </p:cNvPr>
          <p:cNvCxnSpPr>
            <a:stCxn id="34" idx="4"/>
            <a:endCxn id="39" idx="1"/>
          </p:cNvCxnSpPr>
          <p:nvPr/>
        </p:nvCxnSpPr>
        <p:spPr>
          <a:xfrm>
            <a:off x="1706160" y="3193536"/>
            <a:ext cx="1400972" cy="59875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12338FC0-CCF1-F064-3509-B7E961748794}"/>
              </a:ext>
            </a:extLst>
          </p:cNvPr>
          <p:cNvCxnSpPr>
            <a:stCxn id="36" idx="3"/>
            <a:endCxn id="41" idx="1"/>
          </p:cNvCxnSpPr>
          <p:nvPr/>
        </p:nvCxnSpPr>
        <p:spPr>
          <a:xfrm>
            <a:off x="3690062" y="2588114"/>
            <a:ext cx="2031131" cy="57534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562DAD3F-3055-E92D-C5D2-DA11E5680855}"/>
              </a:ext>
            </a:extLst>
          </p:cNvPr>
          <p:cNvCxnSpPr>
            <a:stCxn id="39" idx="3"/>
            <a:endCxn id="41" idx="1"/>
          </p:cNvCxnSpPr>
          <p:nvPr/>
        </p:nvCxnSpPr>
        <p:spPr>
          <a:xfrm flipV="1">
            <a:off x="3690065" y="3163462"/>
            <a:ext cx="2031129" cy="62882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1CB6A262-501D-2704-E281-4429FB4D9C97}"/>
              </a:ext>
            </a:extLst>
          </p:cNvPr>
          <p:cNvCxnSpPr>
            <a:stCxn id="49" idx="1"/>
            <a:endCxn id="41" idx="3"/>
          </p:cNvCxnSpPr>
          <p:nvPr/>
        </p:nvCxnSpPr>
        <p:spPr>
          <a:xfrm rot="10800000" flipV="1">
            <a:off x="8043371" y="3162208"/>
            <a:ext cx="2295532" cy="125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84722D30-713B-ED97-3C60-5A38AE07E4C9}"/>
              </a:ext>
            </a:extLst>
          </p:cNvPr>
          <p:cNvCxnSpPr>
            <a:stCxn id="41" idx="2"/>
            <a:endCxn id="44" idx="0"/>
          </p:cNvCxnSpPr>
          <p:nvPr/>
        </p:nvCxnSpPr>
        <p:spPr>
          <a:xfrm rot="5400000">
            <a:off x="6585465" y="4044406"/>
            <a:ext cx="593077" cy="55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C02AA462-E1EE-3872-0D4C-7AB71C60BD72}"/>
              </a:ext>
            </a:extLst>
          </p:cNvPr>
          <p:cNvCxnSpPr>
            <a:stCxn id="41" idx="2"/>
            <a:endCxn id="47" idx="0"/>
          </p:cNvCxnSpPr>
          <p:nvPr/>
        </p:nvCxnSpPr>
        <p:spPr>
          <a:xfrm rot="5400000">
            <a:off x="5600002" y="3055807"/>
            <a:ext cx="589941" cy="197462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64D96BED-DB2E-579F-EFE9-E21CAF6FEEB3}"/>
              </a:ext>
            </a:extLst>
          </p:cNvPr>
          <p:cNvCxnSpPr>
            <a:stCxn id="41" idx="2"/>
            <a:endCxn id="53" idx="0"/>
          </p:cNvCxnSpPr>
          <p:nvPr/>
        </p:nvCxnSpPr>
        <p:spPr>
          <a:xfrm rot="16200000" flipH="1">
            <a:off x="7883390" y="2747039"/>
            <a:ext cx="577446" cy="257966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9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ED0E-8FD2-10D7-D8B6-DD8D0C6F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C0B5F5-38F7-5AEB-0CD9-FB597FF77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0F23A-E311-634D-DF51-1C1BCF4A2A3C}"/>
              </a:ext>
            </a:extLst>
          </p:cNvPr>
          <p:cNvSpPr txBox="1"/>
          <p:nvPr/>
        </p:nvSpPr>
        <p:spPr>
          <a:xfrm>
            <a:off x="573795" y="1303529"/>
            <a:ext cx="105957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qDAR Workflow Overview</a:t>
            </a:r>
          </a:p>
          <a:p>
            <a:pPr marL="342900" indent="-342900">
              <a:buAutoNum type="arabicPeriod"/>
            </a:pPr>
            <a:r>
              <a:rPr lang="en-US" sz="2400" dirty="0"/>
              <a:t>Message Quality Evaluator (MQE)</a:t>
            </a:r>
          </a:p>
          <a:p>
            <a:pPr marL="342900" indent="-342900">
              <a:buAutoNum type="arabicPeriod"/>
            </a:pPr>
            <a:r>
              <a:rPr lang="en-US" sz="2400" dirty="0" err="1"/>
              <a:t>qDAR</a:t>
            </a:r>
            <a:r>
              <a:rPr lang="en-US" sz="2400" dirty="0"/>
              <a:t> Command Line Interface</a:t>
            </a:r>
          </a:p>
          <a:p>
            <a:pPr marL="800100" lvl="1" indent="-342900">
              <a:buAutoNum type="arabicPeriod"/>
            </a:pPr>
            <a:r>
              <a:rPr lang="en-US" sz="2400" dirty="0"/>
              <a:t>Data Extract</a:t>
            </a:r>
          </a:p>
          <a:p>
            <a:pPr marL="800100" lvl="1" indent="-342900">
              <a:buAutoNum type="arabicPeriod"/>
            </a:pPr>
            <a:r>
              <a:rPr lang="en-US" sz="2400" dirty="0"/>
              <a:t>Analysis Configuration</a:t>
            </a:r>
          </a:p>
          <a:p>
            <a:pPr marL="800100" lvl="1" indent="-342900">
              <a:buAutoNum type="arabicPeriod"/>
            </a:pPr>
            <a:r>
              <a:rPr lang="en-US" sz="2400" dirty="0"/>
              <a:t>qDAR CLI Overview</a:t>
            </a:r>
          </a:p>
          <a:p>
            <a:pPr marL="800100" lvl="1" indent="-342900">
              <a:buAutoNum type="arabicPeriod"/>
            </a:pPr>
            <a:r>
              <a:rPr lang="en-US" sz="2400" dirty="0"/>
              <a:t>Aggregate Detections File (ADF)</a:t>
            </a:r>
          </a:p>
          <a:p>
            <a:pPr marL="800100" lvl="1" indent="-342900">
              <a:buAutoNum type="arabicPeriod"/>
            </a:pPr>
            <a:r>
              <a:rPr lang="en-US" sz="2400" dirty="0"/>
              <a:t>HTML Summary</a:t>
            </a:r>
          </a:p>
          <a:p>
            <a:pPr marL="800100" lvl="1" indent="-342900">
              <a:buAutoNum type="arabicPeriod"/>
            </a:pPr>
            <a:r>
              <a:rPr lang="en-US" sz="2400" dirty="0"/>
              <a:t>Reporting Group Hashes Mapping</a:t>
            </a:r>
          </a:p>
          <a:p>
            <a:pPr marL="342900" indent="-342900">
              <a:buAutoNum type="arabicPeriod"/>
            </a:pPr>
            <a:r>
              <a:rPr lang="en-US" sz="2400" dirty="0"/>
              <a:t>qDAR Web Application</a:t>
            </a:r>
          </a:p>
          <a:p>
            <a:pPr marL="800100" lvl="1" indent="-342900">
              <a:buAutoNum type="arabicPeriod"/>
            </a:pPr>
            <a:r>
              <a:rPr lang="en-US" sz="2400" dirty="0"/>
              <a:t>Web Application Overview</a:t>
            </a:r>
          </a:p>
          <a:p>
            <a:pPr marL="800100" lvl="1" indent="-342900">
              <a:buAutoNum type="arabicPeriod"/>
            </a:pPr>
            <a:r>
              <a:rPr lang="en-US" sz="2400" dirty="0"/>
              <a:t>ADF Analysis</a:t>
            </a:r>
          </a:p>
          <a:p>
            <a:pPr marL="800100" lvl="1" indent="-342900">
              <a:buAutoNum type="arabicPeriod"/>
            </a:pPr>
            <a:r>
              <a:rPr lang="en-US" sz="2400" dirty="0"/>
              <a:t>Analysis Report</a:t>
            </a:r>
          </a:p>
        </p:txBody>
      </p:sp>
    </p:spTree>
    <p:extLst>
      <p:ext uri="{BB962C8B-B14F-4D97-AF65-F5344CB8AC3E}">
        <p14:creationId xmlns:p14="http://schemas.microsoft.com/office/powerpoint/2010/main" val="1460225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7D6D4-6370-219D-70BD-F714CBE0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Group Hashes Mapping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DC293E-0E9F-366A-E464-760F6A87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1326A7-D0B5-9903-CDD3-274E3FE9888F}"/>
              </a:ext>
            </a:extLst>
          </p:cNvPr>
          <p:cNvSpPr txBox="1">
            <a:spLocks/>
          </p:cNvSpPr>
          <p:nvPr/>
        </p:nvSpPr>
        <p:spPr>
          <a:xfrm>
            <a:off x="573795" y="1253331"/>
            <a:ext cx="11294551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Reporting Groups are used to aggregate data in the ADF</a:t>
            </a:r>
          </a:p>
          <a:p>
            <a:r>
              <a:rPr lang="en-US" sz="2400" dirty="0"/>
              <a:t>The values of Reporting Groups are obfuscated using a one way hashing function (MD5)</a:t>
            </a:r>
          </a:p>
          <a:p>
            <a:r>
              <a:rPr lang="en-US" sz="2400" dirty="0"/>
              <a:t>The ADF file uploaded in the web application does not contain Reporting Group values but their hash values</a:t>
            </a:r>
          </a:p>
          <a:p>
            <a:r>
              <a:rPr lang="en-US" sz="2400" dirty="0"/>
              <a:t>The CLI will output a CSV file that contains the mapping between Reporting Group values and their matching hash values</a:t>
            </a:r>
          </a:p>
          <a:p>
            <a:r>
              <a:rPr lang="en-US" sz="2400" dirty="0"/>
              <a:t>The CSV mappings file can be used to decode Reporting Group hash values back to their original value</a:t>
            </a:r>
          </a:p>
          <a:p>
            <a:pPr lvl="1"/>
            <a:r>
              <a:rPr lang="en-US" dirty="0"/>
              <a:t>Manually by looking up the mappings file </a:t>
            </a:r>
          </a:p>
          <a:p>
            <a:pPr lvl="1"/>
            <a:r>
              <a:rPr lang="en-US" dirty="0"/>
              <a:t>Automatically using the Analysis Report UI utility</a:t>
            </a:r>
          </a:p>
          <a:p>
            <a:pPr lvl="2"/>
            <a:r>
              <a:rPr lang="en-US" sz="2400" dirty="0"/>
              <a:t>Reporting Groups will be revealed in the report</a:t>
            </a:r>
          </a:p>
          <a:p>
            <a:pPr lvl="2"/>
            <a:r>
              <a:rPr lang="en-US" sz="2400" dirty="0"/>
              <a:t>All processing is done locally – the CSV file is not sent to the server</a:t>
            </a:r>
          </a:p>
        </p:txBody>
      </p:sp>
    </p:spTree>
    <p:extLst>
      <p:ext uri="{BB962C8B-B14F-4D97-AF65-F5344CB8AC3E}">
        <p14:creationId xmlns:p14="http://schemas.microsoft.com/office/powerpoint/2010/main" val="3119880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95A88-AA80-E50E-2B32-C340F2180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9902" y="2846836"/>
            <a:ext cx="6432195" cy="11643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qDAR Web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74F7D-4DC3-C453-0399-82879915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1D35-3A4C-544C-8023-6D77DCD91F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57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C4FB0-8BC9-D172-2D7D-F9CF4D2F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qDAR Web Application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8A8525-E271-DCFF-1024-B556B49B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22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0EA041-65A7-D739-E569-E1246222C12C}"/>
              </a:ext>
            </a:extLst>
          </p:cNvPr>
          <p:cNvSpPr txBox="1"/>
          <p:nvPr/>
        </p:nvSpPr>
        <p:spPr>
          <a:xfrm>
            <a:off x="3313195" y="3935463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Upload ADF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4F2FF4-41E4-F5BD-9647-8DC15EC2F88F}"/>
              </a:ext>
            </a:extLst>
          </p:cNvPr>
          <p:cNvSpPr txBox="1"/>
          <p:nvPr/>
        </p:nvSpPr>
        <p:spPr>
          <a:xfrm>
            <a:off x="2757725" y="3240030"/>
            <a:ext cx="240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Report Template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5833C8-E65D-7423-F502-73019E889AE5}"/>
              </a:ext>
            </a:extLst>
          </p:cNvPr>
          <p:cNvSpPr txBox="1"/>
          <p:nvPr/>
        </p:nvSpPr>
        <p:spPr>
          <a:xfrm>
            <a:off x="2493420" y="2442388"/>
            <a:ext cx="293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Analysis Configuration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F9B27C-7E06-D7F6-99F2-62341F91B148}"/>
              </a:ext>
            </a:extLst>
          </p:cNvPr>
          <p:cNvGrpSpPr/>
          <p:nvPr/>
        </p:nvGrpSpPr>
        <p:grpSpPr>
          <a:xfrm>
            <a:off x="198552" y="2367830"/>
            <a:ext cx="1714572" cy="931557"/>
            <a:chOff x="1290901" y="2938236"/>
            <a:chExt cx="1714572" cy="931557"/>
          </a:xfrm>
        </p:grpSpPr>
        <p:sp>
          <p:nvSpPr>
            <p:cNvPr id="20" name="Folded Corner 19">
              <a:extLst>
                <a:ext uri="{FF2B5EF4-FFF2-40B4-BE49-F238E27FC236}">
                  <a16:creationId xmlns:a16="http://schemas.microsoft.com/office/drawing/2014/main" id="{125BA3B1-DE4B-440F-28FE-DFC0BF46FAFA}"/>
                </a:ext>
              </a:extLst>
            </p:cNvPr>
            <p:cNvSpPr/>
            <p:nvPr/>
          </p:nvSpPr>
          <p:spPr>
            <a:xfrm>
              <a:off x="1862356" y="3299341"/>
              <a:ext cx="511728" cy="570452"/>
            </a:xfrm>
            <a:prstGeom prst="foldedCorner">
              <a:avLst/>
            </a:prstGeom>
            <a:ln w="158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B0A68D-B1F8-E2E2-483B-B9879C10E385}"/>
                </a:ext>
              </a:extLst>
            </p:cNvPr>
            <p:cNvSpPr txBox="1"/>
            <p:nvPr/>
          </p:nvSpPr>
          <p:spPr>
            <a:xfrm>
              <a:off x="1290901" y="2938236"/>
              <a:ext cx="17145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Configuration.json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9457DA-3FB9-90AB-A039-04CB48919546}"/>
              </a:ext>
            </a:extLst>
          </p:cNvPr>
          <p:cNvGrpSpPr/>
          <p:nvPr/>
        </p:nvGrpSpPr>
        <p:grpSpPr>
          <a:xfrm>
            <a:off x="5640743" y="1963085"/>
            <a:ext cx="2031646" cy="953081"/>
            <a:chOff x="5764863" y="1606763"/>
            <a:chExt cx="2031646" cy="95308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000B471-6AAC-3B5D-9156-CFEDF3FD67CE}"/>
                </a:ext>
              </a:extLst>
            </p:cNvPr>
            <p:cNvSpPr/>
            <p:nvPr/>
          </p:nvSpPr>
          <p:spPr>
            <a:xfrm>
              <a:off x="6481481" y="1981620"/>
              <a:ext cx="598411" cy="578224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E8FE9A-89D2-3C56-0A4B-A07830ED132A}"/>
                </a:ext>
              </a:extLst>
            </p:cNvPr>
            <p:cNvSpPr txBox="1"/>
            <p:nvPr/>
          </p:nvSpPr>
          <p:spPr>
            <a:xfrm>
              <a:off x="5764863" y="1606763"/>
              <a:ext cx="20316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Analysis Configuration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A50A897-CBA8-FD31-EB64-BDA31057C449}"/>
              </a:ext>
            </a:extLst>
          </p:cNvPr>
          <p:cNvGrpSpPr/>
          <p:nvPr/>
        </p:nvGrpSpPr>
        <p:grpSpPr>
          <a:xfrm>
            <a:off x="7678683" y="2801298"/>
            <a:ext cx="1566198" cy="912595"/>
            <a:chOff x="5947109" y="2769122"/>
            <a:chExt cx="1566198" cy="91259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EA4529D-BAB0-792F-CAFC-F69C7EB6BF90}"/>
                </a:ext>
              </a:extLst>
            </p:cNvPr>
            <p:cNvSpPr/>
            <p:nvPr/>
          </p:nvSpPr>
          <p:spPr>
            <a:xfrm>
              <a:off x="6481481" y="3103493"/>
              <a:ext cx="598411" cy="57822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BAF820F-8C2D-006E-3F1D-5BE8F8D773BC}"/>
                </a:ext>
              </a:extLst>
            </p:cNvPr>
            <p:cNvSpPr txBox="1"/>
            <p:nvPr/>
          </p:nvSpPr>
          <p:spPr>
            <a:xfrm>
              <a:off x="5947109" y="2769122"/>
              <a:ext cx="15661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Report Template</a:t>
              </a:r>
            </a:p>
          </p:txBody>
        </p:sp>
      </p:grpSp>
      <p:sp>
        <p:nvSpPr>
          <p:cNvPr id="28" name="Folded Corner 27">
            <a:extLst>
              <a:ext uri="{FF2B5EF4-FFF2-40B4-BE49-F238E27FC236}">
                <a16:creationId xmlns:a16="http://schemas.microsoft.com/office/drawing/2014/main" id="{4B553BCB-9FE4-E191-7014-8E8F4D55A555}"/>
              </a:ext>
            </a:extLst>
          </p:cNvPr>
          <p:cNvSpPr/>
          <p:nvPr/>
        </p:nvSpPr>
        <p:spPr>
          <a:xfrm>
            <a:off x="673635" y="3779882"/>
            <a:ext cx="707119" cy="688161"/>
          </a:xfrm>
          <a:prstGeom prst="foldedCorner">
            <a:avLst/>
          </a:prstGeom>
          <a:ln w="15875">
            <a:solidFill>
              <a:srgbClr val="FF0000"/>
            </a:solidFill>
          </a:ln>
          <a:effectLst>
            <a:outerShdw sx="1000" sy="1000" algn="ctr" rotWithShape="0">
              <a:schemeClr val="bg1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ADF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FEE5C3-7EFA-271A-5FAE-516FDBB55FDD}"/>
              </a:ext>
            </a:extLst>
          </p:cNvPr>
          <p:cNvSpPr/>
          <p:nvPr/>
        </p:nvSpPr>
        <p:spPr>
          <a:xfrm>
            <a:off x="10319033" y="2972863"/>
            <a:ext cx="1177873" cy="914400"/>
          </a:xfrm>
          <a:prstGeom prst="rect">
            <a:avLst/>
          </a:prstGeom>
          <a:ln w="158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Analysis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Reports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0A94F0C-CABC-3356-8CDE-24D7C744887A}"/>
              </a:ext>
            </a:extLst>
          </p:cNvPr>
          <p:cNvCxnSpPr>
            <a:stCxn id="18" idx="3"/>
            <a:endCxn id="23" idx="1"/>
          </p:cNvCxnSpPr>
          <p:nvPr/>
        </p:nvCxnSpPr>
        <p:spPr>
          <a:xfrm>
            <a:off x="5428519" y="2627054"/>
            <a:ext cx="9288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21D3D295-2253-847E-51F5-F3C3AE727860}"/>
              </a:ext>
            </a:extLst>
          </p:cNvPr>
          <p:cNvCxnSpPr>
            <a:stCxn id="23" idx="3"/>
            <a:endCxn id="26" idx="1"/>
          </p:cNvCxnSpPr>
          <p:nvPr/>
        </p:nvCxnSpPr>
        <p:spPr>
          <a:xfrm>
            <a:off x="6955772" y="2627054"/>
            <a:ext cx="1257283" cy="79772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94B395DE-6487-79A7-DA5C-E2022D4ACFCC}"/>
              </a:ext>
            </a:extLst>
          </p:cNvPr>
          <p:cNvCxnSpPr>
            <a:stCxn id="17" idx="3"/>
            <a:endCxn id="26" idx="1"/>
          </p:cNvCxnSpPr>
          <p:nvPr/>
        </p:nvCxnSpPr>
        <p:spPr>
          <a:xfrm>
            <a:off x="5164218" y="3424696"/>
            <a:ext cx="3048837" cy="8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7190E96-450F-A85D-FE4F-39BF520FB78C}"/>
              </a:ext>
            </a:extLst>
          </p:cNvPr>
          <p:cNvGrpSpPr/>
          <p:nvPr/>
        </p:nvGrpSpPr>
        <p:grpSpPr>
          <a:xfrm>
            <a:off x="6366326" y="3509603"/>
            <a:ext cx="598411" cy="897785"/>
            <a:chOff x="6328266" y="3349322"/>
            <a:chExt cx="598411" cy="89778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F157987-DEF0-07A3-0158-1DB19816D039}"/>
                </a:ext>
              </a:extLst>
            </p:cNvPr>
            <p:cNvSpPr/>
            <p:nvPr/>
          </p:nvSpPr>
          <p:spPr>
            <a:xfrm>
              <a:off x="6328266" y="3668883"/>
              <a:ext cx="598411" cy="578224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CD1D04A-082C-3283-7219-BA4129E5471D}"/>
                </a:ext>
              </a:extLst>
            </p:cNvPr>
            <p:cNvSpPr txBox="1"/>
            <p:nvPr/>
          </p:nvSpPr>
          <p:spPr>
            <a:xfrm>
              <a:off x="6356254" y="3349322"/>
              <a:ext cx="5245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ADF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481C706-21A1-917E-5C1E-35CBC819747B}"/>
              </a:ext>
            </a:extLst>
          </p:cNvPr>
          <p:cNvCxnSpPr>
            <a:cxnSpLocks/>
            <a:stCxn id="16" idx="3"/>
            <a:endCxn id="34" idx="1"/>
          </p:cNvCxnSpPr>
          <p:nvPr/>
        </p:nvCxnSpPr>
        <p:spPr>
          <a:xfrm flipV="1">
            <a:off x="4632787" y="4118276"/>
            <a:ext cx="1733539" cy="18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37BDF8EB-D7F7-213A-2F98-494D6FE3EEBF}"/>
              </a:ext>
            </a:extLst>
          </p:cNvPr>
          <p:cNvCxnSpPr>
            <a:stCxn id="26" idx="3"/>
            <a:endCxn id="29" idx="1"/>
          </p:cNvCxnSpPr>
          <p:nvPr/>
        </p:nvCxnSpPr>
        <p:spPr>
          <a:xfrm>
            <a:off x="8811466" y="3424781"/>
            <a:ext cx="1507567" cy="528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573745A-7596-16C7-4C7A-7ACA6DBA5F43}"/>
              </a:ext>
            </a:extLst>
          </p:cNvPr>
          <p:cNvGrpSpPr/>
          <p:nvPr/>
        </p:nvGrpSpPr>
        <p:grpSpPr>
          <a:xfrm>
            <a:off x="1281736" y="2736454"/>
            <a:ext cx="5374832" cy="307777"/>
            <a:chOff x="1281736" y="2736458"/>
            <a:chExt cx="5374832" cy="307777"/>
          </a:xfrm>
        </p:grpSpPr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3998AB3F-9539-AA17-B3F3-925441BB440F}"/>
                </a:ext>
              </a:extLst>
            </p:cNvPr>
            <p:cNvCxnSpPr>
              <a:stCxn id="23" idx="2"/>
              <a:endCxn id="20" idx="3"/>
            </p:cNvCxnSpPr>
            <p:nvPr/>
          </p:nvCxnSpPr>
          <p:spPr>
            <a:xfrm rot="5400000">
              <a:off x="3920154" y="277747"/>
              <a:ext cx="97995" cy="5374832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AC58936-F0DF-CE86-710D-1B4D55C25C04}"/>
                </a:ext>
              </a:extLst>
            </p:cNvPr>
            <p:cNvSpPr txBox="1"/>
            <p:nvPr/>
          </p:nvSpPr>
          <p:spPr>
            <a:xfrm>
              <a:off x="1731546" y="2736458"/>
              <a:ext cx="594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</a:rPr>
                <a:t>to CLI</a:t>
              </a: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9B85EE1-FC08-AD8E-7B3C-44CF7B582926}"/>
              </a:ext>
            </a:extLst>
          </p:cNvPr>
          <p:cNvCxnSpPr>
            <a:cxnSpLocks/>
            <a:stCxn id="28" idx="3"/>
            <a:endCxn id="16" idx="1"/>
          </p:cNvCxnSpPr>
          <p:nvPr/>
        </p:nvCxnSpPr>
        <p:spPr>
          <a:xfrm flipV="1">
            <a:off x="1380754" y="4120129"/>
            <a:ext cx="1932441" cy="38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078E8FE-1D70-368A-6414-45336985C954}"/>
              </a:ext>
            </a:extLst>
          </p:cNvPr>
          <p:cNvSpPr txBox="1"/>
          <p:nvPr/>
        </p:nvSpPr>
        <p:spPr>
          <a:xfrm>
            <a:off x="1619111" y="3796080"/>
            <a:ext cx="81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From CLI</a:t>
            </a:r>
          </a:p>
        </p:txBody>
      </p: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FE4ADEFE-A594-ACE1-2828-1EDE93986790}"/>
              </a:ext>
            </a:extLst>
          </p:cNvPr>
          <p:cNvCxnSpPr>
            <a:cxnSpLocks/>
            <a:stCxn id="23" idx="3"/>
            <a:endCxn id="34" idx="3"/>
          </p:cNvCxnSpPr>
          <p:nvPr/>
        </p:nvCxnSpPr>
        <p:spPr>
          <a:xfrm>
            <a:off x="6955772" y="2749322"/>
            <a:ext cx="8965" cy="1246687"/>
          </a:xfrm>
          <a:prstGeom prst="bentConnector3">
            <a:avLst>
              <a:gd name="adj1" fmla="val 2649916"/>
            </a:avLst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4DE615A-4205-928F-8837-7A9E98F66A6B}"/>
              </a:ext>
            </a:extLst>
          </p:cNvPr>
          <p:cNvSpPr txBox="1"/>
          <p:nvPr/>
        </p:nvSpPr>
        <p:spPr>
          <a:xfrm>
            <a:off x="3398038" y="4561740"/>
            <a:ext cx="1184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 Query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ED13C1E-6DE8-706E-0039-95243FED313F}"/>
              </a:ext>
            </a:extLst>
          </p:cNvPr>
          <p:cNvGrpSpPr/>
          <p:nvPr/>
        </p:nvGrpSpPr>
        <p:grpSpPr>
          <a:xfrm>
            <a:off x="8150912" y="4232944"/>
            <a:ext cx="698653" cy="918872"/>
            <a:chOff x="6266123" y="3328235"/>
            <a:chExt cx="698653" cy="91887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1CC3717-260E-A600-6700-851258F71A9C}"/>
                </a:ext>
              </a:extLst>
            </p:cNvPr>
            <p:cNvSpPr/>
            <p:nvPr/>
          </p:nvSpPr>
          <p:spPr>
            <a:xfrm>
              <a:off x="6328266" y="3668883"/>
              <a:ext cx="598411" cy="578224"/>
            </a:xfrm>
            <a:prstGeom prst="rect">
              <a:avLst/>
            </a:prstGeom>
            <a:solidFill>
              <a:schemeClr val="accent6">
                <a:lumMod val="75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Q</a:t>
              </a: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B437075-224A-41E3-0682-2C805A9F7F63}"/>
                </a:ext>
              </a:extLst>
            </p:cNvPr>
            <p:cNvSpPr txBox="1"/>
            <p:nvPr/>
          </p:nvSpPr>
          <p:spPr>
            <a:xfrm>
              <a:off x="6266123" y="3328235"/>
              <a:ext cx="698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Query</a:t>
              </a:r>
            </a:p>
          </p:txBody>
        </p:sp>
      </p:grp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17DAFB5F-13AA-44E9-EE4E-BA73EE6576F9}"/>
              </a:ext>
            </a:extLst>
          </p:cNvPr>
          <p:cNvCxnSpPr>
            <a:cxnSpLocks/>
          </p:cNvCxnSpPr>
          <p:nvPr/>
        </p:nvCxnSpPr>
        <p:spPr>
          <a:xfrm>
            <a:off x="6964737" y="4261712"/>
            <a:ext cx="1248318" cy="654783"/>
          </a:xfrm>
          <a:prstGeom prst="bentConnector3">
            <a:avLst>
              <a:gd name="adj1" fmla="val 18402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B26AA895-7DE8-1A8D-24F3-C6E4372C904B}"/>
              </a:ext>
            </a:extLst>
          </p:cNvPr>
          <p:cNvSpPr/>
          <p:nvPr/>
        </p:nvSpPr>
        <p:spPr>
          <a:xfrm>
            <a:off x="10319033" y="4403410"/>
            <a:ext cx="1177873" cy="914400"/>
          </a:xfrm>
          <a:prstGeom prst="rect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Query</a:t>
            </a:r>
          </a:p>
          <a:p>
            <a:pPr algn="ctr"/>
            <a:r>
              <a:rPr lang="en-US" dirty="0"/>
              <a:t>Data Table</a:t>
            </a:r>
          </a:p>
        </p:txBody>
      </p: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28A979B5-E8A0-8253-FDF4-48A41C8E2870}"/>
              </a:ext>
            </a:extLst>
          </p:cNvPr>
          <p:cNvCxnSpPr>
            <a:cxnSpLocks/>
            <a:stCxn id="48" idx="3"/>
            <a:endCxn id="51" idx="1"/>
          </p:cNvCxnSpPr>
          <p:nvPr/>
        </p:nvCxnSpPr>
        <p:spPr>
          <a:xfrm flipV="1">
            <a:off x="8811466" y="4860610"/>
            <a:ext cx="1507567" cy="209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F77AE2D-A7DA-EA44-EA16-51F39E4219F2}"/>
              </a:ext>
            </a:extLst>
          </p:cNvPr>
          <p:cNvCxnSpPr>
            <a:cxnSpLocks/>
          </p:cNvCxnSpPr>
          <p:nvPr/>
        </p:nvCxnSpPr>
        <p:spPr>
          <a:xfrm>
            <a:off x="4620237" y="4746406"/>
            <a:ext cx="35966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206BEBC4-50C1-003F-1EED-9CB51DF99E2C}"/>
              </a:ext>
            </a:extLst>
          </p:cNvPr>
          <p:cNvCxnSpPr>
            <a:stCxn id="34" idx="3"/>
            <a:endCxn id="29" idx="1"/>
          </p:cNvCxnSpPr>
          <p:nvPr/>
        </p:nvCxnSpPr>
        <p:spPr>
          <a:xfrm flipV="1">
            <a:off x="6964737" y="3430063"/>
            <a:ext cx="3354296" cy="688213"/>
          </a:xfrm>
          <a:prstGeom prst="bentConnector3">
            <a:avLst>
              <a:gd name="adj1" fmla="val 77795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283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C4FB0-8BC9-D172-2D7D-F9CF4D2F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qDAR ADF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8A8525-E271-DCFF-1024-B556B49B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054E8-61D4-67B8-1EC7-54F5FFEE7422}"/>
              </a:ext>
            </a:extLst>
          </p:cNvPr>
          <p:cNvSpPr txBox="1"/>
          <p:nvPr/>
        </p:nvSpPr>
        <p:spPr>
          <a:xfrm>
            <a:off x="573795" y="1501491"/>
            <a:ext cx="110444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The ADF file can be further analyzed to produce an analysis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The analysis report contains data 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Each row in a data table contains a combination of fields and the percentage of occurrences for that combination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Percentages can be based on a group of field values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E.g., percentage of occurrences of an MQE detection per age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A threshold can be set as a target for a row in a data 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Value shall be higher than Target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Value shall be lower than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99203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95A88-AA80-E50E-2B32-C340F2180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9902" y="2846836"/>
            <a:ext cx="6432195" cy="11643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qDAR Analysis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74F7D-4DC3-C453-0399-82879915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1D35-3A4C-544C-8023-6D77DCD91F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60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CA381-3A5C-D04D-4BBC-AF583562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2D6CAF-CC5B-1D85-489C-D2A723BD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E4FED4-ACC6-AFCA-2639-F69159162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5635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D6DB761-C8B4-CD32-02FE-26A695C54615}"/>
              </a:ext>
            </a:extLst>
          </p:cNvPr>
          <p:cNvGrpSpPr/>
          <p:nvPr/>
        </p:nvGrpSpPr>
        <p:grpSpPr>
          <a:xfrm>
            <a:off x="0" y="925251"/>
            <a:ext cx="2620652" cy="4133807"/>
            <a:chOff x="0" y="925251"/>
            <a:chExt cx="2620652" cy="41338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9A7B465-3D23-F823-CBD3-B2653E5256E6}"/>
                </a:ext>
              </a:extLst>
            </p:cNvPr>
            <p:cNvSpPr/>
            <p:nvPr/>
          </p:nvSpPr>
          <p:spPr>
            <a:xfrm>
              <a:off x="0" y="925251"/>
              <a:ext cx="2620652" cy="374244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48FB30-0A7D-9B60-0FB5-BA3BBE52B6B0}"/>
                </a:ext>
              </a:extLst>
            </p:cNvPr>
            <p:cNvSpPr txBox="1"/>
            <p:nvPr/>
          </p:nvSpPr>
          <p:spPr>
            <a:xfrm>
              <a:off x="430470" y="4689726"/>
              <a:ext cx="1849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Table Of Contents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ED4696D-CFD0-0ED0-519C-00F0593CB867}"/>
              </a:ext>
            </a:extLst>
          </p:cNvPr>
          <p:cNvGrpSpPr/>
          <p:nvPr/>
        </p:nvGrpSpPr>
        <p:grpSpPr>
          <a:xfrm>
            <a:off x="484501" y="1285150"/>
            <a:ext cx="3928133" cy="862707"/>
            <a:chOff x="484501" y="1285150"/>
            <a:chExt cx="3928133" cy="8627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E864FC7-5D83-BFC7-566A-D76702AC448A}"/>
                </a:ext>
              </a:extLst>
            </p:cNvPr>
            <p:cNvSpPr/>
            <p:nvPr/>
          </p:nvSpPr>
          <p:spPr>
            <a:xfrm>
              <a:off x="665314" y="1676516"/>
              <a:ext cx="1126668" cy="47134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C5609D-9AAF-22B2-4D27-928593C6B23F}"/>
                </a:ext>
              </a:extLst>
            </p:cNvPr>
            <p:cNvSpPr txBox="1"/>
            <p:nvPr/>
          </p:nvSpPr>
          <p:spPr>
            <a:xfrm>
              <a:off x="484501" y="1285150"/>
              <a:ext cx="1488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Threshold Fail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B9FBC2F-7A6D-373E-F115-EDDE54408655}"/>
                </a:ext>
              </a:extLst>
            </p:cNvPr>
            <p:cNvSpPr/>
            <p:nvPr/>
          </p:nvSpPr>
          <p:spPr>
            <a:xfrm>
              <a:off x="3285966" y="1340800"/>
              <a:ext cx="1126668" cy="47134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36AB1A8-6D9C-CED6-4F98-BA27A4F6AEFC}"/>
              </a:ext>
            </a:extLst>
          </p:cNvPr>
          <p:cNvGrpSpPr/>
          <p:nvPr/>
        </p:nvGrpSpPr>
        <p:grpSpPr>
          <a:xfrm>
            <a:off x="1011269" y="589156"/>
            <a:ext cx="1653914" cy="840673"/>
            <a:chOff x="1011269" y="589156"/>
            <a:chExt cx="1653914" cy="84067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DD0148-BF4A-46FA-6017-5ECD0929C123}"/>
                </a:ext>
              </a:extLst>
            </p:cNvPr>
            <p:cNvSpPr/>
            <p:nvPr/>
          </p:nvSpPr>
          <p:spPr>
            <a:xfrm>
              <a:off x="1102605" y="958488"/>
              <a:ext cx="1506016" cy="47134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D78A59-9D60-8010-6C8A-95984D75A6CE}"/>
                </a:ext>
              </a:extLst>
            </p:cNvPr>
            <p:cNvSpPr txBox="1"/>
            <p:nvPr/>
          </p:nvSpPr>
          <p:spPr>
            <a:xfrm>
              <a:off x="1011269" y="589156"/>
              <a:ext cx="1653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Threshold Filter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B71EDA8-B244-D7BF-A402-7B2ECB1D7067}"/>
              </a:ext>
            </a:extLst>
          </p:cNvPr>
          <p:cNvGrpSpPr/>
          <p:nvPr/>
        </p:nvGrpSpPr>
        <p:grpSpPr>
          <a:xfrm>
            <a:off x="2457295" y="960451"/>
            <a:ext cx="3208214" cy="830389"/>
            <a:chOff x="2457295" y="960451"/>
            <a:chExt cx="3208214" cy="8303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98FD16-D907-B0C3-AAF4-1652AE37ABF9}"/>
                </a:ext>
              </a:extLst>
            </p:cNvPr>
            <p:cNvSpPr/>
            <p:nvPr/>
          </p:nvSpPr>
          <p:spPr>
            <a:xfrm>
              <a:off x="2457295" y="1318766"/>
              <a:ext cx="3208214" cy="47207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2162D0-E655-4F39-B310-DDD8C4D6878D}"/>
                </a:ext>
              </a:extLst>
            </p:cNvPr>
            <p:cNvSpPr txBox="1"/>
            <p:nvPr/>
          </p:nvSpPr>
          <p:spPr>
            <a:xfrm>
              <a:off x="3582125" y="960451"/>
              <a:ext cx="1340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Section Title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6D27DCD-AD69-3AA9-520E-FF2605EBFBF2}"/>
              </a:ext>
            </a:extLst>
          </p:cNvPr>
          <p:cNvGrpSpPr/>
          <p:nvPr/>
        </p:nvGrpSpPr>
        <p:grpSpPr>
          <a:xfrm>
            <a:off x="2538974" y="2048189"/>
            <a:ext cx="9653026" cy="2712959"/>
            <a:chOff x="2538974" y="2048189"/>
            <a:chExt cx="9653026" cy="271295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4C3C325-B28D-64B8-F652-C9B7F220D6D4}"/>
                </a:ext>
              </a:extLst>
            </p:cNvPr>
            <p:cNvSpPr/>
            <p:nvPr/>
          </p:nvSpPr>
          <p:spPr>
            <a:xfrm>
              <a:off x="2538974" y="2048189"/>
              <a:ext cx="9653026" cy="271295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9F2E040-5A8E-8155-0B9F-E5EF242BFE86}"/>
                </a:ext>
              </a:extLst>
            </p:cNvPr>
            <p:cNvSpPr txBox="1"/>
            <p:nvPr/>
          </p:nvSpPr>
          <p:spPr>
            <a:xfrm>
              <a:off x="8684067" y="2052175"/>
              <a:ext cx="1913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Section Data Table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9723D9-7061-BB92-F33B-B891E005D738}"/>
              </a:ext>
            </a:extLst>
          </p:cNvPr>
          <p:cNvGrpSpPr/>
          <p:nvPr/>
        </p:nvGrpSpPr>
        <p:grpSpPr>
          <a:xfrm>
            <a:off x="2560419" y="1647702"/>
            <a:ext cx="5232708" cy="472074"/>
            <a:chOff x="2560419" y="1647702"/>
            <a:chExt cx="5232708" cy="47207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20F9A6-88CA-2002-EF76-7C311369454C}"/>
                </a:ext>
              </a:extLst>
            </p:cNvPr>
            <p:cNvSpPr txBox="1"/>
            <p:nvPr/>
          </p:nvSpPr>
          <p:spPr>
            <a:xfrm>
              <a:off x="5790078" y="1659922"/>
              <a:ext cx="2003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Section Description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94798E3-A57C-C8DB-C408-DCF4F123A256}"/>
                </a:ext>
              </a:extLst>
            </p:cNvPr>
            <p:cNvSpPr/>
            <p:nvPr/>
          </p:nvSpPr>
          <p:spPr>
            <a:xfrm>
              <a:off x="2560419" y="1647702"/>
              <a:ext cx="3208214" cy="47207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B3038C2-0A29-F454-25E2-9327D89D7125}"/>
              </a:ext>
            </a:extLst>
          </p:cNvPr>
          <p:cNvGrpSpPr/>
          <p:nvPr/>
        </p:nvGrpSpPr>
        <p:grpSpPr>
          <a:xfrm>
            <a:off x="2285808" y="603277"/>
            <a:ext cx="1356333" cy="811772"/>
            <a:chOff x="2285808" y="603277"/>
            <a:chExt cx="1356333" cy="81177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6CE493-45D6-9AC3-4BC0-A406D80DB2FF}"/>
                </a:ext>
              </a:extLst>
            </p:cNvPr>
            <p:cNvSpPr/>
            <p:nvPr/>
          </p:nvSpPr>
          <p:spPr>
            <a:xfrm>
              <a:off x="2304895" y="942975"/>
              <a:ext cx="1277230" cy="47207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620839-FA95-B272-0204-7081DC528106}"/>
                </a:ext>
              </a:extLst>
            </p:cNvPr>
            <p:cNvSpPr txBox="1"/>
            <p:nvPr/>
          </p:nvSpPr>
          <p:spPr>
            <a:xfrm>
              <a:off x="2285808" y="603277"/>
              <a:ext cx="1356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Report Filter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A6CC42-24A9-7C5A-D0FD-151CA496178A}"/>
              </a:ext>
            </a:extLst>
          </p:cNvPr>
          <p:cNvGrpSpPr/>
          <p:nvPr/>
        </p:nvGrpSpPr>
        <p:grpSpPr>
          <a:xfrm>
            <a:off x="6485141" y="982414"/>
            <a:ext cx="5684593" cy="472074"/>
            <a:chOff x="6526493" y="972609"/>
            <a:chExt cx="5684593" cy="47207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19C404B-F549-F427-FD1D-CFC3E8ADFE32}"/>
                </a:ext>
              </a:extLst>
            </p:cNvPr>
            <p:cNvSpPr/>
            <p:nvPr/>
          </p:nvSpPr>
          <p:spPr>
            <a:xfrm>
              <a:off x="10048973" y="972609"/>
              <a:ext cx="2162113" cy="47207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0CD6407-379C-7BF6-D854-261578319E3C}"/>
                </a:ext>
              </a:extLst>
            </p:cNvPr>
            <p:cNvSpPr txBox="1"/>
            <p:nvPr/>
          </p:nvSpPr>
          <p:spPr>
            <a:xfrm>
              <a:off x="6526493" y="1004774"/>
              <a:ext cx="3559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Reporting Group Hash File Selection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787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AD910-1BD6-3FB6-DB20-9467C1D6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Report Data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5605CD-2353-383B-A7A1-CFB24069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84588E-F28F-784D-0CA1-B16A0118C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0" y="1884825"/>
            <a:ext cx="12174130" cy="3573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08FEAE7-552A-C9A1-0EF0-C0C1B26B5FB0}"/>
              </a:ext>
            </a:extLst>
          </p:cNvPr>
          <p:cNvGrpSpPr/>
          <p:nvPr/>
        </p:nvGrpSpPr>
        <p:grpSpPr>
          <a:xfrm>
            <a:off x="17869" y="2222543"/>
            <a:ext cx="5157445" cy="3684691"/>
            <a:chOff x="0" y="925251"/>
            <a:chExt cx="2620652" cy="368469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9A4BF2-EE64-AEE9-9C6B-4C3EB3AB52E8}"/>
                </a:ext>
              </a:extLst>
            </p:cNvPr>
            <p:cNvSpPr/>
            <p:nvPr/>
          </p:nvSpPr>
          <p:spPr>
            <a:xfrm>
              <a:off x="0" y="925251"/>
              <a:ext cx="2620652" cy="3235575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A3990C-F6F1-5639-D77E-FC75E21E1905}"/>
                </a:ext>
              </a:extLst>
            </p:cNvPr>
            <p:cNvSpPr txBox="1"/>
            <p:nvPr/>
          </p:nvSpPr>
          <p:spPr>
            <a:xfrm>
              <a:off x="761493" y="4240610"/>
              <a:ext cx="1097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Analysis Query Fields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44778D-A389-6FCE-4B02-485AFC562954}"/>
              </a:ext>
            </a:extLst>
          </p:cNvPr>
          <p:cNvGrpSpPr/>
          <p:nvPr/>
        </p:nvGrpSpPr>
        <p:grpSpPr>
          <a:xfrm>
            <a:off x="4749781" y="2450357"/>
            <a:ext cx="2687966" cy="3658748"/>
            <a:chOff x="0" y="925251"/>
            <a:chExt cx="2620652" cy="365874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3289A1-FD08-A873-0D39-20ADFEE76112}"/>
                </a:ext>
              </a:extLst>
            </p:cNvPr>
            <p:cNvSpPr/>
            <p:nvPr/>
          </p:nvSpPr>
          <p:spPr>
            <a:xfrm>
              <a:off x="0" y="925251"/>
              <a:ext cx="2620652" cy="3235575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70BBD5-4759-F6DD-810A-D7B7F235AC64}"/>
                </a:ext>
              </a:extLst>
            </p:cNvPr>
            <p:cNvSpPr txBox="1"/>
            <p:nvPr/>
          </p:nvSpPr>
          <p:spPr>
            <a:xfrm>
              <a:off x="55037" y="4214667"/>
              <a:ext cx="2510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Result Value (Percentage)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524EC6-F558-742D-1C9D-E48C1C95F90E}"/>
              </a:ext>
            </a:extLst>
          </p:cNvPr>
          <p:cNvGrpSpPr/>
          <p:nvPr/>
        </p:nvGrpSpPr>
        <p:grpSpPr>
          <a:xfrm>
            <a:off x="6512944" y="2555007"/>
            <a:ext cx="3293722" cy="3658748"/>
            <a:chOff x="-295293" y="925251"/>
            <a:chExt cx="3211237" cy="365874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FC78F0D-BE60-457F-BC8B-60104D7335EA}"/>
                </a:ext>
              </a:extLst>
            </p:cNvPr>
            <p:cNvSpPr/>
            <p:nvPr/>
          </p:nvSpPr>
          <p:spPr>
            <a:xfrm>
              <a:off x="0" y="925251"/>
              <a:ext cx="2620652" cy="3235575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378A1E-2AC0-E3CD-6EC8-3FECE4F5B1A3}"/>
                </a:ext>
              </a:extLst>
            </p:cNvPr>
            <p:cNvSpPr txBox="1"/>
            <p:nvPr/>
          </p:nvSpPr>
          <p:spPr>
            <a:xfrm>
              <a:off x="-295293" y="4214667"/>
              <a:ext cx="3211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Threshold &amp; FAIL / PASS Indicator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22EEA5-0BCB-9C79-453A-7256013D2068}"/>
              </a:ext>
            </a:extLst>
          </p:cNvPr>
          <p:cNvGrpSpPr/>
          <p:nvPr/>
        </p:nvGrpSpPr>
        <p:grpSpPr>
          <a:xfrm>
            <a:off x="8786563" y="2555007"/>
            <a:ext cx="3379856" cy="3604907"/>
            <a:chOff x="0" y="925251"/>
            <a:chExt cx="2640637" cy="360490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6742F65-BA65-6C6D-3E5C-F26E4C6036EB}"/>
                </a:ext>
              </a:extLst>
            </p:cNvPr>
            <p:cNvSpPr/>
            <p:nvPr/>
          </p:nvSpPr>
          <p:spPr>
            <a:xfrm>
              <a:off x="0" y="925251"/>
              <a:ext cx="2620652" cy="3235575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574F7B-33A5-FA62-4557-66BA10DEECD6}"/>
                </a:ext>
              </a:extLst>
            </p:cNvPr>
            <p:cNvSpPr txBox="1"/>
            <p:nvPr/>
          </p:nvSpPr>
          <p:spPr>
            <a:xfrm>
              <a:off x="47206" y="4160826"/>
              <a:ext cx="2593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Percentage Visual Representation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AB7AA2-4C6A-5130-A50A-58BC913C768C}"/>
              </a:ext>
            </a:extLst>
          </p:cNvPr>
          <p:cNvGrpSpPr/>
          <p:nvPr/>
        </p:nvGrpSpPr>
        <p:grpSpPr>
          <a:xfrm>
            <a:off x="8494223" y="2555007"/>
            <a:ext cx="3580346" cy="3235575"/>
            <a:chOff x="-19558964" y="925251"/>
            <a:chExt cx="22179616" cy="323557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7B631DA-3A73-EF75-7208-095B98A03C68}"/>
                </a:ext>
              </a:extLst>
            </p:cNvPr>
            <p:cNvSpPr/>
            <p:nvPr/>
          </p:nvSpPr>
          <p:spPr>
            <a:xfrm>
              <a:off x="0" y="925251"/>
              <a:ext cx="2620652" cy="3235575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F50C0A8-4B3B-38CC-2FC3-F67DDF1F3CEC}"/>
                </a:ext>
              </a:extLst>
            </p:cNvPr>
            <p:cNvSpPr txBox="1"/>
            <p:nvPr/>
          </p:nvSpPr>
          <p:spPr>
            <a:xfrm>
              <a:off x="-19558964" y="925251"/>
              <a:ext cx="19925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Threshold Visual Representation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16A008E-278E-EC3B-4BF5-8C9CF3FD525C}"/>
              </a:ext>
            </a:extLst>
          </p:cNvPr>
          <p:cNvGrpSpPr/>
          <p:nvPr/>
        </p:nvGrpSpPr>
        <p:grpSpPr>
          <a:xfrm>
            <a:off x="138665" y="1823038"/>
            <a:ext cx="11936725" cy="2025977"/>
            <a:chOff x="0" y="130507"/>
            <a:chExt cx="2620652" cy="403031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19CF54F-E0C6-9478-4C67-F40AE592C6EE}"/>
                </a:ext>
              </a:extLst>
            </p:cNvPr>
            <p:cNvSpPr/>
            <p:nvPr/>
          </p:nvSpPr>
          <p:spPr>
            <a:xfrm>
              <a:off x="0" y="925251"/>
              <a:ext cx="2620652" cy="3235575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99A322-AF41-A1B5-F96D-300FE9AD854D}"/>
                </a:ext>
              </a:extLst>
            </p:cNvPr>
            <p:cNvSpPr txBox="1"/>
            <p:nvPr/>
          </p:nvSpPr>
          <p:spPr>
            <a:xfrm>
              <a:off x="1176688" y="130507"/>
              <a:ext cx="266356" cy="734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Rows Filter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452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75BE1-7E02-5BFC-E80C-630BD6AE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qDAR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716474-AD9C-DEEF-4E1C-122680A9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27</a:t>
            </a:fld>
            <a:endParaRPr lang="en-US" dirty="0"/>
          </a:p>
        </p:txBody>
      </p:sp>
      <p:sp>
        <p:nvSpPr>
          <p:cNvPr id="116" name="Can 115">
            <a:extLst>
              <a:ext uri="{FF2B5EF4-FFF2-40B4-BE49-F238E27FC236}">
                <a16:creationId xmlns:a16="http://schemas.microsoft.com/office/drawing/2014/main" id="{1CC0976B-4181-CBC5-73DC-D6089549717C}"/>
              </a:ext>
            </a:extLst>
          </p:cNvPr>
          <p:cNvSpPr/>
          <p:nvPr/>
        </p:nvSpPr>
        <p:spPr>
          <a:xfrm>
            <a:off x="524532" y="2052591"/>
            <a:ext cx="994048" cy="1071693"/>
          </a:xfrm>
          <a:prstGeom prst="ca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IIS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2D2F816-19EC-5F97-2466-165C2B23FB47}"/>
              </a:ext>
            </a:extLst>
          </p:cNvPr>
          <p:cNvGrpSpPr/>
          <p:nvPr/>
        </p:nvGrpSpPr>
        <p:grpSpPr>
          <a:xfrm>
            <a:off x="2488087" y="1498922"/>
            <a:ext cx="1032399" cy="894728"/>
            <a:chOff x="1602020" y="1965918"/>
            <a:chExt cx="1032399" cy="894728"/>
          </a:xfrm>
        </p:grpSpPr>
        <p:sp>
          <p:nvSpPr>
            <p:cNvPr id="152" name="Folded Corner 151">
              <a:extLst>
                <a:ext uri="{FF2B5EF4-FFF2-40B4-BE49-F238E27FC236}">
                  <a16:creationId xmlns:a16="http://schemas.microsoft.com/office/drawing/2014/main" id="{AF9DE84D-B9DC-A552-2D27-20FDD1110B10}"/>
                </a:ext>
              </a:extLst>
            </p:cNvPr>
            <p:cNvSpPr/>
            <p:nvPr/>
          </p:nvSpPr>
          <p:spPr>
            <a:xfrm>
              <a:off x="1862356" y="2290194"/>
              <a:ext cx="511728" cy="570452"/>
            </a:xfrm>
            <a:prstGeom prst="foldedCorner">
              <a:avLst/>
            </a:prstGeom>
            <a:ln w="158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D07D6542-AEBF-99DA-05E7-F4A940076B10}"/>
                </a:ext>
              </a:extLst>
            </p:cNvPr>
            <p:cNvSpPr txBox="1"/>
            <p:nvPr/>
          </p:nvSpPr>
          <p:spPr>
            <a:xfrm>
              <a:off x="1602020" y="1965918"/>
              <a:ext cx="10323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patients.tsv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E677419-BAD9-6CCC-4FD2-480B59614EAB}"/>
              </a:ext>
            </a:extLst>
          </p:cNvPr>
          <p:cNvGrpSpPr/>
          <p:nvPr/>
        </p:nvGrpSpPr>
        <p:grpSpPr>
          <a:xfrm>
            <a:off x="2335140" y="2462188"/>
            <a:ext cx="1336007" cy="886200"/>
            <a:chOff x="1449071" y="2983593"/>
            <a:chExt cx="1336007" cy="886200"/>
          </a:xfrm>
        </p:grpSpPr>
        <p:sp>
          <p:nvSpPr>
            <p:cNvPr id="150" name="Folded Corner 149">
              <a:extLst>
                <a:ext uri="{FF2B5EF4-FFF2-40B4-BE49-F238E27FC236}">
                  <a16:creationId xmlns:a16="http://schemas.microsoft.com/office/drawing/2014/main" id="{467180A4-5E47-0D21-9D0B-CB9F05EB21A9}"/>
                </a:ext>
              </a:extLst>
            </p:cNvPr>
            <p:cNvSpPr/>
            <p:nvPr/>
          </p:nvSpPr>
          <p:spPr>
            <a:xfrm>
              <a:off x="1862356" y="3299341"/>
              <a:ext cx="511728" cy="570452"/>
            </a:xfrm>
            <a:prstGeom prst="foldedCorner">
              <a:avLst/>
            </a:prstGeom>
            <a:ln w="15875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7807BD84-3570-2851-9AB3-0195693A233E}"/>
                </a:ext>
              </a:extLst>
            </p:cNvPr>
            <p:cNvSpPr txBox="1"/>
            <p:nvPr/>
          </p:nvSpPr>
          <p:spPr>
            <a:xfrm>
              <a:off x="1449071" y="2983593"/>
              <a:ext cx="1336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vaccinations.tsv</a:t>
              </a:r>
            </a:p>
          </p:txBody>
        </p:sp>
      </p:grp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BCF81F0F-4058-7ECA-8B18-B88541ABC3B4}"/>
              </a:ext>
            </a:extLst>
          </p:cNvPr>
          <p:cNvSpPr/>
          <p:nvPr/>
        </p:nvSpPr>
        <p:spPr>
          <a:xfrm>
            <a:off x="5043182" y="2101019"/>
            <a:ext cx="2038525" cy="927147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qDAR CLI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3A90A36-AD6E-0C4A-30F2-B16E774E6348}"/>
              </a:ext>
            </a:extLst>
          </p:cNvPr>
          <p:cNvGrpSpPr/>
          <p:nvPr/>
        </p:nvGrpSpPr>
        <p:grpSpPr>
          <a:xfrm>
            <a:off x="5041368" y="3498392"/>
            <a:ext cx="2046458" cy="893016"/>
            <a:chOff x="1125613" y="2976777"/>
            <a:chExt cx="2046458" cy="893016"/>
          </a:xfrm>
        </p:grpSpPr>
        <p:sp>
          <p:nvSpPr>
            <p:cNvPr id="148" name="Folded Corner 147">
              <a:extLst>
                <a:ext uri="{FF2B5EF4-FFF2-40B4-BE49-F238E27FC236}">
                  <a16:creationId xmlns:a16="http://schemas.microsoft.com/office/drawing/2014/main" id="{8C64B899-B079-E542-1505-B87D672F76C7}"/>
                </a:ext>
              </a:extLst>
            </p:cNvPr>
            <p:cNvSpPr/>
            <p:nvPr/>
          </p:nvSpPr>
          <p:spPr>
            <a:xfrm>
              <a:off x="1862355" y="3299341"/>
              <a:ext cx="566647" cy="570452"/>
            </a:xfrm>
            <a:prstGeom prst="foldedCorner">
              <a:avLst/>
            </a:prstGeom>
            <a:ln w="15875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ADF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FEA1F147-7E61-546E-F05F-CEE5AED589F7}"/>
                </a:ext>
              </a:extLst>
            </p:cNvPr>
            <p:cNvSpPr txBox="1"/>
            <p:nvPr/>
          </p:nvSpPr>
          <p:spPr>
            <a:xfrm>
              <a:off x="1125613" y="2976777"/>
              <a:ext cx="20464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Aggregate Detections File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2F0FD57-8705-9228-5449-9469E4CEC022}"/>
              </a:ext>
            </a:extLst>
          </p:cNvPr>
          <p:cNvGrpSpPr/>
          <p:nvPr/>
        </p:nvGrpSpPr>
        <p:grpSpPr>
          <a:xfrm>
            <a:off x="3664937" y="3495906"/>
            <a:ext cx="1347741" cy="878739"/>
            <a:chOff x="1444348" y="2991054"/>
            <a:chExt cx="1347741" cy="878739"/>
          </a:xfrm>
        </p:grpSpPr>
        <p:sp>
          <p:nvSpPr>
            <p:cNvPr id="146" name="Folded Corner 145">
              <a:extLst>
                <a:ext uri="{FF2B5EF4-FFF2-40B4-BE49-F238E27FC236}">
                  <a16:creationId xmlns:a16="http://schemas.microsoft.com/office/drawing/2014/main" id="{6BDE8D04-B533-84FF-078D-5C870CAB5D28}"/>
                </a:ext>
              </a:extLst>
            </p:cNvPr>
            <p:cNvSpPr/>
            <p:nvPr/>
          </p:nvSpPr>
          <p:spPr>
            <a:xfrm>
              <a:off x="1862356" y="3299341"/>
              <a:ext cx="511728" cy="570452"/>
            </a:xfrm>
            <a:prstGeom prst="foldedCorner">
              <a:avLst/>
            </a:prstGeom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909C525-A3C6-4D68-E6D6-74BB4135C569}"/>
                </a:ext>
              </a:extLst>
            </p:cNvPr>
            <p:cNvSpPr txBox="1"/>
            <p:nvPr/>
          </p:nvSpPr>
          <p:spPr>
            <a:xfrm>
              <a:off x="1444348" y="2991054"/>
              <a:ext cx="1347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HTML Summary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E5C532B-9562-4DFC-ACB9-B783A7908D15}"/>
              </a:ext>
            </a:extLst>
          </p:cNvPr>
          <p:cNvGrpSpPr/>
          <p:nvPr/>
        </p:nvGrpSpPr>
        <p:grpSpPr>
          <a:xfrm>
            <a:off x="9116584" y="1953766"/>
            <a:ext cx="1528047" cy="895059"/>
            <a:chOff x="1354196" y="2974734"/>
            <a:chExt cx="1528047" cy="895059"/>
          </a:xfrm>
        </p:grpSpPr>
        <p:sp>
          <p:nvSpPr>
            <p:cNvPr id="144" name="Folded Corner 143">
              <a:extLst>
                <a:ext uri="{FF2B5EF4-FFF2-40B4-BE49-F238E27FC236}">
                  <a16:creationId xmlns:a16="http://schemas.microsoft.com/office/drawing/2014/main" id="{C6462E36-C580-A816-5E9A-BBA44FE7CFAC}"/>
                </a:ext>
              </a:extLst>
            </p:cNvPr>
            <p:cNvSpPr/>
            <p:nvPr/>
          </p:nvSpPr>
          <p:spPr>
            <a:xfrm>
              <a:off x="1862356" y="3299341"/>
              <a:ext cx="511728" cy="570452"/>
            </a:xfrm>
            <a:prstGeom prst="foldedCorner">
              <a:avLst/>
            </a:prstGeom>
            <a:ln w="158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B0509CF-83B9-F2AB-9516-AC39CEFC1561}"/>
                </a:ext>
              </a:extLst>
            </p:cNvPr>
            <p:cNvSpPr txBox="1"/>
            <p:nvPr/>
          </p:nvSpPr>
          <p:spPr>
            <a:xfrm>
              <a:off x="1354196" y="2974734"/>
              <a:ext cx="1528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Configuration.json</a:t>
              </a:r>
            </a:p>
          </p:txBody>
        </p:sp>
      </p:grp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C0D2F76C-425C-25E4-6D19-D4A821F7ADCF}"/>
              </a:ext>
            </a:extLst>
          </p:cNvPr>
          <p:cNvSpPr/>
          <p:nvPr/>
        </p:nvSpPr>
        <p:spPr>
          <a:xfrm>
            <a:off x="5041368" y="5243348"/>
            <a:ext cx="2038525" cy="1012586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qDAR Web App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BEBD107-71AF-C6FD-C041-B365D6BA6D0F}"/>
              </a:ext>
            </a:extLst>
          </p:cNvPr>
          <p:cNvGrpSpPr/>
          <p:nvPr/>
        </p:nvGrpSpPr>
        <p:grpSpPr>
          <a:xfrm>
            <a:off x="7079893" y="3494468"/>
            <a:ext cx="2494978" cy="899474"/>
            <a:chOff x="1378286" y="2981289"/>
            <a:chExt cx="2494978" cy="899474"/>
          </a:xfrm>
        </p:grpSpPr>
        <p:sp>
          <p:nvSpPr>
            <p:cNvPr id="142" name="Folded Corner 141">
              <a:extLst>
                <a:ext uri="{FF2B5EF4-FFF2-40B4-BE49-F238E27FC236}">
                  <a16:creationId xmlns:a16="http://schemas.microsoft.com/office/drawing/2014/main" id="{DE5B8D51-9EFD-D6CC-5529-CB7BE779CEC2}"/>
                </a:ext>
              </a:extLst>
            </p:cNvPr>
            <p:cNvSpPr/>
            <p:nvPr/>
          </p:nvSpPr>
          <p:spPr>
            <a:xfrm>
              <a:off x="2373053" y="3310311"/>
              <a:ext cx="511728" cy="570452"/>
            </a:xfrm>
            <a:prstGeom prst="foldedCorner">
              <a:avLst/>
            </a:prstGeom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RH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4A8AD278-425F-0AAD-9BE7-90D1EAB7F956}"/>
                </a:ext>
              </a:extLst>
            </p:cNvPr>
            <p:cNvSpPr txBox="1"/>
            <p:nvPr/>
          </p:nvSpPr>
          <p:spPr>
            <a:xfrm>
              <a:off x="1378286" y="2981289"/>
              <a:ext cx="2494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Reporting Group Hash Mapping</a:t>
              </a: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C7C980B9-EE6A-200D-763E-73A61F912767}"/>
              </a:ext>
            </a:extLst>
          </p:cNvPr>
          <p:cNvSpPr txBox="1"/>
          <p:nvPr/>
        </p:nvSpPr>
        <p:spPr>
          <a:xfrm>
            <a:off x="1393750" y="5015547"/>
            <a:ext cx="27848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Configurations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Report Templates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 Queries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 ADFs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B85BB8A-9FFF-7FC8-E17C-1077AD36DFCD}"/>
              </a:ext>
            </a:extLst>
          </p:cNvPr>
          <p:cNvSpPr/>
          <p:nvPr/>
        </p:nvSpPr>
        <p:spPr>
          <a:xfrm>
            <a:off x="10282803" y="5288859"/>
            <a:ext cx="1177873" cy="914400"/>
          </a:xfrm>
          <a:prstGeom prst="rect">
            <a:avLst/>
          </a:prstGeom>
          <a:ln w="158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Analysis</a:t>
            </a:r>
          </a:p>
          <a:p>
            <a:pPr algn="ctr"/>
            <a:r>
              <a:rPr lang="en-US" dirty="0"/>
              <a:t>Reports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119B17BF-B27D-26FF-C7ED-BBD64DA33463}"/>
              </a:ext>
            </a:extLst>
          </p:cNvPr>
          <p:cNvCxnSpPr/>
          <p:nvPr/>
        </p:nvCxnSpPr>
        <p:spPr>
          <a:xfrm>
            <a:off x="478947" y="4647594"/>
            <a:ext cx="113159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>
            <a:extLst>
              <a:ext uri="{FF2B5EF4-FFF2-40B4-BE49-F238E27FC236}">
                <a16:creationId xmlns:a16="http://schemas.microsoft.com/office/drawing/2014/main" id="{A3AC2D47-F6DE-752C-CC81-2AB80B86D2D5}"/>
              </a:ext>
            </a:extLst>
          </p:cNvPr>
          <p:cNvCxnSpPr>
            <a:cxnSpLocks/>
            <a:stCxn id="116" idx="4"/>
            <a:endCxn id="152" idx="1"/>
          </p:cNvCxnSpPr>
          <p:nvPr/>
        </p:nvCxnSpPr>
        <p:spPr>
          <a:xfrm flipV="1">
            <a:off x="1518580" y="2108424"/>
            <a:ext cx="1229843" cy="48001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2E75E547-E6FD-34C5-B331-18BEDBECCCB8}"/>
              </a:ext>
            </a:extLst>
          </p:cNvPr>
          <p:cNvCxnSpPr>
            <a:stCxn id="116" idx="4"/>
            <a:endCxn id="150" idx="1"/>
          </p:cNvCxnSpPr>
          <p:nvPr/>
        </p:nvCxnSpPr>
        <p:spPr>
          <a:xfrm>
            <a:off x="1518580" y="2588438"/>
            <a:ext cx="1229845" cy="47472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Elbow Connector 129">
            <a:extLst>
              <a:ext uri="{FF2B5EF4-FFF2-40B4-BE49-F238E27FC236}">
                <a16:creationId xmlns:a16="http://schemas.microsoft.com/office/drawing/2014/main" id="{69A089D2-DC1D-3519-9107-0F2B9FA971FD}"/>
              </a:ext>
            </a:extLst>
          </p:cNvPr>
          <p:cNvCxnSpPr>
            <a:stCxn id="152" idx="3"/>
            <a:endCxn id="119" idx="1"/>
          </p:cNvCxnSpPr>
          <p:nvPr/>
        </p:nvCxnSpPr>
        <p:spPr>
          <a:xfrm>
            <a:off x="3260151" y="2108424"/>
            <a:ext cx="1783031" cy="45616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Elbow Connector 130">
            <a:extLst>
              <a:ext uri="{FF2B5EF4-FFF2-40B4-BE49-F238E27FC236}">
                <a16:creationId xmlns:a16="http://schemas.microsoft.com/office/drawing/2014/main" id="{32ED8546-7245-6A87-E4A8-7AC60265539B}"/>
              </a:ext>
            </a:extLst>
          </p:cNvPr>
          <p:cNvCxnSpPr>
            <a:stCxn id="150" idx="3"/>
            <a:endCxn id="119" idx="1"/>
          </p:cNvCxnSpPr>
          <p:nvPr/>
        </p:nvCxnSpPr>
        <p:spPr>
          <a:xfrm flipV="1">
            <a:off x="3260153" y="2564593"/>
            <a:ext cx="1783029" cy="49856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Elbow Connector 131">
            <a:extLst>
              <a:ext uri="{FF2B5EF4-FFF2-40B4-BE49-F238E27FC236}">
                <a16:creationId xmlns:a16="http://schemas.microsoft.com/office/drawing/2014/main" id="{EA170FF4-9704-AF82-E66F-ED021C8177E4}"/>
              </a:ext>
            </a:extLst>
          </p:cNvPr>
          <p:cNvCxnSpPr>
            <a:stCxn id="144" idx="1"/>
            <a:endCxn id="119" idx="3"/>
          </p:cNvCxnSpPr>
          <p:nvPr/>
        </p:nvCxnSpPr>
        <p:spPr>
          <a:xfrm rot="10800000" flipV="1">
            <a:off x="7081708" y="2563599"/>
            <a:ext cx="2543037" cy="99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Elbow Connector 132">
            <a:extLst>
              <a:ext uri="{FF2B5EF4-FFF2-40B4-BE49-F238E27FC236}">
                <a16:creationId xmlns:a16="http://schemas.microsoft.com/office/drawing/2014/main" id="{40E5CB42-BB28-A46F-36CF-FB7DE4D0B2E3}"/>
              </a:ext>
            </a:extLst>
          </p:cNvPr>
          <p:cNvCxnSpPr>
            <a:stCxn id="119" idx="2"/>
            <a:endCxn id="149" idx="0"/>
          </p:cNvCxnSpPr>
          <p:nvPr/>
        </p:nvCxnSpPr>
        <p:spPr>
          <a:xfrm rot="16200000" flipH="1">
            <a:off x="5828408" y="3262203"/>
            <a:ext cx="470226" cy="215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Elbow Connector 133">
            <a:extLst>
              <a:ext uri="{FF2B5EF4-FFF2-40B4-BE49-F238E27FC236}">
                <a16:creationId xmlns:a16="http://schemas.microsoft.com/office/drawing/2014/main" id="{36CB685A-C614-2E2F-C268-1DE1079F445B}"/>
              </a:ext>
            </a:extLst>
          </p:cNvPr>
          <p:cNvCxnSpPr>
            <a:stCxn id="119" idx="2"/>
            <a:endCxn id="147" idx="0"/>
          </p:cNvCxnSpPr>
          <p:nvPr/>
        </p:nvCxnSpPr>
        <p:spPr>
          <a:xfrm rot="5400000">
            <a:off x="4966757" y="2400218"/>
            <a:ext cx="467740" cy="172363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Elbow Connector 134">
            <a:extLst>
              <a:ext uri="{FF2B5EF4-FFF2-40B4-BE49-F238E27FC236}">
                <a16:creationId xmlns:a16="http://schemas.microsoft.com/office/drawing/2014/main" id="{2C32300A-6887-B4E0-F111-62C99F53FF0B}"/>
              </a:ext>
            </a:extLst>
          </p:cNvPr>
          <p:cNvCxnSpPr>
            <a:stCxn id="119" idx="2"/>
            <a:endCxn id="143" idx="0"/>
          </p:cNvCxnSpPr>
          <p:nvPr/>
        </p:nvCxnSpPr>
        <p:spPr>
          <a:xfrm rot="16200000" flipH="1">
            <a:off x="6961762" y="2128848"/>
            <a:ext cx="466302" cy="226493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BD3D76B4-316B-FF92-C505-868BF978AE86}"/>
              </a:ext>
            </a:extLst>
          </p:cNvPr>
          <p:cNvCxnSpPr>
            <a:stCxn id="148" idx="2"/>
            <a:endCxn id="123" idx="0"/>
          </p:cNvCxnSpPr>
          <p:nvPr/>
        </p:nvCxnSpPr>
        <p:spPr>
          <a:xfrm rot="5400000">
            <a:off x="5635063" y="4816977"/>
            <a:ext cx="851940" cy="803"/>
          </a:xfrm>
          <a:prstGeom prst="bentConnector3">
            <a:avLst/>
          </a:prstGeom>
          <a:ln w="15875"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A66725DD-A890-D621-FB3A-0811BF1E9039}"/>
              </a:ext>
            </a:extLst>
          </p:cNvPr>
          <p:cNvCxnSpPr>
            <a:stCxn id="123" idx="3"/>
            <a:endCxn id="144" idx="2"/>
          </p:cNvCxnSpPr>
          <p:nvPr/>
        </p:nvCxnSpPr>
        <p:spPr>
          <a:xfrm flipV="1">
            <a:off x="7079893" y="2848825"/>
            <a:ext cx="2800715" cy="290081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Elbow Connector 137">
            <a:extLst>
              <a:ext uri="{FF2B5EF4-FFF2-40B4-BE49-F238E27FC236}">
                <a16:creationId xmlns:a16="http://schemas.microsoft.com/office/drawing/2014/main" id="{AA0A22DF-9861-3D7C-7AA6-859B95379046}"/>
              </a:ext>
            </a:extLst>
          </p:cNvPr>
          <p:cNvCxnSpPr>
            <a:stCxn id="123" idx="3"/>
            <a:endCxn id="126" idx="1"/>
          </p:cNvCxnSpPr>
          <p:nvPr/>
        </p:nvCxnSpPr>
        <p:spPr>
          <a:xfrm flipV="1">
            <a:off x="7079893" y="5746059"/>
            <a:ext cx="3202910" cy="358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Elbow Connector 138">
            <a:extLst>
              <a:ext uri="{FF2B5EF4-FFF2-40B4-BE49-F238E27FC236}">
                <a16:creationId xmlns:a16="http://schemas.microsoft.com/office/drawing/2014/main" id="{171CA05A-E979-98AC-9C2C-A9678DA4749F}"/>
              </a:ext>
            </a:extLst>
          </p:cNvPr>
          <p:cNvCxnSpPr>
            <a:cxnSpLocks/>
            <a:stCxn id="125" idx="3"/>
            <a:endCxn id="123" idx="1"/>
          </p:cNvCxnSpPr>
          <p:nvPr/>
        </p:nvCxnSpPr>
        <p:spPr>
          <a:xfrm flipV="1">
            <a:off x="4178551" y="5749641"/>
            <a:ext cx="862817" cy="457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CA8FD5FD-A2B3-33D8-A0D5-30348C82E04F}"/>
              </a:ext>
            </a:extLst>
          </p:cNvPr>
          <p:cNvSpPr txBox="1"/>
          <p:nvPr/>
        </p:nvSpPr>
        <p:spPr>
          <a:xfrm>
            <a:off x="524532" y="4299233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IIS Side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56525A44-94FD-73F1-0EA7-355522C4BDDA}"/>
              </a:ext>
            </a:extLst>
          </p:cNvPr>
          <p:cNvSpPr txBox="1"/>
          <p:nvPr/>
        </p:nvSpPr>
        <p:spPr>
          <a:xfrm>
            <a:off x="296905" y="462328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AIRA Side</a:t>
            </a:r>
          </a:p>
        </p:txBody>
      </p:sp>
    </p:spTree>
    <p:extLst>
      <p:ext uri="{BB962C8B-B14F-4D97-AF65-F5344CB8AC3E}">
        <p14:creationId xmlns:p14="http://schemas.microsoft.com/office/powerpoint/2010/main" val="3655129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75BE1-7E02-5BFC-E80C-630BD6AE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qDAR Workflow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716474-AD9C-DEEF-4E1C-122680A9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3</a:t>
            </a:fld>
            <a:endParaRPr lang="en-US" dirty="0"/>
          </a:p>
        </p:txBody>
      </p:sp>
      <p:sp>
        <p:nvSpPr>
          <p:cNvPr id="116" name="Can 115">
            <a:extLst>
              <a:ext uri="{FF2B5EF4-FFF2-40B4-BE49-F238E27FC236}">
                <a16:creationId xmlns:a16="http://schemas.microsoft.com/office/drawing/2014/main" id="{1CC0976B-4181-CBC5-73DC-D6089549717C}"/>
              </a:ext>
            </a:extLst>
          </p:cNvPr>
          <p:cNvSpPr/>
          <p:nvPr/>
        </p:nvSpPr>
        <p:spPr>
          <a:xfrm>
            <a:off x="524532" y="2052591"/>
            <a:ext cx="994048" cy="1071693"/>
          </a:xfrm>
          <a:prstGeom prst="ca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IIS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2D2F816-19EC-5F97-2466-165C2B23FB47}"/>
              </a:ext>
            </a:extLst>
          </p:cNvPr>
          <p:cNvGrpSpPr/>
          <p:nvPr/>
        </p:nvGrpSpPr>
        <p:grpSpPr>
          <a:xfrm>
            <a:off x="2488087" y="1498922"/>
            <a:ext cx="1032399" cy="894728"/>
            <a:chOff x="1602020" y="1965918"/>
            <a:chExt cx="1032399" cy="894728"/>
          </a:xfrm>
        </p:grpSpPr>
        <p:sp>
          <p:nvSpPr>
            <p:cNvPr id="152" name="Folded Corner 151">
              <a:extLst>
                <a:ext uri="{FF2B5EF4-FFF2-40B4-BE49-F238E27FC236}">
                  <a16:creationId xmlns:a16="http://schemas.microsoft.com/office/drawing/2014/main" id="{AF9DE84D-B9DC-A552-2D27-20FDD1110B10}"/>
                </a:ext>
              </a:extLst>
            </p:cNvPr>
            <p:cNvSpPr/>
            <p:nvPr/>
          </p:nvSpPr>
          <p:spPr>
            <a:xfrm>
              <a:off x="1862356" y="2290194"/>
              <a:ext cx="511728" cy="570452"/>
            </a:xfrm>
            <a:prstGeom prst="foldedCorner">
              <a:avLst/>
            </a:prstGeom>
            <a:ln w="158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D07D6542-AEBF-99DA-05E7-F4A940076B10}"/>
                </a:ext>
              </a:extLst>
            </p:cNvPr>
            <p:cNvSpPr txBox="1"/>
            <p:nvPr/>
          </p:nvSpPr>
          <p:spPr>
            <a:xfrm>
              <a:off x="1602020" y="1965918"/>
              <a:ext cx="10323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patients.tsv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E677419-BAD9-6CCC-4FD2-480B59614EAB}"/>
              </a:ext>
            </a:extLst>
          </p:cNvPr>
          <p:cNvGrpSpPr/>
          <p:nvPr/>
        </p:nvGrpSpPr>
        <p:grpSpPr>
          <a:xfrm>
            <a:off x="2335140" y="2462188"/>
            <a:ext cx="1336007" cy="886200"/>
            <a:chOff x="1449071" y="2983593"/>
            <a:chExt cx="1336007" cy="886200"/>
          </a:xfrm>
        </p:grpSpPr>
        <p:sp>
          <p:nvSpPr>
            <p:cNvPr id="150" name="Folded Corner 149">
              <a:extLst>
                <a:ext uri="{FF2B5EF4-FFF2-40B4-BE49-F238E27FC236}">
                  <a16:creationId xmlns:a16="http://schemas.microsoft.com/office/drawing/2014/main" id="{467180A4-5E47-0D21-9D0B-CB9F05EB21A9}"/>
                </a:ext>
              </a:extLst>
            </p:cNvPr>
            <p:cNvSpPr/>
            <p:nvPr/>
          </p:nvSpPr>
          <p:spPr>
            <a:xfrm>
              <a:off x="1862356" y="3299341"/>
              <a:ext cx="511728" cy="570452"/>
            </a:xfrm>
            <a:prstGeom prst="foldedCorner">
              <a:avLst/>
            </a:prstGeom>
            <a:ln w="15875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7807BD84-3570-2851-9AB3-0195693A233E}"/>
                </a:ext>
              </a:extLst>
            </p:cNvPr>
            <p:cNvSpPr txBox="1"/>
            <p:nvPr/>
          </p:nvSpPr>
          <p:spPr>
            <a:xfrm>
              <a:off x="1449071" y="2983593"/>
              <a:ext cx="1336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vaccinations.tsv</a:t>
              </a:r>
            </a:p>
          </p:txBody>
        </p:sp>
      </p:grp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BCF81F0F-4058-7ECA-8B18-B88541ABC3B4}"/>
              </a:ext>
            </a:extLst>
          </p:cNvPr>
          <p:cNvSpPr/>
          <p:nvPr/>
        </p:nvSpPr>
        <p:spPr>
          <a:xfrm>
            <a:off x="5043182" y="2101019"/>
            <a:ext cx="2038525" cy="927147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qDAR CLI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3A90A36-AD6E-0C4A-30F2-B16E774E6348}"/>
              </a:ext>
            </a:extLst>
          </p:cNvPr>
          <p:cNvGrpSpPr/>
          <p:nvPr/>
        </p:nvGrpSpPr>
        <p:grpSpPr>
          <a:xfrm>
            <a:off x="5041368" y="3498392"/>
            <a:ext cx="2046458" cy="893016"/>
            <a:chOff x="1125613" y="2976777"/>
            <a:chExt cx="2046458" cy="893016"/>
          </a:xfrm>
        </p:grpSpPr>
        <p:sp>
          <p:nvSpPr>
            <p:cNvPr id="148" name="Folded Corner 147">
              <a:extLst>
                <a:ext uri="{FF2B5EF4-FFF2-40B4-BE49-F238E27FC236}">
                  <a16:creationId xmlns:a16="http://schemas.microsoft.com/office/drawing/2014/main" id="{8C64B899-B079-E542-1505-B87D672F76C7}"/>
                </a:ext>
              </a:extLst>
            </p:cNvPr>
            <p:cNvSpPr/>
            <p:nvPr/>
          </p:nvSpPr>
          <p:spPr>
            <a:xfrm>
              <a:off x="1862355" y="3299341"/>
              <a:ext cx="566647" cy="570452"/>
            </a:xfrm>
            <a:prstGeom prst="foldedCorner">
              <a:avLst/>
            </a:prstGeom>
            <a:ln w="15875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ADF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FEA1F147-7E61-546E-F05F-CEE5AED589F7}"/>
                </a:ext>
              </a:extLst>
            </p:cNvPr>
            <p:cNvSpPr txBox="1"/>
            <p:nvPr/>
          </p:nvSpPr>
          <p:spPr>
            <a:xfrm>
              <a:off x="1125613" y="2976777"/>
              <a:ext cx="20464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Aggregate Detections File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2F0FD57-8705-9228-5449-9469E4CEC022}"/>
              </a:ext>
            </a:extLst>
          </p:cNvPr>
          <p:cNvGrpSpPr/>
          <p:nvPr/>
        </p:nvGrpSpPr>
        <p:grpSpPr>
          <a:xfrm>
            <a:off x="3664937" y="3495906"/>
            <a:ext cx="1347741" cy="878739"/>
            <a:chOff x="1444348" y="2991054"/>
            <a:chExt cx="1347741" cy="878739"/>
          </a:xfrm>
        </p:grpSpPr>
        <p:sp>
          <p:nvSpPr>
            <p:cNvPr id="146" name="Folded Corner 145">
              <a:extLst>
                <a:ext uri="{FF2B5EF4-FFF2-40B4-BE49-F238E27FC236}">
                  <a16:creationId xmlns:a16="http://schemas.microsoft.com/office/drawing/2014/main" id="{6BDE8D04-B533-84FF-078D-5C870CAB5D28}"/>
                </a:ext>
              </a:extLst>
            </p:cNvPr>
            <p:cNvSpPr/>
            <p:nvPr/>
          </p:nvSpPr>
          <p:spPr>
            <a:xfrm>
              <a:off x="1862356" y="3299341"/>
              <a:ext cx="511728" cy="570452"/>
            </a:xfrm>
            <a:prstGeom prst="foldedCorner">
              <a:avLst/>
            </a:prstGeom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909C525-A3C6-4D68-E6D6-74BB4135C569}"/>
                </a:ext>
              </a:extLst>
            </p:cNvPr>
            <p:cNvSpPr txBox="1"/>
            <p:nvPr/>
          </p:nvSpPr>
          <p:spPr>
            <a:xfrm>
              <a:off x="1444348" y="2991054"/>
              <a:ext cx="1347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HTML Summary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E5C532B-9562-4DFC-ACB9-B783A7908D15}"/>
              </a:ext>
            </a:extLst>
          </p:cNvPr>
          <p:cNvGrpSpPr/>
          <p:nvPr/>
        </p:nvGrpSpPr>
        <p:grpSpPr>
          <a:xfrm>
            <a:off x="9116584" y="1953766"/>
            <a:ext cx="1528047" cy="895059"/>
            <a:chOff x="1354196" y="2974734"/>
            <a:chExt cx="1528047" cy="895059"/>
          </a:xfrm>
        </p:grpSpPr>
        <p:sp>
          <p:nvSpPr>
            <p:cNvPr id="144" name="Folded Corner 143">
              <a:extLst>
                <a:ext uri="{FF2B5EF4-FFF2-40B4-BE49-F238E27FC236}">
                  <a16:creationId xmlns:a16="http://schemas.microsoft.com/office/drawing/2014/main" id="{C6462E36-C580-A816-5E9A-BBA44FE7CFAC}"/>
                </a:ext>
              </a:extLst>
            </p:cNvPr>
            <p:cNvSpPr/>
            <p:nvPr/>
          </p:nvSpPr>
          <p:spPr>
            <a:xfrm>
              <a:off x="1862356" y="3299341"/>
              <a:ext cx="511728" cy="570452"/>
            </a:xfrm>
            <a:prstGeom prst="foldedCorner">
              <a:avLst/>
            </a:prstGeom>
            <a:ln w="158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B0509CF-83B9-F2AB-9516-AC39CEFC1561}"/>
                </a:ext>
              </a:extLst>
            </p:cNvPr>
            <p:cNvSpPr txBox="1"/>
            <p:nvPr/>
          </p:nvSpPr>
          <p:spPr>
            <a:xfrm>
              <a:off x="1354196" y="2974734"/>
              <a:ext cx="1528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Configuration.json</a:t>
              </a:r>
            </a:p>
          </p:txBody>
        </p:sp>
      </p:grp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C0D2F76C-425C-25E4-6D19-D4A821F7ADCF}"/>
              </a:ext>
            </a:extLst>
          </p:cNvPr>
          <p:cNvSpPr/>
          <p:nvPr/>
        </p:nvSpPr>
        <p:spPr>
          <a:xfrm>
            <a:off x="5041368" y="5243348"/>
            <a:ext cx="2038525" cy="1012586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qDAR Web App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BEBD107-71AF-C6FD-C041-B365D6BA6D0F}"/>
              </a:ext>
            </a:extLst>
          </p:cNvPr>
          <p:cNvGrpSpPr/>
          <p:nvPr/>
        </p:nvGrpSpPr>
        <p:grpSpPr>
          <a:xfrm>
            <a:off x="7079893" y="3494468"/>
            <a:ext cx="2494978" cy="899474"/>
            <a:chOff x="1378286" y="2981289"/>
            <a:chExt cx="2494978" cy="899474"/>
          </a:xfrm>
        </p:grpSpPr>
        <p:sp>
          <p:nvSpPr>
            <p:cNvPr id="142" name="Folded Corner 141">
              <a:extLst>
                <a:ext uri="{FF2B5EF4-FFF2-40B4-BE49-F238E27FC236}">
                  <a16:creationId xmlns:a16="http://schemas.microsoft.com/office/drawing/2014/main" id="{DE5B8D51-9EFD-D6CC-5529-CB7BE779CEC2}"/>
                </a:ext>
              </a:extLst>
            </p:cNvPr>
            <p:cNvSpPr/>
            <p:nvPr/>
          </p:nvSpPr>
          <p:spPr>
            <a:xfrm>
              <a:off x="2373053" y="3310311"/>
              <a:ext cx="511728" cy="570452"/>
            </a:xfrm>
            <a:prstGeom prst="foldedCorner">
              <a:avLst/>
            </a:prstGeom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RH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4A8AD278-425F-0AAD-9BE7-90D1EAB7F956}"/>
                </a:ext>
              </a:extLst>
            </p:cNvPr>
            <p:cNvSpPr txBox="1"/>
            <p:nvPr/>
          </p:nvSpPr>
          <p:spPr>
            <a:xfrm>
              <a:off x="1378286" y="2981289"/>
              <a:ext cx="2494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Reporting Group Hash Mapping</a:t>
              </a: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C7C980B9-EE6A-200D-763E-73A61F912767}"/>
              </a:ext>
            </a:extLst>
          </p:cNvPr>
          <p:cNvSpPr txBox="1"/>
          <p:nvPr/>
        </p:nvSpPr>
        <p:spPr>
          <a:xfrm>
            <a:off x="1393750" y="5015547"/>
            <a:ext cx="27848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Configurations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Report Templates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 Queries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 ADFs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B85BB8A-9FFF-7FC8-E17C-1077AD36DFCD}"/>
              </a:ext>
            </a:extLst>
          </p:cNvPr>
          <p:cNvSpPr/>
          <p:nvPr/>
        </p:nvSpPr>
        <p:spPr>
          <a:xfrm>
            <a:off x="10282803" y="5288859"/>
            <a:ext cx="1177873" cy="914400"/>
          </a:xfrm>
          <a:prstGeom prst="rect">
            <a:avLst/>
          </a:prstGeom>
          <a:ln w="158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Analysis</a:t>
            </a:r>
          </a:p>
          <a:p>
            <a:pPr algn="ctr"/>
            <a:r>
              <a:rPr lang="en-US" dirty="0"/>
              <a:t>Reports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119B17BF-B27D-26FF-C7ED-BBD64DA33463}"/>
              </a:ext>
            </a:extLst>
          </p:cNvPr>
          <p:cNvCxnSpPr/>
          <p:nvPr/>
        </p:nvCxnSpPr>
        <p:spPr>
          <a:xfrm>
            <a:off x="478947" y="4647594"/>
            <a:ext cx="113159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>
            <a:extLst>
              <a:ext uri="{FF2B5EF4-FFF2-40B4-BE49-F238E27FC236}">
                <a16:creationId xmlns:a16="http://schemas.microsoft.com/office/drawing/2014/main" id="{A3AC2D47-F6DE-752C-CC81-2AB80B86D2D5}"/>
              </a:ext>
            </a:extLst>
          </p:cNvPr>
          <p:cNvCxnSpPr>
            <a:cxnSpLocks/>
            <a:stCxn id="116" idx="4"/>
            <a:endCxn id="152" idx="1"/>
          </p:cNvCxnSpPr>
          <p:nvPr/>
        </p:nvCxnSpPr>
        <p:spPr>
          <a:xfrm flipV="1">
            <a:off x="1518580" y="2108424"/>
            <a:ext cx="1229843" cy="48001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2E75E547-E6FD-34C5-B331-18BEDBECCCB8}"/>
              </a:ext>
            </a:extLst>
          </p:cNvPr>
          <p:cNvCxnSpPr>
            <a:stCxn id="116" idx="4"/>
            <a:endCxn id="150" idx="1"/>
          </p:cNvCxnSpPr>
          <p:nvPr/>
        </p:nvCxnSpPr>
        <p:spPr>
          <a:xfrm>
            <a:off x="1518580" y="2588438"/>
            <a:ext cx="1229845" cy="47472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Elbow Connector 129">
            <a:extLst>
              <a:ext uri="{FF2B5EF4-FFF2-40B4-BE49-F238E27FC236}">
                <a16:creationId xmlns:a16="http://schemas.microsoft.com/office/drawing/2014/main" id="{69A089D2-DC1D-3519-9107-0F2B9FA971FD}"/>
              </a:ext>
            </a:extLst>
          </p:cNvPr>
          <p:cNvCxnSpPr>
            <a:stCxn id="152" idx="3"/>
            <a:endCxn id="119" idx="1"/>
          </p:cNvCxnSpPr>
          <p:nvPr/>
        </p:nvCxnSpPr>
        <p:spPr>
          <a:xfrm>
            <a:off x="3260151" y="2108424"/>
            <a:ext cx="1783031" cy="45616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Elbow Connector 130">
            <a:extLst>
              <a:ext uri="{FF2B5EF4-FFF2-40B4-BE49-F238E27FC236}">
                <a16:creationId xmlns:a16="http://schemas.microsoft.com/office/drawing/2014/main" id="{32ED8546-7245-6A87-E4A8-7AC60265539B}"/>
              </a:ext>
            </a:extLst>
          </p:cNvPr>
          <p:cNvCxnSpPr>
            <a:stCxn id="150" idx="3"/>
            <a:endCxn id="119" idx="1"/>
          </p:cNvCxnSpPr>
          <p:nvPr/>
        </p:nvCxnSpPr>
        <p:spPr>
          <a:xfrm flipV="1">
            <a:off x="3260153" y="2564593"/>
            <a:ext cx="1783029" cy="49856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Elbow Connector 131">
            <a:extLst>
              <a:ext uri="{FF2B5EF4-FFF2-40B4-BE49-F238E27FC236}">
                <a16:creationId xmlns:a16="http://schemas.microsoft.com/office/drawing/2014/main" id="{EA170FF4-9704-AF82-E66F-ED021C8177E4}"/>
              </a:ext>
            </a:extLst>
          </p:cNvPr>
          <p:cNvCxnSpPr>
            <a:stCxn id="144" idx="1"/>
            <a:endCxn id="119" idx="3"/>
          </p:cNvCxnSpPr>
          <p:nvPr/>
        </p:nvCxnSpPr>
        <p:spPr>
          <a:xfrm rot="10800000" flipV="1">
            <a:off x="7081708" y="2563599"/>
            <a:ext cx="2543037" cy="99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Elbow Connector 132">
            <a:extLst>
              <a:ext uri="{FF2B5EF4-FFF2-40B4-BE49-F238E27FC236}">
                <a16:creationId xmlns:a16="http://schemas.microsoft.com/office/drawing/2014/main" id="{40E5CB42-BB28-A46F-36CF-FB7DE4D0B2E3}"/>
              </a:ext>
            </a:extLst>
          </p:cNvPr>
          <p:cNvCxnSpPr>
            <a:stCxn id="119" idx="2"/>
            <a:endCxn id="149" idx="0"/>
          </p:cNvCxnSpPr>
          <p:nvPr/>
        </p:nvCxnSpPr>
        <p:spPr>
          <a:xfrm rot="16200000" flipH="1">
            <a:off x="5828408" y="3262203"/>
            <a:ext cx="470226" cy="215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Elbow Connector 133">
            <a:extLst>
              <a:ext uri="{FF2B5EF4-FFF2-40B4-BE49-F238E27FC236}">
                <a16:creationId xmlns:a16="http://schemas.microsoft.com/office/drawing/2014/main" id="{36CB685A-C614-2E2F-C268-1DE1079F445B}"/>
              </a:ext>
            </a:extLst>
          </p:cNvPr>
          <p:cNvCxnSpPr>
            <a:stCxn id="119" idx="2"/>
            <a:endCxn id="147" idx="0"/>
          </p:cNvCxnSpPr>
          <p:nvPr/>
        </p:nvCxnSpPr>
        <p:spPr>
          <a:xfrm rot="5400000">
            <a:off x="4966757" y="2400218"/>
            <a:ext cx="467740" cy="172363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Elbow Connector 134">
            <a:extLst>
              <a:ext uri="{FF2B5EF4-FFF2-40B4-BE49-F238E27FC236}">
                <a16:creationId xmlns:a16="http://schemas.microsoft.com/office/drawing/2014/main" id="{2C32300A-6887-B4E0-F111-62C99F53FF0B}"/>
              </a:ext>
            </a:extLst>
          </p:cNvPr>
          <p:cNvCxnSpPr>
            <a:stCxn id="119" idx="2"/>
            <a:endCxn id="143" idx="0"/>
          </p:cNvCxnSpPr>
          <p:nvPr/>
        </p:nvCxnSpPr>
        <p:spPr>
          <a:xfrm rot="16200000" flipH="1">
            <a:off x="6961762" y="2128848"/>
            <a:ext cx="466302" cy="226493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BD3D76B4-316B-FF92-C505-868BF978AE86}"/>
              </a:ext>
            </a:extLst>
          </p:cNvPr>
          <p:cNvCxnSpPr>
            <a:stCxn id="148" idx="2"/>
            <a:endCxn id="123" idx="0"/>
          </p:cNvCxnSpPr>
          <p:nvPr/>
        </p:nvCxnSpPr>
        <p:spPr>
          <a:xfrm rot="5400000">
            <a:off x="5635063" y="4816977"/>
            <a:ext cx="851940" cy="803"/>
          </a:xfrm>
          <a:prstGeom prst="bentConnector3">
            <a:avLst/>
          </a:prstGeom>
          <a:ln w="15875"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A66725DD-A890-D621-FB3A-0811BF1E9039}"/>
              </a:ext>
            </a:extLst>
          </p:cNvPr>
          <p:cNvCxnSpPr>
            <a:stCxn id="123" idx="3"/>
            <a:endCxn id="144" idx="2"/>
          </p:cNvCxnSpPr>
          <p:nvPr/>
        </p:nvCxnSpPr>
        <p:spPr>
          <a:xfrm flipV="1">
            <a:off x="7079893" y="2848825"/>
            <a:ext cx="2800715" cy="290081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Elbow Connector 137">
            <a:extLst>
              <a:ext uri="{FF2B5EF4-FFF2-40B4-BE49-F238E27FC236}">
                <a16:creationId xmlns:a16="http://schemas.microsoft.com/office/drawing/2014/main" id="{AA0A22DF-9861-3D7C-7AA6-859B95379046}"/>
              </a:ext>
            </a:extLst>
          </p:cNvPr>
          <p:cNvCxnSpPr>
            <a:stCxn id="123" idx="3"/>
            <a:endCxn id="126" idx="1"/>
          </p:cNvCxnSpPr>
          <p:nvPr/>
        </p:nvCxnSpPr>
        <p:spPr>
          <a:xfrm flipV="1">
            <a:off x="7079893" y="5746059"/>
            <a:ext cx="3202910" cy="358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Elbow Connector 138">
            <a:extLst>
              <a:ext uri="{FF2B5EF4-FFF2-40B4-BE49-F238E27FC236}">
                <a16:creationId xmlns:a16="http://schemas.microsoft.com/office/drawing/2014/main" id="{171CA05A-E979-98AC-9C2C-A9678DA4749F}"/>
              </a:ext>
            </a:extLst>
          </p:cNvPr>
          <p:cNvCxnSpPr>
            <a:cxnSpLocks/>
            <a:stCxn id="125" idx="3"/>
            <a:endCxn id="123" idx="1"/>
          </p:cNvCxnSpPr>
          <p:nvPr/>
        </p:nvCxnSpPr>
        <p:spPr>
          <a:xfrm flipV="1">
            <a:off x="4178551" y="5749641"/>
            <a:ext cx="862817" cy="457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CA8FD5FD-A2B3-33D8-A0D5-30348C82E04F}"/>
              </a:ext>
            </a:extLst>
          </p:cNvPr>
          <p:cNvSpPr txBox="1"/>
          <p:nvPr/>
        </p:nvSpPr>
        <p:spPr>
          <a:xfrm>
            <a:off x="524532" y="4299233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IIS Side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56525A44-94FD-73F1-0EA7-355522C4BDDA}"/>
              </a:ext>
            </a:extLst>
          </p:cNvPr>
          <p:cNvSpPr txBox="1"/>
          <p:nvPr/>
        </p:nvSpPr>
        <p:spPr>
          <a:xfrm>
            <a:off x="296905" y="462328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AIRA Side</a:t>
            </a:r>
          </a:p>
        </p:txBody>
      </p:sp>
    </p:spTree>
    <p:extLst>
      <p:ext uri="{BB962C8B-B14F-4D97-AF65-F5344CB8AC3E}">
        <p14:creationId xmlns:p14="http://schemas.microsoft.com/office/powerpoint/2010/main" val="179703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2773B-BC5A-86A3-63D1-35156320E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Quality Evaluator (MQE)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4D375A-5249-05EF-BC0C-686F7312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83EBB-AA70-92B7-236B-3C4FBA830948}"/>
              </a:ext>
            </a:extLst>
          </p:cNvPr>
          <p:cNvSpPr txBox="1"/>
          <p:nvPr/>
        </p:nvSpPr>
        <p:spPr>
          <a:xfrm>
            <a:off x="573795" y="4301150"/>
            <a:ext cx="1017490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Used in the qDAR CLI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Detection engine developed and maintained by the MQE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Allows detection of data quality issues and other notable 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Each detection is identified by a unique MQE code (E.g. </a:t>
            </a:r>
            <a:r>
              <a:rPr lang="en-US" sz="2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MQE0141</a:t>
            </a:r>
            <a:r>
              <a:rPr lang="en-US" sz="2600" dirty="0"/>
              <a:t>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7E020F1-D757-C901-52BC-800543E36CA5}"/>
              </a:ext>
            </a:extLst>
          </p:cNvPr>
          <p:cNvSpPr/>
          <p:nvPr/>
        </p:nvSpPr>
        <p:spPr>
          <a:xfrm>
            <a:off x="2612311" y="2232018"/>
            <a:ext cx="1527143" cy="114064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MQE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E48730-9A0D-F21B-E662-963132CE16CA}"/>
              </a:ext>
            </a:extLst>
          </p:cNvPr>
          <p:cNvGrpSpPr/>
          <p:nvPr/>
        </p:nvGrpSpPr>
        <p:grpSpPr>
          <a:xfrm>
            <a:off x="573795" y="2050712"/>
            <a:ext cx="1432926" cy="1080040"/>
            <a:chOff x="1680094" y="2137255"/>
            <a:chExt cx="1432926" cy="1080040"/>
          </a:xfrm>
        </p:grpSpPr>
        <p:sp>
          <p:nvSpPr>
            <p:cNvPr id="6" name="Folded Corner 5">
              <a:extLst>
                <a:ext uri="{FF2B5EF4-FFF2-40B4-BE49-F238E27FC236}">
                  <a16:creationId xmlns:a16="http://schemas.microsoft.com/office/drawing/2014/main" id="{2FCAF4B5-3A9F-3DA3-4C2E-784273EC966F}"/>
                </a:ext>
              </a:extLst>
            </p:cNvPr>
            <p:cNvSpPr/>
            <p:nvPr/>
          </p:nvSpPr>
          <p:spPr>
            <a:xfrm>
              <a:off x="2127790" y="2561512"/>
              <a:ext cx="530569" cy="655783"/>
            </a:xfrm>
            <a:prstGeom prst="foldedCorner">
              <a:avLst/>
            </a:prstGeom>
            <a:ln w="158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66323E-D037-590C-86E5-45B806D363A9}"/>
                </a:ext>
              </a:extLst>
            </p:cNvPr>
            <p:cNvSpPr txBox="1"/>
            <p:nvPr/>
          </p:nvSpPr>
          <p:spPr>
            <a:xfrm>
              <a:off x="1680094" y="2137255"/>
              <a:ext cx="14329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HL7 Message</a:t>
              </a:r>
            </a:p>
          </p:txBody>
        </p:sp>
      </p:grp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DF387E2-0C22-032D-1079-570E78300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317306"/>
              </p:ext>
            </p:extLst>
          </p:nvPr>
        </p:nvGraphicFramePr>
        <p:xfrm>
          <a:off x="4986779" y="1811791"/>
          <a:ext cx="675587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5877">
                  <a:extLst>
                    <a:ext uri="{9D8B030D-6E8A-4147-A177-3AD203B41FA5}">
                      <a16:colId xmlns:a16="http://schemas.microsoft.com/office/drawing/2014/main" val="1665670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MQE Detections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81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MQE0141 – Patient name first is missing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341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MQE0309 – </a:t>
                      </a:r>
                      <a:r>
                        <a:rPr lang="en-US" sz="2000" dirty="0">
                          <a:effectLst/>
                        </a:rPr>
                        <a:t>Vaccination CVX code is unrecognized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35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MQE0263 – </a:t>
                      </a:r>
                      <a:r>
                        <a:rPr lang="en-US" sz="2000" dirty="0">
                          <a:effectLst/>
                        </a:rPr>
                        <a:t>Vaccination admin date is on first day of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937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[…]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803899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7DE892-1661-0544-59D7-31E3751A6FFF}"/>
              </a:ext>
            </a:extLst>
          </p:cNvPr>
          <p:cNvCxnSpPr>
            <a:stCxn id="6" idx="3"/>
            <a:endCxn id="5" idx="1"/>
          </p:cNvCxnSpPr>
          <p:nvPr/>
        </p:nvCxnSpPr>
        <p:spPr>
          <a:xfrm flipV="1">
            <a:off x="1552060" y="2802340"/>
            <a:ext cx="1060251" cy="5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EFB056-8346-C147-B54F-11378CB0F017}"/>
              </a:ext>
            </a:extLst>
          </p:cNvPr>
          <p:cNvCxnSpPr>
            <a:stCxn id="5" idx="3"/>
            <a:endCxn id="9" idx="1"/>
          </p:cNvCxnSpPr>
          <p:nvPr/>
        </p:nvCxnSpPr>
        <p:spPr>
          <a:xfrm>
            <a:off x="4139454" y="2802340"/>
            <a:ext cx="847325" cy="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315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95A88-AA80-E50E-2B32-C340F2180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2386" y="2846836"/>
            <a:ext cx="3827228" cy="116432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qDAR CLI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74F7D-4DC3-C453-0399-82879915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1D35-3A4C-544C-8023-6D77DCD91F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4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33602-C226-BC1A-F004-B517EF0AA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Extract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DAC728-93D7-A608-6ACB-796042BE4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B7D1D794-4C01-3F35-7FDE-FA0027F3D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952019"/>
              </p:ext>
            </p:extLst>
          </p:nvPr>
        </p:nvGraphicFramePr>
        <p:xfrm>
          <a:off x="410792" y="4214521"/>
          <a:ext cx="3177309" cy="21945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85818">
                  <a:extLst>
                    <a:ext uri="{9D8B030D-6E8A-4147-A177-3AD203B41FA5}">
                      <a16:colId xmlns:a16="http://schemas.microsoft.com/office/drawing/2014/main" val="4288129574"/>
                    </a:ext>
                  </a:extLst>
                </a:gridCol>
                <a:gridCol w="1191491">
                  <a:extLst>
                    <a:ext uri="{9D8B030D-6E8A-4147-A177-3AD203B41FA5}">
                      <a16:colId xmlns:a16="http://schemas.microsoft.com/office/drawing/2014/main" val="2272859974"/>
                    </a:ext>
                  </a:extLst>
                </a:gridCol>
              </a:tblGrid>
              <a:tr h="277898">
                <a:tc>
                  <a:txBody>
                    <a:bodyPr/>
                    <a:lstStyle/>
                    <a:p>
                      <a:r>
                        <a:rPr lang="en-US" b="0" dirty="0"/>
                        <a:t>Excluded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[[EX]]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952746"/>
                  </a:ext>
                </a:extLst>
              </a:tr>
              <a:tr h="277898">
                <a:tc>
                  <a:txBody>
                    <a:bodyPr/>
                    <a:lstStyle/>
                    <a:p>
                      <a:r>
                        <a:rPr lang="en-US" dirty="0"/>
                        <a:t>Not Collected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[[NC]]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196896"/>
                  </a:ext>
                </a:extLst>
              </a:tr>
              <a:tr h="277898">
                <a:tc>
                  <a:txBody>
                    <a:bodyPr/>
                    <a:lstStyle/>
                    <a:p>
                      <a:r>
                        <a:rPr lang="en-US" dirty="0"/>
                        <a:t>Not Extracted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[[NE]]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848637"/>
                  </a:ext>
                </a:extLst>
              </a:tr>
              <a:tr h="277898">
                <a:tc>
                  <a:txBody>
                    <a:bodyPr/>
                    <a:lstStyle/>
                    <a:p>
                      <a:r>
                        <a:rPr lang="en-US" dirty="0"/>
                        <a:t>Value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[[VP]]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120950"/>
                  </a:ext>
                </a:extLst>
              </a:tr>
              <a:tr h="277898">
                <a:tc>
                  <a:txBody>
                    <a:bodyPr/>
                    <a:lstStyle/>
                    <a:p>
                      <a:r>
                        <a:rPr lang="en-US" dirty="0"/>
                        <a:t>Value Not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[[NP]]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102798"/>
                  </a:ext>
                </a:extLst>
              </a:tr>
              <a:tr h="277898">
                <a:tc>
                  <a:txBody>
                    <a:bodyPr/>
                    <a:lstStyle/>
                    <a:p>
                      <a:r>
                        <a:rPr lang="en-US" dirty="0"/>
                        <a:t>Value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[[LEN {n}]]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08063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4BB0505-3D9E-7DD6-9FB6-EB529202210C}"/>
              </a:ext>
            </a:extLst>
          </p:cNvPr>
          <p:cNvSpPr txBox="1"/>
          <p:nvPr/>
        </p:nvSpPr>
        <p:spPr>
          <a:xfrm>
            <a:off x="1120519" y="3785776"/>
            <a:ext cx="175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Metadata Values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9E7701-A53F-1832-60B9-9F9B24A8DA30}"/>
              </a:ext>
            </a:extLst>
          </p:cNvPr>
          <p:cNvGrpSpPr/>
          <p:nvPr/>
        </p:nvGrpSpPr>
        <p:grpSpPr>
          <a:xfrm>
            <a:off x="524532" y="1486426"/>
            <a:ext cx="3147757" cy="1861962"/>
            <a:chOff x="524532" y="1486426"/>
            <a:chExt cx="3147757" cy="1861962"/>
          </a:xfrm>
        </p:grpSpPr>
        <p:sp>
          <p:nvSpPr>
            <p:cNvPr id="16" name="Can 15">
              <a:extLst>
                <a:ext uri="{FF2B5EF4-FFF2-40B4-BE49-F238E27FC236}">
                  <a16:creationId xmlns:a16="http://schemas.microsoft.com/office/drawing/2014/main" id="{DBDF581B-AFBD-54D6-430C-118242AD35AF}"/>
                </a:ext>
              </a:extLst>
            </p:cNvPr>
            <p:cNvSpPr/>
            <p:nvPr/>
          </p:nvSpPr>
          <p:spPr>
            <a:xfrm>
              <a:off x="524532" y="2052591"/>
              <a:ext cx="994048" cy="1071693"/>
            </a:xfrm>
            <a:prstGeom prst="can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IIS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E70CB1C-9166-C405-0B53-4AB30604C125}"/>
                </a:ext>
              </a:extLst>
            </p:cNvPr>
            <p:cNvGrpSpPr/>
            <p:nvPr/>
          </p:nvGrpSpPr>
          <p:grpSpPr>
            <a:xfrm>
              <a:off x="2488087" y="1486426"/>
              <a:ext cx="1032399" cy="907224"/>
              <a:chOff x="1602020" y="1953422"/>
              <a:chExt cx="1032399" cy="907224"/>
            </a:xfrm>
          </p:grpSpPr>
          <p:sp>
            <p:nvSpPr>
              <p:cNvPr id="18" name="Folded Corner 17">
                <a:extLst>
                  <a:ext uri="{FF2B5EF4-FFF2-40B4-BE49-F238E27FC236}">
                    <a16:creationId xmlns:a16="http://schemas.microsoft.com/office/drawing/2014/main" id="{46A5F399-00B0-5507-1935-6C9A44BE54CF}"/>
                  </a:ext>
                </a:extLst>
              </p:cNvPr>
              <p:cNvSpPr/>
              <p:nvPr/>
            </p:nvSpPr>
            <p:spPr>
              <a:xfrm>
                <a:off x="1862356" y="2290194"/>
                <a:ext cx="511728" cy="570452"/>
              </a:xfrm>
              <a:prstGeom prst="foldedCorner">
                <a:avLst/>
              </a:prstGeom>
              <a:ln w="15875"/>
              <a:effectLst>
                <a:outerShdw blurRad="567217" dir="5400000" sx="115000" sy="115000" algn="ctr" rotWithShape="0">
                  <a:schemeClr val="accent4">
                    <a:lumMod val="60000"/>
                    <a:lumOff val="40000"/>
                  </a:scheme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6DFA3A-5AA1-54F4-F063-728BB7446690}"/>
                  </a:ext>
                </a:extLst>
              </p:cNvPr>
              <p:cNvSpPr txBox="1"/>
              <p:nvPr/>
            </p:nvSpPr>
            <p:spPr>
              <a:xfrm>
                <a:off x="1602020" y="1953422"/>
                <a:ext cx="10323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patients.tsv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933EAF7-F6C2-24D9-D06C-52CDD1E9C60E}"/>
                </a:ext>
              </a:extLst>
            </p:cNvPr>
            <p:cNvGrpSpPr/>
            <p:nvPr/>
          </p:nvGrpSpPr>
          <p:grpSpPr>
            <a:xfrm>
              <a:off x="2336282" y="2446081"/>
              <a:ext cx="1336007" cy="902307"/>
              <a:chOff x="1450213" y="2967486"/>
              <a:chExt cx="1336007" cy="902307"/>
            </a:xfrm>
          </p:grpSpPr>
          <p:sp>
            <p:nvSpPr>
              <p:cNvPr id="21" name="Folded Corner 20">
                <a:extLst>
                  <a:ext uri="{FF2B5EF4-FFF2-40B4-BE49-F238E27FC236}">
                    <a16:creationId xmlns:a16="http://schemas.microsoft.com/office/drawing/2014/main" id="{B350DB5C-5188-AB35-07E3-5CAABA0787BE}"/>
                  </a:ext>
                </a:extLst>
              </p:cNvPr>
              <p:cNvSpPr/>
              <p:nvPr/>
            </p:nvSpPr>
            <p:spPr>
              <a:xfrm>
                <a:off x="1862356" y="3299341"/>
                <a:ext cx="511728" cy="570452"/>
              </a:xfrm>
              <a:prstGeom prst="foldedCorner">
                <a:avLst/>
              </a:prstGeom>
              <a:ln w="15875">
                <a:headEnd type="none" w="med" len="med"/>
                <a:tailEnd type="none" w="med" len="med"/>
              </a:ln>
              <a:effectLst>
                <a:outerShdw blurRad="558800" dist="50800" dir="5400000" sx="115000" sy="115000" algn="ctr" rotWithShape="0">
                  <a:schemeClr val="accent4">
                    <a:lumMod val="60000"/>
                    <a:lumOff val="40000"/>
                  </a:scheme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B8755D-895A-4C68-4D8C-605CF402FD65}"/>
                  </a:ext>
                </a:extLst>
              </p:cNvPr>
              <p:cNvSpPr txBox="1"/>
              <p:nvPr/>
            </p:nvSpPr>
            <p:spPr>
              <a:xfrm>
                <a:off x="1450213" y="2967486"/>
                <a:ext cx="13360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vaccinations.tsv</a:t>
                </a:r>
              </a:p>
            </p:txBody>
          </p:sp>
        </p:grp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719729D8-64E2-FD2D-7FF3-5678B5DFFFA8}"/>
                </a:ext>
              </a:extLst>
            </p:cNvPr>
            <p:cNvCxnSpPr>
              <a:cxnSpLocks/>
              <a:stCxn id="16" idx="4"/>
              <a:endCxn id="18" idx="1"/>
            </p:cNvCxnSpPr>
            <p:nvPr/>
          </p:nvCxnSpPr>
          <p:spPr>
            <a:xfrm flipV="1">
              <a:off x="1518580" y="2108424"/>
              <a:ext cx="1229843" cy="480014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592F805E-6729-248B-A815-0EDE4526324D}"/>
                </a:ext>
              </a:extLst>
            </p:cNvPr>
            <p:cNvCxnSpPr>
              <a:stCxn id="16" idx="4"/>
              <a:endCxn id="21" idx="1"/>
            </p:cNvCxnSpPr>
            <p:nvPr/>
          </p:nvCxnSpPr>
          <p:spPr>
            <a:xfrm>
              <a:off x="1518580" y="2588438"/>
              <a:ext cx="1229845" cy="474724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37EB8F0-A88F-93CB-BEC7-E1931F46D547}"/>
              </a:ext>
            </a:extLst>
          </p:cNvPr>
          <p:cNvSpPr txBox="1"/>
          <p:nvPr/>
        </p:nvSpPr>
        <p:spPr>
          <a:xfrm>
            <a:off x="4336075" y="1369730"/>
            <a:ext cx="69865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Cohort subject to data quality analysis is defined by AIRA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Tab separated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Each column contains either </a:t>
            </a:r>
            <a:r>
              <a:rPr lang="en-US" sz="2200" b="1" dirty="0"/>
              <a:t>data</a:t>
            </a:r>
            <a:r>
              <a:rPr lang="en-US" sz="2200" dirty="0"/>
              <a:t> or </a:t>
            </a:r>
            <a:r>
              <a:rPr lang="en-US" sz="2200" b="1" dirty="0"/>
              <a:t>metadata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AIRA Data Extract specification provides guidance on fields 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Patient demographic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Patient name, DOB, address…etc.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Vaccination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Vaccination date, CVX, MVX,…etc.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Reporting Group Field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Used to group immunization records for reporting purposes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Entity that is viewed as the owner of this vaccination event</a:t>
            </a:r>
          </a:p>
        </p:txBody>
      </p:sp>
    </p:spTree>
    <p:extLst>
      <p:ext uri="{BB962C8B-B14F-4D97-AF65-F5344CB8AC3E}">
        <p14:creationId xmlns:p14="http://schemas.microsoft.com/office/powerpoint/2010/main" val="3636152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F7381-6BEE-A332-93EA-13873C165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Extract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C0468-AA84-BC0D-C3B1-1694A39F8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4" name="Table 15">
            <a:extLst>
              <a:ext uri="{FF2B5EF4-FFF2-40B4-BE49-F238E27FC236}">
                <a16:creationId xmlns:a16="http://schemas.microsoft.com/office/drawing/2014/main" id="{15D5A399-7FBC-2154-00F9-F5F7EE5E6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951270"/>
              </p:ext>
            </p:extLst>
          </p:nvPr>
        </p:nvGraphicFramePr>
        <p:xfrm>
          <a:off x="147781" y="2207487"/>
          <a:ext cx="11962384" cy="1107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69607">
                  <a:extLst>
                    <a:ext uri="{9D8B030D-6E8A-4147-A177-3AD203B41FA5}">
                      <a16:colId xmlns:a16="http://schemas.microsoft.com/office/drawing/2014/main" val="826228420"/>
                    </a:ext>
                  </a:extLst>
                </a:gridCol>
                <a:gridCol w="1233142">
                  <a:extLst>
                    <a:ext uri="{9D8B030D-6E8A-4147-A177-3AD203B41FA5}">
                      <a16:colId xmlns:a16="http://schemas.microsoft.com/office/drawing/2014/main" val="4010360832"/>
                    </a:ext>
                  </a:extLst>
                </a:gridCol>
                <a:gridCol w="1477818">
                  <a:extLst>
                    <a:ext uri="{9D8B030D-6E8A-4147-A177-3AD203B41FA5}">
                      <a16:colId xmlns:a16="http://schemas.microsoft.com/office/drawing/2014/main" val="1112503626"/>
                    </a:ext>
                  </a:extLst>
                </a:gridCol>
                <a:gridCol w="1194101">
                  <a:extLst>
                    <a:ext uri="{9D8B030D-6E8A-4147-A177-3AD203B41FA5}">
                      <a16:colId xmlns:a16="http://schemas.microsoft.com/office/drawing/2014/main" val="2738878337"/>
                    </a:ext>
                  </a:extLst>
                </a:gridCol>
                <a:gridCol w="1687398">
                  <a:extLst>
                    <a:ext uri="{9D8B030D-6E8A-4147-A177-3AD203B41FA5}">
                      <a16:colId xmlns:a16="http://schemas.microsoft.com/office/drawing/2014/main" val="3467201528"/>
                    </a:ext>
                  </a:extLst>
                </a:gridCol>
                <a:gridCol w="1366887">
                  <a:extLst>
                    <a:ext uri="{9D8B030D-6E8A-4147-A177-3AD203B41FA5}">
                      <a16:colId xmlns:a16="http://schemas.microsoft.com/office/drawing/2014/main" val="1681885785"/>
                    </a:ext>
                  </a:extLst>
                </a:gridCol>
                <a:gridCol w="1112363">
                  <a:extLst>
                    <a:ext uri="{9D8B030D-6E8A-4147-A177-3AD203B41FA5}">
                      <a16:colId xmlns:a16="http://schemas.microsoft.com/office/drawing/2014/main" val="318598622"/>
                    </a:ext>
                  </a:extLst>
                </a:gridCol>
                <a:gridCol w="895546">
                  <a:extLst>
                    <a:ext uri="{9D8B030D-6E8A-4147-A177-3AD203B41FA5}">
                      <a16:colId xmlns:a16="http://schemas.microsoft.com/office/drawing/2014/main" val="294538594"/>
                    </a:ext>
                  </a:extLst>
                </a:gridCol>
                <a:gridCol w="1564850">
                  <a:extLst>
                    <a:ext uri="{9D8B030D-6E8A-4147-A177-3AD203B41FA5}">
                      <a16:colId xmlns:a16="http://schemas.microsoft.com/office/drawing/2014/main" val="4087643557"/>
                    </a:ext>
                  </a:extLst>
                </a:gridCol>
                <a:gridCol w="260672">
                  <a:extLst>
                    <a:ext uri="{9D8B030D-6E8A-4147-A177-3AD203B41FA5}">
                      <a16:colId xmlns:a16="http://schemas.microsoft.com/office/drawing/2014/main" val="3310632968"/>
                    </a:ext>
                  </a:extLst>
                </a:gridCol>
              </a:tblGrid>
              <a:tr h="325092">
                <a:tc>
                  <a:txBody>
                    <a:bodyPr/>
                    <a:lstStyle/>
                    <a:p>
                      <a:r>
                        <a:rPr lang="en-US" dirty="0"/>
                        <a:t>Patient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 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 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 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Mother Maiden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Mother 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Street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672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  <a:highlight>
                            <a:srgbClr val="FFFF00"/>
                          </a:highlight>
                        </a:rPr>
                        <a:t>ABC123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[[VP]]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[[NP]]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[[VP]]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[[VP]]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[[NP]]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01012021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Main Str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487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DEF456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10567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D7495B-3921-C397-0C5A-011D84F49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520422"/>
              </p:ext>
            </p:extLst>
          </p:nvPr>
        </p:nvGraphicFramePr>
        <p:xfrm>
          <a:off x="147781" y="3926865"/>
          <a:ext cx="11979559" cy="1854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45310">
                  <a:extLst>
                    <a:ext uri="{9D8B030D-6E8A-4147-A177-3AD203B41FA5}">
                      <a16:colId xmlns:a16="http://schemas.microsoft.com/office/drawing/2014/main" val="826228420"/>
                    </a:ext>
                  </a:extLst>
                </a:gridCol>
                <a:gridCol w="1044756">
                  <a:extLst>
                    <a:ext uri="{9D8B030D-6E8A-4147-A177-3AD203B41FA5}">
                      <a16:colId xmlns:a16="http://schemas.microsoft.com/office/drawing/2014/main" val="4010360832"/>
                    </a:ext>
                  </a:extLst>
                </a:gridCol>
                <a:gridCol w="1687398">
                  <a:extLst>
                    <a:ext uri="{9D8B030D-6E8A-4147-A177-3AD203B41FA5}">
                      <a16:colId xmlns:a16="http://schemas.microsoft.com/office/drawing/2014/main" val="1112503626"/>
                    </a:ext>
                  </a:extLst>
                </a:gridCol>
                <a:gridCol w="1432875">
                  <a:extLst>
                    <a:ext uri="{9D8B030D-6E8A-4147-A177-3AD203B41FA5}">
                      <a16:colId xmlns:a16="http://schemas.microsoft.com/office/drawing/2014/main" val="2738878337"/>
                    </a:ext>
                  </a:extLst>
                </a:gridCol>
                <a:gridCol w="1772239">
                  <a:extLst>
                    <a:ext uri="{9D8B030D-6E8A-4147-A177-3AD203B41FA5}">
                      <a16:colId xmlns:a16="http://schemas.microsoft.com/office/drawing/2014/main" val="3467201528"/>
                    </a:ext>
                  </a:extLst>
                </a:gridCol>
                <a:gridCol w="1018095">
                  <a:extLst>
                    <a:ext uri="{9D8B030D-6E8A-4147-A177-3AD203B41FA5}">
                      <a16:colId xmlns:a16="http://schemas.microsoft.com/office/drawing/2014/main" val="1681885785"/>
                    </a:ext>
                  </a:extLst>
                </a:gridCol>
                <a:gridCol w="1027521">
                  <a:extLst>
                    <a:ext uri="{9D8B030D-6E8A-4147-A177-3AD203B41FA5}">
                      <a16:colId xmlns:a16="http://schemas.microsoft.com/office/drawing/2014/main" val="318598622"/>
                    </a:ext>
                  </a:extLst>
                </a:gridCol>
                <a:gridCol w="612743">
                  <a:extLst>
                    <a:ext uri="{9D8B030D-6E8A-4147-A177-3AD203B41FA5}">
                      <a16:colId xmlns:a16="http://schemas.microsoft.com/office/drawing/2014/main" val="294538594"/>
                    </a:ext>
                  </a:extLst>
                </a:gridCol>
                <a:gridCol w="782424">
                  <a:extLst>
                    <a:ext uri="{9D8B030D-6E8A-4147-A177-3AD203B41FA5}">
                      <a16:colId xmlns:a16="http://schemas.microsoft.com/office/drawing/2014/main" val="4087643557"/>
                    </a:ext>
                  </a:extLst>
                </a:gridCol>
                <a:gridCol w="1131217">
                  <a:extLst>
                    <a:ext uri="{9D8B030D-6E8A-4147-A177-3AD203B41FA5}">
                      <a16:colId xmlns:a16="http://schemas.microsoft.com/office/drawing/2014/main" val="3310632968"/>
                    </a:ext>
                  </a:extLst>
                </a:gridCol>
                <a:gridCol w="324981">
                  <a:extLst>
                    <a:ext uri="{9D8B030D-6E8A-4147-A177-3AD203B41FA5}">
                      <a16:colId xmlns:a16="http://schemas.microsoft.com/office/drawing/2014/main" val="2705876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Patient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Event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Reporting Grp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Sending 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Responsible 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CVX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672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  <a:highlight>
                            <a:srgbClr val="FFFF00"/>
                          </a:highlight>
                        </a:rPr>
                        <a:t>ABC123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[[VP]]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[[VP]]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[[NE]]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[[NE]]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[[NP]]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02012021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487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  <a:highlight>
                            <a:srgbClr val="FFFF00"/>
                          </a:highlight>
                        </a:rPr>
                        <a:t>ABC123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[[NP]]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[[NP]]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[[NE]]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[[NE]]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[[NP]]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03102021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897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  <a:highlight>
                            <a:srgbClr val="FFFF00"/>
                          </a:highlight>
                        </a:rPr>
                        <a:t>ABC123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[[VP]]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[[NP]]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[[NE]]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[[NE]]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[[NP]]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04052021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791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XYZ123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578572"/>
                  </a:ext>
                </a:extLst>
              </a:tr>
            </a:tbl>
          </a:graphicData>
        </a:graphic>
      </p:graphicFrame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E026407E-AC6E-8CAD-DB18-3D0DCF5CDDDD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5489" y="2761207"/>
            <a:ext cx="12700" cy="2092758"/>
          </a:xfrm>
          <a:prstGeom prst="bentConnector3">
            <a:avLst>
              <a:gd name="adj1" fmla="val 854543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3709DE5-2C88-6DA0-35C4-11F59FBF384C}"/>
              </a:ext>
            </a:extLst>
          </p:cNvPr>
          <p:cNvSpPr txBox="1"/>
          <p:nvPr/>
        </p:nvSpPr>
        <p:spPr>
          <a:xfrm>
            <a:off x="5282027" y="1632202"/>
            <a:ext cx="1627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patients.tsv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9D876-7E1D-5D92-FBDC-C18C766A1EDA}"/>
              </a:ext>
            </a:extLst>
          </p:cNvPr>
          <p:cNvSpPr txBox="1"/>
          <p:nvPr/>
        </p:nvSpPr>
        <p:spPr>
          <a:xfrm>
            <a:off x="5021539" y="3428547"/>
            <a:ext cx="2148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vaccinations.tsv</a:t>
            </a:r>
          </a:p>
        </p:txBody>
      </p:sp>
    </p:spTree>
    <p:extLst>
      <p:ext uri="{BB962C8B-B14F-4D97-AF65-F5344CB8AC3E}">
        <p14:creationId xmlns:p14="http://schemas.microsoft.com/office/powerpoint/2010/main" val="307058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590D1-CA19-D5D1-C233-051DA9B43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Configuration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A7103D-4811-182E-2D5B-F6A12DF5B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53D94B-DB9E-1605-4B08-4DA99388537D}"/>
              </a:ext>
            </a:extLst>
          </p:cNvPr>
          <p:cNvSpPr txBox="1"/>
          <p:nvPr/>
        </p:nvSpPr>
        <p:spPr>
          <a:xfrm>
            <a:off x="573795" y="3453240"/>
            <a:ext cx="114359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configuration file is distributed by AIRA with the CLI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Contains parameters for the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Age group brackets to use for aggregation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E.g.,  Birth -&gt; 1 month, 1 month -&gt; 2 months, 2 months -&gt; 3 months 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MQE detections to check 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Fixed date of evaluation (as-of date)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Ensures consistent age grouping regardless of when the analysis is performed </a:t>
            </a: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0DA71D43-5B08-731D-EEC5-E0111A6606AF}"/>
              </a:ext>
            </a:extLst>
          </p:cNvPr>
          <p:cNvSpPr/>
          <p:nvPr/>
        </p:nvSpPr>
        <p:spPr>
          <a:xfrm>
            <a:off x="1082201" y="1788640"/>
            <a:ext cx="994048" cy="1071693"/>
          </a:xfrm>
          <a:prstGeom prst="ca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9C8F57-0240-3D27-2644-84FB170A3B6B}"/>
              </a:ext>
            </a:extLst>
          </p:cNvPr>
          <p:cNvGrpSpPr/>
          <p:nvPr/>
        </p:nvGrpSpPr>
        <p:grpSpPr>
          <a:xfrm>
            <a:off x="3045756" y="1234971"/>
            <a:ext cx="1032399" cy="894728"/>
            <a:chOff x="1602020" y="1965918"/>
            <a:chExt cx="1032399" cy="894728"/>
          </a:xfrm>
        </p:grpSpPr>
        <p:sp>
          <p:nvSpPr>
            <p:cNvPr id="7" name="Folded Corner 6">
              <a:extLst>
                <a:ext uri="{FF2B5EF4-FFF2-40B4-BE49-F238E27FC236}">
                  <a16:creationId xmlns:a16="http://schemas.microsoft.com/office/drawing/2014/main" id="{4692BD1F-9D72-7281-CA94-6398471F86CA}"/>
                </a:ext>
              </a:extLst>
            </p:cNvPr>
            <p:cNvSpPr/>
            <p:nvPr/>
          </p:nvSpPr>
          <p:spPr>
            <a:xfrm>
              <a:off x="1862356" y="2290194"/>
              <a:ext cx="511728" cy="570452"/>
            </a:xfrm>
            <a:prstGeom prst="foldedCorner">
              <a:avLst/>
            </a:prstGeom>
            <a:ln w="158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8E5D04-4A60-3ADA-8890-078587558C52}"/>
                </a:ext>
              </a:extLst>
            </p:cNvPr>
            <p:cNvSpPr txBox="1"/>
            <p:nvPr/>
          </p:nvSpPr>
          <p:spPr>
            <a:xfrm>
              <a:off x="1602020" y="1965918"/>
              <a:ext cx="10323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patients.tsv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1CE665-74A9-2483-E12D-5B8697377476}"/>
              </a:ext>
            </a:extLst>
          </p:cNvPr>
          <p:cNvGrpSpPr/>
          <p:nvPr/>
        </p:nvGrpSpPr>
        <p:grpSpPr>
          <a:xfrm>
            <a:off x="2892809" y="2198237"/>
            <a:ext cx="1336007" cy="886200"/>
            <a:chOff x="1449071" y="2983593"/>
            <a:chExt cx="1336007" cy="886200"/>
          </a:xfrm>
        </p:grpSpPr>
        <p:sp>
          <p:nvSpPr>
            <p:cNvPr id="10" name="Folded Corner 9">
              <a:extLst>
                <a:ext uri="{FF2B5EF4-FFF2-40B4-BE49-F238E27FC236}">
                  <a16:creationId xmlns:a16="http://schemas.microsoft.com/office/drawing/2014/main" id="{E95364A5-3013-F085-E858-23388C78E8AF}"/>
                </a:ext>
              </a:extLst>
            </p:cNvPr>
            <p:cNvSpPr/>
            <p:nvPr/>
          </p:nvSpPr>
          <p:spPr>
            <a:xfrm>
              <a:off x="1862356" y="3299341"/>
              <a:ext cx="511728" cy="570452"/>
            </a:xfrm>
            <a:prstGeom prst="foldedCorner">
              <a:avLst/>
            </a:prstGeom>
            <a:ln w="15875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8BEA34E-C597-F418-DC20-6F6715F7F449}"/>
                </a:ext>
              </a:extLst>
            </p:cNvPr>
            <p:cNvSpPr txBox="1"/>
            <p:nvPr/>
          </p:nvSpPr>
          <p:spPr>
            <a:xfrm>
              <a:off x="1449071" y="2983593"/>
              <a:ext cx="1336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vaccinations.tsv</a:t>
              </a: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230CE0F-41F6-D159-4983-1EA97B79CBEE}"/>
              </a:ext>
            </a:extLst>
          </p:cNvPr>
          <p:cNvSpPr/>
          <p:nvPr/>
        </p:nvSpPr>
        <p:spPr>
          <a:xfrm>
            <a:off x="5600851" y="1837068"/>
            <a:ext cx="2038525" cy="927147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qDAR CLI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990539-6049-965B-E119-086FF27525ED}"/>
              </a:ext>
            </a:extLst>
          </p:cNvPr>
          <p:cNvGrpSpPr/>
          <p:nvPr/>
        </p:nvGrpSpPr>
        <p:grpSpPr>
          <a:xfrm>
            <a:off x="9146351" y="1689815"/>
            <a:ext cx="1528047" cy="895059"/>
            <a:chOff x="1354196" y="2974734"/>
            <a:chExt cx="1528047" cy="895059"/>
          </a:xfrm>
        </p:grpSpPr>
        <p:sp>
          <p:nvSpPr>
            <p:cNvPr id="14" name="Folded Corner 13">
              <a:extLst>
                <a:ext uri="{FF2B5EF4-FFF2-40B4-BE49-F238E27FC236}">
                  <a16:creationId xmlns:a16="http://schemas.microsoft.com/office/drawing/2014/main" id="{25DBB099-2E79-C37E-A202-2B154883F91C}"/>
                </a:ext>
              </a:extLst>
            </p:cNvPr>
            <p:cNvSpPr/>
            <p:nvPr/>
          </p:nvSpPr>
          <p:spPr>
            <a:xfrm>
              <a:off x="1862356" y="3299341"/>
              <a:ext cx="511728" cy="570452"/>
            </a:xfrm>
            <a:prstGeom prst="foldedCorner">
              <a:avLst/>
            </a:prstGeom>
            <a:ln w="15875"/>
            <a:effectLst>
              <a:outerShdw blurRad="558800" dist="50800" dir="5400000" sx="115000" sy="115000" algn="ctr" rotWithShape="0">
                <a:schemeClr val="accent4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E00301-C4E6-0482-2431-BDD4641F64AB}"/>
                </a:ext>
              </a:extLst>
            </p:cNvPr>
            <p:cNvSpPr txBox="1"/>
            <p:nvPr/>
          </p:nvSpPr>
          <p:spPr>
            <a:xfrm>
              <a:off x="1354196" y="2974734"/>
              <a:ext cx="1528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Configuration.json</a:t>
              </a:r>
            </a:p>
          </p:txBody>
        </p:sp>
      </p:grp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98492A33-6AF4-4A6D-199E-7B10B09D24DF}"/>
              </a:ext>
            </a:extLst>
          </p:cNvPr>
          <p:cNvCxnSpPr>
            <a:cxnSpLocks/>
            <a:stCxn id="5" idx="4"/>
            <a:endCxn id="7" idx="1"/>
          </p:cNvCxnSpPr>
          <p:nvPr/>
        </p:nvCxnSpPr>
        <p:spPr>
          <a:xfrm flipV="1">
            <a:off x="2076249" y="1844473"/>
            <a:ext cx="1229843" cy="48001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0C0B9DA6-BA1E-24B2-7F8F-207EE67A5789}"/>
              </a:ext>
            </a:extLst>
          </p:cNvPr>
          <p:cNvCxnSpPr>
            <a:stCxn id="5" idx="4"/>
            <a:endCxn id="10" idx="1"/>
          </p:cNvCxnSpPr>
          <p:nvPr/>
        </p:nvCxnSpPr>
        <p:spPr>
          <a:xfrm>
            <a:off x="2076249" y="2324487"/>
            <a:ext cx="1229845" cy="47472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4AAF0E40-BE14-AA1F-DABC-7B63E6710894}"/>
              </a:ext>
            </a:extLst>
          </p:cNvPr>
          <p:cNvCxnSpPr>
            <a:stCxn id="7" idx="3"/>
            <a:endCxn id="12" idx="1"/>
          </p:cNvCxnSpPr>
          <p:nvPr/>
        </p:nvCxnSpPr>
        <p:spPr>
          <a:xfrm>
            <a:off x="3817820" y="1844473"/>
            <a:ext cx="1783031" cy="45616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BBFAC737-B0AF-3CC3-36D1-1BC23C2CC157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 flipV="1">
            <a:off x="3817822" y="2300642"/>
            <a:ext cx="1783029" cy="49856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508D1416-0273-CB79-CF4B-D89FBCEBCE32}"/>
              </a:ext>
            </a:extLst>
          </p:cNvPr>
          <p:cNvCxnSpPr>
            <a:stCxn id="14" idx="1"/>
            <a:endCxn id="12" idx="3"/>
          </p:cNvCxnSpPr>
          <p:nvPr/>
        </p:nvCxnSpPr>
        <p:spPr>
          <a:xfrm rot="10800000" flipV="1">
            <a:off x="7639377" y="2299648"/>
            <a:ext cx="2015135" cy="99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70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590D1-CA19-D5D1-C233-051DA9B43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qDAR Command Line Interface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A7103D-4811-182E-2D5B-F6A12DF5B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9</a:t>
            </a:fld>
            <a:endParaRPr lang="en-US" dirty="0"/>
          </a:p>
        </p:txBody>
      </p:sp>
      <p:sp>
        <p:nvSpPr>
          <p:cNvPr id="22" name="Can 21">
            <a:extLst>
              <a:ext uri="{FF2B5EF4-FFF2-40B4-BE49-F238E27FC236}">
                <a16:creationId xmlns:a16="http://schemas.microsoft.com/office/drawing/2014/main" id="{7927B798-7367-0FC5-74EF-F9BC7219FEBE}"/>
              </a:ext>
            </a:extLst>
          </p:cNvPr>
          <p:cNvSpPr/>
          <p:nvPr/>
        </p:nvSpPr>
        <p:spPr>
          <a:xfrm>
            <a:off x="573795" y="3102157"/>
            <a:ext cx="1132365" cy="1351682"/>
          </a:xfrm>
          <a:prstGeom prst="ca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BFDC5-B655-3441-2488-C1690FA5E3CD}"/>
              </a:ext>
            </a:extLst>
          </p:cNvPr>
          <p:cNvGrpSpPr/>
          <p:nvPr/>
        </p:nvGrpSpPr>
        <p:grpSpPr>
          <a:xfrm>
            <a:off x="2803190" y="2427950"/>
            <a:ext cx="1188210" cy="1104369"/>
            <a:chOff x="1595542" y="1985037"/>
            <a:chExt cx="1043071" cy="875609"/>
          </a:xfrm>
        </p:grpSpPr>
        <p:sp>
          <p:nvSpPr>
            <p:cNvPr id="24" name="Folded Corner 23">
              <a:extLst>
                <a:ext uri="{FF2B5EF4-FFF2-40B4-BE49-F238E27FC236}">
                  <a16:creationId xmlns:a16="http://schemas.microsoft.com/office/drawing/2014/main" id="{B10A7813-0FA3-0BB3-EE05-C955FCC065EA}"/>
                </a:ext>
              </a:extLst>
            </p:cNvPr>
            <p:cNvSpPr/>
            <p:nvPr/>
          </p:nvSpPr>
          <p:spPr>
            <a:xfrm>
              <a:off x="1862356" y="2290194"/>
              <a:ext cx="511728" cy="570452"/>
            </a:xfrm>
            <a:prstGeom prst="foldedCorner">
              <a:avLst/>
            </a:prstGeom>
            <a:ln w="158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F8CCE7B-1F4B-5F65-E273-F1F40600D363}"/>
                </a:ext>
              </a:extLst>
            </p:cNvPr>
            <p:cNvSpPr txBox="1"/>
            <p:nvPr/>
          </p:nvSpPr>
          <p:spPr>
            <a:xfrm>
              <a:off x="1595542" y="1985037"/>
              <a:ext cx="1043071" cy="26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patients.tsv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D91FDB3-CD0D-56F2-7F8C-A3B8152C6077}"/>
              </a:ext>
            </a:extLst>
          </p:cNvPr>
          <p:cNvGrpSpPr/>
          <p:nvPr/>
        </p:nvGrpSpPr>
        <p:grpSpPr>
          <a:xfrm>
            <a:off x="2677199" y="3650970"/>
            <a:ext cx="1516690" cy="1085516"/>
            <a:chOff x="1484937" y="3009131"/>
            <a:chExt cx="1331428" cy="860662"/>
          </a:xfrm>
        </p:grpSpPr>
        <p:sp>
          <p:nvSpPr>
            <p:cNvPr id="27" name="Folded Corner 26">
              <a:extLst>
                <a:ext uri="{FF2B5EF4-FFF2-40B4-BE49-F238E27FC236}">
                  <a16:creationId xmlns:a16="http://schemas.microsoft.com/office/drawing/2014/main" id="{05E068B4-69FD-0B5B-12B3-95B1A6843515}"/>
                </a:ext>
              </a:extLst>
            </p:cNvPr>
            <p:cNvSpPr/>
            <p:nvPr/>
          </p:nvSpPr>
          <p:spPr>
            <a:xfrm>
              <a:off x="1862356" y="3299341"/>
              <a:ext cx="511728" cy="570452"/>
            </a:xfrm>
            <a:prstGeom prst="foldedCorner">
              <a:avLst/>
            </a:prstGeom>
            <a:ln w="15875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ACF4326-CF48-7AF6-5C98-AA6F138CBE95}"/>
                </a:ext>
              </a:extLst>
            </p:cNvPr>
            <p:cNvSpPr txBox="1"/>
            <p:nvPr/>
          </p:nvSpPr>
          <p:spPr>
            <a:xfrm>
              <a:off x="1484937" y="3009131"/>
              <a:ext cx="1331428" cy="26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vaccinations.tsv</a:t>
              </a:r>
            </a:p>
          </p:txBody>
        </p:sp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80160F5-55CA-C8DF-9A7F-B2E6A489FC4D}"/>
              </a:ext>
            </a:extLst>
          </p:cNvPr>
          <p:cNvSpPr/>
          <p:nvPr/>
        </p:nvSpPr>
        <p:spPr>
          <a:xfrm>
            <a:off x="5721194" y="3163237"/>
            <a:ext cx="2322176" cy="1169372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58800" dist="19050" dir="5400000" sx="115000" sy="115000" algn="ct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qDAR CLI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FC37680-FC5D-DFAC-0F8F-EB696B8F29A2}"/>
              </a:ext>
            </a:extLst>
          </p:cNvPr>
          <p:cNvGrpSpPr/>
          <p:nvPr/>
        </p:nvGrpSpPr>
        <p:grpSpPr>
          <a:xfrm>
            <a:off x="9738006" y="3019012"/>
            <a:ext cx="1784722" cy="1087400"/>
            <a:chOff x="1334859" y="3007638"/>
            <a:chExt cx="1566720" cy="862155"/>
          </a:xfrm>
        </p:grpSpPr>
        <p:sp>
          <p:nvSpPr>
            <p:cNvPr id="37" name="Folded Corner 36">
              <a:extLst>
                <a:ext uri="{FF2B5EF4-FFF2-40B4-BE49-F238E27FC236}">
                  <a16:creationId xmlns:a16="http://schemas.microsoft.com/office/drawing/2014/main" id="{77B716C5-DE2D-2F81-D6AF-1056B923397B}"/>
                </a:ext>
              </a:extLst>
            </p:cNvPr>
            <p:cNvSpPr/>
            <p:nvPr/>
          </p:nvSpPr>
          <p:spPr>
            <a:xfrm>
              <a:off x="1862356" y="3299341"/>
              <a:ext cx="511728" cy="570452"/>
            </a:xfrm>
            <a:prstGeom prst="foldedCorner">
              <a:avLst/>
            </a:prstGeom>
            <a:ln w="158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2DB7F76-37A3-E5D5-935E-377BE68D6E90}"/>
                </a:ext>
              </a:extLst>
            </p:cNvPr>
            <p:cNvSpPr txBox="1"/>
            <p:nvPr/>
          </p:nvSpPr>
          <p:spPr>
            <a:xfrm>
              <a:off x="1334859" y="3007638"/>
              <a:ext cx="1566720" cy="26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Configuration.json</a:t>
              </a:r>
            </a:p>
          </p:txBody>
        </p:sp>
      </p:grp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ED18CFEB-817B-CD8C-CB4A-2BCCDC37B3A4}"/>
              </a:ext>
            </a:extLst>
          </p:cNvPr>
          <p:cNvCxnSpPr>
            <a:cxnSpLocks/>
            <a:stCxn id="22" idx="4"/>
            <a:endCxn id="24" idx="1"/>
          </p:cNvCxnSpPr>
          <p:nvPr/>
        </p:nvCxnSpPr>
        <p:spPr>
          <a:xfrm flipV="1">
            <a:off x="1706160" y="3172576"/>
            <a:ext cx="1400970" cy="60542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0A6B779F-FF58-C6B2-118B-B5D6D772CF4A}"/>
              </a:ext>
            </a:extLst>
          </p:cNvPr>
          <p:cNvCxnSpPr>
            <a:stCxn id="22" idx="4"/>
            <a:endCxn id="27" idx="1"/>
          </p:cNvCxnSpPr>
          <p:nvPr/>
        </p:nvCxnSpPr>
        <p:spPr>
          <a:xfrm>
            <a:off x="1706160" y="3777998"/>
            <a:ext cx="1400972" cy="59875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8B232523-BD82-11A3-BA2D-70334EC9839E}"/>
              </a:ext>
            </a:extLst>
          </p:cNvPr>
          <p:cNvCxnSpPr>
            <a:stCxn id="24" idx="3"/>
            <a:endCxn id="29" idx="1"/>
          </p:cNvCxnSpPr>
          <p:nvPr/>
        </p:nvCxnSpPr>
        <p:spPr>
          <a:xfrm>
            <a:off x="3690062" y="3172576"/>
            <a:ext cx="2031131" cy="57534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0D79DE66-4391-F746-0425-D8572529E9C1}"/>
              </a:ext>
            </a:extLst>
          </p:cNvPr>
          <p:cNvCxnSpPr>
            <a:stCxn id="27" idx="3"/>
            <a:endCxn id="29" idx="1"/>
          </p:cNvCxnSpPr>
          <p:nvPr/>
        </p:nvCxnSpPr>
        <p:spPr>
          <a:xfrm flipV="1">
            <a:off x="3690065" y="3747924"/>
            <a:ext cx="2031129" cy="62882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6C63804E-031A-DCF3-4B3A-0B5BC8D4EEBD}"/>
              </a:ext>
            </a:extLst>
          </p:cNvPr>
          <p:cNvCxnSpPr>
            <a:stCxn id="37" idx="1"/>
            <a:endCxn id="29" idx="3"/>
          </p:cNvCxnSpPr>
          <p:nvPr/>
        </p:nvCxnSpPr>
        <p:spPr>
          <a:xfrm rot="10800000" flipV="1">
            <a:off x="8043371" y="3746670"/>
            <a:ext cx="2295532" cy="125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727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36DDC62D2E614B8349009FA2B533FE" ma:contentTypeVersion="4" ma:contentTypeDescription="Create a new document." ma:contentTypeScope="" ma:versionID="18725572ae5737337d1ea29df23a8a8f">
  <xsd:schema xmlns:xsd="http://www.w3.org/2001/XMLSchema" xmlns:xs="http://www.w3.org/2001/XMLSchema" xmlns:p="http://schemas.microsoft.com/office/2006/metadata/properties" xmlns:ns2="e2356c7f-9a1b-41db-8d89-51bb5d8463d9" xmlns:ns3="01fcfbda-9643-476e-88fb-ce7a1280f67e" targetNamespace="http://schemas.microsoft.com/office/2006/metadata/properties" ma:root="true" ma:fieldsID="b7bb254471d871a85256d5242377c131" ns2:_="" ns3:_="">
    <xsd:import namespace="e2356c7f-9a1b-41db-8d89-51bb5d8463d9"/>
    <xsd:import namespace="01fcfbda-9643-476e-88fb-ce7a1280f67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56c7f-9a1b-41db-8d89-51bb5d8463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cfbda-9643-476e-88fb-ce7a1280f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00138A-D0B6-4BD3-A39F-6BE448948C56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01fcfbda-9643-476e-88fb-ce7a1280f67e"/>
    <ds:schemaRef ds:uri="http://schemas.openxmlformats.org/package/2006/metadata/core-properties"/>
    <ds:schemaRef ds:uri="e2356c7f-9a1b-41db-8d89-51bb5d8463d9"/>
  </ds:schemaRefs>
</ds:datastoreItem>
</file>

<file path=customXml/itemProps2.xml><?xml version="1.0" encoding="utf-8"?>
<ds:datastoreItem xmlns:ds="http://schemas.openxmlformats.org/officeDocument/2006/customXml" ds:itemID="{2153DE5F-7153-4DC3-AEDE-BDC2BC789C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356c7f-9a1b-41db-8d89-51bb5d8463d9"/>
    <ds:schemaRef ds:uri="01fcfbda-9643-476e-88fb-ce7a1280f6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4A7EDE-2846-4720-9905-EF57A5C0C3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31794</TotalTime>
  <Words>1663</Words>
  <Application>Microsoft Office PowerPoint</Application>
  <PresentationFormat>Widescreen</PresentationFormat>
  <Paragraphs>523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Technical Overview of NIST-Developed Tool to Assess IIS Data Quality</vt:lpstr>
      <vt:lpstr>Table of contents</vt:lpstr>
      <vt:lpstr>qDAR Workflow Overview</vt:lpstr>
      <vt:lpstr>Message Quality Evaluator (MQE)</vt:lpstr>
      <vt:lpstr>qDAR CLI</vt:lpstr>
      <vt:lpstr>Data Extract</vt:lpstr>
      <vt:lpstr>Data Extract</vt:lpstr>
      <vt:lpstr>Analysis Configuration</vt:lpstr>
      <vt:lpstr>qDAR Command Line Interface Overview</vt:lpstr>
      <vt:lpstr>qDAR Command Line Interface Overview</vt:lpstr>
      <vt:lpstr>Aggregate Detections File</vt:lpstr>
      <vt:lpstr>Aggregate Detections File</vt:lpstr>
      <vt:lpstr>Aggregate Detections File</vt:lpstr>
      <vt:lpstr>Aggregate Detections File</vt:lpstr>
      <vt:lpstr>Aggregate Detections File</vt:lpstr>
      <vt:lpstr>Aggregate Detections File</vt:lpstr>
      <vt:lpstr>HTML Summary</vt:lpstr>
      <vt:lpstr>HTML Summary</vt:lpstr>
      <vt:lpstr>Reporting Group Hashes Mapping</vt:lpstr>
      <vt:lpstr>Reporting Group Hashes Mapping</vt:lpstr>
      <vt:lpstr>qDAR Web Application</vt:lpstr>
      <vt:lpstr>qDAR Web Application Overview</vt:lpstr>
      <vt:lpstr>qDAR ADF Analysis</vt:lpstr>
      <vt:lpstr>qDAR Analysis Report</vt:lpstr>
      <vt:lpstr>PowerPoint Presentation</vt:lpstr>
      <vt:lpstr>Analysis Report Data Table</vt:lpstr>
      <vt:lpstr>qDAR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Hanacek, Natasha C. (Fed)</dc:creator>
  <cp:lastModifiedBy>Snelick, Robert D. (Fed)</cp:lastModifiedBy>
  <cp:revision>472</cp:revision>
  <dcterms:created xsi:type="dcterms:W3CDTF">2018-05-08T12:44:50Z</dcterms:created>
  <dcterms:modified xsi:type="dcterms:W3CDTF">2025-03-05T20:33:10Z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0x0101007B36DDC62D2E614B8349009FA2B533FE</vt:lpwstr>
  </property>
</Properties>
</file>