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1"/>
  </p:sldMasterIdLst>
  <p:notesMasterIdLst>
    <p:notesMasterId r:id="rId47"/>
  </p:notesMasterIdLst>
  <p:sldIdLst>
    <p:sldId id="332" r:id="rId2"/>
    <p:sldId id="333" r:id="rId3"/>
    <p:sldId id="390" r:id="rId4"/>
    <p:sldId id="265" r:id="rId5"/>
    <p:sldId id="266" r:id="rId6"/>
    <p:sldId id="268" r:id="rId7"/>
    <p:sldId id="287" r:id="rId8"/>
    <p:sldId id="269" r:id="rId9"/>
    <p:sldId id="290" r:id="rId10"/>
    <p:sldId id="289" r:id="rId11"/>
    <p:sldId id="394" r:id="rId12"/>
    <p:sldId id="270" r:id="rId13"/>
    <p:sldId id="271" r:id="rId14"/>
    <p:sldId id="272" r:id="rId15"/>
    <p:sldId id="391" r:id="rId16"/>
    <p:sldId id="277" r:id="rId17"/>
    <p:sldId id="278" r:id="rId18"/>
    <p:sldId id="279" r:id="rId19"/>
    <p:sldId id="281" r:id="rId20"/>
    <p:sldId id="282" r:id="rId21"/>
    <p:sldId id="283" r:id="rId22"/>
    <p:sldId id="286" r:id="rId23"/>
    <p:sldId id="392" r:id="rId24"/>
    <p:sldId id="257" r:id="rId25"/>
    <p:sldId id="258" r:id="rId26"/>
    <p:sldId id="259" r:id="rId27"/>
    <p:sldId id="260" r:id="rId28"/>
    <p:sldId id="261" r:id="rId29"/>
    <p:sldId id="262" r:id="rId30"/>
    <p:sldId id="406" r:id="rId31"/>
    <p:sldId id="399" r:id="rId32"/>
    <p:sldId id="400" r:id="rId33"/>
    <p:sldId id="402" r:id="rId34"/>
    <p:sldId id="403" r:id="rId35"/>
    <p:sldId id="264" r:id="rId36"/>
    <p:sldId id="405" r:id="rId37"/>
    <p:sldId id="389" r:id="rId38"/>
    <p:sldId id="393" r:id="rId39"/>
    <p:sldId id="273" r:id="rId40"/>
    <p:sldId id="395" r:id="rId41"/>
    <p:sldId id="396" r:id="rId42"/>
    <p:sldId id="397" r:id="rId43"/>
    <p:sldId id="398" r:id="rId44"/>
    <p:sldId id="274" r:id="rId45"/>
    <p:sldId id="387" r:id="rId46"/>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CC99"/>
    <a:srgbClr val="FF7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0" autoAdjust="0"/>
    <p:restoredTop sz="96369" autoAdjust="0"/>
  </p:normalViewPr>
  <p:slideViewPr>
    <p:cSldViewPr>
      <p:cViewPr varScale="1">
        <p:scale>
          <a:sx n="93" d="100"/>
          <a:sy n="93" d="100"/>
        </p:scale>
        <p:origin x="88" y="396"/>
      </p:cViewPr>
      <p:guideLst>
        <p:guide orient="horz" pos="2160"/>
        <p:guide pos="3840"/>
      </p:guideLst>
    </p:cSldViewPr>
  </p:slideViewPr>
  <p:notesTextViewPr>
    <p:cViewPr>
      <p:scale>
        <a:sx n="1" d="1"/>
        <a:sy n="1" d="1"/>
      </p:scale>
      <p:origin x="0" y="0"/>
    </p:cViewPr>
  </p:notesTextViewPr>
  <p:notesViewPr>
    <p:cSldViewPr>
      <p:cViewPr varScale="1">
        <p:scale>
          <a:sx n="82" d="100"/>
          <a:sy n="82" d="100"/>
        </p:scale>
        <p:origin x="2536"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1"/>
  <c:style val="2"/>
  <c:chart>
    <c:autoTitleDeleted val="1"/>
    <c:plotArea>
      <c:layout/>
      <c:barChart>
        <c:barDir val="col"/>
        <c:grouping val="clustered"/>
        <c:varyColors val="0"/>
        <c:ser>
          <c:idx val="0"/>
          <c:order val="0"/>
          <c:tx>
            <c:strRef>
              <c:f>Sheet1!$B$1</c:f>
              <c:strCache>
                <c:ptCount val="1"/>
                <c:pt idx="0">
                  <c:v>Work items</c:v>
                </c:pt>
              </c:strCache>
            </c:strRef>
          </c:tx>
          <c:spPr>
            <a:solidFill>
              <a:srgbClr val="1C7293"/>
            </a:solidFill>
            <a:effectLst/>
          </c:spPr>
          <c:invertIfNegative val="0"/>
          <c:dPt>
            <c:idx val="0"/>
            <c:invertIfNegative val="0"/>
            <c:bubble3D val="0"/>
            <c:spPr>
              <a:solidFill>
                <a:srgbClr val="1C7293"/>
              </a:solidFill>
              <a:effectLst/>
            </c:spPr>
            <c:extLst>
              <c:ext xmlns:c16="http://schemas.microsoft.com/office/drawing/2014/chart" uri="{C3380CC4-5D6E-409C-BE32-E72D297353CC}">
                <c16:uniqueId val="{00000001-29F5-42D5-A985-5379ED6902F2}"/>
              </c:ext>
            </c:extLst>
          </c:dPt>
          <c:dPt>
            <c:idx val="1"/>
            <c:invertIfNegative val="0"/>
            <c:bubble3D val="0"/>
            <c:spPr>
              <a:solidFill>
                <a:srgbClr val="1C7293"/>
              </a:solidFill>
              <a:effectLst/>
            </c:spPr>
            <c:extLst>
              <c:ext xmlns:c16="http://schemas.microsoft.com/office/drawing/2014/chart" uri="{C3380CC4-5D6E-409C-BE32-E72D297353CC}">
                <c16:uniqueId val="{00000003-29F5-42D5-A985-5379ED6902F2}"/>
              </c:ext>
            </c:extLst>
          </c:dPt>
          <c:dPt>
            <c:idx val="2"/>
            <c:invertIfNegative val="0"/>
            <c:bubble3D val="0"/>
            <c:spPr>
              <a:solidFill>
                <a:srgbClr val="1C7293"/>
              </a:solidFill>
              <a:effectLst/>
            </c:spPr>
            <c:extLst>
              <c:ext xmlns:c16="http://schemas.microsoft.com/office/drawing/2014/chart" uri="{C3380CC4-5D6E-409C-BE32-E72D297353CC}">
                <c16:uniqueId val="{00000005-29F5-42D5-A985-5379ED6902F2}"/>
              </c:ext>
            </c:extLst>
          </c:dPt>
          <c:dPt>
            <c:idx val="3"/>
            <c:invertIfNegative val="0"/>
            <c:bubble3D val="0"/>
            <c:spPr>
              <a:solidFill>
                <a:srgbClr val="1C7293"/>
              </a:solidFill>
              <a:effectLst/>
            </c:spPr>
            <c:extLst>
              <c:ext xmlns:c16="http://schemas.microsoft.com/office/drawing/2014/chart" uri="{C3380CC4-5D6E-409C-BE32-E72D297353CC}">
                <c16:uniqueId val="{00000007-29F5-42D5-A985-5379ED6902F2}"/>
              </c:ext>
            </c:extLst>
          </c:dPt>
          <c:dPt>
            <c:idx val="4"/>
            <c:invertIfNegative val="0"/>
            <c:bubble3D val="0"/>
            <c:spPr>
              <a:solidFill>
                <a:srgbClr val="02C39A"/>
              </a:solidFill>
              <a:effectLst/>
            </c:spPr>
            <c:extLst>
              <c:ext xmlns:c16="http://schemas.microsoft.com/office/drawing/2014/chart" uri="{C3380CC4-5D6E-409C-BE32-E72D297353CC}">
                <c16:uniqueId val="{00000009-29F5-42D5-A985-5379ED6902F2}"/>
              </c:ext>
            </c:extLst>
          </c:dPt>
          <c:dPt>
            <c:idx val="5"/>
            <c:invertIfNegative val="0"/>
            <c:bubble3D val="0"/>
            <c:spPr>
              <a:solidFill>
                <a:srgbClr val="1C7293"/>
              </a:solidFill>
              <a:effectLst/>
            </c:spPr>
            <c:extLst>
              <c:ext xmlns:c16="http://schemas.microsoft.com/office/drawing/2014/chart" uri="{C3380CC4-5D6E-409C-BE32-E72D297353CC}">
                <c16:uniqueId val="{0000000B-29F5-42D5-A985-5379ED6902F2}"/>
              </c:ext>
            </c:extLst>
          </c:dPt>
          <c:dLbls>
            <c:numFmt formatCode="#,##0" sourceLinked="0"/>
            <c:spPr>
              <a:noFill/>
              <a:ln>
                <a:noFill/>
              </a:ln>
              <a:effectLst/>
            </c:spPr>
            <c:txPr>
              <a:bodyPr/>
              <a:lstStyle/>
              <a:p>
                <a:pPr>
                  <a:defRPr sz="1200" b="1" i="0" u="none" strike="noStrike">
                    <a:solidFill>
                      <a:srgbClr val="161D3A"/>
                    </a:solidFill>
                    <a:latin typeface="Calibri"/>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WG 10
sensors</c:v>
                </c:pt>
                <c:pt idx="1">
                  <c:v>WG 14
enabling tech</c:v>
                </c:pt>
                <c:pt idx="2">
                  <c:v>WG 9
terminology</c:v>
                </c:pt>
                <c:pt idx="3">
                  <c:v>WG 13
QRNG</c:v>
                </c:pt>
                <c:pt idx="4">
                  <c:v>WG 16
communication</c:v>
                </c:pt>
                <c:pt idx="5">
                  <c:v>PT 63622
photonics vocab</c:v>
                </c:pt>
              </c:strCache>
            </c:strRef>
          </c:cat>
          <c:val>
            <c:numRef>
              <c:f>Sheet1!$B$2:$B$7</c:f>
              <c:numCache>
                <c:formatCode>General</c:formatCode>
                <c:ptCount val="6"/>
                <c:pt idx="0">
                  <c:v>5</c:v>
                </c:pt>
                <c:pt idx="1">
                  <c:v>3</c:v>
                </c:pt>
                <c:pt idx="2">
                  <c:v>2</c:v>
                </c:pt>
                <c:pt idx="3">
                  <c:v>2</c:v>
                </c:pt>
                <c:pt idx="4">
                  <c:v>1</c:v>
                </c:pt>
                <c:pt idx="5">
                  <c:v>1</c:v>
                </c:pt>
              </c:numCache>
            </c:numRef>
          </c:val>
          <c:extLst>
            <c:ext xmlns:c16="http://schemas.microsoft.com/office/drawing/2014/chart" uri="{C3380CC4-5D6E-409C-BE32-E72D297353CC}">
              <c16:uniqueId val="{0000000C-29F5-42D5-A985-5379ED6902F2}"/>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FEA"/>
            </a:solidFill>
            <a:prstDash val="solid"/>
            <a:round/>
          </a:ln>
        </c:spPr>
        <c:txPr>
          <a:bodyPr/>
          <a:lstStyle/>
          <a:p>
            <a:pPr>
              <a:defRPr sz="1200" b="0" i="0" u="none" strike="noStrike">
                <a:solidFill>
                  <a:srgbClr val="5C6684"/>
                </a:solidFill>
                <a:latin typeface="Calibri"/>
              </a:defRPr>
            </a:pPr>
            <a:endParaRPr lang="ko-KR"/>
          </a:p>
        </c:txPr>
        <c:crossAx val="2094734552"/>
        <c:crosses val="autoZero"/>
        <c:auto val="1"/>
        <c:lblAlgn val="ctr"/>
        <c:lblOffset val="100"/>
        <c:noMultiLvlLbl val="1"/>
      </c:catAx>
      <c:valAx>
        <c:axId val="2094734552"/>
        <c:scaling>
          <c:orientation val="minMax"/>
          <c:max val="6"/>
          <c:min val="0"/>
        </c:scaling>
        <c:delete val="0"/>
        <c:axPos val="l"/>
        <c:majorGridlines>
          <c:spPr>
            <a:ln w="12700" cap="flat">
              <a:solidFill>
                <a:srgbClr val="E8ECF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5C6684"/>
                </a:solidFill>
                <a:latin typeface="Calibri"/>
              </a:defRPr>
            </a:pPr>
            <a:endParaRPr lang="ko-K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3237D-D71A-4C4B-BA10-22F12B77E984}" type="datetimeFigureOut">
              <a:rPr lang="ko-KR" altLang="en-US" smtClean="0"/>
              <a:t>2026-09-14</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D872A0-5415-4203-8046-AE04B12D122D}" type="slidenum">
              <a:rPr lang="ko-KR" altLang="en-US" smtClean="0"/>
              <a:t>‹#›</a:t>
            </a:fld>
            <a:endParaRPr lang="ko-KR" altLang="en-US"/>
          </a:p>
        </p:txBody>
      </p:sp>
    </p:spTree>
    <p:extLst>
      <p:ext uri="{BB962C8B-B14F-4D97-AF65-F5344CB8AC3E}">
        <p14:creationId xmlns:p14="http://schemas.microsoft.com/office/powerpoint/2010/main" val="2693459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 = 39 (Y.3800-Y.3838) + 10 (X.1702, X.1710-X.1718) + 6 (Q.4160-Q.4165).</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Y.3802 is the anchor architecture Recommendation; the layered model it defines is reused by every later Y.38xx and by SG17's X.171x security 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4240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47208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476440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833545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2026 additions: X.1711 closes the protocol-security gap and X.1718 mirrors SG13's interworking architecture on the security side.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Q16/13 retitling is the single clearest signal that ITU-T intends to go beyond key distribution in this study period.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3038047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966104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3337683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TSAG = Telecommunication Standardization Advisory Group. JCA-QKDN is the cross-SG coordination point and the external liaison channel.</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104384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51FD53-4D98-470C-8398-8E2F2C23C5F8}"/>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2B8EC05C-D4D4-48AA-98AC-BAFF5C08F6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078544E5-48DE-433C-A5E7-32313F1119D2}"/>
              </a:ext>
            </a:extLst>
          </p:cNvPr>
          <p:cNvSpPr>
            <a:spLocks noGrp="1"/>
          </p:cNvSpPr>
          <p:nvPr>
            <p:ph type="dt" sz="half" idx="10"/>
          </p:nvPr>
        </p:nvSpPr>
        <p:spPr/>
        <p:txBody>
          <a:bodyPr/>
          <a:lstStyle/>
          <a:p>
            <a:endParaRPr lang="ko-KR" altLang="en-US"/>
          </a:p>
        </p:txBody>
      </p:sp>
      <p:sp>
        <p:nvSpPr>
          <p:cNvPr id="5" name="바닥글 개체 틀 4">
            <a:extLst>
              <a:ext uri="{FF2B5EF4-FFF2-40B4-BE49-F238E27FC236}">
                <a16:creationId xmlns:a16="http://schemas.microsoft.com/office/drawing/2014/main" id="{E4C5E092-C667-4C1B-AB4E-B2DEDBF4EB64}"/>
              </a:ext>
            </a:extLst>
          </p:cNvPr>
          <p:cNvSpPr>
            <a:spLocks noGrp="1"/>
          </p:cNvSpPr>
          <p:nvPr>
            <p:ph type="ftr" sz="quarter" idx="11"/>
          </p:nvPr>
        </p:nvSpPr>
        <p:spPr/>
        <p:txBody>
          <a:bodyPr/>
          <a:lstStyle/>
          <a:p>
            <a:endParaRPr lang="ko-KR" altLang="en-US" dirty="0"/>
          </a:p>
        </p:txBody>
      </p:sp>
      <p:sp>
        <p:nvSpPr>
          <p:cNvPr id="6" name="슬라이드 번호 개체 틀 5">
            <a:extLst>
              <a:ext uri="{FF2B5EF4-FFF2-40B4-BE49-F238E27FC236}">
                <a16:creationId xmlns:a16="http://schemas.microsoft.com/office/drawing/2014/main" id="{6980875E-2631-41C7-94CA-08890382993B}"/>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389406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C229EA8-EFBC-48B7-972E-8E1428814F1B}"/>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69794AFA-B090-4717-B468-2BD5CBE4B45F}"/>
              </a:ext>
            </a:extLst>
          </p:cNvPr>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500746BE-DFE4-4D37-BBF0-92899456A9F2}"/>
              </a:ext>
            </a:extLst>
          </p:cNvPr>
          <p:cNvSpPr>
            <a:spLocks noGrp="1"/>
          </p:cNvSpPr>
          <p:nvPr>
            <p:ph type="dt" sz="half" idx="10"/>
          </p:nvPr>
        </p:nvSpPr>
        <p:spPr/>
        <p:txBody>
          <a:bodyPr/>
          <a:lstStyle/>
          <a:p>
            <a:endParaRPr lang="ko-KR" altLang="en-US"/>
          </a:p>
        </p:txBody>
      </p:sp>
      <p:sp>
        <p:nvSpPr>
          <p:cNvPr id="5" name="바닥글 개체 틀 4">
            <a:extLst>
              <a:ext uri="{FF2B5EF4-FFF2-40B4-BE49-F238E27FC236}">
                <a16:creationId xmlns:a16="http://schemas.microsoft.com/office/drawing/2014/main" id="{74181384-B6A8-4F14-AC91-6CC7F1A3112A}"/>
              </a:ext>
            </a:extLst>
          </p:cNvPr>
          <p:cNvSpPr>
            <a:spLocks noGrp="1"/>
          </p:cNvSpPr>
          <p:nvPr>
            <p:ph type="ftr" sz="quarter" idx="11"/>
          </p:nvPr>
        </p:nvSpPr>
        <p:spPr/>
        <p:txBody>
          <a:bodyPr/>
          <a:lstStyle/>
          <a:p>
            <a:endParaRPr lang="ko-KR" altLang="en-US" dirty="0"/>
          </a:p>
        </p:txBody>
      </p:sp>
      <p:sp>
        <p:nvSpPr>
          <p:cNvPr id="6" name="슬라이드 번호 개체 틀 5">
            <a:extLst>
              <a:ext uri="{FF2B5EF4-FFF2-40B4-BE49-F238E27FC236}">
                <a16:creationId xmlns:a16="http://schemas.microsoft.com/office/drawing/2014/main" id="{065CFD13-20E1-4356-A73F-4E08C9486DFA}"/>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
        <p:nvSpPr>
          <p:cNvPr id="7" name="자유형: 도형 6">
            <a:extLst>
              <a:ext uri="{FF2B5EF4-FFF2-40B4-BE49-F238E27FC236}">
                <a16:creationId xmlns:a16="http://schemas.microsoft.com/office/drawing/2014/main" id="{ED8DAEF1-087C-468E-B7C5-44DB164937A0}"/>
              </a:ext>
            </a:extLst>
          </p:cNvPr>
          <p:cNvSpPr/>
          <p:nvPr userDrawn="1"/>
        </p:nvSpPr>
        <p:spPr>
          <a:xfrm flipV="1">
            <a:off x="7680177" y="-6352"/>
            <a:ext cx="4511824" cy="771098"/>
          </a:xfrm>
          <a:custGeom>
            <a:avLst/>
            <a:gdLst>
              <a:gd name="connsiteX0" fmla="*/ 0 w 1821164"/>
              <a:gd name="connsiteY0" fmla="*/ 776461 h 776461"/>
              <a:gd name="connsiteX1" fmla="*/ 1821164 w 1821164"/>
              <a:gd name="connsiteY1" fmla="*/ 776461 h 776461"/>
              <a:gd name="connsiteX2" fmla="*/ 1821164 w 1821164"/>
              <a:gd name="connsiteY2" fmla="*/ 0 h 776461"/>
              <a:gd name="connsiteX3" fmla="*/ 796874 w 1821164"/>
              <a:gd name="connsiteY3" fmla="*/ 0 h 776461"/>
            </a:gdLst>
            <a:ahLst/>
            <a:cxnLst>
              <a:cxn ang="0">
                <a:pos x="connsiteX0" y="connsiteY0"/>
              </a:cxn>
              <a:cxn ang="0">
                <a:pos x="connsiteX1" y="connsiteY1"/>
              </a:cxn>
              <a:cxn ang="0">
                <a:pos x="connsiteX2" y="connsiteY2"/>
              </a:cxn>
              <a:cxn ang="0">
                <a:pos x="connsiteX3" y="connsiteY3"/>
              </a:cxn>
            </a:cxnLst>
            <a:rect l="l" t="t" r="r" b="b"/>
            <a:pathLst>
              <a:path w="1821164" h="776461">
                <a:moveTo>
                  <a:pt x="0" y="776461"/>
                </a:moveTo>
                <a:lnTo>
                  <a:pt x="1821164" y="776461"/>
                </a:lnTo>
                <a:lnTo>
                  <a:pt x="1821164" y="0"/>
                </a:lnTo>
                <a:lnTo>
                  <a:pt x="796874" y="0"/>
                </a:lnTo>
                <a:close/>
              </a:path>
            </a:pathLst>
          </a:custGeom>
          <a:gradFill>
            <a:gsLst>
              <a:gs pos="0">
                <a:srgbClr val="0070C0">
                  <a:alpha val="70000"/>
                </a:srgbClr>
              </a:gs>
              <a:gs pos="100000">
                <a:srgbClr val="004F8A">
                  <a:alpha val="70000"/>
                </a:srgbClr>
              </a:gs>
            </a:gsLst>
            <a:lin ang="5400000" scaled="1"/>
          </a:gradFill>
          <a:ln w="4318" cap="flat">
            <a:noFill/>
            <a:prstDash val="solid"/>
            <a:miter/>
          </a:ln>
        </p:spPr>
        <p:txBody>
          <a:bodyPr wrap="square" rtlCol="0" anchor="ctr">
            <a:noAutofit/>
          </a:bodyPr>
          <a:lstStyle/>
          <a:p>
            <a:pPr lvl="0"/>
            <a:endParaRPr lang="ko-KR" altLang="en-US"/>
          </a:p>
        </p:txBody>
      </p:sp>
      <p:sp>
        <p:nvSpPr>
          <p:cNvPr id="8" name="직사각형 7">
            <a:extLst>
              <a:ext uri="{FF2B5EF4-FFF2-40B4-BE49-F238E27FC236}">
                <a16:creationId xmlns:a16="http://schemas.microsoft.com/office/drawing/2014/main" id="{AAC51563-4F87-48BD-BF3A-AA9539C307A9}"/>
              </a:ext>
            </a:extLst>
          </p:cNvPr>
          <p:cNvSpPr/>
          <p:nvPr userDrawn="1"/>
        </p:nvSpPr>
        <p:spPr>
          <a:xfrm>
            <a:off x="0" y="0"/>
            <a:ext cx="1066546" cy="7597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a:extLst>
              <a:ext uri="{FF2B5EF4-FFF2-40B4-BE49-F238E27FC236}">
                <a16:creationId xmlns:a16="http://schemas.microsoft.com/office/drawing/2014/main" id="{3EA01207-88FB-4DBF-AD74-57BDC244AF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9790191" flipH="1" flipV="1">
            <a:off x="145437" y="63355"/>
            <a:ext cx="556003" cy="655709"/>
          </a:xfrm>
          <a:prstGeom prst="rect">
            <a:avLst/>
          </a:prstGeom>
        </p:spPr>
      </p:pic>
      <p:grpSp>
        <p:nvGrpSpPr>
          <p:cNvPr id="10" name="그룹 9">
            <a:extLst>
              <a:ext uri="{FF2B5EF4-FFF2-40B4-BE49-F238E27FC236}">
                <a16:creationId xmlns:a16="http://schemas.microsoft.com/office/drawing/2014/main" id="{B01439F3-DFF5-4C91-9EEF-7DB25F219829}"/>
              </a:ext>
            </a:extLst>
          </p:cNvPr>
          <p:cNvGrpSpPr/>
          <p:nvPr userDrawn="1"/>
        </p:nvGrpSpPr>
        <p:grpSpPr>
          <a:xfrm>
            <a:off x="409891" y="-6350"/>
            <a:ext cx="10309528" cy="776460"/>
            <a:chOff x="409891" y="-6350"/>
            <a:chExt cx="10309528" cy="776460"/>
          </a:xfrm>
        </p:grpSpPr>
        <p:pic>
          <p:nvPicPr>
            <p:cNvPr id="11" name="그래픽 10">
              <a:extLst>
                <a:ext uri="{FF2B5EF4-FFF2-40B4-BE49-F238E27FC236}">
                  <a16:creationId xmlns:a16="http://schemas.microsoft.com/office/drawing/2014/main" id="{377F9668-77CE-42B2-8E05-BD72964E76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409891" y="-6350"/>
              <a:ext cx="8843327" cy="776460"/>
            </a:xfrm>
            <a:prstGeom prst="rect">
              <a:avLst/>
            </a:prstGeom>
          </p:spPr>
        </p:pic>
        <p:sp>
          <p:nvSpPr>
            <p:cNvPr id="12" name="자유형: 도형 11">
              <a:extLst>
                <a:ext uri="{FF2B5EF4-FFF2-40B4-BE49-F238E27FC236}">
                  <a16:creationId xmlns:a16="http://schemas.microsoft.com/office/drawing/2014/main" id="{3C022BE8-95E3-40E6-8B07-1D3B9B3BD0EB}"/>
                </a:ext>
              </a:extLst>
            </p:cNvPr>
            <p:cNvSpPr/>
            <p:nvPr userDrawn="1"/>
          </p:nvSpPr>
          <p:spPr>
            <a:xfrm rot="10800000">
              <a:off x="409891" y="-6350"/>
              <a:ext cx="10309528" cy="766085"/>
            </a:xfrm>
            <a:custGeom>
              <a:avLst/>
              <a:gdLst>
                <a:gd name="connsiteX0" fmla="*/ 7732146 w 7732146"/>
                <a:gd name="connsiteY0" fmla="*/ 771413 h 771413"/>
                <a:gd name="connsiteX1" fmla="*/ 7019699 w 7732146"/>
                <a:gd name="connsiteY1" fmla="*/ 771413 h 771413"/>
                <a:gd name="connsiteX2" fmla="*/ 712447 w 7732146"/>
                <a:gd name="connsiteY2" fmla="*/ 771413 h 771413"/>
                <a:gd name="connsiteX3" fmla="*/ 0 w 7732146"/>
                <a:gd name="connsiteY3" fmla="*/ 771413 h 771413"/>
                <a:gd name="connsiteX4" fmla="*/ 791703 w 7732146"/>
                <a:gd name="connsiteY4" fmla="*/ 0 h 771413"/>
                <a:gd name="connsiteX5" fmla="*/ 1504150 w 7732146"/>
                <a:gd name="connsiteY5" fmla="*/ 0 h 771413"/>
                <a:gd name="connsiteX6" fmla="*/ 7019699 w 7732146"/>
                <a:gd name="connsiteY6" fmla="*/ 0 h 771413"/>
                <a:gd name="connsiteX7" fmla="*/ 7732146 w 7732146"/>
                <a:gd name="connsiteY7" fmla="*/ 0 h 77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32146" h="771413">
                  <a:moveTo>
                    <a:pt x="7732146" y="771413"/>
                  </a:moveTo>
                  <a:lnTo>
                    <a:pt x="7019699" y="771413"/>
                  </a:lnTo>
                  <a:lnTo>
                    <a:pt x="712447" y="771413"/>
                  </a:lnTo>
                  <a:lnTo>
                    <a:pt x="0" y="771413"/>
                  </a:lnTo>
                  <a:lnTo>
                    <a:pt x="791703" y="0"/>
                  </a:lnTo>
                  <a:lnTo>
                    <a:pt x="1504150" y="0"/>
                  </a:lnTo>
                  <a:lnTo>
                    <a:pt x="7019699" y="0"/>
                  </a:lnTo>
                  <a:lnTo>
                    <a:pt x="7732146" y="0"/>
                  </a:lnTo>
                  <a:close/>
                </a:path>
              </a:pathLst>
            </a:custGeom>
            <a:gradFill>
              <a:gsLst>
                <a:gs pos="0">
                  <a:srgbClr val="0070C0">
                    <a:alpha val="70000"/>
                  </a:srgbClr>
                </a:gs>
                <a:gs pos="100000">
                  <a:srgbClr val="004F8A"/>
                </a:gs>
              </a:gsLst>
              <a:lin ang="5400000" scaled="1"/>
            </a:gradFill>
            <a:ln w="10233" cap="flat">
              <a:noFill/>
              <a:prstDash val="solid"/>
              <a:miter/>
            </a:ln>
          </p:spPr>
          <p:txBody>
            <a:bodyPr wrap="square" rtlCol="0" anchor="ctr">
              <a:noAutofit/>
            </a:bodyPr>
            <a:lstStyle/>
            <a:p>
              <a:pPr lvl="0"/>
              <a:r>
                <a:rPr lang="en-US" altLang="ko-KR" dirty="0"/>
                <a:t> </a:t>
              </a:r>
              <a:endParaRPr lang="ko-KR" altLang="en-US" dirty="0"/>
            </a:p>
          </p:txBody>
        </p:sp>
      </p:grpSp>
      <p:pic>
        <p:nvPicPr>
          <p:cNvPr id="14" name="그림 13">
            <a:extLst>
              <a:ext uri="{FF2B5EF4-FFF2-40B4-BE49-F238E27FC236}">
                <a16:creationId xmlns:a16="http://schemas.microsoft.com/office/drawing/2014/main" id="{34378394-4666-4911-B112-4B3FE7176958}"/>
              </a:ext>
            </a:extLst>
          </p:cNvPr>
          <p:cNvPicPr>
            <a:picLocks noChangeAspect="1"/>
          </p:cNvPicPr>
          <p:nvPr userDrawn="1"/>
        </p:nvPicPr>
        <p:blipFill>
          <a:blip r:embed="rId5"/>
          <a:stretch>
            <a:fillRect/>
          </a:stretch>
        </p:blipFill>
        <p:spPr>
          <a:xfrm>
            <a:off x="139488" y="6427287"/>
            <a:ext cx="270403" cy="329304"/>
          </a:xfrm>
          <a:prstGeom prst="rect">
            <a:avLst/>
          </a:prstGeom>
        </p:spPr>
      </p:pic>
    </p:spTree>
    <p:extLst>
      <p:ext uri="{BB962C8B-B14F-4D97-AF65-F5344CB8AC3E}">
        <p14:creationId xmlns:p14="http://schemas.microsoft.com/office/powerpoint/2010/main" val="364906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978D8D-23F8-4B3E-9E03-C4046E91B30E}"/>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4EB0EA55-44BA-47C8-8A95-4CC5A9AD5A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a:extLst>
              <a:ext uri="{FF2B5EF4-FFF2-40B4-BE49-F238E27FC236}">
                <a16:creationId xmlns:a16="http://schemas.microsoft.com/office/drawing/2014/main" id="{A2BB8F42-4E2E-4B60-9615-813BF6955186}"/>
              </a:ext>
            </a:extLst>
          </p:cNvPr>
          <p:cNvSpPr>
            <a:spLocks noGrp="1"/>
          </p:cNvSpPr>
          <p:nvPr>
            <p:ph type="dt" sz="half" idx="10"/>
          </p:nvPr>
        </p:nvSpPr>
        <p:spPr/>
        <p:txBody>
          <a:bodyPr/>
          <a:lstStyle/>
          <a:p>
            <a:endParaRPr lang="ko-KR" altLang="en-US"/>
          </a:p>
        </p:txBody>
      </p:sp>
      <p:sp>
        <p:nvSpPr>
          <p:cNvPr id="5" name="바닥글 개체 틀 4">
            <a:extLst>
              <a:ext uri="{FF2B5EF4-FFF2-40B4-BE49-F238E27FC236}">
                <a16:creationId xmlns:a16="http://schemas.microsoft.com/office/drawing/2014/main" id="{A0A01C9D-60DC-4E76-9BB9-E9D6AA1BEC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9EB6F2D-AA4D-47DB-916B-4E12B1742068}"/>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1200647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2CD563B-E805-4273-9AEC-0174BD277494}"/>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509250B1-2346-425B-8791-D18D0DCDA4E7}"/>
              </a:ext>
            </a:extLst>
          </p:cNvPr>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a:extLst>
              <a:ext uri="{FF2B5EF4-FFF2-40B4-BE49-F238E27FC236}">
                <a16:creationId xmlns:a16="http://schemas.microsoft.com/office/drawing/2014/main" id="{095F814D-FCCA-4227-AF8B-BD4D7721C3E7}"/>
              </a:ext>
            </a:extLst>
          </p:cNvPr>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a:extLst>
              <a:ext uri="{FF2B5EF4-FFF2-40B4-BE49-F238E27FC236}">
                <a16:creationId xmlns:a16="http://schemas.microsoft.com/office/drawing/2014/main" id="{FBB757A8-FAEF-42CB-AC4E-DBEF114C2317}"/>
              </a:ext>
            </a:extLst>
          </p:cNvPr>
          <p:cNvSpPr>
            <a:spLocks noGrp="1"/>
          </p:cNvSpPr>
          <p:nvPr>
            <p:ph type="dt" sz="half" idx="10"/>
          </p:nvPr>
        </p:nvSpPr>
        <p:spPr/>
        <p:txBody>
          <a:bodyPr/>
          <a:lstStyle/>
          <a:p>
            <a:endParaRPr lang="ko-KR" altLang="en-US"/>
          </a:p>
        </p:txBody>
      </p:sp>
      <p:sp>
        <p:nvSpPr>
          <p:cNvPr id="6" name="바닥글 개체 틀 5">
            <a:extLst>
              <a:ext uri="{FF2B5EF4-FFF2-40B4-BE49-F238E27FC236}">
                <a16:creationId xmlns:a16="http://schemas.microsoft.com/office/drawing/2014/main" id="{67159208-E7E6-4931-B032-527C14468F5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51BF3432-CF70-4660-AA69-4756704E5E21}"/>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58704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4ED4AC-030A-48F7-95AB-750EF53500D0}"/>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2FFA4400-175C-4DA3-B764-74F89D75F0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a:extLst>
              <a:ext uri="{FF2B5EF4-FFF2-40B4-BE49-F238E27FC236}">
                <a16:creationId xmlns:a16="http://schemas.microsoft.com/office/drawing/2014/main" id="{3E6A26D2-5FD8-40CD-8F01-28AE14410845}"/>
              </a:ext>
            </a:extLst>
          </p:cNvPr>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a:extLst>
              <a:ext uri="{FF2B5EF4-FFF2-40B4-BE49-F238E27FC236}">
                <a16:creationId xmlns:a16="http://schemas.microsoft.com/office/drawing/2014/main" id="{9CA4F3B0-5F3D-4E28-B4FC-99F156B593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a:extLst>
              <a:ext uri="{FF2B5EF4-FFF2-40B4-BE49-F238E27FC236}">
                <a16:creationId xmlns:a16="http://schemas.microsoft.com/office/drawing/2014/main" id="{169CCC69-F47A-4C1F-BDD1-EB720EE0F35F}"/>
              </a:ext>
            </a:extLst>
          </p:cNvPr>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a:extLst>
              <a:ext uri="{FF2B5EF4-FFF2-40B4-BE49-F238E27FC236}">
                <a16:creationId xmlns:a16="http://schemas.microsoft.com/office/drawing/2014/main" id="{BD5A1406-C681-4D72-841B-A163DA5B7A31}"/>
              </a:ext>
            </a:extLst>
          </p:cNvPr>
          <p:cNvSpPr>
            <a:spLocks noGrp="1"/>
          </p:cNvSpPr>
          <p:nvPr>
            <p:ph type="dt" sz="half" idx="10"/>
          </p:nvPr>
        </p:nvSpPr>
        <p:spPr/>
        <p:txBody>
          <a:bodyPr/>
          <a:lstStyle/>
          <a:p>
            <a:endParaRPr lang="ko-KR" altLang="en-US"/>
          </a:p>
        </p:txBody>
      </p:sp>
      <p:sp>
        <p:nvSpPr>
          <p:cNvPr id="8" name="바닥글 개체 틀 7">
            <a:extLst>
              <a:ext uri="{FF2B5EF4-FFF2-40B4-BE49-F238E27FC236}">
                <a16:creationId xmlns:a16="http://schemas.microsoft.com/office/drawing/2014/main" id="{7EF7909E-231F-4616-A23A-51182ABBD5D1}"/>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B368E00A-8A78-4E57-AE8D-1C537327A678}"/>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2969133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11AAAB6-D835-4C43-B004-CF8494896D67}"/>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BE7C7959-FDCE-4F88-A90D-453BE12D928B}"/>
              </a:ext>
            </a:extLst>
          </p:cNvPr>
          <p:cNvSpPr>
            <a:spLocks noGrp="1"/>
          </p:cNvSpPr>
          <p:nvPr>
            <p:ph type="dt" sz="half" idx="10"/>
          </p:nvPr>
        </p:nvSpPr>
        <p:spPr/>
        <p:txBody>
          <a:bodyPr/>
          <a:lstStyle/>
          <a:p>
            <a:endParaRPr lang="ko-KR" altLang="en-US"/>
          </a:p>
        </p:txBody>
      </p:sp>
      <p:sp>
        <p:nvSpPr>
          <p:cNvPr id="4" name="바닥글 개체 틀 3">
            <a:extLst>
              <a:ext uri="{FF2B5EF4-FFF2-40B4-BE49-F238E27FC236}">
                <a16:creationId xmlns:a16="http://schemas.microsoft.com/office/drawing/2014/main" id="{CB28C9D6-E2D5-4CC3-B8E9-7601F5A17BF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41A42516-77B5-4AB4-B588-FD7067CE0305}"/>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159978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F3954B80-3D55-4513-9B9D-13B2E129A6A1}"/>
              </a:ext>
            </a:extLst>
          </p:cNvPr>
          <p:cNvSpPr>
            <a:spLocks noGrp="1"/>
          </p:cNvSpPr>
          <p:nvPr>
            <p:ph type="dt" sz="half" idx="10"/>
          </p:nvPr>
        </p:nvSpPr>
        <p:spPr/>
        <p:txBody>
          <a:bodyPr/>
          <a:lstStyle/>
          <a:p>
            <a:endParaRPr lang="ko-KR" altLang="en-US"/>
          </a:p>
        </p:txBody>
      </p:sp>
      <p:sp>
        <p:nvSpPr>
          <p:cNvPr id="3" name="바닥글 개체 틀 2">
            <a:extLst>
              <a:ext uri="{FF2B5EF4-FFF2-40B4-BE49-F238E27FC236}">
                <a16:creationId xmlns:a16="http://schemas.microsoft.com/office/drawing/2014/main" id="{91CCC423-BD3D-4A41-B754-5CF87C57547E}"/>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3846FD45-F7D1-44FE-A796-DAE6A8B4D88B}"/>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
        <p:nvSpPr>
          <p:cNvPr id="5" name="자유형: 도형 4">
            <a:extLst>
              <a:ext uri="{FF2B5EF4-FFF2-40B4-BE49-F238E27FC236}">
                <a16:creationId xmlns:a16="http://schemas.microsoft.com/office/drawing/2014/main" id="{154E8BFF-E3AA-4EA0-85B4-4B6E47FFCF83}"/>
              </a:ext>
            </a:extLst>
          </p:cNvPr>
          <p:cNvSpPr/>
          <p:nvPr userDrawn="1"/>
        </p:nvSpPr>
        <p:spPr>
          <a:xfrm flipV="1">
            <a:off x="9763781" y="-6352"/>
            <a:ext cx="2428219" cy="771098"/>
          </a:xfrm>
          <a:custGeom>
            <a:avLst/>
            <a:gdLst>
              <a:gd name="connsiteX0" fmla="*/ 0 w 1821164"/>
              <a:gd name="connsiteY0" fmla="*/ 776461 h 776461"/>
              <a:gd name="connsiteX1" fmla="*/ 1821164 w 1821164"/>
              <a:gd name="connsiteY1" fmla="*/ 776461 h 776461"/>
              <a:gd name="connsiteX2" fmla="*/ 1821164 w 1821164"/>
              <a:gd name="connsiteY2" fmla="*/ 0 h 776461"/>
              <a:gd name="connsiteX3" fmla="*/ 796874 w 1821164"/>
              <a:gd name="connsiteY3" fmla="*/ 0 h 776461"/>
            </a:gdLst>
            <a:ahLst/>
            <a:cxnLst>
              <a:cxn ang="0">
                <a:pos x="connsiteX0" y="connsiteY0"/>
              </a:cxn>
              <a:cxn ang="0">
                <a:pos x="connsiteX1" y="connsiteY1"/>
              </a:cxn>
              <a:cxn ang="0">
                <a:pos x="connsiteX2" y="connsiteY2"/>
              </a:cxn>
              <a:cxn ang="0">
                <a:pos x="connsiteX3" y="connsiteY3"/>
              </a:cxn>
            </a:cxnLst>
            <a:rect l="l" t="t" r="r" b="b"/>
            <a:pathLst>
              <a:path w="1821164" h="776461">
                <a:moveTo>
                  <a:pt x="0" y="776461"/>
                </a:moveTo>
                <a:lnTo>
                  <a:pt x="1821164" y="776461"/>
                </a:lnTo>
                <a:lnTo>
                  <a:pt x="1821164" y="0"/>
                </a:lnTo>
                <a:lnTo>
                  <a:pt x="796874" y="0"/>
                </a:lnTo>
                <a:close/>
              </a:path>
            </a:pathLst>
          </a:custGeom>
          <a:gradFill>
            <a:gsLst>
              <a:gs pos="0">
                <a:srgbClr val="0070C0">
                  <a:alpha val="70000"/>
                </a:srgbClr>
              </a:gs>
              <a:gs pos="100000">
                <a:srgbClr val="004F8A">
                  <a:alpha val="70000"/>
                </a:srgbClr>
              </a:gs>
            </a:gsLst>
            <a:lin ang="5400000" scaled="1"/>
          </a:gradFill>
          <a:ln w="4318" cap="flat">
            <a:noFill/>
            <a:prstDash val="solid"/>
            <a:miter/>
          </a:ln>
        </p:spPr>
        <p:txBody>
          <a:bodyPr wrap="square" rtlCol="0" anchor="ctr">
            <a:noAutofit/>
          </a:bodyPr>
          <a:lstStyle/>
          <a:p>
            <a:pPr lvl="0"/>
            <a:endParaRPr lang="ko-KR" altLang="en-US"/>
          </a:p>
        </p:txBody>
      </p:sp>
      <p:sp>
        <p:nvSpPr>
          <p:cNvPr id="6" name="직사각형 5">
            <a:extLst>
              <a:ext uri="{FF2B5EF4-FFF2-40B4-BE49-F238E27FC236}">
                <a16:creationId xmlns:a16="http://schemas.microsoft.com/office/drawing/2014/main" id="{16900E0A-1F68-4BA9-A3FE-DF5F610ABB03}"/>
              </a:ext>
            </a:extLst>
          </p:cNvPr>
          <p:cNvSpPr/>
          <p:nvPr userDrawn="1"/>
        </p:nvSpPr>
        <p:spPr>
          <a:xfrm>
            <a:off x="0" y="0"/>
            <a:ext cx="1066546" cy="7597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7" name="그림 6">
            <a:extLst>
              <a:ext uri="{FF2B5EF4-FFF2-40B4-BE49-F238E27FC236}">
                <a16:creationId xmlns:a16="http://schemas.microsoft.com/office/drawing/2014/main" id="{BC683F68-8D49-409C-B3DD-A0A68DB3B2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9790191" flipH="1" flipV="1">
            <a:off x="145437" y="63355"/>
            <a:ext cx="556003" cy="655709"/>
          </a:xfrm>
          <a:prstGeom prst="rect">
            <a:avLst/>
          </a:prstGeom>
        </p:spPr>
      </p:pic>
      <p:grpSp>
        <p:nvGrpSpPr>
          <p:cNvPr id="8" name="그룹 7">
            <a:extLst>
              <a:ext uri="{FF2B5EF4-FFF2-40B4-BE49-F238E27FC236}">
                <a16:creationId xmlns:a16="http://schemas.microsoft.com/office/drawing/2014/main" id="{C47394BA-79A4-423B-9B92-F14E4B9F2441}"/>
              </a:ext>
            </a:extLst>
          </p:cNvPr>
          <p:cNvGrpSpPr/>
          <p:nvPr userDrawn="1"/>
        </p:nvGrpSpPr>
        <p:grpSpPr>
          <a:xfrm>
            <a:off x="409891" y="-6350"/>
            <a:ext cx="10309528" cy="776460"/>
            <a:chOff x="409891" y="-6350"/>
            <a:chExt cx="10309528" cy="776460"/>
          </a:xfrm>
        </p:grpSpPr>
        <p:pic>
          <p:nvPicPr>
            <p:cNvPr id="9" name="그래픽 8">
              <a:extLst>
                <a:ext uri="{FF2B5EF4-FFF2-40B4-BE49-F238E27FC236}">
                  <a16:creationId xmlns:a16="http://schemas.microsoft.com/office/drawing/2014/main" id="{B100E5C5-C017-47BB-97B9-2DD97BCF215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409891" y="-6350"/>
              <a:ext cx="8843327" cy="776460"/>
            </a:xfrm>
            <a:prstGeom prst="rect">
              <a:avLst/>
            </a:prstGeom>
          </p:spPr>
        </p:pic>
        <p:sp>
          <p:nvSpPr>
            <p:cNvPr id="10" name="자유형: 도형 9">
              <a:extLst>
                <a:ext uri="{FF2B5EF4-FFF2-40B4-BE49-F238E27FC236}">
                  <a16:creationId xmlns:a16="http://schemas.microsoft.com/office/drawing/2014/main" id="{2A680D22-9193-4EE2-A370-705CE9319050}"/>
                </a:ext>
              </a:extLst>
            </p:cNvPr>
            <p:cNvSpPr/>
            <p:nvPr userDrawn="1"/>
          </p:nvSpPr>
          <p:spPr>
            <a:xfrm rot="10800000">
              <a:off x="409891" y="-6350"/>
              <a:ext cx="10309528" cy="766085"/>
            </a:xfrm>
            <a:custGeom>
              <a:avLst/>
              <a:gdLst>
                <a:gd name="connsiteX0" fmla="*/ 7732146 w 7732146"/>
                <a:gd name="connsiteY0" fmla="*/ 771413 h 771413"/>
                <a:gd name="connsiteX1" fmla="*/ 7019699 w 7732146"/>
                <a:gd name="connsiteY1" fmla="*/ 771413 h 771413"/>
                <a:gd name="connsiteX2" fmla="*/ 712447 w 7732146"/>
                <a:gd name="connsiteY2" fmla="*/ 771413 h 771413"/>
                <a:gd name="connsiteX3" fmla="*/ 0 w 7732146"/>
                <a:gd name="connsiteY3" fmla="*/ 771413 h 771413"/>
                <a:gd name="connsiteX4" fmla="*/ 791703 w 7732146"/>
                <a:gd name="connsiteY4" fmla="*/ 0 h 771413"/>
                <a:gd name="connsiteX5" fmla="*/ 1504150 w 7732146"/>
                <a:gd name="connsiteY5" fmla="*/ 0 h 771413"/>
                <a:gd name="connsiteX6" fmla="*/ 7019699 w 7732146"/>
                <a:gd name="connsiteY6" fmla="*/ 0 h 771413"/>
                <a:gd name="connsiteX7" fmla="*/ 7732146 w 7732146"/>
                <a:gd name="connsiteY7" fmla="*/ 0 h 77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32146" h="771413">
                  <a:moveTo>
                    <a:pt x="7732146" y="771413"/>
                  </a:moveTo>
                  <a:lnTo>
                    <a:pt x="7019699" y="771413"/>
                  </a:lnTo>
                  <a:lnTo>
                    <a:pt x="712447" y="771413"/>
                  </a:lnTo>
                  <a:lnTo>
                    <a:pt x="0" y="771413"/>
                  </a:lnTo>
                  <a:lnTo>
                    <a:pt x="791703" y="0"/>
                  </a:lnTo>
                  <a:lnTo>
                    <a:pt x="1504150" y="0"/>
                  </a:lnTo>
                  <a:lnTo>
                    <a:pt x="7019699" y="0"/>
                  </a:lnTo>
                  <a:lnTo>
                    <a:pt x="7732146" y="0"/>
                  </a:lnTo>
                  <a:close/>
                </a:path>
              </a:pathLst>
            </a:custGeom>
            <a:gradFill>
              <a:gsLst>
                <a:gs pos="0">
                  <a:srgbClr val="0070C0">
                    <a:alpha val="70000"/>
                  </a:srgbClr>
                </a:gs>
                <a:gs pos="100000">
                  <a:srgbClr val="004F8A"/>
                </a:gs>
              </a:gsLst>
              <a:lin ang="5400000" scaled="1"/>
            </a:gradFill>
            <a:ln w="10233" cap="flat">
              <a:noFill/>
              <a:prstDash val="solid"/>
              <a:miter/>
            </a:ln>
          </p:spPr>
          <p:txBody>
            <a:bodyPr wrap="square" rtlCol="0" anchor="ctr">
              <a:noAutofit/>
            </a:bodyPr>
            <a:lstStyle/>
            <a:p>
              <a:pPr lvl="0"/>
              <a:r>
                <a:rPr lang="en-US" altLang="ko-KR" dirty="0"/>
                <a:t> </a:t>
              </a:r>
              <a:endParaRPr lang="ko-KR" altLang="en-US" dirty="0"/>
            </a:p>
          </p:txBody>
        </p:sp>
      </p:grpSp>
      <p:pic>
        <p:nvPicPr>
          <p:cNvPr id="11" name="그래픽 10">
            <a:extLst>
              <a:ext uri="{FF2B5EF4-FFF2-40B4-BE49-F238E27FC236}">
                <a16:creationId xmlns:a16="http://schemas.microsoft.com/office/drawing/2014/main" id="{7570A55A-ADE8-423E-9ADA-F04AC941B6E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116722" y="311553"/>
            <a:ext cx="674537" cy="222811"/>
          </a:xfrm>
          <a:prstGeom prst="rect">
            <a:avLst/>
          </a:prstGeom>
        </p:spPr>
      </p:pic>
    </p:spTree>
    <p:extLst>
      <p:ext uri="{BB962C8B-B14F-4D97-AF65-F5344CB8AC3E}">
        <p14:creationId xmlns:p14="http://schemas.microsoft.com/office/powerpoint/2010/main" val="831919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9DEB020-FF32-4125-8540-152C01147F69}"/>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B26758A3-7B24-448E-8BE8-45DB2C006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a:extLst>
              <a:ext uri="{FF2B5EF4-FFF2-40B4-BE49-F238E27FC236}">
                <a16:creationId xmlns:a16="http://schemas.microsoft.com/office/drawing/2014/main" id="{17067AA5-C17A-47C7-885C-3A9F23D704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A058F38B-3E34-47B6-95CD-A11D949B1D1A}"/>
              </a:ext>
            </a:extLst>
          </p:cNvPr>
          <p:cNvSpPr>
            <a:spLocks noGrp="1"/>
          </p:cNvSpPr>
          <p:nvPr>
            <p:ph type="dt" sz="half" idx="10"/>
          </p:nvPr>
        </p:nvSpPr>
        <p:spPr/>
        <p:txBody>
          <a:bodyPr/>
          <a:lstStyle/>
          <a:p>
            <a:endParaRPr lang="ko-KR" altLang="en-US"/>
          </a:p>
        </p:txBody>
      </p:sp>
      <p:sp>
        <p:nvSpPr>
          <p:cNvPr id="6" name="바닥글 개체 틀 5">
            <a:extLst>
              <a:ext uri="{FF2B5EF4-FFF2-40B4-BE49-F238E27FC236}">
                <a16:creationId xmlns:a16="http://schemas.microsoft.com/office/drawing/2014/main" id="{870B4589-FE58-4A95-B395-31793168ED36}"/>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12AD98C1-A626-4CC6-A0D4-15032CD5BBC3}"/>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1143911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A48373C-7F42-49A4-8F6C-9F49C250E261}"/>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633289C1-9744-46CF-A20F-0013BDF344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9C9D9955-1BEB-4966-81A0-F90D11AE04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4B34961B-1C00-4BB5-BF5B-6681C38537CF}"/>
              </a:ext>
            </a:extLst>
          </p:cNvPr>
          <p:cNvSpPr>
            <a:spLocks noGrp="1"/>
          </p:cNvSpPr>
          <p:nvPr>
            <p:ph type="dt" sz="half" idx="10"/>
          </p:nvPr>
        </p:nvSpPr>
        <p:spPr/>
        <p:txBody>
          <a:bodyPr/>
          <a:lstStyle/>
          <a:p>
            <a:endParaRPr lang="ko-KR" altLang="en-US"/>
          </a:p>
        </p:txBody>
      </p:sp>
      <p:sp>
        <p:nvSpPr>
          <p:cNvPr id="6" name="바닥글 개체 틀 5">
            <a:extLst>
              <a:ext uri="{FF2B5EF4-FFF2-40B4-BE49-F238E27FC236}">
                <a16:creationId xmlns:a16="http://schemas.microsoft.com/office/drawing/2014/main" id="{BBA9CC1D-D6A9-4245-A7A9-121B7761567E}"/>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500F6C31-565F-446A-82E4-6651B0054B85}"/>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27063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561D9BB-C724-432C-A1BD-6FBF69D676B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CC416D65-9968-4F1D-891A-01F3774052B3}"/>
              </a:ext>
            </a:extLst>
          </p:cNvPr>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421EC18E-57D0-44F9-8C19-36E8D98C4708}"/>
              </a:ext>
            </a:extLst>
          </p:cNvPr>
          <p:cNvSpPr>
            <a:spLocks noGrp="1"/>
          </p:cNvSpPr>
          <p:nvPr>
            <p:ph type="dt" sz="half" idx="10"/>
          </p:nvPr>
        </p:nvSpPr>
        <p:spPr/>
        <p:txBody>
          <a:bodyPr/>
          <a:lstStyle/>
          <a:p>
            <a:endParaRPr lang="ko-KR" altLang="en-US"/>
          </a:p>
        </p:txBody>
      </p:sp>
      <p:sp>
        <p:nvSpPr>
          <p:cNvPr id="5" name="바닥글 개체 틀 4">
            <a:extLst>
              <a:ext uri="{FF2B5EF4-FFF2-40B4-BE49-F238E27FC236}">
                <a16:creationId xmlns:a16="http://schemas.microsoft.com/office/drawing/2014/main" id="{F3BF619A-2503-4710-8C56-7E1E08833925}"/>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0219FC1-2DD4-4601-AFC8-8F41966C0C30}"/>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3669735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78A8A8AF-6C03-4B37-87DC-E7B0F88106E6}"/>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22660D43-8690-41A0-9D81-472FB85AA18B}"/>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A8E82F48-5D2F-4D3C-BEDA-7679F66B122F}"/>
              </a:ext>
            </a:extLst>
          </p:cNvPr>
          <p:cNvSpPr>
            <a:spLocks noGrp="1"/>
          </p:cNvSpPr>
          <p:nvPr>
            <p:ph type="dt" sz="half" idx="10"/>
          </p:nvPr>
        </p:nvSpPr>
        <p:spPr/>
        <p:txBody>
          <a:bodyPr/>
          <a:lstStyle/>
          <a:p>
            <a:endParaRPr lang="ko-KR" altLang="en-US"/>
          </a:p>
        </p:txBody>
      </p:sp>
      <p:sp>
        <p:nvSpPr>
          <p:cNvPr id="5" name="바닥글 개체 틀 4">
            <a:extLst>
              <a:ext uri="{FF2B5EF4-FFF2-40B4-BE49-F238E27FC236}">
                <a16:creationId xmlns:a16="http://schemas.microsoft.com/office/drawing/2014/main" id="{451B585F-BCB7-4CFA-B444-F51D8A787ED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6A2BACB-807C-4C41-B739-5CA0B6862B96}"/>
              </a:ext>
            </a:extLst>
          </p:cNvPr>
          <p:cNvSpPr>
            <a:spLocks noGrp="1"/>
          </p:cNvSpPr>
          <p:nvPr>
            <p:ph type="sldNum" sz="quarter" idx="12"/>
          </p:nvPr>
        </p:nvSpPr>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1300653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 name="자유형: 도형 1">
            <a:extLst>
              <a:ext uri="{FF2B5EF4-FFF2-40B4-BE49-F238E27FC236}">
                <a16:creationId xmlns:a16="http://schemas.microsoft.com/office/drawing/2014/main" id="{8AA41046-D678-4688-8D17-57916DAAC1EC}"/>
              </a:ext>
            </a:extLst>
          </p:cNvPr>
          <p:cNvSpPr/>
          <p:nvPr userDrawn="1"/>
        </p:nvSpPr>
        <p:spPr>
          <a:xfrm flipV="1">
            <a:off x="7680177" y="-6352"/>
            <a:ext cx="4511824" cy="771098"/>
          </a:xfrm>
          <a:custGeom>
            <a:avLst/>
            <a:gdLst>
              <a:gd name="connsiteX0" fmla="*/ 0 w 1821164"/>
              <a:gd name="connsiteY0" fmla="*/ 776461 h 776461"/>
              <a:gd name="connsiteX1" fmla="*/ 1821164 w 1821164"/>
              <a:gd name="connsiteY1" fmla="*/ 776461 h 776461"/>
              <a:gd name="connsiteX2" fmla="*/ 1821164 w 1821164"/>
              <a:gd name="connsiteY2" fmla="*/ 0 h 776461"/>
              <a:gd name="connsiteX3" fmla="*/ 796874 w 1821164"/>
              <a:gd name="connsiteY3" fmla="*/ 0 h 776461"/>
            </a:gdLst>
            <a:ahLst/>
            <a:cxnLst>
              <a:cxn ang="0">
                <a:pos x="connsiteX0" y="connsiteY0"/>
              </a:cxn>
              <a:cxn ang="0">
                <a:pos x="connsiteX1" y="connsiteY1"/>
              </a:cxn>
              <a:cxn ang="0">
                <a:pos x="connsiteX2" y="connsiteY2"/>
              </a:cxn>
              <a:cxn ang="0">
                <a:pos x="connsiteX3" y="connsiteY3"/>
              </a:cxn>
            </a:cxnLst>
            <a:rect l="l" t="t" r="r" b="b"/>
            <a:pathLst>
              <a:path w="1821164" h="776461">
                <a:moveTo>
                  <a:pt x="0" y="776461"/>
                </a:moveTo>
                <a:lnTo>
                  <a:pt x="1821164" y="776461"/>
                </a:lnTo>
                <a:lnTo>
                  <a:pt x="1821164" y="0"/>
                </a:lnTo>
                <a:lnTo>
                  <a:pt x="796874" y="0"/>
                </a:lnTo>
                <a:close/>
              </a:path>
            </a:pathLst>
          </a:custGeom>
          <a:gradFill>
            <a:gsLst>
              <a:gs pos="0">
                <a:srgbClr val="0070C0">
                  <a:alpha val="70000"/>
                </a:srgbClr>
              </a:gs>
              <a:gs pos="100000">
                <a:srgbClr val="004F8A">
                  <a:alpha val="70000"/>
                </a:srgbClr>
              </a:gs>
            </a:gsLst>
            <a:lin ang="5400000" scaled="1"/>
          </a:gradFill>
          <a:ln w="4318" cap="flat">
            <a:noFill/>
            <a:prstDash val="solid"/>
            <a:miter/>
          </a:ln>
        </p:spPr>
        <p:txBody>
          <a:bodyPr wrap="square" rtlCol="0" anchor="ctr">
            <a:noAutofit/>
          </a:bodyPr>
          <a:lstStyle/>
          <a:p>
            <a:pPr lvl="0"/>
            <a:endParaRPr lang="ko-KR" altLang="en-US"/>
          </a:p>
        </p:txBody>
      </p:sp>
      <p:sp>
        <p:nvSpPr>
          <p:cNvPr id="3" name="직사각형 2">
            <a:extLst>
              <a:ext uri="{FF2B5EF4-FFF2-40B4-BE49-F238E27FC236}">
                <a16:creationId xmlns:a16="http://schemas.microsoft.com/office/drawing/2014/main" id="{ED6A2EEB-A600-4B69-AD44-4D8C592FF490}"/>
              </a:ext>
            </a:extLst>
          </p:cNvPr>
          <p:cNvSpPr/>
          <p:nvPr userDrawn="1"/>
        </p:nvSpPr>
        <p:spPr>
          <a:xfrm>
            <a:off x="0" y="0"/>
            <a:ext cx="1066546" cy="7597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a:extLst>
              <a:ext uri="{FF2B5EF4-FFF2-40B4-BE49-F238E27FC236}">
                <a16:creationId xmlns:a16="http://schemas.microsoft.com/office/drawing/2014/main" id="{F129ECF0-E8D4-4656-9D99-4BBB3CD1B1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9790191" flipH="1" flipV="1">
            <a:off x="145437" y="63355"/>
            <a:ext cx="556003" cy="655709"/>
          </a:xfrm>
          <a:prstGeom prst="rect">
            <a:avLst/>
          </a:prstGeom>
        </p:spPr>
      </p:pic>
      <p:grpSp>
        <p:nvGrpSpPr>
          <p:cNvPr id="5" name="그룹 4">
            <a:extLst>
              <a:ext uri="{FF2B5EF4-FFF2-40B4-BE49-F238E27FC236}">
                <a16:creationId xmlns:a16="http://schemas.microsoft.com/office/drawing/2014/main" id="{14BCF0B9-6EC4-47E1-87D4-FE5534769047}"/>
              </a:ext>
            </a:extLst>
          </p:cNvPr>
          <p:cNvGrpSpPr/>
          <p:nvPr userDrawn="1"/>
        </p:nvGrpSpPr>
        <p:grpSpPr>
          <a:xfrm>
            <a:off x="409891" y="-6350"/>
            <a:ext cx="10309528" cy="776460"/>
            <a:chOff x="409891" y="-6350"/>
            <a:chExt cx="10309528" cy="776460"/>
          </a:xfrm>
        </p:grpSpPr>
        <p:pic>
          <p:nvPicPr>
            <p:cNvPr id="6" name="그래픽 5">
              <a:extLst>
                <a:ext uri="{FF2B5EF4-FFF2-40B4-BE49-F238E27FC236}">
                  <a16:creationId xmlns:a16="http://schemas.microsoft.com/office/drawing/2014/main" id="{E64916E7-374D-4B13-8411-43A378FD9EF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409891" y="-6350"/>
              <a:ext cx="8843327" cy="776460"/>
            </a:xfrm>
            <a:prstGeom prst="rect">
              <a:avLst/>
            </a:prstGeom>
          </p:spPr>
        </p:pic>
        <p:sp>
          <p:nvSpPr>
            <p:cNvPr id="7" name="자유형: 도형 6">
              <a:extLst>
                <a:ext uri="{FF2B5EF4-FFF2-40B4-BE49-F238E27FC236}">
                  <a16:creationId xmlns:a16="http://schemas.microsoft.com/office/drawing/2014/main" id="{623298C9-69DB-4EFE-B6A0-3EA8820D762E}"/>
                </a:ext>
              </a:extLst>
            </p:cNvPr>
            <p:cNvSpPr/>
            <p:nvPr userDrawn="1"/>
          </p:nvSpPr>
          <p:spPr>
            <a:xfrm rot="10800000">
              <a:off x="409891" y="-6350"/>
              <a:ext cx="10309528" cy="766085"/>
            </a:xfrm>
            <a:custGeom>
              <a:avLst/>
              <a:gdLst>
                <a:gd name="connsiteX0" fmla="*/ 7732146 w 7732146"/>
                <a:gd name="connsiteY0" fmla="*/ 771413 h 771413"/>
                <a:gd name="connsiteX1" fmla="*/ 7019699 w 7732146"/>
                <a:gd name="connsiteY1" fmla="*/ 771413 h 771413"/>
                <a:gd name="connsiteX2" fmla="*/ 712447 w 7732146"/>
                <a:gd name="connsiteY2" fmla="*/ 771413 h 771413"/>
                <a:gd name="connsiteX3" fmla="*/ 0 w 7732146"/>
                <a:gd name="connsiteY3" fmla="*/ 771413 h 771413"/>
                <a:gd name="connsiteX4" fmla="*/ 791703 w 7732146"/>
                <a:gd name="connsiteY4" fmla="*/ 0 h 771413"/>
                <a:gd name="connsiteX5" fmla="*/ 1504150 w 7732146"/>
                <a:gd name="connsiteY5" fmla="*/ 0 h 771413"/>
                <a:gd name="connsiteX6" fmla="*/ 7019699 w 7732146"/>
                <a:gd name="connsiteY6" fmla="*/ 0 h 771413"/>
                <a:gd name="connsiteX7" fmla="*/ 7732146 w 7732146"/>
                <a:gd name="connsiteY7" fmla="*/ 0 h 77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32146" h="771413">
                  <a:moveTo>
                    <a:pt x="7732146" y="771413"/>
                  </a:moveTo>
                  <a:lnTo>
                    <a:pt x="7019699" y="771413"/>
                  </a:lnTo>
                  <a:lnTo>
                    <a:pt x="712447" y="771413"/>
                  </a:lnTo>
                  <a:lnTo>
                    <a:pt x="0" y="771413"/>
                  </a:lnTo>
                  <a:lnTo>
                    <a:pt x="791703" y="0"/>
                  </a:lnTo>
                  <a:lnTo>
                    <a:pt x="1504150" y="0"/>
                  </a:lnTo>
                  <a:lnTo>
                    <a:pt x="7019699" y="0"/>
                  </a:lnTo>
                  <a:lnTo>
                    <a:pt x="7732146" y="0"/>
                  </a:lnTo>
                  <a:close/>
                </a:path>
              </a:pathLst>
            </a:custGeom>
            <a:gradFill>
              <a:gsLst>
                <a:gs pos="0">
                  <a:srgbClr val="0070C0">
                    <a:alpha val="70000"/>
                  </a:srgbClr>
                </a:gs>
                <a:gs pos="100000">
                  <a:srgbClr val="004F8A"/>
                </a:gs>
              </a:gsLst>
              <a:lin ang="5400000" scaled="1"/>
            </a:gradFill>
            <a:ln w="10233" cap="flat">
              <a:noFill/>
              <a:prstDash val="solid"/>
              <a:miter/>
            </a:ln>
          </p:spPr>
          <p:txBody>
            <a:bodyPr wrap="square" rtlCol="0" anchor="ctr">
              <a:noAutofit/>
            </a:bodyPr>
            <a:lstStyle/>
            <a:p>
              <a:pPr lvl="0"/>
              <a:r>
                <a:rPr lang="en-US" altLang="ko-KR" dirty="0"/>
                <a:t> </a:t>
              </a:r>
              <a:endParaRPr lang="ko-KR" altLang="en-US" dirty="0"/>
            </a:p>
          </p:txBody>
        </p:sp>
      </p:grpSp>
      <p:pic>
        <p:nvPicPr>
          <p:cNvPr id="8" name="그림 7">
            <a:extLst>
              <a:ext uri="{FF2B5EF4-FFF2-40B4-BE49-F238E27FC236}">
                <a16:creationId xmlns:a16="http://schemas.microsoft.com/office/drawing/2014/main" id="{B15D0E17-138D-4AF1-B494-AC0FEE2A4A2C}"/>
              </a:ext>
            </a:extLst>
          </p:cNvPr>
          <p:cNvPicPr>
            <a:picLocks noChangeAspect="1"/>
          </p:cNvPicPr>
          <p:nvPr userDrawn="1"/>
        </p:nvPicPr>
        <p:blipFill>
          <a:blip r:embed="rId5"/>
          <a:stretch>
            <a:fillRect/>
          </a:stretch>
        </p:blipFill>
        <p:spPr>
          <a:xfrm>
            <a:off x="139488" y="6427287"/>
            <a:ext cx="270403" cy="329304"/>
          </a:xfrm>
          <a:prstGeom prst="rect">
            <a:avLst/>
          </a:prstGeom>
        </p:spPr>
      </p:pic>
      <p:sp>
        <p:nvSpPr>
          <p:cNvPr id="9" name="날짜 개체 틀 8">
            <a:extLst>
              <a:ext uri="{FF2B5EF4-FFF2-40B4-BE49-F238E27FC236}">
                <a16:creationId xmlns:a16="http://schemas.microsoft.com/office/drawing/2014/main" id="{FFB9ED4B-374C-45B3-9620-9E142C7E7DA3}"/>
              </a:ext>
            </a:extLst>
          </p:cNvPr>
          <p:cNvSpPr>
            <a:spLocks noGrp="1"/>
          </p:cNvSpPr>
          <p:nvPr>
            <p:ph type="dt" sz="half" idx="10"/>
          </p:nvPr>
        </p:nvSpPr>
        <p:spPr/>
        <p:txBody>
          <a:bodyPr/>
          <a:lstStyle/>
          <a:p>
            <a:endParaRPr lang="ko-KR" altLang="en-US"/>
          </a:p>
        </p:txBody>
      </p:sp>
      <p:sp>
        <p:nvSpPr>
          <p:cNvPr id="10" name="바닥글 개체 틀 9">
            <a:extLst>
              <a:ext uri="{FF2B5EF4-FFF2-40B4-BE49-F238E27FC236}">
                <a16:creationId xmlns:a16="http://schemas.microsoft.com/office/drawing/2014/main" id="{4D46C687-191F-4D37-8964-CF4C131682AD}"/>
              </a:ext>
            </a:extLst>
          </p:cNvPr>
          <p:cNvSpPr>
            <a:spLocks noGrp="1"/>
          </p:cNvSpPr>
          <p:nvPr>
            <p:ph type="ftr" sz="quarter" idx="11"/>
          </p:nvPr>
        </p:nvSpPr>
        <p:spPr/>
        <p:txBody>
          <a:bodyPr/>
          <a:lstStyle/>
          <a:p>
            <a:endParaRPr lang="ko-KR" altLang="en-US"/>
          </a:p>
        </p:txBody>
      </p:sp>
      <p:sp>
        <p:nvSpPr>
          <p:cNvPr id="11" name="슬라이드 번호 개체 틀 10">
            <a:extLst>
              <a:ext uri="{FF2B5EF4-FFF2-40B4-BE49-F238E27FC236}">
                <a16:creationId xmlns:a16="http://schemas.microsoft.com/office/drawing/2014/main" id="{1476BAF8-335D-411A-AB95-84FB5B8EEC3E}"/>
              </a:ext>
            </a:extLst>
          </p:cNvPr>
          <p:cNvSpPr>
            <a:spLocks noGrp="1"/>
          </p:cNvSpPr>
          <p:nvPr>
            <p:ph type="sldNum" sz="quarter" idx="12"/>
          </p:nvPr>
        </p:nvSpPr>
        <p:spPr>
          <a:xfrm>
            <a:off x="9329464" y="6356350"/>
            <a:ext cx="2743200" cy="365125"/>
          </a:xfrm>
        </p:spPr>
        <p:txBody>
          <a:body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373359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6CB89D98-160F-47EE-9D5D-7A34027C96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BB1344C7-CBF3-4ACD-8F4D-5ACB3800CF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41025D72-C138-4B8E-BD06-37074A8E6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ko-KR" altLang="en-US"/>
          </a:p>
        </p:txBody>
      </p:sp>
      <p:sp>
        <p:nvSpPr>
          <p:cNvPr id="5" name="바닥글 개체 틀 4">
            <a:extLst>
              <a:ext uri="{FF2B5EF4-FFF2-40B4-BE49-F238E27FC236}">
                <a16:creationId xmlns:a16="http://schemas.microsoft.com/office/drawing/2014/main" id="{E8EB3135-53A0-41D8-A1BE-BEB22F7534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77D0848-4769-4233-BCDA-1F72B64B8B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68B0AE-DDA0-4086-95B2-0A85D27A2D2E}" type="slidenum">
              <a:rPr lang="ko-KR" altLang="en-US" smtClean="0"/>
              <a:t>‹#›</a:t>
            </a:fld>
            <a:endParaRPr lang="ko-KR" altLang="en-US"/>
          </a:p>
        </p:txBody>
      </p:sp>
    </p:spTree>
    <p:extLst>
      <p:ext uri="{BB962C8B-B14F-4D97-AF65-F5344CB8AC3E}">
        <p14:creationId xmlns:p14="http://schemas.microsoft.com/office/powerpoint/2010/main" val="92214682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39" r:id="rId12"/>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hyperlink" Target="https://www.itu.int/itu-t/recommendations/rec.aspx?rec=15522"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9674005A-5CB5-4809-88A3-B08741B7A44B}"/>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00B0F0"/>
          </a:solidFill>
        </p:spPr>
      </p:pic>
      <p:sp>
        <p:nvSpPr>
          <p:cNvPr id="2" name="제목 1">
            <a:extLst>
              <a:ext uri="{FF2B5EF4-FFF2-40B4-BE49-F238E27FC236}">
                <a16:creationId xmlns:a16="http://schemas.microsoft.com/office/drawing/2014/main" id="{6E0911D4-19FB-4856-BBD8-5BC4EC05513E}"/>
              </a:ext>
            </a:extLst>
          </p:cNvPr>
          <p:cNvSpPr>
            <a:spLocks noGrp="1"/>
          </p:cNvSpPr>
          <p:nvPr>
            <p:ph type="ctrTitle"/>
          </p:nvPr>
        </p:nvSpPr>
        <p:spPr>
          <a:xfrm>
            <a:off x="83332" y="763054"/>
            <a:ext cx="12025336" cy="1729842"/>
          </a:xfrm>
        </p:spPr>
        <p:txBody>
          <a:bodyPr>
            <a:noAutofit/>
          </a:bodyPr>
          <a:lstStyle/>
          <a:p>
            <a:r>
              <a:rPr lang="en-US" altLang="ko-KR" sz="4000" b="1" dirty="0">
                <a:solidFill>
                  <a:schemeClr val="bg1"/>
                </a:solidFill>
              </a:rPr>
              <a:t>ITU-T Standardization on quantum communications: from Quantum Key Distribution Network to Quantum Network </a:t>
            </a:r>
            <a:endParaRPr lang="ko-KR" altLang="en-US" sz="4000" b="1" dirty="0">
              <a:solidFill>
                <a:schemeClr val="bg1"/>
              </a:solidFill>
            </a:endParaRPr>
          </a:p>
        </p:txBody>
      </p:sp>
      <p:sp>
        <p:nvSpPr>
          <p:cNvPr id="3" name="부제목 2">
            <a:extLst>
              <a:ext uri="{FF2B5EF4-FFF2-40B4-BE49-F238E27FC236}">
                <a16:creationId xmlns:a16="http://schemas.microsoft.com/office/drawing/2014/main" id="{57CB8DF2-7957-4883-949F-4ACA2BE7D54E}"/>
              </a:ext>
            </a:extLst>
          </p:cNvPr>
          <p:cNvSpPr>
            <a:spLocks noGrp="1"/>
          </p:cNvSpPr>
          <p:nvPr>
            <p:ph type="subTitle" idx="1"/>
          </p:nvPr>
        </p:nvSpPr>
        <p:spPr>
          <a:xfrm>
            <a:off x="2855640" y="2996952"/>
            <a:ext cx="6624736" cy="3816424"/>
          </a:xfrm>
        </p:spPr>
        <p:txBody>
          <a:bodyPr>
            <a:noAutofit/>
          </a:bodyPr>
          <a:lstStyle/>
          <a:p>
            <a:r>
              <a:rPr lang="en-US" altLang="ko-KR" sz="2000" b="1" dirty="0">
                <a:solidFill>
                  <a:schemeClr val="bg1"/>
                </a:solidFill>
              </a:rPr>
              <a:t>QCE2026 Workshop</a:t>
            </a:r>
          </a:p>
          <a:p>
            <a:r>
              <a:rPr lang="en-US" altLang="ko-KR" sz="2000" b="1" dirty="0">
                <a:solidFill>
                  <a:schemeClr val="bg1"/>
                </a:solidFill>
              </a:rPr>
              <a:t>Quantum Networking: Experiments, Simulation, and Standards for Scalable Infrastructure</a:t>
            </a:r>
          </a:p>
          <a:p>
            <a:endParaRPr lang="en-US" altLang="ko-KR" sz="2000" b="1" dirty="0">
              <a:solidFill>
                <a:schemeClr val="bg1"/>
              </a:solidFill>
            </a:endParaRPr>
          </a:p>
          <a:p>
            <a:endParaRPr lang="en-US" altLang="ko-KR" sz="2000" b="1" dirty="0">
              <a:solidFill>
                <a:schemeClr val="bg1"/>
              </a:solidFill>
            </a:endParaRPr>
          </a:p>
          <a:p>
            <a:r>
              <a:rPr lang="en-US" altLang="ko-KR" sz="2000" b="1" dirty="0">
                <a:solidFill>
                  <a:schemeClr val="bg1"/>
                </a:solidFill>
              </a:rPr>
              <a:t>2026. 9. 14.</a:t>
            </a:r>
          </a:p>
          <a:p>
            <a:r>
              <a:rPr lang="en-US" altLang="ko-KR" sz="2000" b="1" dirty="0">
                <a:solidFill>
                  <a:schemeClr val="bg1"/>
                </a:solidFill>
              </a:rPr>
              <a:t>Taesang</a:t>
            </a:r>
            <a:r>
              <a:rPr lang="ko-KR" altLang="en-US" sz="2000" b="1" dirty="0">
                <a:solidFill>
                  <a:schemeClr val="bg1"/>
                </a:solidFill>
              </a:rPr>
              <a:t> </a:t>
            </a:r>
            <a:r>
              <a:rPr lang="en-US" altLang="ko-KR" sz="2000" b="1" dirty="0">
                <a:solidFill>
                  <a:schemeClr val="bg1"/>
                </a:solidFill>
              </a:rPr>
              <a:t>Choi</a:t>
            </a:r>
          </a:p>
          <a:p>
            <a:r>
              <a:rPr lang="en-US" altLang="ko-KR" sz="2000" b="1" dirty="0">
                <a:solidFill>
                  <a:schemeClr val="bg1"/>
                </a:solidFill>
              </a:rPr>
              <a:t>Korea University</a:t>
            </a:r>
            <a:endParaRPr lang="ko-KR" altLang="en-US" sz="2000" b="1" dirty="0">
              <a:solidFill>
                <a:schemeClr val="bg1"/>
              </a:solidFill>
            </a:endParaRPr>
          </a:p>
        </p:txBody>
      </p:sp>
    </p:spTree>
    <p:extLst>
      <p:ext uri="{BB962C8B-B14F-4D97-AF65-F5344CB8AC3E}">
        <p14:creationId xmlns:p14="http://schemas.microsoft.com/office/powerpoint/2010/main" val="1493922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rgbClr val="7030A0"/>
                </a:solidFill>
                <a:latin typeface="Arial Rounded MT Bold" panose="020F0704030504030204" pitchFamily="34" charset="0"/>
              </a:rPr>
              <a:t>Standardization on QKDN in ITU-T</a:t>
            </a:r>
          </a:p>
          <a:p>
            <a:r>
              <a:rPr lang="en-US" altLang="ko-KR" dirty="0">
                <a:solidFill>
                  <a:srgbClr val="7030A0"/>
                </a:solidFill>
                <a:latin typeface="Arial Rounded MT Bold" panose="020F0704030504030204" pitchFamily="34" charset="0"/>
              </a:rPr>
              <a:t>Standardization on Quantum Communications in ISO/IEC JTC3</a:t>
            </a:r>
          </a:p>
          <a:p>
            <a:r>
              <a:rPr lang="en-US" altLang="ko-KR" dirty="0">
                <a:solidFill>
                  <a:srgbClr val="7030A0"/>
                </a:solidFill>
                <a:latin typeface="Arial Rounded MT Bold" panose="020F0704030504030204" pitchFamily="34" charset="0"/>
              </a:rPr>
              <a:t>Standardization on QKD in ETSI ISG QKD &amp; TC GT</a:t>
            </a:r>
          </a:p>
          <a:p>
            <a:r>
              <a:rPr lang="en-US" altLang="ko-KR" dirty="0">
                <a:solidFill>
                  <a:srgbClr val="7030A0"/>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69648" y="6456591"/>
            <a:ext cx="579663" cy="288925"/>
          </a:xfrm>
        </p:spPr>
        <p:txBody>
          <a:bodyPr/>
          <a:lstStyle/>
          <a:p>
            <a:fld id="{906F33A7-89BB-45B3-9FB3-04BFD7B53A91}" type="slidenum">
              <a:rPr lang="ko-KR" altLang="en-US">
                <a:solidFill>
                  <a:schemeClr val="tx1"/>
                </a:solidFill>
              </a:rPr>
              <a:pPr/>
              <a:t>2</a:t>
            </a:fld>
            <a:endParaRPr lang="ko-KR" altLang="en-US" dirty="0">
              <a:solidFill>
                <a:schemeClr val="tx1"/>
              </a:solidFill>
            </a:endParaRPr>
          </a:p>
        </p:txBody>
      </p:sp>
    </p:spTree>
    <p:extLst>
      <p:ext uri="{BB962C8B-B14F-4D97-AF65-F5344CB8AC3E}">
        <p14:creationId xmlns:p14="http://schemas.microsoft.com/office/powerpoint/2010/main" val="4168695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rgbClr val="7030A0"/>
                </a:solidFill>
                <a:latin typeface="Arial Rounded MT Bold" panose="020F0704030504030204" pitchFamily="34" charset="0"/>
              </a:rPr>
              <a:t>Standardization on QKDN in ITU-T</a:t>
            </a:r>
          </a:p>
          <a:p>
            <a:r>
              <a:rPr lang="en-US" altLang="ko-KR" dirty="0">
                <a:solidFill>
                  <a:schemeClr val="accent1">
                    <a:lumMod val="60000"/>
                    <a:lumOff val="40000"/>
                  </a:schemeClr>
                </a:solidFill>
                <a:latin typeface="Arial Rounded MT Bold" panose="020F0704030504030204" pitchFamily="34" charset="0"/>
              </a:rPr>
              <a:t>Standardization on Quantum Communications in ISO/IEC JTC3</a:t>
            </a:r>
          </a:p>
          <a:p>
            <a:r>
              <a:rPr lang="en-US" altLang="ko-KR" dirty="0">
                <a:solidFill>
                  <a:schemeClr val="accent1">
                    <a:lumMod val="60000"/>
                    <a:lumOff val="40000"/>
                  </a:schemeClr>
                </a:solidFill>
                <a:latin typeface="Arial Rounded MT Bold" panose="020F0704030504030204" pitchFamily="34" charset="0"/>
              </a:rPr>
              <a:t>Standardization on QKD in ETSI ISG QKD &amp; TC QT</a:t>
            </a:r>
          </a:p>
          <a:p>
            <a:r>
              <a:rPr lang="en-US" altLang="ko-KR" dirty="0">
                <a:solidFill>
                  <a:schemeClr val="accent1">
                    <a:lumMod val="60000"/>
                    <a:lumOff val="40000"/>
                  </a:schemeClr>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96600" y="6452609"/>
            <a:ext cx="579663" cy="288925"/>
          </a:xfrm>
        </p:spPr>
        <p:txBody>
          <a:bodyPr/>
          <a:lstStyle/>
          <a:p>
            <a:fld id="{906F33A7-89BB-45B3-9FB3-04BFD7B53A91}" type="slidenum">
              <a:rPr lang="ko-KR" altLang="en-US">
                <a:solidFill>
                  <a:schemeClr val="tx1"/>
                </a:solidFill>
              </a:rPr>
              <a:pPr/>
              <a:t>3</a:t>
            </a:fld>
            <a:endParaRPr lang="ko-KR" altLang="en-US" dirty="0">
              <a:solidFill>
                <a:schemeClr val="tx1"/>
              </a:solidFill>
            </a:endParaRPr>
          </a:p>
        </p:txBody>
      </p:sp>
    </p:spTree>
    <p:extLst>
      <p:ext uri="{BB962C8B-B14F-4D97-AF65-F5344CB8AC3E}">
        <p14:creationId xmlns:p14="http://schemas.microsoft.com/office/powerpoint/2010/main" val="3676062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623392"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One of ITU-T's densest Recommendation families</a:t>
            </a:r>
            <a:endParaRPr lang="en-US" sz="2800" dirty="0">
              <a:solidFill>
                <a:schemeClr val="bg1"/>
              </a:solidFill>
            </a:endParaRPr>
          </a:p>
        </p:txBody>
      </p:sp>
      <p:sp>
        <p:nvSpPr>
          <p:cNvPr id="4" name="Shape 2"/>
          <p:cNvSpPr/>
          <p:nvPr/>
        </p:nvSpPr>
        <p:spPr>
          <a:xfrm>
            <a:off x="566928" y="1412776"/>
            <a:ext cx="2578608" cy="2331720"/>
          </a:xfrm>
          <a:prstGeom prst="roundRect">
            <a:avLst>
              <a:gd name="adj" fmla="val 392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623088"/>
            <a:ext cx="2103120" cy="777240"/>
          </a:xfrm>
          <a:prstGeom prst="rect">
            <a:avLst/>
          </a:prstGeom>
          <a:noFill/>
          <a:ln/>
        </p:spPr>
        <p:txBody>
          <a:bodyPr wrap="square" lIns="0" tIns="0" rIns="0" bIns="0" rtlCol="0" anchor="ctr"/>
          <a:lstStyle/>
          <a:p>
            <a:pPr marL="0" indent="0">
              <a:buNone/>
            </a:pPr>
            <a:r>
              <a:rPr lang="en-US" sz="4600" b="1" dirty="0">
                <a:solidFill>
                  <a:srgbClr val="02C39A"/>
                </a:solidFill>
                <a:latin typeface="Cambria" pitchFamily="34" charset="0"/>
                <a:ea typeface="Cambria" pitchFamily="34" charset="-122"/>
                <a:cs typeface="Cambria" pitchFamily="34" charset="-120"/>
              </a:rPr>
              <a:t>55</a:t>
            </a:r>
            <a:endParaRPr lang="en-US" sz="4600" dirty="0"/>
          </a:p>
        </p:txBody>
      </p:sp>
      <p:sp>
        <p:nvSpPr>
          <p:cNvPr id="6" name="Text 4"/>
          <p:cNvSpPr txBox="1"/>
          <p:nvPr/>
        </p:nvSpPr>
        <p:spPr>
          <a:xfrm>
            <a:off x="822960" y="2418616"/>
            <a:ext cx="2103120" cy="566928"/>
          </a:xfrm>
          <a:prstGeom prst="rect">
            <a:avLst/>
          </a:prstGeom>
          <a:noFill/>
          <a:ln/>
        </p:spPr>
        <p:txBody>
          <a:bodyPr wrap="square" lIns="0" tIns="0" rIns="0" bIns="0" rtlCol="0" anchor="ctr"/>
          <a:lstStyle/>
          <a:p>
            <a:pPr marL="0" indent="0">
              <a:lnSpc>
                <a:spcPts val="1700"/>
              </a:lnSpc>
              <a:buNone/>
            </a:pPr>
            <a:r>
              <a:rPr lang="en-US" b="1" dirty="0">
                <a:solidFill>
                  <a:srgbClr val="161D3A"/>
                </a:solidFill>
                <a:latin typeface="Calibri" pitchFamily="34" charset="0"/>
                <a:ea typeface="Calibri" pitchFamily="34" charset="-122"/>
                <a:cs typeface="Calibri" pitchFamily="34" charset="-120"/>
              </a:rPr>
              <a:t>Recommendations</a:t>
            </a:r>
            <a:endParaRPr lang="en-US" dirty="0"/>
          </a:p>
          <a:p>
            <a:pPr marL="0" indent="0">
              <a:lnSpc>
                <a:spcPts val="1700"/>
              </a:lnSpc>
              <a:buNone/>
            </a:pPr>
            <a:r>
              <a:rPr lang="en-US" b="1" dirty="0">
                <a:solidFill>
                  <a:srgbClr val="161D3A"/>
                </a:solidFill>
                <a:latin typeface="Calibri" pitchFamily="34" charset="0"/>
                <a:ea typeface="Calibri" pitchFamily="34" charset="-122"/>
                <a:cs typeface="Calibri" pitchFamily="34" charset="-120"/>
              </a:rPr>
              <a:t>in force</a:t>
            </a:r>
            <a:endParaRPr lang="en-US" dirty="0"/>
          </a:p>
        </p:txBody>
      </p:sp>
      <p:sp>
        <p:nvSpPr>
          <p:cNvPr id="7" name="Text 5"/>
          <p:cNvSpPr txBox="1"/>
          <p:nvPr/>
        </p:nvSpPr>
        <p:spPr>
          <a:xfrm>
            <a:off x="822960" y="3012976"/>
            <a:ext cx="2103120" cy="658368"/>
          </a:xfrm>
          <a:prstGeom prst="rect">
            <a:avLst/>
          </a:prstGeom>
          <a:noFill/>
          <a:ln/>
        </p:spPr>
        <p:txBody>
          <a:bodyPr wrap="square" lIns="0" tIns="0" rIns="0" bIns="0" rtlCol="0" anchor="ctr"/>
          <a:lstStyle/>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Across SG13, SG17 and SG11</a:t>
            </a:r>
            <a:endParaRPr lang="en-US" sz="1200" dirty="0"/>
          </a:p>
        </p:txBody>
      </p:sp>
      <p:sp>
        <p:nvSpPr>
          <p:cNvPr id="8" name="Shape 6"/>
          <p:cNvSpPr/>
          <p:nvPr/>
        </p:nvSpPr>
        <p:spPr>
          <a:xfrm>
            <a:off x="3374136" y="1412776"/>
            <a:ext cx="2578608" cy="2331720"/>
          </a:xfrm>
          <a:prstGeom prst="roundRect">
            <a:avLst>
              <a:gd name="adj" fmla="val 392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3630168" y="1623088"/>
            <a:ext cx="2103120" cy="777240"/>
          </a:xfrm>
          <a:prstGeom prst="rect">
            <a:avLst/>
          </a:prstGeom>
          <a:noFill/>
          <a:ln/>
        </p:spPr>
        <p:txBody>
          <a:bodyPr wrap="square" lIns="0" tIns="0" rIns="0" bIns="0" rtlCol="0" anchor="ctr"/>
          <a:lstStyle/>
          <a:p>
            <a:pPr marL="0" indent="0">
              <a:buNone/>
            </a:pPr>
            <a:r>
              <a:rPr lang="en-US" sz="4600" b="1" dirty="0">
                <a:solidFill>
                  <a:srgbClr val="1C7293"/>
                </a:solidFill>
                <a:latin typeface="Cambria" pitchFamily="34" charset="0"/>
                <a:ea typeface="Cambria" pitchFamily="34" charset="-122"/>
                <a:cs typeface="Cambria" pitchFamily="34" charset="-120"/>
              </a:rPr>
              <a:t>39</a:t>
            </a:r>
            <a:endParaRPr lang="en-US" sz="4600" dirty="0"/>
          </a:p>
        </p:txBody>
      </p:sp>
      <p:sp>
        <p:nvSpPr>
          <p:cNvPr id="10" name="Text 8"/>
          <p:cNvSpPr txBox="1"/>
          <p:nvPr/>
        </p:nvSpPr>
        <p:spPr>
          <a:xfrm>
            <a:off x="3630168" y="2418616"/>
            <a:ext cx="2103120" cy="566928"/>
          </a:xfrm>
          <a:prstGeom prst="rect">
            <a:avLst/>
          </a:prstGeom>
          <a:noFill/>
          <a:ln/>
        </p:spPr>
        <p:txBody>
          <a:bodyPr wrap="square" lIns="0" tIns="0" rIns="0" bIns="0" rtlCol="0" anchor="ctr"/>
          <a:lstStyle/>
          <a:p>
            <a:pPr marL="0" indent="0">
              <a:lnSpc>
                <a:spcPts val="1700"/>
              </a:lnSpc>
              <a:buNone/>
            </a:pPr>
            <a:r>
              <a:rPr lang="en-US" b="1" dirty="0">
                <a:solidFill>
                  <a:srgbClr val="161D3A"/>
                </a:solidFill>
                <a:latin typeface="Calibri" pitchFamily="34" charset="0"/>
                <a:ea typeface="Calibri" pitchFamily="34" charset="-122"/>
                <a:cs typeface="Calibri" pitchFamily="34" charset="-120"/>
              </a:rPr>
              <a:t>Y.3800-series</a:t>
            </a:r>
            <a:endParaRPr lang="en-US" dirty="0"/>
          </a:p>
          <a:p>
            <a:pPr marL="0" indent="0">
              <a:lnSpc>
                <a:spcPts val="1700"/>
              </a:lnSpc>
              <a:buNone/>
            </a:pPr>
            <a:r>
              <a:rPr lang="en-US" b="1" dirty="0">
                <a:solidFill>
                  <a:srgbClr val="161D3A"/>
                </a:solidFill>
                <a:latin typeface="Calibri" pitchFamily="34" charset="0"/>
                <a:ea typeface="Calibri" pitchFamily="34" charset="-122"/>
                <a:cs typeface="Calibri" pitchFamily="34" charset="-120"/>
              </a:rPr>
              <a:t>(SG13)</a:t>
            </a:r>
            <a:endParaRPr lang="en-US" dirty="0"/>
          </a:p>
        </p:txBody>
      </p:sp>
      <p:sp>
        <p:nvSpPr>
          <p:cNvPr id="11" name="Text 9"/>
          <p:cNvSpPr txBox="1"/>
          <p:nvPr/>
        </p:nvSpPr>
        <p:spPr>
          <a:xfrm>
            <a:off x="3630168" y="3012976"/>
            <a:ext cx="2249808" cy="658368"/>
          </a:xfrm>
          <a:prstGeom prst="rect">
            <a:avLst/>
          </a:prstGeom>
          <a:noFill/>
          <a:ln/>
        </p:spPr>
        <p:txBody>
          <a:bodyPr wrap="square" lIns="0" tIns="0" rIns="0" bIns="0" rtlCol="0" anchor="ctr"/>
          <a:lstStyle/>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Y.3800 - Y.3838: architecture, QoS,</a:t>
            </a:r>
            <a:endParaRPr lang="en-US" sz="1200" dirty="0"/>
          </a:p>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interworking, resilience</a:t>
            </a:r>
            <a:endParaRPr lang="en-US" sz="1200" dirty="0"/>
          </a:p>
        </p:txBody>
      </p:sp>
      <p:sp>
        <p:nvSpPr>
          <p:cNvPr id="12" name="Shape 10"/>
          <p:cNvSpPr/>
          <p:nvPr/>
        </p:nvSpPr>
        <p:spPr>
          <a:xfrm>
            <a:off x="6181344" y="1412776"/>
            <a:ext cx="2578608" cy="2331720"/>
          </a:xfrm>
          <a:prstGeom prst="roundRect">
            <a:avLst>
              <a:gd name="adj" fmla="val 392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6437376" y="1623088"/>
            <a:ext cx="2103120" cy="777240"/>
          </a:xfrm>
          <a:prstGeom prst="rect">
            <a:avLst/>
          </a:prstGeom>
          <a:noFill/>
          <a:ln/>
        </p:spPr>
        <p:txBody>
          <a:bodyPr wrap="square" lIns="0" tIns="0" rIns="0" bIns="0" rtlCol="0" anchor="ctr"/>
          <a:lstStyle/>
          <a:p>
            <a:pPr marL="0" indent="0">
              <a:buNone/>
            </a:pPr>
            <a:r>
              <a:rPr lang="en-US" sz="4600" b="1" dirty="0">
                <a:solidFill>
                  <a:srgbClr val="1C7293"/>
                </a:solidFill>
                <a:latin typeface="Cambria" pitchFamily="34" charset="0"/>
                <a:ea typeface="Cambria" pitchFamily="34" charset="-122"/>
                <a:cs typeface="Cambria" pitchFamily="34" charset="-120"/>
              </a:rPr>
              <a:t>10</a:t>
            </a:r>
            <a:endParaRPr lang="en-US" sz="4600" dirty="0"/>
          </a:p>
        </p:txBody>
      </p:sp>
      <p:sp>
        <p:nvSpPr>
          <p:cNvPr id="14" name="Text 12"/>
          <p:cNvSpPr txBox="1"/>
          <p:nvPr/>
        </p:nvSpPr>
        <p:spPr>
          <a:xfrm>
            <a:off x="6437376" y="2418616"/>
            <a:ext cx="2103120" cy="566928"/>
          </a:xfrm>
          <a:prstGeom prst="rect">
            <a:avLst/>
          </a:prstGeom>
          <a:noFill/>
          <a:ln/>
        </p:spPr>
        <p:txBody>
          <a:bodyPr wrap="square" lIns="0" tIns="0" rIns="0" bIns="0" rtlCol="0" anchor="ctr"/>
          <a:lstStyle/>
          <a:p>
            <a:pPr marL="0" indent="0">
              <a:lnSpc>
                <a:spcPts val="1700"/>
              </a:lnSpc>
              <a:buNone/>
            </a:pPr>
            <a:r>
              <a:rPr lang="en-US" b="1" dirty="0">
                <a:solidFill>
                  <a:srgbClr val="161D3A"/>
                </a:solidFill>
                <a:latin typeface="Calibri" pitchFamily="34" charset="0"/>
                <a:ea typeface="Calibri" pitchFamily="34" charset="-122"/>
                <a:cs typeface="Calibri" pitchFamily="34" charset="-120"/>
              </a:rPr>
              <a:t>X-series</a:t>
            </a:r>
            <a:endParaRPr lang="en-US" dirty="0"/>
          </a:p>
          <a:p>
            <a:pPr marL="0" indent="0">
              <a:lnSpc>
                <a:spcPts val="1700"/>
              </a:lnSpc>
              <a:buNone/>
            </a:pPr>
            <a:r>
              <a:rPr lang="en-US" b="1" dirty="0">
                <a:solidFill>
                  <a:srgbClr val="161D3A"/>
                </a:solidFill>
                <a:latin typeface="Calibri" pitchFamily="34" charset="0"/>
                <a:ea typeface="Calibri" pitchFamily="34" charset="-122"/>
                <a:cs typeface="Calibri" pitchFamily="34" charset="-120"/>
              </a:rPr>
              <a:t>(SG17)</a:t>
            </a:r>
            <a:endParaRPr lang="en-US" dirty="0"/>
          </a:p>
        </p:txBody>
      </p:sp>
      <p:sp>
        <p:nvSpPr>
          <p:cNvPr id="15" name="Text 13"/>
          <p:cNvSpPr txBox="1"/>
          <p:nvPr/>
        </p:nvSpPr>
        <p:spPr>
          <a:xfrm>
            <a:off x="6437376" y="3012976"/>
            <a:ext cx="2103120" cy="658368"/>
          </a:xfrm>
          <a:prstGeom prst="rect">
            <a:avLst/>
          </a:prstGeom>
          <a:noFill/>
          <a:ln/>
        </p:spPr>
        <p:txBody>
          <a:bodyPr wrap="square" lIns="0" tIns="0" rIns="0" bIns="0" rtlCol="0" anchor="ctr"/>
          <a:lstStyle/>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X.1702 and X.1710 - X.1718:</a:t>
            </a:r>
            <a:endParaRPr lang="en-US" sz="1200" dirty="0"/>
          </a:p>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security framework and measures</a:t>
            </a:r>
            <a:endParaRPr lang="en-US" sz="1200" dirty="0"/>
          </a:p>
        </p:txBody>
      </p:sp>
      <p:sp>
        <p:nvSpPr>
          <p:cNvPr id="16" name="Shape 14"/>
          <p:cNvSpPr/>
          <p:nvPr/>
        </p:nvSpPr>
        <p:spPr>
          <a:xfrm>
            <a:off x="8988552" y="1412776"/>
            <a:ext cx="2578608" cy="2331720"/>
          </a:xfrm>
          <a:prstGeom prst="roundRect">
            <a:avLst>
              <a:gd name="adj" fmla="val 392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9244584" y="1623088"/>
            <a:ext cx="2103120" cy="777240"/>
          </a:xfrm>
          <a:prstGeom prst="rect">
            <a:avLst/>
          </a:prstGeom>
          <a:noFill/>
          <a:ln/>
        </p:spPr>
        <p:txBody>
          <a:bodyPr wrap="square" lIns="0" tIns="0" rIns="0" bIns="0" rtlCol="0" anchor="ctr"/>
          <a:lstStyle/>
          <a:p>
            <a:pPr marL="0" indent="0">
              <a:buNone/>
            </a:pPr>
            <a:r>
              <a:rPr lang="en-US" sz="4600" b="1" dirty="0">
                <a:solidFill>
                  <a:srgbClr val="1C7293"/>
                </a:solidFill>
                <a:latin typeface="Cambria" pitchFamily="34" charset="0"/>
                <a:ea typeface="Cambria" pitchFamily="34" charset="-122"/>
                <a:cs typeface="Cambria" pitchFamily="34" charset="-120"/>
              </a:rPr>
              <a:t>6</a:t>
            </a:r>
            <a:endParaRPr lang="en-US" sz="4600" dirty="0"/>
          </a:p>
        </p:txBody>
      </p:sp>
      <p:sp>
        <p:nvSpPr>
          <p:cNvPr id="18" name="Text 16"/>
          <p:cNvSpPr txBox="1"/>
          <p:nvPr/>
        </p:nvSpPr>
        <p:spPr>
          <a:xfrm>
            <a:off x="9244584" y="2418616"/>
            <a:ext cx="2103120" cy="566928"/>
          </a:xfrm>
          <a:prstGeom prst="rect">
            <a:avLst/>
          </a:prstGeom>
          <a:noFill/>
          <a:ln/>
        </p:spPr>
        <p:txBody>
          <a:bodyPr wrap="square" lIns="0" tIns="0" rIns="0" bIns="0" rtlCol="0" anchor="ctr"/>
          <a:lstStyle/>
          <a:p>
            <a:pPr marL="0" indent="0">
              <a:lnSpc>
                <a:spcPts val="1700"/>
              </a:lnSpc>
              <a:buNone/>
            </a:pPr>
            <a:r>
              <a:rPr lang="en-US" b="1" dirty="0">
                <a:solidFill>
                  <a:srgbClr val="161D3A"/>
                </a:solidFill>
                <a:latin typeface="Calibri" pitchFamily="34" charset="0"/>
                <a:ea typeface="Calibri" pitchFamily="34" charset="-122"/>
                <a:cs typeface="Calibri" pitchFamily="34" charset="-120"/>
              </a:rPr>
              <a:t>Q.416x series</a:t>
            </a:r>
            <a:endParaRPr lang="en-US" dirty="0"/>
          </a:p>
          <a:p>
            <a:pPr marL="0" indent="0">
              <a:lnSpc>
                <a:spcPts val="1700"/>
              </a:lnSpc>
              <a:buNone/>
            </a:pPr>
            <a:r>
              <a:rPr lang="en-US" b="1" dirty="0">
                <a:solidFill>
                  <a:srgbClr val="161D3A"/>
                </a:solidFill>
                <a:latin typeface="Calibri" pitchFamily="34" charset="0"/>
                <a:ea typeface="Calibri" pitchFamily="34" charset="-122"/>
                <a:cs typeface="Calibri" pitchFamily="34" charset="-120"/>
              </a:rPr>
              <a:t>(SG11)</a:t>
            </a:r>
            <a:endParaRPr lang="en-US" dirty="0"/>
          </a:p>
        </p:txBody>
      </p:sp>
      <p:sp>
        <p:nvSpPr>
          <p:cNvPr id="19" name="Text 17"/>
          <p:cNvSpPr txBox="1"/>
          <p:nvPr/>
        </p:nvSpPr>
        <p:spPr>
          <a:xfrm>
            <a:off x="9172576" y="3012976"/>
            <a:ext cx="2252016" cy="658368"/>
          </a:xfrm>
          <a:prstGeom prst="rect">
            <a:avLst/>
          </a:prstGeom>
          <a:noFill/>
          <a:ln/>
        </p:spPr>
        <p:txBody>
          <a:bodyPr wrap="square" lIns="0" tIns="0" rIns="0" bIns="0" rtlCol="0" anchor="ctr"/>
          <a:lstStyle/>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Protocols for QKDN reference-point</a:t>
            </a:r>
            <a:endParaRPr lang="en-US" sz="1200" dirty="0"/>
          </a:p>
          <a:p>
            <a:pPr marL="0" indent="0" latinLnBrk="0">
              <a:lnSpc>
                <a:spcPts val="1300"/>
              </a:lnSpc>
              <a:buNone/>
            </a:pPr>
            <a:r>
              <a:rPr lang="en-US" sz="1200" dirty="0">
                <a:solidFill>
                  <a:srgbClr val="5C6684"/>
                </a:solidFill>
                <a:latin typeface="Calibri" pitchFamily="34" charset="0"/>
                <a:ea typeface="Calibri" pitchFamily="34" charset="-122"/>
                <a:cs typeface="Calibri" pitchFamily="34" charset="-120"/>
              </a:rPr>
              <a:t>interfaces</a:t>
            </a:r>
            <a:endParaRPr lang="en-US" sz="1200" dirty="0"/>
          </a:p>
        </p:txBody>
      </p:sp>
      <p:sp>
        <p:nvSpPr>
          <p:cNvPr id="20" name="Shape 18"/>
          <p:cNvSpPr/>
          <p:nvPr/>
        </p:nvSpPr>
        <p:spPr>
          <a:xfrm>
            <a:off x="566928" y="4000528"/>
            <a:ext cx="11064240" cy="1783080"/>
          </a:xfrm>
          <a:prstGeom prst="roundRect">
            <a:avLst>
              <a:gd name="adj" fmla="val 512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868680" y="4201696"/>
            <a:ext cx="4572000" cy="292608"/>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What the numbers say</a:t>
            </a:r>
            <a:endParaRPr lang="en-US" sz="1600" dirty="0"/>
          </a:p>
        </p:txBody>
      </p:sp>
      <p:sp>
        <p:nvSpPr>
          <p:cNvPr id="22" name="Text 20"/>
          <p:cNvSpPr txBox="1"/>
          <p:nvPr/>
        </p:nvSpPr>
        <p:spPr>
          <a:xfrm>
            <a:off x="868680" y="4549168"/>
            <a:ext cx="10424160" cy="1051560"/>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First Recommendation Y.3800 (10/2019); latest Y.3836, Y.3837 and Y.3838 prepublished 08/2026 - an unbroken eight-year cadence.</a:t>
            </a:r>
            <a:endParaRPr lang="en-US" sz="1400" dirty="0"/>
          </a:p>
          <a:p>
            <a:pPr marL="342900" indent="-34290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SG13 owns roughly 70% of the corpus; SG17 supplies the security layer; SG11 supplies the wire-level protocols.</a:t>
            </a:r>
            <a:endParaRPr lang="en-US" sz="1400" dirty="0"/>
          </a:p>
          <a:p>
            <a:pPr marL="342900" indent="-34290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The centre of gravity has moved from "what is a QKDN" (2019-2021) to interworking, federation, autonomic QoS and resilience (2023-2026).</a:t>
            </a:r>
            <a:endParaRPr lang="en-US" sz="1400" dirty="0"/>
          </a:p>
        </p:txBody>
      </p:sp>
      <p:sp>
        <p:nvSpPr>
          <p:cNvPr id="24" name="슬라이드 번호 개체 틀 23">
            <a:extLst>
              <a:ext uri="{FF2B5EF4-FFF2-40B4-BE49-F238E27FC236}">
                <a16:creationId xmlns:a16="http://schemas.microsoft.com/office/drawing/2014/main" id="{A731D598-8207-4E4C-88C5-E505E5B0B192}"/>
              </a:ext>
            </a:extLst>
          </p:cNvPr>
          <p:cNvSpPr>
            <a:spLocks noGrp="1"/>
          </p:cNvSpPr>
          <p:nvPr>
            <p:ph type="sldNum" sz="quarter" idx="12"/>
          </p:nvPr>
        </p:nvSpPr>
        <p:spPr/>
        <p:txBody>
          <a:bodyPr/>
          <a:lstStyle/>
          <a:p>
            <a:fld id="{0868B0AE-DDA0-4086-95B2-0A85D27A2D2E}" type="slidenum">
              <a:rPr lang="ko-KR" altLang="en-US" smtClean="0"/>
              <a:t>4</a:t>
            </a:fld>
            <a:endParaRPr lang="ko-KR"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Five ITU-T bodies shape the QKDN programme</a:t>
            </a:r>
            <a:endParaRPr lang="en-US" sz="2800" dirty="0">
              <a:solidFill>
                <a:schemeClr val="bg1"/>
              </a:solidFill>
            </a:endParaRPr>
          </a:p>
        </p:txBody>
      </p:sp>
      <p:sp>
        <p:nvSpPr>
          <p:cNvPr id="4" name="Shape 2"/>
          <p:cNvSpPr/>
          <p:nvPr/>
        </p:nvSpPr>
        <p:spPr>
          <a:xfrm>
            <a:off x="566928" y="1196752"/>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04672" y="1379632"/>
            <a:ext cx="484632" cy="484632"/>
          </a:xfrm>
          <a:prstGeom prst="ellipse">
            <a:avLst/>
          </a:prstGeom>
          <a:solidFill>
            <a:srgbClr val="02C39A"/>
          </a:solidFill>
          <a:ln w="12700">
            <a:solidFill>
              <a:srgbClr val="02C39A"/>
            </a:solidFill>
            <a:prstDash val="solid"/>
          </a:ln>
        </p:spPr>
      </p:sp>
      <p:sp>
        <p:nvSpPr>
          <p:cNvPr id="6" name="Text 4"/>
          <p:cNvSpPr txBox="1"/>
          <p:nvPr/>
        </p:nvSpPr>
        <p:spPr>
          <a:xfrm>
            <a:off x="804672" y="1379632"/>
            <a:ext cx="484632" cy="484632"/>
          </a:xfrm>
          <a:prstGeom prst="rect">
            <a:avLst/>
          </a:prstGeom>
          <a:noFill/>
          <a:ln/>
        </p:spPr>
        <p:txBody>
          <a:bodyPr wrap="square" lIns="0" tIns="0" rIns="0" bIns="0" rtlCol="0" anchor="ctr"/>
          <a:lstStyle/>
          <a:p>
            <a:pPr marL="0" indent="0" algn="ctr">
              <a:buNone/>
            </a:pPr>
            <a:r>
              <a:rPr lang="en-US" sz="1250" b="1" dirty="0">
                <a:solidFill>
                  <a:srgbClr val="0E1330"/>
                </a:solidFill>
                <a:latin typeface="Calibri" pitchFamily="34" charset="0"/>
                <a:ea typeface="Calibri" pitchFamily="34" charset="-122"/>
                <a:cs typeface="Calibri" pitchFamily="34" charset="-120"/>
              </a:rPr>
              <a:t>13</a:t>
            </a:r>
            <a:endParaRPr lang="en-US" sz="1250" dirty="0"/>
          </a:p>
        </p:txBody>
      </p:sp>
      <p:sp>
        <p:nvSpPr>
          <p:cNvPr id="7" name="Text 5"/>
          <p:cNvSpPr txBox="1"/>
          <p:nvPr/>
        </p:nvSpPr>
        <p:spPr>
          <a:xfrm>
            <a:off x="1444752" y="1315624"/>
            <a:ext cx="9966960" cy="256032"/>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Study Group 13 - Future networks</a:t>
            </a:r>
            <a:endParaRPr lang="en-US" sz="1600" dirty="0"/>
          </a:p>
        </p:txBody>
      </p:sp>
      <p:sp>
        <p:nvSpPr>
          <p:cNvPr id="8" name="Text 6"/>
          <p:cNvSpPr txBox="1"/>
          <p:nvPr/>
        </p:nvSpPr>
        <p:spPr>
          <a:xfrm>
            <a:off x="1444752" y="1562512"/>
            <a:ext cx="9966960" cy="438912"/>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Q16/13, retitled for 2025-2028 as "Future networks: Trustworthy and quantum enhanced networking". Owns the Y.3800-series: overview, requirements, functional architecture, key management, control and management, QoS, interworking, resilience.</a:t>
            </a:r>
            <a:endParaRPr lang="en-US" sz="1200" dirty="0"/>
          </a:p>
        </p:txBody>
      </p:sp>
      <p:sp>
        <p:nvSpPr>
          <p:cNvPr id="9" name="Shape 7"/>
          <p:cNvSpPr/>
          <p:nvPr/>
        </p:nvSpPr>
        <p:spPr>
          <a:xfrm>
            <a:off x="566928" y="2193448"/>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804672" y="2376328"/>
            <a:ext cx="484632" cy="484632"/>
          </a:xfrm>
          <a:prstGeom prst="ellipse">
            <a:avLst/>
          </a:prstGeom>
          <a:solidFill>
            <a:srgbClr val="1C7293"/>
          </a:solidFill>
          <a:ln w="12700">
            <a:solidFill>
              <a:srgbClr val="1C7293"/>
            </a:solidFill>
            <a:prstDash val="solid"/>
          </a:ln>
        </p:spPr>
      </p:sp>
      <p:sp>
        <p:nvSpPr>
          <p:cNvPr id="11" name="Text 9"/>
          <p:cNvSpPr txBox="1"/>
          <p:nvPr/>
        </p:nvSpPr>
        <p:spPr>
          <a:xfrm>
            <a:off x="804672" y="2376328"/>
            <a:ext cx="484632" cy="48463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17</a:t>
            </a:r>
            <a:endParaRPr lang="en-US" sz="1250" dirty="0"/>
          </a:p>
        </p:txBody>
      </p:sp>
      <p:sp>
        <p:nvSpPr>
          <p:cNvPr id="12" name="Text 10"/>
          <p:cNvSpPr txBox="1"/>
          <p:nvPr/>
        </p:nvSpPr>
        <p:spPr>
          <a:xfrm>
            <a:off x="1444752" y="2312320"/>
            <a:ext cx="9966960" cy="256032"/>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Study Group 17 - Security</a:t>
            </a:r>
            <a:endParaRPr lang="en-US" sz="1600" dirty="0"/>
          </a:p>
        </p:txBody>
      </p:sp>
      <p:sp>
        <p:nvSpPr>
          <p:cNvPr id="13" name="Text 11"/>
          <p:cNvSpPr txBox="1"/>
          <p:nvPr/>
        </p:nvSpPr>
        <p:spPr>
          <a:xfrm>
            <a:off x="1444752" y="2559208"/>
            <a:ext cx="9966960" cy="438912"/>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Q15/17 "Quantum-based security". Owns X.1710-X.1718 (QKDN security framework, key management, node protection, authentication, interworking security) plus X.1702 on quantum noise RNG architecture.</a:t>
            </a:r>
            <a:endParaRPr lang="en-US" sz="1200" dirty="0"/>
          </a:p>
        </p:txBody>
      </p:sp>
      <p:sp>
        <p:nvSpPr>
          <p:cNvPr id="14" name="Shape 12"/>
          <p:cNvSpPr/>
          <p:nvPr/>
        </p:nvSpPr>
        <p:spPr>
          <a:xfrm>
            <a:off x="566928" y="3190144"/>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804672" y="3373024"/>
            <a:ext cx="484632" cy="484632"/>
          </a:xfrm>
          <a:prstGeom prst="ellipse">
            <a:avLst/>
          </a:prstGeom>
          <a:solidFill>
            <a:srgbClr val="1C7293"/>
          </a:solidFill>
          <a:ln w="12700">
            <a:solidFill>
              <a:srgbClr val="1C7293"/>
            </a:solidFill>
            <a:prstDash val="solid"/>
          </a:ln>
        </p:spPr>
      </p:sp>
      <p:sp>
        <p:nvSpPr>
          <p:cNvPr id="16" name="Text 14"/>
          <p:cNvSpPr txBox="1"/>
          <p:nvPr/>
        </p:nvSpPr>
        <p:spPr>
          <a:xfrm>
            <a:off x="804672" y="3373024"/>
            <a:ext cx="484632" cy="48463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11</a:t>
            </a:r>
            <a:endParaRPr lang="en-US" sz="1250" dirty="0"/>
          </a:p>
        </p:txBody>
      </p:sp>
      <p:sp>
        <p:nvSpPr>
          <p:cNvPr id="17" name="Text 15"/>
          <p:cNvSpPr txBox="1"/>
          <p:nvPr/>
        </p:nvSpPr>
        <p:spPr>
          <a:xfrm>
            <a:off x="1444752" y="3309016"/>
            <a:ext cx="9966960" cy="256032"/>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Study Group 11 - Protocols and testing</a:t>
            </a:r>
            <a:endParaRPr lang="en-US" sz="1600" dirty="0"/>
          </a:p>
        </p:txBody>
      </p:sp>
      <p:sp>
        <p:nvSpPr>
          <p:cNvPr id="18" name="Text 16"/>
          <p:cNvSpPr txBox="1"/>
          <p:nvPr/>
        </p:nvSpPr>
        <p:spPr>
          <a:xfrm>
            <a:off x="1444752" y="3555904"/>
            <a:ext cx="9966960" cy="438912"/>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Owns Q.4160-Q.4165: the protocol framework and the concrete protocols for the Ak, Kq-1, Kx and Ck reference-point interfaces, plus QKDN interworking protocols.</a:t>
            </a:r>
            <a:endParaRPr lang="en-US" sz="1200" dirty="0"/>
          </a:p>
        </p:txBody>
      </p:sp>
      <p:sp>
        <p:nvSpPr>
          <p:cNvPr id="19" name="Shape 17"/>
          <p:cNvSpPr/>
          <p:nvPr/>
        </p:nvSpPr>
        <p:spPr>
          <a:xfrm>
            <a:off x="566928" y="4186840"/>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804672" y="4369720"/>
            <a:ext cx="484632" cy="484632"/>
          </a:xfrm>
          <a:prstGeom prst="ellipse">
            <a:avLst/>
          </a:prstGeom>
          <a:solidFill>
            <a:srgbClr val="1B2450"/>
          </a:solidFill>
          <a:ln w="12700">
            <a:solidFill>
              <a:srgbClr val="1B2450"/>
            </a:solidFill>
            <a:prstDash val="solid"/>
          </a:ln>
        </p:spPr>
      </p:sp>
      <p:sp>
        <p:nvSpPr>
          <p:cNvPr id="21" name="Text 19"/>
          <p:cNvSpPr txBox="1"/>
          <p:nvPr/>
        </p:nvSpPr>
        <p:spPr>
          <a:xfrm>
            <a:off x="804672" y="4369720"/>
            <a:ext cx="484632" cy="48463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JCA</a:t>
            </a:r>
            <a:endParaRPr lang="en-US" sz="1250" dirty="0"/>
          </a:p>
        </p:txBody>
      </p:sp>
      <p:sp>
        <p:nvSpPr>
          <p:cNvPr id="22" name="Text 20"/>
          <p:cNvSpPr txBox="1"/>
          <p:nvPr/>
        </p:nvSpPr>
        <p:spPr>
          <a:xfrm>
            <a:off x="1444752" y="4305712"/>
            <a:ext cx="9966960" cy="256032"/>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JCA-QKDN - coordination</a:t>
            </a:r>
            <a:endParaRPr lang="en-US" sz="1600" dirty="0"/>
          </a:p>
        </p:txBody>
      </p:sp>
      <p:sp>
        <p:nvSpPr>
          <p:cNvPr id="23" name="Text 21"/>
          <p:cNvSpPr txBox="1"/>
          <p:nvPr/>
        </p:nvSpPr>
        <p:spPr>
          <a:xfrm>
            <a:off x="1444752" y="4552600"/>
            <a:ext cx="9966960" cy="438912"/>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Established December 2022, reports to TSAG. Coordinates QKDN standardization across ITU-T and liaises with external SDOs. Chair: Junsen Lai (CAICT); Vice-Chairs: Hao Qin (NUS) and Kaoru Kenyoshi (NICT). Fifth meeting: Geneva, 12 December 2025.</a:t>
            </a:r>
            <a:endParaRPr lang="en-US" sz="1200" dirty="0"/>
          </a:p>
        </p:txBody>
      </p:sp>
      <p:sp>
        <p:nvSpPr>
          <p:cNvPr id="24" name="Shape 22"/>
          <p:cNvSpPr/>
          <p:nvPr/>
        </p:nvSpPr>
        <p:spPr>
          <a:xfrm>
            <a:off x="566928" y="5183536"/>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804672" y="5366416"/>
            <a:ext cx="484632" cy="484632"/>
          </a:xfrm>
          <a:prstGeom prst="ellipse">
            <a:avLst/>
          </a:prstGeom>
          <a:solidFill>
            <a:srgbClr val="1B2450"/>
          </a:solidFill>
          <a:ln w="12700">
            <a:solidFill>
              <a:srgbClr val="1B2450"/>
            </a:solidFill>
            <a:prstDash val="solid"/>
          </a:ln>
        </p:spPr>
      </p:sp>
      <p:sp>
        <p:nvSpPr>
          <p:cNvPr id="26" name="Text 24"/>
          <p:cNvSpPr txBox="1"/>
          <p:nvPr/>
        </p:nvSpPr>
        <p:spPr>
          <a:xfrm>
            <a:off x="804672" y="5366416"/>
            <a:ext cx="484632" cy="48463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FG</a:t>
            </a:r>
            <a:endParaRPr lang="en-US" sz="1250" dirty="0"/>
          </a:p>
        </p:txBody>
      </p:sp>
      <p:sp>
        <p:nvSpPr>
          <p:cNvPr id="27" name="Text 25"/>
          <p:cNvSpPr txBox="1"/>
          <p:nvPr/>
        </p:nvSpPr>
        <p:spPr>
          <a:xfrm>
            <a:off x="1444752" y="5302408"/>
            <a:ext cx="9966960" cy="256032"/>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FG-QIT4N - closed pre-standardization</a:t>
            </a:r>
            <a:endParaRPr lang="en-US" sz="1600" dirty="0"/>
          </a:p>
        </p:txBody>
      </p:sp>
      <p:sp>
        <p:nvSpPr>
          <p:cNvPr id="28" name="Text 26"/>
          <p:cNvSpPr txBox="1"/>
          <p:nvPr/>
        </p:nvSpPr>
        <p:spPr>
          <a:xfrm>
            <a:off x="1444752" y="5549296"/>
            <a:ext cx="9966960" cy="438912"/>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Focus Group on Quantum Information Technology for Networks, September 2019 to November 2021. Delivered nine technical reports (D1.1-D1.4 general network aspects; D2.1-D2.5 QKDN) that seeded the SG13 and SG17 work.</a:t>
            </a:r>
            <a:endParaRPr lang="en-US" sz="1200" dirty="0"/>
          </a:p>
        </p:txBody>
      </p:sp>
      <p:sp>
        <p:nvSpPr>
          <p:cNvPr id="29" name="슬라이드 번호 개체 틀 28">
            <a:extLst>
              <a:ext uri="{FF2B5EF4-FFF2-40B4-BE49-F238E27FC236}">
                <a16:creationId xmlns:a16="http://schemas.microsoft.com/office/drawing/2014/main" id="{7FDC0D77-5155-44CC-845D-120A428BEBD0}"/>
              </a:ext>
            </a:extLst>
          </p:cNvPr>
          <p:cNvSpPr>
            <a:spLocks noGrp="1"/>
          </p:cNvSpPr>
          <p:nvPr>
            <p:ph type="sldNum" sz="quarter" idx="12"/>
          </p:nvPr>
        </p:nvSpPr>
        <p:spPr/>
        <p:txBody>
          <a:bodyPr/>
          <a:lstStyle/>
          <a:p>
            <a:fld id="{0868B0AE-DDA0-4086-95B2-0A85D27A2D2E}" type="slidenum">
              <a:rPr lang="ko-KR" altLang="en-US" smtClean="0"/>
              <a:t>5</a:t>
            </a:fld>
            <a:endParaRPr lang="ko-KR"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Y.3800 - Y.3805 define the four-layer model</a:t>
            </a:r>
            <a:endParaRPr lang="en-US" sz="2800" dirty="0">
              <a:solidFill>
                <a:schemeClr val="bg1"/>
              </a:solidFill>
            </a:endParaRPr>
          </a:p>
        </p:txBody>
      </p:sp>
      <p:sp>
        <p:nvSpPr>
          <p:cNvPr id="4" name="Shape 2"/>
          <p:cNvSpPr/>
          <p:nvPr/>
        </p:nvSpPr>
        <p:spPr>
          <a:xfrm>
            <a:off x="566928" y="1664208"/>
            <a:ext cx="6858000" cy="932688"/>
          </a:xfrm>
          <a:prstGeom prst="roundRect">
            <a:avLst>
              <a:gd name="adj" fmla="val 7843"/>
            </a:avLst>
          </a:prstGeom>
          <a:solidFill>
            <a:srgbClr val="6B789F"/>
          </a:solidFill>
          <a:ln w="12700">
            <a:solidFill>
              <a:srgbClr val="6B789F"/>
            </a:solidFill>
            <a:prstDash val="solid"/>
          </a:ln>
          <a:effectLst>
            <a:outerShdw blurRad="127000" dist="25400" dir="5400000" algn="bl" rotWithShape="0">
              <a:srgbClr val="8C97B0">
                <a:alpha val="22000"/>
              </a:srgbClr>
            </a:outerShdw>
          </a:effectLst>
        </p:spPr>
      </p:sp>
      <p:sp>
        <p:nvSpPr>
          <p:cNvPr id="5" name="Text 3"/>
          <p:cNvSpPr txBox="1"/>
          <p:nvPr/>
        </p:nvSpPr>
        <p:spPr>
          <a:xfrm>
            <a:off x="841248" y="1819656"/>
            <a:ext cx="6309360" cy="310896"/>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User network / service layer</a:t>
            </a:r>
            <a:endParaRPr lang="en-US" sz="1500" dirty="0"/>
          </a:p>
        </p:txBody>
      </p:sp>
      <p:sp>
        <p:nvSpPr>
          <p:cNvPr id="6" name="Text 4"/>
          <p:cNvSpPr txBox="1"/>
          <p:nvPr/>
        </p:nvSpPr>
        <p:spPr>
          <a:xfrm>
            <a:off x="841248" y="2148840"/>
            <a:ext cx="6309360" cy="310896"/>
          </a:xfrm>
          <a:prstGeom prst="rect">
            <a:avLst/>
          </a:prstGeom>
          <a:noFill/>
          <a:ln/>
        </p:spPr>
        <p:txBody>
          <a:bodyPr wrap="square" lIns="0" tIns="0" rIns="0" bIns="0" rtlCol="0" anchor="ctr"/>
          <a:lstStyle/>
          <a:p>
            <a:pPr marL="0" indent="0">
              <a:buNone/>
            </a:pPr>
            <a:r>
              <a:rPr lang="en-US" sz="1200" dirty="0">
                <a:solidFill>
                  <a:srgbClr val="E9EEF8"/>
                </a:solidFill>
                <a:latin typeface="Calibri" pitchFamily="34" charset="0"/>
                <a:ea typeface="Calibri" pitchFamily="34" charset="-122"/>
                <a:cs typeface="Calibri" pitchFamily="34" charset="-120"/>
              </a:rPr>
              <a:t>Cryptographic applications consuming keys</a:t>
            </a:r>
            <a:endParaRPr lang="en-US" sz="1200" dirty="0"/>
          </a:p>
        </p:txBody>
      </p:sp>
      <p:sp>
        <p:nvSpPr>
          <p:cNvPr id="7" name="Shape 5"/>
          <p:cNvSpPr/>
          <p:nvPr/>
        </p:nvSpPr>
        <p:spPr>
          <a:xfrm>
            <a:off x="566928" y="2724912"/>
            <a:ext cx="6858000" cy="932688"/>
          </a:xfrm>
          <a:prstGeom prst="roundRect">
            <a:avLst>
              <a:gd name="adj" fmla="val 7843"/>
            </a:avLst>
          </a:prstGeom>
          <a:solidFill>
            <a:srgbClr val="1C7293"/>
          </a:solidFill>
          <a:ln w="12700">
            <a:solidFill>
              <a:srgbClr val="1C7293"/>
            </a:solidFill>
            <a:prstDash val="solid"/>
          </a:ln>
          <a:effectLst>
            <a:outerShdw blurRad="127000" dist="25400" dir="5400000" algn="bl" rotWithShape="0">
              <a:srgbClr val="8C97B0">
                <a:alpha val="22000"/>
              </a:srgbClr>
            </a:outerShdw>
          </a:effectLst>
        </p:spPr>
      </p:sp>
      <p:sp>
        <p:nvSpPr>
          <p:cNvPr id="8" name="Text 6"/>
          <p:cNvSpPr txBox="1"/>
          <p:nvPr/>
        </p:nvSpPr>
        <p:spPr>
          <a:xfrm>
            <a:off x="841248" y="2880360"/>
            <a:ext cx="6309360" cy="310896"/>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QKDN management and control layer</a:t>
            </a:r>
            <a:endParaRPr lang="en-US" sz="1500" dirty="0"/>
          </a:p>
        </p:txBody>
      </p:sp>
      <p:sp>
        <p:nvSpPr>
          <p:cNvPr id="9" name="Text 7"/>
          <p:cNvSpPr txBox="1"/>
          <p:nvPr/>
        </p:nvSpPr>
        <p:spPr>
          <a:xfrm>
            <a:off x="841248" y="3209544"/>
            <a:ext cx="6309360" cy="310896"/>
          </a:xfrm>
          <a:prstGeom prst="rect">
            <a:avLst/>
          </a:prstGeom>
          <a:noFill/>
          <a:ln/>
        </p:spPr>
        <p:txBody>
          <a:bodyPr wrap="square" lIns="0" tIns="0" rIns="0" bIns="0" rtlCol="0" anchor="ctr"/>
          <a:lstStyle/>
          <a:p>
            <a:pPr marL="0" indent="0">
              <a:buNone/>
            </a:pPr>
            <a:r>
              <a:rPr lang="en-US" sz="1200" dirty="0">
                <a:solidFill>
                  <a:srgbClr val="E9EEF8"/>
                </a:solidFill>
                <a:latin typeface="Calibri" pitchFamily="34" charset="0"/>
                <a:ea typeface="Calibri" pitchFamily="34" charset="-122"/>
                <a:cs typeface="Calibri" pitchFamily="34" charset="-120"/>
              </a:rPr>
              <a:t>Y.3804 control and management  ·  Y.3805 SDN control</a:t>
            </a:r>
            <a:endParaRPr lang="en-US" sz="1200" dirty="0"/>
          </a:p>
        </p:txBody>
      </p:sp>
      <p:sp>
        <p:nvSpPr>
          <p:cNvPr id="10" name="Shape 8"/>
          <p:cNvSpPr/>
          <p:nvPr/>
        </p:nvSpPr>
        <p:spPr>
          <a:xfrm>
            <a:off x="566928" y="3785616"/>
            <a:ext cx="6858000" cy="932688"/>
          </a:xfrm>
          <a:prstGeom prst="roundRect">
            <a:avLst>
              <a:gd name="adj" fmla="val 7843"/>
            </a:avLst>
          </a:prstGeom>
          <a:solidFill>
            <a:srgbClr val="1B2450"/>
          </a:solidFill>
          <a:ln w="12700">
            <a:solidFill>
              <a:srgbClr val="1B2450"/>
            </a:solidFill>
            <a:prstDash val="solid"/>
          </a:ln>
          <a:effectLst>
            <a:outerShdw blurRad="127000" dist="25400" dir="5400000" algn="bl" rotWithShape="0">
              <a:srgbClr val="8C97B0">
                <a:alpha val="22000"/>
              </a:srgbClr>
            </a:outerShdw>
          </a:effectLst>
        </p:spPr>
      </p:sp>
      <p:sp>
        <p:nvSpPr>
          <p:cNvPr id="11" name="Text 9"/>
          <p:cNvSpPr txBox="1"/>
          <p:nvPr/>
        </p:nvSpPr>
        <p:spPr>
          <a:xfrm>
            <a:off x="841248" y="3941064"/>
            <a:ext cx="6309360" cy="310896"/>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Key management layer</a:t>
            </a:r>
            <a:endParaRPr lang="en-US" sz="1500" dirty="0"/>
          </a:p>
        </p:txBody>
      </p:sp>
      <p:sp>
        <p:nvSpPr>
          <p:cNvPr id="12" name="Text 10"/>
          <p:cNvSpPr txBox="1"/>
          <p:nvPr/>
        </p:nvSpPr>
        <p:spPr>
          <a:xfrm>
            <a:off x="841248" y="4270248"/>
            <a:ext cx="6309360" cy="310896"/>
          </a:xfrm>
          <a:prstGeom prst="rect">
            <a:avLst/>
          </a:prstGeom>
          <a:noFill/>
          <a:ln/>
        </p:spPr>
        <p:txBody>
          <a:bodyPr wrap="square" lIns="0" tIns="0" rIns="0" bIns="0" rtlCol="0" anchor="ctr"/>
          <a:lstStyle/>
          <a:p>
            <a:pPr marL="0" indent="0">
              <a:buNone/>
            </a:pPr>
            <a:r>
              <a:rPr lang="en-US" sz="1200" dirty="0">
                <a:solidFill>
                  <a:srgbClr val="E9EEF8"/>
                </a:solidFill>
                <a:latin typeface="Calibri" pitchFamily="34" charset="0"/>
                <a:ea typeface="Calibri" pitchFamily="34" charset="-122"/>
                <a:cs typeface="Calibri" pitchFamily="34" charset="-120"/>
              </a:rPr>
              <a:t>Y.3803 key management: relay, storage, supply</a:t>
            </a:r>
            <a:endParaRPr lang="en-US" sz="1200" dirty="0"/>
          </a:p>
        </p:txBody>
      </p:sp>
      <p:sp>
        <p:nvSpPr>
          <p:cNvPr id="13" name="Shape 11"/>
          <p:cNvSpPr/>
          <p:nvPr/>
        </p:nvSpPr>
        <p:spPr>
          <a:xfrm>
            <a:off x="566928" y="4846320"/>
            <a:ext cx="6858000" cy="932688"/>
          </a:xfrm>
          <a:prstGeom prst="roundRect">
            <a:avLst>
              <a:gd name="adj" fmla="val 7843"/>
            </a:avLst>
          </a:prstGeom>
          <a:solidFill>
            <a:srgbClr val="0E1330"/>
          </a:solidFill>
          <a:ln w="12700">
            <a:solidFill>
              <a:srgbClr val="0E1330"/>
            </a:solidFill>
            <a:prstDash val="solid"/>
          </a:ln>
          <a:effectLst>
            <a:outerShdw blurRad="127000" dist="25400" dir="5400000" algn="bl" rotWithShape="0">
              <a:srgbClr val="8C97B0">
                <a:alpha val="22000"/>
              </a:srgbClr>
            </a:outerShdw>
          </a:effectLst>
        </p:spPr>
      </p:sp>
      <p:sp>
        <p:nvSpPr>
          <p:cNvPr id="14" name="Text 12"/>
          <p:cNvSpPr txBox="1"/>
          <p:nvPr/>
        </p:nvSpPr>
        <p:spPr>
          <a:xfrm>
            <a:off x="841248" y="5001768"/>
            <a:ext cx="6309360" cy="310896"/>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Quantum layer</a:t>
            </a:r>
            <a:endParaRPr lang="en-US" sz="1500" dirty="0"/>
          </a:p>
        </p:txBody>
      </p:sp>
      <p:sp>
        <p:nvSpPr>
          <p:cNvPr id="15" name="Text 13"/>
          <p:cNvSpPr txBox="1"/>
          <p:nvPr/>
        </p:nvSpPr>
        <p:spPr>
          <a:xfrm>
            <a:off x="841248" y="5330952"/>
            <a:ext cx="6309360" cy="310896"/>
          </a:xfrm>
          <a:prstGeom prst="rect">
            <a:avLst/>
          </a:prstGeom>
          <a:noFill/>
          <a:ln/>
        </p:spPr>
        <p:txBody>
          <a:bodyPr wrap="square" lIns="0" tIns="0" rIns="0" bIns="0" rtlCol="0" anchor="ctr"/>
          <a:lstStyle/>
          <a:p>
            <a:pPr marL="0" indent="0">
              <a:buNone/>
            </a:pPr>
            <a:r>
              <a:rPr lang="en-US" sz="1200" dirty="0">
                <a:solidFill>
                  <a:srgbClr val="E9EEF8"/>
                </a:solidFill>
                <a:latin typeface="Calibri" pitchFamily="34" charset="0"/>
                <a:ea typeface="Calibri" pitchFamily="34" charset="-122"/>
                <a:cs typeface="Calibri" pitchFamily="34" charset="-120"/>
              </a:rPr>
              <a:t>QKD modules and links generating raw key material</a:t>
            </a:r>
            <a:endParaRPr lang="en-US" sz="1200" dirty="0"/>
          </a:p>
        </p:txBody>
      </p:sp>
      <p:sp>
        <p:nvSpPr>
          <p:cNvPr id="16" name="Shape 14"/>
          <p:cNvSpPr/>
          <p:nvPr/>
        </p:nvSpPr>
        <p:spPr>
          <a:xfrm>
            <a:off x="7772400" y="1664208"/>
            <a:ext cx="3858768" cy="4224528"/>
          </a:xfrm>
          <a:prstGeom prst="roundRect">
            <a:avLst>
              <a:gd name="adj" fmla="val 2370"/>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8028432" y="1847088"/>
            <a:ext cx="3468168" cy="237744"/>
          </a:xfrm>
          <a:prstGeom prst="rect">
            <a:avLst/>
          </a:prstGeom>
          <a:noFill/>
          <a:ln/>
        </p:spPr>
        <p:txBody>
          <a:bodyPr wrap="square" lIns="0" tIns="0" rIns="0" bIns="0" rtlCol="0" anchor="ctr"/>
          <a:lstStyle/>
          <a:p>
            <a:pPr marL="0" indent="0">
              <a:buNone/>
            </a:pPr>
            <a:r>
              <a:rPr lang="en-US" b="1" dirty="0">
                <a:solidFill>
                  <a:srgbClr val="161D3A"/>
                </a:solidFill>
                <a:latin typeface="Calibri" pitchFamily="34" charset="0"/>
                <a:ea typeface="Calibri" pitchFamily="34" charset="-122"/>
                <a:cs typeface="Calibri" pitchFamily="34" charset="-120"/>
              </a:rPr>
              <a:t>The five founding Recommendations</a:t>
            </a:r>
            <a:endParaRPr lang="en-US" dirty="0"/>
          </a:p>
        </p:txBody>
      </p:sp>
      <p:sp>
        <p:nvSpPr>
          <p:cNvPr id="18" name="Text 16"/>
          <p:cNvSpPr txBox="1"/>
          <p:nvPr/>
        </p:nvSpPr>
        <p:spPr>
          <a:xfrm>
            <a:off x="8028432" y="2231136"/>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Y.3800</a:t>
            </a:r>
            <a:endParaRPr lang="en-US" sz="1600" dirty="0"/>
          </a:p>
        </p:txBody>
      </p:sp>
      <p:sp>
        <p:nvSpPr>
          <p:cNvPr id="19" name="Text 17"/>
          <p:cNvSpPr txBox="1"/>
          <p:nvPr/>
        </p:nvSpPr>
        <p:spPr>
          <a:xfrm>
            <a:off x="9006840" y="2231136"/>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10/2019</a:t>
            </a:r>
            <a:endParaRPr lang="en-US" sz="1200" dirty="0"/>
          </a:p>
        </p:txBody>
      </p:sp>
      <p:sp>
        <p:nvSpPr>
          <p:cNvPr id="20" name="Text 18"/>
          <p:cNvSpPr txBox="1"/>
          <p:nvPr/>
        </p:nvSpPr>
        <p:spPr>
          <a:xfrm>
            <a:off x="8028432" y="2459736"/>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Overview on networks supporting QKD</a:t>
            </a:r>
            <a:endParaRPr lang="en-US" sz="1200" dirty="0"/>
          </a:p>
        </p:txBody>
      </p:sp>
      <p:sp>
        <p:nvSpPr>
          <p:cNvPr id="21" name="Text 19"/>
          <p:cNvSpPr txBox="1"/>
          <p:nvPr/>
        </p:nvSpPr>
        <p:spPr>
          <a:xfrm>
            <a:off x="8028432" y="2852928"/>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Y.3801</a:t>
            </a:r>
            <a:endParaRPr lang="en-US" sz="1600" dirty="0"/>
          </a:p>
        </p:txBody>
      </p:sp>
      <p:sp>
        <p:nvSpPr>
          <p:cNvPr id="22" name="Text 20"/>
          <p:cNvSpPr txBox="1"/>
          <p:nvPr/>
        </p:nvSpPr>
        <p:spPr>
          <a:xfrm>
            <a:off x="9006840" y="2852928"/>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04/2020</a:t>
            </a:r>
            <a:endParaRPr lang="en-US" sz="1200" dirty="0"/>
          </a:p>
        </p:txBody>
      </p:sp>
      <p:sp>
        <p:nvSpPr>
          <p:cNvPr id="23" name="Text 21"/>
          <p:cNvSpPr txBox="1"/>
          <p:nvPr/>
        </p:nvSpPr>
        <p:spPr>
          <a:xfrm>
            <a:off x="8028432" y="3081528"/>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Functional requirements for QKDN</a:t>
            </a:r>
            <a:endParaRPr lang="en-US" sz="1200" dirty="0"/>
          </a:p>
        </p:txBody>
      </p:sp>
      <p:sp>
        <p:nvSpPr>
          <p:cNvPr id="24" name="Text 22"/>
          <p:cNvSpPr txBox="1"/>
          <p:nvPr/>
        </p:nvSpPr>
        <p:spPr>
          <a:xfrm>
            <a:off x="8028432" y="3474720"/>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Y.3802</a:t>
            </a:r>
            <a:endParaRPr lang="en-US" sz="1600" dirty="0"/>
          </a:p>
        </p:txBody>
      </p:sp>
      <p:sp>
        <p:nvSpPr>
          <p:cNvPr id="25" name="Text 23"/>
          <p:cNvSpPr txBox="1"/>
          <p:nvPr/>
        </p:nvSpPr>
        <p:spPr>
          <a:xfrm>
            <a:off x="9006840" y="3474720"/>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12/2020</a:t>
            </a:r>
            <a:endParaRPr lang="en-US" sz="1200" dirty="0"/>
          </a:p>
        </p:txBody>
      </p:sp>
      <p:sp>
        <p:nvSpPr>
          <p:cNvPr id="26" name="Text 24"/>
          <p:cNvSpPr txBox="1"/>
          <p:nvPr/>
        </p:nvSpPr>
        <p:spPr>
          <a:xfrm>
            <a:off x="8028432" y="3703320"/>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Functional architecture (Amd.1 11/2023)</a:t>
            </a:r>
            <a:endParaRPr lang="en-US" sz="1200" dirty="0"/>
          </a:p>
        </p:txBody>
      </p:sp>
      <p:sp>
        <p:nvSpPr>
          <p:cNvPr id="27" name="Text 25"/>
          <p:cNvSpPr txBox="1"/>
          <p:nvPr/>
        </p:nvSpPr>
        <p:spPr>
          <a:xfrm>
            <a:off x="8028432" y="4096512"/>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Y.3803</a:t>
            </a:r>
            <a:endParaRPr lang="en-US" sz="1600" dirty="0"/>
          </a:p>
        </p:txBody>
      </p:sp>
      <p:sp>
        <p:nvSpPr>
          <p:cNvPr id="28" name="Text 26"/>
          <p:cNvSpPr txBox="1"/>
          <p:nvPr/>
        </p:nvSpPr>
        <p:spPr>
          <a:xfrm>
            <a:off x="9006840" y="4096512"/>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12/2020</a:t>
            </a:r>
            <a:endParaRPr lang="en-US" sz="1200" dirty="0"/>
          </a:p>
        </p:txBody>
      </p:sp>
      <p:sp>
        <p:nvSpPr>
          <p:cNvPr id="29" name="Text 27"/>
          <p:cNvSpPr txBox="1"/>
          <p:nvPr/>
        </p:nvSpPr>
        <p:spPr>
          <a:xfrm>
            <a:off x="8028432" y="4325112"/>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Key management (Amd.1 11/2023)</a:t>
            </a:r>
            <a:endParaRPr lang="en-US" sz="1200" dirty="0"/>
          </a:p>
        </p:txBody>
      </p:sp>
      <p:sp>
        <p:nvSpPr>
          <p:cNvPr id="30" name="Text 28"/>
          <p:cNvSpPr txBox="1"/>
          <p:nvPr/>
        </p:nvSpPr>
        <p:spPr>
          <a:xfrm>
            <a:off x="8028432" y="4718304"/>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Y.3804</a:t>
            </a:r>
            <a:endParaRPr lang="en-US" sz="1600" dirty="0"/>
          </a:p>
        </p:txBody>
      </p:sp>
      <p:sp>
        <p:nvSpPr>
          <p:cNvPr id="31" name="Text 29"/>
          <p:cNvSpPr txBox="1"/>
          <p:nvPr/>
        </p:nvSpPr>
        <p:spPr>
          <a:xfrm>
            <a:off x="9006840" y="4718304"/>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09/2020</a:t>
            </a:r>
            <a:endParaRPr lang="en-US" sz="1200" dirty="0"/>
          </a:p>
        </p:txBody>
      </p:sp>
      <p:sp>
        <p:nvSpPr>
          <p:cNvPr id="32" name="Text 30"/>
          <p:cNvSpPr txBox="1"/>
          <p:nvPr/>
        </p:nvSpPr>
        <p:spPr>
          <a:xfrm>
            <a:off x="8028432" y="4946904"/>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Control and management (rev. 04/2025)</a:t>
            </a:r>
            <a:endParaRPr lang="en-US" sz="1200" dirty="0"/>
          </a:p>
        </p:txBody>
      </p:sp>
      <p:sp>
        <p:nvSpPr>
          <p:cNvPr id="33" name="Text 31"/>
          <p:cNvSpPr txBox="1"/>
          <p:nvPr/>
        </p:nvSpPr>
        <p:spPr>
          <a:xfrm>
            <a:off x="8028432" y="5340096"/>
            <a:ext cx="1005840" cy="237744"/>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Y.3805</a:t>
            </a:r>
            <a:endParaRPr lang="en-US" sz="1600" dirty="0"/>
          </a:p>
        </p:txBody>
      </p:sp>
      <p:sp>
        <p:nvSpPr>
          <p:cNvPr id="34" name="Text 32"/>
          <p:cNvSpPr txBox="1"/>
          <p:nvPr/>
        </p:nvSpPr>
        <p:spPr>
          <a:xfrm>
            <a:off x="9006840" y="5340096"/>
            <a:ext cx="868680" cy="237744"/>
          </a:xfrm>
          <a:prstGeom prst="rect">
            <a:avLst/>
          </a:prstGeom>
          <a:noFill/>
          <a:ln/>
        </p:spPr>
        <p:txBody>
          <a:bodyPr wrap="square" lIns="0" tIns="0" rIns="0" bIns="0" rtlCol="0" anchor="ctr"/>
          <a:lstStyle/>
          <a:p>
            <a:pPr marL="0" indent="0">
              <a:buNone/>
            </a:pPr>
            <a:r>
              <a:rPr lang="en-US" sz="1200" dirty="0">
                <a:solidFill>
                  <a:srgbClr val="5C6684"/>
                </a:solidFill>
                <a:latin typeface="Calibri" pitchFamily="34" charset="0"/>
                <a:ea typeface="Calibri" pitchFamily="34" charset="-122"/>
                <a:cs typeface="Calibri" pitchFamily="34" charset="-120"/>
              </a:rPr>
              <a:t>12/2021</a:t>
            </a:r>
            <a:endParaRPr lang="en-US" sz="1200" dirty="0"/>
          </a:p>
        </p:txBody>
      </p:sp>
      <p:sp>
        <p:nvSpPr>
          <p:cNvPr id="35" name="Text 33"/>
          <p:cNvSpPr txBox="1"/>
          <p:nvPr/>
        </p:nvSpPr>
        <p:spPr>
          <a:xfrm>
            <a:off x="8028432" y="5568696"/>
            <a:ext cx="3383280" cy="365760"/>
          </a:xfrm>
          <a:prstGeom prst="rect">
            <a:avLst/>
          </a:prstGeom>
          <a:noFill/>
          <a:ln/>
        </p:spPr>
        <p:txBody>
          <a:bodyPr wrap="square" lIns="0" tIns="0" rIns="0" bIns="0" rtlCol="0" anchor="ctr"/>
          <a:lstStyle/>
          <a:p>
            <a:pPr marL="0" indent="0">
              <a:lnSpc>
                <a:spcPts val="1200"/>
              </a:lnSpc>
              <a:buNone/>
            </a:pPr>
            <a:r>
              <a:rPr lang="en-US" sz="1200" dirty="0">
                <a:solidFill>
                  <a:srgbClr val="161D3A"/>
                </a:solidFill>
                <a:latin typeface="Calibri" pitchFamily="34" charset="0"/>
                <a:ea typeface="Calibri" pitchFamily="34" charset="-122"/>
                <a:cs typeface="Calibri" pitchFamily="34" charset="-120"/>
              </a:rPr>
              <a:t>SDN control (Amd.1 11/2023)</a:t>
            </a:r>
            <a:endParaRPr lang="en-US" sz="1200" dirty="0"/>
          </a:p>
        </p:txBody>
      </p:sp>
      <p:sp>
        <p:nvSpPr>
          <p:cNvPr id="36" name="슬라이드 번호 개체 틀 35">
            <a:extLst>
              <a:ext uri="{FF2B5EF4-FFF2-40B4-BE49-F238E27FC236}">
                <a16:creationId xmlns:a16="http://schemas.microsoft.com/office/drawing/2014/main" id="{BCF5EFA7-FA09-44EE-986A-C5EAAB2F8DC9}"/>
              </a:ext>
            </a:extLst>
          </p:cNvPr>
          <p:cNvSpPr>
            <a:spLocks noGrp="1"/>
          </p:cNvSpPr>
          <p:nvPr>
            <p:ph type="sldNum" sz="quarter" idx="12"/>
          </p:nvPr>
        </p:nvSpPr>
        <p:spPr/>
        <p:txBody>
          <a:bodyPr/>
          <a:lstStyle/>
          <a:p>
            <a:fld id="{0868B0AE-DDA0-4086-95B2-0A85D27A2D2E}" type="slidenum">
              <a:rPr lang="ko-KR" altLang="en-US" smtClean="0"/>
              <a:t>6</a:t>
            </a:fld>
            <a:endParaRPr lang="ko-KR"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Y.3802: QKDN Functional architecture</a:t>
            </a:r>
            <a:endParaRPr lang="en-US" sz="2800" dirty="0">
              <a:solidFill>
                <a:schemeClr val="bg1"/>
              </a:solidFill>
            </a:endParaRPr>
          </a:p>
        </p:txBody>
      </p:sp>
      <p:pic>
        <p:nvPicPr>
          <p:cNvPr id="29" name="Picture 10" descr="Graphical user interface, text&#10;&#10;Description automatically generated">
            <a:extLst>
              <a:ext uri="{FF2B5EF4-FFF2-40B4-BE49-F238E27FC236}">
                <a16:creationId xmlns:a16="http://schemas.microsoft.com/office/drawing/2014/main" id="{79D4C79C-727E-44F0-9331-2063C1F6F42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07368" y="908720"/>
            <a:ext cx="5580663" cy="5681563"/>
          </a:xfrm>
          <a:prstGeom prst="rect">
            <a:avLst/>
          </a:prstGeom>
        </p:spPr>
      </p:pic>
      <p:pic>
        <p:nvPicPr>
          <p:cNvPr id="30" name="Picture 14" descr="Diagram&#10;&#10;Description automatically generated">
            <a:extLst>
              <a:ext uri="{FF2B5EF4-FFF2-40B4-BE49-F238E27FC236}">
                <a16:creationId xmlns:a16="http://schemas.microsoft.com/office/drawing/2014/main" id="{18D14A85-1DF3-4F5C-8495-766F8EC32B6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131961" y="1844824"/>
            <a:ext cx="5868695" cy="3456384"/>
          </a:xfrm>
          <a:prstGeom prst="rect">
            <a:avLst/>
          </a:prstGeom>
        </p:spPr>
      </p:pic>
      <p:sp>
        <p:nvSpPr>
          <p:cNvPr id="2" name="슬라이드 번호 개체 틀 1">
            <a:extLst>
              <a:ext uri="{FF2B5EF4-FFF2-40B4-BE49-F238E27FC236}">
                <a16:creationId xmlns:a16="http://schemas.microsoft.com/office/drawing/2014/main" id="{93D2ADEE-9E44-4037-A04E-56E544A16A74}"/>
              </a:ext>
            </a:extLst>
          </p:cNvPr>
          <p:cNvSpPr>
            <a:spLocks noGrp="1"/>
          </p:cNvSpPr>
          <p:nvPr>
            <p:ph type="sldNum" sz="quarter" idx="12"/>
          </p:nvPr>
        </p:nvSpPr>
        <p:spPr/>
        <p:txBody>
          <a:bodyPr/>
          <a:lstStyle/>
          <a:p>
            <a:fld id="{0868B0AE-DDA0-4086-95B2-0A85D27A2D2E}" type="slidenum">
              <a:rPr lang="ko-KR" altLang="en-US" smtClean="0"/>
              <a:t>7</a:t>
            </a:fld>
            <a:endParaRPr lang="ko-KR" altLang="en-US"/>
          </a:p>
        </p:txBody>
      </p:sp>
    </p:spTree>
    <p:extLst>
      <p:ext uri="{BB962C8B-B14F-4D97-AF65-F5344CB8AC3E}">
        <p14:creationId xmlns:p14="http://schemas.microsoft.com/office/powerpoint/2010/main" val="2273889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34482"/>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Six work streams beyond the foundation set</a:t>
            </a:r>
            <a:endParaRPr lang="en-US" sz="2800" dirty="0">
              <a:solidFill>
                <a:schemeClr val="bg1"/>
              </a:solidFill>
            </a:endParaRPr>
          </a:p>
        </p:txBody>
      </p:sp>
      <p:sp>
        <p:nvSpPr>
          <p:cNvPr id="4" name="Shape 2"/>
          <p:cNvSpPr/>
          <p:nvPr/>
        </p:nvSpPr>
        <p:spPr>
          <a:xfrm>
            <a:off x="4295800" y="1412776"/>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4533544" y="1650520"/>
            <a:ext cx="146304" cy="146304"/>
          </a:xfrm>
          <a:prstGeom prst="ellipse">
            <a:avLst/>
          </a:prstGeom>
          <a:solidFill>
            <a:srgbClr val="02C39A"/>
          </a:solidFill>
          <a:ln w="12700">
            <a:solidFill>
              <a:srgbClr val="02C39A"/>
            </a:solidFill>
            <a:prstDash val="solid"/>
          </a:ln>
        </p:spPr>
      </p:sp>
      <p:sp>
        <p:nvSpPr>
          <p:cNvPr id="6" name="Text 4"/>
          <p:cNvSpPr txBox="1"/>
          <p:nvPr/>
        </p:nvSpPr>
        <p:spPr>
          <a:xfrm>
            <a:off x="4771288" y="1559080"/>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QoS assurance</a:t>
            </a:r>
            <a:endParaRPr lang="en-US" sz="2000" dirty="0"/>
          </a:p>
        </p:txBody>
      </p:sp>
      <p:sp>
        <p:nvSpPr>
          <p:cNvPr id="7" name="Text 5"/>
          <p:cNvSpPr txBox="1"/>
          <p:nvPr/>
        </p:nvSpPr>
        <p:spPr>
          <a:xfrm>
            <a:off x="4533544" y="2126008"/>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Y.3806, Y.3807, Y.3811,</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Y.3823, Y.3827, Y.3836</a:t>
            </a:r>
            <a:endParaRPr lang="en-US" sz="1400" dirty="0"/>
          </a:p>
        </p:txBody>
      </p:sp>
      <p:sp>
        <p:nvSpPr>
          <p:cNvPr id="8" name="Text 6"/>
          <p:cNvSpPr txBox="1"/>
          <p:nvPr/>
        </p:nvSpPr>
        <p:spPr>
          <a:xfrm>
            <a:off x="4533544" y="2748782"/>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Requirements, parameters, architecture, end-to-end allocation and measurement methodology</a:t>
            </a:r>
            <a:endParaRPr lang="en-US" sz="1200" dirty="0"/>
          </a:p>
        </p:txBody>
      </p:sp>
      <p:sp>
        <p:nvSpPr>
          <p:cNvPr id="9" name="Shape 7"/>
          <p:cNvSpPr/>
          <p:nvPr/>
        </p:nvSpPr>
        <p:spPr>
          <a:xfrm>
            <a:off x="8035696" y="1412776"/>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8273440" y="1650520"/>
            <a:ext cx="146304" cy="146304"/>
          </a:xfrm>
          <a:prstGeom prst="ellipse">
            <a:avLst/>
          </a:prstGeom>
          <a:solidFill>
            <a:srgbClr val="02C39A"/>
          </a:solidFill>
          <a:ln w="12700">
            <a:solidFill>
              <a:srgbClr val="02C39A"/>
            </a:solidFill>
            <a:prstDash val="solid"/>
          </a:ln>
        </p:spPr>
      </p:sp>
      <p:sp>
        <p:nvSpPr>
          <p:cNvPr id="11" name="Text 9"/>
          <p:cNvSpPr txBox="1"/>
          <p:nvPr/>
        </p:nvSpPr>
        <p:spPr>
          <a:xfrm>
            <a:off x="8511184" y="1559080"/>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Machine learning</a:t>
            </a:r>
            <a:endParaRPr lang="en-US" sz="2000" dirty="0"/>
          </a:p>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and autonomic operation</a:t>
            </a:r>
            <a:endParaRPr lang="en-US" sz="2000" dirty="0"/>
          </a:p>
        </p:txBody>
      </p:sp>
      <p:sp>
        <p:nvSpPr>
          <p:cNvPr id="12" name="Text 10"/>
          <p:cNvSpPr txBox="1"/>
          <p:nvPr/>
        </p:nvSpPr>
        <p:spPr>
          <a:xfrm>
            <a:off x="8273440" y="2126008"/>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Y.3812, Y.3814, Y.3816,</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Y.3819, Y.3822, Y.3834</a:t>
            </a:r>
            <a:endParaRPr lang="en-US" sz="1400" dirty="0"/>
          </a:p>
        </p:txBody>
      </p:sp>
      <p:sp>
        <p:nvSpPr>
          <p:cNvPr id="13" name="Text 11"/>
          <p:cNvSpPr txBox="1"/>
          <p:nvPr/>
        </p:nvSpPr>
        <p:spPr>
          <a:xfrm>
            <a:off x="8273440" y="2748782"/>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ML-based QoS assurance, ML enablement architecture, autonomic management and control</a:t>
            </a:r>
            <a:endParaRPr lang="en-US" sz="1200" dirty="0"/>
          </a:p>
        </p:txBody>
      </p:sp>
      <p:sp>
        <p:nvSpPr>
          <p:cNvPr id="14" name="Shape 12"/>
          <p:cNvSpPr/>
          <p:nvPr/>
        </p:nvSpPr>
        <p:spPr>
          <a:xfrm>
            <a:off x="551384" y="1413944"/>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789128" y="1651688"/>
            <a:ext cx="146304" cy="146304"/>
          </a:xfrm>
          <a:prstGeom prst="ellipse">
            <a:avLst/>
          </a:prstGeom>
          <a:solidFill>
            <a:srgbClr val="02C39A"/>
          </a:solidFill>
          <a:ln w="12700">
            <a:solidFill>
              <a:srgbClr val="02C39A"/>
            </a:solidFill>
            <a:prstDash val="solid"/>
          </a:ln>
        </p:spPr>
      </p:sp>
      <p:sp>
        <p:nvSpPr>
          <p:cNvPr id="16" name="Text 14"/>
          <p:cNvSpPr txBox="1"/>
          <p:nvPr/>
        </p:nvSpPr>
        <p:spPr>
          <a:xfrm>
            <a:off x="1026872" y="1560248"/>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Interworking</a:t>
            </a:r>
            <a:endParaRPr lang="en-US" sz="2000" dirty="0"/>
          </a:p>
        </p:txBody>
      </p:sp>
      <p:sp>
        <p:nvSpPr>
          <p:cNvPr id="17" name="Text 15"/>
          <p:cNvSpPr txBox="1"/>
          <p:nvPr/>
        </p:nvSpPr>
        <p:spPr>
          <a:xfrm>
            <a:off x="789128" y="2127176"/>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Y.3810, Y.3813, Y.3817,</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Y.3818, Y.3820, Y.3829</a:t>
            </a:r>
            <a:endParaRPr lang="en-US" sz="1400" dirty="0"/>
          </a:p>
        </p:txBody>
      </p:sp>
      <p:sp>
        <p:nvSpPr>
          <p:cNvPr id="18" name="Text 16"/>
          <p:cNvSpPr txBox="1"/>
          <p:nvPr/>
        </p:nvSpPr>
        <p:spPr>
          <a:xfrm>
            <a:off x="789128" y="2749950"/>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Framework, functional requirements, architecture, SDN control and QoS across QKDN domains</a:t>
            </a:r>
            <a:endParaRPr lang="en-US" sz="1200" dirty="0"/>
          </a:p>
        </p:txBody>
      </p:sp>
      <p:sp>
        <p:nvSpPr>
          <p:cNvPr id="19" name="Shape 17"/>
          <p:cNvSpPr/>
          <p:nvPr/>
        </p:nvSpPr>
        <p:spPr>
          <a:xfrm>
            <a:off x="566928" y="3653056"/>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804672" y="3890800"/>
            <a:ext cx="146304" cy="146304"/>
          </a:xfrm>
          <a:prstGeom prst="ellipse">
            <a:avLst/>
          </a:prstGeom>
          <a:solidFill>
            <a:srgbClr val="02C39A"/>
          </a:solidFill>
          <a:ln w="12700">
            <a:solidFill>
              <a:srgbClr val="02C39A"/>
            </a:solidFill>
            <a:prstDash val="solid"/>
          </a:ln>
        </p:spPr>
      </p:sp>
      <p:sp>
        <p:nvSpPr>
          <p:cNvPr id="21" name="Text 19"/>
          <p:cNvSpPr txBox="1"/>
          <p:nvPr/>
        </p:nvSpPr>
        <p:spPr>
          <a:xfrm>
            <a:off x="1042416" y="3799360"/>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Resilience and</a:t>
            </a:r>
            <a:endParaRPr lang="en-US" sz="2000" dirty="0"/>
          </a:p>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dependability</a:t>
            </a:r>
            <a:endParaRPr lang="en-US" sz="2000" dirty="0"/>
          </a:p>
        </p:txBody>
      </p:sp>
      <p:sp>
        <p:nvSpPr>
          <p:cNvPr id="22" name="Text 20"/>
          <p:cNvSpPr txBox="1"/>
          <p:nvPr/>
        </p:nvSpPr>
        <p:spPr>
          <a:xfrm>
            <a:off x="804672" y="4366288"/>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Y.3815, Y.3821, Y.3830,</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Y.3833, Y.3837</a:t>
            </a:r>
            <a:endParaRPr lang="en-US" sz="1400" dirty="0"/>
          </a:p>
        </p:txBody>
      </p:sp>
      <p:sp>
        <p:nvSpPr>
          <p:cNvPr id="23" name="Text 21"/>
          <p:cNvSpPr txBox="1"/>
          <p:nvPr/>
        </p:nvSpPr>
        <p:spPr>
          <a:xfrm>
            <a:off x="804672" y="4988080"/>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Overview and requirements for resilience, key supply protection and recovery, dependability assessment</a:t>
            </a:r>
            <a:endParaRPr lang="en-US" sz="1200" dirty="0"/>
          </a:p>
        </p:txBody>
      </p:sp>
      <p:sp>
        <p:nvSpPr>
          <p:cNvPr id="24" name="Shape 22"/>
          <p:cNvSpPr/>
          <p:nvPr/>
        </p:nvSpPr>
        <p:spPr>
          <a:xfrm>
            <a:off x="4306824" y="3653056"/>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4544568" y="3890800"/>
            <a:ext cx="146304" cy="146304"/>
          </a:xfrm>
          <a:prstGeom prst="ellipse">
            <a:avLst/>
          </a:prstGeom>
          <a:solidFill>
            <a:srgbClr val="02C39A"/>
          </a:solidFill>
          <a:ln w="12700">
            <a:solidFill>
              <a:srgbClr val="02C39A"/>
            </a:solidFill>
            <a:prstDash val="solid"/>
          </a:ln>
        </p:spPr>
      </p:sp>
      <p:sp>
        <p:nvSpPr>
          <p:cNvPr id="26" name="Text 24"/>
          <p:cNvSpPr txBox="1"/>
          <p:nvPr/>
        </p:nvSpPr>
        <p:spPr>
          <a:xfrm>
            <a:off x="4782312" y="3799360"/>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Integration with</a:t>
            </a:r>
            <a:endParaRPr lang="en-US" sz="2000" dirty="0"/>
          </a:p>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other networks</a:t>
            </a:r>
            <a:endParaRPr lang="en-US" sz="2000" dirty="0"/>
          </a:p>
        </p:txBody>
      </p:sp>
      <p:sp>
        <p:nvSpPr>
          <p:cNvPr id="27" name="Text 25"/>
          <p:cNvSpPr txBox="1"/>
          <p:nvPr/>
        </p:nvSpPr>
        <p:spPr>
          <a:xfrm>
            <a:off x="4544568" y="4366288"/>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Y.3808, Y.3825, Y.3826,</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Y.3828, Y.3831, Y.3835</a:t>
            </a:r>
            <a:endParaRPr lang="en-US" sz="1400" dirty="0"/>
          </a:p>
        </p:txBody>
      </p:sp>
      <p:sp>
        <p:nvSpPr>
          <p:cNvPr id="28" name="Text 26"/>
          <p:cNvSpPr txBox="1"/>
          <p:nvPr/>
        </p:nvSpPr>
        <p:spPr>
          <a:xfrm>
            <a:off x="4544568" y="4988080"/>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Secure storage networks, time-sensitive networks, and user networks running end-to-end modern cryptography</a:t>
            </a:r>
            <a:endParaRPr lang="en-US" sz="1200" dirty="0"/>
          </a:p>
        </p:txBody>
      </p:sp>
      <p:sp>
        <p:nvSpPr>
          <p:cNvPr id="29" name="Shape 27"/>
          <p:cNvSpPr/>
          <p:nvPr/>
        </p:nvSpPr>
        <p:spPr>
          <a:xfrm>
            <a:off x="8046720" y="3653056"/>
            <a:ext cx="3502152" cy="2029968"/>
          </a:xfrm>
          <a:prstGeom prst="roundRect">
            <a:avLst>
              <a:gd name="adj" fmla="val 4505"/>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0" name="Shape 28"/>
          <p:cNvSpPr/>
          <p:nvPr/>
        </p:nvSpPr>
        <p:spPr>
          <a:xfrm>
            <a:off x="8284464" y="3890800"/>
            <a:ext cx="146304" cy="146304"/>
          </a:xfrm>
          <a:prstGeom prst="ellipse">
            <a:avLst/>
          </a:prstGeom>
          <a:solidFill>
            <a:srgbClr val="02C39A"/>
          </a:solidFill>
          <a:ln w="12700">
            <a:solidFill>
              <a:srgbClr val="02C39A"/>
            </a:solidFill>
            <a:prstDash val="solid"/>
          </a:ln>
        </p:spPr>
      </p:sp>
      <p:sp>
        <p:nvSpPr>
          <p:cNvPr id="31" name="Text 29"/>
          <p:cNvSpPr txBox="1"/>
          <p:nvPr/>
        </p:nvSpPr>
        <p:spPr>
          <a:xfrm>
            <a:off x="8522208" y="3799360"/>
            <a:ext cx="2834640" cy="438912"/>
          </a:xfrm>
          <a:prstGeom prst="rect">
            <a:avLst/>
          </a:prstGeom>
          <a:noFill/>
          <a:ln/>
        </p:spPr>
        <p:txBody>
          <a:bodyPr wrap="square" lIns="0" tIns="0" rIns="0" bIns="0" rtlCol="0" anchor="ctr"/>
          <a:lstStyle/>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Deployment, federation</a:t>
            </a:r>
            <a:endParaRPr lang="en-US" sz="2000" dirty="0"/>
          </a:p>
          <a:p>
            <a:pPr marL="0" indent="0">
              <a:lnSpc>
                <a:spcPts val="1500"/>
              </a:lnSpc>
              <a:buNone/>
            </a:pPr>
            <a:r>
              <a:rPr lang="en-US" sz="2000" b="1" dirty="0">
                <a:solidFill>
                  <a:srgbClr val="161D3A"/>
                </a:solidFill>
                <a:latin typeface="Calibri" pitchFamily="34" charset="0"/>
                <a:ea typeface="Calibri" pitchFamily="34" charset="-122"/>
                <a:cs typeface="Calibri" pitchFamily="34" charset="-120"/>
              </a:rPr>
              <a:t>and orchestration</a:t>
            </a:r>
            <a:endParaRPr lang="en-US" sz="2000" dirty="0"/>
          </a:p>
        </p:txBody>
      </p:sp>
      <p:sp>
        <p:nvSpPr>
          <p:cNvPr id="32" name="Text 30"/>
          <p:cNvSpPr txBox="1"/>
          <p:nvPr/>
        </p:nvSpPr>
        <p:spPr>
          <a:xfrm>
            <a:off x="8284464" y="4366288"/>
            <a:ext cx="3063240" cy="603504"/>
          </a:xfrm>
          <a:prstGeom prst="rect">
            <a:avLst/>
          </a:prstGeom>
          <a:noFill/>
          <a:ln/>
        </p:spPr>
        <p:txBody>
          <a:bodyPr wrap="square" lIns="0" tIns="0" rIns="0" bIns="0" rtlCol="0" anchor="ctr"/>
          <a:lstStyle/>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Y.3809, Y.3824,</a:t>
            </a:r>
            <a:endParaRPr lang="en-US" sz="1400" dirty="0"/>
          </a:p>
          <a:p>
            <a:pPr marL="0" indent="0">
              <a:lnSpc>
                <a:spcPts val="1300"/>
              </a:lnSpc>
              <a:buNone/>
            </a:pPr>
            <a:r>
              <a:rPr lang="en-US" sz="1400" b="1" dirty="0">
                <a:solidFill>
                  <a:srgbClr val="1C7293"/>
                </a:solidFill>
                <a:latin typeface="Calibri" pitchFamily="34" charset="0"/>
                <a:ea typeface="Calibri" pitchFamily="34" charset="-122"/>
                <a:cs typeface="Calibri" pitchFamily="34" charset="-120"/>
              </a:rPr>
              <a:t>Y.3832, Y.3838</a:t>
            </a:r>
            <a:endParaRPr lang="en-US" sz="1400" dirty="0"/>
          </a:p>
        </p:txBody>
      </p:sp>
      <p:sp>
        <p:nvSpPr>
          <p:cNvPr id="33" name="Text 31"/>
          <p:cNvSpPr txBox="1"/>
          <p:nvPr/>
        </p:nvSpPr>
        <p:spPr>
          <a:xfrm>
            <a:off x="8284464" y="4988080"/>
            <a:ext cx="3063240" cy="603504"/>
          </a:xfrm>
          <a:prstGeom prst="rect">
            <a:avLst/>
          </a:prstGeom>
          <a:noFill/>
          <a:ln/>
        </p:spPr>
        <p:txBody>
          <a:bodyPr wrap="square" lIns="0" tIns="0" rIns="0" bIns="0" rtlCol="0" anchor="ctr"/>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Role-based deployment model, federation reference models, orchestration framework, service awareness</a:t>
            </a:r>
            <a:endParaRPr lang="en-US" sz="1200" dirty="0"/>
          </a:p>
        </p:txBody>
      </p:sp>
      <p:sp>
        <p:nvSpPr>
          <p:cNvPr id="35" name="슬라이드 번호 개체 틀 34">
            <a:extLst>
              <a:ext uri="{FF2B5EF4-FFF2-40B4-BE49-F238E27FC236}">
                <a16:creationId xmlns:a16="http://schemas.microsoft.com/office/drawing/2014/main" id="{609BB5C8-17F3-4D2C-8861-756130B4681F}"/>
              </a:ext>
            </a:extLst>
          </p:cNvPr>
          <p:cNvSpPr>
            <a:spLocks noGrp="1"/>
          </p:cNvSpPr>
          <p:nvPr>
            <p:ph type="sldNum" sz="quarter" idx="12"/>
          </p:nvPr>
        </p:nvSpPr>
        <p:spPr/>
        <p:txBody>
          <a:bodyPr/>
          <a:lstStyle/>
          <a:p>
            <a:fld id="{0868B0AE-DDA0-4086-95B2-0A85D27A2D2E}" type="slidenum">
              <a:rPr lang="ko-KR" altLang="en-US" smtClean="0"/>
              <a:t>8</a:t>
            </a:fld>
            <a:endParaRPr lang="ko-KR"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Y.3817: QKDN Interworking Functional architecture</a:t>
            </a:r>
            <a:endParaRPr lang="en-US" sz="2800" dirty="0">
              <a:solidFill>
                <a:schemeClr val="bg1"/>
              </a:solidFill>
            </a:endParaRPr>
          </a:p>
        </p:txBody>
      </p:sp>
      <p:pic>
        <p:nvPicPr>
          <p:cNvPr id="5" name="Picture 9" descr="Diagram&#10;&#10;Description automatically generated">
            <a:extLst>
              <a:ext uri="{FF2B5EF4-FFF2-40B4-BE49-F238E27FC236}">
                <a16:creationId xmlns:a16="http://schemas.microsoft.com/office/drawing/2014/main" id="{32FB33A7-C502-42E3-85F4-BE5A46B3D06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35362" y="2234618"/>
            <a:ext cx="5688630" cy="3210606"/>
          </a:xfrm>
          <a:prstGeom prst="rect">
            <a:avLst/>
          </a:prstGeom>
        </p:spPr>
      </p:pic>
      <p:pic>
        <p:nvPicPr>
          <p:cNvPr id="6" name="Picture 8" descr="Graphical user interface, diagram&#10;&#10;Description automatically generated">
            <a:extLst>
              <a:ext uri="{FF2B5EF4-FFF2-40B4-BE49-F238E27FC236}">
                <a16:creationId xmlns:a16="http://schemas.microsoft.com/office/drawing/2014/main" id="{0E0F69B2-1B86-454E-8C61-60EC2B5D18B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264783" y="2236870"/>
            <a:ext cx="5591855" cy="3208353"/>
          </a:xfrm>
          <a:prstGeom prst="rect">
            <a:avLst/>
          </a:prstGeom>
        </p:spPr>
      </p:pic>
      <p:sp>
        <p:nvSpPr>
          <p:cNvPr id="8" name="TextBox 7">
            <a:extLst>
              <a:ext uri="{FF2B5EF4-FFF2-40B4-BE49-F238E27FC236}">
                <a16:creationId xmlns:a16="http://schemas.microsoft.com/office/drawing/2014/main" id="{D70506E0-E543-46AB-B726-922CBB043C8D}"/>
              </a:ext>
            </a:extLst>
          </p:cNvPr>
          <p:cNvSpPr txBox="1"/>
          <p:nvPr/>
        </p:nvSpPr>
        <p:spPr>
          <a:xfrm>
            <a:off x="2027549" y="5464835"/>
            <a:ext cx="2304256" cy="369332"/>
          </a:xfrm>
          <a:prstGeom prst="rect">
            <a:avLst/>
          </a:prstGeom>
          <a:noFill/>
        </p:spPr>
        <p:txBody>
          <a:bodyPr wrap="square">
            <a:spAutoFit/>
          </a:bodyPr>
          <a:lstStyle/>
          <a:p>
            <a:r>
              <a:rPr lang="en-US" altLang="ko-KR" sz="1800" dirty="0" err="1">
                <a:effectLst/>
                <a:latin typeface="Times New Roman" panose="02020603050405020304" pitchFamily="18" charset="0"/>
                <a:ea typeface="맑은 고딕" panose="020B0503020000020004" pitchFamily="50" charset="-127"/>
              </a:rPr>
              <a:t>QKDNi</a:t>
            </a:r>
            <a:r>
              <a:rPr lang="en-US" altLang="ko-KR" sz="1800" dirty="0">
                <a:effectLst/>
                <a:latin typeface="Times New Roman" panose="02020603050405020304" pitchFamily="18" charset="0"/>
                <a:ea typeface="맑은 고딕" panose="020B0503020000020004" pitchFamily="50" charset="-127"/>
              </a:rPr>
              <a:t> with IWFs</a:t>
            </a:r>
            <a:endParaRPr lang="ko-KR" altLang="en-US" dirty="0"/>
          </a:p>
        </p:txBody>
      </p:sp>
      <p:sp>
        <p:nvSpPr>
          <p:cNvPr id="9" name="TextBox 8">
            <a:extLst>
              <a:ext uri="{FF2B5EF4-FFF2-40B4-BE49-F238E27FC236}">
                <a16:creationId xmlns:a16="http://schemas.microsoft.com/office/drawing/2014/main" id="{F857E3A8-643D-4D83-AF04-564A48A9CFA0}"/>
              </a:ext>
            </a:extLst>
          </p:cNvPr>
          <p:cNvSpPr txBox="1"/>
          <p:nvPr/>
        </p:nvSpPr>
        <p:spPr>
          <a:xfrm>
            <a:off x="8112224" y="5464835"/>
            <a:ext cx="2304256" cy="369332"/>
          </a:xfrm>
          <a:prstGeom prst="rect">
            <a:avLst/>
          </a:prstGeom>
          <a:noFill/>
        </p:spPr>
        <p:txBody>
          <a:bodyPr wrap="square">
            <a:spAutoFit/>
          </a:bodyPr>
          <a:lstStyle/>
          <a:p>
            <a:r>
              <a:rPr lang="en-US" altLang="ko-KR" sz="1800" dirty="0" err="1">
                <a:effectLst/>
                <a:latin typeface="Times New Roman" panose="02020603050405020304" pitchFamily="18" charset="0"/>
                <a:ea typeface="맑은 고딕" panose="020B0503020000020004" pitchFamily="50" charset="-127"/>
              </a:rPr>
              <a:t>QKDNi</a:t>
            </a:r>
            <a:r>
              <a:rPr lang="en-US" altLang="ko-KR" sz="1800" dirty="0">
                <a:effectLst/>
                <a:latin typeface="Times New Roman" panose="02020603050405020304" pitchFamily="18" charset="0"/>
                <a:ea typeface="맑은 고딕" panose="020B0503020000020004" pitchFamily="50" charset="-127"/>
              </a:rPr>
              <a:t> with </a:t>
            </a:r>
            <a:r>
              <a:rPr lang="en-US" altLang="ko-KR" dirty="0">
                <a:latin typeface="Times New Roman" panose="02020603050405020304" pitchFamily="18" charset="0"/>
                <a:ea typeface="맑은 고딕" panose="020B0503020000020004" pitchFamily="50" charset="-127"/>
              </a:rPr>
              <a:t>GWI</a:t>
            </a:r>
            <a:r>
              <a:rPr lang="en-US" altLang="ko-KR" sz="1800" dirty="0">
                <a:effectLst/>
                <a:latin typeface="Times New Roman" panose="02020603050405020304" pitchFamily="18" charset="0"/>
                <a:ea typeface="맑은 고딕" panose="020B0503020000020004" pitchFamily="50" charset="-127"/>
              </a:rPr>
              <a:t>s</a:t>
            </a:r>
            <a:endParaRPr lang="ko-KR" altLang="en-US" dirty="0"/>
          </a:p>
        </p:txBody>
      </p:sp>
      <p:sp>
        <p:nvSpPr>
          <p:cNvPr id="4" name="슬라이드 번호 개체 틀 3">
            <a:extLst>
              <a:ext uri="{FF2B5EF4-FFF2-40B4-BE49-F238E27FC236}">
                <a16:creationId xmlns:a16="http://schemas.microsoft.com/office/drawing/2014/main" id="{C71D8EDC-3E9A-4D5A-AD25-7E47F1B01BBF}"/>
              </a:ext>
            </a:extLst>
          </p:cNvPr>
          <p:cNvSpPr>
            <a:spLocks noGrp="1"/>
          </p:cNvSpPr>
          <p:nvPr>
            <p:ph type="sldNum" sz="quarter" idx="12"/>
          </p:nvPr>
        </p:nvSpPr>
        <p:spPr/>
        <p:txBody>
          <a:bodyPr/>
          <a:lstStyle/>
          <a:p>
            <a:fld id="{0868B0AE-DDA0-4086-95B2-0A85D27A2D2E}" type="slidenum">
              <a:rPr lang="ko-KR" altLang="en-US" smtClean="0"/>
              <a:t>9</a:t>
            </a:fld>
            <a:endParaRPr lang="ko-KR" altLang="en-US"/>
          </a:p>
        </p:txBody>
      </p:sp>
    </p:spTree>
    <p:extLst>
      <p:ext uri="{BB962C8B-B14F-4D97-AF65-F5344CB8AC3E}">
        <p14:creationId xmlns:p14="http://schemas.microsoft.com/office/powerpoint/2010/main" val="117553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QKDN QoS Parameters and Measurement</a:t>
            </a:r>
            <a:endParaRPr lang="en-US" sz="2800" dirty="0">
              <a:solidFill>
                <a:schemeClr val="bg1"/>
              </a:solidFill>
            </a:endParaRPr>
          </a:p>
        </p:txBody>
      </p:sp>
      <p:sp>
        <p:nvSpPr>
          <p:cNvPr id="9" name="TextBox 8">
            <a:extLst>
              <a:ext uri="{FF2B5EF4-FFF2-40B4-BE49-F238E27FC236}">
                <a16:creationId xmlns:a16="http://schemas.microsoft.com/office/drawing/2014/main" id="{61421BC1-9017-428C-8906-FA2F2913CA05}"/>
              </a:ext>
            </a:extLst>
          </p:cNvPr>
          <p:cNvSpPr txBox="1"/>
          <p:nvPr/>
        </p:nvSpPr>
        <p:spPr>
          <a:xfrm>
            <a:off x="0" y="934862"/>
            <a:ext cx="4429882" cy="369332"/>
          </a:xfrm>
          <a:prstGeom prst="rect">
            <a:avLst/>
          </a:prstGeom>
          <a:noFill/>
        </p:spPr>
        <p:txBody>
          <a:bodyPr wrap="square">
            <a:spAutoFit/>
          </a:bodyPr>
          <a:lstStyle/>
          <a:p>
            <a:pPr algn="ctr"/>
            <a:r>
              <a:rPr lang="en-US" altLang="ko-KR" b="1" dirty="0">
                <a:solidFill>
                  <a:srgbClr val="161D3A"/>
                </a:solidFill>
                <a:latin typeface="Calibri" pitchFamily="34" charset="0"/>
                <a:ea typeface="Calibri" pitchFamily="34" charset="-122"/>
                <a:cs typeface="Calibri" pitchFamily="34" charset="-120"/>
              </a:rPr>
              <a:t>QoS Parameters</a:t>
            </a:r>
            <a:endParaRPr lang="ko-KR" altLang="en-US" b="1" dirty="0">
              <a:solidFill>
                <a:srgbClr val="161D3A"/>
              </a:solidFill>
              <a:latin typeface="Calibri" pitchFamily="34" charset="0"/>
              <a:cs typeface="Calibri" pitchFamily="34" charset="-120"/>
            </a:endParaRPr>
          </a:p>
        </p:txBody>
      </p:sp>
      <p:pic>
        <p:nvPicPr>
          <p:cNvPr id="7" name="그림 6">
            <a:extLst>
              <a:ext uri="{FF2B5EF4-FFF2-40B4-BE49-F238E27FC236}">
                <a16:creationId xmlns:a16="http://schemas.microsoft.com/office/drawing/2014/main" id="{9A33C1DC-41ED-474B-BC8F-3F4914E33561}"/>
              </a:ext>
            </a:extLst>
          </p:cNvPr>
          <p:cNvPicPr>
            <a:picLocks noChangeAspect="1"/>
          </p:cNvPicPr>
          <p:nvPr/>
        </p:nvPicPr>
        <p:blipFill>
          <a:blip r:embed="rId3"/>
          <a:stretch>
            <a:fillRect/>
          </a:stretch>
        </p:blipFill>
        <p:spPr>
          <a:xfrm>
            <a:off x="610386" y="3140968"/>
            <a:ext cx="4360278" cy="3308912"/>
          </a:xfrm>
          <a:prstGeom prst="rect">
            <a:avLst/>
          </a:prstGeom>
        </p:spPr>
      </p:pic>
      <p:pic>
        <p:nvPicPr>
          <p:cNvPr id="11" name="그림 10">
            <a:extLst>
              <a:ext uri="{FF2B5EF4-FFF2-40B4-BE49-F238E27FC236}">
                <a16:creationId xmlns:a16="http://schemas.microsoft.com/office/drawing/2014/main" id="{6446625C-FF43-463C-8A32-0945AABDB940}"/>
              </a:ext>
            </a:extLst>
          </p:cNvPr>
          <p:cNvPicPr>
            <a:picLocks noChangeAspect="1"/>
          </p:cNvPicPr>
          <p:nvPr/>
        </p:nvPicPr>
        <p:blipFill>
          <a:blip r:embed="rId4"/>
          <a:stretch>
            <a:fillRect/>
          </a:stretch>
        </p:blipFill>
        <p:spPr>
          <a:xfrm>
            <a:off x="695400" y="1412776"/>
            <a:ext cx="3137842" cy="1443608"/>
          </a:xfrm>
          <a:prstGeom prst="rect">
            <a:avLst/>
          </a:prstGeom>
        </p:spPr>
      </p:pic>
      <p:pic>
        <p:nvPicPr>
          <p:cNvPr id="14" name="Picture 4">
            <a:extLst>
              <a:ext uri="{FF2B5EF4-FFF2-40B4-BE49-F238E27FC236}">
                <a16:creationId xmlns:a16="http://schemas.microsoft.com/office/drawing/2014/main" id="{6365A8B5-B449-82E6-C445-751E4030E563}"/>
              </a:ext>
            </a:extLst>
          </p:cNvPr>
          <p:cNvPicPr/>
          <p:nvPr/>
        </p:nvPicPr>
        <p:blipFill>
          <a:blip r:embed="rId5"/>
          <a:stretch>
            <a:fillRect/>
          </a:stretch>
        </p:blipFill>
        <p:spPr>
          <a:xfrm>
            <a:off x="5615781" y="3308066"/>
            <a:ext cx="6120765" cy="3194685"/>
          </a:xfrm>
          <a:prstGeom prst="rect">
            <a:avLst/>
          </a:prstGeom>
        </p:spPr>
      </p:pic>
      <p:sp>
        <p:nvSpPr>
          <p:cNvPr id="15" name="TextBox 14">
            <a:extLst>
              <a:ext uri="{FF2B5EF4-FFF2-40B4-BE49-F238E27FC236}">
                <a16:creationId xmlns:a16="http://schemas.microsoft.com/office/drawing/2014/main" id="{BCD0EA2E-35C8-4005-B24C-2484E7C6C377}"/>
              </a:ext>
            </a:extLst>
          </p:cNvPr>
          <p:cNvSpPr txBox="1"/>
          <p:nvPr/>
        </p:nvSpPr>
        <p:spPr>
          <a:xfrm>
            <a:off x="6096000" y="934862"/>
            <a:ext cx="4429882" cy="369332"/>
          </a:xfrm>
          <a:prstGeom prst="rect">
            <a:avLst/>
          </a:prstGeom>
          <a:noFill/>
        </p:spPr>
        <p:txBody>
          <a:bodyPr wrap="square">
            <a:spAutoFit/>
          </a:bodyPr>
          <a:lstStyle/>
          <a:p>
            <a:pPr algn="ctr"/>
            <a:r>
              <a:rPr lang="en-US" altLang="ko-KR" b="1" dirty="0">
                <a:solidFill>
                  <a:srgbClr val="161D3A"/>
                </a:solidFill>
                <a:latin typeface="Calibri" pitchFamily="34" charset="0"/>
                <a:ea typeface="Calibri" pitchFamily="34" charset="-122"/>
                <a:cs typeface="Calibri" pitchFamily="34" charset="-120"/>
              </a:rPr>
              <a:t>QoS Measurement</a:t>
            </a:r>
            <a:endParaRPr lang="ko-KR" altLang="en-US" b="1" dirty="0">
              <a:solidFill>
                <a:srgbClr val="161D3A"/>
              </a:solidFill>
              <a:latin typeface="Calibri" pitchFamily="34" charset="0"/>
              <a:cs typeface="Calibri" pitchFamily="34" charset="-120"/>
            </a:endParaRPr>
          </a:p>
        </p:txBody>
      </p:sp>
      <p:pic>
        <p:nvPicPr>
          <p:cNvPr id="13" name="그림 12">
            <a:extLst>
              <a:ext uri="{FF2B5EF4-FFF2-40B4-BE49-F238E27FC236}">
                <a16:creationId xmlns:a16="http://schemas.microsoft.com/office/drawing/2014/main" id="{AA7BFEA5-01C2-4C6F-9940-1B9D6CD5A18C}"/>
              </a:ext>
            </a:extLst>
          </p:cNvPr>
          <p:cNvPicPr>
            <a:picLocks noChangeAspect="1"/>
          </p:cNvPicPr>
          <p:nvPr/>
        </p:nvPicPr>
        <p:blipFill>
          <a:blip r:embed="rId6"/>
          <a:stretch>
            <a:fillRect/>
          </a:stretch>
        </p:blipFill>
        <p:spPr>
          <a:xfrm>
            <a:off x="5866919" y="1286749"/>
            <a:ext cx="1922190" cy="375248"/>
          </a:xfrm>
          <a:prstGeom prst="rect">
            <a:avLst/>
          </a:prstGeom>
        </p:spPr>
      </p:pic>
      <p:pic>
        <p:nvPicPr>
          <p:cNvPr id="17" name="그림 16">
            <a:extLst>
              <a:ext uri="{FF2B5EF4-FFF2-40B4-BE49-F238E27FC236}">
                <a16:creationId xmlns:a16="http://schemas.microsoft.com/office/drawing/2014/main" id="{3505CEBC-9613-44BC-A941-0053AD82F617}"/>
              </a:ext>
            </a:extLst>
          </p:cNvPr>
          <p:cNvPicPr>
            <a:picLocks noChangeAspect="1"/>
          </p:cNvPicPr>
          <p:nvPr/>
        </p:nvPicPr>
        <p:blipFill>
          <a:blip r:embed="rId7"/>
          <a:stretch>
            <a:fillRect/>
          </a:stretch>
        </p:blipFill>
        <p:spPr>
          <a:xfrm>
            <a:off x="5852702" y="1663829"/>
            <a:ext cx="4037695" cy="389379"/>
          </a:xfrm>
          <a:prstGeom prst="rect">
            <a:avLst/>
          </a:prstGeom>
        </p:spPr>
      </p:pic>
      <p:pic>
        <p:nvPicPr>
          <p:cNvPr id="19" name="그림 18">
            <a:extLst>
              <a:ext uri="{FF2B5EF4-FFF2-40B4-BE49-F238E27FC236}">
                <a16:creationId xmlns:a16="http://schemas.microsoft.com/office/drawing/2014/main" id="{24B56ED4-5A19-41D8-8395-32F7182E6942}"/>
              </a:ext>
            </a:extLst>
          </p:cNvPr>
          <p:cNvPicPr>
            <a:picLocks noChangeAspect="1"/>
          </p:cNvPicPr>
          <p:nvPr/>
        </p:nvPicPr>
        <p:blipFill>
          <a:blip r:embed="rId8"/>
          <a:stretch>
            <a:fillRect/>
          </a:stretch>
        </p:blipFill>
        <p:spPr>
          <a:xfrm>
            <a:off x="5847870" y="2094971"/>
            <a:ext cx="4901791" cy="377061"/>
          </a:xfrm>
          <a:prstGeom prst="rect">
            <a:avLst/>
          </a:prstGeom>
        </p:spPr>
      </p:pic>
      <p:pic>
        <p:nvPicPr>
          <p:cNvPr id="21" name="그림 20">
            <a:extLst>
              <a:ext uri="{FF2B5EF4-FFF2-40B4-BE49-F238E27FC236}">
                <a16:creationId xmlns:a16="http://schemas.microsoft.com/office/drawing/2014/main" id="{BD3F31C8-5220-465B-9F0C-9A2634FF6082}"/>
              </a:ext>
            </a:extLst>
          </p:cNvPr>
          <p:cNvPicPr>
            <a:picLocks noChangeAspect="1"/>
          </p:cNvPicPr>
          <p:nvPr/>
        </p:nvPicPr>
        <p:blipFill>
          <a:blip r:embed="rId9"/>
          <a:stretch>
            <a:fillRect/>
          </a:stretch>
        </p:blipFill>
        <p:spPr>
          <a:xfrm>
            <a:off x="5852702" y="2882583"/>
            <a:ext cx="2786285" cy="402836"/>
          </a:xfrm>
          <a:prstGeom prst="rect">
            <a:avLst/>
          </a:prstGeom>
        </p:spPr>
      </p:pic>
      <p:pic>
        <p:nvPicPr>
          <p:cNvPr id="23" name="그림 22">
            <a:extLst>
              <a:ext uri="{FF2B5EF4-FFF2-40B4-BE49-F238E27FC236}">
                <a16:creationId xmlns:a16="http://schemas.microsoft.com/office/drawing/2014/main" id="{A8D2B39F-229F-4745-9BBC-207C3F4228EF}"/>
              </a:ext>
            </a:extLst>
          </p:cNvPr>
          <p:cNvPicPr>
            <a:picLocks noChangeAspect="1"/>
          </p:cNvPicPr>
          <p:nvPr/>
        </p:nvPicPr>
        <p:blipFill>
          <a:blip r:embed="rId10"/>
          <a:stretch>
            <a:fillRect/>
          </a:stretch>
        </p:blipFill>
        <p:spPr>
          <a:xfrm>
            <a:off x="5889518" y="2498770"/>
            <a:ext cx="4360278" cy="338962"/>
          </a:xfrm>
          <a:prstGeom prst="rect">
            <a:avLst/>
          </a:prstGeom>
        </p:spPr>
      </p:pic>
      <p:sp>
        <p:nvSpPr>
          <p:cNvPr id="26" name="슬라이드 번호 개체 틀 25">
            <a:extLst>
              <a:ext uri="{FF2B5EF4-FFF2-40B4-BE49-F238E27FC236}">
                <a16:creationId xmlns:a16="http://schemas.microsoft.com/office/drawing/2014/main" id="{574F9DB9-8137-4D6B-A3C8-CF9BF3E054AF}"/>
              </a:ext>
            </a:extLst>
          </p:cNvPr>
          <p:cNvSpPr>
            <a:spLocks noGrp="1"/>
          </p:cNvSpPr>
          <p:nvPr>
            <p:ph type="sldNum" sz="quarter" idx="12"/>
          </p:nvPr>
        </p:nvSpPr>
        <p:spPr/>
        <p:txBody>
          <a:bodyPr/>
          <a:lstStyle/>
          <a:p>
            <a:fld id="{0868B0AE-DDA0-4086-95B2-0A85D27A2D2E}" type="slidenum">
              <a:rPr lang="ko-KR" altLang="en-US" smtClean="0"/>
              <a:t>10</a:t>
            </a:fld>
            <a:endParaRPr lang="ko-KR" altLang="en-US"/>
          </a:p>
        </p:txBody>
      </p:sp>
    </p:spTree>
    <p:extLst>
      <p:ext uri="{BB962C8B-B14F-4D97-AF65-F5344CB8AC3E}">
        <p14:creationId xmlns:p14="http://schemas.microsoft.com/office/powerpoint/2010/main" val="1398498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QKDN Resilience and Integration with User Network</a:t>
            </a:r>
            <a:endParaRPr lang="en-US" sz="2800" dirty="0">
              <a:solidFill>
                <a:schemeClr val="bg1"/>
              </a:solidFill>
            </a:endParaRPr>
          </a:p>
        </p:txBody>
      </p:sp>
      <p:pic>
        <p:nvPicPr>
          <p:cNvPr id="5" name="그림 4">
            <a:extLst>
              <a:ext uri="{FF2B5EF4-FFF2-40B4-BE49-F238E27FC236}">
                <a16:creationId xmlns:a16="http://schemas.microsoft.com/office/drawing/2014/main" id="{7D5C35DE-C458-40C4-9BCE-72BC8F6918F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979846"/>
            <a:ext cx="5764117" cy="3816424"/>
          </a:xfrm>
          <a:prstGeom prst="rect">
            <a:avLst/>
          </a:prstGeom>
          <a:noFill/>
        </p:spPr>
      </p:pic>
      <p:pic>
        <p:nvPicPr>
          <p:cNvPr id="6" name="Picture 1" descr="Figure 1 shows a configuration example for key supply protection.">
            <a:extLst>
              <a:ext uri="{FF2B5EF4-FFF2-40B4-BE49-F238E27FC236}">
                <a16:creationId xmlns:a16="http://schemas.microsoft.com/office/drawing/2014/main" id="{321F2BE6-0605-4782-A5EC-C43FF8820FB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3" y="1955224"/>
            <a:ext cx="5544616" cy="3816423"/>
          </a:xfrm>
          <a:prstGeom prst="rect">
            <a:avLst/>
          </a:prstGeom>
          <a:noFill/>
          <a:ln>
            <a:noFill/>
          </a:ln>
        </p:spPr>
      </p:pic>
      <p:sp>
        <p:nvSpPr>
          <p:cNvPr id="8" name="TextBox 7">
            <a:extLst>
              <a:ext uri="{FF2B5EF4-FFF2-40B4-BE49-F238E27FC236}">
                <a16:creationId xmlns:a16="http://schemas.microsoft.com/office/drawing/2014/main" id="{E5A0877C-39C4-4326-A962-A98B5490258E}"/>
              </a:ext>
            </a:extLst>
          </p:cNvPr>
          <p:cNvSpPr txBox="1"/>
          <p:nvPr/>
        </p:nvSpPr>
        <p:spPr>
          <a:xfrm>
            <a:off x="679229" y="1079900"/>
            <a:ext cx="4429882" cy="646331"/>
          </a:xfrm>
          <a:prstGeom prst="rect">
            <a:avLst/>
          </a:prstGeom>
          <a:noFill/>
        </p:spPr>
        <p:txBody>
          <a:bodyPr wrap="square">
            <a:spAutoFit/>
          </a:bodyPr>
          <a:lstStyle/>
          <a:p>
            <a:pPr algn="ctr"/>
            <a:r>
              <a:rPr lang="en-US" altLang="ko-KR" sz="1800" b="1" dirty="0">
                <a:solidFill>
                  <a:srgbClr val="161D3A"/>
                </a:solidFill>
                <a:latin typeface="Calibri" pitchFamily="34" charset="0"/>
                <a:ea typeface="Calibri" pitchFamily="34" charset="-122"/>
                <a:cs typeface="Calibri" pitchFamily="34" charset="-120"/>
              </a:rPr>
              <a:t>QKDN </a:t>
            </a:r>
            <a:r>
              <a:rPr lang="en-GB" altLang="ko-KR" b="1" dirty="0">
                <a:solidFill>
                  <a:srgbClr val="161D3A"/>
                </a:solidFill>
                <a:latin typeface="Calibri" pitchFamily="34" charset="0"/>
                <a:ea typeface="Calibri" pitchFamily="34" charset="-122"/>
                <a:cs typeface="Calibri" pitchFamily="34" charset="-120"/>
              </a:rPr>
              <a:t>key supply protection and recovery for resilience</a:t>
            </a:r>
            <a:endParaRPr lang="ko-KR" altLang="en-US" b="1" dirty="0">
              <a:solidFill>
                <a:srgbClr val="161D3A"/>
              </a:solidFill>
              <a:latin typeface="Calibri" pitchFamily="34" charset="0"/>
              <a:cs typeface="Calibri" pitchFamily="34" charset="-120"/>
            </a:endParaRPr>
          </a:p>
        </p:txBody>
      </p:sp>
      <p:sp>
        <p:nvSpPr>
          <p:cNvPr id="9" name="TextBox 8">
            <a:extLst>
              <a:ext uri="{FF2B5EF4-FFF2-40B4-BE49-F238E27FC236}">
                <a16:creationId xmlns:a16="http://schemas.microsoft.com/office/drawing/2014/main" id="{61421BC1-9017-428C-8906-FA2F2913CA05}"/>
              </a:ext>
            </a:extLst>
          </p:cNvPr>
          <p:cNvSpPr txBox="1"/>
          <p:nvPr/>
        </p:nvSpPr>
        <p:spPr>
          <a:xfrm>
            <a:off x="6763156" y="1079900"/>
            <a:ext cx="4429882" cy="646331"/>
          </a:xfrm>
          <a:prstGeom prst="rect">
            <a:avLst/>
          </a:prstGeom>
          <a:noFill/>
        </p:spPr>
        <p:txBody>
          <a:bodyPr wrap="square">
            <a:spAutoFit/>
          </a:bodyPr>
          <a:lstStyle/>
          <a:p>
            <a:pPr algn="ctr"/>
            <a:r>
              <a:rPr lang="en-US" altLang="ko-KR" sz="1800" b="1" dirty="0">
                <a:solidFill>
                  <a:srgbClr val="161D3A"/>
                </a:solidFill>
                <a:latin typeface="Calibri" pitchFamily="34" charset="0"/>
                <a:ea typeface="Calibri" pitchFamily="34" charset="-122"/>
                <a:cs typeface="Calibri" pitchFamily="34" charset="-120"/>
              </a:rPr>
              <a:t>QKDN </a:t>
            </a:r>
            <a:r>
              <a:rPr lang="en-GB" altLang="ko-KR" b="1" dirty="0">
                <a:solidFill>
                  <a:srgbClr val="161D3A"/>
                </a:solidFill>
                <a:latin typeface="Calibri" pitchFamily="34" charset="0"/>
                <a:ea typeface="Calibri" pitchFamily="34" charset="-122"/>
                <a:cs typeface="Calibri" pitchFamily="34" charset="-120"/>
              </a:rPr>
              <a:t>and User Network supporting end-to-end cryptography services</a:t>
            </a:r>
            <a:endParaRPr lang="ko-KR" altLang="en-US" b="1" dirty="0">
              <a:solidFill>
                <a:srgbClr val="161D3A"/>
              </a:solidFill>
              <a:latin typeface="Calibri" pitchFamily="34" charset="0"/>
              <a:cs typeface="Calibri" pitchFamily="34" charset="-120"/>
            </a:endParaRPr>
          </a:p>
        </p:txBody>
      </p:sp>
      <p:sp>
        <p:nvSpPr>
          <p:cNvPr id="2" name="슬라이드 번호 개체 틀 1">
            <a:extLst>
              <a:ext uri="{FF2B5EF4-FFF2-40B4-BE49-F238E27FC236}">
                <a16:creationId xmlns:a16="http://schemas.microsoft.com/office/drawing/2014/main" id="{7D6FF15B-91F7-4023-B21B-9FCD378A1C72}"/>
              </a:ext>
            </a:extLst>
          </p:cNvPr>
          <p:cNvSpPr>
            <a:spLocks noGrp="1"/>
          </p:cNvSpPr>
          <p:nvPr>
            <p:ph type="sldNum" sz="quarter" idx="12"/>
          </p:nvPr>
        </p:nvSpPr>
        <p:spPr/>
        <p:txBody>
          <a:bodyPr/>
          <a:lstStyle/>
          <a:p>
            <a:fld id="{0868B0AE-DDA0-4086-95B2-0A85D27A2D2E}" type="slidenum">
              <a:rPr lang="ko-KR" altLang="en-US" smtClean="0"/>
              <a:t>11</a:t>
            </a:fld>
            <a:endParaRPr lang="ko-KR" altLang="en-US"/>
          </a:p>
        </p:txBody>
      </p:sp>
    </p:spTree>
    <p:extLst>
      <p:ext uri="{BB962C8B-B14F-4D97-AF65-F5344CB8AC3E}">
        <p14:creationId xmlns:p14="http://schemas.microsoft.com/office/powerpoint/2010/main" val="44407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15057"/>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The security layer: ten X-series Recommendations</a:t>
            </a:r>
            <a:endParaRPr lang="en-US" sz="2800" dirty="0">
              <a:solidFill>
                <a:schemeClr val="bg1"/>
              </a:solidFill>
            </a:endParaRPr>
          </a:p>
        </p:txBody>
      </p:sp>
      <p:sp>
        <p:nvSpPr>
          <p:cNvPr id="4" name="Shape 2"/>
          <p:cNvSpPr/>
          <p:nvPr/>
        </p:nvSpPr>
        <p:spPr>
          <a:xfrm>
            <a:off x="544342" y="143330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763798" y="152474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X.1702</a:t>
            </a:r>
            <a:endParaRPr lang="en-US" dirty="0"/>
          </a:p>
        </p:txBody>
      </p:sp>
      <p:sp>
        <p:nvSpPr>
          <p:cNvPr id="6" name="Text 4"/>
          <p:cNvSpPr txBox="1"/>
          <p:nvPr/>
        </p:nvSpPr>
        <p:spPr>
          <a:xfrm>
            <a:off x="763798" y="179906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11/2019</a:t>
            </a:r>
            <a:endParaRPr lang="en-US" sz="1100" dirty="0"/>
          </a:p>
        </p:txBody>
      </p:sp>
      <p:sp>
        <p:nvSpPr>
          <p:cNvPr id="7" name="Text 5"/>
          <p:cNvSpPr txBox="1"/>
          <p:nvPr/>
        </p:nvSpPr>
        <p:spPr>
          <a:xfrm>
            <a:off x="1714774" y="155217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Quantum noise random number generator architecture</a:t>
            </a:r>
            <a:endParaRPr lang="en-US" sz="1400" dirty="0"/>
          </a:p>
        </p:txBody>
      </p:sp>
      <p:sp>
        <p:nvSpPr>
          <p:cNvPr id="8" name="Shape 6"/>
          <p:cNvSpPr/>
          <p:nvPr/>
        </p:nvSpPr>
        <p:spPr>
          <a:xfrm>
            <a:off x="544342" y="225626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763798" y="234770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X.1710</a:t>
            </a:r>
            <a:endParaRPr lang="en-US" dirty="0"/>
          </a:p>
        </p:txBody>
      </p:sp>
      <p:sp>
        <p:nvSpPr>
          <p:cNvPr id="10" name="Text 8"/>
          <p:cNvSpPr txBox="1"/>
          <p:nvPr/>
        </p:nvSpPr>
        <p:spPr>
          <a:xfrm>
            <a:off x="763798" y="262202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10/2020</a:t>
            </a:r>
            <a:endParaRPr lang="en-US" sz="1100" dirty="0"/>
          </a:p>
        </p:txBody>
      </p:sp>
      <p:sp>
        <p:nvSpPr>
          <p:cNvPr id="11" name="Text 9"/>
          <p:cNvSpPr txBox="1"/>
          <p:nvPr/>
        </p:nvSpPr>
        <p:spPr>
          <a:xfrm>
            <a:off x="1714774" y="237513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framework for QKDN</a:t>
            </a:r>
            <a:endParaRPr lang="en-US" sz="1400" dirty="0"/>
          </a:p>
        </p:txBody>
      </p:sp>
      <p:sp>
        <p:nvSpPr>
          <p:cNvPr id="12" name="Shape 10"/>
          <p:cNvSpPr/>
          <p:nvPr/>
        </p:nvSpPr>
        <p:spPr>
          <a:xfrm>
            <a:off x="544342" y="307922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763798" y="317066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X.1711</a:t>
            </a:r>
            <a:endParaRPr lang="en-US" dirty="0"/>
          </a:p>
        </p:txBody>
      </p:sp>
      <p:sp>
        <p:nvSpPr>
          <p:cNvPr id="14" name="Text 12"/>
          <p:cNvSpPr txBox="1"/>
          <p:nvPr/>
        </p:nvSpPr>
        <p:spPr>
          <a:xfrm>
            <a:off x="763798" y="344498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03/2026</a:t>
            </a:r>
            <a:endParaRPr lang="en-US" sz="1100" dirty="0"/>
          </a:p>
        </p:txBody>
      </p:sp>
      <p:sp>
        <p:nvSpPr>
          <p:cNvPr id="15" name="Text 13"/>
          <p:cNvSpPr txBox="1"/>
          <p:nvPr/>
        </p:nvSpPr>
        <p:spPr>
          <a:xfrm>
            <a:off x="1714774" y="319809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Framework of QKD protocols in QKD networks</a:t>
            </a:r>
            <a:endParaRPr lang="en-US" sz="1400" dirty="0"/>
          </a:p>
        </p:txBody>
      </p:sp>
      <p:sp>
        <p:nvSpPr>
          <p:cNvPr id="16" name="Shape 14"/>
          <p:cNvSpPr/>
          <p:nvPr/>
        </p:nvSpPr>
        <p:spPr>
          <a:xfrm>
            <a:off x="544342" y="390218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763798" y="399362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X.1712</a:t>
            </a:r>
            <a:endParaRPr lang="en-US" dirty="0"/>
          </a:p>
        </p:txBody>
      </p:sp>
      <p:sp>
        <p:nvSpPr>
          <p:cNvPr id="18" name="Text 16"/>
          <p:cNvSpPr txBox="1"/>
          <p:nvPr/>
        </p:nvSpPr>
        <p:spPr>
          <a:xfrm>
            <a:off x="763798" y="426794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10/2021</a:t>
            </a:r>
            <a:endParaRPr lang="en-US" sz="1100" dirty="0"/>
          </a:p>
        </p:txBody>
      </p:sp>
      <p:sp>
        <p:nvSpPr>
          <p:cNvPr id="19" name="Text 17"/>
          <p:cNvSpPr txBox="1"/>
          <p:nvPr/>
        </p:nvSpPr>
        <p:spPr>
          <a:xfrm>
            <a:off x="1714774" y="402105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requirements and measures for QKDN - key management</a:t>
            </a:r>
            <a:endParaRPr lang="en-US" sz="1400" dirty="0"/>
          </a:p>
        </p:txBody>
      </p:sp>
      <p:sp>
        <p:nvSpPr>
          <p:cNvPr id="20" name="Shape 18"/>
          <p:cNvSpPr/>
          <p:nvPr/>
        </p:nvSpPr>
        <p:spPr>
          <a:xfrm>
            <a:off x="544342" y="472514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763798" y="481658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X.1713</a:t>
            </a:r>
            <a:endParaRPr lang="en-US" dirty="0"/>
          </a:p>
        </p:txBody>
      </p:sp>
      <p:sp>
        <p:nvSpPr>
          <p:cNvPr id="22" name="Text 20"/>
          <p:cNvSpPr txBox="1"/>
          <p:nvPr/>
        </p:nvSpPr>
        <p:spPr>
          <a:xfrm>
            <a:off x="763798" y="509090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04/2024</a:t>
            </a:r>
            <a:endParaRPr lang="en-US" sz="1100" dirty="0"/>
          </a:p>
        </p:txBody>
      </p:sp>
      <p:sp>
        <p:nvSpPr>
          <p:cNvPr id="23" name="Text 21"/>
          <p:cNvSpPr txBox="1"/>
          <p:nvPr/>
        </p:nvSpPr>
        <p:spPr>
          <a:xfrm>
            <a:off x="1714774" y="484401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requirements for the protection of QKD nodes</a:t>
            </a:r>
            <a:endParaRPr lang="en-US" sz="1400" dirty="0"/>
          </a:p>
        </p:txBody>
      </p:sp>
      <p:sp>
        <p:nvSpPr>
          <p:cNvPr id="24" name="Shape 22"/>
          <p:cNvSpPr/>
          <p:nvPr/>
        </p:nvSpPr>
        <p:spPr>
          <a:xfrm>
            <a:off x="6286774" y="143330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Text 23"/>
          <p:cNvSpPr txBox="1"/>
          <p:nvPr/>
        </p:nvSpPr>
        <p:spPr>
          <a:xfrm>
            <a:off x="6506230" y="152474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X.1714</a:t>
            </a:r>
            <a:endParaRPr lang="en-US" dirty="0"/>
          </a:p>
        </p:txBody>
      </p:sp>
      <p:sp>
        <p:nvSpPr>
          <p:cNvPr id="26" name="Text 24"/>
          <p:cNvSpPr txBox="1"/>
          <p:nvPr/>
        </p:nvSpPr>
        <p:spPr>
          <a:xfrm>
            <a:off x="6506230" y="179906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10/2020</a:t>
            </a:r>
            <a:endParaRPr lang="en-US" sz="1100" dirty="0"/>
          </a:p>
        </p:txBody>
      </p:sp>
      <p:sp>
        <p:nvSpPr>
          <p:cNvPr id="27" name="Text 25"/>
          <p:cNvSpPr txBox="1"/>
          <p:nvPr/>
        </p:nvSpPr>
        <p:spPr>
          <a:xfrm>
            <a:off x="7457206" y="155217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Key combination and confidential key supply for QKDN</a:t>
            </a:r>
            <a:endParaRPr lang="en-US" sz="1400" dirty="0"/>
          </a:p>
        </p:txBody>
      </p:sp>
      <p:sp>
        <p:nvSpPr>
          <p:cNvPr id="28" name="Shape 26"/>
          <p:cNvSpPr/>
          <p:nvPr/>
        </p:nvSpPr>
        <p:spPr>
          <a:xfrm>
            <a:off x="6286774" y="225626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9" name="Text 27"/>
          <p:cNvSpPr txBox="1"/>
          <p:nvPr/>
        </p:nvSpPr>
        <p:spPr>
          <a:xfrm>
            <a:off x="6506230" y="234770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X.1715</a:t>
            </a:r>
            <a:endParaRPr lang="en-US" dirty="0"/>
          </a:p>
        </p:txBody>
      </p:sp>
      <p:sp>
        <p:nvSpPr>
          <p:cNvPr id="30" name="Text 28"/>
          <p:cNvSpPr txBox="1"/>
          <p:nvPr/>
        </p:nvSpPr>
        <p:spPr>
          <a:xfrm>
            <a:off x="6506230" y="262202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07/2022</a:t>
            </a:r>
            <a:endParaRPr lang="en-US" sz="1100" dirty="0"/>
          </a:p>
        </p:txBody>
      </p:sp>
      <p:sp>
        <p:nvSpPr>
          <p:cNvPr id="31" name="Text 29"/>
          <p:cNvSpPr txBox="1"/>
          <p:nvPr/>
        </p:nvSpPr>
        <p:spPr>
          <a:xfrm>
            <a:off x="7457206" y="237513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for integration of QKDN and secure storage network</a:t>
            </a:r>
            <a:endParaRPr lang="en-US" sz="1400" dirty="0"/>
          </a:p>
        </p:txBody>
      </p:sp>
      <p:sp>
        <p:nvSpPr>
          <p:cNvPr id="32" name="Shape 30"/>
          <p:cNvSpPr/>
          <p:nvPr/>
        </p:nvSpPr>
        <p:spPr>
          <a:xfrm>
            <a:off x="6286774" y="307922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3" name="Text 31"/>
          <p:cNvSpPr txBox="1"/>
          <p:nvPr/>
        </p:nvSpPr>
        <p:spPr>
          <a:xfrm>
            <a:off x="6506230" y="317066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X.1716</a:t>
            </a:r>
            <a:endParaRPr lang="en-US" dirty="0"/>
          </a:p>
        </p:txBody>
      </p:sp>
      <p:sp>
        <p:nvSpPr>
          <p:cNvPr id="34" name="Text 32"/>
          <p:cNvSpPr txBox="1"/>
          <p:nvPr/>
        </p:nvSpPr>
        <p:spPr>
          <a:xfrm>
            <a:off x="6506230" y="344498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10/2024</a:t>
            </a:r>
            <a:endParaRPr lang="en-US" sz="1100" dirty="0"/>
          </a:p>
        </p:txBody>
      </p:sp>
      <p:sp>
        <p:nvSpPr>
          <p:cNvPr id="35" name="Text 33"/>
          <p:cNvSpPr txBox="1"/>
          <p:nvPr/>
        </p:nvSpPr>
        <p:spPr>
          <a:xfrm>
            <a:off x="7457206" y="319809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Authentication and authorization in QKDN</a:t>
            </a:r>
            <a:endParaRPr lang="en-US" sz="1400" dirty="0"/>
          </a:p>
        </p:txBody>
      </p:sp>
      <p:sp>
        <p:nvSpPr>
          <p:cNvPr id="36" name="Shape 34"/>
          <p:cNvSpPr/>
          <p:nvPr/>
        </p:nvSpPr>
        <p:spPr>
          <a:xfrm>
            <a:off x="6286774" y="390218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7" name="Text 35"/>
          <p:cNvSpPr txBox="1"/>
          <p:nvPr/>
        </p:nvSpPr>
        <p:spPr>
          <a:xfrm>
            <a:off x="6506230" y="399362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X.1717</a:t>
            </a:r>
            <a:endParaRPr lang="en-US" dirty="0"/>
          </a:p>
        </p:txBody>
      </p:sp>
      <p:sp>
        <p:nvSpPr>
          <p:cNvPr id="38" name="Text 36"/>
          <p:cNvSpPr txBox="1"/>
          <p:nvPr/>
        </p:nvSpPr>
        <p:spPr>
          <a:xfrm>
            <a:off x="6506230" y="426794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10/2024</a:t>
            </a:r>
            <a:endParaRPr lang="en-US" sz="1100" dirty="0"/>
          </a:p>
        </p:txBody>
      </p:sp>
      <p:sp>
        <p:nvSpPr>
          <p:cNvPr id="39" name="Text 37"/>
          <p:cNvSpPr txBox="1"/>
          <p:nvPr/>
        </p:nvSpPr>
        <p:spPr>
          <a:xfrm>
            <a:off x="7457206" y="402105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requirements and measures for QKDN control and management</a:t>
            </a:r>
            <a:endParaRPr lang="en-US" sz="1400" dirty="0"/>
          </a:p>
        </p:txBody>
      </p:sp>
      <p:sp>
        <p:nvSpPr>
          <p:cNvPr id="40" name="Shape 38"/>
          <p:cNvSpPr/>
          <p:nvPr/>
        </p:nvSpPr>
        <p:spPr>
          <a:xfrm>
            <a:off x="6286774" y="4725144"/>
            <a:ext cx="5321808"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41" name="Text 39"/>
          <p:cNvSpPr txBox="1"/>
          <p:nvPr/>
        </p:nvSpPr>
        <p:spPr>
          <a:xfrm>
            <a:off x="6506230" y="4816584"/>
            <a:ext cx="86868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X.1718</a:t>
            </a:r>
            <a:endParaRPr lang="en-US" dirty="0"/>
          </a:p>
        </p:txBody>
      </p:sp>
      <p:sp>
        <p:nvSpPr>
          <p:cNvPr id="42" name="Text 40"/>
          <p:cNvSpPr txBox="1"/>
          <p:nvPr/>
        </p:nvSpPr>
        <p:spPr>
          <a:xfrm>
            <a:off x="6506230" y="5090904"/>
            <a:ext cx="868680" cy="237744"/>
          </a:xfrm>
          <a:prstGeom prst="rect">
            <a:avLst/>
          </a:prstGeom>
          <a:noFill/>
          <a:ln/>
        </p:spPr>
        <p:txBody>
          <a:bodyPr wrap="square" lIns="0" tIns="0" rIns="0" bIns="0" rtlCol="0" anchor="ctr"/>
          <a:lstStyle/>
          <a:p>
            <a:pPr marL="0" indent="0">
              <a:buNone/>
            </a:pPr>
            <a:r>
              <a:rPr lang="en-US" sz="1100" dirty="0">
                <a:solidFill>
                  <a:srgbClr val="5C6684"/>
                </a:solidFill>
                <a:latin typeface="Calibri" pitchFamily="34" charset="0"/>
                <a:ea typeface="Calibri" pitchFamily="34" charset="-122"/>
                <a:cs typeface="Calibri" pitchFamily="34" charset="-120"/>
              </a:rPr>
              <a:t>03/2026</a:t>
            </a:r>
            <a:endParaRPr lang="en-US" sz="1100" dirty="0"/>
          </a:p>
        </p:txBody>
      </p:sp>
      <p:sp>
        <p:nvSpPr>
          <p:cNvPr id="43" name="Text 41"/>
          <p:cNvSpPr txBox="1"/>
          <p:nvPr/>
        </p:nvSpPr>
        <p:spPr>
          <a:xfrm>
            <a:off x="7457206" y="4844016"/>
            <a:ext cx="3977640" cy="512064"/>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Security requirements and measures for QKDN interworking</a:t>
            </a:r>
            <a:endParaRPr lang="en-US" sz="1400" dirty="0"/>
          </a:p>
        </p:txBody>
      </p:sp>
      <p:sp>
        <p:nvSpPr>
          <p:cNvPr id="45" name="슬라이드 번호 개체 틀 44">
            <a:extLst>
              <a:ext uri="{FF2B5EF4-FFF2-40B4-BE49-F238E27FC236}">
                <a16:creationId xmlns:a16="http://schemas.microsoft.com/office/drawing/2014/main" id="{D464E296-8683-4D24-9066-98749C8F5B89}"/>
              </a:ext>
            </a:extLst>
          </p:cNvPr>
          <p:cNvSpPr>
            <a:spLocks noGrp="1"/>
          </p:cNvSpPr>
          <p:nvPr>
            <p:ph type="sldNum" sz="quarter" idx="12"/>
          </p:nvPr>
        </p:nvSpPr>
        <p:spPr/>
        <p:txBody>
          <a:bodyPr/>
          <a:lstStyle/>
          <a:p>
            <a:fld id="{0868B0AE-DDA0-4086-95B2-0A85D27A2D2E}" type="slidenum">
              <a:rPr lang="ko-KR" altLang="en-US" smtClean="0"/>
              <a:t>12</a:t>
            </a:fld>
            <a:endParaRPr lang="ko-KR"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5486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The architecture turned into wire protocols</a:t>
            </a:r>
            <a:endParaRPr lang="en-US" sz="2800" dirty="0">
              <a:solidFill>
                <a:schemeClr val="bg1"/>
              </a:solidFill>
            </a:endParaRPr>
          </a:p>
        </p:txBody>
      </p:sp>
      <p:sp>
        <p:nvSpPr>
          <p:cNvPr id="4" name="Shape 2"/>
          <p:cNvSpPr/>
          <p:nvPr/>
        </p:nvSpPr>
        <p:spPr>
          <a:xfrm>
            <a:off x="563880" y="1465320"/>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01624" y="1593336"/>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Q.4160</a:t>
            </a:r>
            <a:endParaRPr lang="en-US" dirty="0"/>
          </a:p>
        </p:txBody>
      </p:sp>
      <p:sp>
        <p:nvSpPr>
          <p:cNvPr id="6" name="Text 4"/>
          <p:cNvSpPr txBox="1"/>
          <p:nvPr/>
        </p:nvSpPr>
        <p:spPr>
          <a:xfrm>
            <a:off x="2575560"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7" name="Text 5"/>
          <p:cNvSpPr txBox="1"/>
          <p:nvPr/>
        </p:nvSpPr>
        <p:spPr>
          <a:xfrm>
            <a:off x="801624" y="1940808"/>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QKDN - Protocol framework</a:t>
            </a:r>
            <a:endParaRPr lang="en-US" sz="1400" dirty="0"/>
          </a:p>
        </p:txBody>
      </p:sp>
      <p:sp>
        <p:nvSpPr>
          <p:cNvPr id="8" name="Shape 6"/>
          <p:cNvSpPr/>
          <p:nvPr/>
        </p:nvSpPr>
        <p:spPr>
          <a:xfrm>
            <a:off x="4303776" y="1465320"/>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4541520" y="1593336"/>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Q.4161</a:t>
            </a:r>
            <a:endParaRPr lang="en-US" dirty="0"/>
          </a:p>
        </p:txBody>
      </p:sp>
      <p:sp>
        <p:nvSpPr>
          <p:cNvPr id="10" name="Text 8"/>
          <p:cNvSpPr txBox="1"/>
          <p:nvPr/>
        </p:nvSpPr>
        <p:spPr>
          <a:xfrm>
            <a:off x="6315456"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11" name="Text 9"/>
          <p:cNvSpPr txBox="1"/>
          <p:nvPr/>
        </p:nvSpPr>
        <p:spPr>
          <a:xfrm>
            <a:off x="4541520" y="1940808"/>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Protocols for Ak interfaces</a:t>
            </a:r>
            <a:endParaRPr lang="en-US" sz="1400" dirty="0"/>
          </a:p>
        </p:txBody>
      </p:sp>
      <p:sp>
        <p:nvSpPr>
          <p:cNvPr id="12" name="Shape 10"/>
          <p:cNvSpPr/>
          <p:nvPr/>
        </p:nvSpPr>
        <p:spPr>
          <a:xfrm>
            <a:off x="8043672" y="1465320"/>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8281416" y="1593336"/>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Q.4162</a:t>
            </a:r>
            <a:endParaRPr lang="en-US" dirty="0"/>
          </a:p>
        </p:txBody>
      </p:sp>
      <p:sp>
        <p:nvSpPr>
          <p:cNvPr id="14" name="Text 12"/>
          <p:cNvSpPr txBox="1"/>
          <p:nvPr/>
        </p:nvSpPr>
        <p:spPr>
          <a:xfrm>
            <a:off x="10055352"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15" name="Text 13"/>
          <p:cNvSpPr txBox="1"/>
          <p:nvPr/>
        </p:nvSpPr>
        <p:spPr>
          <a:xfrm>
            <a:off x="8281416" y="1940808"/>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Protocols for Kq-1 interfaces</a:t>
            </a:r>
            <a:endParaRPr lang="en-US" sz="1400" dirty="0"/>
          </a:p>
        </p:txBody>
      </p:sp>
      <p:sp>
        <p:nvSpPr>
          <p:cNvPr id="16" name="Shape 14"/>
          <p:cNvSpPr/>
          <p:nvPr/>
        </p:nvSpPr>
        <p:spPr>
          <a:xfrm>
            <a:off x="563880" y="2617464"/>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801624" y="2745480"/>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Q.4163</a:t>
            </a:r>
            <a:endParaRPr lang="en-US" dirty="0"/>
          </a:p>
        </p:txBody>
      </p:sp>
      <p:sp>
        <p:nvSpPr>
          <p:cNvPr id="18" name="Text 16"/>
          <p:cNvSpPr txBox="1"/>
          <p:nvPr/>
        </p:nvSpPr>
        <p:spPr>
          <a:xfrm>
            <a:off x="2575560" y="2782056"/>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19" name="Text 17"/>
          <p:cNvSpPr txBox="1"/>
          <p:nvPr/>
        </p:nvSpPr>
        <p:spPr>
          <a:xfrm>
            <a:off x="801624" y="3092952"/>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Protocols for Kx interfaces</a:t>
            </a:r>
            <a:endParaRPr lang="en-US" sz="1400" dirty="0"/>
          </a:p>
        </p:txBody>
      </p:sp>
      <p:sp>
        <p:nvSpPr>
          <p:cNvPr id="20" name="Shape 18"/>
          <p:cNvSpPr/>
          <p:nvPr/>
        </p:nvSpPr>
        <p:spPr>
          <a:xfrm>
            <a:off x="4303776" y="2617464"/>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4541520" y="2745480"/>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Q.4164</a:t>
            </a:r>
            <a:endParaRPr lang="en-US" dirty="0"/>
          </a:p>
        </p:txBody>
      </p:sp>
      <p:sp>
        <p:nvSpPr>
          <p:cNvPr id="22" name="Text 20"/>
          <p:cNvSpPr txBox="1"/>
          <p:nvPr/>
        </p:nvSpPr>
        <p:spPr>
          <a:xfrm>
            <a:off x="6315456" y="2782056"/>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04/2025</a:t>
            </a:r>
            <a:endParaRPr lang="en-US" sz="1100" dirty="0"/>
          </a:p>
        </p:txBody>
      </p:sp>
      <p:sp>
        <p:nvSpPr>
          <p:cNvPr id="23" name="Text 21"/>
          <p:cNvSpPr txBox="1"/>
          <p:nvPr/>
        </p:nvSpPr>
        <p:spPr>
          <a:xfrm>
            <a:off x="4541520" y="3092952"/>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Protocols for Ck interfaces</a:t>
            </a:r>
            <a:endParaRPr lang="en-US" sz="1400" dirty="0"/>
          </a:p>
        </p:txBody>
      </p:sp>
      <p:sp>
        <p:nvSpPr>
          <p:cNvPr id="24" name="Shape 22"/>
          <p:cNvSpPr/>
          <p:nvPr/>
        </p:nvSpPr>
        <p:spPr>
          <a:xfrm>
            <a:off x="8043672" y="2617464"/>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Text 23"/>
          <p:cNvSpPr txBox="1"/>
          <p:nvPr/>
        </p:nvSpPr>
        <p:spPr>
          <a:xfrm>
            <a:off x="8281416" y="2745480"/>
            <a:ext cx="137160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Q.4165</a:t>
            </a:r>
            <a:endParaRPr lang="en-US" dirty="0"/>
          </a:p>
        </p:txBody>
      </p:sp>
      <p:sp>
        <p:nvSpPr>
          <p:cNvPr id="26" name="Text 24"/>
          <p:cNvSpPr txBox="1"/>
          <p:nvPr/>
        </p:nvSpPr>
        <p:spPr>
          <a:xfrm>
            <a:off x="10055352" y="2782056"/>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01/2026</a:t>
            </a:r>
            <a:endParaRPr lang="en-US" sz="1100" dirty="0"/>
          </a:p>
        </p:txBody>
      </p:sp>
      <p:sp>
        <p:nvSpPr>
          <p:cNvPr id="27" name="Text 25"/>
          <p:cNvSpPr txBox="1"/>
          <p:nvPr/>
        </p:nvSpPr>
        <p:spPr>
          <a:xfrm>
            <a:off x="8281416" y="3092952"/>
            <a:ext cx="3063240" cy="384048"/>
          </a:xfrm>
          <a:prstGeom prst="rect">
            <a:avLst/>
          </a:prstGeom>
          <a:noFill/>
          <a:ln/>
        </p:spPr>
        <p:txBody>
          <a:bodyPr wrap="square" lIns="0" tIns="0" rIns="0" bIns="0" rtlCol="0" anchor="ctr"/>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QKDN interworking - Protocol framework</a:t>
            </a:r>
            <a:endParaRPr lang="en-US" sz="1400" dirty="0"/>
          </a:p>
        </p:txBody>
      </p:sp>
      <p:sp>
        <p:nvSpPr>
          <p:cNvPr id="28" name="Shape 26"/>
          <p:cNvSpPr/>
          <p:nvPr/>
        </p:nvSpPr>
        <p:spPr>
          <a:xfrm>
            <a:off x="563880" y="3861048"/>
            <a:ext cx="11064240" cy="2011680"/>
          </a:xfrm>
          <a:prstGeom prst="roundRect">
            <a:avLst>
              <a:gd name="adj" fmla="val 4545"/>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9" name="Text 27"/>
          <p:cNvSpPr txBox="1"/>
          <p:nvPr/>
        </p:nvSpPr>
        <p:spPr>
          <a:xfrm>
            <a:off x="865632" y="4062216"/>
            <a:ext cx="5486400" cy="274320"/>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Why this track matters</a:t>
            </a:r>
            <a:endParaRPr lang="en-US" dirty="0"/>
          </a:p>
        </p:txBody>
      </p:sp>
      <p:sp>
        <p:nvSpPr>
          <p:cNvPr id="30" name="Text 28"/>
          <p:cNvSpPr txBox="1"/>
          <p:nvPr/>
        </p:nvSpPr>
        <p:spPr>
          <a:xfrm>
            <a:off x="865632" y="4409688"/>
            <a:ext cx="10424160" cy="1325880"/>
          </a:xfrm>
          <a:prstGeom prst="rect">
            <a:avLst/>
          </a:prstGeom>
          <a:noFill/>
          <a:ln/>
        </p:spPr>
        <p:txBody>
          <a:bodyPr wrap="square" lIns="0" tIns="0" rIns="0" bIns="0" rtlCol="0" anchor="ctr"/>
          <a:lstStyle/>
          <a:p>
            <a:pPr marL="342900" indent="-342900" latinLnBrk="0">
              <a:lnSpc>
                <a:spcPts val="15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SG13 defines reference points; SG11 specifies what actually crosses them - Ak (application to key manager), Kq-1 (key manager to QKD module), Kx (key manager to key manager), Ck (controller to key manager).</a:t>
            </a:r>
            <a:endParaRPr lang="en-US" sz="1400" dirty="0"/>
          </a:p>
          <a:p>
            <a:pPr marL="342900" indent="-342900" latinLnBrk="0">
              <a:lnSpc>
                <a:spcPts val="15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Without Q.416x, multi-vendor QKDN deployments stay pilot-scale; this is the layer that decides whether procurement can be competitive.</a:t>
            </a:r>
            <a:endParaRPr lang="en-US" sz="1400" dirty="0"/>
          </a:p>
          <a:p>
            <a:pPr marL="342900" indent="-342900" latinLnBrk="0">
              <a:lnSpc>
                <a:spcPts val="15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Q.4165 (01/2026) extends the framework across administrative domains, pairing with SG13's Y.3810/Y.3813/Y.3818 and SG17's X.1718.</a:t>
            </a:r>
            <a:endParaRPr lang="en-US" sz="1400" dirty="0"/>
          </a:p>
        </p:txBody>
      </p:sp>
      <p:sp>
        <p:nvSpPr>
          <p:cNvPr id="31" name="슬라이드 번호 개체 틀 30">
            <a:extLst>
              <a:ext uri="{FF2B5EF4-FFF2-40B4-BE49-F238E27FC236}">
                <a16:creationId xmlns:a16="http://schemas.microsoft.com/office/drawing/2014/main" id="{92A04BDC-38BC-4F37-ABC0-50325C10E31A}"/>
              </a:ext>
            </a:extLst>
          </p:cNvPr>
          <p:cNvSpPr>
            <a:spLocks noGrp="1"/>
          </p:cNvSpPr>
          <p:nvPr>
            <p:ph type="sldNum" sz="quarter" idx="12"/>
          </p:nvPr>
        </p:nvSpPr>
        <p:spPr/>
        <p:txBody>
          <a:bodyPr/>
          <a:lstStyle/>
          <a:p>
            <a:fld id="{0868B0AE-DDA0-4086-95B2-0A85D27A2D2E}" type="slidenum">
              <a:rPr lang="ko-KR" altLang="en-US" smtClean="0"/>
              <a:t>13</a:t>
            </a:fld>
            <a:endParaRPr lang="ko-KR"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29876"/>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From QKDN to quantum-enhanced networking</a:t>
            </a:r>
            <a:endParaRPr lang="en-US" sz="2800" dirty="0">
              <a:solidFill>
                <a:schemeClr val="bg1"/>
              </a:solidFill>
            </a:endParaRPr>
          </a:p>
        </p:txBody>
      </p:sp>
      <p:sp>
        <p:nvSpPr>
          <p:cNvPr id="4" name="Shape 2"/>
          <p:cNvSpPr/>
          <p:nvPr/>
        </p:nvSpPr>
        <p:spPr>
          <a:xfrm>
            <a:off x="566928" y="1245848"/>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04672" y="1428728"/>
            <a:ext cx="484632" cy="484632"/>
          </a:xfrm>
          <a:prstGeom prst="ellipse">
            <a:avLst/>
          </a:prstGeom>
          <a:solidFill>
            <a:srgbClr val="02C39A"/>
          </a:solidFill>
          <a:ln w="12700">
            <a:solidFill>
              <a:srgbClr val="02C39A"/>
            </a:solidFill>
            <a:prstDash val="solid"/>
          </a:ln>
        </p:spPr>
      </p:sp>
      <p:sp>
        <p:nvSpPr>
          <p:cNvPr id="6" name="Text 4"/>
          <p:cNvSpPr txBox="1"/>
          <p:nvPr/>
        </p:nvSpPr>
        <p:spPr>
          <a:xfrm>
            <a:off x="804672" y="1428728"/>
            <a:ext cx="484632" cy="484632"/>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01</a:t>
            </a:r>
            <a:endParaRPr lang="en-US" dirty="0"/>
          </a:p>
        </p:txBody>
      </p:sp>
      <p:sp>
        <p:nvSpPr>
          <p:cNvPr id="7" name="Text 5"/>
          <p:cNvSpPr txBox="1"/>
          <p:nvPr/>
        </p:nvSpPr>
        <p:spPr>
          <a:xfrm>
            <a:off x="1444752" y="1364720"/>
            <a:ext cx="9966960" cy="256032"/>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Q16/13 retitled</a:t>
            </a:r>
            <a:endParaRPr lang="en-US" dirty="0"/>
          </a:p>
        </p:txBody>
      </p:sp>
      <p:sp>
        <p:nvSpPr>
          <p:cNvPr id="8" name="Text 6"/>
          <p:cNvSpPr txBox="1"/>
          <p:nvPr/>
        </p:nvSpPr>
        <p:spPr>
          <a:xfrm>
            <a:off x="1444752" y="1629896"/>
            <a:ext cx="9966960" cy="402336"/>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For 2025-2028 the SG13 Question reads "Future networks: Trustworthy and quantum </a:t>
            </a:r>
            <a:r>
              <a:rPr lang="en-US" sz="1200" b="1" dirty="0">
                <a:solidFill>
                  <a:srgbClr val="5C6684"/>
                </a:solidFill>
                <a:latin typeface="Calibri" pitchFamily="34" charset="0"/>
                <a:ea typeface="Calibri" pitchFamily="34" charset="-122"/>
                <a:cs typeface="Calibri" pitchFamily="34" charset="-120"/>
              </a:rPr>
              <a:t>enhanced</a:t>
            </a:r>
            <a:r>
              <a:rPr lang="en-US" sz="1200" dirty="0">
                <a:solidFill>
                  <a:srgbClr val="5C6684"/>
                </a:solidFill>
                <a:latin typeface="Calibri" pitchFamily="34" charset="0"/>
                <a:ea typeface="Calibri" pitchFamily="34" charset="-122"/>
                <a:cs typeface="Calibri" pitchFamily="34" charset="-120"/>
              </a:rPr>
              <a:t> networking" - explicitly broader than the QKDN-only framing of 2022-2024.</a:t>
            </a:r>
            <a:endParaRPr lang="en-US" sz="1200" dirty="0"/>
          </a:p>
        </p:txBody>
      </p:sp>
      <p:sp>
        <p:nvSpPr>
          <p:cNvPr id="9" name="Shape 7"/>
          <p:cNvSpPr/>
          <p:nvPr/>
        </p:nvSpPr>
        <p:spPr>
          <a:xfrm>
            <a:off x="566928" y="2187680"/>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804672" y="2370560"/>
            <a:ext cx="484632" cy="484632"/>
          </a:xfrm>
          <a:prstGeom prst="ellipse">
            <a:avLst/>
          </a:prstGeom>
          <a:solidFill>
            <a:srgbClr val="02C39A"/>
          </a:solidFill>
          <a:ln w="12700">
            <a:solidFill>
              <a:srgbClr val="02C39A"/>
            </a:solidFill>
            <a:prstDash val="solid"/>
          </a:ln>
        </p:spPr>
      </p:sp>
      <p:sp>
        <p:nvSpPr>
          <p:cNvPr id="11" name="Text 9"/>
          <p:cNvSpPr txBox="1"/>
          <p:nvPr/>
        </p:nvSpPr>
        <p:spPr>
          <a:xfrm>
            <a:off x="804672" y="2370560"/>
            <a:ext cx="484632" cy="484632"/>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02</a:t>
            </a:r>
            <a:endParaRPr lang="en-US" dirty="0"/>
          </a:p>
        </p:txBody>
      </p:sp>
      <p:sp>
        <p:nvSpPr>
          <p:cNvPr id="12" name="Text 10"/>
          <p:cNvSpPr txBox="1"/>
          <p:nvPr/>
        </p:nvSpPr>
        <p:spPr>
          <a:xfrm>
            <a:off x="1444752" y="2306552"/>
            <a:ext cx="9966960" cy="256032"/>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Q15/17 continues as "Quantum-based security"</a:t>
            </a:r>
            <a:endParaRPr lang="en-US" dirty="0"/>
          </a:p>
        </p:txBody>
      </p:sp>
      <p:sp>
        <p:nvSpPr>
          <p:cNvPr id="13" name="Text 11"/>
          <p:cNvSpPr txBox="1"/>
          <p:nvPr/>
        </p:nvSpPr>
        <p:spPr>
          <a:xfrm>
            <a:off x="1444752" y="2571728"/>
            <a:ext cx="9966960" cy="402336"/>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SG17 keeps a dedicated quantum Question and delivered X.1711 and X.1718 in March 2026.</a:t>
            </a:r>
            <a:endParaRPr lang="en-US" sz="1200" dirty="0"/>
          </a:p>
        </p:txBody>
      </p:sp>
      <p:sp>
        <p:nvSpPr>
          <p:cNvPr id="14" name="Shape 12"/>
          <p:cNvSpPr/>
          <p:nvPr/>
        </p:nvSpPr>
        <p:spPr>
          <a:xfrm>
            <a:off x="566928" y="3129512"/>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804672" y="3312392"/>
            <a:ext cx="484632" cy="484632"/>
          </a:xfrm>
          <a:prstGeom prst="ellipse">
            <a:avLst/>
          </a:prstGeom>
          <a:solidFill>
            <a:srgbClr val="02C39A"/>
          </a:solidFill>
          <a:ln w="12700">
            <a:solidFill>
              <a:srgbClr val="02C39A"/>
            </a:solidFill>
            <a:prstDash val="solid"/>
          </a:ln>
        </p:spPr>
      </p:sp>
      <p:sp>
        <p:nvSpPr>
          <p:cNvPr id="16" name="Text 14"/>
          <p:cNvSpPr txBox="1"/>
          <p:nvPr/>
        </p:nvSpPr>
        <p:spPr>
          <a:xfrm>
            <a:off x="804672" y="3312392"/>
            <a:ext cx="484632" cy="484632"/>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03</a:t>
            </a:r>
            <a:endParaRPr lang="en-US" dirty="0"/>
          </a:p>
        </p:txBody>
      </p:sp>
      <p:sp>
        <p:nvSpPr>
          <p:cNvPr id="17" name="Text 15"/>
          <p:cNvSpPr txBox="1"/>
          <p:nvPr/>
        </p:nvSpPr>
        <p:spPr>
          <a:xfrm>
            <a:off x="1444752" y="3248384"/>
            <a:ext cx="9966960" cy="256032"/>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Quantum-safe converges with quantum-enhanced</a:t>
            </a:r>
            <a:endParaRPr lang="en-US" dirty="0"/>
          </a:p>
        </p:txBody>
      </p:sp>
      <p:sp>
        <p:nvSpPr>
          <p:cNvPr id="18" name="Text 16"/>
          <p:cNvSpPr txBox="1"/>
          <p:nvPr/>
        </p:nvSpPr>
        <p:spPr>
          <a:xfrm>
            <a:off x="1444752" y="3513560"/>
            <a:ext cx="9966960" cy="402336"/>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XSTR.qs-IMT2030 under Q1/17 - "Benefits and challenges of technical approaches for quantum-safe IMT-2030 networks", targeted for 2028-Q2, liaising with SG13.</a:t>
            </a:r>
            <a:endParaRPr lang="en-US" sz="1200" dirty="0"/>
          </a:p>
        </p:txBody>
      </p:sp>
      <p:sp>
        <p:nvSpPr>
          <p:cNvPr id="19" name="Shape 17"/>
          <p:cNvSpPr/>
          <p:nvPr/>
        </p:nvSpPr>
        <p:spPr>
          <a:xfrm>
            <a:off x="566928" y="4071344"/>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804672" y="4254224"/>
            <a:ext cx="484632" cy="484632"/>
          </a:xfrm>
          <a:prstGeom prst="ellipse">
            <a:avLst/>
          </a:prstGeom>
          <a:solidFill>
            <a:srgbClr val="02C39A"/>
          </a:solidFill>
          <a:ln w="12700">
            <a:solidFill>
              <a:srgbClr val="02C39A"/>
            </a:solidFill>
            <a:prstDash val="solid"/>
          </a:ln>
        </p:spPr>
      </p:sp>
      <p:sp>
        <p:nvSpPr>
          <p:cNvPr id="21" name="Text 19"/>
          <p:cNvSpPr txBox="1"/>
          <p:nvPr/>
        </p:nvSpPr>
        <p:spPr>
          <a:xfrm>
            <a:off x="804672" y="4254224"/>
            <a:ext cx="484632" cy="484632"/>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04</a:t>
            </a:r>
            <a:endParaRPr lang="en-US" dirty="0"/>
          </a:p>
        </p:txBody>
      </p:sp>
      <p:sp>
        <p:nvSpPr>
          <p:cNvPr id="22" name="Text 20"/>
          <p:cNvSpPr txBox="1"/>
          <p:nvPr/>
        </p:nvSpPr>
        <p:spPr>
          <a:xfrm>
            <a:off x="1444752" y="4190216"/>
            <a:ext cx="9966960" cy="256032"/>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JCA-QKDN still the coordination hub</a:t>
            </a:r>
            <a:endParaRPr lang="en-US" dirty="0"/>
          </a:p>
        </p:txBody>
      </p:sp>
      <p:sp>
        <p:nvSpPr>
          <p:cNvPr id="23" name="Text 21"/>
          <p:cNvSpPr txBox="1"/>
          <p:nvPr/>
        </p:nvSpPr>
        <p:spPr>
          <a:xfrm>
            <a:off x="1444752" y="4455392"/>
            <a:ext cx="9966960" cy="402336"/>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Fifth meeting held in Geneva on 12 December 2025; maintains the Quantum Information Technology standards database and the external SDO liaison channel.</a:t>
            </a:r>
            <a:endParaRPr lang="en-US" sz="1200" dirty="0"/>
          </a:p>
        </p:txBody>
      </p:sp>
      <p:sp>
        <p:nvSpPr>
          <p:cNvPr id="24" name="Shape 22"/>
          <p:cNvSpPr/>
          <p:nvPr/>
        </p:nvSpPr>
        <p:spPr>
          <a:xfrm>
            <a:off x="566928" y="5013176"/>
            <a:ext cx="11064240" cy="850392"/>
          </a:xfrm>
          <a:prstGeom prst="roundRect">
            <a:avLst>
              <a:gd name="adj" fmla="val 107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804672" y="5196056"/>
            <a:ext cx="484632" cy="484632"/>
          </a:xfrm>
          <a:prstGeom prst="ellipse">
            <a:avLst/>
          </a:prstGeom>
          <a:solidFill>
            <a:srgbClr val="02C39A"/>
          </a:solidFill>
          <a:ln w="12700">
            <a:solidFill>
              <a:srgbClr val="02C39A"/>
            </a:solidFill>
            <a:prstDash val="solid"/>
          </a:ln>
        </p:spPr>
      </p:sp>
      <p:sp>
        <p:nvSpPr>
          <p:cNvPr id="26" name="Text 24"/>
          <p:cNvSpPr txBox="1"/>
          <p:nvPr/>
        </p:nvSpPr>
        <p:spPr>
          <a:xfrm>
            <a:off x="804672" y="5196056"/>
            <a:ext cx="484632" cy="484632"/>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05</a:t>
            </a:r>
            <a:endParaRPr lang="en-US" dirty="0"/>
          </a:p>
        </p:txBody>
      </p:sp>
      <p:sp>
        <p:nvSpPr>
          <p:cNvPr id="27" name="Text 25"/>
          <p:cNvSpPr txBox="1"/>
          <p:nvPr/>
        </p:nvSpPr>
        <p:spPr>
          <a:xfrm>
            <a:off x="1444752" y="5132048"/>
            <a:ext cx="9966960" cy="256032"/>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Ecosystem activity beyond Recommendations</a:t>
            </a:r>
            <a:endParaRPr lang="en-US" dirty="0"/>
          </a:p>
        </p:txBody>
      </p:sp>
      <p:sp>
        <p:nvSpPr>
          <p:cNvPr id="28" name="Text 26"/>
          <p:cNvSpPr txBox="1"/>
          <p:nvPr/>
        </p:nvSpPr>
        <p:spPr>
          <a:xfrm>
            <a:off x="1444752" y="5397224"/>
            <a:ext cx="9966960" cy="402336"/>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ITU Global Quantum Drill 2026, Dubai, 17-18 September 2026 - operational readiness exercises alongside the written standards.</a:t>
            </a:r>
            <a:endParaRPr lang="en-US" sz="1200" dirty="0"/>
          </a:p>
        </p:txBody>
      </p:sp>
      <p:sp>
        <p:nvSpPr>
          <p:cNvPr id="29" name="슬라이드 번호 개체 틀 28">
            <a:extLst>
              <a:ext uri="{FF2B5EF4-FFF2-40B4-BE49-F238E27FC236}">
                <a16:creationId xmlns:a16="http://schemas.microsoft.com/office/drawing/2014/main" id="{4FDC93FC-C770-4FC3-BA1A-E7CA463C5307}"/>
              </a:ext>
            </a:extLst>
          </p:cNvPr>
          <p:cNvSpPr>
            <a:spLocks noGrp="1"/>
          </p:cNvSpPr>
          <p:nvPr>
            <p:ph type="sldNum" sz="quarter" idx="12"/>
          </p:nvPr>
        </p:nvSpPr>
        <p:spPr/>
        <p:txBody>
          <a:bodyPr/>
          <a:lstStyle/>
          <a:p>
            <a:fld id="{0868B0AE-DDA0-4086-95B2-0A85D27A2D2E}" type="slidenum">
              <a:rPr lang="ko-KR" altLang="en-US" smtClean="0"/>
              <a:t>14</a:t>
            </a:fld>
            <a:endParaRPr lang="ko-KR"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chemeClr val="accent1">
                    <a:lumMod val="60000"/>
                    <a:lumOff val="40000"/>
                  </a:schemeClr>
                </a:solidFill>
                <a:latin typeface="Arial Rounded MT Bold" panose="020F0704030504030204" pitchFamily="34" charset="0"/>
              </a:rPr>
              <a:t>Standardization on QKDN in ITU-T</a:t>
            </a:r>
          </a:p>
          <a:p>
            <a:r>
              <a:rPr lang="en-US" altLang="ko-KR" dirty="0">
                <a:solidFill>
                  <a:srgbClr val="7030A0"/>
                </a:solidFill>
                <a:latin typeface="Arial Rounded MT Bold" panose="020F0704030504030204" pitchFamily="34" charset="0"/>
              </a:rPr>
              <a:t>Standardization on Quantum Communications in ISO/IEC JTC3</a:t>
            </a:r>
          </a:p>
          <a:p>
            <a:r>
              <a:rPr lang="en-US" altLang="ko-KR" dirty="0">
                <a:solidFill>
                  <a:schemeClr val="accent1">
                    <a:lumMod val="60000"/>
                    <a:lumOff val="40000"/>
                  </a:schemeClr>
                </a:solidFill>
                <a:latin typeface="Arial Rounded MT Bold" panose="020F0704030504030204" pitchFamily="34" charset="0"/>
              </a:rPr>
              <a:t>Standardization on QKD in ETSI ISG QKD &amp; TC QT</a:t>
            </a:r>
          </a:p>
          <a:p>
            <a:r>
              <a:rPr lang="en-US" altLang="ko-KR" dirty="0">
                <a:solidFill>
                  <a:schemeClr val="accent1">
                    <a:lumMod val="60000"/>
                    <a:lumOff val="40000"/>
                  </a:schemeClr>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96600" y="6483301"/>
            <a:ext cx="579663" cy="288925"/>
          </a:xfrm>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06F33A7-89BB-45B3-9FB3-04BFD7B53A91}" type="slidenum">
              <a:rPr kumimoji="0" lang="ko-KR" altLang="en-US"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15</a:t>
            </a:fld>
            <a:endParaRPr kumimoji="0" lang="ko-KR" altLang="en-US"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3393647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49818" y="44624"/>
            <a:ext cx="110642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One committee, one publication, one communication item</a:t>
            </a:r>
            <a:endParaRPr lang="en-US" sz="3200" dirty="0">
              <a:solidFill>
                <a:schemeClr val="bg1"/>
              </a:solidFill>
            </a:endParaRPr>
          </a:p>
        </p:txBody>
      </p:sp>
      <p:sp>
        <p:nvSpPr>
          <p:cNvPr id="4" name="Shape 2"/>
          <p:cNvSpPr/>
          <p:nvPr/>
        </p:nvSpPr>
        <p:spPr>
          <a:xfrm>
            <a:off x="566928" y="1435576"/>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609312"/>
            <a:ext cx="2103120" cy="731520"/>
          </a:xfrm>
          <a:prstGeom prst="rect">
            <a:avLst/>
          </a:prstGeom>
          <a:noFill/>
          <a:ln/>
        </p:spPr>
        <p:txBody>
          <a:bodyPr wrap="square" lIns="0" tIns="0" rIns="0" bIns="0" rtlCol="0" anchor="ctr"/>
          <a:lstStyle/>
          <a:p>
            <a:pPr marL="0" indent="0" latinLnBrk="0">
              <a:buNone/>
            </a:pPr>
            <a:r>
              <a:rPr lang="en-US" sz="6000" b="1" dirty="0">
                <a:solidFill>
                  <a:srgbClr val="02C39A"/>
                </a:solidFill>
                <a:latin typeface="Cambria" pitchFamily="34" charset="0"/>
                <a:ea typeface="Cambria" pitchFamily="34" charset="-122"/>
                <a:cs typeface="Cambria" pitchFamily="34" charset="-120"/>
              </a:rPr>
              <a:t>1</a:t>
            </a:r>
            <a:endParaRPr lang="en-US" sz="6000" dirty="0"/>
          </a:p>
        </p:txBody>
      </p:sp>
      <p:sp>
        <p:nvSpPr>
          <p:cNvPr id="6" name="Text 4"/>
          <p:cNvSpPr txBox="1"/>
          <p:nvPr/>
        </p:nvSpPr>
        <p:spPr>
          <a:xfrm>
            <a:off x="822960" y="2377408"/>
            <a:ext cx="2103120" cy="603504"/>
          </a:xfrm>
          <a:prstGeom prst="rect">
            <a:avLst/>
          </a:prstGeom>
          <a:noFill/>
          <a:ln/>
        </p:spPr>
        <p:txBody>
          <a:bodyPr wrap="square" lIns="0" tIns="0" rIns="0" bIns="0" rtlCol="0" anchor="t"/>
          <a:lstStyle/>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Published standard</a:t>
            </a:r>
            <a:endParaRPr lang="en-US" dirty="0"/>
          </a:p>
        </p:txBody>
      </p:sp>
      <p:sp>
        <p:nvSpPr>
          <p:cNvPr id="7" name="Text 5"/>
          <p:cNvSpPr txBox="1"/>
          <p:nvPr/>
        </p:nvSpPr>
        <p:spPr>
          <a:xfrm>
            <a:off x="822960" y="2889472"/>
            <a:ext cx="2103120" cy="713232"/>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ISO/IEC 4879:2024</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Quantum computing - Vocabulary</a:t>
            </a:r>
            <a:endParaRPr lang="en-US" sz="1400" dirty="0"/>
          </a:p>
        </p:txBody>
      </p:sp>
      <p:sp>
        <p:nvSpPr>
          <p:cNvPr id="8" name="Shape 6"/>
          <p:cNvSpPr/>
          <p:nvPr/>
        </p:nvSpPr>
        <p:spPr>
          <a:xfrm>
            <a:off x="3374136" y="1435576"/>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3630168" y="1609312"/>
            <a:ext cx="2103120" cy="731520"/>
          </a:xfrm>
          <a:prstGeom prst="rect">
            <a:avLst/>
          </a:prstGeom>
          <a:noFill/>
          <a:ln/>
        </p:spPr>
        <p:txBody>
          <a:bodyPr wrap="square" lIns="0" tIns="0" rIns="0" bIns="0" rtlCol="0" anchor="ctr"/>
          <a:lstStyle/>
          <a:p>
            <a:pPr marL="0" indent="0" latinLnBrk="0">
              <a:buNone/>
            </a:pPr>
            <a:r>
              <a:rPr lang="en-US" sz="6000" b="1" dirty="0">
                <a:solidFill>
                  <a:srgbClr val="1C7293"/>
                </a:solidFill>
                <a:latin typeface="Cambria" pitchFamily="34" charset="0"/>
                <a:ea typeface="Cambria" pitchFamily="34" charset="-122"/>
                <a:cs typeface="Cambria" pitchFamily="34" charset="-120"/>
              </a:rPr>
              <a:t>14</a:t>
            </a:r>
            <a:endParaRPr lang="en-US" sz="6000" dirty="0"/>
          </a:p>
        </p:txBody>
      </p:sp>
      <p:sp>
        <p:nvSpPr>
          <p:cNvPr id="10" name="Text 8"/>
          <p:cNvSpPr txBox="1"/>
          <p:nvPr/>
        </p:nvSpPr>
        <p:spPr>
          <a:xfrm>
            <a:off x="3630168" y="2377408"/>
            <a:ext cx="2103120" cy="603504"/>
          </a:xfrm>
          <a:prstGeom prst="rect">
            <a:avLst/>
          </a:prstGeom>
          <a:noFill/>
          <a:ln/>
        </p:spPr>
        <p:txBody>
          <a:bodyPr wrap="square" lIns="0" tIns="0" rIns="0" bIns="0" rtlCol="0" anchor="t"/>
          <a:lstStyle/>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Work programme items</a:t>
            </a:r>
            <a:endParaRPr lang="en-US" dirty="0"/>
          </a:p>
        </p:txBody>
      </p:sp>
      <p:sp>
        <p:nvSpPr>
          <p:cNvPr id="11" name="Text 9"/>
          <p:cNvSpPr txBox="1"/>
          <p:nvPr/>
        </p:nvSpPr>
        <p:spPr>
          <a:xfrm>
            <a:off x="3630168" y="2889472"/>
            <a:ext cx="2103120" cy="713232"/>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Four still at preliminary</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(PWI) stage</a:t>
            </a:r>
            <a:endParaRPr lang="en-US" sz="1400" dirty="0"/>
          </a:p>
        </p:txBody>
      </p:sp>
      <p:sp>
        <p:nvSpPr>
          <p:cNvPr id="12" name="Shape 10"/>
          <p:cNvSpPr/>
          <p:nvPr/>
        </p:nvSpPr>
        <p:spPr>
          <a:xfrm>
            <a:off x="6181344" y="1435576"/>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6437376" y="1609312"/>
            <a:ext cx="2103120" cy="731520"/>
          </a:xfrm>
          <a:prstGeom prst="rect">
            <a:avLst/>
          </a:prstGeom>
          <a:noFill/>
          <a:ln/>
        </p:spPr>
        <p:txBody>
          <a:bodyPr wrap="square" lIns="0" tIns="0" rIns="0" bIns="0" rtlCol="0" anchor="ctr"/>
          <a:lstStyle/>
          <a:p>
            <a:pPr marL="0" indent="0" latinLnBrk="0">
              <a:buNone/>
            </a:pPr>
            <a:r>
              <a:rPr lang="en-US" sz="6000" b="1" dirty="0">
                <a:solidFill>
                  <a:srgbClr val="B0453F"/>
                </a:solidFill>
                <a:latin typeface="Cambria" pitchFamily="34" charset="0"/>
                <a:ea typeface="Cambria" pitchFamily="34" charset="-122"/>
                <a:cs typeface="Cambria" pitchFamily="34" charset="-120"/>
              </a:rPr>
              <a:t>1</a:t>
            </a:r>
            <a:endParaRPr lang="en-US" sz="6000" dirty="0"/>
          </a:p>
        </p:txBody>
      </p:sp>
      <p:sp>
        <p:nvSpPr>
          <p:cNvPr id="14" name="Text 12"/>
          <p:cNvSpPr txBox="1"/>
          <p:nvPr/>
        </p:nvSpPr>
        <p:spPr>
          <a:xfrm>
            <a:off x="6293360" y="2377408"/>
            <a:ext cx="2466936" cy="603504"/>
          </a:xfrm>
          <a:prstGeom prst="rect">
            <a:avLst/>
          </a:prstGeom>
          <a:noFill/>
          <a:ln/>
        </p:spPr>
        <p:txBody>
          <a:bodyPr wrap="square" lIns="0" tIns="0" rIns="0" bIns="0" rtlCol="0" anchor="t"/>
          <a:lstStyle/>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Quantum communication</a:t>
            </a:r>
            <a:endParaRPr lang="en-US" dirty="0"/>
          </a:p>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project</a:t>
            </a:r>
            <a:endParaRPr lang="en-US" dirty="0"/>
          </a:p>
        </p:txBody>
      </p:sp>
      <p:sp>
        <p:nvSpPr>
          <p:cNvPr id="15" name="Text 13"/>
          <p:cNvSpPr txBox="1"/>
          <p:nvPr/>
        </p:nvSpPr>
        <p:spPr>
          <a:xfrm>
            <a:off x="6437376" y="2889472"/>
            <a:ext cx="2103120" cy="713232"/>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IEC/ISO TR 63760, in WG 16,</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CD stage due 12/2026</a:t>
            </a:r>
            <a:endParaRPr lang="en-US" sz="1400" dirty="0"/>
          </a:p>
        </p:txBody>
      </p:sp>
      <p:sp>
        <p:nvSpPr>
          <p:cNvPr id="16" name="Shape 14"/>
          <p:cNvSpPr/>
          <p:nvPr/>
        </p:nvSpPr>
        <p:spPr>
          <a:xfrm>
            <a:off x="8988552" y="1435576"/>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9244584" y="1609312"/>
            <a:ext cx="2103120" cy="731520"/>
          </a:xfrm>
          <a:prstGeom prst="rect">
            <a:avLst/>
          </a:prstGeom>
          <a:noFill/>
          <a:ln/>
        </p:spPr>
        <p:txBody>
          <a:bodyPr wrap="square" lIns="0" tIns="0" rIns="0" bIns="0" rtlCol="0" anchor="ctr"/>
          <a:lstStyle/>
          <a:p>
            <a:pPr marL="0" indent="0" latinLnBrk="0">
              <a:buNone/>
            </a:pPr>
            <a:r>
              <a:rPr lang="en-US" sz="6000" b="1" dirty="0">
                <a:solidFill>
                  <a:srgbClr val="B0453F"/>
                </a:solidFill>
                <a:latin typeface="Cambria" pitchFamily="34" charset="0"/>
                <a:ea typeface="Cambria" pitchFamily="34" charset="-122"/>
                <a:cs typeface="Cambria" pitchFamily="34" charset="-120"/>
              </a:rPr>
              <a:t>0</a:t>
            </a:r>
            <a:endParaRPr lang="en-US" sz="6000" dirty="0"/>
          </a:p>
        </p:txBody>
      </p:sp>
      <p:sp>
        <p:nvSpPr>
          <p:cNvPr id="18" name="Text 16"/>
          <p:cNvSpPr txBox="1"/>
          <p:nvPr/>
        </p:nvSpPr>
        <p:spPr>
          <a:xfrm>
            <a:off x="9244584" y="2377408"/>
            <a:ext cx="2103120" cy="603504"/>
          </a:xfrm>
          <a:prstGeom prst="rect">
            <a:avLst/>
          </a:prstGeom>
          <a:noFill/>
          <a:ln/>
        </p:spPr>
        <p:txBody>
          <a:bodyPr wrap="square" lIns="0" tIns="0" rIns="0" bIns="0" rtlCol="0" anchor="t"/>
          <a:lstStyle/>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Published quantum</a:t>
            </a:r>
            <a:endParaRPr lang="en-US" dirty="0"/>
          </a:p>
          <a:p>
            <a:pPr marL="0" indent="0" latinLnBrk="0">
              <a:lnSpc>
                <a:spcPts val="1600"/>
              </a:lnSpc>
              <a:buNone/>
            </a:pPr>
            <a:r>
              <a:rPr lang="en-US" b="1" dirty="0">
                <a:solidFill>
                  <a:srgbClr val="161D3A"/>
                </a:solidFill>
                <a:latin typeface="Calibri" pitchFamily="34" charset="0"/>
                <a:ea typeface="Calibri" pitchFamily="34" charset="-122"/>
                <a:cs typeface="Calibri" pitchFamily="34" charset="-120"/>
              </a:rPr>
              <a:t>comms standards</a:t>
            </a:r>
            <a:endParaRPr lang="en-US" dirty="0"/>
          </a:p>
        </p:txBody>
      </p:sp>
      <p:sp>
        <p:nvSpPr>
          <p:cNvPr id="19" name="Text 17"/>
          <p:cNvSpPr txBox="1"/>
          <p:nvPr/>
        </p:nvSpPr>
        <p:spPr>
          <a:xfrm>
            <a:off x="9244584" y="2889472"/>
            <a:ext cx="2103120" cy="713232"/>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None from JTC 3 - the QKD</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security standards sit in SC 27</a:t>
            </a:r>
            <a:endParaRPr lang="en-US" sz="1400" dirty="0"/>
          </a:p>
        </p:txBody>
      </p:sp>
      <p:sp>
        <p:nvSpPr>
          <p:cNvPr id="20" name="Shape 18"/>
          <p:cNvSpPr/>
          <p:nvPr/>
        </p:nvSpPr>
        <p:spPr>
          <a:xfrm>
            <a:off x="566928" y="3950176"/>
            <a:ext cx="11064240" cy="2071112"/>
          </a:xfrm>
          <a:prstGeom prst="roundRect">
            <a:avLst>
              <a:gd name="adj" fmla="val 512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868680" y="4133056"/>
            <a:ext cx="4572000" cy="292608"/>
          </a:xfrm>
          <a:prstGeom prst="rect">
            <a:avLst/>
          </a:prstGeom>
          <a:noFill/>
          <a:ln/>
        </p:spPr>
        <p:txBody>
          <a:bodyPr wrap="square" lIns="0" tIns="0" rIns="0" bIns="0" rtlCol="0" anchor="ctr"/>
          <a:lstStyle/>
          <a:p>
            <a:pPr marL="0" indent="0" latinLnBrk="0">
              <a:buNone/>
            </a:pPr>
            <a:r>
              <a:rPr lang="en-US" sz="2000" b="1" dirty="0">
                <a:solidFill>
                  <a:srgbClr val="161D3A"/>
                </a:solidFill>
                <a:latin typeface="Calibri" pitchFamily="34" charset="0"/>
                <a:ea typeface="Calibri" pitchFamily="34" charset="-122"/>
                <a:cs typeface="Calibri" pitchFamily="34" charset="-120"/>
              </a:rPr>
              <a:t>Note that</a:t>
            </a:r>
            <a:endParaRPr lang="en-US" sz="2000" dirty="0"/>
          </a:p>
        </p:txBody>
      </p:sp>
      <p:sp>
        <p:nvSpPr>
          <p:cNvPr id="22" name="Text 20"/>
          <p:cNvSpPr txBox="1"/>
          <p:nvPr/>
        </p:nvSpPr>
        <p:spPr>
          <a:xfrm>
            <a:off x="868680" y="4480528"/>
            <a:ext cx="10479024" cy="1143000"/>
          </a:xfrm>
          <a:prstGeom prst="rect">
            <a:avLst/>
          </a:prstGeom>
          <a:noFill/>
          <a:ln/>
        </p:spPr>
        <p:txBody>
          <a:bodyPr wrap="square" lIns="0" tIns="0" rIns="0" bIns="0" rtlCol="0" anchor="t"/>
          <a:lstStyle/>
          <a:p>
            <a:pPr marL="342900" indent="-342900" latinLnBrk="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JTC 3 is two and a half years old: announced by IEC and ISO in January 2024, it is still building its work programme rather than shipping standards.</a:t>
            </a:r>
            <a:endParaRPr lang="en-US" sz="1400" dirty="0"/>
          </a:p>
          <a:p>
            <a:pPr marL="342900" indent="-342900" latinLnBrk="0">
              <a:lnSpc>
                <a:spcPts val="1600"/>
              </a:lnSpc>
              <a:spcAft>
                <a:spcPts val="600"/>
              </a:spcAft>
              <a:buSzPct val="100000"/>
              <a:buChar char="•"/>
            </a:pPr>
            <a:r>
              <a:rPr lang="en-US" sz="1400" b="1" dirty="0">
                <a:solidFill>
                  <a:srgbClr val="161D3A"/>
                </a:solidFill>
                <a:latin typeface="Calibri" pitchFamily="34" charset="0"/>
                <a:ea typeface="Calibri" pitchFamily="34" charset="-122"/>
                <a:cs typeface="Calibri" pitchFamily="34" charset="-120"/>
              </a:rPr>
              <a:t>Quantum communications is explicitly inside JTC 3's scope</a:t>
            </a:r>
            <a:r>
              <a:rPr lang="en-US" sz="1400" dirty="0">
                <a:solidFill>
                  <a:srgbClr val="161D3A"/>
                </a:solidFill>
                <a:latin typeface="Calibri" pitchFamily="34" charset="0"/>
                <a:ea typeface="Calibri" pitchFamily="34" charset="-122"/>
                <a:cs typeface="Calibri" pitchFamily="34" charset="-120"/>
              </a:rPr>
              <a:t>, but only one project addresses it directly - and it is a Technical Report, not an International Standard.</a:t>
            </a:r>
            <a:endParaRPr lang="en-US" sz="1400" dirty="0"/>
          </a:p>
          <a:p>
            <a:pPr marL="342900" indent="-342900" latinLnBrk="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ISO/IEC does already publish on quantum communications - ISO/IEC 23837-1 and -2 on QKD security evaluation - but through JTC 1/SC 27, not JTC 3.</a:t>
            </a:r>
            <a:endParaRPr lang="en-US" sz="1400" dirty="0"/>
          </a:p>
        </p:txBody>
      </p:sp>
      <p:sp>
        <p:nvSpPr>
          <p:cNvPr id="23" name="Text 21"/>
          <p:cNvSpPr txBox="1"/>
          <p:nvPr/>
        </p:nvSpPr>
        <p:spPr>
          <a:xfrm>
            <a:off x="566928" y="6345936"/>
            <a:ext cx="11064240" cy="274320"/>
          </a:xfrm>
          <a:prstGeom prst="rect">
            <a:avLst/>
          </a:prstGeom>
          <a:noFill/>
          <a:ln/>
        </p:spPr>
        <p:txBody>
          <a:bodyPr wrap="square" lIns="0" tIns="0" rIns="0" bIns="0" rtlCol="0" anchor="ctr"/>
          <a:lstStyle/>
          <a:p>
            <a:pPr marL="0" indent="0">
              <a:buNone/>
            </a:pPr>
            <a:r>
              <a:rPr lang="en-US" sz="900" i="1" dirty="0">
                <a:solidFill>
                  <a:srgbClr val="5C6684"/>
                </a:solidFill>
                <a:latin typeface="Calibri" pitchFamily="34" charset="0"/>
                <a:ea typeface="Calibri" pitchFamily="34" charset="-122"/>
                <a:cs typeface="Calibri" pitchFamily="34" charset="-120"/>
              </a:rPr>
              <a:t>Work programme counts as published on the IEC JTC 3 dashboard, 14 September 2026.</a:t>
            </a:r>
            <a:endParaRPr lang="en-US" sz="900" dirty="0"/>
          </a:p>
        </p:txBody>
      </p:sp>
      <p:sp>
        <p:nvSpPr>
          <p:cNvPr id="24" name="슬라이드 번호 개체 틀 23">
            <a:extLst>
              <a:ext uri="{FF2B5EF4-FFF2-40B4-BE49-F238E27FC236}">
                <a16:creationId xmlns:a16="http://schemas.microsoft.com/office/drawing/2014/main" id="{9070B5EF-2F99-40BC-99F7-95F683139920}"/>
              </a:ext>
            </a:extLst>
          </p:cNvPr>
          <p:cNvSpPr>
            <a:spLocks noGrp="1"/>
          </p:cNvSpPr>
          <p:nvPr>
            <p:ph type="sldNum" sz="quarter" idx="12"/>
          </p:nvPr>
        </p:nvSpPr>
        <p:spPr/>
        <p:txBody>
          <a:bodyPr/>
          <a:lstStyle/>
          <a:p>
            <a:fld id="{0868B0AE-DDA0-4086-95B2-0A85D27A2D2E}" type="slidenum">
              <a:rPr lang="ko-KR" altLang="en-US" smtClean="0"/>
              <a:t>16</a:t>
            </a:fld>
            <a:endParaRPr lang="ko-KR"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623392" y="48095"/>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A young committee with a very broad scope</a:t>
            </a:r>
            <a:endParaRPr lang="en-US" sz="3200" dirty="0">
              <a:solidFill>
                <a:schemeClr val="bg1"/>
              </a:solidFill>
            </a:endParaRPr>
          </a:p>
        </p:txBody>
      </p:sp>
      <p:sp>
        <p:nvSpPr>
          <p:cNvPr id="4" name="Shape 2"/>
          <p:cNvSpPr/>
          <p:nvPr/>
        </p:nvSpPr>
        <p:spPr>
          <a:xfrm>
            <a:off x="566928" y="1361280"/>
            <a:ext cx="6675120" cy="4434840"/>
          </a:xfrm>
          <a:prstGeom prst="roundRect">
            <a:avLst>
              <a:gd name="adj" fmla="val 2062"/>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41248" y="1544160"/>
            <a:ext cx="6126480" cy="292608"/>
          </a:xfrm>
          <a:prstGeom prst="rect">
            <a:avLst/>
          </a:prstGeom>
          <a:noFill/>
          <a:ln/>
        </p:spPr>
        <p:txBody>
          <a:bodyPr wrap="square" lIns="0" tIns="0" rIns="0" bIns="0" rtlCol="0" anchor="ctr"/>
          <a:lstStyle/>
          <a:p>
            <a:pPr marL="0" indent="0" latinLnBrk="0">
              <a:buNone/>
            </a:pPr>
            <a:r>
              <a:rPr lang="en-US" sz="2000" b="1" dirty="0">
                <a:solidFill>
                  <a:srgbClr val="1C7293"/>
                </a:solidFill>
                <a:latin typeface="Calibri" pitchFamily="34" charset="0"/>
                <a:ea typeface="Calibri" pitchFamily="34" charset="-122"/>
                <a:cs typeface="Calibri" pitchFamily="34" charset="-120"/>
              </a:rPr>
              <a:t>Scope</a:t>
            </a:r>
            <a:endParaRPr lang="en-US" sz="2000" dirty="0"/>
          </a:p>
        </p:txBody>
      </p:sp>
      <p:sp>
        <p:nvSpPr>
          <p:cNvPr id="6" name="Text 4"/>
          <p:cNvSpPr txBox="1"/>
          <p:nvPr/>
        </p:nvSpPr>
        <p:spPr>
          <a:xfrm>
            <a:off x="841248" y="1909920"/>
            <a:ext cx="6126480" cy="1371600"/>
          </a:xfrm>
          <a:prstGeom prst="rect">
            <a:avLst/>
          </a:prstGeom>
          <a:noFill/>
          <a:ln/>
        </p:spPr>
        <p:txBody>
          <a:bodyPr wrap="square" lIns="0" tIns="0" rIns="0" bIns="0" rtlCol="0" anchor="t"/>
          <a:lstStyle/>
          <a:p>
            <a:pPr marL="0" indent="0" latinLnBrk="0">
              <a:lnSpc>
                <a:spcPts val="1500"/>
              </a:lnSpc>
              <a:buNone/>
            </a:pPr>
            <a:r>
              <a:rPr lang="en-US" sz="1600" dirty="0">
                <a:solidFill>
                  <a:srgbClr val="161D3A"/>
                </a:solidFill>
                <a:latin typeface="Calibri" pitchFamily="34" charset="0"/>
                <a:ea typeface="Calibri" pitchFamily="34" charset="-122"/>
                <a:cs typeface="Calibri" pitchFamily="34" charset="-120"/>
              </a:rPr>
              <a:t>Standardization in the field of quantum technologies - including quantum information technologies (quantum computing and quantum simulation), quantum metrology, quantum sources, quantum detectors, quantum communications, and fundamental quantum technologies. JTC 3 coordinates results with committees whose scopes cover sector-specific applications.</a:t>
            </a:r>
            <a:endParaRPr lang="en-US" sz="1600" dirty="0"/>
          </a:p>
        </p:txBody>
      </p:sp>
      <p:sp>
        <p:nvSpPr>
          <p:cNvPr id="7" name="Text 5"/>
          <p:cNvSpPr txBox="1"/>
          <p:nvPr/>
        </p:nvSpPr>
        <p:spPr>
          <a:xfrm>
            <a:off x="841248" y="3116928"/>
            <a:ext cx="6126480" cy="292608"/>
          </a:xfrm>
          <a:prstGeom prst="rect">
            <a:avLst/>
          </a:prstGeom>
          <a:noFill/>
          <a:ln/>
        </p:spPr>
        <p:txBody>
          <a:bodyPr wrap="square" lIns="0" tIns="0" rIns="0" bIns="0" rtlCol="0" anchor="ctr"/>
          <a:lstStyle/>
          <a:p>
            <a:pPr marL="0" indent="0" latinLnBrk="0">
              <a:buNone/>
            </a:pPr>
            <a:r>
              <a:rPr lang="en-US" sz="2000" b="1" dirty="0">
                <a:solidFill>
                  <a:srgbClr val="B0453F"/>
                </a:solidFill>
                <a:latin typeface="Calibri" pitchFamily="34" charset="0"/>
                <a:ea typeface="Calibri" pitchFamily="34" charset="-122"/>
                <a:cs typeface="Calibri" pitchFamily="34" charset="-120"/>
              </a:rPr>
              <a:t>Excluded</a:t>
            </a:r>
            <a:endParaRPr lang="en-US" sz="2000" dirty="0"/>
          </a:p>
        </p:txBody>
      </p:sp>
      <p:sp>
        <p:nvSpPr>
          <p:cNvPr id="8" name="Text 6"/>
          <p:cNvSpPr txBox="1"/>
          <p:nvPr/>
        </p:nvSpPr>
        <p:spPr>
          <a:xfrm>
            <a:off x="841248" y="3482688"/>
            <a:ext cx="6126480" cy="914400"/>
          </a:xfrm>
          <a:prstGeom prst="rect">
            <a:avLst/>
          </a:prstGeom>
          <a:noFill/>
          <a:ln/>
        </p:spPr>
        <p:txBody>
          <a:bodyPr wrap="square" lIns="0" tIns="0" rIns="0" bIns="0" rtlCol="0" anchor="t"/>
          <a:lstStyle/>
          <a:p>
            <a:pPr marL="0" indent="0" latinLnBrk="0">
              <a:lnSpc>
                <a:spcPts val="1500"/>
              </a:lnSpc>
              <a:buNone/>
            </a:pPr>
            <a:r>
              <a:rPr lang="en-US" sz="1600" dirty="0">
                <a:solidFill>
                  <a:srgbClr val="161D3A"/>
                </a:solidFill>
                <a:latin typeface="Calibri" pitchFamily="34" charset="0"/>
                <a:ea typeface="Calibri" pitchFamily="34" charset="-122"/>
                <a:cs typeface="Calibri" pitchFamily="34" charset="-120"/>
              </a:rPr>
              <a:t>Sector-specific applications, and the fields of information technology (JTC 1 and its SCs), nanotechnology (IEC TC 113, ISO TC 229), fibre optics (IEC TC 86), cryogenic vessels (ISO TC 220) and semiconductors (IEC TC 47).</a:t>
            </a:r>
            <a:endParaRPr lang="en-US" sz="1600" dirty="0"/>
          </a:p>
        </p:txBody>
      </p:sp>
      <p:sp>
        <p:nvSpPr>
          <p:cNvPr id="9" name="Text 7"/>
          <p:cNvSpPr txBox="1"/>
          <p:nvPr/>
        </p:nvSpPr>
        <p:spPr>
          <a:xfrm>
            <a:off x="841248" y="4543392"/>
            <a:ext cx="6126480" cy="868680"/>
          </a:xfrm>
          <a:prstGeom prst="rect">
            <a:avLst/>
          </a:prstGeom>
          <a:noFill/>
          <a:ln/>
        </p:spPr>
        <p:txBody>
          <a:bodyPr wrap="square" lIns="0" tIns="0" rIns="0" bIns="0" rtlCol="0" anchor="t"/>
          <a:lstStyle/>
          <a:p>
            <a:pPr marL="0" indent="0" latinLnBrk="0">
              <a:lnSpc>
                <a:spcPts val="1400"/>
              </a:lnSpc>
              <a:buNone/>
            </a:pPr>
            <a:r>
              <a:rPr lang="en-US" sz="1400" i="1" dirty="0">
                <a:solidFill>
                  <a:srgbClr val="5C6684"/>
                </a:solidFill>
                <a:latin typeface="Calibri" pitchFamily="34" charset="0"/>
                <a:ea typeface="Calibri" pitchFamily="34" charset="-122"/>
                <a:cs typeface="Calibri" pitchFamily="34" charset="-120"/>
              </a:rPr>
              <a:t>The fibre-optics carve-out matters for quantum communications: the physical layer of quantum links - connectors, interconnect, transmission media hardware - belongs to IEC TC 86, not to JTC 3.</a:t>
            </a:r>
            <a:endParaRPr lang="en-US" sz="1400" dirty="0"/>
          </a:p>
        </p:txBody>
      </p:sp>
      <p:sp>
        <p:nvSpPr>
          <p:cNvPr id="10" name="Shape 8"/>
          <p:cNvSpPr/>
          <p:nvPr/>
        </p:nvSpPr>
        <p:spPr>
          <a:xfrm>
            <a:off x="7461504" y="1361280"/>
            <a:ext cx="4169664" cy="822960"/>
          </a:xfrm>
          <a:prstGeom prst="roundRect">
            <a:avLst>
              <a:gd name="adj" fmla="val 1111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1" name="Text 9"/>
          <p:cNvSpPr txBox="1"/>
          <p:nvPr/>
        </p:nvSpPr>
        <p:spPr>
          <a:xfrm>
            <a:off x="7699248" y="1480152"/>
            <a:ext cx="3657600" cy="237744"/>
          </a:xfrm>
          <a:prstGeom prst="rect">
            <a:avLst/>
          </a:prstGeom>
          <a:noFill/>
          <a:ln/>
        </p:spPr>
        <p:txBody>
          <a:bodyPr wrap="square" lIns="0" tIns="0" rIns="0" bIns="0" rtlCol="0" anchor="ctr"/>
          <a:lstStyle/>
          <a:p>
            <a:pPr marL="0" indent="0" latinLnBrk="0">
              <a:buNone/>
            </a:pPr>
            <a:r>
              <a:rPr lang="en-US" sz="1200" b="1" kern="0" spc="120" dirty="0">
                <a:solidFill>
                  <a:srgbClr val="1C7293"/>
                </a:solidFill>
                <a:latin typeface="Calibri" pitchFamily="34" charset="0"/>
                <a:ea typeface="Calibri" pitchFamily="34" charset="-122"/>
                <a:cs typeface="Calibri" pitchFamily="34" charset="-120"/>
              </a:rPr>
              <a:t>Established</a:t>
            </a:r>
            <a:endParaRPr lang="en-US" sz="1200" dirty="0"/>
          </a:p>
        </p:txBody>
      </p:sp>
      <p:sp>
        <p:nvSpPr>
          <p:cNvPr id="12" name="Text 10"/>
          <p:cNvSpPr txBox="1"/>
          <p:nvPr/>
        </p:nvSpPr>
        <p:spPr>
          <a:xfrm>
            <a:off x="7699248" y="1708752"/>
            <a:ext cx="3657600" cy="420624"/>
          </a:xfrm>
          <a:prstGeom prst="rect">
            <a:avLst/>
          </a:prstGeom>
          <a:noFill/>
          <a:ln/>
        </p:spPr>
        <p:txBody>
          <a:bodyPr wrap="square" lIns="0" tIns="0" rIns="0" bIns="0" rtlCol="0" anchor="t"/>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Announced by IEC and ISO,</a:t>
            </a:r>
            <a:endParaRPr lang="en-US" sz="1400" dirty="0"/>
          </a:p>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11 January 2024</a:t>
            </a:r>
            <a:endParaRPr lang="en-US" sz="1400" dirty="0"/>
          </a:p>
        </p:txBody>
      </p:sp>
      <p:sp>
        <p:nvSpPr>
          <p:cNvPr id="13" name="Shape 11"/>
          <p:cNvSpPr/>
          <p:nvPr/>
        </p:nvSpPr>
        <p:spPr>
          <a:xfrm>
            <a:off x="7461504" y="2266536"/>
            <a:ext cx="4169664" cy="822960"/>
          </a:xfrm>
          <a:prstGeom prst="roundRect">
            <a:avLst>
              <a:gd name="adj" fmla="val 1111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4" name="Text 12"/>
          <p:cNvSpPr txBox="1"/>
          <p:nvPr/>
        </p:nvSpPr>
        <p:spPr>
          <a:xfrm>
            <a:off x="7699248" y="2385408"/>
            <a:ext cx="3657600" cy="237744"/>
          </a:xfrm>
          <a:prstGeom prst="rect">
            <a:avLst/>
          </a:prstGeom>
          <a:noFill/>
          <a:ln/>
        </p:spPr>
        <p:txBody>
          <a:bodyPr wrap="square" lIns="0" tIns="0" rIns="0" bIns="0" rtlCol="0" anchor="ctr"/>
          <a:lstStyle/>
          <a:p>
            <a:pPr marL="0" indent="0" latinLnBrk="0">
              <a:buNone/>
            </a:pPr>
            <a:r>
              <a:rPr lang="en-US" sz="1200" b="1" kern="0" spc="120" dirty="0">
                <a:solidFill>
                  <a:srgbClr val="1C7293"/>
                </a:solidFill>
                <a:latin typeface="Calibri" pitchFamily="34" charset="0"/>
                <a:ea typeface="Calibri" pitchFamily="34" charset="-122"/>
                <a:cs typeface="Calibri" pitchFamily="34" charset="-120"/>
              </a:rPr>
              <a:t>Secretariat</a:t>
            </a:r>
            <a:endParaRPr lang="en-US" sz="1200" dirty="0"/>
          </a:p>
        </p:txBody>
      </p:sp>
      <p:sp>
        <p:nvSpPr>
          <p:cNvPr id="15" name="Text 13"/>
          <p:cNvSpPr txBox="1"/>
          <p:nvPr/>
        </p:nvSpPr>
        <p:spPr>
          <a:xfrm>
            <a:off x="7699248" y="2614008"/>
            <a:ext cx="3657600" cy="420624"/>
          </a:xfrm>
          <a:prstGeom prst="rect">
            <a:avLst/>
          </a:prstGeom>
          <a:noFill/>
          <a:ln/>
        </p:spPr>
        <p:txBody>
          <a:bodyPr wrap="square" lIns="0" tIns="0" rIns="0" bIns="0" rtlCol="0" anchor="t"/>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United Kingdom (BSI);</a:t>
            </a:r>
            <a:endParaRPr lang="en-US" sz="1400" dirty="0"/>
          </a:p>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IEC provides administration</a:t>
            </a:r>
            <a:endParaRPr lang="en-US" sz="1400" dirty="0"/>
          </a:p>
        </p:txBody>
      </p:sp>
      <p:sp>
        <p:nvSpPr>
          <p:cNvPr id="16" name="Shape 14"/>
          <p:cNvSpPr/>
          <p:nvPr/>
        </p:nvSpPr>
        <p:spPr>
          <a:xfrm>
            <a:off x="7461504" y="3171792"/>
            <a:ext cx="4169664" cy="822960"/>
          </a:xfrm>
          <a:prstGeom prst="roundRect">
            <a:avLst>
              <a:gd name="adj" fmla="val 1111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7699248" y="3290664"/>
            <a:ext cx="3657600" cy="237744"/>
          </a:xfrm>
          <a:prstGeom prst="rect">
            <a:avLst/>
          </a:prstGeom>
          <a:noFill/>
          <a:ln/>
        </p:spPr>
        <p:txBody>
          <a:bodyPr wrap="square" lIns="0" tIns="0" rIns="0" bIns="0" rtlCol="0" anchor="ctr"/>
          <a:lstStyle/>
          <a:p>
            <a:pPr marL="0" indent="0" latinLnBrk="0">
              <a:buNone/>
            </a:pPr>
            <a:r>
              <a:rPr lang="en-US" sz="1200" b="1" kern="0" spc="120" dirty="0">
                <a:solidFill>
                  <a:srgbClr val="1C7293"/>
                </a:solidFill>
                <a:latin typeface="Calibri" pitchFamily="34" charset="0"/>
                <a:ea typeface="Calibri" pitchFamily="34" charset="-122"/>
                <a:cs typeface="Calibri" pitchFamily="34" charset="-120"/>
              </a:rPr>
              <a:t>Chair</a:t>
            </a:r>
            <a:endParaRPr lang="en-US" sz="1200" dirty="0"/>
          </a:p>
        </p:txBody>
      </p:sp>
      <p:sp>
        <p:nvSpPr>
          <p:cNvPr id="18" name="Text 16"/>
          <p:cNvSpPr txBox="1"/>
          <p:nvPr/>
        </p:nvSpPr>
        <p:spPr>
          <a:xfrm>
            <a:off x="7699248" y="3519264"/>
            <a:ext cx="3657600" cy="420624"/>
          </a:xfrm>
          <a:prstGeom prst="rect">
            <a:avLst/>
          </a:prstGeom>
          <a:noFill/>
          <a:ln/>
        </p:spPr>
        <p:txBody>
          <a:bodyPr wrap="square" lIns="0" tIns="0" rIns="0" bIns="0" rtlCol="0" anchor="t"/>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Mr Haeseong Lee</a:t>
            </a:r>
            <a:endParaRPr lang="en-US" sz="1400" dirty="0"/>
          </a:p>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Term of office to 2030-02</a:t>
            </a:r>
            <a:endParaRPr lang="en-US" sz="1400" dirty="0"/>
          </a:p>
        </p:txBody>
      </p:sp>
      <p:sp>
        <p:nvSpPr>
          <p:cNvPr id="19" name="Shape 17"/>
          <p:cNvSpPr/>
          <p:nvPr/>
        </p:nvSpPr>
        <p:spPr>
          <a:xfrm>
            <a:off x="7461504" y="4077048"/>
            <a:ext cx="4169664" cy="822960"/>
          </a:xfrm>
          <a:prstGeom prst="roundRect">
            <a:avLst>
              <a:gd name="adj" fmla="val 1111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Text 18"/>
          <p:cNvSpPr txBox="1"/>
          <p:nvPr/>
        </p:nvSpPr>
        <p:spPr>
          <a:xfrm>
            <a:off x="7699248" y="4195920"/>
            <a:ext cx="3657600" cy="237744"/>
          </a:xfrm>
          <a:prstGeom prst="rect">
            <a:avLst/>
          </a:prstGeom>
          <a:noFill/>
          <a:ln/>
        </p:spPr>
        <p:txBody>
          <a:bodyPr wrap="square" lIns="0" tIns="0" rIns="0" bIns="0" rtlCol="0" anchor="ctr"/>
          <a:lstStyle/>
          <a:p>
            <a:pPr marL="0" indent="0" latinLnBrk="0">
              <a:buNone/>
            </a:pPr>
            <a:r>
              <a:rPr lang="en-US" sz="1200" b="1" kern="0" spc="120" dirty="0">
                <a:solidFill>
                  <a:srgbClr val="1C7293"/>
                </a:solidFill>
                <a:latin typeface="Calibri" pitchFamily="34" charset="0"/>
                <a:ea typeface="Calibri" pitchFamily="34" charset="-122"/>
                <a:cs typeface="Calibri" pitchFamily="34" charset="-120"/>
              </a:rPr>
              <a:t>Membership</a:t>
            </a:r>
            <a:endParaRPr lang="en-US" sz="1200" dirty="0"/>
          </a:p>
        </p:txBody>
      </p:sp>
      <p:sp>
        <p:nvSpPr>
          <p:cNvPr id="21" name="Text 19"/>
          <p:cNvSpPr txBox="1"/>
          <p:nvPr/>
        </p:nvSpPr>
        <p:spPr>
          <a:xfrm>
            <a:off x="7699248" y="4424520"/>
            <a:ext cx="3657600" cy="420624"/>
          </a:xfrm>
          <a:prstGeom prst="rect">
            <a:avLst/>
          </a:prstGeom>
          <a:noFill/>
          <a:ln/>
        </p:spPr>
        <p:txBody>
          <a:bodyPr wrap="square" lIns="0" tIns="0" rIns="0" bIns="0" rtlCol="0" anchor="t"/>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34 participating countries,</a:t>
            </a:r>
            <a:endParaRPr lang="en-US" sz="1400" dirty="0"/>
          </a:p>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10 observer countries</a:t>
            </a:r>
            <a:endParaRPr lang="en-US" sz="1400" dirty="0"/>
          </a:p>
        </p:txBody>
      </p:sp>
      <p:sp>
        <p:nvSpPr>
          <p:cNvPr id="22" name="Shape 20"/>
          <p:cNvSpPr/>
          <p:nvPr/>
        </p:nvSpPr>
        <p:spPr>
          <a:xfrm>
            <a:off x="7461504" y="4982304"/>
            <a:ext cx="4169664" cy="822960"/>
          </a:xfrm>
          <a:prstGeom prst="roundRect">
            <a:avLst>
              <a:gd name="adj" fmla="val 1111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3" name="Text 21"/>
          <p:cNvSpPr txBox="1"/>
          <p:nvPr/>
        </p:nvSpPr>
        <p:spPr>
          <a:xfrm>
            <a:off x="7699248" y="5101176"/>
            <a:ext cx="3657600" cy="237744"/>
          </a:xfrm>
          <a:prstGeom prst="rect">
            <a:avLst/>
          </a:prstGeom>
          <a:noFill/>
          <a:ln/>
        </p:spPr>
        <p:txBody>
          <a:bodyPr wrap="square" lIns="0" tIns="0" rIns="0" bIns="0" rtlCol="0" anchor="ctr"/>
          <a:lstStyle/>
          <a:p>
            <a:pPr marL="0" indent="0" latinLnBrk="0">
              <a:buNone/>
            </a:pPr>
            <a:r>
              <a:rPr lang="en-US" sz="1200" b="1" kern="0" spc="120" dirty="0">
                <a:solidFill>
                  <a:srgbClr val="1C7293"/>
                </a:solidFill>
                <a:latin typeface="Calibri" pitchFamily="34" charset="0"/>
                <a:ea typeface="Calibri" pitchFamily="34" charset="-122"/>
                <a:cs typeface="Calibri" pitchFamily="34" charset="-120"/>
              </a:rPr>
              <a:t>Plenaries</a:t>
            </a:r>
            <a:endParaRPr lang="en-US" sz="1200" dirty="0"/>
          </a:p>
        </p:txBody>
      </p:sp>
      <p:sp>
        <p:nvSpPr>
          <p:cNvPr id="24" name="Text 22"/>
          <p:cNvSpPr txBox="1"/>
          <p:nvPr/>
        </p:nvSpPr>
        <p:spPr>
          <a:xfrm>
            <a:off x="7699248" y="5329776"/>
            <a:ext cx="3657600" cy="420624"/>
          </a:xfrm>
          <a:prstGeom prst="rect">
            <a:avLst/>
          </a:prstGeom>
          <a:noFill/>
          <a:ln/>
        </p:spPr>
        <p:txBody>
          <a:bodyPr wrap="square" lIns="0" tIns="0" rIns="0" bIns="0" rtlCol="0" anchor="t"/>
          <a:lstStyle/>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Last: Jinan, China, 27-28 May 2026</a:t>
            </a:r>
            <a:endParaRPr lang="en-US" sz="1400" dirty="0"/>
          </a:p>
          <a:p>
            <a:pPr marL="0" indent="0" latinLnBrk="0">
              <a:lnSpc>
                <a:spcPts val="1300"/>
              </a:lnSpc>
              <a:buNone/>
            </a:pPr>
            <a:r>
              <a:rPr lang="en-US" sz="1400" dirty="0">
                <a:solidFill>
                  <a:srgbClr val="161D3A"/>
                </a:solidFill>
                <a:latin typeface="Calibri" pitchFamily="34" charset="0"/>
                <a:ea typeface="Calibri" pitchFamily="34" charset="-122"/>
                <a:cs typeface="Calibri" pitchFamily="34" charset="-120"/>
              </a:rPr>
              <a:t>Next: Hamburg, 18 Nov 2026</a:t>
            </a:r>
            <a:endParaRPr lang="en-US" sz="1400" dirty="0"/>
          </a:p>
        </p:txBody>
      </p:sp>
      <p:sp>
        <p:nvSpPr>
          <p:cNvPr id="25" name="슬라이드 번호 개체 틀 24">
            <a:extLst>
              <a:ext uri="{FF2B5EF4-FFF2-40B4-BE49-F238E27FC236}">
                <a16:creationId xmlns:a16="http://schemas.microsoft.com/office/drawing/2014/main" id="{8372C330-92A3-4824-803C-AB18CE482BB5}"/>
              </a:ext>
            </a:extLst>
          </p:cNvPr>
          <p:cNvSpPr>
            <a:spLocks noGrp="1"/>
          </p:cNvSpPr>
          <p:nvPr>
            <p:ph type="sldNum" sz="quarter" idx="12"/>
          </p:nvPr>
        </p:nvSpPr>
        <p:spPr/>
        <p:txBody>
          <a:bodyPr/>
          <a:lstStyle/>
          <a:p>
            <a:fld id="{0868B0AE-DDA0-4086-95B2-0A85D27A2D2E}" type="slidenum">
              <a:rPr lang="ko-KR" altLang="en-US" smtClean="0"/>
              <a:t>17</a:t>
            </a:fld>
            <a:endParaRPr lang="ko-KR"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216" y="54864"/>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One joint SC, five WGs, three advisory groups</a:t>
            </a:r>
            <a:endParaRPr lang="en-US" sz="3200" dirty="0">
              <a:solidFill>
                <a:schemeClr val="bg1"/>
              </a:solidFill>
            </a:endParaRPr>
          </a:p>
        </p:txBody>
      </p:sp>
      <p:sp>
        <p:nvSpPr>
          <p:cNvPr id="4" name="Shape 2"/>
          <p:cNvSpPr/>
          <p:nvPr/>
        </p:nvSpPr>
        <p:spPr>
          <a:xfrm>
            <a:off x="566928" y="1341848"/>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786384" y="1524728"/>
            <a:ext cx="1316736" cy="292608"/>
          </a:xfrm>
          <a:prstGeom prst="roundRect">
            <a:avLst>
              <a:gd name="adj" fmla="val 18750"/>
            </a:avLst>
          </a:prstGeom>
          <a:solidFill>
            <a:srgbClr val="1B2450"/>
          </a:solidFill>
          <a:ln w="12700">
            <a:solidFill>
              <a:srgbClr val="1B2450"/>
            </a:solidFill>
            <a:prstDash val="solid"/>
          </a:ln>
        </p:spPr>
      </p:sp>
      <p:sp>
        <p:nvSpPr>
          <p:cNvPr id="6" name="Text 4"/>
          <p:cNvSpPr txBox="1"/>
          <p:nvPr/>
        </p:nvSpPr>
        <p:spPr>
          <a:xfrm>
            <a:off x="786384" y="1524728"/>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JSC 3A</a:t>
            </a:r>
            <a:endParaRPr lang="en-US" sz="1400" dirty="0"/>
          </a:p>
        </p:txBody>
      </p:sp>
      <p:sp>
        <p:nvSpPr>
          <p:cNvPr id="7" name="Text 5"/>
          <p:cNvSpPr txBox="1"/>
          <p:nvPr/>
        </p:nvSpPr>
        <p:spPr>
          <a:xfrm>
            <a:off x="2212848" y="1488152"/>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computing</a:t>
            </a:r>
            <a:endParaRPr lang="en-US" sz="1600" dirty="0"/>
          </a:p>
        </p:txBody>
      </p:sp>
      <p:sp>
        <p:nvSpPr>
          <p:cNvPr id="8" name="Text 6"/>
          <p:cNvSpPr txBox="1"/>
          <p:nvPr/>
        </p:nvSpPr>
        <p:spPr>
          <a:xfrm>
            <a:off x="786384" y="1908776"/>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Joint subcommittee, secretariat France. Its scope explicitly EXCLUDES quantum communications.</a:t>
            </a:r>
            <a:endParaRPr lang="en-US" sz="1200" dirty="0"/>
          </a:p>
        </p:txBody>
      </p:sp>
      <p:sp>
        <p:nvSpPr>
          <p:cNvPr id="9" name="Shape 7"/>
          <p:cNvSpPr/>
          <p:nvPr/>
        </p:nvSpPr>
        <p:spPr>
          <a:xfrm>
            <a:off x="6309360" y="1341848"/>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6528816" y="1524728"/>
            <a:ext cx="1316736" cy="292608"/>
          </a:xfrm>
          <a:prstGeom prst="roundRect">
            <a:avLst>
              <a:gd name="adj" fmla="val 18750"/>
            </a:avLst>
          </a:prstGeom>
          <a:solidFill>
            <a:srgbClr val="1C7293"/>
          </a:solidFill>
          <a:ln w="12700">
            <a:solidFill>
              <a:srgbClr val="1C7293"/>
            </a:solidFill>
            <a:prstDash val="solid"/>
          </a:ln>
        </p:spPr>
      </p:sp>
      <p:sp>
        <p:nvSpPr>
          <p:cNvPr id="11" name="Text 9"/>
          <p:cNvSpPr txBox="1"/>
          <p:nvPr/>
        </p:nvSpPr>
        <p:spPr>
          <a:xfrm>
            <a:off x="6528816" y="1524728"/>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WG 9</a:t>
            </a:r>
            <a:endParaRPr lang="en-US" sz="1400" dirty="0"/>
          </a:p>
        </p:txBody>
      </p:sp>
      <p:sp>
        <p:nvSpPr>
          <p:cNvPr id="12" name="Text 10"/>
          <p:cNvSpPr txBox="1"/>
          <p:nvPr/>
        </p:nvSpPr>
        <p:spPr>
          <a:xfrm>
            <a:off x="7955280" y="1488152"/>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Terminology and quantities</a:t>
            </a:r>
            <a:endParaRPr lang="en-US" sz="1600" dirty="0"/>
          </a:p>
        </p:txBody>
      </p:sp>
      <p:sp>
        <p:nvSpPr>
          <p:cNvPr id="13" name="Text 11"/>
          <p:cNvSpPr txBox="1"/>
          <p:nvPr/>
        </p:nvSpPr>
        <p:spPr>
          <a:xfrm>
            <a:off x="6528816" y="1908776"/>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IEC/ISO 63607 general quantities and 63655 general vocabulary, both forecast 2029-03.</a:t>
            </a:r>
            <a:endParaRPr lang="en-US" sz="1200" dirty="0"/>
          </a:p>
        </p:txBody>
      </p:sp>
      <p:sp>
        <p:nvSpPr>
          <p:cNvPr id="14" name="Shape 12"/>
          <p:cNvSpPr/>
          <p:nvPr/>
        </p:nvSpPr>
        <p:spPr>
          <a:xfrm>
            <a:off x="566928" y="2512280"/>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786384" y="2695160"/>
            <a:ext cx="1316736" cy="292608"/>
          </a:xfrm>
          <a:prstGeom prst="roundRect">
            <a:avLst>
              <a:gd name="adj" fmla="val 18750"/>
            </a:avLst>
          </a:prstGeom>
          <a:solidFill>
            <a:srgbClr val="1C7293"/>
          </a:solidFill>
          <a:ln w="12700">
            <a:solidFill>
              <a:srgbClr val="1C7293"/>
            </a:solidFill>
            <a:prstDash val="solid"/>
          </a:ln>
        </p:spPr>
      </p:sp>
      <p:sp>
        <p:nvSpPr>
          <p:cNvPr id="16" name="Text 14"/>
          <p:cNvSpPr txBox="1"/>
          <p:nvPr/>
        </p:nvSpPr>
        <p:spPr>
          <a:xfrm>
            <a:off x="786384" y="2695160"/>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WG 10</a:t>
            </a:r>
            <a:endParaRPr lang="en-US" sz="1400" dirty="0"/>
          </a:p>
        </p:txBody>
      </p:sp>
      <p:sp>
        <p:nvSpPr>
          <p:cNvPr id="17" name="Text 15"/>
          <p:cNvSpPr txBox="1"/>
          <p:nvPr/>
        </p:nvSpPr>
        <p:spPr>
          <a:xfrm>
            <a:off x="2212848" y="2658584"/>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sensors</a:t>
            </a:r>
            <a:endParaRPr lang="en-US" sz="1600" dirty="0"/>
          </a:p>
        </p:txBody>
      </p:sp>
      <p:sp>
        <p:nvSpPr>
          <p:cNvPr id="18" name="Text 16"/>
          <p:cNvSpPr txBox="1"/>
          <p:nvPr/>
        </p:nvSpPr>
        <p:spPr>
          <a:xfrm>
            <a:off x="786384" y="3079208"/>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Five items - gravimeters, magnetometers, detector tomography, sensor overview.</a:t>
            </a:r>
            <a:endParaRPr lang="en-US" sz="1200" dirty="0"/>
          </a:p>
        </p:txBody>
      </p:sp>
      <p:sp>
        <p:nvSpPr>
          <p:cNvPr id="19" name="Shape 17"/>
          <p:cNvSpPr/>
          <p:nvPr/>
        </p:nvSpPr>
        <p:spPr>
          <a:xfrm>
            <a:off x="6309360" y="2512280"/>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6528816" y="2695160"/>
            <a:ext cx="1316736" cy="292608"/>
          </a:xfrm>
          <a:prstGeom prst="roundRect">
            <a:avLst>
              <a:gd name="adj" fmla="val 18750"/>
            </a:avLst>
          </a:prstGeom>
          <a:solidFill>
            <a:srgbClr val="1C7293"/>
          </a:solidFill>
          <a:ln w="12700">
            <a:solidFill>
              <a:srgbClr val="1C7293"/>
            </a:solidFill>
            <a:prstDash val="solid"/>
          </a:ln>
        </p:spPr>
      </p:sp>
      <p:sp>
        <p:nvSpPr>
          <p:cNvPr id="21" name="Text 19"/>
          <p:cNvSpPr txBox="1"/>
          <p:nvPr/>
        </p:nvSpPr>
        <p:spPr>
          <a:xfrm>
            <a:off x="6528816" y="2695160"/>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WG 13</a:t>
            </a:r>
            <a:endParaRPr lang="en-US" sz="1400" dirty="0"/>
          </a:p>
        </p:txBody>
      </p:sp>
      <p:sp>
        <p:nvSpPr>
          <p:cNvPr id="22" name="Text 20"/>
          <p:cNvSpPr txBox="1"/>
          <p:nvPr/>
        </p:nvSpPr>
        <p:spPr>
          <a:xfrm>
            <a:off x="7955280" y="2658584"/>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random number generators</a:t>
            </a:r>
            <a:endParaRPr lang="en-US" sz="1600" dirty="0"/>
          </a:p>
        </p:txBody>
      </p:sp>
      <p:sp>
        <p:nvSpPr>
          <p:cNvPr id="23" name="Text 21"/>
          <p:cNvSpPr txBox="1"/>
          <p:nvPr/>
        </p:nvSpPr>
        <p:spPr>
          <a:xfrm>
            <a:off x="6528816" y="3079208"/>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TR 63742 entropy source randomness quality and TR 63744 QRNG overview.</a:t>
            </a:r>
            <a:endParaRPr lang="en-US" sz="1200" dirty="0"/>
          </a:p>
        </p:txBody>
      </p:sp>
      <p:sp>
        <p:nvSpPr>
          <p:cNvPr id="24" name="Shape 22"/>
          <p:cNvSpPr/>
          <p:nvPr/>
        </p:nvSpPr>
        <p:spPr>
          <a:xfrm>
            <a:off x="566928" y="3682712"/>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786384" y="3865592"/>
            <a:ext cx="1316736" cy="292608"/>
          </a:xfrm>
          <a:prstGeom prst="roundRect">
            <a:avLst>
              <a:gd name="adj" fmla="val 18750"/>
            </a:avLst>
          </a:prstGeom>
          <a:solidFill>
            <a:srgbClr val="1C7293"/>
          </a:solidFill>
          <a:ln w="12700">
            <a:solidFill>
              <a:srgbClr val="1C7293"/>
            </a:solidFill>
            <a:prstDash val="solid"/>
          </a:ln>
        </p:spPr>
      </p:sp>
      <p:sp>
        <p:nvSpPr>
          <p:cNvPr id="26" name="Text 24"/>
          <p:cNvSpPr txBox="1"/>
          <p:nvPr/>
        </p:nvSpPr>
        <p:spPr>
          <a:xfrm>
            <a:off x="786384" y="3865592"/>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WG 14</a:t>
            </a:r>
            <a:endParaRPr lang="en-US" sz="1400" dirty="0"/>
          </a:p>
        </p:txBody>
      </p:sp>
      <p:sp>
        <p:nvSpPr>
          <p:cNvPr id="27" name="Text 25"/>
          <p:cNvSpPr txBox="1"/>
          <p:nvPr/>
        </p:nvSpPr>
        <p:spPr>
          <a:xfrm>
            <a:off x="2212848" y="3829016"/>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enabling technology</a:t>
            </a:r>
            <a:endParaRPr lang="en-US" sz="1600" dirty="0"/>
          </a:p>
        </p:txBody>
      </p:sp>
      <p:sp>
        <p:nvSpPr>
          <p:cNvPr id="28" name="Text 26"/>
          <p:cNvSpPr txBox="1"/>
          <p:nvPr/>
        </p:nvSpPr>
        <p:spPr>
          <a:xfrm>
            <a:off x="786384" y="4249640"/>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Photonic source and single-photon detector characterization - the metrology quantum links rest on.</a:t>
            </a:r>
            <a:endParaRPr lang="en-US" sz="1200" dirty="0"/>
          </a:p>
        </p:txBody>
      </p:sp>
      <p:sp>
        <p:nvSpPr>
          <p:cNvPr id="29" name="Shape 27"/>
          <p:cNvSpPr/>
          <p:nvPr/>
        </p:nvSpPr>
        <p:spPr>
          <a:xfrm>
            <a:off x="6309360" y="3682712"/>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0" name="Shape 28"/>
          <p:cNvSpPr/>
          <p:nvPr/>
        </p:nvSpPr>
        <p:spPr>
          <a:xfrm>
            <a:off x="6528816" y="3865592"/>
            <a:ext cx="1316736" cy="292608"/>
          </a:xfrm>
          <a:prstGeom prst="roundRect">
            <a:avLst>
              <a:gd name="adj" fmla="val 18750"/>
            </a:avLst>
          </a:prstGeom>
          <a:solidFill>
            <a:srgbClr val="02C39A"/>
          </a:solidFill>
          <a:ln w="12700">
            <a:solidFill>
              <a:srgbClr val="02C39A"/>
            </a:solidFill>
            <a:prstDash val="solid"/>
          </a:ln>
        </p:spPr>
      </p:sp>
      <p:sp>
        <p:nvSpPr>
          <p:cNvPr id="31" name="Text 29"/>
          <p:cNvSpPr txBox="1"/>
          <p:nvPr/>
        </p:nvSpPr>
        <p:spPr>
          <a:xfrm>
            <a:off x="6528816" y="3865592"/>
            <a:ext cx="1316736" cy="292608"/>
          </a:xfrm>
          <a:prstGeom prst="rect">
            <a:avLst/>
          </a:prstGeom>
          <a:noFill/>
          <a:ln/>
        </p:spPr>
        <p:txBody>
          <a:bodyPr wrap="square" lIns="0" tIns="0" rIns="0" bIns="0" rtlCol="0" anchor="ctr"/>
          <a:lstStyle/>
          <a:p>
            <a:pPr marL="0" indent="0" algn="ctr" latinLnBrk="0">
              <a:buNone/>
            </a:pPr>
            <a:r>
              <a:rPr lang="en-US" sz="1400" b="1" dirty="0">
                <a:solidFill>
                  <a:srgbClr val="0E1330"/>
                </a:solidFill>
                <a:latin typeface="Calibri" pitchFamily="34" charset="0"/>
                <a:ea typeface="Calibri" pitchFamily="34" charset="-122"/>
                <a:cs typeface="Calibri" pitchFamily="34" charset="-120"/>
              </a:rPr>
              <a:t>WG 16</a:t>
            </a:r>
            <a:endParaRPr lang="en-US" sz="1400" dirty="0"/>
          </a:p>
        </p:txBody>
      </p:sp>
      <p:sp>
        <p:nvSpPr>
          <p:cNvPr id="32" name="Text 30"/>
          <p:cNvSpPr txBox="1"/>
          <p:nvPr/>
        </p:nvSpPr>
        <p:spPr>
          <a:xfrm>
            <a:off x="7955280" y="3829016"/>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Communication</a:t>
            </a:r>
            <a:endParaRPr lang="en-US" sz="1600" dirty="0"/>
          </a:p>
        </p:txBody>
      </p:sp>
      <p:sp>
        <p:nvSpPr>
          <p:cNvPr id="33" name="Text 31"/>
          <p:cNvSpPr txBox="1"/>
          <p:nvPr/>
        </p:nvSpPr>
        <p:spPr>
          <a:xfrm>
            <a:off x="6528816" y="4249640"/>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The only group whose remit is quantum communications. One deliverable in progress.</a:t>
            </a:r>
            <a:endParaRPr lang="en-US" sz="1200" dirty="0"/>
          </a:p>
        </p:txBody>
      </p:sp>
      <p:sp>
        <p:nvSpPr>
          <p:cNvPr id="34" name="Shape 32"/>
          <p:cNvSpPr/>
          <p:nvPr/>
        </p:nvSpPr>
        <p:spPr>
          <a:xfrm>
            <a:off x="566928" y="4853144"/>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5" name="Shape 33"/>
          <p:cNvSpPr/>
          <p:nvPr/>
        </p:nvSpPr>
        <p:spPr>
          <a:xfrm>
            <a:off x="786384" y="5036024"/>
            <a:ext cx="1316736" cy="292608"/>
          </a:xfrm>
          <a:prstGeom prst="roundRect">
            <a:avLst>
              <a:gd name="adj" fmla="val 18750"/>
            </a:avLst>
          </a:prstGeom>
          <a:solidFill>
            <a:srgbClr val="8792A8"/>
          </a:solidFill>
          <a:ln w="12700">
            <a:solidFill>
              <a:srgbClr val="8792A8"/>
            </a:solidFill>
            <a:prstDash val="solid"/>
          </a:ln>
        </p:spPr>
      </p:sp>
      <p:sp>
        <p:nvSpPr>
          <p:cNvPr id="36" name="Text 34"/>
          <p:cNvSpPr txBox="1"/>
          <p:nvPr/>
        </p:nvSpPr>
        <p:spPr>
          <a:xfrm>
            <a:off x="786384" y="5036024"/>
            <a:ext cx="1316736" cy="292608"/>
          </a:xfrm>
          <a:prstGeom prst="rect">
            <a:avLst/>
          </a:prstGeom>
          <a:noFill/>
          <a:ln/>
        </p:spPr>
        <p:txBody>
          <a:bodyPr wrap="square" lIns="0" tIns="0" rIns="0" bIns="0" rtlCol="0" anchor="ctr"/>
          <a:lstStyle/>
          <a:p>
            <a:pPr marL="0" indent="0" algn="ctr" latinLnBrk="0">
              <a:buNone/>
            </a:pPr>
            <a:r>
              <a:rPr lang="en-US" sz="1400" b="1" dirty="0">
                <a:solidFill>
                  <a:srgbClr val="FFFFFF"/>
                </a:solidFill>
                <a:latin typeface="Calibri" pitchFamily="34" charset="0"/>
                <a:ea typeface="Calibri" pitchFamily="34" charset="-122"/>
                <a:cs typeface="Calibri" pitchFamily="34" charset="-120"/>
              </a:rPr>
              <a:t>PT 63622</a:t>
            </a:r>
            <a:endParaRPr lang="en-US" sz="1400" dirty="0"/>
          </a:p>
        </p:txBody>
      </p:sp>
      <p:sp>
        <p:nvSpPr>
          <p:cNvPr id="37" name="Text 35"/>
          <p:cNvSpPr txBox="1"/>
          <p:nvPr/>
        </p:nvSpPr>
        <p:spPr>
          <a:xfrm>
            <a:off x="2212848" y="4999448"/>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Quantum Photonics Vocabulary</a:t>
            </a:r>
            <a:endParaRPr lang="en-US" sz="1600" dirty="0"/>
          </a:p>
        </p:txBody>
      </p:sp>
      <p:sp>
        <p:nvSpPr>
          <p:cNvPr id="38" name="Text 36"/>
          <p:cNvSpPr txBox="1"/>
          <p:nvPr/>
        </p:nvSpPr>
        <p:spPr>
          <a:xfrm>
            <a:off x="786384" y="5420072"/>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Project team, forecast publication 2028-01.</a:t>
            </a:r>
            <a:endParaRPr lang="en-US" sz="1200" dirty="0"/>
          </a:p>
        </p:txBody>
      </p:sp>
      <p:sp>
        <p:nvSpPr>
          <p:cNvPr id="39" name="Shape 37"/>
          <p:cNvSpPr/>
          <p:nvPr/>
        </p:nvSpPr>
        <p:spPr>
          <a:xfrm>
            <a:off x="6309360" y="4853144"/>
            <a:ext cx="5321808" cy="1024128"/>
          </a:xfrm>
          <a:prstGeom prst="roundRect">
            <a:avLst>
              <a:gd name="adj" fmla="val 8929"/>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40" name="Shape 38"/>
          <p:cNvSpPr/>
          <p:nvPr/>
        </p:nvSpPr>
        <p:spPr>
          <a:xfrm>
            <a:off x="6528816" y="5036024"/>
            <a:ext cx="1316736" cy="292608"/>
          </a:xfrm>
          <a:prstGeom prst="roundRect">
            <a:avLst>
              <a:gd name="adj" fmla="val 18750"/>
            </a:avLst>
          </a:prstGeom>
          <a:solidFill>
            <a:srgbClr val="8792A8"/>
          </a:solidFill>
          <a:ln w="12700">
            <a:solidFill>
              <a:srgbClr val="8792A8"/>
            </a:solidFill>
            <a:prstDash val="solid"/>
          </a:ln>
        </p:spPr>
      </p:sp>
      <p:sp>
        <p:nvSpPr>
          <p:cNvPr id="41" name="Text 39"/>
          <p:cNvSpPr txBox="1"/>
          <p:nvPr/>
        </p:nvSpPr>
        <p:spPr>
          <a:xfrm>
            <a:off x="6528816" y="5036024"/>
            <a:ext cx="1316736" cy="292608"/>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AG 1 / AG 8 / AG 17</a:t>
            </a:r>
            <a:endParaRPr lang="en-US" sz="1200" dirty="0"/>
          </a:p>
        </p:txBody>
      </p:sp>
      <p:sp>
        <p:nvSpPr>
          <p:cNvPr id="42" name="Text 40"/>
          <p:cNvSpPr txBox="1"/>
          <p:nvPr/>
        </p:nvSpPr>
        <p:spPr>
          <a:xfrm>
            <a:off x="7955280" y="4999448"/>
            <a:ext cx="3493008" cy="365760"/>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Strategic planning, Chair's advisory, Investigation and new technology studies</a:t>
            </a:r>
            <a:endParaRPr lang="en-US" sz="1600" dirty="0"/>
          </a:p>
        </p:txBody>
      </p:sp>
      <p:sp>
        <p:nvSpPr>
          <p:cNvPr id="43" name="Text 41"/>
          <p:cNvSpPr txBox="1"/>
          <p:nvPr/>
        </p:nvSpPr>
        <p:spPr>
          <a:xfrm>
            <a:off x="6528816" y="5420072"/>
            <a:ext cx="4901184" cy="402336"/>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Where new topics are scoped before they become work items.</a:t>
            </a:r>
            <a:endParaRPr lang="en-US" sz="1200" dirty="0"/>
          </a:p>
        </p:txBody>
      </p:sp>
      <p:sp>
        <p:nvSpPr>
          <p:cNvPr id="45" name="슬라이드 번호 개체 틀 44">
            <a:extLst>
              <a:ext uri="{FF2B5EF4-FFF2-40B4-BE49-F238E27FC236}">
                <a16:creationId xmlns:a16="http://schemas.microsoft.com/office/drawing/2014/main" id="{3A352B37-5482-4CAD-A62C-780E4C5F810E}"/>
              </a:ext>
            </a:extLst>
          </p:cNvPr>
          <p:cNvSpPr>
            <a:spLocks noGrp="1"/>
          </p:cNvSpPr>
          <p:nvPr>
            <p:ph type="sldNum" sz="quarter" idx="12"/>
          </p:nvPr>
        </p:nvSpPr>
        <p:spPr/>
        <p:txBody>
          <a:bodyPr/>
          <a:lstStyle/>
          <a:p>
            <a:fld id="{0868B0AE-DDA0-4086-95B2-0A85D27A2D2E}" type="slidenum">
              <a:rPr lang="ko-KR" altLang="en-US" smtClean="0"/>
              <a:t>18</a:t>
            </a:fld>
            <a:endParaRPr lang="ko-KR"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216" y="48095"/>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IEC/ISO TR 63760, and nothing else yet</a:t>
            </a:r>
            <a:endParaRPr lang="en-US" sz="3200" dirty="0">
              <a:solidFill>
                <a:schemeClr val="bg1"/>
              </a:solidFill>
            </a:endParaRPr>
          </a:p>
        </p:txBody>
      </p:sp>
      <p:sp>
        <p:nvSpPr>
          <p:cNvPr id="4" name="Shape 2"/>
          <p:cNvSpPr/>
          <p:nvPr/>
        </p:nvSpPr>
        <p:spPr>
          <a:xfrm>
            <a:off x="353568" y="1273288"/>
            <a:ext cx="11064240" cy="1572768"/>
          </a:xfrm>
          <a:prstGeom prst="roundRect">
            <a:avLst>
              <a:gd name="adj" fmla="val 581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655320" y="1456168"/>
            <a:ext cx="3108960" cy="365760"/>
          </a:xfrm>
          <a:prstGeom prst="rect">
            <a:avLst/>
          </a:prstGeom>
          <a:noFill/>
          <a:ln/>
        </p:spPr>
        <p:txBody>
          <a:bodyPr wrap="square" lIns="0" tIns="0" rIns="0" bIns="0" rtlCol="0" anchor="ctr"/>
          <a:lstStyle/>
          <a:p>
            <a:pPr marL="0" indent="0">
              <a:buNone/>
            </a:pPr>
            <a:r>
              <a:rPr lang="en-US" sz="2400" b="1" dirty="0">
                <a:solidFill>
                  <a:srgbClr val="1C7293"/>
                </a:solidFill>
                <a:latin typeface="Cambria" pitchFamily="34" charset="0"/>
                <a:ea typeface="Cambria" pitchFamily="34" charset="-122"/>
                <a:cs typeface="Cambria" pitchFamily="34" charset="-120"/>
              </a:rPr>
              <a:t>IEC/ISO TR 63760</a:t>
            </a:r>
            <a:endParaRPr lang="en-US" sz="2400" dirty="0"/>
          </a:p>
        </p:txBody>
      </p:sp>
      <p:sp>
        <p:nvSpPr>
          <p:cNvPr id="6" name="Text 4"/>
          <p:cNvSpPr txBox="1"/>
          <p:nvPr/>
        </p:nvSpPr>
        <p:spPr>
          <a:xfrm>
            <a:off x="655320" y="1876792"/>
            <a:ext cx="10424160" cy="457200"/>
          </a:xfrm>
          <a:prstGeom prst="rect">
            <a:avLst/>
          </a:prstGeom>
          <a:noFill/>
          <a:ln/>
        </p:spPr>
        <p:txBody>
          <a:bodyPr wrap="square" lIns="0" tIns="0" rIns="0" bIns="0" rtlCol="0" anchor="t"/>
          <a:lstStyle/>
          <a:p>
            <a:pPr marL="0" indent="0" latinLnBrk="0">
              <a:lnSpc>
                <a:spcPts val="1800"/>
              </a:lnSpc>
              <a:buNone/>
            </a:pPr>
            <a:r>
              <a:rPr lang="en-US" dirty="0">
                <a:solidFill>
                  <a:srgbClr val="161D3A"/>
                </a:solidFill>
                <a:latin typeface="Calibri" pitchFamily="34" charset="0"/>
                <a:ea typeface="Calibri" pitchFamily="34" charset="-122"/>
                <a:cs typeface="Calibri" pitchFamily="34" charset="-120"/>
              </a:rPr>
              <a:t>Quantum technologies - Quantum communication - Influence of transmission media on the implementation of quantum communication</a:t>
            </a:r>
            <a:endParaRPr lang="en-US" dirty="0"/>
          </a:p>
        </p:txBody>
      </p:sp>
      <p:sp>
        <p:nvSpPr>
          <p:cNvPr id="7" name="Text 5"/>
          <p:cNvSpPr txBox="1"/>
          <p:nvPr/>
        </p:nvSpPr>
        <p:spPr>
          <a:xfrm>
            <a:off x="655320" y="2370568"/>
            <a:ext cx="10424160" cy="365760"/>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Technical Report  ·  Working Group 16  ·  Project leader: Mr Weiyang Zhang (China)  ·  Entered ACD stage 2026-07  ·  Next stage due 2026-12  ·  No forecast publication date registered</a:t>
            </a:r>
            <a:endParaRPr lang="en-US" sz="1400" dirty="0"/>
          </a:p>
        </p:txBody>
      </p:sp>
      <p:sp>
        <p:nvSpPr>
          <p:cNvPr id="8" name="Shape 6"/>
          <p:cNvSpPr/>
          <p:nvPr/>
        </p:nvSpPr>
        <p:spPr>
          <a:xfrm>
            <a:off x="353568" y="3047224"/>
            <a:ext cx="5321808" cy="1243584"/>
          </a:xfrm>
          <a:prstGeom prst="roundRect">
            <a:avLst>
              <a:gd name="adj" fmla="val 73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Shape 7"/>
          <p:cNvSpPr/>
          <p:nvPr/>
        </p:nvSpPr>
        <p:spPr>
          <a:xfrm>
            <a:off x="609600" y="3284968"/>
            <a:ext cx="182880" cy="182880"/>
          </a:xfrm>
          <a:prstGeom prst="ellipse">
            <a:avLst/>
          </a:prstGeom>
          <a:solidFill>
            <a:srgbClr val="B0713F"/>
          </a:solidFill>
          <a:ln w="12700">
            <a:solidFill>
              <a:srgbClr val="B0713F"/>
            </a:solidFill>
            <a:prstDash val="solid"/>
          </a:ln>
        </p:spPr>
      </p:sp>
      <p:sp>
        <p:nvSpPr>
          <p:cNvPr id="10" name="Text 8"/>
          <p:cNvSpPr txBox="1"/>
          <p:nvPr/>
        </p:nvSpPr>
        <p:spPr>
          <a:xfrm>
            <a:off x="883920" y="3193528"/>
            <a:ext cx="4572000" cy="310896"/>
          </a:xfrm>
          <a:prstGeom prst="rect">
            <a:avLst/>
          </a:prstGeom>
          <a:noFill/>
          <a:ln/>
        </p:spPr>
        <p:txBody>
          <a:bodyPr wrap="square" lIns="0" tIns="0" rIns="0" bIns="0" rtlCol="0" anchor="t"/>
          <a:lstStyle/>
          <a:p>
            <a:pPr marL="0" indent="0">
              <a:buNone/>
            </a:pPr>
            <a:r>
              <a:rPr lang="en-US" b="1" dirty="0">
                <a:solidFill>
                  <a:srgbClr val="161D3A"/>
                </a:solidFill>
                <a:latin typeface="Calibri" pitchFamily="34" charset="0"/>
                <a:ea typeface="Calibri" pitchFamily="34" charset="-122"/>
                <a:cs typeface="Calibri" pitchFamily="34" charset="-120"/>
              </a:rPr>
              <a:t>A Technical Report, not a standard</a:t>
            </a:r>
            <a:endParaRPr lang="en-US" dirty="0"/>
          </a:p>
        </p:txBody>
      </p:sp>
      <p:sp>
        <p:nvSpPr>
          <p:cNvPr id="11" name="Text 9"/>
          <p:cNvSpPr txBox="1"/>
          <p:nvPr/>
        </p:nvSpPr>
        <p:spPr>
          <a:xfrm>
            <a:off x="609600" y="3577576"/>
            <a:ext cx="4846320" cy="640080"/>
          </a:xfrm>
          <a:prstGeom prst="rect">
            <a:avLst/>
          </a:prstGeom>
          <a:noFill/>
          <a:ln/>
        </p:spPr>
        <p:txBody>
          <a:bodyPr wrap="square" lIns="0" tIns="0" rIns="0" bIns="0" rtlCol="0" anchor="t"/>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A TR records the state of the art and informs future work. It carries no normative requirements, so nothing in it can be specified against or certified to.</a:t>
            </a:r>
            <a:endParaRPr lang="en-US" sz="1200" dirty="0"/>
          </a:p>
        </p:txBody>
      </p:sp>
      <p:sp>
        <p:nvSpPr>
          <p:cNvPr id="12" name="Shape 10"/>
          <p:cNvSpPr/>
          <p:nvPr/>
        </p:nvSpPr>
        <p:spPr>
          <a:xfrm>
            <a:off x="6096000" y="3047224"/>
            <a:ext cx="5321808" cy="1243584"/>
          </a:xfrm>
          <a:prstGeom prst="roundRect">
            <a:avLst>
              <a:gd name="adj" fmla="val 73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Shape 11"/>
          <p:cNvSpPr/>
          <p:nvPr/>
        </p:nvSpPr>
        <p:spPr>
          <a:xfrm>
            <a:off x="6352032" y="3284968"/>
            <a:ext cx="182880" cy="182880"/>
          </a:xfrm>
          <a:prstGeom prst="ellipse">
            <a:avLst/>
          </a:prstGeom>
          <a:solidFill>
            <a:srgbClr val="1C7293"/>
          </a:solidFill>
          <a:ln w="12700">
            <a:solidFill>
              <a:srgbClr val="1C7293"/>
            </a:solidFill>
            <a:prstDash val="solid"/>
          </a:ln>
        </p:spPr>
      </p:sp>
      <p:sp>
        <p:nvSpPr>
          <p:cNvPr id="14" name="Text 12"/>
          <p:cNvSpPr txBox="1"/>
          <p:nvPr/>
        </p:nvSpPr>
        <p:spPr>
          <a:xfrm>
            <a:off x="6626352" y="3193528"/>
            <a:ext cx="4572000" cy="310896"/>
          </a:xfrm>
          <a:prstGeom prst="rect">
            <a:avLst/>
          </a:prstGeom>
          <a:noFill/>
          <a:ln/>
        </p:spPr>
        <p:txBody>
          <a:bodyPr wrap="square" lIns="0" tIns="0" rIns="0" bIns="0" rtlCol="0" anchor="t"/>
          <a:lstStyle/>
          <a:p>
            <a:pPr marL="0" indent="0">
              <a:buNone/>
            </a:pPr>
            <a:r>
              <a:rPr lang="en-US" b="1" dirty="0">
                <a:solidFill>
                  <a:srgbClr val="161D3A"/>
                </a:solidFill>
                <a:latin typeface="Calibri" pitchFamily="34" charset="0"/>
                <a:ea typeface="Calibri" pitchFamily="34" charset="-122"/>
                <a:cs typeface="Calibri" pitchFamily="34" charset="-120"/>
              </a:rPr>
              <a:t>Early in the pipeline</a:t>
            </a:r>
            <a:endParaRPr lang="en-US" dirty="0"/>
          </a:p>
        </p:txBody>
      </p:sp>
      <p:sp>
        <p:nvSpPr>
          <p:cNvPr id="15" name="Text 13"/>
          <p:cNvSpPr txBox="1"/>
          <p:nvPr/>
        </p:nvSpPr>
        <p:spPr>
          <a:xfrm>
            <a:off x="6352032" y="3577576"/>
            <a:ext cx="4846320" cy="640080"/>
          </a:xfrm>
          <a:prstGeom prst="rect">
            <a:avLst/>
          </a:prstGeom>
          <a:noFill/>
          <a:ln/>
        </p:spPr>
        <p:txBody>
          <a:bodyPr wrap="square" lIns="0" tIns="0" rIns="0" bIns="0" rtlCol="0" anchor="t"/>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It reached approved-committee-draft stage in July 2026 with the next stage due December 2026. On typical JTC 3 timelines, publication lands 2028 at the earliest.</a:t>
            </a:r>
            <a:endParaRPr lang="en-US" sz="1200" dirty="0"/>
          </a:p>
        </p:txBody>
      </p:sp>
      <p:sp>
        <p:nvSpPr>
          <p:cNvPr id="16" name="Shape 14"/>
          <p:cNvSpPr/>
          <p:nvPr/>
        </p:nvSpPr>
        <p:spPr>
          <a:xfrm>
            <a:off x="353568" y="4437112"/>
            <a:ext cx="5321808" cy="1243584"/>
          </a:xfrm>
          <a:prstGeom prst="roundRect">
            <a:avLst>
              <a:gd name="adj" fmla="val 73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Shape 15"/>
          <p:cNvSpPr/>
          <p:nvPr/>
        </p:nvSpPr>
        <p:spPr>
          <a:xfrm>
            <a:off x="609600" y="4674856"/>
            <a:ext cx="182880" cy="182880"/>
          </a:xfrm>
          <a:prstGeom prst="ellipse">
            <a:avLst/>
          </a:prstGeom>
          <a:solidFill>
            <a:srgbClr val="1C7293"/>
          </a:solidFill>
          <a:ln w="12700">
            <a:solidFill>
              <a:srgbClr val="1C7293"/>
            </a:solidFill>
            <a:prstDash val="solid"/>
          </a:ln>
        </p:spPr>
      </p:sp>
      <p:sp>
        <p:nvSpPr>
          <p:cNvPr id="18" name="Text 16"/>
          <p:cNvSpPr txBox="1"/>
          <p:nvPr/>
        </p:nvSpPr>
        <p:spPr>
          <a:xfrm>
            <a:off x="883920" y="4583416"/>
            <a:ext cx="4572000" cy="310896"/>
          </a:xfrm>
          <a:prstGeom prst="rect">
            <a:avLst/>
          </a:prstGeom>
          <a:noFill/>
          <a:ln/>
        </p:spPr>
        <p:txBody>
          <a:bodyPr wrap="square" lIns="0" tIns="0" rIns="0" bIns="0" rtlCol="0" anchor="t"/>
          <a:lstStyle/>
          <a:p>
            <a:pPr marL="0" indent="0">
              <a:buNone/>
            </a:pPr>
            <a:r>
              <a:rPr lang="en-US" b="1" dirty="0">
                <a:solidFill>
                  <a:srgbClr val="161D3A"/>
                </a:solidFill>
                <a:latin typeface="Calibri" pitchFamily="34" charset="0"/>
                <a:ea typeface="Calibri" pitchFamily="34" charset="-122"/>
                <a:cs typeface="Calibri" pitchFamily="34" charset="-120"/>
              </a:rPr>
              <a:t>Deliberately physical-layer</a:t>
            </a:r>
            <a:endParaRPr lang="en-US" dirty="0"/>
          </a:p>
        </p:txBody>
      </p:sp>
      <p:sp>
        <p:nvSpPr>
          <p:cNvPr id="19" name="Text 17"/>
          <p:cNvSpPr txBox="1"/>
          <p:nvPr/>
        </p:nvSpPr>
        <p:spPr>
          <a:xfrm>
            <a:off x="609600" y="4967464"/>
            <a:ext cx="4846320" cy="640080"/>
          </a:xfrm>
          <a:prstGeom prst="rect">
            <a:avLst/>
          </a:prstGeom>
          <a:noFill/>
          <a:ln/>
        </p:spPr>
        <p:txBody>
          <a:bodyPr wrap="square" lIns="0" tIns="0" rIns="0" bIns="0" rtlCol="0" anchor="t"/>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Transmission media - fibre type, loss, dispersion, free space - is exactly the boundary where JTC 3's fibre-optics exclusion meets IEC TC 86's quantum interconnect work.</a:t>
            </a:r>
            <a:endParaRPr lang="en-US" sz="1200" dirty="0"/>
          </a:p>
        </p:txBody>
      </p:sp>
      <p:sp>
        <p:nvSpPr>
          <p:cNvPr id="20" name="Shape 18"/>
          <p:cNvSpPr/>
          <p:nvPr/>
        </p:nvSpPr>
        <p:spPr>
          <a:xfrm>
            <a:off x="6096000" y="4437112"/>
            <a:ext cx="5321808" cy="1243584"/>
          </a:xfrm>
          <a:prstGeom prst="roundRect">
            <a:avLst>
              <a:gd name="adj" fmla="val 735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1" name="Shape 19"/>
          <p:cNvSpPr/>
          <p:nvPr/>
        </p:nvSpPr>
        <p:spPr>
          <a:xfrm>
            <a:off x="6352032" y="4674856"/>
            <a:ext cx="182880" cy="182880"/>
          </a:xfrm>
          <a:prstGeom prst="ellipse">
            <a:avLst/>
          </a:prstGeom>
          <a:solidFill>
            <a:srgbClr val="B0453F"/>
          </a:solidFill>
          <a:ln w="12700">
            <a:solidFill>
              <a:srgbClr val="B0453F"/>
            </a:solidFill>
            <a:prstDash val="solid"/>
          </a:ln>
        </p:spPr>
      </p:sp>
      <p:sp>
        <p:nvSpPr>
          <p:cNvPr id="22" name="Text 20"/>
          <p:cNvSpPr txBox="1"/>
          <p:nvPr/>
        </p:nvSpPr>
        <p:spPr>
          <a:xfrm>
            <a:off x="6626352" y="4583416"/>
            <a:ext cx="4572000" cy="310896"/>
          </a:xfrm>
          <a:prstGeom prst="rect">
            <a:avLst/>
          </a:prstGeom>
          <a:noFill/>
          <a:ln/>
        </p:spPr>
        <p:txBody>
          <a:bodyPr wrap="square" lIns="0" tIns="0" rIns="0" bIns="0" rtlCol="0" anchor="t"/>
          <a:lstStyle/>
          <a:p>
            <a:pPr marL="0" indent="0">
              <a:buNone/>
            </a:pPr>
            <a:r>
              <a:rPr lang="en-US" b="1" dirty="0">
                <a:solidFill>
                  <a:srgbClr val="161D3A"/>
                </a:solidFill>
                <a:latin typeface="Calibri" pitchFamily="34" charset="0"/>
                <a:ea typeface="Calibri" pitchFamily="34" charset="-122"/>
                <a:cs typeface="Calibri" pitchFamily="34" charset="-120"/>
              </a:rPr>
              <a:t>A near-twin exists in SC 27</a:t>
            </a:r>
            <a:endParaRPr lang="en-US" dirty="0"/>
          </a:p>
        </p:txBody>
      </p:sp>
      <p:sp>
        <p:nvSpPr>
          <p:cNvPr id="23" name="Text 21"/>
          <p:cNvSpPr txBox="1"/>
          <p:nvPr/>
        </p:nvSpPr>
        <p:spPr>
          <a:xfrm>
            <a:off x="6352032" y="4967464"/>
            <a:ext cx="4846320" cy="640080"/>
          </a:xfrm>
          <a:prstGeom prst="rect">
            <a:avLst/>
          </a:prstGeom>
          <a:noFill/>
          <a:ln/>
        </p:spPr>
        <p:txBody>
          <a:bodyPr wrap="square" lIns="0" tIns="0" rIns="0" bIns="0" rtlCol="0" anchor="t"/>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ISO/IEC DTR 25544 covers the effect of specific transmission media on the security evaluation of QKD, and is already at approval stage 50.00 - well ahead of TR 63760.</a:t>
            </a:r>
            <a:endParaRPr lang="en-US" sz="1200" dirty="0"/>
          </a:p>
        </p:txBody>
      </p:sp>
      <p:sp>
        <p:nvSpPr>
          <p:cNvPr id="24" name="슬라이드 번호 개체 틀 23">
            <a:extLst>
              <a:ext uri="{FF2B5EF4-FFF2-40B4-BE49-F238E27FC236}">
                <a16:creationId xmlns:a16="http://schemas.microsoft.com/office/drawing/2014/main" id="{37204D21-C823-42C1-8FF7-F1C44B17605A}"/>
              </a:ext>
            </a:extLst>
          </p:cNvPr>
          <p:cNvSpPr>
            <a:spLocks noGrp="1"/>
          </p:cNvSpPr>
          <p:nvPr>
            <p:ph type="sldNum" sz="quarter" idx="12"/>
          </p:nvPr>
        </p:nvSpPr>
        <p:spPr/>
        <p:txBody>
          <a:bodyPr/>
          <a:lstStyle/>
          <a:p>
            <a:fld id="{0868B0AE-DDA0-4086-95B2-0A85D27A2D2E}" type="slidenum">
              <a:rPr lang="ko-KR" altLang="en-US" smtClean="0"/>
              <a:t>19</a:t>
            </a:fld>
            <a:endParaRPr lang="ko-KR"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59234" y="43592"/>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Quantum sensing has five items; comms has one</a:t>
            </a:r>
            <a:endParaRPr lang="en-US" sz="3200" dirty="0">
              <a:solidFill>
                <a:schemeClr val="bg1"/>
              </a:solidFill>
            </a:endParaRPr>
          </a:p>
        </p:txBody>
      </p:sp>
      <p:graphicFrame>
        <p:nvGraphicFramePr>
          <p:cNvPr id="4" name="Chart 0"/>
          <p:cNvGraphicFramePr/>
          <p:nvPr>
            <p:extLst>
              <p:ext uri="{D42A27DB-BD31-4B8C-83A1-F6EECF244321}">
                <p14:modId xmlns:p14="http://schemas.microsoft.com/office/powerpoint/2010/main" val="1842975260"/>
              </p:ext>
            </p:extLst>
          </p:nvPr>
        </p:nvGraphicFramePr>
        <p:xfrm>
          <a:off x="566928" y="1627632"/>
          <a:ext cx="694944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772400" y="1874520"/>
            <a:ext cx="3858768" cy="1170432"/>
          </a:xfrm>
          <a:prstGeom prst="roundRect">
            <a:avLst>
              <a:gd name="adj" fmla="val 781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6" name="Text 3"/>
          <p:cNvSpPr txBox="1"/>
          <p:nvPr/>
        </p:nvSpPr>
        <p:spPr>
          <a:xfrm>
            <a:off x="8010144" y="2002536"/>
            <a:ext cx="3383280" cy="274320"/>
          </a:xfrm>
          <a:prstGeom prst="rect">
            <a:avLst/>
          </a:prstGeom>
          <a:noFill/>
          <a:ln/>
        </p:spPr>
        <p:txBody>
          <a:bodyPr wrap="square" lIns="0" tIns="0" rIns="0" bIns="0" rtlCol="0" anchor="ctr"/>
          <a:lstStyle/>
          <a:p>
            <a:pPr marL="0" indent="0">
              <a:buNone/>
            </a:pPr>
            <a:r>
              <a:rPr lang="en-US" b="1" dirty="0">
                <a:solidFill>
                  <a:srgbClr val="161D3A"/>
                </a:solidFill>
                <a:latin typeface="Calibri" pitchFamily="34" charset="0"/>
                <a:ea typeface="Calibri" pitchFamily="34" charset="-122"/>
                <a:cs typeface="Calibri" pitchFamily="34" charset="-120"/>
              </a:rPr>
              <a:t>Sensing leads</a:t>
            </a:r>
            <a:endParaRPr lang="en-US" dirty="0"/>
          </a:p>
        </p:txBody>
      </p:sp>
      <p:sp>
        <p:nvSpPr>
          <p:cNvPr id="7" name="Text 4"/>
          <p:cNvSpPr txBox="1"/>
          <p:nvPr/>
        </p:nvSpPr>
        <p:spPr>
          <a:xfrm>
            <a:off x="8010144" y="2313432"/>
            <a:ext cx="3383280" cy="658368"/>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Five of fourteen items are quantum sensors and metrology - gravimeters, magnetometers, detector tomography, an overview TR.</a:t>
            </a:r>
            <a:endParaRPr lang="en-US" sz="1200" dirty="0"/>
          </a:p>
        </p:txBody>
      </p:sp>
      <p:sp>
        <p:nvSpPr>
          <p:cNvPr id="8" name="Shape 5"/>
          <p:cNvSpPr/>
          <p:nvPr/>
        </p:nvSpPr>
        <p:spPr>
          <a:xfrm>
            <a:off x="7772400" y="3191256"/>
            <a:ext cx="3858768" cy="1170432"/>
          </a:xfrm>
          <a:prstGeom prst="roundRect">
            <a:avLst>
              <a:gd name="adj" fmla="val 781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6"/>
          <p:cNvSpPr txBox="1"/>
          <p:nvPr/>
        </p:nvSpPr>
        <p:spPr>
          <a:xfrm>
            <a:off x="8010144" y="3319272"/>
            <a:ext cx="3383280" cy="274320"/>
          </a:xfrm>
          <a:prstGeom prst="rect">
            <a:avLst/>
          </a:prstGeom>
          <a:noFill/>
          <a:ln/>
        </p:spPr>
        <p:txBody>
          <a:bodyPr wrap="square" lIns="0" tIns="0" rIns="0" bIns="0" rtlCol="0" anchor="ctr"/>
          <a:lstStyle/>
          <a:p>
            <a:pPr marL="0" indent="0">
              <a:buNone/>
            </a:pPr>
            <a:r>
              <a:rPr lang="en-US" b="1" dirty="0">
                <a:solidFill>
                  <a:srgbClr val="161D3A"/>
                </a:solidFill>
                <a:latin typeface="Calibri" pitchFamily="34" charset="0"/>
                <a:ea typeface="Calibri" pitchFamily="34" charset="-122"/>
                <a:cs typeface="Calibri" pitchFamily="34" charset="-120"/>
              </a:rPr>
              <a:t>Mostly reports</a:t>
            </a:r>
            <a:endParaRPr lang="en-US" dirty="0"/>
          </a:p>
        </p:txBody>
      </p:sp>
      <p:sp>
        <p:nvSpPr>
          <p:cNvPr id="10" name="Text 7"/>
          <p:cNvSpPr txBox="1"/>
          <p:nvPr/>
        </p:nvSpPr>
        <p:spPr>
          <a:xfrm>
            <a:off x="8010144" y="3630168"/>
            <a:ext cx="3383280" cy="658368"/>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Seven items are Technical Reports and one is a Technical Specification. Only four are headed for International Standard status.</a:t>
            </a:r>
            <a:endParaRPr lang="en-US" sz="1200" dirty="0"/>
          </a:p>
        </p:txBody>
      </p:sp>
      <p:sp>
        <p:nvSpPr>
          <p:cNvPr id="11" name="Shape 8"/>
          <p:cNvSpPr/>
          <p:nvPr/>
        </p:nvSpPr>
        <p:spPr>
          <a:xfrm>
            <a:off x="7772400" y="4507992"/>
            <a:ext cx="3858768" cy="1170432"/>
          </a:xfrm>
          <a:prstGeom prst="roundRect">
            <a:avLst>
              <a:gd name="adj" fmla="val 781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2" name="Text 9"/>
          <p:cNvSpPr txBox="1"/>
          <p:nvPr/>
        </p:nvSpPr>
        <p:spPr>
          <a:xfrm>
            <a:off x="8010144" y="4636008"/>
            <a:ext cx="3383280" cy="274320"/>
          </a:xfrm>
          <a:prstGeom prst="rect">
            <a:avLst/>
          </a:prstGeom>
          <a:noFill/>
          <a:ln/>
        </p:spPr>
        <p:txBody>
          <a:bodyPr wrap="square" lIns="0" tIns="0" rIns="0" bIns="0" rtlCol="0" anchor="ctr"/>
          <a:lstStyle/>
          <a:p>
            <a:pPr marL="0" indent="0">
              <a:buNone/>
            </a:pPr>
            <a:r>
              <a:rPr lang="en-US" b="1" dirty="0">
                <a:solidFill>
                  <a:srgbClr val="161D3A"/>
                </a:solidFill>
                <a:latin typeface="Calibri" pitchFamily="34" charset="0"/>
                <a:ea typeface="Calibri" pitchFamily="34" charset="-122"/>
                <a:cs typeface="Calibri" pitchFamily="34" charset="-120"/>
              </a:rPr>
              <a:t>Nothing before 2028</a:t>
            </a:r>
            <a:endParaRPr lang="en-US" dirty="0"/>
          </a:p>
        </p:txBody>
      </p:sp>
      <p:sp>
        <p:nvSpPr>
          <p:cNvPr id="13" name="Text 10"/>
          <p:cNvSpPr txBox="1"/>
          <p:nvPr/>
        </p:nvSpPr>
        <p:spPr>
          <a:xfrm>
            <a:off x="8010144" y="4946904"/>
            <a:ext cx="3383280" cy="658368"/>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The earliest forecast publication in the whole programme is 2028-01 (Quantum Photonics Vocabulary); most land 2029.</a:t>
            </a:r>
            <a:endParaRPr lang="en-US" sz="1200" dirty="0"/>
          </a:p>
        </p:txBody>
      </p:sp>
      <p:sp>
        <p:nvSpPr>
          <p:cNvPr id="15" name="슬라이드 번호 개체 틀 14">
            <a:extLst>
              <a:ext uri="{FF2B5EF4-FFF2-40B4-BE49-F238E27FC236}">
                <a16:creationId xmlns:a16="http://schemas.microsoft.com/office/drawing/2014/main" id="{744919C8-40E8-47D1-BC75-EFD9B0799696}"/>
              </a:ext>
            </a:extLst>
          </p:cNvPr>
          <p:cNvSpPr>
            <a:spLocks noGrp="1"/>
          </p:cNvSpPr>
          <p:nvPr>
            <p:ph type="sldNum" sz="quarter" idx="12"/>
          </p:nvPr>
        </p:nvSpPr>
        <p:spPr/>
        <p:txBody>
          <a:bodyPr/>
          <a:lstStyle/>
          <a:p>
            <a:fld id="{0868B0AE-DDA0-4086-95B2-0A85D27A2D2E}" type="slidenum">
              <a:rPr lang="ko-KR" altLang="en-US" smtClean="0"/>
              <a:t>20</a:t>
            </a:fld>
            <a:endParaRPr lang="ko-KR"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216" y="44624"/>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All fourteen items, September 2026</a:t>
            </a:r>
            <a:endParaRPr lang="en-US" sz="3200" dirty="0">
              <a:solidFill>
                <a:schemeClr val="bg1"/>
              </a:solidFill>
            </a:endParaRPr>
          </a:p>
        </p:txBody>
      </p:sp>
      <p:sp>
        <p:nvSpPr>
          <p:cNvPr id="4" name="Shape 2"/>
          <p:cNvSpPr/>
          <p:nvPr/>
        </p:nvSpPr>
        <p:spPr>
          <a:xfrm>
            <a:off x="566928" y="1313272"/>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749808" y="1386424"/>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63607</a:t>
            </a:r>
            <a:endParaRPr lang="en-US" sz="1400" dirty="0"/>
          </a:p>
        </p:txBody>
      </p:sp>
      <p:sp>
        <p:nvSpPr>
          <p:cNvPr id="6" name="Text 4"/>
          <p:cNvSpPr txBox="1"/>
          <p:nvPr/>
        </p:nvSpPr>
        <p:spPr>
          <a:xfrm>
            <a:off x="749808" y="1615024"/>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9  ·  2029-03</a:t>
            </a:r>
            <a:endParaRPr lang="en-US" sz="1200" dirty="0"/>
          </a:p>
        </p:txBody>
      </p:sp>
      <p:sp>
        <p:nvSpPr>
          <p:cNvPr id="7" name="Text 5"/>
          <p:cNvSpPr txBox="1"/>
          <p:nvPr/>
        </p:nvSpPr>
        <p:spPr>
          <a:xfrm>
            <a:off x="2340864" y="1386424"/>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Terminology and quantities - General quantities</a:t>
            </a:r>
            <a:endParaRPr lang="en-US" sz="1400" dirty="0"/>
          </a:p>
        </p:txBody>
      </p:sp>
      <p:sp>
        <p:nvSpPr>
          <p:cNvPr id="8" name="Shape 6"/>
          <p:cNvSpPr/>
          <p:nvPr/>
        </p:nvSpPr>
        <p:spPr>
          <a:xfrm>
            <a:off x="566928" y="1985356"/>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749808" y="2058508"/>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63655</a:t>
            </a:r>
            <a:endParaRPr lang="en-US" sz="1400" dirty="0"/>
          </a:p>
        </p:txBody>
      </p:sp>
      <p:sp>
        <p:nvSpPr>
          <p:cNvPr id="10" name="Text 8"/>
          <p:cNvSpPr txBox="1"/>
          <p:nvPr/>
        </p:nvSpPr>
        <p:spPr>
          <a:xfrm>
            <a:off x="749808" y="2287108"/>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9  ·  2029-03</a:t>
            </a:r>
            <a:endParaRPr lang="en-US" sz="1200" dirty="0"/>
          </a:p>
        </p:txBody>
      </p:sp>
      <p:sp>
        <p:nvSpPr>
          <p:cNvPr id="11" name="Text 9"/>
          <p:cNvSpPr txBox="1"/>
          <p:nvPr/>
        </p:nvSpPr>
        <p:spPr>
          <a:xfrm>
            <a:off x="2340864" y="2058508"/>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Terminology and quantities - General vocabulary</a:t>
            </a:r>
            <a:endParaRPr lang="en-US" sz="1400" dirty="0"/>
          </a:p>
        </p:txBody>
      </p:sp>
      <p:sp>
        <p:nvSpPr>
          <p:cNvPr id="12" name="Shape 10"/>
          <p:cNvSpPr/>
          <p:nvPr/>
        </p:nvSpPr>
        <p:spPr>
          <a:xfrm>
            <a:off x="566928" y="2657440"/>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749808" y="2730592"/>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63622</a:t>
            </a:r>
            <a:endParaRPr lang="en-US" sz="1400" dirty="0"/>
          </a:p>
        </p:txBody>
      </p:sp>
      <p:sp>
        <p:nvSpPr>
          <p:cNvPr id="14" name="Text 12"/>
          <p:cNvSpPr txBox="1"/>
          <p:nvPr/>
        </p:nvSpPr>
        <p:spPr>
          <a:xfrm>
            <a:off x="749808" y="2959192"/>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PT 63622  ·  2028-01</a:t>
            </a:r>
            <a:endParaRPr lang="en-US" sz="1200" dirty="0"/>
          </a:p>
        </p:txBody>
      </p:sp>
      <p:sp>
        <p:nvSpPr>
          <p:cNvPr id="15" name="Text 13"/>
          <p:cNvSpPr txBox="1"/>
          <p:nvPr/>
        </p:nvSpPr>
        <p:spPr>
          <a:xfrm>
            <a:off x="2340864" y="2730592"/>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Quantum Photonics Vocabulary</a:t>
            </a:r>
            <a:endParaRPr lang="en-US" sz="1400" dirty="0"/>
          </a:p>
        </p:txBody>
      </p:sp>
      <p:sp>
        <p:nvSpPr>
          <p:cNvPr id="16" name="Shape 14"/>
          <p:cNvSpPr/>
          <p:nvPr/>
        </p:nvSpPr>
        <p:spPr>
          <a:xfrm>
            <a:off x="566928" y="3329524"/>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749808" y="3402676"/>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63692</a:t>
            </a:r>
            <a:endParaRPr lang="en-US" sz="1400" dirty="0"/>
          </a:p>
        </p:txBody>
      </p:sp>
      <p:sp>
        <p:nvSpPr>
          <p:cNvPr id="18" name="Text 16"/>
          <p:cNvSpPr txBox="1"/>
          <p:nvPr/>
        </p:nvSpPr>
        <p:spPr>
          <a:xfrm>
            <a:off x="749808" y="3631276"/>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10  ·  2028-09</a:t>
            </a:r>
            <a:endParaRPr lang="en-US" sz="1200" dirty="0"/>
          </a:p>
        </p:txBody>
      </p:sp>
      <p:sp>
        <p:nvSpPr>
          <p:cNvPr id="19" name="Text 17"/>
          <p:cNvSpPr txBox="1"/>
          <p:nvPr/>
        </p:nvSpPr>
        <p:spPr>
          <a:xfrm>
            <a:off x="2340864" y="3402676"/>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Absolute quantum gravimeters based on free-falling cold atoms</a:t>
            </a:r>
            <a:endParaRPr lang="en-US" sz="1400" dirty="0"/>
          </a:p>
        </p:txBody>
      </p:sp>
      <p:sp>
        <p:nvSpPr>
          <p:cNvPr id="20" name="Shape 18"/>
          <p:cNvSpPr/>
          <p:nvPr/>
        </p:nvSpPr>
        <p:spPr>
          <a:xfrm>
            <a:off x="566928" y="4001608"/>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749808" y="4074760"/>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TS 63687</a:t>
            </a:r>
            <a:endParaRPr lang="en-US" sz="1400" dirty="0"/>
          </a:p>
        </p:txBody>
      </p:sp>
      <p:sp>
        <p:nvSpPr>
          <p:cNvPr id="22" name="Text 20"/>
          <p:cNvSpPr txBox="1"/>
          <p:nvPr/>
        </p:nvSpPr>
        <p:spPr>
          <a:xfrm>
            <a:off x="749808" y="4303360"/>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14  ·  2028-10</a:t>
            </a:r>
            <a:endParaRPr lang="en-US" sz="1200" dirty="0"/>
          </a:p>
        </p:txBody>
      </p:sp>
      <p:sp>
        <p:nvSpPr>
          <p:cNvPr id="23" name="Text 21"/>
          <p:cNvSpPr txBox="1"/>
          <p:nvPr/>
        </p:nvSpPr>
        <p:spPr>
          <a:xfrm>
            <a:off x="2340864" y="4074760"/>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Hanbury-Brown-Twiss interferometry for photonic quantum sources</a:t>
            </a:r>
            <a:endParaRPr lang="en-US" sz="1400" dirty="0"/>
          </a:p>
        </p:txBody>
      </p:sp>
      <p:sp>
        <p:nvSpPr>
          <p:cNvPr id="24" name="Shape 22"/>
          <p:cNvSpPr/>
          <p:nvPr/>
        </p:nvSpPr>
        <p:spPr>
          <a:xfrm>
            <a:off x="566928" y="4673692"/>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Text 23"/>
          <p:cNvSpPr txBox="1"/>
          <p:nvPr/>
        </p:nvSpPr>
        <p:spPr>
          <a:xfrm>
            <a:off x="749808" y="4746844"/>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TR 63742</a:t>
            </a:r>
            <a:endParaRPr lang="en-US" sz="1400" dirty="0"/>
          </a:p>
        </p:txBody>
      </p:sp>
      <p:sp>
        <p:nvSpPr>
          <p:cNvPr id="26" name="Text 24"/>
          <p:cNvSpPr txBox="1"/>
          <p:nvPr/>
        </p:nvSpPr>
        <p:spPr>
          <a:xfrm>
            <a:off x="749808" y="4975444"/>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13  ·  2029-11</a:t>
            </a:r>
            <a:endParaRPr lang="en-US" sz="1200" dirty="0"/>
          </a:p>
        </p:txBody>
      </p:sp>
      <p:sp>
        <p:nvSpPr>
          <p:cNvPr id="27" name="Text 25"/>
          <p:cNvSpPr txBox="1"/>
          <p:nvPr/>
        </p:nvSpPr>
        <p:spPr>
          <a:xfrm>
            <a:off x="2340864" y="4746844"/>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Randomness quality and testing for quantum entropy sources</a:t>
            </a:r>
            <a:endParaRPr lang="en-US" sz="1400" dirty="0"/>
          </a:p>
        </p:txBody>
      </p:sp>
      <p:sp>
        <p:nvSpPr>
          <p:cNvPr id="28" name="Shape 26"/>
          <p:cNvSpPr/>
          <p:nvPr/>
        </p:nvSpPr>
        <p:spPr>
          <a:xfrm>
            <a:off x="566928" y="5345776"/>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9" name="Text 27"/>
          <p:cNvSpPr txBox="1"/>
          <p:nvPr/>
        </p:nvSpPr>
        <p:spPr>
          <a:xfrm>
            <a:off x="749808" y="5418928"/>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TR 63743</a:t>
            </a:r>
            <a:endParaRPr lang="en-US" sz="1400" dirty="0"/>
          </a:p>
        </p:txBody>
      </p:sp>
      <p:sp>
        <p:nvSpPr>
          <p:cNvPr id="30" name="Text 28"/>
          <p:cNvSpPr txBox="1"/>
          <p:nvPr/>
        </p:nvSpPr>
        <p:spPr>
          <a:xfrm>
            <a:off x="749808" y="5647528"/>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14  ·  2029-11</a:t>
            </a:r>
            <a:endParaRPr lang="en-US" sz="1200" dirty="0"/>
          </a:p>
        </p:txBody>
      </p:sp>
      <p:sp>
        <p:nvSpPr>
          <p:cNvPr id="31" name="Text 29"/>
          <p:cNvSpPr txBox="1"/>
          <p:nvPr/>
        </p:nvSpPr>
        <p:spPr>
          <a:xfrm>
            <a:off x="2340864" y="5418928"/>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Metrics for single-photon detector characterization</a:t>
            </a:r>
            <a:endParaRPr lang="en-US" sz="1400" dirty="0"/>
          </a:p>
        </p:txBody>
      </p:sp>
      <p:sp>
        <p:nvSpPr>
          <p:cNvPr id="32" name="Shape 30"/>
          <p:cNvSpPr/>
          <p:nvPr/>
        </p:nvSpPr>
        <p:spPr>
          <a:xfrm>
            <a:off x="6309360" y="1313272"/>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3" name="Text 31"/>
          <p:cNvSpPr txBox="1"/>
          <p:nvPr/>
        </p:nvSpPr>
        <p:spPr>
          <a:xfrm>
            <a:off x="6492240" y="1386424"/>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TR 63744</a:t>
            </a:r>
            <a:endParaRPr lang="en-US" sz="1400" dirty="0"/>
          </a:p>
        </p:txBody>
      </p:sp>
      <p:sp>
        <p:nvSpPr>
          <p:cNvPr id="34" name="Text 32"/>
          <p:cNvSpPr txBox="1"/>
          <p:nvPr/>
        </p:nvSpPr>
        <p:spPr>
          <a:xfrm>
            <a:off x="6492240" y="1615024"/>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13  ·  2029-11</a:t>
            </a:r>
            <a:endParaRPr lang="en-US" sz="1200" dirty="0"/>
          </a:p>
        </p:txBody>
      </p:sp>
      <p:sp>
        <p:nvSpPr>
          <p:cNvPr id="35" name="Text 33"/>
          <p:cNvSpPr txBox="1"/>
          <p:nvPr/>
        </p:nvSpPr>
        <p:spPr>
          <a:xfrm>
            <a:off x="8083296" y="1386424"/>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Overview of quantum random number generator</a:t>
            </a:r>
            <a:endParaRPr lang="en-US" sz="1400" dirty="0"/>
          </a:p>
        </p:txBody>
      </p:sp>
      <p:sp>
        <p:nvSpPr>
          <p:cNvPr id="36" name="Shape 34"/>
          <p:cNvSpPr/>
          <p:nvPr/>
        </p:nvSpPr>
        <p:spPr>
          <a:xfrm>
            <a:off x="6309360" y="1985356"/>
            <a:ext cx="5321808" cy="603504"/>
          </a:xfrm>
          <a:prstGeom prst="roundRect">
            <a:avLst>
              <a:gd name="adj" fmla="val 15152"/>
            </a:avLst>
          </a:prstGeom>
          <a:solidFill>
            <a:srgbClr val="E9FAF5"/>
          </a:solidFill>
          <a:ln w="9525">
            <a:solidFill>
              <a:srgbClr val="D9DFEA"/>
            </a:solidFill>
            <a:prstDash val="solid"/>
          </a:ln>
          <a:effectLst>
            <a:outerShdw blurRad="127000" dist="25400" dir="5400000" algn="bl" rotWithShape="0">
              <a:srgbClr val="8C97B0">
                <a:alpha val="22000"/>
              </a:srgbClr>
            </a:outerShdw>
          </a:effectLst>
        </p:spPr>
      </p:sp>
      <p:sp>
        <p:nvSpPr>
          <p:cNvPr id="37" name="Text 35"/>
          <p:cNvSpPr txBox="1"/>
          <p:nvPr/>
        </p:nvSpPr>
        <p:spPr>
          <a:xfrm>
            <a:off x="6492240" y="2058508"/>
            <a:ext cx="1481328" cy="219456"/>
          </a:xfrm>
          <a:prstGeom prst="rect">
            <a:avLst/>
          </a:prstGeom>
          <a:noFill/>
          <a:ln/>
        </p:spPr>
        <p:txBody>
          <a:bodyPr wrap="square" lIns="0" tIns="0" rIns="0" bIns="0" rtlCol="0" anchor="ctr"/>
          <a:lstStyle/>
          <a:p>
            <a:pPr marL="0" indent="0" latinLnBrk="0">
              <a:buNone/>
            </a:pPr>
            <a:r>
              <a:rPr lang="en-US" sz="1400" b="1" dirty="0">
                <a:solidFill>
                  <a:srgbClr val="07836A"/>
                </a:solidFill>
                <a:latin typeface="Calibri" pitchFamily="34" charset="0"/>
                <a:ea typeface="Calibri" pitchFamily="34" charset="-122"/>
                <a:cs typeface="Calibri" pitchFamily="34" charset="-120"/>
              </a:rPr>
              <a:t>IEC/ISO TR 63760</a:t>
            </a:r>
            <a:endParaRPr lang="en-US" sz="1400" dirty="0"/>
          </a:p>
        </p:txBody>
      </p:sp>
      <p:sp>
        <p:nvSpPr>
          <p:cNvPr id="38" name="Text 36"/>
          <p:cNvSpPr txBox="1"/>
          <p:nvPr/>
        </p:nvSpPr>
        <p:spPr>
          <a:xfrm>
            <a:off x="6492240" y="2287108"/>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16  ·  CD 12/2026</a:t>
            </a:r>
            <a:endParaRPr lang="en-US" sz="1200" dirty="0"/>
          </a:p>
        </p:txBody>
      </p:sp>
      <p:sp>
        <p:nvSpPr>
          <p:cNvPr id="39" name="Text 37"/>
          <p:cNvSpPr txBox="1"/>
          <p:nvPr/>
        </p:nvSpPr>
        <p:spPr>
          <a:xfrm>
            <a:off x="8083296" y="2058508"/>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Quantum communication - influence of transmission media</a:t>
            </a:r>
            <a:endParaRPr lang="en-US" sz="1400" dirty="0"/>
          </a:p>
        </p:txBody>
      </p:sp>
      <p:sp>
        <p:nvSpPr>
          <p:cNvPr id="40" name="Shape 38"/>
          <p:cNvSpPr/>
          <p:nvPr/>
        </p:nvSpPr>
        <p:spPr>
          <a:xfrm>
            <a:off x="6309360" y="2657440"/>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41" name="Text 39"/>
          <p:cNvSpPr txBox="1"/>
          <p:nvPr/>
        </p:nvSpPr>
        <p:spPr>
          <a:xfrm>
            <a:off x="6492240" y="2730592"/>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IEC/ISO TR 63770-1</a:t>
            </a:r>
            <a:endParaRPr lang="en-US" sz="1400" dirty="0"/>
          </a:p>
        </p:txBody>
      </p:sp>
      <p:sp>
        <p:nvSpPr>
          <p:cNvPr id="42" name="Text 40"/>
          <p:cNvSpPr txBox="1"/>
          <p:nvPr/>
        </p:nvSpPr>
        <p:spPr>
          <a:xfrm>
            <a:off x="6492240" y="2959192"/>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10  ·  stage 2026-12</a:t>
            </a:r>
            <a:endParaRPr lang="en-US" sz="1200" dirty="0"/>
          </a:p>
        </p:txBody>
      </p:sp>
      <p:sp>
        <p:nvSpPr>
          <p:cNvPr id="43" name="Text 41"/>
          <p:cNvSpPr txBox="1"/>
          <p:nvPr/>
        </p:nvSpPr>
        <p:spPr>
          <a:xfrm>
            <a:off x="8083296" y="2730592"/>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Quantum sensors - Part 1: Overview, examples and applications</a:t>
            </a:r>
            <a:endParaRPr lang="en-US" sz="1400" dirty="0"/>
          </a:p>
        </p:txBody>
      </p:sp>
      <p:sp>
        <p:nvSpPr>
          <p:cNvPr id="44" name="Shape 42"/>
          <p:cNvSpPr/>
          <p:nvPr/>
        </p:nvSpPr>
        <p:spPr>
          <a:xfrm>
            <a:off x="6309360" y="3329524"/>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45" name="Text 43"/>
          <p:cNvSpPr txBox="1"/>
          <p:nvPr/>
        </p:nvSpPr>
        <p:spPr>
          <a:xfrm>
            <a:off x="6492240" y="3402676"/>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PWI TR JTC3-1</a:t>
            </a:r>
            <a:endParaRPr lang="en-US" sz="1400" dirty="0"/>
          </a:p>
        </p:txBody>
      </p:sp>
      <p:sp>
        <p:nvSpPr>
          <p:cNvPr id="46" name="Text 44"/>
          <p:cNvSpPr txBox="1"/>
          <p:nvPr/>
        </p:nvSpPr>
        <p:spPr>
          <a:xfrm>
            <a:off x="6492240" y="3631276"/>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10  ·  PWI 2026-03</a:t>
            </a:r>
            <a:endParaRPr lang="en-US" sz="1200" dirty="0"/>
          </a:p>
        </p:txBody>
      </p:sp>
      <p:sp>
        <p:nvSpPr>
          <p:cNvPr id="47" name="Text 45"/>
          <p:cNvSpPr txBox="1"/>
          <p:nvPr/>
        </p:nvSpPr>
        <p:spPr>
          <a:xfrm>
            <a:off x="8083296" y="3402676"/>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Characterization of NV-diamonds for magnetometers</a:t>
            </a:r>
            <a:endParaRPr lang="en-US" sz="1400" dirty="0"/>
          </a:p>
        </p:txBody>
      </p:sp>
      <p:sp>
        <p:nvSpPr>
          <p:cNvPr id="48" name="Shape 46"/>
          <p:cNvSpPr/>
          <p:nvPr/>
        </p:nvSpPr>
        <p:spPr>
          <a:xfrm>
            <a:off x="6309360" y="4001608"/>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49" name="Text 47"/>
          <p:cNvSpPr txBox="1"/>
          <p:nvPr/>
        </p:nvSpPr>
        <p:spPr>
          <a:xfrm>
            <a:off x="6492240" y="4074760"/>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PWI JTC3-3</a:t>
            </a:r>
            <a:endParaRPr lang="en-US" sz="1400" dirty="0"/>
          </a:p>
        </p:txBody>
      </p:sp>
      <p:sp>
        <p:nvSpPr>
          <p:cNvPr id="50" name="Text 48"/>
          <p:cNvSpPr txBox="1"/>
          <p:nvPr/>
        </p:nvSpPr>
        <p:spPr>
          <a:xfrm>
            <a:off x="6492240" y="4303360"/>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10  ·  PWI 2026-04</a:t>
            </a:r>
            <a:endParaRPr lang="en-US" sz="1200" dirty="0"/>
          </a:p>
        </p:txBody>
      </p:sp>
      <p:sp>
        <p:nvSpPr>
          <p:cNvPr id="51" name="Text 49"/>
          <p:cNvSpPr txBox="1"/>
          <p:nvPr/>
        </p:nvSpPr>
        <p:spPr>
          <a:xfrm>
            <a:off x="8083296" y="4074760"/>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Quantum spectroscopy with undetected photons (QSUP)</a:t>
            </a:r>
            <a:endParaRPr lang="en-US" sz="1400" dirty="0"/>
          </a:p>
        </p:txBody>
      </p:sp>
      <p:sp>
        <p:nvSpPr>
          <p:cNvPr id="52" name="Shape 50"/>
          <p:cNvSpPr/>
          <p:nvPr/>
        </p:nvSpPr>
        <p:spPr>
          <a:xfrm>
            <a:off x="6309360" y="4673692"/>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3" name="Text 51"/>
          <p:cNvSpPr txBox="1"/>
          <p:nvPr/>
        </p:nvSpPr>
        <p:spPr>
          <a:xfrm>
            <a:off x="6492240" y="4746844"/>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PWI JTC3-4</a:t>
            </a:r>
            <a:endParaRPr lang="en-US" sz="1400" dirty="0"/>
          </a:p>
        </p:txBody>
      </p:sp>
      <p:sp>
        <p:nvSpPr>
          <p:cNvPr id="54" name="Text 52"/>
          <p:cNvSpPr txBox="1"/>
          <p:nvPr/>
        </p:nvSpPr>
        <p:spPr>
          <a:xfrm>
            <a:off x="6492240" y="4975444"/>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10  ·  PWI 2026-04</a:t>
            </a:r>
            <a:endParaRPr lang="en-US" sz="1200" dirty="0"/>
          </a:p>
        </p:txBody>
      </p:sp>
      <p:sp>
        <p:nvSpPr>
          <p:cNvPr id="55" name="Text 53"/>
          <p:cNvSpPr txBox="1"/>
          <p:nvPr/>
        </p:nvSpPr>
        <p:spPr>
          <a:xfrm>
            <a:off x="8083296" y="4746844"/>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Verifying a quantum measurement - detector tomography</a:t>
            </a:r>
            <a:endParaRPr lang="en-US" sz="1400" dirty="0"/>
          </a:p>
        </p:txBody>
      </p:sp>
      <p:sp>
        <p:nvSpPr>
          <p:cNvPr id="56" name="Shape 54"/>
          <p:cNvSpPr/>
          <p:nvPr/>
        </p:nvSpPr>
        <p:spPr>
          <a:xfrm>
            <a:off x="6309360" y="5345776"/>
            <a:ext cx="5321808" cy="603504"/>
          </a:xfrm>
          <a:prstGeom prst="roundRect">
            <a:avLst>
              <a:gd name="adj" fmla="val 1515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7" name="Text 55"/>
          <p:cNvSpPr txBox="1"/>
          <p:nvPr/>
        </p:nvSpPr>
        <p:spPr>
          <a:xfrm>
            <a:off x="6492240" y="5418928"/>
            <a:ext cx="1481328" cy="219456"/>
          </a:xfrm>
          <a:prstGeom prst="rect">
            <a:avLst/>
          </a:prstGeom>
          <a:noFill/>
          <a:ln/>
        </p:spPr>
        <p:txBody>
          <a:bodyPr wrap="square" lIns="0" tIns="0" rIns="0" bIns="0" rtlCol="0" anchor="ctr"/>
          <a:lstStyle/>
          <a:p>
            <a:pPr marL="0" indent="0" latinLnBrk="0">
              <a:buNone/>
            </a:pPr>
            <a:r>
              <a:rPr lang="en-US" sz="1400" b="1" dirty="0">
                <a:solidFill>
                  <a:srgbClr val="1C7293"/>
                </a:solidFill>
                <a:latin typeface="Calibri" pitchFamily="34" charset="0"/>
                <a:ea typeface="Calibri" pitchFamily="34" charset="-122"/>
                <a:cs typeface="Calibri" pitchFamily="34" charset="-120"/>
              </a:rPr>
              <a:t>PWI TR JTC3-5</a:t>
            </a:r>
            <a:endParaRPr lang="en-US" sz="1400" dirty="0"/>
          </a:p>
        </p:txBody>
      </p:sp>
      <p:sp>
        <p:nvSpPr>
          <p:cNvPr id="58" name="Text 56"/>
          <p:cNvSpPr txBox="1"/>
          <p:nvPr/>
        </p:nvSpPr>
        <p:spPr>
          <a:xfrm>
            <a:off x="6492240" y="5647528"/>
            <a:ext cx="1481328" cy="219456"/>
          </a:xfrm>
          <a:prstGeom prst="rect">
            <a:avLst/>
          </a:prstGeom>
          <a:noFill/>
          <a:ln/>
        </p:spPr>
        <p:txBody>
          <a:bodyPr wrap="square" lIns="0" tIns="0" rIns="0" bIns="0" rtlCol="0" anchor="ctr"/>
          <a:lstStyle/>
          <a:p>
            <a:pPr marL="0" indent="0" latinLnBrk="0">
              <a:buNone/>
            </a:pPr>
            <a:r>
              <a:rPr lang="en-US" sz="1200" dirty="0">
                <a:solidFill>
                  <a:srgbClr val="5C6684"/>
                </a:solidFill>
                <a:latin typeface="Calibri" pitchFamily="34" charset="0"/>
                <a:ea typeface="Calibri" pitchFamily="34" charset="-122"/>
                <a:cs typeface="Calibri" pitchFamily="34" charset="-120"/>
              </a:rPr>
              <a:t>WG 14  ·  PWI 2026-06</a:t>
            </a:r>
            <a:endParaRPr lang="en-US" sz="1200" dirty="0"/>
          </a:p>
        </p:txBody>
      </p:sp>
      <p:sp>
        <p:nvSpPr>
          <p:cNvPr id="59" name="Text 57"/>
          <p:cNvSpPr txBox="1"/>
          <p:nvPr/>
        </p:nvSpPr>
        <p:spPr>
          <a:xfrm>
            <a:off x="8083296" y="5418928"/>
            <a:ext cx="3383280" cy="457200"/>
          </a:xfrm>
          <a:prstGeom prst="rect">
            <a:avLst/>
          </a:prstGeom>
          <a:noFill/>
          <a:ln/>
        </p:spPr>
        <p:txBody>
          <a:bodyPr wrap="square" lIns="0" tIns="0" rIns="0" bIns="0" rtlCol="0" anchor="ctr"/>
          <a:lstStyle/>
          <a:p>
            <a:pPr marL="0" indent="0" latinLnBrk="0">
              <a:lnSpc>
                <a:spcPts val="1150"/>
              </a:lnSpc>
              <a:buNone/>
            </a:pPr>
            <a:r>
              <a:rPr lang="en-US" sz="1400" dirty="0">
                <a:solidFill>
                  <a:srgbClr val="161D3A"/>
                </a:solidFill>
                <a:latin typeface="Calibri" pitchFamily="34" charset="0"/>
                <a:ea typeface="Calibri" pitchFamily="34" charset="-122"/>
                <a:cs typeface="Calibri" pitchFamily="34" charset="-120"/>
              </a:rPr>
              <a:t>Quantum computing - control and measurement system testing</a:t>
            </a:r>
            <a:endParaRPr lang="en-US" sz="1400" dirty="0"/>
          </a:p>
        </p:txBody>
      </p:sp>
      <p:sp>
        <p:nvSpPr>
          <p:cNvPr id="61" name="슬라이드 번호 개체 틀 60">
            <a:extLst>
              <a:ext uri="{FF2B5EF4-FFF2-40B4-BE49-F238E27FC236}">
                <a16:creationId xmlns:a16="http://schemas.microsoft.com/office/drawing/2014/main" id="{59BD8B0E-3F0E-4350-BC60-4E2146C6EF63}"/>
              </a:ext>
            </a:extLst>
          </p:cNvPr>
          <p:cNvSpPr>
            <a:spLocks noGrp="1"/>
          </p:cNvSpPr>
          <p:nvPr>
            <p:ph type="sldNum" sz="quarter" idx="12"/>
          </p:nvPr>
        </p:nvSpPr>
        <p:spPr/>
        <p:txBody>
          <a:bodyPr/>
          <a:lstStyle/>
          <a:p>
            <a:fld id="{0868B0AE-DDA0-4086-95B2-0A85D27A2D2E}" type="slidenum">
              <a:rPr lang="ko-KR" altLang="en-US" smtClean="0"/>
              <a:t>21</a:t>
            </a:fld>
            <a:endParaRPr lang="ko-KR"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12575"/>
            <a:ext cx="1060704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JTC 3 and ITU-T are a decade apart</a:t>
            </a:r>
            <a:endParaRPr lang="en-US" sz="3200" dirty="0">
              <a:solidFill>
                <a:schemeClr val="bg1"/>
              </a:solidFill>
            </a:endParaRPr>
          </a:p>
        </p:txBody>
      </p:sp>
      <p:sp>
        <p:nvSpPr>
          <p:cNvPr id="4" name="Shape 2"/>
          <p:cNvSpPr/>
          <p:nvPr/>
        </p:nvSpPr>
        <p:spPr>
          <a:xfrm>
            <a:off x="4091126" y="1277848"/>
            <a:ext cx="3611880" cy="329184"/>
          </a:xfrm>
          <a:prstGeom prst="roundRect">
            <a:avLst>
              <a:gd name="adj" fmla="val 16667"/>
            </a:avLst>
          </a:prstGeom>
          <a:solidFill>
            <a:srgbClr val="1C7293"/>
          </a:solidFill>
          <a:ln w="12700">
            <a:solidFill>
              <a:srgbClr val="1C7293"/>
            </a:solidFill>
            <a:prstDash val="solid"/>
          </a:ln>
        </p:spPr>
      </p:sp>
      <p:sp>
        <p:nvSpPr>
          <p:cNvPr id="5" name="Text 3"/>
          <p:cNvSpPr txBox="1"/>
          <p:nvPr/>
        </p:nvSpPr>
        <p:spPr>
          <a:xfrm>
            <a:off x="4091126" y="1277848"/>
            <a:ext cx="3611880" cy="329184"/>
          </a:xfrm>
          <a:prstGeom prst="rect">
            <a:avLst/>
          </a:prstGeom>
          <a:noFill/>
          <a:ln/>
        </p:spPr>
        <p:txBody>
          <a:bodyPr wrap="square" lIns="0" tIns="0" rIns="0" bIns="0" rtlCol="0" anchor="ctr"/>
          <a:lstStyle/>
          <a:p>
            <a:pPr marL="0" indent="0" algn="ctr" latinLnBrk="0">
              <a:buNone/>
            </a:pPr>
            <a:r>
              <a:rPr lang="en-US" b="1" dirty="0">
                <a:solidFill>
                  <a:srgbClr val="FFFFFF"/>
                </a:solidFill>
                <a:latin typeface="Calibri" pitchFamily="34" charset="0"/>
                <a:ea typeface="Calibri" pitchFamily="34" charset="-122"/>
                <a:cs typeface="Calibri" pitchFamily="34" charset="-120"/>
              </a:rPr>
              <a:t>ITU-T</a:t>
            </a:r>
            <a:endParaRPr lang="en-US" dirty="0"/>
          </a:p>
        </p:txBody>
      </p:sp>
      <p:sp>
        <p:nvSpPr>
          <p:cNvPr id="6" name="Shape 4"/>
          <p:cNvSpPr/>
          <p:nvPr/>
        </p:nvSpPr>
        <p:spPr>
          <a:xfrm>
            <a:off x="7849310" y="1277848"/>
            <a:ext cx="3758184" cy="329184"/>
          </a:xfrm>
          <a:prstGeom prst="roundRect">
            <a:avLst>
              <a:gd name="adj" fmla="val 16667"/>
            </a:avLst>
          </a:prstGeom>
          <a:solidFill>
            <a:srgbClr val="02C39A"/>
          </a:solidFill>
          <a:ln w="12700">
            <a:solidFill>
              <a:srgbClr val="02C39A"/>
            </a:solidFill>
            <a:prstDash val="solid"/>
          </a:ln>
        </p:spPr>
      </p:sp>
      <p:sp>
        <p:nvSpPr>
          <p:cNvPr id="7" name="Text 5"/>
          <p:cNvSpPr txBox="1"/>
          <p:nvPr/>
        </p:nvSpPr>
        <p:spPr>
          <a:xfrm>
            <a:off x="7849310" y="1277848"/>
            <a:ext cx="3758184" cy="329184"/>
          </a:xfrm>
          <a:prstGeom prst="rect">
            <a:avLst/>
          </a:prstGeom>
          <a:noFill/>
          <a:ln/>
        </p:spPr>
        <p:txBody>
          <a:bodyPr wrap="square" lIns="0" tIns="0" rIns="0" bIns="0" rtlCol="0" anchor="ctr"/>
          <a:lstStyle/>
          <a:p>
            <a:pPr marL="0" indent="0" algn="ctr" latinLnBrk="0">
              <a:buNone/>
            </a:pPr>
            <a:r>
              <a:rPr lang="en-US" b="1" dirty="0">
                <a:solidFill>
                  <a:srgbClr val="0E1330"/>
                </a:solidFill>
                <a:latin typeface="Calibri" pitchFamily="34" charset="0"/>
                <a:ea typeface="Calibri" pitchFamily="34" charset="-122"/>
                <a:cs typeface="Calibri" pitchFamily="34" charset="-120"/>
              </a:rPr>
              <a:t>IEC/ISO JTC 3</a:t>
            </a:r>
            <a:endParaRPr lang="en-US" dirty="0"/>
          </a:p>
        </p:txBody>
      </p:sp>
      <p:sp>
        <p:nvSpPr>
          <p:cNvPr id="8" name="Shape 6"/>
          <p:cNvSpPr/>
          <p:nvPr/>
        </p:nvSpPr>
        <p:spPr>
          <a:xfrm>
            <a:off x="543254" y="1716760"/>
            <a:ext cx="11064240" cy="786384"/>
          </a:xfrm>
          <a:prstGeom prst="roundRect">
            <a:avLst>
              <a:gd name="adj" fmla="val 6977"/>
            </a:avLst>
          </a:prstGeom>
          <a:solidFill>
            <a:srgbClr val="F1F4F9"/>
          </a:solidFill>
          <a:ln w="12700">
            <a:solidFill>
              <a:srgbClr val="F1F4F9"/>
            </a:solidFill>
            <a:prstDash val="solid"/>
          </a:ln>
        </p:spPr>
      </p:sp>
      <p:sp>
        <p:nvSpPr>
          <p:cNvPr id="9" name="Text 7"/>
          <p:cNvSpPr txBox="1"/>
          <p:nvPr/>
        </p:nvSpPr>
        <p:spPr>
          <a:xfrm>
            <a:off x="762710" y="1808200"/>
            <a:ext cx="3200400" cy="603504"/>
          </a:xfrm>
          <a:prstGeom prst="rect">
            <a:avLst/>
          </a:prstGeom>
          <a:noFill/>
          <a:ln/>
        </p:spPr>
        <p:txBody>
          <a:bodyPr wrap="square" lIns="0" tIns="0" rIns="0" bIns="0" rtlCol="0" anchor="ctr"/>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Started</a:t>
            </a:r>
            <a:endParaRPr lang="en-US" sz="1600" dirty="0"/>
          </a:p>
        </p:txBody>
      </p:sp>
      <p:sp>
        <p:nvSpPr>
          <p:cNvPr id="10" name="Text 8"/>
          <p:cNvSpPr txBox="1"/>
          <p:nvPr/>
        </p:nvSpPr>
        <p:spPr>
          <a:xfrm>
            <a:off x="4200854" y="1808200"/>
            <a:ext cx="338328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Focus Group in 2019; first Recommendation Y.3800 in 10/2019</a:t>
            </a:r>
            <a:endParaRPr lang="en-US" sz="1200" dirty="0"/>
          </a:p>
        </p:txBody>
      </p:sp>
      <p:sp>
        <p:nvSpPr>
          <p:cNvPr id="11" name="Text 9"/>
          <p:cNvSpPr txBox="1"/>
          <p:nvPr/>
        </p:nvSpPr>
        <p:spPr>
          <a:xfrm>
            <a:off x="7959038" y="1808200"/>
            <a:ext cx="352044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Committee announced 01/2024; first publication 05/2024</a:t>
            </a:r>
            <a:endParaRPr lang="en-US" sz="1200" dirty="0"/>
          </a:p>
        </p:txBody>
      </p:sp>
      <p:sp>
        <p:nvSpPr>
          <p:cNvPr id="12" name="Text 10"/>
          <p:cNvSpPr txBox="1"/>
          <p:nvPr/>
        </p:nvSpPr>
        <p:spPr>
          <a:xfrm>
            <a:off x="762710" y="2649448"/>
            <a:ext cx="3200400" cy="603504"/>
          </a:xfrm>
          <a:prstGeom prst="rect">
            <a:avLst/>
          </a:prstGeom>
          <a:noFill/>
          <a:ln/>
        </p:spPr>
        <p:txBody>
          <a:bodyPr wrap="square" lIns="0" tIns="0" rIns="0" bIns="0" rtlCol="0" anchor="ctr"/>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Output to date</a:t>
            </a:r>
            <a:endParaRPr lang="en-US" sz="1600" dirty="0"/>
          </a:p>
        </p:txBody>
      </p:sp>
      <p:sp>
        <p:nvSpPr>
          <p:cNvPr id="13" name="Text 11"/>
          <p:cNvSpPr txBox="1"/>
          <p:nvPr/>
        </p:nvSpPr>
        <p:spPr>
          <a:xfrm>
            <a:off x="4200854" y="2649448"/>
            <a:ext cx="338328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55 Recommendations in force across SG13, SG17 and SG11</a:t>
            </a:r>
            <a:endParaRPr lang="en-US" sz="1200" dirty="0"/>
          </a:p>
        </p:txBody>
      </p:sp>
      <p:sp>
        <p:nvSpPr>
          <p:cNvPr id="14" name="Text 12"/>
          <p:cNvSpPr txBox="1"/>
          <p:nvPr/>
        </p:nvSpPr>
        <p:spPr>
          <a:xfrm>
            <a:off x="7959038" y="2649448"/>
            <a:ext cx="352044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1 publication: ISO/IEC 4879:2024, quantum computing vocabulary</a:t>
            </a:r>
            <a:endParaRPr lang="en-US" sz="1200" dirty="0"/>
          </a:p>
        </p:txBody>
      </p:sp>
      <p:sp>
        <p:nvSpPr>
          <p:cNvPr id="15" name="Shape 13"/>
          <p:cNvSpPr/>
          <p:nvPr/>
        </p:nvSpPr>
        <p:spPr>
          <a:xfrm>
            <a:off x="543254" y="3399256"/>
            <a:ext cx="11064240" cy="914400"/>
          </a:xfrm>
          <a:prstGeom prst="roundRect">
            <a:avLst>
              <a:gd name="adj" fmla="val 6000"/>
            </a:avLst>
          </a:prstGeom>
          <a:solidFill>
            <a:srgbClr val="F1F4F9"/>
          </a:solidFill>
          <a:ln w="12700">
            <a:solidFill>
              <a:srgbClr val="F1F4F9"/>
            </a:solidFill>
            <a:prstDash val="solid"/>
          </a:ln>
        </p:spPr>
      </p:sp>
      <p:sp>
        <p:nvSpPr>
          <p:cNvPr id="16" name="Text 14"/>
          <p:cNvSpPr txBox="1"/>
          <p:nvPr/>
        </p:nvSpPr>
        <p:spPr>
          <a:xfrm>
            <a:off x="762710" y="3490696"/>
            <a:ext cx="3200400" cy="731520"/>
          </a:xfrm>
          <a:prstGeom prst="rect">
            <a:avLst/>
          </a:prstGeom>
          <a:noFill/>
          <a:ln/>
        </p:spPr>
        <p:txBody>
          <a:bodyPr wrap="square" lIns="0" tIns="0" rIns="0" bIns="0" rtlCol="0" anchor="ctr"/>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On quantum communications</a:t>
            </a:r>
            <a:endParaRPr lang="en-US" sz="1600" dirty="0"/>
          </a:p>
        </p:txBody>
      </p:sp>
      <p:sp>
        <p:nvSpPr>
          <p:cNvPr id="17" name="Text 15"/>
          <p:cNvSpPr txBox="1"/>
          <p:nvPr/>
        </p:nvSpPr>
        <p:spPr>
          <a:xfrm>
            <a:off x="4200854" y="3490696"/>
            <a:ext cx="3383280" cy="731520"/>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39 Y.3800-series plus 10 X-series and 6 Q.416x - architecture, key management, QoS, interworking, security, protocols</a:t>
            </a:r>
            <a:endParaRPr lang="en-US" sz="1200" dirty="0"/>
          </a:p>
        </p:txBody>
      </p:sp>
      <p:sp>
        <p:nvSpPr>
          <p:cNvPr id="18" name="Text 16"/>
          <p:cNvSpPr txBox="1"/>
          <p:nvPr/>
        </p:nvSpPr>
        <p:spPr>
          <a:xfrm>
            <a:off x="7959038" y="3490696"/>
            <a:ext cx="3520440" cy="731520"/>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1 Technical Report in progress (TR 63760); QKD security sits in JTC 1/SC 27</a:t>
            </a:r>
            <a:endParaRPr lang="en-US" sz="1200" dirty="0"/>
          </a:p>
        </p:txBody>
      </p:sp>
      <p:sp>
        <p:nvSpPr>
          <p:cNvPr id="19" name="Text 17"/>
          <p:cNvSpPr txBox="1"/>
          <p:nvPr/>
        </p:nvSpPr>
        <p:spPr>
          <a:xfrm>
            <a:off x="762710" y="4459960"/>
            <a:ext cx="3200400" cy="603504"/>
          </a:xfrm>
          <a:prstGeom prst="rect">
            <a:avLst/>
          </a:prstGeom>
          <a:noFill/>
          <a:ln/>
        </p:spPr>
        <p:txBody>
          <a:bodyPr wrap="square" lIns="0" tIns="0" rIns="0" bIns="0" rtlCol="0" anchor="ctr"/>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Character of the work</a:t>
            </a:r>
            <a:endParaRPr lang="en-US" sz="1600" dirty="0"/>
          </a:p>
        </p:txBody>
      </p:sp>
      <p:sp>
        <p:nvSpPr>
          <p:cNvPr id="20" name="Text 18"/>
          <p:cNvSpPr txBox="1"/>
          <p:nvPr/>
        </p:nvSpPr>
        <p:spPr>
          <a:xfrm>
            <a:off x="4200854" y="4459960"/>
            <a:ext cx="338328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Network architecture, operations and interfaces for deployed QKD networks</a:t>
            </a:r>
            <a:endParaRPr lang="en-US" sz="1200" dirty="0"/>
          </a:p>
        </p:txBody>
      </p:sp>
      <p:sp>
        <p:nvSpPr>
          <p:cNvPr id="21" name="Text 19"/>
          <p:cNvSpPr txBox="1"/>
          <p:nvPr/>
        </p:nvSpPr>
        <p:spPr>
          <a:xfrm>
            <a:off x="7959038" y="4459960"/>
            <a:ext cx="352044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Terminology, device characterization, measurement methods and security evaluation</a:t>
            </a:r>
            <a:endParaRPr lang="en-US" sz="1200" dirty="0"/>
          </a:p>
        </p:txBody>
      </p:sp>
      <p:sp>
        <p:nvSpPr>
          <p:cNvPr id="22" name="Shape 20"/>
          <p:cNvSpPr/>
          <p:nvPr/>
        </p:nvSpPr>
        <p:spPr>
          <a:xfrm>
            <a:off x="543254" y="5209768"/>
            <a:ext cx="11064240" cy="786384"/>
          </a:xfrm>
          <a:prstGeom prst="roundRect">
            <a:avLst>
              <a:gd name="adj" fmla="val 6977"/>
            </a:avLst>
          </a:prstGeom>
          <a:solidFill>
            <a:srgbClr val="F1F4F9"/>
          </a:solidFill>
          <a:ln w="12700">
            <a:solidFill>
              <a:srgbClr val="F1F4F9"/>
            </a:solidFill>
            <a:prstDash val="solid"/>
          </a:ln>
        </p:spPr>
      </p:sp>
      <p:sp>
        <p:nvSpPr>
          <p:cNvPr id="23" name="Text 21"/>
          <p:cNvSpPr txBox="1"/>
          <p:nvPr/>
        </p:nvSpPr>
        <p:spPr>
          <a:xfrm>
            <a:off x="762710" y="5301208"/>
            <a:ext cx="3200400" cy="603504"/>
          </a:xfrm>
          <a:prstGeom prst="rect">
            <a:avLst/>
          </a:prstGeom>
          <a:noFill/>
          <a:ln/>
        </p:spPr>
        <p:txBody>
          <a:bodyPr wrap="square" lIns="0" tIns="0" rIns="0" bIns="0" rtlCol="0" anchor="ctr"/>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Next visible milestone</a:t>
            </a:r>
            <a:endParaRPr lang="en-US" sz="1600" dirty="0"/>
          </a:p>
        </p:txBody>
      </p:sp>
      <p:sp>
        <p:nvSpPr>
          <p:cNvPr id="24" name="Text 22"/>
          <p:cNvSpPr txBox="1"/>
          <p:nvPr/>
        </p:nvSpPr>
        <p:spPr>
          <a:xfrm>
            <a:off x="4200854" y="5301208"/>
            <a:ext cx="338328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Continued interworking and federation output through the 2025-2028 study period</a:t>
            </a:r>
            <a:endParaRPr lang="en-US" sz="1200" dirty="0"/>
          </a:p>
        </p:txBody>
      </p:sp>
      <p:sp>
        <p:nvSpPr>
          <p:cNvPr id="25" name="Text 23"/>
          <p:cNvSpPr txBox="1"/>
          <p:nvPr/>
        </p:nvSpPr>
        <p:spPr>
          <a:xfrm>
            <a:off x="7959038" y="5301208"/>
            <a:ext cx="3520440" cy="603504"/>
          </a:xfrm>
          <a:prstGeom prst="rect">
            <a:avLst/>
          </a:prstGeom>
          <a:noFill/>
          <a:ln/>
        </p:spPr>
        <p:txBody>
          <a:bodyPr wrap="square" lIns="0" tIns="0" rIns="0" bIns="0" rtlCol="0" anchor="ctr"/>
          <a:lstStyle/>
          <a:p>
            <a:pPr marL="0" indent="0" latinLnBrk="0">
              <a:lnSpc>
                <a:spcPts val="1250"/>
              </a:lnSpc>
              <a:buNone/>
            </a:pPr>
            <a:r>
              <a:rPr lang="en-US" sz="1200" dirty="0">
                <a:solidFill>
                  <a:srgbClr val="5C6684"/>
                </a:solidFill>
                <a:latin typeface="Calibri" pitchFamily="34" charset="0"/>
                <a:ea typeface="Calibri" pitchFamily="34" charset="-122"/>
                <a:cs typeface="Calibri" pitchFamily="34" charset="-120"/>
              </a:rPr>
              <a:t>TR 63760 committee draft due 12/2026; first JTC 3 standards land 2028-2029</a:t>
            </a:r>
            <a:endParaRPr lang="en-US" sz="1200" dirty="0"/>
          </a:p>
        </p:txBody>
      </p:sp>
      <p:sp>
        <p:nvSpPr>
          <p:cNvPr id="27" name="슬라이드 번호 개체 틀 26">
            <a:extLst>
              <a:ext uri="{FF2B5EF4-FFF2-40B4-BE49-F238E27FC236}">
                <a16:creationId xmlns:a16="http://schemas.microsoft.com/office/drawing/2014/main" id="{41093628-C2A9-4A49-8934-66D52EB83704}"/>
              </a:ext>
            </a:extLst>
          </p:cNvPr>
          <p:cNvSpPr>
            <a:spLocks noGrp="1"/>
          </p:cNvSpPr>
          <p:nvPr>
            <p:ph type="sldNum" sz="quarter" idx="12"/>
          </p:nvPr>
        </p:nvSpPr>
        <p:spPr/>
        <p:txBody>
          <a:bodyPr/>
          <a:lstStyle/>
          <a:p>
            <a:fld id="{0868B0AE-DDA0-4086-95B2-0A85D27A2D2E}" type="slidenum">
              <a:rPr lang="ko-KR" altLang="en-US" smtClean="0"/>
              <a:t>22</a:t>
            </a:fld>
            <a:endParaRPr lang="ko-KR"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chemeClr val="accent1">
                    <a:lumMod val="60000"/>
                    <a:lumOff val="40000"/>
                  </a:schemeClr>
                </a:solidFill>
                <a:latin typeface="Arial Rounded MT Bold" panose="020F0704030504030204" pitchFamily="34" charset="0"/>
              </a:rPr>
              <a:t>Standardization on QKDN in ITU-T</a:t>
            </a:r>
          </a:p>
          <a:p>
            <a:r>
              <a:rPr lang="en-US" altLang="ko-KR" dirty="0">
                <a:solidFill>
                  <a:schemeClr val="accent1">
                    <a:lumMod val="60000"/>
                    <a:lumOff val="40000"/>
                  </a:schemeClr>
                </a:solidFill>
                <a:latin typeface="Arial Rounded MT Bold" panose="020F0704030504030204" pitchFamily="34" charset="0"/>
              </a:rPr>
              <a:t>Standardization on Quantum Communications in ISO/IEC JTC3</a:t>
            </a:r>
          </a:p>
          <a:p>
            <a:r>
              <a:rPr lang="en-US" altLang="ko-KR" dirty="0">
                <a:solidFill>
                  <a:srgbClr val="7030A0"/>
                </a:solidFill>
                <a:latin typeface="Arial Rounded MT Bold" panose="020F0704030504030204" pitchFamily="34" charset="0"/>
              </a:rPr>
              <a:t>Standardization on QKD in ETSI ISG QKD </a:t>
            </a:r>
            <a:r>
              <a:rPr lang="en-US" altLang="ko-KR" dirty="0">
                <a:solidFill>
                  <a:schemeClr val="accent1">
                    <a:lumMod val="60000"/>
                    <a:lumOff val="40000"/>
                  </a:schemeClr>
                </a:solidFill>
                <a:latin typeface="Arial Rounded MT Bold" panose="020F0704030504030204" pitchFamily="34" charset="0"/>
              </a:rPr>
              <a:t>&amp; TC QT</a:t>
            </a:r>
          </a:p>
          <a:p>
            <a:r>
              <a:rPr lang="en-US" altLang="ko-KR" dirty="0">
                <a:solidFill>
                  <a:schemeClr val="accent1">
                    <a:lumMod val="60000"/>
                    <a:lumOff val="40000"/>
                  </a:schemeClr>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96600" y="6477216"/>
            <a:ext cx="579663" cy="288925"/>
          </a:xfrm>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06F33A7-89BB-45B3-9FB3-04BFD7B53A91}" type="slidenum">
              <a:rPr kumimoji="0" lang="ko-KR" altLang="en-US" sz="11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23</a:t>
            </a:fld>
            <a:endParaRPr kumimoji="0" lang="ko-KR" altLang="en-US" sz="11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537880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57784" y="4462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A mature interface corpus, a young architecture</a:t>
            </a:r>
            <a:endParaRPr lang="en-US" sz="3200" dirty="0">
              <a:solidFill>
                <a:schemeClr val="bg1"/>
              </a:solidFill>
            </a:endParaRPr>
          </a:p>
        </p:txBody>
      </p:sp>
      <p:sp>
        <p:nvSpPr>
          <p:cNvPr id="4" name="Shape 2"/>
          <p:cNvSpPr/>
          <p:nvPr/>
        </p:nvSpPr>
        <p:spPr>
          <a:xfrm>
            <a:off x="566928" y="1484784"/>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658520"/>
            <a:ext cx="2103120" cy="731520"/>
          </a:xfrm>
          <a:prstGeom prst="rect">
            <a:avLst/>
          </a:prstGeom>
          <a:noFill/>
          <a:ln/>
        </p:spPr>
        <p:txBody>
          <a:bodyPr wrap="square" lIns="0" tIns="0" rIns="0" bIns="0" rtlCol="0" anchor="ctr"/>
          <a:lstStyle/>
          <a:p>
            <a:pPr marL="0" indent="0">
              <a:buNone/>
            </a:pPr>
            <a:r>
              <a:rPr lang="en-US" sz="4400" b="1" dirty="0">
                <a:solidFill>
                  <a:srgbClr val="02C39A"/>
                </a:solidFill>
                <a:latin typeface="Cambria" pitchFamily="34" charset="0"/>
                <a:ea typeface="Cambria" pitchFamily="34" charset="-122"/>
                <a:cs typeface="Cambria" pitchFamily="34" charset="-120"/>
              </a:rPr>
              <a:t>13</a:t>
            </a:r>
            <a:endParaRPr lang="en-US" sz="4400" dirty="0"/>
          </a:p>
        </p:txBody>
      </p:sp>
      <p:sp>
        <p:nvSpPr>
          <p:cNvPr id="6" name="Text 4"/>
          <p:cNvSpPr txBox="1"/>
          <p:nvPr/>
        </p:nvSpPr>
        <p:spPr>
          <a:xfrm>
            <a:off x="822960" y="2426616"/>
            <a:ext cx="2103120" cy="566928"/>
          </a:xfrm>
          <a:prstGeom prst="rect">
            <a:avLst/>
          </a:prstGeom>
          <a:noFill/>
          <a:ln/>
        </p:spPr>
        <p:txBody>
          <a:bodyPr wrap="square" lIns="0" tIns="0" rIns="0" bIns="0" rtlCol="0" anchor="t"/>
          <a:lstStyle/>
          <a:p>
            <a:pPr marL="0" indent="0">
              <a:lnSpc>
                <a:spcPts val="1600"/>
              </a:lnSpc>
              <a:buNone/>
            </a:pPr>
            <a:r>
              <a:rPr lang="en-US" sz="1600" b="1" dirty="0">
                <a:solidFill>
                  <a:srgbClr val="161D3A"/>
                </a:solidFill>
                <a:latin typeface="Calibri" pitchFamily="34" charset="0"/>
                <a:ea typeface="Calibri" pitchFamily="34" charset="-122"/>
                <a:cs typeface="Calibri" pitchFamily="34" charset="-120"/>
              </a:rPr>
              <a:t>Deliverables in force</a:t>
            </a:r>
            <a:endParaRPr lang="en-US" sz="1600" dirty="0"/>
          </a:p>
        </p:txBody>
      </p:sp>
      <p:sp>
        <p:nvSpPr>
          <p:cNvPr id="7" name="Text 5"/>
          <p:cNvSpPr txBox="1"/>
          <p:nvPr/>
        </p:nvSpPr>
        <p:spPr>
          <a:xfrm>
            <a:off x="807721" y="2920392"/>
            <a:ext cx="2139696" cy="713232"/>
          </a:xfrm>
          <a:prstGeom prst="rect">
            <a:avLst/>
          </a:prstGeom>
          <a:noFill/>
          <a:ln/>
        </p:spPr>
        <p:txBody>
          <a:bodyPr wrap="square" lIns="0" tIns="0" rIns="0" bIns="0" rtlCol="0" anchor="t"/>
          <a:lstStyle/>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GS QKD 002 to 020 plus</a:t>
            </a:r>
            <a:endParaRPr lang="en-US" sz="1200" dirty="0"/>
          </a:p>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GR QKD 003 and 007</a:t>
            </a:r>
            <a:endParaRPr lang="en-US" sz="1200" dirty="0"/>
          </a:p>
        </p:txBody>
      </p:sp>
      <p:sp>
        <p:nvSpPr>
          <p:cNvPr id="8" name="Shape 6"/>
          <p:cNvSpPr/>
          <p:nvPr/>
        </p:nvSpPr>
        <p:spPr>
          <a:xfrm>
            <a:off x="3374136" y="1484784"/>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3630168" y="1658520"/>
            <a:ext cx="2103120" cy="731520"/>
          </a:xfrm>
          <a:prstGeom prst="rect">
            <a:avLst/>
          </a:prstGeom>
          <a:noFill/>
          <a:ln/>
        </p:spPr>
        <p:txBody>
          <a:bodyPr wrap="square" lIns="0" tIns="0" rIns="0" bIns="0" rtlCol="0" anchor="ctr"/>
          <a:lstStyle/>
          <a:p>
            <a:pPr marL="0" indent="0">
              <a:buNone/>
            </a:pPr>
            <a:r>
              <a:rPr lang="en-US" sz="4400" b="1" dirty="0">
                <a:solidFill>
                  <a:srgbClr val="1C7293"/>
                </a:solidFill>
                <a:latin typeface="Cambria" pitchFamily="34" charset="0"/>
                <a:ea typeface="Cambria" pitchFamily="34" charset="-122"/>
                <a:cs typeface="Cambria" pitchFamily="34" charset="-120"/>
              </a:rPr>
              <a:t>32</a:t>
            </a:r>
            <a:endParaRPr lang="en-US" sz="4400" dirty="0"/>
          </a:p>
        </p:txBody>
      </p:sp>
      <p:sp>
        <p:nvSpPr>
          <p:cNvPr id="10" name="Text 8"/>
          <p:cNvSpPr txBox="1"/>
          <p:nvPr/>
        </p:nvSpPr>
        <p:spPr>
          <a:xfrm>
            <a:off x="3630168" y="2426616"/>
            <a:ext cx="2177800" cy="566928"/>
          </a:xfrm>
          <a:prstGeom prst="rect">
            <a:avLst/>
          </a:prstGeom>
          <a:noFill/>
          <a:ln/>
        </p:spPr>
        <p:txBody>
          <a:bodyPr wrap="square" lIns="0" tIns="0" rIns="0" bIns="0" rtlCol="0" anchor="t"/>
          <a:lstStyle/>
          <a:p>
            <a:pPr marL="0" indent="0">
              <a:lnSpc>
                <a:spcPts val="1600"/>
              </a:lnSpc>
              <a:buNone/>
            </a:pPr>
            <a:r>
              <a:rPr lang="en-US" sz="1600" b="1" dirty="0">
                <a:solidFill>
                  <a:srgbClr val="161D3A"/>
                </a:solidFill>
                <a:latin typeface="Calibri" pitchFamily="34" charset="0"/>
                <a:ea typeface="Calibri" pitchFamily="34" charset="-122"/>
                <a:cs typeface="Calibri" pitchFamily="34" charset="-120"/>
              </a:rPr>
              <a:t>Work items on the books</a:t>
            </a:r>
            <a:endParaRPr lang="en-US" sz="1600" dirty="0"/>
          </a:p>
        </p:txBody>
      </p:sp>
      <p:sp>
        <p:nvSpPr>
          <p:cNvPr id="11" name="Text 9"/>
          <p:cNvSpPr txBox="1"/>
          <p:nvPr/>
        </p:nvSpPr>
        <p:spPr>
          <a:xfrm>
            <a:off x="3614929" y="2920392"/>
            <a:ext cx="2139696" cy="713232"/>
          </a:xfrm>
          <a:prstGeom prst="rect">
            <a:avLst/>
          </a:prstGeom>
          <a:noFill/>
          <a:ln/>
        </p:spPr>
        <p:txBody>
          <a:bodyPr wrap="square" lIns="0" tIns="0" rIns="0" bIns="0" rtlCol="0" anchor="t"/>
          <a:lstStyle/>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Including every edition,</a:t>
            </a:r>
            <a:endParaRPr lang="en-US" sz="1200" dirty="0"/>
          </a:p>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2 stopped and 1 withdrawn</a:t>
            </a:r>
            <a:endParaRPr lang="en-US" sz="1200" dirty="0"/>
          </a:p>
        </p:txBody>
      </p:sp>
      <p:sp>
        <p:nvSpPr>
          <p:cNvPr id="12" name="Shape 10"/>
          <p:cNvSpPr/>
          <p:nvPr/>
        </p:nvSpPr>
        <p:spPr>
          <a:xfrm>
            <a:off x="6181344" y="1484784"/>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6437376" y="1658520"/>
            <a:ext cx="2103120" cy="731520"/>
          </a:xfrm>
          <a:prstGeom prst="rect">
            <a:avLst/>
          </a:prstGeom>
          <a:noFill/>
          <a:ln/>
        </p:spPr>
        <p:txBody>
          <a:bodyPr wrap="square" lIns="0" tIns="0" rIns="0" bIns="0" rtlCol="0" anchor="ctr"/>
          <a:lstStyle/>
          <a:p>
            <a:pPr marL="0" indent="0">
              <a:buNone/>
            </a:pPr>
            <a:r>
              <a:rPr lang="en-US" sz="4400" b="1" dirty="0">
                <a:solidFill>
                  <a:srgbClr val="1C7293"/>
                </a:solidFill>
                <a:latin typeface="Cambria" pitchFamily="34" charset="0"/>
                <a:ea typeface="Cambria" pitchFamily="34" charset="-122"/>
                <a:cs typeface="Cambria" pitchFamily="34" charset="-120"/>
              </a:rPr>
              <a:t>12</a:t>
            </a:r>
            <a:endParaRPr lang="en-US" sz="4400" dirty="0"/>
          </a:p>
        </p:txBody>
      </p:sp>
      <p:sp>
        <p:nvSpPr>
          <p:cNvPr id="14" name="Text 12"/>
          <p:cNvSpPr txBox="1"/>
          <p:nvPr/>
        </p:nvSpPr>
        <p:spPr>
          <a:xfrm>
            <a:off x="6437376" y="2426616"/>
            <a:ext cx="2103120" cy="566928"/>
          </a:xfrm>
          <a:prstGeom prst="rect">
            <a:avLst/>
          </a:prstGeom>
          <a:noFill/>
          <a:ln/>
        </p:spPr>
        <p:txBody>
          <a:bodyPr wrap="square" lIns="0" tIns="0" rIns="0" bIns="0" rtlCol="0" anchor="t"/>
          <a:lstStyle/>
          <a:p>
            <a:pPr marL="0" indent="0">
              <a:lnSpc>
                <a:spcPts val="1600"/>
              </a:lnSpc>
              <a:buNone/>
            </a:pPr>
            <a:r>
              <a:rPr lang="en-US" sz="1600" b="1" dirty="0">
                <a:solidFill>
                  <a:srgbClr val="161D3A"/>
                </a:solidFill>
                <a:latin typeface="Calibri" pitchFamily="34" charset="0"/>
                <a:ea typeface="Calibri" pitchFamily="34" charset="-122"/>
                <a:cs typeface="Calibri" pitchFamily="34" charset="-120"/>
              </a:rPr>
              <a:t>Currently in drafting</a:t>
            </a:r>
            <a:endParaRPr lang="en-US" sz="1600" dirty="0"/>
          </a:p>
        </p:txBody>
      </p:sp>
      <p:sp>
        <p:nvSpPr>
          <p:cNvPr id="15" name="Text 13"/>
          <p:cNvSpPr txBox="1"/>
          <p:nvPr/>
        </p:nvSpPr>
        <p:spPr>
          <a:xfrm>
            <a:off x="6422137" y="2920392"/>
            <a:ext cx="2139696" cy="713232"/>
          </a:xfrm>
          <a:prstGeom prst="rect">
            <a:avLst/>
          </a:prstGeom>
          <a:noFill/>
          <a:ln/>
        </p:spPr>
        <p:txBody>
          <a:bodyPr wrap="square" lIns="0" tIns="0" rIns="0" bIns="0" rtlCol="0" anchor="t"/>
          <a:lstStyle/>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Eight new numbers plus four</a:t>
            </a:r>
            <a:endParaRPr lang="en-US" sz="1200" dirty="0"/>
          </a:p>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revisions of existing ones</a:t>
            </a:r>
            <a:endParaRPr lang="en-US" sz="1200" dirty="0"/>
          </a:p>
        </p:txBody>
      </p:sp>
      <p:sp>
        <p:nvSpPr>
          <p:cNvPr id="16" name="Shape 14"/>
          <p:cNvSpPr/>
          <p:nvPr/>
        </p:nvSpPr>
        <p:spPr>
          <a:xfrm>
            <a:off x="8988552" y="1484784"/>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9244584" y="1658520"/>
            <a:ext cx="2103120" cy="731520"/>
          </a:xfrm>
          <a:prstGeom prst="rect">
            <a:avLst/>
          </a:prstGeom>
          <a:noFill/>
          <a:ln/>
        </p:spPr>
        <p:txBody>
          <a:bodyPr wrap="square" lIns="0" tIns="0" rIns="0" bIns="0" rtlCol="0" anchor="ctr"/>
          <a:lstStyle/>
          <a:p>
            <a:pPr marL="0" indent="0">
              <a:buNone/>
            </a:pPr>
            <a:r>
              <a:rPr lang="en-US" sz="4400" b="1" dirty="0">
                <a:solidFill>
                  <a:srgbClr val="B0453F"/>
                </a:solidFill>
                <a:latin typeface="Cambria" pitchFamily="34" charset="0"/>
                <a:ea typeface="Cambria" pitchFamily="34" charset="-122"/>
                <a:cs typeface="Cambria" pitchFamily="34" charset="-120"/>
              </a:rPr>
              <a:t>0</a:t>
            </a:r>
            <a:endParaRPr lang="en-US" sz="4400" dirty="0"/>
          </a:p>
        </p:txBody>
      </p:sp>
      <p:sp>
        <p:nvSpPr>
          <p:cNvPr id="18" name="Text 16"/>
          <p:cNvSpPr txBox="1"/>
          <p:nvPr/>
        </p:nvSpPr>
        <p:spPr>
          <a:xfrm>
            <a:off x="9244584" y="2426616"/>
            <a:ext cx="2103120" cy="566928"/>
          </a:xfrm>
          <a:prstGeom prst="rect">
            <a:avLst/>
          </a:prstGeom>
          <a:noFill/>
          <a:ln/>
        </p:spPr>
        <p:txBody>
          <a:bodyPr wrap="square" lIns="0" tIns="0" rIns="0" bIns="0" rtlCol="0" anchor="t"/>
          <a:lstStyle/>
          <a:p>
            <a:pPr marL="0" indent="0">
              <a:lnSpc>
                <a:spcPts val="1600"/>
              </a:lnSpc>
              <a:buNone/>
            </a:pPr>
            <a:r>
              <a:rPr lang="en-US" sz="1600" b="1" dirty="0">
                <a:solidFill>
                  <a:srgbClr val="161D3A"/>
                </a:solidFill>
                <a:latin typeface="Calibri" pitchFamily="34" charset="0"/>
                <a:ea typeface="Calibri" pitchFamily="34" charset="-122"/>
                <a:cs typeface="Calibri" pitchFamily="34" charset="-120"/>
              </a:rPr>
              <a:t>Published network</a:t>
            </a:r>
            <a:endParaRPr lang="en-US" sz="1600" dirty="0"/>
          </a:p>
          <a:p>
            <a:pPr marL="0" indent="0">
              <a:lnSpc>
                <a:spcPts val="1600"/>
              </a:lnSpc>
              <a:buNone/>
            </a:pPr>
            <a:r>
              <a:rPr lang="en-US" sz="1600" b="1" dirty="0">
                <a:solidFill>
                  <a:srgbClr val="161D3A"/>
                </a:solidFill>
                <a:latin typeface="Calibri" pitchFamily="34" charset="0"/>
                <a:ea typeface="Calibri" pitchFamily="34" charset="-122"/>
                <a:cs typeface="Calibri" pitchFamily="34" charset="-120"/>
              </a:rPr>
              <a:t>architecture</a:t>
            </a:r>
            <a:endParaRPr lang="en-US" sz="1600" dirty="0"/>
          </a:p>
        </p:txBody>
      </p:sp>
      <p:sp>
        <p:nvSpPr>
          <p:cNvPr id="19" name="Text 17"/>
          <p:cNvSpPr txBox="1"/>
          <p:nvPr/>
        </p:nvSpPr>
        <p:spPr>
          <a:xfrm>
            <a:off x="9229345" y="2920392"/>
            <a:ext cx="2139696" cy="713232"/>
          </a:xfrm>
          <a:prstGeom prst="rect">
            <a:avLst/>
          </a:prstGeom>
          <a:noFill/>
          <a:ln/>
        </p:spPr>
        <p:txBody>
          <a:bodyPr wrap="square" lIns="0" tIns="0" rIns="0" bIns="0" rtlCol="0" anchor="t"/>
          <a:lstStyle/>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GR QKD 017 is a stable draft;</a:t>
            </a:r>
            <a:endParaRPr lang="en-US" sz="1200" dirty="0"/>
          </a:p>
          <a:p>
            <a:pPr marL="0" indent="0">
              <a:lnSpc>
                <a:spcPts val="1300"/>
              </a:lnSpc>
              <a:buNone/>
            </a:pPr>
            <a:r>
              <a:rPr lang="en-US" sz="1200" dirty="0">
                <a:solidFill>
                  <a:srgbClr val="5C6684"/>
                </a:solidFill>
                <a:latin typeface="Calibri" pitchFamily="34" charset="0"/>
                <a:ea typeface="Calibri" pitchFamily="34" charset="-122"/>
                <a:cs typeface="Calibri" pitchFamily="34" charset="-120"/>
              </a:rPr>
              <a:t>GS QKD 022 is an early draft</a:t>
            </a:r>
            <a:endParaRPr lang="en-US" sz="1200" dirty="0"/>
          </a:p>
        </p:txBody>
      </p:sp>
      <p:sp>
        <p:nvSpPr>
          <p:cNvPr id="20" name="Shape 18"/>
          <p:cNvSpPr/>
          <p:nvPr/>
        </p:nvSpPr>
        <p:spPr>
          <a:xfrm>
            <a:off x="566928" y="3999384"/>
            <a:ext cx="11064240" cy="2093912"/>
          </a:xfrm>
          <a:prstGeom prst="roundRect">
            <a:avLst>
              <a:gd name="adj" fmla="val 512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868680" y="4182264"/>
            <a:ext cx="4572000" cy="292608"/>
          </a:xfrm>
          <a:prstGeom prst="rect">
            <a:avLst/>
          </a:prstGeom>
          <a:noFill/>
          <a:ln/>
        </p:spPr>
        <p:txBody>
          <a:bodyPr wrap="square" lIns="0" tIns="0" rIns="0" bIns="0" rtlCol="0" anchor="ctr"/>
          <a:lstStyle/>
          <a:p>
            <a:pPr marL="0" indent="0">
              <a:buNone/>
            </a:pPr>
            <a:r>
              <a:rPr lang="en-US" sz="1600" b="1" dirty="0">
                <a:solidFill>
                  <a:srgbClr val="161D3A"/>
                </a:solidFill>
                <a:latin typeface="Calibri" pitchFamily="34" charset="0"/>
                <a:ea typeface="Calibri" pitchFamily="34" charset="-122"/>
                <a:cs typeface="Calibri" pitchFamily="34" charset="-120"/>
              </a:rPr>
              <a:t>What the numbers say</a:t>
            </a:r>
            <a:endParaRPr lang="en-US" sz="1600" dirty="0"/>
          </a:p>
        </p:txBody>
      </p:sp>
      <p:sp>
        <p:nvSpPr>
          <p:cNvPr id="22" name="Text 20"/>
          <p:cNvSpPr txBox="1"/>
          <p:nvPr/>
        </p:nvSpPr>
        <p:spPr>
          <a:xfrm>
            <a:off x="868680" y="4529736"/>
            <a:ext cx="10424160" cy="1143000"/>
          </a:xfrm>
          <a:prstGeom prst="rect">
            <a:avLst/>
          </a:prstGeom>
          <a:noFill/>
          <a:ln/>
        </p:spPr>
        <p:txBody>
          <a:bodyPr wrap="square" lIns="0" tIns="0" rIns="0" bIns="0" rtlCol="0" anchor="t"/>
          <a:lstStyle/>
          <a:p>
            <a:pPr marL="342900" indent="-342900" latinLnBrk="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ETSI has been at this since 2008 — longer than anyone — but its output has concentrated on device characterisation, implementation security and, above all, interfaces.</a:t>
            </a:r>
            <a:endParaRPr lang="en-US" sz="1400" dirty="0"/>
          </a:p>
          <a:p>
            <a:pPr marL="342900" indent="-342900" latinLnBrk="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The newest deliverable, GS QKD 020 (06/2026), is an interoperable key-management API: the centre of gravity has moved to multi-vendor operation.</a:t>
            </a:r>
            <a:endParaRPr lang="en-US" sz="1400" dirty="0"/>
          </a:p>
          <a:p>
            <a:pPr marL="342900" indent="-342900" latinLnBrk="0">
              <a:lnSpc>
                <a:spcPts val="1600"/>
              </a:lnSpc>
              <a:spcAft>
                <a:spcPts val="600"/>
              </a:spcAft>
              <a:buSzPct val="100000"/>
              <a:buChar char="•"/>
            </a:pPr>
            <a:r>
              <a:rPr lang="en-US" sz="1400" dirty="0">
                <a:solidFill>
                  <a:srgbClr val="161D3A"/>
                </a:solidFill>
                <a:latin typeface="Calibri" pitchFamily="34" charset="0"/>
                <a:ea typeface="Calibri" pitchFamily="34" charset="-122"/>
                <a:cs typeface="Calibri" pitchFamily="34" charset="-120"/>
              </a:rPr>
              <a:t>Network architecture is the conspicuous gap. Two work items now address it, and neither has been published — roughly six years after ITU-T Y.3802 specified one.</a:t>
            </a:r>
            <a:endParaRPr lang="en-US" sz="1400" dirty="0"/>
          </a:p>
        </p:txBody>
      </p:sp>
      <p:sp>
        <p:nvSpPr>
          <p:cNvPr id="24" name="슬라이드 번호 개체 틀 23">
            <a:extLst>
              <a:ext uri="{FF2B5EF4-FFF2-40B4-BE49-F238E27FC236}">
                <a16:creationId xmlns:a16="http://schemas.microsoft.com/office/drawing/2014/main" id="{C52D95D4-82E6-4409-8A44-F5742C772CCF}"/>
              </a:ext>
            </a:extLst>
          </p:cNvPr>
          <p:cNvSpPr>
            <a:spLocks noGrp="1"/>
          </p:cNvSpPr>
          <p:nvPr>
            <p:ph type="sldNum" sz="quarter" idx="12"/>
          </p:nvPr>
        </p:nvSpPr>
        <p:spPr/>
        <p:txBody>
          <a:bodyPr/>
          <a:lstStyle/>
          <a:p>
            <a:fld id="{0868B0AE-DDA0-4086-95B2-0A85D27A2D2E}" type="slidenum">
              <a:rPr lang="ko-KR" altLang="en-US" smtClean="0"/>
              <a:t>24</a:t>
            </a:fld>
            <a:endParaRPr lang="ko-KR"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20732"/>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An Industry Specification Group, not a TC</a:t>
            </a:r>
            <a:endParaRPr lang="en-US" sz="3200" dirty="0">
              <a:solidFill>
                <a:schemeClr val="bg1"/>
              </a:solidFill>
            </a:endParaRPr>
          </a:p>
        </p:txBody>
      </p:sp>
      <p:sp>
        <p:nvSpPr>
          <p:cNvPr id="4" name="Shape 2"/>
          <p:cNvSpPr/>
          <p:nvPr/>
        </p:nvSpPr>
        <p:spPr>
          <a:xfrm>
            <a:off x="566928" y="1445864"/>
            <a:ext cx="5577840" cy="4206240"/>
          </a:xfrm>
          <a:prstGeom prst="roundRect">
            <a:avLst>
              <a:gd name="adj" fmla="val 2174"/>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610456"/>
            <a:ext cx="5029200" cy="274320"/>
          </a:xfrm>
          <a:prstGeom prst="rect">
            <a:avLst/>
          </a:prstGeom>
          <a:noFill/>
          <a:ln/>
        </p:spPr>
        <p:txBody>
          <a:bodyPr wrap="square" lIns="0" tIns="0" rIns="0" bIns="0" rtlCol="0" anchor="ctr"/>
          <a:lstStyle/>
          <a:p>
            <a:pPr marL="0" indent="0">
              <a:buNone/>
            </a:pPr>
            <a:r>
              <a:rPr lang="en-US" b="1" dirty="0">
                <a:solidFill>
                  <a:srgbClr val="1C7293"/>
                </a:solidFill>
                <a:latin typeface="Calibri" pitchFamily="34" charset="0"/>
                <a:ea typeface="Calibri" pitchFamily="34" charset="-122"/>
                <a:cs typeface="Calibri" pitchFamily="34" charset="-120"/>
              </a:rPr>
              <a:t>What an ISG is, and why it matters here</a:t>
            </a:r>
            <a:endParaRPr lang="en-US" dirty="0"/>
          </a:p>
        </p:txBody>
      </p:sp>
      <p:sp>
        <p:nvSpPr>
          <p:cNvPr id="6" name="Text 4"/>
          <p:cNvSpPr txBox="1"/>
          <p:nvPr/>
        </p:nvSpPr>
        <p:spPr>
          <a:xfrm>
            <a:off x="822960" y="1939640"/>
            <a:ext cx="5065776" cy="1463040"/>
          </a:xfrm>
          <a:prstGeom prst="rect">
            <a:avLst/>
          </a:prstGeom>
          <a:noFill/>
          <a:ln/>
        </p:spPr>
        <p:txBody>
          <a:bodyPr wrap="square" lIns="0" tIns="0" rIns="0" bIns="0" rtlCol="0" anchor="t"/>
          <a:lstStyle/>
          <a:p>
            <a:pPr marL="0" indent="0">
              <a:lnSpc>
                <a:spcPts val="1400"/>
              </a:lnSpc>
              <a:buNone/>
            </a:pPr>
            <a:r>
              <a:rPr lang="en-US" sz="1400" dirty="0">
                <a:solidFill>
                  <a:srgbClr val="161D3A"/>
                </a:solidFill>
                <a:latin typeface="Calibri" pitchFamily="34" charset="0"/>
                <a:ea typeface="Calibri" pitchFamily="34" charset="-122"/>
                <a:cs typeface="Calibri" pitchFamily="34" charset="-120"/>
              </a:rPr>
              <a:t>An ETSI Industry Specification Group publishes Group Specifications (GS) and Group Reports (GR). They are approved by the group's own members rather than by an ETSI-wide national vote, so they appear faster than European Standards — and they carry no regulatory status. For QKD this has been the right trade: the field needed running code and interoperable APIs long before it needed a normative European Standard.</a:t>
            </a:r>
            <a:endParaRPr lang="en-US" sz="1400" dirty="0"/>
          </a:p>
        </p:txBody>
      </p:sp>
      <p:sp>
        <p:nvSpPr>
          <p:cNvPr id="7" name="Text 5"/>
          <p:cNvSpPr txBox="1"/>
          <p:nvPr/>
        </p:nvSpPr>
        <p:spPr>
          <a:xfrm>
            <a:off x="822960" y="3475832"/>
            <a:ext cx="5029200" cy="274320"/>
          </a:xfrm>
          <a:prstGeom prst="rect">
            <a:avLst/>
          </a:prstGeom>
          <a:noFill/>
          <a:ln/>
        </p:spPr>
        <p:txBody>
          <a:bodyPr wrap="square" lIns="0" tIns="0" rIns="0" bIns="0" rtlCol="0" anchor="ctr"/>
          <a:lstStyle/>
          <a:p>
            <a:pPr marL="0" indent="0">
              <a:buNone/>
            </a:pPr>
            <a:r>
              <a:rPr lang="en-US" sz="1600" b="1" dirty="0">
                <a:solidFill>
                  <a:srgbClr val="1C7293"/>
                </a:solidFill>
                <a:latin typeface="Calibri" pitchFamily="34" charset="0"/>
                <a:ea typeface="Calibri" pitchFamily="34" charset="-122"/>
                <a:cs typeface="Calibri" pitchFamily="34" charset="-120"/>
              </a:rPr>
              <a:t>The stated remit, in ETSI's own words</a:t>
            </a:r>
            <a:endParaRPr lang="en-US" sz="1600" dirty="0"/>
          </a:p>
        </p:txBody>
      </p:sp>
      <p:sp>
        <p:nvSpPr>
          <p:cNvPr id="8" name="Text 6"/>
          <p:cNvSpPr txBox="1"/>
          <p:nvPr/>
        </p:nvSpPr>
        <p:spPr>
          <a:xfrm>
            <a:off x="822960" y="3786728"/>
            <a:ext cx="5065776" cy="1005840"/>
          </a:xfrm>
          <a:prstGeom prst="rect">
            <a:avLst/>
          </a:prstGeom>
          <a:noFill/>
          <a:ln/>
        </p:spPr>
        <p:txBody>
          <a:bodyPr wrap="square" lIns="0" tIns="0" rIns="0" bIns="0" rtlCol="0" anchor="t"/>
          <a:lstStyle/>
          <a:p>
            <a:pPr marL="0" indent="0">
              <a:lnSpc>
                <a:spcPts val="1400"/>
              </a:lnSpc>
              <a:buNone/>
            </a:pPr>
            <a:r>
              <a:rPr lang="en-US" sz="1400" i="1" dirty="0">
                <a:solidFill>
                  <a:srgbClr val="161D3A"/>
                </a:solidFill>
                <a:latin typeface="Calibri" pitchFamily="34" charset="0"/>
                <a:ea typeface="Calibri" pitchFamily="34" charset="-122"/>
                <a:cs typeface="Calibri" pitchFamily="34" charset="-120"/>
              </a:rPr>
              <a:t>“Specification of interfaces, implementation security requirements and optical characterisation of QKD systems and their components, enabling robust deployable solutions to protect next-generation telecommunications.”</a:t>
            </a:r>
            <a:endParaRPr lang="en-US" sz="1400" dirty="0"/>
          </a:p>
        </p:txBody>
      </p:sp>
      <p:sp>
        <p:nvSpPr>
          <p:cNvPr id="9" name="Text 7"/>
          <p:cNvSpPr txBox="1"/>
          <p:nvPr/>
        </p:nvSpPr>
        <p:spPr>
          <a:xfrm>
            <a:off x="822960" y="4884008"/>
            <a:ext cx="5065776" cy="640080"/>
          </a:xfrm>
          <a:prstGeom prst="rect">
            <a:avLst/>
          </a:prstGeom>
          <a:noFill/>
          <a:ln/>
        </p:spPr>
        <p:txBody>
          <a:bodyPr wrap="square" lIns="0" tIns="0" rIns="0" bIns="0" rtlCol="0" anchor="t"/>
          <a:lstStyle/>
          <a:p>
            <a:pPr marL="0" indent="0">
              <a:lnSpc>
                <a:spcPts val="1250"/>
              </a:lnSpc>
              <a:buNone/>
            </a:pPr>
            <a:r>
              <a:rPr lang="en-US" sz="1200" i="1" dirty="0">
                <a:solidFill>
                  <a:srgbClr val="5C6684"/>
                </a:solidFill>
                <a:latin typeface="Calibri" pitchFamily="34" charset="0"/>
                <a:ea typeface="Calibri" pitchFamily="34" charset="-122"/>
                <a:cs typeface="Calibri" pitchFamily="34" charset="-120"/>
              </a:rPr>
              <a:t>Read that literally: interfaces, implementation security, optical characterisation. Network architecture is not in the sentence — which is exactly why it is the newest addition to the work programme.</a:t>
            </a:r>
            <a:endParaRPr lang="en-US" sz="1200" dirty="0"/>
          </a:p>
        </p:txBody>
      </p:sp>
      <p:sp>
        <p:nvSpPr>
          <p:cNvPr id="10" name="Shape 8"/>
          <p:cNvSpPr/>
          <p:nvPr/>
        </p:nvSpPr>
        <p:spPr>
          <a:xfrm>
            <a:off x="6400800" y="1445864"/>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1" name="Shape 9"/>
          <p:cNvSpPr/>
          <p:nvPr/>
        </p:nvSpPr>
        <p:spPr>
          <a:xfrm>
            <a:off x="6638544" y="1683608"/>
            <a:ext cx="164592" cy="164592"/>
          </a:xfrm>
          <a:prstGeom prst="ellipse">
            <a:avLst/>
          </a:prstGeom>
          <a:solidFill>
            <a:srgbClr val="1C7293"/>
          </a:solidFill>
          <a:ln w="12700">
            <a:solidFill>
              <a:srgbClr val="1C7293"/>
            </a:solidFill>
            <a:prstDash val="solid"/>
          </a:ln>
        </p:spPr>
      </p:sp>
      <p:sp>
        <p:nvSpPr>
          <p:cNvPr id="12" name="Text 10"/>
          <p:cNvSpPr txBox="1"/>
          <p:nvPr/>
        </p:nvSpPr>
        <p:spPr>
          <a:xfrm>
            <a:off x="6912864" y="1583024"/>
            <a:ext cx="4480560" cy="274320"/>
          </a:xfrm>
          <a:prstGeom prst="rect">
            <a:avLst/>
          </a:prstGeom>
          <a:noFill/>
          <a:ln/>
        </p:spPr>
        <p:txBody>
          <a:bodyPr wrap="square" lIns="0" tIns="0" rIns="0" bIns="0" rtlCol="0" anchor="t"/>
          <a:lstStyle/>
          <a:p>
            <a:pPr marL="0" indent="0">
              <a:buNone/>
            </a:pPr>
            <a:r>
              <a:rPr lang="en-US" sz="1600" b="1" dirty="0">
                <a:solidFill>
                  <a:srgbClr val="161D3A"/>
                </a:solidFill>
                <a:latin typeface="Calibri" pitchFamily="34" charset="0"/>
                <a:ea typeface="Calibri" pitchFamily="34" charset="-122"/>
                <a:cs typeface="Calibri" pitchFamily="34" charset="-120"/>
              </a:rPr>
              <a:t>Optical characterisation</a:t>
            </a:r>
            <a:endParaRPr lang="en-US" sz="1600" dirty="0"/>
          </a:p>
        </p:txBody>
      </p:sp>
      <p:sp>
        <p:nvSpPr>
          <p:cNvPr id="13" name="Text 11"/>
          <p:cNvSpPr txBox="1"/>
          <p:nvPr/>
        </p:nvSpPr>
        <p:spPr>
          <a:xfrm>
            <a:off x="6638544" y="1983120"/>
            <a:ext cx="4754880" cy="365760"/>
          </a:xfrm>
          <a:prstGeom prst="rect">
            <a:avLst/>
          </a:prstGeom>
          <a:noFill/>
          <a:ln/>
        </p:spPr>
        <p:txBody>
          <a:bodyPr wrap="square" lIns="0" tIns="0" rIns="0" bIns="0" rtlCol="0" anchor="t"/>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Optical components, complete QKD modules, penetration testing.</a:t>
            </a:r>
            <a:endParaRPr lang="en-US" sz="1200" dirty="0"/>
          </a:p>
        </p:txBody>
      </p:sp>
      <p:sp>
        <p:nvSpPr>
          <p:cNvPr id="14" name="Text 12"/>
          <p:cNvSpPr txBox="1"/>
          <p:nvPr/>
        </p:nvSpPr>
        <p:spPr>
          <a:xfrm>
            <a:off x="6638544" y="2223104"/>
            <a:ext cx="4754880" cy="201168"/>
          </a:xfrm>
          <a:prstGeom prst="rect">
            <a:avLst/>
          </a:prstGeom>
          <a:noFill/>
          <a:ln/>
        </p:spPr>
        <p:txBody>
          <a:bodyPr wrap="square" lIns="0" tIns="0" rIns="0" bIns="0" rtlCol="0" anchor="ctr"/>
          <a:lstStyle/>
          <a:p>
            <a:pPr marL="0" indent="0">
              <a:buNone/>
            </a:pPr>
            <a:r>
              <a:rPr lang="en-US" sz="1050" b="1" dirty="0">
                <a:solidFill>
                  <a:srgbClr val="1C7293"/>
                </a:solidFill>
                <a:latin typeface="Calibri" pitchFamily="34" charset="0"/>
                <a:ea typeface="Calibri" pitchFamily="34" charset="-122"/>
                <a:cs typeface="Calibri" pitchFamily="34" charset="-120"/>
              </a:rPr>
              <a:t>GS QKD 011, 013</a:t>
            </a:r>
            <a:endParaRPr lang="en-US" sz="1050" dirty="0"/>
          </a:p>
        </p:txBody>
      </p:sp>
      <p:sp>
        <p:nvSpPr>
          <p:cNvPr id="15" name="Shape 13"/>
          <p:cNvSpPr/>
          <p:nvPr/>
        </p:nvSpPr>
        <p:spPr>
          <a:xfrm>
            <a:off x="6400800" y="2515712"/>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6" name="Shape 14"/>
          <p:cNvSpPr/>
          <p:nvPr/>
        </p:nvSpPr>
        <p:spPr>
          <a:xfrm>
            <a:off x="6638544" y="2753456"/>
            <a:ext cx="164592" cy="164592"/>
          </a:xfrm>
          <a:prstGeom prst="ellipse">
            <a:avLst/>
          </a:prstGeom>
          <a:solidFill>
            <a:srgbClr val="5B4B8A"/>
          </a:solidFill>
          <a:ln w="12700">
            <a:solidFill>
              <a:srgbClr val="5B4B8A"/>
            </a:solidFill>
            <a:prstDash val="solid"/>
          </a:ln>
        </p:spPr>
      </p:sp>
      <p:sp>
        <p:nvSpPr>
          <p:cNvPr id="17" name="Text 15"/>
          <p:cNvSpPr txBox="1"/>
          <p:nvPr/>
        </p:nvSpPr>
        <p:spPr>
          <a:xfrm>
            <a:off x="6912864" y="2652872"/>
            <a:ext cx="4480560" cy="274320"/>
          </a:xfrm>
          <a:prstGeom prst="rect">
            <a:avLst/>
          </a:prstGeom>
          <a:noFill/>
          <a:ln/>
        </p:spPr>
        <p:txBody>
          <a:bodyPr wrap="square" lIns="0" tIns="0" rIns="0" bIns="0" rtlCol="0" anchor="t"/>
          <a:lstStyle/>
          <a:p>
            <a:pPr marL="0" indent="0">
              <a:buNone/>
            </a:pPr>
            <a:r>
              <a:rPr lang="en-US" sz="1600" b="1" dirty="0">
                <a:solidFill>
                  <a:srgbClr val="161D3A"/>
                </a:solidFill>
                <a:latin typeface="Calibri" pitchFamily="34" charset="0"/>
                <a:ea typeface="Calibri" pitchFamily="34" charset="-122"/>
                <a:cs typeface="Calibri" pitchFamily="34" charset="-120"/>
              </a:rPr>
              <a:t>Security</a:t>
            </a:r>
            <a:endParaRPr lang="en-US" sz="1600" dirty="0"/>
          </a:p>
        </p:txBody>
      </p:sp>
      <p:sp>
        <p:nvSpPr>
          <p:cNvPr id="18" name="Text 16"/>
          <p:cNvSpPr txBox="1"/>
          <p:nvPr/>
        </p:nvSpPr>
        <p:spPr>
          <a:xfrm>
            <a:off x="6638544" y="2936336"/>
            <a:ext cx="4754880" cy="365760"/>
          </a:xfrm>
          <a:prstGeom prst="rect">
            <a:avLst/>
          </a:prstGeom>
          <a:noFill/>
          <a:ln/>
        </p:spPr>
        <p:txBody>
          <a:bodyPr wrap="square" lIns="0" tIns="0" rIns="0" bIns="0" rtlCol="0" anchor="t"/>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Implementation security, evaluation activities, protocol security proofs, authentication.</a:t>
            </a:r>
            <a:endParaRPr lang="en-US" sz="1200" dirty="0"/>
          </a:p>
        </p:txBody>
      </p:sp>
      <p:sp>
        <p:nvSpPr>
          <p:cNvPr id="19" name="Text 17"/>
          <p:cNvSpPr txBox="1"/>
          <p:nvPr/>
        </p:nvSpPr>
        <p:spPr>
          <a:xfrm>
            <a:off x="6638544" y="3292952"/>
            <a:ext cx="4754880" cy="201168"/>
          </a:xfrm>
          <a:prstGeom prst="rect">
            <a:avLst/>
          </a:prstGeom>
          <a:noFill/>
          <a:ln/>
        </p:spPr>
        <p:txBody>
          <a:bodyPr wrap="square" lIns="0" tIns="0" rIns="0" bIns="0" rtlCol="0" anchor="ctr"/>
          <a:lstStyle/>
          <a:p>
            <a:pPr marL="0" indent="0">
              <a:buNone/>
            </a:pPr>
            <a:r>
              <a:rPr lang="en-US" sz="1050" b="1" dirty="0">
                <a:solidFill>
                  <a:srgbClr val="5B4B8A"/>
                </a:solidFill>
                <a:latin typeface="Calibri" pitchFamily="34" charset="0"/>
                <a:ea typeface="Calibri" pitchFamily="34" charset="-122"/>
                <a:cs typeface="Calibri" pitchFamily="34" charset="-120"/>
              </a:rPr>
              <a:t>GS QKD 005, 008, 010, 016, 024; GR QKD 019</a:t>
            </a:r>
            <a:endParaRPr lang="en-US" sz="1050" dirty="0"/>
          </a:p>
        </p:txBody>
      </p:sp>
      <p:sp>
        <p:nvSpPr>
          <p:cNvPr id="20" name="Shape 18"/>
          <p:cNvSpPr/>
          <p:nvPr/>
        </p:nvSpPr>
        <p:spPr>
          <a:xfrm>
            <a:off x="6400800" y="3585560"/>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1" name="Shape 19"/>
          <p:cNvSpPr/>
          <p:nvPr/>
        </p:nvSpPr>
        <p:spPr>
          <a:xfrm>
            <a:off x="6638544" y="3823304"/>
            <a:ext cx="164592" cy="164592"/>
          </a:xfrm>
          <a:prstGeom prst="ellipse">
            <a:avLst/>
          </a:prstGeom>
          <a:solidFill>
            <a:srgbClr val="B0713F"/>
          </a:solidFill>
          <a:ln w="12700">
            <a:solidFill>
              <a:srgbClr val="B0713F"/>
            </a:solidFill>
            <a:prstDash val="solid"/>
          </a:ln>
        </p:spPr>
      </p:sp>
      <p:sp>
        <p:nvSpPr>
          <p:cNvPr id="22" name="Text 20"/>
          <p:cNvSpPr txBox="1"/>
          <p:nvPr/>
        </p:nvSpPr>
        <p:spPr>
          <a:xfrm>
            <a:off x="6912864" y="3722720"/>
            <a:ext cx="4480560" cy="274320"/>
          </a:xfrm>
          <a:prstGeom prst="rect">
            <a:avLst/>
          </a:prstGeom>
          <a:noFill/>
          <a:ln/>
        </p:spPr>
        <p:txBody>
          <a:bodyPr wrap="square" lIns="0" tIns="0" rIns="0" bIns="0" rtlCol="0" anchor="t"/>
          <a:lstStyle/>
          <a:p>
            <a:pPr marL="0" indent="0">
              <a:buNone/>
            </a:pPr>
            <a:r>
              <a:rPr lang="en-US" sz="1600" b="1" dirty="0">
                <a:solidFill>
                  <a:srgbClr val="161D3A"/>
                </a:solidFill>
                <a:latin typeface="Calibri" pitchFamily="34" charset="0"/>
                <a:ea typeface="Calibri" pitchFamily="34" charset="-122"/>
                <a:cs typeface="Calibri" pitchFamily="34" charset="-120"/>
              </a:rPr>
              <a:t>Vocabulary</a:t>
            </a:r>
            <a:endParaRPr lang="en-US" sz="1600" dirty="0"/>
          </a:p>
        </p:txBody>
      </p:sp>
      <p:sp>
        <p:nvSpPr>
          <p:cNvPr id="23" name="Text 21"/>
          <p:cNvSpPr txBox="1"/>
          <p:nvPr/>
        </p:nvSpPr>
        <p:spPr>
          <a:xfrm>
            <a:off x="6638544" y="4006184"/>
            <a:ext cx="4754880" cy="365760"/>
          </a:xfrm>
          <a:prstGeom prst="rect">
            <a:avLst/>
          </a:prstGeom>
          <a:noFill/>
          <a:ln/>
        </p:spPr>
        <p:txBody>
          <a:bodyPr wrap="square" lIns="0" tIns="0" rIns="0" bIns="0" rtlCol="0" anchor="t"/>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Improving and aligning use of terminology across the field.</a:t>
            </a:r>
            <a:endParaRPr lang="en-US" sz="1200" dirty="0"/>
          </a:p>
        </p:txBody>
      </p:sp>
      <p:sp>
        <p:nvSpPr>
          <p:cNvPr id="24" name="Text 22"/>
          <p:cNvSpPr txBox="1"/>
          <p:nvPr/>
        </p:nvSpPr>
        <p:spPr>
          <a:xfrm>
            <a:off x="6638544" y="4362800"/>
            <a:ext cx="4754880" cy="201168"/>
          </a:xfrm>
          <a:prstGeom prst="rect">
            <a:avLst/>
          </a:prstGeom>
          <a:noFill/>
          <a:ln/>
        </p:spPr>
        <p:txBody>
          <a:bodyPr wrap="square" lIns="0" tIns="0" rIns="0" bIns="0" rtlCol="0" anchor="ctr"/>
          <a:lstStyle/>
          <a:p>
            <a:pPr marL="0" indent="0">
              <a:buNone/>
            </a:pPr>
            <a:r>
              <a:rPr lang="en-US" sz="1050" b="1" dirty="0">
                <a:solidFill>
                  <a:srgbClr val="B0713F"/>
                </a:solidFill>
                <a:latin typeface="Calibri" pitchFamily="34" charset="0"/>
                <a:ea typeface="Calibri" pitchFamily="34" charset="-122"/>
                <a:cs typeface="Calibri" pitchFamily="34" charset="-120"/>
              </a:rPr>
              <a:t>GR QKD 007</a:t>
            </a:r>
            <a:endParaRPr lang="en-US" sz="1050" dirty="0"/>
          </a:p>
        </p:txBody>
      </p:sp>
      <p:sp>
        <p:nvSpPr>
          <p:cNvPr id="25" name="Shape 23"/>
          <p:cNvSpPr/>
          <p:nvPr/>
        </p:nvSpPr>
        <p:spPr>
          <a:xfrm>
            <a:off x="6400800" y="4655408"/>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6" name="Shape 24"/>
          <p:cNvSpPr/>
          <p:nvPr/>
        </p:nvSpPr>
        <p:spPr>
          <a:xfrm>
            <a:off x="6638544" y="4893152"/>
            <a:ext cx="164592" cy="164592"/>
          </a:xfrm>
          <a:prstGeom prst="ellipse">
            <a:avLst/>
          </a:prstGeom>
          <a:solidFill>
            <a:srgbClr val="02C39A"/>
          </a:solidFill>
          <a:ln w="12700">
            <a:solidFill>
              <a:srgbClr val="02C39A"/>
            </a:solidFill>
            <a:prstDash val="solid"/>
          </a:ln>
        </p:spPr>
      </p:sp>
      <p:sp>
        <p:nvSpPr>
          <p:cNvPr id="27" name="Text 25"/>
          <p:cNvSpPr txBox="1"/>
          <p:nvPr/>
        </p:nvSpPr>
        <p:spPr>
          <a:xfrm>
            <a:off x="6912864" y="4792568"/>
            <a:ext cx="4480560" cy="274320"/>
          </a:xfrm>
          <a:prstGeom prst="rect">
            <a:avLst/>
          </a:prstGeom>
          <a:noFill/>
          <a:ln/>
        </p:spPr>
        <p:txBody>
          <a:bodyPr wrap="square" lIns="0" tIns="0" rIns="0" bIns="0" rtlCol="0" anchor="t"/>
          <a:lstStyle/>
          <a:p>
            <a:pPr marL="0" indent="0">
              <a:buNone/>
            </a:pPr>
            <a:r>
              <a:rPr lang="en-US" sz="1600" b="1" dirty="0">
                <a:solidFill>
                  <a:srgbClr val="161D3A"/>
                </a:solidFill>
                <a:latin typeface="Calibri" pitchFamily="34" charset="0"/>
                <a:ea typeface="Calibri" pitchFamily="34" charset="-122"/>
                <a:cs typeface="Calibri" pitchFamily="34" charset="-120"/>
              </a:rPr>
              <a:t>Interoperability</a:t>
            </a:r>
            <a:endParaRPr lang="en-US" sz="1600" dirty="0"/>
          </a:p>
        </p:txBody>
      </p:sp>
      <p:sp>
        <p:nvSpPr>
          <p:cNvPr id="28" name="Text 26"/>
          <p:cNvSpPr txBox="1"/>
          <p:nvPr/>
        </p:nvSpPr>
        <p:spPr>
          <a:xfrm>
            <a:off x="6638544" y="5076032"/>
            <a:ext cx="4754880" cy="365760"/>
          </a:xfrm>
          <a:prstGeom prst="rect">
            <a:avLst/>
          </a:prstGeom>
          <a:noFill/>
          <a:ln/>
        </p:spPr>
        <p:txBody>
          <a:bodyPr wrap="square" lIns="0" tIns="0" rIns="0" bIns="0" rtlCol="0" anchor="t"/>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Application and key delivery interfaces, interoperable KMS interfaces, network architectures, QKD in software defined networks.</a:t>
            </a:r>
            <a:endParaRPr lang="en-US" sz="1200" dirty="0"/>
          </a:p>
        </p:txBody>
      </p:sp>
      <p:sp>
        <p:nvSpPr>
          <p:cNvPr id="29" name="Text 27"/>
          <p:cNvSpPr txBox="1"/>
          <p:nvPr/>
        </p:nvSpPr>
        <p:spPr>
          <a:xfrm>
            <a:off x="6638544" y="5432648"/>
            <a:ext cx="4754880" cy="201168"/>
          </a:xfrm>
          <a:prstGeom prst="rect">
            <a:avLst/>
          </a:prstGeom>
          <a:noFill/>
          <a:ln/>
        </p:spPr>
        <p:txBody>
          <a:bodyPr wrap="square" lIns="0" tIns="0" rIns="0" bIns="0"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GS QKD 004, 014, 015, 018, 020, 021, 022, 023; GR QKD 017</a:t>
            </a:r>
            <a:endParaRPr lang="en-US" sz="1050" dirty="0"/>
          </a:p>
        </p:txBody>
      </p:sp>
      <p:sp>
        <p:nvSpPr>
          <p:cNvPr id="30" name="Text 28"/>
          <p:cNvSpPr txBox="1"/>
          <p:nvPr/>
        </p:nvSpPr>
        <p:spPr>
          <a:xfrm>
            <a:off x="566928" y="6355080"/>
            <a:ext cx="11064240" cy="274320"/>
          </a:xfrm>
          <a:prstGeom prst="rect">
            <a:avLst/>
          </a:prstGeom>
          <a:noFill/>
          <a:ln/>
        </p:spPr>
        <p:txBody>
          <a:bodyPr wrap="square" lIns="0" tIns="0" rIns="0" bIns="0" rtlCol="0" anchor="ctr"/>
          <a:lstStyle/>
          <a:p>
            <a:pPr marL="0" indent="0">
              <a:buNone/>
            </a:pPr>
            <a:r>
              <a:rPr lang="en-US" sz="900" i="1" dirty="0">
                <a:solidFill>
                  <a:srgbClr val="5C6684"/>
                </a:solidFill>
                <a:latin typeface="Calibri" pitchFamily="34" charset="0"/>
                <a:ea typeface="Calibri" pitchFamily="34" charset="-122"/>
                <a:cs typeface="Calibri" pitchFamily="34" charset="-120"/>
              </a:rPr>
              <a:t>Work-area headings are ETSI's own; the deliverable mapping is this deck's, based on each work item's registered title.</a:t>
            </a:r>
            <a:endParaRPr lang="en-US" sz="900" dirty="0"/>
          </a:p>
        </p:txBody>
      </p:sp>
      <p:sp>
        <p:nvSpPr>
          <p:cNvPr id="31" name="슬라이드 번호 개체 틀 30">
            <a:extLst>
              <a:ext uri="{FF2B5EF4-FFF2-40B4-BE49-F238E27FC236}">
                <a16:creationId xmlns:a16="http://schemas.microsoft.com/office/drawing/2014/main" id="{B03AA31B-DAF6-4A84-842F-6CA891810081}"/>
              </a:ext>
            </a:extLst>
          </p:cNvPr>
          <p:cNvSpPr>
            <a:spLocks noGrp="1"/>
          </p:cNvSpPr>
          <p:nvPr>
            <p:ph type="sldNum" sz="quarter" idx="12"/>
          </p:nvPr>
        </p:nvSpPr>
        <p:spPr/>
        <p:txBody>
          <a:bodyPr/>
          <a:lstStyle/>
          <a:p>
            <a:fld id="{0868B0AE-DDA0-4086-95B2-0A85D27A2D2E}" type="slidenum">
              <a:rPr lang="ko-KR" altLang="en-US" smtClean="0"/>
              <a:t>25</a:t>
            </a:fld>
            <a:endParaRPr lang="ko-KR"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4462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The thirteen published deliverables</a:t>
            </a:r>
            <a:endParaRPr lang="en-US" sz="3200" dirty="0">
              <a:solidFill>
                <a:schemeClr val="bg1"/>
              </a:solidFill>
            </a:endParaRPr>
          </a:p>
        </p:txBody>
      </p:sp>
      <p:sp>
        <p:nvSpPr>
          <p:cNvPr id="4" name="Shape 2"/>
          <p:cNvSpPr/>
          <p:nvPr/>
        </p:nvSpPr>
        <p:spPr>
          <a:xfrm>
            <a:off x="566928" y="1556792"/>
            <a:ext cx="1600200" cy="365760"/>
          </a:xfrm>
          <a:prstGeom prst="rect">
            <a:avLst/>
          </a:prstGeom>
          <a:solidFill>
            <a:srgbClr val="E6ECF4"/>
          </a:solidFill>
          <a:ln w="6350">
            <a:solidFill>
              <a:srgbClr val="C9D4E2"/>
            </a:solidFill>
            <a:prstDash val="solid"/>
          </a:ln>
        </p:spPr>
      </p:sp>
      <p:sp>
        <p:nvSpPr>
          <p:cNvPr id="5" name="Text 3"/>
          <p:cNvSpPr txBox="1"/>
          <p:nvPr/>
        </p:nvSpPr>
        <p:spPr>
          <a:xfrm>
            <a:off x="676656" y="1556792"/>
            <a:ext cx="1380744" cy="365760"/>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Deliverable</a:t>
            </a:r>
            <a:endParaRPr lang="en-US" sz="1200" dirty="0"/>
          </a:p>
        </p:txBody>
      </p:sp>
      <p:sp>
        <p:nvSpPr>
          <p:cNvPr id="6" name="Shape 4"/>
          <p:cNvSpPr/>
          <p:nvPr/>
        </p:nvSpPr>
        <p:spPr>
          <a:xfrm>
            <a:off x="2167128" y="1556792"/>
            <a:ext cx="1051560" cy="365760"/>
          </a:xfrm>
          <a:prstGeom prst="rect">
            <a:avLst/>
          </a:prstGeom>
          <a:solidFill>
            <a:srgbClr val="E6ECF4"/>
          </a:solidFill>
          <a:ln w="6350">
            <a:solidFill>
              <a:srgbClr val="C9D4E2"/>
            </a:solidFill>
            <a:prstDash val="solid"/>
          </a:ln>
        </p:spPr>
      </p:sp>
      <p:sp>
        <p:nvSpPr>
          <p:cNvPr id="7" name="Text 5"/>
          <p:cNvSpPr txBox="1"/>
          <p:nvPr/>
        </p:nvSpPr>
        <p:spPr>
          <a:xfrm>
            <a:off x="2276856" y="1556792"/>
            <a:ext cx="832104" cy="365760"/>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Version</a:t>
            </a:r>
            <a:endParaRPr lang="en-US" sz="1200" dirty="0"/>
          </a:p>
        </p:txBody>
      </p:sp>
      <p:sp>
        <p:nvSpPr>
          <p:cNvPr id="8" name="Shape 6"/>
          <p:cNvSpPr/>
          <p:nvPr/>
        </p:nvSpPr>
        <p:spPr>
          <a:xfrm>
            <a:off x="3218688" y="1556792"/>
            <a:ext cx="5577840" cy="365760"/>
          </a:xfrm>
          <a:prstGeom prst="rect">
            <a:avLst/>
          </a:prstGeom>
          <a:solidFill>
            <a:srgbClr val="E6ECF4"/>
          </a:solidFill>
          <a:ln w="6350">
            <a:solidFill>
              <a:srgbClr val="C9D4E2"/>
            </a:solidFill>
            <a:prstDash val="solid"/>
          </a:ln>
        </p:spPr>
      </p:sp>
      <p:sp>
        <p:nvSpPr>
          <p:cNvPr id="9" name="Text 7"/>
          <p:cNvSpPr txBox="1"/>
          <p:nvPr/>
        </p:nvSpPr>
        <p:spPr>
          <a:xfrm>
            <a:off x="3328416" y="1556792"/>
            <a:ext cx="5358384" cy="365760"/>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Title</a:t>
            </a:r>
            <a:endParaRPr lang="en-US" sz="1200" dirty="0"/>
          </a:p>
        </p:txBody>
      </p:sp>
      <p:sp>
        <p:nvSpPr>
          <p:cNvPr id="10" name="Shape 8"/>
          <p:cNvSpPr/>
          <p:nvPr/>
        </p:nvSpPr>
        <p:spPr>
          <a:xfrm>
            <a:off x="8796528" y="1556792"/>
            <a:ext cx="2834640" cy="365760"/>
          </a:xfrm>
          <a:prstGeom prst="rect">
            <a:avLst/>
          </a:prstGeom>
          <a:solidFill>
            <a:srgbClr val="E6ECF4"/>
          </a:solidFill>
          <a:ln w="6350">
            <a:solidFill>
              <a:srgbClr val="C9D4E2"/>
            </a:solidFill>
            <a:prstDash val="solid"/>
          </a:ln>
        </p:spPr>
      </p:sp>
      <p:sp>
        <p:nvSpPr>
          <p:cNvPr id="11" name="Text 9"/>
          <p:cNvSpPr txBox="1"/>
          <p:nvPr/>
        </p:nvSpPr>
        <p:spPr>
          <a:xfrm>
            <a:off x="8906256" y="1556792"/>
            <a:ext cx="2615184" cy="365760"/>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Note</a:t>
            </a:r>
            <a:endParaRPr lang="en-US" sz="1200" dirty="0"/>
          </a:p>
        </p:txBody>
      </p:sp>
      <p:sp>
        <p:nvSpPr>
          <p:cNvPr id="12" name="Shape 10"/>
          <p:cNvSpPr/>
          <p:nvPr/>
        </p:nvSpPr>
        <p:spPr>
          <a:xfrm>
            <a:off x="566928" y="1922552"/>
            <a:ext cx="1600200" cy="338328"/>
          </a:xfrm>
          <a:prstGeom prst="rect">
            <a:avLst/>
          </a:prstGeom>
          <a:solidFill>
            <a:srgbClr val="FFFFFF"/>
          </a:solidFill>
          <a:ln w="6350">
            <a:solidFill>
              <a:srgbClr val="DCE3EC"/>
            </a:solidFill>
            <a:prstDash val="solid"/>
          </a:ln>
        </p:spPr>
      </p:sp>
      <p:sp>
        <p:nvSpPr>
          <p:cNvPr id="13" name="Text 11"/>
          <p:cNvSpPr txBox="1"/>
          <p:nvPr/>
        </p:nvSpPr>
        <p:spPr>
          <a:xfrm>
            <a:off x="676656" y="1949984"/>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002</a:t>
            </a:r>
            <a:endParaRPr lang="en-US" sz="1100" dirty="0"/>
          </a:p>
        </p:txBody>
      </p:sp>
      <p:sp>
        <p:nvSpPr>
          <p:cNvPr id="14" name="Shape 12"/>
          <p:cNvSpPr/>
          <p:nvPr/>
        </p:nvSpPr>
        <p:spPr>
          <a:xfrm>
            <a:off x="2167128" y="1922552"/>
            <a:ext cx="1051560" cy="338328"/>
          </a:xfrm>
          <a:prstGeom prst="rect">
            <a:avLst/>
          </a:prstGeom>
          <a:solidFill>
            <a:srgbClr val="FFFFFF"/>
          </a:solidFill>
          <a:ln w="6350">
            <a:solidFill>
              <a:srgbClr val="DCE3EC"/>
            </a:solidFill>
            <a:prstDash val="solid"/>
          </a:ln>
        </p:spPr>
      </p:sp>
      <p:sp>
        <p:nvSpPr>
          <p:cNvPr id="15" name="Text 13"/>
          <p:cNvSpPr txBox="1"/>
          <p:nvPr/>
        </p:nvSpPr>
        <p:spPr>
          <a:xfrm>
            <a:off x="2276856" y="1949984"/>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06/2010</a:t>
            </a:r>
            <a:endParaRPr lang="en-US" sz="1100" dirty="0"/>
          </a:p>
        </p:txBody>
      </p:sp>
      <p:sp>
        <p:nvSpPr>
          <p:cNvPr id="16" name="Shape 14"/>
          <p:cNvSpPr/>
          <p:nvPr/>
        </p:nvSpPr>
        <p:spPr>
          <a:xfrm>
            <a:off x="3218688" y="1922552"/>
            <a:ext cx="5577840" cy="338328"/>
          </a:xfrm>
          <a:prstGeom prst="rect">
            <a:avLst/>
          </a:prstGeom>
          <a:solidFill>
            <a:srgbClr val="FFFFFF"/>
          </a:solidFill>
          <a:ln w="6350">
            <a:solidFill>
              <a:srgbClr val="DCE3EC"/>
            </a:solidFill>
            <a:prstDash val="solid"/>
          </a:ln>
        </p:spPr>
      </p:sp>
      <p:sp>
        <p:nvSpPr>
          <p:cNvPr id="17" name="Text 15"/>
          <p:cNvSpPr txBox="1"/>
          <p:nvPr/>
        </p:nvSpPr>
        <p:spPr>
          <a:xfrm>
            <a:off x="3328416" y="1949984"/>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Use Cases</a:t>
            </a:r>
            <a:endParaRPr lang="en-US" sz="1100" dirty="0"/>
          </a:p>
        </p:txBody>
      </p:sp>
      <p:sp>
        <p:nvSpPr>
          <p:cNvPr id="18" name="Shape 16"/>
          <p:cNvSpPr/>
          <p:nvPr/>
        </p:nvSpPr>
        <p:spPr>
          <a:xfrm>
            <a:off x="8796528" y="1922552"/>
            <a:ext cx="2834640" cy="338328"/>
          </a:xfrm>
          <a:prstGeom prst="rect">
            <a:avLst/>
          </a:prstGeom>
          <a:solidFill>
            <a:srgbClr val="FFFFFF"/>
          </a:solidFill>
          <a:ln w="6350">
            <a:solidFill>
              <a:srgbClr val="DCE3EC"/>
            </a:solidFill>
            <a:prstDash val="solid"/>
          </a:ln>
        </p:spPr>
      </p:sp>
      <p:sp>
        <p:nvSpPr>
          <p:cNvPr id="19" name="Text 17"/>
          <p:cNvSpPr txBox="1"/>
          <p:nvPr/>
        </p:nvSpPr>
        <p:spPr>
          <a:xfrm>
            <a:off x="8906256" y="1949984"/>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The founding document</a:t>
            </a:r>
            <a:endParaRPr lang="en-US" sz="1100" dirty="0"/>
          </a:p>
        </p:txBody>
      </p:sp>
      <p:sp>
        <p:nvSpPr>
          <p:cNvPr id="20" name="Shape 18"/>
          <p:cNvSpPr/>
          <p:nvPr/>
        </p:nvSpPr>
        <p:spPr>
          <a:xfrm>
            <a:off x="566928" y="2260880"/>
            <a:ext cx="1600200" cy="338328"/>
          </a:xfrm>
          <a:prstGeom prst="rect">
            <a:avLst/>
          </a:prstGeom>
          <a:solidFill>
            <a:srgbClr val="F7F9FC"/>
          </a:solidFill>
          <a:ln w="6350">
            <a:solidFill>
              <a:srgbClr val="DCE3EC"/>
            </a:solidFill>
            <a:prstDash val="solid"/>
          </a:ln>
        </p:spPr>
      </p:sp>
      <p:sp>
        <p:nvSpPr>
          <p:cNvPr id="21" name="Text 19"/>
          <p:cNvSpPr txBox="1"/>
          <p:nvPr/>
        </p:nvSpPr>
        <p:spPr>
          <a:xfrm>
            <a:off x="676656" y="2288312"/>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GR QKD 003</a:t>
            </a:r>
            <a:endParaRPr lang="en-US" sz="1100" dirty="0"/>
          </a:p>
        </p:txBody>
      </p:sp>
      <p:sp>
        <p:nvSpPr>
          <p:cNvPr id="22" name="Shape 20"/>
          <p:cNvSpPr/>
          <p:nvPr/>
        </p:nvSpPr>
        <p:spPr>
          <a:xfrm>
            <a:off x="2167128" y="2260880"/>
            <a:ext cx="1051560" cy="338328"/>
          </a:xfrm>
          <a:prstGeom prst="rect">
            <a:avLst/>
          </a:prstGeom>
          <a:solidFill>
            <a:srgbClr val="F7F9FC"/>
          </a:solidFill>
          <a:ln w="6350">
            <a:solidFill>
              <a:srgbClr val="DCE3EC"/>
            </a:solidFill>
            <a:prstDash val="solid"/>
          </a:ln>
        </p:spPr>
      </p:sp>
      <p:sp>
        <p:nvSpPr>
          <p:cNvPr id="23" name="Text 21"/>
          <p:cNvSpPr txBox="1"/>
          <p:nvPr/>
        </p:nvSpPr>
        <p:spPr>
          <a:xfrm>
            <a:off x="2276856" y="2288312"/>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03/2018</a:t>
            </a:r>
            <a:endParaRPr lang="en-US" sz="1100" dirty="0"/>
          </a:p>
        </p:txBody>
      </p:sp>
      <p:sp>
        <p:nvSpPr>
          <p:cNvPr id="24" name="Shape 22"/>
          <p:cNvSpPr/>
          <p:nvPr/>
        </p:nvSpPr>
        <p:spPr>
          <a:xfrm>
            <a:off x="3218688" y="2260880"/>
            <a:ext cx="5577840" cy="338328"/>
          </a:xfrm>
          <a:prstGeom prst="rect">
            <a:avLst/>
          </a:prstGeom>
          <a:solidFill>
            <a:srgbClr val="F7F9FC"/>
          </a:solidFill>
          <a:ln w="6350">
            <a:solidFill>
              <a:srgbClr val="DCE3EC"/>
            </a:solidFill>
            <a:prstDash val="solid"/>
          </a:ln>
        </p:spPr>
      </p:sp>
      <p:sp>
        <p:nvSpPr>
          <p:cNvPr id="25" name="Text 23"/>
          <p:cNvSpPr txBox="1"/>
          <p:nvPr/>
        </p:nvSpPr>
        <p:spPr>
          <a:xfrm>
            <a:off x="3328416" y="2288312"/>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Components and Internal Interfaces</a:t>
            </a:r>
            <a:endParaRPr lang="en-US" sz="1100" dirty="0"/>
          </a:p>
        </p:txBody>
      </p:sp>
      <p:sp>
        <p:nvSpPr>
          <p:cNvPr id="26" name="Shape 24"/>
          <p:cNvSpPr/>
          <p:nvPr/>
        </p:nvSpPr>
        <p:spPr>
          <a:xfrm>
            <a:off x="8796528" y="2260880"/>
            <a:ext cx="2834640" cy="338328"/>
          </a:xfrm>
          <a:prstGeom prst="rect">
            <a:avLst/>
          </a:prstGeom>
          <a:solidFill>
            <a:srgbClr val="F7F9FC"/>
          </a:solidFill>
          <a:ln w="6350">
            <a:solidFill>
              <a:srgbClr val="DCE3EC"/>
            </a:solidFill>
            <a:prstDash val="solid"/>
          </a:ln>
        </p:spPr>
      </p:sp>
      <p:sp>
        <p:nvSpPr>
          <p:cNvPr id="27" name="Text 25"/>
          <p:cNvSpPr txBox="1"/>
          <p:nvPr/>
        </p:nvSpPr>
        <p:spPr>
          <a:xfrm>
            <a:off x="8906256" y="2288312"/>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2; GS QKD 003 withdrawn 11/2018</a:t>
            </a:r>
            <a:endParaRPr lang="en-US" sz="1100" dirty="0"/>
          </a:p>
        </p:txBody>
      </p:sp>
      <p:sp>
        <p:nvSpPr>
          <p:cNvPr id="28" name="Shape 26"/>
          <p:cNvSpPr/>
          <p:nvPr/>
        </p:nvSpPr>
        <p:spPr>
          <a:xfrm>
            <a:off x="566928" y="2599208"/>
            <a:ext cx="1600200" cy="338328"/>
          </a:xfrm>
          <a:prstGeom prst="rect">
            <a:avLst/>
          </a:prstGeom>
          <a:solidFill>
            <a:srgbClr val="FFFFFF"/>
          </a:solidFill>
          <a:ln w="6350">
            <a:solidFill>
              <a:srgbClr val="DCE3EC"/>
            </a:solidFill>
            <a:prstDash val="solid"/>
          </a:ln>
        </p:spPr>
      </p:sp>
      <p:sp>
        <p:nvSpPr>
          <p:cNvPr id="29" name="Text 27"/>
          <p:cNvSpPr txBox="1"/>
          <p:nvPr/>
        </p:nvSpPr>
        <p:spPr>
          <a:xfrm>
            <a:off x="676656" y="2626640"/>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004</a:t>
            </a:r>
            <a:endParaRPr lang="en-US" sz="1100" dirty="0"/>
          </a:p>
        </p:txBody>
      </p:sp>
      <p:sp>
        <p:nvSpPr>
          <p:cNvPr id="30" name="Shape 28"/>
          <p:cNvSpPr/>
          <p:nvPr/>
        </p:nvSpPr>
        <p:spPr>
          <a:xfrm>
            <a:off x="2167128" y="2599208"/>
            <a:ext cx="1051560" cy="338328"/>
          </a:xfrm>
          <a:prstGeom prst="rect">
            <a:avLst/>
          </a:prstGeom>
          <a:solidFill>
            <a:srgbClr val="FFFFFF"/>
          </a:solidFill>
          <a:ln w="6350">
            <a:solidFill>
              <a:srgbClr val="DCE3EC"/>
            </a:solidFill>
            <a:prstDash val="solid"/>
          </a:ln>
        </p:spPr>
      </p:sp>
      <p:sp>
        <p:nvSpPr>
          <p:cNvPr id="31" name="Text 29"/>
          <p:cNvSpPr txBox="1"/>
          <p:nvPr/>
        </p:nvSpPr>
        <p:spPr>
          <a:xfrm>
            <a:off x="2276856" y="2626640"/>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08/2020</a:t>
            </a:r>
            <a:endParaRPr lang="en-US" sz="1100" dirty="0"/>
          </a:p>
        </p:txBody>
      </p:sp>
      <p:sp>
        <p:nvSpPr>
          <p:cNvPr id="32" name="Shape 30"/>
          <p:cNvSpPr/>
          <p:nvPr/>
        </p:nvSpPr>
        <p:spPr>
          <a:xfrm>
            <a:off x="3218688" y="2599208"/>
            <a:ext cx="5577840" cy="338328"/>
          </a:xfrm>
          <a:prstGeom prst="rect">
            <a:avLst/>
          </a:prstGeom>
          <a:solidFill>
            <a:srgbClr val="FFFFFF"/>
          </a:solidFill>
          <a:ln w="6350">
            <a:solidFill>
              <a:srgbClr val="DCE3EC"/>
            </a:solidFill>
            <a:prstDash val="solid"/>
          </a:ln>
        </p:spPr>
      </p:sp>
      <p:sp>
        <p:nvSpPr>
          <p:cNvPr id="33" name="Text 31"/>
          <p:cNvSpPr txBox="1"/>
          <p:nvPr/>
        </p:nvSpPr>
        <p:spPr>
          <a:xfrm>
            <a:off x="3328416" y="2626640"/>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Application Interface</a:t>
            </a:r>
            <a:endParaRPr lang="en-US" sz="1100" dirty="0"/>
          </a:p>
        </p:txBody>
      </p:sp>
      <p:sp>
        <p:nvSpPr>
          <p:cNvPr id="34" name="Shape 32"/>
          <p:cNvSpPr/>
          <p:nvPr/>
        </p:nvSpPr>
        <p:spPr>
          <a:xfrm>
            <a:off x="8796528" y="2599208"/>
            <a:ext cx="2834640" cy="338328"/>
          </a:xfrm>
          <a:prstGeom prst="rect">
            <a:avLst/>
          </a:prstGeom>
          <a:solidFill>
            <a:srgbClr val="FFFFFF"/>
          </a:solidFill>
          <a:ln w="6350">
            <a:solidFill>
              <a:srgbClr val="DCE3EC"/>
            </a:solidFill>
            <a:prstDash val="solid"/>
          </a:ln>
        </p:spPr>
      </p:sp>
      <p:sp>
        <p:nvSpPr>
          <p:cNvPr id="35" name="Text 33"/>
          <p:cNvSpPr txBox="1"/>
          <p:nvPr/>
        </p:nvSpPr>
        <p:spPr>
          <a:xfrm>
            <a:off x="8906256" y="2626640"/>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3 in drafting</a:t>
            </a:r>
            <a:endParaRPr lang="en-US" sz="1100" dirty="0"/>
          </a:p>
        </p:txBody>
      </p:sp>
      <p:sp>
        <p:nvSpPr>
          <p:cNvPr id="36" name="Shape 34"/>
          <p:cNvSpPr/>
          <p:nvPr/>
        </p:nvSpPr>
        <p:spPr>
          <a:xfrm>
            <a:off x="566928" y="2937536"/>
            <a:ext cx="1600200" cy="338328"/>
          </a:xfrm>
          <a:prstGeom prst="rect">
            <a:avLst/>
          </a:prstGeom>
          <a:solidFill>
            <a:srgbClr val="F7F9FC"/>
          </a:solidFill>
          <a:ln w="6350">
            <a:solidFill>
              <a:srgbClr val="DCE3EC"/>
            </a:solidFill>
            <a:prstDash val="solid"/>
          </a:ln>
        </p:spPr>
      </p:sp>
      <p:sp>
        <p:nvSpPr>
          <p:cNvPr id="37" name="Text 35"/>
          <p:cNvSpPr txBox="1"/>
          <p:nvPr/>
        </p:nvSpPr>
        <p:spPr>
          <a:xfrm>
            <a:off x="676656" y="2964968"/>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005</a:t>
            </a:r>
            <a:endParaRPr lang="en-US" sz="1100" dirty="0"/>
          </a:p>
        </p:txBody>
      </p:sp>
      <p:sp>
        <p:nvSpPr>
          <p:cNvPr id="38" name="Shape 36"/>
          <p:cNvSpPr/>
          <p:nvPr/>
        </p:nvSpPr>
        <p:spPr>
          <a:xfrm>
            <a:off x="2167128" y="2937536"/>
            <a:ext cx="1051560" cy="338328"/>
          </a:xfrm>
          <a:prstGeom prst="rect">
            <a:avLst/>
          </a:prstGeom>
          <a:solidFill>
            <a:srgbClr val="F7F9FC"/>
          </a:solidFill>
          <a:ln w="6350">
            <a:solidFill>
              <a:srgbClr val="DCE3EC"/>
            </a:solidFill>
            <a:prstDash val="solid"/>
          </a:ln>
        </p:spPr>
      </p:sp>
      <p:sp>
        <p:nvSpPr>
          <p:cNvPr id="39" name="Text 37"/>
          <p:cNvSpPr txBox="1"/>
          <p:nvPr/>
        </p:nvSpPr>
        <p:spPr>
          <a:xfrm>
            <a:off x="2276856" y="2964968"/>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12/2010</a:t>
            </a:r>
            <a:endParaRPr lang="en-US" sz="1100" dirty="0"/>
          </a:p>
        </p:txBody>
      </p:sp>
      <p:sp>
        <p:nvSpPr>
          <p:cNvPr id="40" name="Shape 38"/>
          <p:cNvSpPr/>
          <p:nvPr/>
        </p:nvSpPr>
        <p:spPr>
          <a:xfrm>
            <a:off x="3218688" y="2937536"/>
            <a:ext cx="5577840" cy="338328"/>
          </a:xfrm>
          <a:prstGeom prst="rect">
            <a:avLst/>
          </a:prstGeom>
          <a:solidFill>
            <a:srgbClr val="F7F9FC"/>
          </a:solidFill>
          <a:ln w="6350">
            <a:solidFill>
              <a:srgbClr val="DCE3EC"/>
            </a:solidFill>
            <a:prstDash val="solid"/>
          </a:ln>
        </p:spPr>
      </p:sp>
      <p:sp>
        <p:nvSpPr>
          <p:cNvPr id="41" name="Text 39"/>
          <p:cNvSpPr txBox="1"/>
          <p:nvPr/>
        </p:nvSpPr>
        <p:spPr>
          <a:xfrm>
            <a:off x="3328416" y="2964968"/>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Security Proofs</a:t>
            </a:r>
            <a:endParaRPr lang="en-US" sz="1100" dirty="0"/>
          </a:p>
        </p:txBody>
      </p:sp>
      <p:sp>
        <p:nvSpPr>
          <p:cNvPr id="42" name="Shape 40"/>
          <p:cNvSpPr/>
          <p:nvPr/>
        </p:nvSpPr>
        <p:spPr>
          <a:xfrm>
            <a:off x="8796528" y="2937536"/>
            <a:ext cx="2834640" cy="338328"/>
          </a:xfrm>
          <a:prstGeom prst="rect">
            <a:avLst/>
          </a:prstGeom>
          <a:solidFill>
            <a:srgbClr val="F7F9FC"/>
          </a:solidFill>
          <a:ln w="6350">
            <a:solidFill>
              <a:srgbClr val="DCE3EC"/>
            </a:solidFill>
            <a:prstDash val="solid"/>
          </a:ln>
        </p:spPr>
      </p:sp>
      <p:sp>
        <p:nvSpPr>
          <p:cNvPr id="43" name="Text 41"/>
          <p:cNvSpPr txBox="1"/>
          <p:nvPr/>
        </p:nvSpPr>
        <p:spPr>
          <a:xfrm>
            <a:off x="8906256" y="2964968"/>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2 in drafting, retitled</a:t>
            </a:r>
            <a:endParaRPr lang="en-US" sz="1100" dirty="0"/>
          </a:p>
        </p:txBody>
      </p:sp>
      <p:sp>
        <p:nvSpPr>
          <p:cNvPr id="44" name="Shape 42"/>
          <p:cNvSpPr/>
          <p:nvPr/>
        </p:nvSpPr>
        <p:spPr>
          <a:xfrm>
            <a:off x="566928" y="3275864"/>
            <a:ext cx="1600200" cy="338328"/>
          </a:xfrm>
          <a:prstGeom prst="rect">
            <a:avLst/>
          </a:prstGeom>
          <a:solidFill>
            <a:srgbClr val="FFFFFF"/>
          </a:solidFill>
          <a:ln w="6350">
            <a:solidFill>
              <a:srgbClr val="DCE3EC"/>
            </a:solidFill>
            <a:prstDash val="solid"/>
          </a:ln>
        </p:spPr>
      </p:sp>
      <p:sp>
        <p:nvSpPr>
          <p:cNvPr id="45" name="Text 43"/>
          <p:cNvSpPr txBox="1"/>
          <p:nvPr/>
        </p:nvSpPr>
        <p:spPr>
          <a:xfrm>
            <a:off x="676656" y="3303296"/>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GR QKD 007</a:t>
            </a:r>
            <a:endParaRPr lang="en-US" sz="1100" dirty="0"/>
          </a:p>
        </p:txBody>
      </p:sp>
      <p:sp>
        <p:nvSpPr>
          <p:cNvPr id="46" name="Shape 44"/>
          <p:cNvSpPr/>
          <p:nvPr/>
        </p:nvSpPr>
        <p:spPr>
          <a:xfrm>
            <a:off x="2167128" y="3275864"/>
            <a:ext cx="1051560" cy="338328"/>
          </a:xfrm>
          <a:prstGeom prst="rect">
            <a:avLst/>
          </a:prstGeom>
          <a:solidFill>
            <a:srgbClr val="FFFFFF"/>
          </a:solidFill>
          <a:ln w="6350">
            <a:solidFill>
              <a:srgbClr val="DCE3EC"/>
            </a:solidFill>
            <a:prstDash val="solid"/>
          </a:ln>
        </p:spPr>
      </p:sp>
      <p:sp>
        <p:nvSpPr>
          <p:cNvPr id="47" name="Text 45"/>
          <p:cNvSpPr txBox="1"/>
          <p:nvPr/>
        </p:nvSpPr>
        <p:spPr>
          <a:xfrm>
            <a:off x="2276856" y="3303296"/>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01/2026</a:t>
            </a:r>
            <a:endParaRPr lang="en-US" sz="1100" dirty="0"/>
          </a:p>
        </p:txBody>
      </p:sp>
      <p:sp>
        <p:nvSpPr>
          <p:cNvPr id="48" name="Shape 46"/>
          <p:cNvSpPr/>
          <p:nvPr/>
        </p:nvSpPr>
        <p:spPr>
          <a:xfrm>
            <a:off x="3218688" y="3275864"/>
            <a:ext cx="5577840" cy="338328"/>
          </a:xfrm>
          <a:prstGeom prst="rect">
            <a:avLst/>
          </a:prstGeom>
          <a:solidFill>
            <a:srgbClr val="FFFFFF"/>
          </a:solidFill>
          <a:ln w="6350">
            <a:solidFill>
              <a:srgbClr val="DCE3EC"/>
            </a:solidFill>
            <a:prstDash val="solid"/>
          </a:ln>
        </p:spPr>
      </p:sp>
      <p:sp>
        <p:nvSpPr>
          <p:cNvPr id="49" name="Text 47"/>
          <p:cNvSpPr txBox="1"/>
          <p:nvPr/>
        </p:nvSpPr>
        <p:spPr>
          <a:xfrm>
            <a:off x="3328416" y="3303296"/>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Vocabulary</a:t>
            </a:r>
            <a:endParaRPr lang="en-US" sz="1100" dirty="0"/>
          </a:p>
        </p:txBody>
      </p:sp>
      <p:sp>
        <p:nvSpPr>
          <p:cNvPr id="50" name="Shape 48"/>
          <p:cNvSpPr/>
          <p:nvPr/>
        </p:nvSpPr>
        <p:spPr>
          <a:xfrm>
            <a:off x="8796528" y="3275864"/>
            <a:ext cx="2834640" cy="338328"/>
          </a:xfrm>
          <a:prstGeom prst="rect">
            <a:avLst/>
          </a:prstGeom>
          <a:solidFill>
            <a:srgbClr val="FFFFFF"/>
          </a:solidFill>
          <a:ln w="6350">
            <a:solidFill>
              <a:srgbClr val="DCE3EC"/>
            </a:solidFill>
            <a:prstDash val="solid"/>
          </a:ln>
        </p:spPr>
      </p:sp>
      <p:sp>
        <p:nvSpPr>
          <p:cNvPr id="51" name="Text 49"/>
          <p:cNvSpPr txBox="1"/>
          <p:nvPr/>
        </p:nvSpPr>
        <p:spPr>
          <a:xfrm>
            <a:off x="8906256" y="3303296"/>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2, refreshed after 8 years</a:t>
            </a:r>
            <a:endParaRPr lang="en-US" sz="1100" dirty="0"/>
          </a:p>
        </p:txBody>
      </p:sp>
      <p:sp>
        <p:nvSpPr>
          <p:cNvPr id="52" name="Shape 50"/>
          <p:cNvSpPr/>
          <p:nvPr/>
        </p:nvSpPr>
        <p:spPr>
          <a:xfrm>
            <a:off x="566928" y="3614192"/>
            <a:ext cx="1600200" cy="338328"/>
          </a:xfrm>
          <a:prstGeom prst="rect">
            <a:avLst/>
          </a:prstGeom>
          <a:solidFill>
            <a:srgbClr val="F7F9FC"/>
          </a:solidFill>
          <a:ln w="6350">
            <a:solidFill>
              <a:srgbClr val="DCE3EC"/>
            </a:solidFill>
            <a:prstDash val="solid"/>
          </a:ln>
        </p:spPr>
      </p:sp>
      <p:sp>
        <p:nvSpPr>
          <p:cNvPr id="53" name="Text 51"/>
          <p:cNvSpPr txBox="1"/>
          <p:nvPr/>
        </p:nvSpPr>
        <p:spPr>
          <a:xfrm>
            <a:off x="676656" y="3641624"/>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008</a:t>
            </a:r>
            <a:endParaRPr lang="en-US" sz="1100" dirty="0"/>
          </a:p>
        </p:txBody>
      </p:sp>
      <p:sp>
        <p:nvSpPr>
          <p:cNvPr id="54" name="Shape 52"/>
          <p:cNvSpPr/>
          <p:nvPr/>
        </p:nvSpPr>
        <p:spPr>
          <a:xfrm>
            <a:off x="2167128" y="3614192"/>
            <a:ext cx="1051560" cy="338328"/>
          </a:xfrm>
          <a:prstGeom prst="rect">
            <a:avLst/>
          </a:prstGeom>
          <a:solidFill>
            <a:srgbClr val="F7F9FC"/>
          </a:solidFill>
          <a:ln w="6350">
            <a:solidFill>
              <a:srgbClr val="DCE3EC"/>
            </a:solidFill>
            <a:prstDash val="solid"/>
          </a:ln>
        </p:spPr>
      </p:sp>
      <p:sp>
        <p:nvSpPr>
          <p:cNvPr id="55" name="Text 53"/>
          <p:cNvSpPr txBox="1"/>
          <p:nvPr/>
        </p:nvSpPr>
        <p:spPr>
          <a:xfrm>
            <a:off x="2276856" y="3641624"/>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12/2010</a:t>
            </a:r>
            <a:endParaRPr lang="en-US" sz="1100" dirty="0"/>
          </a:p>
        </p:txBody>
      </p:sp>
      <p:sp>
        <p:nvSpPr>
          <p:cNvPr id="56" name="Shape 54"/>
          <p:cNvSpPr/>
          <p:nvPr/>
        </p:nvSpPr>
        <p:spPr>
          <a:xfrm>
            <a:off x="3218688" y="3614192"/>
            <a:ext cx="5577840" cy="338328"/>
          </a:xfrm>
          <a:prstGeom prst="rect">
            <a:avLst/>
          </a:prstGeom>
          <a:solidFill>
            <a:srgbClr val="F7F9FC"/>
          </a:solidFill>
          <a:ln w="6350">
            <a:solidFill>
              <a:srgbClr val="DCE3EC"/>
            </a:solidFill>
            <a:prstDash val="solid"/>
          </a:ln>
        </p:spPr>
      </p:sp>
      <p:sp>
        <p:nvSpPr>
          <p:cNvPr id="57" name="Text 55"/>
          <p:cNvSpPr txBox="1"/>
          <p:nvPr/>
        </p:nvSpPr>
        <p:spPr>
          <a:xfrm>
            <a:off x="3328416" y="3641624"/>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QKD Module Security Specification</a:t>
            </a:r>
            <a:endParaRPr lang="en-US" sz="1100" dirty="0"/>
          </a:p>
        </p:txBody>
      </p:sp>
      <p:sp>
        <p:nvSpPr>
          <p:cNvPr id="58" name="Shape 56"/>
          <p:cNvSpPr/>
          <p:nvPr/>
        </p:nvSpPr>
        <p:spPr>
          <a:xfrm>
            <a:off x="8796528" y="3614192"/>
            <a:ext cx="2834640" cy="338328"/>
          </a:xfrm>
          <a:prstGeom prst="rect">
            <a:avLst/>
          </a:prstGeom>
          <a:solidFill>
            <a:srgbClr val="F7F9FC"/>
          </a:solidFill>
          <a:ln w="6350">
            <a:solidFill>
              <a:srgbClr val="DCE3EC"/>
            </a:solidFill>
            <a:prstDash val="solid"/>
          </a:ln>
        </p:spPr>
      </p:sp>
      <p:sp>
        <p:nvSpPr>
          <p:cNvPr id="59" name="Text 57"/>
          <p:cNvSpPr txBox="1"/>
          <p:nvPr/>
        </p:nvSpPr>
        <p:spPr>
          <a:xfrm>
            <a:off x="8906256" y="3641624"/>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Unrevised since 2010</a:t>
            </a:r>
            <a:endParaRPr lang="en-US" sz="1100" dirty="0"/>
          </a:p>
        </p:txBody>
      </p:sp>
      <p:sp>
        <p:nvSpPr>
          <p:cNvPr id="60" name="Shape 58"/>
          <p:cNvSpPr/>
          <p:nvPr/>
        </p:nvSpPr>
        <p:spPr>
          <a:xfrm>
            <a:off x="566928" y="3952520"/>
            <a:ext cx="1600200" cy="338328"/>
          </a:xfrm>
          <a:prstGeom prst="rect">
            <a:avLst/>
          </a:prstGeom>
          <a:solidFill>
            <a:srgbClr val="FFFFFF"/>
          </a:solidFill>
          <a:ln w="6350">
            <a:solidFill>
              <a:srgbClr val="DCE3EC"/>
            </a:solidFill>
            <a:prstDash val="solid"/>
          </a:ln>
        </p:spPr>
      </p:sp>
      <p:sp>
        <p:nvSpPr>
          <p:cNvPr id="61" name="Text 59"/>
          <p:cNvSpPr txBox="1"/>
          <p:nvPr/>
        </p:nvSpPr>
        <p:spPr>
          <a:xfrm>
            <a:off x="676656" y="3979952"/>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011</a:t>
            </a:r>
            <a:endParaRPr lang="en-US" sz="1100" dirty="0"/>
          </a:p>
        </p:txBody>
      </p:sp>
      <p:sp>
        <p:nvSpPr>
          <p:cNvPr id="62" name="Shape 60"/>
          <p:cNvSpPr/>
          <p:nvPr/>
        </p:nvSpPr>
        <p:spPr>
          <a:xfrm>
            <a:off x="2167128" y="3952520"/>
            <a:ext cx="1051560" cy="338328"/>
          </a:xfrm>
          <a:prstGeom prst="rect">
            <a:avLst/>
          </a:prstGeom>
          <a:solidFill>
            <a:srgbClr val="FFFFFF"/>
          </a:solidFill>
          <a:ln w="6350">
            <a:solidFill>
              <a:srgbClr val="DCE3EC"/>
            </a:solidFill>
            <a:prstDash val="solid"/>
          </a:ln>
        </p:spPr>
      </p:sp>
      <p:sp>
        <p:nvSpPr>
          <p:cNvPr id="63" name="Text 61"/>
          <p:cNvSpPr txBox="1"/>
          <p:nvPr/>
        </p:nvSpPr>
        <p:spPr>
          <a:xfrm>
            <a:off x="2276856" y="3979952"/>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05/2016</a:t>
            </a:r>
            <a:endParaRPr lang="en-US" sz="1100" dirty="0"/>
          </a:p>
        </p:txBody>
      </p:sp>
      <p:sp>
        <p:nvSpPr>
          <p:cNvPr id="64" name="Shape 62"/>
          <p:cNvSpPr/>
          <p:nvPr/>
        </p:nvSpPr>
        <p:spPr>
          <a:xfrm>
            <a:off x="3218688" y="3952520"/>
            <a:ext cx="5577840" cy="338328"/>
          </a:xfrm>
          <a:prstGeom prst="rect">
            <a:avLst/>
          </a:prstGeom>
          <a:solidFill>
            <a:srgbClr val="FFFFFF"/>
          </a:solidFill>
          <a:ln w="6350">
            <a:solidFill>
              <a:srgbClr val="DCE3EC"/>
            </a:solidFill>
            <a:prstDash val="solid"/>
          </a:ln>
        </p:spPr>
      </p:sp>
      <p:sp>
        <p:nvSpPr>
          <p:cNvPr id="65" name="Text 63"/>
          <p:cNvSpPr txBox="1"/>
          <p:nvPr/>
        </p:nvSpPr>
        <p:spPr>
          <a:xfrm>
            <a:off x="3328416" y="3979952"/>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Component characterization: optical components</a:t>
            </a:r>
            <a:endParaRPr lang="en-US" sz="1100" dirty="0"/>
          </a:p>
        </p:txBody>
      </p:sp>
      <p:sp>
        <p:nvSpPr>
          <p:cNvPr id="66" name="Shape 64"/>
          <p:cNvSpPr/>
          <p:nvPr/>
        </p:nvSpPr>
        <p:spPr>
          <a:xfrm>
            <a:off x="8796528" y="3952520"/>
            <a:ext cx="2834640" cy="338328"/>
          </a:xfrm>
          <a:prstGeom prst="rect">
            <a:avLst/>
          </a:prstGeom>
          <a:solidFill>
            <a:srgbClr val="FFFFFF"/>
          </a:solidFill>
          <a:ln w="6350">
            <a:solidFill>
              <a:srgbClr val="DCE3EC"/>
            </a:solidFill>
            <a:prstDash val="solid"/>
          </a:ln>
        </p:spPr>
      </p:sp>
      <p:sp>
        <p:nvSpPr>
          <p:cNvPr id="67" name="Text 65"/>
          <p:cNvSpPr txBox="1"/>
          <p:nvPr/>
        </p:nvSpPr>
        <p:spPr>
          <a:xfrm>
            <a:off x="8906256" y="3979952"/>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Optical characterisation stream</a:t>
            </a:r>
            <a:endParaRPr lang="en-US" sz="1100" dirty="0"/>
          </a:p>
        </p:txBody>
      </p:sp>
      <p:sp>
        <p:nvSpPr>
          <p:cNvPr id="68" name="Shape 66"/>
          <p:cNvSpPr/>
          <p:nvPr/>
        </p:nvSpPr>
        <p:spPr>
          <a:xfrm>
            <a:off x="566928" y="4290848"/>
            <a:ext cx="1600200" cy="338328"/>
          </a:xfrm>
          <a:prstGeom prst="rect">
            <a:avLst/>
          </a:prstGeom>
          <a:solidFill>
            <a:srgbClr val="F7F9FC"/>
          </a:solidFill>
          <a:ln w="6350">
            <a:solidFill>
              <a:srgbClr val="DCE3EC"/>
            </a:solidFill>
            <a:prstDash val="solid"/>
          </a:ln>
        </p:spPr>
      </p:sp>
      <p:sp>
        <p:nvSpPr>
          <p:cNvPr id="69" name="Text 67"/>
          <p:cNvSpPr txBox="1"/>
          <p:nvPr/>
        </p:nvSpPr>
        <p:spPr>
          <a:xfrm>
            <a:off x="676656" y="4318280"/>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012</a:t>
            </a:r>
            <a:endParaRPr lang="en-US" sz="1100" dirty="0"/>
          </a:p>
        </p:txBody>
      </p:sp>
      <p:sp>
        <p:nvSpPr>
          <p:cNvPr id="70" name="Shape 68"/>
          <p:cNvSpPr/>
          <p:nvPr/>
        </p:nvSpPr>
        <p:spPr>
          <a:xfrm>
            <a:off x="2167128" y="4290848"/>
            <a:ext cx="1051560" cy="338328"/>
          </a:xfrm>
          <a:prstGeom prst="rect">
            <a:avLst/>
          </a:prstGeom>
          <a:solidFill>
            <a:srgbClr val="F7F9FC"/>
          </a:solidFill>
          <a:ln w="6350">
            <a:solidFill>
              <a:srgbClr val="DCE3EC"/>
            </a:solidFill>
            <a:prstDash val="solid"/>
          </a:ln>
        </p:spPr>
      </p:sp>
      <p:sp>
        <p:nvSpPr>
          <p:cNvPr id="71" name="Text 69"/>
          <p:cNvSpPr txBox="1"/>
          <p:nvPr/>
        </p:nvSpPr>
        <p:spPr>
          <a:xfrm>
            <a:off x="2276856" y="4318280"/>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02/2019</a:t>
            </a:r>
            <a:endParaRPr lang="en-US" sz="1100" dirty="0"/>
          </a:p>
        </p:txBody>
      </p:sp>
      <p:sp>
        <p:nvSpPr>
          <p:cNvPr id="72" name="Shape 70"/>
          <p:cNvSpPr/>
          <p:nvPr/>
        </p:nvSpPr>
        <p:spPr>
          <a:xfrm>
            <a:off x="3218688" y="4290848"/>
            <a:ext cx="5577840" cy="338328"/>
          </a:xfrm>
          <a:prstGeom prst="rect">
            <a:avLst/>
          </a:prstGeom>
          <a:solidFill>
            <a:srgbClr val="F7F9FC"/>
          </a:solidFill>
          <a:ln w="6350">
            <a:solidFill>
              <a:srgbClr val="DCE3EC"/>
            </a:solidFill>
            <a:prstDash val="solid"/>
          </a:ln>
        </p:spPr>
      </p:sp>
      <p:sp>
        <p:nvSpPr>
          <p:cNvPr id="73" name="Text 71"/>
          <p:cNvSpPr txBox="1"/>
          <p:nvPr/>
        </p:nvSpPr>
        <p:spPr>
          <a:xfrm>
            <a:off x="3328416" y="4318280"/>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Device and Communication Channel Parameters</a:t>
            </a:r>
            <a:endParaRPr lang="en-US" sz="1100" dirty="0"/>
          </a:p>
        </p:txBody>
      </p:sp>
      <p:sp>
        <p:nvSpPr>
          <p:cNvPr id="74" name="Shape 72"/>
          <p:cNvSpPr/>
          <p:nvPr/>
        </p:nvSpPr>
        <p:spPr>
          <a:xfrm>
            <a:off x="8796528" y="4290848"/>
            <a:ext cx="2834640" cy="338328"/>
          </a:xfrm>
          <a:prstGeom prst="rect">
            <a:avLst/>
          </a:prstGeom>
          <a:solidFill>
            <a:srgbClr val="F7F9FC"/>
          </a:solidFill>
          <a:ln w="6350">
            <a:solidFill>
              <a:srgbClr val="DCE3EC"/>
            </a:solidFill>
            <a:prstDash val="solid"/>
          </a:ln>
        </p:spPr>
      </p:sp>
      <p:sp>
        <p:nvSpPr>
          <p:cNvPr id="75" name="Text 73"/>
          <p:cNvSpPr txBox="1"/>
          <p:nvPr/>
        </p:nvSpPr>
        <p:spPr>
          <a:xfrm>
            <a:off x="8906256" y="4318280"/>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Deployment parameters</a:t>
            </a:r>
            <a:endParaRPr lang="en-US" sz="1100" dirty="0"/>
          </a:p>
        </p:txBody>
      </p:sp>
      <p:sp>
        <p:nvSpPr>
          <p:cNvPr id="76" name="Shape 74"/>
          <p:cNvSpPr/>
          <p:nvPr/>
        </p:nvSpPr>
        <p:spPr>
          <a:xfrm>
            <a:off x="566928" y="4629176"/>
            <a:ext cx="1600200" cy="338328"/>
          </a:xfrm>
          <a:prstGeom prst="rect">
            <a:avLst/>
          </a:prstGeom>
          <a:solidFill>
            <a:srgbClr val="FFFFFF"/>
          </a:solidFill>
          <a:ln w="6350">
            <a:solidFill>
              <a:srgbClr val="DCE3EC"/>
            </a:solidFill>
            <a:prstDash val="solid"/>
          </a:ln>
        </p:spPr>
      </p:sp>
      <p:sp>
        <p:nvSpPr>
          <p:cNvPr id="77" name="Text 75"/>
          <p:cNvSpPr txBox="1"/>
          <p:nvPr/>
        </p:nvSpPr>
        <p:spPr>
          <a:xfrm>
            <a:off x="676656" y="4656608"/>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014</a:t>
            </a:r>
            <a:endParaRPr lang="en-US" sz="1100" dirty="0"/>
          </a:p>
        </p:txBody>
      </p:sp>
      <p:sp>
        <p:nvSpPr>
          <p:cNvPr id="78" name="Shape 76"/>
          <p:cNvSpPr/>
          <p:nvPr/>
        </p:nvSpPr>
        <p:spPr>
          <a:xfrm>
            <a:off x="2167128" y="4629176"/>
            <a:ext cx="1051560" cy="338328"/>
          </a:xfrm>
          <a:prstGeom prst="rect">
            <a:avLst/>
          </a:prstGeom>
          <a:solidFill>
            <a:srgbClr val="FFFFFF"/>
          </a:solidFill>
          <a:ln w="6350">
            <a:solidFill>
              <a:srgbClr val="DCE3EC"/>
            </a:solidFill>
            <a:prstDash val="solid"/>
          </a:ln>
        </p:spPr>
      </p:sp>
      <p:sp>
        <p:nvSpPr>
          <p:cNvPr id="79" name="Text 77"/>
          <p:cNvSpPr txBox="1"/>
          <p:nvPr/>
        </p:nvSpPr>
        <p:spPr>
          <a:xfrm>
            <a:off x="2276856" y="4656608"/>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02/2019</a:t>
            </a:r>
            <a:endParaRPr lang="en-US" sz="1100" dirty="0"/>
          </a:p>
        </p:txBody>
      </p:sp>
      <p:sp>
        <p:nvSpPr>
          <p:cNvPr id="80" name="Shape 78"/>
          <p:cNvSpPr/>
          <p:nvPr/>
        </p:nvSpPr>
        <p:spPr>
          <a:xfrm>
            <a:off x="3218688" y="4629176"/>
            <a:ext cx="5577840" cy="338328"/>
          </a:xfrm>
          <a:prstGeom prst="rect">
            <a:avLst/>
          </a:prstGeom>
          <a:solidFill>
            <a:srgbClr val="FFFFFF"/>
          </a:solidFill>
          <a:ln w="6350">
            <a:solidFill>
              <a:srgbClr val="DCE3EC"/>
            </a:solidFill>
            <a:prstDash val="solid"/>
          </a:ln>
        </p:spPr>
      </p:sp>
      <p:sp>
        <p:nvSpPr>
          <p:cNvPr id="81" name="Text 79"/>
          <p:cNvSpPr txBox="1"/>
          <p:nvPr/>
        </p:nvSpPr>
        <p:spPr>
          <a:xfrm>
            <a:off x="3328416" y="4656608"/>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REST-based key delivery API</a:t>
            </a:r>
            <a:endParaRPr lang="en-US" sz="1100" dirty="0"/>
          </a:p>
        </p:txBody>
      </p:sp>
      <p:sp>
        <p:nvSpPr>
          <p:cNvPr id="82" name="Shape 80"/>
          <p:cNvSpPr/>
          <p:nvPr/>
        </p:nvSpPr>
        <p:spPr>
          <a:xfrm>
            <a:off x="8796528" y="4629176"/>
            <a:ext cx="2834640" cy="338328"/>
          </a:xfrm>
          <a:prstGeom prst="rect">
            <a:avLst/>
          </a:prstGeom>
          <a:solidFill>
            <a:srgbClr val="FFFFFF"/>
          </a:solidFill>
          <a:ln w="6350">
            <a:solidFill>
              <a:srgbClr val="DCE3EC"/>
            </a:solidFill>
            <a:prstDash val="solid"/>
          </a:ln>
        </p:spPr>
      </p:sp>
      <p:sp>
        <p:nvSpPr>
          <p:cNvPr id="83" name="Text 81"/>
          <p:cNvSpPr txBox="1"/>
          <p:nvPr/>
        </p:nvSpPr>
        <p:spPr>
          <a:xfrm>
            <a:off x="8906256" y="4656608"/>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The widely implemented one; ed.2 in drafting</a:t>
            </a:r>
            <a:endParaRPr lang="en-US" sz="1100" dirty="0"/>
          </a:p>
        </p:txBody>
      </p:sp>
      <p:sp>
        <p:nvSpPr>
          <p:cNvPr id="84" name="Shape 82"/>
          <p:cNvSpPr/>
          <p:nvPr/>
        </p:nvSpPr>
        <p:spPr>
          <a:xfrm>
            <a:off x="566928" y="4967504"/>
            <a:ext cx="1600200" cy="338328"/>
          </a:xfrm>
          <a:prstGeom prst="rect">
            <a:avLst/>
          </a:prstGeom>
          <a:solidFill>
            <a:srgbClr val="F7F9FC"/>
          </a:solidFill>
          <a:ln w="6350">
            <a:solidFill>
              <a:srgbClr val="DCE3EC"/>
            </a:solidFill>
            <a:prstDash val="solid"/>
          </a:ln>
        </p:spPr>
      </p:sp>
      <p:sp>
        <p:nvSpPr>
          <p:cNvPr id="85" name="Text 83"/>
          <p:cNvSpPr txBox="1"/>
          <p:nvPr/>
        </p:nvSpPr>
        <p:spPr>
          <a:xfrm>
            <a:off x="676656" y="4994936"/>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015</a:t>
            </a:r>
            <a:endParaRPr lang="en-US" sz="1100" dirty="0"/>
          </a:p>
        </p:txBody>
      </p:sp>
      <p:sp>
        <p:nvSpPr>
          <p:cNvPr id="86" name="Shape 84"/>
          <p:cNvSpPr/>
          <p:nvPr/>
        </p:nvSpPr>
        <p:spPr>
          <a:xfrm>
            <a:off x="2167128" y="4967504"/>
            <a:ext cx="1051560" cy="338328"/>
          </a:xfrm>
          <a:prstGeom prst="rect">
            <a:avLst/>
          </a:prstGeom>
          <a:solidFill>
            <a:srgbClr val="F7F9FC"/>
          </a:solidFill>
          <a:ln w="6350">
            <a:solidFill>
              <a:srgbClr val="DCE3EC"/>
            </a:solidFill>
            <a:prstDash val="solid"/>
          </a:ln>
        </p:spPr>
      </p:sp>
      <p:sp>
        <p:nvSpPr>
          <p:cNvPr id="87" name="Text 85"/>
          <p:cNvSpPr txBox="1"/>
          <p:nvPr/>
        </p:nvSpPr>
        <p:spPr>
          <a:xfrm>
            <a:off x="2276856" y="4994936"/>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04/2022</a:t>
            </a:r>
            <a:endParaRPr lang="en-US" sz="1100" dirty="0"/>
          </a:p>
        </p:txBody>
      </p:sp>
      <p:sp>
        <p:nvSpPr>
          <p:cNvPr id="88" name="Shape 86"/>
          <p:cNvSpPr/>
          <p:nvPr/>
        </p:nvSpPr>
        <p:spPr>
          <a:xfrm>
            <a:off x="3218688" y="4967504"/>
            <a:ext cx="5577840" cy="338328"/>
          </a:xfrm>
          <a:prstGeom prst="rect">
            <a:avLst/>
          </a:prstGeom>
          <a:solidFill>
            <a:srgbClr val="F7F9FC"/>
          </a:solidFill>
          <a:ln w="6350">
            <a:solidFill>
              <a:srgbClr val="DCE3EC"/>
            </a:solidFill>
            <a:prstDash val="solid"/>
          </a:ln>
        </p:spPr>
      </p:sp>
      <p:sp>
        <p:nvSpPr>
          <p:cNvPr id="89" name="Text 87"/>
          <p:cNvSpPr txBox="1"/>
          <p:nvPr/>
        </p:nvSpPr>
        <p:spPr>
          <a:xfrm>
            <a:off x="3328416" y="4994936"/>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Control Interface for Software Defined Networks</a:t>
            </a:r>
            <a:endParaRPr lang="en-US" sz="1100" dirty="0"/>
          </a:p>
        </p:txBody>
      </p:sp>
      <p:sp>
        <p:nvSpPr>
          <p:cNvPr id="90" name="Shape 88"/>
          <p:cNvSpPr/>
          <p:nvPr/>
        </p:nvSpPr>
        <p:spPr>
          <a:xfrm>
            <a:off x="8796528" y="4967504"/>
            <a:ext cx="2834640" cy="338328"/>
          </a:xfrm>
          <a:prstGeom prst="rect">
            <a:avLst/>
          </a:prstGeom>
          <a:solidFill>
            <a:srgbClr val="F7F9FC"/>
          </a:solidFill>
          <a:ln w="6350">
            <a:solidFill>
              <a:srgbClr val="DCE3EC"/>
            </a:solidFill>
            <a:prstDash val="solid"/>
          </a:ln>
        </p:spPr>
      </p:sp>
      <p:sp>
        <p:nvSpPr>
          <p:cNvPr id="91" name="Text 89"/>
          <p:cNvSpPr txBox="1"/>
          <p:nvPr/>
        </p:nvSpPr>
        <p:spPr>
          <a:xfrm>
            <a:off x="8906256" y="4994936"/>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2; edition 3 in drafting</a:t>
            </a:r>
            <a:endParaRPr lang="en-US" sz="1100" dirty="0"/>
          </a:p>
        </p:txBody>
      </p:sp>
      <p:sp>
        <p:nvSpPr>
          <p:cNvPr id="92" name="Shape 90"/>
          <p:cNvSpPr/>
          <p:nvPr/>
        </p:nvSpPr>
        <p:spPr>
          <a:xfrm>
            <a:off x="566928" y="5305832"/>
            <a:ext cx="1600200" cy="338328"/>
          </a:xfrm>
          <a:prstGeom prst="rect">
            <a:avLst/>
          </a:prstGeom>
          <a:solidFill>
            <a:srgbClr val="FFFFFF"/>
          </a:solidFill>
          <a:ln w="6350">
            <a:solidFill>
              <a:srgbClr val="DCE3EC"/>
            </a:solidFill>
            <a:prstDash val="solid"/>
          </a:ln>
        </p:spPr>
      </p:sp>
      <p:sp>
        <p:nvSpPr>
          <p:cNvPr id="93" name="Text 91"/>
          <p:cNvSpPr txBox="1"/>
          <p:nvPr/>
        </p:nvSpPr>
        <p:spPr>
          <a:xfrm>
            <a:off x="676656" y="5333264"/>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016</a:t>
            </a:r>
            <a:endParaRPr lang="en-US" sz="1100" dirty="0"/>
          </a:p>
        </p:txBody>
      </p:sp>
      <p:sp>
        <p:nvSpPr>
          <p:cNvPr id="94" name="Shape 92"/>
          <p:cNvSpPr/>
          <p:nvPr/>
        </p:nvSpPr>
        <p:spPr>
          <a:xfrm>
            <a:off x="2167128" y="5305832"/>
            <a:ext cx="1051560" cy="338328"/>
          </a:xfrm>
          <a:prstGeom prst="rect">
            <a:avLst/>
          </a:prstGeom>
          <a:solidFill>
            <a:srgbClr val="FFFFFF"/>
          </a:solidFill>
          <a:ln w="6350">
            <a:solidFill>
              <a:srgbClr val="DCE3EC"/>
            </a:solidFill>
            <a:prstDash val="solid"/>
          </a:ln>
        </p:spPr>
      </p:sp>
      <p:sp>
        <p:nvSpPr>
          <p:cNvPr id="95" name="Text 93"/>
          <p:cNvSpPr txBox="1"/>
          <p:nvPr/>
        </p:nvSpPr>
        <p:spPr>
          <a:xfrm>
            <a:off x="2276856" y="5333264"/>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01/2024</a:t>
            </a:r>
            <a:endParaRPr lang="en-US" sz="1100" dirty="0"/>
          </a:p>
        </p:txBody>
      </p:sp>
      <p:sp>
        <p:nvSpPr>
          <p:cNvPr id="96" name="Shape 94"/>
          <p:cNvSpPr/>
          <p:nvPr/>
        </p:nvSpPr>
        <p:spPr>
          <a:xfrm>
            <a:off x="3218688" y="5305832"/>
            <a:ext cx="5577840" cy="338328"/>
          </a:xfrm>
          <a:prstGeom prst="rect">
            <a:avLst/>
          </a:prstGeom>
          <a:solidFill>
            <a:srgbClr val="FFFFFF"/>
          </a:solidFill>
          <a:ln w="6350">
            <a:solidFill>
              <a:srgbClr val="DCE3EC"/>
            </a:solidFill>
            <a:prstDash val="solid"/>
          </a:ln>
        </p:spPr>
      </p:sp>
      <p:sp>
        <p:nvSpPr>
          <p:cNvPr id="97" name="Text 95"/>
          <p:cNvSpPr txBox="1"/>
          <p:nvPr/>
        </p:nvSpPr>
        <p:spPr>
          <a:xfrm>
            <a:off x="3328416" y="5333264"/>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Common Criteria Protection Profile — P&amp;M modules</a:t>
            </a:r>
            <a:endParaRPr lang="en-US" sz="1100" dirty="0"/>
          </a:p>
        </p:txBody>
      </p:sp>
      <p:sp>
        <p:nvSpPr>
          <p:cNvPr id="98" name="Shape 96"/>
          <p:cNvSpPr/>
          <p:nvPr/>
        </p:nvSpPr>
        <p:spPr>
          <a:xfrm>
            <a:off x="8796528" y="5305832"/>
            <a:ext cx="2834640" cy="338328"/>
          </a:xfrm>
          <a:prstGeom prst="rect">
            <a:avLst/>
          </a:prstGeom>
          <a:solidFill>
            <a:srgbClr val="FFFFFF"/>
          </a:solidFill>
          <a:ln w="6350">
            <a:solidFill>
              <a:srgbClr val="DCE3EC"/>
            </a:solidFill>
            <a:prstDash val="solid"/>
          </a:ln>
        </p:spPr>
      </p:sp>
      <p:sp>
        <p:nvSpPr>
          <p:cNvPr id="99" name="Text 97"/>
          <p:cNvSpPr txBox="1"/>
          <p:nvPr/>
        </p:nvSpPr>
        <p:spPr>
          <a:xfrm>
            <a:off x="8906256" y="5333264"/>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Edition 2; the certification anchor</a:t>
            </a:r>
            <a:endParaRPr lang="en-US" sz="1100" dirty="0"/>
          </a:p>
        </p:txBody>
      </p:sp>
      <p:sp>
        <p:nvSpPr>
          <p:cNvPr id="100" name="Shape 98"/>
          <p:cNvSpPr/>
          <p:nvPr/>
        </p:nvSpPr>
        <p:spPr>
          <a:xfrm>
            <a:off x="566928" y="5644160"/>
            <a:ext cx="1600200" cy="338328"/>
          </a:xfrm>
          <a:prstGeom prst="rect">
            <a:avLst/>
          </a:prstGeom>
          <a:solidFill>
            <a:srgbClr val="F7F9FC"/>
          </a:solidFill>
          <a:ln w="6350">
            <a:solidFill>
              <a:srgbClr val="DCE3EC"/>
            </a:solidFill>
            <a:prstDash val="solid"/>
          </a:ln>
        </p:spPr>
      </p:sp>
      <p:sp>
        <p:nvSpPr>
          <p:cNvPr id="101" name="Text 99"/>
          <p:cNvSpPr txBox="1"/>
          <p:nvPr/>
        </p:nvSpPr>
        <p:spPr>
          <a:xfrm>
            <a:off x="676656" y="5671592"/>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161D3A"/>
                </a:solidFill>
                <a:latin typeface="Calibri" pitchFamily="34" charset="0"/>
                <a:ea typeface="Calibri" pitchFamily="34" charset="-122"/>
                <a:cs typeface="Calibri" pitchFamily="34" charset="-120"/>
              </a:rPr>
              <a:t>GS QKD 018</a:t>
            </a:r>
            <a:endParaRPr lang="en-US" sz="1100" dirty="0"/>
          </a:p>
        </p:txBody>
      </p:sp>
      <p:sp>
        <p:nvSpPr>
          <p:cNvPr id="102" name="Shape 100"/>
          <p:cNvSpPr/>
          <p:nvPr/>
        </p:nvSpPr>
        <p:spPr>
          <a:xfrm>
            <a:off x="2167128" y="5644160"/>
            <a:ext cx="1051560" cy="338328"/>
          </a:xfrm>
          <a:prstGeom prst="rect">
            <a:avLst/>
          </a:prstGeom>
          <a:solidFill>
            <a:srgbClr val="F7F9FC"/>
          </a:solidFill>
          <a:ln w="6350">
            <a:solidFill>
              <a:srgbClr val="DCE3EC"/>
            </a:solidFill>
            <a:prstDash val="solid"/>
          </a:ln>
        </p:spPr>
      </p:sp>
      <p:sp>
        <p:nvSpPr>
          <p:cNvPr id="103" name="Text 101"/>
          <p:cNvSpPr txBox="1"/>
          <p:nvPr/>
        </p:nvSpPr>
        <p:spPr>
          <a:xfrm>
            <a:off x="2276856" y="5671592"/>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04/2022</a:t>
            </a:r>
            <a:endParaRPr lang="en-US" sz="1100" dirty="0"/>
          </a:p>
        </p:txBody>
      </p:sp>
      <p:sp>
        <p:nvSpPr>
          <p:cNvPr id="104" name="Shape 102"/>
          <p:cNvSpPr/>
          <p:nvPr/>
        </p:nvSpPr>
        <p:spPr>
          <a:xfrm>
            <a:off x="3218688" y="5644160"/>
            <a:ext cx="5577840" cy="338328"/>
          </a:xfrm>
          <a:prstGeom prst="rect">
            <a:avLst/>
          </a:prstGeom>
          <a:solidFill>
            <a:srgbClr val="F7F9FC"/>
          </a:solidFill>
          <a:ln w="6350">
            <a:solidFill>
              <a:srgbClr val="DCE3EC"/>
            </a:solidFill>
            <a:prstDash val="solid"/>
          </a:ln>
        </p:spPr>
      </p:sp>
      <p:sp>
        <p:nvSpPr>
          <p:cNvPr id="105" name="Text 103"/>
          <p:cNvSpPr txBox="1"/>
          <p:nvPr/>
        </p:nvSpPr>
        <p:spPr>
          <a:xfrm>
            <a:off x="3328416" y="5671592"/>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Orchestration Interface for Software Defined Networks</a:t>
            </a:r>
            <a:endParaRPr lang="en-US" sz="1100" dirty="0"/>
          </a:p>
        </p:txBody>
      </p:sp>
      <p:sp>
        <p:nvSpPr>
          <p:cNvPr id="106" name="Shape 104"/>
          <p:cNvSpPr/>
          <p:nvPr/>
        </p:nvSpPr>
        <p:spPr>
          <a:xfrm>
            <a:off x="8796528" y="5644160"/>
            <a:ext cx="2834640" cy="338328"/>
          </a:xfrm>
          <a:prstGeom prst="rect">
            <a:avLst/>
          </a:prstGeom>
          <a:solidFill>
            <a:srgbClr val="F7F9FC"/>
          </a:solidFill>
          <a:ln w="6350">
            <a:solidFill>
              <a:srgbClr val="DCE3EC"/>
            </a:solidFill>
            <a:prstDash val="solid"/>
          </a:ln>
        </p:spPr>
      </p:sp>
      <p:sp>
        <p:nvSpPr>
          <p:cNvPr id="107" name="Text 105"/>
          <p:cNvSpPr txBox="1"/>
          <p:nvPr/>
        </p:nvSpPr>
        <p:spPr>
          <a:xfrm>
            <a:off x="8906256" y="5671592"/>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Pairs with GS QKD 015</a:t>
            </a:r>
            <a:endParaRPr lang="en-US" sz="1100" dirty="0"/>
          </a:p>
        </p:txBody>
      </p:sp>
      <p:sp>
        <p:nvSpPr>
          <p:cNvPr id="108" name="Shape 106"/>
          <p:cNvSpPr/>
          <p:nvPr/>
        </p:nvSpPr>
        <p:spPr>
          <a:xfrm>
            <a:off x="566928" y="5982488"/>
            <a:ext cx="1600200" cy="338328"/>
          </a:xfrm>
          <a:prstGeom prst="rect">
            <a:avLst/>
          </a:prstGeom>
          <a:solidFill>
            <a:srgbClr val="E9FAF5"/>
          </a:solidFill>
          <a:ln w="6350">
            <a:solidFill>
              <a:srgbClr val="DCE3EC"/>
            </a:solidFill>
            <a:prstDash val="solid"/>
          </a:ln>
        </p:spPr>
      </p:sp>
      <p:sp>
        <p:nvSpPr>
          <p:cNvPr id="109" name="Text 107"/>
          <p:cNvSpPr txBox="1"/>
          <p:nvPr/>
        </p:nvSpPr>
        <p:spPr>
          <a:xfrm>
            <a:off x="676656" y="6009920"/>
            <a:ext cx="1380744" cy="283464"/>
          </a:xfrm>
          <a:prstGeom prst="rect">
            <a:avLst/>
          </a:prstGeom>
          <a:noFill/>
          <a:ln/>
        </p:spPr>
        <p:txBody>
          <a:bodyPr wrap="square" lIns="0" tIns="0" rIns="0" bIns="0" rtlCol="0" anchor="ctr"/>
          <a:lstStyle/>
          <a:p>
            <a:pPr marL="0" indent="0" latinLnBrk="0">
              <a:lnSpc>
                <a:spcPts val="1050"/>
              </a:lnSpc>
              <a:buNone/>
            </a:pPr>
            <a:r>
              <a:rPr lang="en-US" sz="1100" b="1" dirty="0">
                <a:solidFill>
                  <a:srgbClr val="07836A"/>
                </a:solidFill>
                <a:latin typeface="Calibri" pitchFamily="34" charset="0"/>
                <a:ea typeface="Calibri" pitchFamily="34" charset="-122"/>
                <a:cs typeface="Calibri" pitchFamily="34" charset="-120"/>
              </a:rPr>
              <a:t>GS QKD 020</a:t>
            </a:r>
            <a:endParaRPr lang="en-US" sz="1100" dirty="0"/>
          </a:p>
        </p:txBody>
      </p:sp>
      <p:sp>
        <p:nvSpPr>
          <p:cNvPr id="110" name="Shape 108"/>
          <p:cNvSpPr/>
          <p:nvPr/>
        </p:nvSpPr>
        <p:spPr>
          <a:xfrm>
            <a:off x="2167128" y="5982488"/>
            <a:ext cx="1051560" cy="338328"/>
          </a:xfrm>
          <a:prstGeom prst="rect">
            <a:avLst/>
          </a:prstGeom>
          <a:solidFill>
            <a:srgbClr val="E9FAF5"/>
          </a:solidFill>
          <a:ln w="6350">
            <a:solidFill>
              <a:srgbClr val="DCE3EC"/>
            </a:solidFill>
            <a:prstDash val="solid"/>
          </a:ln>
        </p:spPr>
      </p:sp>
      <p:sp>
        <p:nvSpPr>
          <p:cNvPr id="111" name="Text 109"/>
          <p:cNvSpPr txBox="1"/>
          <p:nvPr/>
        </p:nvSpPr>
        <p:spPr>
          <a:xfrm>
            <a:off x="2276856" y="6009920"/>
            <a:ext cx="83210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06/2026</a:t>
            </a:r>
            <a:endParaRPr lang="en-US" sz="1100" dirty="0"/>
          </a:p>
        </p:txBody>
      </p:sp>
      <p:sp>
        <p:nvSpPr>
          <p:cNvPr id="112" name="Shape 110"/>
          <p:cNvSpPr/>
          <p:nvPr/>
        </p:nvSpPr>
        <p:spPr>
          <a:xfrm>
            <a:off x="3218688" y="5982488"/>
            <a:ext cx="5577840" cy="338328"/>
          </a:xfrm>
          <a:prstGeom prst="rect">
            <a:avLst/>
          </a:prstGeom>
          <a:solidFill>
            <a:srgbClr val="E9FAF5"/>
          </a:solidFill>
          <a:ln w="6350">
            <a:solidFill>
              <a:srgbClr val="DCE3EC"/>
            </a:solidFill>
            <a:prstDash val="solid"/>
          </a:ln>
        </p:spPr>
      </p:sp>
      <p:sp>
        <p:nvSpPr>
          <p:cNvPr id="113" name="Text 111"/>
          <p:cNvSpPr txBox="1"/>
          <p:nvPr/>
        </p:nvSpPr>
        <p:spPr>
          <a:xfrm>
            <a:off x="3328416" y="6009920"/>
            <a:ext cx="53583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REST-based Interoperable Key Management System API</a:t>
            </a:r>
            <a:endParaRPr lang="en-US" sz="1100" dirty="0"/>
          </a:p>
        </p:txBody>
      </p:sp>
      <p:sp>
        <p:nvSpPr>
          <p:cNvPr id="114" name="Shape 112"/>
          <p:cNvSpPr/>
          <p:nvPr/>
        </p:nvSpPr>
        <p:spPr>
          <a:xfrm>
            <a:off x="8796528" y="5982488"/>
            <a:ext cx="2834640" cy="338328"/>
          </a:xfrm>
          <a:prstGeom prst="rect">
            <a:avLst/>
          </a:prstGeom>
          <a:solidFill>
            <a:srgbClr val="E9FAF5"/>
          </a:solidFill>
          <a:ln w="6350">
            <a:solidFill>
              <a:srgbClr val="DCE3EC"/>
            </a:solidFill>
            <a:prstDash val="solid"/>
          </a:ln>
        </p:spPr>
      </p:sp>
      <p:sp>
        <p:nvSpPr>
          <p:cNvPr id="115" name="Text 113"/>
          <p:cNvSpPr txBox="1"/>
          <p:nvPr/>
        </p:nvSpPr>
        <p:spPr>
          <a:xfrm>
            <a:off x="8906256" y="6009920"/>
            <a:ext cx="2615184" cy="283464"/>
          </a:xfrm>
          <a:prstGeom prst="rect">
            <a:avLst/>
          </a:prstGeom>
          <a:noFill/>
          <a:ln/>
        </p:spPr>
        <p:txBody>
          <a:bodyPr wrap="square" lIns="0" tIns="0" rIns="0" bIns="0" rtlCol="0" anchor="ctr"/>
          <a:lstStyle/>
          <a:p>
            <a:pPr marL="0" indent="0" latinLnBrk="0">
              <a:lnSpc>
                <a:spcPts val="1050"/>
              </a:lnSpc>
              <a:buNone/>
            </a:pPr>
            <a:r>
              <a:rPr lang="en-US" sz="1100" dirty="0">
                <a:solidFill>
                  <a:srgbClr val="5C6684"/>
                </a:solidFill>
                <a:latin typeface="Calibri" pitchFamily="34" charset="0"/>
                <a:ea typeface="Calibri" pitchFamily="34" charset="-122"/>
                <a:cs typeface="Calibri" pitchFamily="34" charset="-120"/>
              </a:rPr>
              <a:t>Newest; horizontal KMS-to-KMS keys</a:t>
            </a:r>
            <a:endParaRPr lang="en-US" sz="1100" dirty="0"/>
          </a:p>
        </p:txBody>
      </p:sp>
      <p:sp>
        <p:nvSpPr>
          <p:cNvPr id="116" name="Text 114"/>
          <p:cNvSpPr txBox="1"/>
          <p:nvPr/>
        </p:nvSpPr>
        <p:spPr>
          <a:xfrm>
            <a:off x="563880" y="1052736"/>
            <a:ext cx="11067288" cy="249232"/>
          </a:xfrm>
          <a:prstGeom prst="rect">
            <a:avLst/>
          </a:prstGeom>
          <a:noFill/>
          <a:ln/>
        </p:spPr>
        <p:txBody>
          <a:bodyPr wrap="square" lIns="0" tIns="0" rIns="0" bIns="0" rtlCol="0" anchor="ctr"/>
          <a:lstStyle/>
          <a:p>
            <a:pPr marL="0" indent="0">
              <a:buNone/>
            </a:pPr>
            <a:r>
              <a:rPr lang="en-US" sz="1400" b="1" dirty="0">
                <a:solidFill>
                  <a:srgbClr val="5C6684"/>
                </a:solidFill>
                <a:latin typeface="Calibri" pitchFamily="34" charset="0"/>
                <a:ea typeface="Calibri" pitchFamily="34" charset="-122"/>
                <a:cs typeface="Calibri" pitchFamily="34" charset="-120"/>
              </a:rPr>
              <a:t>Versions shown are the current edition in force. GS QKD 001 (security assurance requirements) was stopped in 2011 and GS QKD 006 (integration into optical networks) in 2013.</a:t>
            </a:r>
            <a:endParaRPr lang="en-US" sz="1400" b="1" dirty="0"/>
          </a:p>
        </p:txBody>
      </p:sp>
      <p:sp>
        <p:nvSpPr>
          <p:cNvPr id="117" name="슬라이드 번호 개체 틀 116">
            <a:extLst>
              <a:ext uri="{FF2B5EF4-FFF2-40B4-BE49-F238E27FC236}">
                <a16:creationId xmlns:a16="http://schemas.microsoft.com/office/drawing/2014/main" id="{62ACBE78-5E48-4C88-814D-9855166028EF}"/>
              </a:ext>
            </a:extLst>
          </p:cNvPr>
          <p:cNvSpPr>
            <a:spLocks noGrp="1"/>
          </p:cNvSpPr>
          <p:nvPr>
            <p:ph type="sldNum" sz="quarter" idx="12"/>
          </p:nvPr>
        </p:nvSpPr>
        <p:spPr/>
        <p:txBody>
          <a:bodyPr/>
          <a:lstStyle/>
          <a:p>
            <a:fld id="{0868B0AE-DDA0-4086-95B2-0A85D27A2D2E}" type="slidenum">
              <a:rPr lang="ko-KR" altLang="en-US" smtClean="0"/>
              <a:t>26</a:t>
            </a:fld>
            <a:endParaRPr lang="ko-KR"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34328"/>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The interface stack, layer by layer</a:t>
            </a:r>
            <a:endParaRPr lang="en-US" sz="3200" dirty="0">
              <a:solidFill>
                <a:schemeClr val="bg1"/>
              </a:solidFill>
            </a:endParaRPr>
          </a:p>
        </p:txBody>
      </p:sp>
      <p:sp>
        <p:nvSpPr>
          <p:cNvPr id="4" name="Shape 2"/>
          <p:cNvSpPr/>
          <p:nvPr/>
        </p:nvSpPr>
        <p:spPr>
          <a:xfrm>
            <a:off x="566928" y="1585304"/>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786384" y="1722464"/>
            <a:ext cx="1463040" cy="274320"/>
          </a:xfrm>
          <a:prstGeom prst="roundRect">
            <a:avLst>
              <a:gd name="adj" fmla="val 20000"/>
            </a:avLst>
          </a:prstGeom>
          <a:solidFill>
            <a:srgbClr val="5B4B8A"/>
          </a:solidFill>
          <a:ln w="12700">
            <a:solidFill>
              <a:srgbClr val="5B4B8A"/>
            </a:solidFill>
            <a:prstDash val="solid"/>
          </a:ln>
        </p:spPr>
      </p:sp>
      <p:sp>
        <p:nvSpPr>
          <p:cNvPr id="6" name="Text 4"/>
          <p:cNvSpPr txBox="1"/>
          <p:nvPr/>
        </p:nvSpPr>
        <p:spPr>
          <a:xfrm>
            <a:off x="786384" y="1722464"/>
            <a:ext cx="146304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Orchestration</a:t>
            </a:r>
            <a:endParaRPr lang="en-US" sz="1200" dirty="0"/>
          </a:p>
        </p:txBody>
      </p:sp>
      <p:sp>
        <p:nvSpPr>
          <p:cNvPr id="7" name="Text 5"/>
          <p:cNvSpPr txBox="1"/>
          <p:nvPr/>
        </p:nvSpPr>
        <p:spPr>
          <a:xfrm>
            <a:off x="786384" y="2042504"/>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018 (published)  ·  GS QKD 021 (draft)</a:t>
            </a:r>
            <a:endParaRPr lang="en-US" sz="1050" dirty="0"/>
          </a:p>
        </p:txBody>
      </p:sp>
      <p:sp>
        <p:nvSpPr>
          <p:cNvPr id="8" name="Text 6"/>
          <p:cNvSpPr txBox="1"/>
          <p:nvPr/>
        </p:nvSpPr>
        <p:spPr>
          <a:xfrm>
            <a:off x="3200400" y="1713320"/>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SDN orchestrator to SDN controller. GS QKD 021 extends it to multi-domain networks with cooperating key management systems.</a:t>
            </a:r>
            <a:endParaRPr lang="en-US" sz="1400" dirty="0"/>
          </a:p>
        </p:txBody>
      </p:sp>
      <p:sp>
        <p:nvSpPr>
          <p:cNvPr id="9" name="Shape 7"/>
          <p:cNvSpPr/>
          <p:nvPr/>
        </p:nvSpPr>
        <p:spPr>
          <a:xfrm>
            <a:off x="566928" y="2344256"/>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786384" y="2481416"/>
            <a:ext cx="1463040" cy="274320"/>
          </a:xfrm>
          <a:prstGeom prst="roundRect">
            <a:avLst>
              <a:gd name="adj" fmla="val 20000"/>
            </a:avLst>
          </a:prstGeom>
          <a:solidFill>
            <a:srgbClr val="5B4B8A"/>
          </a:solidFill>
          <a:ln w="12700">
            <a:solidFill>
              <a:srgbClr val="5B4B8A"/>
            </a:solidFill>
            <a:prstDash val="solid"/>
          </a:ln>
        </p:spPr>
      </p:sp>
      <p:sp>
        <p:nvSpPr>
          <p:cNvPr id="11" name="Text 9"/>
          <p:cNvSpPr txBox="1"/>
          <p:nvPr/>
        </p:nvSpPr>
        <p:spPr>
          <a:xfrm>
            <a:off x="786384" y="2481416"/>
            <a:ext cx="146304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Control</a:t>
            </a:r>
            <a:endParaRPr lang="en-US" sz="1200" dirty="0"/>
          </a:p>
        </p:txBody>
      </p:sp>
      <p:sp>
        <p:nvSpPr>
          <p:cNvPr id="12" name="Text 10"/>
          <p:cNvSpPr txBox="1"/>
          <p:nvPr/>
        </p:nvSpPr>
        <p:spPr>
          <a:xfrm>
            <a:off x="786384" y="2801456"/>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015 ed.2 (published)  ·  ed.3 (draft)</a:t>
            </a:r>
            <a:endParaRPr lang="en-US" sz="1050" dirty="0"/>
          </a:p>
        </p:txBody>
      </p:sp>
      <p:sp>
        <p:nvSpPr>
          <p:cNvPr id="13" name="Text 11"/>
          <p:cNvSpPr txBox="1"/>
          <p:nvPr/>
        </p:nvSpPr>
        <p:spPr>
          <a:xfrm>
            <a:off x="3200400" y="2472272"/>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SDN controller to QKD nodes. Edition 3 adds abstraction models and workflows for horizontal cooperation between key management systems.</a:t>
            </a:r>
            <a:endParaRPr lang="en-US" sz="1400" dirty="0"/>
          </a:p>
        </p:txBody>
      </p:sp>
      <p:sp>
        <p:nvSpPr>
          <p:cNvPr id="14" name="Shape 12"/>
          <p:cNvSpPr/>
          <p:nvPr/>
        </p:nvSpPr>
        <p:spPr>
          <a:xfrm>
            <a:off x="566928" y="3103208"/>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786384" y="3240368"/>
            <a:ext cx="1463040" cy="274320"/>
          </a:xfrm>
          <a:prstGeom prst="roundRect">
            <a:avLst>
              <a:gd name="adj" fmla="val 20000"/>
            </a:avLst>
          </a:prstGeom>
          <a:solidFill>
            <a:srgbClr val="02C39A"/>
          </a:solidFill>
          <a:ln w="12700">
            <a:solidFill>
              <a:srgbClr val="02C39A"/>
            </a:solidFill>
            <a:prstDash val="solid"/>
          </a:ln>
        </p:spPr>
      </p:sp>
      <p:sp>
        <p:nvSpPr>
          <p:cNvPr id="16" name="Text 14"/>
          <p:cNvSpPr txBox="1"/>
          <p:nvPr/>
        </p:nvSpPr>
        <p:spPr>
          <a:xfrm>
            <a:off x="786384" y="3240368"/>
            <a:ext cx="1463040" cy="274320"/>
          </a:xfrm>
          <a:prstGeom prst="rect">
            <a:avLst/>
          </a:prstGeom>
          <a:noFill/>
          <a:ln/>
        </p:spPr>
        <p:txBody>
          <a:bodyPr wrap="square" lIns="0" tIns="0" rIns="0" bIns="0" rtlCol="0" anchor="ctr"/>
          <a:lstStyle/>
          <a:p>
            <a:pPr marL="0" indent="0" algn="ctr" latinLnBrk="0">
              <a:buNone/>
            </a:pPr>
            <a:r>
              <a:rPr lang="en-US" sz="1200" b="1" dirty="0">
                <a:solidFill>
                  <a:srgbClr val="0E1330"/>
                </a:solidFill>
                <a:latin typeface="Calibri" pitchFamily="34" charset="0"/>
                <a:ea typeface="Calibri" pitchFamily="34" charset="-122"/>
                <a:cs typeface="Calibri" pitchFamily="34" charset="-120"/>
              </a:rPr>
              <a:t>Key management</a:t>
            </a:r>
            <a:endParaRPr lang="en-US" sz="1200" dirty="0"/>
          </a:p>
        </p:txBody>
      </p:sp>
      <p:sp>
        <p:nvSpPr>
          <p:cNvPr id="17" name="Text 15"/>
          <p:cNvSpPr txBox="1"/>
          <p:nvPr/>
        </p:nvSpPr>
        <p:spPr>
          <a:xfrm>
            <a:off x="786384" y="3560408"/>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020 (published 06/2026)</a:t>
            </a:r>
            <a:endParaRPr lang="en-US" sz="1050" dirty="0"/>
          </a:p>
        </p:txBody>
      </p:sp>
      <p:sp>
        <p:nvSpPr>
          <p:cNvPr id="18" name="Text 16"/>
          <p:cNvSpPr txBox="1"/>
          <p:nvPr/>
        </p:nvSpPr>
        <p:spPr>
          <a:xfrm>
            <a:off x="3200400" y="3231224"/>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KMS to KMS, horizontally, inside a common trusted node — so a QKD network can serve applications even when the two key managers come from different vendors.</a:t>
            </a:r>
            <a:endParaRPr lang="en-US" sz="1400" dirty="0"/>
          </a:p>
        </p:txBody>
      </p:sp>
      <p:sp>
        <p:nvSpPr>
          <p:cNvPr id="19" name="Shape 17"/>
          <p:cNvSpPr/>
          <p:nvPr/>
        </p:nvSpPr>
        <p:spPr>
          <a:xfrm>
            <a:off x="566928" y="3862160"/>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786384" y="3999320"/>
            <a:ext cx="1463040" cy="274320"/>
          </a:xfrm>
          <a:prstGeom prst="roundRect">
            <a:avLst>
              <a:gd name="adj" fmla="val 20000"/>
            </a:avLst>
          </a:prstGeom>
          <a:solidFill>
            <a:srgbClr val="1C7293"/>
          </a:solidFill>
          <a:ln w="12700">
            <a:solidFill>
              <a:srgbClr val="1C7293"/>
            </a:solidFill>
            <a:prstDash val="solid"/>
          </a:ln>
        </p:spPr>
      </p:sp>
      <p:sp>
        <p:nvSpPr>
          <p:cNvPr id="21" name="Text 19"/>
          <p:cNvSpPr txBox="1"/>
          <p:nvPr/>
        </p:nvSpPr>
        <p:spPr>
          <a:xfrm>
            <a:off x="786384" y="3999320"/>
            <a:ext cx="146304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Key delivery</a:t>
            </a:r>
            <a:endParaRPr lang="en-US" sz="1200" dirty="0"/>
          </a:p>
        </p:txBody>
      </p:sp>
      <p:sp>
        <p:nvSpPr>
          <p:cNvPr id="22" name="Text 20"/>
          <p:cNvSpPr txBox="1"/>
          <p:nvPr/>
        </p:nvSpPr>
        <p:spPr>
          <a:xfrm>
            <a:off x="786384" y="4319360"/>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014 (published)  ·  ed.2 (draft)</a:t>
            </a:r>
            <a:endParaRPr lang="en-US" sz="1050" dirty="0"/>
          </a:p>
        </p:txBody>
      </p:sp>
      <p:sp>
        <p:nvSpPr>
          <p:cNvPr id="23" name="Text 21"/>
          <p:cNvSpPr txBox="1"/>
          <p:nvPr/>
        </p:nvSpPr>
        <p:spPr>
          <a:xfrm>
            <a:off x="3200400" y="3990176"/>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Key manager to application, over a REST API. The most widely implemented ETSI QKD specification, and the de facto integration point for products.</a:t>
            </a:r>
            <a:endParaRPr lang="en-US" sz="1400" dirty="0"/>
          </a:p>
        </p:txBody>
      </p:sp>
      <p:sp>
        <p:nvSpPr>
          <p:cNvPr id="24" name="Shape 22"/>
          <p:cNvSpPr/>
          <p:nvPr/>
        </p:nvSpPr>
        <p:spPr>
          <a:xfrm>
            <a:off x="566928" y="4621112"/>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786384" y="4758272"/>
            <a:ext cx="1463040" cy="274320"/>
          </a:xfrm>
          <a:prstGeom prst="roundRect">
            <a:avLst>
              <a:gd name="adj" fmla="val 20000"/>
            </a:avLst>
          </a:prstGeom>
          <a:solidFill>
            <a:srgbClr val="1C7293"/>
          </a:solidFill>
          <a:ln w="12700">
            <a:solidFill>
              <a:srgbClr val="1C7293"/>
            </a:solidFill>
            <a:prstDash val="solid"/>
          </a:ln>
        </p:spPr>
      </p:sp>
      <p:sp>
        <p:nvSpPr>
          <p:cNvPr id="26" name="Text 24"/>
          <p:cNvSpPr txBox="1"/>
          <p:nvPr/>
        </p:nvSpPr>
        <p:spPr>
          <a:xfrm>
            <a:off x="786384" y="4758272"/>
            <a:ext cx="146304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Application</a:t>
            </a:r>
            <a:endParaRPr lang="en-US" sz="1200" dirty="0"/>
          </a:p>
        </p:txBody>
      </p:sp>
      <p:sp>
        <p:nvSpPr>
          <p:cNvPr id="27" name="Text 25"/>
          <p:cNvSpPr txBox="1"/>
          <p:nvPr/>
        </p:nvSpPr>
        <p:spPr>
          <a:xfrm>
            <a:off x="786384" y="5078312"/>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004 ed.2 (published)  ·  ed.3 (draft)</a:t>
            </a:r>
            <a:endParaRPr lang="en-US" sz="1050" dirty="0"/>
          </a:p>
        </p:txBody>
      </p:sp>
      <p:sp>
        <p:nvSpPr>
          <p:cNvPr id="28" name="Text 26"/>
          <p:cNvSpPr txBox="1"/>
          <p:nvPr/>
        </p:nvSpPr>
        <p:spPr>
          <a:xfrm>
            <a:off x="3200400" y="4749128"/>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The application-facing interface: how an encryptor or a key consumer asks for key material.</a:t>
            </a:r>
            <a:endParaRPr lang="en-US" sz="1400" dirty="0"/>
          </a:p>
        </p:txBody>
      </p:sp>
      <p:sp>
        <p:nvSpPr>
          <p:cNvPr id="29" name="Shape 27"/>
          <p:cNvSpPr/>
          <p:nvPr/>
        </p:nvSpPr>
        <p:spPr>
          <a:xfrm>
            <a:off x="566928" y="5380064"/>
            <a:ext cx="11064240" cy="713232"/>
          </a:xfrm>
          <a:prstGeom prst="roundRect">
            <a:avLst>
              <a:gd name="adj" fmla="val 1282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0" name="Shape 28"/>
          <p:cNvSpPr/>
          <p:nvPr/>
        </p:nvSpPr>
        <p:spPr>
          <a:xfrm>
            <a:off x="786384" y="5517224"/>
            <a:ext cx="1463040" cy="274320"/>
          </a:xfrm>
          <a:prstGeom prst="roundRect">
            <a:avLst>
              <a:gd name="adj" fmla="val 20000"/>
            </a:avLst>
          </a:prstGeom>
          <a:solidFill>
            <a:srgbClr val="B0713F"/>
          </a:solidFill>
          <a:ln w="12700">
            <a:solidFill>
              <a:srgbClr val="B0713F"/>
            </a:solidFill>
            <a:prstDash val="solid"/>
          </a:ln>
        </p:spPr>
      </p:sp>
      <p:sp>
        <p:nvSpPr>
          <p:cNvPr id="31" name="Text 29"/>
          <p:cNvSpPr txBox="1"/>
          <p:nvPr/>
        </p:nvSpPr>
        <p:spPr>
          <a:xfrm>
            <a:off x="786384" y="5517224"/>
            <a:ext cx="1463040" cy="274320"/>
          </a:xfrm>
          <a:prstGeom prst="rect">
            <a:avLst/>
          </a:prstGeom>
          <a:noFill/>
          <a:ln/>
        </p:spPr>
        <p:txBody>
          <a:bodyPr wrap="square" lIns="0" tIns="0" rIns="0" bIns="0" rtlCol="0" anchor="ctr"/>
          <a:lstStyle/>
          <a:p>
            <a:pPr marL="0" indent="0" algn="ctr" latinLnBrk="0">
              <a:buNone/>
            </a:pPr>
            <a:r>
              <a:rPr lang="en-US" sz="1200" b="1" dirty="0">
                <a:solidFill>
                  <a:srgbClr val="0E1330"/>
                </a:solidFill>
                <a:latin typeface="Calibri" pitchFamily="34" charset="0"/>
                <a:ea typeface="Calibri" pitchFamily="34" charset="-122"/>
                <a:cs typeface="Calibri" pitchFamily="34" charset="-120"/>
              </a:rPr>
              <a:t>Monitoring</a:t>
            </a:r>
            <a:endParaRPr lang="en-US" sz="1200" dirty="0"/>
          </a:p>
        </p:txBody>
      </p:sp>
      <p:sp>
        <p:nvSpPr>
          <p:cNvPr id="32" name="Text 30"/>
          <p:cNvSpPr txBox="1"/>
          <p:nvPr/>
        </p:nvSpPr>
        <p:spPr>
          <a:xfrm>
            <a:off x="786384" y="5837264"/>
            <a:ext cx="2194560" cy="219456"/>
          </a:xfrm>
          <a:prstGeom prst="rect">
            <a:avLst/>
          </a:prstGeom>
          <a:noFill/>
          <a:ln/>
        </p:spPr>
        <p:txBody>
          <a:bodyPr wrap="square" lIns="0" tIns="0" rIns="0" bIns="0" rtlCol="0" anchor="ctr"/>
          <a:lstStyle/>
          <a:p>
            <a:pPr marL="0" indent="0" latinLnBrk="0">
              <a:buNone/>
            </a:pPr>
            <a:r>
              <a:rPr lang="en-US" sz="1050" dirty="0">
                <a:solidFill>
                  <a:srgbClr val="5C6684"/>
                </a:solidFill>
                <a:latin typeface="Calibri" pitchFamily="34" charset="0"/>
                <a:ea typeface="Calibri" pitchFamily="34" charset="-122"/>
                <a:cs typeface="Calibri" pitchFamily="34" charset="-120"/>
              </a:rPr>
              <a:t>GS QKD 023 (draft)</a:t>
            </a:r>
            <a:endParaRPr lang="en-US" sz="1050" dirty="0"/>
          </a:p>
        </p:txBody>
      </p:sp>
      <p:sp>
        <p:nvSpPr>
          <p:cNvPr id="33" name="Text 31"/>
          <p:cNvSpPr txBox="1"/>
          <p:nvPr/>
        </p:nvSpPr>
        <p:spPr>
          <a:xfrm>
            <a:off x="3200400" y="5508080"/>
            <a:ext cx="8193024" cy="548640"/>
          </a:xfrm>
          <a:prstGeom prst="rect">
            <a:avLst/>
          </a:prstGeom>
          <a:noFill/>
          <a:ln/>
        </p:spPr>
        <p:txBody>
          <a:bodyPr wrap="square" lIns="0" tIns="0" rIns="0" bIns="0" rtlCol="0" anchor="ctr"/>
          <a:lstStyle/>
          <a:p>
            <a:pPr marL="0" indent="0" latinLnBrk="0">
              <a:lnSpc>
                <a:spcPts val="1250"/>
              </a:lnSpc>
              <a:buNone/>
            </a:pPr>
            <a:r>
              <a:rPr lang="en-US" sz="1400" dirty="0">
                <a:solidFill>
                  <a:srgbClr val="161D3A"/>
                </a:solidFill>
                <a:latin typeface="Calibri" pitchFamily="34" charset="0"/>
                <a:ea typeface="Calibri" pitchFamily="34" charset="-122"/>
                <a:cs typeface="Calibri" pitchFamily="34" charset="-120"/>
              </a:rPr>
              <a:t>Monitoring interface and data model — the operational telemetry layer that the published stack currently lacks.</a:t>
            </a:r>
            <a:endParaRPr lang="en-US" sz="1400" dirty="0"/>
          </a:p>
        </p:txBody>
      </p:sp>
      <p:sp>
        <p:nvSpPr>
          <p:cNvPr id="34" name="Text 32"/>
          <p:cNvSpPr txBox="1"/>
          <p:nvPr/>
        </p:nvSpPr>
        <p:spPr>
          <a:xfrm>
            <a:off x="563880" y="1081469"/>
            <a:ext cx="11064240" cy="274320"/>
          </a:xfrm>
          <a:prstGeom prst="rect">
            <a:avLst/>
          </a:prstGeom>
          <a:noFill/>
          <a:ln/>
        </p:spPr>
        <p:txBody>
          <a:bodyPr wrap="square" lIns="0" tIns="0" rIns="0" bIns="0" rtlCol="0" anchor="ctr"/>
          <a:lstStyle/>
          <a:p>
            <a:pPr marL="0" indent="0">
              <a:buNone/>
            </a:pPr>
            <a:r>
              <a:rPr lang="en-US" sz="1400" b="1" dirty="0">
                <a:solidFill>
                  <a:srgbClr val="5C6684"/>
                </a:solidFill>
                <a:latin typeface="Calibri" pitchFamily="34" charset="0"/>
                <a:ea typeface="Calibri" pitchFamily="34" charset="-122"/>
                <a:cs typeface="Calibri" pitchFamily="34" charset="-120"/>
              </a:rPr>
              <a:t>Six of the thirteen in-force deliverables are interfaces. This stack — not an architecture document — has been ETSI's QKDN contribution to date.</a:t>
            </a:r>
            <a:endParaRPr lang="en-US" sz="1400" b="1" dirty="0"/>
          </a:p>
        </p:txBody>
      </p:sp>
      <p:sp>
        <p:nvSpPr>
          <p:cNvPr id="35" name="슬라이드 번호 개체 틀 34">
            <a:extLst>
              <a:ext uri="{FF2B5EF4-FFF2-40B4-BE49-F238E27FC236}">
                <a16:creationId xmlns:a16="http://schemas.microsoft.com/office/drawing/2014/main" id="{6843C774-959E-462B-91DA-7F8BCC02B572}"/>
              </a:ext>
            </a:extLst>
          </p:cNvPr>
          <p:cNvSpPr>
            <a:spLocks noGrp="1"/>
          </p:cNvSpPr>
          <p:nvPr>
            <p:ph type="sldNum" sz="quarter" idx="12"/>
          </p:nvPr>
        </p:nvSpPr>
        <p:spPr/>
        <p:txBody>
          <a:bodyPr/>
          <a:lstStyle/>
          <a:p>
            <a:fld id="{0868B0AE-DDA0-4086-95B2-0A85D27A2D2E}" type="slidenum">
              <a:rPr lang="ko-KR" altLang="en-US" smtClean="0"/>
              <a:t>27</a:t>
            </a:fld>
            <a:endParaRPr lang="ko-KR"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4462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Twelve work items, nine due 2 December 2026</a:t>
            </a:r>
            <a:endParaRPr lang="en-US" sz="3200" dirty="0">
              <a:solidFill>
                <a:schemeClr val="bg1"/>
              </a:solidFill>
            </a:endParaRPr>
          </a:p>
        </p:txBody>
      </p:sp>
      <p:sp>
        <p:nvSpPr>
          <p:cNvPr id="4" name="Shape 2"/>
          <p:cNvSpPr/>
          <p:nvPr/>
        </p:nvSpPr>
        <p:spPr>
          <a:xfrm>
            <a:off x="566928" y="1216120"/>
            <a:ext cx="1737360" cy="347472"/>
          </a:xfrm>
          <a:prstGeom prst="rect">
            <a:avLst/>
          </a:prstGeom>
          <a:solidFill>
            <a:srgbClr val="E6ECF4"/>
          </a:solidFill>
          <a:ln w="6350">
            <a:solidFill>
              <a:srgbClr val="C9D4E2"/>
            </a:solidFill>
            <a:prstDash val="solid"/>
          </a:ln>
        </p:spPr>
      </p:sp>
      <p:sp>
        <p:nvSpPr>
          <p:cNvPr id="5" name="Text 3"/>
          <p:cNvSpPr txBox="1"/>
          <p:nvPr/>
        </p:nvSpPr>
        <p:spPr>
          <a:xfrm>
            <a:off x="676656" y="1216120"/>
            <a:ext cx="1517904" cy="347472"/>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Work item</a:t>
            </a:r>
            <a:endParaRPr lang="en-US" sz="1400" dirty="0"/>
          </a:p>
        </p:txBody>
      </p:sp>
      <p:sp>
        <p:nvSpPr>
          <p:cNvPr id="6" name="Shape 4"/>
          <p:cNvSpPr/>
          <p:nvPr/>
        </p:nvSpPr>
        <p:spPr>
          <a:xfrm>
            <a:off x="2304288" y="1216120"/>
            <a:ext cx="5029200" cy="347472"/>
          </a:xfrm>
          <a:prstGeom prst="rect">
            <a:avLst/>
          </a:prstGeom>
          <a:solidFill>
            <a:srgbClr val="E6ECF4"/>
          </a:solidFill>
          <a:ln w="6350">
            <a:solidFill>
              <a:srgbClr val="C9D4E2"/>
            </a:solidFill>
            <a:prstDash val="solid"/>
          </a:ln>
        </p:spPr>
      </p:sp>
      <p:sp>
        <p:nvSpPr>
          <p:cNvPr id="7" name="Text 5"/>
          <p:cNvSpPr txBox="1"/>
          <p:nvPr/>
        </p:nvSpPr>
        <p:spPr>
          <a:xfrm>
            <a:off x="2414016" y="1216120"/>
            <a:ext cx="4809744" cy="347472"/>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Title</a:t>
            </a:r>
            <a:endParaRPr lang="en-US" sz="1400" dirty="0"/>
          </a:p>
        </p:txBody>
      </p:sp>
      <p:sp>
        <p:nvSpPr>
          <p:cNvPr id="8" name="Shape 6"/>
          <p:cNvSpPr/>
          <p:nvPr/>
        </p:nvSpPr>
        <p:spPr>
          <a:xfrm>
            <a:off x="7333488" y="1216120"/>
            <a:ext cx="1600200" cy="347472"/>
          </a:xfrm>
          <a:prstGeom prst="rect">
            <a:avLst/>
          </a:prstGeom>
          <a:solidFill>
            <a:srgbClr val="E6ECF4"/>
          </a:solidFill>
          <a:ln w="6350">
            <a:solidFill>
              <a:srgbClr val="C9D4E2"/>
            </a:solidFill>
            <a:prstDash val="solid"/>
          </a:ln>
        </p:spPr>
      </p:sp>
      <p:sp>
        <p:nvSpPr>
          <p:cNvPr id="9" name="Text 7"/>
          <p:cNvSpPr txBox="1"/>
          <p:nvPr/>
        </p:nvSpPr>
        <p:spPr>
          <a:xfrm>
            <a:off x="7443216" y="1216120"/>
            <a:ext cx="1380744" cy="347472"/>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Current status</a:t>
            </a:r>
            <a:endParaRPr lang="en-US" sz="1400" dirty="0"/>
          </a:p>
        </p:txBody>
      </p:sp>
      <p:sp>
        <p:nvSpPr>
          <p:cNvPr id="10" name="Shape 8"/>
          <p:cNvSpPr/>
          <p:nvPr/>
        </p:nvSpPr>
        <p:spPr>
          <a:xfrm>
            <a:off x="8933688" y="1216120"/>
            <a:ext cx="2697480" cy="347472"/>
          </a:xfrm>
          <a:prstGeom prst="rect">
            <a:avLst/>
          </a:prstGeom>
          <a:solidFill>
            <a:srgbClr val="E6ECF4"/>
          </a:solidFill>
          <a:ln w="6350">
            <a:solidFill>
              <a:srgbClr val="C9D4E2"/>
            </a:solidFill>
            <a:prstDash val="solid"/>
          </a:ln>
        </p:spPr>
      </p:sp>
      <p:sp>
        <p:nvSpPr>
          <p:cNvPr id="11" name="Text 9"/>
          <p:cNvSpPr txBox="1"/>
          <p:nvPr/>
        </p:nvSpPr>
        <p:spPr>
          <a:xfrm>
            <a:off x="9043416" y="1216120"/>
            <a:ext cx="2478024" cy="347472"/>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Next milestone</a:t>
            </a:r>
            <a:endParaRPr lang="en-US" sz="1400" dirty="0"/>
          </a:p>
        </p:txBody>
      </p:sp>
      <p:sp>
        <p:nvSpPr>
          <p:cNvPr id="12" name="Shape 10"/>
          <p:cNvSpPr/>
          <p:nvPr/>
        </p:nvSpPr>
        <p:spPr>
          <a:xfrm>
            <a:off x="566928" y="1563592"/>
            <a:ext cx="1737360" cy="347472"/>
          </a:xfrm>
          <a:prstGeom prst="rect">
            <a:avLst/>
          </a:prstGeom>
          <a:solidFill>
            <a:srgbClr val="FFFFFF"/>
          </a:solidFill>
          <a:ln w="6350">
            <a:solidFill>
              <a:srgbClr val="DCE3EC"/>
            </a:solidFill>
            <a:prstDash val="solid"/>
          </a:ln>
        </p:spPr>
      </p:sp>
      <p:sp>
        <p:nvSpPr>
          <p:cNvPr id="13" name="Text 11"/>
          <p:cNvSpPr txBox="1"/>
          <p:nvPr/>
        </p:nvSpPr>
        <p:spPr>
          <a:xfrm>
            <a:off x="676656" y="1591024"/>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004 ed.3</a:t>
            </a:r>
            <a:endParaRPr lang="en-US" sz="1200" dirty="0"/>
          </a:p>
        </p:txBody>
      </p:sp>
      <p:sp>
        <p:nvSpPr>
          <p:cNvPr id="14" name="Shape 12"/>
          <p:cNvSpPr/>
          <p:nvPr/>
        </p:nvSpPr>
        <p:spPr>
          <a:xfrm>
            <a:off x="2304288" y="1563592"/>
            <a:ext cx="5029200" cy="347472"/>
          </a:xfrm>
          <a:prstGeom prst="rect">
            <a:avLst/>
          </a:prstGeom>
          <a:solidFill>
            <a:srgbClr val="FFFFFF"/>
          </a:solidFill>
          <a:ln w="6350">
            <a:solidFill>
              <a:srgbClr val="DCE3EC"/>
            </a:solidFill>
            <a:prstDash val="solid"/>
          </a:ln>
        </p:spPr>
      </p:sp>
      <p:sp>
        <p:nvSpPr>
          <p:cNvPr id="15" name="Text 13"/>
          <p:cNvSpPr txBox="1"/>
          <p:nvPr/>
        </p:nvSpPr>
        <p:spPr>
          <a:xfrm>
            <a:off x="2414016" y="1591024"/>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Application Interface</a:t>
            </a:r>
            <a:endParaRPr lang="en-US" sz="1200" dirty="0"/>
          </a:p>
        </p:txBody>
      </p:sp>
      <p:sp>
        <p:nvSpPr>
          <p:cNvPr id="16" name="Shape 14"/>
          <p:cNvSpPr/>
          <p:nvPr/>
        </p:nvSpPr>
        <p:spPr>
          <a:xfrm>
            <a:off x="7333488" y="1563592"/>
            <a:ext cx="1600200" cy="347472"/>
          </a:xfrm>
          <a:prstGeom prst="rect">
            <a:avLst/>
          </a:prstGeom>
          <a:solidFill>
            <a:srgbClr val="FFFFFF"/>
          </a:solidFill>
          <a:ln w="6350">
            <a:solidFill>
              <a:srgbClr val="DCE3EC"/>
            </a:solidFill>
            <a:prstDash val="solid"/>
          </a:ln>
        </p:spPr>
      </p:sp>
      <p:sp>
        <p:nvSpPr>
          <p:cNvPr id="17" name="Text 15"/>
          <p:cNvSpPr txBox="1"/>
          <p:nvPr/>
        </p:nvSpPr>
        <p:spPr>
          <a:xfrm>
            <a:off x="7443216" y="1591024"/>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05/2026</a:t>
            </a:r>
            <a:endParaRPr lang="en-US" sz="1200" dirty="0"/>
          </a:p>
        </p:txBody>
      </p:sp>
      <p:sp>
        <p:nvSpPr>
          <p:cNvPr id="18" name="Shape 16"/>
          <p:cNvSpPr/>
          <p:nvPr/>
        </p:nvSpPr>
        <p:spPr>
          <a:xfrm>
            <a:off x="8933688" y="1563592"/>
            <a:ext cx="2697480" cy="347472"/>
          </a:xfrm>
          <a:prstGeom prst="rect">
            <a:avLst/>
          </a:prstGeom>
          <a:solidFill>
            <a:srgbClr val="FFFFFF"/>
          </a:solidFill>
          <a:ln w="6350">
            <a:solidFill>
              <a:srgbClr val="DCE3EC"/>
            </a:solidFill>
            <a:prstDash val="solid"/>
          </a:ln>
        </p:spPr>
      </p:sp>
      <p:sp>
        <p:nvSpPr>
          <p:cNvPr id="19" name="Text 17"/>
          <p:cNvSpPr txBox="1"/>
          <p:nvPr/>
        </p:nvSpPr>
        <p:spPr>
          <a:xfrm>
            <a:off x="9043416" y="1591024"/>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20" name="Shape 18"/>
          <p:cNvSpPr/>
          <p:nvPr/>
        </p:nvSpPr>
        <p:spPr>
          <a:xfrm>
            <a:off x="566928" y="1911064"/>
            <a:ext cx="1737360" cy="347472"/>
          </a:xfrm>
          <a:prstGeom prst="rect">
            <a:avLst/>
          </a:prstGeom>
          <a:solidFill>
            <a:srgbClr val="F7F9FC"/>
          </a:solidFill>
          <a:ln w="6350">
            <a:solidFill>
              <a:srgbClr val="DCE3EC"/>
            </a:solidFill>
            <a:prstDash val="solid"/>
          </a:ln>
        </p:spPr>
      </p:sp>
      <p:sp>
        <p:nvSpPr>
          <p:cNvPr id="21" name="Text 19"/>
          <p:cNvSpPr txBox="1"/>
          <p:nvPr/>
        </p:nvSpPr>
        <p:spPr>
          <a:xfrm>
            <a:off x="676656" y="1938496"/>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005 ed.2</a:t>
            </a:r>
            <a:endParaRPr lang="en-US" sz="1200" dirty="0"/>
          </a:p>
        </p:txBody>
      </p:sp>
      <p:sp>
        <p:nvSpPr>
          <p:cNvPr id="22" name="Shape 20"/>
          <p:cNvSpPr/>
          <p:nvPr/>
        </p:nvSpPr>
        <p:spPr>
          <a:xfrm>
            <a:off x="2304288" y="1911064"/>
            <a:ext cx="5029200" cy="347472"/>
          </a:xfrm>
          <a:prstGeom prst="rect">
            <a:avLst/>
          </a:prstGeom>
          <a:solidFill>
            <a:srgbClr val="F7F9FC"/>
          </a:solidFill>
          <a:ln w="6350">
            <a:solidFill>
              <a:srgbClr val="DCE3EC"/>
            </a:solidFill>
            <a:prstDash val="solid"/>
          </a:ln>
        </p:spPr>
      </p:sp>
      <p:sp>
        <p:nvSpPr>
          <p:cNvPr id="23" name="Text 21"/>
          <p:cNvSpPr txBox="1"/>
          <p:nvPr/>
        </p:nvSpPr>
        <p:spPr>
          <a:xfrm>
            <a:off x="2414016" y="1938496"/>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Protocol structures and security proofs</a:t>
            </a:r>
            <a:endParaRPr lang="en-US" sz="1200" dirty="0"/>
          </a:p>
        </p:txBody>
      </p:sp>
      <p:sp>
        <p:nvSpPr>
          <p:cNvPr id="24" name="Shape 22"/>
          <p:cNvSpPr/>
          <p:nvPr/>
        </p:nvSpPr>
        <p:spPr>
          <a:xfrm>
            <a:off x="7333488" y="1911064"/>
            <a:ext cx="1600200" cy="347472"/>
          </a:xfrm>
          <a:prstGeom prst="rect">
            <a:avLst/>
          </a:prstGeom>
          <a:solidFill>
            <a:srgbClr val="F7F9FC"/>
          </a:solidFill>
          <a:ln w="6350">
            <a:solidFill>
              <a:srgbClr val="DCE3EC"/>
            </a:solidFill>
            <a:prstDash val="solid"/>
          </a:ln>
        </p:spPr>
      </p:sp>
      <p:sp>
        <p:nvSpPr>
          <p:cNvPr id="25" name="Text 23"/>
          <p:cNvSpPr txBox="1"/>
          <p:nvPr/>
        </p:nvSpPr>
        <p:spPr>
          <a:xfrm>
            <a:off x="7443216" y="1938496"/>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06/2026</a:t>
            </a:r>
            <a:endParaRPr lang="en-US" sz="1200" dirty="0"/>
          </a:p>
        </p:txBody>
      </p:sp>
      <p:sp>
        <p:nvSpPr>
          <p:cNvPr id="26" name="Shape 24"/>
          <p:cNvSpPr/>
          <p:nvPr/>
        </p:nvSpPr>
        <p:spPr>
          <a:xfrm>
            <a:off x="8933688" y="1911064"/>
            <a:ext cx="2697480" cy="347472"/>
          </a:xfrm>
          <a:prstGeom prst="rect">
            <a:avLst/>
          </a:prstGeom>
          <a:solidFill>
            <a:srgbClr val="F7F9FC"/>
          </a:solidFill>
          <a:ln w="6350">
            <a:solidFill>
              <a:srgbClr val="DCE3EC"/>
            </a:solidFill>
            <a:prstDash val="solid"/>
          </a:ln>
        </p:spPr>
      </p:sp>
      <p:sp>
        <p:nvSpPr>
          <p:cNvPr id="27" name="Text 25"/>
          <p:cNvSpPr txBox="1"/>
          <p:nvPr/>
        </p:nvSpPr>
        <p:spPr>
          <a:xfrm>
            <a:off x="9043416" y="1938496"/>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28" name="Shape 26"/>
          <p:cNvSpPr/>
          <p:nvPr/>
        </p:nvSpPr>
        <p:spPr>
          <a:xfrm>
            <a:off x="566928" y="2258536"/>
            <a:ext cx="1737360" cy="347472"/>
          </a:xfrm>
          <a:prstGeom prst="rect">
            <a:avLst/>
          </a:prstGeom>
          <a:solidFill>
            <a:srgbClr val="FFFFFF"/>
          </a:solidFill>
          <a:ln w="6350">
            <a:solidFill>
              <a:srgbClr val="DCE3EC"/>
            </a:solidFill>
            <a:prstDash val="solid"/>
          </a:ln>
        </p:spPr>
      </p:sp>
      <p:sp>
        <p:nvSpPr>
          <p:cNvPr id="29" name="Text 27"/>
          <p:cNvSpPr txBox="1"/>
          <p:nvPr/>
        </p:nvSpPr>
        <p:spPr>
          <a:xfrm>
            <a:off x="676656" y="2285968"/>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010</a:t>
            </a:r>
            <a:endParaRPr lang="en-US" sz="1200" dirty="0"/>
          </a:p>
        </p:txBody>
      </p:sp>
      <p:sp>
        <p:nvSpPr>
          <p:cNvPr id="30" name="Shape 28"/>
          <p:cNvSpPr/>
          <p:nvPr/>
        </p:nvSpPr>
        <p:spPr>
          <a:xfrm>
            <a:off x="2304288" y="2258536"/>
            <a:ext cx="5029200" cy="347472"/>
          </a:xfrm>
          <a:prstGeom prst="rect">
            <a:avLst/>
          </a:prstGeom>
          <a:solidFill>
            <a:srgbClr val="FFFFFF"/>
          </a:solidFill>
          <a:ln w="6350">
            <a:solidFill>
              <a:srgbClr val="DCE3EC"/>
            </a:solidFill>
            <a:prstDash val="solid"/>
          </a:ln>
        </p:spPr>
      </p:sp>
      <p:sp>
        <p:nvSpPr>
          <p:cNvPr id="31" name="Text 29"/>
          <p:cNvSpPr txBox="1"/>
          <p:nvPr/>
        </p:nvSpPr>
        <p:spPr>
          <a:xfrm>
            <a:off x="2414016" y="2285968"/>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Implementation security: Trojan horse attacks</a:t>
            </a:r>
            <a:endParaRPr lang="en-US" sz="1200" dirty="0"/>
          </a:p>
        </p:txBody>
      </p:sp>
      <p:sp>
        <p:nvSpPr>
          <p:cNvPr id="32" name="Shape 30"/>
          <p:cNvSpPr/>
          <p:nvPr/>
        </p:nvSpPr>
        <p:spPr>
          <a:xfrm>
            <a:off x="7333488" y="2258536"/>
            <a:ext cx="1600200" cy="347472"/>
          </a:xfrm>
          <a:prstGeom prst="rect">
            <a:avLst/>
          </a:prstGeom>
          <a:solidFill>
            <a:srgbClr val="FFFFFF"/>
          </a:solidFill>
          <a:ln w="6350">
            <a:solidFill>
              <a:srgbClr val="DCE3EC"/>
            </a:solidFill>
            <a:prstDash val="solid"/>
          </a:ln>
        </p:spPr>
      </p:sp>
      <p:sp>
        <p:nvSpPr>
          <p:cNvPr id="33" name="Text 31"/>
          <p:cNvSpPr txBox="1"/>
          <p:nvPr/>
        </p:nvSpPr>
        <p:spPr>
          <a:xfrm>
            <a:off x="7443216" y="2285968"/>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06/2026</a:t>
            </a:r>
            <a:endParaRPr lang="en-US" sz="1200" dirty="0"/>
          </a:p>
        </p:txBody>
      </p:sp>
      <p:sp>
        <p:nvSpPr>
          <p:cNvPr id="34" name="Shape 32"/>
          <p:cNvSpPr/>
          <p:nvPr/>
        </p:nvSpPr>
        <p:spPr>
          <a:xfrm>
            <a:off x="8933688" y="2258536"/>
            <a:ext cx="2697480" cy="347472"/>
          </a:xfrm>
          <a:prstGeom prst="rect">
            <a:avLst/>
          </a:prstGeom>
          <a:solidFill>
            <a:srgbClr val="FFFFFF"/>
          </a:solidFill>
          <a:ln w="6350">
            <a:solidFill>
              <a:srgbClr val="DCE3EC"/>
            </a:solidFill>
            <a:prstDash val="solid"/>
          </a:ln>
        </p:spPr>
      </p:sp>
      <p:sp>
        <p:nvSpPr>
          <p:cNvPr id="35" name="Text 33"/>
          <p:cNvSpPr txBox="1"/>
          <p:nvPr/>
        </p:nvSpPr>
        <p:spPr>
          <a:xfrm>
            <a:off x="9043416" y="2285968"/>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36" name="Shape 34"/>
          <p:cNvSpPr/>
          <p:nvPr/>
        </p:nvSpPr>
        <p:spPr>
          <a:xfrm>
            <a:off x="566928" y="2606008"/>
            <a:ext cx="1737360" cy="347472"/>
          </a:xfrm>
          <a:prstGeom prst="rect">
            <a:avLst/>
          </a:prstGeom>
          <a:solidFill>
            <a:srgbClr val="F7F9FC"/>
          </a:solidFill>
          <a:ln w="6350">
            <a:solidFill>
              <a:srgbClr val="DCE3EC"/>
            </a:solidFill>
            <a:prstDash val="solid"/>
          </a:ln>
        </p:spPr>
      </p:sp>
      <p:sp>
        <p:nvSpPr>
          <p:cNvPr id="37" name="Text 35"/>
          <p:cNvSpPr txBox="1"/>
          <p:nvPr/>
        </p:nvSpPr>
        <p:spPr>
          <a:xfrm>
            <a:off x="676656" y="2633440"/>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013</a:t>
            </a:r>
            <a:endParaRPr lang="en-US" sz="1200" dirty="0"/>
          </a:p>
        </p:txBody>
      </p:sp>
      <p:sp>
        <p:nvSpPr>
          <p:cNvPr id="38" name="Shape 36"/>
          <p:cNvSpPr/>
          <p:nvPr/>
        </p:nvSpPr>
        <p:spPr>
          <a:xfrm>
            <a:off x="2304288" y="2606008"/>
            <a:ext cx="5029200" cy="347472"/>
          </a:xfrm>
          <a:prstGeom prst="rect">
            <a:avLst/>
          </a:prstGeom>
          <a:solidFill>
            <a:srgbClr val="F7F9FC"/>
          </a:solidFill>
          <a:ln w="6350">
            <a:solidFill>
              <a:srgbClr val="DCE3EC"/>
            </a:solidFill>
            <a:prstDash val="solid"/>
          </a:ln>
        </p:spPr>
      </p:sp>
      <p:sp>
        <p:nvSpPr>
          <p:cNvPr id="39" name="Text 37"/>
          <p:cNvSpPr txBox="1"/>
          <p:nvPr/>
        </p:nvSpPr>
        <p:spPr>
          <a:xfrm>
            <a:off x="2414016" y="2633440"/>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Characterisation of QKD transmitter optical output</a:t>
            </a:r>
            <a:endParaRPr lang="en-US" sz="1200" dirty="0"/>
          </a:p>
        </p:txBody>
      </p:sp>
      <p:sp>
        <p:nvSpPr>
          <p:cNvPr id="40" name="Shape 38"/>
          <p:cNvSpPr/>
          <p:nvPr/>
        </p:nvSpPr>
        <p:spPr>
          <a:xfrm>
            <a:off x="7333488" y="2606008"/>
            <a:ext cx="1600200" cy="347472"/>
          </a:xfrm>
          <a:prstGeom prst="rect">
            <a:avLst/>
          </a:prstGeom>
          <a:solidFill>
            <a:srgbClr val="F7F9FC"/>
          </a:solidFill>
          <a:ln w="6350">
            <a:solidFill>
              <a:srgbClr val="DCE3EC"/>
            </a:solidFill>
            <a:prstDash val="solid"/>
          </a:ln>
        </p:spPr>
      </p:sp>
      <p:sp>
        <p:nvSpPr>
          <p:cNvPr id="41" name="Text 39"/>
          <p:cNvSpPr txBox="1"/>
          <p:nvPr/>
        </p:nvSpPr>
        <p:spPr>
          <a:xfrm>
            <a:off x="7443216" y="2633440"/>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12/2025</a:t>
            </a:r>
            <a:endParaRPr lang="en-US" sz="1200" dirty="0"/>
          </a:p>
        </p:txBody>
      </p:sp>
      <p:sp>
        <p:nvSpPr>
          <p:cNvPr id="42" name="Shape 40"/>
          <p:cNvSpPr/>
          <p:nvPr/>
        </p:nvSpPr>
        <p:spPr>
          <a:xfrm>
            <a:off x="8933688" y="2606008"/>
            <a:ext cx="2697480" cy="347472"/>
          </a:xfrm>
          <a:prstGeom prst="rect">
            <a:avLst/>
          </a:prstGeom>
          <a:solidFill>
            <a:srgbClr val="F7F9FC"/>
          </a:solidFill>
          <a:ln w="6350">
            <a:solidFill>
              <a:srgbClr val="DCE3EC"/>
            </a:solidFill>
            <a:prstDash val="solid"/>
          </a:ln>
        </p:spPr>
      </p:sp>
      <p:sp>
        <p:nvSpPr>
          <p:cNvPr id="43" name="Text 41"/>
          <p:cNvSpPr txBox="1"/>
          <p:nvPr/>
        </p:nvSpPr>
        <p:spPr>
          <a:xfrm>
            <a:off x="9043416" y="2633440"/>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44" name="Shape 42"/>
          <p:cNvSpPr/>
          <p:nvPr/>
        </p:nvSpPr>
        <p:spPr>
          <a:xfrm>
            <a:off x="566928" y="2953480"/>
            <a:ext cx="1737360" cy="347472"/>
          </a:xfrm>
          <a:prstGeom prst="rect">
            <a:avLst/>
          </a:prstGeom>
          <a:solidFill>
            <a:srgbClr val="FFFFFF"/>
          </a:solidFill>
          <a:ln w="6350">
            <a:solidFill>
              <a:srgbClr val="DCE3EC"/>
            </a:solidFill>
            <a:prstDash val="solid"/>
          </a:ln>
        </p:spPr>
      </p:sp>
      <p:sp>
        <p:nvSpPr>
          <p:cNvPr id="45" name="Text 43"/>
          <p:cNvSpPr txBox="1"/>
          <p:nvPr/>
        </p:nvSpPr>
        <p:spPr>
          <a:xfrm>
            <a:off x="676656" y="2980912"/>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014 ed.2</a:t>
            </a:r>
            <a:endParaRPr lang="en-US" sz="1200" dirty="0"/>
          </a:p>
        </p:txBody>
      </p:sp>
      <p:sp>
        <p:nvSpPr>
          <p:cNvPr id="46" name="Shape 44"/>
          <p:cNvSpPr/>
          <p:nvPr/>
        </p:nvSpPr>
        <p:spPr>
          <a:xfrm>
            <a:off x="2304288" y="2953480"/>
            <a:ext cx="5029200" cy="347472"/>
          </a:xfrm>
          <a:prstGeom prst="rect">
            <a:avLst/>
          </a:prstGeom>
          <a:solidFill>
            <a:srgbClr val="FFFFFF"/>
          </a:solidFill>
          <a:ln w="6350">
            <a:solidFill>
              <a:srgbClr val="DCE3EC"/>
            </a:solidFill>
            <a:prstDash val="solid"/>
          </a:ln>
        </p:spPr>
      </p:sp>
      <p:sp>
        <p:nvSpPr>
          <p:cNvPr id="47" name="Text 45"/>
          <p:cNvSpPr txBox="1"/>
          <p:nvPr/>
        </p:nvSpPr>
        <p:spPr>
          <a:xfrm>
            <a:off x="2414016" y="2980912"/>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REST-based key delivery API</a:t>
            </a:r>
            <a:endParaRPr lang="en-US" sz="1200" dirty="0"/>
          </a:p>
        </p:txBody>
      </p:sp>
      <p:sp>
        <p:nvSpPr>
          <p:cNvPr id="48" name="Shape 46"/>
          <p:cNvSpPr/>
          <p:nvPr/>
        </p:nvSpPr>
        <p:spPr>
          <a:xfrm>
            <a:off x="7333488" y="2953480"/>
            <a:ext cx="1600200" cy="347472"/>
          </a:xfrm>
          <a:prstGeom prst="rect">
            <a:avLst/>
          </a:prstGeom>
          <a:solidFill>
            <a:srgbClr val="FFFFFF"/>
          </a:solidFill>
          <a:ln w="6350">
            <a:solidFill>
              <a:srgbClr val="DCE3EC"/>
            </a:solidFill>
            <a:prstDash val="solid"/>
          </a:ln>
        </p:spPr>
      </p:sp>
      <p:sp>
        <p:nvSpPr>
          <p:cNvPr id="49" name="Text 47"/>
          <p:cNvSpPr txBox="1"/>
          <p:nvPr/>
        </p:nvSpPr>
        <p:spPr>
          <a:xfrm>
            <a:off x="7443216" y="2980912"/>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06/2025</a:t>
            </a:r>
            <a:endParaRPr lang="en-US" sz="1200" dirty="0"/>
          </a:p>
        </p:txBody>
      </p:sp>
      <p:sp>
        <p:nvSpPr>
          <p:cNvPr id="50" name="Shape 48"/>
          <p:cNvSpPr/>
          <p:nvPr/>
        </p:nvSpPr>
        <p:spPr>
          <a:xfrm>
            <a:off x="8933688" y="2953480"/>
            <a:ext cx="2697480" cy="347472"/>
          </a:xfrm>
          <a:prstGeom prst="rect">
            <a:avLst/>
          </a:prstGeom>
          <a:solidFill>
            <a:srgbClr val="FFFFFF"/>
          </a:solidFill>
          <a:ln w="6350">
            <a:solidFill>
              <a:srgbClr val="DCE3EC"/>
            </a:solidFill>
            <a:prstDash val="solid"/>
          </a:ln>
        </p:spPr>
      </p:sp>
      <p:sp>
        <p:nvSpPr>
          <p:cNvPr id="51" name="Text 49"/>
          <p:cNvSpPr txBox="1"/>
          <p:nvPr/>
        </p:nvSpPr>
        <p:spPr>
          <a:xfrm>
            <a:off x="9043416" y="2980912"/>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52" name="Shape 50"/>
          <p:cNvSpPr/>
          <p:nvPr/>
        </p:nvSpPr>
        <p:spPr>
          <a:xfrm>
            <a:off x="566928" y="3300952"/>
            <a:ext cx="1737360" cy="347472"/>
          </a:xfrm>
          <a:prstGeom prst="rect">
            <a:avLst/>
          </a:prstGeom>
          <a:solidFill>
            <a:srgbClr val="F7F9FC"/>
          </a:solidFill>
          <a:ln w="6350">
            <a:solidFill>
              <a:srgbClr val="DCE3EC"/>
            </a:solidFill>
            <a:prstDash val="solid"/>
          </a:ln>
        </p:spPr>
      </p:sp>
      <p:sp>
        <p:nvSpPr>
          <p:cNvPr id="53" name="Text 51"/>
          <p:cNvSpPr txBox="1"/>
          <p:nvPr/>
        </p:nvSpPr>
        <p:spPr>
          <a:xfrm>
            <a:off x="676656" y="3328384"/>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015 ed.3</a:t>
            </a:r>
            <a:endParaRPr lang="en-US" sz="1200" dirty="0"/>
          </a:p>
        </p:txBody>
      </p:sp>
      <p:sp>
        <p:nvSpPr>
          <p:cNvPr id="54" name="Shape 52"/>
          <p:cNvSpPr/>
          <p:nvPr/>
        </p:nvSpPr>
        <p:spPr>
          <a:xfrm>
            <a:off x="2304288" y="3300952"/>
            <a:ext cx="5029200" cy="347472"/>
          </a:xfrm>
          <a:prstGeom prst="rect">
            <a:avLst/>
          </a:prstGeom>
          <a:solidFill>
            <a:srgbClr val="F7F9FC"/>
          </a:solidFill>
          <a:ln w="6350">
            <a:solidFill>
              <a:srgbClr val="DCE3EC"/>
            </a:solidFill>
            <a:prstDash val="solid"/>
          </a:ln>
        </p:spPr>
      </p:sp>
      <p:sp>
        <p:nvSpPr>
          <p:cNvPr id="55" name="Text 53"/>
          <p:cNvSpPr txBox="1"/>
          <p:nvPr/>
        </p:nvSpPr>
        <p:spPr>
          <a:xfrm>
            <a:off x="2414016" y="3328384"/>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SDN control for interoperable KMS</a:t>
            </a:r>
            <a:endParaRPr lang="en-US" sz="1200" dirty="0"/>
          </a:p>
        </p:txBody>
      </p:sp>
      <p:sp>
        <p:nvSpPr>
          <p:cNvPr id="56" name="Shape 54"/>
          <p:cNvSpPr/>
          <p:nvPr/>
        </p:nvSpPr>
        <p:spPr>
          <a:xfrm>
            <a:off x="7333488" y="3300952"/>
            <a:ext cx="1600200" cy="347472"/>
          </a:xfrm>
          <a:prstGeom prst="rect">
            <a:avLst/>
          </a:prstGeom>
          <a:solidFill>
            <a:srgbClr val="F7F9FC"/>
          </a:solidFill>
          <a:ln w="6350">
            <a:solidFill>
              <a:srgbClr val="DCE3EC"/>
            </a:solidFill>
            <a:prstDash val="solid"/>
          </a:ln>
        </p:spPr>
      </p:sp>
      <p:sp>
        <p:nvSpPr>
          <p:cNvPr id="57" name="Text 55"/>
          <p:cNvSpPr txBox="1"/>
          <p:nvPr/>
        </p:nvSpPr>
        <p:spPr>
          <a:xfrm>
            <a:off x="7443216" y="3328384"/>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05/2026</a:t>
            </a:r>
            <a:endParaRPr lang="en-US" sz="1200" dirty="0"/>
          </a:p>
        </p:txBody>
      </p:sp>
      <p:sp>
        <p:nvSpPr>
          <p:cNvPr id="58" name="Shape 56"/>
          <p:cNvSpPr/>
          <p:nvPr/>
        </p:nvSpPr>
        <p:spPr>
          <a:xfrm>
            <a:off x="8933688" y="3300952"/>
            <a:ext cx="2697480" cy="347472"/>
          </a:xfrm>
          <a:prstGeom prst="rect">
            <a:avLst/>
          </a:prstGeom>
          <a:solidFill>
            <a:srgbClr val="F7F9FC"/>
          </a:solidFill>
          <a:ln w="6350">
            <a:solidFill>
              <a:srgbClr val="DCE3EC"/>
            </a:solidFill>
            <a:prstDash val="solid"/>
          </a:ln>
        </p:spPr>
      </p:sp>
      <p:sp>
        <p:nvSpPr>
          <p:cNvPr id="59" name="Text 57"/>
          <p:cNvSpPr txBox="1"/>
          <p:nvPr/>
        </p:nvSpPr>
        <p:spPr>
          <a:xfrm>
            <a:off x="9043416" y="3328384"/>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60" name="Shape 58"/>
          <p:cNvSpPr/>
          <p:nvPr/>
        </p:nvSpPr>
        <p:spPr>
          <a:xfrm>
            <a:off x="566928" y="3648424"/>
            <a:ext cx="1737360" cy="347472"/>
          </a:xfrm>
          <a:prstGeom prst="rect">
            <a:avLst/>
          </a:prstGeom>
          <a:solidFill>
            <a:srgbClr val="FFFFFF"/>
          </a:solidFill>
          <a:ln w="6350">
            <a:solidFill>
              <a:srgbClr val="DCE3EC"/>
            </a:solidFill>
            <a:prstDash val="solid"/>
          </a:ln>
        </p:spPr>
      </p:sp>
      <p:sp>
        <p:nvSpPr>
          <p:cNvPr id="61" name="Text 59"/>
          <p:cNvSpPr txBox="1"/>
          <p:nvPr/>
        </p:nvSpPr>
        <p:spPr>
          <a:xfrm>
            <a:off x="676656" y="3675856"/>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GR QKD 017</a:t>
            </a:r>
            <a:endParaRPr lang="en-US" sz="1200" dirty="0"/>
          </a:p>
        </p:txBody>
      </p:sp>
      <p:sp>
        <p:nvSpPr>
          <p:cNvPr id="62" name="Shape 60"/>
          <p:cNvSpPr/>
          <p:nvPr/>
        </p:nvSpPr>
        <p:spPr>
          <a:xfrm>
            <a:off x="2304288" y="3648424"/>
            <a:ext cx="5029200" cy="347472"/>
          </a:xfrm>
          <a:prstGeom prst="rect">
            <a:avLst/>
          </a:prstGeom>
          <a:solidFill>
            <a:srgbClr val="FFFFFF"/>
          </a:solidFill>
          <a:ln w="6350">
            <a:solidFill>
              <a:srgbClr val="DCE3EC"/>
            </a:solidFill>
            <a:prstDash val="solid"/>
          </a:ln>
        </p:spPr>
      </p:sp>
      <p:sp>
        <p:nvSpPr>
          <p:cNvPr id="63" name="Text 61"/>
          <p:cNvSpPr txBox="1"/>
          <p:nvPr/>
        </p:nvSpPr>
        <p:spPr>
          <a:xfrm>
            <a:off x="2414016" y="3675856"/>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Analysis of QKD network architectures</a:t>
            </a:r>
            <a:endParaRPr lang="en-US" sz="1200" dirty="0"/>
          </a:p>
        </p:txBody>
      </p:sp>
      <p:sp>
        <p:nvSpPr>
          <p:cNvPr id="64" name="Shape 62"/>
          <p:cNvSpPr/>
          <p:nvPr/>
        </p:nvSpPr>
        <p:spPr>
          <a:xfrm>
            <a:off x="7333488" y="3648424"/>
            <a:ext cx="1600200" cy="347472"/>
          </a:xfrm>
          <a:prstGeom prst="rect">
            <a:avLst/>
          </a:prstGeom>
          <a:solidFill>
            <a:srgbClr val="FFFFFF"/>
          </a:solidFill>
          <a:ln w="6350">
            <a:solidFill>
              <a:srgbClr val="DCE3EC"/>
            </a:solidFill>
            <a:prstDash val="solid"/>
          </a:ln>
        </p:spPr>
      </p:sp>
      <p:sp>
        <p:nvSpPr>
          <p:cNvPr id="65" name="Text 63"/>
          <p:cNvSpPr txBox="1"/>
          <p:nvPr/>
        </p:nvSpPr>
        <p:spPr>
          <a:xfrm>
            <a:off x="7443216" y="3675856"/>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05/2026</a:t>
            </a:r>
            <a:endParaRPr lang="en-US" sz="1200" dirty="0"/>
          </a:p>
        </p:txBody>
      </p:sp>
      <p:sp>
        <p:nvSpPr>
          <p:cNvPr id="66" name="Shape 64"/>
          <p:cNvSpPr/>
          <p:nvPr/>
        </p:nvSpPr>
        <p:spPr>
          <a:xfrm>
            <a:off x="8933688" y="3648424"/>
            <a:ext cx="2697480" cy="347472"/>
          </a:xfrm>
          <a:prstGeom prst="rect">
            <a:avLst/>
          </a:prstGeom>
          <a:solidFill>
            <a:srgbClr val="FFFFFF"/>
          </a:solidFill>
          <a:ln w="6350">
            <a:solidFill>
              <a:srgbClr val="DCE3EC"/>
            </a:solidFill>
            <a:prstDash val="solid"/>
          </a:ln>
        </p:spPr>
      </p:sp>
      <p:sp>
        <p:nvSpPr>
          <p:cNvPr id="67" name="Text 65"/>
          <p:cNvSpPr txBox="1"/>
          <p:nvPr/>
        </p:nvSpPr>
        <p:spPr>
          <a:xfrm>
            <a:off x="9043416" y="3675856"/>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68" name="Shape 66"/>
          <p:cNvSpPr/>
          <p:nvPr/>
        </p:nvSpPr>
        <p:spPr>
          <a:xfrm>
            <a:off x="566928" y="3995896"/>
            <a:ext cx="1737360" cy="347472"/>
          </a:xfrm>
          <a:prstGeom prst="rect">
            <a:avLst/>
          </a:prstGeom>
          <a:solidFill>
            <a:srgbClr val="F7F9FC"/>
          </a:solidFill>
          <a:ln w="6350">
            <a:solidFill>
              <a:srgbClr val="DCE3EC"/>
            </a:solidFill>
            <a:prstDash val="solid"/>
          </a:ln>
        </p:spPr>
      </p:sp>
      <p:sp>
        <p:nvSpPr>
          <p:cNvPr id="69" name="Text 67"/>
          <p:cNvSpPr txBox="1"/>
          <p:nvPr/>
        </p:nvSpPr>
        <p:spPr>
          <a:xfrm>
            <a:off x="676656" y="4023328"/>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GR QKD 019</a:t>
            </a:r>
            <a:endParaRPr lang="en-US" sz="1200" dirty="0"/>
          </a:p>
        </p:txBody>
      </p:sp>
      <p:sp>
        <p:nvSpPr>
          <p:cNvPr id="70" name="Shape 68"/>
          <p:cNvSpPr/>
          <p:nvPr/>
        </p:nvSpPr>
        <p:spPr>
          <a:xfrm>
            <a:off x="2304288" y="3995896"/>
            <a:ext cx="5029200" cy="347472"/>
          </a:xfrm>
          <a:prstGeom prst="rect">
            <a:avLst/>
          </a:prstGeom>
          <a:solidFill>
            <a:srgbClr val="F7F9FC"/>
          </a:solidFill>
          <a:ln w="6350">
            <a:solidFill>
              <a:srgbClr val="DCE3EC"/>
            </a:solidFill>
            <a:prstDash val="solid"/>
          </a:ln>
        </p:spPr>
      </p:sp>
      <p:sp>
        <p:nvSpPr>
          <p:cNvPr id="71" name="Text 69"/>
          <p:cNvSpPr txBox="1"/>
          <p:nvPr/>
        </p:nvSpPr>
        <p:spPr>
          <a:xfrm>
            <a:off x="2414016" y="4023328"/>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Design of QKD interfaces with authentication</a:t>
            </a:r>
            <a:endParaRPr lang="en-US" sz="1200" dirty="0"/>
          </a:p>
        </p:txBody>
      </p:sp>
      <p:sp>
        <p:nvSpPr>
          <p:cNvPr id="72" name="Shape 70"/>
          <p:cNvSpPr/>
          <p:nvPr/>
        </p:nvSpPr>
        <p:spPr>
          <a:xfrm>
            <a:off x="7333488" y="3995896"/>
            <a:ext cx="1600200" cy="347472"/>
          </a:xfrm>
          <a:prstGeom prst="rect">
            <a:avLst/>
          </a:prstGeom>
          <a:solidFill>
            <a:srgbClr val="F7F9FC"/>
          </a:solidFill>
          <a:ln w="6350">
            <a:solidFill>
              <a:srgbClr val="DCE3EC"/>
            </a:solidFill>
            <a:prstDash val="solid"/>
          </a:ln>
        </p:spPr>
      </p:sp>
      <p:sp>
        <p:nvSpPr>
          <p:cNvPr id="73" name="Text 71"/>
          <p:cNvSpPr txBox="1"/>
          <p:nvPr/>
        </p:nvSpPr>
        <p:spPr>
          <a:xfrm>
            <a:off x="7443216" y="4023328"/>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06/2025</a:t>
            </a:r>
            <a:endParaRPr lang="en-US" sz="1200" dirty="0"/>
          </a:p>
        </p:txBody>
      </p:sp>
      <p:sp>
        <p:nvSpPr>
          <p:cNvPr id="74" name="Shape 72"/>
          <p:cNvSpPr/>
          <p:nvPr/>
        </p:nvSpPr>
        <p:spPr>
          <a:xfrm>
            <a:off x="8933688" y="3995896"/>
            <a:ext cx="2697480" cy="347472"/>
          </a:xfrm>
          <a:prstGeom prst="rect">
            <a:avLst/>
          </a:prstGeom>
          <a:solidFill>
            <a:srgbClr val="F7F9FC"/>
          </a:solidFill>
          <a:ln w="6350">
            <a:solidFill>
              <a:srgbClr val="DCE3EC"/>
            </a:solidFill>
            <a:prstDash val="solid"/>
          </a:ln>
        </p:spPr>
      </p:sp>
      <p:sp>
        <p:nvSpPr>
          <p:cNvPr id="75" name="Text 73"/>
          <p:cNvSpPr txBox="1"/>
          <p:nvPr/>
        </p:nvSpPr>
        <p:spPr>
          <a:xfrm>
            <a:off x="9043416" y="4023328"/>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76" name="Shape 74"/>
          <p:cNvSpPr/>
          <p:nvPr/>
        </p:nvSpPr>
        <p:spPr>
          <a:xfrm>
            <a:off x="566928" y="4343368"/>
            <a:ext cx="1737360" cy="347472"/>
          </a:xfrm>
          <a:prstGeom prst="rect">
            <a:avLst/>
          </a:prstGeom>
          <a:solidFill>
            <a:srgbClr val="FFFFFF"/>
          </a:solidFill>
          <a:ln w="6350">
            <a:solidFill>
              <a:srgbClr val="DCE3EC"/>
            </a:solidFill>
            <a:prstDash val="solid"/>
          </a:ln>
        </p:spPr>
      </p:sp>
      <p:sp>
        <p:nvSpPr>
          <p:cNvPr id="77" name="Text 75"/>
          <p:cNvSpPr txBox="1"/>
          <p:nvPr/>
        </p:nvSpPr>
        <p:spPr>
          <a:xfrm>
            <a:off x="676656" y="4370800"/>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021</a:t>
            </a:r>
            <a:endParaRPr lang="en-US" sz="1200" dirty="0"/>
          </a:p>
        </p:txBody>
      </p:sp>
      <p:sp>
        <p:nvSpPr>
          <p:cNvPr id="78" name="Shape 76"/>
          <p:cNvSpPr/>
          <p:nvPr/>
        </p:nvSpPr>
        <p:spPr>
          <a:xfrm>
            <a:off x="2304288" y="4343368"/>
            <a:ext cx="5029200" cy="347472"/>
          </a:xfrm>
          <a:prstGeom prst="rect">
            <a:avLst/>
          </a:prstGeom>
          <a:solidFill>
            <a:srgbClr val="FFFFFF"/>
          </a:solidFill>
          <a:ln w="6350">
            <a:solidFill>
              <a:srgbClr val="DCE3EC"/>
            </a:solidFill>
            <a:prstDash val="solid"/>
          </a:ln>
        </p:spPr>
      </p:sp>
      <p:sp>
        <p:nvSpPr>
          <p:cNvPr id="79" name="Text 77"/>
          <p:cNvSpPr txBox="1"/>
          <p:nvPr/>
        </p:nvSpPr>
        <p:spPr>
          <a:xfrm>
            <a:off x="2414016" y="4370800"/>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SDN orchestration for interoperable KMS</a:t>
            </a:r>
            <a:endParaRPr lang="en-US" sz="1200" dirty="0"/>
          </a:p>
        </p:txBody>
      </p:sp>
      <p:sp>
        <p:nvSpPr>
          <p:cNvPr id="80" name="Shape 78"/>
          <p:cNvSpPr/>
          <p:nvPr/>
        </p:nvSpPr>
        <p:spPr>
          <a:xfrm>
            <a:off x="7333488" y="4343368"/>
            <a:ext cx="1600200" cy="347472"/>
          </a:xfrm>
          <a:prstGeom prst="rect">
            <a:avLst/>
          </a:prstGeom>
          <a:solidFill>
            <a:srgbClr val="FFFFFF"/>
          </a:solidFill>
          <a:ln w="6350">
            <a:solidFill>
              <a:srgbClr val="DCE3EC"/>
            </a:solidFill>
            <a:prstDash val="solid"/>
          </a:ln>
        </p:spPr>
      </p:sp>
      <p:sp>
        <p:nvSpPr>
          <p:cNvPr id="81" name="Text 79"/>
          <p:cNvSpPr txBox="1"/>
          <p:nvPr/>
        </p:nvSpPr>
        <p:spPr>
          <a:xfrm>
            <a:off x="7443216" y="4370800"/>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12/2025</a:t>
            </a:r>
            <a:endParaRPr lang="en-US" sz="1200" dirty="0"/>
          </a:p>
        </p:txBody>
      </p:sp>
      <p:sp>
        <p:nvSpPr>
          <p:cNvPr id="82" name="Shape 80"/>
          <p:cNvSpPr/>
          <p:nvPr/>
        </p:nvSpPr>
        <p:spPr>
          <a:xfrm>
            <a:off x="8933688" y="4343368"/>
            <a:ext cx="2697480" cy="347472"/>
          </a:xfrm>
          <a:prstGeom prst="rect">
            <a:avLst/>
          </a:prstGeom>
          <a:solidFill>
            <a:srgbClr val="FFFFFF"/>
          </a:solidFill>
          <a:ln w="6350">
            <a:solidFill>
              <a:srgbClr val="DCE3EC"/>
            </a:solidFill>
            <a:prstDash val="solid"/>
          </a:ln>
        </p:spPr>
      </p:sp>
      <p:sp>
        <p:nvSpPr>
          <p:cNvPr id="83" name="Text 81"/>
          <p:cNvSpPr txBox="1"/>
          <p:nvPr/>
        </p:nvSpPr>
        <p:spPr>
          <a:xfrm>
            <a:off x="9043416" y="4370800"/>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a:t>
            </a:r>
            <a:endParaRPr lang="en-US" sz="1200" dirty="0"/>
          </a:p>
        </p:txBody>
      </p:sp>
      <p:sp>
        <p:nvSpPr>
          <p:cNvPr id="84" name="Shape 82"/>
          <p:cNvSpPr/>
          <p:nvPr/>
        </p:nvSpPr>
        <p:spPr>
          <a:xfrm>
            <a:off x="566928" y="4690840"/>
            <a:ext cx="1737360" cy="347472"/>
          </a:xfrm>
          <a:prstGeom prst="rect">
            <a:avLst/>
          </a:prstGeom>
          <a:solidFill>
            <a:srgbClr val="F7F9FC"/>
          </a:solidFill>
          <a:ln w="6350">
            <a:solidFill>
              <a:srgbClr val="DCE3EC"/>
            </a:solidFill>
            <a:prstDash val="solid"/>
          </a:ln>
        </p:spPr>
      </p:sp>
      <p:sp>
        <p:nvSpPr>
          <p:cNvPr id="85" name="Text 83"/>
          <p:cNvSpPr txBox="1"/>
          <p:nvPr/>
        </p:nvSpPr>
        <p:spPr>
          <a:xfrm>
            <a:off x="676656" y="4718272"/>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023</a:t>
            </a:r>
            <a:endParaRPr lang="en-US" sz="1200" dirty="0"/>
          </a:p>
        </p:txBody>
      </p:sp>
      <p:sp>
        <p:nvSpPr>
          <p:cNvPr id="86" name="Shape 84"/>
          <p:cNvSpPr/>
          <p:nvPr/>
        </p:nvSpPr>
        <p:spPr>
          <a:xfrm>
            <a:off x="2304288" y="4690840"/>
            <a:ext cx="5029200" cy="347472"/>
          </a:xfrm>
          <a:prstGeom prst="rect">
            <a:avLst/>
          </a:prstGeom>
          <a:solidFill>
            <a:srgbClr val="F7F9FC"/>
          </a:solidFill>
          <a:ln w="6350">
            <a:solidFill>
              <a:srgbClr val="DCE3EC"/>
            </a:solidFill>
            <a:prstDash val="solid"/>
          </a:ln>
        </p:spPr>
      </p:sp>
      <p:sp>
        <p:nvSpPr>
          <p:cNvPr id="87" name="Text 85"/>
          <p:cNvSpPr txBox="1"/>
          <p:nvPr/>
        </p:nvSpPr>
        <p:spPr>
          <a:xfrm>
            <a:off x="2414016" y="4718272"/>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Monitoring Interface and Data Model</a:t>
            </a:r>
            <a:endParaRPr lang="en-US" sz="1200" dirty="0"/>
          </a:p>
        </p:txBody>
      </p:sp>
      <p:sp>
        <p:nvSpPr>
          <p:cNvPr id="88" name="Shape 86"/>
          <p:cNvSpPr/>
          <p:nvPr/>
        </p:nvSpPr>
        <p:spPr>
          <a:xfrm>
            <a:off x="7333488" y="4690840"/>
            <a:ext cx="1600200" cy="347472"/>
          </a:xfrm>
          <a:prstGeom prst="rect">
            <a:avLst/>
          </a:prstGeom>
          <a:solidFill>
            <a:srgbClr val="F7F9FC"/>
          </a:solidFill>
          <a:ln w="6350">
            <a:solidFill>
              <a:srgbClr val="DCE3EC"/>
            </a:solidFill>
            <a:prstDash val="solid"/>
          </a:ln>
        </p:spPr>
      </p:sp>
      <p:sp>
        <p:nvSpPr>
          <p:cNvPr id="89" name="Text 87"/>
          <p:cNvSpPr txBox="1"/>
          <p:nvPr/>
        </p:nvSpPr>
        <p:spPr>
          <a:xfrm>
            <a:off x="7443216" y="4718272"/>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06/2026</a:t>
            </a:r>
            <a:endParaRPr lang="en-US" sz="1200" dirty="0"/>
          </a:p>
        </p:txBody>
      </p:sp>
      <p:sp>
        <p:nvSpPr>
          <p:cNvPr id="90" name="Shape 88"/>
          <p:cNvSpPr/>
          <p:nvPr/>
        </p:nvSpPr>
        <p:spPr>
          <a:xfrm>
            <a:off x="8933688" y="4690840"/>
            <a:ext cx="2697480" cy="347472"/>
          </a:xfrm>
          <a:prstGeom prst="rect">
            <a:avLst/>
          </a:prstGeom>
          <a:solidFill>
            <a:srgbClr val="F7F9FC"/>
          </a:solidFill>
          <a:ln w="6350">
            <a:solidFill>
              <a:srgbClr val="DCE3EC"/>
            </a:solidFill>
            <a:prstDash val="solid"/>
          </a:ln>
        </p:spPr>
      </p:sp>
      <p:sp>
        <p:nvSpPr>
          <p:cNvPr id="91" name="Text 89"/>
          <p:cNvSpPr txBox="1"/>
          <p:nvPr/>
        </p:nvSpPr>
        <p:spPr>
          <a:xfrm>
            <a:off x="9043416" y="4718272"/>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TB approval 02/12/2026</a:t>
            </a:r>
            <a:endParaRPr lang="en-US" sz="1200" dirty="0"/>
          </a:p>
        </p:txBody>
      </p:sp>
      <p:sp>
        <p:nvSpPr>
          <p:cNvPr id="92" name="Shape 90"/>
          <p:cNvSpPr/>
          <p:nvPr/>
        </p:nvSpPr>
        <p:spPr>
          <a:xfrm>
            <a:off x="566928" y="5038312"/>
            <a:ext cx="1737360" cy="347472"/>
          </a:xfrm>
          <a:prstGeom prst="rect">
            <a:avLst/>
          </a:prstGeom>
          <a:solidFill>
            <a:srgbClr val="E9FAF5"/>
          </a:solidFill>
          <a:ln w="6350">
            <a:solidFill>
              <a:srgbClr val="DCE3EC"/>
            </a:solidFill>
            <a:prstDash val="solid"/>
          </a:ln>
        </p:spPr>
      </p:sp>
      <p:sp>
        <p:nvSpPr>
          <p:cNvPr id="93" name="Text 91"/>
          <p:cNvSpPr txBox="1"/>
          <p:nvPr/>
        </p:nvSpPr>
        <p:spPr>
          <a:xfrm>
            <a:off x="676656" y="5065744"/>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07836A"/>
                </a:solidFill>
                <a:latin typeface="Calibri" pitchFamily="34" charset="0"/>
                <a:ea typeface="Calibri" pitchFamily="34" charset="-122"/>
                <a:cs typeface="Calibri" pitchFamily="34" charset="-120"/>
              </a:rPr>
              <a:t>GS QKD 022</a:t>
            </a:r>
            <a:endParaRPr lang="en-US" sz="1200" dirty="0"/>
          </a:p>
        </p:txBody>
      </p:sp>
      <p:sp>
        <p:nvSpPr>
          <p:cNvPr id="94" name="Shape 92"/>
          <p:cNvSpPr/>
          <p:nvPr/>
        </p:nvSpPr>
        <p:spPr>
          <a:xfrm>
            <a:off x="2304288" y="5038312"/>
            <a:ext cx="5029200" cy="347472"/>
          </a:xfrm>
          <a:prstGeom prst="rect">
            <a:avLst/>
          </a:prstGeom>
          <a:solidFill>
            <a:srgbClr val="E9FAF5"/>
          </a:solidFill>
          <a:ln w="6350">
            <a:solidFill>
              <a:srgbClr val="DCE3EC"/>
            </a:solidFill>
            <a:prstDash val="solid"/>
          </a:ln>
        </p:spPr>
      </p:sp>
      <p:sp>
        <p:nvSpPr>
          <p:cNvPr id="95" name="Text 93"/>
          <p:cNvSpPr txBox="1"/>
          <p:nvPr/>
        </p:nvSpPr>
        <p:spPr>
          <a:xfrm>
            <a:off x="2414016" y="5065744"/>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Network Architecture</a:t>
            </a:r>
            <a:endParaRPr lang="en-US" sz="1200" dirty="0"/>
          </a:p>
        </p:txBody>
      </p:sp>
      <p:sp>
        <p:nvSpPr>
          <p:cNvPr id="96" name="Shape 94"/>
          <p:cNvSpPr/>
          <p:nvPr/>
        </p:nvSpPr>
        <p:spPr>
          <a:xfrm>
            <a:off x="7333488" y="5038312"/>
            <a:ext cx="1600200" cy="347472"/>
          </a:xfrm>
          <a:prstGeom prst="rect">
            <a:avLst/>
          </a:prstGeom>
          <a:solidFill>
            <a:srgbClr val="E9FAF5"/>
          </a:solidFill>
          <a:ln w="6350">
            <a:solidFill>
              <a:srgbClr val="DCE3EC"/>
            </a:solidFill>
            <a:prstDash val="solid"/>
          </a:ln>
        </p:spPr>
      </p:sp>
      <p:sp>
        <p:nvSpPr>
          <p:cNvPr id="97" name="Text 95"/>
          <p:cNvSpPr txBox="1"/>
          <p:nvPr/>
        </p:nvSpPr>
        <p:spPr>
          <a:xfrm>
            <a:off x="7443216" y="5065744"/>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Early draft 07/2026</a:t>
            </a:r>
            <a:endParaRPr lang="en-US" sz="1200" dirty="0"/>
          </a:p>
        </p:txBody>
      </p:sp>
      <p:sp>
        <p:nvSpPr>
          <p:cNvPr id="98" name="Shape 96"/>
          <p:cNvSpPr/>
          <p:nvPr/>
        </p:nvSpPr>
        <p:spPr>
          <a:xfrm>
            <a:off x="8933688" y="5038312"/>
            <a:ext cx="2697480" cy="347472"/>
          </a:xfrm>
          <a:prstGeom prst="rect">
            <a:avLst/>
          </a:prstGeom>
          <a:solidFill>
            <a:srgbClr val="E9FAF5"/>
          </a:solidFill>
          <a:ln w="6350">
            <a:solidFill>
              <a:srgbClr val="DCE3EC"/>
            </a:solidFill>
            <a:prstDash val="solid"/>
          </a:ln>
        </p:spPr>
      </p:sp>
      <p:sp>
        <p:nvSpPr>
          <p:cNvPr id="99" name="Text 97"/>
          <p:cNvSpPr txBox="1"/>
          <p:nvPr/>
        </p:nvSpPr>
        <p:spPr>
          <a:xfrm>
            <a:off x="9043416" y="5065744"/>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Stable draft 02/12/2026</a:t>
            </a:r>
            <a:endParaRPr lang="en-US" sz="1200" dirty="0"/>
          </a:p>
        </p:txBody>
      </p:sp>
      <p:sp>
        <p:nvSpPr>
          <p:cNvPr id="100" name="Shape 98"/>
          <p:cNvSpPr/>
          <p:nvPr/>
        </p:nvSpPr>
        <p:spPr>
          <a:xfrm>
            <a:off x="566928" y="5385784"/>
            <a:ext cx="1737360" cy="347472"/>
          </a:xfrm>
          <a:prstGeom prst="rect">
            <a:avLst/>
          </a:prstGeom>
          <a:solidFill>
            <a:srgbClr val="F7F9FC"/>
          </a:solidFill>
          <a:ln w="6350">
            <a:solidFill>
              <a:srgbClr val="DCE3EC"/>
            </a:solidFill>
            <a:prstDash val="solid"/>
          </a:ln>
        </p:spPr>
      </p:sp>
      <p:sp>
        <p:nvSpPr>
          <p:cNvPr id="101" name="Text 99"/>
          <p:cNvSpPr txBox="1"/>
          <p:nvPr/>
        </p:nvSpPr>
        <p:spPr>
          <a:xfrm>
            <a:off x="676656" y="5413216"/>
            <a:ext cx="1517904" cy="292608"/>
          </a:xfrm>
          <a:prstGeom prst="rect">
            <a:avLst/>
          </a:prstGeom>
          <a:noFill/>
          <a:ln/>
        </p:spPr>
        <p:txBody>
          <a:bodyPr wrap="square" lIns="0" tIns="0" rIns="0" bIns="0" rtlCol="0" anchor="ctr"/>
          <a:lstStyle/>
          <a:p>
            <a:pPr marL="0" indent="0">
              <a:lnSpc>
                <a:spcPts val="1050"/>
              </a:lnSpc>
              <a:buNone/>
            </a:pPr>
            <a:r>
              <a:rPr lang="en-US" sz="1200" b="1" dirty="0">
                <a:solidFill>
                  <a:srgbClr val="161D3A"/>
                </a:solidFill>
                <a:latin typeface="Calibri" pitchFamily="34" charset="0"/>
                <a:ea typeface="Calibri" pitchFamily="34" charset="-122"/>
                <a:cs typeface="Calibri" pitchFamily="34" charset="-120"/>
              </a:rPr>
              <a:t>GS QKD 024</a:t>
            </a:r>
            <a:endParaRPr lang="en-US" sz="1200" dirty="0"/>
          </a:p>
        </p:txBody>
      </p:sp>
      <p:sp>
        <p:nvSpPr>
          <p:cNvPr id="102" name="Shape 100"/>
          <p:cNvSpPr/>
          <p:nvPr/>
        </p:nvSpPr>
        <p:spPr>
          <a:xfrm>
            <a:off x="2304288" y="5385784"/>
            <a:ext cx="5029200" cy="347472"/>
          </a:xfrm>
          <a:prstGeom prst="rect">
            <a:avLst/>
          </a:prstGeom>
          <a:solidFill>
            <a:srgbClr val="F7F9FC"/>
          </a:solidFill>
          <a:ln w="6350">
            <a:solidFill>
              <a:srgbClr val="DCE3EC"/>
            </a:solidFill>
            <a:prstDash val="solid"/>
          </a:ln>
        </p:spPr>
      </p:sp>
      <p:sp>
        <p:nvSpPr>
          <p:cNvPr id="103" name="Text 101"/>
          <p:cNvSpPr txBox="1"/>
          <p:nvPr/>
        </p:nvSpPr>
        <p:spPr>
          <a:xfrm>
            <a:off x="2414016" y="5413216"/>
            <a:ext cx="4809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CC Protection Profile — Key Processing Module</a:t>
            </a:r>
            <a:endParaRPr lang="en-US" sz="1200" dirty="0"/>
          </a:p>
        </p:txBody>
      </p:sp>
      <p:sp>
        <p:nvSpPr>
          <p:cNvPr id="104" name="Shape 102"/>
          <p:cNvSpPr/>
          <p:nvPr/>
        </p:nvSpPr>
        <p:spPr>
          <a:xfrm>
            <a:off x="7333488" y="5385784"/>
            <a:ext cx="1600200" cy="347472"/>
          </a:xfrm>
          <a:prstGeom prst="rect">
            <a:avLst/>
          </a:prstGeom>
          <a:solidFill>
            <a:srgbClr val="F7F9FC"/>
          </a:solidFill>
          <a:ln w="6350">
            <a:solidFill>
              <a:srgbClr val="DCE3EC"/>
            </a:solidFill>
            <a:prstDash val="solid"/>
          </a:ln>
        </p:spPr>
      </p:sp>
      <p:sp>
        <p:nvSpPr>
          <p:cNvPr id="105" name="Text 103"/>
          <p:cNvSpPr txBox="1"/>
          <p:nvPr/>
        </p:nvSpPr>
        <p:spPr>
          <a:xfrm>
            <a:off x="7443216" y="5413216"/>
            <a:ext cx="138074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Proposed to TB 03/2025</a:t>
            </a:r>
            <a:endParaRPr lang="en-US" sz="1200" dirty="0"/>
          </a:p>
        </p:txBody>
      </p:sp>
      <p:sp>
        <p:nvSpPr>
          <p:cNvPr id="106" name="Shape 104"/>
          <p:cNvSpPr/>
          <p:nvPr/>
        </p:nvSpPr>
        <p:spPr>
          <a:xfrm>
            <a:off x="8933688" y="5385784"/>
            <a:ext cx="2697480" cy="347472"/>
          </a:xfrm>
          <a:prstGeom prst="rect">
            <a:avLst/>
          </a:prstGeom>
          <a:solidFill>
            <a:srgbClr val="F7F9FC"/>
          </a:solidFill>
          <a:ln w="6350">
            <a:solidFill>
              <a:srgbClr val="DCE3EC"/>
            </a:solidFill>
            <a:prstDash val="solid"/>
          </a:ln>
        </p:spPr>
      </p:sp>
      <p:sp>
        <p:nvSpPr>
          <p:cNvPr id="107" name="Text 105"/>
          <p:cNvSpPr txBox="1"/>
          <p:nvPr/>
        </p:nvSpPr>
        <p:spPr>
          <a:xfrm>
            <a:off x="9043416" y="5413216"/>
            <a:ext cx="2478024" cy="292608"/>
          </a:xfrm>
          <a:prstGeom prst="rect">
            <a:avLst/>
          </a:prstGeom>
          <a:noFill/>
          <a:ln/>
        </p:spPr>
        <p:txBody>
          <a:bodyPr wrap="square" lIns="0" tIns="0" rIns="0" bIns="0" rtlCol="0" anchor="ctr"/>
          <a:lstStyle/>
          <a:p>
            <a:pPr marL="0" indent="0">
              <a:lnSpc>
                <a:spcPts val="1050"/>
              </a:lnSpc>
              <a:buNone/>
            </a:pPr>
            <a:r>
              <a:rPr lang="en-US" sz="1200" dirty="0">
                <a:solidFill>
                  <a:srgbClr val="5C6684"/>
                </a:solidFill>
                <a:latin typeface="Calibri" pitchFamily="34" charset="0"/>
                <a:ea typeface="Calibri" pitchFamily="34" charset="-122"/>
                <a:cs typeface="Calibri" pitchFamily="34" charset="-120"/>
              </a:rPr>
              <a:t>Early draft</a:t>
            </a:r>
            <a:endParaRPr lang="en-US" sz="1200" dirty="0"/>
          </a:p>
        </p:txBody>
      </p:sp>
      <p:sp>
        <p:nvSpPr>
          <p:cNvPr id="108" name="Text 106"/>
          <p:cNvSpPr txBox="1"/>
          <p:nvPr/>
        </p:nvSpPr>
        <p:spPr>
          <a:xfrm>
            <a:off x="566928" y="6355080"/>
            <a:ext cx="11064240" cy="274320"/>
          </a:xfrm>
          <a:prstGeom prst="rect">
            <a:avLst/>
          </a:prstGeom>
          <a:noFill/>
          <a:ln/>
        </p:spPr>
        <p:txBody>
          <a:bodyPr wrap="square" lIns="0" tIns="0" rIns="0" bIns="0" rtlCol="0" anchor="ctr"/>
          <a:lstStyle/>
          <a:p>
            <a:pPr marL="0" indent="0">
              <a:buNone/>
            </a:pPr>
            <a:r>
              <a:rPr lang="en-US" sz="900" i="1" dirty="0">
                <a:solidFill>
                  <a:srgbClr val="5C6684"/>
                </a:solidFill>
                <a:latin typeface="Calibri" pitchFamily="34" charset="0"/>
                <a:ea typeface="Calibri" pitchFamily="34" charset="-122"/>
                <a:cs typeface="Calibri" pitchFamily="34" charset="-120"/>
              </a:rPr>
              <a:t>Status and milestone dates as registered in the ETSI Work Programme on 16 September 2026. TB approval = approval by the ISG itself.</a:t>
            </a:r>
            <a:endParaRPr lang="en-US" sz="900" dirty="0"/>
          </a:p>
        </p:txBody>
      </p:sp>
      <p:sp>
        <p:nvSpPr>
          <p:cNvPr id="109" name="슬라이드 번호 개체 틀 108">
            <a:extLst>
              <a:ext uri="{FF2B5EF4-FFF2-40B4-BE49-F238E27FC236}">
                <a16:creationId xmlns:a16="http://schemas.microsoft.com/office/drawing/2014/main" id="{260C1A42-BBBD-4FD5-9281-263ED5CF491B}"/>
              </a:ext>
            </a:extLst>
          </p:cNvPr>
          <p:cNvSpPr>
            <a:spLocks noGrp="1"/>
          </p:cNvSpPr>
          <p:nvPr>
            <p:ph type="sldNum" sz="quarter" idx="12"/>
          </p:nvPr>
        </p:nvSpPr>
        <p:spPr/>
        <p:txBody>
          <a:bodyPr/>
          <a:lstStyle/>
          <a:p>
            <a:fld id="{0868B0AE-DDA0-4086-95B2-0A85D27A2D2E}" type="slidenum">
              <a:rPr lang="ko-KR" altLang="en-US" smtClean="0"/>
              <a:t>28</a:t>
            </a:fld>
            <a:endParaRPr lang="ko-KR"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493776" y="5486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GR QKD 017 surveys it; GS QKD 022 specifies it</a:t>
            </a:r>
            <a:endParaRPr lang="en-US" sz="3200" dirty="0">
              <a:solidFill>
                <a:schemeClr val="bg1"/>
              </a:solidFill>
            </a:endParaRPr>
          </a:p>
        </p:txBody>
      </p:sp>
      <p:sp>
        <p:nvSpPr>
          <p:cNvPr id="4" name="Shape 2"/>
          <p:cNvSpPr/>
          <p:nvPr/>
        </p:nvSpPr>
        <p:spPr>
          <a:xfrm>
            <a:off x="566928" y="1627632"/>
            <a:ext cx="5321808" cy="2743200"/>
          </a:xfrm>
          <a:prstGeom prst="roundRect">
            <a:avLst>
              <a:gd name="adj" fmla="val 3333"/>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04672" y="1792224"/>
            <a:ext cx="1371600" cy="292608"/>
          </a:xfrm>
          <a:prstGeom prst="roundRect">
            <a:avLst>
              <a:gd name="adj" fmla="val 18750"/>
            </a:avLst>
          </a:prstGeom>
          <a:solidFill>
            <a:srgbClr val="1C7293"/>
          </a:solidFill>
          <a:ln w="12700">
            <a:solidFill>
              <a:srgbClr val="1C7293"/>
            </a:solidFill>
            <a:prstDash val="solid"/>
          </a:ln>
        </p:spPr>
      </p:sp>
      <p:sp>
        <p:nvSpPr>
          <p:cNvPr id="6" name="Text 4"/>
          <p:cNvSpPr txBox="1"/>
          <p:nvPr/>
        </p:nvSpPr>
        <p:spPr>
          <a:xfrm>
            <a:off x="804672" y="1792224"/>
            <a:ext cx="1371600" cy="292608"/>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GR QKD 017</a:t>
            </a:r>
            <a:endParaRPr lang="en-US" sz="1200" dirty="0"/>
          </a:p>
        </p:txBody>
      </p:sp>
      <p:sp>
        <p:nvSpPr>
          <p:cNvPr id="7" name="Text 5"/>
          <p:cNvSpPr txBox="1"/>
          <p:nvPr/>
        </p:nvSpPr>
        <p:spPr>
          <a:xfrm>
            <a:off x="804672" y="2194560"/>
            <a:ext cx="4846320" cy="310896"/>
          </a:xfrm>
          <a:prstGeom prst="rect">
            <a:avLst/>
          </a:prstGeom>
          <a:noFill/>
          <a:ln/>
        </p:spPr>
        <p:txBody>
          <a:bodyPr wrap="square" lIns="0" tIns="0" rIns="0" bIns="0" rtlCol="0" anchor="t"/>
          <a:lstStyle/>
          <a:p>
            <a:pPr marL="0" indent="0" latinLnBrk="0">
              <a:buNone/>
            </a:pPr>
            <a:r>
              <a:rPr lang="en-US" b="1" dirty="0">
                <a:solidFill>
                  <a:srgbClr val="161D3A"/>
                </a:solidFill>
                <a:latin typeface="Calibri" pitchFamily="34" charset="0"/>
                <a:ea typeface="Calibri" pitchFamily="34" charset="-122"/>
                <a:cs typeface="Calibri" pitchFamily="34" charset="-120"/>
              </a:rPr>
              <a:t>Analysis of QKD Network architectures</a:t>
            </a:r>
            <a:endParaRPr lang="en-US" dirty="0"/>
          </a:p>
        </p:txBody>
      </p:sp>
      <p:sp>
        <p:nvSpPr>
          <p:cNvPr id="8" name="Text 6"/>
          <p:cNvSpPr txBox="1"/>
          <p:nvPr/>
        </p:nvSpPr>
        <p:spPr>
          <a:xfrm>
            <a:off x="804672" y="2505456"/>
            <a:ext cx="4846320" cy="237744"/>
          </a:xfrm>
          <a:prstGeom prst="rect">
            <a:avLst/>
          </a:prstGeom>
          <a:noFill/>
          <a:ln/>
        </p:spPr>
        <p:txBody>
          <a:bodyPr wrap="square" lIns="0" tIns="0" rIns="0" bIns="0" rtlCol="0" anchor="ctr"/>
          <a:lstStyle/>
          <a:p>
            <a:pPr marL="0" indent="0" latinLnBrk="0">
              <a:buNone/>
            </a:pPr>
            <a:r>
              <a:rPr lang="en-US" sz="1100" dirty="0">
                <a:solidFill>
                  <a:srgbClr val="5C6684"/>
                </a:solidFill>
                <a:latin typeface="Calibri" pitchFamily="34" charset="0"/>
                <a:ea typeface="Calibri" pitchFamily="34" charset="-122"/>
                <a:cs typeface="Calibri" pitchFamily="34" charset="-120"/>
              </a:rPr>
              <a:t>Stable draft, 05/2026  ·  TB approval due 02/12/2026</a:t>
            </a:r>
            <a:endParaRPr lang="en-US" sz="1100" dirty="0"/>
          </a:p>
        </p:txBody>
      </p:sp>
      <p:sp>
        <p:nvSpPr>
          <p:cNvPr id="9" name="Text 7"/>
          <p:cNvSpPr txBox="1"/>
          <p:nvPr/>
        </p:nvSpPr>
        <p:spPr>
          <a:xfrm>
            <a:off x="804672" y="2816352"/>
            <a:ext cx="4846320" cy="1481328"/>
          </a:xfrm>
          <a:prstGeom prst="rect">
            <a:avLst/>
          </a:prstGeom>
          <a:noFill/>
          <a:ln/>
        </p:spPr>
        <p:txBody>
          <a:bodyPr wrap="square" lIns="0" tIns="0" rIns="0" bIns="0" rtlCol="0" anchor="t"/>
          <a:lstStyle/>
          <a:p>
            <a:pPr marL="0" indent="0" latinLnBrk="0">
              <a:lnSpc>
                <a:spcPts val="1250"/>
              </a:lnSpc>
              <a:buNone/>
            </a:pPr>
            <a:r>
              <a:rPr lang="en-US" sz="1200" i="1" dirty="0">
                <a:solidFill>
                  <a:srgbClr val="161D3A"/>
                </a:solidFill>
                <a:latin typeface="Calibri" pitchFamily="34" charset="0"/>
                <a:ea typeface="Calibri" pitchFamily="34" charset="-122"/>
                <a:cs typeface="Calibri" pitchFamily="34" charset="-120"/>
              </a:rPr>
              <a:t>“Review the variety of architectures that have been proposed for QKD networking. Reveal the basic functionalities that the mentioned architectures implement as well as the commonalities between them. A specific objective will be to identify architectural components, their purpose and their conceptual interfaces, and assess the interoperability potential for networks based on distinct architectural designs.”</a:t>
            </a:r>
            <a:endParaRPr lang="en-US" sz="1200" dirty="0"/>
          </a:p>
        </p:txBody>
      </p:sp>
      <p:sp>
        <p:nvSpPr>
          <p:cNvPr id="10" name="Shape 8"/>
          <p:cNvSpPr/>
          <p:nvPr/>
        </p:nvSpPr>
        <p:spPr>
          <a:xfrm>
            <a:off x="6309360" y="1627632"/>
            <a:ext cx="5321808" cy="2743200"/>
          </a:xfrm>
          <a:prstGeom prst="roundRect">
            <a:avLst>
              <a:gd name="adj" fmla="val 3333"/>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11" name="Shape 9"/>
          <p:cNvSpPr/>
          <p:nvPr/>
        </p:nvSpPr>
        <p:spPr>
          <a:xfrm>
            <a:off x="6547104" y="1792224"/>
            <a:ext cx="1371600" cy="292608"/>
          </a:xfrm>
          <a:prstGeom prst="roundRect">
            <a:avLst>
              <a:gd name="adj" fmla="val 18750"/>
            </a:avLst>
          </a:prstGeom>
          <a:solidFill>
            <a:srgbClr val="02C39A"/>
          </a:solidFill>
          <a:ln w="12700">
            <a:solidFill>
              <a:srgbClr val="02C39A"/>
            </a:solidFill>
            <a:prstDash val="solid"/>
          </a:ln>
        </p:spPr>
      </p:sp>
      <p:sp>
        <p:nvSpPr>
          <p:cNvPr id="12" name="Text 10"/>
          <p:cNvSpPr txBox="1"/>
          <p:nvPr/>
        </p:nvSpPr>
        <p:spPr>
          <a:xfrm>
            <a:off x="6547104" y="1792224"/>
            <a:ext cx="1371600" cy="292608"/>
          </a:xfrm>
          <a:prstGeom prst="rect">
            <a:avLst/>
          </a:prstGeom>
          <a:noFill/>
          <a:ln/>
        </p:spPr>
        <p:txBody>
          <a:bodyPr wrap="square" lIns="0" tIns="0" rIns="0" bIns="0" rtlCol="0" anchor="ctr"/>
          <a:lstStyle/>
          <a:p>
            <a:pPr marL="0" indent="0" algn="ctr" latinLnBrk="0">
              <a:buNone/>
            </a:pPr>
            <a:r>
              <a:rPr lang="en-US" sz="1200" b="1" dirty="0">
                <a:solidFill>
                  <a:srgbClr val="0E1330"/>
                </a:solidFill>
                <a:latin typeface="Calibri" pitchFamily="34" charset="0"/>
                <a:ea typeface="Calibri" pitchFamily="34" charset="-122"/>
                <a:cs typeface="Calibri" pitchFamily="34" charset="-120"/>
              </a:rPr>
              <a:t>GS QKD 022</a:t>
            </a:r>
            <a:endParaRPr lang="en-US" sz="1200" dirty="0"/>
          </a:p>
        </p:txBody>
      </p:sp>
      <p:sp>
        <p:nvSpPr>
          <p:cNvPr id="13" name="Text 11"/>
          <p:cNvSpPr txBox="1"/>
          <p:nvPr/>
        </p:nvSpPr>
        <p:spPr>
          <a:xfrm>
            <a:off x="6547104" y="2194560"/>
            <a:ext cx="4846320" cy="310896"/>
          </a:xfrm>
          <a:prstGeom prst="rect">
            <a:avLst/>
          </a:prstGeom>
          <a:noFill/>
          <a:ln/>
        </p:spPr>
        <p:txBody>
          <a:bodyPr wrap="square" lIns="0" tIns="0" rIns="0" bIns="0" rtlCol="0" anchor="t"/>
          <a:lstStyle/>
          <a:p>
            <a:pPr marL="0" indent="0" latinLnBrk="0">
              <a:buNone/>
            </a:pPr>
            <a:r>
              <a:rPr lang="en-US" b="1" dirty="0">
                <a:solidFill>
                  <a:srgbClr val="161D3A"/>
                </a:solidFill>
                <a:latin typeface="Calibri" pitchFamily="34" charset="0"/>
                <a:ea typeface="Calibri" pitchFamily="34" charset="-122"/>
                <a:cs typeface="Calibri" pitchFamily="34" charset="-120"/>
              </a:rPr>
              <a:t>Network Architecture</a:t>
            </a:r>
            <a:endParaRPr lang="en-US" dirty="0"/>
          </a:p>
        </p:txBody>
      </p:sp>
      <p:sp>
        <p:nvSpPr>
          <p:cNvPr id="14" name="Text 12"/>
          <p:cNvSpPr txBox="1"/>
          <p:nvPr/>
        </p:nvSpPr>
        <p:spPr>
          <a:xfrm>
            <a:off x="6547104" y="2505456"/>
            <a:ext cx="4846320" cy="237744"/>
          </a:xfrm>
          <a:prstGeom prst="rect">
            <a:avLst/>
          </a:prstGeom>
          <a:noFill/>
          <a:ln/>
        </p:spPr>
        <p:txBody>
          <a:bodyPr wrap="square" lIns="0" tIns="0" rIns="0" bIns="0" rtlCol="0" anchor="ctr"/>
          <a:lstStyle/>
          <a:p>
            <a:pPr marL="0" indent="0" latinLnBrk="0">
              <a:buNone/>
            </a:pPr>
            <a:r>
              <a:rPr lang="en-US" sz="1100" dirty="0">
                <a:solidFill>
                  <a:srgbClr val="5C6684"/>
                </a:solidFill>
                <a:latin typeface="Calibri" pitchFamily="34" charset="0"/>
                <a:ea typeface="Calibri" pitchFamily="34" charset="-122"/>
                <a:cs typeface="Calibri" pitchFamily="34" charset="-120"/>
              </a:rPr>
              <a:t>Early draft, 07/2026  ·  stable draft due 02/12/2026</a:t>
            </a:r>
            <a:endParaRPr lang="en-US" sz="1100" dirty="0"/>
          </a:p>
        </p:txBody>
      </p:sp>
      <p:sp>
        <p:nvSpPr>
          <p:cNvPr id="15" name="Text 13"/>
          <p:cNvSpPr txBox="1"/>
          <p:nvPr/>
        </p:nvSpPr>
        <p:spPr>
          <a:xfrm>
            <a:off x="6547104" y="2816352"/>
            <a:ext cx="4846320" cy="1481328"/>
          </a:xfrm>
          <a:prstGeom prst="rect">
            <a:avLst/>
          </a:prstGeom>
          <a:noFill/>
          <a:ln/>
        </p:spPr>
        <p:txBody>
          <a:bodyPr wrap="square" lIns="0" tIns="0" rIns="0" bIns="0" rtlCol="0" anchor="t"/>
          <a:lstStyle/>
          <a:p>
            <a:pPr marL="0" indent="0" latinLnBrk="0">
              <a:lnSpc>
                <a:spcPts val="1250"/>
              </a:lnSpc>
              <a:buNone/>
            </a:pPr>
            <a:r>
              <a:rPr lang="en-US" sz="1200" i="1" dirty="0">
                <a:solidFill>
                  <a:srgbClr val="161D3A"/>
                </a:solidFill>
                <a:latin typeface="Calibri" pitchFamily="34" charset="0"/>
                <a:ea typeface="Calibri" pitchFamily="34" charset="-122"/>
                <a:cs typeface="Calibri" pitchFamily="34" charset="-120"/>
              </a:rPr>
              <a:t>“Specify a QKD network architecture building on analysis in GR QKD 017. It will identify network functionalities and interfaces aligned with modern communication networking paradigms suitable for both stand-alone critical infrastructures and integration with general telecommunications networks.”</a:t>
            </a:r>
            <a:endParaRPr lang="en-US" sz="1200" dirty="0"/>
          </a:p>
        </p:txBody>
      </p:sp>
      <p:sp>
        <p:nvSpPr>
          <p:cNvPr id="16" name="Shape 14"/>
          <p:cNvSpPr/>
          <p:nvPr/>
        </p:nvSpPr>
        <p:spPr>
          <a:xfrm>
            <a:off x="5907024" y="2889504"/>
            <a:ext cx="329184" cy="201168"/>
          </a:xfrm>
          <a:prstGeom prst="rightArrow">
            <a:avLst/>
          </a:prstGeom>
          <a:solidFill>
            <a:srgbClr val="9AA6C2"/>
          </a:solidFill>
          <a:ln w="12700">
            <a:solidFill>
              <a:srgbClr val="9AA6C2"/>
            </a:solidFill>
            <a:prstDash val="solid"/>
          </a:ln>
        </p:spPr>
      </p:sp>
      <p:sp>
        <p:nvSpPr>
          <p:cNvPr id="17" name="Shape 15"/>
          <p:cNvSpPr/>
          <p:nvPr/>
        </p:nvSpPr>
        <p:spPr>
          <a:xfrm>
            <a:off x="566928" y="4590288"/>
            <a:ext cx="3502152" cy="1371600"/>
          </a:xfrm>
          <a:prstGeom prst="roundRect">
            <a:avLst>
              <a:gd name="adj" fmla="val 6667"/>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8" name="Shape 16"/>
          <p:cNvSpPr/>
          <p:nvPr/>
        </p:nvSpPr>
        <p:spPr>
          <a:xfrm>
            <a:off x="786384" y="4791456"/>
            <a:ext cx="146304" cy="146304"/>
          </a:xfrm>
          <a:prstGeom prst="ellipse">
            <a:avLst/>
          </a:prstGeom>
          <a:solidFill>
            <a:srgbClr val="1C7293"/>
          </a:solidFill>
          <a:ln w="12700">
            <a:solidFill>
              <a:srgbClr val="1C7293"/>
            </a:solidFill>
            <a:prstDash val="solid"/>
          </a:ln>
        </p:spPr>
      </p:sp>
      <p:sp>
        <p:nvSpPr>
          <p:cNvPr id="19" name="Text 17"/>
          <p:cNvSpPr txBox="1"/>
          <p:nvPr/>
        </p:nvSpPr>
        <p:spPr>
          <a:xfrm>
            <a:off x="1024128" y="4700016"/>
            <a:ext cx="2926080" cy="274320"/>
          </a:xfrm>
          <a:prstGeom prst="rect">
            <a:avLst/>
          </a:prstGeom>
          <a:noFill/>
          <a:ln/>
        </p:spPr>
        <p:txBody>
          <a:bodyPr wrap="square" lIns="0" tIns="0" rIns="0" bIns="0" rtlCol="0" anchor="t"/>
          <a:lstStyle/>
          <a:p>
            <a:pPr marL="0" indent="0" latinLnBrk="0">
              <a:buNone/>
            </a:pPr>
            <a:r>
              <a:rPr lang="en-US" sz="1400" b="1" dirty="0">
                <a:solidFill>
                  <a:srgbClr val="161D3A"/>
                </a:solidFill>
                <a:latin typeface="Calibri" pitchFamily="34" charset="0"/>
                <a:ea typeface="Calibri" pitchFamily="34" charset="-122"/>
                <a:cs typeface="Calibri" pitchFamily="34" charset="-120"/>
              </a:rPr>
              <a:t>A survey before a specification</a:t>
            </a:r>
            <a:endParaRPr lang="en-US" sz="1400" dirty="0"/>
          </a:p>
        </p:txBody>
      </p:sp>
      <p:sp>
        <p:nvSpPr>
          <p:cNvPr id="20" name="Text 18"/>
          <p:cNvSpPr txBox="1"/>
          <p:nvPr/>
        </p:nvSpPr>
        <p:spPr>
          <a:xfrm>
            <a:off x="786384" y="5010912"/>
            <a:ext cx="3108960" cy="859536"/>
          </a:xfrm>
          <a:prstGeom prst="rect">
            <a:avLst/>
          </a:prstGeom>
          <a:noFill/>
          <a:ln/>
        </p:spPr>
        <p:txBody>
          <a:bodyPr wrap="square" lIns="0" tIns="0" rIns="0" bIns="0" rtlCol="0" anchor="t"/>
          <a:lstStyle/>
          <a:p>
            <a:pPr marL="0" indent="0" latinLnBrk="0">
              <a:lnSpc>
                <a:spcPts val="1100"/>
              </a:lnSpc>
              <a:buNone/>
            </a:pPr>
            <a:r>
              <a:rPr lang="en-US" sz="1200" dirty="0">
                <a:solidFill>
                  <a:srgbClr val="5C6684"/>
                </a:solidFill>
                <a:latin typeface="Calibri" pitchFamily="34" charset="0"/>
                <a:ea typeface="Calibri" pitchFamily="34" charset="-122"/>
                <a:cs typeface="Calibri" pitchFamily="34" charset="-120"/>
              </a:rPr>
              <a:t>ETSI is deliberately mapping the existing architecture proposals — including ITU-T's — before committing to one. GR QKD 017's explicit objective is to assess interoperability between networks built on different architectural designs.</a:t>
            </a:r>
            <a:endParaRPr lang="en-US" sz="1200" dirty="0"/>
          </a:p>
        </p:txBody>
      </p:sp>
      <p:sp>
        <p:nvSpPr>
          <p:cNvPr id="21" name="Shape 19"/>
          <p:cNvSpPr/>
          <p:nvPr/>
        </p:nvSpPr>
        <p:spPr>
          <a:xfrm>
            <a:off x="4306824" y="4590288"/>
            <a:ext cx="3502152" cy="1371600"/>
          </a:xfrm>
          <a:prstGeom prst="roundRect">
            <a:avLst>
              <a:gd name="adj" fmla="val 6667"/>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2" name="Shape 20"/>
          <p:cNvSpPr/>
          <p:nvPr/>
        </p:nvSpPr>
        <p:spPr>
          <a:xfrm>
            <a:off x="4526280" y="4791456"/>
            <a:ext cx="146304" cy="146304"/>
          </a:xfrm>
          <a:prstGeom prst="ellipse">
            <a:avLst/>
          </a:prstGeom>
          <a:solidFill>
            <a:srgbClr val="02C39A"/>
          </a:solidFill>
          <a:ln w="12700">
            <a:solidFill>
              <a:srgbClr val="02C39A"/>
            </a:solidFill>
            <a:prstDash val="solid"/>
          </a:ln>
        </p:spPr>
      </p:sp>
      <p:sp>
        <p:nvSpPr>
          <p:cNvPr id="23" name="Text 21"/>
          <p:cNvSpPr txBox="1"/>
          <p:nvPr/>
        </p:nvSpPr>
        <p:spPr>
          <a:xfrm>
            <a:off x="4764024" y="4700016"/>
            <a:ext cx="2926080" cy="274320"/>
          </a:xfrm>
          <a:prstGeom prst="rect">
            <a:avLst/>
          </a:prstGeom>
          <a:noFill/>
          <a:ln/>
        </p:spPr>
        <p:txBody>
          <a:bodyPr wrap="square" lIns="0" tIns="0" rIns="0" bIns="0" rtlCol="0" anchor="t"/>
          <a:lstStyle/>
          <a:p>
            <a:pPr marL="0" indent="0" latinLnBrk="0">
              <a:buNone/>
            </a:pPr>
            <a:r>
              <a:rPr lang="en-US" sz="1400" b="1" dirty="0">
                <a:solidFill>
                  <a:srgbClr val="161D3A"/>
                </a:solidFill>
                <a:latin typeface="Calibri" pitchFamily="34" charset="0"/>
                <a:ea typeface="Calibri" pitchFamily="34" charset="-122"/>
                <a:cs typeface="Calibri" pitchFamily="34" charset="-120"/>
              </a:rPr>
              <a:t>Aligned with ordinary networking</a:t>
            </a:r>
            <a:endParaRPr lang="en-US" sz="1400" dirty="0"/>
          </a:p>
        </p:txBody>
      </p:sp>
      <p:sp>
        <p:nvSpPr>
          <p:cNvPr id="24" name="Text 22"/>
          <p:cNvSpPr txBox="1"/>
          <p:nvPr/>
        </p:nvSpPr>
        <p:spPr>
          <a:xfrm>
            <a:off x="4526280" y="5010912"/>
            <a:ext cx="3108960" cy="859536"/>
          </a:xfrm>
          <a:prstGeom prst="rect">
            <a:avLst/>
          </a:prstGeom>
          <a:noFill/>
          <a:ln/>
        </p:spPr>
        <p:txBody>
          <a:bodyPr wrap="square" lIns="0" tIns="0" rIns="0" bIns="0" rtlCol="0" anchor="t"/>
          <a:lstStyle/>
          <a:p>
            <a:pPr marL="0" indent="0" latinLnBrk="0">
              <a:lnSpc>
                <a:spcPts val="1100"/>
              </a:lnSpc>
              <a:buNone/>
            </a:pPr>
            <a:r>
              <a:rPr lang="en-US" sz="1200" dirty="0">
                <a:solidFill>
                  <a:srgbClr val="5C6684"/>
                </a:solidFill>
                <a:latin typeface="Calibri" pitchFamily="34" charset="0"/>
                <a:ea typeface="Calibri" pitchFamily="34" charset="-122"/>
                <a:cs typeface="Calibri" pitchFamily="34" charset="-120"/>
              </a:rPr>
              <a:t>GS QKD 022's scope commits to functionalities and interfaces “aligned with modern communication networking paradigms”, and to serving both isolated critical infrastructure and integration with public telecom networks.</a:t>
            </a:r>
            <a:endParaRPr lang="en-US" sz="1200" dirty="0"/>
          </a:p>
        </p:txBody>
      </p:sp>
      <p:sp>
        <p:nvSpPr>
          <p:cNvPr id="25" name="Shape 23"/>
          <p:cNvSpPr/>
          <p:nvPr/>
        </p:nvSpPr>
        <p:spPr>
          <a:xfrm>
            <a:off x="8046720" y="4590288"/>
            <a:ext cx="3502152" cy="1371600"/>
          </a:xfrm>
          <a:prstGeom prst="roundRect">
            <a:avLst>
              <a:gd name="adj" fmla="val 6667"/>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6" name="Shape 24"/>
          <p:cNvSpPr/>
          <p:nvPr/>
        </p:nvSpPr>
        <p:spPr>
          <a:xfrm>
            <a:off x="8266176" y="4791456"/>
            <a:ext cx="146304" cy="146304"/>
          </a:xfrm>
          <a:prstGeom prst="ellipse">
            <a:avLst/>
          </a:prstGeom>
          <a:solidFill>
            <a:srgbClr val="B0453F"/>
          </a:solidFill>
          <a:ln w="12700">
            <a:solidFill>
              <a:srgbClr val="B0453F"/>
            </a:solidFill>
            <a:prstDash val="solid"/>
          </a:ln>
        </p:spPr>
      </p:sp>
      <p:sp>
        <p:nvSpPr>
          <p:cNvPr id="27" name="Text 25"/>
          <p:cNvSpPr txBox="1"/>
          <p:nvPr/>
        </p:nvSpPr>
        <p:spPr>
          <a:xfrm>
            <a:off x="8503920" y="4700016"/>
            <a:ext cx="2926080" cy="274320"/>
          </a:xfrm>
          <a:prstGeom prst="rect">
            <a:avLst/>
          </a:prstGeom>
          <a:noFill/>
          <a:ln/>
        </p:spPr>
        <p:txBody>
          <a:bodyPr wrap="square" lIns="0" tIns="0" rIns="0" bIns="0" rtlCol="0" anchor="t"/>
          <a:lstStyle/>
          <a:p>
            <a:pPr marL="0" indent="0" latinLnBrk="0">
              <a:buNone/>
            </a:pPr>
            <a:r>
              <a:rPr lang="en-US" sz="1400" b="1" dirty="0">
                <a:solidFill>
                  <a:srgbClr val="161D3A"/>
                </a:solidFill>
                <a:latin typeface="Calibri" pitchFamily="34" charset="0"/>
                <a:ea typeface="Calibri" pitchFamily="34" charset="-122"/>
                <a:cs typeface="Calibri" pitchFamily="34" charset="-120"/>
              </a:rPr>
              <a:t>But it is an early draft</a:t>
            </a:r>
            <a:endParaRPr lang="en-US" sz="1400" dirty="0"/>
          </a:p>
        </p:txBody>
      </p:sp>
      <p:sp>
        <p:nvSpPr>
          <p:cNvPr id="28" name="Text 26"/>
          <p:cNvSpPr txBox="1"/>
          <p:nvPr/>
        </p:nvSpPr>
        <p:spPr>
          <a:xfrm>
            <a:off x="8266176" y="5010912"/>
            <a:ext cx="3108960" cy="859536"/>
          </a:xfrm>
          <a:prstGeom prst="rect">
            <a:avLst/>
          </a:prstGeom>
          <a:noFill/>
          <a:ln/>
        </p:spPr>
        <p:txBody>
          <a:bodyPr wrap="square" lIns="0" tIns="0" rIns="0" bIns="0" rtlCol="0" anchor="t"/>
          <a:lstStyle/>
          <a:p>
            <a:pPr marL="0" indent="0" latinLnBrk="0">
              <a:lnSpc>
                <a:spcPts val="1100"/>
              </a:lnSpc>
              <a:buNone/>
            </a:pPr>
            <a:r>
              <a:rPr lang="en-US" sz="1200" dirty="0">
                <a:solidFill>
                  <a:srgbClr val="5C6684"/>
                </a:solidFill>
                <a:latin typeface="Calibri" pitchFamily="34" charset="0"/>
                <a:ea typeface="Calibri" pitchFamily="34" charset="-122"/>
                <a:cs typeface="Calibri" pitchFamily="34" charset="-120"/>
              </a:rPr>
              <a:t>GS QKD 022 reached early-draft status only in July 2026, with a stable draft targeted for December. Publication is realistically 2027 at the earliest.</a:t>
            </a:r>
            <a:endParaRPr lang="en-US" sz="1200" dirty="0"/>
          </a:p>
        </p:txBody>
      </p:sp>
      <p:sp>
        <p:nvSpPr>
          <p:cNvPr id="30" name="슬라이드 번호 개체 틀 29">
            <a:extLst>
              <a:ext uri="{FF2B5EF4-FFF2-40B4-BE49-F238E27FC236}">
                <a16:creationId xmlns:a16="http://schemas.microsoft.com/office/drawing/2014/main" id="{5652C576-C09B-4B9D-9215-FC4D024D3F14}"/>
              </a:ext>
            </a:extLst>
          </p:cNvPr>
          <p:cNvSpPr>
            <a:spLocks noGrp="1"/>
          </p:cNvSpPr>
          <p:nvPr>
            <p:ph type="sldNum" sz="quarter" idx="12"/>
          </p:nvPr>
        </p:nvSpPr>
        <p:spPr/>
        <p:txBody>
          <a:bodyPr/>
          <a:lstStyle/>
          <a:p>
            <a:fld id="{0868B0AE-DDA0-4086-95B2-0A85D27A2D2E}" type="slidenum">
              <a:rPr lang="ko-KR" altLang="en-US" smtClean="0"/>
              <a:t>29</a:t>
            </a:fld>
            <a:endParaRPr lang="ko-KR"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chemeClr val="accent1">
                    <a:lumMod val="60000"/>
                    <a:lumOff val="40000"/>
                  </a:schemeClr>
                </a:solidFill>
                <a:latin typeface="Arial Rounded MT Bold" panose="020F0704030504030204" pitchFamily="34" charset="0"/>
              </a:rPr>
              <a:t>Standardization on QKDN in ITU-T</a:t>
            </a:r>
          </a:p>
          <a:p>
            <a:r>
              <a:rPr lang="en-US" altLang="ko-KR" dirty="0">
                <a:solidFill>
                  <a:schemeClr val="accent1">
                    <a:lumMod val="60000"/>
                    <a:lumOff val="40000"/>
                  </a:schemeClr>
                </a:solidFill>
                <a:latin typeface="Arial Rounded MT Bold" panose="020F0704030504030204" pitchFamily="34" charset="0"/>
              </a:rPr>
              <a:t>Standardization on Quantum Communications in ISO/IEC JTC3</a:t>
            </a:r>
          </a:p>
          <a:p>
            <a:r>
              <a:rPr lang="en-US" altLang="ko-KR" dirty="0">
                <a:solidFill>
                  <a:schemeClr val="accent1">
                    <a:lumMod val="60000"/>
                    <a:lumOff val="40000"/>
                  </a:schemeClr>
                </a:solidFill>
                <a:latin typeface="Arial Rounded MT Bold" panose="020F0704030504030204" pitchFamily="34" charset="0"/>
              </a:rPr>
              <a:t>Standardization on QKD in ETSI ISG QKD &amp; </a:t>
            </a:r>
            <a:r>
              <a:rPr lang="en-US" altLang="ko-KR" dirty="0">
                <a:solidFill>
                  <a:srgbClr val="7030A0"/>
                </a:solidFill>
                <a:latin typeface="Arial Rounded MT Bold" panose="020F0704030504030204" pitchFamily="34" charset="0"/>
              </a:rPr>
              <a:t>TC QT</a:t>
            </a:r>
          </a:p>
          <a:p>
            <a:r>
              <a:rPr lang="en-US" altLang="ko-KR" dirty="0">
                <a:solidFill>
                  <a:schemeClr val="accent1">
                    <a:lumMod val="60000"/>
                    <a:lumOff val="40000"/>
                  </a:schemeClr>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96600" y="6477216"/>
            <a:ext cx="579663" cy="288925"/>
          </a:xfrm>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06F33A7-89BB-45B3-9FB3-04BFD7B53A91}" type="slidenum">
              <a:rPr kumimoji="0" lang="ko-KR" altLang="en-US" sz="11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30</a:t>
            </a:fld>
            <a:endParaRPr kumimoji="0" lang="ko-KR" altLang="en-US" sz="11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77200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57784" y="4462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A mandate in place, a work programme of one</a:t>
            </a:r>
            <a:endParaRPr lang="en-US" sz="3200" dirty="0">
              <a:solidFill>
                <a:schemeClr val="bg1"/>
              </a:solidFill>
            </a:endParaRPr>
          </a:p>
        </p:txBody>
      </p:sp>
      <p:sp>
        <p:nvSpPr>
          <p:cNvPr id="4" name="Shape 2"/>
          <p:cNvSpPr/>
          <p:nvPr/>
        </p:nvSpPr>
        <p:spPr>
          <a:xfrm>
            <a:off x="566928" y="1340768"/>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514504"/>
            <a:ext cx="2103120" cy="731520"/>
          </a:xfrm>
          <a:prstGeom prst="rect">
            <a:avLst/>
          </a:prstGeom>
          <a:noFill/>
          <a:ln/>
        </p:spPr>
        <p:txBody>
          <a:bodyPr wrap="square" lIns="0" tIns="0" rIns="0" bIns="0" rtlCol="0" anchor="ctr"/>
          <a:lstStyle/>
          <a:p>
            <a:pPr marL="0" indent="0" latinLnBrk="0">
              <a:buNone/>
            </a:pPr>
            <a:r>
              <a:rPr lang="en-US" sz="5400" b="1" dirty="0">
                <a:solidFill>
                  <a:srgbClr val="B0453F"/>
                </a:solidFill>
                <a:latin typeface="Cambria" pitchFamily="34" charset="0"/>
                <a:ea typeface="Cambria" pitchFamily="34" charset="-122"/>
                <a:cs typeface="Cambria" pitchFamily="34" charset="-120"/>
              </a:rPr>
              <a:t>0</a:t>
            </a:r>
            <a:endParaRPr lang="en-US" sz="5400" dirty="0"/>
          </a:p>
        </p:txBody>
      </p:sp>
      <p:sp>
        <p:nvSpPr>
          <p:cNvPr id="6" name="Text 4"/>
          <p:cNvSpPr txBox="1"/>
          <p:nvPr/>
        </p:nvSpPr>
        <p:spPr>
          <a:xfrm>
            <a:off x="822960" y="2282600"/>
            <a:ext cx="2139696" cy="457200"/>
          </a:xfrm>
          <a:prstGeom prst="rect">
            <a:avLst/>
          </a:prstGeom>
          <a:noFill/>
          <a:ln/>
        </p:spPr>
        <p:txBody>
          <a:bodyPr wrap="square" lIns="0" tIns="0" rIns="0" bIns="0" rtlCol="0" anchor="t"/>
          <a:lstStyle/>
          <a:p>
            <a:pPr marL="0" indent="0" latinLnBrk="0">
              <a:lnSpc>
                <a:spcPts val="1600"/>
              </a:lnSpc>
              <a:buNone/>
            </a:pPr>
            <a:r>
              <a:rPr lang="en-US" sz="1600" b="1" dirty="0">
                <a:solidFill>
                  <a:srgbClr val="161D3A"/>
                </a:solidFill>
                <a:latin typeface="Calibri" pitchFamily="34" charset="0"/>
                <a:ea typeface="Calibri" pitchFamily="34" charset="-122"/>
                <a:cs typeface="Calibri" pitchFamily="34" charset="-120"/>
              </a:rPr>
              <a:t>Published deliverables</a:t>
            </a:r>
            <a:endParaRPr lang="en-US" sz="1600" dirty="0"/>
          </a:p>
        </p:txBody>
      </p:sp>
      <p:sp>
        <p:nvSpPr>
          <p:cNvPr id="7" name="Text 5"/>
          <p:cNvSpPr txBox="1"/>
          <p:nvPr/>
        </p:nvSpPr>
        <p:spPr>
          <a:xfrm>
            <a:off x="822960" y="2758088"/>
            <a:ext cx="2139696" cy="749808"/>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ETSI's own committee page:</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“There are no standards to</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show here.”</a:t>
            </a:r>
            <a:endParaRPr lang="en-US" sz="1400" dirty="0"/>
          </a:p>
        </p:txBody>
      </p:sp>
      <p:sp>
        <p:nvSpPr>
          <p:cNvPr id="8" name="Shape 6"/>
          <p:cNvSpPr/>
          <p:nvPr/>
        </p:nvSpPr>
        <p:spPr>
          <a:xfrm>
            <a:off x="3374136" y="1340768"/>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3630168" y="1514504"/>
            <a:ext cx="2103120" cy="731520"/>
          </a:xfrm>
          <a:prstGeom prst="rect">
            <a:avLst/>
          </a:prstGeom>
          <a:noFill/>
          <a:ln/>
        </p:spPr>
        <p:txBody>
          <a:bodyPr wrap="square" lIns="0" tIns="0" rIns="0" bIns="0" rtlCol="0" anchor="ctr"/>
          <a:lstStyle/>
          <a:p>
            <a:pPr marL="0" indent="0" latinLnBrk="0">
              <a:buNone/>
            </a:pPr>
            <a:r>
              <a:rPr lang="en-US" sz="5400" b="1" dirty="0">
                <a:solidFill>
                  <a:srgbClr val="B0453F"/>
                </a:solidFill>
                <a:latin typeface="Cambria" pitchFamily="34" charset="0"/>
                <a:ea typeface="Cambria" pitchFamily="34" charset="-122"/>
                <a:cs typeface="Cambria" pitchFamily="34" charset="-120"/>
              </a:rPr>
              <a:t>1</a:t>
            </a:r>
            <a:endParaRPr lang="en-US" sz="5400" dirty="0"/>
          </a:p>
        </p:txBody>
      </p:sp>
      <p:sp>
        <p:nvSpPr>
          <p:cNvPr id="10" name="Text 8"/>
          <p:cNvSpPr txBox="1"/>
          <p:nvPr/>
        </p:nvSpPr>
        <p:spPr>
          <a:xfrm>
            <a:off x="3630168" y="2282600"/>
            <a:ext cx="2139696" cy="457200"/>
          </a:xfrm>
          <a:prstGeom prst="rect">
            <a:avLst/>
          </a:prstGeom>
          <a:noFill/>
          <a:ln/>
        </p:spPr>
        <p:txBody>
          <a:bodyPr wrap="square" lIns="0" tIns="0" rIns="0" bIns="0" rtlCol="0" anchor="t"/>
          <a:lstStyle/>
          <a:p>
            <a:pPr marL="0" indent="0" latinLnBrk="0">
              <a:lnSpc>
                <a:spcPts val="1600"/>
              </a:lnSpc>
              <a:buNone/>
            </a:pPr>
            <a:r>
              <a:rPr lang="en-US" sz="1600" b="1" dirty="0">
                <a:solidFill>
                  <a:srgbClr val="161D3A"/>
                </a:solidFill>
                <a:latin typeface="Calibri" pitchFamily="34" charset="0"/>
                <a:ea typeface="Calibri" pitchFamily="34" charset="-122"/>
                <a:cs typeface="Calibri" pitchFamily="34" charset="-120"/>
              </a:rPr>
              <a:t>Work item registered</a:t>
            </a:r>
            <a:endParaRPr lang="en-US" sz="1600" dirty="0"/>
          </a:p>
        </p:txBody>
      </p:sp>
      <p:sp>
        <p:nvSpPr>
          <p:cNvPr id="11" name="Text 9"/>
          <p:cNvSpPr txBox="1"/>
          <p:nvPr/>
        </p:nvSpPr>
        <p:spPr>
          <a:xfrm>
            <a:off x="3630168" y="2758088"/>
            <a:ext cx="2139696" cy="749808"/>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DTR/QT-001 → TR 104 323,</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version 0.0.3, early draft</a:t>
            </a:r>
            <a:endParaRPr lang="en-US" sz="1400" dirty="0"/>
          </a:p>
        </p:txBody>
      </p:sp>
      <p:sp>
        <p:nvSpPr>
          <p:cNvPr id="12" name="Shape 10"/>
          <p:cNvSpPr/>
          <p:nvPr/>
        </p:nvSpPr>
        <p:spPr>
          <a:xfrm>
            <a:off x="6181344" y="1340768"/>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6437376" y="1514504"/>
            <a:ext cx="2103120" cy="731520"/>
          </a:xfrm>
          <a:prstGeom prst="rect">
            <a:avLst/>
          </a:prstGeom>
          <a:noFill/>
          <a:ln/>
        </p:spPr>
        <p:txBody>
          <a:bodyPr wrap="square" lIns="0" tIns="0" rIns="0" bIns="0" rtlCol="0" anchor="ctr"/>
          <a:lstStyle/>
          <a:p>
            <a:pPr marL="0" indent="0" latinLnBrk="0">
              <a:buNone/>
            </a:pPr>
            <a:r>
              <a:rPr lang="en-US" sz="5400" b="1" dirty="0">
                <a:solidFill>
                  <a:srgbClr val="B0713F"/>
                </a:solidFill>
                <a:latin typeface="Cambria" pitchFamily="34" charset="0"/>
                <a:ea typeface="Cambria" pitchFamily="34" charset="-122"/>
                <a:cs typeface="Cambria" pitchFamily="34" charset="-120"/>
              </a:rPr>
              <a:t>~9</a:t>
            </a:r>
            <a:endParaRPr lang="en-US" sz="5400" dirty="0"/>
          </a:p>
        </p:txBody>
      </p:sp>
      <p:sp>
        <p:nvSpPr>
          <p:cNvPr id="14" name="Text 12"/>
          <p:cNvSpPr txBox="1"/>
          <p:nvPr/>
        </p:nvSpPr>
        <p:spPr>
          <a:xfrm>
            <a:off x="6437376" y="2282600"/>
            <a:ext cx="2139696" cy="457200"/>
          </a:xfrm>
          <a:prstGeom prst="rect">
            <a:avLst/>
          </a:prstGeom>
          <a:noFill/>
          <a:ln/>
        </p:spPr>
        <p:txBody>
          <a:bodyPr wrap="square" lIns="0" tIns="0" rIns="0" bIns="0" rtlCol="0" anchor="t"/>
          <a:lstStyle/>
          <a:p>
            <a:pPr marL="0" indent="0" latinLnBrk="0">
              <a:lnSpc>
                <a:spcPts val="1600"/>
              </a:lnSpc>
              <a:buNone/>
            </a:pPr>
            <a:r>
              <a:rPr lang="en-US" sz="1600" b="1" dirty="0">
                <a:solidFill>
                  <a:srgbClr val="161D3A"/>
                </a:solidFill>
                <a:latin typeface="Calibri" pitchFamily="34" charset="0"/>
                <a:ea typeface="Calibri" pitchFamily="34" charset="-122"/>
                <a:cs typeface="Calibri" pitchFamily="34" charset="-120"/>
              </a:rPr>
              <a:t>Months of operation</a:t>
            </a:r>
            <a:endParaRPr lang="en-US" sz="1600" dirty="0"/>
          </a:p>
        </p:txBody>
      </p:sp>
      <p:sp>
        <p:nvSpPr>
          <p:cNvPr id="15" name="Text 13"/>
          <p:cNvSpPr txBox="1"/>
          <p:nvPr/>
        </p:nvSpPr>
        <p:spPr>
          <a:xfrm>
            <a:off x="6437376" y="2758088"/>
            <a:ext cx="2139696" cy="749808"/>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Created 29/09/2025;</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kick-off meeting 04/12/2025</a:t>
            </a:r>
            <a:endParaRPr lang="en-US" sz="1400" dirty="0"/>
          </a:p>
        </p:txBody>
      </p:sp>
      <p:sp>
        <p:nvSpPr>
          <p:cNvPr id="16" name="Shape 14"/>
          <p:cNvSpPr/>
          <p:nvPr/>
        </p:nvSpPr>
        <p:spPr>
          <a:xfrm>
            <a:off x="8988552" y="1340768"/>
            <a:ext cx="2578608" cy="2212848"/>
          </a:xfrm>
          <a:prstGeom prst="roundRect">
            <a:avLst>
              <a:gd name="adj" fmla="val 413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Text 15"/>
          <p:cNvSpPr txBox="1"/>
          <p:nvPr/>
        </p:nvSpPr>
        <p:spPr>
          <a:xfrm>
            <a:off x="9244584" y="1514504"/>
            <a:ext cx="2103120" cy="731520"/>
          </a:xfrm>
          <a:prstGeom prst="rect">
            <a:avLst/>
          </a:prstGeom>
          <a:noFill/>
          <a:ln/>
        </p:spPr>
        <p:txBody>
          <a:bodyPr wrap="square" lIns="0" tIns="0" rIns="0" bIns="0" rtlCol="0" anchor="ctr"/>
          <a:lstStyle/>
          <a:p>
            <a:pPr marL="0" indent="0" latinLnBrk="0">
              <a:buNone/>
            </a:pPr>
            <a:r>
              <a:rPr lang="en-US" sz="5400" b="1" dirty="0">
                <a:solidFill>
                  <a:srgbClr val="1C7293"/>
                </a:solidFill>
                <a:latin typeface="Cambria" pitchFamily="34" charset="0"/>
                <a:ea typeface="Cambria" pitchFamily="34" charset="-122"/>
                <a:cs typeface="Cambria" pitchFamily="34" charset="-120"/>
              </a:rPr>
              <a:t>5</a:t>
            </a:r>
            <a:endParaRPr lang="en-US" sz="5400" dirty="0"/>
          </a:p>
        </p:txBody>
      </p:sp>
      <p:sp>
        <p:nvSpPr>
          <p:cNvPr id="18" name="Text 16"/>
          <p:cNvSpPr txBox="1"/>
          <p:nvPr/>
        </p:nvSpPr>
        <p:spPr>
          <a:xfrm>
            <a:off x="9244584" y="2282600"/>
            <a:ext cx="2139696" cy="457200"/>
          </a:xfrm>
          <a:prstGeom prst="rect">
            <a:avLst/>
          </a:prstGeom>
          <a:noFill/>
          <a:ln/>
        </p:spPr>
        <p:txBody>
          <a:bodyPr wrap="square" lIns="0" tIns="0" rIns="0" bIns="0" rtlCol="0" anchor="t"/>
          <a:lstStyle/>
          <a:p>
            <a:pPr marL="0" indent="0" latinLnBrk="0">
              <a:lnSpc>
                <a:spcPts val="1600"/>
              </a:lnSpc>
              <a:buNone/>
            </a:pPr>
            <a:r>
              <a:rPr lang="en-US" sz="1600" b="1" dirty="0">
                <a:solidFill>
                  <a:srgbClr val="161D3A"/>
                </a:solidFill>
                <a:latin typeface="Calibri" pitchFamily="34" charset="0"/>
                <a:ea typeface="Calibri" pitchFamily="34" charset="-122"/>
                <a:cs typeface="Calibri" pitchFamily="34" charset="-120"/>
              </a:rPr>
              <a:t>Officers elected</a:t>
            </a:r>
            <a:endParaRPr lang="en-US" sz="1600" dirty="0"/>
          </a:p>
        </p:txBody>
      </p:sp>
      <p:sp>
        <p:nvSpPr>
          <p:cNvPr id="19" name="Text 17"/>
          <p:cNvSpPr txBox="1"/>
          <p:nvPr/>
        </p:nvSpPr>
        <p:spPr>
          <a:xfrm>
            <a:off x="9244584" y="2758088"/>
            <a:ext cx="2139696" cy="749808"/>
          </a:xfrm>
          <a:prstGeom prst="rect">
            <a:avLst/>
          </a:prstGeom>
          <a:noFill/>
          <a:ln/>
        </p:spPr>
        <p:txBody>
          <a:bodyPr wrap="square" lIns="0" tIns="0" rIns="0" bIns="0" rtlCol="0" anchor="t"/>
          <a:lstStyle/>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Chair plus four Vice-Chairs,</a:t>
            </a:r>
            <a:endParaRPr lang="en-US" sz="1400" dirty="0"/>
          </a:p>
          <a:p>
            <a:pPr marL="0" indent="0" latinLnBrk="0">
              <a:lnSpc>
                <a:spcPts val="1300"/>
              </a:lnSpc>
              <a:buNone/>
            </a:pPr>
            <a:r>
              <a:rPr lang="en-US" sz="1400" dirty="0">
                <a:solidFill>
                  <a:srgbClr val="5C6684"/>
                </a:solidFill>
                <a:latin typeface="Calibri" pitchFamily="34" charset="0"/>
                <a:ea typeface="Calibri" pitchFamily="34" charset="-122"/>
                <a:cs typeface="Calibri" pitchFamily="34" charset="-120"/>
              </a:rPr>
              <a:t>from five organisations</a:t>
            </a:r>
            <a:endParaRPr lang="en-US" sz="1400" dirty="0"/>
          </a:p>
        </p:txBody>
      </p:sp>
      <p:sp>
        <p:nvSpPr>
          <p:cNvPr id="20" name="Shape 18"/>
          <p:cNvSpPr/>
          <p:nvPr/>
        </p:nvSpPr>
        <p:spPr>
          <a:xfrm>
            <a:off x="566928" y="3855368"/>
            <a:ext cx="11064240" cy="1783080"/>
          </a:xfrm>
          <a:prstGeom prst="roundRect">
            <a:avLst>
              <a:gd name="adj" fmla="val 512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1" name="Text 19"/>
          <p:cNvSpPr txBox="1"/>
          <p:nvPr/>
        </p:nvSpPr>
        <p:spPr>
          <a:xfrm>
            <a:off x="868680" y="4038248"/>
            <a:ext cx="6400800" cy="292608"/>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Read this carefully before drawing conclusions</a:t>
            </a:r>
            <a:endParaRPr lang="en-US" dirty="0"/>
          </a:p>
        </p:txBody>
      </p:sp>
      <p:sp>
        <p:nvSpPr>
          <p:cNvPr id="22" name="Text 20"/>
          <p:cNvSpPr txBox="1"/>
          <p:nvPr/>
        </p:nvSpPr>
        <p:spPr>
          <a:xfrm>
            <a:off x="868680" y="4385720"/>
            <a:ext cx="10424160" cy="1143000"/>
          </a:xfrm>
          <a:prstGeom prst="rect">
            <a:avLst/>
          </a:prstGeom>
          <a:noFill/>
          <a:ln/>
        </p:spPr>
        <p:txBody>
          <a:bodyPr wrap="square" lIns="0" tIns="0" rIns="0" bIns="0" rtlCol="0" anchor="t"/>
          <a:lstStyle/>
          <a:p>
            <a:pPr marL="342900" indent="-342900" latinLnBrk="0">
              <a:lnSpc>
                <a:spcPts val="1600"/>
              </a:lnSpc>
              <a:spcAft>
                <a:spcPts val="600"/>
              </a:spcAft>
              <a:buSzPct val="100000"/>
              <a:buChar char="•"/>
            </a:pPr>
            <a:r>
              <a:rPr lang="en-US" sz="1600" dirty="0">
                <a:solidFill>
                  <a:srgbClr val="161D3A"/>
                </a:solidFill>
                <a:latin typeface="Calibri" pitchFamily="34" charset="0"/>
                <a:ea typeface="Calibri" pitchFamily="34" charset="-122"/>
                <a:cs typeface="Calibri" pitchFamily="34" charset="-120"/>
              </a:rPr>
              <a:t>Zero published output is not a judgement on the committee — it is what a nine-month-old TC looks like. ETSI's own QKD group took two years from formation to its first deliverable.</a:t>
            </a:r>
            <a:endParaRPr lang="en-US" sz="1600" dirty="0"/>
          </a:p>
          <a:p>
            <a:pPr marL="342900" indent="-342900" latinLnBrk="0">
              <a:lnSpc>
                <a:spcPts val="1600"/>
              </a:lnSpc>
              <a:spcAft>
                <a:spcPts val="600"/>
              </a:spcAft>
              <a:buSzPct val="100000"/>
              <a:buChar char="•"/>
            </a:pPr>
            <a:r>
              <a:rPr lang="en-US" sz="1600" dirty="0">
                <a:solidFill>
                  <a:srgbClr val="161D3A"/>
                </a:solidFill>
                <a:latin typeface="Calibri" pitchFamily="34" charset="0"/>
                <a:ea typeface="Calibri" pitchFamily="34" charset="-122"/>
                <a:cs typeface="Calibri" pitchFamily="34" charset="-120"/>
              </a:rPr>
              <a:t>The significance of TC QT is institutional rather than technical: unlike an ISG, a Technical Committee can produce European Standards and answer Standardisation Requests.</a:t>
            </a:r>
            <a:endParaRPr lang="en-US" sz="1600" dirty="0"/>
          </a:p>
          <a:p>
            <a:pPr marL="342900" indent="-342900" latinLnBrk="0">
              <a:lnSpc>
                <a:spcPts val="1600"/>
              </a:lnSpc>
              <a:spcAft>
                <a:spcPts val="600"/>
              </a:spcAft>
              <a:buSzPct val="100000"/>
              <a:buChar char="•"/>
            </a:pPr>
            <a:r>
              <a:rPr lang="en-US" sz="1600" dirty="0">
                <a:solidFill>
                  <a:srgbClr val="161D3A"/>
                </a:solidFill>
                <a:latin typeface="Calibri" pitchFamily="34" charset="0"/>
                <a:ea typeface="Calibri" pitchFamily="34" charset="-122"/>
                <a:cs typeface="Calibri" pitchFamily="34" charset="-120"/>
              </a:rPr>
              <a:t>For anyone asking what ETSI specifies today on QKD networks, the answer is still ISG QKD's thirteen Group Specifications and Reports — not TC QT.</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59949" y="64008"/>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Created to consolidate, and to serve policy</a:t>
            </a:r>
            <a:endParaRPr lang="en-US" sz="3200" dirty="0">
              <a:solidFill>
                <a:schemeClr val="bg1"/>
              </a:solidFill>
            </a:endParaRPr>
          </a:p>
        </p:txBody>
      </p:sp>
      <p:sp>
        <p:nvSpPr>
          <p:cNvPr id="4" name="Shape 2"/>
          <p:cNvSpPr/>
          <p:nvPr/>
        </p:nvSpPr>
        <p:spPr>
          <a:xfrm>
            <a:off x="566928" y="1645920"/>
            <a:ext cx="5577840" cy="4206240"/>
          </a:xfrm>
          <a:prstGeom prst="roundRect">
            <a:avLst>
              <a:gd name="adj" fmla="val 2174"/>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22960" y="1810512"/>
            <a:ext cx="5029200" cy="274320"/>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The stated objective</a:t>
            </a:r>
            <a:endParaRPr lang="en-US" dirty="0"/>
          </a:p>
        </p:txBody>
      </p:sp>
      <p:sp>
        <p:nvSpPr>
          <p:cNvPr id="6" name="Text 4"/>
          <p:cNvSpPr txBox="1"/>
          <p:nvPr/>
        </p:nvSpPr>
        <p:spPr>
          <a:xfrm>
            <a:off x="822960" y="2139696"/>
            <a:ext cx="5065776" cy="1097280"/>
          </a:xfrm>
          <a:prstGeom prst="rect">
            <a:avLst/>
          </a:prstGeom>
          <a:noFill/>
          <a:ln/>
        </p:spPr>
        <p:txBody>
          <a:bodyPr wrap="square" lIns="0" tIns="0" rIns="0" bIns="0" rtlCol="0" anchor="t"/>
          <a:lstStyle/>
          <a:p>
            <a:pPr marL="0" indent="0" latinLnBrk="0">
              <a:lnSpc>
                <a:spcPts val="1450"/>
              </a:lnSpc>
              <a:buNone/>
            </a:pPr>
            <a:r>
              <a:rPr lang="en-US" sz="1400" i="1" dirty="0">
                <a:solidFill>
                  <a:srgbClr val="161D3A"/>
                </a:solidFill>
                <a:latin typeface="Calibri" pitchFamily="34" charset="0"/>
                <a:ea typeface="Calibri" pitchFamily="34" charset="-122"/>
                <a:cs typeface="Calibri" pitchFamily="34" charset="-120"/>
              </a:rPr>
              <a:t>“The primary objective of the technical committee is to develop specifications that address quantum communications and quantum networks across multiple sectors, deploying quantum-based solutions to lay the foundations for secure global communications networks.”</a:t>
            </a:r>
            <a:endParaRPr lang="en-US" sz="1400" dirty="0"/>
          </a:p>
        </p:txBody>
      </p:sp>
      <p:sp>
        <p:nvSpPr>
          <p:cNvPr id="7" name="Text 5"/>
          <p:cNvSpPr txBox="1"/>
          <p:nvPr/>
        </p:nvSpPr>
        <p:spPr>
          <a:xfrm>
            <a:off x="822960" y="3310128"/>
            <a:ext cx="5065776" cy="548640"/>
          </a:xfrm>
          <a:prstGeom prst="rect">
            <a:avLst/>
          </a:prstGeom>
          <a:noFill/>
          <a:ln/>
        </p:spPr>
        <p:txBody>
          <a:bodyPr wrap="square" lIns="0" tIns="0" rIns="0" bIns="0" rtlCol="0" anchor="t"/>
          <a:lstStyle/>
          <a:p>
            <a:pPr marL="0" indent="0" latinLnBrk="0">
              <a:lnSpc>
                <a:spcPts val="1250"/>
              </a:lnSpc>
              <a:buNone/>
            </a:pPr>
            <a:r>
              <a:rPr lang="en-US" sz="1100" i="1" dirty="0">
                <a:solidFill>
                  <a:srgbClr val="5C6684"/>
                </a:solidFill>
                <a:latin typeface="Calibri" pitchFamily="34" charset="0"/>
                <a:ea typeface="Calibri" pitchFamily="34" charset="-122"/>
                <a:cs typeface="Calibri" pitchFamily="34" charset="-120"/>
              </a:rPr>
              <a:t>Note what that sentence puts first: quantum communications and quantum networks. The question you are asking is TC QT's declared centre, not a side interest.</a:t>
            </a:r>
            <a:endParaRPr lang="en-US" sz="1100" dirty="0"/>
          </a:p>
        </p:txBody>
      </p:sp>
      <p:sp>
        <p:nvSpPr>
          <p:cNvPr id="8" name="Text 6"/>
          <p:cNvSpPr txBox="1"/>
          <p:nvPr/>
        </p:nvSpPr>
        <p:spPr>
          <a:xfrm>
            <a:off x="822960" y="3968496"/>
            <a:ext cx="5029200" cy="274320"/>
          </a:xfrm>
          <a:prstGeom prst="rect">
            <a:avLst/>
          </a:prstGeom>
          <a:noFill/>
          <a:ln/>
        </p:spPr>
        <p:txBody>
          <a:bodyPr wrap="square" lIns="0" tIns="0" rIns="0" bIns="0" rtlCol="0" anchor="ctr"/>
          <a:lstStyle/>
          <a:p>
            <a:pPr marL="0" indent="0" latinLnBrk="0">
              <a:buNone/>
            </a:pPr>
            <a:r>
              <a:rPr lang="en-US" sz="1600" b="1" dirty="0">
                <a:solidFill>
                  <a:srgbClr val="1C7293"/>
                </a:solidFill>
                <a:latin typeface="Calibri" pitchFamily="34" charset="0"/>
                <a:ea typeface="Calibri" pitchFamily="34" charset="-122"/>
                <a:cs typeface="Calibri" pitchFamily="34" charset="-120"/>
              </a:rPr>
              <a:t>The policy drivers named by ETSI</a:t>
            </a:r>
            <a:endParaRPr lang="en-US" sz="1600" dirty="0"/>
          </a:p>
        </p:txBody>
      </p:sp>
      <p:sp>
        <p:nvSpPr>
          <p:cNvPr id="9" name="Shape 7"/>
          <p:cNvSpPr/>
          <p:nvPr/>
        </p:nvSpPr>
        <p:spPr>
          <a:xfrm>
            <a:off x="859536" y="4370832"/>
            <a:ext cx="118872" cy="118872"/>
          </a:xfrm>
          <a:prstGeom prst="ellipse">
            <a:avLst/>
          </a:prstGeom>
          <a:solidFill>
            <a:srgbClr val="02C39A"/>
          </a:solidFill>
          <a:ln w="12700">
            <a:solidFill>
              <a:srgbClr val="02C39A"/>
            </a:solidFill>
            <a:prstDash val="solid"/>
          </a:ln>
        </p:spPr>
      </p:sp>
      <p:sp>
        <p:nvSpPr>
          <p:cNvPr id="10" name="Text 8"/>
          <p:cNvSpPr txBox="1"/>
          <p:nvPr/>
        </p:nvSpPr>
        <p:spPr>
          <a:xfrm>
            <a:off x="1097280" y="4297680"/>
            <a:ext cx="4773168" cy="274320"/>
          </a:xfrm>
          <a:prstGeom prst="rect">
            <a:avLst/>
          </a:prstGeom>
          <a:noFill/>
          <a:ln/>
        </p:spPr>
        <p:txBody>
          <a:bodyPr wrap="square" lIns="0" tIns="0" rIns="0" bIns="0" rtlCol="0" anchor="t"/>
          <a:lstStyle/>
          <a:p>
            <a:pPr marL="0" indent="0" latinLnBrk="0">
              <a:lnSpc>
                <a:spcPts val="1250"/>
              </a:lnSpc>
              <a:buNone/>
            </a:pPr>
            <a:r>
              <a:rPr lang="en-US" sz="1200" dirty="0">
                <a:solidFill>
                  <a:srgbClr val="161D3A"/>
                </a:solidFill>
                <a:latin typeface="Calibri" pitchFamily="34" charset="0"/>
                <a:ea typeface="Calibri" pitchFamily="34" charset="-122"/>
                <a:cs typeface="Calibri" pitchFamily="34" charset="-120"/>
              </a:rPr>
              <a:t>European Quantum Act — TC QT is positioned to contribute</a:t>
            </a:r>
            <a:endParaRPr lang="en-US" sz="1200" dirty="0"/>
          </a:p>
        </p:txBody>
      </p:sp>
      <p:sp>
        <p:nvSpPr>
          <p:cNvPr id="11" name="Shape 9"/>
          <p:cNvSpPr/>
          <p:nvPr/>
        </p:nvSpPr>
        <p:spPr>
          <a:xfrm>
            <a:off x="859536" y="4718304"/>
            <a:ext cx="118872" cy="118872"/>
          </a:xfrm>
          <a:prstGeom prst="ellipse">
            <a:avLst/>
          </a:prstGeom>
          <a:solidFill>
            <a:srgbClr val="02C39A"/>
          </a:solidFill>
          <a:ln w="12700">
            <a:solidFill>
              <a:srgbClr val="02C39A"/>
            </a:solidFill>
            <a:prstDash val="solid"/>
          </a:ln>
        </p:spPr>
      </p:sp>
      <p:sp>
        <p:nvSpPr>
          <p:cNvPr id="12" name="Text 10"/>
          <p:cNvSpPr txBox="1"/>
          <p:nvPr/>
        </p:nvSpPr>
        <p:spPr>
          <a:xfrm>
            <a:off x="1097280" y="4645152"/>
            <a:ext cx="4773168" cy="274320"/>
          </a:xfrm>
          <a:prstGeom prst="rect">
            <a:avLst/>
          </a:prstGeom>
          <a:noFill/>
          <a:ln/>
        </p:spPr>
        <p:txBody>
          <a:bodyPr wrap="square" lIns="0" tIns="0" rIns="0" bIns="0" rtlCol="0" anchor="t"/>
          <a:lstStyle/>
          <a:p>
            <a:pPr marL="0" indent="0" latinLnBrk="0">
              <a:lnSpc>
                <a:spcPts val="1250"/>
              </a:lnSpc>
              <a:buNone/>
            </a:pPr>
            <a:r>
              <a:rPr lang="en-US" sz="1200" dirty="0">
                <a:solidFill>
                  <a:srgbClr val="161D3A"/>
                </a:solidFill>
                <a:latin typeface="Calibri" pitchFamily="34" charset="0"/>
                <a:ea typeface="Calibri" pitchFamily="34" charset="-122"/>
                <a:cs typeface="Calibri" pitchFamily="34" charset="-120"/>
              </a:rPr>
              <a:t>European Chips Act</a:t>
            </a:r>
            <a:endParaRPr lang="en-US" sz="1200" dirty="0"/>
          </a:p>
        </p:txBody>
      </p:sp>
      <p:sp>
        <p:nvSpPr>
          <p:cNvPr id="13" name="Shape 11"/>
          <p:cNvSpPr/>
          <p:nvPr/>
        </p:nvSpPr>
        <p:spPr>
          <a:xfrm>
            <a:off x="859536" y="5065776"/>
            <a:ext cx="118872" cy="118872"/>
          </a:xfrm>
          <a:prstGeom prst="ellipse">
            <a:avLst/>
          </a:prstGeom>
          <a:solidFill>
            <a:srgbClr val="02C39A"/>
          </a:solidFill>
          <a:ln w="12700">
            <a:solidFill>
              <a:srgbClr val="02C39A"/>
            </a:solidFill>
            <a:prstDash val="solid"/>
          </a:ln>
        </p:spPr>
      </p:sp>
      <p:sp>
        <p:nvSpPr>
          <p:cNvPr id="14" name="Text 12"/>
          <p:cNvSpPr txBox="1"/>
          <p:nvPr/>
        </p:nvSpPr>
        <p:spPr>
          <a:xfrm>
            <a:off x="1097280" y="4992624"/>
            <a:ext cx="4773168" cy="274320"/>
          </a:xfrm>
          <a:prstGeom prst="rect">
            <a:avLst/>
          </a:prstGeom>
          <a:noFill/>
          <a:ln/>
        </p:spPr>
        <p:txBody>
          <a:bodyPr wrap="square" lIns="0" tIns="0" rIns="0" bIns="0" rtlCol="0" anchor="t"/>
          <a:lstStyle/>
          <a:p>
            <a:pPr marL="0" indent="0" latinLnBrk="0">
              <a:lnSpc>
                <a:spcPts val="1250"/>
              </a:lnSpc>
              <a:buNone/>
            </a:pPr>
            <a:r>
              <a:rPr lang="en-US" sz="1200" dirty="0">
                <a:solidFill>
                  <a:srgbClr val="161D3A"/>
                </a:solidFill>
                <a:latin typeface="Calibri" pitchFamily="34" charset="0"/>
                <a:ea typeface="Calibri" pitchFamily="34" charset="-122"/>
                <a:cs typeface="Calibri" pitchFamily="34" charset="-120"/>
              </a:rPr>
              <a:t>EuroQCI, the European Quantum Communication Infrastructure</a:t>
            </a:r>
            <a:endParaRPr lang="en-US" sz="1200" dirty="0"/>
          </a:p>
        </p:txBody>
      </p:sp>
      <p:sp>
        <p:nvSpPr>
          <p:cNvPr id="15" name="Shape 13"/>
          <p:cNvSpPr/>
          <p:nvPr/>
        </p:nvSpPr>
        <p:spPr>
          <a:xfrm>
            <a:off x="859536" y="5413248"/>
            <a:ext cx="118872" cy="118872"/>
          </a:xfrm>
          <a:prstGeom prst="ellipse">
            <a:avLst/>
          </a:prstGeom>
          <a:solidFill>
            <a:srgbClr val="02C39A"/>
          </a:solidFill>
          <a:ln w="12700">
            <a:solidFill>
              <a:srgbClr val="02C39A"/>
            </a:solidFill>
            <a:prstDash val="solid"/>
          </a:ln>
        </p:spPr>
      </p:sp>
      <p:sp>
        <p:nvSpPr>
          <p:cNvPr id="16" name="Text 14"/>
          <p:cNvSpPr txBox="1"/>
          <p:nvPr/>
        </p:nvSpPr>
        <p:spPr>
          <a:xfrm>
            <a:off x="1097280" y="5340096"/>
            <a:ext cx="4773168" cy="274320"/>
          </a:xfrm>
          <a:prstGeom prst="rect">
            <a:avLst/>
          </a:prstGeom>
          <a:noFill/>
          <a:ln/>
        </p:spPr>
        <p:txBody>
          <a:bodyPr wrap="square" lIns="0" tIns="0" rIns="0" bIns="0" rtlCol="0" anchor="t"/>
          <a:lstStyle/>
          <a:p>
            <a:pPr marL="0" indent="0" latinLnBrk="0">
              <a:lnSpc>
                <a:spcPts val="1250"/>
              </a:lnSpc>
              <a:buNone/>
            </a:pPr>
            <a:r>
              <a:rPr lang="en-US" sz="1200" dirty="0">
                <a:solidFill>
                  <a:srgbClr val="161D3A"/>
                </a:solidFill>
                <a:latin typeface="Calibri" pitchFamily="34" charset="0"/>
                <a:ea typeface="Calibri" pitchFamily="34" charset="-122"/>
                <a:cs typeface="Calibri" pitchFamily="34" charset="-120"/>
              </a:rPr>
              <a:t>Horizon Europe research outcomes, fed into standardisation</a:t>
            </a:r>
            <a:endParaRPr lang="en-US" sz="1200" dirty="0"/>
          </a:p>
        </p:txBody>
      </p:sp>
      <p:sp>
        <p:nvSpPr>
          <p:cNvPr id="17" name="Shape 15"/>
          <p:cNvSpPr/>
          <p:nvPr/>
        </p:nvSpPr>
        <p:spPr>
          <a:xfrm>
            <a:off x="6400800" y="1645920"/>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8" name="Shape 16"/>
          <p:cNvSpPr/>
          <p:nvPr/>
        </p:nvSpPr>
        <p:spPr>
          <a:xfrm>
            <a:off x="6620256" y="1792224"/>
            <a:ext cx="1207008" cy="256032"/>
          </a:xfrm>
          <a:prstGeom prst="roundRect">
            <a:avLst>
              <a:gd name="adj" fmla="val 21429"/>
            </a:avLst>
          </a:prstGeom>
          <a:solidFill>
            <a:srgbClr val="02C39A"/>
          </a:solidFill>
          <a:ln w="12700">
            <a:solidFill>
              <a:srgbClr val="02C39A"/>
            </a:solidFill>
            <a:prstDash val="solid"/>
          </a:ln>
        </p:spPr>
      </p:sp>
      <p:sp>
        <p:nvSpPr>
          <p:cNvPr id="19" name="Text 17"/>
          <p:cNvSpPr txBox="1"/>
          <p:nvPr/>
        </p:nvSpPr>
        <p:spPr>
          <a:xfrm>
            <a:off x="6620256" y="1792224"/>
            <a:ext cx="1207008" cy="256032"/>
          </a:xfrm>
          <a:prstGeom prst="rect">
            <a:avLst/>
          </a:prstGeom>
          <a:noFill/>
          <a:ln/>
        </p:spPr>
        <p:txBody>
          <a:bodyPr wrap="square" lIns="0" tIns="0" rIns="0" bIns="0" rtlCol="0" anchor="ctr"/>
          <a:lstStyle/>
          <a:p>
            <a:pPr marL="0" indent="0" algn="ctr" latinLnBrk="0">
              <a:buNone/>
            </a:pPr>
            <a:r>
              <a:rPr lang="en-US" sz="1050" b="1" dirty="0">
                <a:solidFill>
                  <a:srgbClr val="0E1330"/>
                </a:solidFill>
                <a:latin typeface="Calibri" pitchFamily="34" charset="0"/>
                <a:ea typeface="Calibri" pitchFamily="34" charset="-122"/>
                <a:cs typeface="Calibri" pitchFamily="34" charset="-120"/>
              </a:rPr>
              <a:t>29 Sep 2025</a:t>
            </a:r>
            <a:endParaRPr lang="en-US" sz="1050" dirty="0"/>
          </a:p>
        </p:txBody>
      </p:sp>
      <p:sp>
        <p:nvSpPr>
          <p:cNvPr id="20" name="Text 18"/>
          <p:cNvSpPr txBox="1"/>
          <p:nvPr/>
        </p:nvSpPr>
        <p:spPr>
          <a:xfrm>
            <a:off x="7955280" y="1773936"/>
            <a:ext cx="3474720" cy="292608"/>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ETSI Board approves creation</a:t>
            </a:r>
            <a:endParaRPr lang="en-US" sz="1600" dirty="0"/>
          </a:p>
        </p:txBody>
      </p:sp>
      <p:sp>
        <p:nvSpPr>
          <p:cNvPr id="21" name="Text 19"/>
          <p:cNvSpPr txBox="1"/>
          <p:nvPr/>
        </p:nvSpPr>
        <p:spPr>
          <a:xfrm>
            <a:off x="6620256" y="2121408"/>
            <a:ext cx="4791456" cy="457200"/>
          </a:xfrm>
          <a:prstGeom prst="rect">
            <a:avLst/>
          </a:prstGeom>
          <a:noFill/>
          <a:ln/>
        </p:spPr>
        <p:txBody>
          <a:bodyPr wrap="square" lIns="0" tIns="0" rIns="0" bIns="0" rtlCol="0" anchor="t"/>
          <a:lstStyle/>
          <a:p>
            <a:pPr marL="0" indent="0" latinLnBrk="0">
              <a:lnSpc>
                <a:spcPts val="1150"/>
              </a:lnSpc>
              <a:buNone/>
            </a:pPr>
            <a:r>
              <a:rPr lang="en-US" sz="1050" dirty="0">
                <a:solidFill>
                  <a:srgbClr val="5C6684"/>
                </a:solidFill>
                <a:latin typeface="Calibri" pitchFamily="34" charset="0"/>
                <a:ea typeface="Calibri" pitchFamily="34" charset="-122"/>
                <a:cs typeface="Calibri" pitchFamily="34" charset="-120"/>
              </a:rPr>
              <a:t>Announced as a move to consolidate current standards and address future market needs. Mark Pecen of EigenQ named to convene the kick-off.</a:t>
            </a:r>
            <a:endParaRPr lang="en-US" sz="1050" dirty="0"/>
          </a:p>
        </p:txBody>
      </p:sp>
      <p:sp>
        <p:nvSpPr>
          <p:cNvPr id="22" name="Shape 20"/>
          <p:cNvSpPr/>
          <p:nvPr/>
        </p:nvSpPr>
        <p:spPr>
          <a:xfrm>
            <a:off x="6400800" y="2715768"/>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3" name="Shape 21"/>
          <p:cNvSpPr/>
          <p:nvPr/>
        </p:nvSpPr>
        <p:spPr>
          <a:xfrm>
            <a:off x="6620256" y="2862072"/>
            <a:ext cx="1207008" cy="256032"/>
          </a:xfrm>
          <a:prstGeom prst="roundRect">
            <a:avLst>
              <a:gd name="adj" fmla="val 21429"/>
            </a:avLst>
          </a:prstGeom>
          <a:solidFill>
            <a:srgbClr val="1C7293"/>
          </a:solidFill>
          <a:ln w="12700">
            <a:solidFill>
              <a:srgbClr val="1C7293"/>
            </a:solidFill>
            <a:prstDash val="solid"/>
          </a:ln>
        </p:spPr>
      </p:sp>
      <p:sp>
        <p:nvSpPr>
          <p:cNvPr id="24" name="Text 22"/>
          <p:cNvSpPr txBox="1"/>
          <p:nvPr/>
        </p:nvSpPr>
        <p:spPr>
          <a:xfrm>
            <a:off x="6620256" y="2862072"/>
            <a:ext cx="1207008" cy="256032"/>
          </a:xfrm>
          <a:prstGeom prst="rect">
            <a:avLst/>
          </a:prstGeom>
          <a:noFill/>
          <a:ln/>
        </p:spPr>
        <p:txBody>
          <a:bodyPr wrap="square" lIns="0" tIns="0" rIns="0" bIns="0" rtlCol="0" anchor="ctr"/>
          <a:lstStyle/>
          <a:p>
            <a:pPr marL="0" indent="0" algn="ctr" latinLnBrk="0">
              <a:buNone/>
            </a:pPr>
            <a:r>
              <a:rPr lang="en-US" sz="1050" b="1" dirty="0">
                <a:solidFill>
                  <a:srgbClr val="FFFFFF"/>
                </a:solidFill>
                <a:latin typeface="Calibri" pitchFamily="34" charset="0"/>
                <a:ea typeface="Calibri" pitchFamily="34" charset="-122"/>
                <a:cs typeface="Calibri" pitchFamily="34" charset="-120"/>
              </a:rPr>
              <a:t>15 Oct 2025</a:t>
            </a:r>
            <a:endParaRPr lang="en-US" sz="1050" dirty="0"/>
          </a:p>
        </p:txBody>
      </p:sp>
      <p:sp>
        <p:nvSpPr>
          <p:cNvPr id="25" name="Text 23"/>
          <p:cNvSpPr txBox="1"/>
          <p:nvPr/>
        </p:nvSpPr>
        <p:spPr>
          <a:xfrm>
            <a:off x="7955280" y="2843784"/>
            <a:ext cx="3474720" cy="292608"/>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First work item proposed</a:t>
            </a:r>
            <a:endParaRPr lang="en-US" sz="1600" dirty="0"/>
          </a:p>
        </p:txBody>
      </p:sp>
      <p:sp>
        <p:nvSpPr>
          <p:cNvPr id="26" name="Text 24"/>
          <p:cNvSpPr txBox="1"/>
          <p:nvPr/>
        </p:nvSpPr>
        <p:spPr>
          <a:xfrm>
            <a:off x="6620256" y="3191256"/>
            <a:ext cx="4791456" cy="457200"/>
          </a:xfrm>
          <a:prstGeom prst="rect">
            <a:avLst/>
          </a:prstGeom>
          <a:noFill/>
          <a:ln/>
        </p:spPr>
        <p:txBody>
          <a:bodyPr wrap="square" lIns="0" tIns="0" rIns="0" bIns="0" rtlCol="0" anchor="t"/>
          <a:lstStyle/>
          <a:p>
            <a:pPr marL="0" indent="0" latinLnBrk="0">
              <a:lnSpc>
                <a:spcPts val="1150"/>
              </a:lnSpc>
              <a:buNone/>
            </a:pPr>
            <a:r>
              <a:rPr lang="en-US" sz="1050" dirty="0">
                <a:solidFill>
                  <a:srgbClr val="5C6684"/>
                </a:solidFill>
                <a:latin typeface="Calibri" pitchFamily="34" charset="0"/>
                <a:ea typeface="Calibri" pitchFamily="34" charset="-122"/>
                <a:cs typeface="Calibri" pitchFamily="34" charset="-120"/>
              </a:rPr>
              <a:t>DTR/QT-001, the ecosystem vision and roadmap, is registered before the committee has even met.</a:t>
            </a:r>
            <a:endParaRPr lang="en-US" sz="1050" dirty="0"/>
          </a:p>
        </p:txBody>
      </p:sp>
      <p:sp>
        <p:nvSpPr>
          <p:cNvPr id="27" name="Shape 25"/>
          <p:cNvSpPr/>
          <p:nvPr/>
        </p:nvSpPr>
        <p:spPr>
          <a:xfrm>
            <a:off x="6400800" y="3785616"/>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8" name="Shape 26"/>
          <p:cNvSpPr/>
          <p:nvPr/>
        </p:nvSpPr>
        <p:spPr>
          <a:xfrm>
            <a:off x="6620256" y="3931920"/>
            <a:ext cx="1207008" cy="256032"/>
          </a:xfrm>
          <a:prstGeom prst="roundRect">
            <a:avLst>
              <a:gd name="adj" fmla="val 21429"/>
            </a:avLst>
          </a:prstGeom>
          <a:solidFill>
            <a:srgbClr val="1C7293"/>
          </a:solidFill>
          <a:ln w="12700">
            <a:solidFill>
              <a:srgbClr val="1C7293"/>
            </a:solidFill>
            <a:prstDash val="solid"/>
          </a:ln>
        </p:spPr>
      </p:sp>
      <p:sp>
        <p:nvSpPr>
          <p:cNvPr id="29" name="Text 27"/>
          <p:cNvSpPr txBox="1"/>
          <p:nvPr/>
        </p:nvSpPr>
        <p:spPr>
          <a:xfrm>
            <a:off x="6620256" y="3931920"/>
            <a:ext cx="1207008" cy="256032"/>
          </a:xfrm>
          <a:prstGeom prst="rect">
            <a:avLst/>
          </a:prstGeom>
          <a:noFill/>
          <a:ln/>
        </p:spPr>
        <p:txBody>
          <a:bodyPr wrap="square" lIns="0" tIns="0" rIns="0" bIns="0" rtlCol="0" anchor="ctr"/>
          <a:lstStyle/>
          <a:p>
            <a:pPr marL="0" indent="0" algn="ctr" latinLnBrk="0">
              <a:buNone/>
            </a:pPr>
            <a:r>
              <a:rPr lang="en-US" sz="1050" b="1" dirty="0">
                <a:solidFill>
                  <a:srgbClr val="FFFFFF"/>
                </a:solidFill>
                <a:latin typeface="Calibri" pitchFamily="34" charset="0"/>
                <a:ea typeface="Calibri" pitchFamily="34" charset="-122"/>
                <a:cs typeface="Calibri" pitchFamily="34" charset="-120"/>
              </a:rPr>
              <a:t>04 Dec 2025</a:t>
            </a:r>
            <a:endParaRPr lang="en-US" sz="1050" dirty="0"/>
          </a:p>
        </p:txBody>
      </p:sp>
      <p:sp>
        <p:nvSpPr>
          <p:cNvPr id="30" name="Text 28"/>
          <p:cNvSpPr txBox="1"/>
          <p:nvPr/>
        </p:nvSpPr>
        <p:spPr>
          <a:xfrm>
            <a:off x="7955280" y="3913632"/>
            <a:ext cx="3474720" cy="292608"/>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Kick-off meeting, Sophia Antipolis</a:t>
            </a:r>
            <a:endParaRPr lang="en-US" sz="1600" dirty="0"/>
          </a:p>
        </p:txBody>
      </p:sp>
      <p:sp>
        <p:nvSpPr>
          <p:cNvPr id="31" name="Text 29"/>
          <p:cNvSpPr txBox="1"/>
          <p:nvPr/>
        </p:nvSpPr>
        <p:spPr>
          <a:xfrm>
            <a:off x="6620256" y="4261104"/>
            <a:ext cx="4791456" cy="457200"/>
          </a:xfrm>
          <a:prstGeom prst="rect">
            <a:avLst/>
          </a:prstGeom>
          <a:noFill/>
          <a:ln/>
        </p:spPr>
        <p:txBody>
          <a:bodyPr wrap="square" lIns="0" tIns="0" rIns="0" bIns="0" rtlCol="0" anchor="t"/>
          <a:lstStyle/>
          <a:p>
            <a:pPr marL="0" indent="0" latinLnBrk="0">
              <a:lnSpc>
                <a:spcPts val="1150"/>
              </a:lnSpc>
              <a:buNone/>
            </a:pPr>
            <a:r>
              <a:rPr lang="en-US" sz="1050" dirty="0">
                <a:solidFill>
                  <a:srgbClr val="5C6684"/>
                </a:solidFill>
                <a:latin typeface="Calibri" pitchFamily="34" charset="0"/>
                <a:ea typeface="Calibri" pitchFamily="34" charset="-122"/>
                <a:cs typeface="Calibri" pitchFamily="34" charset="-120"/>
              </a:rPr>
              <a:t>Officers elected, work item adopted, and agreement to co-locate future meetings with ETSI's other quantum groups.</a:t>
            </a:r>
            <a:endParaRPr lang="en-US" sz="1050" dirty="0"/>
          </a:p>
        </p:txBody>
      </p:sp>
      <p:sp>
        <p:nvSpPr>
          <p:cNvPr id="32" name="Shape 30"/>
          <p:cNvSpPr/>
          <p:nvPr/>
        </p:nvSpPr>
        <p:spPr>
          <a:xfrm>
            <a:off x="6400800" y="4855464"/>
            <a:ext cx="5230368" cy="1005840"/>
          </a:xfrm>
          <a:prstGeom prst="roundRect">
            <a:avLst>
              <a:gd name="adj" fmla="val 9091"/>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3" name="Shape 31"/>
          <p:cNvSpPr/>
          <p:nvPr/>
        </p:nvSpPr>
        <p:spPr>
          <a:xfrm>
            <a:off x="6620256" y="5001768"/>
            <a:ext cx="1207008" cy="256032"/>
          </a:xfrm>
          <a:prstGeom prst="roundRect">
            <a:avLst>
              <a:gd name="adj" fmla="val 21429"/>
            </a:avLst>
          </a:prstGeom>
          <a:solidFill>
            <a:srgbClr val="5B4B8A"/>
          </a:solidFill>
          <a:ln w="12700">
            <a:solidFill>
              <a:srgbClr val="5B4B8A"/>
            </a:solidFill>
            <a:prstDash val="solid"/>
          </a:ln>
        </p:spPr>
      </p:sp>
      <p:sp>
        <p:nvSpPr>
          <p:cNvPr id="34" name="Text 32"/>
          <p:cNvSpPr txBox="1"/>
          <p:nvPr/>
        </p:nvSpPr>
        <p:spPr>
          <a:xfrm>
            <a:off x="6620256" y="5001768"/>
            <a:ext cx="1207008" cy="256032"/>
          </a:xfrm>
          <a:prstGeom prst="rect">
            <a:avLst/>
          </a:prstGeom>
          <a:noFill/>
          <a:ln/>
        </p:spPr>
        <p:txBody>
          <a:bodyPr wrap="square" lIns="0" tIns="0" rIns="0" bIns="0" rtlCol="0" anchor="ctr"/>
          <a:lstStyle/>
          <a:p>
            <a:pPr marL="0" indent="0" algn="ctr" latinLnBrk="0">
              <a:buNone/>
            </a:pPr>
            <a:r>
              <a:rPr lang="en-US" sz="1050" b="1" dirty="0">
                <a:solidFill>
                  <a:srgbClr val="FFFFFF"/>
                </a:solidFill>
                <a:latin typeface="Calibri" pitchFamily="34" charset="0"/>
                <a:ea typeface="Calibri" pitchFamily="34" charset="-122"/>
                <a:cs typeface="Calibri" pitchFamily="34" charset="-120"/>
              </a:rPr>
              <a:t>Feb–Sep 2026</a:t>
            </a:r>
            <a:endParaRPr lang="en-US" sz="1050" dirty="0"/>
          </a:p>
        </p:txBody>
      </p:sp>
      <p:sp>
        <p:nvSpPr>
          <p:cNvPr id="35" name="Text 33"/>
          <p:cNvSpPr txBox="1"/>
          <p:nvPr/>
        </p:nvSpPr>
        <p:spPr>
          <a:xfrm>
            <a:off x="7955280" y="4983480"/>
            <a:ext cx="3474720" cy="292608"/>
          </a:xfrm>
          <a:prstGeom prst="rect">
            <a:avLst/>
          </a:prstGeom>
          <a:noFill/>
          <a:ln/>
        </p:spPr>
        <p:txBody>
          <a:bodyPr wrap="square" lIns="0" tIns="0" rIns="0" bIns="0" rtlCol="0" anchor="t"/>
          <a:lstStyle/>
          <a:p>
            <a:pPr marL="0" indent="0" latinLnBrk="0">
              <a:lnSpc>
                <a:spcPts val="1400"/>
              </a:lnSpc>
              <a:buNone/>
            </a:pPr>
            <a:r>
              <a:rPr lang="en-US" sz="1600" b="1" dirty="0">
                <a:solidFill>
                  <a:srgbClr val="161D3A"/>
                </a:solidFill>
                <a:latin typeface="Calibri" pitchFamily="34" charset="0"/>
                <a:ea typeface="Calibri" pitchFamily="34" charset="-122"/>
                <a:cs typeface="Calibri" pitchFamily="34" charset="-120"/>
              </a:rPr>
              <a:t>Three drafts of the roadmap</a:t>
            </a:r>
            <a:endParaRPr lang="en-US" sz="1600" dirty="0"/>
          </a:p>
        </p:txBody>
      </p:sp>
      <p:sp>
        <p:nvSpPr>
          <p:cNvPr id="36" name="Text 34"/>
          <p:cNvSpPr txBox="1"/>
          <p:nvPr/>
        </p:nvSpPr>
        <p:spPr>
          <a:xfrm>
            <a:off x="6620256" y="5330952"/>
            <a:ext cx="4791456" cy="457200"/>
          </a:xfrm>
          <a:prstGeom prst="rect">
            <a:avLst/>
          </a:prstGeom>
          <a:noFill/>
          <a:ln/>
        </p:spPr>
        <p:txBody>
          <a:bodyPr wrap="square" lIns="0" tIns="0" rIns="0" bIns="0" rtlCol="0" anchor="t"/>
          <a:lstStyle/>
          <a:p>
            <a:pPr marL="0" indent="0" latinLnBrk="0">
              <a:lnSpc>
                <a:spcPts val="1150"/>
              </a:lnSpc>
              <a:buNone/>
            </a:pPr>
            <a:r>
              <a:rPr lang="en-US" sz="1050" dirty="0">
                <a:solidFill>
                  <a:srgbClr val="5C6684"/>
                </a:solidFill>
                <a:latin typeface="Calibri" pitchFamily="34" charset="0"/>
                <a:ea typeface="Calibri" pitchFamily="34" charset="-122"/>
                <a:cs typeface="Calibri" pitchFamily="34" charset="-120"/>
              </a:rPr>
              <a:t>v0.0.1 in February, v0.0.2 in March, v0.0.3 in September 2026. Stable draft targeted for 2 December 2026.</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3568" y="20732"/>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Six declared areas; two are your question</a:t>
            </a:r>
            <a:endParaRPr lang="en-US" sz="3200" dirty="0">
              <a:solidFill>
                <a:schemeClr val="bg1"/>
              </a:solidFill>
            </a:endParaRPr>
          </a:p>
        </p:txBody>
      </p:sp>
      <p:sp>
        <p:nvSpPr>
          <p:cNvPr id="4" name="Shape 2"/>
          <p:cNvSpPr/>
          <p:nvPr/>
        </p:nvSpPr>
        <p:spPr>
          <a:xfrm>
            <a:off x="566928" y="1412776"/>
            <a:ext cx="3502152" cy="1645920"/>
          </a:xfrm>
          <a:prstGeom prst="roundRect">
            <a:avLst>
              <a:gd name="adj" fmla="val 5556"/>
            </a:avLst>
          </a:prstGeom>
          <a:solidFill>
            <a:srgbClr val="F2FBF8"/>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04672" y="1650520"/>
            <a:ext cx="164592" cy="164592"/>
          </a:xfrm>
          <a:prstGeom prst="ellipse">
            <a:avLst/>
          </a:prstGeom>
          <a:solidFill>
            <a:srgbClr val="02C39A"/>
          </a:solidFill>
          <a:ln w="12700">
            <a:solidFill>
              <a:srgbClr val="02C39A"/>
            </a:solidFill>
            <a:prstDash val="solid"/>
          </a:ln>
        </p:spPr>
      </p:sp>
      <p:sp>
        <p:nvSpPr>
          <p:cNvPr id="6" name="Text 4"/>
          <p:cNvSpPr txBox="1"/>
          <p:nvPr/>
        </p:nvSpPr>
        <p:spPr>
          <a:xfrm>
            <a:off x="1060704" y="15590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Quantum communications</a:t>
            </a:r>
            <a:endParaRPr lang="en-US" dirty="0"/>
          </a:p>
        </p:txBody>
      </p:sp>
      <p:sp>
        <p:nvSpPr>
          <p:cNvPr id="7" name="Text 5"/>
          <p:cNvSpPr txBox="1"/>
          <p:nvPr/>
        </p:nvSpPr>
        <p:spPr>
          <a:xfrm>
            <a:off x="804672" y="21077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Secure data transmission using superposition and entanglement.</a:t>
            </a:r>
            <a:endParaRPr lang="en-US" sz="1400" dirty="0"/>
          </a:p>
        </p:txBody>
      </p:sp>
      <p:sp>
        <p:nvSpPr>
          <p:cNvPr id="8" name="Text 6"/>
          <p:cNvSpPr txBox="1"/>
          <p:nvPr/>
        </p:nvSpPr>
        <p:spPr>
          <a:xfrm>
            <a:off x="804672" y="2729512"/>
            <a:ext cx="3108960" cy="237744"/>
          </a:xfrm>
          <a:prstGeom prst="rect">
            <a:avLst/>
          </a:prstGeom>
          <a:noFill/>
          <a:ln/>
        </p:spPr>
        <p:txBody>
          <a:bodyPr wrap="square" lIns="0" tIns="0" rIns="0" bIns="0" rtlCol="0" anchor="ctr"/>
          <a:lstStyle/>
          <a:p>
            <a:pPr marL="0" indent="0" latinLnBrk="0">
              <a:buNone/>
            </a:pPr>
            <a:r>
              <a:rPr lang="en-US" sz="1200" b="1" dirty="0">
                <a:solidFill>
                  <a:srgbClr val="02C39A"/>
                </a:solidFill>
                <a:latin typeface="Calibri" pitchFamily="34" charset="0"/>
                <a:ea typeface="Calibri" pitchFamily="34" charset="-122"/>
                <a:cs typeface="Calibri" pitchFamily="34" charset="-120"/>
              </a:rPr>
              <a:t>Directly relevant</a:t>
            </a:r>
            <a:endParaRPr lang="en-US" sz="1200" dirty="0"/>
          </a:p>
        </p:txBody>
      </p:sp>
      <p:sp>
        <p:nvSpPr>
          <p:cNvPr id="9" name="Shape 7"/>
          <p:cNvSpPr/>
          <p:nvPr/>
        </p:nvSpPr>
        <p:spPr>
          <a:xfrm>
            <a:off x="4306824" y="1412776"/>
            <a:ext cx="3502152" cy="1645920"/>
          </a:xfrm>
          <a:prstGeom prst="roundRect">
            <a:avLst>
              <a:gd name="adj" fmla="val 5556"/>
            </a:avLst>
          </a:prstGeom>
          <a:solidFill>
            <a:srgbClr val="F2FBF8"/>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4544568" y="1650520"/>
            <a:ext cx="164592" cy="164592"/>
          </a:xfrm>
          <a:prstGeom prst="ellipse">
            <a:avLst/>
          </a:prstGeom>
          <a:solidFill>
            <a:srgbClr val="02C39A"/>
          </a:solidFill>
          <a:ln w="12700">
            <a:solidFill>
              <a:srgbClr val="02C39A"/>
            </a:solidFill>
            <a:prstDash val="solid"/>
          </a:ln>
        </p:spPr>
      </p:sp>
      <p:sp>
        <p:nvSpPr>
          <p:cNvPr id="11" name="Text 9"/>
          <p:cNvSpPr txBox="1"/>
          <p:nvPr/>
        </p:nvSpPr>
        <p:spPr>
          <a:xfrm>
            <a:off x="4800600" y="15590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Quantum networking</a:t>
            </a:r>
            <a:endParaRPr lang="en-US" dirty="0"/>
          </a:p>
        </p:txBody>
      </p:sp>
      <p:sp>
        <p:nvSpPr>
          <p:cNvPr id="12" name="Text 10"/>
          <p:cNvSpPr txBox="1"/>
          <p:nvPr/>
        </p:nvSpPr>
        <p:spPr>
          <a:xfrm>
            <a:off x="4544568" y="21077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Connecting quantum systems for distributed computing and cryptography.</a:t>
            </a:r>
            <a:endParaRPr lang="en-US" sz="1400" dirty="0"/>
          </a:p>
        </p:txBody>
      </p:sp>
      <p:sp>
        <p:nvSpPr>
          <p:cNvPr id="13" name="Text 11"/>
          <p:cNvSpPr txBox="1"/>
          <p:nvPr/>
        </p:nvSpPr>
        <p:spPr>
          <a:xfrm>
            <a:off x="4544568" y="2729512"/>
            <a:ext cx="3108960" cy="237744"/>
          </a:xfrm>
          <a:prstGeom prst="rect">
            <a:avLst/>
          </a:prstGeom>
          <a:noFill/>
          <a:ln/>
        </p:spPr>
        <p:txBody>
          <a:bodyPr wrap="square" lIns="0" tIns="0" rIns="0" bIns="0" rtlCol="0" anchor="ctr"/>
          <a:lstStyle/>
          <a:p>
            <a:pPr marL="0" indent="0" latinLnBrk="0">
              <a:buNone/>
            </a:pPr>
            <a:r>
              <a:rPr lang="en-US" sz="1200" b="1" dirty="0">
                <a:solidFill>
                  <a:srgbClr val="02C39A"/>
                </a:solidFill>
                <a:latin typeface="Calibri" pitchFamily="34" charset="0"/>
                <a:ea typeface="Calibri" pitchFamily="34" charset="-122"/>
                <a:cs typeface="Calibri" pitchFamily="34" charset="-120"/>
              </a:rPr>
              <a:t>Directly relevant</a:t>
            </a:r>
            <a:endParaRPr lang="en-US" sz="1200" dirty="0"/>
          </a:p>
        </p:txBody>
      </p:sp>
      <p:sp>
        <p:nvSpPr>
          <p:cNvPr id="14" name="Shape 12"/>
          <p:cNvSpPr/>
          <p:nvPr/>
        </p:nvSpPr>
        <p:spPr>
          <a:xfrm>
            <a:off x="8046720" y="1412776"/>
            <a:ext cx="3502152" cy="1645920"/>
          </a:xfrm>
          <a:prstGeom prst="roundRect">
            <a:avLst>
              <a:gd name="adj" fmla="val 5556"/>
            </a:avLst>
          </a:prstGeom>
          <a:solidFill>
            <a:srgbClr val="F2FBF8"/>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8284464" y="1650520"/>
            <a:ext cx="164592" cy="164592"/>
          </a:xfrm>
          <a:prstGeom prst="ellipse">
            <a:avLst/>
          </a:prstGeom>
          <a:solidFill>
            <a:srgbClr val="02C39A"/>
          </a:solidFill>
          <a:ln w="12700">
            <a:solidFill>
              <a:srgbClr val="02C39A"/>
            </a:solidFill>
            <a:prstDash val="solid"/>
          </a:ln>
        </p:spPr>
      </p:sp>
      <p:sp>
        <p:nvSpPr>
          <p:cNvPr id="16" name="Text 14"/>
          <p:cNvSpPr txBox="1"/>
          <p:nvPr/>
        </p:nvSpPr>
        <p:spPr>
          <a:xfrm>
            <a:off x="8540496" y="15590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Satellite quantum communications</a:t>
            </a:r>
            <a:endParaRPr lang="en-US" dirty="0"/>
          </a:p>
        </p:txBody>
      </p:sp>
      <p:sp>
        <p:nvSpPr>
          <p:cNvPr id="17" name="Text 15"/>
          <p:cNvSpPr txBox="1"/>
          <p:nvPr/>
        </p:nvSpPr>
        <p:spPr>
          <a:xfrm>
            <a:off x="8284464" y="21077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Beacon signals, interfaces and security for space-based quantum systems.</a:t>
            </a:r>
            <a:endParaRPr lang="en-US" sz="1400" dirty="0"/>
          </a:p>
        </p:txBody>
      </p:sp>
      <p:sp>
        <p:nvSpPr>
          <p:cNvPr id="18" name="Text 16"/>
          <p:cNvSpPr txBox="1"/>
          <p:nvPr/>
        </p:nvSpPr>
        <p:spPr>
          <a:xfrm>
            <a:off x="8284464" y="2729512"/>
            <a:ext cx="3108960" cy="237744"/>
          </a:xfrm>
          <a:prstGeom prst="rect">
            <a:avLst/>
          </a:prstGeom>
          <a:noFill/>
          <a:ln/>
        </p:spPr>
        <p:txBody>
          <a:bodyPr wrap="square" lIns="0" tIns="0" rIns="0" bIns="0" rtlCol="0" anchor="ctr"/>
          <a:lstStyle/>
          <a:p>
            <a:pPr marL="0" indent="0" latinLnBrk="0">
              <a:buNone/>
            </a:pPr>
            <a:r>
              <a:rPr lang="en-US" sz="1200" b="1" dirty="0">
                <a:solidFill>
                  <a:srgbClr val="02C39A"/>
                </a:solidFill>
                <a:latin typeface="Calibri" pitchFamily="34" charset="0"/>
                <a:ea typeface="Calibri" pitchFamily="34" charset="-122"/>
                <a:cs typeface="Calibri" pitchFamily="34" charset="-120"/>
              </a:rPr>
              <a:t>Relevant — and new to ETSI</a:t>
            </a:r>
            <a:endParaRPr lang="en-US" sz="1200" dirty="0"/>
          </a:p>
        </p:txBody>
      </p:sp>
      <p:sp>
        <p:nvSpPr>
          <p:cNvPr id="19" name="Shape 17"/>
          <p:cNvSpPr/>
          <p:nvPr/>
        </p:nvSpPr>
        <p:spPr>
          <a:xfrm>
            <a:off x="566928" y="3241576"/>
            <a:ext cx="3502152" cy="1645920"/>
          </a:xfrm>
          <a:prstGeom prst="roundRect">
            <a:avLst>
              <a:gd name="adj" fmla="val 5556"/>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804672" y="3479320"/>
            <a:ext cx="164592" cy="164592"/>
          </a:xfrm>
          <a:prstGeom prst="ellipse">
            <a:avLst/>
          </a:prstGeom>
          <a:solidFill>
            <a:srgbClr val="1C7293"/>
          </a:solidFill>
          <a:ln w="12700">
            <a:solidFill>
              <a:srgbClr val="1C7293"/>
            </a:solidFill>
            <a:prstDash val="solid"/>
          </a:ln>
        </p:spPr>
      </p:sp>
      <p:sp>
        <p:nvSpPr>
          <p:cNvPr id="21" name="Text 19"/>
          <p:cNvSpPr txBox="1"/>
          <p:nvPr/>
        </p:nvSpPr>
        <p:spPr>
          <a:xfrm>
            <a:off x="1060704" y="33878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Quantum sensing</a:t>
            </a:r>
            <a:endParaRPr lang="en-US" dirty="0"/>
          </a:p>
        </p:txBody>
      </p:sp>
      <p:sp>
        <p:nvSpPr>
          <p:cNvPr id="22" name="Text 20"/>
          <p:cNvSpPr txBox="1"/>
          <p:nvPr/>
        </p:nvSpPr>
        <p:spPr>
          <a:xfrm>
            <a:off x="804672" y="39365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Ultra-precise measurement: timing, synchronisation, physical quantities.</a:t>
            </a:r>
            <a:endParaRPr lang="en-US" sz="1400" dirty="0"/>
          </a:p>
        </p:txBody>
      </p:sp>
      <p:sp>
        <p:nvSpPr>
          <p:cNvPr id="23" name="Text 21"/>
          <p:cNvSpPr txBox="1"/>
          <p:nvPr/>
        </p:nvSpPr>
        <p:spPr>
          <a:xfrm>
            <a:off x="804672" y="4558312"/>
            <a:ext cx="3108960" cy="237744"/>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Adjacent</a:t>
            </a:r>
            <a:endParaRPr lang="en-US" sz="1200" dirty="0"/>
          </a:p>
        </p:txBody>
      </p:sp>
      <p:sp>
        <p:nvSpPr>
          <p:cNvPr id="24" name="Shape 22"/>
          <p:cNvSpPr/>
          <p:nvPr/>
        </p:nvSpPr>
        <p:spPr>
          <a:xfrm>
            <a:off x="4306824" y="3241576"/>
            <a:ext cx="3502152" cy="1645920"/>
          </a:xfrm>
          <a:prstGeom prst="roundRect">
            <a:avLst>
              <a:gd name="adj" fmla="val 5556"/>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5" name="Shape 23"/>
          <p:cNvSpPr/>
          <p:nvPr/>
        </p:nvSpPr>
        <p:spPr>
          <a:xfrm>
            <a:off x="4544568" y="3479320"/>
            <a:ext cx="164592" cy="164592"/>
          </a:xfrm>
          <a:prstGeom prst="ellipse">
            <a:avLst/>
          </a:prstGeom>
          <a:solidFill>
            <a:srgbClr val="1C7293"/>
          </a:solidFill>
          <a:ln w="12700">
            <a:solidFill>
              <a:srgbClr val="1C7293"/>
            </a:solidFill>
            <a:prstDash val="solid"/>
          </a:ln>
        </p:spPr>
      </p:sp>
      <p:sp>
        <p:nvSpPr>
          <p:cNvPr id="26" name="Text 24"/>
          <p:cNvSpPr txBox="1"/>
          <p:nvPr/>
        </p:nvSpPr>
        <p:spPr>
          <a:xfrm>
            <a:off x="4800600" y="33878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Quantum random number generators</a:t>
            </a:r>
            <a:endParaRPr lang="en-US" dirty="0"/>
          </a:p>
        </p:txBody>
      </p:sp>
      <p:sp>
        <p:nvSpPr>
          <p:cNvPr id="27" name="Text 25"/>
          <p:cNvSpPr txBox="1"/>
          <p:nvPr/>
        </p:nvSpPr>
        <p:spPr>
          <a:xfrm>
            <a:off x="4544568" y="39365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True randomness from photon detection or electron spin.</a:t>
            </a:r>
            <a:endParaRPr lang="en-US" sz="1400" dirty="0"/>
          </a:p>
        </p:txBody>
      </p:sp>
      <p:sp>
        <p:nvSpPr>
          <p:cNvPr id="28" name="Text 26"/>
          <p:cNvSpPr txBox="1"/>
          <p:nvPr/>
        </p:nvSpPr>
        <p:spPr>
          <a:xfrm>
            <a:off x="4544568" y="4558312"/>
            <a:ext cx="3108960" cy="237744"/>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Adjacent</a:t>
            </a:r>
            <a:endParaRPr lang="en-US" sz="1200" dirty="0"/>
          </a:p>
        </p:txBody>
      </p:sp>
      <p:sp>
        <p:nvSpPr>
          <p:cNvPr id="29" name="Shape 27"/>
          <p:cNvSpPr/>
          <p:nvPr/>
        </p:nvSpPr>
        <p:spPr>
          <a:xfrm>
            <a:off x="8046720" y="3241576"/>
            <a:ext cx="3502152" cy="1645920"/>
          </a:xfrm>
          <a:prstGeom prst="roundRect">
            <a:avLst>
              <a:gd name="adj" fmla="val 5556"/>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30" name="Shape 28"/>
          <p:cNvSpPr/>
          <p:nvPr/>
        </p:nvSpPr>
        <p:spPr>
          <a:xfrm>
            <a:off x="8284464" y="3479320"/>
            <a:ext cx="164592" cy="164592"/>
          </a:xfrm>
          <a:prstGeom prst="ellipse">
            <a:avLst/>
          </a:prstGeom>
          <a:solidFill>
            <a:srgbClr val="1C7293"/>
          </a:solidFill>
          <a:ln w="12700">
            <a:solidFill>
              <a:srgbClr val="1C7293"/>
            </a:solidFill>
            <a:prstDash val="solid"/>
          </a:ln>
        </p:spPr>
      </p:sp>
      <p:sp>
        <p:nvSpPr>
          <p:cNvPr id="31" name="Text 29"/>
          <p:cNvSpPr txBox="1"/>
          <p:nvPr/>
        </p:nvSpPr>
        <p:spPr>
          <a:xfrm>
            <a:off x="8540496" y="3387880"/>
            <a:ext cx="2834640" cy="457200"/>
          </a:xfrm>
          <a:prstGeom prst="rect">
            <a:avLst/>
          </a:prstGeom>
          <a:noFill/>
          <a:ln/>
        </p:spPr>
        <p:txBody>
          <a:bodyPr wrap="square" lIns="0" tIns="0" rIns="0" bIns="0" rtlCol="0" anchor="t"/>
          <a:lstStyle/>
          <a:p>
            <a:pPr marL="0" indent="0">
              <a:lnSpc>
                <a:spcPts val="1500"/>
              </a:lnSpc>
              <a:buNone/>
            </a:pPr>
            <a:r>
              <a:rPr lang="en-US" b="1" dirty="0">
                <a:solidFill>
                  <a:srgbClr val="161D3A"/>
                </a:solidFill>
                <a:latin typeface="Calibri" pitchFamily="34" charset="0"/>
                <a:ea typeface="Calibri" pitchFamily="34" charset="-122"/>
                <a:cs typeface="Calibri" pitchFamily="34" charset="-120"/>
              </a:rPr>
              <a:t>Quantum security</a:t>
            </a:r>
            <a:endParaRPr lang="en-US" dirty="0"/>
          </a:p>
        </p:txBody>
      </p:sp>
      <p:sp>
        <p:nvSpPr>
          <p:cNvPr id="32" name="Text 30"/>
          <p:cNvSpPr txBox="1"/>
          <p:nvPr/>
        </p:nvSpPr>
        <p:spPr>
          <a:xfrm>
            <a:off x="8284464" y="3936520"/>
            <a:ext cx="3108960" cy="566928"/>
          </a:xfrm>
          <a:prstGeom prst="rect">
            <a:avLst/>
          </a:prstGeom>
          <a:noFill/>
          <a:ln/>
        </p:spPr>
        <p:txBody>
          <a:bodyPr wrap="square" lIns="0" tIns="0" rIns="0" bIns="0" rtlCol="0" anchor="t"/>
          <a:lstStyle/>
          <a:p>
            <a:pPr marL="0" indent="0" latinLnBrk="0">
              <a:lnSpc>
                <a:spcPts val="1200"/>
              </a:lnSpc>
              <a:buNone/>
            </a:pPr>
            <a:r>
              <a:rPr lang="en-US" sz="1400" dirty="0">
                <a:solidFill>
                  <a:srgbClr val="5C6684"/>
                </a:solidFill>
                <a:latin typeface="Calibri" pitchFamily="34" charset="0"/>
                <a:ea typeface="Calibri" pitchFamily="34" charset="-122"/>
                <a:cs typeface="Calibri" pitchFamily="34" charset="-120"/>
              </a:rPr>
              <a:t>Methodologies for assessing hardware vulnerabilities and side-channel risk.</a:t>
            </a:r>
            <a:endParaRPr lang="en-US" sz="1400" dirty="0"/>
          </a:p>
        </p:txBody>
      </p:sp>
      <p:sp>
        <p:nvSpPr>
          <p:cNvPr id="33" name="Text 31"/>
          <p:cNvSpPr txBox="1"/>
          <p:nvPr/>
        </p:nvSpPr>
        <p:spPr>
          <a:xfrm>
            <a:off x="8284464" y="4558312"/>
            <a:ext cx="3108960" cy="237744"/>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Adjacent</a:t>
            </a:r>
            <a:endParaRPr lang="en-US" sz="1200" dirty="0"/>
          </a:p>
        </p:txBody>
      </p:sp>
      <p:sp>
        <p:nvSpPr>
          <p:cNvPr id="34" name="Shape 32"/>
          <p:cNvSpPr/>
          <p:nvPr/>
        </p:nvSpPr>
        <p:spPr>
          <a:xfrm>
            <a:off x="566928" y="5106952"/>
            <a:ext cx="11064240" cy="786384"/>
          </a:xfrm>
          <a:prstGeom prst="roundRect">
            <a:avLst>
              <a:gd name="adj" fmla="val 1162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35" name="Text 33"/>
          <p:cNvSpPr txBox="1"/>
          <p:nvPr/>
        </p:nvSpPr>
        <p:spPr>
          <a:xfrm>
            <a:off x="868680" y="5253256"/>
            <a:ext cx="10515600" cy="566928"/>
          </a:xfrm>
          <a:prstGeom prst="rect">
            <a:avLst/>
          </a:prstGeom>
          <a:noFill/>
          <a:ln/>
        </p:spPr>
        <p:txBody>
          <a:bodyPr wrap="square" lIns="0" tIns="0" rIns="0" bIns="0" rtlCol="0" anchor="t"/>
          <a:lstStyle/>
          <a:p>
            <a:pPr marL="0" indent="0">
              <a:lnSpc>
                <a:spcPts val="1350"/>
              </a:lnSpc>
              <a:buNone/>
            </a:pPr>
            <a:r>
              <a:rPr lang="en-US" sz="1600" i="1" dirty="0">
                <a:solidFill>
                  <a:srgbClr val="161D3A"/>
                </a:solidFill>
                <a:latin typeface="Calibri" pitchFamily="34" charset="0"/>
                <a:ea typeface="Calibri" pitchFamily="34" charset="-122"/>
                <a:cs typeface="Calibri" pitchFamily="34" charset="-120"/>
              </a:rPr>
              <a:t>Satellite quantum communications is the one genuinely new claim. Neither ISG QKD nor ITU-T's Y.3800-series treats space-based QKD as a first-class subject, and EuroQCI has a space segment — so this is where TC QT could add something rather than consolidate something.</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2047" y="6982"/>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One Technical Report, at early draft</a:t>
            </a:r>
            <a:endParaRPr lang="en-US" sz="3200" dirty="0">
              <a:solidFill>
                <a:schemeClr val="bg1"/>
              </a:solidFill>
            </a:endParaRPr>
          </a:p>
        </p:txBody>
      </p:sp>
      <p:sp>
        <p:nvSpPr>
          <p:cNvPr id="4" name="Shape 2"/>
          <p:cNvSpPr/>
          <p:nvPr/>
        </p:nvSpPr>
        <p:spPr>
          <a:xfrm>
            <a:off x="566928" y="1627632"/>
            <a:ext cx="11064240" cy="1700784"/>
          </a:xfrm>
          <a:prstGeom prst="roundRect">
            <a:avLst>
              <a:gd name="adj" fmla="val 5376"/>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41248" y="1810512"/>
            <a:ext cx="1325880" cy="292608"/>
          </a:xfrm>
          <a:prstGeom prst="roundRect">
            <a:avLst>
              <a:gd name="adj" fmla="val 18750"/>
            </a:avLst>
          </a:prstGeom>
          <a:solidFill>
            <a:srgbClr val="02C39A"/>
          </a:solidFill>
          <a:ln w="12700">
            <a:solidFill>
              <a:srgbClr val="02C39A"/>
            </a:solidFill>
            <a:prstDash val="solid"/>
          </a:ln>
        </p:spPr>
      </p:sp>
      <p:sp>
        <p:nvSpPr>
          <p:cNvPr id="6" name="Text 4"/>
          <p:cNvSpPr txBox="1"/>
          <p:nvPr/>
        </p:nvSpPr>
        <p:spPr>
          <a:xfrm>
            <a:off x="841248" y="1810512"/>
            <a:ext cx="1325880" cy="292608"/>
          </a:xfrm>
          <a:prstGeom prst="rect">
            <a:avLst/>
          </a:prstGeom>
          <a:noFill/>
          <a:ln/>
        </p:spPr>
        <p:txBody>
          <a:bodyPr wrap="square" lIns="0" tIns="0" rIns="0" bIns="0" rtlCol="0" anchor="ctr"/>
          <a:lstStyle/>
          <a:p>
            <a:pPr marL="0" indent="0" algn="ctr" latinLnBrk="0">
              <a:buNone/>
            </a:pPr>
            <a:r>
              <a:rPr lang="en-US" sz="1400" b="1" dirty="0">
                <a:solidFill>
                  <a:srgbClr val="0E1330"/>
                </a:solidFill>
                <a:latin typeface="Calibri" pitchFamily="34" charset="0"/>
                <a:ea typeface="Calibri" pitchFamily="34" charset="-122"/>
                <a:cs typeface="Calibri" pitchFamily="34" charset="-120"/>
              </a:rPr>
              <a:t>DTR/QT-001</a:t>
            </a:r>
            <a:endParaRPr lang="en-US" sz="1400" dirty="0"/>
          </a:p>
        </p:txBody>
      </p:sp>
      <p:sp>
        <p:nvSpPr>
          <p:cNvPr id="7" name="Text 5"/>
          <p:cNvSpPr txBox="1"/>
          <p:nvPr/>
        </p:nvSpPr>
        <p:spPr>
          <a:xfrm>
            <a:off x="2331720" y="1792224"/>
            <a:ext cx="9052560" cy="329184"/>
          </a:xfrm>
          <a:prstGeom prst="rect">
            <a:avLst/>
          </a:prstGeom>
          <a:noFill/>
          <a:ln/>
        </p:spPr>
        <p:txBody>
          <a:bodyPr wrap="square" lIns="0" tIns="0" rIns="0" bIns="0" rtlCol="0" anchor="ctr"/>
          <a:lstStyle/>
          <a:p>
            <a:pPr marL="0" indent="0" latinLnBrk="0">
              <a:buNone/>
            </a:pPr>
            <a:r>
              <a:rPr lang="en-US" sz="2000" b="1" dirty="0">
                <a:solidFill>
                  <a:srgbClr val="161D3A"/>
                </a:solidFill>
                <a:latin typeface="Calibri" pitchFamily="34" charset="0"/>
                <a:ea typeface="Calibri" pitchFamily="34" charset="-122"/>
                <a:cs typeface="Calibri" pitchFamily="34" charset="-120"/>
              </a:rPr>
              <a:t>ETSI TR 104 323 — Quantum Technologies (QT); Vision and roadmap for QT ecosystem</a:t>
            </a:r>
            <a:endParaRPr lang="en-US" sz="2000" dirty="0"/>
          </a:p>
        </p:txBody>
      </p:sp>
      <p:sp>
        <p:nvSpPr>
          <p:cNvPr id="8" name="Text 6"/>
          <p:cNvSpPr txBox="1"/>
          <p:nvPr/>
        </p:nvSpPr>
        <p:spPr>
          <a:xfrm>
            <a:off x="841248" y="2231136"/>
            <a:ext cx="10515600" cy="713232"/>
          </a:xfrm>
          <a:prstGeom prst="rect">
            <a:avLst/>
          </a:prstGeom>
          <a:noFill/>
          <a:ln/>
        </p:spPr>
        <p:txBody>
          <a:bodyPr wrap="square" lIns="0" tIns="0" rIns="0" bIns="0" rtlCol="0" anchor="t"/>
          <a:lstStyle/>
          <a:p>
            <a:pPr marL="0" indent="0" latinLnBrk="0">
              <a:lnSpc>
                <a:spcPts val="1400"/>
              </a:lnSpc>
              <a:buNone/>
            </a:pPr>
            <a:r>
              <a:rPr lang="en-US" sz="1600" i="1" dirty="0">
                <a:solidFill>
                  <a:srgbClr val="161D3A"/>
                </a:solidFill>
                <a:latin typeface="Calibri" pitchFamily="34" charset="0"/>
                <a:ea typeface="Calibri" pitchFamily="34" charset="-122"/>
                <a:cs typeface="Calibri" pitchFamily="34" charset="-120"/>
              </a:rPr>
              <a:t>“A periodically updated report serving as a gateway to the work of QT and to the vision of QT as the technology evolves. It will identify the eco-system thus identifying who the players are and where they will contribute to the QT standards effort. It will identify essential goals across the stakeholder community and paths to enable their fulfilment.”</a:t>
            </a:r>
            <a:endParaRPr lang="en-US" sz="1600" dirty="0"/>
          </a:p>
        </p:txBody>
      </p:sp>
      <p:sp>
        <p:nvSpPr>
          <p:cNvPr id="9" name="Text 7"/>
          <p:cNvSpPr txBox="1"/>
          <p:nvPr/>
        </p:nvSpPr>
        <p:spPr>
          <a:xfrm>
            <a:off x="841248" y="2944368"/>
            <a:ext cx="10515600" cy="310896"/>
          </a:xfrm>
          <a:prstGeom prst="rect">
            <a:avLst/>
          </a:prstGeom>
          <a:noFill/>
          <a:ln/>
        </p:spPr>
        <p:txBody>
          <a:bodyPr wrap="square" lIns="0" tIns="0" rIns="0" bIns="0" rtlCol="0" anchor="t"/>
          <a:lstStyle/>
          <a:p>
            <a:pPr marL="0" indent="0" latinLnBrk="0">
              <a:lnSpc>
                <a:spcPts val="1200"/>
              </a:lnSpc>
              <a:buNone/>
            </a:pPr>
            <a:r>
              <a:rPr lang="en-US" sz="1100" dirty="0">
                <a:solidFill>
                  <a:srgbClr val="5C6684"/>
                </a:solidFill>
                <a:latin typeface="Calibri" pitchFamily="34" charset="0"/>
                <a:ea typeface="Calibri" pitchFamily="34" charset="-122"/>
                <a:cs typeface="Calibri" pitchFamily="34" charset="-120"/>
              </a:rPr>
              <a:t>Rapporteur: Scott Cadzow (Cadzow Communications)  ·  Technical Officer: Gabriele Perrone  ·  Supported by IBM Europe, Cadzow Communications, NCSC and EigenQ  ·  Registered keywords include NETWORK, SECURITY, privacy and Quantum Key Distribution</a:t>
            </a:r>
            <a:endParaRPr lang="en-US" sz="1100" dirty="0"/>
          </a:p>
        </p:txBody>
      </p:sp>
      <p:sp>
        <p:nvSpPr>
          <p:cNvPr id="10" name="Shape 8"/>
          <p:cNvSpPr/>
          <p:nvPr/>
        </p:nvSpPr>
        <p:spPr>
          <a:xfrm>
            <a:off x="566928" y="3511296"/>
            <a:ext cx="1828800" cy="347472"/>
          </a:xfrm>
          <a:prstGeom prst="rect">
            <a:avLst/>
          </a:prstGeom>
          <a:solidFill>
            <a:srgbClr val="E6ECF4"/>
          </a:solidFill>
          <a:ln w="6350">
            <a:solidFill>
              <a:srgbClr val="C9D4E2"/>
            </a:solidFill>
            <a:prstDash val="solid"/>
          </a:ln>
        </p:spPr>
      </p:sp>
      <p:sp>
        <p:nvSpPr>
          <p:cNvPr id="11" name="Text 9"/>
          <p:cNvSpPr txBox="1"/>
          <p:nvPr/>
        </p:nvSpPr>
        <p:spPr>
          <a:xfrm>
            <a:off x="676656" y="3511296"/>
            <a:ext cx="1609344" cy="347472"/>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Version</a:t>
            </a:r>
            <a:endParaRPr lang="en-US" sz="1200" dirty="0"/>
          </a:p>
        </p:txBody>
      </p:sp>
      <p:sp>
        <p:nvSpPr>
          <p:cNvPr id="12" name="Shape 10"/>
          <p:cNvSpPr/>
          <p:nvPr/>
        </p:nvSpPr>
        <p:spPr>
          <a:xfrm>
            <a:off x="2395728" y="3511296"/>
            <a:ext cx="1463040" cy="347472"/>
          </a:xfrm>
          <a:prstGeom prst="rect">
            <a:avLst/>
          </a:prstGeom>
          <a:solidFill>
            <a:srgbClr val="E6ECF4"/>
          </a:solidFill>
          <a:ln w="6350">
            <a:solidFill>
              <a:srgbClr val="C9D4E2"/>
            </a:solidFill>
            <a:prstDash val="solid"/>
          </a:ln>
        </p:spPr>
      </p:sp>
      <p:sp>
        <p:nvSpPr>
          <p:cNvPr id="13" name="Text 11"/>
          <p:cNvSpPr txBox="1"/>
          <p:nvPr/>
        </p:nvSpPr>
        <p:spPr>
          <a:xfrm>
            <a:off x="2505456" y="3511296"/>
            <a:ext cx="1243584" cy="347472"/>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Date</a:t>
            </a:r>
            <a:endParaRPr lang="en-US" sz="1200" dirty="0"/>
          </a:p>
        </p:txBody>
      </p:sp>
      <p:sp>
        <p:nvSpPr>
          <p:cNvPr id="14" name="Shape 12"/>
          <p:cNvSpPr/>
          <p:nvPr/>
        </p:nvSpPr>
        <p:spPr>
          <a:xfrm>
            <a:off x="3858768" y="3511296"/>
            <a:ext cx="7772400" cy="347472"/>
          </a:xfrm>
          <a:prstGeom prst="rect">
            <a:avLst/>
          </a:prstGeom>
          <a:solidFill>
            <a:srgbClr val="E6ECF4"/>
          </a:solidFill>
          <a:ln w="6350">
            <a:solidFill>
              <a:srgbClr val="C9D4E2"/>
            </a:solidFill>
            <a:prstDash val="solid"/>
          </a:ln>
        </p:spPr>
      </p:sp>
      <p:sp>
        <p:nvSpPr>
          <p:cNvPr id="15" name="Text 13"/>
          <p:cNvSpPr txBox="1"/>
          <p:nvPr/>
        </p:nvSpPr>
        <p:spPr>
          <a:xfrm>
            <a:off x="3968496" y="3511296"/>
            <a:ext cx="7552944" cy="347472"/>
          </a:xfrm>
          <a:prstGeom prst="rect">
            <a:avLst/>
          </a:prstGeom>
          <a:noFill/>
          <a:ln/>
        </p:spPr>
        <p:txBody>
          <a:bodyPr wrap="square" lIns="0" tIns="0" rIns="0" bIns="0" rtlCol="0" anchor="ctr"/>
          <a:lstStyle/>
          <a:p>
            <a:pPr marL="0" indent="0" latinLnBrk="0">
              <a:buNone/>
            </a:pPr>
            <a:r>
              <a:rPr lang="en-US" sz="1200" b="1" dirty="0">
                <a:solidFill>
                  <a:srgbClr val="1C7293"/>
                </a:solidFill>
                <a:latin typeface="Calibri" pitchFamily="34" charset="0"/>
                <a:ea typeface="Calibri" pitchFamily="34" charset="-122"/>
                <a:cs typeface="Calibri" pitchFamily="34" charset="-120"/>
              </a:rPr>
              <a:t>What happened</a:t>
            </a:r>
            <a:endParaRPr lang="en-US" sz="1200" dirty="0"/>
          </a:p>
        </p:txBody>
      </p:sp>
      <p:sp>
        <p:nvSpPr>
          <p:cNvPr id="16" name="Shape 14"/>
          <p:cNvSpPr/>
          <p:nvPr/>
        </p:nvSpPr>
        <p:spPr>
          <a:xfrm>
            <a:off x="566928" y="3858768"/>
            <a:ext cx="1828800" cy="365760"/>
          </a:xfrm>
          <a:prstGeom prst="rect">
            <a:avLst/>
          </a:prstGeom>
          <a:solidFill>
            <a:srgbClr val="FFFFFF"/>
          </a:solidFill>
          <a:ln w="6350">
            <a:solidFill>
              <a:srgbClr val="DCE3EC"/>
            </a:solidFill>
            <a:prstDash val="solid"/>
          </a:ln>
        </p:spPr>
      </p:sp>
      <p:sp>
        <p:nvSpPr>
          <p:cNvPr id="17" name="Text 15"/>
          <p:cNvSpPr txBox="1"/>
          <p:nvPr/>
        </p:nvSpPr>
        <p:spPr>
          <a:xfrm>
            <a:off x="676656" y="388620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Proposed</a:t>
            </a:r>
            <a:endParaRPr lang="en-US" sz="1100" dirty="0"/>
          </a:p>
        </p:txBody>
      </p:sp>
      <p:sp>
        <p:nvSpPr>
          <p:cNvPr id="18" name="Shape 16"/>
          <p:cNvSpPr/>
          <p:nvPr/>
        </p:nvSpPr>
        <p:spPr>
          <a:xfrm>
            <a:off x="2395728" y="3858768"/>
            <a:ext cx="1463040" cy="365760"/>
          </a:xfrm>
          <a:prstGeom prst="rect">
            <a:avLst/>
          </a:prstGeom>
          <a:solidFill>
            <a:srgbClr val="FFFFFF"/>
          </a:solidFill>
          <a:ln w="6350">
            <a:solidFill>
              <a:srgbClr val="DCE3EC"/>
            </a:solidFill>
            <a:prstDash val="solid"/>
          </a:ln>
        </p:spPr>
      </p:sp>
      <p:sp>
        <p:nvSpPr>
          <p:cNvPr id="19" name="Text 17"/>
          <p:cNvSpPr txBox="1"/>
          <p:nvPr/>
        </p:nvSpPr>
        <p:spPr>
          <a:xfrm>
            <a:off x="2505456" y="388620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15 Oct 2025</a:t>
            </a:r>
            <a:endParaRPr lang="en-US" sz="1100" dirty="0"/>
          </a:p>
        </p:txBody>
      </p:sp>
      <p:sp>
        <p:nvSpPr>
          <p:cNvPr id="20" name="Shape 18"/>
          <p:cNvSpPr/>
          <p:nvPr/>
        </p:nvSpPr>
        <p:spPr>
          <a:xfrm>
            <a:off x="3858768" y="3858768"/>
            <a:ext cx="7772400" cy="365760"/>
          </a:xfrm>
          <a:prstGeom prst="rect">
            <a:avLst/>
          </a:prstGeom>
          <a:solidFill>
            <a:srgbClr val="FFFFFF"/>
          </a:solidFill>
          <a:ln w="6350">
            <a:solidFill>
              <a:srgbClr val="DCE3EC"/>
            </a:solidFill>
            <a:prstDash val="solid"/>
          </a:ln>
        </p:spPr>
      </p:sp>
      <p:sp>
        <p:nvSpPr>
          <p:cNvPr id="21" name="Text 19"/>
          <p:cNvSpPr txBox="1"/>
          <p:nvPr/>
        </p:nvSpPr>
        <p:spPr>
          <a:xfrm>
            <a:off x="3968496" y="388620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Work item proposed to TB QT in contribution QT(25)1007, before the committee's first meeting</a:t>
            </a:r>
            <a:endParaRPr lang="en-US" sz="1100" dirty="0"/>
          </a:p>
        </p:txBody>
      </p:sp>
      <p:sp>
        <p:nvSpPr>
          <p:cNvPr id="22" name="Shape 20"/>
          <p:cNvSpPr/>
          <p:nvPr/>
        </p:nvSpPr>
        <p:spPr>
          <a:xfrm>
            <a:off x="566928" y="4224528"/>
            <a:ext cx="1828800" cy="365760"/>
          </a:xfrm>
          <a:prstGeom prst="rect">
            <a:avLst/>
          </a:prstGeom>
          <a:solidFill>
            <a:srgbClr val="F7F9FC"/>
          </a:solidFill>
          <a:ln w="6350">
            <a:solidFill>
              <a:srgbClr val="DCE3EC"/>
            </a:solidFill>
            <a:prstDash val="solid"/>
          </a:ln>
        </p:spPr>
      </p:sp>
      <p:sp>
        <p:nvSpPr>
          <p:cNvPr id="23" name="Text 21"/>
          <p:cNvSpPr txBox="1"/>
          <p:nvPr/>
        </p:nvSpPr>
        <p:spPr>
          <a:xfrm>
            <a:off x="676656" y="425196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Adopted</a:t>
            </a:r>
            <a:endParaRPr lang="en-US" sz="1100" dirty="0"/>
          </a:p>
        </p:txBody>
      </p:sp>
      <p:sp>
        <p:nvSpPr>
          <p:cNvPr id="24" name="Shape 22"/>
          <p:cNvSpPr/>
          <p:nvPr/>
        </p:nvSpPr>
        <p:spPr>
          <a:xfrm>
            <a:off x="2395728" y="4224528"/>
            <a:ext cx="1463040" cy="365760"/>
          </a:xfrm>
          <a:prstGeom prst="rect">
            <a:avLst/>
          </a:prstGeom>
          <a:solidFill>
            <a:srgbClr val="F7F9FC"/>
          </a:solidFill>
          <a:ln w="6350">
            <a:solidFill>
              <a:srgbClr val="DCE3EC"/>
            </a:solidFill>
            <a:prstDash val="solid"/>
          </a:ln>
        </p:spPr>
      </p:sp>
      <p:sp>
        <p:nvSpPr>
          <p:cNvPr id="25" name="Text 23"/>
          <p:cNvSpPr txBox="1"/>
          <p:nvPr/>
        </p:nvSpPr>
        <p:spPr>
          <a:xfrm>
            <a:off x="2505456" y="425196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04 Dec 2025</a:t>
            </a:r>
            <a:endParaRPr lang="en-US" sz="1100" dirty="0"/>
          </a:p>
        </p:txBody>
      </p:sp>
      <p:sp>
        <p:nvSpPr>
          <p:cNvPr id="26" name="Shape 24"/>
          <p:cNvSpPr/>
          <p:nvPr/>
        </p:nvSpPr>
        <p:spPr>
          <a:xfrm>
            <a:off x="3858768" y="4224528"/>
            <a:ext cx="7772400" cy="365760"/>
          </a:xfrm>
          <a:prstGeom prst="rect">
            <a:avLst/>
          </a:prstGeom>
          <a:solidFill>
            <a:srgbClr val="F7F9FC"/>
          </a:solidFill>
          <a:ln w="6350">
            <a:solidFill>
              <a:srgbClr val="DCE3EC"/>
            </a:solidFill>
            <a:prstDash val="solid"/>
          </a:ln>
        </p:spPr>
      </p:sp>
      <p:sp>
        <p:nvSpPr>
          <p:cNvPr id="27" name="Text 25"/>
          <p:cNvSpPr txBox="1"/>
          <p:nvPr/>
        </p:nvSpPr>
        <p:spPr>
          <a:xfrm>
            <a:off x="3968496" y="425196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Adopted at the kick-off meeting via QT(25)1007r1</a:t>
            </a:r>
            <a:endParaRPr lang="en-US" sz="1100" dirty="0"/>
          </a:p>
        </p:txBody>
      </p:sp>
      <p:sp>
        <p:nvSpPr>
          <p:cNvPr id="28" name="Shape 26"/>
          <p:cNvSpPr/>
          <p:nvPr/>
        </p:nvSpPr>
        <p:spPr>
          <a:xfrm>
            <a:off x="566928" y="4590288"/>
            <a:ext cx="1828800" cy="365760"/>
          </a:xfrm>
          <a:prstGeom prst="rect">
            <a:avLst/>
          </a:prstGeom>
          <a:solidFill>
            <a:srgbClr val="FFFFFF"/>
          </a:solidFill>
          <a:ln w="6350">
            <a:solidFill>
              <a:srgbClr val="DCE3EC"/>
            </a:solidFill>
            <a:prstDash val="solid"/>
          </a:ln>
        </p:spPr>
      </p:sp>
      <p:sp>
        <p:nvSpPr>
          <p:cNvPr id="29" name="Text 27"/>
          <p:cNvSpPr txBox="1"/>
          <p:nvPr/>
        </p:nvSpPr>
        <p:spPr>
          <a:xfrm>
            <a:off x="676656" y="461772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v0.0.1</a:t>
            </a:r>
            <a:endParaRPr lang="en-US" sz="1100" dirty="0"/>
          </a:p>
        </p:txBody>
      </p:sp>
      <p:sp>
        <p:nvSpPr>
          <p:cNvPr id="30" name="Shape 28"/>
          <p:cNvSpPr/>
          <p:nvPr/>
        </p:nvSpPr>
        <p:spPr>
          <a:xfrm>
            <a:off x="2395728" y="4590288"/>
            <a:ext cx="1463040" cy="365760"/>
          </a:xfrm>
          <a:prstGeom prst="rect">
            <a:avLst/>
          </a:prstGeom>
          <a:solidFill>
            <a:srgbClr val="FFFFFF"/>
          </a:solidFill>
          <a:ln w="6350">
            <a:solidFill>
              <a:srgbClr val="DCE3EC"/>
            </a:solidFill>
            <a:prstDash val="solid"/>
          </a:ln>
        </p:spPr>
      </p:sp>
      <p:sp>
        <p:nvSpPr>
          <p:cNvPr id="31" name="Text 29"/>
          <p:cNvSpPr txBox="1"/>
          <p:nvPr/>
        </p:nvSpPr>
        <p:spPr>
          <a:xfrm>
            <a:off x="2505456" y="461772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15 Feb 2026</a:t>
            </a:r>
            <a:endParaRPr lang="en-US" sz="1100" dirty="0"/>
          </a:p>
        </p:txBody>
      </p:sp>
      <p:sp>
        <p:nvSpPr>
          <p:cNvPr id="32" name="Shape 30"/>
          <p:cNvSpPr/>
          <p:nvPr/>
        </p:nvSpPr>
        <p:spPr>
          <a:xfrm>
            <a:off x="3858768" y="4590288"/>
            <a:ext cx="7772400" cy="365760"/>
          </a:xfrm>
          <a:prstGeom prst="rect">
            <a:avLst/>
          </a:prstGeom>
          <a:solidFill>
            <a:srgbClr val="FFFFFF"/>
          </a:solidFill>
          <a:ln w="6350">
            <a:solidFill>
              <a:srgbClr val="DCE3EC"/>
            </a:solidFill>
            <a:prstDash val="solid"/>
          </a:ln>
        </p:spPr>
      </p:sp>
      <p:sp>
        <p:nvSpPr>
          <p:cNvPr id="33" name="Text 31"/>
          <p:cNvSpPr txBox="1"/>
          <p:nvPr/>
        </p:nvSpPr>
        <p:spPr>
          <a:xfrm>
            <a:off x="3968496" y="461772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First early draft, contributed for discussion; noted by the committee on 23 February</a:t>
            </a:r>
            <a:endParaRPr lang="en-US" sz="1100" dirty="0"/>
          </a:p>
        </p:txBody>
      </p:sp>
      <p:sp>
        <p:nvSpPr>
          <p:cNvPr id="34" name="Shape 32"/>
          <p:cNvSpPr/>
          <p:nvPr/>
        </p:nvSpPr>
        <p:spPr>
          <a:xfrm>
            <a:off x="566928" y="4956048"/>
            <a:ext cx="1828800" cy="365760"/>
          </a:xfrm>
          <a:prstGeom prst="rect">
            <a:avLst/>
          </a:prstGeom>
          <a:solidFill>
            <a:srgbClr val="F7F9FC"/>
          </a:solidFill>
          <a:ln w="6350">
            <a:solidFill>
              <a:srgbClr val="DCE3EC"/>
            </a:solidFill>
            <a:prstDash val="solid"/>
          </a:ln>
        </p:spPr>
      </p:sp>
      <p:sp>
        <p:nvSpPr>
          <p:cNvPr id="35" name="Text 33"/>
          <p:cNvSpPr txBox="1"/>
          <p:nvPr/>
        </p:nvSpPr>
        <p:spPr>
          <a:xfrm>
            <a:off x="676656" y="498348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v0.0.2</a:t>
            </a:r>
            <a:endParaRPr lang="en-US" sz="1100" dirty="0"/>
          </a:p>
        </p:txBody>
      </p:sp>
      <p:sp>
        <p:nvSpPr>
          <p:cNvPr id="36" name="Shape 34"/>
          <p:cNvSpPr/>
          <p:nvPr/>
        </p:nvSpPr>
        <p:spPr>
          <a:xfrm>
            <a:off x="2395728" y="4956048"/>
            <a:ext cx="1463040" cy="365760"/>
          </a:xfrm>
          <a:prstGeom prst="rect">
            <a:avLst/>
          </a:prstGeom>
          <a:solidFill>
            <a:srgbClr val="F7F9FC"/>
          </a:solidFill>
          <a:ln w="6350">
            <a:solidFill>
              <a:srgbClr val="DCE3EC"/>
            </a:solidFill>
            <a:prstDash val="solid"/>
          </a:ln>
        </p:spPr>
      </p:sp>
      <p:sp>
        <p:nvSpPr>
          <p:cNvPr id="37" name="Text 35"/>
          <p:cNvSpPr txBox="1"/>
          <p:nvPr/>
        </p:nvSpPr>
        <p:spPr>
          <a:xfrm>
            <a:off x="2505456" y="498348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18 Mar 2026</a:t>
            </a:r>
            <a:endParaRPr lang="en-US" sz="1100" dirty="0"/>
          </a:p>
        </p:txBody>
      </p:sp>
      <p:sp>
        <p:nvSpPr>
          <p:cNvPr id="38" name="Shape 36"/>
          <p:cNvSpPr/>
          <p:nvPr/>
        </p:nvSpPr>
        <p:spPr>
          <a:xfrm>
            <a:off x="3858768" y="4956048"/>
            <a:ext cx="7772400" cy="365760"/>
          </a:xfrm>
          <a:prstGeom prst="rect">
            <a:avLst/>
          </a:prstGeom>
          <a:solidFill>
            <a:srgbClr val="F7F9FC"/>
          </a:solidFill>
          <a:ln w="6350">
            <a:solidFill>
              <a:srgbClr val="DCE3EC"/>
            </a:solidFill>
            <a:prstDash val="solid"/>
          </a:ln>
        </p:spPr>
      </p:sp>
      <p:sp>
        <p:nvSpPr>
          <p:cNvPr id="39" name="Text 37"/>
          <p:cNvSpPr txBox="1"/>
          <p:nvPr/>
        </p:nvSpPr>
        <p:spPr>
          <a:xfrm>
            <a:off x="3968496" y="498348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Second early draft, the output of the committee's drafting session</a:t>
            </a:r>
            <a:endParaRPr lang="en-US" sz="1100" dirty="0"/>
          </a:p>
        </p:txBody>
      </p:sp>
      <p:sp>
        <p:nvSpPr>
          <p:cNvPr id="40" name="Shape 38"/>
          <p:cNvSpPr/>
          <p:nvPr/>
        </p:nvSpPr>
        <p:spPr>
          <a:xfrm>
            <a:off x="566928" y="5321808"/>
            <a:ext cx="1828800" cy="365760"/>
          </a:xfrm>
          <a:prstGeom prst="rect">
            <a:avLst/>
          </a:prstGeom>
          <a:solidFill>
            <a:srgbClr val="FFFFFF"/>
          </a:solidFill>
          <a:ln w="6350">
            <a:solidFill>
              <a:srgbClr val="DCE3EC"/>
            </a:solidFill>
            <a:prstDash val="solid"/>
          </a:ln>
        </p:spPr>
      </p:sp>
      <p:sp>
        <p:nvSpPr>
          <p:cNvPr id="41" name="Text 39"/>
          <p:cNvSpPr txBox="1"/>
          <p:nvPr/>
        </p:nvSpPr>
        <p:spPr>
          <a:xfrm>
            <a:off x="676656" y="534924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v0.0.3</a:t>
            </a:r>
            <a:endParaRPr lang="en-US" sz="1100" dirty="0"/>
          </a:p>
        </p:txBody>
      </p:sp>
      <p:sp>
        <p:nvSpPr>
          <p:cNvPr id="42" name="Shape 40"/>
          <p:cNvSpPr/>
          <p:nvPr/>
        </p:nvSpPr>
        <p:spPr>
          <a:xfrm>
            <a:off x="2395728" y="5321808"/>
            <a:ext cx="1463040" cy="365760"/>
          </a:xfrm>
          <a:prstGeom prst="rect">
            <a:avLst/>
          </a:prstGeom>
          <a:solidFill>
            <a:srgbClr val="FFFFFF"/>
          </a:solidFill>
          <a:ln w="6350">
            <a:solidFill>
              <a:srgbClr val="DCE3EC"/>
            </a:solidFill>
            <a:prstDash val="solid"/>
          </a:ln>
        </p:spPr>
      </p:sp>
      <p:sp>
        <p:nvSpPr>
          <p:cNvPr id="43" name="Text 41"/>
          <p:cNvSpPr txBox="1"/>
          <p:nvPr/>
        </p:nvSpPr>
        <p:spPr>
          <a:xfrm>
            <a:off x="2505456" y="534924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09 Sep 2026</a:t>
            </a:r>
            <a:endParaRPr lang="en-US" sz="1100" dirty="0"/>
          </a:p>
        </p:txBody>
      </p:sp>
      <p:sp>
        <p:nvSpPr>
          <p:cNvPr id="44" name="Shape 42"/>
          <p:cNvSpPr/>
          <p:nvPr/>
        </p:nvSpPr>
        <p:spPr>
          <a:xfrm>
            <a:off x="3858768" y="5321808"/>
            <a:ext cx="7772400" cy="365760"/>
          </a:xfrm>
          <a:prstGeom prst="rect">
            <a:avLst/>
          </a:prstGeom>
          <a:solidFill>
            <a:srgbClr val="FFFFFF"/>
          </a:solidFill>
          <a:ln w="6350">
            <a:solidFill>
              <a:srgbClr val="DCE3EC"/>
            </a:solidFill>
            <a:prstDash val="solid"/>
          </a:ln>
        </p:spPr>
      </p:sp>
      <p:sp>
        <p:nvSpPr>
          <p:cNvPr id="45" name="Text 43"/>
          <p:cNvSpPr txBox="1"/>
          <p:nvPr/>
        </p:nvSpPr>
        <p:spPr>
          <a:xfrm>
            <a:off x="3968496" y="534924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Current draft — described as trimming Q&amp;A from the drafting-day document, leaving actionable notes</a:t>
            </a:r>
            <a:endParaRPr lang="en-US" sz="1100" dirty="0"/>
          </a:p>
        </p:txBody>
      </p:sp>
      <p:sp>
        <p:nvSpPr>
          <p:cNvPr id="46" name="Shape 44"/>
          <p:cNvSpPr/>
          <p:nvPr/>
        </p:nvSpPr>
        <p:spPr>
          <a:xfrm>
            <a:off x="566928" y="5687568"/>
            <a:ext cx="1828800" cy="365760"/>
          </a:xfrm>
          <a:prstGeom prst="rect">
            <a:avLst/>
          </a:prstGeom>
          <a:solidFill>
            <a:srgbClr val="F7F9FC"/>
          </a:solidFill>
          <a:ln w="6350">
            <a:solidFill>
              <a:srgbClr val="DCE3EC"/>
            </a:solidFill>
            <a:prstDash val="solid"/>
          </a:ln>
        </p:spPr>
      </p:sp>
      <p:sp>
        <p:nvSpPr>
          <p:cNvPr id="47" name="Text 45"/>
          <p:cNvSpPr txBox="1"/>
          <p:nvPr/>
        </p:nvSpPr>
        <p:spPr>
          <a:xfrm>
            <a:off x="676656" y="5715000"/>
            <a:ext cx="1609344" cy="310896"/>
          </a:xfrm>
          <a:prstGeom prst="rect">
            <a:avLst/>
          </a:prstGeom>
          <a:noFill/>
          <a:ln/>
        </p:spPr>
        <p:txBody>
          <a:bodyPr wrap="square" lIns="0" tIns="0" rIns="0" bIns="0" rtlCol="0" anchor="ctr"/>
          <a:lstStyle/>
          <a:p>
            <a:pPr marL="0" indent="0" latinLnBrk="0">
              <a:lnSpc>
                <a:spcPts val="1150"/>
              </a:lnSpc>
              <a:buNone/>
            </a:pPr>
            <a:r>
              <a:rPr lang="en-US" sz="1100" b="1" dirty="0">
                <a:solidFill>
                  <a:srgbClr val="161D3A"/>
                </a:solidFill>
                <a:latin typeface="Calibri" pitchFamily="34" charset="0"/>
                <a:ea typeface="Calibri" pitchFamily="34" charset="-122"/>
                <a:cs typeface="Calibri" pitchFamily="34" charset="-120"/>
              </a:rPr>
              <a:t>Next</a:t>
            </a:r>
            <a:endParaRPr lang="en-US" sz="1100" dirty="0"/>
          </a:p>
        </p:txBody>
      </p:sp>
      <p:sp>
        <p:nvSpPr>
          <p:cNvPr id="48" name="Shape 46"/>
          <p:cNvSpPr/>
          <p:nvPr/>
        </p:nvSpPr>
        <p:spPr>
          <a:xfrm>
            <a:off x="2395728" y="5687568"/>
            <a:ext cx="1463040" cy="365760"/>
          </a:xfrm>
          <a:prstGeom prst="rect">
            <a:avLst/>
          </a:prstGeom>
          <a:solidFill>
            <a:srgbClr val="F7F9FC"/>
          </a:solidFill>
          <a:ln w="6350">
            <a:solidFill>
              <a:srgbClr val="DCE3EC"/>
            </a:solidFill>
            <a:prstDash val="solid"/>
          </a:ln>
        </p:spPr>
      </p:sp>
      <p:sp>
        <p:nvSpPr>
          <p:cNvPr id="49" name="Text 47"/>
          <p:cNvSpPr txBox="1"/>
          <p:nvPr/>
        </p:nvSpPr>
        <p:spPr>
          <a:xfrm>
            <a:off x="2505456" y="5715000"/>
            <a:ext cx="124358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02 Dec 2026</a:t>
            </a:r>
            <a:endParaRPr lang="en-US" sz="1100" dirty="0"/>
          </a:p>
        </p:txBody>
      </p:sp>
      <p:sp>
        <p:nvSpPr>
          <p:cNvPr id="50" name="Shape 48"/>
          <p:cNvSpPr/>
          <p:nvPr/>
        </p:nvSpPr>
        <p:spPr>
          <a:xfrm>
            <a:off x="3858768" y="5687568"/>
            <a:ext cx="7772400" cy="365760"/>
          </a:xfrm>
          <a:prstGeom prst="rect">
            <a:avLst/>
          </a:prstGeom>
          <a:solidFill>
            <a:srgbClr val="F7F9FC"/>
          </a:solidFill>
          <a:ln w="6350">
            <a:solidFill>
              <a:srgbClr val="DCE3EC"/>
            </a:solidFill>
            <a:prstDash val="solid"/>
          </a:ln>
        </p:spPr>
      </p:sp>
      <p:sp>
        <p:nvSpPr>
          <p:cNvPr id="51" name="Text 49"/>
          <p:cNvSpPr txBox="1"/>
          <p:nvPr/>
        </p:nvSpPr>
        <p:spPr>
          <a:xfrm>
            <a:off x="3968496" y="5715000"/>
            <a:ext cx="7552944" cy="310896"/>
          </a:xfrm>
          <a:prstGeom prst="rect">
            <a:avLst/>
          </a:prstGeom>
          <a:noFill/>
          <a:ln/>
        </p:spPr>
        <p:txBody>
          <a:bodyPr wrap="square" lIns="0" tIns="0" rIns="0" bIns="0" rtlCol="0" anchor="ctr"/>
          <a:lstStyle/>
          <a:p>
            <a:pPr marL="0" indent="0" latinLnBrk="0">
              <a:lnSpc>
                <a:spcPts val="1150"/>
              </a:lnSpc>
              <a:buNone/>
            </a:pPr>
            <a:r>
              <a:rPr lang="en-US" sz="1100" dirty="0">
                <a:solidFill>
                  <a:srgbClr val="5C6684"/>
                </a:solidFill>
                <a:latin typeface="Calibri" pitchFamily="34" charset="0"/>
                <a:ea typeface="Calibri" pitchFamily="34" charset="-122"/>
                <a:cs typeface="Calibri" pitchFamily="34" charset="-120"/>
              </a:rPr>
              <a:t>Target status: stable draft</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2479" y="34482"/>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TC QT and ISG QKD, side by side</a:t>
            </a:r>
            <a:endParaRPr lang="en-US" sz="3200" dirty="0">
              <a:solidFill>
                <a:schemeClr val="bg1"/>
              </a:solidFill>
            </a:endParaRPr>
          </a:p>
        </p:txBody>
      </p:sp>
      <p:sp>
        <p:nvSpPr>
          <p:cNvPr id="4" name="Shape 2"/>
          <p:cNvSpPr/>
          <p:nvPr/>
        </p:nvSpPr>
        <p:spPr>
          <a:xfrm>
            <a:off x="566928" y="1591056"/>
            <a:ext cx="2377440" cy="420624"/>
          </a:xfrm>
          <a:prstGeom prst="rect">
            <a:avLst/>
          </a:prstGeom>
          <a:solidFill>
            <a:srgbClr val="E6ECF4"/>
          </a:solidFill>
          <a:ln w="6350">
            <a:solidFill>
              <a:srgbClr val="C9D4E2"/>
            </a:solidFill>
            <a:prstDash val="solid"/>
          </a:ln>
        </p:spPr>
      </p:sp>
      <p:sp>
        <p:nvSpPr>
          <p:cNvPr id="5" name="Text 3"/>
          <p:cNvSpPr txBox="1"/>
          <p:nvPr/>
        </p:nvSpPr>
        <p:spPr>
          <a:xfrm>
            <a:off x="676656" y="1591056"/>
            <a:ext cx="2157984" cy="420624"/>
          </a:xfrm>
          <a:prstGeom prst="rect">
            <a:avLst/>
          </a:prstGeom>
          <a:noFill/>
          <a:ln/>
        </p:spPr>
        <p:txBody>
          <a:bodyPr wrap="square" lIns="0" tIns="0" rIns="0" bIns="0" rtlCol="0" anchor="ctr"/>
          <a:lstStyle/>
          <a:p>
            <a:pPr marL="0" indent="0" latinLnBrk="0">
              <a:buNone/>
            </a:pPr>
            <a:endParaRPr lang="en-US" sz="1600" dirty="0"/>
          </a:p>
        </p:txBody>
      </p:sp>
      <p:sp>
        <p:nvSpPr>
          <p:cNvPr id="6" name="Shape 4"/>
          <p:cNvSpPr/>
          <p:nvPr/>
        </p:nvSpPr>
        <p:spPr>
          <a:xfrm>
            <a:off x="2944368" y="1591056"/>
            <a:ext cx="4343400" cy="420624"/>
          </a:xfrm>
          <a:prstGeom prst="rect">
            <a:avLst/>
          </a:prstGeom>
          <a:solidFill>
            <a:srgbClr val="E6ECF4"/>
          </a:solidFill>
          <a:ln w="6350">
            <a:solidFill>
              <a:srgbClr val="C9D4E2"/>
            </a:solidFill>
            <a:prstDash val="solid"/>
          </a:ln>
        </p:spPr>
      </p:sp>
      <p:sp>
        <p:nvSpPr>
          <p:cNvPr id="7" name="Text 5"/>
          <p:cNvSpPr txBox="1"/>
          <p:nvPr/>
        </p:nvSpPr>
        <p:spPr>
          <a:xfrm>
            <a:off x="3054096" y="1591056"/>
            <a:ext cx="4123944" cy="420624"/>
          </a:xfrm>
          <a:prstGeom prst="rect">
            <a:avLst/>
          </a:prstGeom>
          <a:noFill/>
          <a:ln/>
        </p:spPr>
        <p:txBody>
          <a:bodyPr wrap="square" lIns="0" tIns="0" rIns="0" bIns="0" rtlCol="0" anchor="ctr"/>
          <a:lstStyle/>
          <a:p>
            <a:pPr marL="0" indent="0" latinLnBrk="0">
              <a:buNone/>
            </a:pPr>
            <a:r>
              <a:rPr lang="en-US" sz="1600" b="1" dirty="0">
                <a:solidFill>
                  <a:srgbClr val="1C7293"/>
                </a:solidFill>
                <a:latin typeface="Calibri" pitchFamily="34" charset="0"/>
                <a:ea typeface="Calibri" pitchFamily="34" charset="-122"/>
                <a:cs typeface="Calibri" pitchFamily="34" charset="-120"/>
              </a:rPr>
              <a:t>ETSI TC QT</a:t>
            </a:r>
            <a:endParaRPr lang="en-US" sz="1600" dirty="0"/>
          </a:p>
        </p:txBody>
      </p:sp>
      <p:sp>
        <p:nvSpPr>
          <p:cNvPr id="8" name="Shape 6"/>
          <p:cNvSpPr/>
          <p:nvPr/>
        </p:nvSpPr>
        <p:spPr>
          <a:xfrm>
            <a:off x="7287768" y="1591056"/>
            <a:ext cx="4343400" cy="420624"/>
          </a:xfrm>
          <a:prstGeom prst="rect">
            <a:avLst/>
          </a:prstGeom>
          <a:solidFill>
            <a:srgbClr val="E6ECF4"/>
          </a:solidFill>
          <a:ln w="6350">
            <a:solidFill>
              <a:srgbClr val="C9D4E2"/>
            </a:solidFill>
            <a:prstDash val="solid"/>
          </a:ln>
        </p:spPr>
      </p:sp>
      <p:sp>
        <p:nvSpPr>
          <p:cNvPr id="9" name="Text 7"/>
          <p:cNvSpPr txBox="1"/>
          <p:nvPr/>
        </p:nvSpPr>
        <p:spPr>
          <a:xfrm>
            <a:off x="7397496" y="1591056"/>
            <a:ext cx="4123944" cy="420624"/>
          </a:xfrm>
          <a:prstGeom prst="rect">
            <a:avLst/>
          </a:prstGeom>
          <a:noFill/>
          <a:ln/>
        </p:spPr>
        <p:txBody>
          <a:bodyPr wrap="square" lIns="0" tIns="0" rIns="0" bIns="0" rtlCol="0" anchor="ctr"/>
          <a:lstStyle/>
          <a:p>
            <a:pPr marL="0" indent="0" latinLnBrk="0">
              <a:buNone/>
            </a:pPr>
            <a:r>
              <a:rPr lang="en-US" sz="1600" b="1" dirty="0">
                <a:solidFill>
                  <a:srgbClr val="1C7293"/>
                </a:solidFill>
                <a:latin typeface="Calibri" pitchFamily="34" charset="0"/>
                <a:ea typeface="Calibri" pitchFamily="34" charset="-122"/>
                <a:cs typeface="Calibri" pitchFamily="34" charset="-120"/>
              </a:rPr>
              <a:t>ETSI ISG QKD</a:t>
            </a:r>
            <a:endParaRPr lang="en-US" sz="1600" dirty="0"/>
          </a:p>
        </p:txBody>
      </p:sp>
      <p:sp>
        <p:nvSpPr>
          <p:cNvPr id="10" name="Shape 8"/>
          <p:cNvSpPr/>
          <p:nvPr/>
        </p:nvSpPr>
        <p:spPr>
          <a:xfrm>
            <a:off x="566928" y="2011680"/>
            <a:ext cx="2377440" cy="621792"/>
          </a:xfrm>
          <a:prstGeom prst="rect">
            <a:avLst/>
          </a:prstGeom>
          <a:solidFill>
            <a:srgbClr val="FFFFFF"/>
          </a:solidFill>
          <a:ln w="6350">
            <a:solidFill>
              <a:srgbClr val="DCE3EC"/>
            </a:solidFill>
            <a:prstDash val="solid"/>
          </a:ln>
        </p:spPr>
      </p:sp>
      <p:sp>
        <p:nvSpPr>
          <p:cNvPr id="11" name="Text 9"/>
          <p:cNvSpPr txBox="1"/>
          <p:nvPr/>
        </p:nvSpPr>
        <p:spPr>
          <a:xfrm>
            <a:off x="676656" y="2039112"/>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Type</a:t>
            </a:r>
            <a:endParaRPr lang="en-US" sz="1200" dirty="0"/>
          </a:p>
        </p:txBody>
      </p:sp>
      <p:sp>
        <p:nvSpPr>
          <p:cNvPr id="12" name="Shape 10"/>
          <p:cNvSpPr/>
          <p:nvPr/>
        </p:nvSpPr>
        <p:spPr>
          <a:xfrm>
            <a:off x="2944368" y="2011680"/>
            <a:ext cx="4343400" cy="621792"/>
          </a:xfrm>
          <a:prstGeom prst="rect">
            <a:avLst/>
          </a:prstGeom>
          <a:solidFill>
            <a:srgbClr val="FFFFFF"/>
          </a:solidFill>
          <a:ln w="6350">
            <a:solidFill>
              <a:srgbClr val="DCE3EC"/>
            </a:solidFill>
            <a:prstDash val="solid"/>
          </a:ln>
        </p:spPr>
      </p:sp>
      <p:sp>
        <p:nvSpPr>
          <p:cNvPr id="13" name="Text 11"/>
          <p:cNvSpPr txBox="1"/>
          <p:nvPr/>
        </p:nvSpPr>
        <p:spPr>
          <a:xfrm>
            <a:off x="3054096" y="2039112"/>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Technical Committee — can produce European Standards and harmonised standards</a:t>
            </a:r>
            <a:endParaRPr lang="en-US" sz="1200" dirty="0"/>
          </a:p>
        </p:txBody>
      </p:sp>
      <p:sp>
        <p:nvSpPr>
          <p:cNvPr id="14" name="Shape 12"/>
          <p:cNvSpPr/>
          <p:nvPr/>
        </p:nvSpPr>
        <p:spPr>
          <a:xfrm>
            <a:off x="7287768" y="2011680"/>
            <a:ext cx="4343400" cy="621792"/>
          </a:xfrm>
          <a:prstGeom prst="rect">
            <a:avLst/>
          </a:prstGeom>
          <a:solidFill>
            <a:srgbClr val="FFFFFF"/>
          </a:solidFill>
          <a:ln w="6350">
            <a:solidFill>
              <a:srgbClr val="DCE3EC"/>
            </a:solidFill>
            <a:prstDash val="solid"/>
          </a:ln>
        </p:spPr>
      </p:sp>
      <p:sp>
        <p:nvSpPr>
          <p:cNvPr id="15" name="Text 13"/>
          <p:cNvSpPr txBox="1"/>
          <p:nvPr/>
        </p:nvSpPr>
        <p:spPr>
          <a:xfrm>
            <a:off x="7397496" y="2039112"/>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Industry Specification Group — Group Specifications and Reports only, no regulatory status</a:t>
            </a:r>
            <a:endParaRPr lang="en-US" sz="1200" dirty="0"/>
          </a:p>
        </p:txBody>
      </p:sp>
      <p:sp>
        <p:nvSpPr>
          <p:cNvPr id="16" name="Shape 14"/>
          <p:cNvSpPr/>
          <p:nvPr/>
        </p:nvSpPr>
        <p:spPr>
          <a:xfrm>
            <a:off x="566928" y="2633472"/>
            <a:ext cx="2377440" cy="621792"/>
          </a:xfrm>
          <a:prstGeom prst="rect">
            <a:avLst/>
          </a:prstGeom>
          <a:solidFill>
            <a:srgbClr val="F7F9FC"/>
          </a:solidFill>
          <a:ln w="6350">
            <a:solidFill>
              <a:srgbClr val="DCE3EC"/>
            </a:solidFill>
            <a:prstDash val="solid"/>
          </a:ln>
        </p:spPr>
      </p:sp>
      <p:sp>
        <p:nvSpPr>
          <p:cNvPr id="17" name="Text 15"/>
          <p:cNvSpPr txBox="1"/>
          <p:nvPr/>
        </p:nvSpPr>
        <p:spPr>
          <a:xfrm>
            <a:off x="676656" y="2660904"/>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Created</a:t>
            </a:r>
            <a:endParaRPr lang="en-US" sz="1200" dirty="0"/>
          </a:p>
        </p:txBody>
      </p:sp>
      <p:sp>
        <p:nvSpPr>
          <p:cNvPr id="18" name="Shape 16"/>
          <p:cNvSpPr/>
          <p:nvPr/>
        </p:nvSpPr>
        <p:spPr>
          <a:xfrm>
            <a:off x="2944368" y="2633472"/>
            <a:ext cx="4343400" cy="621792"/>
          </a:xfrm>
          <a:prstGeom prst="rect">
            <a:avLst/>
          </a:prstGeom>
          <a:solidFill>
            <a:srgbClr val="F7F9FC"/>
          </a:solidFill>
          <a:ln w="6350">
            <a:solidFill>
              <a:srgbClr val="DCE3EC"/>
            </a:solidFill>
            <a:prstDash val="solid"/>
          </a:ln>
        </p:spPr>
      </p:sp>
      <p:sp>
        <p:nvSpPr>
          <p:cNvPr id="19" name="Text 17"/>
          <p:cNvSpPr txBox="1"/>
          <p:nvPr/>
        </p:nvSpPr>
        <p:spPr>
          <a:xfrm>
            <a:off x="3054096" y="2660904"/>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29 September 2025; first meeting 4 December 2025</a:t>
            </a:r>
            <a:endParaRPr lang="en-US" sz="1200" dirty="0"/>
          </a:p>
        </p:txBody>
      </p:sp>
      <p:sp>
        <p:nvSpPr>
          <p:cNvPr id="20" name="Shape 18"/>
          <p:cNvSpPr/>
          <p:nvPr/>
        </p:nvSpPr>
        <p:spPr>
          <a:xfrm>
            <a:off x="7287768" y="2633472"/>
            <a:ext cx="4343400" cy="621792"/>
          </a:xfrm>
          <a:prstGeom prst="rect">
            <a:avLst/>
          </a:prstGeom>
          <a:solidFill>
            <a:srgbClr val="F7F9FC"/>
          </a:solidFill>
          <a:ln w="6350">
            <a:solidFill>
              <a:srgbClr val="DCE3EC"/>
            </a:solidFill>
            <a:prstDash val="solid"/>
          </a:ln>
        </p:spPr>
      </p:sp>
      <p:sp>
        <p:nvSpPr>
          <p:cNvPr id="21" name="Text 19"/>
          <p:cNvSpPr txBox="1"/>
          <p:nvPr/>
        </p:nvSpPr>
        <p:spPr>
          <a:xfrm>
            <a:off x="7397496" y="2660904"/>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2008 — ETSI's, and the world's, first QKD standards group</a:t>
            </a:r>
            <a:endParaRPr lang="en-US" sz="1200" dirty="0"/>
          </a:p>
        </p:txBody>
      </p:sp>
      <p:sp>
        <p:nvSpPr>
          <p:cNvPr id="22" name="Shape 20"/>
          <p:cNvSpPr/>
          <p:nvPr/>
        </p:nvSpPr>
        <p:spPr>
          <a:xfrm>
            <a:off x="566928" y="3255264"/>
            <a:ext cx="2377440" cy="621792"/>
          </a:xfrm>
          <a:prstGeom prst="rect">
            <a:avLst/>
          </a:prstGeom>
          <a:solidFill>
            <a:srgbClr val="FFFFFF"/>
          </a:solidFill>
          <a:ln w="6350">
            <a:solidFill>
              <a:srgbClr val="DCE3EC"/>
            </a:solidFill>
            <a:prstDash val="solid"/>
          </a:ln>
        </p:spPr>
      </p:sp>
      <p:sp>
        <p:nvSpPr>
          <p:cNvPr id="23" name="Text 21"/>
          <p:cNvSpPr txBox="1"/>
          <p:nvPr/>
        </p:nvSpPr>
        <p:spPr>
          <a:xfrm>
            <a:off x="676656" y="3282696"/>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Output to date</a:t>
            </a:r>
            <a:endParaRPr lang="en-US" sz="1200" dirty="0"/>
          </a:p>
        </p:txBody>
      </p:sp>
      <p:sp>
        <p:nvSpPr>
          <p:cNvPr id="24" name="Shape 22"/>
          <p:cNvSpPr/>
          <p:nvPr/>
        </p:nvSpPr>
        <p:spPr>
          <a:xfrm>
            <a:off x="2944368" y="3255264"/>
            <a:ext cx="4343400" cy="621792"/>
          </a:xfrm>
          <a:prstGeom prst="rect">
            <a:avLst/>
          </a:prstGeom>
          <a:solidFill>
            <a:srgbClr val="FFFFFF"/>
          </a:solidFill>
          <a:ln w="6350">
            <a:solidFill>
              <a:srgbClr val="DCE3EC"/>
            </a:solidFill>
            <a:prstDash val="solid"/>
          </a:ln>
        </p:spPr>
      </p:sp>
      <p:sp>
        <p:nvSpPr>
          <p:cNvPr id="25" name="Text 23"/>
          <p:cNvSpPr txBox="1"/>
          <p:nvPr/>
        </p:nvSpPr>
        <p:spPr>
          <a:xfrm>
            <a:off x="3054096" y="3282696"/>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None published; one work item at early draft</a:t>
            </a:r>
            <a:endParaRPr lang="en-US" sz="1200" dirty="0"/>
          </a:p>
        </p:txBody>
      </p:sp>
      <p:sp>
        <p:nvSpPr>
          <p:cNvPr id="26" name="Shape 24"/>
          <p:cNvSpPr/>
          <p:nvPr/>
        </p:nvSpPr>
        <p:spPr>
          <a:xfrm>
            <a:off x="7287768" y="3255264"/>
            <a:ext cx="4343400" cy="621792"/>
          </a:xfrm>
          <a:prstGeom prst="rect">
            <a:avLst/>
          </a:prstGeom>
          <a:solidFill>
            <a:srgbClr val="FFFFFF"/>
          </a:solidFill>
          <a:ln w="6350">
            <a:solidFill>
              <a:srgbClr val="DCE3EC"/>
            </a:solidFill>
            <a:prstDash val="solid"/>
          </a:ln>
        </p:spPr>
      </p:sp>
      <p:sp>
        <p:nvSpPr>
          <p:cNvPr id="27" name="Text 25"/>
          <p:cNvSpPr txBox="1"/>
          <p:nvPr/>
        </p:nvSpPr>
        <p:spPr>
          <a:xfrm>
            <a:off x="7397496" y="3282696"/>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13 deliverables in force, 12 more in drafting</a:t>
            </a:r>
            <a:endParaRPr lang="en-US" sz="1200" dirty="0"/>
          </a:p>
        </p:txBody>
      </p:sp>
      <p:sp>
        <p:nvSpPr>
          <p:cNvPr id="28" name="Shape 26"/>
          <p:cNvSpPr/>
          <p:nvPr/>
        </p:nvSpPr>
        <p:spPr>
          <a:xfrm>
            <a:off x="566928" y="3877056"/>
            <a:ext cx="2377440" cy="621792"/>
          </a:xfrm>
          <a:prstGeom prst="rect">
            <a:avLst/>
          </a:prstGeom>
          <a:solidFill>
            <a:srgbClr val="F7F9FC"/>
          </a:solidFill>
          <a:ln w="6350">
            <a:solidFill>
              <a:srgbClr val="DCE3EC"/>
            </a:solidFill>
            <a:prstDash val="solid"/>
          </a:ln>
        </p:spPr>
      </p:sp>
      <p:sp>
        <p:nvSpPr>
          <p:cNvPr id="29" name="Text 27"/>
          <p:cNvSpPr txBox="1"/>
          <p:nvPr/>
        </p:nvSpPr>
        <p:spPr>
          <a:xfrm>
            <a:off x="676656" y="3904488"/>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Scope</a:t>
            </a:r>
            <a:endParaRPr lang="en-US" sz="1200" dirty="0"/>
          </a:p>
        </p:txBody>
      </p:sp>
      <p:sp>
        <p:nvSpPr>
          <p:cNvPr id="30" name="Shape 28"/>
          <p:cNvSpPr/>
          <p:nvPr/>
        </p:nvSpPr>
        <p:spPr>
          <a:xfrm>
            <a:off x="2944368" y="3877056"/>
            <a:ext cx="4343400" cy="621792"/>
          </a:xfrm>
          <a:prstGeom prst="rect">
            <a:avLst/>
          </a:prstGeom>
          <a:solidFill>
            <a:srgbClr val="F7F9FC"/>
          </a:solidFill>
          <a:ln w="6350">
            <a:solidFill>
              <a:srgbClr val="DCE3EC"/>
            </a:solidFill>
            <a:prstDash val="solid"/>
          </a:ln>
        </p:spPr>
      </p:sp>
      <p:sp>
        <p:nvSpPr>
          <p:cNvPr id="31" name="Text 29"/>
          <p:cNvSpPr txBox="1"/>
          <p:nvPr/>
        </p:nvSpPr>
        <p:spPr>
          <a:xfrm>
            <a:off x="3054096" y="3904488"/>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Quantum communications, networking, satellite, sensing, QRNG, quantum security</a:t>
            </a:r>
            <a:endParaRPr lang="en-US" sz="1200" dirty="0"/>
          </a:p>
        </p:txBody>
      </p:sp>
      <p:sp>
        <p:nvSpPr>
          <p:cNvPr id="32" name="Shape 30"/>
          <p:cNvSpPr/>
          <p:nvPr/>
        </p:nvSpPr>
        <p:spPr>
          <a:xfrm>
            <a:off x="7287768" y="3877056"/>
            <a:ext cx="4343400" cy="621792"/>
          </a:xfrm>
          <a:prstGeom prst="rect">
            <a:avLst/>
          </a:prstGeom>
          <a:solidFill>
            <a:srgbClr val="F7F9FC"/>
          </a:solidFill>
          <a:ln w="6350">
            <a:solidFill>
              <a:srgbClr val="DCE3EC"/>
            </a:solidFill>
            <a:prstDash val="solid"/>
          </a:ln>
        </p:spPr>
      </p:sp>
      <p:sp>
        <p:nvSpPr>
          <p:cNvPr id="33" name="Text 31"/>
          <p:cNvSpPr txBox="1"/>
          <p:nvPr/>
        </p:nvSpPr>
        <p:spPr>
          <a:xfrm>
            <a:off x="7397496" y="3904488"/>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QKD interfaces, implementation security, optical characterisation, protection profiles</a:t>
            </a:r>
            <a:endParaRPr lang="en-US" sz="1200" dirty="0"/>
          </a:p>
        </p:txBody>
      </p:sp>
      <p:sp>
        <p:nvSpPr>
          <p:cNvPr id="34" name="Shape 32"/>
          <p:cNvSpPr/>
          <p:nvPr/>
        </p:nvSpPr>
        <p:spPr>
          <a:xfrm>
            <a:off x="566928" y="4498848"/>
            <a:ext cx="2377440" cy="621792"/>
          </a:xfrm>
          <a:prstGeom prst="rect">
            <a:avLst/>
          </a:prstGeom>
          <a:solidFill>
            <a:srgbClr val="FFFFFF"/>
          </a:solidFill>
          <a:ln w="6350">
            <a:solidFill>
              <a:srgbClr val="DCE3EC"/>
            </a:solidFill>
            <a:prstDash val="solid"/>
          </a:ln>
        </p:spPr>
      </p:sp>
      <p:sp>
        <p:nvSpPr>
          <p:cNvPr id="35" name="Text 33"/>
          <p:cNvSpPr txBox="1"/>
          <p:nvPr/>
        </p:nvSpPr>
        <p:spPr>
          <a:xfrm>
            <a:off x="676656" y="4526280"/>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On quantum networks</a:t>
            </a:r>
            <a:endParaRPr lang="en-US" sz="1200" dirty="0"/>
          </a:p>
        </p:txBody>
      </p:sp>
      <p:sp>
        <p:nvSpPr>
          <p:cNvPr id="36" name="Shape 34"/>
          <p:cNvSpPr/>
          <p:nvPr/>
        </p:nvSpPr>
        <p:spPr>
          <a:xfrm>
            <a:off x="2944368" y="4498848"/>
            <a:ext cx="4343400" cy="621792"/>
          </a:xfrm>
          <a:prstGeom prst="rect">
            <a:avLst/>
          </a:prstGeom>
          <a:solidFill>
            <a:srgbClr val="FFFFFF"/>
          </a:solidFill>
          <a:ln w="6350">
            <a:solidFill>
              <a:srgbClr val="DCE3EC"/>
            </a:solidFill>
            <a:prstDash val="solid"/>
          </a:ln>
        </p:spPr>
      </p:sp>
      <p:sp>
        <p:nvSpPr>
          <p:cNvPr id="37" name="Text 35"/>
          <p:cNvSpPr txBox="1"/>
          <p:nvPr/>
        </p:nvSpPr>
        <p:spPr>
          <a:xfrm>
            <a:off x="3054096" y="4526280"/>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Declared primary objective — nothing written yet</a:t>
            </a:r>
            <a:endParaRPr lang="en-US" sz="1200" dirty="0"/>
          </a:p>
        </p:txBody>
      </p:sp>
      <p:sp>
        <p:nvSpPr>
          <p:cNvPr id="38" name="Shape 36"/>
          <p:cNvSpPr/>
          <p:nvPr/>
        </p:nvSpPr>
        <p:spPr>
          <a:xfrm>
            <a:off x="7287768" y="4498848"/>
            <a:ext cx="4343400" cy="621792"/>
          </a:xfrm>
          <a:prstGeom prst="rect">
            <a:avLst/>
          </a:prstGeom>
          <a:solidFill>
            <a:srgbClr val="FFFFFF"/>
          </a:solidFill>
          <a:ln w="6350">
            <a:solidFill>
              <a:srgbClr val="DCE3EC"/>
            </a:solidFill>
            <a:prstDash val="solid"/>
          </a:ln>
        </p:spPr>
      </p:sp>
      <p:sp>
        <p:nvSpPr>
          <p:cNvPr id="39" name="Text 37"/>
          <p:cNvSpPr txBox="1"/>
          <p:nvPr/>
        </p:nvSpPr>
        <p:spPr>
          <a:xfrm>
            <a:off x="7397496" y="4526280"/>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GR QKD 017 and GS QKD 022, both unpublished</a:t>
            </a:r>
            <a:endParaRPr lang="en-US" sz="1200" dirty="0"/>
          </a:p>
        </p:txBody>
      </p:sp>
      <p:sp>
        <p:nvSpPr>
          <p:cNvPr id="40" name="Shape 38"/>
          <p:cNvSpPr/>
          <p:nvPr/>
        </p:nvSpPr>
        <p:spPr>
          <a:xfrm>
            <a:off x="566928" y="5120640"/>
            <a:ext cx="2377440" cy="621792"/>
          </a:xfrm>
          <a:prstGeom prst="rect">
            <a:avLst/>
          </a:prstGeom>
          <a:solidFill>
            <a:srgbClr val="F7F9FC"/>
          </a:solidFill>
          <a:ln w="6350">
            <a:solidFill>
              <a:srgbClr val="DCE3EC"/>
            </a:solidFill>
            <a:prstDash val="solid"/>
          </a:ln>
        </p:spPr>
      </p:sp>
      <p:sp>
        <p:nvSpPr>
          <p:cNvPr id="41" name="Text 39"/>
          <p:cNvSpPr txBox="1"/>
          <p:nvPr/>
        </p:nvSpPr>
        <p:spPr>
          <a:xfrm>
            <a:off x="676656" y="5148072"/>
            <a:ext cx="2157984" cy="566928"/>
          </a:xfrm>
          <a:prstGeom prst="rect">
            <a:avLst/>
          </a:prstGeom>
          <a:noFill/>
          <a:ln/>
        </p:spPr>
        <p:txBody>
          <a:bodyPr wrap="square" lIns="0" tIns="0" rIns="0" bIns="0" rtlCol="0" anchor="ctr"/>
          <a:lstStyle/>
          <a:p>
            <a:pPr marL="0" indent="0" latinLnBrk="0">
              <a:lnSpc>
                <a:spcPts val="1150"/>
              </a:lnSpc>
              <a:buNone/>
            </a:pPr>
            <a:r>
              <a:rPr lang="en-US" sz="1200" b="1" dirty="0">
                <a:solidFill>
                  <a:srgbClr val="161D3A"/>
                </a:solidFill>
                <a:latin typeface="Calibri" pitchFamily="34" charset="0"/>
                <a:ea typeface="Calibri" pitchFamily="34" charset="-122"/>
                <a:cs typeface="Calibri" pitchFamily="34" charset="-120"/>
              </a:rPr>
              <a:t>Relationship</a:t>
            </a:r>
            <a:endParaRPr lang="en-US" sz="1200" dirty="0"/>
          </a:p>
        </p:txBody>
      </p:sp>
      <p:sp>
        <p:nvSpPr>
          <p:cNvPr id="42" name="Shape 40"/>
          <p:cNvSpPr/>
          <p:nvPr/>
        </p:nvSpPr>
        <p:spPr>
          <a:xfrm>
            <a:off x="2944368" y="5120640"/>
            <a:ext cx="4343400" cy="621792"/>
          </a:xfrm>
          <a:prstGeom prst="rect">
            <a:avLst/>
          </a:prstGeom>
          <a:solidFill>
            <a:srgbClr val="F7F9FC"/>
          </a:solidFill>
          <a:ln w="6350">
            <a:solidFill>
              <a:srgbClr val="DCE3EC"/>
            </a:solidFill>
            <a:prstDash val="solid"/>
          </a:ln>
        </p:spPr>
      </p:sp>
      <p:sp>
        <p:nvSpPr>
          <p:cNvPr id="43" name="Text 41"/>
          <p:cNvSpPr txBox="1"/>
          <p:nvPr/>
        </p:nvSpPr>
        <p:spPr>
          <a:xfrm>
            <a:off x="3054096" y="5148072"/>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Meetings co-located with ISG QKD and Quantum Safe Cryptography to ensure convergence</a:t>
            </a:r>
            <a:endParaRPr lang="en-US" sz="1200" dirty="0"/>
          </a:p>
        </p:txBody>
      </p:sp>
      <p:sp>
        <p:nvSpPr>
          <p:cNvPr id="44" name="Shape 42"/>
          <p:cNvSpPr/>
          <p:nvPr/>
        </p:nvSpPr>
        <p:spPr>
          <a:xfrm>
            <a:off x="7287768" y="5120640"/>
            <a:ext cx="4343400" cy="621792"/>
          </a:xfrm>
          <a:prstGeom prst="rect">
            <a:avLst/>
          </a:prstGeom>
          <a:solidFill>
            <a:srgbClr val="F7F9FC"/>
          </a:solidFill>
          <a:ln w="6350">
            <a:solidFill>
              <a:srgbClr val="DCE3EC"/>
            </a:solidFill>
            <a:prstDash val="solid"/>
          </a:ln>
        </p:spPr>
      </p:sp>
      <p:sp>
        <p:nvSpPr>
          <p:cNvPr id="45" name="Text 43"/>
          <p:cNvSpPr txBox="1"/>
          <p:nvPr/>
        </p:nvSpPr>
        <p:spPr>
          <a:xfrm>
            <a:off x="7397496" y="5148072"/>
            <a:ext cx="4123944" cy="566928"/>
          </a:xfrm>
          <a:prstGeom prst="rect">
            <a:avLst/>
          </a:prstGeom>
          <a:noFill/>
          <a:ln/>
        </p:spPr>
        <p:txBody>
          <a:bodyPr wrap="square" lIns="0" tIns="0" rIns="0" bIns="0" rtlCol="0" anchor="ctr"/>
          <a:lstStyle/>
          <a:p>
            <a:pPr marL="0" indent="0" latinLnBrk="0">
              <a:lnSpc>
                <a:spcPts val="1150"/>
              </a:lnSpc>
              <a:buNone/>
            </a:pPr>
            <a:r>
              <a:rPr lang="en-US" sz="1200" dirty="0">
                <a:solidFill>
                  <a:srgbClr val="5C6684"/>
                </a:solidFill>
                <a:latin typeface="Calibri" pitchFamily="34" charset="0"/>
                <a:ea typeface="Calibri" pitchFamily="34" charset="-122"/>
                <a:cs typeface="Calibri" pitchFamily="34" charset="-120"/>
              </a:rPr>
              <a:t>Continues its own work programme; two ISG QKD figures sit on the TC QT officer slate</a:t>
            </a:r>
            <a:endParaRPr lang="en-US" sz="1200" dirty="0"/>
          </a:p>
        </p:txBody>
      </p:sp>
      <p:sp>
        <p:nvSpPr>
          <p:cNvPr id="46" name="Text 44"/>
          <p:cNvSpPr txBox="1"/>
          <p:nvPr/>
        </p:nvSpPr>
        <p:spPr>
          <a:xfrm>
            <a:off x="566928" y="6355080"/>
            <a:ext cx="11064240" cy="274320"/>
          </a:xfrm>
          <a:prstGeom prst="rect">
            <a:avLst/>
          </a:prstGeom>
          <a:noFill/>
          <a:ln/>
        </p:spPr>
        <p:txBody>
          <a:bodyPr wrap="square" lIns="0" tIns="0" rIns="0" bIns="0" rtlCol="0" anchor="ctr"/>
          <a:lstStyle/>
          <a:p>
            <a:pPr marL="0" indent="0">
              <a:buNone/>
            </a:pPr>
            <a:r>
              <a:rPr lang="en-US" sz="1200" i="1" dirty="0">
                <a:solidFill>
                  <a:srgbClr val="5C6684"/>
                </a:solidFill>
                <a:latin typeface="Calibri" pitchFamily="34" charset="0"/>
                <a:ea typeface="Calibri" pitchFamily="34" charset="-122"/>
                <a:cs typeface="Calibri" pitchFamily="34" charset="-120"/>
              </a:rPr>
              <a:t>ISG QKD figures from the companion review in this series, accessed 16 September 2026.</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51996" y="19526"/>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Four ETSI bodies touch quantum</a:t>
            </a:r>
            <a:endParaRPr lang="en-US" sz="3200" dirty="0">
              <a:solidFill>
                <a:schemeClr val="bg1"/>
              </a:solidFill>
            </a:endParaRPr>
          </a:p>
        </p:txBody>
      </p:sp>
      <p:sp>
        <p:nvSpPr>
          <p:cNvPr id="4" name="Shape 2"/>
          <p:cNvSpPr/>
          <p:nvPr/>
        </p:nvSpPr>
        <p:spPr>
          <a:xfrm>
            <a:off x="566928" y="1412776"/>
            <a:ext cx="11064240" cy="914400"/>
          </a:xfrm>
          <a:prstGeom prst="roundRect">
            <a:avLst>
              <a:gd name="adj" fmla="val 10000"/>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786384" y="1595656"/>
            <a:ext cx="1188720" cy="274320"/>
          </a:xfrm>
          <a:prstGeom prst="roundRect">
            <a:avLst>
              <a:gd name="adj" fmla="val 20000"/>
            </a:avLst>
          </a:prstGeom>
          <a:solidFill>
            <a:srgbClr val="02C39A"/>
          </a:solidFill>
          <a:ln w="12700">
            <a:solidFill>
              <a:srgbClr val="02C39A"/>
            </a:solidFill>
            <a:prstDash val="solid"/>
          </a:ln>
        </p:spPr>
      </p:sp>
      <p:sp>
        <p:nvSpPr>
          <p:cNvPr id="6" name="Text 4"/>
          <p:cNvSpPr txBox="1"/>
          <p:nvPr/>
        </p:nvSpPr>
        <p:spPr>
          <a:xfrm>
            <a:off x="786384" y="1595656"/>
            <a:ext cx="1188720" cy="274320"/>
          </a:xfrm>
          <a:prstGeom prst="rect">
            <a:avLst/>
          </a:prstGeom>
          <a:noFill/>
          <a:ln/>
        </p:spPr>
        <p:txBody>
          <a:bodyPr wrap="square" lIns="0" tIns="0" rIns="0" bIns="0" rtlCol="0" anchor="ctr"/>
          <a:lstStyle/>
          <a:p>
            <a:pPr marL="0" indent="0" algn="ctr" latinLnBrk="0">
              <a:buNone/>
            </a:pPr>
            <a:r>
              <a:rPr lang="en-US" sz="1200" b="1" dirty="0">
                <a:solidFill>
                  <a:srgbClr val="0E1330"/>
                </a:solidFill>
                <a:latin typeface="Calibri" pitchFamily="34" charset="0"/>
                <a:ea typeface="Calibri" pitchFamily="34" charset="-122"/>
                <a:cs typeface="Calibri" pitchFamily="34" charset="-120"/>
              </a:rPr>
              <a:t>TC QT</a:t>
            </a:r>
            <a:endParaRPr lang="en-US" sz="1200" dirty="0"/>
          </a:p>
        </p:txBody>
      </p:sp>
      <p:sp>
        <p:nvSpPr>
          <p:cNvPr id="7" name="Text 5"/>
          <p:cNvSpPr txBox="1"/>
          <p:nvPr/>
        </p:nvSpPr>
        <p:spPr>
          <a:xfrm>
            <a:off x="2139696" y="1559080"/>
            <a:ext cx="3017520" cy="457200"/>
          </a:xfrm>
          <a:prstGeom prst="rect">
            <a:avLst/>
          </a:prstGeom>
          <a:noFill/>
          <a:ln/>
        </p:spPr>
        <p:txBody>
          <a:bodyPr wrap="square" lIns="0" tIns="0" rIns="0" bIns="0" rtlCol="0" anchor="t"/>
          <a:lstStyle/>
          <a:p>
            <a:pPr marL="0" indent="0" latinLnBrk="0">
              <a:lnSpc>
                <a:spcPts val="1400"/>
              </a:lnSpc>
              <a:buNone/>
            </a:pPr>
            <a:r>
              <a:rPr lang="en-US" b="1" dirty="0">
                <a:solidFill>
                  <a:srgbClr val="161D3A"/>
                </a:solidFill>
                <a:latin typeface="Calibri" pitchFamily="34" charset="0"/>
                <a:ea typeface="Calibri" pitchFamily="34" charset="-122"/>
                <a:cs typeface="Calibri" pitchFamily="34" charset="-120"/>
              </a:rPr>
              <a:t>Quantum Technologies</a:t>
            </a:r>
            <a:endParaRPr lang="en-US" dirty="0"/>
          </a:p>
        </p:txBody>
      </p:sp>
      <p:sp>
        <p:nvSpPr>
          <p:cNvPr id="8" name="Text 6"/>
          <p:cNvSpPr txBox="1"/>
          <p:nvPr/>
        </p:nvSpPr>
        <p:spPr>
          <a:xfrm>
            <a:off x="5257800" y="1577368"/>
            <a:ext cx="4892040" cy="640080"/>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Communications, networking, satellite, sensing, QRNG, security. One roadmap TR in progress.</a:t>
            </a:r>
            <a:endParaRPr lang="en-US" sz="1200" dirty="0"/>
          </a:p>
        </p:txBody>
      </p:sp>
      <p:sp>
        <p:nvSpPr>
          <p:cNvPr id="9" name="Text 7"/>
          <p:cNvSpPr txBox="1"/>
          <p:nvPr/>
        </p:nvSpPr>
        <p:spPr>
          <a:xfrm>
            <a:off x="10332720" y="1723672"/>
            <a:ext cx="1097280" cy="292608"/>
          </a:xfrm>
          <a:prstGeom prst="rect">
            <a:avLst/>
          </a:prstGeom>
          <a:noFill/>
          <a:ln/>
        </p:spPr>
        <p:txBody>
          <a:bodyPr wrap="square" lIns="0" tIns="0" rIns="0" bIns="0" rtlCol="0" anchor="ctr"/>
          <a:lstStyle/>
          <a:p>
            <a:pPr marL="0" indent="0" algn="r" latinLnBrk="0">
              <a:buNone/>
            </a:pPr>
            <a:r>
              <a:rPr lang="en-US" sz="1400" b="1" dirty="0">
                <a:solidFill>
                  <a:srgbClr val="02C39A"/>
                </a:solidFill>
                <a:latin typeface="Calibri" pitchFamily="34" charset="0"/>
                <a:ea typeface="Calibri" pitchFamily="34" charset="-122"/>
                <a:cs typeface="Calibri" pitchFamily="34" charset="-120"/>
              </a:rPr>
              <a:t>0 published</a:t>
            </a:r>
            <a:endParaRPr lang="en-US" sz="1400" dirty="0"/>
          </a:p>
        </p:txBody>
      </p:sp>
      <p:sp>
        <p:nvSpPr>
          <p:cNvPr id="10" name="Shape 8"/>
          <p:cNvSpPr/>
          <p:nvPr/>
        </p:nvSpPr>
        <p:spPr>
          <a:xfrm>
            <a:off x="566928" y="2391184"/>
            <a:ext cx="11064240" cy="914400"/>
          </a:xfrm>
          <a:prstGeom prst="roundRect">
            <a:avLst>
              <a:gd name="adj" fmla="val 10000"/>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1" name="Shape 9"/>
          <p:cNvSpPr/>
          <p:nvPr/>
        </p:nvSpPr>
        <p:spPr>
          <a:xfrm>
            <a:off x="786384" y="2574064"/>
            <a:ext cx="1188720" cy="274320"/>
          </a:xfrm>
          <a:prstGeom prst="roundRect">
            <a:avLst>
              <a:gd name="adj" fmla="val 20000"/>
            </a:avLst>
          </a:prstGeom>
          <a:solidFill>
            <a:srgbClr val="1C7293"/>
          </a:solidFill>
          <a:ln w="12700">
            <a:solidFill>
              <a:srgbClr val="1C7293"/>
            </a:solidFill>
            <a:prstDash val="solid"/>
          </a:ln>
        </p:spPr>
      </p:sp>
      <p:sp>
        <p:nvSpPr>
          <p:cNvPr id="12" name="Text 10"/>
          <p:cNvSpPr txBox="1"/>
          <p:nvPr/>
        </p:nvSpPr>
        <p:spPr>
          <a:xfrm>
            <a:off x="786384" y="2574064"/>
            <a:ext cx="118872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ISG QKD</a:t>
            </a:r>
            <a:endParaRPr lang="en-US" sz="1200" dirty="0"/>
          </a:p>
        </p:txBody>
      </p:sp>
      <p:sp>
        <p:nvSpPr>
          <p:cNvPr id="13" name="Text 11"/>
          <p:cNvSpPr txBox="1"/>
          <p:nvPr/>
        </p:nvSpPr>
        <p:spPr>
          <a:xfrm>
            <a:off x="2139696" y="2537488"/>
            <a:ext cx="3017520" cy="457200"/>
          </a:xfrm>
          <a:prstGeom prst="rect">
            <a:avLst/>
          </a:prstGeom>
          <a:noFill/>
          <a:ln/>
        </p:spPr>
        <p:txBody>
          <a:bodyPr wrap="square" lIns="0" tIns="0" rIns="0" bIns="0" rtlCol="0" anchor="t"/>
          <a:lstStyle/>
          <a:p>
            <a:pPr marL="0" indent="0" latinLnBrk="0">
              <a:lnSpc>
                <a:spcPts val="1400"/>
              </a:lnSpc>
              <a:buNone/>
            </a:pPr>
            <a:r>
              <a:rPr lang="en-US" b="1" dirty="0">
                <a:solidFill>
                  <a:srgbClr val="161D3A"/>
                </a:solidFill>
                <a:latin typeface="Calibri" pitchFamily="34" charset="0"/>
                <a:ea typeface="Calibri" pitchFamily="34" charset="-122"/>
                <a:cs typeface="Calibri" pitchFamily="34" charset="-120"/>
              </a:rPr>
              <a:t>Quantum Key Distribution</a:t>
            </a:r>
            <a:endParaRPr lang="en-US" dirty="0"/>
          </a:p>
        </p:txBody>
      </p:sp>
      <p:sp>
        <p:nvSpPr>
          <p:cNvPr id="14" name="Text 12"/>
          <p:cNvSpPr txBox="1"/>
          <p:nvPr/>
        </p:nvSpPr>
        <p:spPr>
          <a:xfrm>
            <a:off x="5257800" y="2555776"/>
            <a:ext cx="4892040" cy="640080"/>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Interfaces, key management, SDN control, optical characterisation, Common Criteria profiles.</a:t>
            </a:r>
            <a:endParaRPr lang="en-US" sz="1200" dirty="0"/>
          </a:p>
        </p:txBody>
      </p:sp>
      <p:sp>
        <p:nvSpPr>
          <p:cNvPr id="15" name="Text 13"/>
          <p:cNvSpPr txBox="1"/>
          <p:nvPr/>
        </p:nvSpPr>
        <p:spPr>
          <a:xfrm>
            <a:off x="10332720" y="2702080"/>
            <a:ext cx="1097280" cy="292608"/>
          </a:xfrm>
          <a:prstGeom prst="rect">
            <a:avLst/>
          </a:prstGeom>
          <a:noFill/>
          <a:ln/>
        </p:spPr>
        <p:txBody>
          <a:bodyPr wrap="square" lIns="0" tIns="0" rIns="0" bIns="0" rtlCol="0" anchor="ctr"/>
          <a:lstStyle/>
          <a:p>
            <a:pPr marL="0" indent="0" algn="r" latinLnBrk="0">
              <a:buNone/>
            </a:pPr>
            <a:r>
              <a:rPr lang="en-US" sz="1400" b="1" dirty="0">
                <a:solidFill>
                  <a:srgbClr val="1C7293"/>
                </a:solidFill>
                <a:latin typeface="Calibri" pitchFamily="34" charset="0"/>
                <a:ea typeface="Calibri" pitchFamily="34" charset="-122"/>
                <a:cs typeface="Calibri" pitchFamily="34" charset="-120"/>
              </a:rPr>
              <a:t>13 in force</a:t>
            </a:r>
            <a:endParaRPr lang="en-US" sz="1400" dirty="0"/>
          </a:p>
        </p:txBody>
      </p:sp>
      <p:sp>
        <p:nvSpPr>
          <p:cNvPr id="16" name="Shape 14"/>
          <p:cNvSpPr/>
          <p:nvPr/>
        </p:nvSpPr>
        <p:spPr>
          <a:xfrm>
            <a:off x="566928" y="3369592"/>
            <a:ext cx="11064240" cy="914400"/>
          </a:xfrm>
          <a:prstGeom prst="roundRect">
            <a:avLst>
              <a:gd name="adj" fmla="val 10000"/>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7" name="Shape 15"/>
          <p:cNvSpPr/>
          <p:nvPr/>
        </p:nvSpPr>
        <p:spPr>
          <a:xfrm>
            <a:off x="786384" y="3552472"/>
            <a:ext cx="1188720" cy="274320"/>
          </a:xfrm>
          <a:prstGeom prst="roundRect">
            <a:avLst>
              <a:gd name="adj" fmla="val 20000"/>
            </a:avLst>
          </a:prstGeom>
          <a:solidFill>
            <a:srgbClr val="5B4B8A"/>
          </a:solidFill>
          <a:ln w="12700">
            <a:solidFill>
              <a:srgbClr val="5B4B8A"/>
            </a:solidFill>
            <a:prstDash val="solid"/>
          </a:ln>
        </p:spPr>
      </p:sp>
      <p:sp>
        <p:nvSpPr>
          <p:cNvPr id="18" name="Text 16"/>
          <p:cNvSpPr txBox="1"/>
          <p:nvPr/>
        </p:nvSpPr>
        <p:spPr>
          <a:xfrm>
            <a:off x="786384" y="3552472"/>
            <a:ext cx="1188720" cy="274320"/>
          </a:xfrm>
          <a:prstGeom prst="rect">
            <a:avLst/>
          </a:prstGeom>
          <a:noFill/>
          <a:ln/>
        </p:spPr>
        <p:txBody>
          <a:bodyPr wrap="square" lIns="0" tIns="0" rIns="0" bIns="0" rtlCol="0" anchor="ctr"/>
          <a:lstStyle/>
          <a:p>
            <a:pPr marL="0" indent="0" algn="ctr" latinLnBrk="0">
              <a:buNone/>
            </a:pPr>
            <a:r>
              <a:rPr lang="en-US" sz="1200" b="1" dirty="0">
                <a:solidFill>
                  <a:srgbClr val="FFFFFF"/>
                </a:solidFill>
                <a:latin typeface="Calibri" pitchFamily="34" charset="0"/>
                <a:ea typeface="Calibri" pitchFamily="34" charset="-122"/>
                <a:cs typeface="Calibri" pitchFamily="34" charset="-120"/>
              </a:rPr>
              <a:t>TC CYBER</a:t>
            </a:r>
            <a:endParaRPr lang="en-US" sz="1200" dirty="0"/>
          </a:p>
        </p:txBody>
      </p:sp>
      <p:sp>
        <p:nvSpPr>
          <p:cNvPr id="19" name="Text 17"/>
          <p:cNvSpPr txBox="1"/>
          <p:nvPr/>
        </p:nvSpPr>
        <p:spPr>
          <a:xfrm>
            <a:off x="2139696" y="3515896"/>
            <a:ext cx="3017520" cy="457200"/>
          </a:xfrm>
          <a:prstGeom prst="rect">
            <a:avLst/>
          </a:prstGeom>
          <a:noFill/>
          <a:ln/>
        </p:spPr>
        <p:txBody>
          <a:bodyPr wrap="square" lIns="0" tIns="0" rIns="0" bIns="0" rtlCol="0" anchor="t"/>
          <a:lstStyle/>
          <a:p>
            <a:pPr marL="0" indent="0" latinLnBrk="0">
              <a:lnSpc>
                <a:spcPts val="1400"/>
              </a:lnSpc>
              <a:buNone/>
            </a:pPr>
            <a:r>
              <a:rPr lang="en-US" b="1" dirty="0">
                <a:solidFill>
                  <a:srgbClr val="161D3A"/>
                </a:solidFill>
                <a:latin typeface="Calibri" pitchFamily="34" charset="0"/>
                <a:ea typeface="Calibri" pitchFamily="34" charset="-122"/>
                <a:cs typeface="Calibri" pitchFamily="34" charset="-120"/>
              </a:rPr>
              <a:t>Cyber Security</a:t>
            </a:r>
            <a:endParaRPr lang="en-US" dirty="0"/>
          </a:p>
        </p:txBody>
      </p:sp>
      <p:sp>
        <p:nvSpPr>
          <p:cNvPr id="20" name="Text 18"/>
          <p:cNvSpPr txBox="1"/>
          <p:nvPr/>
        </p:nvSpPr>
        <p:spPr>
          <a:xfrm>
            <a:off x="5257800" y="3534184"/>
            <a:ext cx="4892040" cy="640080"/>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Post-quantum cryptography, quantum-safe hybrid key exchange (2025), and QRNG implementation guidelines — TR 104 171, published 03/2026.</a:t>
            </a:r>
            <a:endParaRPr lang="en-US" sz="1200" dirty="0"/>
          </a:p>
        </p:txBody>
      </p:sp>
      <p:sp>
        <p:nvSpPr>
          <p:cNvPr id="21" name="Text 19"/>
          <p:cNvSpPr txBox="1"/>
          <p:nvPr/>
        </p:nvSpPr>
        <p:spPr>
          <a:xfrm>
            <a:off x="10332720" y="3680488"/>
            <a:ext cx="1097280" cy="292608"/>
          </a:xfrm>
          <a:prstGeom prst="rect">
            <a:avLst/>
          </a:prstGeom>
          <a:noFill/>
          <a:ln/>
        </p:spPr>
        <p:txBody>
          <a:bodyPr wrap="square" lIns="0" tIns="0" rIns="0" bIns="0" rtlCol="0" anchor="ctr"/>
          <a:lstStyle/>
          <a:p>
            <a:pPr marL="0" indent="0" algn="r" latinLnBrk="0">
              <a:buNone/>
            </a:pPr>
            <a:r>
              <a:rPr lang="en-US" sz="1400" b="1" dirty="0">
                <a:solidFill>
                  <a:srgbClr val="5B4B8A"/>
                </a:solidFill>
                <a:latin typeface="Calibri" pitchFamily="34" charset="0"/>
                <a:ea typeface="Calibri" pitchFamily="34" charset="-122"/>
                <a:cs typeface="Calibri" pitchFamily="34" charset="-120"/>
              </a:rPr>
              <a:t>Published</a:t>
            </a:r>
            <a:endParaRPr lang="en-US" sz="1400" dirty="0"/>
          </a:p>
        </p:txBody>
      </p:sp>
      <p:sp>
        <p:nvSpPr>
          <p:cNvPr id="22" name="Shape 20"/>
          <p:cNvSpPr/>
          <p:nvPr/>
        </p:nvSpPr>
        <p:spPr>
          <a:xfrm>
            <a:off x="566928" y="4348000"/>
            <a:ext cx="11064240" cy="914400"/>
          </a:xfrm>
          <a:prstGeom prst="roundRect">
            <a:avLst>
              <a:gd name="adj" fmla="val 10000"/>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3" name="Shape 21"/>
          <p:cNvSpPr/>
          <p:nvPr/>
        </p:nvSpPr>
        <p:spPr>
          <a:xfrm>
            <a:off x="786384" y="4530880"/>
            <a:ext cx="1188720" cy="274320"/>
          </a:xfrm>
          <a:prstGeom prst="roundRect">
            <a:avLst>
              <a:gd name="adj" fmla="val 20000"/>
            </a:avLst>
          </a:prstGeom>
          <a:solidFill>
            <a:srgbClr val="B0713F"/>
          </a:solidFill>
          <a:ln w="12700">
            <a:solidFill>
              <a:srgbClr val="B0713F"/>
            </a:solidFill>
            <a:prstDash val="solid"/>
          </a:ln>
        </p:spPr>
      </p:sp>
      <p:sp>
        <p:nvSpPr>
          <p:cNvPr id="24" name="Text 22"/>
          <p:cNvSpPr txBox="1"/>
          <p:nvPr/>
        </p:nvSpPr>
        <p:spPr>
          <a:xfrm>
            <a:off x="786384" y="4530880"/>
            <a:ext cx="1188720" cy="274320"/>
          </a:xfrm>
          <a:prstGeom prst="rect">
            <a:avLst/>
          </a:prstGeom>
          <a:noFill/>
          <a:ln/>
        </p:spPr>
        <p:txBody>
          <a:bodyPr wrap="square" lIns="0" tIns="0" rIns="0" bIns="0" rtlCol="0" anchor="ctr"/>
          <a:lstStyle/>
          <a:p>
            <a:pPr marL="0" indent="0" algn="ctr" latinLnBrk="0">
              <a:buNone/>
            </a:pPr>
            <a:r>
              <a:rPr lang="en-US" sz="1200" b="1" dirty="0">
                <a:solidFill>
                  <a:srgbClr val="0E1330"/>
                </a:solidFill>
                <a:latin typeface="Calibri" pitchFamily="34" charset="0"/>
                <a:ea typeface="Calibri" pitchFamily="34" charset="-122"/>
                <a:cs typeface="Calibri" pitchFamily="34" charset="-120"/>
              </a:rPr>
              <a:t>ETSI/IQC</a:t>
            </a:r>
            <a:endParaRPr lang="en-US" sz="1200" dirty="0"/>
          </a:p>
        </p:txBody>
      </p:sp>
      <p:sp>
        <p:nvSpPr>
          <p:cNvPr id="25" name="Text 23"/>
          <p:cNvSpPr txBox="1"/>
          <p:nvPr/>
        </p:nvSpPr>
        <p:spPr>
          <a:xfrm>
            <a:off x="2139696" y="4494304"/>
            <a:ext cx="3017520" cy="457200"/>
          </a:xfrm>
          <a:prstGeom prst="rect">
            <a:avLst/>
          </a:prstGeom>
          <a:noFill/>
          <a:ln/>
        </p:spPr>
        <p:txBody>
          <a:bodyPr wrap="square" lIns="0" tIns="0" rIns="0" bIns="0" rtlCol="0" anchor="t"/>
          <a:lstStyle/>
          <a:p>
            <a:pPr marL="0" indent="0" latinLnBrk="0">
              <a:lnSpc>
                <a:spcPts val="1400"/>
              </a:lnSpc>
              <a:buNone/>
            </a:pPr>
            <a:r>
              <a:rPr lang="en-US" b="1" dirty="0">
                <a:solidFill>
                  <a:srgbClr val="161D3A"/>
                </a:solidFill>
                <a:latin typeface="Calibri" pitchFamily="34" charset="0"/>
                <a:ea typeface="Calibri" pitchFamily="34" charset="-122"/>
                <a:cs typeface="Calibri" pitchFamily="34" charset="-120"/>
              </a:rPr>
              <a:t>Quantum Safe Cryptography Conference</a:t>
            </a:r>
            <a:endParaRPr lang="en-US" dirty="0"/>
          </a:p>
        </p:txBody>
      </p:sp>
      <p:sp>
        <p:nvSpPr>
          <p:cNvPr id="26" name="Text 24"/>
          <p:cNvSpPr txBox="1"/>
          <p:nvPr/>
        </p:nvSpPr>
        <p:spPr>
          <a:xfrm>
            <a:off x="5257800" y="4512592"/>
            <a:ext cx="4892040" cy="640080"/>
          </a:xfrm>
          <a:prstGeom prst="rect">
            <a:avLst/>
          </a:prstGeom>
          <a:noFill/>
          <a:ln/>
        </p:spPr>
        <p:txBody>
          <a:bodyPr wrap="square" lIns="0" tIns="0" rIns="0" bIns="0" rtlCol="0" anchor="t"/>
          <a:lstStyle/>
          <a:p>
            <a:pPr marL="0" indent="0" latinLnBrk="0">
              <a:lnSpc>
                <a:spcPts val="1200"/>
              </a:lnSpc>
              <a:buNone/>
            </a:pPr>
            <a:r>
              <a:rPr lang="en-US" sz="1200" dirty="0">
                <a:solidFill>
                  <a:srgbClr val="5C6684"/>
                </a:solidFill>
                <a:latin typeface="Calibri" pitchFamily="34" charset="0"/>
                <a:ea typeface="Calibri" pitchFamily="34" charset="-122"/>
                <a:cs typeface="Calibri" pitchFamily="34" charset="-120"/>
              </a:rPr>
              <a:t>The annual cross-cutting venue. The June 2026 edition drew more than 250 participants; the 2026 conference was held in Ottawa.</a:t>
            </a:r>
            <a:endParaRPr lang="en-US" sz="1200" dirty="0"/>
          </a:p>
        </p:txBody>
      </p:sp>
      <p:sp>
        <p:nvSpPr>
          <p:cNvPr id="27" name="Text 25"/>
          <p:cNvSpPr txBox="1"/>
          <p:nvPr/>
        </p:nvSpPr>
        <p:spPr>
          <a:xfrm>
            <a:off x="10332720" y="4658896"/>
            <a:ext cx="1097280" cy="292608"/>
          </a:xfrm>
          <a:prstGeom prst="rect">
            <a:avLst/>
          </a:prstGeom>
          <a:noFill/>
          <a:ln/>
        </p:spPr>
        <p:txBody>
          <a:bodyPr wrap="square" lIns="0" tIns="0" rIns="0" bIns="0" rtlCol="0" anchor="ctr"/>
          <a:lstStyle/>
          <a:p>
            <a:pPr marL="0" indent="0" algn="r" latinLnBrk="0">
              <a:buNone/>
            </a:pPr>
            <a:r>
              <a:rPr lang="en-US" sz="1400" b="1" dirty="0">
                <a:solidFill>
                  <a:srgbClr val="B0713F"/>
                </a:solidFill>
                <a:latin typeface="Calibri" pitchFamily="34" charset="0"/>
                <a:ea typeface="Calibri" pitchFamily="34" charset="-122"/>
                <a:cs typeface="Calibri" pitchFamily="34" charset="-120"/>
              </a:rPr>
              <a:t>Annual event</a:t>
            </a:r>
            <a:endParaRPr lang="en-US" sz="1400" dirty="0"/>
          </a:p>
        </p:txBody>
      </p:sp>
      <p:sp>
        <p:nvSpPr>
          <p:cNvPr id="28" name="Shape 26"/>
          <p:cNvSpPr/>
          <p:nvPr/>
        </p:nvSpPr>
        <p:spPr>
          <a:xfrm>
            <a:off x="566928" y="5417848"/>
            <a:ext cx="11064240" cy="640080"/>
          </a:xfrm>
          <a:prstGeom prst="roundRect">
            <a:avLst>
              <a:gd name="adj" fmla="val 14286"/>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9" name="Text 27"/>
          <p:cNvSpPr txBox="1"/>
          <p:nvPr/>
        </p:nvSpPr>
        <p:spPr>
          <a:xfrm>
            <a:off x="868680" y="5545864"/>
            <a:ext cx="10515600" cy="420624"/>
          </a:xfrm>
          <a:prstGeom prst="rect">
            <a:avLst/>
          </a:prstGeom>
          <a:noFill/>
          <a:ln/>
        </p:spPr>
        <p:txBody>
          <a:bodyPr wrap="square" lIns="0" tIns="0" rIns="0" bIns="0" rtlCol="0" anchor="t"/>
          <a:lstStyle/>
          <a:p>
            <a:pPr marL="0" indent="0" latinLnBrk="0">
              <a:lnSpc>
                <a:spcPts val="1300"/>
              </a:lnSpc>
              <a:buNone/>
            </a:pPr>
            <a:r>
              <a:rPr lang="en-US" sz="1400" i="1" dirty="0">
                <a:solidFill>
                  <a:srgbClr val="161D3A"/>
                </a:solidFill>
                <a:latin typeface="Calibri" pitchFamily="34" charset="0"/>
                <a:ea typeface="Calibri" pitchFamily="34" charset="-122"/>
                <a:cs typeface="Calibri" pitchFamily="34" charset="-120"/>
              </a:rPr>
              <a:t>The committee agreed at its kick-off to hold its meetings alongside ISG QKD and the Quantum Safe Cryptography group “to ensure convergence and maximize participation from quantum experts”. Watch that arrangement: it is how a merger would begin if one is coming.</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32459" y="44624"/>
            <a:ext cx="10789920" cy="658368"/>
          </a:xfrm>
          <a:prstGeom prst="rect">
            <a:avLst/>
          </a:prstGeom>
          <a:noFill/>
          <a:ln/>
        </p:spPr>
        <p:txBody>
          <a:bodyPr wrap="square" lIns="0" tIns="0" rIns="0" bIns="0" rtlCol="0" anchor="ctr"/>
          <a:lstStyle/>
          <a:p>
            <a:pPr marL="0" indent="0">
              <a:buNone/>
            </a:pPr>
            <a:r>
              <a:rPr lang="en-US" sz="3200" b="1" dirty="0">
                <a:solidFill>
                  <a:schemeClr val="bg1"/>
                </a:solidFill>
                <a:latin typeface="Cambria" pitchFamily="34" charset="0"/>
                <a:ea typeface="Cambria" pitchFamily="34" charset="-122"/>
                <a:cs typeface="Cambria" pitchFamily="34" charset="-120"/>
              </a:rPr>
              <a:t>Three bodies, three different jobs</a:t>
            </a:r>
            <a:endParaRPr lang="en-US" sz="3200" dirty="0">
              <a:solidFill>
                <a:schemeClr val="bg1"/>
              </a:solidFill>
            </a:endParaRPr>
          </a:p>
        </p:txBody>
      </p:sp>
      <p:sp>
        <p:nvSpPr>
          <p:cNvPr id="4" name="Shape 2"/>
          <p:cNvSpPr/>
          <p:nvPr/>
        </p:nvSpPr>
        <p:spPr>
          <a:xfrm>
            <a:off x="566928" y="1340768"/>
            <a:ext cx="2286000" cy="420624"/>
          </a:xfrm>
          <a:prstGeom prst="rect">
            <a:avLst/>
          </a:prstGeom>
          <a:solidFill>
            <a:srgbClr val="E6ECF4"/>
          </a:solidFill>
          <a:ln w="6350">
            <a:solidFill>
              <a:srgbClr val="C9D4E2"/>
            </a:solidFill>
            <a:prstDash val="solid"/>
          </a:ln>
        </p:spPr>
      </p:sp>
      <p:sp>
        <p:nvSpPr>
          <p:cNvPr id="5" name="Text 3"/>
          <p:cNvSpPr txBox="1"/>
          <p:nvPr/>
        </p:nvSpPr>
        <p:spPr>
          <a:xfrm>
            <a:off x="676656" y="1340768"/>
            <a:ext cx="2066544" cy="420624"/>
          </a:xfrm>
          <a:prstGeom prst="rect">
            <a:avLst/>
          </a:prstGeom>
          <a:noFill/>
          <a:ln/>
        </p:spPr>
        <p:txBody>
          <a:bodyPr wrap="square" lIns="0" tIns="0" rIns="0" bIns="0" rtlCol="0" anchor="ctr"/>
          <a:lstStyle/>
          <a:p>
            <a:pPr marL="0" indent="0" latinLnBrk="0">
              <a:buNone/>
            </a:pPr>
            <a:endParaRPr lang="en-US" dirty="0"/>
          </a:p>
        </p:txBody>
      </p:sp>
      <p:sp>
        <p:nvSpPr>
          <p:cNvPr id="6" name="Shape 4"/>
          <p:cNvSpPr/>
          <p:nvPr/>
        </p:nvSpPr>
        <p:spPr>
          <a:xfrm>
            <a:off x="2852928" y="1340768"/>
            <a:ext cx="3017520" cy="420624"/>
          </a:xfrm>
          <a:prstGeom prst="rect">
            <a:avLst/>
          </a:prstGeom>
          <a:solidFill>
            <a:srgbClr val="E6ECF4"/>
          </a:solidFill>
          <a:ln w="6350">
            <a:solidFill>
              <a:srgbClr val="C9D4E2"/>
            </a:solidFill>
            <a:prstDash val="solid"/>
          </a:ln>
        </p:spPr>
      </p:sp>
      <p:sp>
        <p:nvSpPr>
          <p:cNvPr id="7" name="Text 5"/>
          <p:cNvSpPr txBox="1"/>
          <p:nvPr/>
        </p:nvSpPr>
        <p:spPr>
          <a:xfrm>
            <a:off x="2962656" y="1340768"/>
            <a:ext cx="2798064" cy="420624"/>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ETSI ISG QKD</a:t>
            </a:r>
            <a:endParaRPr lang="en-US" dirty="0"/>
          </a:p>
        </p:txBody>
      </p:sp>
      <p:sp>
        <p:nvSpPr>
          <p:cNvPr id="8" name="Shape 6"/>
          <p:cNvSpPr/>
          <p:nvPr/>
        </p:nvSpPr>
        <p:spPr>
          <a:xfrm>
            <a:off x="5870448" y="1340768"/>
            <a:ext cx="3017520" cy="420624"/>
          </a:xfrm>
          <a:prstGeom prst="rect">
            <a:avLst/>
          </a:prstGeom>
          <a:solidFill>
            <a:srgbClr val="E6ECF4"/>
          </a:solidFill>
          <a:ln w="6350">
            <a:solidFill>
              <a:srgbClr val="C9D4E2"/>
            </a:solidFill>
            <a:prstDash val="solid"/>
          </a:ln>
        </p:spPr>
      </p:sp>
      <p:sp>
        <p:nvSpPr>
          <p:cNvPr id="9" name="Text 7"/>
          <p:cNvSpPr txBox="1"/>
          <p:nvPr/>
        </p:nvSpPr>
        <p:spPr>
          <a:xfrm>
            <a:off x="5980176" y="1340768"/>
            <a:ext cx="2798064" cy="420624"/>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ITU-T (SG13/17/11)</a:t>
            </a:r>
            <a:endParaRPr lang="en-US" dirty="0"/>
          </a:p>
        </p:txBody>
      </p:sp>
      <p:sp>
        <p:nvSpPr>
          <p:cNvPr id="10" name="Shape 8"/>
          <p:cNvSpPr/>
          <p:nvPr/>
        </p:nvSpPr>
        <p:spPr>
          <a:xfrm>
            <a:off x="8887968" y="1340768"/>
            <a:ext cx="2743200" cy="420624"/>
          </a:xfrm>
          <a:prstGeom prst="rect">
            <a:avLst/>
          </a:prstGeom>
          <a:solidFill>
            <a:srgbClr val="E6ECF4"/>
          </a:solidFill>
          <a:ln w="6350">
            <a:solidFill>
              <a:srgbClr val="C9D4E2"/>
            </a:solidFill>
            <a:prstDash val="solid"/>
          </a:ln>
        </p:spPr>
      </p:sp>
      <p:sp>
        <p:nvSpPr>
          <p:cNvPr id="11" name="Text 9"/>
          <p:cNvSpPr txBox="1"/>
          <p:nvPr/>
        </p:nvSpPr>
        <p:spPr>
          <a:xfrm>
            <a:off x="8997696" y="1340768"/>
            <a:ext cx="2523744" cy="420624"/>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IEC/ISO JTC 3</a:t>
            </a:r>
            <a:endParaRPr lang="en-US" dirty="0"/>
          </a:p>
        </p:txBody>
      </p:sp>
      <p:sp>
        <p:nvSpPr>
          <p:cNvPr id="12" name="Shape 10"/>
          <p:cNvSpPr/>
          <p:nvPr/>
        </p:nvSpPr>
        <p:spPr>
          <a:xfrm>
            <a:off x="566928" y="1761392"/>
            <a:ext cx="2286000" cy="658368"/>
          </a:xfrm>
          <a:prstGeom prst="rect">
            <a:avLst/>
          </a:prstGeom>
          <a:solidFill>
            <a:srgbClr val="FFFFFF"/>
          </a:solidFill>
          <a:ln w="6350">
            <a:solidFill>
              <a:srgbClr val="DCE3EC"/>
            </a:solidFill>
            <a:prstDash val="solid"/>
          </a:ln>
        </p:spPr>
      </p:sp>
      <p:sp>
        <p:nvSpPr>
          <p:cNvPr id="13" name="Text 11"/>
          <p:cNvSpPr txBox="1"/>
          <p:nvPr/>
        </p:nvSpPr>
        <p:spPr>
          <a:xfrm>
            <a:off x="676656" y="1788824"/>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Started</a:t>
            </a:r>
            <a:endParaRPr lang="en-US" sz="1400" dirty="0"/>
          </a:p>
        </p:txBody>
      </p:sp>
      <p:sp>
        <p:nvSpPr>
          <p:cNvPr id="14" name="Shape 12"/>
          <p:cNvSpPr/>
          <p:nvPr/>
        </p:nvSpPr>
        <p:spPr>
          <a:xfrm>
            <a:off x="2852928" y="1761392"/>
            <a:ext cx="3017520" cy="658368"/>
          </a:xfrm>
          <a:prstGeom prst="rect">
            <a:avLst/>
          </a:prstGeom>
          <a:solidFill>
            <a:srgbClr val="FFFFFF"/>
          </a:solidFill>
          <a:ln w="6350">
            <a:solidFill>
              <a:srgbClr val="DCE3EC"/>
            </a:solidFill>
            <a:prstDash val="solid"/>
          </a:ln>
        </p:spPr>
      </p:sp>
      <p:sp>
        <p:nvSpPr>
          <p:cNvPr id="15" name="Text 13"/>
          <p:cNvSpPr txBox="1"/>
          <p:nvPr/>
        </p:nvSpPr>
        <p:spPr>
          <a:xfrm>
            <a:off x="2962656" y="1788824"/>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2008 — the oldest QKD standards group</a:t>
            </a:r>
            <a:endParaRPr lang="en-US" sz="1400" dirty="0"/>
          </a:p>
        </p:txBody>
      </p:sp>
      <p:sp>
        <p:nvSpPr>
          <p:cNvPr id="16" name="Shape 14"/>
          <p:cNvSpPr/>
          <p:nvPr/>
        </p:nvSpPr>
        <p:spPr>
          <a:xfrm>
            <a:off x="5870448" y="1761392"/>
            <a:ext cx="3017520" cy="658368"/>
          </a:xfrm>
          <a:prstGeom prst="rect">
            <a:avLst/>
          </a:prstGeom>
          <a:solidFill>
            <a:srgbClr val="FFFFFF"/>
          </a:solidFill>
          <a:ln w="6350">
            <a:solidFill>
              <a:srgbClr val="DCE3EC"/>
            </a:solidFill>
            <a:prstDash val="solid"/>
          </a:ln>
        </p:spPr>
      </p:sp>
      <p:sp>
        <p:nvSpPr>
          <p:cNvPr id="17" name="Text 15"/>
          <p:cNvSpPr txBox="1"/>
          <p:nvPr/>
        </p:nvSpPr>
        <p:spPr>
          <a:xfrm>
            <a:off x="5980176" y="1788824"/>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Focus Group 2019; Y.3800 in 10/2019</a:t>
            </a:r>
            <a:endParaRPr lang="en-US" sz="1400" dirty="0"/>
          </a:p>
        </p:txBody>
      </p:sp>
      <p:sp>
        <p:nvSpPr>
          <p:cNvPr id="18" name="Shape 16"/>
          <p:cNvSpPr/>
          <p:nvPr/>
        </p:nvSpPr>
        <p:spPr>
          <a:xfrm>
            <a:off x="8887968" y="1761392"/>
            <a:ext cx="2743200" cy="658368"/>
          </a:xfrm>
          <a:prstGeom prst="rect">
            <a:avLst/>
          </a:prstGeom>
          <a:solidFill>
            <a:srgbClr val="FFFFFF"/>
          </a:solidFill>
          <a:ln w="6350">
            <a:solidFill>
              <a:srgbClr val="DCE3EC"/>
            </a:solidFill>
            <a:prstDash val="solid"/>
          </a:ln>
        </p:spPr>
      </p:sp>
      <p:sp>
        <p:nvSpPr>
          <p:cNvPr id="19" name="Text 17"/>
          <p:cNvSpPr txBox="1"/>
          <p:nvPr/>
        </p:nvSpPr>
        <p:spPr>
          <a:xfrm>
            <a:off x="8997696" y="1788824"/>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Committee announced 01/2024</a:t>
            </a:r>
            <a:endParaRPr lang="en-US" sz="1400" dirty="0"/>
          </a:p>
        </p:txBody>
      </p:sp>
      <p:sp>
        <p:nvSpPr>
          <p:cNvPr id="20" name="Shape 18"/>
          <p:cNvSpPr/>
          <p:nvPr/>
        </p:nvSpPr>
        <p:spPr>
          <a:xfrm>
            <a:off x="566928" y="2419760"/>
            <a:ext cx="2286000" cy="658368"/>
          </a:xfrm>
          <a:prstGeom prst="rect">
            <a:avLst/>
          </a:prstGeom>
          <a:solidFill>
            <a:srgbClr val="F7F9FC"/>
          </a:solidFill>
          <a:ln w="6350">
            <a:solidFill>
              <a:srgbClr val="DCE3EC"/>
            </a:solidFill>
            <a:prstDash val="solid"/>
          </a:ln>
        </p:spPr>
      </p:sp>
      <p:sp>
        <p:nvSpPr>
          <p:cNvPr id="21" name="Text 19"/>
          <p:cNvSpPr txBox="1"/>
          <p:nvPr/>
        </p:nvSpPr>
        <p:spPr>
          <a:xfrm>
            <a:off x="676656" y="2447192"/>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Output in force</a:t>
            </a:r>
            <a:endParaRPr lang="en-US" sz="1400" dirty="0"/>
          </a:p>
        </p:txBody>
      </p:sp>
      <p:sp>
        <p:nvSpPr>
          <p:cNvPr id="22" name="Shape 20"/>
          <p:cNvSpPr/>
          <p:nvPr/>
        </p:nvSpPr>
        <p:spPr>
          <a:xfrm>
            <a:off x="2852928" y="2419760"/>
            <a:ext cx="3017520" cy="658368"/>
          </a:xfrm>
          <a:prstGeom prst="rect">
            <a:avLst/>
          </a:prstGeom>
          <a:solidFill>
            <a:srgbClr val="F7F9FC"/>
          </a:solidFill>
          <a:ln w="6350">
            <a:solidFill>
              <a:srgbClr val="DCE3EC"/>
            </a:solidFill>
            <a:prstDash val="solid"/>
          </a:ln>
        </p:spPr>
      </p:sp>
      <p:sp>
        <p:nvSpPr>
          <p:cNvPr id="23" name="Text 21"/>
          <p:cNvSpPr txBox="1"/>
          <p:nvPr/>
        </p:nvSpPr>
        <p:spPr>
          <a:xfrm>
            <a:off x="2962656" y="2447192"/>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13 Group Specifications and Reports</a:t>
            </a:r>
            <a:endParaRPr lang="en-US" sz="1400" dirty="0"/>
          </a:p>
        </p:txBody>
      </p:sp>
      <p:sp>
        <p:nvSpPr>
          <p:cNvPr id="24" name="Shape 22"/>
          <p:cNvSpPr/>
          <p:nvPr/>
        </p:nvSpPr>
        <p:spPr>
          <a:xfrm>
            <a:off x="5870448" y="2419760"/>
            <a:ext cx="3017520" cy="658368"/>
          </a:xfrm>
          <a:prstGeom prst="rect">
            <a:avLst/>
          </a:prstGeom>
          <a:solidFill>
            <a:srgbClr val="F7F9FC"/>
          </a:solidFill>
          <a:ln w="6350">
            <a:solidFill>
              <a:srgbClr val="DCE3EC"/>
            </a:solidFill>
            <a:prstDash val="solid"/>
          </a:ln>
        </p:spPr>
      </p:sp>
      <p:sp>
        <p:nvSpPr>
          <p:cNvPr id="25" name="Text 23"/>
          <p:cNvSpPr txBox="1"/>
          <p:nvPr/>
        </p:nvSpPr>
        <p:spPr>
          <a:xfrm>
            <a:off x="5980176" y="2447192"/>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55 Recommendations</a:t>
            </a:r>
            <a:endParaRPr lang="en-US" sz="1400" dirty="0"/>
          </a:p>
        </p:txBody>
      </p:sp>
      <p:sp>
        <p:nvSpPr>
          <p:cNvPr id="26" name="Shape 24"/>
          <p:cNvSpPr/>
          <p:nvPr/>
        </p:nvSpPr>
        <p:spPr>
          <a:xfrm>
            <a:off x="8887968" y="2419760"/>
            <a:ext cx="2743200" cy="658368"/>
          </a:xfrm>
          <a:prstGeom prst="rect">
            <a:avLst/>
          </a:prstGeom>
          <a:solidFill>
            <a:srgbClr val="F7F9FC"/>
          </a:solidFill>
          <a:ln w="6350">
            <a:solidFill>
              <a:srgbClr val="DCE3EC"/>
            </a:solidFill>
            <a:prstDash val="solid"/>
          </a:ln>
        </p:spPr>
      </p:sp>
      <p:sp>
        <p:nvSpPr>
          <p:cNvPr id="27" name="Text 25"/>
          <p:cNvSpPr txBox="1"/>
          <p:nvPr/>
        </p:nvSpPr>
        <p:spPr>
          <a:xfrm>
            <a:off x="8997696" y="2447192"/>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1 publication (quantum computing vocabulary)</a:t>
            </a:r>
            <a:endParaRPr lang="en-US" sz="1400" dirty="0"/>
          </a:p>
        </p:txBody>
      </p:sp>
      <p:sp>
        <p:nvSpPr>
          <p:cNvPr id="28" name="Shape 26"/>
          <p:cNvSpPr/>
          <p:nvPr/>
        </p:nvSpPr>
        <p:spPr>
          <a:xfrm>
            <a:off x="566928" y="3078128"/>
            <a:ext cx="2286000" cy="658368"/>
          </a:xfrm>
          <a:prstGeom prst="rect">
            <a:avLst/>
          </a:prstGeom>
          <a:solidFill>
            <a:srgbClr val="FFFFFF"/>
          </a:solidFill>
          <a:ln w="6350">
            <a:solidFill>
              <a:srgbClr val="DCE3EC"/>
            </a:solidFill>
            <a:prstDash val="solid"/>
          </a:ln>
        </p:spPr>
      </p:sp>
      <p:sp>
        <p:nvSpPr>
          <p:cNvPr id="29" name="Text 27"/>
          <p:cNvSpPr txBox="1"/>
          <p:nvPr/>
        </p:nvSpPr>
        <p:spPr>
          <a:xfrm>
            <a:off x="676656" y="3105560"/>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Centre of gravity</a:t>
            </a:r>
            <a:endParaRPr lang="en-US" sz="1400" dirty="0"/>
          </a:p>
        </p:txBody>
      </p:sp>
      <p:sp>
        <p:nvSpPr>
          <p:cNvPr id="30" name="Shape 28"/>
          <p:cNvSpPr/>
          <p:nvPr/>
        </p:nvSpPr>
        <p:spPr>
          <a:xfrm>
            <a:off x="2852928" y="3078128"/>
            <a:ext cx="3017520" cy="658368"/>
          </a:xfrm>
          <a:prstGeom prst="rect">
            <a:avLst/>
          </a:prstGeom>
          <a:solidFill>
            <a:srgbClr val="FFFFFF"/>
          </a:solidFill>
          <a:ln w="6350">
            <a:solidFill>
              <a:srgbClr val="DCE3EC"/>
            </a:solidFill>
            <a:prstDash val="solid"/>
          </a:ln>
        </p:spPr>
      </p:sp>
      <p:sp>
        <p:nvSpPr>
          <p:cNvPr id="31" name="Text 29"/>
          <p:cNvSpPr txBox="1"/>
          <p:nvPr/>
        </p:nvSpPr>
        <p:spPr>
          <a:xfrm>
            <a:off x="2962656" y="3105560"/>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Interfaces, APIs, optical characterisation, Common Criteria protection profiles</a:t>
            </a:r>
            <a:endParaRPr lang="en-US" sz="1400" dirty="0"/>
          </a:p>
        </p:txBody>
      </p:sp>
      <p:sp>
        <p:nvSpPr>
          <p:cNvPr id="32" name="Shape 30"/>
          <p:cNvSpPr/>
          <p:nvPr/>
        </p:nvSpPr>
        <p:spPr>
          <a:xfrm>
            <a:off x="5870448" y="3078128"/>
            <a:ext cx="3017520" cy="658368"/>
          </a:xfrm>
          <a:prstGeom prst="rect">
            <a:avLst/>
          </a:prstGeom>
          <a:solidFill>
            <a:srgbClr val="FFFFFF"/>
          </a:solidFill>
          <a:ln w="6350">
            <a:solidFill>
              <a:srgbClr val="DCE3EC"/>
            </a:solidFill>
            <a:prstDash val="solid"/>
          </a:ln>
        </p:spPr>
      </p:sp>
      <p:sp>
        <p:nvSpPr>
          <p:cNvPr id="33" name="Text 31"/>
          <p:cNvSpPr txBox="1"/>
          <p:nvPr/>
        </p:nvSpPr>
        <p:spPr>
          <a:xfrm>
            <a:off x="5980176" y="3105560"/>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Network architecture, key management, QoS, interworking, security framework</a:t>
            </a:r>
            <a:endParaRPr lang="en-US" sz="1400" dirty="0"/>
          </a:p>
        </p:txBody>
      </p:sp>
      <p:sp>
        <p:nvSpPr>
          <p:cNvPr id="34" name="Shape 32"/>
          <p:cNvSpPr/>
          <p:nvPr/>
        </p:nvSpPr>
        <p:spPr>
          <a:xfrm>
            <a:off x="8887968" y="3078128"/>
            <a:ext cx="2743200" cy="658368"/>
          </a:xfrm>
          <a:prstGeom prst="rect">
            <a:avLst/>
          </a:prstGeom>
          <a:solidFill>
            <a:srgbClr val="FFFFFF"/>
          </a:solidFill>
          <a:ln w="6350">
            <a:solidFill>
              <a:srgbClr val="DCE3EC"/>
            </a:solidFill>
            <a:prstDash val="solid"/>
          </a:ln>
        </p:spPr>
      </p:sp>
      <p:sp>
        <p:nvSpPr>
          <p:cNvPr id="35" name="Text 33"/>
          <p:cNvSpPr txBox="1"/>
          <p:nvPr/>
        </p:nvSpPr>
        <p:spPr>
          <a:xfrm>
            <a:off x="8997696" y="3105560"/>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Terminology, device metrology, security evaluation</a:t>
            </a:r>
            <a:endParaRPr lang="en-US" sz="1400" dirty="0"/>
          </a:p>
        </p:txBody>
      </p:sp>
      <p:sp>
        <p:nvSpPr>
          <p:cNvPr id="36" name="Shape 34"/>
          <p:cNvSpPr/>
          <p:nvPr/>
        </p:nvSpPr>
        <p:spPr>
          <a:xfrm>
            <a:off x="566928" y="3736496"/>
            <a:ext cx="2286000" cy="658368"/>
          </a:xfrm>
          <a:prstGeom prst="rect">
            <a:avLst/>
          </a:prstGeom>
          <a:solidFill>
            <a:srgbClr val="F7F9FC"/>
          </a:solidFill>
          <a:ln w="6350">
            <a:solidFill>
              <a:srgbClr val="DCE3EC"/>
            </a:solidFill>
            <a:prstDash val="solid"/>
          </a:ln>
        </p:spPr>
      </p:sp>
      <p:sp>
        <p:nvSpPr>
          <p:cNvPr id="37" name="Text 35"/>
          <p:cNvSpPr txBox="1"/>
          <p:nvPr/>
        </p:nvSpPr>
        <p:spPr>
          <a:xfrm>
            <a:off x="676656" y="3763928"/>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Network architecture</a:t>
            </a:r>
            <a:endParaRPr lang="en-US" sz="1400" dirty="0"/>
          </a:p>
        </p:txBody>
      </p:sp>
      <p:sp>
        <p:nvSpPr>
          <p:cNvPr id="38" name="Shape 36"/>
          <p:cNvSpPr/>
          <p:nvPr/>
        </p:nvSpPr>
        <p:spPr>
          <a:xfrm>
            <a:off x="2852928" y="3736496"/>
            <a:ext cx="3017520" cy="658368"/>
          </a:xfrm>
          <a:prstGeom prst="rect">
            <a:avLst/>
          </a:prstGeom>
          <a:solidFill>
            <a:srgbClr val="F7F9FC"/>
          </a:solidFill>
          <a:ln w="6350">
            <a:solidFill>
              <a:srgbClr val="DCE3EC"/>
            </a:solidFill>
            <a:prstDash val="solid"/>
          </a:ln>
        </p:spPr>
      </p:sp>
      <p:sp>
        <p:nvSpPr>
          <p:cNvPr id="39" name="Text 37"/>
          <p:cNvSpPr txBox="1"/>
          <p:nvPr/>
        </p:nvSpPr>
        <p:spPr>
          <a:xfrm>
            <a:off x="2962656" y="3763928"/>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GR QKD 017 and GS QKD 022 — both unpublished</a:t>
            </a:r>
            <a:endParaRPr lang="en-US" sz="1400" dirty="0"/>
          </a:p>
        </p:txBody>
      </p:sp>
      <p:sp>
        <p:nvSpPr>
          <p:cNvPr id="40" name="Shape 38"/>
          <p:cNvSpPr/>
          <p:nvPr/>
        </p:nvSpPr>
        <p:spPr>
          <a:xfrm>
            <a:off x="5870448" y="3736496"/>
            <a:ext cx="3017520" cy="658368"/>
          </a:xfrm>
          <a:prstGeom prst="rect">
            <a:avLst/>
          </a:prstGeom>
          <a:solidFill>
            <a:srgbClr val="F7F9FC"/>
          </a:solidFill>
          <a:ln w="6350">
            <a:solidFill>
              <a:srgbClr val="DCE3EC"/>
            </a:solidFill>
            <a:prstDash val="solid"/>
          </a:ln>
        </p:spPr>
      </p:sp>
      <p:sp>
        <p:nvSpPr>
          <p:cNvPr id="41" name="Text 39"/>
          <p:cNvSpPr txBox="1"/>
          <p:nvPr/>
        </p:nvSpPr>
        <p:spPr>
          <a:xfrm>
            <a:off x="5980176" y="3763928"/>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Y.3802 published 12/2020, now with 39 Y.38xx Recommendations</a:t>
            </a:r>
            <a:endParaRPr lang="en-US" sz="1400" dirty="0"/>
          </a:p>
        </p:txBody>
      </p:sp>
      <p:sp>
        <p:nvSpPr>
          <p:cNvPr id="42" name="Shape 40"/>
          <p:cNvSpPr/>
          <p:nvPr/>
        </p:nvSpPr>
        <p:spPr>
          <a:xfrm>
            <a:off x="8887968" y="3736496"/>
            <a:ext cx="2743200" cy="658368"/>
          </a:xfrm>
          <a:prstGeom prst="rect">
            <a:avLst/>
          </a:prstGeom>
          <a:solidFill>
            <a:srgbClr val="F7F9FC"/>
          </a:solidFill>
          <a:ln w="6350">
            <a:solidFill>
              <a:srgbClr val="DCE3EC"/>
            </a:solidFill>
            <a:prstDash val="solid"/>
          </a:ln>
        </p:spPr>
      </p:sp>
      <p:sp>
        <p:nvSpPr>
          <p:cNvPr id="43" name="Text 41"/>
          <p:cNvSpPr txBox="1"/>
          <p:nvPr/>
        </p:nvSpPr>
        <p:spPr>
          <a:xfrm>
            <a:off x="8997696" y="3763928"/>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None</a:t>
            </a:r>
            <a:endParaRPr lang="en-US" sz="1400" dirty="0"/>
          </a:p>
        </p:txBody>
      </p:sp>
      <p:sp>
        <p:nvSpPr>
          <p:cNvPr id="44" name="Shape 42"/>
          <p:cNvSpPr/>
          <p:nvPr/>
        </p:nvSpPr>
        <p:spPr>
          <a:xfrm>
            <a:off x="566928" y="4394864"/>
            <a:ext cx="2286000" cy="658368"/>
          </a:xfrm>
          <a:prstGeom prst="rect">
            <a:avLst/>
          </a:prstGeom>
          <a:solidFill>
            <a:srgbClr val="FFFFFF"/>
          </a:solidFill>
          <a:ln w="6350">
            <a:solidFill>
              <a:srgbClr val="DCE3EC"/>
            </a:solidFill>
            <a:prstDash val="solid"/>
          </a:ln>
        </p:spPr>
      </p:sp>
      <p:sp>
        <p:nvSpPr>
          <p:cNvPr id="45" name="Text 43"/>
          <p:cNvSpPr txBox="1"/>
          <p:nvPr/>
        </p:nvSpPr>
        <p:spPr>
          <a:xfrm>
            <a:off x="676656" y="4422296"/>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Regulatory weight</a:t>
            </a:r>
            <a:endParaRPr lang="en-US" sz="1400" dirty="0"/>
          </a:p>
        </p:txBody>
      </p:sp>
      <p:sp>
        <p:nvSpPr>
          <p:cNvPr id="46" name="Shape 44"/>
          <p:cNvSpPr/>
          <p:nvPr/>
        </p:nvSpPr>
        <p:spPr>
          <a:xfrm>
            <a:off x="2852928" y="4394864"/>
            <a:ext cx="3017520" cy="658368"/>
          </a:xfrm>
          <a:prstGeom prst="rect">
            <a:avLst/>
          </a:prstGeom>
          <a:solidFill>
            <a:srgbClr val="FFFFFF"/>
          </a:solidFill>
          <a:ln w="6350">
            <a:solidFill>
              <a:srgbClr val="DCE3EC"/>
            </a:solidFill>
            <a:prstDash val="solid"/>
          </a:ln>
        </p:spPr>
      </p:sp>
      <p:sp>
        <p:nvSpPr>
          <p:cNvPr id="47" name="Text 45"/>
          <p:cNvSpPr txBox="1"/>
          <p:nvPr/>
        </p:nvSpPr>
        <p:spPr>
          <a:xfrm>
            <a:off x="2962656" y="4422296"/>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None — GS/GR are not European Standards</a:t>
            </a:r>
            <a:endParaRPr lang="en-US" sz="1400" dirty="0"/>
          </a:p>
        </p:txBody>
      </p:sp>
      <p:sp>
        <p:nvSpPr>
          <p:cNvPr id="48" name="Shape 46"/>
          <p:cNvSpPr/>
          <p:nvPr/>
        </p:nvSpPr>
        <p:spPr>
          <a:xfrm>
            <a:off x="5870448" y="4394864"/>
            <a:ext cx="3017520" cy="658368"/>
          </a:xfrm>
          <a:prstGeom prst="rect">
            <a:avLst/>
          </a:prstGeom>
          <a:solidFill>
            <a:srgbClr val="FFFFFF"/>
          </a:solidFill>
          <a:ln w="6350">
            <a:solidFill>
              <a:srgbClr val="DCE3EC"/>
            </a:solidFill>
            <a:prstDash val="solid"/>
          </a:ln>
        </p:spPr>
      </p:sp>
      <p:sp>
        <p:nvSpPr>
          <p:cNvPr id="49" name="Text 47"/>
          <p:cNvSpPr txBox="1"/>
          <p:nvPr/>
        </p:nvSpPr>
        <p:spPr>
          <a:xfrm>
            <a:off x="5980176" y="4422296"/>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ITU-T Recommendations, referenced by operators and regulators</a:t>
            </a:r>
            <a:endParaRPr lang="en-US" sz="1400" dirty="0"/>
          </a:p>
        </p:txBody>
      </p:sp>
      <p:sp>
        <p:nvSpPr>
          <p:cNvPr id="50" name="Shape 48"/>
          <p:cNvSpPr/>
          <p:nvPr/>
        </p:nvSpPr>
        <p:spPr>
          <a:xfrm>
            <a:off x="8887968" y="4394864"/>
            <a:ext cx="2743200" cy="658368"/>
          </a:xfrm>
          <a:prstGeom prst="rect">
            <a:avLst/>
          </a:prstGeom>
          <a:solidFill>
            <a:srgbClr val="FFFFFF"/>
          </a:solidFill>
          <a:ln w="6350">
            <a:solidFill>
              <a:srgbClr val="DCE3EC"/>
            </a:solidFill>
            <a:prstDash val="solid"/>
          </a:ln>
        </p:spPr>
      </p:sp>
      <p:sp>
        <p:nvSpPr>
          <p:cNvPr id="51" name="Text 49"/>
          <p:cNvSpPr txBox="1"/>
          <p:nvPr/>
        </p:nvSpPr>
        <p:spPr>
          <a:xfrm>
            <a:off x="8997696" y="4422296"/>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International Standards once published</a:t>
            </a:r>
            <a:endParaRPr lang="en-US" sz="1400" dirty="0"/>
          </a:p>
        </p:txBody>
      </p:sp>
      <p:sp>
        <p:nvSpPr>
          <p:cNvPr id="52" name="Shape 50"/>
          <p:cNvSpPr/>
          <p:nvPr/>
        </p:nvSpPr>
        <p:spPr>
          <a:xfrm>
            <a:off x="566928" y="5053232"/>
            <a:ext cx="2286000" cy="658368"/>
          </a:xfrm>
          <a:prstGeom prst="rect">
            <a:avLst/>
          </a:prstGeom>
          <a:solidFill>
            <a:srgbClr val="F7F9FC"/>
          </a:solidFill>
          <a:ln w="6350">
            <a:solidFill>
              <a:srgbClr val="DCE3EC"/>
            </a:solidFill>
            <a:prstDash val="solid"/>
          </a:ln>
        </p:spPr>
      </p:sp>
      <p:sp>
        <p:nvSpPr>
          <p:cNvPr id="53" name="Text 51"/>
          <p:cNvSpPr txBox="1"/>
          <p:nvPr/>
        </p:nvSpPr>
        <p:spPr>
          <a:xfrm>
            <a:off x="676656" y="5080664"/>
            <a:ext cx="2066544" cy="603504"/>
          </a:xfrm>
          <a:prstGeom prst="rect">
            <a:avLst/>
          </a:prstGeom>
          <a:noFill/>
          <a:ln/>
        </p:spPr>
        <p:txBody>
          <a:bodyPr wrap="square" lIns="0" tIns="0" rIns="0" bIns="0" rtlCol="0" anchor="ctr"/>
          <a:lstStyle/>
          <a:p>
            <a:pPr marL="0" indent="0" latinLnBrk="0">
              <a:lnSpc>
                <a:spcPts val="1150"/>
              </a:lnSpc>
              <a:buNone/>
            </a:pPr>
            <a:r>
              <a:rPr lang="en-US" sz="1400" b="1" dirty="0">
                <a:solidFill>
                  <a:srgbClr val="161D3A"/>
                </a:solidFill>
                <a:latin typeface="Calibri" pitchFamily="34" charset="0"/>
                <a:ea typeface="Calibri" pitchFamily="34" charset="-122"/>
                <a:cs typeface="Calibri" pitchFamily="34" charset="-120"/>
              </a:rPr>
              <a:t>What to use it for</a:t>
            </a:r>
            <a:endParaRPr lang="en-US" sz="1400" dirty="0"/>
          </a:p>
        </p:txBody>
      </p:sp>
      <p:sp>
        <p:nvSpPr>
          <p:cNvPr id="54" name="Shape 52"/>
          <p:cNvSpPr/>
          <p:nvPr/>
        </p:nvSpPr>
        <p:spPr>
          <a:xfrm>
            <a:off x="2852928" y="5053232"/>
            <a:ext cx="3017520" cy="658368"/>
          </a:xfrm>
          <a:prstGeom prst="rect">
            <a:avLst/>
          </a:prstGeom>
          <a:solidFill>
            <a:srgbClr val="F7F9FC"/>
          </a:solidFill>
          <a:ln w="6350">
            <a:solidFill>
              <a:srgbClr val="DCE3EC"/>
            </a:solidFill>
            <a:prstDash val="solid"/>
          </a:ln>
        </p:spPr>
      </p:sp>
      <p:sp>
        <p:nvSpPr>
          <p:cNvPr id="55" name="Text 53"/>
          <p:cNvSpPr txBox="1"/>
          <p:nvPr/>
        </p:nvSpPr>
        <p:spPr>
          <a:xfrm>
            <a:off x="2962656" y="5080664"/>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Building and integrating products; multi-vendor interoperability</a:t>
            </a:r>
            <a:endParaRPr lang="en-US" sz="1400" dirty="0"/>
          </a:p>
        </p:txBody>
      </p:sp>
      <p:sp>
        <p:nvSpPr>
          <p:cNvPr id="56" name="Shape 54"/>
          <p:cNvSpPr/>
          <p:nvPr/>
        </p:nvSpPr>
        <p:spPr>
          <a:xfrm>
            <a:off x="5870448" y="5053232"/>
            <a:ext cx="3017520" cy="658368"/>
          </a:xfrm>
          <a:prstGeom prst="rect">
            <a:avLst/>
          </a:prstGeom>
          <a:solidFill>
            <a:srgbClr val="F7F9FC"/>
          </a:solidFill>
          <a:ln w="6350">
            <a:solidFill>
              <a:srgbClr val="DCE3EC"/>
            </a:solidFill>
            <a:prstDash val="solid"/>
          </a:ln>
        </p:spPr>
      </p:sp>
      <p:sp>
        <p:nvSpPr>
          <p:cNvPr id="57" name="Text 55"/>
          <p:cNvSpPr txBox="1"/>
          <p:nvPr/>
        </p:nvSpPr>
        <p:spPr>
          <a:xfrm>
            <a:off x="5980176" y="5080664"/>
            <a:ext cx="279806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Designing and operating a network; procurement language</a:t>
            </a:r>
            <a:endParaRPr lang="en-US" sz="1400" dirty="0"/>
          </a:p>
        </p:txBody>
      </p:sp>
      <p:sp>
        <p:nvSpPr>
          <p:cNvPr id="58" name="Shape 56"/>
          <p:cNvSpPr/>
          <p:nvPr/>
        </p:nvSpPr>
        <p:spPr>
          <a:xfrm>
            <a:off x="8887968" y="5053232"/>
            <a:ext cx="2743200" cy="658368"/>
          </a:xfrm>
          <a:prstGeom prst="rect">
            <a:avLst/>
          </a:prstGeom>
          <a:solidFill>
            <a:srgbClr val="F7F9FC"/>
          </a:solidFill>
          <a:ln w="6350">
            <a:solidFill>
              <a:srgbClr val="DCE3EC"/>
            </a:solidFill>
            <a:prstDash val="solid"/>
          </a:ln>
        </p:spPr>
      </p:sp>
      <p:sp>
        <p:nvSpPr>
          <p:cNvPr id="59" name="Text 57"/>
          <p:cNvSpPr txBox="1"/>
          <p:nvPr/>
        </p:nvSpPr>
        <p:spPr>
          <a:xfrm>
            <a:off x="8997696" y="5080664"/>
            <a:ext cx="2523744" cy="603504"/>
          </a:xfrm>
          <a:prstGeom prst="rect">
            <a:avLst/>
          </a:prstGeom>
          <a:noFill/>
          <a:ln/>
        </p:spPr>
        <p:txBody>
          <a:bodyPr wrap="square" lIns="0" tIns="0" rIns="0" bIns="0" rtlCol="0" anchor="ctr"/>
          <a:lstStyle/>
          <a:p>
            <a:pPr marL="0" indent="0" latinLnBrk="0">
              <a:lnSpc>
                <a:spcPts val="1150"/>
              </a:lnSpc>
              <a:buNone/>
            </a:pPr>
            <a:r>
              <a:rPr lang="en-US" sz="1400" dirty="0">
                <a:solidFill>
                  <a:srgbClr val="5C6684"/>
                </a:solidFill>
                <a:latin typeface="Calibri" pitchFamily="34" charset="0"/>
                <a:ea typeface="Calibri" pitchFamily="34" charset="-122"/>
                <a:cs typeface="Calibri" pitchFamily="34" charset="-120"/>
              </a:rPr>
              <a:t>Evaluating and certifying devices</a:t>
            </a:r>
            <a:endParaRPr lang="en-US" sz="1400" dirty="0"/>
          </a:p>
        </p:txBody>
      </p:sp>
      <p:sp>
        <p:nvSpPr>
          <p:cNvPr id="61" name="슬라이드 번호 개체 틀 60">
            <a:extLst>
              <a:ext uri="{FF2B5EF4-FFF2-40B4-BE49-F238E27FC236}">
                <a16:creationId xmlns:a16="http://schemas.microsoft.com/office/drawing/2014/main" id="{3DD1F6F8-B209-4C8D-81E1-90292256CBFD}"/>
              </a:ext>
            </a:extLst>
          </p:cNvPr>
          <p:cNvSpPr>
            <a:spLocks noGrp="1"/>
          </p:cNvSpPr>
          <p:nvPr>
            <p:ph type="sldNum" sz="quarter" idx="12"/>
          </p:nvPr>
        </p:nvSpPr>
        <p:spPr/>
        <p:txBody>
          <a:bodyPr/>
          <a:lstStyle/>
          <a:p>
            <a:fld id="{0868B0AE-DDA0-4086-95B2-0A85D27A2D2E}" type="slidenum">
              <a:rPr lang="ko-KR" altLang="en-US" smtClean="0"/>
              <a:t>37</a:t>
            </a:fld>
            <a:endParaRPr lang="ko-KR"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98E41C9-C67E-4B21-A45F-DDB583688245}"/>
              </a:ext>
            </a:extLst>
          </p:cNvPr>
          <p:cNvSpPr>
            <a:spLocks noGrp="1"/>
          </p:cNvSpPr>
          <p:nvPr>
            <p:ph type="title"/>
          </p:nvPr>
        </p:nvSpPr>
        <p:spPr>
          <a:xfrm>
            <a:off x="851992" y="116632"/>
            <a:ext cx="10396736" cy="576064"/>
          </a:xfrm>
        </p:spPr>
        <p:txBody>
          <a:bodyPr>
            <a:noAutofit/>
          </a:bodyPr>
          <a:lstStyle/>
          <a:p>
            <a:r>
              <a:rPr lang="en-US" altLang="ko-KR" sz="3600" b="1" dirty="0">
                <a:solidFill>
                  <a:schemeClr val="bg1"/>
                </a:solidFill>
              </a:rPr>
              <a:t>Topics</a:t>
            </a:r>
            <a:endParaRPr lang="ko-KR" altLang="en-US" sz="3600" b="1" dirty="0">
              <a:solidFill>
                <a:schemeClr val="bg1"/>
              </a:solidFill>
            </a:endParaRPr>
          </a:p>
        </p:txBody>
      </p:sp>
      <p:sp>
        <p:nvSpPr>
          <p:cNvPr id="3" name="내용 개체 틀 2">
            <a:extLst>
              <a:ext uri="{FF2B5EF4-FFF2-40B4-BE49-F238E27FC236}">
                <a16:creationId xmlns:a16="http://schemas.microsoft.com/office/drawing/2014/main" id="{5697C681-E866-4DF8-90CC-C74F5D2FB4FC}"/>
              </a:ext>
            </a:extLst>
          </p:cNvPr>
          <p:cNvSpPr>
            <a:spLocks noGrp="1"/>
          </p:cNvSpPr>
          <p:nvPr>
            <p:ph idx="1"/>
          </p:nvPr>
        </p:nvSpPr>
        <p:spPr>
          <a:xfrm>
            <a:off x="551384" y="1556792"/>
            <a:ext cx="11208096" cy="4351338"/>
          </a:xfrm>
        </p:spPr>
        <p:txBody>
          <a:bodyPr>
            <a:normAutofit/>
          </a:bodyPr>
          <a:lstStyle/>
          <a:p>
            <a:r>
              <a:rPr lang="en-US" altLang="ko-KR" dirty="0">
                <a:solidFill>
                  <a:schemeClr val="accent1">
                    <a:lumMod val="60000"/>
                    <a:lumOff val="40000"/>
                  </a:schemeClr>
                </a:solidFill>
                <a:latin typeface="Arial Rounded MT Bold" panose="020F0704030504030204" pitchFamily="34" charset="0"/>
              </a:rPr>
              <a:t>Standardization on QKDN in ITU-T</a:t>
            </a:r>
          </a:p>
          <a:p>
            <a:r>
              <a:rPr lang="en-US" altLang="ko-KR" dirty="0">
                <a:solidFill>
                  <a:schemeClr val="accent1">
                    <a:lumMod val="60000"/>
                    <a:lumOff val="40000"/>
                  </a:schemeClr>
                </a:solidFill>
                <a:latin typeface="Arial Rounded MT Bold" panose="020F0704030504030204" pitchFamily="34" charset="0"/>
              </a:rPr>
              <a:t>Standardization on Quantum Communications in ISO/IEC JTC3</a:t>
            </a:r>
          </a:p>
          <a:p>
            <a:r>
              <a:rPr lang="en-US" altLang="ko-KR" dirty="0">
                <a:solidFill>
                  <a:schemeClr val="accent1">
                    <a:lumMod val="60000"/>
                    <a:lumOff val="40000"/>
                  </a:schemeClr>
                </a:solidFill>
                <a:latin typeface="Arial Rounded MT Bold" panose="020F0704030504030204" pitchFamily="34" charset="0"/>
              </a:rPr>
              <a:t>Standardization on QKD in ETSI ISG QKD</a:t>
            </a:r>
          </a:p>
          <a:p>
            <a:r>
              <a:rPr lang="en-US" altLang="ko-KR" dirty="0">
                <a:solidFill>
                  <a:srgbClr val="7030A0"/>
                </a:solidFill>
                <a:latin typeface="Arial Rounded MT Bold" panose="020F0704030504030204" pitchFamily="34" charset="0"/>
              </a:rPr>
              <a:t>Standardization on QN in ITU-T</a:t>
            </a:r>
          </a:p>
        </p:txBody>
      </p:sp>
      <p:sp>
        <p:nvSpPr>
          <p:cNvPr id="4" name="슬라이드 번호 개체 틀 50">
            <a:extLst>
              <a:ext uri="{FF2B5EF4-FFF2-40B4-BE49-F238E27FC236}">
                <a16:creationId xmlns:a16="http://schemas.microsoft.com/office/drawing/2014/main" id="{D941895F-9041-4C2D-8270-A3ECEB7C0264}"/>
              </a:ext>
            </a:extLst>
          </p:cNvPr>
          <p:cNvSpPr>
            <a:spLocks noGrp="1"/>
          </p:cNvSpPr>
          <p:nvPr>
            <p:ph type="sldNum" sz="quarter" idx="12"/>
          </p:nvPr>
        </p:nvSpPr>
        <p:spPr>
          <a:xfrm>
            <a:off x="11496600" y="6483301"/>
            <a:ext cx="579663" cy="288925"/>
          </a:xfrm>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06F33A7-89BB-45B3-9FB3-04BFD7B53A91}" type="slidenum">
              <a:rPr kumimoji="0" lang="ko-KR" altLang="en-US"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38</a:t>
            </a:fld>
            <a:endParaRPr kumimoji="0" lang="ko-KR" altLang="en-US"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cs typeface="+mn-cs"/>
            </a:endParaRPr>
          </a:p>
        </p:txBody>
      </p:sp>
    </p:spTree>
    <p:extLst>
      <p:ext uri="{BB962C8B-B14F-4D97-AF65-F5344CB8AC3E}">
        <p14:creationId xmlns:p14="http://schemas.microsoft.com/office/powerpoint/2010/main" val="1738896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15104"/>
            <a:ext cx="10607040"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Quantum networking is still pre-standardization</a:t>
            </a:r>
            <a:endParaRPr lang="en-US" sz="2800" dirty="0">
              <a:solidFill>
                <a:schemeClr val="bg1"/>
              </a:solidFill>
            </a:endParaRPr>
          </a:p>
        </p:txBody>
      </p:sp>
      <p:sp>
        <p:nvSpPr>
          <p:cNvPr id="4" name="Shape 2"/>
          <p:cNvSpPr/>
          <p:nvPr/>
        </p:nvSpPr>
        <p:spPr>
          <a:xfrm>
            <a:off x="566928" y="1268760"/>
            <a:ext cx="5449824" cy="4443984"/>
          </a:xfrm>
          <a:prstGeom prst="roundRect">
            <a:avLst>
              <a:gd name="adj" fmla="val 2058"/>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41248" y="1469928"/>
            <a:ext cx="4846320" cy="292608"/>
          </a:xfrm>
          <a:prstGeom prst="rect">
            <a:avLst/>
          </a:prstGeom>
          <a:noFill/>
          <a:ln/>
        </p:spPr>
        <p:txBody>
          <a:bodyPr wrap="square" lIns="0" tIns="0" rIns="0" bIns="0" rtlCol="0" anchor="ctr"/>
          <a:lstStyle/>
          <a:p>
            <a:pPr marL="0" indent="0" latinLnBrk="0">
              <a:buNone/>
            </a:pPr>
            <a:r>
              <a:rPr lang="en-US" b="1" dirty="0">
                <a:solidFill>
                  <a:srgbClr val="1C7293"/>
                </a:solidFill>
                <a:latin typeface="Calibri" pitchFamily="34" charset="0"/>
                <a:ea typeface="Calibri" pitchFamily="34" charset="-122"/>
                <a:cs typeface="Calibri" pitchFamily="34" charset="-120"/>
              </a:rPr>
              <a:t>Covered today</a:t>
            </a:r>
            <a:endParaRPr lang="en-US" dirty="0"/>
          </a:p>
        </p:txBody>
      </p:sp>
      <p:sp>
        <p:nvSpPr>
          <p:cNvPr id="6" name="Text 4"/>
          <p:cNvSpPr txBox="1"/>
          <p:nvPr/>
        </p:nvSpPr>
        <p:spPr>
          <a:xfrm>
            <a:off x="841248" y="1872264"/>
            <a:ext cx="4901184" cy="3566160"/>
          </a:xfrm>
          <a:prstGeom prst="rect">
            <a:avLst/>
          </a:prstGeom>
          <a:noFill/>
          <a:ln/>
        </p:spPr>
        <p:txBody>
          <a:bodyPr wrap="square" lIns="0" tIns="0" rIns="0" bIns="0" rtlCol="0" anchor="t"/>
          <a:lstStyle/>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Trusted-node QKD networks: architecture, key management, control and management</a:t>
            </a:r>
            <a:endParaRPr lang="en-US" sz="1400" dirty="0"/>
          </a:p>
          <a:p>
            <a:pPr marL="342900" indent="-342900" latinLnBrk="0">
              <a:lnSpc>
                <a:spcPts val="1500"/>
              </a:lnSpc>
              <a:spcAft>
                <a:spcPts val="700"/>
              </a:spcAft>
              <a:buSzPct val="100000"/>
              <a:buFontTx/>
              <a:buChar char="•"/>
            </a:pPr>
            <a:r>
              <a:rPr lang="en-US" altLang="ko-KR" sz="1400" dirty="0">
                <a:solidFill>
                  <a:srgbClr val="161D3A"/>
                </a:solidFill>
                <a:latin typeface="Calibri" pitchFamily="34" charset="0"/>
                <a:ea typeface="Calibri" pitchFamily="34" charset="-122"/>
                <a:cs typeface="Calibri" pitchFamily="34" charset="-120"/>
              </a:rPr>
              <a:t>Interworking and federation between QKDN operators</a:t>
            </a:r>
            <a:endParaRPr lang="en-US" altLang="ko-KR"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QoS assurance, including ML-based and autonomic variants</a:t>
            </a:r>
            <a:endParaRPr lang="en-US" sz="1400" dirty="0"/>
          </a:p>
          <a:p>
            <a:pPr marL="342900" indent="-342900" latinLnBrk="0">
              <a:lnSpc>
                <a:spcPts val="1500"/>
              </a:lnSpc>
              <a:spcAft>
                <a:spcPts val="700"/>
              </a:spcAft>
              <a:buSzPct val="100000"/>
              <a:buFontTx/>
              <a:buChar char="•"/>
            </a:pPr>
            <a:r>
              <a:rPr lang="en-US" altLang="ko-KR" sz="1400" dirty="0">
                <a:solidFill>
                  <a:srgbClr val="161D3A"/>
                </a:solidFill>
                <a:latin typeface="Calibri" pitchFamily="34" charset="0"/>
                <a:ea typeface="Calibri" pitchFamily="34" charset="-122"/>
                <a:cs typeface="Calibri" pitchFamily="34" charset="-120"/>
              </a:rPr>
              <a:t>Resilience, dependability and key supply recovery</a:t>
            </a:r>
            <a:endParaRPr lang="en-US" altLang="ko-KR"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Integration with secure storage networks, time-sensitive networks and user networks using classical or post-quantum cryptography</a:t>
            </a:r>
            <a:endParaRPr lang="en-US"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Security framework, node protection, authentication and authorization</a:t>
            </a:r>
            <a:endParaRPr lang="en-US"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Interface protocols for Ak, Kq-1, Kx and Ck</a:t>
            </a:r>
            <a:endParaRPr lang="en-US" sz="1400" dirty="0"/>
          </a:p>
        </p:txBody>
      </p:sp>
      <p:sp>
        <p:nvSpPr>
          <p:cNvPr id="7" name="Text 5"/>
          <p:cNvSpPr txBox="1"/>
          <p:nvPr/>
        </p:nvSpPr>
        <p:spPr>
          <a:xfrm>
            <a:off x="786384" y="4768312"/>
            <a:ext cx="4901184" cy="777240"/>
          </a:xfrm>
          <a:prstGeom prst="rect">
            <a:avLst/>
          </a:prstGeom>
          <a:noFill/>
          <a:ln/>
        </p:spPr>
        <p:txBody>
          <a:bodyPr wrap="square" lIns="0" tIns="0" rIns="0" bIns="0" rtlCol="0" anchor="t"/>
          <a:lstStyle/>
          <a:p>
            <a:pPr marL="0" indent="0" latinLnBrk="0">
              <a:lnSpc>
                <a:spcPts val="1300"/>
              </a:lnSpc>
              <a:buNone/>
            </a:pPr>
            <a:r>
              <a:rPr lang="en-US" sz="1400" b="1" i="1" dirty="0">
                <a:solidFill>
                  <a:srgbClr val="5C6684"/>
                </a:solidFill>
                <a:latin typeface="Calibri" pitchFamily="34" charset="0"/>
                <a:ea typeface="Calibri" pitchFamily="34" charset="-122"/>
                <a:cs typeface="Calibri" pitchFamily="34" charset="-120"/>
              </a:rPr>
              <a:t>Every one of these lines rests on the trusted-node model: keys are relayed hop by hop through nodes that must be physically and procedurally secured. That assumption is the boundary of today's ITU-T </a:t>
            </a:r>
            <a:r>
              <a:rPr lang="en-US" sz="1400" b="1" i="1" dirty="0" err="1">
                <a:solidFill>
                  <a:srgbClr val="5C6684"/>
                </a:solidFill>
                <a:latin typeface="Calibri" pitchFamily="34" charset="0"/>
                <a:ea typeface="Calibri" pitchFamily="34" charset="-122"/>
                <a:cs typeface="Calibri" pitchFamily="34" charset="-120"/>
              </a:rPr>
              <a:t>Recommenations</a:t>
            </a:r>
            <a:r>
              <a:rPr lang="en-US" sz="1400" b="1" i="1" dirty="0">
                <a:solidFill>
                  <a:srgbClr val="5C6684"/>
                </a:solidFill>
                <a:latin typeface="Calibri" pitchFamily="34" charset="0"/>
                <a:ea typeface="Calibri" pitchFamily="34" charset="-122"/>
                <a:cs typeface="Calibri" pitchFamily="34" charset="-120"/>
              </a:rPr>
              <a:t>.</a:t>
            </a:r>
            <a:endParaRPr lang="en-US" sz="1400" b="1" dirty="0"/>
          </a:p>
        </p:txBody>
      </p:sp>
      <p:sp>
        <p:nvSpPr>
          <p:cNvPr id="8" name="Shape 6"/>
          <p:cNvSpPr/>
          <p:nvPr/>
        </p:nvSpPr>
        <p:spPr>
          <a:xfrm>
            <a:off x="6181344" y="1268760"/>
            <a:ext cx="5449824" cy="4443984"/>
          </a:xfrm>
          <a:prstGeom prst="roundRect">
            <a:avLst>
              <a:gd name="adj" fmla="val 2058"/>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6455664" y="1469928"/>
            <a:ext cx="4846320" cy="292608"/>
          </a:xfrm>
          <a:prstGeom prst="rect">
            <a:avLst/>
          </a:prstGeom>
          <a:noFill/>
          <a:ln/>
        </p:spPr>
        <p:txBody>
          <a:bodyPr wrap="square" lIns="0" tIns="0" rIns="0" bIns="0" rtlCol="0" anchor="ctr"/>
          <a:lstStyle/>
          <a:p>
            <a:pPr marL="0" indent="0" latinLnBrk="0">
              <a:buNone/>
            </a:pPr>
            <a:r>
              <a:rPr lang="en-US" b="1" dirty="0">
                <a:solidFill>
                  <a:srgbClr val="B0453F"/>
                </a:solidFill>
                <a:latin typeface="Calibri" pitchFamily="34" charset="0"/>
                <a:ea typeface="Calibri" pitchFamily="34" charset="-122"/>
                <a:cs typeface="Calibri" pitchFamily="34" charset="-120"/>
              </a:rPr>
              <a:t>Not yet in Recommendations</a:t>
            </a:r>
            <a:endParaRPr lang="en-US" dirty="0"/>
          </a:p>
        </p:txBody>
      </p:sp>
      <p:sp>
        <p:nvSpPr>
          <p:cNvPr id="10" name="Text 8"/>
          <p:cNvSpPr txBox="1"/>
          <p:nvPr/>
        </p:nvSpPr>
        <p:spPr>
          <a:xfrm>
            <a:off x="6455664" y="1872264"/>
            <a:ext cx="4901184" cy="2834640"/>
          </a:xfrm>
          <a:prstGeom prst="rect">
            <a:avLst/>
          </a:prstGeom>
          <a:noFill/>
          <a:ln/>
        </p:spPr>
        <p:txBody>
          <a:bodyPr wrap="square" lIns="0" tIns="0" rIns="0" bIns="0" rtlCol="0" anchor="t"/>
          <a:lstStyle/>
          <a:p>
            <a:pPr marL="342900" indent="-342900" latinLnBrk="0">
              <a:lnSpc>
                <a:spcPts val="1500"/>
              </a:lnSpc>
              <a:spcAft>
                <a:spcPts val="700"/>
              </a:spcAft>
              <a:buSzPct val="100000"/>
              <a:buChar char="•"/>
            </a:pPr>
            <a:r>
              <a:rPr lang="en-US" sz="1400" b="1" dirty="0">
                <a:solidFill>
                  <a:srgbClr val="161D3A"/>
                </a:solidFill>
                <a:latin typeface="Calibri" pitchFamily="34" charset="0"/>
                <a:ea typeface="Calibri" pitchFamily="34" charset="-122"/>
                <a:cs typeface="Calibri" pitchFamily="34" charset="-120"/>
              </a:rPr>
              <a:t>Entanglement distribution and entanglement swapping </a:t>
            </a:r>
            <a:r>
              <a:rPr lang="en-US" sz="1400" dirty="0">
                <a:solidFill>
                  <a:srgbClr val="161D3A"/>
                </a:solidFill>
                <a:latin typeface="Calibri" pitchFamily="34" charset="0"/>
                <a:ea typeface="Calibri" pitchFamily="34" charset="-122"/>
                <a:cs typeface="Calibri" pitchFamily="34" charset="-120"/>
              </a:rPr>
              <a:t>as network services</a:t>
            </a:r>
            <a:endParaRPr lang="en-US" sz="1400" dirty="0"/>
          </a:p>
          <a:p>
            <a:pPr marL="342900" indent="-342900" latinLnBrk="0">
              <a:lnSpc>
                <a:spcPts val="1500"/>
              </a:lnSpc>
              <a:spcAft>
                <a:spcPts val="700"/>
              </a:spcAft>
              <a:buSzPct val="100000"/>
              <a:buChar char="•"/>
            </a:pPr>
            <a:r>
              <a:rPr lang="en-US" sz="1400" b="1" dirty="0">
                <a:solidFill>
                  <a:srgbClr val="161D3A"/>
                </a:solidFill>
                <a:latin typeface="Calibri" pitchFamily="34" charset="0"/>
                <a:ea typeface="Calibri" pitchFamily="34" charset="-122"/>
                <a:cs typeface="Calibri" pitchFamily="34" charset="-120"/>
              </a:rPr>
              <a:t>Quantum repeaters and quantum memory </a:t>
            </a:r>
            <a:r>
              <a:rPr lang="en-US" sz="1400" dirty="0">
                <a:solidFill>
                  <a:srgbClr val="161D3A"/>
                </a:solidFill>
                <a:latin typeface="Calibri" pitchFamily="34" charset="0"/>
                <a:ea typeface="Calibri" pitchFamily="34" charset="-122"/>
                <a:cs typeface="Calibri" pitchFamily="34" charset="-120"/>
              </a:rPr>
              <a:t>- no ITU-T Recommendation addresses either</a:t>
            </a:r>
            <a:endParaRPr lang="en-US" sz="1400" dirty="0"/>
          </a:p>
          <a:p>
            <a:pPr marL="342900" indent="-342900" latinLnBrk="0">
              <a:lnSpc>
                <a:spcPts val="1500"/>
              </a:lnSpc>
              <a:spcAft>
                <a:spcPts val="700"/>
              </a:spcAft>
              <a:buSzPct val="100000"/>
              <a:buChar char="•"/>
            </a:pPr>
            <a:r>
              <a:rPr lang="en-US" sz="1400" b="1" dirty="0">
                <a:solidFill>
                  <a:srgbClr val="161D3A"/>
                </a:solidFill>
                <a:latin typeface="Calibri" pitchFamily="34" charset="0"/>
                <a:ea typeface="Calibri" pitchFamily="34" charset="-122"/>
                <a:cs typeface="Calibri" pitchFamily="34" charset="-120"/>
              </a:rPr>
              <a:t>Quantum internet control plane, routing and resource scheduling </a:t>
            </a:r>
            <a:r>
              <a:rPr lang="en-US" sz="1400" dirty="0">
                <a:solidFill>
                  <a:srgbClr val="161D3A"/>
                </a:solidFill>
                <a:latin typeface="Calibri" pitchFamily="34" charset="0"/>
                <a:ea typeface="Calibri" pitchFamily="34" charset="-122"/>
                <a:cs typeface="Calibri" pitchFamily="34" charset="-120"/>
              </a:rPr>
              <a:t>for entangled pairs</a:t>
            </a:r>
            <a:endParaRPr lang="en-US" sz="1400" dirty="0"/>
          </a:p>
          <a:p>
            <a:pPr marL="342900" indent="-342900" latinLnBrk="0">
              <a:lnSpc>
                <a:spcPts val="1500"/>
              </a:lnSpc>
              <a:spcAft>
                <a:spcPts val="700"/>
              </a:spcAft>
              <a:buSzPct val="100000"/>
              <a:buChar char="•"/>
            </a:pPr>
            <a:r>
              <a:rPr lang="en-US" sz="1400" b="1" dirty="0">
                <a:solidFill>
                  <a:srgbClr val="161D3A"/>
                </a:solidFill>
                <a:latin typeface="Calibri" pitchFamily="34" charset="0"/>
                <a:ea typeface="Calibri" pitchFamily="34" charset="-122"/>
                <a:cs typeface="Calibri" pitchFamily="34" charset="-120"/>
              </a:rPr>
              <a:t>Distributed quantum computing over networks </a:t>
            </a:r>
            <a:r>
              <a:rPr lang="en-US" sz="1400" dirty="0">
                <a:solidFill>
                  <a:srgbClr val="161D3A"/>
                </a:solidFill>
                <a:latin typeface="Calibri" pitchFamily="34" charset="0"/>
                <a:ea typeface="Calibri" pitchFamily="34" charset="-122"/>
                <a:cs typeface="Calibri" pitchFamily="34" charset="-120"/>
              </a:rPr>
              <a:t>and blind quantum computing</a:t>
            </a:r>
            <a:endParaRPr lang="en-US"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Device-independent and measurement-device-independent QKD in a network setting</a:t>
            </a:r>
            <a:endParaRPr lang="en-US" sz="1400" dirty="0"/>
          </a:p>
          <a:p>
            <a:pPr marL="342900" indent="-342900" latinLnBrk="0">
              <a:lnSpc>
                <a:spcPts val="1500"/>
              </a:lnSpc>
              <a:spcAft>
                <a:spcPts val="700"/>
              </a:spcAft>
              <a:buSzPct val="100000"/>
              <a:buChar char="•"/>
            </a:pPr>
            <a:r>
              <a:rPr lang="en-US" sz="1400" dirty="0">
                <a:solidFill>
                  <a:srgbClr val="161D3A"/>
                </a:solidFill>
                <a:latin typeface="Calibri" pitchFamily="34" charset="0"/>
                <a:ea typeface="Calibri" pitchFamily="34" charset="-122"/>
                <a:cs typeface="Calibri" pitchFamily="34" charset="-120"/>
              </a:rPr>
              <a:t>Satellite and free-space QKD segments as first-class network elements</a:t>
            </a:r>
            <a:endParaRPr lang="en-US" sz="1400" dirty="0"/>
          </a:p>
        </p:txBody>
      </p:sp>
      <p:sp>
        <p:nvSpPr>
          <p:cNvPr id="11" name="Text 9"/>
          <p:cNvSpPr txBox="1"/>
          <p:nvPr/>
        </p:nvSpPr>
        <p:spPr>
          <a:xfrm>
            <a:off x="6455664" y="4597144"/>
            <a:ext cx="4901184" cy="777240"/>
          </a:xfrm>
          <a:prstGeom prst="rect">
            <a:avLst/>
          </a:prstGeom>
          <a:noFill/>
          <a:ln/>
        </p:spPr>
        <p:txBody>
          <a:bodyPr wrap="square" lIns="0" tIns="0" rIns="0" bIns="0" rtlCol="0" anchor="ctr"/>
          <a:lstStyle/>
          <a:p>
            <a:pPr marL="0" indent="0" latinLnBrk="0">
              <a:lnSpc>
                <a:spcPts val="1300"/>
              </a:lnSpc>
              <a:buNone/>
            </a:pPr>
            <a:r>
              <a:rPr lang="en-US" sz="1200" b="1" i="1" dirty="0">
                <a:solidFill>
                  <a:srgbClr val="5C6684"/>
                </a:solidFill>
                <a:latin typeface="Calibri" pitchFamily="34" charset="0"/>
                <a:ea typeface="Calibri" pitchFamily="34" charset="-122"/>
                <a:cs typeface="Calibri" pitchFamily="34" charset="-120"/>
              </a:rPr>
              <a:t>FG-QIT4N's D1.1-D1.4 reports (2021) mapped this terrain in terminology, use cases and standardization outlook, but the material has not yet converted into Recommendations. The recharted Q16/13 is the vehicle if it does.</a:t>
            </a:r>
            <a:endParaRPr lang="en-US" sz="1200" b="1" dirty="0"/>
          </a:p>
        </p:txBody>
      </p:sp>
      <p:sp>
        <p:nvSpPr>
          <p:cNvPr id="13" name="슬라이드 번호 개체 틀 12">
            <a:extLst>
              <a:ext uri="{FF2B5EF4-FFF2-40B4-BE49-F238E27FC236}">
                <a16:creationId xmlns:a16="http://schemas.microsoft.com/office/drawing/2014/main" id="{CCB66DB9-4972-4D95-A6DD-AC9FE790AD8A}"/>
              </a:ext>
            </a:extLst>
          </p:cNvPr>
          <p:cNvSpPr>
            <a:spLocks noGrp="1"/>
          </p:cNvSpPr>
          <p:nvPr>
            <p:ph type="sldNum" sz="quarter" idx="12"/>
          </p:nvPr>
        </p:nvSpPr>
        <p:spPr/>
        <p:txBody>
          <a:bodyPr/>
          <a:lstStyle/>
          <a:p>
            <a:fld id="{0868B0AE-DDA0-4086-95B2-0A85D27A2D2E}" type="slidenum">
              <a:rPr lang="ko-KR" altLang="en-US" smtClean="0"/>
              <a:t>39</a:t>
            </a:fld>
            <a:endParaRPr lang="ko-KR"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66928" y="54864"/>
            <a:ext cx="10607040" cy="658368"/>
          </a:xfrm>
          <a:prstGeom prst="rect">
            <a:avLst/>
          </a:prstGeom>
          <a:noFill/>
          <a:ln/>
        </p:spPr>
        <p:txBody>
          <a:bodyPr wrap="square" lIns="0" tIns="0" rIns="0" bIns="0" rtlCol="0" anchor="ctr"/>
          <a:lstStyle/>
          <a:p>
            <a:pPr marL="0" indent="0">
              <a:buNone/>
            </a:pPr>
            <a:r>
              <a:rPr lang="en-US" altLang="ko-KR" sz="2800" b="1" dirty="0">
                <a:solidFill>
                  <a:schemeClr val="bg1"/>
                </a:solidFill>
                <a:latin typeface="Cambria" pitchFamily="34" charset="0"/>
                <a:ea typeface="Cambria" pitchFamily="34" charset="-122"/>
                <a:cs typeface="Cambria" pitchFamily="34" charset="-120"/>
              </a:rPr>
              <a:t>Quantum networking is still pre-standardization</a:t>
            </a:r>
            <a:endParaRPr lang="en-US" altLang="ko-KR" sz="2800" dirty="0">
              <a:solidFill>
                <a:schemeClr val="bg1"/>
              </a:solidFill>
            </a:endParaRPr>
          </a:p>
        </p:txBody>
      </p:sp>
      <p:sp>
        <p:nvSpPr>
          <p:cNvPr id="4" name="Shape 2"/>
          <p:cNvSpPr/>
          <p:nvPr/>
        </p:nvSpPr>
        <p:spPr>
          <a:xfrm>
            <a:off x="605322" y="1539985"/>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Text 3"/>
          <p:cNvSpPr txBox="1"/>
          <p:nvPr/>
        </p:nvSpPr>
        <p:spPr>
          <a:xfrm>
            <a:off x="801624" y="1593336"/>
            <a:ext cx="1371600" cy="292608"/>
          </a:xfrm>
          <a:prstGeom prst="rect">
            <a:avLst/>
          </a:prstGeom>
          <a:noFill/>
          <a:ln/>
        </p:spPr>
        <p:txBody>
          <a:bodyPr wrap="square" lIns="0" tIns="0" rIns="0" bIns="0" rtlCol="0" anchor="ctr"/>
          <a:lstStyle/>
          <a:p>
            <a:pPr marL="0" indent="0" latinLnBrk="0">
              <a:buNone/>
            </a:pPr>
            <a:r>
              <a:rPr lang="en-US" b="1" dirty="0" err="1">
                <a:solidFill>
                  <a:srgbClr val="1C7293"/>
                </a:solidFill>
                <a:latin typeface="Calibri" pitchFamily="34" charset="0"/>
                <a:ea typeface="Calibri" pitchFamily="34" charset="-122"/>
                <a:cs typeface="Calibri" pitchFamily="34" charset="-120"/>
              </a:rPr>
              <a:t>Y.Supp</a:t>
            </a:r>
            <a:r>
              <a:rPr lang="en-US" b="1" dirty="0">
                <a:solidFill>
                  <a:srgbClr val="1C7293"/>
                </a:solidFill>
                <a:latin typeface="Calibri" pitchFamily="34" charset="0"/>
                <a:ea typeface="Calibri" pitchFamily="34" charset="-122"/>
                <a:cs typeface="Calibri" pitchFamily="34" charset="-120"/>
              </a:rPr>
              <a:t> 75</a:t>
            </a:r>
            <a:endParaRPr lang="en-US" dirty="0"/>
          </a:p>
        </p:txBody>
      </p:sp>
      <p:sp>
        <p:nvSpPr>
          <p:cNvPr id="6" name="Text 4"/>
          <p:cNvSpPr txBox="1"/>
          <p:nvPr/>
        </p:nvSpPr>
        <p:spPr>
          <a:xfrm>
            <a:off x="2575560"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7" name="Text 5"/>
          <p:cNvSpPr txBox="1"/>
          <p:nvPr/>
        </p:nvSpPr>
        <p:spPr>
          <a:xfrm>
            <a:off x="801624" y="1940808"/>
            <a:ext cx="3063240" cy="384048"/>
          </a:xfrm>
          <a:prstGeom prst="rect">
            <a:avLst/>
          </a:prstGeom>
          <a:noFill/>
          <a:ln/>
        </p:spPr>
        <p:txBody>
          <a:bodyPr wrap="square" lIns="0" tIns="0" rIns="0" bIns="0" rtlCol="0" anchor="ctr"/>
          <a:lstStyle/>
          <a:p>
            <a:pPr marL="0" indent="0" latinLnBrk="0">
              <a:lnSpc>
                <a:spcPts val="1300"/>
              </a:lnSpc>
              <a:buNone/>
            </a:pPr>
            <a:r>
              <a:rPr lang="en-GB" altLang="ko-KR" sz="1400" dirty="0">
                <a:solidFill>
                  <a:srgbClr val="161D3A"/>
                </a:solidFill>
                <a:latin typeface="Calibri" pitchFamily="34" charset="0"/>
                <a:ea typeface="Calibri" pitchFamily="34" charset="-122"/>
                <a:cs typeface="Calibri" pitchFamily="34" charset="-120"/>
              </a:rPr>
              <a:t>I</a:t>
            </a:r>
            <a:r>
              <a:rPr lang="en-GB" altLang="ko-KR" sz="1400" dirty="0">
                <a:solidFill>
                  <a:srgbClr val="161D3A"/>
                </a:solidFill>
                <a:latin typeface="Calibri" pitchFamily="34" charset="0"/>
                <a:ea typeface="Calibri" pitchFamily="34" charset="-122"/>
                <a:cs typeface="Calibri" pitchFamily="34" charset="-120"/>
                <a:hlinkClick r:id="rId3" tooltip="ITU-T Y.3000 series – Quantum key distribution networks – Quantum-enabled future networks">
                  <a:extLst>
                    <a:ext uri="{A12FA001-AC4F-418D-AE19-62706E023703}">
                      <ahyp:hlinkClr xmlns:ahyp="http://schemas.microsoft.com/office/drawing/2018/hyperlinkcolor" val="tx"/>
                    </a:ext>
                  </a:extLst>
                </a:hlinkClick>
              </a:rPr>
              <a:t>TU-T Y.3000 series – Quantum key distribution networks – Quantum-enabled future networks</a:t>
            </a:r>
            <a:endParaRPr lang="en-US" sz="1400" dirty="0">
              <a:solidFill>
                <a:srgbClr val="161D3A"/>
              </a:solidFill>
              <a:latin typeface="Calibri" pitchFamily="34" charset="0"/>
              <a:ea typeface="Calibri" pitchFamily="34" charset="-122"/>
              <a:cs typeface="Calibri" pitchFamily="34" charset="-120"/>
            </a:endParaRPr>
          </a:p>
        </p:txBody>
      </p:sp>
      <p:sp>
        <p:nvSpPr>
          <p:cNvPr id="8" name="Shape 6"/>
          <p:cNvSpPr/>
          <p:nvPr/>
        </p:nvSpPr>
        <p:spPr>
          <a:xfrm>
            <a:off x="4303776" y="1465320"/>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9" name="Text 7"/>
          <p:cNvSpPr txBox="1"/>
          <p:nvPr/>
        </p:nvSpPr>
        <p:spPr>
          <a:xfrm>
            <a:off x="4541520" y="1593336"/>
            <a:ext cx="1371600" cy="292608"/>
          </a:xfrm>
          <a:prstGeom prst="rect">
            <a:avLst/>
          </a:prstGeom>
          <a:noFill/>
          <a:ln/>
        </p:spPr>
        <p:txBody>
          <a:bodyPr wrap="square" lIns="0" tIns="0" rIns="0" bIns="0" rtlCol="0" anchor="ctr"/>
          <a:lstStyle/>
          <a:p>
            <a:pPr marL="0" indent="0" latinLnBrk="0">
              <a:buNone/>
            </a:pPr>
            <a:r>
              <a:rPr lang="en-US" b="1" dirty="0" err="1">
                <a:solidFill>
                  <a:srgbClr val="1C7293"/>
                </a:solidFill>
                <a:latin typeface="Calibri" pitchFamily="34" charset="0"/>
                <a:ea typeface="Calibri" pitchFamily="34" charset="-122"/>
                <a:cs typeface="Calibri" pitchFamily="34" charset="-120"/>
              </a:rPr>
              <a:t>Y.Supp</a:t>
            </a:r>
            <a:r>
              <a:rPr lang="en-US" b="1" dirty="0">
                <a:solidFill>
                  <a:srgbClr val="1C7293"/>
                </a:solidFill>
                <a:latin typeface="Calibri" pitchFamily="34" charset="0"/>
                <a:ea typeface="Calibri" pitchFamily="34" charset="-122"/>
                <a:cs typeface="Calibri" pitchFamily="34" charset="-120"/>
              </a:rPr>
              <a:t> 98</a:t>
            </a:r>
            <a:endParaRPr lang="en-US" dirty="0"/>
          </a:p>
        </p:txBody>
      </p:sp>
      <p:sp>
        <p:nvSpPr>
          <p:cNvPr id="10" name="Text 8"/>
          <p:cNvSpPr txBox="1"/>
          <p:nvPr/>
        </p:nvSpPr>
        <p:spPr>
          <a:xfrm>
            <a:off x="6315456"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11" name="Text 9"/>
          <p:cNvSpPr txBox="1"/>
          <p:nvPr/>
        </p:nvSpPr>
        <p:spPr>
          <a:xfrm>
            <a:off x="4541520" y="1940808"/>
            <a:ext cx="3063240" cy="384048"/>
          </a:xfrm>
          <a:prstGeom prst="rect">
            <a:avLst/>
          </a:prstGeom>
          <a:noFill/>
          <a:ln/>
        </p:spPr>
        <p:txBody>
          <a:bodyPr wrap="square" lIns="0" tIns="0" rIns="0" bIns="0" rtlCol="0" anchor="ctr"/>
          <a:lstStyle/>
          <a:p>
            <a:pPr marL="0" indent="0" latinLnBrk="0">
              <a:lnSpc>
                <a:spcPts val="1300"/>
              </a:lnSpc>
              <a:buNone/>
            </a:pPr>
            <a:r>
              <a:rPr lang="en-GB" altLang="ko-KR" sz="1400" dirty="0">
                <a:solidFill>
                  <a:srgbClr val="161D3A"/>
                </a:solidFill>
                <a:latin typeface="Calibri" pitchFamily="34" charset="0"/>
                <a:ea typeface="Calibri" pitchFamily="34" charset="-122"/>
                <a:cs typeface="Calibri" pitchFamily="34" charset="-120"/>
              </a:rPr>
              <a:t>I</a:t>
            </a:r>
            <a:r>
              <a:rPr lang="en-GB" altLang="ko-KR" sz="1400" dirty="0">
                <a:solidFill>
                  <a:srgbClr val="161D3A"/>
                </a:solidFill>
                <a:latin typeface="Calibri" pitchFamily="34" charset="0"/>
                <a:ea typeface="Calibri" pitchFamily="34" charset="-122"/>
                <a:cs typeface="Calibri" pitchFamily="34" charset="-120"/>
                <a:hlinkClick r:id="rId3" tooltip="ITU-T Y.3000 series – Quantum key distribution networks – Quantum-enabled future networks">
                  <a:extLst>
                    <a:ext uri="{A12FA001-AC4F-418D-AE19-62706E023703}">
                      <ahyp:hlinkClr xmlns:ahyp="http://schemas.microsoft.com/office/drawing/2018/hyperlinkcolor" val="tx"/>
                    </a:ext>
                  </a:extLst>
                </a:hlinkClick>
              </a:rPr>
              <a:t>TU-T Y.3000 series – </a:t>
            </a:r>
            <a:r>
              <a:rPr lang="en-GB" altLang="ko-KR" sz="1400" dirty="0">
                <a:solidFill>
                  <a:srgbClr val="161D3A"/>
                </a:solidFill>
                <a:latin typeface="Calibri" pitchFamily="34" charset="0"/>
                <a:ea typeface="Calibri" pitchFamily="34" charset="-122"/>
                <a:cs typeface="Calibri" pitchFamily="34" charset="-120"/>
              </a:rPr>
              <a:t>Technical considerations toward quantum networks</a:t>
            </a:r>
            <a:endParaRPr lang="en-US" altLang="ko-KR" sz="1400" dirty="0">
              <a:solidFill>
                <a:srgbClr val="161D3A"/>
              </a:solidFill>
              <a:latin typeface="Calibri" pitchFamily="34" charset="0"/>
              <a:ea typeface="Calibri" pitchFamily="34" charset="-122"/>
              <a:cs typeface="Calibri" pitchFamily="34" charset="-120"/>
            </a:endParaRPr>
          </a:p>
        </p:txBody>
      </p:sp>
      <p:sp>
        <p:nvSpPr>
          <p:cNvPr id="12" name="Shape 10"/>
          <p:cNvSpPr/>
          <p:nvPr/>
        </p:nvSpPr>
        <p:spPr>
          <a:xfrm>
            <a:off x="8043672" y="1465320"/>
            <a:ext cx="3502152" cy="969264"/>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3" name="Text 11"/>
          <p:cNvSpPr txBox="1"/>
          <p:nvPr/>
        </p:nvSpPr>
        <p:spPr>
          <a:xfrm>
            <a:off x="8281416" y="1593336"/>
            <a:ext cx="1371600" cy="292608"/>
          </a:xfrm>
          <a:prstGeom prst="rect">
            <a:avLst/>
          </a:prstGeom>
          <a:noFill/>
          <a:ln/>
        </p:spPr>
        <p:txBody>
          <a:bodyPr wrap="square" lIns="0" tIns="0" rIns="0" bIns="0" rtlCol="0" anchor="ctr"/>
          <a:lstStyle/>
          <a:p>
            <a:pPr marL="0" indent="0" latinLnBrk="0">
              <a:buNone/>
            </a:pPr>
            <a:r>
              <a:rPr lang="en-US" b="1" dirty="0" err="1">
                <a:solidFill>
                  <a:srgbClr val="1C7293"/>
                </a:solidFill>
                <a:latin typeface="Calibri" pitchFamily="34" charset="0"/>
                <a:ea typeface="Calibri" pitchFamily="34" charset="-122"/>
                <a:cs typeface="Calibri" pitchFamily="34" charset="-120"/>
              </a:rPr>
              <a:t>Y.Supp.QN</a:t>
            </a:r>
            <a:r>
              <a:rPr lang="en-US" b="1" dirty="0">
                <a:solidFill>
                  <a:srgbClr val="1C7293"/>
                </a:solidFill>
                <a:latin typeface="Calibri" pitchFamily="34" charset="0"/>
                <a:ea typeface="Calibri" pitchFamily="34" charset="-122"/>
                <a:cs typeface="Calibri" pitchFamily="34" charset="-120"/>
              </a:rPr>
              <a:t>-arch</a:t>
            </a:r>
            <a:endParaRPr lang="en-US" dirty="0"/>
          </a:p>
        </p:txBody>
      </p:sp>
      <p:sp>
        <p:nvSpPr>
          <p:cNvPr id="14" name="Text 12"/>
          <p:cNvSpPr txBox="1"/>
          <p:nvPr/>
        </p:nvSpPr>
        <p:spPr>
          <a:xfrm>
            <a:off x="10055352" y="1629912"/>
            <a:ext cx="1280160" cy="237744"/>
          </a:xfrm>
          <a:prstGeom prst="rect">
            <a:avLst/>
          </a:prstGeom>
          <a:noFill/>
          <a:ln/>
        </p:spPr>
        <p:txBody>
          <a:bodyPr wrap="square" lIns="0" tIns="0" rIns="0" bIns="0" rtlCol="0" anchor="ctr"/>
          <a:lstStyle/>
          <a:p>
            <a:pPr marL="0" indent="0" algn="r" latinLnBrk="0">
              <a:buNone/>
            </a:pPr>
            <a:r>
              <a:rPr lang="en-US" sz="1100" dirty="0">
                <a:solidFill>
                  <a:srgbClr val="5C6684"/>
                </a:solidFill>
                <a:latin typeface="Calibri" pitchFamily="34" charset="0"/>
                <a:ea typeface="Calibri" pitchFamily="34" charset="-122"/>
                <a:cs typeface="Calibri" pitchFamily="34" charset="-120"/>
              </a:rPr>
              <a:t>12/2023</a:t>
            </a:r>
            <a:endParaRPr lang="en-US" sz="1100" dirty="0"/>
          </a:p>
        </p:txBody>
      </p:sp>
      <p:sp>
        <p:nvSpPr>
          <p:cNvPr id="15" name="Text 13"/>
          <p:cNvSpPr txBox="1"/>
          <p:nvPr/>
        </p:nvSpPr>
        <p:spPr>
          <a:xfrm>
            <a:off x="8281416" y="1940808"/>
            <a:ext cx="3063240" cy="384048"/>
          </a:xfrm>
          <a:prstGeom prst="rect">
            <a:avLst/>
          </a:prstGeom>
          <a:noFill/>
          <a:ln/>
        </p:spPr>
        <p:txBody>
          <a:bodyPr wrap="square" lIns="0" tIns="0" rIns="0" bIns="0" rtlCol="0" anchor="ctr"/>
          <a:lstStyle/>
          <a:p>
            <a:pPr marL="0" indent="0" latinLnBrk="0">
              <a:lnSpc>
                <a:spcPts val="1300"/>
              </a:lnSpc>
              <a:buNone/>
            </a:pPr>
            <a:r>
              <a:rPr lang="en-GB" altLang="ko-KR" sz="1400" dirty="0">
                <a:solidFill>
                  <a:srgbClr val="161D3A"/>
                </a:solidFill>
                <a:latin typeface="Calibri" pitchFamily="34" charset="0"/>
                <a:ea typeface="Calibri" pitchFamily="34" charset="-122"/>
                <a:cs typeface="Calibri" pitchFamily="34" charset="-120"/>
              </a:rPr>
              <a:t>I</a:t>
            </a:r>
            <a:r>
              <a:rPr lang="en-GB" altLang="ko-KR" sz="1400" dirty="0">
                <a:solidFill>
                  <a:srgbClr val="161D3A"/>
                </a:solidFill>
                <a:latin typeface="Calibri" pitchFamily="34" charset="0"/>
                <a:ea typeface="Calibri" pitchFamily="34" charset="-122"/>
                <a:cs typeface="Calibri" pitchFamily="34" charset="-120"/>
                <a:hlinkClick r:id="rId3" tooltip="ITU-T Y.3000 series – Quantum key distribution networks – Quantum-enabled future networks">
                  <a:extLst>
                    <a:ext uri="{A12FA001-AC4F-418D-AE19-62706E023703}">
                      <ahyp:hlinkClr xmlns:ahyp="http://schemas.microsoft.com/office/drawing/2018/hyperlinkcolor" val="tx"/>
                    </a:ext>
                  </a:extLst>
                </a:hlinkClick>
              </a:rPr>
              <a:t>TU-T Y.3000 series – </a:t>
            </a:r>
            <a:r>
              <a:rPr lang="en-GB" altLang="ko-KR" sz="1400" dirty="0">
                <a:solidFill>
                  <a:srgbClr val="161D3A"/>
                </a:solidFill>
                <a:latin typeface="Calibri" pitchFamily="34" charset="0"/>
                <a:ea typeface="Calibri" pitchFamily="34" charset="-122"/>
                <a:cs typeface="Calibri" pitchFamily="34" charset="-120"/>
              </a:rPr>
              <a:t>Technical considerations of quantum network architecture</a:t>
            </a:r>
            <a:endParaRPr lang="en-US" altLang="ko-KR" sz="1400" dirty="0">
              <a:solidFill>
                <a:srgbClr val="161D3A"/>
              </a:solidFill>
              <a:latin typeface="Calibri" pitchFamily="34" charset="0"/>
              <a:ea typeface="Calibri" pitchFamily="34" charset="-122"/>
              <a:cs typeface="Calibri" pitchFamily="34" charset="-120"/>
            </a:endParaRPr>
          </a:p>
        </p:txBody>
      </p:sp>
      <p:sp>
        <p:nvSpPr>
          <p:cNvPr id="28" name="Shape 26"/>
          <p:cNvSpPr/>
          <p:nvPr/>
        </p:nvSpPr>
        <p:spPr>
          <a:xfrm>
            <a:off x="563880" y="2886639"/>
            <a:ext cx="11064240" cy="2011680"/>
          </a:xfrm>
          <a:prstGeom prst="roundRect">
            <a:avLst>
              <a:gd name="adj" fmla="val 4545"/>
            </a:avLst>
          </a:prstGeom>
          <a:solidFill>
            <a:srgbClr val="F1F4F9"/>
          </a:solidFill>
          <a:ln w="9525">
            <a:solidFill>
              <a:srgbClr val="D9DFEA"/>
            </a:solidFill>
            <a:prstDash val="solid"/>
          </a:ln>
          <a:effectLst>
            <a:outerShdw blurRad="127000" dist="25400" dir="5400000" algn="bl" rotWithShape="0">
              <a:srgbClr val="8C97B0">
                <a:alpha val="22000"/>
              </a:srgbClr>
            </a:outerShdw>
          </a:effectLst>
        </p:spPr>
      </p:sp>
      <p:sp>
        <p:nvSpPr>
          <p:cNvPr id="29" name="Text 27"/>
          <p:cNvSpPr txBox="1"/>
          <p:nvPr/>
        </p:nvSpPr>
        <p:spPr>
          <a:xfrm>
            <a:off x="865632" y="3087807"/>
            <a:ext cx="5486400" cy="274320"/>
          </a:xfrm>
          <a:prstGeom prst="rect">
            <a:avLst/>
          </a:prstGeom>
          <a:noFill/>
          <a:ln/>
        </p:spPr>
        <p:txBody>
          <a:bodyPr wrap="square" lIns="0" tIns="0" rIns="0" bIns="0" rtlCol="0" anchor="ctr"/>
          <a:lstStyle/>
          <a:p>
            <a:pPr marL="0" indent="0" latinLnBrk="0">
              <a:buNone/>
            </a:pPr>
            <a:r>
              <a:rPr lang="en-US" b="1" dirty="0">
                <a:solidFill>
                  <a:srgbClr val="161D3A"/>
                </a:solidFill>
                <a:latin typeface="Calibri" pitchFamily="34" charset="0"/>
                <a:ea typeface="Calibri" pitchFamily="34" charset="-122"/>
                <a:cs typeface="Calibri" pitchFamily="34" charset="-120"/>
              </a:rPr>
              <a:t>Three pre-standardization documents</a:t>
            </a:r>
            <a:endParaRPr lang="en-US" dirty="0"/>
          </a:p>
        </p:txBody>
      </p:sp>
      <p:sp>
        <p:nvSpPr>
          <p:cNvPr id="30" name="Text 28"/>
          <p:cNvSpPr txBox="1"/>
          <p:nvPr/>
        </p:nvSpPr>
        <p:spPr>
          <a:xfrm>
            <a:off x="865632" y="3435279"/>
            <a:ext cx="10424160" cy="1325880"/>
          </a:xfrm>
          <a:prstGeom prst="rect">
            <a:avLst/>
          </a:prstGeom>
          <a:noFill/>
          <a:ln/>
        </p:spPr>
        <p:txBody>
          <a:bodyPr wrap="square" lIns="0" tIns="0" rIns="0" bIns="0" rtlCol="0" anchor="ctr"/>
          <a:lstStyle/>
          <a:p>
            <a:pPr marL="342900" indent="-342900" latinLnBrk="0">
              <a:lnSpc>
                <a:spcPts val="1500"/>
              </a:lnSpc>
              <a:spcAft>
                <a:spcPts val="600"/>
              </a:spcAft>
              <a:buSzPct val="100000"/>
              <a:buChar char="•"/>
            </a:pPr>
            <a:r>
              <a:rPr lang="en-US" sz="1400" dirty="0" err="1">
                <a:solidFill>
                  <a:srgbClr val="161D3A"/>
                </a:solidFill>
                <a:latin typeface="Calibri" pitchFamily="34" charset="0"/>
                <a:ea typeface="Calibri" pitchFamily="34" charset="-122"/>
                <a:cs typeface="Calibri" pitchFamily="34" charset="-120"/>
              </a:rPr>
              <a:t>Y.Supp</a:t>
            </a:r>
            <a:r>
              <a:rPr lang="en-US" sz="1400" dirty="0">
                <a:solidFill>
                  <a:srgbClr val="161D3A"/>
                </a:solidFill>
                <a:latin typeface="Calibri" pitchFamily="34" charset="0"/>
                <a:ea typeface="Calibri" pitchFamily="34" charset="-122"/>
                <a:cs typeface="Calibri" pitchFamily="34" charset="-120"/>
              </a:rPr>
              <a:t> 75 - </a:t>
            </a:r>
            <a:r>
              <a:rPr lang="en-GB" altLang="ko-KR" sz="1400" dirty="0" err="1">
                <a:solidFill>
                  <a:srgbClr val="161D3A"/>
                </a:solidFill>
                <a:latin typeface="Calibri" pitchFamily="34" charset="0"/>
                <a:ea typeface="Calibri" pitchFamily="34" charset="-122"/>
                <a:cs typeface="Calibri" pitchFamily="34" charset="-120"/>
              </a:rPr>
              <a:t>ocuses</a:t>
            </a:r>
            <a:r>
              <a:rPr lang="en-GB" altLang="ko-KR" sz="1400" dirty="0">
                <a:solidFill>
                  <a:srgbClr val="161D3A"/>
                </a:solidFill>
                <a:latin typeface="Calibri" pitchFamily="34" charset="0"/>
                <a:ea typeface="Calibri" pitchFamily="34" charset="-122"/>
                <a:cs typeface="Calibri" pitchFamily="34" charset="-120"/>
              </a:rPr>
              <a:t> on the activity status of studies and research from academia, research institutes and standards development organizations (SDOs).</a:t>
            </a:r>
            <a:endParaRPr lang="en-US" sz="1400" dirty="0">
              <a:solidFill>
                <a:srgbClr val="161D3A"/>
              </a:solidFill>
              <a:latin typeface="Calibri" pitchFamily="34" charset="0"/>
              <a:ea typeface="Calibri" pitchFamily="34" charset="-122"/>
              <a:cs typeface="Calibri" pitchFamily="34" charset="-120"/>
            </a:endParaRPr>
          </a:p>
          <a:p>
            <a:pPr marL="342900" indent="-342900" latinLnBrk="0">
              <a:lnSpc>
                <a:spcPts val="1500"/>
              </a:lnSpc>
              <a:spcAft>
                <a:spcPts val="600"/>
              </a:spcAft>
              <a:buSzPct val="100000"/>
              <a:buChar char="•"/>
            </a:pPr>
            <a:r>
              <a:rPr lang="en-US" sz="1400" dirty="0" err="1">
                <a:solidFill>
                  <a:srgbClr val="161D3A"/>
                </a:solidFill>
                <a:latin typeface="Calibri" pitchFamily="34" charset="0"/>
                <a:ea typeface="Calibri" pitchFamily="34" charset="-122"/>
                <a:cs typeface="Calibri" pitchFamily="34" charset="-120"/>
              </a:rPr>
              <a:t>Y.Supp</a:t>
            </a:r>
            <a:r>
              <a:rPr lang="en-US" sz="1400" dirty="0">
                <a:solidFill>
                  <a:srgbClr val="161D3A"/>
                </a:solidFill>
                <a:latin typeface="Calibri" pitchFamily="34" charset="0"/>
                <a:ea typeface="Calibri" pitchFamily="34" charset="-122"/>
                <a:cs typeface="Calibri" pitchFamily="34" charset="-120"/>
              </a:rPr>
              <a:t> 98 </a:t>
            </a:r>
            <a:r>
              <a:rPr lang="en-GB" altLang="ko-KR" sz="1400" dirty="0">
                <a:solidFill>
                  <a:srgbClr val="161D3A"/>
                </a:solidFill>
                <a:latin typeface="Calibri" pitchFamily="34" charset="0"/>
                <a:ea typeface="Calibri" pitchFamily="34" charset="-122"/>
                <a:cs typeface="Calibri" pitchFamily="34" charset="-120"/>
              </a:rPr>
              <a:t>introduces more technical aspects which might be required towards quantum networks.</a:t>
            </a:r>
            <a:endParaRPr lang="en-US" sz="1400" dirty="0">
              <a:solidFill>
                <a:srgbClr val="161D3A"/>
              </a:solidFill>
              <a:latin typeface="Calibri" pitchFamily="34" charset="0"/>
              <a:ea typeface="Calibri" pitchFamily="34" charset="-122"/>
              <a:cs typeface="Calibri" pitchFamily="34" charset="-120"/>
            </a:endParaRPr>
          </a:p>
          <a:p>
            <a:pPr marL="342900" indent="-342900" latinLnBrk="0">
              <a:lnSpc>
                <a:spcPts val="1500"/>
              </a:lnSpc>
              <a:spcAft>
                <a:spcPts val="600"/>
              </a:spcAft>
              <a:buSzPct val="100000"/>
              <a:buChar char="•"/>
            </a:pPr>
            <a:r>
              <a:rPr lang="en-US" sz="1400" dirty="0" err="1">
                <a:solidFill>
                  <a:srgbClr val="161D3A"/>
                </a:solidFill>
                <a:latin typeface="Calibri" pitchFamily="34" charset="0"/>
                <a:ea typeface="Calibri" pitchFamily="34" charset="-122"/>
                <a:cs typeface="Calibri" pitchFamily="34" charset="-120"/>
              </a:rPr>
              <a:t>Y.Supp.QN</a:t>
            </a:r>
            <a:r>
              <a:rPr lang="en-US" sz="1400" dirty="0">
                <a:solidFill>
                  <a:srgbClr val="161D3A"/>
                </a:solidFill>
                <a:latin typeface="Calibri" pitchFamily="34" charset="0"/>
                <a:ea typeface="Calibri" pitchFamily="34" charset="-122"/>
                <a:cs typeface="Calibri" pitchFamily="34" charset="-120"/>
              </a:rPr>
              <a:t>-arch </a:t>
            </a:r>
            <a:r>
              <a:rPr lang="en-GB" altLang="ko-KR" sz="1400" dirty="0">
                <a:solidFill>
                  <a:srgbClr val="161D3A"/>
                </a:solidFill>
                <a:latin typeface="Calibri" pitchFamily="34" charset="0"/>
                <a:ea typeface="Calibri" pitchFamily="34" charset="-122"/>
                <a:cs typeface="Calibri" pitchFamily="34" charset="-120"/>
              </a:rPr>
              <a:t>introduces different approaches of the layered models and other architectures of QN, functional elements involved, addressing, forwarding and routing mechanisms, QN routing taxonomy, and control and management mechanisms.</a:t>
            </a:r>
            <a:endParaRPr lang="en-US" sz="1400" dirty="0">
              <a:solidFill>
                <a:srgbClr val="161D3A"/>
              </a:solidFill>
              <a:latin typeface="Calibri" pitchFamily="34" charset="0"/>
              <a:ea typeface="Calibri" pitchFamily="34" charset="-122"/>
              <a:cs typeface="Calibri" pitchFamily="34" charset="-120"/>
            </a:endParaRPr>
          </a:p>
        </p:txBody>
      </p:sp>
      <p:sp>
        <p:nvSpPr>
          <p:cNvPr id="2" name="슬라이드 번호 개체 틀 1">
            <a:extLst>
              <a:ext uri="{FF2B5EF4-FFF2-40B4-BE49-F238E27FC236}">
                <a16:creationId xmlns:a16="http://schemas.microsoft.com/office/drawing/2014/main" id="{30A29ABE-9FB4-4116-BFDF-84AF488FB37E}"/>
              </a:ext>
            </a:extLst>
          </p:cNvPr>
          <p:cNvSpPr>
            <a:spLocks noGrp="1"/>
          </p:cNvSpPr>
          <p:nvPr>
            <p:ph type="sldNum" sz="quarter" idx="12"/>
          </p:nvPr>
        </p:nvSpPr>
        <p:spPr/>
        <p:txBody>
          <a:bodyPr/>
          <a:lstStyle/>
          <a:p>
            <a:fld id="{0868B0AE-DDA0-4086-95B2-0A85D27A2D2E}" type="slidenum">
              <a:rPr lang="ko-KR" altLang="en-US" smtClean="0"/>
              <a:t>40</a:t>
            </a:fld>
            <a:endParaRPr lang="ko-KR" altLang="en-US"/>
          </a:p>
        </p:txBody>
      </p:sp>
    </p:spTree>
    <p:extLst>
      <p:ext uri="{BB962C8B-B14F-4D97-AF65-F5344CB8AC3E}">
        <p14:creationId xmlns:p14="http://schemas.microsoft.com/office/powerpoint/2010/main" val="31500394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altLang="ko-KR" sz="2800" b="1" dirty="0">
                <a:solidFill>
                  <a:schemeClr val="bg1"/>
                </a:solidFill>
                <a:latin typeface="Cambria" pitchFamily="34" charset="0"/>
                <a:ea typeface="Cambria" pitchFamily="34" charset="-122"/>
                <a:cs typeface="Cambria" pitchFamily="34" charset="-120"/>
              </a:rPr>
              <a:t>Quantum networking is still pre-standardization</a:t>
            </a:r>
            <a:endParaRPr lang="en-US" altLang="ko-KR" sz="2800" dirty="0">
              <a:solidFill>
                <a:schemeClr val="bg1"/>
              </a:solidFill>
            </a:endParaRPr>
          </a:p>
        </p:txBody>
      </p:sp>
      <p:sp>
        <p:nvSpPr>
          <p:cNvPr id="8" name="TextBox 7">
            <a:extLst>
              <a:ext uri="{FF2B5EF4-FFF2-40B4-BE49-F238E27FC236}">
                <a16:creationId xmlns:a16="http://schemas.microsoft.com/office/drawing/2014/main" id="{E5A0877C-39C4-4326-A962-A98B5490258E}"/>
              </a:ext>
            </a:extLst>
          </p:cNvPr>
          <p:cNvSpPr txBox="1"/>
          <p:nvPr/>
        </p:nvSpPr>
        <p:spPr>
          <a:xfrm>
            <a:off x="839416" y="1151730"/>
            <a:ext cx="4429882" cy="369332"/>
          </a:xfrm>
          <a:prstGeom prst="rect">
            <a:avLst/>
          </a:prstGeom>
          <a:noFill/>
        </p:spPr>
        <p:txBody>
          <a:bodyPr wrap="square">
            <a:spAutoFit/>
          </a:bodyPr>
          <a:lstStyle/>
          <a:p>
            <a:pPr algn="ctr"/>
            <a:r>
              <a:rPr lang="en-US" altLang="ko-KR" sz="1800" b="1" dirty="0" err="1">
                <a:solidFill>
                  <a:srgbClr val="161D3A"/>
                </a:solidFill>
                <a:latin typeface="Calibri" pitchFamily="34" charset="0"/>
                <a:ea typeface="Calibri" pitchFamily="34" charset="-122"/>
                <a:cs typeface="Calibri" pitchFamily="34" charset="-120"/>
              </a:rPr>
              <a:t>Y.Supp</a:t>
            </a:r>
            <a:r>
              <a:rPr lang="en-US" altLang="ko-KR" b="1" dirty="0">
                <a:solidFill>
                  <a:srgbClr val="161D3A"/>
                </a:solidFill>
                <a:latin typeface="Calibri" pitchFamily="34" charset="0"/>
                <a:ea typeface="Calibri" pitchFamily="34" charset="-122"/>
                <a:cs typeface="Calibri" pitchFamily="34" charset="-120"/>
              </a:rPr>
              <a:t> 75 Standardization Implications</a:t>
            </a:r>
            <a:endParaRPr lang="ko-KR" altLang="en-US" b="1" dirty="0">
              <a:solidFill>
                <a:srgbClr val="161D3A"/>
              </a:solidFill>
              <a:latin typeface="Calibri" pitchFamily="34" charset="0"/>
              <a:cs typeface="Calibri" pitchFamily="34" charset="-120"/>
            </a:endParaRPr>
          </a:p>
        </p:txBody>
      </p:sp>
      <p:sp>
        <p:nvSpPr>
          <p:cNvPr id="9" name="TextBox 8">
            <a:extLst>
              <a:ext uri="{FF2B5EF4-FFF2-40B4-BE49-F238E27FC236}">
                <a16:creationId xmlns:a16="http://schemas.microsoft.com/office/drawing/2014/main" id="{61421BC1-9017-428C-8906-FA2F2913CA05}"/>
              </a:ext>
            </a:extLst>
          </p:cNvPr>
          <p:cNvSpPr txBox="1"/>
          <p:nvPr/>
        </p:nvSpPr>
        <p:spPr>
          <a:xfrm>
            <a:off x="6904345" y="1177348"/>
            <a:ext cx="4429882" cy="369332"/>
          </a:xfrm>
          <a:prstGeom prst="rect">
            <a:avLst/>
          </a:prstGeom>
          <a:noFill/>
        </p:spPr>
        <p:txBody>
          <a:bodyPr wrap="square">
            <a:spAutoFit/>
          </a:bodyPr>
          <a:lstStyle/>
          <a:p>
            <a:pPr algn="ctr"/>
            <a:r>
              <a:rPr lang="en-US" altLang="ko-KR" sz="1800" b="1" dirty="0" err="1">
                <a:solidFill>
                  <a:srgbClr val="161D3A"/>
                </a:solidFill>
                <a:latin typeface="Calibri" pitchFamily="34" charset="0"/>
                <a:ea typeface="Calibri" pitchFamily="34" charset="-122"/>
                <a:cs typeface="Calibri" pitchFamily="34" charset="-120"/>
              </a:rPr>
              <a:t>Y.Supp</a:t>
            </a:r>
            <a:r>
              <a:rPr lang="en-US" altLang="ko-KR" b="1" dirty="0">
                <a:solidFill>
                  <a:srgbClr val="161D3A"/>
                </a:solidFill>
                <a:latin typeface="Calibri" pitchFamily="34" charset="0"/>
                <a:ea typeface="Calibri" pitchFamily="34" charset="-122"/>
                <a:cs typeface="Calibri" pitchFamily="34" charset="-120"/>
              </a:rPr>
              <a:t> 98 Standardization Implications</a:t>
            </a:r>
            <a:endParaRPr lang="ko-KR" altLang="en-US" b="1" dirty="0">
              <a:solidFill>
                <a:srgbClr val="161D3A"/>
              </a:solidFill>
              <a:latin typeface="Calibri" pitchFamily="34" charset="0"/>
              <a:cs typeface="Calibri" pitchFamily="34" charset="-120"/>
            </a:endParaRPr>
          </a:p>
        </p:txBody>
      </p:sp>
      <p:sp>
        <p:nvSpPr>
          <p:cNvPr id="11" name="Shape 2">
            <a:extLst>
              <a:ext uri="{FF2B5EF4-FFF2-40B4-BE49-F238E27FC236}">
                <a16:creationId xmlns:a16="http://schemas.microsoft.com/office/drawing/2014/main" id="{76D36C55-8855-4BB6-897C-7FA71656F010}"/>
              </a:ext>
            </a:extLst>
          </p:cNvPr>
          <p:cNvSpPr/>
          <p:nvPr/>
        </p:nvSpPr>
        <p:spPr>
          <a:xfrm>
            <a:off x="335360" y="1693808"/>
            <a:ext cx="5616624" cy="4667476"/>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pic>
        <p:nvPicPr>
          <p:cNvPr id="4" name="그림 3">
            <a:extLst>
              <a:ext uri="{FF2B5EF4-FFF2-40B4-BE49-F238E27FC236}">
                <a16:creationId xmlns:a16="http://schemas.microsoft.com/office/drawing/2014/main" id="{E8216E22-66ED-43A9-B93F-2C69BF5A1EF0}"/>
              </a:ext>
            </a:extLst>
          </p:cNvPr>
          <p:cNvPicPr>
            <a:picLocks noChangeAspect="1"/>
          </p:cNvPicPr>
          <p:nvPr/>
        </p:nvPicPr>
        <p:blipFill>
          <a:blip r:embed="rId3"/>
          <a:stretch>
            <a:fillRect/>
          </a:stretch>
        </p:blipFill>
        <p:spPr>
          <a:xfrm>
            <a:off x="479376" y="1916832"/>
            <a:ext cx="5296337" cy="2808312"/>
          </a:xfrm>
          <a:prstGeom prst="rect">
            <a:avLst/>
          </a:prstGeom>
        </p:spPr>
      </p:pic>
      <p:sp>
        <p:nvSpPr>
          <p:cNvPr id="12" name="Shape 2">
            <a:extLst>
              <a:ext uri="{FF2B5EF4-FFF2-40B4-BE49-F238E27FC236}">
                <a16:creationId xmlns:a16="http://schemas.microsoft.com/office/drawing/2014/main" id="{7F5006B8-0F2D-47DE-8FF4-37B75C98F1F4}"/>
              </a:ext>
            </a:extLst>
          </p:cNvPr>
          <p:cNvSpPr/>
          <p:nvPr/>
        </p:nvSpPr>
        <p:spPr>
          <a:xfrm>
            <a:off x="6384032" y="1689875"/>
            <a:ext cx="5472608" cy="4691453"/>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pic>
        <p:nvPicPr>
          <p:cNvPr id="10" name="그림 9">
            <a:extLst>
              <a:ext uri="{FF2B5EF4-FFF2-40B4-BE49-F238E27FC236}">
                <a16:creationId xmlns:a16="http://schemas.microsoft.com/office/drawing/2014/main" id="{161D4826-4C79-49EA-9E10-642DE19A13D9}"/>
              </a:ext>
            </a:extLst>
          </p:cNvPr>
          <p:cNvPicPr>
            <a:picLocks noChangeAspect="1"/>
          </p:cNvPicPr>
          <p:nvPr/>
        </p:nvPicPr>
        <p:blipFill>
          <a:blip r:embed="rId4"/>
          <a:stretch>
            <a:fillRect/>
          </a:stretch>
        </p:blipFill>
        <p:spPr>
          <a:xfrm>
            <a:off x="6597957" y="1772816"/>
            <a:ext cx="5042659" cy="4444452"/>
          </a:xfrm>
          <a:prstGeom prst="rect">
            <a:avLst/>
          </a:prstGeom>
        </p:spPr>
      </p:pic>
      <p:sp>
        <p:nvSpPr>
          <p:cNvPr id="13" name="슬라이드 번호 개체 틀 12">
            <a:extLst>
              <a:ext uri="{FF2B5EF4-FFF2-40B4-BE49-F238E27FC236}">
                <a16:creationId xmlns:a16="http://schemas.microsoft.com/office/drawing/2014/main" id="{7BC7D16A-0BB9-4D19-AF56-C8E294A44104}"/>
              </a:ext>
            </a:extLst>
          </p:cNvPr>
          <p:cNvSpPr>
            <a:spLocks noGrp="1"/>
          </p:cNvSpPr>
          <p:nvPr>
            <p:ph type="sldNum" sz="quarter" idx="12"/>
          </p:nvPr>
        </p:nvSpPr>
        <p:spPr/>
        <p:txBody>
          <a:bodyPr/>
          <a:lstStyle/>
          <a:p>
            <a:fld id="{0868B0AE-DDA0-4086-95B2-0A85D27A2D2E}" type="slidenum">
              <a:rPr lang="ko-KR" altLang="en-US" smtClean="0"/>
              <a:t>41</a:t>
            </a:fld>
            <a:endParaRPr lang="ko-KR" altLang="en-US"/>
          </a:p>
        </p:txBody>
      </p:sp>
    </p:spTree>
    <p:extLst>
      <p:ext uri="{BB962C8B-B14F-4D97-AF65-F5344CB8AC3E}">
        <p14:creationId xmlns:p14="http://schemas.microsoft.com/office/powerpoint/2010/main" val="713965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altLang="ko-KR" sz="2800" b="1" dirty="0">
                <a:solidFill>
                  <a:schemeClr val="bg1"/>
                </a:solidFill>
                <a:latin typeface="Cambria" pitchFamily="34" charset="0"/>
                <a:ea typeface="Cambria" pitchFamily="34" charset="-122"/>
                <a:cs typeface="Cambria" pitchFamily="34" charset="-120"/>
              </a:rPr>
              <a:t>Quantum networking is still pre-standardization</a:t>
            </a:r>
            <a:endParaRPr lang="en-US" altLang="ko-KR" sz="2800" dirty="0">
              <a:solidFill>
                <a:schemeClr val="bg1"/>
              </a:solidFill>
            </a:endParaRPr>
          </a:p>
        </p:txBody>
      </p:sp>
      <p:sp>
        <p:nvSpPr>
          <p:cNvPr id="8" name="TextBox 7">
            <a:extLst>
              <a:ext uri="{FF2B5EF4-FFF2-40B4-BE49-F238E27FC236}">
                <a16:creationId xmlns:a16="http://schemas.microsoft.com/office/drawing/2014/main" id="{E5A0877C-39C4-4326-A962-A98B5490258E}"/>
              </a:ext>
            </a:extLst>
          </p:cNvPr>
          <p:cNvSpPr txBox="1"/>
          <p:nvPr/>
        </p:nvSpPr>
        <p:spPr>
          <a:xfrm>
            <a:off x="3719736" y="908720"/>
            <a:ext cx="4429882" cy="369332"/>
          </a:xfrm>
          <a:prstGeom prst="rect">
            <a:avLst/>
          </a:prstGeom>
          <a:noFill/>
        </p:spPr>
        <p:txBody>
          <a:bodyPr wrap="square">
            <a:spAutoFit/>
          </a:bodyPr>
          <a:lstStyle/>
          <a:p>
            <a:pPr algn="ctr"/>
            <a:r>
              <a:rPr lang="en-US" altLang="ko-KR" sz="1800" b="1" dirty="0" err="1">
                <a:solidFill>
                  <a:srgbClr val="161D3A"/>
                </a:solidFill>
                <a:latin typeface="Calibri" pitchFamily="34" charset="0"/>
                <a:ea typeface="Calibri" pitchFamily="34" charset="-122"/>
                <a:cs typeface="Calibri" pitchFamily="34" charset="-120"/>
              </a:rPr>
              <a:t>Y.Supp.Q</a:t>
            </a:r>
            <a:r>
              <a:rPr lang="en-US" altLang="ko-KR" b="1" dirty="0" err="1">
                <a:solidFill>
                  <a:srgbClr val="161D3A"/>
                </a:solidFill>
                <a:latin typeface="Calibri" pitchFamily="34" charset="0"/>
                <a:ea typeface="Calibri" pitchFamily="34" charset="-122"/>
                <a:cs typeface="Calibri" pitchFamily="34" charset="-120"/>
              </a:rPr>
              <a:t>N</a:t>
            </a:r>
            <a:r>
              <a:rPr lang="en-US" altLang="ko-KR" b="1" dirty="0">
                <a:solidFill>
                  <a:srgbClr val="161D3A"/>
                </a:solidFill>
                <a:latin typeface="Calibri" pitchFamily="34" charset="0"/>
                <a:ea typeface="Calibri" pitchFamily="34" charset="-122"/>
                <a:cs typeface="Calibri" pitchFamily="34" charset="-120"/>
              </a:rPr>
              <a:t>-Arch Standardization Implications</a:t>
            </a:r>
            <a:endParaRPr lang="ko-KR" altLang="en-US" b="1" dirty="0">
              <a:solidFill>
                <a:srgbClr val="161D3A"/>
              </a:solidFill>
              <a:latin typeface="Calibri" pitchFamily="34" charset="0"/>
              <a:cs typeface="Calibri" pitchFamily="34" charset="-120"/>
            </a:endParaRPr>
          </a:p>
        </p:txBody>
      </p:sp>
      <p:sp>
        <p:nvSpPr>
          <p:cNvPr id="17" name="Shape 2">
            <a:extLst>
              <a:ext uri="{FF2B5EF4-FFF2-40B4-BE49-F238E27FC236}">
                <a16:creationId xmlns:a16="http://schemas.microsoft.com/office/drawing/2014/main" id="{B628FF7E-B7CB-4E39-9748-9F152EE0F967}"/>
              </a:ext>
            </a:extLst>
          </p:cNvPr>
          <p:cNvSpPr/>
          <p:nvPr/>
        </p:nvSpPr>
        <p:spPr>
          <a:xfrm>
            <a:off x="263352" y="1281804"/>
            <a:ext cx="11635669" cy="5027516"/>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pic>
        <p:nvPicPr>
          <p:cNvPr id="14" name="그림 13">
            <a:extLst>
              <a:ext uri="{FF2B5EF4-FFF2-40B4-BE49-F238E27FC236}">
                <a16:creationId xmlns:a16="http://schemas.microsoft.com/office/drawing/2014/main" id="{A8A68E33-1A15-44EA-BB5B-8015CBF06824}"/>
              </a:ext>
            </a:extLst>
          </p:cNvPr>
          <p:cNvPicPr>
            <a:picLocks noChangeAspect="1"/>
          </p:cNvPicPr>
          <p:nvPr/>
        </p:nvPicPr>
        <p:blipFill>
          <a:blip r:embed="rId3"/>
          <a:stretch>
            <a:fillRect/>
          </a:stretch>
        </p:blipFill>
        <p:spPr>
          <a:xfrm>
            <a:off x="375470" y="1416020"/>
            <a:ext cx="5688632" cy="4727649"/>
          </a:xfrm>
          <a:prstGeom prst="rect">
            <a:avLst/>
          </a:prstGeom>
        </p:spPr>
      </p:pic>
      <p:pic>
        <p:nvPicPr>
          <p:cNvPr id="16" name="그림 15">
            <a:extLst>
              <a:ext uri="{FF2B5EF4-FFF2-40B4-BE49-F238E27FC236}">
                <a16:creationId xmlns:a16="http://schemas.microsoft.com/office/drawing/2014/main" id="{61D30073-3956-4A33-A62F-858C04661D3E}"/>
              </a:ext>
            </a:extLst>
          </p:cNvPr>
          <p:cNvPicPr>
            <a:picLocks noChangeAspect="1"/>
          </p:cNvPicPr>
          <p:nvPr/>
        </p:nvPicPr>
        <p:blipFill>
          <a:blip r:embed="rId4"/>
          <a:stretch>
            <a:fillRect/>
          </a:stretch>
        </p:blipFill>
        <p:spPr>
          <a:xfrm>
            <a:off x="6183262" y="2060848"/>
            <a:ext cx="5653292" cy="3888432"/>
          </a:xfrm>
          <a:prstGeom prst="rect">
            <a:avLst/>
          </a:prstGeom>
        </p:spPr>
      </p:pic>
      <p:sp>
        <p:nvSpPr>
          <p:cNvPr id="18" name="슬라이드 번호 개체 틀 17">
            <a:extLst>
              <a:ext uri="{FF2B5EF4-FFF2-40B4-BE49-F238E27FC236}">
                <a16:creationId xmlns:a16="http://schemas.microsoft.com/office/drawing/2014/main" id="{1547B1A5-F301-43DB-91F6-7C7E341C116F}"/>
              </a:ext>
            </a:extLst>
          </p:cNvPr>
          <p:cNvSpPr>
            <a:spLocks noGrp="1"/>
          </p:cNvSpPr>
          <p:nvPr>
            <p:ph type="sldNum" sz="quarter" idx="12"/>
          </p:nvPr>
        </p:nvSpPr>
        <p:spPr/>
        <p:txBody>
          <a:bodyPr/>
          <a:lstStyle/>
          <a:p>
            <a:fld id="{0868B0AE-DDA0-4086-95B2-0A85D27A2D2E}" type="slidenum">
              <a:rPr lang="ko-KR" altLang="en-US" smtClean="0"/>
              <a:t>42</a:t>
            </a:fld>
            <a:endParaRPr lang="ko-KR" altLang="en-US"/>
          </a:p>
        </p:txBody>
      </p:sp>
    </p:spTree>
    <p:extLst>
      <p:ext uri="{BB962C8B-B14F-4D97-AF65-F5344CB8AC3E}">
        <p14:creationId xmlns:p14="http://schemas.microsoft.com/office/powerpoint/2010/main" val="19427307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585998" y="44624"/>
            <a:ext cx="10607040" cy="658368"/>
          </a:xfrm>
          <a:prstGeom prst="rect">
            <a:avLst/>
          </a:prstGeom>
          <a:noFill/>
          <a:ln/>
        </p:spPr>
        <p:txBody>
          <a:bodyPr wrap="square" lIns="0" tIns="0" rIns="0" bIns="0" rtlCol="0" anchor="ctr"/>
          <a:lstStyle/>
          <a:p>
            <a:pPr marL="0" indent="0">
              <a:buNone/>
            </a:pPr>
            <a:r>
              <a:rPr lang="en-US" altLang="ko-KR" sz="2800" b="1" dirty="0">
                <a:solidFill>
                  <a:schemeClr val="bg1"/>
                </a:solidFill>
                <a:latin typeface="Cambria" pitchFamily="34" charset="0"/>
                <a:ea typeface="Cambria" pitchFamily="34" charset="-122"/>
                <a:cs typeface="Cambria" pitchFamily="34" charset="-120"/>
              </a:rPr>
              <a:t>First Quantum Network Normative draft Recommendation</a:t>
            </a:r>
            <a:endParaRPr lang="en-US" altLang="ko-KR" sz="2800" dirty="0">
              <a:solidFill>
                <a:schemeClr val="bg1"/>
              </a:solidFill>
            </a:endParaRPr>
          </a:p>
        </p:txBody>
      </p:sp>
      <p:sp>
        <p:nvSpPr>
          <p:cNvPr id="8" name="TextBox 7">
            <a:extLst>
              <a:ext uri="{FF2B5EF4-FFF2-40B4-BE49-F238E27FC236}">
                <a16:creationId xmlns:a16="http://schemas.microsoft.com/office/drawing/2014/main" id="{E5A0877C-39C4-4326-A962-A98B5490258E}"/>
              </a:ext>
            </a:extLst>
          </p:cNvPr>
          <p:cNvSpPr txBox="1"/>
          <p:nvPr/>
        </p:nvSpPr>
        <p:spPr>
          <a:xfrm>
            <a:off x="3575720" y="1268760"/>
            <a:ext cx="4429882" cy="646331"/>
          </a:xfrm>
          <a:prstGeom prst="rect">
            <a:avLst/>
          </a:prstGeom>
          <a:noFill/>
        </p:spPr>
        <p:txBody>
          <a:bodyPr wrap="square">
            <a:spAutoFit/>
          </a:bodyPr>
          <a:lstStyle/>
          <a:p>
            <a:pPr algn="ctr"/>
            <a:r>
              <a:rPr lang="en-US" altLang="ko-KR" sz="1800" b="1" dirty="0">
                <a:solidFill>
                  <a:srgbClr val="161D3A"/>
                </a:solidFill>
                <a:latin typeface="Calibri" pitchFamily="34" charset="0"/>
                <a:ea typeface="Calibri" pitchFamily="34" charset="-122"/>
                <a:cs typeface="Calibri" pitchFamily="34" charset="-120"/>
              </a:rPr>
              <a:t>Y.</a:t>
            </a:r>
            <a:r>
              <a:rPr lang="en-US" altLang="ko-KR" b="1" dirty="0">
                <a:solidFill>
                  <a:srgbClr val="161D3A"/>
                </a:solidFill>
                <a:latin typeface="Calibri" pitchFamily="34" charset="0"/>
                <a:ea typeface="Calibri" pitchFamily="34" charset="-122"/>
                <a:cs typeface="Calibri" pitchFamily="34" charset="-120"/>
              </a:rPr>
              <a:t>QN-LM: Quantum Network: Layered Model</a:t>
            </a:r>
          </a:p>
          <a:p>
            <a:pPr algn="ctr"/>
            <a:r>
              <a:rPr lang="en-US" altLang="ko-KR" b="1" dirty="0">
                <a:solidFill>
                  <a:srgbClr val="161D3A"/>
                </a:solidFill>
                <a:latin typeface="Calibri" pitchFamily="34" charset="0"/>
                <a:ea typeface="Calibri" pitchFamily="34" charset="-122"/>
                <a:cs typeface="Calibri" pitchFamily="34" charset="-120"/>
              </a:rPr>
              <a:t>initial proposal (08/2026)</a:t>
            </a:r>
            <a:endParaRPr lang="ko-KR" altLang="en-US" b="1" dirty="0">
              <a:solidFill>
                <a:srgbClr val="161D3A"/>
              </a:solidFill>
              <a:latin typeface="Calibri" pitchFamily="34" charset="0"/>
              <a:cs typeface="Calibri" pitchFamily="34" charset="-120"/>
            </a:endParaRPr>
          </a:p>
        </p:txBody>
      </p:sp>
      <p:sp>
        <p:nvSpPr>
          <p:cNvPr id="17" name="Shape 2">
            <a:extLst>
              <a:ext uri="{FF2B5EF4-FFF2-40B4-BE49-F238E27FC236}">
                <a16:creationId xmlns:a16="http://schemas.microsoft.com/office/drawing/2014/main" id="{B628FF7E-B7CB-4E39-9748-9F152EE0F967}"/>
              </a:ext>
            </a:extLst>
          </p:cNvPr>
          <p:cNvSpPr/>
          <p:nvPr/>
        </p:nvSpPr>
        <p:spPr>
          <a:xfrm>
            <a:off x="263351" y="2355566"/>
            <a:ext cx="5136357" cy="3161665"/>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pic>
        <p:nvPicPr>
          <p:cNvPr id="4" name="그림 3">
            <a:extLst>
              <a:ext uri="{FF2B5EF4-FFF2-40B4-BE49-F238E27FC236}">
                <a16:creationId xmlns:a16="http://schemas.microsoft.com/office/drawing/2014/main" id="{B3FB0B9C-F58A-428A-B8C0-B5F7CAF33145}"/>
              </a:ext>
            </a:extLst>
          </p:cNvPr>
          <p:cNvPicPr>
            <a:picLocks noChangeAspect="1"/>
          </p:cNvPicPr>
          <p:nvPr/>
        </p:nvPicPr>
        <p:blipFill>
          <a:blip r:embed="rId3"/>
          <a:stretch>
            <a:fillRect/>
          </a:stretch>
        </p:blipFill>
        <p:spPr>
          <a:xfrm>
            <a:off x="370908" y="2725753"/>
            <a:ext cx="4921242" cy="2484027"/>
          </a:xfrm>
          <a:prstGeom prst="rect">
            <a:avLst/>
          </a:prstGeom>
        </p:spPr>
      </p:pic>
      <p:sp>
        <p:nvSpPr>
          <p:cNvPr id="9" name="Shape 2">
            <a:extLst>
              <a:ext uri="{FF2B5EF4-FFF2-40B4-BE49-F238E27FC236}">
                <a16:creationId xmlns:a16="http://schemas.microsoft.com/office/drawing/2014/main" id="{E03EFC07-D4A9-4048-A599-E0FD61C04FC4}"/>
              </a:ext>
            </a:extLst>
          </p:cNvPr>
          <p:cNvSpPr/>
          <p:nvPr/>
        </p:nvSpPr>
        <p:spPr>
          <a:xfrm>
            <a:off x="5790153" y="2355567"/>
            <a:ext cx="6066487" cy="3161665"/>
          </a:xfrm>
          <a:prstGeom prst="roundRect">
            <a:avLst>
              <a:gd name="adj" fmla="val 9434"/>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pic>
        <p:nvPicPr>
          <p:cNvPr id="6" name="그림 5">
            <a:extLst>
              <a:ext uri="{FF2B5EF4-FFF2-40B4-BE49-F238E27FC236}">
                <a16:creationId xmlns:a16="http://schemas.microsoft.com/office/drawing/2014/main" id="{4CE21914-5899-43DD-A2A4-95D07F43A1B3}"/>
              </a:ext>
            </a:extLst>
          </p:cNvPr>
          <p:cNvPicPr>
            <a:picLocks noChangeAspect="1"/>
          </p:cNvPicPr>
          <p:nvPr/>
        </p:nvPicPr>
        <p:blipFill>
          <a:blip r:embed="rId4"/>
          <a:stretch>
            <a:fillRect/>
          </a:stretch>
        </p:blipFill>
        <p:spPr>
          <a:xfrm>
            <a:off x="5889518" y="2535137"/>
            <a:ext cx="5888732" cy="2508720"/>
          </a:xfrm>
          <a:prstGeom prst="rect">
            <a:avLst/>
          </a:prstGeom>
        </p:spPr>
      </p:pic>
      <p:sp>
        <p:nvSpPr>
          <p:cNvPr id="15" name="TextBox 14">
            <a:extLst>
              <a:ext uri="{FF2B5EF4-FFF2-40B4-BE49-F238E27FC236}">
                <a16:creationId xmlns:a16="http://schemas.microsoft.com/office/drawing/2014/main" id="{EDB64BCB-E12F-4CC7-A025-9D641AC2D232}"/>
              </a:ext>
            </a:extLst>
          </p:cNvPr>
          <p:cNvSpPr txBox="1"/>
          <p:nvPr/>
        </p:nvSpPr>
        <p:spPr>
          <a:xfrm>
            <a:off x="6528048" y="5055892"/>
            <a:ext cx="6094854" cy="307777"/>
          </a:xfrm>
          <a:prstGeom prst="rect">
            <a:avLst/>
          </a:prstGeom>
          <a:noFill/>
        </p:spPr>
        <p:txBody>
          <a:bodyPr wrap="square">
            <a:spAutoFit/>
          </a:bodyPr>
          <a:lstStyle/>
          <a:p>
            <a:r>
              <a:rPr lang="en-GB" altLang="ko-KR" sz="1400" b="1" dirty="0">
                <a:effectLst/>
                <a:latin typeface="Times New Roman" panose="02020603050405020304" pitchFamily="18" charset="0"/>
                <a:ea typeface="맑은 고딕" panose="020B0503020000020004" pitchFamily="50" charset="-127"/>
              </a:rPr>
              <a:t>Table 1. Connectivity hierarchy across the layered model</a:t>
            </a:r>
            <a:endParaRPr lang="ko-KR" altLang="en-US" sz="1400" dirty="0"/>
          </a:p>
        </p:txBody>
      </p:sp>
      <p:sp>
        <p:nvSpPr>
          <p:cNvPr id="11" name="슬라이드 번호 개체 틀 10">
            <a:extLst>
              <a:ext uri="{FF2B5EF4-FFF2-40B4-BE49-F238E27FC236}">
                <a16:creationId xmlns:a16="http://schemas.microsoft.com/office/drawing/2014/main" id="{588612FA-86C4-472C-BB53-98926EC91F44}"/>
              </a:ext>
            </a:extLst>
          </p:cNvPr>
          <p:cNvSpPr>
            <a:spLocks noGrp="1"/>
          </p:cNvSpPr>
          <p:nvPr>
            <p:ph type="sldNum" sz="quarter" idx="12"/>
          </p:nvPr>
        </p:nvSpPr>
        <p:spPr/>
        <p:txBody>
          <a:bodyPr/>
          <a:lstStyle/>
          <a:p>
            <a:fld id="{0868B0AE-DDA0-4086-95B2-0A85D27A2D2E}" type="slidenum">
              <a:rPr lang="ko-KR" altLang="en-US" smtClean="0"/>
              <a:t>43</a:t>
            </a:fld>
            <a:endParaRPr lang="ko-KR" altLang="en-US"/>
          </a:p>
        </p:txBody>
      </p:sp>
    </p:spTree>
    <p:extLst>
      <p:ext uri="{BB962C8B-B14F-4D97-AF65-F5344CB8AC3E}">
        <p14:creationId xmlns:p14="http://schemas.microsoft.com/office/powerpoint/2010/main" val="3061067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822960" y="10601"/>
            <a:ext cx="10349816" cy="658368"/>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Initial but crucial issues for agreement across SDOs </a:t>
            </a:r>
            <a:endParaRPr lang="en-US" sz="2800" dirty="0">
              <a:solidFill>
                <a:schemeClr val="bg1"/>
              </a:solidFill>
            </a:endParaRPr>
          </a:p>
        </p:txBody>
      </p:sp>
      <p:sp>
        <p:nvSpPr>
          <p:cNvPr id="4" name="Shape 2"/>
          <p:cNvSpPr/>
          <p:nvPr/>
        </p:nvSpPr>
        <p:spPr>
          <a:xfrm>
            <a:off x="566928" y="1737360"/>
            <a:ext cx="5321808" cy="1792224"/>
          </a:xfrm>
          <a:prstGeom prst="roundRect">
            <a:avLst>
              <a:gd name="adj" fmla="val 510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5" name="Shape 3"/>
          <p:cNvSpPr/>
          <p:nvPr/>
        </p:nvSpPr>
        <p:spPr>
          <a:xfrm>
            <a:off x="822960" y="1993392"/>
            <a:ext cx="310896" cy="310896"/>
          </a:xfrm>
          <a:prstGeom prst="ellipse">
            <a:avLst/>
          </a:prstGeom>
          <a:solidFill>
            <a:srgbClr val="02C39A"/>
          </a:solidFill>
          <a:ln w="12700">
            <a:solidFill>
              <a:srgbClr val="02C39A"/>
            </a:solidFill>
            <a:prstDash val="solid"/>
          </a:ln>
        </p:spPr>
      </p:sp>
      <p:sp>
        <p:nvSpPr>
          <p:cNvPr id="6" name="Text 4"/>
          <p:cNvSpPr txBox="1"/>
          <p:nvPr/>
        </p:nvSpPr>
        <p:spPr>
          <a:xfrm>
            <a:off x="822960" y="1993392"/>
            <a:ext cx="310896" cy="310896"/>
          </a:xfrm>
          <a:prstGeom prst="rect">
            <a:avLst/>
          </a:prstGeom>
          <a:noFill/>
          <a:ln/>
        </p:spPr>
        <p:txBody>
          <a:bodyPr wrap="square" lIns="0" tIns="0" rIns="0" bIns="0" rtlCol="0" anchor="ctr"/>
          <a:lstStyle/>
          <a:p>
            <a:pPr marL="0" indent="0" algn="ctr" latinLnBrk="0">
              <a:buNone/>
            </a:pPr>
            <a:r>
              <a:rPr lang="en-US" sz="1600" b="1" dirty="0">
                <a:solidFill>
                  <a:srgbClr val="0E1330"/>
                </a:solidFill>
                <a:latin typeface="Calibri" pitchFamily="34" charset="0"/>
                <a:ea typeface="Calibri" pitchFamily="34" charset="-122"/>
                <a:cs typeface="Calibri" pitchFamily="34" charset="-120"/>
              </a:rPr>
              <a:t>1</a:t>
            </a:r>
            <a:endParaRPr lang="en-US" sz="1600" dirty="0"/>
          </a:p>
        </p:txBody>
      </p:sp>
      <p:sp>
        <p:nvSpPr>
          <p:cNvPr id="7" name="Text 5"/>
          <p:cNvSpPr txBox="1"/>
          <p:nvPr/>
        </p:nvSpPr>
        <p:spPr>
          <a:xfrm>
            <a:off x="1243584" y="1938528"/>
            <a:ext cx="4434840" cy="475488"/>
          </a:xfrm>
          <a:prstGeom prst="rect">
            <a:avLst/>
          </a:prstGeom>
          <a:noFill/>
          <a:ln/>
        </p:spPr>
        <p:txBody>
          <a:bodyPr wrap="square" lIns="0" tIns="0" rIns="0" bIns="0" rtlCol="0" anchor="t"/>
          <a:lstStyle/>
          <a:p>
            <a:pPr marL="0" indent="0" latinLnBrk="0">
              <a:lnSpc>
                <a:spcPts val="1700"/>
              </a:lnSpc>
              <a:buNone/>
            </a:pPr>
            <a:r>
              <a:rPr lang="en-US" b="1" dirty="0">
                <a:solidFill>
                  <a:srgbClr val="161D3A"/>
                </a:solidFill>
                <a:latin typeface="Calibri" pitchFamily="34" charset="0"/>
                <a:ea typeface="Calibri" pitchFamily="34" charset="-122"/>
                <a:cs typeface="Calibri" pitchFamily="34" charset="-120"/>
              </a:rPr>
              <a:t>Terminology</a:t>
            </a:r>
            <a:endParaRPr lang="en-US" dirty="0"/>
          </a:p>
        </p:txBody>
      </p:sp>
      <p:sp>
        <p:nvSpPr>
          <p:cNvPr id="8" name="Text 6"/>
          <p:cNvSpPr txBox="1"/>
          <p:nvPr/>
        </p:nvSpPr>
        <p:spPr>
          <a:xfrm>
            <a:off x="822960" y="2468880"/>
            <a:ext cx="4846320" cy="914400"/>
          </a:xfrm>
          <a:prstGeom prst="rect">
            <a:avLst/>
          </a:prstGeom>
          <a:noFill/>
          <a:ln/>
        </p:spPr>
        <p:txBody>
          <a:bodyPr wrap="square" lIns="0" tIns="0" rIns="0" bIns="0" rtlCol="0" anchor="t"/>
          <a:lstStyle/>
          <a:p>
            <a:pPr marL="0" indent="0" latinLnBrk="0">
              <a:lnSpc>
                <a:spcPts val="1350"/>
              </a:lnSpc>
              <a:buNone/>
            </a:pPr>
            <a:r>
              <a:rPr lang="en-US" sz="1400" dirty="0">
                <a:solidFill>
                  <a:srgbClr val="5C6684"/>
                </a:solidFill>
                <a:latin typeface="Calibri" pitchFamily="34" charset="0"/>
                <a:ea typeface="Calibri" pitchFamily="34" charset="-122"/>
                <a:cs typeface="Calibri" pitchFamily="34" charset="-120"/>
              </a:rPr>
              <a:t>Quantum Network vs Quantum Communications vs Quantum Internet</a:t>
            </a:r>
            <a:endParaRPr lang="en-US" sz="1400" dirty="0"/>
          </a:p>
        </p:txBody>
      </p:sp>
      <p:sp>
        <p:nvSpPr>
          <p:cNvPr id="9" name="Shape 7"/>
          <p:cNvSpPr/>
          <p:nvPr/>
        </p:nvSpPr>
        <p:spPr>
          <a:xfrm>
            <a:off x="6303266" y="1744923"/>
            <a:ext cx="5321808" cy="1792224"/>
          </a:xfrm>
          <a:prstGeom prst="roundRect">
            <a:avLst>
              <a:gd name="adj" fmla="val 510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0" name="Shape 8"/>
          <p:cNvSpPr/>
          <p:nvPr/>
        </p:nvSpPr>
        <p:spPr>
          <a:xfrm>
            <a:off x="6565392" y="1993392"/>
            <a:ext cx="310896" cy="310896"/>
          </a:xfrm>
          <a:prstGeom prst="ellipse">
            <a:avLst/>
          </a:prstGeom>
          <a:solidFill>
            <a:srgbClr val="1C7293"/>
          </a:solidFill>
          <a:ln w="12700">
            <a:solidFill>
              <a:srgbClr val="1C7293"/>
            </a:solidFill>
            <a:prstDash val="solid"/>
          </a:ln>
        </p:spPr>
      </p:sp>
      <p:sp>
        <p:nvSpPr>
          <p:cNvPr id="11" name="Text 9"/>
          <p:cNvSpPr txBox="1"/>
          <p:nvPr/>
        </p:nvSpPr>
        <p:spPr>
          <a:xfrm>
            <a:off x="6565392" y="1993392"/>
            <a:ext cx="310896" cy="310896"/>
          </a:xfrm>
          <a:prstGeom prst="rect">
            <a:avLst/>
          </a:prstGeom>
          <a:noFill/>
          <a:ln/>
        </p:spPr>
        <p:txBody>
          <a:bodyPr wrap="square" lIns="0" tIns="0" rIns="0" bIns="0" rtlCol="0" anchor="ctr"/>
          <a:lstStyle/>
          <a:p>
            <a:pPr marL="0" indent="0" algn="ctr" latinLnBrk="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2" name="Text 10"/>
          <p:cNvSpPr txBox="1"/>
          <p:nvPr/>
        </p:nvSpPr>
        <p:spPr>
          <a:xfrm>
            <a:off x="6986016" y="1938528"/>
            <a:ext cx="4434840" cy="475488"/>
          </a:xfrm>
          <a:prstGeom prst="rect">
            <a:avLst/>
          </a:prstGeom>
          <a:noFill/>
          <a:ln/>
        </p:spPr>
        <p:txBody>
          <a:bodyPr wrap="square" lIns="0" tIns="0" rIns="0" bIns="0" rtlCol="0" anchor="t"/>
          <a:lstStyle/>
          <a:p>
            <a:pPr marL="0" indent="0" latinLnBrk="0">
              <a:lnSpc>
                <a:spcPts val="1700"/>
              </a:lnSpc>
              <a:buNone/>
            </a:pPr>
            <a:r>
              <a:rPr lang="en-US" b="1" dirty="0">
                <a:solidFill>
                  <a:srgbClr val="161D3A"/>
                </a:solidFill>
                <a:latin typeface="Calibri" pitchFamily="34" charset="0"/>
                <a:ea typeface="Calibri" pitchFamily="34" charset="-122"/>
                <a:cs typeface="Calibri" pitchFamily="34" charset="-120"/>
              </a:rPr>
              <a:t>Scope</a:t>
            </a:r>
            <a:endParaRPr lang="en-US" dirty="0"/>
          </a:p>
        </p:txBody>
      </p:sp>
      <p:sp>
        <p:nvSpPr>
          <p:cNvPr id="13" name="Text 11"/>
          <p:cNvSpPr txBox="1"/>
          <p:nvPr/>
        </p:nvSpPr>
        <p:spPr>
          <a:xfrm>
            <a:off x="6565392" y="2468880"/>
            <a:ext cx="4846320" cy="914400"/>
          </a:xfrm>
          <a:prstGeom prst="rect">
            <a:avLst/>
          </a:prstGeom>
          <a:noFill/>
          <a:ln/>
        </p:spPr>
        <p:txBody>
          <a:bodyPr wrap="square" lIns="0" tIns="0" rIns="0" bIns="0" rtlCol="0" anchor="t"/>
          <a:lstStyle/>
          <a:p>
            <a:pPr marL="0" indent="0" latinLnBrk="0">
              <a:lnSpc>
                <a:spcPts val="1350"/>
              </a:lnSpc>
              <a:buNone/>
            </a:pPr>
            <a:r>
              <a:rPr lang="en-US" sz="1400" dirty="0">
                <a:solidFill>
                  <a:srgbClr val="5C6684"/>
                </a:solidFill>
                <a:latin typeface="Calibri" pitchFamily="34" charset="0"/>
                <a:ea typeface="Calibri" pitchFamily="34" charset="-122"/>
                <a:cs typeface="Calibri" pitchFamily="34" charset="-120"/>
              </a:rPr>
              <a:t>Telecommunications (including Mobile communications) vs Internet vs anything NEW! (QN standalone?)</a:t>
            </a:r>
            <a:endParaRPr lang="en-US" sz="1400" dirty="0"/>
          </a:p>
        </p:txBody>
      </p:sp>
      <p:sp>
        <p:nvSpPr>
          <p:cNvPr id="14" name="Shape 12"/>
          <p:cNvSpPr/>
          <p:nvPr/>
        </p:nvSpPr>
        <p:spPr>
          <a:xfrm>
            <a:off x="566928" y="3712464"/>
            <a:ext cx="5321808" cy="1792224"/>
          </a:xfrm>
          <a:prstGeom prst="roundRect">
            <a:avLst>
              <a:gd name="adj" fmla="val 510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15" name="Shape 13"/>
          <p:cNvSpPr/>
          <p:nvPr/>
        </p:nvSpPr>
        <p:spPr>
          <a:xfrm>
            <a:off x="822960" y="3968496"/>
            <a:ext cx="310896" cy="310896"/>
          </a:xfrm>
          <a:prstGeom prst="ellipse">
            <a:avLst/>
          </a:prstGeom>
          <a:solidFill>
            <a:srgbClr val="1C7293"/>
          </a:solidFill>
          <a:ln w="12700">
            <a:solidFill>
              <a:srgbClr val="1C7293"/>
            </a:solidFill>
            <a:prstDash val="solid"/>
          </a:ln>
        </p:spPr>
      </p:sp>
      <p:sp>
        <p:nvSpPr>
          <p:cNvPr id="16" name="Text 14"/>
          <p:cNvSpPr txBox="1"/>
          <p:nvPr/>
        </p:nvSpPr>
        <p:spPr>
          <a:xfrm>
            <a:off x="822960" y="3968496"/>
            <a:ext cx="310896" cy="310896"/>
          </a:xfrm>
          <a:prstGeom prst="rect">
            <a:avLst/>
          </a:prstGeom>
          <a:noFill/>
          <a:ln/>
        </p:spPr>
        <p:txBody>
          <a:bodyPr wrap="square" lIns="0" tIns="0" rIns="0" bIns="0" rtlCol="0" anchor="ctr"/>
          <a:lstStyle/>
          <a:p>
            <a:pPr marL="0" indent="0" algn="ctr" latinLnBrk="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7" name="Text 15"/>
          <p:cNvSpPr txBox="1"/>
          <p:nvPr/>
        </p:nvSpPr>
        <p:spPr>
          <a:xfrm>
            <a:off x="1243584" y="3913632"/>
            <a:ext cx="4434840" cy="475488"/>
          </a:xfrm>
          <a:prstGeom prst="rect">
            <a:avLst/>
          </a:prstGeom>
          <a:noFill/>
          <a:ln/>
        </p:spPr>
        <p:txBody>
          <a:bodyPr wrap="square" lIns="0" tIns="0" rIns="0" bIns="0" rtlCol="0" anchor="t"/>
          <a:lstStyle/>
          <a:p>
            <a:pPr marL="0" indent="0" latinLnBrk="0">
              <a:lnSpc>
                <a:spcPts val="1700"/>
              </a:lnSpc>
              <a:buNone/>
            </a:pPr>
            <a:r>
              <a:rPr lang="en-US" b="1" dirty="0">
                <a:solidFill>
                  <a:srgbClr val="161D3A"/>
                </a:solidFill>
                <a:latin typeface="Calibri" pitchFamily="34" charset="0"/>
                <a:ea typeface="Calibri" pitchFamily="34" charset="-122"/>
                <a:cs typeface="Calibri" pitchFamily="34" charset="-120"/>
              </a:rPr>
              <a:t>Architecture</a:t>
            </a:r>
            <a:endParaRPr lang="en-US" dirty="0"/>
          </a:p>
        </p:txBody>
      </p:sp>
      <p:sp>
        <p:nvSpPr>
          <p:cNvPr id="18" name="Text 16"/>
          <p:cNvSpPr txBox="1"/>
          <p:nvPr/>
        </p:nvSpPr>
        <p:spPr>
          <a:xfrm>
            <a:off x="822960" y="4443984"/>
            <a:ext cx="4846320" cy="914400"/>
          </a:xfrm>
          <a:prstGeom prst="rect">
            <a:avLst/>
          </a:prstGeom>
          <a:noFill/>
          <a:ln/>
        </p:spPr>
        <p:txBody>
          <a:bodyPr wrap="square" lIns="0" tIns="0" rIns="0" bIns="0" rtlCol="0" anchor="t"/>
          <a:lstStyle/>
          <a:p>
            <a:pPr marL="0" indent="0" latinLnBrk="0">
              <a:lnSpc>
                <a:spcPts val="1350"/>
              </a:lnSpc>
              <a:buNone/>
            </a:pPr>
            <a:r>
              <a:rPr lang="en-US" sz="1400" dirty="0">
                <a:solidFill>
                  <a:srgbClr val="5C6684"/>
                </a:solidFill>
                <a:latin typeface="Calibri" pitchFamily="34" charset="0"/>
                <a:ea typeface="Calibri" pitchFamily="34" charset="-122"/>
                <a:cs typeface="Calibri" pitchFamily="34" charset="-120"/>
              </a:rPr>
              <a:t>Layered vs Layer agnostic</a:t>
            </a:r>
            <a:endParaRPr lang="en-US" sz="1400" dirty="0"/>
          </a:p>
        </p:txBody>
      </p:sp>
      <p:sp>
        <p:nvSpPr>
          <p:cNvPr id="19" name="Shape 17"/>
          <p:cNvSpPr/>
          <p:nvPr/>
        </p:nvSpPr>
        <p:spPr>
          <a:xfrm>
            <a:off x="6309360" y="3712464"/>
            <a:ext cx="5321808" cy="1792224"/>
          </a:xfrm>
          <a:prstGeom prst="roundRect">
            <a:avLst>
              <a:gd name="adj" fmla="val 5102"/>
            </a:avLst>
          </a:prstGeom>
          <a:solidFill>
            <a:srgbClr val="FFFFFF"/>
          </a:solidFill>
          <a:ln w="9525">
            <a:solidFill>
              <a:srgbClr val="D9DFEA"/>
            </a:solidFill>
            <a:prstDash val="solid"/>
          </a:ln>
          <a:effectLst>
            <a:outerShdw blurRad="127000" dist="25400" dir="5400000" algn="bl" rotWithShape="0">
              <a:srgbClr val="8C97B0">
                <a:alpha val="22000"/>
              </a:srgbClr>
            </a:outerShdw>
          </a:effectLst>
        </p:spPr>
      </p:sp>
      <p:sp>
        <p:nvSpPr>
          <p:cNvPr id="20" name="Shape 18"/>
          <p:cNvSpPr/>
          <p:nvPr/>
        </p:nvSpPr>
        <p:spPr>
          <a:xfrm>
            <a:off x="6565392" y="3968496"/>
            <a:ext cx="310896" cy="310896"/>
          </a:xfrm>
          <a:prstGeom prst="ellipse">
            <a:avLst/>
          </a:prstGeom>
          <a:solidFill>
            <a:srgbClr val="1B2450"/>
          </a:solidFill>
          <a:ln w="12700">
            <a:solidFill>
              <a:srgbClr val="1B2450"/>
            </a:solidFill>
            <a:prstDash val="solid"/>
          </a:ln>
        </p:spPr>
      </p:sp>
      <p:sp>
        <p:nvSpPr>
          <p:cNvPr id="21" name="Text 19"/>
          <p:cNvSpPr txBox="1"/>
          <p:nvPr/>
        </p:nvSpPr>
        <p:spPr>
          <a:xfrm>
            <a:off x="6565392" y="3968496"/>
            <a:ext cx="310896" cy="310896"/>
          </a:xfrm>
          <a:prstGeom prst="rect">
            <a:avLst/>
          </a:prstGeom>
          <a:noFill/>
          <a:ln/>
        </p:spPr>
        <p:txBody>
          <a:bodyPr wrap="square" lIns="0" tIns="0" rIns="0" bIns="0" rtlCol="0" anchor="ctr"/>
          <a:lstStyle/>
          <a:p>
            <a:pPr marL="0" indent="0" algn="ctr" latinLnBrk="0">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2" name="Text 20"/>
          <p:cNvSpPr txBox="1"/>
          <p:nvPr/>
        </p:nvSpPr>
        <p:spPr>
          <a:xfrm>
            <a:off x="6986016" y="3913632"/>
            <a:ext cx="4434840" cy="475488"/>
          </a:xfrm>
          <a:prstGeom prst="rect">
            <a:avLst/>
          </a:prstGeom>
          <a:noFill/>
          <a:ln/>
        </p:spPr>
        <p:txBody>
          <a:bodyPr wrap="square" lIns="0" tIns="0" rIns="0" bIns="0" rtlCol="0" anchor="t"/>
          <a:lstStyle/>
          <a:p>
            <a:pPr marL="0" indent="0" latinLnBrk="0">
              <a:lnSpc>
                <a:spcPts val="1700"/>
              </a:lnSpc>
              <a:buNone/>
            </a:pPr>
            <a:r>
              <a:rPr lang="en-US" altLang="ko-KR" b="1" dirty="0">
                <a:solidFill>
                  <a:srgbClr val="161D3A"/>
                </a:solidFill>
                <a:latin typeface="Calibri" pitchFamily="34" charset="0"/>
                <a:ea typeface="Calibri" pitchFamily="34" charset="-122"/>
                <a:cs typeface="Calibri" pitchFamily="34" charset="-120"/>
              </a:rPr>
              <a:t>Interoperability &amp; Backward compatibility with Classical Nets</a:t>
            </a:r>
            <a:endParaRPr lang="en-US" altLang="ko-KR" dirty="0"/>
          </a:p>
        </p:txBody>
      </p:sp>
      <p:sp>
        <p:nvSpPr>
          <p:cNvPr id="23" name="Text 21"/>
          <p:cNvSpPr txBox="1"/>
          <p:nvPr/>
        </p:nvSpPr>
        <p:spPr>
          <a:xfrm>
            <a:off x="6565392" y="4443984"/>
            <a:ext cx="4846320" cy="914400"/>
          </a:xfrm>
          <a:prstGeom prst="rect">
            <a:avLst/>
          </a:prstGeom>
          <a:noFill/>
          <a:ln/>
        </p:spPr>
        <p:txBody>
          <a:bodyPr wrap="square" lIns="0" tIns="0" rIns="0" bIns="0" rtlCol="0" anchor="t"/>
          <a:lstStyle/>
          <a:p>
            <a:pPr marL="0" indent="0" latinLnBrk="0">
              <a:lnSpc>
                <a:spcPts val="1350"/>
              </a:lnSpc>
              <a:buNone/>
            </a:pPr>
            <a:r>
              <a:rPr lang="en-US" sz="1400" dirty="0">
                <a:solidFill>
                  <a:srgbClr val="5C6684"/>
                </a:solidFill>
                <a:latin typeface="Calibri" pitchFamily="34" charset="0"/>
                <a:ea typeface="Calibri" pitchFamily="34" charset="-122"/>
                <a:cs typeface="Calibri" pitchFamily="34" charset="-120"/>
              </a:rPr>
              <a:t>XSTR.qs-IMT2030 links SG17's quantum-safe work to SG13's future-network agenda. Expect IMT-2030 security architecture to reference both PQC and QKDN.</a:t>
            </a:r>
            <a:endParaRPr lang="en-US" sz="1400" dirty="0"/>
          </a:p>
        </p:txBody>
      </p:sp>
      <p:sp>
        <p:nvSpPr>
          <p:cNvPr id="24" name="슬라이드 번호 개체 틀 23">
            <a:extLst>
              <a:ext uri="{FF2B5EF4-FFF2-40B4-BE49-F238E27FC236}">
                <a16:creationId xmlns:a16="http://schemas.microsoft.com/office/drawing/2014/main" id="{AD42E7AB-A481-4D9E-964C-BAB492C1521C}"/>
              </a:ext>
            </a:extLst>
          </p:cNvPr>
          <p:cNvSpPr>
            <a:spLocks noGrp="1"/>
          </p:cNvSpPr>
          <p:nvPr>
            <p:ph type="sldNum" sz="quarter" idx="12"/>
          </p:nvPr>
        </p:nvSpPr>
        <p:spPr/>
        <p:txBody>
          <a:bodyPr/>
          <a:lstStyle/>
          <a:p>
            <a:fld id="{0868B0AE-DDA0-4086-95B2-0A85D27A2D2E}" type="slidenum">
              <a:rPr lang="ko-KR" altLang="en-US" smtClean="0"/>
              <a:t>44</a:t>
            </a:fld>
            <a:endParaRPr lang="ko-KR"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13BC3BF-F083-4ED8-979C-0ECE3A162CF5}"/>
              </a:ext>
            </a:extLst>
          </p:cNvPr>
          <p:cNvSpPr>
            <a:spLocks noGrp="1"/>
          </p:cNvSpPr>
          <p:nvPr>
            <p:ph type="ctrTitle"/>
          </p:nvPr>
        </p:nvSpPr>
        <p:spPr/>
        <p:txBody>
          <a:bodyPr/>
          <a:lstStyle/>
          <a:p>
            <a:r>
              <a:rPr lang="en-US" altLang="ko-KR" b="1" dirty="0"/>
              <a:t>Thank You</a:t>
            </a:r>
            <a:endParaRPr lang="ko-KR" altLang="en-US" b="1" dirty="0"/>
          </a:p>
        </p:txBody>
      </p:sp>
      <p:sp>
        <p:nvSpPr>
          <p:cNvPr id="3" name="부제목 2">
            <a:extLst>
              <a:ext uri="{FF2B5EF4-FFF2-40B4-BE49-F238E27FC236}">
                <a16:creationId xmlns:a16="http://schemas.microsoft.com/office/drawing/2014/main" id="{945C71F8-BBD9-46DF-9EA6-C57005A39BE7}"/>
              </a:ext>
            </a:extLst>
          </p:cNvPr>
          <p:cNvSpPr>
            <a:spLocks noGrp="1"/>
          </p:cNvSpPr>
          <p:nvPr>
            <p:ph type="subTitle" idx="1"/>
          </p:nvPr>
        </p:nvSpPr>
        <p:spPr/>
        <p:txBody>
          <a:bodyPr/>
          <a:lstStyle/>
          <a:p>
            <a:r>
              <a:rPr lang="en-US" altLang="ko-KR" dirty="0"/>
              <a:t>choits@kora.ac.kr</a:t>
            </a:r>
            <a:endParaRPr lang="ko-KR" altLang="en-US" dirty="0"/>
          </a:p>
        </p:txBody>
      </p:sp>
    </p:spTree>
    <p:extLst>
      <p:ext uri="{BB962C8B-B14F-4D97-AF65-F5344CB8AC3E}">
        <p14:creationId xmlns:p14="http://schemas.microsoft.com/office/powerpoint/2010/main" val="374208751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42716</TotalTime>
  <Words>6066</Words>
  <Application>Microsoft Office PowerPoint</Application>
  <PresentationFormat>와이드스크린</PresentationFormat>
  <Paragraphs>852</Paragraphs>
  <Slides>45</Slides>
  <Notes>37</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45</vt:i4>
      </vt:variant>
    </vt:vector>
  </HeadingPairs>
  <TitlesOfParts>
    <vt:vector size="52" baseType="lpstr">
      <vt:lpstr>맑은 고딕</vt:lpstr>
      <vt:lpstr>Arial</vt:lpstr>
      <vt:lpstr>Arial Rounded MT Bold</vt:lpstr>
      <vt:lpstr>Calibri</vt:lpstr>
      <vt:lpstr>Cambria</vt:lpstr>
      <vt:lpstr>Times New Roman</vt:lpstr>
      <vt:lpstr>Office 테마</vt:lpstr>
      <vt:lpstr>ITU-T Standardization on quantum communications: from Quantum Key Distribution Network to Quantum Network </vt:lpstr>
      <vt:lpstr>Topics</vt:lpstr>
      <vt:lpstr>Topics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Topics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Topics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Topics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Topics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최태상</dc:creator>
  <cp:lastModifiedBy>Taesang Choi</cp:lastModifiedBy>
  <cp:revision>806</cp:revision>
  <dcterms:created xsi:type="dcterms:W3CDTF">2013-05-18T02:22:17Z</dcterms:created>
  <dcterms:modified xsi:type="dcterms:W3CDTF">2026-09-17T15:40:13Z</dcterms:modified>
</cp:coreProperties>
</file>