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tableStyles.xml" ContentType="application/vnd.openxmlformats-officedocument.presentationml.tableStyles+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725" r:id="rId1"/>
  </p:sldMasterIdLst>
  <p:notesMasterIdLst>
    <p:notesMasterId r:id="rId22"/>
  </p:notesMasterIdLst>
  <p:handoutMasterIdLst>
    <p:handoutMasterId r:id="rId23"/>
  </p:handoutMasterIdLst>
  <p:sldIdLst>
    <p:sldId id="368" r:id="rId2"/>
    <p:sldId id="385" r:id="rId3"/>
    <p:sldId id="404" r:id="rId4"/>
    <p:sldId id="387" r:id="rId5"/>
    <p:sldId id="386" r:id="rId6"/>
    <p:sldId id="388" r:id="rId7"/>
    <p:sldId id="390" r:id="rId8"/>
    <p:sldId id="397" r:id="rId9"/>
    <p:sldId id="400" r:id="rId10"/>
    <p:sldId id="401" r:id="rId11"/>
    <p:sldId id="402" r:id="rId12"/>
    <p:sldId id="391" r:id="rId13"/>
    <p:sldId id="392" r:id="rId14"/>
    <p:sldId id="403" r:id="rId15"/>
    <p:sldId id="394" r:id="rId16"/>
    <p:sldId id="398" r:id="rId17"/>
    <p:sldId id="393" r:id="rId18"/>
    <p:sldId id="399" r:id="rId19"/>
    <p:sldId id="395" r:id="rId20"/>
    <p:sldId id="396" r:id="rId21"/>
  </p:sldIdLst>
  <p:sldSz cx="9144000" cy="6858000" type="screen4x3"/>
  <p:notesSz cx="6858000" cy="92964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8" autoAdjust="0"/>
    <p:restoredTop sz="86462" autoAdjust="0"/>
  </p:normalViewPr>
  <p:slideViewPr>
    <p:cSldViewPr>
      <p:cViewPr varScale="1">
        <p:scale>
          <a:sx n="74" d="100"/>
          <a:sy n="74" d="100"/>
        </p:scale>
        <p:origin x="-970" y="-72"/>
      </p:cViewPr>
      <p:guideLst>
        <p:guide orient="horz" pos="2160"/>
        <p:guide pos="2880"/>
      </p:guideLst>
    </p:cSldViewPr>
  </p:slideViewPr>
  <p:outlineViewPr>
    <p:cViewPr>
      <p:scale>
        <a:sx n="33" d="100"/>
        <a:sy n="33" d="100"/>
      </p:scale>
      <p:origin x="0" y="12341"/>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58" d="100"/>
          <a:sy n="58" d="100"/>
        </p:scale>
        <p:origin x="-1812" y="-96"/>
      </p:cViewPr>
      <p:guideLst>
        <p:guide orient="horz" pos="2928"/>
        <p:guide pos="2160"/>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7826" name="Rectangle 2"/>
          <p:cNvSpPr>
            <a:spLocks noGrp="1" noChangeArrowheads="1"/>
          </p:cNvSpPr>
          <p:nvPr>
            <p:ph type="hdr" sz="quarter"/>
          </p:nvPr>
        </p:nvSpPr>
        <p:spPr bwMode="auto">
          <a:xfrm>
            <a:off x="1" y="0"/>
            <a:ext cx="2972268"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77827" name="Rectangle 3"/>
          <p:cNvSpPr>
            <a:spLocks noGrp="1" noChangeArrowheads="1"/>
          </p:cNvSpPr>
          <p:nvPr>
            <p:ph type="dt" sz="quarter" idx="1"/>
          </p:nvPr>
        </p:nvSpPr>
        <p:spPr bwMode="auto">
          <a:xfrm>
            <a:off x="3884561" y="0"/>
            <a:ext cx="2972268"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77828" name="Rectangle 4"/>
          <p:cNvSpPr>
            <a:spLocks noGrp="1" noChangeArrowheads="1"/>
          </p:cNvSpPr>
          <p:nvPr>
            <p:ph type="ftr" sz="quarter" idx="2"/>
          </p:nvPr>
        </p:nvSpPr>
        <p:spPr bwMode="auto">
          <a:xfrm>
            <a:off x="1" y="8829429"/>
            <a:ext cx="2972268"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77829" name="Rectangle 5"/>
          <p:cNvSpPr>
            <a:spLocks noGrp="1" noChangeArrowheads="1"/>
          </p:cNvSpPr>
          <p:nvPr>
            <p:ph type="sldNum" sz="quarter" idx="3"/>
          </p:nvPr>
        </p:nvSpPr>
        <p:spPr bwMode="auto">
          <a:xfrm>
            <a:off x="3884561" y="8829429"/>
            <a:ext cx="2972268"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63B29473-06C8-411B-B656-73732388413D}" type="slidenum">
              <a:rPr lang="en-US"/>
              <a:pPr>
                <a:defRPr/>
              </a:pPr>
              <a:t>‹#›</a:t>
            </a:fld>
            <a:endParaRPr lang="en-US"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5538" name="Rectangle 2"/>
          <p:cNvSpPr>
            <a:spLocks noGrp="1" noChangeArrowheads="1"/>
          </p:cNvSpPr>
          <p:nvPr>
            <p:ph type="hdr" sz="quarter"/>
          </p:nvPr>
        </p:nvSpPr>
        <p:spPr bwMode="auto">
          <a:xfrm>
            <a:off x="1" y="0"/>
            <a:ext cx="2972268"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65539" name="Rectangle 3"/>
          <p:cNvSpPr>
            <a:spLocks noGrp="1" noChangeArrowheads="1"/>
          </p:cNvSpPr>
          <p:nvPr>
            <p:ph type="dt" idx="1"/>
          </p:nvPr>
        </p:nvSpPr>
        <p:spPr bwMode="auto">
          <a:xfrm>
            <a:off x="3884561" y="0"/>
            <a:ext cx="2972268" cy="46482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04900" y="696913"/>
            <a:ext cx="4648200" cy="3486150"/>
          </a:xfrm>
          <a:prstGeom prst="rect">
            <a:avLst/>
          </a:prstGeom>
          <a:noFill/>
          <a:ln w="9525">
            <a:solidFill>
              <a:srgbClr val="000000"/>
            </a:solidFill>
            <a:miter lim="800000"/>
            <a:headEnd/>
            <a:tailEnd/>
          </a:ln>
        </p:spPr>
      </p:sp>
      <p:sp>
        <p:nvSpPr>
          <p:cNvPr id="65541" name="Rectangle 5"/>
          <p:cNvSpPr>
            <a:spLocks noGrp="1" noChangeArrowheads="1"/>
          </p:cNvSpPr>
          <p:nvPr>
            <p:ph type="body" sz="quarter" idx="3"/>
          </p:nvPr>
        </p:nvSpPr>
        <p:spPr bwMode="auto">
          <a:xfrm>
            <a:off x="686269" y="4415790"/>
            <a:ext cx="5485463" cy="418338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5542" name="Rectangle 6"/>
          <p:cNvSpPr>
            <a:spLocks noGrp="1" noChangeArrowheads="1"/>
          </p:cNvSpPr>
          <p:nvPr>
            <p:ph type="ftr" sz="quarter" idx="4"/>
          </p:nvPr>
        </p:nvSpPr>
        <p:spPr bwMode="auto">
          <a:xfrm>
            <a:off x="1" y="8829429"/>
            <a:ext cx="2972268"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65543" name="Rectangle 7"/>
          <p:cNvSpPr>
            <a:spLocks noGrp="1" noChangeArrowheads="1"/>
          </p:cNvSpPr>
          <p:nvPr>
            <p:ph type="sldNum" sz="quarter" idx="5"/>
          </p:nvPr>
        </p:nvSpPr>
        <p:spPr bwMode="auto">
          <a:xfrm>
            <a:off x="3884561" y="8829429"/>
            <a:ext cx="2972268" cy="46482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pPr>
              <a:defRPr/>
            </a:pPr>
            <a:fld id="{2BC25018-CD23-49BC-803F-A7CCACE59855}" type="slidenum">
              <a:rPr lang="en-US"/>
              <a:pPr>
                <a:defRPr/>
              </a:pPr>
              <a:t>‹#›</a:t>
            </a:fld>
            <a:endParaRPr lang="en-US" dirty="0"/>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7"/>
          <p:cNvSpPr>
            <a:spLocks noGrp="1" noChangeArrowheads="1"/>
          </p:cNvSpPr>
          <p:nvPr>
            <p:ph type="sldNum" sz="quarter" idx="5"/>
          </p:nvPr>
        </p:nvSpPr>
        <p:spPr>
          <a:noFill/>
        </p:spPr>
        <p:txBody>
          <a:bodyPr/>
          <a:lstStyle/>
          <a:p>
            <a:fld id="{23D8391C-7D16-4185-86FF-E08AF915FC45}" type="slidenum">
              <a:rPr lang="en-US" smtClean="0"/>
              <a:pPr/>
              <a:t>1</a:t>
            </a:fld>
            <a:endParaRPr lang="en-US" smtClean="0"/>
          </a:p>
        </p:txBody>
      </p:sp>
      <p:sp>
        <p:nvSpPr>
          <p:cNvPr id="15363" name="Rectangle 2"/>
          <p:cNvSpPr>
            <a:spLocks noGrp="1" noRot="1" noChangeAspect="1" noChangeArrowheads="1" noTextEdit="1"/>
          </p:cNvSpPr>
          <p:nvPr>
            <p:ph type="sldImg"/>
          </p:nvPr>
        </p:nvSpPr>
        <p:spPr>
          <a:solidFill>
            <a:srgbClr val="FFFFFF"/>
          </a:solidFill>
          <a:ln/>
        </p:spPr>
      </p:sp>
      <p:sp>
        <p:nvSpPr>
          <p:cNvPr id="15364"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Rot="1" noChangeAspect="1" noChangeArrowheads="1" noTextEdit="1"/>
          </p:cNvSpPr>
          <p:nvPr>
            <p:ph type="sldImg"/>
          </p:nvPr>
        </p:nvSpPr>
        <p:spPr>
          <a:ln/>
        </p:spPr>
      </p:sp>
      <p:sp>
        <p:nvSpPr>
          <p:cNvPr id="16387"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Slide Number Placeholder 8"/>
          <p:cNvSpPr>
            <a:spLocks noGrp="1" noChangeArrowheads="1"/>
          </p:cNvSpPr>
          <p:nvPr>
            <p:ph type="sldNum" sz="quarter" idx="10"/>
          </p:nvPr>
        </p:nvSpPr>
        <p:spPr>
          <a:ln/>
        </p:spPr>
        <p:txBody>
          <a:bodyPr/>
          <a:lstStyle>
            <a:lvl1pPr>
              <a:defRPr/>
            </a:lvl1pPr>
          </a:lstStyle>
          <a:p>
            <a:pPr>
              <a:defRPr/>
            </a:pPr>
            <a:r>
              <a:rPr lang="en-US"/>
              <a:t>Page </a:t>
            </a:r>
            <a:fld id="{2429FE2E-7C2B-4AD2-A286-6552478E9535}" type="slidenum">
              <a:rPr lang="en-US"/>
              <a:pPr>
                <a:defRPr/>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Slide Number Placeholder 8"/>
          <p:cNvSpPr>
            <a:spLocks noGrp="1" noChangeArrowheads="1"/>
          </p:cNvSpPr>
          <p:nvPr>
            <p:ph type="sldNum" sz="quarter" idx="10"/>
          </p:nvPr>
        </p:nvSpPr>
        <p:spPr>
          <a:ln/>
        </p:spPr>
        <p:txBody>
          <a:bodyPr/>
          <a:lstStyle>
            <a:lvl1pPr>
              <a:defRPr/>
            </a:lvl1pPr>
          </a:lstStyle>
          <a:p>
            <a:pPr>
              <a:defRPr/>
            </a:pPr>
            <a:r>
              <a:rPr lang="en-US"/>
              <a:t>Page </a:t>
            </a:r>
            <a:fld id="{2C547039-1595-4E98-BB60-7D85F3995B1C}" type="slidenum">
              <a:rPr lang="en-US"/>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8"/>
          <p:cNvSpPr>
            <a:spLocks noGrp="1" noChangeArrowheads="1"/>
          </p:cNvSpPr>
          <p:nvPr>
            <p:ph type="sldNum" sz="quarter" idx="10"/>
          </p:nvPr>
        </p:nvSpPr>
        <p:spPr>
          <a:ln/>
        </p:spPr>
        <p:txBody>
          <a:bodyPr/>
          <a:lstStyle>
            <a:lvl1pPr>
              <a:defRPr sz="1100"/>
            </a:lvl1pPr>
          </a:lstStyle>
          <a:p>
            <a:pPr>
              <a:defRPr/>
            </a:pPr>
            <a:r>
              <a:rPr lang="en-US" dirty="0" smtClean="0"/>
              <a:t>Page </a:t>
            </a:r>
            <a:fld id="{F87E8BD7-C099-4DA8-AFF1-BE382381A154}" type="slidenum">
              <a:rPr lang="en-US" smtClean="0"/>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1.jpe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026" name="Picture 7" descr="votebannernew"/>
          <p:cNvPicPr>
            <a:picLocks noChangeAspect="1" noChangeArrowheads="1"/>
          </p:cNvPicPr>
          <p:nvPr/>
        </p:nvPicPr>
        <p:blipFill>
          <a:blip r:embed="rId5" cstate="print"/>
          <a:srcRect/>
          <a:stretch>
            <a:fillRect/>
          </a:stretch>
        </p:blipFill>
        <p:spPr bwMode="auto">
          <a:xfrm>
            <a:off x="304800" y="228600"/>
            <a:ext cx="8458200" cy="990600"/>
          </a:xfrm>
          <a:prstGeom prst="rect">
            <a:avLst/>
          </a:prstGeom>
          <a:noFill/>
          <a:ln w="9525">
            <a:noFill/>
            <a:miter lim="800000"/>
            <a:headEnd/>
            <a:tailEnd/>
          </a:ln>
        </p:spPr>
      </p:pic>
      <p:pic>
        <p:nvPicPr>
          <p:cNvPr id="1027" name="Picture 8" descr="votebannernew"/>
          <p:cNvPicPr>
            <a:picLocks noChangeAspect="1" noChangeArrowheads="1"/>
          </p:cNvPicPr>
          <p:nvPr/>
        </p:nvPicPr>
        <p:blipFill>
          <a:blip r:embed="rId5" cstate="print"/>
          <a:srcRect/>
          <a:stretch>
            <a:fillRect/>
          </a:stretch>
        </p:blipFill>
        <p:spPr bwMode="auto">
          <a:xfrm>
            <a:off x="304800" y="228600"/>
            <a:ext cx="8458200" cy="990600"/>
          </a:xfrm>
          <a:prstGeom prst="rect">
            <a:avLst/>
          </a:prstGeom>
          <a:noFill/>
          <a:ln w="9525">
            <a:noFill/>
            <a:miter lim="800000"/>
            <a:headEnd/>
            <a:tailEnd/>
          </a:ln>
        </p:spPr>
      </p:pic>
      <p:sp>
        <p:nvSpPr>
          <p:cNvPr id="1028" name="Rectangle 2"/>
          <p:cNvSpPr>
            <a:spLocks noGrp="1" noChangeArrowheads="1"/>
          </p:cNvSpPr>
          <p:nvPr>
            <p:ph type="title"/>
          </p:nvPr>
        </p:nvSpPr>
        <p:spPr bwMode="auto">
          <a:xfrm>
            <a:off x="609600" y="1371600"/>
            <a:ext cx="7793038" cy="838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9" name="Rectangle 3"/>
          <p:cNvSpPr>
            <a:spLocks noGrp="1" noChangeArrowheads="1"/>
          </p:cNvSpPr>
          <p:nvPr>
            <p:ph type="body" idx="1"/>
          </p:nvPr>
        </p:nvSpPr>
        <p:spPr bwMode="auto">
          <a:xfrm>
            <a:off x="914400" y="2362200"/>
            <a:ext cx="7848600" cy="38100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9" name="Slide Number Placeholder 8"/>
          <p:cNvSpPr>
            <a:spLocks noGrp="1" noChangeArrowheads="1"/>
          </p:cNvSpPr>
          <p:nvPr>
            <p:ph type="sldNum" sz="quarter" idx="4"/>
          </p:nvPr>
        </p:nvSpPr>
        <p:spPr bwMode="auto">
          <a:xfrm>
            <a:off x="6858000" y="6553200"/>
            <a:ext cx="2133600" cy="304800"/>
          </a:xfrm>
          <a:prstGeom prst="rect">
            <a:avLst/>
          </a:prstGeom>
          <a:ln>
            <a:miter lim="800000"/>
            <a:headEnd/>
            <a:tailEnd/>
          </a:ln>
        </p:spPr>
        <p:txBody>
          <a:bodyPr vert="horz" wrap="square" lIns="91440" tIns="45720" rIns="91440" bIns="45720" numCol="1" anchor="t" anchorCtr="0" compatLnSpc="1">
            <a:prstTxWarp prst="textNoShape">
              <a:avLst/>
            </a:prstTxWarp>
          </a:bodyPr>
          <a:lstStyle>
            <a:lvl1pPr algn="r" eaLnBrk="0" hangingPunct="0">
              <a:defRPr sz="1100" b="1">
                <a:solidFill>
                  <a:schemeClr val="tx2"/>
                </a:solidFill>
                <a:latin typeface="Tahoma" charset="0"/>
              </a:defRPr>
            </a:lvl1pPr>
          </a:lstStyle>
          <a:p>
            <a:pPr>
              <a:defRPr/>
            </a:pPr>
            <a:r>
              <a:rPr lang="en-US" dirty="0" smtClean="0"/>
              <a:t>Page </a:t>
            </a:r>
            <a:fld id="{9486D261-260D-438E-BF18-91F13C97A7C9}" type="slidenum">
              <a:rPr lang="en-US" smtClean="0"/>
              <a:pPr>
                <a:defRPr/>
              </a:pPr>
              <a:t>‹#›</a:t>
            </a:fld>
            <a:endParaRPr lang="en-US" dirty="0"/>
          </a:p>
        </p:txBody>
      </p:sp>
      <p:sp>
        <p:nvSpPr>
          <p:cNvPr id="2" name="Rectangle 8"/>
          <p:cNvSpPr>
            <a:spLocks noChangeArrowheads="1"/>
          </p:cNvSpPr>
          <p:nvPr/>
        </p:nvSpPr>
        <p:spPr bwMode="auto">
          <a:xfrm>
            <a:off x="152400" y="6534150"/>
            <a:ext cx="3733800" cy="323850"/>
          </a:xfrm>
          <a:prstGeom prst="rect">
            <a:avLst/>
          </a:prstGeom>
          <a:noFill/>
          <a:ln w="9525">
            <a:noFill/>
            <a:miter lim="800000"/>
            <a:headEnd/>
            <a:tailEnd/>
          </a:ln>
        </p:spPr>
        <p:txBody>
          <a:bodyPr/>
          <a:lstStyle/>
          <a:p>
            <a:pPr>
              <a:buClr>
                <a:srgbClr val="000000"/>
              </a:buClr>
              <a:buSzPct val="100000"/>
              <a:buFont typeface="Times New Roman" pitchFamily="18" charset="0"/>
              <a:buNone/>
              <a:defRPr/>
            </a:pPr>
            <a:r>
              <a:rPr lang="en-US" sz="1100" b="1" dirty="0">
                <a:solidFill>
                  <a:srgbClr val="333399"/>
                </a:solidFill>
                <a:latin typeface="Tahoma" charset="0"/>
              </a:rPr>
              <a:t>IEEE P1622 Meeting, </a:t>
            </a:r>
            <a:r>
              <a:rPr lang="en-US" sz="1100" b="1" dirty="0" smtClean="0">
                <a:solidFill>
                  <a:srgbClr val="333399"/>
                </a:solidFill>
                <a:latin typeface="Tahoma" charset="0"/>
              </a:rPr>
              <a:t>Oct </a:t>
            </a:r>
            <a:r>
              <a:rPr lang="en-US" sz="1100" b="1" dirty="0">
                <a:solidFill>
                  <a:srgbClr val="333399"/>
                </a:solidFill>
                <a:latin typeface="Tahoma" charset="0"/>
              </a:rPr>
              <a:t>2011</a:t>
            </a:r>
          </a:p>
        </p:txBody>
      </p:sp>
    </p:spTree>
  </p:cSld>
  <p:clrMap bg1="lt1" tx1="dk1" bg2="lt2" tx2="dk2" accent1="accent1" accent2="accent2" accent3="accent3" accent4="accent4" accent5="accent5" accent6="accent6" hlink="hlink" folHlink="folHlink"/>
  <p:sldLayoutIdLst>
    <p:sldLayoutId id="2147483726" r:id="rId1"/>
    <p:sldLayoutId id="2147483727" r:id="rId2"/>
    <p:sldLayoutId id="2147483728" r:id="rId3"/>
  </p:sldLayoutIdLst>
  <p:hf hdr="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ahoma" pitchFamily="34" charset="0"/>
        </a:defRPr>
      </a:lvl2pPr>
      <a:lvl3pPr algn="ctr" rtl="0" eaLnBrk="0" fontAlgn="base" hangingPunct="0">
        <a:spcBef>
          <a:spcPct val="0"/>
        </a:spcBef>
        <a:spcAft>
          <a:spcPct val="0"/>
        </a:spcAft>
        <a:defRPr sz="4400">
          <a:solidFill>
            <a:schemeClr val="tx2"/>
          </a:solidFill>
          <a:latin typeface="Tahoma" pitchFamily="34" charset="0"/>
        </a:defRPr>
      </a:lvl3pPr>
      <a:lvl4pPr algn="ctr" rtl="0" eaLnBrk="0" fontAlgn="base" hangingPunct="0">
        <a:spcBef>
          <a:spcPct val="0"/>
        </a:spcBef>
        <a:spcAft>
          <a:spcPct val="0"/>
        </a:spcAft>
        <a:defRPr sz="4400">
          <a:solidFill>
            <a:schemeClr val="tx2"/>
          </a:solidFill>
          <a:latin typeface="Tahoma" pitchFamily="34" charset="0"/>
        </a:defRPr>
      </a:lvl4pPr>
      <a:lvl5pPr algn="ctr" rtl="0" eaLnBrk="0" fontAlgn="base" hangingPunct="0">
        <a:spcBef>
          <a:spcPct val="0"/>
        </a:spcBef>
        <a:spcAft>
          <a:spcPct val="0"/>
        </a:spcAft>
        <a:defRPr sz="4400">
          <a:solidFill>
            <a:schemeClr val="tx2"/>
          </a:solidFill>
          <a:latin typeface="Tahoma" pitchFamily="34" charset="0"/>
        </a:defRPr>
      </a:lvl5pPr>
      <a:lvl6pPr marL="457200" algn="ctr" rtl="0" eaLnBrk="0" fontAlgn="base" hangingPunct="0">
        <a:spcBef>
          <a:spcPct val="0"/>
        </a:spcBef>
        <a:spcAft>
          <a:spcPct val="0"/>
        </a:spcAft>
        <a:defRPr sz="4400">
          <a:solidFill>
            <a:schemeClr val="tx2"/>
          </a:solidFill>
          <a:latin typeface="Tahoma" pitchFamily="34" charset="0"/>
        </a:defRPr>
      </a:lvl6pPr>
      <a:lvl7pPr marL="914400" algn="ctr" rtl="0" eaLnBrk="0" fontAlgn="base" hangingPunct="0">
        <a:spcBef>
          <a:spcPct val="0"/>
        </a:spcBef>
        <a:spcAft>
          <a:spcPct val="0"/>
        </a:spcAft>
        <a:defRPr sz="4400">
          <a:solidFill>
            <a:schemeClr val="tx2"/>
          </a:solidFill>
          <a:latin typeface="Tahoma" pitchFamily="34" charset="0"/>
        </a:defRPr>
      </a:lvl7pPr>
      <a:lvl8pPr marL="1371600" algn="ctr" rtl="0" eaLnBrk="0" fontAlgn="base" hangingPunct="0">
        <a:spcBef>
          <a:spcPct val="0"/>
        </a:spcBef>
        <a:spcAft>
          <a:spcPct val="0"/>
        </a:spcAft>
        <a:defRPr sz="4400">
          <a:solidFill>
            <a:schemeClr val="tx2"/>
          </a:solidFill>
          <a:latin typeface="Tahoma" pitchFamily="34" charset="0"/>
        </a:defRPr>
      </a:lvl8pPr>
      <a:lvl9pPr marL="1828800" algn="ctr" rtl="0" eaLnBrk="0" fontAlgn="base" hangingPunct="0">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vote.nist.gov/"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457200" y="2800350"/>
            <a:ext cx="8229600" cy="1314450"/>
          </a:xfrm>
        </p:spPr>
        <p:txBody>
          <a:bodyPr/>
          <a:lstStyle/>
          <a:p>
            <a:pPr eaLnBrk="1" hangingPunct="1"/>
            <a:r>
              <a:rPr lang="en-US" sz="3600" b="1" dirty="0" smtClean="0"/>
              <a:t>IEEE P1622 Meeting</a:t>
            </a:r>
            <a:r>
              <a:rPr lang="en-US" sz="2800" b="1" dirty="0" smtClean="0"/>
              <a:t/>
            </a:r>
            <a:br>
              <a:rPr lang="en-US" sz="2800" b="1" dirty="0" smtClean="0"/>
            </a:br>
            <a:r>
              <a:rPr lang="en-US" sz="2800" b="1" dirty="0" smtClean="0"/>
              <a:t>October 24-25, 2011</a:t>
            </a:r>
            <a:br>
              <a:rPr lang="en-US" sz="2800" b="1" dirty="0" smtClean="0"/>
            </a:br>
            <a:r>
              <a:rPr lang="en-US" sz="2800" b="1" dirty="0" smtClean="0"/>
              <a:t/>
            </a:r>
            <a:br>
              <a:rPr lang="en-US" sz="2800" b="1" dirty="0" smtClean="0"/>
            </a:br>
            <a:r>
              <a:rPr lang="en-US" sz="2800" b="1" dirty="0" smtClean="0"/>
              <a:t>Overview of IEEE P1622 Draft Standard for Electronic Distribution of Blank Ballots for  Voting Systems</a:t>
            </a:r>
          </a:p>
        </p:txBody>
      </p:sp>
      <p:sp>
        <p:nvSpPr>
          <p:cNvPr id="2051" name="Rectangle 3"/>
          <p:cNvSpPr>
            <a:spLocks noGrp="1" noChangeArrowheads="1"/>
          </p:cNvSpPr>
          <p:nvPr>
            <p:ph type="subTitle" idx="1"/>
          </p:nvPr>
        </p:nvSpPr>
        <p:spPr>
          <a:xfrm>
            <a:off x="1295400" y="4419600"/>
            <a:ext cx="6629400" cy="1752600"/>
          </a:xfrm>
        </p:spPr>
        <p:txBody>
          <a:bodyPr/>
          <a:lstStyle/>
          <a:p>
            <a:pPr eaLnBrk="1" hangingPunct="1"/>
            <a:r>
              <a:rPr lang="en-US" sz="2400" dirty="0" smtClean="0"/>
              <a:t>John P. Wack</a:t>
            </a:r>
          </a:p>
          <a:p>
            <a:pPr eaLnBrk="1" hangingPunct="1"/>
            <a:r>
              <a:rPr lang="en-US" sz="2400" dirty="0" smtClean="0"/>
              <a:t>National Institute of Standards and Technology</a:t>
            </a:r>
          </a:p>
          <a:p>
            <a:pPr eaLnBrk="1" hangingPunct="1"/>
            <a:r>
              <a:rPr lang="en-US" sz="2400" dirty="0" smtClean="0">
                <a:hlinkClick r:id="rId3"/>
              </a:rPr>
              <a:t>http://vote.nist.gov</a:t>
            </a:r>
            <a:endParaRPr lang="en-US" sz="2400" dirty="0" smtClean="0"/>
          </a:p>
        </p:txBody>
      </p:sp>
      <p:pic>
        <p:nvPicPr>
          <p:cNvPr id="2052" name="Picture 9" descr="nistident_flright_300ppi1"/>
          <p:cNvPicPr>
            <a:picLocks noChangeAspect="1" noChangeArrowheads="1"/>
          </p:cNvPicPr>
          <p:nvPr/>
        </p:nvPicPr>
        <p:blipFill>
          <a:blip r:embed="rId4" cstate="print"/>
          <a:srcRect/>
          <a:stretch>
            <a:fillRect/>
          </a:stretch>
        </p:blipFill>
        <p:spPr bwMode="auto">
          <a:xfrm>
            <a:off x="6400800" y="5426075"/>
            <a:ext cx="2622550" cy="120332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10</a:t>
            </a:fld>
            <a:endParaRPr lang="en-US" dirty="0"/>
          </a:p>
        </p:txBody>
      </p:sp>
      <p:sp>
        <p:nvSpPr>
          <p:cNvPr id="3" name="Text Placeholder 2"/>
          <p:cNvSpPr>
            <a:spLocks noGrp="1"/>
          </p:cNvSpPr>
          <p:nvPr>
            <p:ph type="body" idx="4294967295"/>
          </p:nvPr>
        </p:nvSpPr>
        <p:spPr/>
        <p:txBody>
          <a:bodyPr/>
          <a:lstStyle/>
          <a:p>
            <a:r>
              <a:rPr lang="en-US" sz="2800" baseline="0" dirty="0" smtClean="0"/>
              <a:t>Given</a:t>
            </a:r>
            <a:r>
              <a:rPr lang="en-US" sz="2800" dirty="0" smtClean="0"/>
              <a:t> a precinct as input, a BDS can find</a:t>
            </a:r>
            <a:r>
              <a:rPr lang="en-US" sz="2800" baseline="0" dirty="0" smtClean="0"/>
              <a:t> and present an associated ballot:</a:t>
            </a:r>
          </a:p>
          <a:p>
            <a:pPr lvl="1"/>
            <a:r>
              <a:rPr lang="en-US" sz="2400" baseline="0" dirty="0" smtClean="0"/>
              <a:t>A generic ballot can be built from the 505.</a:t>
            </a:r>
          </a:p>
          <a:p>
            <a:pPr lvl="1"/>
            <a:r>
              <a:rPr lang="en-US" sz="2400" dirty="0" smtClean="0"/>
              <a:t>Or, the 505 can point to pre-built ballots, e.g., PDF ballots</a:t>
            </a:r>
          </a:p>
          <a:p>
            <a:r>
              <a:rPr lang="en-US" sz="2800" dirty="0" smtClean="0"/>
              <a:t>Voter downloads the presented ballot from the BDS, prints it, and returns the marked ballot via postal mail.</a:t>
            </a:r>
          </a:p>
        </p:txBody>
      </p:sp>
      <p:sp>
        <p:nvSpPr>
          <p:cNvPr id="4" name="Title 3"/>
          <p:cNvSpPr>
            <a:spLocks noGrp="1"/>
          </p:cNvSpPr>
          <p:nvPr>
            <p:ph type="title" idx="4294967295"/>
          </p:nvPr>
        </p:nvSpPr>
        <p:spPr/>
        <p:txBody>
          <a:bodyPr/>
          <a:lstStyle/>
          <a:p>
            <a:r>
              <a:rPr lang="en-US" dirty="0" smtClean="0"/>
              <a:t>Main Scenario</a:t>
            </a:r>
            <a:r>
              <a:rPr lang="en-US" baseline="0" dirty="0" smtClean="0"/>
              <a:t> (cont)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11</a:t>
            </a:fld>
            <a:endParaRPr lang="en-US" dirty="0"/>
          </a:p>
        </p:txBody>
      </p:sp>
      <p:sp>
        <p:nvSpPr>
          <p:cNvPr id="3" name="Title 2"/>
          <p:cNvSpPr>
            <a:spLocks noGrp="1"/>
          </p:cNvSpPr>
          <p:nvPr>
            <p:ph type="title" idx="4294967295"/>
          </p:nvPr>
        </p:nvSpPr>
        <p:spPr/>
        <p:txBody>
          <a:bodyPr/>
          <a:lstStyle/>
          <a:p>
            <a:r>
              <a:rPr lang="en-US" dirty="0" smtClean="0"/>
              <a:t>Main</a:t>
            </a:r>
            <a:r>
              <a:rPr lang="en-US" baseline="0" dirty="0" smtClean="0"/>
              <a:t> Scenario (cont)</a:t>
            </a:r>
            <a:endParaRPr lang="en-US" dirty="0"/>
          </a:p>
        </p:txBody>
      </p:sp>
      <p:sp>
        <p:nvSpPr>
          <p:cNvPr id="4" name="Text Placeholder 3"/>
          <p:cNvSpPr>
            <a:spLocks noGrp="1"/>
          </p:cNvSpPr>
          <p:nvPr>
            <p:ph type="body" idx="4294967295"/>
          </p:nvPr>
        </p:nvSpPr>
        <p:spPr/>
        <p:txBody>
          <a:bodyPr/>
          <a:lstStyle/>
          <a:p>
            <a:r>
              <a:rPr lang="en-US" sz="2800" dirty="0" smtClean="0"/>
              <a:t>BDS can send an EML 470 message to precinct that a voter has downloaded a ballot.</a:t>
            </a:r>
          </a:p>
          <a:p>
            <a:r>
              <a:rPr lang="en-US" sz="2800" dirty="0" smtClean="0"/>
              <a:t>Precinct</a:t>
            </a:r>
            <a:r>
              <a:rPr lang="en-US" sz="2800" baseline="0" dirty="0" smtClean="0"/>
              <a:t>, upon receiving the ballot, can update the BDS with received ballot status via EML 330 message.</a:t>
            </a:r>
          </a:p>
          <a:p>
            <a:r>
              <a:rPr lang="en-US" sz="2800" baseline="0" dirty="0" smtClean="0"/>
              <a:t>Voter can be notified of received ballot status,</a:t>
            </a:r>
            <a:r>
              <a:rPr lang="en-US" sz="2800" dirty="0" smtClean="0"/>
              <a:t> as required by MOVE Act.</a:t>
            </a:r>
            <a:endParaRPr lang="en-US" sz="28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12</a:t>
            </a:fld>
            <a:endParaRPr lang="en-US" dirty="0"/>
          </a:p>
        </p:txBody>
      </p:sp>
      <p:sp>
        <p:nvSpPr>
          <p:cNvPr id="3" name="Title 2"/>
          <p:cNvSpPr>
            <a:spLocks noGrp="1"/>
          </p:cNvSpPr>
          <p:nvPr>
            <p:ph type="title" idx="4294967295"/>
          </p:nvPr>
        </p:nvSpPr>
        <p:spPr/>
        <p:txBody>
          <a:bodyPr/>
          <a:lstStyle/>
          <a:p>
            <a:r>
              <a:rPr lang="en-US" dirty="0" smtClean="0"/>
              <a:t>The EML 505</a:t>
            </a:r>
            <a:endParaRPr lang="en-US" dirty="0"/>
          </a:p>
        </p:txBody>
      </p:sp>
      <p:sp>
        <p:nvSpPr>
          <p:cNvPr id="4" name="Text Placeholder 3"/>
          <p:cNvSpPr>
            <a:spLocks noGrp="1"/>
          </p:cNvSpPr>
          <p:nvPr>
            <p:ph type="body" idx="4294967295"/>
          </p:nvPr>
        </p:nvSpPr>
        <p:spPr/>
        <p:txBody>
          <a:bodyPr/>
          <a:lstStyle/>
          <a:p>
            <a:r>
              <a:rPr lang="en-US" sz="2400" dirty="0" smtClean="0"/>
              <a:t>Created to make it easier for states to start using EML schemas.</a:t>
            </a:r>
          </a:p>
          <a:p>
            <a:r>
              <a:rPr lang="en-US" sz="2400" dirty="0" smtClean="0"/>
              <a:t>Combines elements from other schemas: </a:t>
            </a:r>
          </a:p>
          <a:p>
            <a:pPr lvl="1"/>
            <a:r>
              <a:rPr lang="en-US" sz="2000" dirty="0" smtClean="0"/>
              <a:t>EML 110 Election Event: structures dealing with information about the elections.</a:t>
            </a:r>
          </a:p>
          <a:p>
            <a:pPr lvl="1"/>
            <a:r>
              <a:rPr lang="en-US" sz="2000" dirty="0" smtClean="0"/>
              <a:t>EML 230 Candidate List: structures for contests and candidates.</a:t>
            </a:r>
          </a:p>
          <a:p>
            <a:pPr lvl="1"/>
            <a:r>
              <a:rPr lang="en-US" sz="2000" dirty="0" smtClean="0"/>
              <a:t>EML 410 Ballot List: structures for the ballots.</a:t>
            </a:r>
          </a:p>
          <a:p>
            <a:r>
              <a:rPr lang="en-US" sz="2400" dirty="0" smtClean="0"/>
              <a:t>A basic 505 file can be created from a VIP feed file via an XSLT transform.</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13</a:t>
            </a:fld>
            <a:endParaRPr lang="en-US" dirty="0"/>
          </a:p>
        </p:txBody>
      </p:sp>
      <p:sp>
        <p:nvSpPr>
          <p:cNvPr id="3" name="Text Placeholder 2"/>
          <p:cNvSpPr>
            <a:spLocks noGrp="1"/>
          </p:cNvSpPr>
          <p:nvPr>
            <p:ph type="body" idx="4294967295"/>
          </p:nvPr>
        </p:nvSpPr>
        <p:spPr/>
        <p:txBody>
          <a:bodyPr/>
          <a:lstStyle/>
          <a:p>
            <a:r>
              <a:rPr lang="en-US" sz="2400" dirty="0" smtClean="0"/>
              <a:t>Used to facilitate ballot tracking as required in MOVE Act.</a:t>
            </a:r>
          </a:p>
          <a:p>
            <a:r>
              <a:rPr lang="en-US" sz="2400" dirty="0" smtClean="0"/>
              <a:t>EML 330 used for VRDB export:</a:t>
            </a:r>
          </a:p>
          <a:p>
            <a:pPr lvl="1"/>
            <a:r>
              <a:rPr lang="en-US" sz="2000" dirty="0" smtClean="0"/>
              <a:t>Can be loaded with UOCAVA voters and sent to a BDS.</a:t>
            </a:r>
          </a:p>
          <a:p>
            <a:pPr lvl="1"/>
            <a:r>
              <a:rPr lang="en-US" sz="2000" dirty="0" smtClean="0"/>
              <a:t>Can also include ballot status, i.e., accepted, rejected.</a:t>
            </a:r>
          </a:p>
          <a:p>
            <a:r>
              <a:rPr lang="en-US" sz="2400" dirty="0" smtClean="0"/>
              <a:t>EML 470 used for ballot tracking:</a:t>
            </a:r>
          </a:p>
          <a:p>
            <a:pPr lvl="1"/>
            <a:r>
              <a:rPr lang="en-US" sz="2000" dirty="0" smtClean="0"/>
              <a:t>Can be sent from a BDS when voter downloads a ballot, sets up a ‘channel’ for the voter.</a:t>
            </a:r>
          </a:p>
          <a:p>
            <a:pPr lvl="1"/>
            <a:r>
              <a:rPr lang="en-US" sz="2000" dirty="0" smtClean="0"/>
              <a:t>When precinct receives the ballot, precinct can respond with the 330 using the channel.</a:t>
            </a:r>
          </a:p>
        </p:txBody>
      </p:sp>
      <p:sp>
        <p:nvSpPr>
          <p:cNvPr id="4" name="Title 3"/>
          <p:cNvSpPr>
            <a:spLocks noGrp="1"/>
          </p:cNvSpPr>
          <p:nvPr>
            <p:ph type="title" idx="4294967295"/>
          </p:nvPr>
        </p:nvSpPr>
        <p:spPr/>
        <p:txBody>
          <a:bodyPr/>
          <a:lstStyle/>
          <a:p>
            <a:r>
              <a:rPr lang="en-US" dirty="0" smtClean="0"/>
              <a:t>The EMLs</a:t>
            </a:r>
            <a:r>
              <a:rPr lang="en-US" baseline="0" dirty="0" smtClean="0"/>
              <a:t> 330 and 470</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14</a:t>
            </a:fld>
            <a:endParaRPr lang="en-US" dirty="0"/>
          </a:p>
        </p:txBody>
      </p:sp>
      <p:sp>
        <p:nvSpPr>
          <p:cNvPr id="3" name="Title 2"/>
          <p:cNvSpPr>
            <a:spLocks noGrp="1"/>
          </p:cNvSpPr>
          <p:nvPr>
            <p:ph type="title" idx="4294967295"/>
          </p:nvPr>
        </p:nvSpPr>
        <p:spPr/>
        <p:txBody>
          <a:bodyPr/>
          <a:lstStyle/>
          <a:p>
            <a:pPr lvl="0"/>
            <a:r>
              <a:rPr lang="en-US" dirty="0" smtClean="0"/>
              <a:t>The SEAL Structure</a:t>
            </a:r>
            <a:endParaRPr lang="en-US" dirty="0"/>
          </a:p>
        </p:txBody>
      </p:sp>
      <p:sp>
        <p:nvSpPr>
          <p:cNvPr id="4" name="Text Placeholder 3"/>
          <p:cNvSpPr>
            <a:spLocks noGrp="1"/>
          </p:cNvSpPr>
          <p:nvPr>
            <p:ph type="body" idx="4294967295"/>
          </p:nvPr>
        </p:nvSpPr>
        <p:spPr/>
        <p:txBody>
          <a:bodyPr/>
          <a:lstStyle/>
          <a:p>
            <a:r>
              <a:rPr lang="en-US" dirty="0" smtClean="0"/>
              <a:t>An EML element for holding digital signatures, i.e., for signing the EML file.</a:t>
            </a:r>
          </a:p>
          <a:p>
            <a:r>
              <a:rPr lang="en-US" dirty="0" smtClean="0"/>
              <a:t>Based on W3C guidance.</a:t>
            </a:r>
          </a:p>
          <a:p>
            <a:r>
              <a:rPr lang="en-US" dirty="0" smtClean="0"/>
              <a:t>The</a:t>
            </a:r>
            <a:r>
              <a:rPr lang="en-US" baseline="0" dirty="0" smtClean="0"/>
              <a:t> Manifest element can hold hash of objects referenced in &lt;URL&gt; element, e.g., a PDF ballot.</a:t>
            </a:r>
          </a:p>
          <a:p>
            <a:r>
              <a:rPr lang="en-US" dirty="0" smtClean="0"/>
              <a:t>Conformance requires using SEAL.</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15</a:t>
            </a:fld>
            <a:endParaRPr lang="en-US" dirty="0"/>
          </a:p>
        </p:txBody>
      </p:sp>
      <p:sp>
        <p:nvSpPr>
          <p:cNvPr id="3" name="Title 2"/>
          <p:cNvSpPr>
            <a:spLocks noGrp="1"/>
          </p:cNvSpPr>
          <p:nvPr>
            <p:ph type="title" idx="4294967295"/>
          </p:nvPr>
        </p:nvSpPr>
        <p:spPr/>
        <p:txBody>
          <a:bodyPr/>
          <a:lstStyle/>
          <a:p>
            <a:r>
              <a:rPr lang="en-US" dirty="0" smtClean="0"/>
              <a:t>Example files</a:t>
            </a:r>
            <a:endParaRPr lang="en-US" dirty="0"/>
          </a:p>
        </p:txBody>
      </p:sp>
      <p:sp>
        <p:nvSpPr>
          <p:cNvPr id="4" name="Text Placeholder 3"/>
          <p:cNvSpPr>
            <a:spLocks noGrp="1"/>
          </p:cNvSpPr>
          <p:nvPr>
            <p:ph type="body" idx="4294967295"/>
          </p:nvPr>
        </p:nvSpPr>
        <p:spPr/>
        <p:txBody>
          <a:bodyPr/>
          <a:lstStyle/>
          <a:p>
            <a:r>
              <a:rPr lang="en-US" dirty="0" smtClean="0"/>
              <a:t>Example files included to show structures within EMLs 110,</a:t>
            </a:r>
            <a:r>
              <a:rPr lang="en-US" baseline="0" dirty="0" smtClean="0"/>
              <a:t> 230, 330, 470, 505, and SEAL structure.</a:t>
            </a:r>
          </a:p>
          <a:p>
            <a:r>
              <a:rPr lang="en-US" dirty="0" smtClean="0"/>
              <a:t>Must download EMLv7 files, then unpack example files within EML directory.</a:t>
            </a:r>
          </a:p>
          <a:p>
            <a:r>
              <a:rPr lang="en-US" dirty="0" smtClean="0"/>
              <a:t>EMLv7 available from OASIS, example files available from IEEE P1622 site.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16</a:t>
            </a:fld>
            <a:endParaRPr lang="en-US" dirty="0"/>
          </a:p>
        </p:txBody>
      </p:sp>
      <p:sp>
        <p:nvSpPr>
          <p:cNvPr id="3" name="Title 2"/>
          <p:cNvSpPr>
            <a:spLocks noGrp="1"/>
          </p:cNvSpPr>
          <p:nvPr>
            <p:ph type="title" idx="4294967295"/>
          </p:nvPr>
        </p:nvSpPr>
        <p:spPr/>
        <p:txBody>
          <a:bodyPr/>
          <a:lstStyle/>
          <a:p>
            <a:r>
              <a:rPr lang="en-US" dirty="0" smtClean="0"/>
              <a:t>Review Process</a:t>
            </a:r>
            <a:endParaRPr lang="en-US" dirty="0"/>
          </a:p>
        </p:txBody>
      </p:sp>
      <p:sp>
        <p:nvSpPr>
          <p:cNvPr id="4" name="Text Placeholder 3"/>
          <p:cNvSpPr>
            <a:spLocks noGrp="1"/>
          </p:cNvSpPr>
          <p:nvPr>
            <p:ph type="body" idx="4294967295"/>
          </p:nvPr>
        </p:nvSpPr>
        <p:spPr/>
        <p:txBody>
          <a:bodyPr/>
          <a:lstStyle/>
          <a:p>
            <a:r>
              <a:rPr lang="en-US" sz="2800" dirty="0" smtClean="0"/>
              <a:t>Standard released </a:t>
            </a:r>
            <a:r>
              <a:rPr lang="en-US" sz="2800" baseline="0" dirty="0" smtClean="0"/>
              <a:t>for balloting Aug</a:t>
            </a:r>
            <a:r>
              <a:rPr lang="en-US" sz="2800" dirty="0" smtClean="0"/>
              <a:t> 17:</a:t>
            </a:r>
          </a:p>
          <a:p>
            <a:pPr lvl="1"/>
            <a:r>
              <a:rPr lang="en-US" sz="2400" dirty="0" smtClean="0"/>
              <a:t>50 in ballot pool eligible to vote.</a:t>
            </a:r>
          </a:p>
          <a:p>
            <a:pPr lvl="1"/>
            <a:r>
              <a:rPr lang="en-US" sz="2400" dirty="0" smtClean="0"/>
              <a:t>39 affirmative votes.</a:t>
            </a:r>
          </a:p>
          <a:p>
            <a:pPr lvl="1"/>
            <a:r>
              <a:rPr lang="en-US" sz="2400" dirty="0" smtClean="0"/>
              <a:t>6 negative w/comments, 2 abstain.</a:t>
            </a:r>
          </a:p>
          <a:p>
            <a:pPr lvl="1"/>
            <a:r>
              <a:rPr lang="en-US" sz="2400" dirty="0" smtClean="0"/>
              <a:t>86% affirmative.</a:t>
            </a:r>
          </a:p>
          <a:p>
            <a:pPr lvl="0"/>
            <a:r>
              <a:rPr lang="en-US" sz="2800" dirty="0" smtClean="0"/>
              <a:t>Released for recirculation Sep 30.</a:t>
            </a:r>
          </a:p>
          <a:p>
            <a:pPr lvl="0"/>
            <a:r>
              <a:rPr lang="en-US" sz="2800" dirty="0" smtClean="0"/>
              <a:t>Released for 2</a:t>
            </a:r>
            <a:r>
              <a:rPr lang="en-US" sz="2800" baseline="30000" dirty="0" smtClean="0"/>
              <a:t>nd</a:t>
            </a:r>
            <a:r>
              <a:rPr lang="en-US" sz="2800" dirty="0" smtClean="0"/>
              <a:t> recirculation Oct 17.</a:t>
            </a:r>
          </a:p>
          <a:p>
            <a:pPr lvl="0"/>
            <a:r>
              <a:rPr lang="en-US" sz="2800" dirty="0" smtClean="0"/>
              <a:t>Also, given to IEEE’s </a:t>
            </a:r>
            <a:r>
              <a:rPr lang="en-US" sz="2800" dirty="0" err="1" smtClean="0"/>
              <a:t>RevCom</a:t>
            </a:r>
            <a:r>
              <a:rPr lang="en-US" sz="2800" dirty="0" smtClean="0"/>
              <a:t> Oct 17.</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17</a:t>
            </a:fld>
            <a:endParaRPr lang="en-US" dirty="0"/>
          </a:p>
        </p:txBody>
      </p:sp>
      <p:sp>
        <p:nvSpPr>
          <p:cNvPr id="3" name="Title 2"/>
          <p:cNvSpPr>
            <a:spLocks noGrp="1"/>
          </p:cNvSpPr>
          <p:nvPr>
            <p:ph type="title" idx="4294967295"/>
          </p:nvPr>
        </p:nvSpPr>
        <p:spPr/>
        <p:txBody>
          <a:bodyPr/>
          <a:lstStyle/>
          <a:p>
            <a:r>
              <a:rPr lang="en-US" dirty="0" smtClean="0"/>
              <a:t>Comments Received</a:t>
            </a:r>
            <a:endParaRPr lang="en-US" dirty="0"/>
          </a:p>
        </p:txBody>
      </p:sp>
      <p:sp>
        <p:nvSpPr>
          <p:cNvPr id="4" name="Text Placeholder 3"/>
          <p:cNvSpPr>
            <a:spLocks noGrp="1"/>
          </p:cNvSpPr>
          <p:nvPr>
            <p:ph type="body" idx="4294967295"/>
          </p:nvPr>
        </p:nvSpPr>
        <p:spPr/>
        <p:txBody>
          <a:bodyPr/>
          <a:lstStyle/>
          <a:p>
            <a:r>
              <a:rPr lang="en-US" dirty="0" smtClean="0"/>
              <a:t>Adherence</a:t>
            </a:r>
            <a:r>
              <a:rPr lang="en-US" baseline="0" dirty="0" smtClean="0"/>
              <a:t> to IEEE Standards Style Guide.</a:t>
            </a:r>
          </a:p>
          <a:p>
            <a:r>
              <a:rPr lang="en-US" dirty="0" smtClean="0"/>
              <a:t>Inconsistency with PAR.</a:t>
            </a:r>
          </a:p>
          <a:p>
            <a:r>
              <a:rPr lang="en-US" dirty="0" smtClean="0"/>
              <a:t>Persistence of URLs for EML, examples.</a:t>
            </a:r>
          </a:p>
          <a:p>
            <a:r>
              <a:rPr lang="en-US" baseline="0" dirty="0" smtClean="0"/>
              <a:t>Concerns over security (out of scope).</a:t>
            </a:r>
          </a:p>
          <a:p>
            <a:r>
              <a:rPr lang="en-US" dirty="0" smtClean="0"/>
              <a:t>Concerns over normative language.</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18</a:t>
            </a:fld>
            <a:endParaRPr lang="en-US" dirty="0"/>
          </a:p>
        </p:txBody>
      </p:sp>
      <p:sp>
        <p:nvSpPr>
          <p:cNvPr id="3" name="Text Placeholder 2"/>
          <p:cNvSpPr>
            <a:spLocks noGrp="1"/>
          </p:cNvSpPr>
          <p:nvPr>
            <p:ph type="body" idx="4294967295"/>
          </p:nvPr>
        </p:nvSpPr>
        <p:spPr/>
        <p:txBody>
          <a:bodyPr/>
          <a:lstStyle/>
          <a:p>
            <a:pPr lvl="0"/>
            <a:r>
              <a:rPr lang="en-US" sz="2400" dirty="0" smtClean="0"/>
              <a:t>Adhered carefully to IEEE style guidance.</a:t>
            </a:r>
          </a:p>
          <a:p>
            <a:pPr lvl="0"/>
            <a:r>
              <a:rPr lang="en-US" sz="2400" dirty="0" smtClean="0"/>
              <a:t>Ensured conformance to PAR.</a:t>
            </a:r>
          </a:p>
          <a:p>
            <a:pPr lvl="0"/>
            <a:r>
              <a:rPr lang="en-US" sz="2400" dirty="0" smtClean="0"/>
              <a:t>Clarified definitions, language, structure.</a:t>
            </a:r>
          </a:p>
          <a:p>
            <a:pPr lvl="0"/>
            <a:r>
              <a:rPr lang="en-US" sz="2400" dirty="0" smtClean="0"/>
              <a:t>Added a conformance section and clarified requirement statements.</a:t>
            </a:r>
          </a:p>
          <a:p>
            <a:pPr lvl="0"/>
            <a:r>
              <a:rPr lang="en-US" sz="2400" dirty="0" smtClean="0"/>
              <a:t>Created URLs intended to be persistent.</a:t>
            </a:r>
          </a:p>
          <a:p>
            <a:pPr lvl="0"/>
            <a:r>
              <a:rPr lang="en-US" sz="2400" dirty="0" smtClean="0"/>
              <a:t>Added security considerations section.</a:t>
            </a:r>
          </a:p>
          <a:p>
            <a:pPr lvl="0"/>
            <a:r>
              <a:rPr lang="en-US" sz="2400" dirty="0" smtClean="0"/>
              <a:t>Added additional requirements for the SEAL structure and return postal address.</a:t>
            </a:r>
          </a:p>
        </p:txBody>
      </p:sp>
      <p:sp>
        <p:nvSpPr>
          <p:cNvPr id="4" name="Title 3"/>
          <p:cNvSpPr>
            <a:spLocks noGrp="1"/>
          </p:cNvSpPr>
          <p:nvPr>
            <p:ph type="title" idx="4294967295"/>
          </p:nvPr>
        </p:nvSpPr>
        <p:spPr/>
        <p:txBody>
          <a:bodyPr/>
          <a:lstStyle/>
          <a:p>
            <a:r>
              <a:rPr lang="en-US" dirty="0" smtClean="0"/>
              <a:t>Responses</a:t>
            </a:r>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19</a:t>
            </a:fld>
            <a:endParaRPr lang="en-US" dirty="0"/>
          </a:p>
        </p:txBody>
      </p:sp>
      <p:sp>
        <p:nvSpPr>
          <p:cNvPr id="3" name="Title 2"/>
          <p:cNvSpPr>
            <a:spLocks noGrp="1"/>
          </p:cNvSpPr>
          <p:nvPr>
            <p:ph type="title" idx="4294967295"/>
          </p:nvPr>
        </p:nvSpPr>
        <p:spPr/>
        <p:txBody>
          <a:bodyPr/>
          <a:lstStyle/>
          <a:p>
            <a:r>
              <a:rPr lang="en-US" dirty="0" smtClean="0"/>
              <a:t>Issues</a:t>
            </a:r>
            <a:endParaRPr lang="en-US" dirty="0"/>
          </a:p>
        </p:txBody>
      </p:sp>
      <p:sp>
        <p:nvSpPr>
          <p:cNvPr id="4" name="Text Placeholder 3"/>
          <p:cNvSpPr>
            <a:spLocks noGrp="1"/>
          </p:cNvSpPr>
          <p:nvPr>
            <p:ph type="body" idx="4294967295"/>
          </p:nvPr>
        </p:nvSpPr>
        <p:spPr/>
        <p:txBody>
          <a:bodyPr/>
          <a:lstStyle/>
          <a:p>
            <a:r>
              <a:rPr lang="en-US" dirty="0" smtClean="0"/>
              <a:t>Concern over security</a:t>
            </a:r>
            <a:r>
              <a:rPr lang="en-US" baseline="0" dirty="0" smtClean="0"/>
              <a:t> of Internet voting possibly prompting many comments over security.</a:t>
            </a:r>
          </a:p>
          <a:p>
            <a:r>
              <a:rPr lang="en-US" baseline="0" dirty="0" smtClean="0"/>
              <a:t>More documentation and worked examples needed.</a:t>
            </a:r>
          </a:p>
          <a:p>
            <a:r>
              <a:rPr lang="en-US" baseline="0" dirty="0" smtClean="0"/>
              <a:t>Hopeful that NIST can work with FVAP’s planned Data Migration Tool</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a:spLocks noGrp="1" noChangeArrowheads="1"/>
          </p:cNvSpPr>
          <p:nvPr>
            <p:ph type="sldNum" sz="quarter" idx="10"/>
          </p:nvPr>
        </p:nvSpPr>
        <p:spPr/>
        <p:txBody>
          <a:bodyPr/>
          <a:lstStyle/>
          <a:p>
            <a:pPr>
              <a:defRPr/>
            </a:pPr>
            <a:r>
              <a:rPr lang="en-US" sz="1200">
                <a:latin typeface="+mn-lt"/>
              </a:rPr>
              <a:t>Page </a:t>
            </a:r>
            <a:fld id="{ADA6366A-B7A8-4ADF-93F5-7E7F10880441}" type="slidenum">
              <a:rPr lang="en-US" sz="1200">
                <a:latin typeface="+mn-lt"/>
              </a:rPr>
              <a:pPr>
                <a:defRPr/>
              </a:pPr>
              <a:t>2</a:t>
            </a:fld>
            <a:endParaRPr lang="en-US" sz="1200">
              <a:latin typeface="+mn-lt"/>
            </a:endParaRPr>
          </a:p>
        </p:txBody>
      </p:sp>
      <p:sp>
        <p:nvSpPr>
          <p:cNvPr id="3075" name="Rectangle 2"/>
          <p:cNvSpPr>
            <a:spLocks noGrp="1" noChangeArrowheads="1"/>
          </p:cNvSpPr>
          <p:nvPr>
            <p:ph type="title" idx="4294967295"/>
          </p:nvPr>
        </p:nvSpPr>
        <p:spPr>
          <a:xfrm>
            <a:off x="609600" y="1447800"/>
            <a:ext cx="7793038" cy="609600"/>
          </a:xfrm>
        </p:spPr>
        <p:txBody>
          <a:bodyPr/>
          <a:lstStyle/>
          <a:p>
            <a:r>
              <a:rPr lang="en-US" dirty="0" smtClean="0"/>
              <a:t>Outline</a:t>
            </a:r>
          </a:p>
        </p:txBody>
      </p:sp>
      <p:sp>
        <p:nvSpPr>
          <p:cNvPr id="3076" name="Rectangle 3"/>
          <p:cNvSpPr>
            <a:spLocks noGrp="1" noChangeArrowheads="1"/>
          </p:cNvSpPr>
          <p:nvPr>
            <p:ph type="body" idx="4294967295"/>
          </p:nvPr>
        </p:nvSpPr>
        <p:spPr>
          <a:xfrm>
            <a:off x="685800" y="2133600"/>
            <a:ext cx="7924800" cy="4114800"/>
          </a:xfrm>
        </p:spPr>
        <p:txBody>
          <a:bodyPr/>
          <a:lstStyle/>
          <a:p>
            <a:r>
              <a:rPr lang="en-US" dirty="0" smtClean="0"/>
              <a:t>P1622 Use case rationale.</a:t>
            </a:r>
          </a:p>
          <a:p>
            <a:r>
              <a:rPr lang="en-US" dirty="0" smtClean="0"/>
              <a:t>FVAP’s requirements for 2012 elections.</a:t>
            </a:r>
          </a:p>
          <a:p>
            <a:r>
              <a:rPr lang="en-US" dirty="0" smtClean="0"/>
              <a:t>Overview of the standard.</a:t>
            </a:r>
          </a:p>
          <a:p>
            <a:r>
              <a:rPr lang="en-US" dirty="0" smtClean="0"/>
              <a:t>Review process.</a:t>
            </a:r>
          </a:p>
          <a:p>
            <a:r>
              <a:rPr lang="en-US" dirty="0" smtClean="0"/>
              <a:t>Comments received.</a:t>
            </a:r>
          </a:p>
          <a:p>
            <a:r>
              <a:rPr lang="en-US" dirty="0" smtClean="0"/>
              <a:t>Remaining</a:t>
            </a:r>
            <a:r>
              <a:rPr lang="en-US" baseline="0" dirty="0" smtClean="0"/>
              <a:t> issues.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20</a:t>
            </a:fld>
            <a:endParaRPr lang="en-US" dirty="0"/>
          </a:p>
        </p:txBody>
      </p:sp>
      <p:sp>
        <p:nvSpPr>
          <p:cNvPr id="3" name="Title 2"/>
          <p:cNvSpPr>
            <a:spLocks noGrp="1"/>
          </p:cNvSpPr>
          <p:nvPr>
            <p:ph type="title" idx="4294967295"/>
          </p:nvPr>
        </p:nvSpPr>
        <p:spPr>
          <a:xfrm>
            <a:off x="838200" y="3276600"/>
            <a:ext cx="7793038" cy="838200"/>
          </a:xfrm>
        </p:spPr>
        <p:txBody>
          <a:bodyPr/>
          <a:lstStyle/>
          <a:p>
            <a:r>
              <a:rPr lang="en-US" dirty="0" smtClean="0"/>
              <a:t>Discussion</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3</a:t>
            </a:fld>
            <a:endParaRPr lang="en-US" dirty="0"/>
          </a:p>
        </p:txBody>
      </p:sp>
      <p:sp>
        <p:nvSpPr>
          <p:cNvPr id="3" name="Title 2"/>
          <p:cNvSpPr>
            <a:spLocks noGrp="1"/>
          </p:cNvSpPr>
          <p:nvPr>
            <p:ph type="title" idx="4294967295"/>
          </p:nvPr>
        </p:nvSpPr>
        <p:spPr/>
        <p:txBody>
          <a:bodyPr/>
          <a:lstStyle/>
          <a:p>
            <a:r>
              <a:rPr lang="en-US" dirty="0" smtClean="0"/>
              <a:t>Terms Used…</a:t>
            </a:r>
            <a:endParaRPr lang="en-US" dirty="0"/>
          </a:p>
        </p:txBody>
      </p:sp>
      <p:sp>
        <p:nvSpPr>
          <p:cNvPr id="4" name="Text Placeholder 3"/>
          <p:cNvSpPr>
            <a:spLocks noGrp="1"/>
          </p:cNvSpPr>
          <p:nvPr>
            <p:ph type="body" idx="4294967295"/>
          </p:nvPr>
        </p:nvSpPr>
        <p:spPr/>
        <p:txBody>
          <a:bodyPr/>
          <a:lstStyle/>
          <a:p>
            <a:r>
              <a:rPr lang="en-US" sz="1800" dirty="0" smtClean="0"/>
              <a:t>BBD – blank ballot distribution</a:t>
            </a:r>
          </a:p>
          <a:p>
            <a:r>
              <a:rPr lang="en-US" sz="1800" dirty="0" smtClean="0"/>
              <a:t>BDS – ballot delivery system</a:t>
            </a:r>
          </a:p>
          <a:p>
            <a:r>
              <a:rPr lang="en-US" sz="1800" dirty="0" smtClean="0"/>
              <a:t>EAC – Election Assistance Commission</a:t>
            </a:r>
          </a:p>
          <a:p>
            <a:r>
              <a:rPr lang="en-US" sz="1800" dirty="0" smtClean="0"/>
              <a:t>EMS</a:t>
            </a:r>
            <a:r>
              <a:rPr lang="en-US" sz="1800" baseline="0" dirty="0" smtClean="0"/>
              <a:t> – election management system</a:t>
            </a:r>
          </a:p>
          <a:p>
            <a:r>
              <a:rPr lang="en-US" sz="1800" dirty="0" smtClean="0"/>
              <a:t>EO – election official</a:t>
            </a:r>
            <a:endParaRPr lang="en-US" sz="1800" baseline="0" dirty="0" smtClean="0"/>
          </a:p>
          <a:p>
            <a:r>
              <a:rPr lang="en-US" sz="1800" dirty="0" smtClean="0"/>
              <a:t>FVAP – Federal Voting Assistance Program</a:t>
            </a:r>
          </a:p>
          <a:p>
            <a:r>
              <a:rPr lang="en-US" sz="1800" dirty="0" smtClean="0"/>
              <a:t>MOVE Act - </a:t>
            </a:r>
            <a:r>
              <a:rPr lang="en-US" sz="1800" dirty="0" smtClean="0">
                <a:solidFill>
                  <a:schemeClr val="tx1"/>
                </a:solidFill>
                <a:latin typeface="+mn-lt"/>
                <a:ea typeface="+mn-ea"/>
                <a:cs typeface="+mn-cs"/>
              </a:rPr>
              <a:t>Military and Overseas Voter Empowerment Act</a:t>
            </a:r>
          </a:p>
          <a:p>
            <a:r>
              <a:rPr lang="en-US" sz="1800" dirty="0" smtClean="0"/>
              <a:t>PAR – Project Authorization Request</a:t>
            </a:r>
          </a:p>
          <a:p>
            <a:r>
              <a:rPr lang="en-US" sz="1800" dirty="0" smtClean="0"/>
              <a:t>TGDC – Technical Guidelines</a:t>
            </a:r>
            <a:r>
              <a:rPr lang="en-US" sz="1800" baseline="0" dirty="0" smtClean="0"/>
              <a:t> Development Committee</a:t>
            </a:r>
          </a:p>
          <a:p>
            <a:r>
              <a:rPr lang="en-US" sz="1800" dirty="0" smtClean="0">
                <a:solidFill>
                  <a:schemeClr val="tx1"/>
                </a:solidFill>
                <a:latin typeface="+mn-lt"/>
                <a:ea typeface="+mn-ea"/>
                <a:cs typeface="+mn-cs"/>
              </a:rPr>
              <a:t>UOCAVA</a:t>
            </a:r>
            <a:r>
              <a:rPr lang="en-US" sz="1800" baseline="0" dirty="0" smtClean="0">
                <a:solidFill>
                  <a:schemeClr val="tx1"/>
                </a:solidFill>
                <a:latin typeface="+mn-lt"/>
                <a:ea typeface="+mn-ea"/>
                <a:cs typeface="+mn-cs"/>
              </a:rPr>
              <a:t> - </a:t>
            </a:r>
            <a:r>
              <a:rPr lang="en-US" sz="1800" dirty="0" smtClean="0">
                <a:solidFill>
                  <a:schemeClr val="tx1"/>
                </a:solidFill>
                <a:latin typeface="+mn-lt"/>
                <a:ea typeface="+mn-ea"/>
                <a:cs typeface="+mn-cs"/>
              </a:rPr>
              <a:t>Uniformed and Overseas Citizens Absentee Voting Act</a:t>
            </a:r>
          </a:p>
          <a:p>
            <a:r>
              <a:rPr lang="en-US" sz="1800" baseline="0" dirty="0" smtClean="0">
                <a:solidFill>
                  <a:schemeClr val="tx1"/>
                </a:solidFill>
                <a:latin typeface="+mn-lt"/>
                <a:ea typeface="+mn-ea"/>
                <a:cs typeface="+mn-cs"/>
              </a:rPr>
              <a:t>VIP – PEW’s Voting Information Project</a:t>
            </a:r>
            <a:endParaRPr lang="en-US" sz="1800" baseline="0" dirty="0" smtClean="0"/>
          </a:p>
          <a:p>
            <a:r>
              <a:rPr lang="en-US" sz="1800" dirty="0" smtClean="0"/>
              <a:t>VRDB – voter registration DB</a:t>
            </a:r>
            <a:endParaRPr lang="en-US" sz="1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4</a:t>
            </a:fld>
            <a:endParaRPr lang="en-US"/>
          </a:p>
        </p:txBody>
      </p:sp>
      <p:sp>
        <p:nvSpPr>
          <p:cNvPr id="3" name="Text Placeholder 2"/>
          <p:cNvSpPr>
            <a:spLocks noGrp="1"/>
          </p:cNvSpPr>
          <p:nvPr>
            <p:ph type="body" idx="4294967295"/>
          </p:nvPr>
        </p:nvSpPr>
        <p:spPr/>
        <p:txBody>
          <a:bodyPr/>
          <a:lstStyle/>
          <a:p>
            <a:r>
              <a:rPr lang="en-US" sz="2000" dirty="0" smtClean="0"/>
              <a:t>FVAP intention to fund states via grants to develop blank</a:t>
            </a:r>
            <a:r>
              <a:rPr lang="en-US" sz="2000" baseline="0" dirty="0" smtClean="0"/>
              <a:t> ballot delivery systems in time for 2012 elections:</a:t>
            </a:r>
          </a:p>
          <a:p>
            <a:pPr lvl="1"/>
            <a:r>
              <a:rPr lang="en-US" sz="1800" baseline="0" dirty="0" smtClean="0"/>
              <a:t>UOCAVA voters will print paper ballots.</a:t>
            </a:r>
          </a:p>
          <a:p>
            <a:pPr lvl="1"/>
            <a:r>
              <a:rPr lang="en-US" sz="1800" baseline="0" dirty="0" smtClean="0"/>
              <a:t>Ballots can be pre-formatted or built dynamically.</a:t>
            </a:r>
          </a:p>
          <a:p>
            <a:pPr lvl="0"/>
            <a:r>
              <a:rPr lang="en-US" sz="2000" baseline="0" dirty="0" smtClean="0"/>
              <a:t>EAC Roadmap</a:t>
            </a:r>
            <a:r>
              <a:rPr lang="en-US" sz="2000" dirty="0" smtClean="0"/>
              <a:t> Fall 2011:</a:t>
            </a:r>
          </a:p>
          <a:p>
            <a:pPr lvl="1"/>
            <a:r>
              <a:rPr lang="en-US" sz="1800" dirty="0" smtClean="0"/>
              <a:t>For electronic transmission of blank ballots to be successful, they should be implemented in a manner that allows multiple states to participate. To assist in this the TGDC, with technical support from NIST, will develop common data format specifications for ballots and ballot definition that can be used by FVAP and the states. FVAP is also planning on assisting States in 2010 with data conversion services and tools to Common Data Formats.</a:t>
            </a:r>
          </a:p>
        </p:txBody>
      </p:sp>
      <p:sp>
        <p:nvSpPr>
          <p:cNvPr id="4" name="Title 3"/>
          <p:cNvSpPr>
            <a:spLocks noGrp="1"/>
          </p:cNvSpPr>
          <p:nvPr>
            <p:ph type="title" idx="4294967295"/>
          </p:nvPr>
        </p:nvSpPr>
        <p:spPr/>
        <p:txBody>
          <a:bodyPr/>
          <a:lstStyle/>
          <a:p>
            <a:r>
              <a:rPr lang="en-US" dirty="0" smtClean="0"/>
              <a:t>FVAP Requirements</a:t>
            </a:r>
            <a:endParaRPr lang="en-US"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5</a:t>
            </a:fld>
            <a:endParaRPr lang="en-US"/>
          </a:p>
        </p:txBody>
      </p:sp>
      <p:sp>
        <p:nvSpPr>
          <p:cNvPr id="3" name="Title 2"/>
          <p:cNvSpPr>
            <a:spLocks noGrp="1"/>
          </p:cNvSpPr>
          <p:nvPr>
            <p:ph type="title" idx="4294967295"/>
          </p:nvPr>
        </p:nvSpPr>
        <p:spPr/>
        <p:txBody>
          <a:bodyPr/>
          <a:lstStyle/>
          <a:p>
            <a:r>
              <a:rPr lang="en-US" dirty="0" smtClean="0"/>
              <a:t>P1622 Use Case Rationale</a:t>
            </a:r>
            <a:endParaRPr lang="en-US" dirty="0"/>
          </a:p>
        </p:txBody>
      </p:sp>
      <p:sp>
        <p:nvSpPr>
          <p:cNvPr id="4" name="Text Placeholder 3"/>
          <p:cNvSpPr>
            <a:spLocks noGrp="1"/>
          </p:cNvSpPr>
          <p:nvPr>
            <p:ph type="body" idx="4294967295"/>
          </p:nvPr>
        </p:nvSpPr>
        <p:spPr/>
        <p:txBody>
          <a:bodyPr/>
          <a:lstStyle/>
          <a:p>
            <a:r>
              <a:rPr lang="en-US" sz="2800" dirty="0" smtClean="0"/>
              <a:t>At Feb</a:t>
            </a:r>
            <a:r>
              <a:rPr lang="en-US" sz="2800" baseline="0" dirty="0" smtClean="0"/>
              <a:t> 2011 P1622 meeting, decision made to develop use cases for slices of election data.</a:t>
            </a:r>
          </a:p>
          <a:p>
            <a:r>
              <a:rPr lang="en-US" sz="2800" dirty="0" smtClean="0"/>
              <a:t>Use cases include:</a:t>
            </a:r>
          </a:p>
          <a:p>
            <a:pPr lvl="1"/>
            <a:r>
              <a:rPr lang="en-US" sz="2400" baseline="0" dirty="0" smtClean="0"/>
              <a:t>Overview</a:t>
            </a:r>
            <a:r>
              <a:rPr lang="en-US" sz="2400" dirty="0" smtClean="0"/>
              <a:t> of data involved.</a:t>
            </a:r>
          </a:p>
          <a:p>
            <a:pPr lvl="1"/>
            <a:r>
              <a:rPr lang="en-US" sz="2400" baseline="0" dirty="0" smtClean="0"/>
              <a:t>How used.</a:t>
            </a:r>
          </a:p>
          <a:p>
            <a:pPr lvl="1"/>
            <a:r>
              <a:rPr lang="en-US" sz="2400" dirty="0" smtClean="0"/>
              <a:t>Associated schemas.</a:t>
            </a:r>
          </a:p>
          <a:p>
            <a:r>
              <a:rPr lang="en-US" sz="2800" dirty="0" smtClean="0"/>
              <a:t>Combination of all use cases will comprise final comprehensive standard.</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6</a:t>
            </a:fld>
            <a:endParaRPr lang="en-US"/>
          </a:p>
        </p:txBody>
      </p:sp>
      <p:sp>
        <p:nvSpPr>
          <p:cNvPr id="3" name="Title 2"/>
          <p:cNvSpPr>
            <a:spLocks noGrp="1"/>
          </p:cNvSpPr>
          <p:nvPr>
            <p:ph type="title" idx="4294967295"/>
          </p:nvPr>
        </p:nvSpPr>
        <p:spPr/>
        <p:txBody>
          <a:bodyPr/>
          <a:lstStyle/>
          <a:p>
            <a:r>
              <a:rPr lang="en-US" dirty="0" smtClean="0"/>
              <a:t>P1622</a:t>
            </a:r>
            <a:r>
              <a:rPr lang="en-US" baseline="0" dirty="0" smtClean="0"/>
              <a:t> BBD Standard Scope</a:t>
            </a:r>
            <a:endParaRPr lang="en-US" dirty="0"/>
          </a:p>
        </p:txBody>
      </p:sp>
      <p:sp>
        <p:nvSpPr>
          <p:cNvPr id="4" name="Text Placeholder 3"/>
          <p:cNvSpPr>
            <a:spLocks noGrp="1"/>
          </p:cNvSpPr>
          <p:nvPr>
            <p:ph type="body" idx="4294967295"/>
          </p:nvPr>
        </p:nvSpPr>
        <p:spPr/>
        <p:txBody>
          <a:bodyPr/>
          <a:lstStyle/>
          <a:p>
            <a:r>
              <a:rPr lang="en-US" sz="2000" dirty="0" smtClean="0"/>
              <a:t>Feb 2011 meeting, P1622 voted to focus on </a:t>
            </a:r>
            <a:r>
              <a:rPr lang="en-US" sz="2000" baseline="0" dirty="0" smtClean="0"/>
              <a:t>first standard to support FVAP in blank</a:t>
            </a:r>
            <a:r>
              <a:rPr lang="en-US" sz="2000" dirty="0" smtClean="0"/>
              <a:t> ballot delivery for UOCAVA voters.</a:t>
            </a:r>
          </a:p>
          <a:p>
            <a:r>
              <a:rPr lang="en-US" sz="2000" dirty="0" smtClean="0"/>
              <a:t>Involved re-scoping PAR to match scope of standard:</a:t>
            </a:r>
          </a:p>
          <a:p>
            <a:pPr lvl="1"/>
            <a:r>
              <a:rPr lang="en-US" sz="1600" dirty="0" smtClean="0"/>
              <a:t>This standard specifies XML-based electronic data interchange formats for blank ballot distribution, primarily to satisfy the needs of the UOCAVA and MOVE Acts….This scope does not include return of cast ballots by electronic means. </a:t>
            </a:r>
          </a:p>
          <a:p>
            <a:r>
              <a:rPr lang="en-US" sz="2000" dirty="0" smtClean="0"/>
              <a:t>Involves date export formats for:</a:t>
            </a:r>
          </a:p>
          <a:p>
            <a:pPr lvl="1"/>
            <a:r>
              <a:rPr lang="en-US" sz="1800" dirty="0" smtClean="0"/>
              <a:t>UOCAVA voter information from voter registration databases.</a:t>
            </a:r>
          </a:p>
          <a:p>
            <a:pPr lvl="1"/>
            <a:r>
              <a:rPr lang="en-US" sz="1800" dirty="0" smtClean="0"/>
              <a:t>Ballot information from election management systems.</a:t>
            </a:r>
          </a:p>
          <a:p>
            <a:pPr lvl="1"/>
            <a:r>
              <a:rPr lang="en-US" sz="1800" dirty="0" smtClean="0"/>
              <a:t>Information required to track voted ballots.</a:t>
            </a:r>
          </a:p>
          <a:p>
            <a:r>
              <a:rPr lang="en-US" sz="2000" dirty="0" smtClean="0"/>
              <a:t>After BBD standard is final, PAR will be re-scoped to original.</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7</a:t>
            </a:fld>
            <a:endParaRPr lang="en-US" dirty="0"/>
          </a:p>
        </p:txBody>
      </p:sp>
      <p:sp>
        <p:nvSpPr>
          <p:cNvPr id="3" name="Title 2"/>
          <p:cNvSpPr>
            <a:spLocks noGrp="1"/>
          </p:cNvSpPr>
          <p:nvPr>
            <p:ph type="title" idx="4294967295"/>
          </p:nvPr>
        </p:nvSpPr>
        <p:spPr/>
        <p:txBody>
          <a:bodyPr/>
          <a:lstStyle/>
          <a:p>
            <a:r>
              <a:rPr lang="en-US" dirty="0" smtClean="0"/>
              <a:t>Overview of Standard</a:t>
            </a:r>
            <a:endParaRPr lang="en-US" dirty="0"/>
          </a:p>
        </p:txBody>
      </p:sp>
      <p:sp>
        <p:nvSpPr>
          <p:cNvPr id="4" name="Text Placeholder 3"/>
          <p:cNvSpPr>
            <a:spLocks noGrp="1"/>
          </p:cNvSpPr>
          <p:nvPr>
            <p:ph type="body" idx="4294967295"/>
          </p:nvPr>
        </p:nvSpPr>
        <p:spPr/>
        <p:txBody>
          <a:bodyPr/>
          <a:lstStyle/>
          <a:p>
            <a:r>
              <a:rPr lang="en-US" dirty="0" smtClean="0"/>
              <a:t>Use case format.</a:t>
            </a:r>
          </a:p>
          <a:p>
            <a:r>
              <a:rPr lang="en-US" baseline="0" dirty="0" smtClean="0"/>
              <a:t>Main scenario.</a:t>
            </a:r>
          </a:p>
          <a:p>
            <a:r>
              <a:rPr lang="en-US" baseline="0" dirty="0" smtClean="0"/>
              <a:t>Schemas involved.</a:t>
            </a:r>
          </a:p>
          <a:p>
            <a:r>
              <a:rPr lang="en-US" baseline="0" dirty="0" smtClean="0"/>
              <a:t>The SEAL structure.</a:t>
            </a:r>
          </a:p>
          <a:p>
            <a:r>
              <a:rPr lang="en-US" baseline="0" dirty="0" smtClean="0"/>
              <a:t>Example files.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8</a:t>
            </a:fld>
            <a:endParaRPr lang="en-US" dirty="0"/>
          </a:p>
        </p:txBody>
      </p:sp>
      <p:sp>
        <p:nvSpPr>
          <p:cNvPr id="3" name="Title 2"/>
          <p:cNvSpPr>
            <a:spLocks noGrp="1"/>
          </p:cNvSpPr>
          <p:nvPr>
            <p:ph type="title" idx="4294967295"/>
          </p:nvPr>
        </p:nvSpPr>
        <p:spPr/>
        <p:txBody>
          <a:bodyPr/>
          <a:lstStyle/>
          <a:p>
            <a:r>
              <a:rPr lang="en-US" dirty="0" smtClean="0"/>
              <a:t>Use Case</a:t>
            </a:r>
            <a:r>
              <a:rPr lang="en-US" baseline="0" dirty="0" smtClean="0"/>
              <a:t> Format</a:t>
            </a:r>
            <a:endParaRPr lang="en-US" dirty="0"/>
          </a:p>
        </p:txBody>
      </p:sp>
      <p:sp>
        <p:nvSpPr>
          <p:cNvPr id="4" name="Text Placeholder 3"/>
          <p:cNvSpPr>
            <a:spLocks noGrp="1"/>
          </p:cNvSpPr>
          <p:nvPr>
            <p:ph type="body" idx="4294967295"/>
          </p:nvPr>
        </p:nvSpPr>
        <p:spPr/>
        <p:txBody>
          <a:bodyPr/>
          <a:lstStyle/>
          <a:p>
            <a:r>
              <a:rPr lang="en-US" sz="2400" dirty="0" smtClean="0"/>
              <a:t>The</a:t>
            </a:r>
            <a:r>
              <a:rPr lang="en-US" sz="2400" baseline="0" dirty="0" smtClean="0"/>
              <a:t> standard started out as a use case.</a:t>
            </a:r>
          </a:p>
          <a:p>
            <a:r>
              <a:rPr lang="en-US" sz="2400" baseline="0" dirty="0" smtClean="0"/>
              <a:t>IEEE has a style for the standard that mandates certain clauses and material.</a:t>
            </a:r>
          </a:p>
          <a:p>
            <a:r>
              <a:rPr lang="en-US" sz="2400" baseline="0" dirty="0" smtClean="0"/>
              <a:t>As a result, we have a standard</a:t>
            </a:r>
            <a:r>
              <a:rPr lang="en-US" sz="2400" dirty="0" smtClean="0"/>
              <a:t> that retains some aspects of the use case format, e.g.,</a:t>
            </a:r>
          </a:p>
          <a:p>
            <a:pPr lvl="1"/>
            <a:r>
              <a:rPr lang="en-US" sz="2000" dirty="0" smtClean="0"/>
              <a:t>Actors, stakeholders.</a:t>
            </a:r>
          </a:p>
          <a:p>
            <a:pPr lvl="1"/>
            <a:r>
              <a:rPr lang="en-US" sz="2000" dirty="0" smtClean="0"/>
              <a:t>Assumption, pre-conditions.</a:t>
            </a:r>
          </a:p>
          <a:p>
            <a:pPr lvl="1"/>
            <a:r>
              <a:rPr lang="en-US" sz="2000" dirty="0" smtClean="0"/>
              <a:t>Main scenario.</a:t>
            </a:r>
          </a:p>
          <a:p>
            <a:r>
              <a:rPr lang="en-US" sz="2400" dirty="0" smtClean="0"/>
              <a:t>These clauses likely not needed in final, comprehensive standard.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defRPr/>
            </a:pPr>
            <a:r>
              <a:rPr lang="en-US" smtClean="0"/>
              <a:t>Page </a:t>
            </a:r>
            <a:fld id="{F87E8BD7-C099-4DA8-AFF1-BE382381A154}" type="slidenum">
              <a:rPr lang="en-US" smtClean="0"/>
              <a:pPr>
                <a:defRPr/>
              </a:pPr>
              <a:t>9</a:t>
            </a:fld>
            <a:endParaRPr lang="en-US" dirty="0"/>
          </a:p>
        </p:txBody>
      </p:sp>
      <p:sp>
        <p:nvSpPr>
          <p:cNvPr id="3" name="Title 2"/>
          <p:cNvSpPr>
            <a:spLocks noGrp="1"/>
          </p:cNvSpPr>
          <p:nvPr>
            <p:ph type="title" idx="4294967295"/>
          </p:nvPr>
        </p:nvSpPr>
        <p:spPr/>
        <p:txBody>
          <a:bodyPr/>
          <a:lstStyle/>
          <a:p>
            <a:pPr lvl="0"/>
            <a:r>
              <a:rPr lang="en-US" dirty="0" smtClean="0"/>
              <a:t>Main Scenario</a:t>
            </a:r>
            <a:endParaRPr lang="en-US" dirty="0"/>
          </a:p>
        </p:txBody>
      </p:sp>
      <p:sp>
        <p:nvSpPr>
          <p:cNvPr id="4" name="Text Placeholder 3"/>
          <p:cNvSpPr>
            <a:spLocks noGrp="1"/>
          </p:cNvSpPr>
          <p:nvPr>
            <p:ph type="body" idx="4294967295"/>
          </p:nvPr>
        </p:nvSpPr>
        <p:spPr/>
        <p:txBody>
          <a:bodyPr/>
          <a:lstStyle/>
          <a:p>
            <a:r>
              <a:rPr lang="en-US" dirty="0" smtClean="0"/>
              <a:t>EO’s</a:t>
            </a:r>
            <a:r>
              <a:rPr lang="en-US" baseline="0" dirty="0" smtClean="0"/>
              <a:t> build EML 505 files containing:</a:t>
            </a:r>
          </a:p>
          <a:p>
            <a:pPr lvl="1"/>
            <a:r>
              <a:rPr lang="en-US" dirty="0" smtClean="0"/>
              <a:t>Precinct information.</a:t>
            </a:r>
          </a:p>
          <a:p>
            <a:pPr lvl="1"/>
            <a:r>
              <a:rPr lang="en-US" baseline="0" dirty="0" smtClean="0"/>
              <a:t>Associated</a:t>
            </a:r>
            <a:r>
              <a:rPr lang="en-US" dirty="0" smtClean="0"/>
              <a:t> candidate information.</a:t>
            </a:r>
          </a:p>
          <a:p>
            <a:pPr lvl="1"/>
            <a:r>
              <a:rPr lang="en-US" baseline="0" dirty="0" smtClean="0"/>
              <a:t>Contest</a:t>
            </a:r>
            <a:r>
              <a:rPr lang="en-US" dirty="0" smtClean="0"/>
              <a:t> information.</a:t>
            </a:r>
          </a:p>
          <a:p>
            <a:pPr lvl="1"/>
            <a:r>
              <a:rPr lang="en-US" dirty="0" smtClean="0"/>
              <a:t>Possible pointers to external ballots.</a:t>
            </a:r>
          </a:p>
          <a:p>
            <a:r>
              <a:rPr lang="en-US" dirty="0" smtClean="0"/>
              <a:t>505 can be built from VRDB and EMS exports, or from a VIP feed file.</a:t>
            </a:r>
          </a:p>
        </p:txBody>
      </p:sp>
    </p:spTree>
  </p:cSld>
  <p:clrMapOvr>
    <a:masterClrMapping/>
  </p:clrMapOvr>
</p:sld>
</file>

<file path=ppt/theme/theme1.xml><?xml version="1.0" encoding="utf-8"?>
<a:theme xmlns:a="http://schemas.openxmlformats.org/drawingml/2006/main" name="2_Blends">
  <a:themeElements>
    <a:clrScheme name="2_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2_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2_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2_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2_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2_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2_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2_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53285</TotalTime>
  <Words>1127</Words>
  <Application>Microsoft Office PowerPoint</Application>
  <PresentationFormat>On-screen Show (4:3)</PresentationFormat>
  <Paragraphs>148</Paragraphs>
  <Slides>20</Slides>
  <Notes>2</Notes>
  <HiddenSlides>0</HiddenSlides>
  <MMClips>0</MMClips>
  <ScaleCrop>false</ScaleCrop>
  <HeadingPairs>
    <vt:vector size="4" baseType="variant">
      <vt:variant>
        <vt:lpstr>Theme</vt:lpstr>
      </vt:variant>
      <vt:variant>
        <vt:i4>1</vt:i4>
      </vt:variant>
      <vt:variant>
        <vt:lpstr>Slide Titles</vt:lpstr>
      </vt:variant>
      <vt:variant>
        <vt:i4>20</vt:i4>
      </vt:variant>
    </vt:vector>
  </HeadingPairs>
  <TitlesOfParts>
    <vt:vector size="21" baseType="lpstr">
      <vt:lpstr>2_Blends</vt:lpstr>
      <vt:lpstr>IEEE P1622 Meeting October 24-25, 2011  Overview of IEEE P1622 Draft Standard for Electronic Distribution of Blank Ballots for  Voting Systems</vt:lpstr>
      <vt:lpstr>Outline</vt:lpstr>
      <vt:lpstr>Terms Used…</vt:lpstr>
      <vt:lpstr>FVAP Requirements</vt:lpstr>
      <vt:lpstr>P1622 Use Case Rationale</vt:lpstr>
      <vt:lpstr>P1622 BBD Standard Scope</vt:lpstr>
      <vt:lpstr>Overview of Standard</vt:lpstr>
      <vt:lpstr>Use Case Format</vt:lpstr>
      <vt:lpstr>Main Scenario</vt:lpstr>
      <vt:lpstr>Main Scenario (cont)</vt:lpstr>
      <vt:lpstr>Main Scenario (cont)</vt:lpstr>
      <vt:lpstr>The EML 505</vt:lpstr>
      <vt:lpstr>The EMLs 330 and 470</vt:lpstr>
      <vt:lpstr>The SEAL Structure</vt:lpstr>
      <vt:lpstr>Example files</vt:lpstr>
      <vt:lpstr>Review Process</vt:lpstr>
      <vt:lpstr>Comments Received</vt:lpstr>
      <vt:lpstr>Responses</vt:lpstr>
      <vt:lpstr>Issues</vt:lpstr>
      <vt:lpstr>Discussion</vt:lpstr>
    </vt:vector>
  </TitlesOfParts>
  <Company>NIST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Common Data Format Update</dc:title>
  <dc:subject>TGDC Meeting Feb 2011</dc:subject>
  <dc:creator>John P. Wack</dc:creator>
  <cp:lastModifiedBy>wack</cp:lastModifiedBy>
  <cp:revision>2229</cp:revision>
  <dcterms:created xsi:type="dcterms:W3CDTF">2005-04-01T13:55:36Z</dcterms:created>
  <dcterms:modified xsi:type="dcterms:W3CDTF">2011-10-27T13:49:06Z</dcterms:modified>
</cp:coreProperties>
</file>