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730" r:id="rId3"/>
    <p:sldId id="655" r:id="rId4"/>
    <p:sldId id="718" r:id="rId5"/>
    <p:sldId id="719" r:id="rId6"/>
    <p:sldId id="720" r:id="rId7"/>
    <p:sldId id="726" r:id="rId8"/>
    <p:sldId id="721" r:id="rId9"/>
    <p:sldId id="737" r:id="rId10"/>
    <p:sldId id="739" r:id="rId11"/>
    <p:sldId id="264" r:id="rId12"/>
    <p:sldId id="280" r:id="rId13"/>
    <p:sldId id="788" r:id="rId14"/>
    <p:sldId id="791" r:id="rId15"/>
    <p:sldId id="793" r:id="rId16"/>
    <p:sldId id="789" r:id="rId17"/>
    <p:sldId id="796" r:id="rId18"/>
    <p:sldId id="798" r:id="rId19"/>
    <p:sldId id="799" r:id="rId20"/>
    <p:sldId id="800" r:id="rId21"/>
    <p:sldId id="790" r:id="rId22"/>
    <p:sldId id="649" r:id="rId23"/>
    <p:sldId id="732" r:id="rId24"/>
    <p:sldId id="278" r:id="rId25"/>
    <p:sldId id="654" r:id="rId26"/>
    <p:sldId id="801" r:id="rId27"/>
    <p:sldId id="731" r:id="rId28"/>
    <p:sldId id="728" r:id="rId29"/>
    <p:sldId id="282" r:id="rId30"/>
    <p:sldId id="653" r:id="rId31"/>
    <p:sldId id="722" r:id="rId32"/>
    <p:sldId id="710" r:id="rId33"/>
    <p:sldId id="267" r:id="rId34"/>
    <p:sldId id="647" r:id="rId35"/>
    <p:sldId id="283" r:id="rId36"/>
    <p:sldId id="265" r:id="rId37"/>
    <p:sldId id="712" r:id="rId38"/>
    <p:sldId id="275" r:id="rId39"/>
    <p:sldId id="713" r:id="rId40"/>
    <p:sldId id="266" r:id="rId41"/>
    <p:sldId id="257" r:id="rId42"/>
    <p:sldId id="716" r:id="rId43"/>
    <p:sldId id="735" r:id="rId44"/>
    <p:sldId id="734" r:id="rId45"/>
    <p:sldId id="742" r:id="rId46"/>
    <p:sldId id="743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Murphy" initials="RM" lastIdx="1" clrIdx="0">
    <p:extLst>
      <p:ext uri="{19B8F6BF-5375-455C-9EA6-DF929625EA0E}">
        <p15:presenceInfo xmlns:p15="http://schemas.microsoft.com/office/powerpoint/2012/main" userId="11bc5dd52d79ae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B1892-3650-6549-AF37-F5381043F879}" v="765" dt="2026-07-26T18:29:38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04" autoAdjust="0"/>
    <p:restoredTop sz="89797" autoAdjust="0"/>
  </p:normalViewPr>
  <p:slideViewPr>
    <p:cSldViewPr snapToGrid="0">
      <p:cViewPr>
        <p:scale>
          <a:sx n="149" d="100"/>
          <a:sy n="149" d="100"/>
        </p:scale>
        <p:origin x="672" y="1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F9A1-23DC-42E7-905A-7E67AEC0EA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2768-1E8C-4F7E-937B-36E3F0538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71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412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43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43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12448-FA7A-30EA-BE49-1FFBC7CE9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5FE21-24D5-FA8B-087B-5973047DD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93374C-C54F-21A0-B698-1C9DB4802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C641A-474D-84A6-A230-7B493DEB3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44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04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006A6-5830-C9EF-59F3-4732BA867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4A289-EA22-650A-3EAE-3D7998545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3DAAE0-A347-BF91-7355-D1450728A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FD539-9DED-9443-7E3A-245D425E7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210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80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F7E23-6A73-264C-F3A9-E8FE1522A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430F35-52A0-BD80-9299-5946EA8939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425CCC-06DF-F018-5DD8-AB242252D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DE127-DD77-DE7B-18FC-5C491D09F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53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EE73-D498-B1D4-E31A-4421A1940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C8912-CF49-CE42-A51F-51341382B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17BD4-8F6E-7AE4-03BA-20CCD7389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8D97A-2E84-6C50-6522-B57A15CF5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99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D0013-3E79-A4D2-3E1C-9CDE205AC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1B051A-B3AA-7F0E-FDA8-2C71208ABA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C8EF3-46EC-55B3-85E0-C57FB66FA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840BC-39AC-D204-CFA4-C0FBBF737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87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23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AD69F-1F59-A063-924E-4948F1F0C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16A838-5FA3-9450-E826-202ADD65B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5E775-A6D1-43AB-E6F9-1AEF1EE6E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C2FA4-24E8-2DD6-07A1-B831B747C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44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657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218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49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531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637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508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420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9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21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064B5-4DE8-31BC-78DA-FAFA1C036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ED4B7E-5505-7EB7-3138-6CF150CFB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4D79F-E7FD-1758-D281-E12A792DF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39E2D-374E-6077-937E-679D222E3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13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8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95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00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8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8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18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8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3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3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3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4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6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enter for High Resolution Neutron Scattering (CHRNS)">
            <a:extLst>
              <a:ext uri="{FF2B5EF4-FFF2-40B4-BE49-F238E27FC236}">
                <a16:creationId xmlns:a16="http://schemas.microsoft.com/office/drawing/2014/main" id="{8FB2729A-EB82-4F8C-8353-B361DFF74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4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ookingatnothing.com/" TargetMode="External"/><Relationship Id="rId2" Type="http://schemas.openxmlformats.org/officeDocument/2006/relationships/hyperlink" Target="https://pages.nist.gov/reflectometry-calculators/fourier_webcam/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19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4.png"/><Relationship Id="rId10" Type="http://schemas.openxmlformats.org/officeDocument/2006/relationships/image" Target="../media/image260.png"/><Relationship Id="rId4" Type="http://schemas.openxmlformats.org/officeDocument/2006/relationships/image" Target="../media/image200.png"/><Relationship Id="rId9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70.png"/><Relationship Id="rId7" Type="http://schemas.openxmlformats.org/officeDocument/2006/relationships/image" Target="../media/image28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Relationship Id="rId9" Type="http://schemas.openxmlformats.org/officeDocument/2006/relationships/image" Target="../media/image30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5" Type="http://schemas.openxmlformats.org/officeDocument/2006/relationships/image" Target="../media/image370.png"/><Relationship Id="rId4" Type="http://schemas.openxmlformats.org/officeDocument/2006/relationships/image" Target="../media/image47.png"/><Relationship Id="rId9" Type="http://schemas.openxmlformats.org/officeDocument/2006/relationships/hyperlink" Target="https://www.nist.gov/system/files/documents/2023/04/14/the_sans_toolbox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9.png"/><Relationship Id="rId4" Type="http://schemas.openxmlformats.org/officeDocument/2006/relationships/image" Target="../media/image47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r.nist.gov/resources/activation/" TargetMode="External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1077082"/>
            <a:ext cx="11090954" cy="4307035"/>
          </a:xfrm>
        </p:spPr>
        <p:txBody>
          <a:bodyPr anchor="t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Looking at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everything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while looking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at nothing</a:t>
            </a:r>
            <a:br>
              <a:rPr lang="en-US" sz="72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An introduction to Small-Angle Neutron Scattering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143" y="5384125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909404" y="3872976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724332" y="17935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9C1333B-238F-43E8-8DDB-7BBC4C741E63}"/>
              </a:ext>
            </a:extLst>
          </p:cNvPr>
          <p:cNvSpPr txBox="1"/>
          <p:nvPr/>
        </p:nvSpPr>
        <p:spPr>
          <a:xfrm>
            <a:off x="115132" y="173143"/>
            <a:ext cx="380905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Small-Angle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Neutron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Scattering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(SANS)</a:t>
            </a:r>
          </a:p>
        </p:txBody>
      </p:sp>
    </p:spTree>
    <p:extLst>
      <p:ext uri="{BB962C8B-B14F-4D97-AF65-F5344CB8AC3E}">
        <p14:creationId xmlns:p14="http://schemas.microsoft.com/office/powerpoint/2010/main" val="305680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31600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u="sng" dirty="0"/>
              <a:t>scattering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1993686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EF81C-6946-56BD-1A16-35E25C3D4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340F5B9C-73F7-16C0-DE29-0746C53FC03D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A55805-D55B-EA42-50AF-C56655A37EB1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7503B9-C6DC-606B-6FBA-35F218B5922F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E32C7A-A7FE-DBBE-538B-64C92FF65EF6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5C453F-CEEF-859B-2205-82AA7232369D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21550-B4E2-97F7-8BF7-0A4BC3E7ECAB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E214D2-8407-F289-4854-C94012B15B80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1050BBC-0368-E142-F523-6E918326EB08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87B1859-4597-946F-04EF-83FD5B10DC83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D9E5DB-6231-8C28-0842-8697A5C88251}"/>
              </a:ext>
            </a:extLst>
          </p:cNvPr>
          <p:cNvSpPr txBox="1"/>
          <p:nvPr/>
        </p:nvSpPr>
        <p:spPr>
          <a:xfrm>
            <a:off x="610485" y="4972027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Source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79EFEF-1B8C-342E-42E1-8ABAF370E197}"/>
              </a:ext>
            </a:extLst>
          </p:cNvPr>
          <p:cNvSpPr txBox="1"/>
          <p:nvPr/>
        </p:nvSpPr>
        <p:spPr>
          <a:xfrm>
            <a:off x="5186677" y="4972027"/>
            <a:ext cx="1138453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Sample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255BCA-D57F-CA2E-6389-E0E0F3577C21}"/>
              </a:ext>
            </a:extLst>
          </p:cNvPr>
          <p:cNvSpPr txBox="1"/>
          <p:nvPr/>
        </p:nvSpPr>
        <p:spPr>
          <a:xfrm>
            <a:off x="10628352" y="4972027"/>
            <a:ext cx="1306640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Detector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03E8C68-8528-DC4A-D832-E2FC2F99E8EB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D6723D5-9BE2-89F4-295D-55BFB2760D3C}"/>
              </a:ext>
            </a:extLst>
          </p:cNvPr>
          <p:cNvSpPr txBox="1"/>
          <p:nvPr/>
        </p:nvSpPr>
        <p:spPr>
          <a:xfrm>
            <a:off x="8122508" y="3641616"/>
            <a:ext cx="1461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A8EE02-7317-5D41-16FE-2BADEAB719E3}"/>
              </a:ext>
            </a:extLst>
          </p:cNvPr>
          <p:cNvGrpSpPr/>
          <p:nvPr/>
        </p:nvGrpSpPr>
        <p:grpSpPr>
          <a:xfrm>
            <a:off x="4686801" y="3150294"/>
            <a:ext cx="1362670" cy="956155"/>
            <a:chOff x="4686801" y="3150294"/>
            <a:chExt cx="1362670" cy="95615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DCE6394-A6F8-FA82-2A00-9ECF3079E368}"/>
                </a:ext>
              </a:extLst>
            </p:cNvPr>
            <p:cNvSpPr/>
            <p:nvPr/>
          </p:nvSpPr>
          <p:spPr>
            <a:xfrm>
              <a:off x="5470351" y="3150294"/>
              <a:ext cx="579120" cy="5791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D648E96-8A95-29E7-F12E-8A90FA65F65B}"/>
                </a:ext>
              </a:extLst>
            </p:cNvPr>
            <p:cNvSpPr txBox="1"/>
            <p:nvPr/>
          </p:nvSpPr>
          <p:spPr>
            <a:xfrm>
              <a:off x="4686801" y="3737117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Absorbed</a:t>
              </a:r>
              <a:endParaRPr lang="en-US" baseline="-250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5ACB2B0-3A5F-95D5-D2C0-5FBD56966425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2972E726-C6F6-AA74-A3EC-1D296A3A76D9}"/>
              </a:ext>
            </a:extLst>
          </p:cNvPr>
          <p:cNvGrpSpPr/>
          <p:nvPr/>
        </p:nvGrpSpPr>
        <p:grpSpPr>
          <a:xfrm>
            <a:off x="4524420" y="2028408"/>
            <a:ext cx="6381333" cy="2646938"/>
            <a:chOff x="4524420" y="2028408"/>
            <a:chExt cx="6381333" cy="264693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0D2F5C-147F-73F0-23E4-CBABC4336D90}"/>
                </a:ext>
              </a:extLst>
            </p:cNvPr>
            <p:cNvSpPr/>
            <p:nvPr/>
          </p:nvSpPr>
          <p:spPr>
            <a:xfrm>
              <a:off x="5215081" y="2895024"/>
              <a:ext cx="1089660" cy="1089660"/>
            </a:xfrm>
            <a:prstGeom prst="ellipse">
              <a:avLst/>
            </a:prstGeom>
            <a:noFill/>
            <a:ln w="76200">
              <a:solidFill>
                <a:srgbClr val="00B0F0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ADB003F-937C-CB8D-B292-E88A8982FE7E}"/>
                </a:ext>
              </a:extLst>
            </p:cNvPr>
            <p:cNvSpPr/>
            <p:nvPr/>
          </p:nvSpPr>
          <p:spPr>
            <a:xfrm>
              <a:off x="4861560" y="2541503"/>
              <a:ext cx="1796702" cy="1796702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5FDD0BF-61BE-9B36-0300-BF032F3703B2}"/>
                </a:ext>
              </a:extLst>
            </p:cNvPr>
            <p:cNvGrpSpPr/>
            <p:nvPr/>
          </p:nvGrpSpPr>
          <p:grpSpPr>
            <a:xfrm>
              <a:off x="4524420" y="2028408"/>
              <a:ext cx="6381333" cy="2646938"/>
              <a:chOff x="4524420" y="2028408"/>
              <a:chExt cx="6381333" cy="264693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6F1F4AC-D295-5946-632C-A06F26FF6CBD}"/>
                  </a:ext>
                </a:extLst>
              </p:cNvPr>
              <p:cNvSpPr/>
              <p:nvPr/>
            </p:nvSpPr>
            <p:spPr>
              <a:xfrm>
                <a:off x="4524420" y="2204363"/>
                <a:ext cx="2470983" cy="2470983"/>
              </a:xfrm>
              <a:prstGeom prst="ellipse">
                <a:avLst/>
              </a:prstGeom>
              <a:noFill/>
              <a:ln w="76200">
                <a:solidFill>
                  <a:srgbClr val="00B0F0">
                    <a:alpha val="25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7023C634-B33A-5FE8-7A6E-405C44071F7B}"/>
                  </a:ext>
                </a:extLst>
              </p:cNvPr>
              <p:cNvCxnSpPr>
                <a:cxnSpLocks/>
              </p:cNvCxnSpPr>
              <p:nvPr/>
            </p:nvCxnSpPr>
            <p:spPr>
              <a:xfrm rot="-1800000">
                <a:off x="5429184" y="2112434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5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AA32B925-33A4-BC09-E9FE-54B137255098}"/>
                  </a:ext>
                </a:extLst>
              </p:cNvPr>
              <p:cNvCxnSpPr>
                <a:cxnSpLocks/>
              </p:cNvCxnSpPr>
              <p:nvPr/>
            </p:nvCxnSpPr>
            <p:spPr>
              <a:xfrm rot="-600000">
                <a:off x="5741086" y="2975835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003A297D-C0E9-9E91-DA33-8E0686EEFBCA}"/>
                  </a:ext>
                </a:extLst>
              </p:cNvPr>
              <p:cNvCxnSpPr>
                <a:cxnSpLocks/>
              </p:cNvCxnSpPr>
              <p:nvPr/>
            </p:nvCxnSpPr>
            <p:spPr>
              <a:xfrm rot="-1200000">
                <a:off x="5619418" y="2533601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75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3BAAC54-DD7C-50F3-7382-28DF2BF86923}"/>
                  </a:ext>
                </a:extLst>
              </p:cNvPr>
              <p:cNvSpPr txBox="1"/>
              <p:nvPr/>
            </p:nvSpPr>
            <p:spPr>
              <a:xfrm>
                <a:off x="6385300" y="2028408"/>
                <a:ext cx="12470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B0F0"/>
                    </a:solidFill>
                  </a:rPr>
                  <a:t>Scattered</a:t>
                </a:r>
                <a:endParaRPr lang="en-US" baseline="-250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32EF880-243B-1C53-A1EA-3A3AE8B6C93F}"/>
                  </a:ext>
                </a:extLst>
              </p:cNvPr>
              <p:cNvSpPr txBox="1"/>
              <p:nvPr/>
            </p:nvSpPr>
            <p:spPr>
              <a:xfrm>
                <a:off x="8726899" y="2268063"/>
                <a:ext cx="5741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B0F0"/>
                    </a:solidFill>
                  </a:rPr>
                  <a:t>k</a:t>
                </a:r>
                <a:r>
                  <a:rPr lang="en-US" sz="3200" b="1" baseline="-25000" dirty="0" err="1">
                    <a:solidFill>
                      <a:srgbClr val="00B0F0"/>
                    </a:solidFill>
                  </a:rPr>
                  <a:t>s</a:t>
                </a:r>
                <a:endParaRPr lang="en-US" sz="3200" b="1" baseline="-25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CF1382-B901-D2F6-6F49-6F1877D97917}"/>
              </a:ext>
            </a:extLst>
          </p:cNvPr>
          <p:cNvGrpSpPr/>
          <p:nvPr/>
        </p:nvGrpSpPr>
        <p:grpSpPr>
          <a:xfrm>
            <a:off x="6846482" y="1521466"/>
            <a:ext cx="4552836" cy="3558491"/>
            <a:chOff x="6846482" y="1521466"/>
            <a:chExt cx="4552836" cy="355849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3B49171-5C39-076C-C92B-51AAF7A15DA8}"/>
                </a:ext>
              </a:extLst>
            </p:cNvPr>
            <p:cNvGrpSpPr/>
            <p:nvPr/>
          </p:nvGrpSpPr>
          <p:grpSpPr>
            <a:xfrm>
              <a:off x="6846482" y="2527417"/>
              <a:ext cx="4072141" cy="2552540"/>
              <a:chOff x="6845730" y="2541503"/>
              <a:chExt cx="4072141" cy="2552540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DCBDCA47-7306-9C36-11D4-B7E76B2673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824543" y="2541503"/>
                <a:ext cx="93328" cy="856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3FCCC8C3-7B7E-5172-2B7A-379B0A4A8672}"/>
                      </a:ext>
                    </a:extLst>
                  </p:cNvPr>
                  <p:cNvSpPr txBox="1"/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18C82017-CF86-01D1-8108-2BC0374E6AEF}"/>
                      </a:ext>
                    </a:extLst>
                  </p:cNvPr>
                  <p:cNvSpPr txBox="1"/>
                  <p:nvPr/>
                </p:nvSpPr>
                <p:spPr>
                  <a:xfrm>
                    <a:off x="6845730" y="4061901"/>
                    <a:ext cx="3926781" cy="103214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sz="3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 smtClean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d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func>
                            <m:funcPr>
                              <m:ctrlPr>
                                <a:rPr lang="en-US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>
                                <m:f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0" dirty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3200" b="0" i="0" dirty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3200" baseline="-25000" dirty="0"/>
                  </a:p>
                </p:txBody>
              </p:sp>
            </mc:Choice>
            <mc:Fallback xmlns="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18C82017-CF86-01D1-8108-2BC0374E6AE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45730" y="4061901"/>
                    <a:ext cx="3926781" cy="103214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853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A33F310-CF9F-5C34-23AD-AEC097142733}"/>
                    </a:ext>
                  </a:extLst>
                </p:cNvPr>
                <p:cNvSpPr txBox="1"/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8B014A9-6DF5-2B65-A0C9-31EB7F948B3C}"/>
                    </a:ext>
                  </a:extLst>
                </p:cNvPr>
                <p:cNvSpPr txBox="1"/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blipFill>
                  <a:blip r:embed="rId6"/>
                  <a:stretch>
                    <a:fillRect l="-6818" r="-50000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987A02-ADE5-9D0F-E004-C589A2966283}"/>
                  </a:ext>
                </a:extLst>
              </p:cNvPr>
              <p:cNvSpPr txBox="1"/>
              <p:nvPr/>
            </p:nvSpPr>
            <p:spPr>
              <a:xfrm>
                <a:off x="1831950" y="2060626"/>
                <a:ext cx="10469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B987A02-ADE5-9D0F-E004-C589A2966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950" y="2060626"/>
                <a:ext cx="104692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5388EF9A-187C-2BAA-1302-4F782FE32415}"/>
              </a:ext>
            </a:extLst>
          </p:cNvPr>
          <p:cNvGrpSpPr/>
          <p:nvPr/>
        </p:nvGrpSpPr>
        <p:grpSpPr>
          <a:xfrm>
            <a:off x="590176" y="5910837"/>
            <a:ext cx="6363164" cy="764263"/>
            <a:chOff x="590176" y="5910837"/>
            <a:chExt cx="6363164" cy="764263"/>
          </a:xfrm>
        </p:grpSpPr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13DC9C75-5C69-407A-B1F8-33D831F7AD6E}"/>
                </a:ext>
              </a:extLst>
            </p:cNvPr>
            <p:cNvSpPr txBox="1">
              <a:spLocks/>
            </p:cNvSpPr>
            <p:nvPr/>
          </p:nvSpPr>
          <p:spPr>
            <a:xfrm>
              <a:off x="590176" y="5959401"/>
              <a:ext cx="5672831" cy="715699"/>
            </a:xfrm>
            <a:prstGeom prst="rect">
              <a:avLst/>
            </a:prstGeom>
          </p:spPr>
          <p:txBody>
            <a:bodyPr anchor="t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0" dirty="0"/>
                <a:t>Elastic scattering:</a:t>
              </a:r>
              <a:endParaRPr lang="en-US" sz="28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DEF5E9DD-4A61-5D98-74A3-C002CBDD804C}"/>
                    </a:ext>
                  </a:extLst>
                </p:cNvPr>
                <p:cNvSpPr txBox="1"/>
                <p:nvPr/>
              </p:nvSpPr>
              <p:spPr>
                <a:xfrm>
                  <a:off x="3426591" y="5910838"/>
                  <a:ext cx="1812071" cy="5577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DEF5E9DD-4A61-5D98-74A3-C002CBDD80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6591" y="5910838"/>
                  <a:ext cx="1812071" cy="557717"/>
                </a:xfrm>
                <a:prstGeom prst="rect">
                  <a:avLst/>
                </a:prstGeom>
                <a:blipFill>
                  <a:blip r:embed="rId8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3044EFA-874D-E453-F63D-D86D0D9CA3B0}"/>
                    </a:ext>
                  </a:extLst>
                </p:cNvPr>
                <p:cNvSpPr txBox="1"/>
                <p:nvPr/>
              </p:nvSpPr>
              <p:spPr>
                <a:xfrm>
                  <a:off x="5141269" y="5910837"/>
                  <a:ext cx="1812071" cy="55771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sz="28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3044EFA-874D-E453-F63D-D86D0D9CA3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1269" y="5910837"/>
                  <a:ext cx="1812071" cy="557717"/>
                </a:xfrm>
                <a:prstGeom prst="rect">
                  <a:avLst/>
                </a:prstGeom>
                <a:blipFill>
                  <a:blip r:embed="rId9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4014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D1E05-EA1B-36EB-B817-D41B6AC60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>
            <a:extLst>
              <a:ext uri="{FF2B5EF4-FFF2-40B4-BE49-F238E27FC236}">
                <a16:creationId xmlns:a16="http://schemas.microsoft.com/office/drawing/2014/main" id="{97B80E2F-81D2-C9A0-B881-AC174AD87D6A}"/>
              </a:ext>
            </a:extLst>
          </p:cNvPr>
          <p:cNvSpPr/>
          <p:nvPr/>
        </p:nvSpPr>
        <p:spPr>
          <a:xfrm rot="20214124">
            <a:off x="5929644" y="3385625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C3BE5A-24A0-83BA-6F67-9112300D6706}"/>
              </a:ext>
            </a:extLst>
          </p:cNvPr>
          <p:cNvSpPr/>
          <p:nvPr/>
        </p:nvSpPr>
        <p:spPr>
          <a:xfrm>
            <a:off x="10474062" y="1122731"/>
            <a:ext cx="914400" cy="91440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2CF78A1-D5F3-8315-BFC6-59EF5032AC02}"/>
              </a:ext>
            </a:extLst>
          </p:cNvPr>
          <p:cNvSpPr/>
          <p:nvPr/>
        </p:nvSpPr>
        <p:spPr>
          <a:xfrm>
            <a:off x="10823050" y="1478536"/>
            <a:ext cx="202824" cy="2028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Parallelogram 99">
            <a:extLst>
              <a:ext uri="{FF2B5EF4-FFF2-40B4-BE49-F238E27FC236}">
                <a16:creationId xmlns:a16="http://schemas.microsoft.com/office/drawing/2014/main" id="{0225E9A3-A74B-2E1F-9C0E-712722F816F9}"/>
              </a:ext>
            </a:extLst>
          </p:cNvPr>
          <p:cNvSpPr/>
          <p:nvPr/>
        </p:nvSpPr>
        <p:spPr>
          <a:xfrm rot="16200000">
            <a:off x="9386624" y="370110"/>
            <a:ext cx="2990094" cy="2441666"/>
          </a:xfrm>
          <a:prstGeom prst="parallelogram">
            <a:avLst>
              <a:gd name="adj" fmla="val 42911"/>
            </a:avLst>
          </a:prstGeom>
          <a:noFill/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A1BCBB0-04A7-4692-F4FA-24FBB32A3FB2}"/>
                  </a:ext>
                </a:extLst>
              </p:cNvPr>
              <p:cNvSpPr txBox="1"/>
              <p:nvPr/>
            </p:nvSpPr>
            <p:spPr>
              <a:xfrm>
                <a:off x="10258421" y="2578100"/>
                <a:ext cx="101875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d>
                    </m:oMath>
                  </m:oMathPara>
                </a14:m>
                <a:endParaRPr lang="en-US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A1BCBB0-04A7-4692-F4FA-24FBB32A3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421" y="2578100"/>
                <a:ext cx="1018758" cy="584775"/>
              </a:xfrm>
              <a:prstGeom prst="rect">
                <a:avLst/>
              </a:prstGeom>
              <a:blipFill>
                <a:blip r:embed="rId3"/>
                <a:stretch>
                  <a:fillRect l="-1220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TextBox 88">
            <a:extLst>
              <a:ext uri="{FF2B5EF4-FFF2-40B4-BE49-F238E27FC236}">
                <a16:creationId xmlns:a16="http://schemas.microsoft.com/office/drawing/2014/main" id="{D4500DC6-DD67-0931-1790-734E71EFA4CA}"/>
              </a:ext>
            </a:extLst>
          </p:cNvPr>
          <p:cNvSpPr txBox="1"/>
          <p:nvPr/>
        </p:nvSpPr>
        <p:spPr>
          <a:xfrm>
            <a:off x="6631451" y="2137876"/>
            <a:ext cx="1247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Scattered</a:t>
            </a:r>
            <a:endParaRPr lang="en-US" baseline="-25000" dirty="0">
              <a:solidFill>
                <a:srgbClr val="00B0F0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C046820-2CE8-5F3B-BA4E-2F651704C893}"/>
              </a:ext>
            </a:extLst>
          </p:cNvPr>
          <p:cNvSpPr/>
          <p:nvPr/>
        </p:nvSpPr>
        <p:spPr>
          <a:xfrm rot="20214124">
            <a:off x="5022646" y="2935137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8C30DA6A-02C5-7F85-6A96-7824635717E4}"/>
              </a:ext>
            </a:extLst>
          </p:cNvPr>
          <p:cNvSpPr/>
          <p:nvPr/>
        </p:nvSpPr>
        <p:spPr>
          <a:xfrm rot="20214124">
            <a:off x="5551984" y="2537659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CEBB7A24-908F-AF9A-6A84-3C1DD21DDF4D}"/>
              </a:ext>
            </a:extLst>
          </p:cNvPr>
          <p:cNvSpPr/>
          <p:nvPr/>
        </p:nvSpPr>
        <p:spPr>
          <a:xfrm rot="20214124">
            <a:off x="6712294" y="3510453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89D3B30-0DD8-5391-EA9F-4DB5D7DAB7D0}"/>
              </a:ext>
            </a:extLst>
          </p:cNvPr>
          <p:cNvSpPr/>
          <p:nvPr/>
        </p:nvSpPr>
        <p:spPr>
          <a:xfrm rot="20214124">
            <a:off x="6613956" y="4202990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01" name="Parallelogram 100">
            <a:extLst>
              <a:ext uri="{FF2B5EF4-FFF2-40B4-BE49-F238E27FC236}">
                <a16:creationId xmlns:a16="http://schemas.microsoft.com/office/drawing/2014/main" id="{EA5BE6F2-4B6C-228B-4F61-86C87BD6CF90}"/>
              </a:ext>
            </a:extLst>
          </p:cNvPr>
          <p:cNvSpPr/>
          <p:nvPr/>
        </p:nvSpPr>
        <p:spPr>
          <a:xfrm rot="16200000">
            <a:off x="5133627" y="2851854"/>
            <a:ext cx="2049252" cy="1673389"/>
          </a:xfrm>
          <a:prstGeom prst="parallelogram">
            <a:avLst>
              <a:gd name="adj" fmla="val 42911"/>
            </a:avLst>
          </a:prstGeom>
          <a:noFill/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75D20A1-8E0B-B726-46B5-703F9158872B}"/>
              </a:ext>
            </a:extLst>
          </p:cNvPr>
          <p:cNvSpPr/>
          <p:nvPr/>
        </p:nvSpPr>
        <p:spPr>
          <a:xfrm>
            <a:off x="10278509" y="927178"/>
            <a:ext cx="1305507" cy="1305507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E8C596-D8FB-1C62-2918-FC50FB089F59}"/>
              </a:ext>
            </a:extLst>
          </p:cNvPr>
          <p:cNvSpPr/>
          <p:nvPr/>
        </p:nvSpPr>
        <p:spPr>
          <a:xfrm>
            <a:off x="10156172" y="804841"/>
            <a:ext cx="1550181" cy="1550181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1DAC25C-A5D1-34B4-FEFC-D39F601AA1BC}"/>
              </a:ext>
            </a:extLst>
          </p:cNvPr>
          <p:cNvSpPr/>
          <p:nvPr/>
        </p:nvSpPr>
        <p:spPr>
          <a:xfrm>
            <a:off x="10105041" y="753710"/>
            <a:ext cx="1652442" cy="1652442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FC6F74A-7D38-B048-50F8-1F9B87D44460}"/>
              </a:ext>
            </a:extLst>
          </p:cNvPr>
          <p:cNvCxnSpPr>
            <a:cxnSpLocks/>
          </p:cNvCxnSpPr>
          <p:nvPr/>
        </p:nvCxnSpPr>
        <p:spPr>
          <a:xfrm flipH="1" flipV="1">
            <a:off x="10466547" y="1380495"/>
            <a:ext cx="450120" cy="195180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68DD80B-84FB-94BA-7714-3AB2AF23B9C6}"/>
              </a:ext>
            </a:extLst>
          </p:cNvPr>
          <p:cNvCxnSpPr>
            <a:cxnSpLocks/>
          </p:cNvCxnSpPr>
          <p:nvPr/>
        </p:nvCxnSpPr>
        <p:spPr>
          <a:xfrm flipV="1">
            <a:off x="10450910" y="800016"/>
            <a:ext cx="0" cy="58047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C8046D-FC21-C1D1-A5F6-7F6BC28931AD}"/>
                  </a:ext>
                </a:extLst>
              </p:cNvPr>
              <p:cNvSpPr txBox="1"/>
              <p:nvPr/>
            </p:nvSpPr>
            <p:spPr>
              <a:xfrm>
                <a:off x="10501332" y="1405117"/>
                <a:ext cx="28428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n-US" sz="1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C8046D-FC21-C1D1-A5F6-7F6BC2893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1332" y="1405117"/>
                <a:ext cx="284288" cy="2616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27300BE-D782-3AF6-0DA0-D3A8F458FE0C}"/>
                  </a:ext>
                </a:extLst>
              </p:cNvPr>
              <p:cNvSpPr txBox="1"/>
              <p:nvPr/>
            </p:nvSpPr>
            <p:spPr>
              <a:xfrm>
                <a:off x="10159783" y="998191"/>
                <a:ext cx="284288" cy="277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en-US" sz="1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27300BE-D782-3AF6-0DA0-D3A8F458F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783" y="998191"/>
                <a:ext cx="284288" cy="2771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25D57DD-59C9-E054-2051-226138577DBE}"/>
              </a:ext>
            </a:extLst>
          </p:cNvPr>
          <p:cNvSpPr txBox="1"/>
          <p:nvPr/>
        </p:nvSpPr>
        <p:spPr>
          <a:xfrm>
            <a:off x="3722453" y="3842844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0ABC96-7DAA-A70B-81C1-6814CD8624C4}"/>
              </a:ext>
            </a:extLst>
          </p:cNvPr>
          <p:cNvSpPr txBox="1"/>
          <p:nvPr/>
        </p:nvSpPr>
        <p:spPr>
          <a:xfrm>
            <a:off x="7838152" y="2896638"/>
            <a:ext cx="1461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E248F87-C1D0-CA0C-97E7-4C68984DD984}"/>
              </a:ext>
            </a:extLst>
          </p:cNvPr>
          <p:cNvCxnSpPr>
            <a:cxnSpLocks/>
          </p:cNvCxnSpPr>
          <p:nvPr/>
        </p:nvCxnSpPr>
        <p:spPr>
          <a:xfrm rot="20214124">
            <a:off x="6002950" y="2574624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DE83DB-4C94-9B88-59A7-5F282A0D326C}"/>
              </a:ext>
            </a:extLst>
          </p:cNvPr>
          <p:cNvGrpSpPr/>
          <p:nvPr/>
        </p:nvGrpSpPr>
        <p:grpSpPr>
          <a:xfrm rot="20214124">
            <a:off x="4673122" y="1096190"/>
            <a:ext cx="5924418" cy="3092012"/>
            <a:chOff x="4524420" y="1583334"/>
            <a:chExt cx="5924418" cy="309201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4A71865-1FC7-6CEA-CAA7-DF15DADF2616}"/>
                </a:ext>
              </a:extLst>
            </p:cNvPr>
            <p:cNvSpPr/>
            <p:nvPr/>
          </p:nvSpPr>
          <p:spPr>
            <a:xfrm>
              <a:off x="5215081" y="2895024"/>
              <a:ext cx="1089660" cy="1089660"/>
            </a:xfrm>
            <a:prstGeom prst="ellipse">
              <a:avLst/>
            </a:prstGeom>
            <a:noFill/>
            <a:ln w="76200">
              <a:solidFill>
                <a:srgbClr val="00B0F0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6D6618F-CCA4-9E43-500F-AEFAF4E8D8AB}"/>
                </a:ext>
              </a:extLst>
            </p:cNvPr>
            <p:cNvSpPr/>
            <p:nvPr/>
          </p:nvSpPr>
          <p:spPr>
            <a:xfrm>
              <a:off x="4861560" y="2541503"/>
              <a:ext cx="1796702" cy="1796702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5444E13-CCE6-D088-264D-4AEAF491C4B2}"/>
                </a:ext>
              </a:extLst>
            </p:cNvPr>
            <p:cNvGrpSpPr/>
            <p:nvPr/>
          </p:nvGrpSpPr>
          <p:grpSpPr>
            <a:xfrm>
              <a:off x="4524420" y="1583334"/>
              <a:ext cx="5924418" cy="3092012"/>
              <a:chOff x="4524420" y="1583334"/>
              <a:chExt cx="5924418" cy="3092012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DB7C69E-0687-F689-DB1D-C9C62821B8F9}"/>
                  </a:ext>
                </a:extLst>
              </p:cNvPr>
              <p:cNvSpPr/>
              <p:nvPr/>
            </p:nvSpPr>
            <p:spPr>
              <a:xfrm>
                <a:off x="4524420" y="2204363"/>
                <a:ext cx="2470983" cy="2470983"/>
              </a:xfrm>
              <a:prstGeom prst="ellipse">
                <a:avLst/>
              </a:prstGeom>
              <a:noFill/>
              <a:ln w="76200">
                <a:solidFill>
                  <a:srgbClr val="00B0F0">
                    <a:alpha val="25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A9E8C87F-2B1B-F0FA-E289-A8D83CBF2313}"/>
                  </a:ext>
                </a:extLst>
              </p:cNvPr>
              <p:cNvCxnSpPr>
                <a:cxnSpLocks/>
              </p:cNvCxnSpPr>
              <p:nvPr/>
            </p:nvCxnSpPr>
            <p:spPr>
              <a:xfrm rot="1385876" flipV="1">
                <a:off x="6156496" y="1583334"/>
                <a:ext cx="4292342" cy="2794895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B6158F1-DBD3-9E91-CED3-B303FF0A59BD}"/>
                  </a:ext>
                </a:extLst>
              </p:cNvPr>
              <p:cNvSpPr txBox="1"/>
              <p:nvPr/>
            </p:nvSpPr>
            <p:spPr>
              <a:xfrm rot="1385876">
                <a:off x="7975151" y="2144635"/>
                <a:ext cx="5741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B0F0"/>
                    </a:solidFill>
                  </a:rPr>
                  <a:t>k</a:t>
                </a:r>
                <a:r>
                  <a:rPr lang="en-US" sz="3200" b="1" baseline="-25000" dirty="0" err="1">
                    <a:solidFill>
                      <a:srgbClr val="00B0F0"/>
                    </a:solidFill>
                  </a:rPr>
                  <a:t>s</a:t>
                </a:r>
                <a:endParaRPr lang="en-US" sz="3200" b="1" baseline="-25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71C0F29-AA48-84D1-691A-BA751E943321}"/>
              </a:ext>
            </a:extLst>
          </p:cNvPr>
          <p:cNvGrpSpPr/>
          <p:nvPr/>
        </p:nvGrpSpPr>
        <p:grpSpPr>
          <a:xfrm rot="20214124">
            <a:off x="7506314" y="1352149"/>
            <a:ext cx="3865111" cy="948875"/>
            <a:chOff x="7532999" y="2612212"/>
            <a:chExt cx="3865111" cy="94887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DAD3F6C-69E5-D946-F2A9-3BD55358CDE7}"/>
                </a:ext>
              </a:extLst>
            </p:cNvPr>
            <p:cNvGrpSpPr/>
            <p:nvPr/>
          </p:nvGrpSpPr>
          <p:grpSpPr>
            <a:xfrm>
              <a:off x="7532999" y="2617210"/>
              <a:ext cx="3542341" cy="943877"/>
              <a:chOff x="7532247" y="2631296"/>
              <a:chExt cx="3542341" cy="943877"/>
            </a:xfrm>
          </p:grpSpPr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CDCDC57D-4980-9D4A-FC4E-A82F086EE7D9}"/>
                  </a:ext>
                </a:extLst>
              </p:cNvPr>
              <p:cNvCxnSpPr>
                <a:cxnSpLocks/>
              </p:cNvCxnSpPr>
              <p:nvPr/>
            </p:nvCxnSpPr>
            <p:spPr>
              <a:xfrm rot="1385876" flipH="1" flipV="1">
                <a:off x="10656269" y="2631296"/>
                <a:ext cx="418319" cy="713480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8CC20FB8-E01F-5805-1BED-E915FD2608B1}"/>
                      </a:ext>
                    </a:extLst>
                  </p:cNvPr>
                  <p:cNvSpPr txBox="1"/>
                  <p:nvPr/>
                </p:nvSpPr>
                <p:spPr>
                  <a:xfrm rot="1385876">
                    <a:off x="7532247" y="2990398"/>
                    <a:ext cx="54053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oMath>
                      </m:oMathPara>
                    </a14:m>
                    <a:endParaRPr lang="en-US" sz="32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8CC20FB8-E01F-5805-1BED-E915FD2608B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385876">
                    <a:off x="7532247" y="2990398"/>
                    <a:ext cx="540533" cy="58477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33A35A0-FE13-430A-6DE7-C66AB1B16197}"/>
                    </a:ext>
                  </a:extLst>
                </p:cNvPr>
                <p:cNvSpPr txBox="1"/>
                <p:nvPr/>
              </p:nvSpPr>
              <p:spPr>
                <a:xfrm rot="1385876">
                  <a:off x="10933196" y="2612212"/>
                  <a:ext cx="46491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33A35A0-FE13-430A-6DE7-C66AB1B161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385876">
                  <a:off x="10933196" y="2612212"/>
                  <a:ext cx="464914" cy="584775"/>
                </a:xfrm>
                <a:prstGeom prst="rect">
                  <a:avLst/>
                </a:prstGeom>
                <a:blipFill>
                  <a:blip r:embed="rId7"/>
                  <a:stretch>
                    <a:fillRect l="-8108" r="-10811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066D2C3-D10A-57A5-DCF9-4F713B4C2265}"/>
              </a:ext>
            </a:extLst>
          </p:cNvPr>
          <p:cNvCxnSpPr>
            <a:cxnSpLocks/>
          </p:cNvCxnSpPr>
          <p:nvPr/>
        </p:nvCxnSpPr>
        <p:spPr>
          <a:xfrm rot="20214124">
            <a:off x="1225214" y="4612297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023ADB59-C2EB-3785-0CDD-0EF06F1C6E0E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 in </a:t>
            </a:r>
            <a:r>
              <a:rPr lang="en-US" sz="6000" dirty="0">
                <a:solidFill>
                  <a:srgbClr val="FF0000"/>
                </a:solidFill>
              </a:rPr>
              <a:t>3</a:t>
            </a:r>
            <a:r>
              <a:rPr lang="en-US" sz="6000" dirty="0">
                <a:solidFill>
                  <a:srgbClr val="00B0F0"/>
                </a:solidFill>
              </a:rPr>
              <a:t>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79181AB-6B62-D44D-F548-7392B497FFAB}"/>
              </a:ext>
            </a:extLst>
          </p:cNvPr>
          <p:cNvGrpSpPr/>
          <p:nvPr/>
        </p:nvGrpSpPr>
        <p:grpSpPr>
          <a:xfrm>
            <a:off x="8738017" y="1544535"/>
            <a:ext cx="1318250" cy="1328800"/>
            <a:chOff x="6526925" y="1824563"/>
            <a:chExt cx="3245225" cy="3271195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AD02A39B-CF1B-33BD-F43A-FB70D6516F68}"/>
                </a:ext>
              </a:extLst>
            </p:cNvPr>
            <p:cNvSpPr/>
            <p:nvPr/>
          </p:nvSpPr>
          <p:spPr>
            <a:xfrm rot="16200000">
              <a:off x="6252711" y="2379878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>
                  <a:alpha val="25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D7DF1AB6-9A33-57CF-C999-BD42A1652211}"/>
                </a:ext>
              </a:extLst>
            </p:cNvPr>
            <p:cNvSpPr/>
            <p:nvPr/>
          </p:nvSpPr>
          <p:spPr>
            <a:xfrm rot="16200000">
              <a:off x="6684422" y="2239496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9C80DD99-F572-618E-597A-02A3BD08E79E}"/>
                </a:ext>
              </a:extLst>
            </p:cNvPr>
            <p:cNvSpPr/>
            <p:nvPr/>
          </p:nvSpPr>
          <p:spPr>
            <a:xfrm rot="16200000">
              <a:off x="7056270" y="2098777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8C62E4-9547-992E-EB70-B378FB1BDBE1}"/>
              </a:ext>
            </a:extLst>
          </p:cNvPr>
          <p:cNvGrpSpPr/>
          <p:nvPr/>
        </p:nvGrpSpPr>
        <p:grpSpPr>
          <a:xfrm>
            <a:off x="8165646" y="1233120"/>
            <a:ext cx="1318250" cy="1328800"/>
            <a:chOff x="6526925" y="1824563"/>
            <a:chExt cx="3245225" cy="3271195"/>
          </a:xfrm>
        </p:grpSpPr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1BF729E1-9F52-76FF-0B08-54D7402657C6}"/>
                </a:ext>
              </a:extLst>
            </p:cNvPr>
            <p:cNvSpPr/>
            <p:nvPr/>
          </p:nvSpPr>
          <p:spPr>
            <a:xfrm rot="16200000">
              <a:off x="6252711" y="2379878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00B0F0">
                  <a:alpha val="25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Parallelogram 20">
              <a:extLst>
                <a:ext uri="{FF2B5EF4-FFF2-40B4-BE49-F238E27FC236}">
                  <a16:creationId xmlns:a16="http://schemas.microsoft.com/office/drawing/2014/main" id="{0DEE2F74-FCDB-45B7-DCA9-3CBE05049EBF}"/>
                </a:ext>
              </a:extLst>
            </p:cNvPr>
            <p:cNvSpPr/>
            <p:nvPr/>
          </p:nvSpPr>
          <p:spPr>
            <a:xfrm rot="16200000">
              <a:off x="6684422" y="2239496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08387E49-E028-C6B2-A35C-F057876C44A0}"/>
                </a:ext>
              </a:extLst>
            </p:cNvPr>
            <p:cNvSpPr/>
            <p:nvPr/>
          </p:nvSpPr>
          <p:spPr>
            <a:xfrm rot="16200000">
              <a:off x="7056270" y="2098777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FC638B1-411E-09A0-4CC9-822DD929BA2C}"/>
              </a:ext>
            </a:extLst>
          </p:cNvPr>
          <p:cNvSpPr txBox="1"/>
          <p:nvPr/>
        </p:nvSpPr>
        <p:spPr>
          <a:xfrm>
            <a:off x="975784" y="6245284"/>
            <a:ext cx="1094787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Source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4A520A-D761-3436-611D-E54D8BFD40D5}"/>
              </a:ext>
            </a:extLst>
          </p:cNvPr>
          <p:cNvSpPr txBox="1"/>
          <p:nvPr/>
        </p:nvSpPr>
        <p:spPr>
          <a:xfrm>
            <a:off x="6772119" y="4661306"/>
            <a:ext cx="1138453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Sample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5A4CD9-116E-75A4-B5CB-B3BFF1A1BB06}"/>
              </a:ext>
            </a:extLst>
          </p:cNvPr>
          <p:cNvSpPr txBox="1"/>
          <p:nvPr/>
        </p:nvSpPr>
        <p:spPr>
          <a:xfrm>
            <a:off x="10850501" y="3327097"/>
            <a:ext cx="1306640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Detector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DB2DCA-DAA4-A6BE-7F45-9856DAE8766D}"/>
              </a:ext>
            </a:extLst>
          </p:cNvPr>
          <p:cNvCxnSpPr>
            <a:cxnSpLocks/>
          </p:cNvCxnSpPr>
          <p:nvPr/>
        </p:nvCxnSpPr>
        <p:spPr>
          <a:xfrm flipV="1">
            <a:off x="10455459" y="706847"/>
            <a:ext cx="158586" cy="109864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3E12FE-75E8-BCB6-A135-348CE5BF5E7D}"/>
                  </a:ext>
                </a:extLst>
              </p:cNvPr>
              <p:cNvSpPr txBox="1"/>
              <p:nvPr/>
            </p:nvSpPr>
            <p:spPr>
              <a:xfrm>
                <a:off x="10297605" y="497706"/>
                <a:ext cx="28428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sz="1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</m:oMath>
                  </m:oMathPara>
                </a14:m>
                <a:endParaRPr lang="en-US" sz="11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13E12FE-75E8-BCB6-A135-348CE5BF5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605" y="497706"/>
                <a:ext cx="284288" cy="2616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EA5916A8-714C-3068-FA5B-FC2A53CA4928}"/>
              </a:ext>
            </a:extLst>
          </p:cNvPr>
          <p:cNvGrpSpPr/>
          <p:nvPr/>
        </p:nvGrpSpPr>
        <p:grpSpPr>
          <a:xfrm>
            <a:off x="701840" y="4943442"/>
            <a:ext cx="1318250" cy="1328800"/>
            <a:chOff x="6526925" y="1824563"/>
            <a:chExt cx="3245225" cy="3271195"/>
          </a:xfrm>
        </p:grpSpPr>
        <p:sp>
          <p:nvSpPr>
            <p:cNvPr id="71" name="Parallelogram 70">
              <a:extLst>
                <a:ext uri="{FF2B5EF4-FFF2-40B4-BE49-F238E27FC236}">
                  <a16:creationId xmlns:a16="http://schemas.microsoft.com/office/drawing/2014/main" id="{0E3A0340-F61C-FDDF-5E5C-62A9EBA72323}"/>
                </a:ext>
              </a:extLst>
            </p:cNvPr>
            <p:cNvSpPr/>
            <p:nvPr/>
          </p:nvSpPr>
          <p:spPr>
            <a:xfrm rot="16200000">
              <a:off x="6252711" y="2379878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>
                  <a:alpha val="25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arallelogram 71">
              <a:extLst>
                <a:ext uri="{FF2B5EF4-FFF2-40B4-BE49-F238E27FC236}">
                  <a16:creationId xmlns:a16="http://schemas.microsoft.com/office/drawing/2014/main" id="{96A897E4-C09F-8AF8-64F2-7CF4A670B4BD}"/>
                </a:ext>
              </a:extLst>
            </p:cNvPr>
            <p:cNvSpPr/>
            <p:nvPr/>
          </p:nvSpPr>
          <p:spPr>
            <a:xfrm rot="16200000">
              <a:off x="6684422" y="2239496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Parallelogram 72">
              <a:extLst>
                <a:ext uri="{FF2B5EF4-FFF2-40B4-BE49-F238E27FC236}">
                  <a16:creationId xmlns:a16="http://schemas.microsoft.com/office/drawing/2014/main" id="{C43401CC-8615-6F33-7355-8B0597F51118}"/>
                </a:ext>
              </a:extLst>
            </p:cNvPr>
            <p:cNvSpPr/>
            <p:nvPr/>
          </p:nvSpPr>
          <p:spPr>
            <a:xfrm rot="16200000">
              <a:off x="7056270" y="2098777"/>
              <a:ext cx="2990094" cy="2441666"/>
            </a:xfrm>
            <a:prstGeom prst="parallelogram">
              <a:avLst>
                <a:gd name="adj" fmla="val 42911"/>
              </a:avLst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95BA88F-3990-B457-D988-463771E09E1A}"/>
                  </a:ext>
                </a:extLst>
              </p:cNvPr>
              <p:cNvSpPr txBox="1"/>
              <p:nvPr/>
            </p:nvSpPr>
            <p:spPr>
              <a:xfrm>
                <a:off x="249416" y="4453627"/>
                <a:ext cx="10469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95BA88F-3990-B457-D988-463771E09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16" y="4453627"/>
                <a:ext cx="104692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6C81D915-15C9-4F47-E324-E3F0A01FFAB8}"/>
              </a:ext>
            </a:extLst>
          </p:cNvPr>
          <p:cNvSpPr txBox="1"/>
          <p:nvPr/>
        </p:nvSpPr>
        <p:spPr>
          <a:xfrm>
            <a:off x="3879064" y="284762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Absorbed</a:t>
            </a:r>
            <a:endParaRPr lang="en-US" baseline="-25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86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C0DBB-4096-13BF-9DA7-26DF31572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8F7E377D-A86C-0FE3-B923-75AD6F4838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83AC308-83B2-F492-A737-95F597D01C78}"/>
              </a:ext>
            </a:extLst>
          </p:cNvPr>
          <p:cNvSpPr txBox="1">
            <a:spLocks/>
          </p:cNvSpPr>
          <p:nvPr/>
        </p:nvSpPr>
        <p:spPr>
          <a:xfrm>
            <a:off x="0" y="434913"/>
            <a:ext cx="6096000" cy="110525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chemeClr val="bg1"/>
                </a:solidFill>
              </a:rPr>
              <a:t>Sample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C719BC-6330-47BA-DBF5-C7BC55D1A821}"/>
              </a:ext>
            </a:extLst>
          </p:cNvPr>
          <p:cNvSpPr/>
          <p:nvPr/>
        </p:nvSpPr>
        <p:spPr>
          <a:xfrm>
            <a:off x="6106432" y="384180"/>
            <a:ext cx="6083320" cy="60854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AE5C571-CF10-CA99-2697-5B45BB28DF8D}"/>
              </a:ext>
            </a:extLst>
          </p:cNvPr>
          <p:cNvSpPr txBox="1">
            <a:spLocks/>
          </p:cNvSpPr>
          <p:nvPr/>
        </p:nvSpPr>
        <p:spPr>
          <a:xfrm>
            <a:off x="6096000" y="434913"/>
            <a:ext cx="6096000" cy="110525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chemeClr val="bg1"/>
                </a:solidFill>
              </a:rPr>
              <a:t>Detector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A3A56A-DE06-325A-E1EF-9D483D97DA68}"/>
              </a:ext>
            </a:extLst>
          </p:cNvPr>
          <p:cNvGrpSpPr/>
          <p:nvPr/>
        </p:nvGrpSpPr>
        <p:grpSpPr>
          <a:xfrm>
            <a:off x="0" y="4445046"/>
            <a:ext cx="6093753" cy="1963099"/>
            <a:chOff x="0" y="4445046"/>
            <a:chExt cx="6093753" cy="1963099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9C63BA74-9E48-B91D-B1CA-71A45D38C44D}"/>
                </a:ext>
              </a:extLst>
            </p:cNvPr>
            <p:cNvSpPr txBox="1">
              <a:spLocks/>
            </p:cNvSpPr>
            <p:nvPr/>
          </p:nvSpPr>
          <p:spPr>
            <a:xfrm>
              <a:off x="643878" y="4966426"/>
              <a:ext cx="4818676" cy="1441719"/>
            </a:xfrm>
            <a:prstGeom prst="rect">
              <a:avLst/>
            </a:prstGeom>
          </p:spPr>
          <p:txBody>
            <a:bodyPr anchor="t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This is what you can interact with</a:t>
              </a:r>
            </a:p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(You being a neutron)</a:t>
              </a:r>
            </a:p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This is your transverse coherence length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52017E6-3978-4A9D-EE38-FEAC801635A4}"/>
                </a:ext>
              </a:extLst>
            </p:cNvPr>
            <p:cNvCxnSpPr>
              <a:cxnSpLocks/>
            </p:cNvCxnSpPr>
            <p:nvPr/>
          </p:nvCxnSpPr>
          <p:spPr>
            <a:xfrm>
              <a:off x="3256156" y="4640730"/>
              <a:ext cx="2837597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EB25486-E1E4-5E3F-58DA-5208913403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640730"/>
              <a:ext cx="2888166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B5A155-7F3A-FD64-7FEE-1D4BE177137F}"/>
                </a:ext>
              </a:extLst>
            </p:cNvPr>
            <p:cNvSpPr txBox="1"/>
            <p:nvPr/>
          </p:nvSpPr>
          <p:spPr>
            <a:xfrm>
              <a:off x="2891954" y="4445046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L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4DB1EFB-537F-0664-2795-EDE567453AA1}"/>
              </a:ext>
            </a:extLst>
          </p:cNvPr>
          <p:cNvGrpSpPr/>
          <p:nvPr/>
        </p:nvGrpSpPr>
        <p:grpSpPr>
          <a:xfrm>
            <a:off x="6267694" y="1588376"/>
            <a:ext cx="5832055" cy="369332"/>
            <a:chOff x="6267694" y="1588376"/>
            <a:chExt cx="5832055" cy="369332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A5AE2A2-014E-F436-1317-CC39C52E1C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95692" y="1763704"/>
              <a:ext cx="2604057" cy="18676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5BA6787-9245-E1B4-A03A-C463D8DFEC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67694" y="1773042"/>
              <a:ext cx="2469596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9062769-C2A1-C566-2BD3-C06EA10CB9D4}"/>
                </a:ext>
              </a:extLst>
            </p:cNvPr>
            <p:cNvSpPr txBox="1"/>
            <p:nvPr/>
          </p:nvSpPr>
          <p:spPr>
            <a:xfrm>
              <a:off x="8853935" y="1588376"/>
              <a:ext cx="551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1 m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EE011F9-1CA1-721A-F3CE-F60C808F16A0}"/>
              </a:ext>
            </a:extLst>
          </p:cNvPr>
          <p:cNvGrpSpPr/>
          <p:nvPr/>
        </p:nvGrpSpPr>
        <p:grpSpPr>
          <a:xfrm>
            <a:off x="2718225" y="2374937"/>
            <a:ext cx="1076736" cy="757857"/>
            <a:chOff x="2718225" y="2374937"/>
            <a:chExt cx="1076736" cy="7578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420CF93-62CF-6E1C-17CF-1D0B0712EA3A}"/>
                    </a:ext>
                  </a:extLst>
                </p:cNvPr>
                <p:cNvSpPr txBox="1"/>
                <p:nvPr/>
              </p:nvSpPr>
              <p:spPr>
                <a:xfrm>
                  <a:off x="3330047" y="2374937"/>
                  <a:ext cx="46491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n-US" sz="3200" b="1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420CF93-62CF-6E1C-17CF-1D0B0712EA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0047" y="2374937"/>
                  <a:ext cx="464914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858C469D-FF11-1108-C52A-FC9ED19ACE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8225" y="2747663"/>
              <a:ext cx="611822" cy="385131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8BBC06A-7484-E836-826D-1C9D5FF7679D}"/>
              </a:ext>
            </a:extLst>
          </p:cNvPr>
          <p:cNvGrpSpPr/>
          <p:nvPr/>
        </p:nvGrpSpPr>
        <p:grpSpPr>
          <a:xfrm>
            <a:off x="5066676" y="2165192"/>
            <a:ext cx="7125324" cy="3174471"/>
            <a:chOff x="5066676" y="2165192"/>
            <a:chExt cx="7125324" cy="317447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A4ABD58-A336-FDDD-6AB8-E0597A645ACF}"/>
                </a:ext>
              </a:extLst>
            </p:cNvPr>
            <p:cNvGrpSpPr/>
            <p:nvPr/>
          </p:nvGrpSpPr>
          <p:grpSpPr>
            <a:xfrm>
              <a:off x="5066676" y="3239919"/>
              <a:ext cx="7125324" cy="2099744"/>
              <a:chOff x="5066676" y="3239919"/>
              <a:chExt cx="7125324" cy="2099744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20CBD4F-CAC1-B465-B4C2-648A84D9C670}"/>
                  </a:ext>
                </a:extLst>
              </p:cNvPr>
              <p:cNvSpPr/>
              <p:nvPr/>
            </p:nvSpPr>
            <p:spPr>
              <a:xfrm>
                <a:off x="8946450" y="3239919"/>
                <a:ext cx="395100" cy="3951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itle 1">
                <a:extLst>
                  <a:ext uri="{FF2B5EF4-FFF2-40B4-BE49-F238E27FC236}">
                    <a16:creationId xmlns:a16="http://schemas.microsoft.com/office/drawing/2014/main" id="{19B28469-94EF-4063-568D-8C8A5CB032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66676" y="4234405"/>
                <a:ext cx="7125324" cy="1105258"/>
              </a:xfrm>
              <a:prstGeom prst="rect">
                <a:avLst/>
              </a:prstGeom>
            </p:spPr>
            <p:txBody>
              <a:bodyPr anchor="t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Transmitted neutrons</a:t>
                </a:r>
              </a:p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blocked by </a:t>
                </a:r>
                <a:r>
                  <a:rPr lang="en-US" sz="2000" dirty="0" err="1">
                    <a:solidFill>
                      <a:schemeClr val="bg1"/>
                    </a:solidFill>
                  </a:rPr>
                  <a:t>beamstop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FE7FF3F6-BBB6-54BB-56DF-604A921301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96507" y="3587582"/>
                <a:ext cx="649943" cy="646823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24036A4-A813-7F63-5D33-F0CD7114A1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37290" y="2747663"/>
              <a:ext cx="418319" cy="71348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2062120-A5BD-98A2-DD0B-9BAA0A20184C}"/>
                    </a:ext>
                  </a:extLst>
                </p:cNvPr>
                <p:cNvSpPr txBox="1"/>
                <p:nvPr/>
              </p:nvSpPr>
              <p:spPr>
                <a:xfrm>
                  <a:off x="8389021" y="2165192"/>
                  <a:ext cx="46491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2062120-A5BD-98A2-DD0B-9BAA0A2018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9021" y="2165192"/>
                  <a:ext cx="464914" cy="584775"/>
                </a:xfrm>
                <a:prstGeom prst="rect">
                  <a:avLst/>
                </a:prstGeom>
                <a:blipFill>
                  <a:blip r:embed="rId5"/>
                  <a:stretch>
                    <a:fillRect l="-8108" r="-10811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52E5B5F-D3CA-0FDA-E52D-DB6F3582B086}"/>
              </a:ext>
            </a:extLst>
          </p:cNvPr>
          <p:cNvSpPr txBox="1"/>
          <p:nvPr/>
        </p:nvSpPr>
        <p:spPr>
          <a:xfrm>
            <a:off x="9901393" y="27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2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5A4AA-6C4B-8E71-757B-E47F212E8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1A73E36C-002C-D20A-D9DF-E8691D5E9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B1032F74-6E8D-C609-056C-3167B9DF0246}"/>
              </a:ext>
            </a:extLst>
          </p:cNvPr>
          <p:cNvSpPr/>
          <p:nvPr/>
        </p:nvSpPr>
        <p:spPr>
          <a:xfrm>
            <a:off x="6106432" y="384180"/>
            <a:ext cx="6083320" cy="60854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D305980-4BC4-B56A-1A5E-9FBCA2B91005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C587AE-2BE3-0D88-5B1F-5EB6B7B28313}"/>
              </a:ext>
            </a:extLst>
          </p:cNvPr>
          <p:cNvSpPr/>
          <p:nvPr/>
        </p:nvSpPr>
        <p:spPr>
          <a:xfrm>
            <a:off x="13002021" y="5397129"/>
            <a:ext cx="7029464" cy="7674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191E296-746D-75EC-D65F-97EDEFBB285E}"/>
              </a:ext>
            </a:extLst>
          </p:cNvPr>
          <p:cNvGrpSpPr/>
          <p:nvPr/>
        </p:nvGrpSpPr>
        <p:grpSpPr>
          <a:xfrm>
            <a:off x="464656" y="2780147"/>
            <a:ext cx="2573645" cy="1105258"/>
            <a:chOff x="-174723" y="2087032"/>
            <a:chExt cx="2573645" cy="110525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BED8C83-42FA-D6C3-B172-9BE309482BA0}"/>
                </a:ext>
              </a:extLst>
            </p:cNvPr>
            <p:cNvSpPr/>
            <p:nvPr/>
          </p:nvSpPr>
          <p:spPr>
            <a:xfrm>
              <a:off x="2323971" y="3050251"/>
              <a:ext cx="74951" cy="749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itle 1">
              <a:extLst>
                <a:ext uri="{FF2B5EF4-FFF2-40B4-BE49-F238E27FC236}">
                  <a16:creationId xmlns:a16="http://schemas.microsoft.com/office/drawing/2014/main" id="{E536B282-EBF6-1DA9-B938-97006A549B4E}"/>
                </a:ext>
              </a:extLst>
            </p:cNvPr>
            <p:cNvSpPr txBox="1">
              <a:spLocks/>
            </p:cNvSpPr>
            <p:nvPr/>
          </p:nvSpPr>
          <p:spPr>
            <a:xfrm>
              <a:off x="-174723" y="2087032"/>
              <a:ext cx="2496446" cy="1105258"/>
            </a:xfrm>
            <a:prstGeom prst="rect">
              <a:avLst/>
            </a:prstGeom>
          </p:spPr>
          <p:txBody>
            <a:bodyPr anchor="t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You interact and change momentum (direction) here</a:t>
              </a:r>
            </a:p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at time t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140CA4C-36FD-5DE3-539F-88D81F5E553C}"/>
                </a:ext>
              </a:extLst>
            </p:cNvPr>
            <p:cNvCxnSpPr>
              <a:cxnSpLocks/>
            </p:cNvCxnSpPr>
            <p:nvPr/>
          </p:nvCxnSpPr>
          <p:spPr>
            <a:xfrm>
              <a:off x="1939631" y="2784939"/>
              <a:ext cx="333742" cy="235035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5F7C1BF-00AC-A125-DDD9-F0FAA96E8C9F}"/>
              </a:ext>
            </a:extLst>
          </p:cNvPr>
          <p:cNvGrpSpPr/>
          <p:nvPr/>
        </p:nvGrpSpPr>
        <p:grpSpPr>
          <a:xfrm>
            <a:off x="7281181" y="2032087"/>
            <a:ext cx="3164194" cy="1105258"/>
            <a:chOff x="-765272" y="2535097"/>
            <a:chExt cx="3164194" cy="1105258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B5865A88-AA68-CE2D-69AE-73DAAF89B90B}"/>
                </a:ext>
              </a:extLst>
            </p:cNvPr>
            <p:cNvSpPr/>
            <p:nvPr/>
          </p:nvSpPr>
          <p:spPr>
            <a:xfrm>
              <a:off x="2323971" y="3050251"/>
              <a:ext cx="74951" cy="749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itle 1">
              <a:extLst>
                <a:ext uri="{FF2B5EF4-FFF2-40B4-BE49-F238E27FC236}">
                  <a16:creationId xmlns:a16="http://schemas.microsoft.com/office/drawing/2014/main" id="{533C7E55-B29D-6259-01DF-7DE7726DC523}"/>
                </a:ext>
              </a:extLst>
            </p:cNvPr>
            <p:cNvSpPr txBox="1">
              <a:spLocks/>
            </p:cNvSpPr>
            <p:nvPr/>
          </p:nvSpPr>
          <p:spPr>
            <a:xfrm>
              <a:off x="-765272" y="2535097"/>
              <a:ext cx="2754892" cy="1105258"/>
            </a:xfrm>
            <a:prstGeom prst="rect">
              <a:avLst/>
            </a:prstGeom>
          </p:spPr>
          <p:txBody>
            <a:bodyPr anchor="t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You are detected here</a:t>
              </a:r>
            </a:p>
            <a:p>
              <a:pPr algn="ctr"/>
              <a:r>
                <a:rPr lang="en-US" sz="1800" dirty="0">
                  <a:solidFill>
                    <a:schemeClr val="bg1"/>
                  </a:solidFill>
                </a:rPr>
                <a:t>at time </a:t>
              </a:r>
              <a:r>
                <a:rPr lang="en-US" sz="1800" dirty="0" err="1">
                  <a:solidFill>
                    <a:schemeClr val="bg1"/>
                  </a:solidFill>
                </a:rPr>
                <a:t>t+dt</a:t>
              </a:r>
              <a:endParaRPr lang="en-US" sz="1800" dirty="0">
                <a:solidFill>
                  <a:schemeClr val="bg1"/>
                </a:solidFill>
              </a:endParaRP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04E4B2AA-4CFD-A02B-D58C-4842DD5E7B13}"/>
                </a:ext>
              </a:extLst>
            </p:cNvPr>
            <p:cNvCxnSpPr>
              <a:cxnSpLocks/>
            </p:cNvCxnSpPr>
            <p:nvPr/>
          </p:nvCxnSpPr>
          <p:spPr>
            <a:xfrm>
              <a:off x="1939631" y="2784939"/>
              <a:ext cx="333742" cy="235035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3333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CFBA2-0974-D3EF-5BE4-3A2B1F223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857D1CF3-AD6F-6EAE-437B-DEF94211BB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194007E-BD04-6A8B-AAD5-AC433787DB20}"/>
              </a:ext>
            </a:extLst>
          </p:cNvPr>
          <p:cNvSpPr/>
          <p:nvPr/>
        </p:nvSpPr>
        <p:spPr>
          <a:xfrm>
            <a:off x="6106432" y="384180"/>
            <a:ext cx="6083320" cy="60854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987CA98-E9CB-DB01-D29A-8CFAF5AAA900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709790-8799-76AF-C32A-7A2A51BF88D3}"/>
              </a:ext>
            </a:extLst>
          </p:cNvPr>
          <p:cNvSpPr/>
          <p:nvPr/>
        </p:nvSpPr>
        <p:spPr>
          <a:xfrm>
            <a:off x="13002021" y="5397129"/>
            <a:ext cx="7029464" cy="7674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BEFF35-57DF-6F90-B913-E6B337B5C44A}"/>
              </a:ext>
            </a:extLst>
          </p:cNvPr>
          <p:cNvSpPr/>
          <p:nvPr/>
        </p:nvSpPr>
        <p:spPr>
          <a:xfrm>
            <a:off x="2963350" y="3743366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9A7F720-AD8D-5397-3DF1-AE608373348C}"/>
              </a:ext>
            </a:extLst>
          </p:cNvPr>
          <p:cNvSpPr/>
          <p:nvPr/>
        </p:nvSpPr>
        <p:spPr>
          <a:xfrm>
            <a:off x="10370424" y="2547241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A5BF55B-DA6E-56A8-53B8-C5CB98299C9D}"/>
              </a:ext>
            </a:extLst>
          </p:cNvPr>
          <p:cNvSpPr/>
          <p:nvPr/>
        </p:nvSpPr>
        <p:spPr>
          <a:xfrm>
            <a:off x="1434732" y="3018312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7420D76-0A48-2362-5E71-5F4B8897616A}"/>
              </a:ext>
            </a:extLst>
          </p:cNvPr>
          <p:cNvSpPr/>
          <p:nvPr/>
        </p:nvSpPr>
        <p:spPr>
          <a:xfrm>
            <a:off x="8259915" y="397425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26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A93B5-88E6-0715-3517-518BCF1AC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A0C773A0-2904-4288-5390-D562CC3A04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3EB2A3F-45FE-F969-410E-C50BF07FDF3E}"/>
              </a:ext>
            </a:extLst>
          </p:cNvPr>
          <p:cNvSpPr/>
          <p:nvPr/>
        </p:nvSpPr>
        <p:spPr>
          <a:xfrm>
            <a:off x="6106432" y="384180"/>
            <a:ext cx="6083320" cy="60854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CB686E3-26CA-E0C7-1AA7-9839C84933CC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954F2C-123A-59B0-7AAD-6BB7AA24036E}"/>
              </a:ext>
            </a:extLst>
          </p:cNvPr>
          <p:cNvSpPr/>
          <p:nvPr/>
        </p:nvSpPr>
        <p:spPr>
          <a:xfrm>
            <a:off x="13002021" y="5397129"/>
            <a:ext cx="7029464" cy="7674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FF9F25-3539-9559-947C-E3654232507D}"/>
              </a:ext>
            </a:extLst>
          </p:cNvPr>
          <p:cNvSpPr/>
          <p:nvPr/>
        </p:nvSpPr>
        <p:spPr>
          <a:xfrm>
            <a:off x="2963350" y="3743366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780E8F7-00F3-54D1-FF1D-B57F9AA52433}"/>
              </a:ext>
            </a:extLst>
          </p:cNvPr>
          <p:cNvSpPr/>
          <p:nvPr/>
        </p:nvSpPr>
        <p:spPr>
          <a:xfrm>
            <a:off x="10370424" y="2547241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0B880F-A068-F082-F1CE-923D5A958FAA}"/>
              </a:ext>
            </a:extLst>
          </p:cNvPr>
          <p:cNvSpPr/>
          <p:nvPr/>
        </p:nvSpPr>
        <p:spPr>
          <a:xfrm>
            <a:off x="1434732" y="3018312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F6651A-11A2-AE7C-7F7F-5EC9EC4DF657}"/>
              </a:ext>
            </a:extLst>
          </p:cNvPr>
          <p:cNvSpPr/>
          <p:nvPr/>
        </p:nvSpPr>
        <p:spPr>
          <a:xfrm>
            <a:off x="8259915" y="397425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BB47DDF-189F-9154-B91F-B6F742AD2924}"/>
              </a:ext>
            </a:extLst>
          </p:cNvPr>
          <p:cNvSpPr/>
          <p:nvPr/>
        </p:nvSpPr>
        <p:spPr>
          <a:xfrm>
            <a:off x="5131716" y="2472290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E21C1EF-885B-EF67-0D24-CD64E301F63E}"/>
              </a:ext>
            </a:extLst>
          </p:cNvPr>
          <p:cNvSpPr/>
          <p:nvPr/>
        </p:nvSpPr>
        <p:spPr>
          <a:xfrm>
            <a:off x="647863" y="4424580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CF5E83D-D59A-FE4A-5303-0873D008E5BD}"/>
              </a:ext>
            </a:extLst>
          </p:cNvPr>
          <p:cNvSpPr/>
          <p:nvPr/>
        </p:nvSpPr>
        <p:spPr>
          <a:xfrm>
            <a:off x="11205137" y="2622192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52D0E3-A82F-8FC3-FBF0-426D6B15237C}"/>
              </a:ext>
            </a:extLst>
          </p:cNvPr>
          <p:cNvSpPr/>
          <p:nvPr/>
        </p:nvSpPr>
        <p:spPr>
          <a:xfrm>
            <a:off x="10536427" y="460583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31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2A5C4-2FA8-CCAF-A4C8-CB9D9315D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CFE567D2-D36C-8E8F-EE98-F013597CF5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C0F5CC4-D33B-DF36-6540-EA1FB5A37A3E}"/>
              </a:ext>
            </a:extLst>
          </p:cNvPr>
          <p:cNvSpPr/>
          <p:nvPr/>
        </p:nvSpPr>
        <p:spPr>
          <a:xfrm>
            <a:off x="6106432" y="384180"/>
            <a:ext cx="6083320" cy="60854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B2E867BF-D04A-988C-734A-169E60EBAF91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65E56D-ED82-BBD0-0E6A-BD0B12AFE5C0}"/>
              </a:ext>
            </a:extLst>
          </p:cNvPr>
          <p:cNvSpPr/>
          <p:nvPr/>
        </p:nvSpPr>
        <p:spPr>
          <a:xfrm>
            <a:off x="13002021" y="5397129"/>
            <a:ext cx="7029464" cy="7674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3439A7-EB94-198E-6FFE-E7B2310BF2B8}"/>
              </a:ext>
            </a:extLst>
          </p:cNvPr>
          <p:cNvSpPr/>
          <p:nvPr/>
        </p:nvSpPr>
        <p:spPr>
          <a:xfrm>
            <a:off x="2963350" y="3743366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5382561-1956-C93C-E306-CF895D25BB14}"/>
              </a:ext>
            </a:extLst>
          </p:cNvPr>
          <p:cNvSpPr/>
          <p:nvPr/>
        </p:nvSpPr>
        <p:spPr>
          <a:xfrm>
            <a:off x="10370424" y="2547241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B87F51C-510A-7025-04A9-8BDDC36B4490}"/>
              </a:ext>
            </a:extLst>
          </p:cNvPr>
          <p:cNvSpPr/>
          <p:nvPr/>
        </p:nvSpPr>
        <p:spPr>
          <a:xfrm>
            <a:off x="1434732" y="3018312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CEB79B2-BEA6-D76E-4053-91A9889FC60C}"/>
              </a:ext>
            </a:extLst>
          </p:cNvPr>
          <p:cNvSpPr/>
          <p:nvPr/>
        </p:nvSpPr>
        <p:spPr>
          <a:xfrm>
            <a:off x="8259915" y="397425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766887-0CED-5D44-DD77-1517C55D1D34}"/>
              </a:ext>
            </a:extLst>
          </p:cNvPr>
          <p:cNvSpPr/>
          <p:nvPr/>
        </p:nvSpPr>
        <p:spPr>
          <a:xfrm>
            <a:off x="5131716" y="2472290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7AB8BC-0530-738E-AE58-22A55C2D46DB}"/>
              </a:ext>
            </a:extLst>
          </p:cNvPr>
          <p:cNvSpPr/>
          <p:nvPr/>
        </p:nvSpPr>
        <p:spPr>
          <a:xfrm>
            <a:off x="647863" y="4424580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D2476C-9DE3-BE99-D490-DF8DA1EA9416}"/>
              </a:ext>
            </a:extLst>
          </p:cNvPr>
          <p:cNvSpPr/>
          <p:nvPr/>
        </p:nvSpPr>
        <p:spPr>
          <a:xfrm>
            <a:off x="11205137" y="2622192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6689B-7F09-4111-E3B4-07BF7EC423AB}"/>
              </a:ext>
            </a:extLst>
          </p:cNvPr>
          <p:cNvSpPr/>
          <p:nvPr/>
        </p:nvSpPr>
        <p:spPr>
          <a:xfrm>
            <a:off x="10536427" y="460583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49147B-107F-A9B4-078C-486CE5159EC9}"/>
              </a:ext>
            </a:extLst>
          </p:cNvPr>
          <p:cNvSpPr/>
          <p:nvPr/>
        </p:nvSpPr>
        <p:spPr>
          <a:xfrm>
            <a:off x="5160279" y="5991257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DEB06D-69A1-3106-0C98-B380312A220A}"/>
              </a:ext>
            </a:extLst>
          </p:cNvPr>
          <p:cNvSpPr/>
          <p:nvPr/>
        </p:nvSpPr>
        <p:spPr>
          <a:xfrm>
            <a:off x="3302197" y="4282898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26CDCF7-6CE6-A1F8-C8DD-9205E06546E9}"/>
              </a:ext>
            </a:extLst>
          </p:cNvPr>
          <p:cNvSpPr/>
          <p:nvPr/>
        </p:nvSpPr>
        <p:spPr>
          <a:xfrm>
            <a:off x="2272411" y="1588965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465419C-2841-62FA-A76B-578A53609545}"/>
              </a:ext>
            </a:extLst>
          </p:cNvPr>
          <p:cNvSpPr/>
          <p:nvPr/>
        </p:nvSpPr>
        <p:spPr>
          <a:xfrm>
            <a:off x="2146626" y="5821570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6315EB-B8D0-DF2B-1970-C191AE6E6F59}"/>
              </a:ext>
            </a:extLst>
          </p:cNvPr>
          <p:cNvSpPr/>
          <p:nvPr/>
        </p:nvSpPr>
        <p:spPr>
          <a:xfrm>
            <a:off x="7357465" y="1505633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083E435-F0FA-3052-7DF6-9B5C35A3947D}"/>
              </a:ext>
            </a:extLst>
          </p:cNvPr>
          <p:cNvSpPr/>
          <p:nvPr/>
        </p:nvSpPr>
        <p:spPr>
          <a:xfrm>
            <a:off x="6851312" y="5595714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46F13E-36AA-2720-94C0-54D98932B344}"/>
              </a:ext>
            </a:extLst>
          </p:cNvPr>
          <p:cNvSpPr/>
          <p:nvPr/>
        </p:nvSpPr>
        <p:spPr>
          <a:xfrm>
            <a:off x="9106524" y="155148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B2DC705-E598-4963-94EE-D7178B0DEA52}"/>
              </a:ext>
            </a:extLst>
          </p:cNvPr>
          <p:cNvSpPr/>
          <p:nvPr/>
        </p:nvSpPr>
        <p:spPr>
          <a:xfrm>
            <a:off x="8587497" y="3284589"/>
            <a:ext cx="74951" cy="74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6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91304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Exposure 51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726829" y="5168173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5A18D3-C2BC-4050-A7A7-107163F406FC}"/>
              </a:ext>
            </a:extLst>
          </p:cNvPr>
          <p:cNvGrpSpPr/>
          <p:nvPr/>
        </p:nvGrpSpPr>
        <p:grpSpPr>
          <a:xfrm>
            <a:off x="6894147" y="783253"/>
            <a:ext cx="4958191" cy="4474547"/>
            <a:chOff x="6894147" y="783253"/>
            <a:chExt cx="4958191" cy="44745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960D867-8A2A-4A37-BBE8-ABBF8DA72B53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E5E23B5-7C15-496B-8BF7-06778C0AE19C}"/>
                  </a:ext>
                </a:extLst>
              </p:cNvPr>
              <p:cNvGrpSpPr/>
              <p:nvPr/>
            </p:nvGrpSpPr>
            <p:grpSpPr>
              <a:xfrm>
                <a:off x="6894147" y="965200"/>
                <a:ext cx="4958191" cy="4292600"/>
                <a:chOff x="6894147" y="965200"/>
                <a:chExt cx="4958191" cy="4292600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713593-B54F-4FD2-A31C-47BD848A9F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6497" r="30738"/>
                <a:stretch/>
              </p:blipFill>
              <p:spPr>
                <a:xfrm>
                  <a:off x="10159970" y="1600200"/>
                  <a:ext cx="1692368" cy="3657600"/>
                </a:xfrm>
                <a:prstGeom prst="rect">
                  <a:avLst/>
                </a:prstGeom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7E7A5D6-A348-4C49-9A34-2E35399E65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73882" y="1757464"/>
                  <a:ext cx="0" cy="2068749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E330FC-994A-4458-A5E4-9D187A33C921}"/>
                    </a:ext>
                  </a:extLst>
                </p:cNvPr>
                <p:cNvSpPr txBox="1"/>
                <p:nvPr/>
              </p:nvSpPr>
              <p:spPr>
                <a:xfrm>
                  <a:off x="10834060" y="2207915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3.4 nm</a:t>
                  </a:r>
                </a:p>
              </p:txBody>
            </p: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A501B08D-E101-41D2-AC84-B3F8698A3A84}"/>
                    </a:ext>
                  </a:extLst>
                </p:cNvPr>
                <p:cNvCxnSpPr/>
                <p:nvPr/>
              </p:nvCxnSpPr>
              <p:spPr>
                <a:xfrm>
                  <a:off x="10086598" y="1951775"/>
                  <a:ext cx="0" cy="274320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F1735B-1B86-46CE-9C1E-DC62E91A2900}"/>
                    </a:ext>
                  </a:extLst>
                </p:cNvPr>
                <p:cNvSpPr txBox="1"/>
                <p:nvPr/>
              </p:nvSpPr>
              <p:spPr>
                <a:xfrm>
                  <a:off x="9015797" y="1893065"/>
                  <a:ext cx="1027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0.34 nm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4188F46-DB83-4838-BFC5-C2FFBFCBD272}"/>
                    </a:ext>
                  </a:extLst>
                </p:cNvPr>
                <p:cNvCxnSpPr/>
                <p:nvPr/>
              </p:nvCxnSpPr>
              <p:spPr>
                <a:xfrm flipH="1">
                  <a:off x="9922081" y="3486926"/>
                  <a:ext cx="1084073" cy="0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659E97B2-561D-4082-8B36-E3C7510FE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275059" y="3058942"/>
                  <a:ext cx="721924" cy="427984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A2D93DA-18F9-4000-BBC1-058300F34236}"/>
                    </a:ext>
                  </a:extLst>
                </p:cNvPr>
                <p:cNvSpPr txBox="1"/>
                <p:nvPr/>
              </p:nvSpPr>
              <p:spPr>
                <a:xfrm>
                  <a:off x="10154818" y="3134487"/>
                  <a:ext cx="34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>
                      <a:latin typeface="Constantia" panose="02030602050306030303" pitchFamily="18" charset="0"/>
                    </a:rPr>
                    <a:t>φ</a:t>
                  </a:r>
                  <a:endParaRPr lang="en-US" dirty="0">
                    <a:latin typeface="Constantia" panose="02030602050306030303" pitchFamily="18" charset="0"/>
                  </a:endParaRP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5F9540C2-8D14-46C9-B233-6BFA17CAF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77331" y="3058942"/>
                  <a:ext cx="0" cy="275532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59B5A424-A116-46E0-8A14-FBD3447B1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1936" y="965200"/>
                  <a:ext cx="0" cy="2559338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B69C8A9D-A679-46B8-A3AD-7A6807D41ED1}"/>
                    </a:ext>
                  </a:extLst>
                </p:cNvPr>
                <p:cNvGrpSpPr/>
                <p:nvPr/>
              </p:nvGrpSpPr>
              <p:grpSpPr>
                <a:xfrm rot="5400000">
                  <a:off x="6648361" y="2711520"/>
                  <a:ext cx="1084073" cy="592502"/>
                  <a:chOff x="6220840" y="2932036"/>
                  <a:chExt cx="1084073" cy="592502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FE15EA5-5AB1-4954-A967-566D7905A55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220840" y="293203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FDA4813-A189-4D92-BA43-2E04BB877EC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332352" y="2932036"/>
                    <a:ext cx="963390" cy="592502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E3CE08C-55FA-43B1-9576-D67466EFB2DF}"/>
                  </a:ext>
                </a:extLst>
              </p:cNvPr>
              <p:cNvSpPr txBox="1"/>
              <p:nvPr/>
            </p:nvSpPr>
            <p:spPr>
              <a:xfrm>
                <a:off x="9725333" y="783253"/>
                <a:ext cx="20106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/>
                  <a:t>DNA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99C122-2218-4371-8B3B-F0F06C7D5E64}"/>
                </a:ext>
              </a:extLst>
            </p:cNvPr>
            <p:cNvSpPr txBox="1"/>
            <p:nvPr/>
          </p:nvSpPr>
          <p:spPr>
            <a:xfrm>
              <a:off x="7127518" y="267234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Constantia" panose="02030602050306030303" pitchFamily="18" charset="0"/>
                </a:rPr>
                <a:t>φ</a:t>
              </a:r>
              <a:endParaRPr lang="en-US" dirty="0"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6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F06BD-1769-A6B4-EBF5-7BF293A67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A961A-A0BF-8BF8-CA8F-BED1FC3E5E61}"/>
              </a:ext>
            </a:extLst>
          </p:cNvPr>
          <p:cNvSpPr txBox="1">
            <a:spLocks/>
          </p:cNvSpPr>
          <p:nvPr/>
        </p:nvSpPr>
        <p:spPr>
          <a:xfrm>
            <a:off x="712872" y="3021250"/>
            <a:ext cx="10766255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10</a:t>
            </a:r>
            <a:r>
              <a:rPr lang="en-US" sz="6000" b="0" baseline="30000" dirty="0"/>
              <a:t>5</a:t>
            </a:r>
            <a:r>
              <a:rPr lang="en-US" sz="6000" b="0" dirty="0"/>
              <a:t> – 10</a:t>
            </a:r>
            <a:r>
              <a:rPr lang="en-US" sz="6000" b="0" baseline="30000" dirty="0"/>
              <a:t>6</a:t>
            </a:r>
            <a:r>
              <a:rPr lang="en-US" sz="6000" b="0" dirty="0"/>
              <a:t> counts later…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36260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15BEF-506D-0609-97EC-334432D35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900008-E2D9-1BAE-9454-4F302EEA86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9"/>
          <a:stretch>
            <a:fillRect/>
          </a:stretch>
        </p:blipFill>
        <p:spPr>
          <a:xfrm>
            <a:off x="0" y="359049"/>
            <a:ext cx="12192000" cy="613990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5AFC908-5634-2298-4DC7-979B6EFF1779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ECAA687-8B28-864B-16DA-A1CD0FCFF833}"/>
              </a:ext>
            </a:extLst>
          </p:cNvPr>
          <p:cNvGrpSpPr/>
          <p:nvPr/>
        </p:nvGrpSpPr>
        <p:grpSpPr>
          <a:xfrm>
            <a:off x="-689439" y="922697"/>
            <a:ext cx="3146545" cy="3146545"/>
            <a:chOff x="652039" y="303132"/>
            <a:chExt cx="8229600" cy="82296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9CFD5FE-21D6-8844-CB72-5FDF14172690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FA6AC8E-E6F1-3ED7-8BBD-8AE8A59B20C0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2BFEB23-4A68-3647-A969-103DBE62DED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DD048C2-9834-A6CF-C889-EE2AC0E1E564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86E39A6-B7BC-F528-270A-685483DC6188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8971852-A4C7-8467-11C0-580B9ACE2F28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82DCF8C-9DFE-F585-2685-799FAA5FB2F3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3DB6621-74DF-5CB2-6912-02813FA16B16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D5461887-2C39-AE0D-1BA2-9F9297329933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094CD1C-8217-0246-3017-99F3D4C54F0F}"/>
              </a:ext>
            </a:extLst>
          </p:cNvPr>
          <p:cNvGrpSpPr/>
          <p:nvPr/>
        </p:nvGrpSpPr>
        <p:grpSpPr>
          <a:xfrm>
            <a:off x="-44209" y="3403160"/>
            <a:ext cx="3146545" cy="3146545"/>
            <a:chOff x="652039" y="303132"/>
            <a:chExt cx="8229600" cy="82296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B97BF1B-B7C0-CA3B-588F-3EF19ECD9F2A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188457B4-0488-E695-4AAA-B60BD907D4FC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9C0FBA0-F4C3-77B3-161E-098011927CA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1DA24EB5-42AE-6E86-B886-4267B71FEA29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119CDB6B-AE0D-6529-DEBD-7A9C031F1E2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597D8FF-04C2-5020-972C-AE7A23B1E3AE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AD99322-43E3-BB49-EBE3-97EA3DCCD40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6AF6A7A-6BB4-A423-C1ED-89FA95CFAC2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5CDDDF0E-A7BF-9EFC-9F6F-B48D460AD3C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C1D882A-D0B0-19AD-56D8-C7AC79B60411}"/>
              </a:ext>
            </a:extLst>
          </p:cNvPr>
          <p:cNvGrpSpPr/>
          <p:nvPr/>
        </p:nvGrpSpPr>
        <p:grpSpPr>
          <a:xfrm>
            <a:off x="2345250" y="2784747"/>
            <a:ext cx="3146545" cy="3146545"/>
            <a:chOff x="652039" y="303132"/>
            <a:chExt cx="8229600" cy="822960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363B11C-942D-794E-3DF5-895E2860C818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B626A468-16C8-1910-DA2D-7D4D4EC9696F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820F24ED-18F2-DAF5-34B9-9667DD9ED92E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187A40D-71E9-35AB-156F-EB6BEFB82C26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6C5A7504-F939-125D-2E72-EAF6E428B414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9784589-73B2-EE30-F18A-295F67AFA747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2BFF0645-64EE-65B1-02EB-99889782D21F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FC4ED9B2-D59E-E7C8-10D5-F9502C507C7A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BA0D66CF-EB71-4FD3-E837-7F1349621AFE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E489874F-174A-3681-EB55-8E7C522B6C15}"/>
              </a:ext>
            </a:extLst>
          </p:cNvPr>
          <p:cNvGrpSpPr/>
          <p:nvPr/>
        </p:nvGrpSpPr>
        <p:grpSpPr>
          <a:xfrm>
            <a:off x="1783325" y="-341796"/>
            <a:ext cx="3146545" cy="3146545"/>
            <a:chOff x="652039" y="303132"/>
            <a:chExt cx="8229600" cy="8229600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A998D4-89B1-40E1-F17C-D635670637D2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3C4B32B-0E11-3BE7-A6BC-F9ABFADD1AAE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8E31DC6-5C1E-6815-D085-5D7671E00E71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2D55CA5-00AF-0241-03C6-FBDA20DBED1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FCA5D60-ACC9-7F12-41A5-0AE1F0C92C46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202D022C-09A5-220F-23B5-DB72CC24C58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EF4B412-5BF2-00DA-3957-BD920CE35092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A880158-B559-6219-A0F3-403F63EBDF31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42EBC43-D864-89B3-CC12-EDFFD35A7F17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D82562A-0CC5-284E-7B77-271689E37F15}"/>
              </a:ext>
            </a:extLst>
          </p:cNvPr>
          <p:cNvGrpSpPr/>
          <p:nvPr/>
        </p:nvGrpSpPr>
        <p:grpSpPr>
          <a:xfrm>
            <a:off x="1762300" y="304977"/>
            <a:ext cx="3146545" cy="3146545"/>
            <a:chOff x="652039" y="303132"/>
            <a:chExt cx="8229600" cy="822960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4833AB8-0C3C-BCC1-2E59-48904286B80D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77C2CAE-4401-BE6F-DA40-A594F89C3BA6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177B0FA-581E-A827-1C25-832715857437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0FDEA90-4294-01D4-57BE-CB7271408F97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E12907DB-C363-810A-64D0-7D7244FE7578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6549EBF-FB4F-691E-8AAC-3BF6E3BE98F5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BE682C3-7777-5367-048E-C677A1B10E6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9C411C6-3051-CD3C-B782-D722E0B975EA}"/>
                </a:ext>
              </a:extLst>
            </p:cNvPr>
            <p:cNvSpPr/>
            <p:nvPr/>
          </p:nvSpPr>
          <p:spPr>
            <a:xfrm>
              <a:off x="1109239" y="760332"/>
              <a:ext cx="7315200" cy="7315201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F9EA8FD-F7B4-1C08-62B0-6625A1071112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4899604-7D8B-E7F7-A0F8-717BD6675682}"/>
              </a:ext>
            </a:extLst>
          </p:cNvPr>
          <p:cNvGrpSpPr/>
          <p:nvPr/>
        </p:nvGrpSpPr>
        <p:grpSpPr>
          <a:xfrm>
            <a:off x="2365530" y="324407"/>
            <a:ext cx="3146545" cy="3146545"/>
            <a:chOff x="652039" y="303132"/>
            <a:chExt cx="8229600" cy="8229600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6A837A7E-B3AF-8AE0-AC4D-CDB63456781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4573D036-0878-A74F-5703-C89BEEA57CF3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913A2B7-0E13-5EF2-35BF-2D04C289FADB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D46763BC-AFEF-0CFA-7EE1-9DE6E0765476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B9CD3AC5-6F84-3C8E-9DC9-F9310893C741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0FFF99E0-0532-1534-1445-ACCDA6CA883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153F3EF7-F3BD-958C-0210-C0FAD164338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D1DCD281-2552-4CD2-0747-40DFD9B5E137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B0E1B4D-0502-2093-2585-F7D9B80CCDF9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983C5D1-BF41-4A25-0558-F51E61556C5F}"/>
              </a:ext>
            </a:extLst>
          </p:cNvPr>
          <p:cNvGrpSpPr/>
          <p:nvPr/>
        </p:nvGrpSpPr>
        <p:grpSpPr>
          <a:xfrm>
            <a:off x="3541616" y="2752290"/>
            <a:ext cx="6374741" cy="1940446"/>
            <a:chOff x="3541616" y="2752290"/>
            <a:chExt cx="6374741" cy="1940446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776D4964-18ED-AD8D-4CDA-248CF29387D6}"/>
                </a:ext>
              </a:extLst>
            </p:cNvPr>
            <p:cNvGrpSpPr/>
            <p:nvPr/>
          </p:nvGrpSpPr>
          <p:grpSpPr>
            <a:xfrm>
              <a:off x="3541616" y="3927584"/>
              <a:ext cx="6374741" cy="765152"/>
              <a:chOff x="3974766" y="3889827"/>
              <a:chExt cx="6374741" cy="765152"/>
            </a:xfrm>
          </p:grpSpPr>
          <p:cxnSp>
            <p:nvCxnSpPr>
              <p:cNvPr id="169" name="Straight Arrow Connector 168">
                <a:extLst>
                  <a:ext uri="{FF2B5EF4-FFF2-40B4-BE49-F238E27FC236}">
                    <a16:creationId xmlns:a16="http://schemas.microsoft.com/office/drawing/2014/main" id="{FB679769-21F4-0F03-FE68-4CFD13CBCB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3000" y="3889827"/>
                <a:ext cx="256507" cy="216120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Arrow Connector 169">
                <a:extLst>
                  <a:ext uri="{FF2B5EF4-FFF2-40B4-BE49-F238E27FC236}">
                    <a16:creationId xmlns:a16="http://schemas.microsoft.com/office/drawing/2014/main" id="{826A6D23-1598-EA12-7C50-107C45FC13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398841" y="4387240"/>
                <a:ext cx="317771" cy="267739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Arrow Connector 170">
                <a:extLst>
                  <a:ext uri="{FF2B5EF4-FFF2-40B4-BE49-F238E27FC236}">
                    <a16:creationId xmlns:a16="http://schemas.microsoft.com/office/drawing/2014/main" id="{9F7F3446-D617-1C47-5AAD-2DF3E8079A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4766" y="3948962"/>
                <a:ext cx="309316" cy="315071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36D6938B-F77C-FBEE-5C0F-27BBE1BF22D5}"/>
                </a:ext>
              </a:extLst>
            </p:cNvPr>
            <p:cNvSpPr/>
            <p:nvPr/>
          </p:nvSpPr>
          <p:spPr>
            <a:xfrm>
              <a:off x="8485545" y="2770544"/>
              <a:ext cx="1332924" cy="1332924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BA39CF00-EC40-4C4B-CEEE-CEB66F73903B}"/>
                </a:ext>
              </a:extLst>
            </p:cNvPr>
            <p:cNvSpPr/>
            <p:nvPr/>
          </p:nvSpPr>
          <p:spPr>
            <a:xfrm>
              <a:off x="3773475" y="4213963"/>
              <a:ext cx="290007" cy="290007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4" name="Straight Arrow Connector 173">
              <a:extLst>
                <a:ext uri="{FF2B5EF4-FFF2-40B4-BE49-F238E27FC236}">
                  <a16:creationId xmlns:a16="http://schemas.microsoft.com/office/drawing/2014/main" id="{70F0D867-2C33-77C5-EAC3-72135BAC067B}"/>
                </a:ext>
              </a:extLst>
            </p:cNvPr>
            <p:cNvCxnSpPr>
              <a:cxnSpLocks/>
            </p:cNvCxnSpPr>
            <p:nvPr/>
          </p:nvCxnSpPr>
          <p:spPr>
            <a:xfrm>
              <a:off x="8370855" y="2752290"/>
              <a:ext cx="250800" cy="211312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EDA695A-FEEA-89A7-1911-8E140D44DD7A}"/>
              </a:ext>
            </a:extLst>
          </p:cNvPr>
          <p:cNvGrpSpPr/>
          <p:nvPr/>
        </p:nvGrpSpPr>
        <p:grpSpPr>
          <a:xfrm>
            <a:off x="3354529" y="541959"/>
            <a:ext cx="11069068" cy="3210817"/>
            <a:chOff x="3354529" y="541959"/>
            <a:chExt cx="11069068" cy="3210817"/>
          </a:xfrm>
        </p:grpSpPr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C843320E-0D62-B48D-9CCB-C2DA07E15499}"/>
                </a:ext>
              </a:extLst>
            </p:cNvPr>
            <p:cNvGrpSpPr/>
            <p:nvPr/>
          </p:nvGrpSpPr>
          <p:grpSpPr>
            <a:xfrm>
              <a:off x="3354529" y="541959"/>
              <a:ext cx="11069068" cy="2767212"/>
              <a:chOff x="3354529" y="541959"/>
              <a:chExt cx="11069068" cy="2767212"/>
            </a:xfrm>
          </p:grpSpPr>
          <p:cxnSp>
            <p:nvCxnSpPr>
              <p:cNvPr id="166" name="Straight Arrow Connector 165">
                <a:extLst>
                  <a:ext uri="{FF2B5EF4-FFF2-40B4-BE49-F238E27FC236}">
                    <a16:creationId xmlns:a16="http://schemas.microsoft.com/office/drawing/2014/main" id="{43450CD8-8E20-FEB3-A071-352A309EA8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54529" y="1843711"/>
                <a:ext cx="0" cy="698562"/>
              </a:xfrm>
              <a:prstGeom prst="straightConnector1">
                <a:avLst/>
              </a:prstGeom>
              <a:ln w="50800">
                <a:solidFill>
                  <a:srgbClr val="FFFF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Arrow Connector 178">
                <a:extLst>
                  <a:ext uri="{FF2B5EF4-FFF2-40B4-BE49-F238E27FC236}">
                    <a16:creationId xmlns:a16="http://schemas.microsoft.com/office/drawing/2014/main" id="{8DC84514-F011-55C4-13AA-E5313ED94D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4529" y="541959"/>
                <a:ext cx="0" cy="679802"/>
              </a:xfrm>
              <a:prstGeom prst="straightConnector1">
                <a:avLst/>
              </a:prstGeom>
              <a:ln w="50800">
                <a:solidFill>
                  <a:srgbClr val="FFFF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2D9B6F44-B3D3-61DA-8743-ACF506A74AE2}"/>
                  </a:ext>
                </a:extLst>
              </p:cNvPr>
              <p:cNvGrpSpPr/>
              <p:nvPr/>
            </p:nvGrpSpPr>
            <p:grpSpPr>
              <a:xfrm>
                <a:off x="9415690" y="2959555"/>
                <a:ext cx="5007907" cy="349616"/>
                <a:chOff x="5671259" y="4516276"/>
                <a:chExt cx="5007907" cy="657804"/>
              </a:xfrm>
            </p:grpSpPr>
            <p:cxnSp>
              <p:nvCxnSpPr>
                <p:cNvPr id="183" name="Straight Arrow Connector 182">
                  <a:extLst>
                    <a:ext uri="{FF2B5EF4-FFF2-40B4-BE49-F238E27FC236}">
                      <a16:creationId xmlns:a16="http://schemas.microsoft.com/office/drawing/2014/main" id="{45781904-0E5A-C4A1-A698-4932F9CD43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679166" y="4672746"/>
                  <a:ext cx="0" cy="476822"/>
                </a:xfrm>
                <a:prstGeom prst="straightConnector1">
                  <a:avLst/>
                </a:prstGeom>
                <a:ln w="50800">
                  <a:solidFill>
                    <a:srgbClr val="FFFF00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Arrow Connector 183">
                  <a:extLst>
                    <a:ext uri="{FF2B5EF4-FFF2-40B4-BE49-F238E27FC236}">
                      <a16:creationId xmlns:a16="http://schemas.microsoft.com/office/drawing/2014/main" id="{236E8037-C26F-7678-5BEB-5468B82DBD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259" y="4516276"/>
                  <a:ext cx="0" cy="657804"/>
                </a:xfrm>
                <a:prstGeom prst="straightConnector1">
                  <a:avLst/>
                </a:prstGeom>
                <a:ln w="50800">
                  <a:solidFill>
                    <a:srgbClr val="FFFF00"/>
                  </a:solidFill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94" name="Straight Arrow Connector 193">
              <a:extLst>
                <a:ext uri="{FF2B5EF4-FFF2-40B4-BE49-F238E27FC236}">
                  <a16:creationId xmlns:a16="http://schemas.microsoft.com/office/drawing/2014/main" id="{C59383B9-006C-B7E0-F482-E3CE3158A5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5690" y="3443503"/>
              <a:ext cx="0" cy="309273"/>
            </a:xfrm>
            <a:prstGeom prst="straightConnector1">
              <a:avLst/>
            </a:prstGeom>
            <a:ln w="50800">
              <a:solidFill>
                <a:srgbClr val="FFFF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592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E4C43-F94D-E53D-7A2C-C6189C5486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69" b="973"/>
          <a:stretch>
            <a:fillRect/>
          </a:stretch>
        </p:blipFill>
        <p:spPr>
          <a:xfrm>
            <a:off x="0" y="365081"/>
            <a:ext cx="12199620" cy="611590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5C60F4-FCC7-DAFE-A42A-02F6DAB37167}"/>
              </a:ext>
            </a:extLst>
          </p:cNvPr>
          <p:cNvSpPr/>
          <p:nvPr/>
        </p:nvSpPr>
        <p:spPr>
          <a:xfrm>
            <a:off x="8946450" y="3239919"/>
            <a:ext cx="395100" cy="395100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E5999B99-2817-E2D3-8188-EFAC42BE2DEA}"/>
              </a:ext>
            </a:extLst>
          </p:cNvPr>
          <p:cNvGrpSpPr/>
          <p:nvPr/>
        </p:nvGrpSpPr>
        <p:grpSpPr>
          <a:xfrm>
            <a:off x="-664721" y="1027910"/>
            <a:ext cx="3146545" cy="3146545"/>
            <a:chOff x="652039" y="303132"/>
            <a:chExt cx="8229600" cy="8229600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2F861D7A-583B-449A-C317-4B6BD114453B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BFBD9EB8-1CE9-6117-5686-1CC14EFA583E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F4C28DEC-6FEC-73EA-036A-6E99B67A5C89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C6C51C22-A1D9-DEEC-C50A-106A941FAC4A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AFD4B603-9197-C93D-FB06-A3B4E64C86F5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10BA32D1-AC30-3412-6DA1-961F3F2DEED7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7263FA73-369F-2FDB-4C25-42FFFEAD9C1F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F8A3B70B-08C0-5ADA-C0E3-24EE205F985A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26CF5FB-6B85-5FEE-653B-01FBC2626CCD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19B5A412-8BC1-C863-2C06-894739CBF604}"/>
              </a:ext>
            </a:extLst>
          </p:cNvPr>
          <p:cNvGrpSpPr/>
          <p:nvPr/>
        </p:nvGrpSpPr>
        <p:grpSpPr>
          <a:xfrm>
            <a:off x="-68268" y="3481122"/>
            <a:ext cx="3146545" cy="3146545"/>
            <a:chOff x="652039" y="303132"/>
            <a:chExt cx="8229600" cy="8229600"/>
          </a:xfrm>
        </p:grpSpPr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83DC9F8D-52D7-E43F-B591-488C657500B5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C44F71-CF30-363C-BA70-3784886E8896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7EBCD9DB-FB4B-B1C0-F7DC-475D14A6E956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247E5F49-5B8D-C19A-A678-41AADBFEDA62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04C8C9FC-8B49-2CA1-292A-256FF3BABCA1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F82E984F-8E38-6DF5-3EB5-209062F95D29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3132A376-F867-94DF-08F7-1CD9FA181863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FF6699FE-D6EF-3D2D-BA20-04E8D790710E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93C7166-79A6-A3D1-5138-E521932C6250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6EEA086-2212-0AE3-FB95-B900C752041E}"/>
              </a:ext>
            </a:extLst>
          </p:cNvPr>
          <p:cNvGrpSpPr/>
          <p:nvPr/>
        </p:nvGrpSpPr>
        <p:grpSpPr>
          <a:xfrm>
            <a:off x="2365862" y="2869259"/>
            <a:ext cx="3146545" cy="3146545"/>
            <a:chOff x="652039" y="303132"/>
            <a:chExt cx="8229600" cy="8229600"/>
          </a:xfrm>
        </p:grpSpPr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EF75ADB8-0CD4-A5B6-FB3E-93118770DDE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6B6E334E-44A1-55E1-E607-0AF52F2B80AF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73F800B-0C60-39D1-868C-8859987FCE93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71653AAF-D7E9-DFB1-F6BD-A7393DDD2257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DCE83FB0-F848-3041-DF89-67C0632A4FC5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655ACDBD-AED3-7798-6973-7E76F6A62FBD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56554CF8-1439-4E0F-737B-B713B4AC636E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0A8B4E44-9B81-4BCC-2518-A5FEFD6739A0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99A7E594-2F00-D5EB-0BFA-A31A095120CD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AB6FFC82-E34A-5CC1-51EB-C5AB2517D4BC}"/>
              </a:ext>
            </a:extLst>
          </p:cNvPr>
          <p:cNvGrpSpPr/>
          <p:nvPr/>
        </p:nvGrpSpPr>
        <p:grpSpPr>
          <a:xfrm>
            <a:off x="1769408" y="145670"/>
            <a:ext cx="3146545" cy="3146545"/>
            <a:chOff x="652039" y="303132"/>
            <a:chExt cx="8229600" cy="8229600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BF58301-D617-AA82-667F-EABB2C3729ED}"/>
                </a:ext>
              </a:extLst>
            </p:cNvPr>
            <p:cNvSpPr/>
            <p:nvPr/>
          </p:nvSpPr>
          <p:spPr>
            <a:xfrm>
              <a:off x="4309638" y="3960731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2287CC9E-6894-BC86-FC76-F3D21D6BF077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CF3C3007-5B35-9104-5F20-BC8E1BEE54C5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F503329B-EABE-A4F9-E24E-0779FEA4B151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34B0DA39-4117-B034-30A1-5CEBC0B47F84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27D3288B-3C11-C735-7A75-83B267D0C9E0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E9FBED35-00FE-2594-556E-FCDD13C9EB2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B57C7FCA-2518-883D-CB0D-9358C9DF3C59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C6F14A76-5FB6-F9DF-D9C5-CB806C95FAA1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087ECB2-FC50-6650-98ED-E7F5DBF5DE7A}"/>
              </a:ext>
            </a:extLst>
          </p:cNvPr>
          <p:cNvGrpSpPr/>
          <p:nvPr/>
        </p:nvGrpSpPr>
        <p:grpSpPr>
          <a:xfrm>
            <a:off x="1762300" y="304977"/>
            <a:ext cx="3146545" cy="3146545"/>
            <a:chOff x="652039" y="303132"/>
            <a:chExt cx="8229600" cy="8229600"/>
          </a:xfrm>
        </p:grpSpPr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B865B384-91F9-B6D3-6128-0C38710E4C08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8B4DC649-E415-89EF-3E3C-57BF67D0C380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12097955-4CF8-CBD2-D8EC-E777F2C27DE7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5E750609-D9EA-D9F8-E23C-3AC79BC711B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DBB73F8D-B363-7D47-24C3-2F2AFE3A6E50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E3F8DD44-1B27-6F55-7E0D-2B9746B743F8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01B4053B-673A-9D1B-49E0-3E182FFE5014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75F2F058-8D7D-4596-4974-048E7CF30A16}"/>
                </a:ext>
              </a:extLst>
            </p:cNvPr>
            <p:cNvSpPr/>
            <p:nvPr/>
          </p:nvSpPr>
          <p:spPr>
            <a:xfrm>
              <a:off x="1109239" y="760332"/>
              <a:ext cx="7315200" cy="7315201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7116B1C5-0CE3-23B5-8568-319E7AD57BCC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C3029CAD-816C-702F-ADD4-B1271B89BE8D}"/>
              </a:ext>
            </a:extLst>
          </p:cNvPr>
          <p:cNvGrpSpPr/>
          <p:nvPr/>
        </p:nvGrpSpPr>
        <p:grpSpPr>
          <a:xfrm>
            <a:off x="2008736" y="391649"/>
            <a:ext cx="3146545" cy="3146545"/>
            <a:chOff x="652039" y="303132"/>
            <a:chExt cx="8229600" cy="8229600"/>
          </a:xfrm>
        </p:grpSpPr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8C13B5C0-C6A9-EB61-64D8-170B25B8AB7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9F729A85-6D82-9342-463A-B71314EBDF43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6494878A-23C0-F57C-7ADA-EC133137888E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3867D87B-C240-6004-0EB2-BC7998D10EF5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EA06B361-0038-4AB7-AD49-2AD37C59604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19F2D013-B131-A4C0-6E61-DF16DEBFFA3D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68CA22E8-2C11-9E41-E103-91462D9EB03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0B9E8E14-526B-1F07-8E93-C6350FA661C1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01A39DFA-4DEF-AFCB-51E5-676F4ACC14D0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0AB1D38A-0317-696C-B1E9-EF97FE27DEF6}"/>
              </a:ext>
            </a:extLst>
          </p:cNvPr>
          <p:cNvGrpSpPr/>
          <p:nvPr/>
        </p:nvGrpSpPr>
        <p:grpSpPr>
          <a:xfrm>
            <a:off x="3702946" y="845625"/>
            <a:ext cx="8032898" cy="5105425"/>
            <a:chOff x="3702946" y="845625"/>
            <a:chExt cx="8032898" cy="5105425"/>
          </a:xfrm>
        </p:grpSpPr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C6349B5E-0410-0A39-A0E1-E0E89C694A4A}"/>
                </a:ext>
              </a:extLst>
            </p:cNvPr>
            <p:cNvGrpSpPr/>
            <p:nvPr/>
          </p:nvGrpSpPr>
          <p:grpSpPr>
            <a:xfrm>
              <a:off x="3702946" y="4174455"/>
              <a:ext cx="8032898" cy="1776595"/>
              <a:chOff x="4136096" y="4136698"/>
              <a:chExt cx="8032898" cy="1776595"/>
            </a:xfrm>
          </p:grpSpPr>
          <p:cxnSp>
            <p:nvCxnSpPr>
              <p:cNvPr id="231" name="Straight Arrow Connector 230">
                <a:extLst>
                  <a:ext uri="{FF2B5EF4-FFF2-40B4-BE49-F238E27FC236}">
                    <a16:creationId xmlns:a16="http://schemas.microsoft.com/office/drawing/2014/main" id="{659BBCF9-87EE-5127-2EF1-233320A580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1012247" y="4938675"/>
                <a:ext cx="1156747" cy="974618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Arrow Connector 231">
                <a:extLst>
                  <a:ext uri="{FF2B5EF4-FFF2-40B4-BE49-F238E27FC236}">
                    <a16:creationId xmlns:a16="http://schemas.microsoft.com/office/drawing/2014/main" id="{43187266-CFCE-8C07-E211-8F5DD2FF61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446601" y="4488114"/>
                <a:ext cx="196162" cy="165277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Arrow Connector 232">
                <a:extLst>
                  <a:ext uri="{FF2B5EF4-FFF2-40B4-BE49-F238E27FC236}">
                    <a16:creationId xmlns:a16="http://schemas.microsoft.com/office/drawing/2014/main" id="{6F85420E-99D9-A44A-DA74-A70ABDA830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6096" y="4136698"/>
                <a:ext cx="173566" cy="176795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D2044660-C399-2DFA-FFD5-575DE1803879}"/>
                </a:ext>
              </a:extLst>
            </p:cNvPr>
            <p:cNvSpPr/>
            <p:nvPr/>
          </p:nvSpPr>
          <p:spPr>
            <a:xfrm>
              <a:off x="7094356" y="1312497"/>
              <a:ext cx="4181326" cy="4181326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F9954625-173F-108C-6DD7-977A43A1D99B}"/>
                </a:ext>
              </a:extLst>
            </p:cNvPr>
            <p:cNvSpPr/>
            <p:nvPr/>
          </p:nvSpPr>
          <p:spPr>
            <a:xfrm>
              <a:off x="3866194" y="4371587"/>
              <a:ext cx="153596" cy="153596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0" name="Straight Arrow Connector 229">
              <a:extLst>
                <a:ext uri="{FF2B5EF4-FFF2-40B4-BE49-F238E27FC236}">
                  <a16:creationId xmlns:a16="http://schemas.microsoft.com/office/drawing/2014/main" id="{3E693156-36BB-155C-71DA-DE1F7840FD9A}"/>
                </a:ext>
              </a:extLst>
            </p:cNvPr>
            <p:cNvCxnSpPr>
              <a:cxnSpLocks/>
            </p:cNvCxnSpPr>
            <p:nvPr/>
          </p:nvCxnSpPr>
          <p:spPr>
            <a:xfrm>
              <a:off x="6320901" y="845625"/>
              <a:ext cx="1361858" cy="1147434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45DD6006-DAA3-BD81-92F8-1612273D031E}"/>
              </a:ext>
            </a:extLst>
          </p:cNvPr>
          <p:cNvGrpSpPr/>
          <p:nvPr/>
        </p:nvGrpSpPr>
        <p:grpSpPr>
          <a:xfrm>
            <a:off x="3336903" y="1361751"/>
            <a:ext cx="6583023" cy="2637896"/>
            <a:chOff x="3336903" y="1361751"/>
            <a:chExt cx="6583023" cy="2637896"/>
          </a:xfrm>
        </p:grpSpPr>
        <p:cxnSp>
          <p:nvCxnSpPr>
            <p:cNvPr id="235" name="Straight Arrow Connector 234">
              <a:extLst>
                <a:ext uri="{FF2B5EF4-FFF2-40B4-BE49-F238E27FC236}">
                  <a16:creationId xmlns:a16="http://schemas.microsoft.com/office/drawing/2014/main" id="{B9393C8B-4AE0-7A1C-BD1B-38E9EE01FA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9862" y="1951652"/>
              <a:ext cx="0" cy="334508"/>
            </a:xfrm>
            <a:prstGeom prst="straightConnector1">
              <a:avLst/>
            </a:prstGeom>
            <a:ln w="50800">
              <a:solidFill>
                <a:srgbClr val="FFFF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Arrow Connector 235">
              <a:extLst>
                <a:ext uri="{FF2B5EF4-FFF2-40B4-BE49-F238E27FC236}">
                  <a16:creationId xmlns:a16="http://schemas.microsoft.com/office/drawing/2014/main" id="{09B49A12-282F-5931-F1FC-F2146587C2DB}"/>
                </a:ext>
              </a:extLst>
            </p:cNvPr>
            <p:cNvCxnSpPr>
              <a:cxnSpLocks/>
            </p:cNvCxnSpPr>
            <p:nvPr/>
          </p:nvCxnSpPr>
          <p:spPr>
            <a:xfrm>
              <a:off x="3336903" y="1361751"/>
              <a:ext cx="0" cy="364765"/>
            </a:xfrm>
            <a:prstGeom prst="straightConnector1">
              <a:avLst/>
            </a:prstGeom>
            <a:ln w="50800">
              <a:solidFill>
                <a:srgbClr val="FFFF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4FD0F5D6-3CC3-0FD2-BCE8-B843FE6862A1}"/>
                </a:ext>
              </a:extLst>
            </p:cNvPr>
            <p:cNvGrpSpPr/>
            <p:nvPr/>
          </p:nvGrpSpPr>
          <p:grpSpPr>
            <a:xfrm>
              <a:off x="9916681" y="2314537"/>
              <a:ext cx="3245" cy="1685110"/>
              <a:chOff x="11612197" y="3302671"/>
              <a:chExt cx="6105" cy="3170537"/>
            </a:xfrm>
          </p:grpSpPr>
          <p:cxnSp>
            <p:nvCxnSpPr>
              <p:cNvPr id="238" name="Straight Arrow Connector 237">
                <a:extLst>
                  <a:ext uri="{FF2B5EF4-FFF2-40B4-BE49-F238E27FC236}">
                    <a16:creationId xmlns:a16="http://schemas.microsoft.com/office/drawing/2014/main" id="{F75B645C-7DAA-6A2D-BBB4-D81AC845260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12197" y="5415469"/>
                <a:ext cx="0" cy="1057739"/>
              </a:xfrm>
              <a:prstGeom prst="straightConnector1">
                <a:avLst/>
              </a:prstGeom>
              <a:ln w="50800">
                <a:solidFill>
                  <a:srgbClr val="FFFF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Arrow Connector 238">
                <a:extLst>
                  <a:ext uri="{FF2B5EF4-FFF2-40B4-BE49-F238E27FC236}">
                    <a16:creationId xmlns:a16="http://schemas.microsoft.com/office/drawing/2014/main" id="{EC722E82-367C-E59A-01BF-24F9B6F846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18302" y="3302671"/>
                <a:ext cx="0" cy="1447793"/>
              </a:xfrm>
              <a:prstGeom prst="straightConnector1">
                <a:avLst/>
              </a:prstGeom>
              <a:ln w="50800">
                <a:solidFill>
                  <a:srgbClr val="FFFF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879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2A0447-AAD2-4066-A00A-3784F2F93DF1}"/>
              </a:ext>
            </a:extLst>
          </p:cNvPr>
          <p:cNvGrpSpPr/>
          <p:nvPr/>
        </p:nvGrpSpPr>
        <p:grpSpPr>
          <a:xfrm>
            <a:off x="2828925" y="143360"/>
            <a:ext cx="6585822" cy="6562240"/>
            <a:chOff x="1730747" y="-333300"/>
            <a:chExt cx="7610230" cy="75829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F5A740-E4C6-43E4-B7E7-48DF81C66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3928" y="-333300"/>
              <a:ext cx="7586468" cy="3818732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2195E9FC-9CEF-4F94-A62A-20401E14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0747" y="3430958"/>
              <a:ext cx="7610230" cy="381873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4928444-2913-44AB-8B74-2E45D4C5AC05}"/>
              </a:ext>
            </a:extLst>
          </p:cNvPr>
          <p:cNvSpPr/>
          <p:nvPr/>
        </p:nvSpPr>
        <p:spPr>
          <a:xfrm>
            <a:off x="2582662" y="0"/>
            <a:ext cx="2843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E7A736F-4129-4F73-AF5F-D6AF9564A3B1}"/>
              </a:ext>
            </a:extLst>
          </p:cNvPr>
          <p:cNvSpPr/>
          <p:nvPr/>
        </p:nvSpPr>
        <p:spPr>
          <a:xfrm>
            <a:off x="9343310" y="-1"/>
            <a:ext cx="284363" cy="6829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itle 1">
            <a:extLst>
              <a:ext uri="{FF2B5EF4-FFF2-40B4-BE49-F238E27FC236}">
                <a16:creationId xmlns:a16="http://schemas.microsoft.com/office/drawing/2014/main" id="{DE87BEC7-172E-4D05-87DB-4ABE124C128D}"/>
              </a:ext>
            </a:extLst>
          </p:cNvPr>
          <p:cNvSpPr txBox="1">
            <a:spLocks/>
          </p:cNvSpPr>
          <p:nvPr/>
        </p:nvSpPr>
        <p:spPr>
          <a:xfrm>
            <a:off x="9627673" y="414867"/>
            <a:ext cx="260719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q </a:t>
            </a:r>
            <a:r>
              <a:rPr lang="en-US" b="0" dirty="0"/>
              <a:t>(</a:t>
            </a:r>
            <a:r>
              <a:rPr lang="en-US" b="0" dirty="0" err="1"/>
              <a:t>q</a:t>
            </a:r>
            <a:r>
              <a:rPr lang="en-US" b="0" baseline="-25000" dirty="0" err="1"/>
              <a:t>x</a:t>
            </a:r>
            <a:r>
              <a:rPr lang="en-US" b="0" dirty="0" err="1"/>
              <a:t>,q</a:t>
            </a:r>
            <a:r>
              <a:rPr lang="en-US" b="0" baseline="-25000" dirty="0" err="1"/>
              <a:t>y</a:t>
            </a:r>
            <a:r>
              <a:rPr lang="en-US" b="0" dirty="0" err="1"/>
              <a:t>,q</a:t>
            </a:r>
            <a:r>
              <a:rPr lang="en-US" b="0" baseline="-25000" dirty="0" err="1"/>
              <a:t>z</a:t>
            </a:r>
            <a:r>
              <a:rPr lang="en-US" b="0" dirty="0"/>
              <a:t>) </a:t>
            </a:r>
          </a:p>
          <a:p>
            <a:r>
              <a:rPr lang="en-US" b="0" dirty="0"/>
              <a:t>space</a:t>
            </a:r>
          </a:p>
          <a:p>
            <a:endParaRPr lang="en-US" b="0" dirty="0"/>
          </a:p>
          <a:p>
            <a:r>
              <a:rPr lang="en-US" b="0" dirty="0"/>
              <a:t>[nm</a:t>
            </a:r>
            <a:r>
              <a:rPr lang="en-US" b="0" baseline="30000" dirty="0"/>
              <a:t>-1</a:t>
            </a:r>
            <a:r>
              <a:rPr lang="en-US" b="0" dirty="0"/>
              <a:t>]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A5FAAA09-DED8-4CAC-9228-AFBE48B831FB}"/>
              </a:ext>
            </a:extLst>
          </p:cNvPr>
          <p:cNvSpPr txBox="1">
            <a:spLocks/>
          </p:cNvSpPr>
          <p:nvPr/>
        </p:nvSpPr>
        <p:spPr>
          <a:xfrm>
            <a:off x="491692" y="414867"/>
            <a:ext cx="1877542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solidFill>
                  <a:srgbClr val="00B0F0"/>
                </a:solidFill>
              </a:rPr>
              <a:t>r </a:t>
            </a:r>
            <a:r>
              <a:rPr lang="en-US" b="0" dirty="0">
                <a:solidFill>
                  <a:srgbClr val="00B0F0"/>
                </a:solidFill>
              </a:rPr>
              <a:t>(</a:t>
            </a:r>
            <a:r>
              <a:rPr lang="en-US" b="0" dirty="0" err="1">
                <a:solidFill>
                  <a:srgbClr val="00B0F0"/>
                </a:solidFill>
              </a:rPr>
              <a:t>x,y,z</a:t>
            </a:r>
            <a:r>
              <a:rPr lang="en-US" b="0" dirty="0">
                <a:solidFill>
                  <a:srgbClr val="00B0F0"/>
                </a:solidFill>
              </a:rPr>
              <a:t>) </a:t>
            </a:r>
          </a:p>
          <a:p>
            <a:pPr algn="r"/>
            <a:r>
              <a:rPr lang="en-US" b="0" dirty="0">
                <a:solidFill>
                  <a:srgbClr val="00B0F0"/>
                </a:solidFill>
              </a:rPr>
              <a:t>space</a:t>
            </a:r>
          </a:p>
          <a:p>
            <a:pPr algn="r"/>
            <a:endParaRPr lang="en-US" b="0" dirty="0">
              <a:solidFill>
                <a:srgbClr val="00B0F0"/>
              </a:solidFill>
            </a:endParaRPr>
          </a:p>
          <a:p>
            <a:pPr algn="r"/>
            <a:r>
              <a:rPr lang="en-US" b="0" dirty="0">
                <a:solidFill>
                  <a:srgbClr val="00B0F0"/>
                </a:solidFill>
              </a:rPr>
              <a:t>[nm]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9513AC-8C91-745C-13D8-9674402A0598}"/>
                  </a:ext>
                </a:extLst>
              </p:cNvPr>
              <p:cNvSpPr txBox="1"/>
              <p:nvPr/>
            </p:nvSpPr>
            <p:spPr>
              <a:xfrm>
                <a:off x="951113" y="3016187"/>
                <a:ext cx="17145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US" sz="4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9513AC-8C91-745C-13D8-9674402A0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113" y="3016187"/>
                <a:ext cx="1714500" cy="769441"/>
              </a:xfrm>
              <a:prstGeom prst="rect">
                <a:avLst/>
              </a:prstGeom>
              <a:blipFill>
                <a:blip r:embed="rId5"/>
                <a:stretch>
                  <a:fillRect r="-2206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78247C-8320-0EC2-556C-4B9A84E34308}"/>
                  </a:ext>
                </a:extLst>
              </p:cNvPr>
              <p:cNvSpPr txBox="1"/>
              <p:nvPr/>
            </p:nvSpPr>
            <p:spPr>
              <a:xfrm>
                <a:off x="9649647" y="3016186"/>
                <a:ext cx="14634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78247C-8320-0EC2-556C-4B9A84E34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9647" y="3016186"/>
                <a:ext cx="1463488" cy="769441"/>
              </a:xfrm>
              <a:prstGeom prst="rect">
                <a:avLst/>
              </a:prstGeom>
              <a:blipFill>
                <a:blip r:embed="rId6"/>
                <a:stretch>
                  <a:fillRect r="-2564" b="-2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Left Brace 10">
            <a:extLst>
              <a:ext uri="{FF2B5EF4-FFF2-40B4-BE49-F238E27FC236}">
                <a16:creationId xmlns:a16="http://schemas.microsoft.com/office/drawing/2014/main" id="{4530C8D2-E6C7-E65A-0813-3C593271945E}"/>
              </a:ext>
            </a:extLst>
          </p:cNvPr>
          <p:cNvSpPr/>
          <p:nvPr/>
        </p:nvSpPr>
        <p:spPr>
          <a:xfrm>
            <a:off x="2332241" y="143360"/>
            <a:ext cx="405719" cy="6562240"/>
          </a:xfrm>
          <a:prstGeom prst="leftBrace">
            <a:avLst>
              <a:gd name="adj1" fmla="val 73693"/>
              <a:gd name="adj2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79302303-E8BE-2E34-8347-6E06A07B1E31}"/>
              </a:ext>
            </a:extLst>
          </p:cNvPr>
          <p:cNvSpPr/>
          <p:nvPr/>
        </p:nvSpPr>
        <p:spPr>
          <a:xfrm rot="10800000">
            <a:off x="9392017" y="133833"/>
            <a:ext cx="405719" cy="6562240"/>
          </a:xfrm>
          <a:prstGeom prst="leftBrace">
            <a:avLst>
              <a:gd name="adj1" fmla="val 73693"/>
              <a:gd name="adj2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92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Fourier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/>
              <p:nvPr/>
            </p:nvSpPr>
            <p:spPr>
              <a:xfrm>
                <a:off x="3225661" y="1759139"/>
                <a:ext cx="5740674" cy="20188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)~</m:t>
                      </m:r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44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𝜌</m:t>
                                  </m:r>
                                  <m:d>
                                    <m:dPr>
                                      <m:ctrlPr>
                                        <a:rPr lang="en-US" sz="4400" b="1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  <m:r>
                                    <a:rPr lang="en-US" sz="4400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4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p>
                                      <m: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𝒒𝒓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en-US" sz="4400" b="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661" y="1759139"/>
                <a:ext cx="5740674" cy="2018822"/>
              </a:xfrm>
              <a:prstGeom prst="rect">
                <a:avLst/>
              </a:prstGeom>
              <a:blipFill>
                <a:blip r:embed="rId3"/>
                <a:stretch>
                  <a:fillRect l="-10352" t="-125625" r="-220" b="-190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3519D2-651F-4AD1-B3FC-BE0A67B494F1}"/>
              </a:ext>
            </a:extLst>
          </p:cNvPr>
          <p:cNvSpPr txBox="1"/>
          <p:nvPr/>
        </p:nvSpPr>
        <p:spPr>
          <a:xfrm>
            <a:off x="2486108" y="4277069"/>
            <a:ext cx="721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Scattering intensity is related to the differences in 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scattering length density distribution, </a:t>
            </a:r>
            <a:r>
              <a:rPr lang="el-G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D1E8A-0235-47FA-8E4E-6BEB306E718A}"/>
              </a:ext>
            </a:extLst>
          </p:cNvPr>
          <p:cNvSpPr txBox="1"/>
          <p:nvPr/>
        </p:nvSpPr>
        <p:spPr>
          <a:xfrm>
            <a:off x="2486107" y="5362035"/>
            <a:ext cx="7219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Intensity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 ~ |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Fourier transform of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897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Demonstration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3AB88-444A-4DE0-8294-3A1CE15721C2}"/>
              </a:ext>
            </a:extLst>
          </p:cNvPr>
          <p:cNvSpPr txBox="1"/>
          <p:nvPr/>
        </p:nvSpPr>
        <p:spPr>
          <a:xfrm>
            <a:off x="554058" y="5387580"/>
            <a:ext cx="8328088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FFT Software:</a:t>
            </a:r>
          </a:p>
          <a:p>
            <a:r>
              <a:rPr lang="en-US" sz="1400" b="1" dirty="0"/>
              <a:t>Brian Maranville</a:t>
            </a:r>
            <a:r>
              <a:rPr lang="en-US" sz="1400" dirty="0"/>
              <a:t>: </a:t>
            </a:r>
            <a:r>
              <a:rPr lang="en-US" sz="1400" dirty="0">
                <a:solidFill>
                  <a:srgbClr val="00B0F0"/>
                </a:solidFill>
                <a:hlinkClick r:id="rId2" tooltip="Original URL:&#10;https://pages.nist.gov/reflectometry-calculators/fourier_webcam/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https://pages.nist.gov/reflectometry-calculators/fourier_webcam/</a:t>
            </a:r>
            <a:endParaRPr lang="en-US" sz="1400" dirty="0">
              <a:solidFill>
                <a:srgbClr val="00B0F0"/>
              </a:solidFill>
            </a:endParaRPr>
          </a:p>
          <a:p>
            <a:r>
              <a:rPr lang="en-US" sz="1400" b="1" dirty="0"/>
              <a:t>Brian Pauw</a:t>
            </a:r>
            <a:r>
              <a:rPr lang="en-US" sz="1400" dirty="0"/>
              <a:t>: </a:t>
            </a:r>
            <a:r>
              <a:rPr lang="en-US" sz="14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https://lookingatnothing.com/</a:t>
            </a:r>
            <a:endParaRPr lang="en-US" sz="1400" dirty="0">
              <a:solidFill>
                <a:srgbClr val="00B0F0"/>
              </a:solidFill>
            </a:endParaRPr>
          </a:p>
          <a:p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D40456A-A9E5-4EEE-8FA6-161A12C9CC71}"/>
              </a:ext>
            </a:extLst>
          </p:cNvPr>
          <p:cNvSpPr txBox="1">
            <a:spLocks/>
          </p:cNvSpPr>
          <p:nvPr/>
        </p:nvSpPr>
        <p:spPr>
          <a:xfrm>
            <a:off x="4221939" y="17079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Interaction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Orientation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Complex shapes</a:t>
            </a:r>
            <a:endParaRPr lang="en-US" sz="2800" dirty="0"/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loss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919B38-71D8-4837-8F6C-6300FFD2B4E4}"/>
              </a:ext>
            </a:extLst>
          </p:cNvPr>
          <p:cNvSpPr txBox="1">
            <a:spLocks/>
          </p:cNvSpPr>
          <p:nvPr/>
        </p:nvSpPr>
        <p:spPr>
          <a:xfrm>
            <a:off x="463143" y="1721961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Contrast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Size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Shape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b="0" dirty="0"/>
              <a:t>Distribution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3951A0-89AF-42EA-BCEF-0C8DD275DF84}"/>
              </a:ext>
            </a:extLst>
          </p:cNvPr>
          <p:cNvSpPr txBox="1">
            <a:spLocks/>
          </p:cNvSpPr>
          <p:nvPr/>
        </p:nvSpPr>
        <p:spPr>
          <a:xfrm>
            <a:off x="6240780" y="1644379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013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98">
            <a:extLst>
              <a:ext uri="{FF2B5EF4-FFF2-40B4-BE49-F238E27FC236}">
                <a16:creationId xmlns:a16="http://schemas.microsoft.com/office/drawing/2014/main" id="{0D036706-8467-D835-D557-ACAB9F9DFF3B}"/>
              </a:ext>
            </a:extLst>
          </p:cNvPr>
          <p:cNvGrpSpPr/>
          <p:nvPr/>
        </p:nvGrpSpPr>
        <p:grpSpPr>
          <a:xfrm>
            <a:off x="4084098" y="2774053"/>
            <a:ext cx="7662912" cy="3020556"/>
            <a:chOff x="4084098" y="2774053"/>
            <a:chExt cx="7662912" cy="302055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8A1133D-B990-C281-99ED-B31FCCD8FA86}"/>
                </a:ext>
              </a:extLst>
            </p:cNvPr>
            <p:cNvGrpSpPr/>
            <p:nvPr/>
          </p:nvGrpSpPr>
          <p:grpSpPr>
            <a:xfrm>
              <a:off x="7544152" y="2774053"/>
              <a:ext cx="4202858" cy="3020556"/>
              <a:chOff x="8443463" y="2188265"/>
              <a:chExt cx="3559834" cy="2558423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7168094A-857F-5C03-E270-DD8E41EE96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22582" t="3597" b="13015"/>
              <a:stretch/>
            </p:blipFill>
            <p:spPr>
              <a:xfrm>
                <a:off x="9515909" y="2188265"/>
                <a:ext cx="248738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C07A419E-E273-7FC5-5EB0-5946ABB5928F}"/>
                      </a:ext>
                    </a:extLst>
                  </p:cNvPr>
                  <p:cNvSpPr txBox="1"/>
                  <p:nvPr/>
                </p:nvSpPr>
                <p:spPr>
                  <a:xfrm>
                    <a:off x="8443463" y="2804981"/>
                    <a:ext cx="1354886" cy="80813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d>
                            <m:dPr>
                              <m:ctrlPr>
                                <a:rPr lang="en-US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</m:d>
                        </m:oMath>
                      </m:oMathPara>
                    </a14:m>
                    <a:endParaRPr lang="en-US" sz="3600" i="1" dirty="0">
                      <a:latin typeface="Cambria Math" panose="02040503050406030204" pitchFamily="18" charset="0"/>
                      <a:cs typeface="Arial" panose="020B0604020202020204" pitchFamily="34" charset="0"/>
                    </a:endParaRPr>
                  </a:p>
                  <a:p>
                    <a:pPr algn="ctr"/>
                    <a:r>
                      <a:rPr lang="en-US" dirty="0">
                        <a:cs typeface="Arial" panose="020B0604020202020204" pitchFamily="34" charset="0"/>
                      </a:rPr>
                      <a:t>(cm</a:t>
                    </a:r>
                    <a:r>
                      <a:rPr lang="en-US" baseline="30000" dirty="0">
                        <a:cs typeface="Arial" panose="020B0604020202020204" pitchFamily="34" charset="0"/>
                      </a:rPr>
                      <a:t>-1</a:t>
                    </a:r>
                    <a:r>
                      <a:rPr lang="en-US" dirty="0">
                        <a:cs typeface="Arial" panose="020B0604020202020204" pitchFamily="34" charset="0"/>
                      </a:rPr>
                      <a:t> sr</a:t>
                    </a:r>
                    <a:r>
                      <a:rPr lang="en-US" baseline="30000" dirty="0">
                        <a:cs typeface="Arial" panose="020B0604020202020204" pitchFamily="34" charset="0"/>
                      </a:rPr>
                      <a:t>-1</a:t>
                    </a:r>
                    <a:r>
                      <a:rPr lang="en-US" dirty="0">
                        <a:cs typeface="Arial" panose="020B0604020202020204" pitchFamily="34" charset="0"/>
                      </a:rPr>
                      <a:t>)</a:t>
                    </a:r>
                    <a14:m>
                      <m:oMath xmlns:m="http://schemas.openxmlformats.org/officeDocument/2006/math">
                        <m:r>
                          <a:rPr lang="en-US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oMath>
                    </a14:m>
                    <a:endParaRPr lang="en-US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C07A419E-E273-7FC5-5EB0-5946ABB5928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43463" y="2804981"/>
                    <a:ext cx="1354886" cy="80813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F629684-8974-2B72-4F64-5455FC556BC9}"/>
                  </a:ext>
                </a:extLst>
              </p:cNvPr>
              <p:cNvSpPr txBox="1"/>
              <p:nvPr/>
            </p:nvSpPr>
            <p:spPr>
              <a:xfrm>
                <a:off x="10325999" y="4285023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910544B-BF12-E701-D4E1-6BB38128F1B2}"/>
                </a:ext>
              </a:extLst>
            </p:cNvPr>
            <p:cNvCxnSpPr>
              <a:cxnSpLocks/>
            </p:cNvCxnSpPr>
            <p:nvPr/>
          </p:nvCxnSpPr>
          <p:spPr>
            <a:xfrm>
              <a:off x="4084098" y="3430045"/>
              <a:ext cx="5692879" cy="10819"/>
            </a:xfrm>
            <a:prstGeom prst="line">
              <a:avLst/>
            </a:prstGeom>
            <a:ln w="31750">
              <a:solidFill>
                <a:srgbClr val="3505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23989E8-2C2F-70B6-8D50-98ECD473E4D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3891704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14636-9CA3-3318-F5FC-A0D13EE39E0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828266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56C472-92BC-1BFC-3365-9F502D17B74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BCA262-A238-E4CD-7A12-063ED170687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1A7900-269B-A2B2-F4F1-37D6F21EE20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137531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6C1D79-CF02-7547-E1F6-05344061EF1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053389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54CABD-AD8D-6907-A3F8-10B10272A6E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29253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B7C47D-E917-DDC6-06ED-E616DA5DC12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1320555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60297C-ADEF-D43C-BF5E-54A12CE56B9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516193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A4D3B-F04F-8155-A9E9-4348ABC8C58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4766031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0E8854-05DF-2F09-595F-1AE9B3515F0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4346926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64A392-1B50-8E37-37E4-25110F88508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891372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C5BA85-A649-185F-96EA-6ED0331999D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9563243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DA015B-1AF2-6686-068E-B073DBF3EFC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9056751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8E8C3F-D6B3-F209-2F30-8DDF9F151CF8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7764456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5E397D-9C4A-497E-FCDE-1EDDEC5B1F9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491006">
            <a:off x="1216540" y="523598"/>
            <a:ext cx="5778135" cy="58108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C2F8847-F75B-5621-8AF0-D460B35CA72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4539050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F6D8B9-8BA4-B615-A73A-3D232F27E81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475612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23C0BBA-8582-78D0-2F5F-E3C99F0C305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647346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42A343E-9C58-34F1-9005-87FEB0F756D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647346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3B9742F-F9A7-DC7B-6092-3AFCB5ADF79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784877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E624BF-5752-C904-5EEA-C480459017D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700735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74DD500-44E8-3D32-23DD-40D12A10825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876599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E2C150-7DC4-0DCC-4062-EE5852E211E9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367901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0AF4B8-7505-D4ED-FCEB-FF984D76383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163539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5B657C4-1871-A88D-F633-83C00DD94AB1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5624739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18C5AF-4E59-68B8-07FC-535274C73E2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4994272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385AB41-0615-1C48-A3E5-8424E0F79C8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538718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B44308C-AEA2-F7A5-FE39-AD9C62B72DE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0210589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103CBE4-3524-3919-12B9-A862349B9BE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19704097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857039-9674-BB6B-C6A4-C84C95B3A3FC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8411802">
            <a:off x="1232873" y="523598"/>
            <a:ext cx="5778135" cy="58108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B017CA0-7095-83CF-4D4F-599672D5E40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alphaModFix amt="5000"/>
          </a:blip>
          <a:srcRect l="49999" t="746" r="954" b="1263"/>
          <a:stretch>
            <a:fillRect/>
          </a:stretch>
        </p:blipFill>
        <p:spPr>
          <a:xfrm rot="2138352">
            <a:off x="1232873" y="523598"/>
            <a:ext cx="5778135" cy="5810802"/>
          </a:xfrm>
          <a:prstGeom prst="rect">
            <a:avLst/>
          </a:prstGeom>
        </p:spPr>
      </p:pic>
      <p:sp>
        <p:nvSpPr>
          <p:cNvPr id="36" name="Oval 35">
            <a:extLst>
              <a:ext uri="{FF2B5EF4-FFF2-40B4-BE49-F238E27FC236}">
                <a16:creationId xmlns:a16="http://schemas.microsoft.com/office/drawing/2014/main" id="{6725D8F4-EE8C-54E8-398B-1C828A5A9783}"/>
              </a:ext>
            </a:extLst>
          </p:cNvPr>
          <p:cNvSpPr/>
          <p:nvPr/>
        </p:nvSpPr>
        <p:spPr>
          <a:xfrm>
            <a:off x="3568295" y="2893334"/>
            <a:ext cx="1073422" cy="1073422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251D234-16D7-6B10-3C09-6970F21A229C}"/>
              </a:ext>
            </a:extLst>
          </p:cNvPr>
          <p:cNvGrpSpPr/>
          <p:nvPr/>
        </p:nvGrpSpPr>
        <p:grpSpPr>
          <a:xfrm>
            <a:off x="3495726" y="2813079"/>
            <a:ext cx="6578979" cy="2009688"/>
            <a:chOff x="3495726" y="2813079"/>
            <a:chExt cx="6578979" cy="200968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06D059A-295F-3503-9879-ED9582D3F7F7}"/>
                </a:ext>
              </a:extLst>
            </p:cNvPr>
            <p:cNvSpPr/>
            <p:nvPr/>
          </p:nvSpPr>
          <p:spPr>
            <a:xfrm>
              <a:off x="3495726" y="2813079"/>
              <a:ext cx="1216132" cy="1247379"/>
            </a:xfrm>
            <a:prstGeom prst="ellipse">
              <a:avLst/>
            </a:prstGeom>
            <a:noFill/>
            <a:ln w="254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C5A739ED-7F56-AEE3-AEDC-CAA58224BC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52089" y="4030694"/>
              <a:ext cx="302242" cy="379757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C4AE5C9-1430-856B-A8CF-A1126ABF0B1F}"/>
                    </a:ext>
                  </a:extLst>
                </p:cNvPr>
                <p:cNvSpPr txBox="1"/>
                <p:nvPr/>
              </p:nvSpPr>
              <p:spPr>
                <a:xfrm>
                  <a:off x="4006611" y="4176436"/>
                  <a:ext cx="1295439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EC4AE5C9-1430-856B-A8CF-A1126ABF0B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06611" y="4176436"/>
                  <a:ext cx="1295439" cy="646331"/>
                </a:xfrm>
                <a:prstGeom prst="rect">
                  <a:avLst/>
                </a:prstGeom>
                <a:blipFill>
                  <a:blip r:embed="rId5"/>
                  <a:stretch>
                    <a:fillRect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1D68450-CDCD-0E85-B71E-C3917612DD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97862" y="4304013"/>
              <a:ext cx="83003" cy="316677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6EB28EDE-57B9-771A-82BD-D5D1312FC9DF}"/>
                    </a:ext>
                  </a:extLst>
                </p:cNvPr>
                <p:cNvSpPr txBox="1"/>
                <p:nvPr/>
              </p:nvSpPr>
              <p:spPr>
                <a:xfrm>
                  <a:off x="8779266" y="3910248"/>
                  <a:ext cx="129543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oMath>
                    </m:oMathPara>
                  </a14:m>
                  <a:endParaRPr lang="en-US" sz="1050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6EB28EDE-57B9-771A-82BD-D5D1312FC9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9266" y="3910248"/>
                  <a:ext cx="1295439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717D2B9-43D6-30C3-10AC-C1407DB8939C}"/>
              </a:ext>
            </a:extLst>
          </p:cNvPr>
          <p:cNvGrpSpPr/>
          <p:nvPr/>
        </p:nvGrpSpPr>
        <p:grpSpPr>
          <a:xfrm>
            <a:off x="979418" y="225693"/>
            <a:ext cx="10821679" cy="6422150"/>
            <a:chOff x="979418" y="225693"/>
            <a:chExt cx="10821679" cy="642215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2AC2531-DF80-42B3-C3F5-09B3D40589ED}"/>
                </a:ext>
              </a:extLst>
            </p:cNvPr>
            <p:cNvSpPr/>
            <p:nvPr/>
          </p:nvSpPr>
          <p:spPr>
            <a:xfrm>
              <a:off x="979418" y="225693"/>
              <a:ext cx="6261275" cy="6422150"/>
            </a:xfrm>
            <a:prstGeom prst="ellipse">
              <a:avLst/>
            </a:prstGeom>
            <a:noFill/>
            <a:ln w="254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625FB972-4098-756E-8648-9588651F24C5}"/>
                </a:ext>
              </a:extLst>
            </p:cNvPr>
            <p:cNvCxnSpPr>
              <a:cxnSpLocks/>
            </p:cNvCxnSpPr>
            <p:nvPr/>
          </p:nvCxnSpPr>
          <p:spPr>
            <a:xfrm>
              <a:off x="5808333" y="5552562"/>
              <a:ext cx="282778" cy="355301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1FFC1C5E-D2A0-C5CC-2C3A-7BB132DC6012}"/>
                    </a:ext>
                  </a:extLst>
                </p:cNvPr>
                <p:cNvSpPr txBox="1"/>
                <p:nvPr/>
              </p:nvSpPr>
              <p:spPr>
                <a:xfrm>
                  <a:off x="5059551" y="4886766"/>
                  <a:ext cx="1295439" cy="6463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1FFC1C5E-D2A0-C5CC-2C3A-7BB132DC60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59551" y="4886766"/>
                  <a:ext cx="1295439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971" b="-173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FD4692FA-8EBC-30E7-3D9F-D4DE1EC36A98}"/>
                </a:ext>
              </a:extLst>
            </p:cNvPr>
            <p:cNvCxnSpPr>
              <a:cxnSpLocks/>
            </p:cNvCxnSpPr>
            <p:nvPr/>
          </p:nvCxnSpPr>
          <p:spPr>
            <a:xfrm>
              <a:off x="11269096" y="4860522"/>
              <a:ext cx="219584" cy="198206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B25F3718-0272-57FA-558D-0DC743D5C684}"/>
                    </a:ext>
                  </a:extLst>
                </p:cNvPr>
                <p:cNvSpPr txBox="1"/>
                <p:nvPr/>
              </p:nvSpPr>
              <p:spPr>
                <a:xfrm>
                  <a:off x="10505658" y="4462351"/>
                  <a:ext cx="1295439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oMath>
                    </m:oMathPara>
                  </a14:m>
                  <a:endParaRPr lang="en-US" sz="1050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B25F3718-0272-57FA-558D-0DC743D5C6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05658" y="4462351"/>
                  <a:ext cx="1295439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DB812B1-5DED-1E96-5747-4C311D2CFFE8}"/>
              </a:ext>
            </a:extLst>
          </p:cNvPr>
          <p:cNvGrpSpPr/>
          <p:nvPr/>
        </p:nvGrpSpPr>
        <p:grpSpPr>
          <a:xfrm>
            <a:off x="2279444" y="1300943"/>
            <a:ext cx="7497533" cy="3972963"/>
            <a:chOff x="2279444" y="1300943"/>
            <a:chExt cx="7497533" cy="3972963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132D4984-0D7E-6483-0843-6ACF180F14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5607" y="2001973"/>
              <a:ext cx="1055008" cy="1434795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2C92870-4217-4434-14F0-928CC8D02993}"/>
                    </a:ext>
                  </a:extLst>
                </p:cNvPr>
                <p:cNvSpPr txBox="1"/>
                <p:nvPr/>
              </p:nvSpPr>
              <p:spPr>
                <a:xfrm>
                  <a:off x="5366411" y="1300943"/>
                  <a:ext cx="4410566" cy="11495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|"/>
                            <m:endChr m:val="|"/>
                            <m:ctrlPr>
                              <a:rPr lang="en-US" sz="3600" b="0" i="1" dirty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dirty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 =</m:t>
                        </m:r>
                        <m:func>
                          <m:func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36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0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3600" b="0" i="1" dirty="0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3600" b="0" i="0" dirty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6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6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0" i="1" dirty="0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num>
                                  <m:den>
                                    <m:r>
                                      <a:rPr lang="en-US" sz="36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3600" baseline="-2500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2C92870-4217-4434-14F0-928CC8D029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6411" y="1300943"/>
                  <a:ext cx="4410566" cy="1149545"/>
                </a:xfrm>
                <a:prstGeom prst="rect">
                  <a:avLst/>
                </a:prstGeom>
                <a:blipFill>
                  <a:blip r:embed="rId9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D74F2B27-3BC4-3337-8316-CA739DD111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97140" y="2910369"/>
              <a:ext cx="1711193" cy="532052"/>
            </a:xfrm>
            <a:prstGeom prst="straightConnector1">
              <a:avLst/>
            </a:prstGeom>
            <a:ln w="38100">
              <a:solidFill>
                <a:srgbClr val="FFC000">
                  <a:alpha val="25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685EFA99-42F5-DB5E-3708-4C3C2C6F4D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5607" y="2356993"/>
              <a:ext cx="1462073" cy="1090750"/>
            </a:xfrm>
            <a:prstGeom prst="straightConnector1">
              <a:avLst/>
            </a:prstGeom>
            <a:ln w="38100">
              <a:solidFill>
                <a:srgbClr val="FFC00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Arc 83">
              <a:extLst>
                <a:ext uri="{FF2B5EF4-FFF2-40B4-BE49-F238E27FC236}">
                  <a16:creationId xmlns:a16="http://schemas.microsoft.com/office/drawing/2014/main" id="{D7C4BDE0-53F5-790C-46BA-6F8A8B399658}"/>
                </a:ext>
              </a:extLst>
            </p:cNvPr>
            <p:cNvSpPr/>
            <p:nvPr/>
          </p:nvSpPr>
          <p:spPr>
            <a:xfrm>
              <a:off x="2279444" y="1621580"/>
              <a:ext cx="3652326" cy="3652326"/>
            </a:xfrm>
            <a:prstGeom prst="arc">
              <a:avLst>
                <a:gd name="adj1" fmla="val 16949981"/>
                <a:gd name="adj2" fmla="val 21568550"/>
              </a:avLst>
            </a:prstGeom>
            <a:ln w="4762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368E7765-03FF-3CAA-FAC8-0FDD3C6CEAD1}"/>
                </a:ext>
              </a:extLst>
            </p:cNvPr>
            <p:cNvCxnSpPr>
              <a:cxnSpLocks/>
            </p:cNvCxnSpPr>
            <p:nvPr/>
          </p:nvCxnSpPr>
          <p:spPr>
            <a:xfrm>
              <a:off x="4094011" y="3423387"/>
              <a:ext cx="1834129" cy="6658"/>
            </a:xfrm>
            <a:prstGeom prst="straightConnector1">
              <a:avLst/>
            </a:prstGeom>
            <a:ln w="38100">
              <a:solidFill>
                <a:srgbClr val="FFC000">
                  <a:alpha val="1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5E32872F-42CE-A31C-EE33-75E125F7EE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4977" y="1752585"/>
              <a:ext cx="510981" cy="1662726"/>
            </a:xfrm>
            <a:prstGeom prst="straightConnector1">
              <a:avLst/>
            </a:prstGeom>
            <a:ln w="38100">
              <a:solidFill>
                <a:srgbClr val="FFC000">
                  <a:alpha val="25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454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880" y="6306261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1377487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-128919" y="903166"/>
            <a:ext cx="5905924" cy="5475149"/>
            <a:chOff x="-128919" y="414174"/>
            <a:chExt cx="5905924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-128919" y="414174"/>
              <a:ext cx="4602523" cy="5475149"/>
              <a:chOff x="-128919" y="414174"/>
              <a:chExt cx="4602523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-128919" y="3920625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128919" y="3920625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2745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952822"/>
            <a:ext cx="4242125" cy="4949490"/>
            <a:chOff x="7370918" y="463830"/>
            <a:chExt cx="4242125" cy="4949490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4949490"/>
              <a:chOff x="7370918" y="463830"/>
              <a:chExt cx="4242125" cy="494949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1377614"/>
            <a:ext cx="3230691" cy="5000701"/>
            <a:chOff x="5621513" y="888622"/>
            <a:chExt cx="3230691" cy="500070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888622"/>
              <a:ext cx="2933825" cy="5000701"/>
              <a:chOff x="5621513" y="888622"/>
              <a:chExt cx="2933825" cy="500070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888622"/>
                <a:ext cx="1135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58486BA-EC7B-277B-6C02-C6EBF11DF944}"/>
              </a:ext>
            </a:extLst>
          </p:cNvPr>
          <p:cNvSpPr txBox="1"/>
          <p:nvPr/>
        </p:nvSpPr>
        <p:spPr>
          <a:xfrm>
            <a:off x="447254" y="381657"/>
            <a:ext cx="7318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Some math for isotropic monodisperse spheres</a:t>
            </a:r>
          </a:p>
        </p:txBody>
      </p:sp>
    </p:spTree>
    <p:extLst>
      <p:ext uri="{BB962C8B-B14F-4D97-AF65-F5344CB8AC3E}">
        <p14:creationId xmlns:p14="http://schemas.microsoft.com/office/powerpoint/2010/main" val="35591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~ </m:t>
                      </m:r>
                      <m:r>
                        <a:rPr lang="el-GR" sz="6600" i="1" dirty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el-GR" sz="66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l-GR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6600" i="1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1E583FD7-CAF7-490E-97A3-CB619E35961D}"/>
              </a:ext>
            </a:extLst>
          </p:cNvPr>
          <p:cNvGrpSpPr/>
          <p:nvPr/>
        </p:nvGrpSpPr>
        <p:grpSpPr>
          <a:xfrm>
            <a:off x="3813932" y="769263"/>
            <a:ext cx="7714558" cy="1532850"/>
            <a:chOff x="3813932" y="769263"/>
            <a:chExt cx="7714558" cy="15328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0922F6-BBE1-4A2D-8C00-33BC466583BB}"/>
                </a:ext>
              </a:extLst>
            </p:cNvPr>
            <p:cNvSpPr txBox="1"/>
            <p:nvPr/>
          </p:nvSpPr>
          <p:spPr>
            <a:xfrm>
              <a:off x="9001964" y="76926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incoherent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09F8EC-EC41-42F1-9DA1-72A5585C2729}"/>
                </a:ext>
              </a:extLst>
            </p:cNvPr>
            <p:cNvSpPr txBox="1"/>
            <p:nvPr/>
          </p:nvSpPr>
          <p:spPr>
            <a:xfrm>
              <a:off x="3986568" y="1244513"/>
              <a:ext cx="4501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coherent scattering</a:t>
              </a:r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20507C13-95C7-438E-986E-1E35DEBBC4CB}"/>
                </a:ext>
              </a:extLst>
            </p:cNvPr>
            <p:cNvSpPr/>
            <p:nvPr/>
          </p:nvSpPr>
          <p:spPr>
            <a:xfrm rot="16200000">
              <a:off x="5970554" y="-358669"/>
              <a:ext cx="504160" cy="4817403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B69DE178-7696-467E-AFA2-1CA5344B42EB}"/>
                </a:ext>
              </a:extLst>
            </p:cNvPr>
            <p:cNvSpPr/>
            <p:nvPr/>
          </p:nvSpPr>
          <p:spPr>
            <a:xfrm rot="16200000">
              <a:off x="10013147" y="1353668"/>
              <a:ext cx="504160" cy="1392730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CBC4C6-5BA9-4A6A-9EBA-CBE1FF93F6F4}"/>
              </a:ext>
            </a:extLst>
          </p:cNvPr>
          <p:cNvGrpSpPr/>
          <p:nvPr/>
        </p:nvGrpSpPr>
        <p:grpSpPr>
          <a:xfrm>
            <a:off x="781308" y="3565275"/>
            <a:ext cx="10595186" cy="2043712"/>
            <a:chOff x="781308" y="3565275"/>
            <a:chExt cx="10595186" cy="20437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BF4A49-A200-4778-9E0B-F8115F6D2B9D}"/>
                </a:ext>
              </a:extLst>
            </p:cNvPr>
            <p:cNvGrpSpPr/>
            <p:nvPr/>
          </p:nvGrpSpPr>
          <p:grpSpPr>
            <a:xfrm>
              <a:off x="781308" y="3669040"/>
              <a:ext cx="2955429" cy="1939947"/>
              <a:chOff x="1143258" y="3669040"/>
              <a:chExt cx="2955429" cy="1939947"/>
            </a:xfrm>
          </p:grpSpPr>
          <p:cxnSp>
            <p:nvCxnSpPr>
              <p:cNvPr id="8" name="Straight Arrow Connector 7"/>
              <p:cNvCxnSpPr>
                <a:cxnSpLocks/>
              </p:cNvCxnSpPr>
              <p:nvPr/>
            </p:nvCxnSpPr>
            <p:spPr>
              <a:xfrm flipV="1">
                <a:off x="2546966" y="3669040"/>
                <a:ext cx="1551721" cy="652882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1143258" y="4408658"/>
                <a:ext cx="232996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 volume fraction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2C6D65-6F9F-4D7A-8621-272617224627}"/>
                </a:ext>
              </a:extLst>
            </p:cNvPr>
            <p:cNvGrpSpPr/>
            <p:nvPr/>
          </p:nvGrpSpPr>
          <p:grpSpPr>
            <a:xfrm>
              <a:off x="3111270" y="3646728"/>
              <a:ext cx="2897225" cy="1601239"/>
              <a:chOff x="3473220" y="3646728"/>
              <a:chExt cx="2897225" cy="1601239"/>
            </a:xfrm>
          </p:grpSpPr>
          <p:cxnSp>
            <p:nvCxnSpPr>
              <p:cNvPr id="17" name="Straight Arrow Connector 16"/>
              <p:cNvCxnSpPr>
                <a:cxnSpLocks/>
              </p:cNvCxnSpPr>
              <p:nvPr/>
            </p:nvCxnSpPr>
            <p:spPr>
              <a:xfrm flipV="1">
                <a:off x="4507871" y="3646728"/>
                <a:ext cx="561827" cy="65288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473220" y="4416970"/>
                <a:ext cx="2897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scattering length density difference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9B44B5-4DD1-4301-9E42-DDA19B9790C1}"/>
                </a:ext>
              </a:extLst>
            </p:cNvPr>
            <p:cNvGrpSpPr/>
            <p:nvPr/>
          </p:nvGrpSpPr>
          <p:grpSpPr>
            <a:xfrm>
              <a:off x="5732078" y="3565275"/>
              <a:ext cx="2034069" cy="1661376"/>
              <a:chOff x="6094028" y="3565275"/>
              <a:chExt cx="2034069" cy="1661376"/>
            </a:xfrm>
          </p:grpSpPr>
          <p:cxnSp>
            <p:nvCxnSpPr>
              <p:cNvPr id="22" name="Straight Arrow Connector 21"/>
              <p:cNvCxnSpPr>
                <a:cxnSpLocks/>
              </p:cNvCxnSpPr>
              <p:nvPr/>
            </p:nvCxnSpPr>
            <p:spPr>
              <a:xfrm flipH="1" flipV="1">
                <a:off x="6257004" y="3565275"/>
                <a:ext cx="435916" cy="78580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094028" y="4395654"/>
                <a:ext cx="20340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8725BF-0D64-4876-9C11-5939FA6663C7}"/>
                </a:ext>
              </a:extLst>
            </p:cNvPr>
            <p:cNvGrpSpPr/>
            <p:nvPr/>
          </p:nvGrpSpPr>
          <p:grpSpPr>
            <a:xfrm>
              <a:off x="6934749" y="3598059"/>
              <a:ext cx="4441745" cy="1612797"/>
              <a:chOff x="7516372" y="3598059"/>
              <a:chExt cx="4441745" cy="1612797"/>
            </a:xfrm>
          </p:grpSpPr>
          <p:cxnSp>
            <p:nvCxnSpPr>
              <p:cNvPr id="32" name="Straight Arrow Connector 31"/>
              <p:cNvCxnSpPr>
                <a:cxnSpLocks/>
              </p:cNvCxnSpPr>
              <p:nvPr/>
            </p:nvCxnSpPr>
            <p:spPr>
              <a:xfrm flipH="1" flipV="1">
                <a:off x="8174218" y="3598059"/>
                <a:ext cx="487706" cy="75302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7516372" y="4379859"/>
                <a:ext cx="25265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structure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56900F-6B40-4CBB-A652-F8566102325B}"/>
                  </a:ext>
                </a:extLst>
              </p:cNvPr>
              <p:cNvSpPr txBox="1"/>
              <p:nvPr/>
            </p:nvSpPr>
            <p:spPr>
              <a:xfrm>
                <a:off x="9431591" y="4395654"/>
                <a:ext cx="252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background</a:t>
                </a: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7E3CE7-FF45-436C-BE43-4F50A969BB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76427" y="3669038"/>
              <a:ext cx="88800" cy="682045"/>
            </a:xfrm>
            <a:prstGeom prst="straightConnector1">
              <a:avLst/>
            </a:prstGeom>
            <a:ln w="508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696ED97-37E0-4F30-D4D0-E745C7FFCB4C}"/>
              </a:ext>
            </a:extLst>
          </p:cNvPr>
          <p:cNvSpPr txBox="1"/>
          <p:nvPr/>
        </p:nvSpPr>
        <p:spPr>
          <a:xfrm>
            <a:off x="1130862" y="1553716"/>
            <a:ext cx="1775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scattering intensity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F0FE1-A40E-7BDF-70B4-15EE67C3725D}"/>
              </a:ext>
            </a:extLst>
          </p:cNvPr>
          <p:cNvSpPr txBox="1"/>
          <p:nvPr/>
        </p:nvSpPr>
        <p:spPr>
          <a:xfrm>
            <a:off x="447254" y="381657"/>
            <a:ext cx="7318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Some math for isotropic monodisperse spheres</a:t>
            </a:r>
          </a:p>
        </p:txBody>
      </p:sp>
    </p:spTree>
    <p:extLst>
      <p:ext uri="{BB962C8B-B14F-4D97-AF65-F5344CB8AC3E}">
        <p14:creationId xmlns:p14="http://schemas.microsoft.com/office/powerpoint/2010/main" val="428169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</a:t>
            </a:r>
            <a:r>
              <a:rPr lang="en-US" sz="6000" u="sng" dirty="0"/>
              <a:t>small-angle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2530438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</p:spTree>
    <p:extLst>
      <p:ext uri="{BB962C8B-B14F-4D97-AF65-F5344CB8AC3E}">
        <p14:creationId xmlns:p14="http://schemas.microsoft.com/office/powerpoint/2010/main" val="79288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“Small” angles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9B68E00-B121-4C2E-A3F3-0EB3CEC73E22}"/>
              </a:ext>
            </a:extLst>
          </p:cNvPr>
          <p:cNvSpPr/>
          <p:nvPr/>
        </p:nvSpPr>
        <p:spPr>
          <a:xfrm>
            <a:off x="5215081" y="2895024"/>
            <a:ext cx="1089660" cy="1089660"/>
          </a:xfrm>
          <a:prstGeom prst="ellipse">
            <a:avLst/>
          </a:prstGeom>
          <a:noFill/>
          <a:ln w="76200">
            <a:solidFill>
              <a:srgbClr val="00B0F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A4B38D-B6F4-4189-9CDF-680FB25FB459}"/>
              </a:ext>
            </a:extLst>
          </p:cNvPr>
          <p:cNvSpPr/>
          <p:nvPr/>
        </p:nvSpPr>
        <p:spPr>
          <a:xfrm>
            <a:off x="4861560" y="2541503"/>
            <a:ext cx="1796702" cy="1796702"/>
          </a:xfrm>
          <a:prstGeom prst="ellipse">
            <a:avLst/>
          </a:prstGeom>
          <a:noFill/>
          <a:ln w="762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C59D15-68CF-4999-8B13-418EEC3A9EA2}"/>
              </a:ext>
            </a:extLst>
          </p:cNvPr>
          <p:cNvSpPr/>
          <p:nvPr/>
        </p:nvSpPr>
        <p:spPr>
          <a:xfrm>
            <a:off x="4524420" y="2204363"/>
            <a:ext cx="2470983" cy="2470983"/>
          </a:xfrm>
          <a:prstGeom prst="ellipse">
            <a:avLst/>
          </a:prstGeom>
          <a:noFill/>
          <a:ln w="76200">
            <a:solidFill>
              <a:srgbClr val="00B0F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201439" y="3449280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54B96C-5049-4013-AA56-1DA22B9FE534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975835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B670407-A3A9-47E7-8119-47B1B748AF49}"/>
              </a:ext>
            </a:extLst>
          </p:cNvPr>
          <p:cNvSpPr txBox="1"/>
          <p:nvPr/>
        </p:nvSpPr>
        <p:spPr>
          <a:xfrm>
            <a:off x="6510383" y="215028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scattered</a:t>
            </a:r>
            <a:endParaRPr lang="en-US" baseline="-25000" dirty="0">
              <a:solidFill>
                <a:srgbClr val="00B0F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9E669CE-8857-42FF-BCE3-1FD21DAECB61}"/>
              </a:ext>
            </a:extLst>
          </p:cNvPr>
          <p:cNvCxnSpPr>
            <a:cxnSpLocks/>
          </p:cNvCxnSpPr>
          <p:nvPr/>
        </p:nvCxnSpPr>
        <p:spPr>
          <a:xfrm flipH="1" flipV="1">
            <a:off x="10824543" y="2541503"/>
            <a:ext cx="93328" cy="8567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/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US" sz="4800" b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6387136C-6013-495E-9EB2-E061324C2090}"/>
              </a:ext>
            </a:extLst>
          </p:cNvPr>
          <p:cNvSpPr txBox="1"/>
          <p:nvPr/>
        </p:nvSpPr>
        <p:spPr>
          <a:xfrm>
            <a:off x="8295825" y="1940470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</a:rPr>
              <a:t>k</a:t>
            </a:r>
            <a:r>
              <a:rPr lang="en-US" sz="3200" b="1" baseline="-25000" dirty="0" err="1">
                <a:solidFill>
                  <a:srgbClr val="00B0F0"/>
                </a:solidFill>
              </a:rPr>
              <a:t>s</a:t>
            </a:r>
            <a:endParaRPr lang="en-US" sz="3200" b="1" baseline="-25000" dirty="0">
              <a:solidFill>
                <a:srgbClr val="00B0F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2FA788-C802-41C2-B515-8A8AD61BE570}"/>
              </a:ext>
            </a:extLst>
          </p:cNvPr>
          <p:cNvSpPr txBox="1"/>
          <p:nvPr/>
        </p:nvSpPr>
        <p:spPr>
          <a:xfrm>
            <a:off x="10417439" y="2693471"/>
            <a:ext cx="441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q</a:t>
            </a:r>
            <a:endParaRPr lang="en-US" sz="3200" b="1" baseline="-25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554A158-88F8-49C0-8BEB-98F63FB1B856}"/>
              </a:ext>
            </a:extLst>
          </p:cNvPr>
          <p:cNvSpPr txBox="1"/>
          <p:nvPr/>
        </p:nvSpPr>
        <p:spPr>
          <a:xfrm>
            <a:off x="11051612" y="1443633"/>
            <a:ext cx="827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I(</a:t>
            </a:r>
            <a:r>
              <a:rPr lang="en-US" sz="3200" b="1" dirty="0"/>
              <a:t>q</a:t>
            </a:r>
            <a:r>
              <a:rPr lang="en-US" sz="3200" dirty="0"/>
              <a:t>)</a:t>
            </a:r>
            <a:endParaRPr lang="en-US" sz="3200" baseline="-250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9B6918-448B-4C80-BF49-B45BE6A57C19}"/>
              </a:ext>
            </a:extLst>
          </p:cNvPr>
          <p:cNvSpPr/>
          <p:nvPr/>
        </p:nvSpPr>
        <p:spPr>
          <a:xfrm>
            <a:off x="5686983" y="2997706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36C558-6E23-4F7A-9741-FE1D5F9A8B25}"/>
              </a:ext>
            </a:extLst>
          </p:cNvPr>
          <p:cNvGrpSpPr/>
          <p:nvPr/>
        </p:nvGrpSpPr>
        <p:grpSpPr>
          <a:xfrm>
            <a:off x="2755802" y="1788102"/>
            <a:ext cx="3470108" cy="1040386"/>
            <a:chOff x="2755802" y="1788102"/>
            <a:chExt cx="3470108" cy="10403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/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48398E-4D30-442A-8FF4-C0D0A8E2B195}"/>
                </a:ext>
              </a:extLst>
            </p:cNvPr>
            <p:cNvSpPr txBox="1"/>
            <p:nvPr/>
          </p:nvSpPr>
          <p:spPr>
            <a:xfrm>
              <a:off x="2755802" y="1788102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F0"/>
                  </a:solidFill>
                </a:rPr>
                <a:t>Bragg condition</a:t>
              </a:r>
              <a:endParaRPr lang="en-US" baseline="-250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F27779C-0476-4A64-92B1-D7FAAD0C2000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657124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63AF30-56EA-4538-8E1F-8548959519A1}"/>
              </a:ext>
            </a:extLst>
          </p:cNvPr>
          <p:cNvCxnSpPr>
            <a:cxnSpLocks/>
          </p:cNvCxnSpPr>
          <p:nvPr/>
        </p:nvCxnSpPr>
        <p:spPr>
          <a:xfrm>
            <a:off x="610485" y="3093537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/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ight Brace 42">
            <a:extLst>
              <a:ext uri="{FF2B5EF4-FFF2-40B4-BE49-F238E27FC236}">
                <a16:creationId xmlns:a16="http://schemas.microsoft.com/office/drawing/2014/main" id="{BE98D736-675B-43B2-9FF8-E7C65318859F}"/>
              </a:ext>
            </a:extLst>
          </p:cNvPr>
          <p:cNvSpPr/>
          <p:nvPr/>
        </p:nvSpPr>
        <p:spPr>
          <a:xfrm>
            <a:off x="5866899" y="3074844"/>
            <a:ext cx="104126" cy="343918"/>
          </a:xfrm>
          <a:prstGeom prst="rightBrace">
            <a:avLst>
              <a:gd name="adj1" fmla="val 4403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AE59CC-5CF0-4EDA-A325-2E09162C83FC}"/>
              </a:ext>
            </a:extLst>
          </p:cNvPr>
          <p:cNvGrpSpPr/>
          <p:nvPr/>
        </p:nvGrpSpPr>
        <p:grpSpPr>
          <a:xfrm>
            <a:off x="2224692" y="4583906"/>
            <a:ext cx="1641796" cy="1294394"/>
            <a:chOff x="2224692" y="4583906"/>
            <a:chExt cx="1641796" cy="1294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/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≌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4806850-ED89-47F0-B0B6-2D2587D9BFE2}"/>
                </a:ext>
              </a:extLst>
            </p:cNvPr>
            <p:cNvSpPr txBox="1"/>
            <p:nvPr/>
          </p:nvSpPr>
          <p:spPr>
            <a:xfrm>
              <a:off x="2224692" y="5508968"/>
              <a:ext cx="1641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nm to 10 µm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497A3F-FE58-4AB0-8AD5-45B767061F5E}"/>
              </a:ext>
            </a:extLst>
          </p:cNvPr>
          <p:cNvGrpSpPr/>
          <p:nvPr/>
        </p:nvGrpSpPr>
        <p:grpSpPr>
          <a:xfrm>
            <a:off x="4618253" y="4540818"/>
            <a:ext cx="2397323" cy="1370882"/>
            <a:chOff x="4618253" y="4540818"/>
            <a:chExt cx="2397323" cy="13708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/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A50BFF-7608-4F7F-8B20-AFE1D0542CAB}"/>
                </a:ext>
              </a:extLst>
            </p:cNvPr>
            <p:cNvSpPr txBox="1"/>
            <p:nvPr/>
          </p:nvSpPr>
          <p:spPr>
            <a:xfrm>
              <a:off x="4686758" y="5542368"/>
              <a:ext cx="2308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Å</a:t>
              </a:r>
              <a:r>
                <a:rPr lang="en-US" baseline="30000" dirty="0"/>
                <a:t>-1</a:t>
              </a:r>
              <a:r>
                <a:rPr lang="en-US" dirty="0"/>
                <a:t> to 0.00003 Å</a:t>
              </a:r>
              <a:r>
                <a:rPr lang="en-US" baseline="30000" dirty="0"/>
                <a:t>-1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808D0B-02D8-4561-981D-54C848785E7C}"/>
              </a:ext>
            </a:extLst>
          </p:cNvPr>
          <p:cNvGrpSpPr/>
          <p:nvPr/>
        </p:nvGrpSpPr>
        <p:grpSpPr>
          <a:xfrm>
            <a:off x="8181130" y="4609894"/>
            <a:ext cx="1816523" cy="1301806"/>
            <a:chOff x="8181130" y="4609894"/>
            <a:chExt cx="1816523" cy="13018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/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769C52-60A9-42BD-B924-F1468DF61136}"/>
                </a:ext>
              </a:extLst>
            </p:cNvPr>
            <p:cNvSpPr txBox="1"/>
            <p:nvPr/>
          </p:nvSpPr>
          <p:spPr>
            <a:xfrm>
              <a:off x="8181130" y="5542368"/>
              <a:ext cx="181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30</a:t>
              </a:r>
              <a:r>
                <a:rPr lang="en-US" dirty="0">
                  <a:sym typeface="Symbol" panose="05050102010706020507" pitchFamily="18" charset="2"/>
                </a:rPr>
                <a:t> </a:t>
              </a:r>
              <a:r>
                <a:rPr lang="en-US" dirty="0"/>
                <a:t>to 0.0006</a:t>
              </a:r>
              <a:r>
                <a:rPr lang="en-US" dirty="0">
                  <a:sym typeface="Symbol" panose="05050102010706020507" pitchFamily="18" charset="2"/>
                </a:rPr>
                <a:t>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1941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CDA9D03-9CCB-4134-BF3B-D70C106A9CBC}"/>
              </a:ext>
            </a:extLst>
          </p:cNvPr>
          <p:cNvGrpSpPr/>
          <p:nvPr/>
        </p:nvGrpSpPr>
        <p:grpSpPr>
          <a:xfrm>
            <a:off x="1259232" y="399098"/>
            <a:ext cx="9957833" cy="5659180"/>
            <a:chOff x="2276424" y="775728"/>
            <a:chExt cx="8315732" cy="472595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F4757A7-895E-44BD-9262-C19304B9B0C5}"/>
                </a:ext>
              </a:extLst>
            </p:cNvPr>
            <p:cNvSpPr txBox="1"/>
            <p:nvPr/>
          </p:nvSpPr>
          <p:spPr>
            <a:xfrm>
              <a:off x="4999117" y="3729804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7667E0-89E7-4C86-8927-3604831AF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2679" y="2446543"/>
              <a:ext cx="515054" cy="471220"/>
            </a:xfrm>
            <a:prstGeom prst="rect">
              <a:avLst/>
            </a:prstGeom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CC65987-93F5-4787-A032-E1758DC59617}"/>
                </a:ext>
              </a:extLst>
            </p:cNvPr>
            <p:cNvCxnSpPr>
              <a:stCxn id="2" idx="0"/>
            </p:cNvCxnSpPr>
            <p:nvPr/>
          </p:nvCxnSpPr>
          <p:spPr>
            <a:xfrm flipH="1" flipV="1">
              <a:off x="5122480" y="3552004"/>
              <a:ext cx="340866" cy="17780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224789-479E-47B2-95C8-B5FDABB04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6424" y="775728"/>
              <a:ext cx="7976564" cy="47259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/>
                <p:nvPr/>
              </p:nvSpPr>
              <p:spPr>
                <a:xfrm>
                  <a:off x="8542125" y="4414538"/>
                  <a:ext cx="463972" cy="4369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2125" y="4414538"/>
                  <a:ext cx="463972" cy="436938"/>
                </a:xfrm>
                <a:prstGeom prst="rect">
                  <a:avLst/>
                </a:prstGeom>
                <a:blipFill>
                  <a:blip r:embed="rId4"/>
                  <a:stretch>
                    <a:fillRect l="-6667" b="-1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/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/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820E14-59C6-48E1-A82C-DCA9279FC855}"/>
                </a:ext>
              </a:extLst>
            </p:cNvPr>
            <p:cNvSpPr txBox="1"/>
            <p:nvPr/>
          </p:nvSpPr>
          <p:spPr>
            <a:xfrm>
              <a:off x="3232679" y="1969653"/>
              <a:ext cx="1348405" cy="334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Wavelength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/>
                <p:nvPr/>
              </p:nvSpPr>
              <p:spPr>
                <a:xfrm>
                  <a:off x="9081616" y="2047435"/>
                  <a:ext cx="1440772" cy="5774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81616" y="2047435"/>
                  <a:ext cx="1440772" cy="577498"/>
                </a:xfrm>
                <a:prstGeom prst="rect">
                  <a:avLst/>
                </a:prstGeom>
                <a:blipFill>
                  <a:blip r:embed="rId7"/>
                  <a:stretch>
                    <a:fillRect l="-1460" t="-18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/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18091A-DB89-4AC4-905F-6376B9A96FA2}"/>
              </a:ext>
            </a:extLst>
          </p:cNvPr>
          <p:cNvSpPr txBox="1"/>
          <p:nvPr/>
        </p:nvSpPr>
        <p:spPr>
          <a:xfrm>
            <a:off x="719891" y="5931621"/>
            <a:ext cx="6982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Hammouda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B. (2016). The SANS Toolbox. Gaithersburg, MD, NIST Center for Neutron Research.</a:t>
            </a:r>
          </a:p>
          <a:p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www.nist.gov</a:t>
            </a:r>
            <a:r>
              <a:rPr lang="en-US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/system/files/documents/2023/04/14/</a:t>
            </a:r>
            <a:r>
              <a:rPr lang="en-US" sz="1200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the_sans_toolbox.pdf</a:t>
            </a:r>
            <a:endParaRPr lang="en-US" sz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85D332FF-907B-424F-8196-DA458F334155}"/>
              </a:ext>
            </a:extLst>
          </p:cNvPr>
          <p:cNvSpPr/>
          <p:nvPr/>
        </p:nvSpPr>
        <p:spPr>
          <a:xfrm rot="20460755">
            <a:off x="8855492" y="2533936"/>
            <a:ext cx="924633" cy="1280945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30E529-DACB-B4DD-15A4-3C9C8CE4719A}"/>
              </a:ext>
            </a:extLst>
          </p:cNvPr>
          <p:cNvSpPr txBox="1"/>
          <p:nvPr/>
        </p:nvSpPr>
        <p:spPr>
          <a:xfrm>
            <a:off x="5159582" y="4617959"/>
            <a:ext cx="3332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Sample-detector distance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2231B95-8FFF-938E-2A48-FFDE22D5698E}"/>
              </a:ext>
            </a:extLst>
          </p:cNvPr>
          <p:cNvSpPr txBox="1">
            <a:spLocks/>
          </p:cNvSpPr>
          <p:nvPr/>
        </p:nvSpPr>
        <p:spPr>
          <a:xfrm>
            <a:off x="371703" y="383184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/>
              <a:t>What</a:t>
            </a:r>
            <a:r>
              <a:rPr lang="en-US" dirty="0"/>
              <a:t> q-range </a:t>
            </a:r>
            <a:r>
              <a:rPr lang="en-US" b="0" dirty="0"/>
              <a:t>do you need?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89F38413-F01D-E77B-E14D-537EA60228FF}"/>
              </a:ext>
            </a:extLst>
          </p:cNvPr>
          <p:cNvSpPr/>
          <p:nvPr/>
        </p:nvSpPr>
        <p:spPr>
          <a:xfrm rot="16200000">
            <a:off x="7500540" y="2901324"/>
            <a:ext cx="604809" cy="2954902"/>
          </a:xfrm>
          <a:prstGeom prst="leftBrace">
            <a:avLst>
              <a:gd name="adj1" fmla="val 60542"/>
              <a:gd name="adj2" fmla="val 40943"/>
            </a:avLst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69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0788661-E7BA-46CD-A9AA-98D6A46BC6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867447"/>
              </p:ext>
            </p:extLst>
          </p:nvPr>
        </p:nvGraphicFramePr>
        <p:xfrm>
          <a:off x="6091426" y="2179987"/>
          <a:ext cx="5258540" cy="4023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0788661-E7BA-46CD-A9AA-98D6A46BC6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1426" y="2179987"/>
                        <a:ext cx="5258540" cy="4023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0E02378-73DE-43B5-A174-8823D970C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35" y="588244"/>
            <a:ext cx="5911214" cy="626714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DCD18AC-E817-4EE8-86FD-C0FB3AA62943}"/>
              </a:ext>
            </a:extLst>
          </p:cNvPr>
          <p:cNvCxnSpPr>
            <a:cxnSpLocks/>
          </p:cNvCxnSpPr>
          <p:nvPr/>
        </p:nvCxnSpPr>
        <p:spPr>
          <a:xfrm flipV="1">
            <a:off x="1443093" y="3656441"/>
            <a:ext cx="1828800" cy="174752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E24BFB4-5914-42F4-A66F-45C576648741}"/>
              </a:ext>
            </a:extLst>
          </p:cNvPr>
          <p:cNvSpPr txBox="1"/>
          <p:nvPr/>
        </p:nvSpPr>
        <p:spPr>
          <a:xfrm>
            <a:off x="2269015" y="300525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VSANS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7CFDF80-22DA-4650-A522-EDB6A66DA8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l="67501" t="2575" b="7849"/>
          <a:stretch/>
        </p:blipFill>
        <p:spPr>
          <a:xfrm rot="21427919">
            <a:off x="1908477" y="1463575"/>
            <a:ext cx="953385" cy="9185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3A58FE-79F6-4A1D-8C8E-7CC808D83059}"/>
              </a:ext>
            </a:extLst>
          </p:cNvPr>
          <p:cNvGrpSpPr/>
          <p:nvPr/>
        </p:nvGrpSpPr>
        <p:grpSpPr>
          <a:xfrm>
            <a:off x="3348620" y="729742"/>
            <a:ext cx="5482288" cy="4769247"/>
            <a:chOff x="3348620" y="729742"/>
            <a:chExt cx="5482288" cy="476924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7D9F1-FB2F-49CE-AC36-B9A3A86D3A17}"/>
                </a:ext>
              </a:extLst>
            </p:cNvPr>
            <p:cNvGrpSpPr/>
            <p:nvPr/>
          </p:nvGrpSpPr>
          <p:grpSpPr>
            <a:xfrm>
              <a:off x="3348620" y="729742"/>
              <a:ext cx="5482288" cy="3188522"/>
              <a:chOff x="3348620" y="729742"/>
              <a:chExt cx="5482288" cy="3188522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EC87A05-7B46-4D98-A3A0-CBF5AF74E8AC}"/>
                  </a:ext>
                </a:extLst>
              </p:cNvPr>
              <p:cNvGrpSpPr/>
              <p:nvPr/>
            </p:nvGrpSpPr>
            <p:grpSpPr>
              <a:xfrm>
                <a:off x="3348620" y="729742"/>
                <a:ext cx="5482288" cy="3188522"/>
                <a:chOff x="3348620" y="729742"/>
                <a:chExt cx="5482288" cy="3188522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8FA11C9-072B-435C-9A78-67D9561D5032}"/>
                    </a:ext>
                  </a:extLst>
                </p:cNvPr>
                <p:cNvSpPr txBox="1"/>
                <p:nvPr/>
              </p:nvSpPr>
              <p:spPr>
                <a:xfrm>
                  <a:off x="6960118" y="3148823"/>
                  <a:ext cx="187079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Fractal dimensions</a:t>
                  </a:r>
                </a:p>
                <a:p>
                  <a:r>
                    <a:rPr lang="en-US" sz="1100" dirty="0"/>
                    <a:t>Cluster lengths</a:t>
                  </a:r>
                </a:p>
                <a:p>
                  <a:r>
                    <a:rPr lang="en-US" sz="1100" dirty="0"/>
                    <a:t>Second virial coefficients</a:t>
                  </a:r>
                </a:p>
                <a:p>
                  <a:r>
                    <a:rPr lang="en-US" sz="1100" dirty="0"/>
                    <a:t>Radius of gyration</a:t>
                  </a: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CF9DDC6C-9FF4-4080-A021-36A3781414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48620" y="1491626"/>
                  <a:ext cx="1917646" cy="2083536"/>
                </a:xfrm>
                <a:prstGeom prst="straightConnector1">
                  <a:avLst/>
                </a:prstGeom>
                <a:ln w="38100">
                  <a:solidFill>
                    <a:srgbClr val="2009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C5DAEAFD-3F01-4F2A-B9CD-4030224B0159}"/>
                    </a:ext>
                  </a:extLst>
                </p:cNvPr>
                <p:cNvGrpSpPr/>
                <p:nvPr/>
              </p:nvGrpSpPr>
              <p:grpSpPr>
                <a:xfrm>
                  <a:off x="6204880" y="729742"/>
                  <a:ext cx="1985257" cy="1338168"/>
                  <a:chOff x="6204880" y="729742"/>
                  <a:chExt cx="1985257" cy="1338168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C283D337-69DD-4FA6-8D9E-93D54424BD31}"/>
                      </a:ext>
                    </a:extLst>
                  </p:cNvPr>
                  <p:cNvSpPr txBox="1"/>
                  <p:nvPr/>
                </p:nvSpPr>
                <p:spPr>
                  <a:xfrm>
                    <a:off x="6204880" y="1614811"/>
                    <a:ext cx="88357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Low-q</a:t>
                    </a:r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3774D270-863B-4744-807D-6A28BB6FE792}"/>
                      </a:ext>
                    </a:extLst>
                  </p:cNvPr>
                  <p:cNvGrpSpPr/>
                  <p:nvPr/>
                </p:nvGrpSpPr>
                <p:grpSpPr>
                  <a:xfrm>
                    <a:off x="6769186" y="729742"/>
                    <a:ext cx="1420951" cy="1338168"/>
                    <a:chOff x="8041093" y="158849"/>
                    <a:chExt cx="1746168" cy="1644438"/>
                  </a:xfrm>
                </p:grpSpPr>
                <p:grpSp>
                  <p:nvGrpSpPr>
                    <p:cNvPr id="8" name="Group 7">
                      <a:extLst>
                        <a:ext uri="{FF2B5EF4-FFF2-40B4-BE49-F238E27FC236}">
                          <a16:creationId xmlns:a16="http://schemas.microsoft.com/office/drawing/2014/main" id="{45472AC5-ACB0-4BB9-8810-1651D35083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1093" y="640179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3" name="Group 2">
                        <a:extLst>
                          <a:ext uri="{FF2B5EF4-FFF2-40B4-BE49-F238E27FC236}">
                            <a16:creationId xmlns:a16="http://schemas.microsoft.com/office/drawing/2014/main" id="{4D352B96-D0BA-4C23-BF58-F23228EAE4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13" name="Oval 112">
                          <a:extLst>
                            <a:ext uri="{FF2B5EF4-FFF2-40B4-BE49-F238E27FC236}">
                              <a16:creationId xmlns:a16="http://schemas.microsoft.com/office/drawing/2014/main" id="{C586BCA6-894E-4112-8AB1-827C675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4" name="Oval 113">
                          <a:extLst>
                            <a:ext uri="{FF2B5EF4-FFF2-40B4-BE49-F238E27FC236}">
                              <a16:creationId xmlns:a16="http://schemas.microsoft.com/office/drawing/2014/main" id="{6D16D2C9-05CC-486E-AF2D-A54A9E684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5" name="Oval 114">
                          <a:extLst>
                            <a:ext uri="{FF2B5EF4-FFF2-40B4-BE49-F238E27FC236}">
                              <a16:creationId xmlns:a16="http://schemas.microsoft.com/office/drawing/2014/main" id="{1648F1CD-147E-4C73-BFC8-F6A8F3F6F7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6" name="Oval 115">
                          <a:extLst>
                            <a:ext uri="{FF2B5EF4-FFF2-40B4-BE49-F238E27FC236}">
                              <a16:creationId xmlns:a16="http://schemas.microsoft.com/office/drawing/2014/main" id="{F7F5D497-8C64-46C8-A8B0-F474228882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7" name="Oval 116">
                          <a:extLst>
                            <a:ext uri="{FF2B5EF4-FFF2-40B4-BE49-F238E27FC236}">
                              <a16:creationId xmlns:a16="http://schemas.microsoft.com/office/drawing/2014/main" id="{9B4B6FA1-80A7-4AA4-91F0-BE72A24A68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8" name="Oval 117">
                          <a:extLst>
                            <a:ext uri="{FF2B5EF4-FFF2-40B4-BE49-F238E27FC236}">
                              <a16:creationId xmlns:a16="http://schemas.microsoft.com/office/drawing/2014/main" id="{86DCD0FA-3A09-4756-9C91-71F4762581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9" name="Oval 118">
                          <a:extLst>
                            <a:ext uri="{FF2B5EF4-FFF2-40B4-BE49-F238E27FC236}">
                              <a16:creationId xmlns:a16="http://schemas.microsoft.com/office/drawing/2014/main" id="{D1296BAC-7546-43F3-ABBD-02989BF358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0" name="Oval 119">
                          <a:extLst>
                            <a:ext uri="{FF2B5EF4-FFF2-40B4-BE49-F238E27FC236}">
                              <a16:creationId xmlns:a16="http://schemas.microsoft.com/office/drawing/2014/main" id="{57C0DA8D-E0D8-4A2B-A258-4061A582B3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1" name="Oval 120">
                          <a:extLst>
                            <a:ext uri="{FF2B5EF4-FFF2-40B4-BE49-F238E27FC236}">
                              <a16:creationId xmlns:a16="http://schemas.microsoft.com/office/drawing/2014/main" id="{D4D4352B-CD49-49B9-8255-2A7304E422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" name="Oval 121">
                          <a:extLst>
                            <a:ext uri="{FF2B5EF4-FFF2-40B4-BE49-F238E27FC236}">
                              <a16:creationId xmlns:a16="http://schemas.microsoft.com/office/drawing/2014/main" id="{EAE48E38-2AED-4993-8FDD-02F8F9ADA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3" name="Oval 122">
                          <a:extLst>
                            <a:ext uri="{FF2B5EF4-FFF2-40B4-BE49-F238E27FC236}">
                              <a16:creationId xmlns:a16="http://schemas.microsoft.com/office/drawing/2014/main" id="{6554A1BC-235E-44CE-85E0-0B5B15C92F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4" name="Oval 123">
                          <a:extLst>
                            <a:ext uri="{FF2B5EF4-FFF2-40B4-BE49-F238E27FC236}">
                              <a16:creationId xmlns:a16="http://schemas.microsoft.com/office/drawing/2014/main" id="{DC750612-6F9D-4F7B-8EB4-D21F9C5C40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5" name="Oval 124">
                          <a:extLst>
                            <a:ext uri="{FF2B5EF4-FFF2-40B4-BE49-F238E27FC236}">
                              <a16:creationId xmlns:a16="http://schemas.microsoft.com/office/drawing/2014/main" id="{BF4AB412-4E68-4FB3-9B73-D2B26DCB20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2" name="Group 1">
                        <a:extLst>
                          <a:ext uri="{FF2B5EF4-FFF2-40B4-BE49-F238E27FC236}">
                            <a16:creationId xmlns:a16="http://schemas.microsoft.com/office/drawing/2014/main" id="{25895B25-0686-45D5-A22F-4BEE433928C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0" name="Oval 9">
                          <a:extLst>
                            <a:ext uri="{FF2B5EF4-FFF2-40B4-BE49-F238E27FC236}">
                              <a16:creationId xmlns:a16="http://schemas.microsoft.com/office/drawing/2014/main" id="{9B41854F-7D8F-4A8E-A82D-682AAEE607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" name="Oval 28">
                          <a:extLst>
                            <a:ext uri="{FF2B5EF4-FFF2-40B4-BE49-F238E27FC236}">
                              <a16:creationId xmlns:a16="http://schemas.microsoft.com/office/drawing/2014/main" id="{32540023-34B5-4582-A202-8CC91CBD0C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9" name="Oval 58">
                          <a:extLst>
                            <a:ext uri="{FF2B5EF4-FFF2-40B4-BE49-F238E27FC236}">
                              <a16:creationId xmlns:a16="http://schemas.microsoft.com/office/drawing/2014/main" id="{ACFF5F10-3624-4482-8333-1E4FB292AD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0" name="Oval 59">
                          <a:extLst>
                            <a:ext uri="{FF2B5EF4-FFF2-40B4-BE49-F238E27FC236}">
                              <a16:creationId xmlns:a16="http://schemas.microsoft.com/office/drawing/2014/main" id="{B9B6A039-0DD0-4630-A71B-C872DAA39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1" name="Oval 60">
                          <a:extLst>
                            <a:ext uri="{FF2B5EF4-FFF2-40B4-BE49-F238E27FC236}">
                              <a16:creationId xmlns:a16="http://schemas.microsoft.com/office/drawing/2014/main" id="{33DF8D20-15FC-454F-A4EE-8FC2CDA1CC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2" name="Oval 61">
                          <a:extLst>
                            <a:ext uri="{FF2B5EF4-FFF2-40B4-BE49-F238E27FC236}">
                              <a16:creationId xmlns:a16="http://schemas.microsoft.com/office/drawing/2014/main" id="{D03758F2-5A5B-430E-AB8E-BD19116DE4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3" name="Oval 62">
                          <a:extLst>
                            <a:ext uri="{FF2B5EF4-FFF2-40B4-BE49-F238E27FC236}">
                              <a16:creationId xmlns:a16="http://schemas.microsoft.com/office/drawing/2014/main" id="{320DD40D-448B-4B22-A411-34562F9190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4" name="Oval 63">
                          <a:extLst>
                            <a:ext uri="{FF2B5EF4-FFF2-40B4-BE49-F238E27FC236}">
                              <a16:creationId xmlns:a16="http://schemas.microsoft.com/office/drawing/2014/main" id="{A988DBE9-C8C7-4576-9007-9790B766CD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5" name="Oval 64">
                          <a:extLst>
                            <a:ext uri="{FF2B5EF4-FFF2-40B4-BE49-F238E27FC236}">
                              <a16:creationId xmlns:a16="http://schemas.microsoft.com/office/drawing/2014/main" id="{2C018890-53E1-4E37-8471-8748329F34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6" name="Oval 65">
                          <a:extLst>
                            <a:ext uri="{FF2B5EF4-FFF2-40B4-BE49-F238E27FC236}">
                              <a16:creationId xmlns:a16="http://schemas.microsoft.com/office/drawing/2014/main" id="{0986DC39-FC3C-4E0B-A558-F8556A7AAF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7" name="Oval 66">
                          <a:extLst>
                            <a:ext uri="{FF2B5EF4-FFF2-40B4-BE49-F238E27FC236}">
                              <a16:creationId xmlns:a16="http://schemas.microsoft.com/office/drawing/2014/main" id="{F9BF8B40-6C2C-4E14-A178-14E55635D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8" name="Oval 67">
                          <a:extLst>
                            <a:ext uri="{FF2B5EF4-FFF2-40B4-BE49-F238E27FC236}">
                              <a16:creationId xmlns:a16="http://schemas.microsoft.com/office/drawing/2014/main" id="{7204F7A6-8CA0-46B7-96F9-1023E302ED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9" name="Oval 68">
                          <a:extLst>
                            <a:ext uri="{FF2B5EF4-FFF2-40B4-BE49-F238E27FC236}">
                              <a16:creationId xmlns:a16="http://schemas.microsoft.com/office/drawing/2014/main" id="{CFEF8344-5129-43A3-A8DB-C7B6097605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80D5DAE-4FF6-4EEE-B7D4-EAA2D6BA8363}"/>
                        </a:ext>
                      </a:extLst>
                    </p:cNvPr>
                    <p:cNvGrpSpPr/>
                    <p:nvPr/>
                  </p:nvGrpSpPr>
                  <p:grpSpPr>
                    <a:xfrm rot="18112976">
                      <a:off x="8324435" y="1126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82" name="Group 81">
                        <a:extLst>
                          <a:ext uri="{FF2B5EF4-FFF2-40B4-BE49-F238E27FC236}">
                            <a16:creationId xmlns:a16="http://schemas.microsoft.com/office/drawing/2014/main" id="{23098E08-4BF7-4FCB-8D9A-68E57B0B463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97" name="Oval 96">
                          <a:extLst>
                            <a:ext uri="{FF2B5EF4-FFF2-40B4-BE49-F238E27FC236}">
                              <a16:creationId xmlns:a16="http://schemas.microsoft.com/office/drawing/2014/main" id="{5B6A1DD4-64B5-4C0A-8338-E22336DD61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8" name="Oval 97">
                          <a:extLst>
                            <a:ext uri="{FF2B5EF4-FFF2-40B4-BE49-F238E27FC236}">
                              <a16:creationId xmlns:a16="http://schemas.microsoft.com/office/drawing/2014/main" id="{7333203B-4D13-481F-AB06-FAE00EB44D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9" name="Oval 98">
                          <a:extLst>
                            <a:ext uri="{FF2B5EF4-FFF2-40B4-BE49-F238E27FC236}">
                              <a16:creationId xmlns:a16="http://schemas.microsoft.com/office/drawing/2014/main" id="{9EEED355-37CE-4145-9F1E-CC5DA06B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0" name="Oval 99">
                          <a:extLst>
                            <a:ext uri="{FF2B5EF4-FFF2-40B4-BE49-F238E27FC236}">
                              <a16:creationId xmlns:a16="http://schemas.microsoft.com/office/drawing/2014/main" id="{6E6A9470-5127-419E-ADFD-96E7B4F9DC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1" name="Oval 100">
                          <a:extLst>
                            <a:ext uri="{FF2B5EF4-FFF2-40B4-BE49-F238E27FC236}">
                              <a16:creationId xmlns:a16="http://schemas.microsoft.com/office/drawing/2014/main" id="{402CB1CF-0100-4903-9712-E836232EA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2" name="Oval 101">
                          <a:extLst>
                            <a:ext uri="{FF2B5EF4-FFF2-40B4-BE49-F238E27FC236}">
                              <a16:creationId xmlns:a16="http://schemas.microsoft.com/office/drawing/2014/main" id="{471532CC-5773-43DE-B9AA-0D0BE23580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3" name="Oval 102">
                          <a:extLst>
                            <a:ext uri="{FF2B5EF4-FFF2-40B4-BE49-F238E27FC236}">
                              <a16:creationId xmlns:a16="http://schemas.microsoft.com/office/drawing/2014/main" id="{9C0C4E23-2825-4F17-AAE0-CE1500D63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4" name="Oval 103">
                          <a:extLst>
                            <a:ext uri="{FF2B5EF4-FFF2-40B4-BE49-F238E27FC236}">
                              <a16:creationId xmlns:a16="http://schemas.microsoft.com/office/drawing/2014/main" id="{9E5B3698-679D-4C91-9B3A-6104400FD0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5" name="Oval 104">
                          <a:extLst>
                            <a:ext uri="{FF2B5EF4-FFF2-40B4-BE49-F238E27FC236}">
                              <a16:creationId xmlns:a16="http://schemas.microsoft.com/office/drawing/2014/main" id="{A0D21BD8-B199-4BEA-862C-BA864AA3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6" name="Oval 105">
                          <a:extLst>
                            <a:ext uri="{FF2B5EF4-FFF2-40B4-BE49-F238E27FC236}">
                              <a16:creationId xmlns:a16="http://schemas.microsoft.com/office/drawing/2014/main" id="{DA01D980-2799-4C32-96F9-94617D630B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7" name="Oval 106">
                          <a:extLst>
                            <a:ext uri="{FF2B5EF4-FFF2-40B4-BE49-F238E27FC236}">
                              <a16:creationId xmlns:a16="http://schemas.microsoft.com/office/drawing/2014/main" id="{693EE709-4080-4928-86DE-333ED4641B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8" name="Oval 107">
                          <a:extLst>
                            <a:ext uri="{FF2B5EF4-FFF2-40B4-BE49-F238E27FC236}">
                              <a16:creationId xmlns:a16="http://schemas.microsoft.com/office/drawing/2014/main" id="{32D4B9A0-1395-436E-B0B6-2EDD3C44EC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9" name="Oval 108">
                          <a:extLst>
                            <a:ext uri="{FF2B5EF4-FFF2-40B4-BE49-F238E27FC236}">
                              <a16:creationId xmlns:a16="http://schemas.microsoft.com/office/drawing/2014/main" id="{1616590D-5D06-466D-A0FD-34BDAF3ED1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186CE211-1CD3-4BE0-A134-F5A1EE8BDD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84" name="Oval 83">
                          <a:extLst>
                            <a:ext uri="{FF2B5EF4-FFF2-40B4-BE49-F238E27FC236}">
                              <a16:creationId xmlns:a16="http://schemas.microsoft.com/office/drawing/2014/main" id="{776313E5-20E1-431C-812B-D781569282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DA965578-ACBF-46A1-9989-7369DFE4CD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6" name="Oval 85">
                          <a:extLst>
                            <a:ext uri="{FF2B5EF4-FFF2-40B4-BE49-F238E27FC236}">
                              <a16:creationId xmlns:a16="http://schemas.microsoft.com/office/drawing/2014/main" id="{33DE91C0-241C-48B9-AA82-69E3145B3D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7" name="Oval 86">
                          <a:extLst>
                            <a:ext uri="{FF2B5EF4-FFF2-40B4-BE49-F238E27FC236}">
                              <a16:creationId xmlns:a16="http://schemas.microsoft.com/office/drawing/2014/main" id="{6DF144A5-3B64-4461-BBF0-06832CBDDA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8" name="Oval 87">
                          <a:extLst>
                            <a:ext uri="{FF2B5EF4-FFF2-40B4-BE49-F238E27FC236}">
                              <a16:creationId xmlns:a16="http://schemas.microsoft.com/office/drawing/2014/main" id="{6AEFCC3E-2281-4F30-B6DB-731BC8F41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9" name="Oval 88">
                          <a:extLst>
                            <a:ext uri="{FF2B5EF4-FFF2-40B4-BE49-F238E27FC236}">
                              <a16:creationId xmlns:a16="http://schemas.microsoft.com/office/drawing/2014/main" id="{01AFAA5D-25C0-44C2-8901-FFAE902680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0" name="Oval 89">
                          <a:extLst>
                            <a:ext uri="{FF2B5EF4-FFF2-40B4-BE49-F238E27FC236}">
                              <a16:creationId xmlns:a16="http://schemas.microsoft.com/office/drawing/2014/main" id="{75027608-8CA2-41D2-8572-40EDCA9E5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1" name="Oval 90">
                          <a:extLst>
                            <a:ext uri="{FF2B5EF4-FFF2-40B4-BE49-F238E27FC236}">
                              <a16:creationId xmlns:a16="http://schemas.microsoft.com/office/drawing/2014/main" id="{52D5421E-EF74-4513-A6CB-A53D48926D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2" name="Oval 91">
                          <a:extLst>
                            <a:ext uri="{FF2B5EF4-FFF2-40B4-BE49-F238E27FC236}">
                              <a16:creationId xmlns:a16="http://schemas.microsoft.com/office/drawing/2014/main" id="{283ABCCF-B86B-4384-A7BE-6CF4E8C43A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3" name="Oval 92">
                          <a:extLst>
                            <a:ext uri="{FF2B5EF4-FFF2-40B4-BE49-F238E27FC236}">
                              <a16:creationId xmlns:a16="http://schemas.microsoft.com/office/drawing/2014/main" id="{5783D29F-F541-4EA2-8CBA-185C21C95D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4" name="Oval 93">
                          <a:extLst>
                            <a:ext uri="{FF2B5EF4-FFF2-40B4-BE49-F238E27FC236}">
                              <a16:creationId xmlns:a16="http://schemas.microsoft.com/office/drawing/2014/main" id="{35212FEB-7E04-4A5D-A41A-1D0C3D60EC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5" name="Oval 94">
                          <a:extLst>
                            <a:ext uri="{FF2B5EF4-FFF2-40B4-BE49-F238E27FC236}">
                              <a16:creationId xmlns:a16="http://schemas.microsoft.com/office/drawing/2014/main" id="{9E48A216-BC1B-4150-AFE8-C9310705CA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6" name="Oval 95">
                          <a:extLst>
                            <a:ext uri="{FF2B5EF4-FFF2-40B4-BE49-F238E27FC236}">
                              <a16:creationId xmlns:a16="http://schemas.microsoft.com/office/drawing/2014/main" id="{0859E02A-21C0-4E59-A1E5-6A5E53936E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10" name="Group 109">
                      <a:extLst>
                        <a:ext uri="{FF2B5EF4-FFF2-40B4-BE49-F238E27FC236}">
                          <a16:creationId xmlns:a16="http://schemas.microsoft.com/office/drawing/2014/main" id="{9C786C3F-189E-437F-855D-4671C9A3902A}"/>
                        </a:ext>
                      </a:extLst>
                    </p:cNvPr>
                    <p:cNvGrpSpPr/>
                    <p:nvPr/>
                  </p:nvGrpSpPr>
                  <p:grpSpPr>
                    <a:xfrm rot="1055833">
                      <a:off x="8857997" y="1112722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11" name="Group 110">
                        <a:extLst>
                          <a:ext uri="{FF2B5EF4-FFF2-40B4-BE49-F238E27FC236}">
                            <a16:creationId xmlns:a16="http://schemas.microsoft.com/office/drawing/2014/main" id="{D4BD8404-0A4B-4ACE-AACE-E007DA9E12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44" name="Oval 143">
                          <a:extLst>
                            <a:ext uri="{FF2B5EF4-FFF2-40B4-BE49-F238E27FC236}">
                              <a16:creationId xmlns:a16="http://schemas.microsoft.com/office/drawing/2014/main" id="{51D22368-5082-43C6-8142-C8A13BB38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5" name="Oval 144">
                          <a:extLst>
                            <a:ext uri="{FF2B5EF4-FFF2-40B4-BE49-F238E27FC236}">
                              <a16:creationId xmlns:a16="http://schemas.microsoft.com/office/drawing/2014/main" id="{FCCFF51F-6196-472E-AAD9-7699F74366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6" name="Oval 145">
                          <a:extLst>
                            <a:ext uri="{FF2B5EF4-FFF2-40B4-BE49-F238E27FC236}">
                              <a16:creationId xmlns:a16="http://schemas.microsoft.com/office/drawing/2014/main" id="{B8F9F7A7-F99D-4499-B18E-9A2FEA67D9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7" name="Oval 146">
                          <a:extLst>
                            <a:ext uri="{FF2B5EF4-FFF2-40B4-BE49-F238E27FC236}">
                              <a16:creationId xmlns:a16="http://schemas.microsoft.com/office/drawing/2014/main" id="{842A7155-FAC0-4B21-B7E9-324BE34EC3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8" name="Oval 147">
                          <a:extLst>
                            <a:ext uri="{FF2B5EF4-FFF2-40B4-BE49-F238E27FC236}">
                              <a16:creationId xmlns:a16="http://schemas.microsoft.com/office/drawing/2014/main" id="{473D62CE-9E13-462D-8C90-2B45F601A6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9" name="Oval 148">
                          <a:extLst>
                            <a:ext uri="{FF2B5EF4-FFF2-40B4-BE49-F238E27FC236}">
                              <a16:creationId xmlns:a16="http://schemas.microsoft.com/office/drawing/2014/main" id="{3B3F0A74-B811-4E80-94DC-FAD8782E0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0" name="Oval 149">
                          <a:extLst>
                            <a:ext uri="{FF2B5EF4-FFF2-40B4-BE49-F238E27FC236}">
                              <a16:creationId xmlns:a16="http://schemas.microsoft.com/office/drawing/2014/main" id="{E14ACF49-E363-42D2-BD0E-CFF4BECC5A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1" name="Oval 150">
                          <a:extLst>
                            <a:ext uri="{FF2B5EF4-FFF2-40B4-BE49-F238E27FC236}">
                              <a16:creationId xmlns:a16="http://schemas.microsoft.com/office/drawing/2014/main" id="{2D1711B6-FC4A-4F5E-8064-06806DDD7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2" name="Oval 151">
                          <a:extLst>
                            <a:ext uri="{FF2B5EF4-FFF2-40B4-BE49-F238E27FC236}">
                              <a16:creationId xmlns:a16="http://schemas.microsoft.com/office/drawing/2014/main" id="{19989A9B-8245-4C89-B92C-43856DB6EC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3" name="Oval 152">
                          <a:extLst>
                            <a:ext uri="{FF2B5EF4-FFF2-40B4-BE49-F238E27FC236}">
                              <a16:creationId xmlns:a16="http://schemas.microsoft.com/office/drawing/2014/main" id="{775294F2-6F8B-4380-8D75-93109156DC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Oval 153">
                          <a:extLst>
                            <a:ext uri="{FF2B5EF4-FFF2-40B4-BE49-F238E27FC236}">
                              <a16:creationId xmlns:a16="http://schemas.microsoft.com/office/drawing/2014/main" id="{FF33FCB0-8C69-4E85-9917-F19D8148C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5" name="Oval 154">
                          <a:extLst>
                            <a:ext uri="{FF2B5EF4-FFF2-40B4-BE49-F238E27FC236}">
                              <a16:creationId xmlns:a16="http://schemas.microsoft.com/office/drawing/2014/main" id="{6F125E13-4DD7-474C-8389-A14BC3A08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Oval 155">
                          <a:extLst>
                            <a:ext uri="{FF2B5EF4-FFF2-40B4-BE49-F238E27FC236}">
                              <a16:creationId xmlns:a16="http://schemas.microsoft.com/office/drawing/2014/main" id="{BB7913F2-A687-48B4-8B79-235D4117E6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2D38E7F4-0E52-4846-824F-5EB9D8F47D5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31" name="Oval 130">
                          <a:extLst>
                            <a:ext uri="{FF2B5EF4-FFF2-40B4-BE49-F238E27FC236}">
                              <a16:creationId xmlns:a16="http://schemas.microsoft.com/office/drawing/2014/main" id="{B8C7CE08-435B-4DBC-B684-2853122C27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2" name="Oval 131">
                          <a:extLst>
                            <a:ext uri="{FF2B5EF4-FFF2-40B4-BE49-F238E27FC236}">
                              <a16:creationId xmlns:a16="http://schemas.microsoft.com/office/drawing/2014/main" id="{2C488F32-0DA6-4457-A805-920F3F6975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3" name="Oval 132">
                          <a:extLst>
                            <a:ext uri="{FF2B5EF4-FFF2-40B4-BE49-F238E27FC236}">
                              <a16:creationId xmlns:a16="http://schemas.microsoft.com/office/drawing/2014/main" id="{D787F790-4E81-4AA8-A83A-D85FA0B994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4" name="Oval 133">
                          <a:extLst>
                            <a:ext uri="{FF2B5EF4-FFF2-40B4-BE49-F238E27FC236}">
                              <a16:creationId xmlns:a16="http://schemas.microsoft.com/office/drawing/2014/main" id="{712E9C0A-958D-4937-ACAF-54B13606F4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5" name="Oval 134">
                          <a:extLst>
                            <a:ext uri="{FF2B5EF4-FFF2-40B4-BE49-F238E27FC236}">
                              <a16:creationId xmlns:a16="http://schemas.microsoft.com/office/drawing/2014/main" id="{03BE9C3F-C5AC-4E69-854F-58F2F3DE40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6" name="Oval 135">
                          <a:extLst>
                            <a:ext uri="{FF2B5EF4-FFF2-40B4-BE49-F238E27FC236}">
                              <a16:creationId xmlns:a16="http://schemas.microsoft.com/office/drawing/2014/main" id="{32F423AF-DF4C-4EA2-ABEB-69450CB67D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7" name="Oval 136">
                          <a:extLst>
                            <a:ext uri="{FF2B5EF4-FFF2-40B4-BE49-F238E27FC236}">
                              <a16:creationId xmlns:a16="http://schemas.microsoft.com/office/drawing/2014/main" id="{6CBB2A93-F5F2-416F-A3B3-93056A929F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8" name="Oval 137">
                          <a:extLst>
                            <a:ext uri="{FF2B5EF4-FFF2-40B4-BE49-F238E27FC236}">
                              <a16:creationId xmlns:a16="http://schemas.microsoft.com/office/drawing/2014/main" id="{E857DBC1-4198-4C29-BDAD-0868CB66E7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9" name="Oval 138">
                          <a:extLst>
                            <a:ext uri="{FF2B5EF4-FFF2-40B4-BE49-F238E27FC236}">
                              <a16:creationId xmlns:a16="http://schemas.microsoft.com/office/drawing/2014/main" id="{D94AD0E6-1240-45D5-9847-061741FF6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0" name="Oval 139">
                          <a:extLst>
                            <a:ext uri="{FF2B5EF4-FFF2-40B4-BE49-F238E27FC236}">
                              <a16:creationId xmlns:a16="http://schemas.microsoft.com/office/drawing/2014/main" id="{69620D45-0ADB-4BA6-902A-C1FAF428E3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1" name="Oval 140">
                          <a:extLst>
                            <a:ext uri="{FF2B5EF4-FFF2-40B4-BE49-F238E27FC236}">
                              <a16:creationId xmlns:a16="http://schemas.microsoft.com/office/drawing/2014/main" id="{10A9A473-2310-4C51-B8FF-3151E2B277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2" name="Oval 141">
                          <a:extLst>
                            <a:ext uri="{FF2B5EF4-FFF2-40B4-BE49-F238E27FC236}">
                              <a16:creationId xmlns:a16="http://schemas.microsoft.com/office/drawing/2014/main" id="{B874971C-8AEC-4B7F-9B44-6E54E175B5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3" name="Oval 142">
                          <a:extLst>
                            <a:ext uri="{FF2B5EF4-FFF2-40B4-BE49-F238E27FC236}">
                              <a16:creationId xmlns:a16="http://schemas.microsoft.com/office/drawing/2014/main" id="{AE77514E-5B43-4DFF-800F-535F637342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A9183EA-6076-4A63-AF30-8BCE4A8F84B7}"/>
                        </a:ext>
                      </a:extLst>
                    </p:cNvPr>
                    <p:cNvGrpSpPr/>
                    <p:nvPr/>
                  </p:nvGrpSpPr>
                  <p:grpSpPr>
                    <a:xfrm rot="19450946">
                      <a:off x="9026823" y="526204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58" name="Group 157">
                        <a:extLst>
                          <a:ext uri="{FF2B5EF4-FFF2-40B4-BE49-F238E27FC236}">
                            <a16:creationId xmlns:a16="http://schemas.microsoft.com/office/drawing/2014/main" id="{4947FA75-0718-46D9-A81B-F2EBE31FD6F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73" name="Oval 172">
                          <a:extLst>
                            <a:ext uri="{FF2B5EF4-FFF2-40B4-BE49-F238E27FC236}">
                              <a16:creationId xmlns:a16="http://schemas.microsoft.com/office/drawing/2014/main" id="{23E57A31-E668-4B1E-A685-EA7EBA3195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4" name="Oval 173">
                          <a:extLst>
                            <a:ext uri="{FF2B5EF4-FFF2-40B4-BE49-F238E27FC236}">
                              <a16:creationId xmlns:a16="http://schemas.microsoft.com/office/drawing/2014/main" id="{1B001DBF-BE76-419E-B7C5-03AC5F76B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5" name="Oval 174">
                          <a:extLst>
                            <a:ext uri="{FF2B5EF4-FFF2-40B4-BE49-F238E27FC236}">
                              <a16:creationId xmlns:a16="http://schemas.microsoft.com/office/drawing/2014/main" id="{56FCD134-456D-43F1-89DA-307B61CD62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6" name="Oval 175">
                          <a:extLst>
                            <a:ext uri="{FF2B5EF4-FFF2-40B4-BE49-F238E27FC236}">
                              <a16:creationId xmlns:a16="http://schemas.microsoft.com/office/drawing/2014/main" id="{7FC05CA2-45E9-4E73-A1F9-C07CAD42F1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7" name="Oval 176">
                          <a:extLst>
                            <a:ext uri="{FF2B5EF4-FFF2-40B4-BE49-F238E27FC236}">
                              <a16:creationId xmlns:a16="http://schemas.microsoft.com/office/drawing/2014/main" id="{FAD34C03-0D5C-42B2-8D59-9AEC89DD04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8" name="Oval 177">
                          <a:extLst>
                            <a:ext uri="{FF2B5EF4-FFF2-40B4-BE49-F238E27FC236}">
                              <a16:creationId xmlns:a16="http://schemas.microsoft.com/office/drawing/2014/main" id="{8AAD4918-D7E2-40E2-8476-854DA47CB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9" name="Oval 178">
                          <a:extLst>
                            <a:ext uri="{FF2B5EF4-FFF2-40B4-BE49-F238E27FC236}">
                              <a16:creationId xmlns:a16="http://schemas.microsoft.com/office/drawing/2014/main" id="{117495D1-B695-4C5D-B8A0-C5367CD7D0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0" name="Oval 179">
                          <a:extLst>
                            <a:ext uri="{FF2B5EF4-FFF2-40B4-BE49-F238E27FC236}">
                              <a16:creationId xmlns:a16="http://schemas.microsoft.com/office/drawing/2014/main" id="{6B621D8C-25E0-464F-8B3F-0D99EA889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7E6C45D1-BB16-4D82-859D-E5C754E79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2" name="Oval 181">
                          <a:extLst>
                            <a:ext uri="{FF2B5EF4-FFF2-40B4-BE49-F238E27FC236}">
                              <a16:creationId xmlns:a16="http://schemas.microsoft.com/office/drawing/2014/main" id="{8C3CB952-FCE2-4EBC-95F1-9477E1BB28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3" name="Oval 182">
                          <a:extLst>
                            <a:ext uri="{FF2B5EF4-FFF2-40B4-BE49-F238E27FC236}">
                              <a16:creationId xmlns:a16="http://schemas.microsoft.com/office/drawing/2014/main" id="{68E8D46E-E38C-4DCA-9444-6F0A25A81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4" name="Oval 183">
                          <a:extLst>
                            <a:ext uri="{FF2B5EF4-FFF2-40B4-BE49-F238E27FC236}">
                              <a16:creationId xmlns:a16="http://schemas.microsoft.com/office/drawing/2014/main" id="{90195406-3F7D-4C6D-AE0C-D1023D8749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5" name="Oval 184">
                          <a:extLst>
                            <a:ext uri="{FF2B5EF4-FFF2-40B4-BE49-F238E27FC236}">
                              <a16:creationId xmlns:a16="http://schemas.microsoft.com/office/drawing/2014/main" id="{49F1BC23-DDA8-4333-870D-D19CFAFC35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59" name="Group 158">
                        <a:extLst>
                          <a:ext uri="{FF2B5EF4-FFF2-40B4-BE49-F238E27FC236}">
                            <a16:creationId xmlns:a16="http://schemas.microsoft.com/office/drawing/2014/main" id="{017BC4FC-D1F1-499E-9FE1-3150D6FED2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60" name="Oval 159">
                          <a:extLst>
                            <a:ext uri="{FF2B5EF4-FFF2-40B4-BE49-F238E27FC236}">
                              <a16:creationId xmlns:a16="http://schemas.microsoft.com/office/drawing/2014/main" id="{52884721-F7BB-4F44-929E-03CDA13CD9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1" name="Oval 160">
                          <a:extLst>
                            <a:ext uri="{FF2B5EF4-FFF2-40B4-BE49-F238E27FC236}">
                              <a16:creationId xmlns:a16="http://schemas.microsoft.com/office/drawing/2014/main" id="{3D6610AF-26FC-435C-AE2B-5D6D732307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2" name="Oval 161">
                          <a:extLst>
                            <a:ext uri="{FF2B5EF4-FFF2-40B4-BE49-F238E27FC236}">
                              <a16:creationId xmlns:a16="http://schemas.microsoft.com/office/drawing/2014/main" id="{2342388E-5456-405B-B245-92A00CEAB0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3" name="Oval 162">
                          <a:extLst>
                            <a:ext uri="{FF2B5EF4-FFF2-40B4-BE49-F238E27FC236}">
                              <a16:creationId xmlns:a16="http://schemas.microsoft.com/office/drawing/2014/main" id="{5605F033-6FA6-49F8-BE67-894DC204D7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" name="Oval 163">
                          <a:extLst>
                            <a:ext uri="{FF2B5EF4-FFF2-40B4-BE49-F238E27FC236}">
                              <a16:creationId xmlns:a16="http://schemas.microsoft.com/office/drawing/2014/main" id="{ECCF5BE7-5F53-461B-98A4-FACFD0339E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" name="Oval 164">
                          <a:extLst>
                            <a:ext uri="{FF2B5EF4-FFF2-40B4-BE49-F238E27FC236}">
                              <a16:creationId xmlns:a16="http://schemas.microsoft.com/office/drawing/2014/main" id="{D28A7481-3B24-4864-AE19-F5E49B7BB6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Oval 165">
                          <a:extLst>
                            <a:ext uri="{FF2B5EF4-FFF2-40B4-BE49-F238E27FC236}">
                              <a16:creationId xmlns:a16="http://schemas.microsoft.com/office/drawing/2014/main" id="{55E810E7-5D3B-462A-8FAC-0BBD04A2B1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Oval 166">
                          <a:extLst>
                            <a:ext uri="{FF2B5EF4-FFF2-40B4-BE49-F238E27FC236}">
                              <a16:creationId xmlns:a16="http://schemas.microsoft.com/office/drawing/2014/main" id="{96F908DE-247E-4D4D-BE15-B36D5F3F5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8" name="Oval 167">
                          <a:extLst>
                            <a:ext uri="{FF2B5EF4-FFF2-40B4-BE49-F238E27FC236}">
                              <a16:creationId xmlns:a16="http://schemas.microsoft.com/office/drawing/2014/main" id="{BD2E6819-D68C-4128-9F54-750FAC755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9" name="Oval 168">
                          <a:extLst>
                            <a:ext uri="{FF2B5EF4-FFF2-40B4-BE49-F238E27FC236}">
                              <a16:creationId xmlns:a16="http://schemas.microsoft.com/office/drawing/2014/main" id="{78EF5242-C37C-4655-94EE-9C4D1D8099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0" name="Oval 169">
                          <a:extLst>
                            <a:ext uri="{FF2B5EF4-FFF2-40B4-BE49-F238E27FC236}">
                              <a16:creationId xmlns:a16="http://schemas.microsoft.com/office/drawing/2014/main" id="{E4102F4B-668C-4B61-81C5-B3CAB284FB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1" name="Oval 170">
                          <a:extLst>
                            <a:ext uri="{FF2B5EF4-FFF2-40B4-BE49-F238E27FC236}">
                              <a16:creationId xmlns:a16="http://schemas.microsoft.com/office/drawing/2014/main" id="{18B5B2E8-B397-4CA8-BB6D-E30A9D115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2" name="Oval 171">
                          <a:extLst>
                            <a:ext uri="{FF2B5EF4-FFF2-40B4-BE49-F238E27FC236}">
                              <a16:creationId xmlns:a16="http://schemas.microsoft.com/office/drawing/2014/main" id="{B3FE277A-6572-4970-ACD8-E11FEBFED4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AD7D0D3C-182D-4B61-9B20-FB8CC538627B}"/>
                        </a:ext>
                      </a:extLst>
                    </p:cNvPr>
                    <p:cNvGrpSpPr/>
                    <p:nvPr/>
                  </p:nvGrpSpPr>
                  <p:grpSpPr>
                    <a:xfrm rot="3713486">
                      <a:off x="8400255" y="242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87" name="Group 186">
                        <a:extLst>
                          <a:ext uri="{FF2B5EF4-FFF2-40B4-BE49-F238E27FC236}">
                            <a16:creationId xmlns:a16="http://schemas.microsoft.com/office/drawing/2014/main" id="{46C5CC17-FA49-4EA7-8D95-18BB92F7A2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202" name="Oval 201">
                          <a:extLst>
                            <a:ext uri="{FF2B5EF4-FFF2-40B4-BE49-F238E27FC236}">
                              <a16:creationId xmlns:a16="http://schemas.microsoft.com/office/drawing/2014/main" id="{7563FEB0-8A4B-4793-A032-FAF5F47CD1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3" name="Oval 202">
                          <a:extLst>
                            <a:ext uri="{FF2B5EF4-FFF2-40B4-BE49-F238E27FC236}">
                              <a16:creationId xmlns:a16="http://schemas.microsoft.com/office/drawing/2014/main" id="{B9995F41-F850-4300-BA78-91B0B9419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4" name="Oval 203">
                          <a:extLst>
                            <a:ext uri="{FF2B5EF4-FFF2-40B4-BE49-F238E27FC236}">
                              <a16:creationId xmlns:a16="http://schemas.microsoft.com/office/drawing/2014/main" id="{8EDEF7F0-606D-4541-BBE8-5DE2D8385D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5" name="Oval 204">
                          <a:extLst>
                            <a:ext uri="{FF2B5EF4-FFF2-40B4-BE49-F238E27FC236}">
                              <a16:creationId xmlns:a16="http://schemas.microsoft.com/office/drawing/2014/main" id="{C749D924-0D1E-4DE2-84BE-8E0E8DCF91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6" name="Oval 205">
                          <a:extLst>
                            <a:ext uri="{FF2B5EF4-FFF2-40B4-BE49-F238E27FC236}">
                              <a16:creationId xmlns:a16="http://schemas.microsoft.com/office/drawing/2014/main" id="{650006D9-D2D0-49D6-B24E-0758AD2B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7" name="Oval 206">
                          <a:extLst>
                            <a:ext uri="{FF2B5EF4-FFF2-40B4-BE49-F238E27FC236}">
                              <a16:creationId xmlns:a16="http://schemas.microsoft.com/office/drawing/2014/main" id="{0A1263D3-61F1-4A7F-86EA-0831A24263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8" name="Oval 207">
                          <a:extLst>
                            <a:ext uri="{FF2B5EF4-FFF2-40B4-BE49-F238E27FC236}">
                              <a16:creationId xmlns:a16="http://schemas.microsoft.com/office/drawing/2014/main" id="{85EF6A09-202B-4A9B-898A-BCC4368524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9" name="Oval 208">
                          <a:extLst>
                            <a:ext uri="{FF2B5EF4-FFF2-40B4-BE49-F238E27FC236}">
                              <a16:creationId xmlns:a16="http://schemas.microsoft.com/office/drawing/2014/main" id="{D9B9F786-06C2-4958-93F6-D0B93F5F7A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0" name="Oval 209">
                          <a:extLst>
                            <a:ext uri="{FF2B5EF4-FFF2-40B4-BE49-F238E27FC236}">
                              <a16:creationId xmlns:a16="http://schemas.microsoft.com/office/drawing/2014/main" id="{0E6A796E-8339-4B7B-9B1F-C4BC65B79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1" name="Oval 210">
                          <a:extLst>
                            <a:ext uri="{FF2B5EF4-FFF2-40B4-BE49-F238E27FC236}">
                              <a16:creationId xmlns:a16="http://schemas.microsoft.com/office/drawing/2014/main" id="{BC6C4855-C474-4B17-B58A-29E135C9E9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2" name="Oval 211">
                          <a:extLst>
                            <a:ext uri="{FF2B5EF4-FFF2-40B4-BE49-F238E27FC236}">
                              <a16:creationId xmlns:a16="http://schemas.microsoft.com/office/drawing/2014/main" id="{07935BAE-E947-4BF0-B8C1-2B21B3A94E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3" name="Oval 212">
                          <a:extLst>
                            <a:ext uri="{FF2B5EF4-FFF2-40B4-BE49-F238E27FC236}">
                              <a16:creationId xmlns:a16="http://schemas.microsoft.com/office/drawing/2014/main" id="{6A463225-AB2A-46D4-AF94-19ECDD8446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4" name="Oval 213">
                          <a:extLst>
                            <a:ext uri="{FF2B5EF4-FFF2-40B4-BE49-F238E27FC236}">
                              <a16:creationId xmlns:a16="http://schemas.microsoft.com/office/drawing/2014/main" id="{996279D0-5257-49C0-B0BA-546D89748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88" name="Group 187">
                        <a:extLst>
                          <a:ext uri="{FF2B5EF4-FFF2-40B4-BE49-F238E27FC236}">
                            <a16:creationId xmlns:a16="http://schemas.microsoft.com/office/drawing/2014/main" id="{A5A129EF-12B7-4880-9824-58D60A3179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89" name="Oval 188">
                          <a:extLst>
                            <a:ext uri="{FF2B5EF4-FFF2-40B4-BE49-F238E27FC236}">
                              <a16:creationId xmlns:a16="http://schemas.microsoft.com/office/drawing/2014/main" id="{DE7AED78-FA3D-4A32-BD8A-C246D2261C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0" name="Oval 189">
                          <a:extLst>
                            <a:ext uri="{FF2B5EF4-FFF2-40B4-BE49-F238E27FC236}">
                              <a16:creationId xmlns:a16="http://schemas.microsoft.com/office/drawing/2014/main" id="{3520706F-F517-4E36-9140-E9EC82E91F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1" name="Oval 190">
                          <a:extLst>
                            <a:ext uri="{FF2B5EF4-FFF2-40B4-BE49-F238E27FC236}">
                              <a16:creationId xmlns:a16="http://schemas.microsoft.com/office/drawing/2014/main" id="{6CC279D1-1BAE-46FF-A5E4-571C314F28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2" name="Oval 191">
                          <a:extLst>
                            <a:ext uri="{FF2B5EF4-FFF2-40B4-BE49-F238E27FC236}">
                              <a16:creationId xmlns:a16="http://schemas.microsoft.com/office/drawing/2014/main" id="{32DFB8D5-1402-46D2-8AF1-14913E375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Oval 192">
                          <a:extLst>
                            <a:ext uri="{FF2B5EF4-FFF2-40B4-BE49-F238E27FC236}">
                              <a16:creationId xmlns:a16="http://schemas.microsoft.com/office/drawing/2014/main" id="{222D9491-FB25-411D-A3D0-08F00EFB7F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Oval 193">
                          <a:extLst>
                            <a:ext uri="{FF2B5EF4-FFF2-40B4-BE49-F238E27FC236}">
                              <a16:creationId xmlns:a16="http://schemas.microsoft.com/office/drawing/2014/main" id="{E735B8D9-390A-449B-8454-62B9283037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5" name="Oval 194">
                          <a:extLst>
                            <a:ext uri="{FF2B5EF4-FFF2-40B4-BE49-F238E27FC236}">
                              <a16:creationId xmlns:a16="http://schemas.microsoft.com/office/drawing/2014/main" id="{A6729777-6ACB-4853-82C0-C1E0F279E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6" name="Oval 195">
                          <a:extLst>
                            <a:ext uri="{FF2B5EF4-FFF2-40B4-BE49-F238E27FC236}">
                              <a16:creationId xmlns:a16="http://schemas.microsoft.com/office/drawing/2014/main" id="{930764DC-8F25-404D-85E2-FFEBDAD424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7" name="Oval 196">
                          <a:extLst>
                            <a:ext uri="{FF2B5EF4-FFF2-40B4-BE49-F238E27FC236}">
                              <a16:creationId xmlns:a16="http://schemas.microsoft.com/office/drawing/2014/main" id="{867703A5-0002-4B90-AE41-27F334964A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8" name="Oval 197">
                          <a:extLst>
                            <a:ext uri="{FF2B5EF4-FFF2-40B4-BE49-F238E27FC236}">
                              <a16:creationId xmlns:a16="http://schemas.microsoft.com/office/drawing/2014/main" id="{B6680925-A6F2-49BC-A86C-E929D04765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9" name="Oval 198">
                          <a:extLst>
                            <a:ext uri="{FF2B5EF4-FFF2-40B4-BE49-F238E27FC236}">
                              <a16:creationId xmlns:a16="http://schemas.microsoft.com/office/drawing/2014/main" id="{59B1329F-7B35-49AB-B0F4-48843B5561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0" name="Oval 199">
                          <a:extLst>
                            <a:ext uri="{FF2B5EF4-FFF2-40B4-BE49-F238E27FC236}">
                              <a16:creationId xmlns:a16="http://schemas.microsoft.com/office/drawing/2014/main" id="{C847981A-97DA-473A-844C-68E05BC739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1" name="Oval 200">
                          <a:extLst>
                            <a:ext uri="{FF2B5EF4-FFF2-40B4-BE49-F238E27FC236}">
                              <a16:creationId xmlns:a16="http://schemas.microsoft.com/office/drawing/2014/main" id="{745F6ABE-AB2B-46FB-929B-D7217F7FE1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cxnSp>
            <p:nvCxnSpPr>
              <p:cNvPr id="215" name="Straight Arrow Connector 214">
                <a:extLst>
                  <a:ext uri="{FF2B5EF4-FFF2-40B4-BE49-F238E27FC236}">
                    <a16:creationId xmlns:a16="http://schemas.microsoft.com/office/drawing/2014/main" id="{568E6101-7072-47B3-A879-5CD54680D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9959" y="1278758"/>
                <a:ext cx="692996" cy="154572"/>
              </a:xfrm>
              <a:prstGeom prst="straightConnector1">
                <a:avLst/>
              </a:prstGeom>
              <a:ln w="38100">
                <a:solidFill>
                  <a:srgbClr val="2009FF"/>
                </a:solidFill>
                <a:headEnd type="triangl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0AC762-4AE2-4B89-B5BD-C3B8AE1AD5F4}"/>
                </a:ext>
              </a:extLst>
            </p:cNvPr>
            <p:cNvSpPr/>
            <p:nvPr/>
          </p:nvSpPr>
          <p:spPr>
            <a:xfrm>
              <a:off x="6993319" y="2465771"/>
              <a:ext cx="1391602" cy="3033218"/>
            </a:xfrm>
            <a:prstGeom prst="rect">
              <a:avLst/>
            </a:prstGeom>
            <a:solidFill>
              <a:srgbClr val="3505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1144D-6A18-444F-A1DB-542D290B8B2E}"/>
              </a:ext>
            </a:extLst>
          </p:cNvPr>
          <p:cNvGrpSpPr/>
          <p:nvPr/>
        </p:nvGrpSpPr>
        <p:grpSpPr>
          <a:xfrm>
            <a:off x="3332853" y="1245479"/>
            <a:ext cx="6514755" cy="4269462"/>
            <a:chOff x="3332853" y="1245479"/>
            <a:chExt cx="6514755" cy="426946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868DD40-2C18-401A-96E7-123DC049B511}"/>
                </a:ext>
              </a:extLst>
            </p:cNvPr>
            <p:cNvGrpSpPr/>
            <p:nvPr/>
          </p:nvGrpSpPr>
          <p:grpSpPr>
            <a:xfrm>
              <a:off x="3332853" y="1245479"/>
              <a:ext cx="6514755" cy="3554635"/>
              <a:chOff x="3332853" y="1245479"/>
              <a:chExt cx="6514755" cy="3554635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79933EE-DA53-482F-99DD-D0F73CB823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2853" y="2240953"/>
                <a:ext cx="1143527" cy="131896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6840DFF-C1A9-456E-88A0-17A0C56FB9DB}"/>
                  </a:ext>
                </a:extLst>
              </p:cNvPr>
              <p:cNvSpPr txBox="1"/>
              <p:nvPr/>
            </p:nvSpPr>
            <p:spPr>
              <a:xfrm>
                <a:off x="8413032" y="4369227"/>
                <a:ext cx="143447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Particle radius</a:t>
                </a:r>
              </a:p>
              <a:p>
                <a:r>
                  <a:rPr lang="en-US" sz="1100" dirty="0"/>
                  <a:t>Radius distribution</a:t>
                </a: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E9CF7B3D-2477-4181-8BB8-2F0260695048}"/>
                  </a:ext>
                </a:extLst>
              </p:cNvPr>
              <p:cNvGrpSpPr/>
              <p:nvPr/>
            </p:nvGrpSpPr>
            <p:grpSpPr>
              <a:xfrm>
                <a:off x="8530420" y="1245479"/>
                <a:ext cx="1317188" cy="1679922"/>
                <a:chOff x="8582857" y="402546"/>
                <a:chExt cx="1317188" cy="1679922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C9B934DF-7DC0-46C2-AB58-6AE625F0542D}"/>
                    </a:ext>
                  </a:extLst>
                </p:cNvPr>
                <p:cNvGrpSpPr/>
                <p:nvPr/>
              </p:nvGrpSpPr>
              <p:grpSpPr>
                <a:xfrm>
                  <a:off x="8712284" y="906525"/>
                  <a:ext cx="1175943" cy="1175943"/>
                  <a:chOff x="8505686" y="822277"/>
                  <a:chExt cx="893671" cy="893671"/>
                </a:xfrm>
              </p:grpSpPr>
              <p:sp>
                <p:nvSpPr>
                  <p:cNvPr id="337" name="Oval 336">
                    <a:extLst>
                      <a:ext uri="{FF2B5EF4-FFF2-40B4-BE49-F238E27FC236}">
                        <a16:creationId xmlns:a16="http://schemas.microsoft.com/office/drawing/2014/main" id="{5C3B3EFF-2571-418F-AAC1-7BDA5499E504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8" name="Oval 337">
                    <a:extLst>
                      <a:ext uri="{FF2B5EF4-FFF2-40B4-BE49-F238E27FC236}">
                        <a16:creationId xmlns:a16="http://schemas.microsoft.com/office/drawing/2014/main" id="{E07F469E-2B23-42CB-B10C-4B2F1BD61B55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9" name="Oval 338">
                    <a:extLst>
                      <a:ext uri="{FF2B5EF4-FFF2-40B4-BE49-F238E27FC236}">
                        <a16:creationId xmlns:a16="http://schemas.microsoft.com/office/drawing/2014/main" id="{375AD686-C1B0-491B-A041-7AAA08B433D6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0" name="Oval 339">
                    <a:extLst>
                      <a:ext uri="{FF2B5EF4-FFF2-40B4-BE49-F238E27FC236}">
                        <a16:creationId xmlns:a16="http://schemas.microsoft.com/office/drawing/2014/main" id="{F16C05EB-09BE-47C5-80F1-326D6D259B0D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1" name="Oval 340">
                    <a:extLst>
                      <a:ext uri="{FF2B5EF4-FFF2-40B4-BE49-F238E27FC236}">
                        <a16:creationId xmlns:a16="http://schemas.microsoft.com/office/drawing/2014/main" id="{E8D0ECE8-71D4-4FD5-B5DA-1103CE02C005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2" name="Oval 341">
                    <a:extLst>
                      <a:ext uri="{FF2B5EF4-FFF2-40B4-BE49-F238E27FC236}">
                        <a16:creationId xmlns:a16="http://schemas.microsoft.com/office/drawing/2014/main" id="{BD3A9884-C031-4367-ADA9-DF566E1C177A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3" name="Oval 342">
                    <a:extLst>
                      <a:ext uri="{FF2B5EF4-FFF2-40B4-BE49-F238E27FC236}">
                        <a16:creationId xmlns:a16="http://schemas.microsoft.com/office/drawing/2014/main" id="{D851D709-F4FB-4752-8F75-737C9FB80E4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4" name="Oval 343">
                    <a:extLst>
                      <a:ext uri="{FF2B5EF4-FFF2-40B4-BE49-F238E27FC236}">
                        <a16:creationId xmlns:a16="http://schemas.microsoft.com/office/drawing/2014/main" id="{8BAB4CDA-71A6-45CE-954A-F84A1368F77E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5" name="Oval 344">
                    <a:extLst>
                      <a:ext uri="{FF2B5EF4-FFF2-40B4-BE49-F238E27FC236}">
                        <a16:creationId xmlns:a16="http://schemas.microsoft.com/office/drawing/2014/main" id="{CB760AC3-F21A-484E-8456-954E93032879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6" name="Oval 345">
                    <a:extLst>
                      <a:ext uri="{FF2B5EF4-FFF2-40B4-BE49-F238E27FC236}">
                        <a16:creationId xmlns:a16="http://schemas.microsoft.com/office/drawing/2014/main" id="{50FB1813-8526-4FC5-AD02-86EA0DDC6ADF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679C2DCC-FE5F-4694-9318-94906CA04FAD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Oval 347">
                    <a:extLst>
                      <a:ext uri="{FF2B5EF4-FFF2-40B4-BE49-F238E27FC236}">
                        <a16:creationId xmlns:a16="http://schemas.microsoft.com/office/drawing/2014/main" id="{1DE4269A-B5AE-4425-B7D1-ACAF659D518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Oval 348">
                    <a:extLst>
                      <a:ext uri="{FF2B5EF4-FFF2-40B4-BE49-F238E27FC236}">
                        <a16:creationId xmlns:a16="http://schemas.microsoft.com/office/drawing/2014/main" id="{35B19379-5CF0-46CB-9601-96227C2567C3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7DB47B25-44B8-4F62-BA3D-25646B51F3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24102" y="1482059"/>
                  <a:ext cx="1175943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headEnd type="triangle" w="med" len="me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44CA8D8F-0136-4646-B73A-CA2A4659BC18}"/>
                    </a:ext>
                  </a:extLst>
                </p:cNvPr>
                <p:cNvSpPr txBox="1"/>
                <p:nvPr/>
              </p:nvSpPr>
              <p:spPr>
                <a:xfrm>
                  <a:off x="8582857" y="402546"/>
                  <a:ext cx="821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Mid-q</a:t>
                  </a:r>
                </a:p>
              </p:txBody>
            </p:sp>
          </p:grpSp>
        </p:grp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CD497474-2D51-45D2-AFFF-015287D999AE}"/>
                </a:ext>
              </a:extLst>
            </p:cNvPr>
            <p:cNvSpPr/>
            <p:nvPr/>
          </p:nvSpPr>
          <p:spPr>
            <a:xfrm>
              <a:off x="8417699" y="2481723"/>
              <a:ext cx="1298974" cy="303321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7D783C-6C43-4DE7-9D72-0087048FF4D3}"/>
              </a:ext>
            </a:extLst>
          </p:cNvPr>
          <p:cNvGrpSpPr/>
          <p:nvPr/>
        </p:nvGrpSpPr>
        <p:grpSpPr>
          <a:xfrm>
            <a:off x="3363334" y="840038"/>
            <a:ext cx="11489783" cy="4683892"/>
            <a:chOff x="3363334" y="840038"/>
            <a:chExt cx="11489783" cy="4683892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3D8028BC-08DA-4393-BC3D-EA9AD92D740D}"/>
                </a:ext>
              </a:extLst>
            </p:cNvPr>
            <p:cNvSpPr/>
            <p:nvPr/>
          </p:nvSpPr>
          <p:spPr>
            <a:xfrm>
              <a:off x="9769227" y="2490712"/>
              <a:ext cx="1175943" cy="3033218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888E5029-F075-4D07-A172-345D439C5EE9}"/>
                </a:ext>
              </a:extLst>
            </p:cNvPr>
            <p:cNvGrpSpPr/>
            <p:nvPr/>
          </p:nvGrpSpPr>
          <p:grpSpPr>
            <a:xfrm>
              <a:off x="3363334" y="840038"/>
              <a:ext cx="11489783" cy="4304522"/>
              <a:chOff x="3363334" y="840038"/>
              <a:chExt cx="11489783" cy="4304522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1EEA57CD-72D5-4854-B708-467EAABB908F}"/>
                  </a:ext>
                </a:extLst>
              </p:cNvPr>
              <p:cNvSpPr txBox="1"/>
              <p:nvPr/>
            </p:nvSpPr>
            <p:spPr>
              <a:xfrm>
                <a:off x="9924005" y="4062324"/>
                <a:ext cx="104821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Pore radius</a:t>
                </a:r>
              </a:p>
              <a:p>
                <a:r>
                  <a:rPr lang="en-US" sz="1100" dirty="0"/>
                  <a:t>Surface area</a:t>
                </a:r>
              </a:p>
            </p:txBody>
          </p: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B4D89FB0-4F29-4BE3-B273-26205175930F}"/>
                  </a:ext>
                </a:extLst>
              </p:cNvPr>
              <p:cNvGrpSpPr/>
              <p:nvPr/>
            </p:nvGrpSpPr>
            <p:grpSpPr>
              <a:xfrm>
                <a:off x="10042908" y="840038"/>
                <a:ext cx="4810209" cy="4304522"/>
                <a:chOff x="10393993" y="1850463"/>
                <a:chExt cx="2869859" cy="2568157"/>
              </a:xfrm>
            </p:grpSpPr>
            <p:grpSp>
              <p:nvGrpSpPr>
                <p:cNvPr id="222" name="Group 221">
                  <a:extLst>
                    <a:ext uri="{FF2B5EF4-FFF2-40B4-BE49-F238E27FC236}">
                      <a16:creationId xmlns:a16="http://schemas.microsoft.com/office/drawing/2014/main" id="{6F1901C0-12B0-4FD8-B2A8-0B63B50A7D38}"/>
                    </a:ext>
                  </a:extLst>
                </p:cNvPr>
                <p:cNvGrpSpPr/>
                <p:nvPr/>
              </p:nvGrpSpPr>
              <p:grpSpPr>
                <a:xfrm>
                  <a:off x="10695695" y="1850463"/>
                  <a:ext cx="2568157" cy="2568157"/>
                  <a:chOff x="8505686" y="822277"/>
                  <a:chExt cx="893671" cy="893671"/>
                </a:xfrm>
              </p:grpSpPr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0B991531-6D91-4D12-852D-9645774D4439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4CD45BBA-4EC6-4D82-AB4A-B1444C3723AA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Oval 227">
                    <a:extLst>
                      <a:ext uri="{FF2B5EF4-FFF2-40B4-BE49-F238E27FC236}">
                        <a16:creationId xmlns:a16="http://schemas.microsoft.com/office/drawing/2014/main" id="{6241B589-EABC-49BD-BBD2-7776E1D3908B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695DEA64-8D3D-4AE0-A399-2410563816D6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Oval 229">
                    <a:extLst>
                      <a:ext uri="{FF2B5EF4-FFF2-40B4-BE49-F238E27FC236}">
                        <a16:creationId xmlns:a16="http://schemas.microsoft.com/office/drawing/2014/main" id="{042AE2E0-2C6D-41A4-9615-25226C6D7A3C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F21B6B71-D4CD-44F4-966E-CA2053675F67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172D0C52-76A6-46A6-9388-485FCE544FD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Oval 232">
                    <a:extLst>
                      <a:ext uri="{FF2B5EF4-FFF2-40B4-BE49-F238E27FC236}">
                        <a16:creationId xmlns:a16="http://schemas.microsoft.com/office/drawing/2014/main" id="{BABEFA64-991C-4F53-B1F7-1B650A4A0E42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4" name="Oval 233">
                    <a:extLst>
                      <a:ext uri="{FF2B5EF4-FFF2-40B4-BE49-F238E27FC236}">
                        <a16:creationId xmlns:a16="http://schemas.microsoft.com/office/drawing/2014/main" id="{FEAF0D20-7508-403D-AA08-A98804D61688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Oval 234">
                    <a:extLst>
                      <a:ext uri="{FF2B5EF4-FFF2-40B4-BE49-F238E27FC236}">
                        <a16:creationId xmlns:a16="http://schemas.microsoft.com/office/drawing/2014/main" id="{EE267AAF-0BE8-49D5-9D91-E16F916E2750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6" name="Oval 235">
                    <a:extLst>
                      <a:ext uri="{FF2B5EF4-FFF2-40B4-BE49-F238E27FC236}">
                        <a16:creationId xmlns:a16="http://schemas.microsoft.com/office/drawing/2014/main" id="{D6F82AE5-8129-4AA2-A454-642F19D6F9B0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Oval 236">
                    <a:extLst>
                      <a:ext uri="{FF2B5EF4-FFF2-40B4-BE49-F238E27FC236}">
                        <a16:creationId xmlns:a16="http://schemas.microsoft.com/office/drawing/2014/main" id="{0C24C864-CC2A-46C1-B8BB-45F734D9DEC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Oval 237">
                    <a:extLst>
                      <a:ext uri="{FF2B5EF4-FFF2-40B4-BE49-F238E27FC236}">
                        <a16:creationId xmlns:a16="http://schemas.microsoft.com/office/drawing/2014/main" id="{AA8BEDDF-9D51-48A5-B639-3B090D67CB7A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23" name="Straight Arrow Connector 222">
                  <a:extLst>
                    <a:ext uri="{FF2B5EF4-FFF2-40B4-BE49-F238E27FC236}">
                      <a16:creationId xmlns:a16="http://schemas.microsoft.com/office/drawing/2014/main" id="{15B964B5-BDA6-4583-81BD-EAE40BC233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42725" y="3419435"/>
                  <a:ext cx="290733" cy="15637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Arrow Connector 223">
                  <a:extLst>
                    <a:ext uri="{FF2B5EF4-FFF2-40B4-BE49-F238E27FC236}">
                      <a16:creationId xmlns:a16="http://schemas.microsoft.com/office/drawing/2014/main" id="{8875B12E-8ECB-421E-AC80-D801F18F6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527" y="3269050"/>
                  <a:ext cx="278973" cy="15255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6CB51FCF-E63D-453A-8069-675F5C8B2398}"/>
                    </a:ext>
                  </a:extLst>
                </p:cNvPr>
                <p:cNvSpPr txBox="1"/>
                <p:nvPr/>
              </p:nvSpPr>
              <p:spPr>
                <a:xfrm>
                  <a:off x="10393993" y="2112950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High-q</a:t>
                  </a:r>
                </a:p>
              </p:txBody>
            </p:sp>
          </p:grpSp>
          <p:cxnSp>
            <p:nvCxnSpPr>
              <p:cNvPr id="221" name="Straight Arrow Connector 220">
                <a:extLst>
                  <a:ext uri="{FF2B5EF4-FFF2-40B4-BE49-F238E27FC236}">
                    <a16:creationId xmlns:a16="http://schemas.microsoft.com/office/drawing/2014/main" id="{1B6A9AA3-7319-4004-92A4-8469C56F8D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3334" y="3067191"/>
                <a:ext cx="322841" cy="492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Arc 4">
            <a:extLst>
              <a:ext uri="{FF2B5EF4-FFF2-40B4-BE49-F238E27FC236}">
                <a16:creationId xmlns:a16="http://schemas.microsoft.com/office/drawing/2014/main" id="{FC89FC8D-27FD-4E64-A33D-E889C1030D44}"/>
              </a:ext>
            </a:extLst>
          </p:cNvPr>
          <p:cNvSpPr/>
          <p:nvPr/>
        </p:nvSpPr>
        <p:spPr>
          <a:xfrm rot="1109226">
            <a:off x="2249520" y="1828511"/>
            <a:ext cx="302834" cy="217977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70DD929-05F2-0CB1-CDC4-24401678B5D1}"/>
              </a:ext>
            </a:extLst>
          </p:cNvPr>
          <p:cNvSpPr txBox="1">
            <a:spLocks/>
          </p:cNvSpPr>
          <p:nvPr/>
        </p:nvSpPr>
        <p:spPr>
          <a:xfrm>
            <a:off x="371703" y="383184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/>
              <a:t>What</a:t>
            </a:r>
            <a:r>
              <a:rPr lang="en-US" dirty="0"/>
              <a:t> q-range </a:t>
            </a:r>
            <a:r>
              <a:rPr lang="en-US" b="0" dirty="0"/>
              <a:t>do you need?</a:t>
            </a:r>
          </a:p>
        </p:txBody>
      </p:sp>
    </p:spTree>
    <p:extLst>
      <p:ext uri="{BB962C8B-B14F-4D97-AF65-F5344CB8AC3E}">
        <p14:creationId xmlns:p14="http://schemas.microsoft.com/office/powerpoint/2010/main" val="28735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0A48EBC-32BF-4972-98A8-D9A5668FD403}"/>
              </a:ext>
            </a:extLst>
          </p:cNvPr>
          <p:cNvGrpSpPr/>
          <p:nvPr/>
        </p:nvGrpSpPr>
        <p:grpSpPr>
          <a:xfrm>
            <a:off x="0" y="1190260"/>
            <a:ext cx="5122644" cy="4765967"/>
            <a:chOff x="5697393" y="470096"/>
            <a:chExt cx="6173768" cy="574390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5191D4-D9DC-4DCE-90D4-45AF1B4EBF86}"/>
                </a:ext>
              </a:extLst>
            </p:cNvPr>
            <p:cNvGrpSpPr/>
            <p:nvPr/>
          </p:nvGrpSpPr>
          <p:grpSpPr>
            <a:xfrm>
              <a:off x="5697393" y="907060"/>
              <a:ext cx="6173768" cy="5306938"/>
              <a:chOff x="5697393" y="907060"/>
              <a:chExt cx="6173768" cy="5306938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969AB98-A7BA-4BFB-A081-8C168EFFA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97393" y="907060"/>
                <a:ext cx="6173768" cy="5306938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EC28C6-5C6D-47F8-8E93-6CB271BBF28D}"/>
                  </a:ext>
                </a:extLst>
              </p:cNvPr>
              <p:cNvSpPr txBox="1"/>
              <p:nvPr/>
            </p:nvSpPr>
            <p:spPr>
              <a:xfrm>
                <a:off x="6486258" y="1410057"/>
                <a:ext cx="3860375" cy="3152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USANS 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= 2.4 Å, </a:t>
                </a:r>
                <a:r>
                  <a:rPr lang="en-US" sz="1000" b="1" dirty="0">
                    <a:latin typeface="Symbol" pitchFamily="2" charset="2"/>
                  </a:rPr>
                  <a:t>Dl/l = 6%, 0.0006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0.06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</a:t>
                </a:r>
                <a:endParaRPr lang="en-US" sz="1100" b="1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2E52E23-8628-4D0B-8F5A-B8630789FA22}"/>
                  </a:ext>
                </a:extLst>
              </p:cNvPr>
              <p:cNvSpPr/>
              <p:nvPr/>
            </p:nvSpPr>
            <p:spPr>
              <a:xfrm>
                <a:off x="6487180" y="2218790"/>
                <a:ext cx="4845656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b="1" dirty="0"/>
                  <a:t>vSANS-48m</a:t>
                </a:r>
                <a:r>
                  <a:rPr lang="en-US" sz="1100" b="1" dirty="0"/>
                  <a:t>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</a:t>
                </a:r>
                <a:r>
                  <a:rPr lang="en-US" sz="1000" b="1" dirty="0">
                    <a:latin typeface="Symbol" pitchFamily="2" charset="2"/>
                  </a:rPr>
                  <a:t>Dl/l=1% &amp; 12.5%, 0.017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1B75BF-4875-451D-AEB1-50733A1250B9}"/>
                  </a:ext>
                </a:extLst>
              </p:cNvPr>
              <p:cNvSpPr/>
              <p:nvPr/>
            </p:nvSpPr>
            <p:spPr>
              <a:xfrm>
                <a:off x="6483570" y="3003296"/>
                <a:ext cx="4712354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NG7-30m 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0.056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308B8DE-E16C-4BD8-B3C1-ACC7E3676D06}"/>
                  </a:ext>
                </a:extLst>
              </p:cNvPr>
              <p:cNvSpPr/>
              <p:nvPr/>
            </p:nvSpPr>
            <p:spPr>
              <a:xfrm>
                <a:off x="6470871" y="3812028"/>
                <a:ext cx="4733605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NGB-30m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</a:t>
                </a:r>
                <a:r>
                  <a:rPr lang="en-US" sz="800" b="1" dirty="0">
                    <a:latin typeface="Symbol" pitchFamily="2" charset="2"/>
                  </a:rPr>
                  <a:t> </a:t>
                </a:r>
                <a:r>
                  <a:rPr lang="en-US" sz="1000" b="1" dirty="0">
                    <a:latin typeface="Symbol" pitchFamily="2" charset="2"/>
                  </a:rPr>
                  <a:t>0.065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24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F5F5403-E796-46E9-9527-81C311C72E18}"/>
                  </a:ext>
                </a:extLst>
              </p:cNvPr>
              <p:cNvSpPr/>
              <p:nvPr/>
            </p:nvSpPr>
            <p:spPr>
              <a:xfrm>
                <a:off x="6463398" y="4596534"/>
                <a:ext cx="4820541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nSOFT-10m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000" b="1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DE1037-C783-45AA-A822-5F5F11F6FF69}"/>
                </a:ext>
              </a:extLst>
            </p:cNvPr>
            <p:cNvSpPr txBox="1"/>
            <p:nvPr/>
          </p:nvSpPr>
          <p:spPr>
            <a:xfrm>
              <a:off x="8431337" y="470096"/>
              <a:ext cx="1124768" cy="370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 = 2π/q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974D91-370F-4C5D-A90F-F78A096C6CBD}"/>
                </a:ext>
              </a:extLst>
            </p:cNvPr>
            <p:cNvSpPr txBox="1"/>
            <p:nvPr/>
          </p:nvSpPr>
          <p:spPr>
            <a:xfrm>
              <a:off x="7130512" y="820045"/>
              <a:ext cx="4018792" cy="278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6 µm               0.6 µm            600 Å             60 Å                6 Å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44154-85DE-433A-A2A9-27A1CC5C09B8}"/>
              </a:ext>
            </a:extLst>
          </p:cNvPr>
          <p:cNvGrpSpPr/>
          <p:nvPr/>
        </p:nvGrpSpPr>
        <p:grpSpPr>
          <a:xfrm>
            <a:off x="5122644" y="1270515"/>
            <a:ext cx="6669666" cy="4518934"/>
            <a:chOff x="137260" y="1014037"/>
            <a:chExt cx="6669666" cy="45189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30240E-95EF-4971-86BA-691C4263E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137260" y="1296350"/>
              <a:ext cx="6669666" cy="384895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C5FE5C-367B-4ADF-B70D-A3FA3949C557}"/>
                </a:ext>
              </a:extLst>
            </p:cNvPr>
            <p:cNvSpPr txBox="1"/>
            <p:nvPr/>
          </p:nvSpPr>
          <p:spPr>
            <a:xfrm>
              <a:off x="2806472" y="5194417"/>
              <a:ext cx="6062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80 m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F85ED46-8943-46C4-8FD8-379A7BA5F2C0}"/>
                </a:ext>
              </a:extLst>
            </p:cNvPr>
            <p:cNvCxnSpPr/>
            <p:nvPr/>
          </p:nvCxnSpPr>
          <p:spPr>
            <a:xfrm>
              <a:off x="3582249" y="5340587"/>
              <a:ext cx="312577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C223FD-C6F0-4055-8C5E-FD123187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190" y="5340587"/>
              <a:ext cx="243860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936DBD4-635D-4B56-B7AC-423F0D06A29D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170425"/>
              <a:ext cx="5538732" cy="682941"/>
            </a:xfrm>
            <a:prstGeom prst="line">
              <a:avLst/>
            </a:prstGeom>
            <a:ln w="8890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BB4A0D8-56B6-4AAD-B70F-8CA9F89D7A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9289" y="3297299"/>
              <a:ext cx="5538732" cy="824012"/>
            </a:xfrm>
            <a:prstGeom prst="line">
              <a:avLst/>
            </a:prstGeom>
            <a:ln w="88900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A390D8F-1C89-4B1E-9D7F-3E8101462E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454982"/>
              <a:ext cx="5201797" cy="2602082"/>
            </a:xfrm>
            <a:prstGeom prst="line">
              <a:avLst/>
            </a:prstGeom>
            <a:ln w="88900">
              <a:solidFill>
                <a:srgbClr val="7030A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1B1183-553C-4A5D-89CE-8BB827D7239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218518"/>
              <a:ext cx="340347" cy="161877"/>
            </a:xfrm>
            <a:prstGeom prst="line">
              <a:avLst/>
            </a:prstGeom>
            <a:ln w="88900"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CB1F63A-1CA7-457E-B555-F82BCEFD9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875377"/>
              <a:ext cx="3920540" cy="2181687"/>
            </a:xfrm>
            <a:prstGeom prst="line">
              <a:avLst/>
            </a:prstGeom>
            <a:ln w="88900">
              <a:solidFill>
                <a:srgbClr val="FFC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1CE607A-DA2A-45BA-A6F6-E4A630A7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12" y="1014037"/>
              <a:ext cx="3197037" cy="1594185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E45D994E-C7AA-F9C9-158F-C8B7619A39AA}"/>
              </a:ext>
            </a:extLst>
          </p:cNvPr>
          <p:cNvSpPr txBox="1">
            <a:spLocks/>
          </p:cNvSpPr>
          <p:nvPr/>
        </p:nvSpPr>
        <p:spPr>
          <a:xfrm>
            <a:off x="371703" y="383184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dirty="0"/>
              <a:t>The</a:t>
            </a:r>
            <a:r>
              <a:rPr lang="en-US" dirty="0"/>
              <a:t> q-range </a:t>
            </a:r>
            <a:r>
              <a:rPr lang="en-US" b="0" dirty="0"/>
              <a:t>we can offer</a:t>
            </a:r>
          </a:p>
        </p:txBody>
      </p:sp>
    </p:spTree>
    <p:extLst>
      <p:ext uri="{BB962C8B-B14F-4D97-AF65-F5344CB8AC3E}">
        <p14:creationId xmlns:p14="http://schemas.microsoft.com/office/powerpoint/2010/main" val="4025085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500022" y="2741750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306936" y="125589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221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u="sng" dirty="0"/>
              <a:t>neutrons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8876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/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1C2EDD2-7EC4-40E9-A23D-E0C0DEDFAC74}"/>
              </a:ext>
            </a:extLst>
          </p:cNvPr>
          <p:cNvSpPr txBox="1"/>
          <p:nvPr/>
        </p:nvSpPr>
        <p:spPr>
          <a:xfrm>
            <a:off x="1204794" y="3579712"/>
            <a:ext cx="2409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scattering length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 = molecular volume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F8B38C-0346-4D36-B8E0-62B7B61AAB76}"/>
              </a:ext>
            </a:extLst>
          </p:cNvPr>
          <p:cNvSpPr/>
          <p:nvPr/>
        </p:nvSpPr>
        <p:spPr>
          <a:xfrm>
            <a:off x="6379426" y="4973955"/>
            <a:ext cx="868648" cy="8569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E41620-1E2D-45BF-9710-8297DEFF6F91}"/>
              </a:ext>
            </a:extLst>
          </p:cNvPr>
          <p:cNvSpPr>
            <a:spLocks noChangeAspect="1"/>
          </p:cNvSpPr>
          <p:nvPr/>
        </p:nvSpPr>
        <p:spPr>
          <a:xfrm>
            <a:off x="6569110" y="4238936"/>
            <a:ext cx="489280" cy="48271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0051C-FF68-418F-B764-EDD68B9BDABF}"/>
              </a:ext>
            </a:extLst>
          </p:cNvPr>
          <p:cNvSpPr>
            <a:spLocks noChangeAspect="1"/>
          </p:cNvSpPr>
          <p:nvPr/>
        </p:nvSpPr>
        <p:spPr>
          <a:xfrm>
            <a:off x="6589497" y="3520849"/>
            <a:ext cx="448507" cy="44248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7D76C3-CA9C-4C43-B41F-FFF2655AD32D}"/>
              </a:ext>
            </a:extLst>
          </p:cNvPr>
          <p:cNvSpPr>
            <a:spLocks noChangeAspect="1"/>
          </p:cNvSpPr>
          <p:nvPr/>
        </p:nvSpPr>
        <p:spPr>
          <a:xfrm>
            <a:off x="6671043" y="2935099"/>
            <a:ext cx="285414" cy="28158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E1476C-89CB-473C-A9A6-A7F9DB838BA4}"/>
              </a:ext>
            </a:extLst>
          </p:cNvPr>
          <p:cNvSpPr>
            <a:spLocks noChangeAspect="1"/>
          </p:cNvSpPr>
          <p:nvPr/>
        </p:nvSpPr>
        <p:spPr>
          <a:xfrm>
            <a:off x="6793636" y="2119872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8ACC04-3A2C-4282-A726-DA3B1F73F47A}"/>
              </a:ext>
            </a:extLst>
          </p:cNvPr>
          <p:cNvSpPr>
            <a:spLocks noChangeAspect="1"/>
          </p:cNvSpPr>
          <p:nvPr/>
        </p:nvSpPr>
        <p:spPr>
          <a:xfrm>
            <a:off x="6793636" y="1514311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47A817-63FE-46C4-A61C-D3B4A18BC035}"/>
              </a:ext>
            </a:extLst>
          </p:cNvPr>
          <p:cNvSpPr>
            <a:spLocks noChangeAspect="1"/>
          </p:cNvSpPr>
          <p:nvPr/>
        </p:nvSpPr>
        <p:spPr>
          <a:xfrm>
            <a:off x="5286315" y="1215940"/>
            <a:ext cx="683842" cy="6838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BF3B9E-45AC-48E5-85BB-7465ED278525}"/>
              </a:ext>
            </a:extLst>
          </p:cNvPr>
          <p:cNvSpPr>
            <a:spLocks noChangeAspect="1"/>
          </p:cNvSpPr>
          <p:nvPr/>
        </p:nvSpPr>
        <p:spPr>
          <a:xfrm>
            <a:off x="5518147" y="2085901"/>
            <a:ext cx="220177" cy="2172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F75F0E-9596-4173-A42F-CB32592D268F}"/>
              </a:ext>
            </a:extLst>
          </p:cNvPr>
          <p:cNvSpPr>
            <a:spLocks noChangeAspect="1"/>
          </p:cNvSpPr>
          <p:nvPr/>
        </p:nvSpPr>
        <p:spPr>
          <a:xfrm>
            <a:off x="5493685" y="5298479"/>
            <a:ext cx="269103" cy="2654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B559E1-82B7-4CC5-B6FE-B066D0F8648C}"/>
              </a:ext>
            </a:extLst>
          </p:cNvPr>
          <p:cNvSpPr>
            <a:spLocks noChangeAspect="1"/>
          </p:cNvSpPr>
          <p:nvPr/>
        </p:nvSpPr>
        <p:spPr>
          <a:xfrm>
            <a:off x="5546689" y="2570689"/>
            <a:ext cx="163093" cy="16090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05072D-1496-41FC-B6E6-188C193436EC}"/>
              </a:ext>
            </a:extLst>
          </p:cNvPr>
          <p:cNvSpPr>
            <a:spLocks noChangeAspect="1"/>
          </p:cNvSpPr>
          <p:nvPr/>
        </p:nvSpPr>
        <p:spPr>
          <a:xfrm>
            <a:off x="5562999" y="3000129"/>
            <a:ext cx="130474" cy="1287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E48EE5-BF2D-4494-987B-02E62E65F43E}"/>
              </a:ext>
            </a:extLst>
          </p:cNvPr>
          <p:cNvSpPr>
            <a:spLocks noChangeAspect="1"/>
          </p:cNvSpPr>
          <p:nvPr/>
        </p:nvSpPr>
        <p:spPr>
          <a:xfrm>
            <a:off x="5579309" y="4553161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6FCE43-4CE4-4198-909F-5B42D0F987E5}"/>
              </a:ext>
            </a:extLst>
          </p:cNvPr>
          <p:cNvSpPr>
            <a:spLocks noChangeAspect="1"/>
          </p:cNvSpPr>
          <p:nvPr/>
        </p:nvSpPr>
        <p:spPr>
          <a:xfrm>
            <a:off x="5579309" y="3729357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27DA80-70B4-445F-8EEC-00741F3915DB}"/>
              </a:ext>
            </a:extLst>
          </p:cNvPr>
          <p:cNvSpPr>
            <a:spLocks noChangeAspect="1"/>
          </p:cNvSpPr>
          <p:nvPr/>
        </p:nvSpPr>
        <p:spPr>
          <a:xfrm>
            <a:off x="6711816" y="2447033"/>
            <a:ext cx="203867" cy="20113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AA49E2-21C4-47D9-B9D8-36EAFF2AE147}"/>
              </a:ext>
            </a:extLst>
          </p:cNvPr>
          <p:cNvSpPr txBox="1"/>
          <p:nvPr/>
        </p:nvSpPr>
        <p:spPr>
          <a:xfrm>
            <a:off x="4851817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AEAD8D-A0EA-4F9B-BFCC-AD0BEA7A6059}"/>
              </a:ext>
            </a:extLst>
          </p:cNvPr>
          <p:cNvSpPr txBox="1"/>
          <p:nvPr/>
        </p:nvSpPr>
        <p:spPr>
          <a:xfrm>
            <a:off x="6051782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61BAF5-9369-407D-B0D9-D529117DFA13}"/>
              </a:ext>
            </a:extLst>
          </p:cNvPr>
          <p:cNvSpPr txBox="1"/>
          <p:nvPr/>
        </p:nvSpPr>
        <p:spPr>
          <a:xfrm>
            <a:off x="4945887" y="472322"/>
            <a:ext cx="2577116" cy="3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scattering length*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BBAF88-6486-400F-8DA1-6AE34A46847B}"/>
              </a:ext>
            </a:extLst>
          </p:cNvPr>
          <p:cNvSpPr txBox="1"/>
          <p:nvPr/>
        </p:nvSpPr>
        <p:spPr>
          <a:xfrm>
            <a:off x="4483340" y="5873831"/>
            <a:ext cx="368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*X-ray scale reduced by ~ 1.5X to compare with neutron scale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adapted from presentation by J. D. Copley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128F0-2386-4EF3-8E7A-E94FBE37E85E}"/>
              </a:ext>
            </a:extLst>
          </p:cNvPr>
          <p:cNvSpPr txBox="1"/>
          <p:nvPr/>
        </p:nvSpPr>
        <p:spPr>
          <a:xfrm>
            <a:off x="6019142" y="13574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A84BF-0719-429C-A03D-524C2DB43F18}"/>
              </a:ext>
            </a:extLst>
          </p:cNvPr>
          <p:cNvSpPr txBox="1"/>
          <p:nvPr/>
        </p:nvSpPr>
        <p:spPr>
          <a:xfrm>
            <a:off x="6019142" y="20320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DE9C58-B481-496B-B41A-B2F0C34E8BCC}"/>
              </a:ext>
            </a:extLst>
          </p:cNvPr>
          <p:cNvSpPr txBox="1"/>
          <p:nvPr/>
        </p:nvSpPr>
        <p:spPr>
          <a:xfrm>
            <a:off x="6019143" y="2492122"/>
            <a:ext cx="309155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4E688A-25BF-49D0-AE0C-1938740902D0}"/>
              </a:ext>
            </a:extLst>
          </p:cNvPr>
          <p:cNvSpPr txBox="1"/>
          <p:nvPr/>
        </p:nvSpPr>
        <p:spPr>
          <a:xfrm>
            <a:off x="6008564" y="2956977"/>
            <a:ext cx="330311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933FF-670E-49AE-B68C-CF7FB1077076}"/>
              </a:ext>
            </a:extLst>
          </p:cNvPr>
          <p:cNvSpPr txBox="1"/>
          <p:nvPr/>
        </p:nvSpPr>
        <p:spPr>
          <a:xfrm>
            <a:off x="5991639" y="3598708"/>
            <a:ext cx="364160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46F3D-DDFF-4FC3-A0D6-A09730C73DEF}"/>
              </a:ext>
            </a:extLst>
          </p:cNvPr>
          <p:cNvSpPr txBox="1"/>
          <p:nvPr/>
        </p:nvSpPr>
        <p:spPr>
          <a:xfrm>
            <a:off x="5996577" y="4390685"/>
            <a:ext cx="354287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5F25A6-42A2-4102-83F8-9157209189F4}"/>
              </a:ext>
            </a:extLst>
          </p:cNvPr>
          <p:cNvSpPr txBox="1"/>
          <p:nvPr/>
        </p:nvSpPr>
        <p:spPr>
          <a:xfrm>
            <a:off x="5974010" y="5279213"/>
            <a:ext cx="399418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618A8C-04A4-462F-A986-646910FC9E5A}"/>
              </a:ext>
            </a:extLst>
          </p:cNvPr>
          <p:cNvSpPr txBox="1"/>
          <p:nvPr/>
        </p:nvSpPr>
        <p:spPr>
          <a:xfrm>
            <a:off x="582755" y="4739651"/>
            <a:ext cx="4475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scattering length density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calculator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9FB9F-8B60-470F-973B-3CFAEA3063E9}"/>
              </a:ext>
            </a:extLst>
          </p:cNvPr>
          <p:cNvSpPr txBox="1"/>
          <p:nvPr/>
        </p:nvSpPr>
        <p:spPr>
          <a:xfrm>
            <a:off x="582755" y="5179144"/>
            <a:ext cx="4475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https://www.ncnr.nist.gov/resources/activation/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6B4A4AE-3369-49DA-B348-3488FE9FEE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99"/>
          <a:stretch/>
        </p:blipFill>
        <p:spPr>
          <a:xfrm>
            <a:off x="8583878" y="444257"/>
            <a:ext cx="2611181" cy="22205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193052-A212-41CE-94C7-86E77D03F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5"/>
          <a:stretch/>
        </p:blipFill>
        <p:spPr>
          <a:xfrm>
            <a:off x="8554809" y="2729178"/>
            <a:ext cx="2640249" cy="293253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4F6D196-34EA-48CE-9A35-8F05EB1737E3}"/>
              </a:ext>
            </a:extLst>
          </p:cNvPr>
          <p:cNvSpPr txBox="1"/>
          <p:nvPr/>
        </p:nvSpPr>
        <p:spPr>
          <a:xfrm>
            <a:off x="8554808" y="5700138"/>
            <a:ext cx="28307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000000"/>
                </a:solidFill>
                <a:effectLst/>
                <a:latin typeface="Source Sans Pro Web"/>
              </a:rPr>
              <a:t>Neutron image: Daniel Hussey/NIST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31291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49495" y="648016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 variation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7A4B4-3B94-4C62-8CCE-F626472BE7B9}"/>
              </a:ext>
            </a:extLst>
          </p:cNvPr>
          <p:cNvGrpSpPr/>
          <p:nvPr/>
        </p:nvGrpSpPr>
        <p:grpSpPr>
          <a:xfrm>
            <a:off x="1414090" y="1653300"/>
            <a:ext cx="2815906" cy="4051144"/>
            <a:chOff x="1414090" y="1653300"/>
            <a:chExt cx="2815906" cy="405114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AA6B6F3-C438-4412-9422-1205FB6AA332}"/>
                </a:ext>
              </a:extLst>
            </p:cNvPr>
            <p:cNvSpPr txBox="1"/>
            <p:nvPr/>
          </p:nvSpPr>
          <p:spPr>
            <a:xfrm>
              <a:off x="1414090" y="5058113"/>
              <a:ext cx="28159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and shell are visible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/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3182" r="-3636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61BAAA-91E6-4DE0-94B5-BED85AC7B90D}"/>
                </a:ext>
              </a:extLst>
            </p:cNvPr>
            <p:cNvGrpSpPr/>
            <p:nvPr/>
          </p:nvGrpSpPr>
          <p:grpSpPr>
            <a:xfrm>
              <a:off x="1414091" y="2127822"/>
              <a:ext cx="2815905" cy="2643821"/>
              <a:chOff x="1414091" y="2127822"/>
              <a:chExt cx="2815905" cy="264382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C57C596-A69C-4A63-8028-C6DCBD1836AD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75EA39F-45F2-403B-B01F-FF03FA5392A0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39E32C73-E045-495C-AEC8-FFCC41B182D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E63DFEB-2DB4-4E85-873F-252C184E8016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780EDE9-5A51-47C1-9429-E0942B06F4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F8FEC65-AA0F-4344-A02C-89372F035BB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A9D71E77-7F15-4665-9909-11B4BF7E783E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4C075FD1-403C-4F8B-98CB-3A962827C6D2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CC040719-F610-49E1-A215-5B9DBB4A1BAA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0B931259-399C-4C45-9563-E1BD59D11AE3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AFC95-795C-4CE7-8960-76EA7785C96F}"/>
              </a:ext>
            </a:extLst>
          </p:cNvPr>
          <p:cNvGrpSpPr/>
          <p:nvPr/>
        </p:nvGrpSpPr>
        <p:grpSpPr>
          <a:xfrm>
            <a:off x="4915487" y="1653300"/>
            <a:ext cx="2815905" cy="4155289"/>
            <a:chOff x="4915487" y="1653300"/>
            <a:chExt cx="2815905" cy="415528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29386C-0AC8-441A-A44E-A010AF3C9EEC}"/>
                </a:ext>
              </a:extLst>
            </p:cNvPr>
            <p:cNvSpPr txBox="1"/>
            <p:nvPr/>
          </p:nvSpPr>
          <p:spPr>
            <a:xfrm>
              <a:off x="4915487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shell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/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9474" r="-8421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2305497-BB44-46CD-9087-100E480067AA}"/>
                </a:ext>
              </a:extLst>
            </p:cNvPr>
            <p:cNvGrpSpPr/>
            <p:nvPr/>
          </p:nvGrpSpPr>
          <p:grpSpPr>
            <a:xfrm>
              <a:off x="4915487" y="2127822"/>
              <a:ext cx="2815905" cy="2643821"/>
              <a:chOff x="1414091" y="2127822"/>
              <a:chExt cx="2815905" cy="264382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56E048F-C338-4D17-A456-C64A4D3B1A93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F478C5FA-0BD7-480D-B1C2-C293080500C7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ED05FD2-C9D4-48B8-84F0-C96975772C04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62ED356F-7294-40B7-B5BF-FDE6CB4DEBA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2D82D718-A024-4E86-8F36-E493AA482BB9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58EE22D0-0FF0-4FF4-B077-3782C363273F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A699B15F-893D-4135-9909-A114150AD061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358E126C-F8F5-4AE1-BE2C-CEA31F23629D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90D0B082-A966-4E44-B72C-795A0BAF2179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D59B56C5-1B82-4740-ADDC-6991A191DF9D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C72FD-274A-4D6C-A0F4-17934220CA3F}"/>
              </a:ext>
            </a:extLst>
          </p:cNvPr>
          <p:cNvGrpSpPr/>
          <p:nvPr/>
        </p:nvGrpSpPr>
        <p:grpSpPr>
          <a:xfrm>
            <a:off x="8239676" y="1653300"/>
            <a:ext cx="2882616" cy="4155289"/>
            <a:chOff x="8239676" y="1653300"/>
            <a:chExt cx="2882616" cy="415528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2743CF5-6D73-4593-9BEF-2FFB6520FB84}"/>
                </a:ext>
              </a:extLst>
            </p:cNvPr>
            <p:cNvSpPr txBox="1"/>
            <p:nvPr/>
          </p:nvSpPr>
          <p:spPr>
            <a:xfrm>
              <a:off x="8239676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/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0000" r="-888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57AB6EF-684A-49EB-AC4C-22DCA1CCB1A7}"/>
                </a:ext>
              </a:extLst>
            </p:cNvPr>
            <p:cNvGrpSpPr/>
            <p:nvPr/>
          </p:nvGrpSpPr>
          <p:grpSpPr>
            <a:xfrm>
              <a:off x="8306387" y="2127822"/>
              <a:ext cx="2815905" cy="2643821"/>
              <a:chOff x="1414091" y="2127822"/>
              <a:chExt cx="2815905" cy="2643821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AAE1AB1-DE77-46F5-B647-20E355026AC5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BF190D5-0ABD-425B-AF98-317CCCCEC2EA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EA9C2AA5-AFB6-4CD7-AA6F-E3AC969DE24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E00FE2F5-EFAB-4551-A4C0-986584B07A3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9B6B5E2D-BFE0-4901-895E-1E44EBD80F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D58F3BB3-2FF9-4C23-A737-7F01BA7759A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42C99500-1C8F-49D9-A7B3-DCF27E0368E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335CA3F-D186-4D77-9B5E-7AC06990E0EE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28ADB30E-3D6E-42EB-AD1E-15D56ADA851C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008D6CFF-024F-4DF0-90C2-1B4BADA179C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2815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Magnetic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0B660-BA6D-47C2-9E86-83E8228EB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287"/>
          <a:stretch/>
        </p:blipFill>
        <p:spPr>
          <a:xfrm>
            <a:off x="828872" y="1845453"/>
            <a:ext cx="6096102" cy="1298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8A756-AF05-4F85-95CA-5FA307B7EF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98"/>
          <a:stretch/>
        </p:blipFill>
        <p:spPr>
          <a:xfrm>
            <a:off x="8155731" y="643467"/>
            <a:ext cx="2907216" cy="5332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DB78EF-E555-4A46-9EF9-DB825DAF46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157"/>
          <a:stretch/>
        </p:blipFill>
        <p:spPr>
          <a:xfrm>
            <a:off x="675024" y="3355452"/>
            <a:ext cx="7480707" cy="2513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8D7C7-7748-48EB-B4C8-E94FDC95C2B2}"/>
              </a:ext>
            </a:extLst>
          </p:cNvPr>
          <p:cNvSpPr txBox="1"/>
          <p:nvPr/>
        </p:nvSpPr>
        <p:spPr>
          <a:xfrm>
            <a:off x="675024" y="5975651"/>
            <a:ext cx="6094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200" dirty="0">
                <a:latin typeface="Segoe UI" panose="020B0502040204020203" pitchFamily="34" charset="0"/>
              </a:rPr>
              <a:t>Gilbert, D. A., et al. (</a:t>
            </a:r>
            <a:r>
              <a:rPr lang="en-US" sz="1200" b="1" dirty="0">
                <a:latin typeface="Segoe UI" panose="020B0502040204020203" pitchFamily="34" charset="0"/>
              </a:rPr>
              <a:t>2019</a:t>
            </a:r>
            <a:r>
              <a:rPr lang="en-US" sz="1200" dirty="0">
                <a:latin typeface="Segoe UI" panose="020B0502040204020203" pitchFamily="34" charset="0"/>
              </a:rPr>
              <a:t>). Physical Review Materials 3(1).</a:t>
            </a:r>
          </a:p>
          <a:p>
            <a:pPr marR="0"/>
            <a:r>
              <a:rPr lang="en-US" sz="12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5738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CB8477-F74D-4ABC-8C14-3E5162E5D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" r="-1"/>
          <a:stretch/>
        </p:blipFill>
        <p:spPr>
          <a:xfrm>
            <a:off x="7185241" y="2099047"/>
            <a:ext cx="3810000" cy="33848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97052B-44F9-4D4F-91AD-3DD78F7A5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7" t="2690" r="32322"/>
          <a:stretch/>
        </p:blipFill>
        <p:spPr>
          <a:xfrm>
            <a:off x="1200197" y="2296112"/>
            <a:ext cx="2452522" cy="2968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Non-destructive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BAFA25-A941-49FA-A86C-661CE71CBC4F}"/>
              </a:ext>
            </a:extLst>
          </p:cNvPr>
          <p:cNvSpPr txBox="1"/>
          <p:nvPr/>
        </p:nvSpPr>
        <p:spPr>
          <a:xfrm>
            <a:off x="1200197" y="1782631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18B38-707D-46D7-9CD6-BC6040AC44B5}"/>
              </a:ext>
            </a:extLst>
          </p:cNvPr>
          <p:cNvSpPr txBox="1"/>
          <p:nvPr/>
        </p:nvSpPr>
        <p:spPr>
          <a:xfrm>
            <a:off x="4098943" y="178263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biologicals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E5B2A-B423-4A62-B8E9-13753A26BB70}"/>
              </a:ext>
            </a:extLst>
          </p:cNvPr>
          <p:cNvSpPr txBox="1"/>
          <p:nvPr/>
        </p:nvSpPr>
        <p:spPr>
          <a:xfrm>
            <a:off x="7460691" y="1782631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FA2B6-771C-47BB-AE6E-1B5C8EBE2D1E}"/>
              </a:ext>
            </a:extLst>
          </p:cNvPr>
          <p:cNvSpPr txBox="1"/>
          <p:nvPr/>
        </p:nvSpPr>
        <p:spPr>
          <a:xfrm>
            <a:off x="1086471" y="5432381"/>
            <a:ext cx="2789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Perticaroli</a:t>
            </a:r>
            <a:r>
              <a:rPr lang="en-US" sz="1100" dirty="0">
                <a:latin typeface="Segoe UI" panose="020B0502040204020203" pitchFamily="34" charset="0"/>
              </a:rPr>
              <a:t>, S., et al. (</a:t>
            </a:r>
            <a:r>
              <a:rPr lang="en-US" sz="1100" b="1" dirty="0">
                <a:latin typeface="Segoe UI" panose="020B0502040204020203" pitchFamily="34" charset="0"/>
              </a:rPr>
              <a:t>2020</a:t>
            </a:r>
            <a:r>
              <a:rPr lang="en-US" sz="1100" dirty="0">
                <a:latin typeface="Segoe UI" panose="020B0502040204020203" pitchFamily="34" charset="0"/>
              </a:rPr>
              <a:t>). Langmuir 36(48): 14763-14771.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0CBC64-97D8-41EA-A63E-7741AC0CD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5310" r="3724" b="30406"/>
          <a:stretch/>
        </p:blipFill>
        <p:spPr>
          <a:xfrm>
            <a:off x="9011054" y="2532539"/>
            <a:ext cx="1160276" cy="11707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BB31D6-FEF3-4E00-9CF9-0EB2B459B969}"/>
              </a:ext>
            </a:extLst>
          </p:cNvPr>
          <p:cNvSpPr txBox="1"/>
          <p:nvPr/>
        </p:nvSpPr>
        <p:spPr>
          <a:xfrm>
            <a:off x="7404316" y="5476688"/>
            <a:ext cx="3767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>
                <a:latin typeface="Segoe UI" panose="020B0502040204020203" pitchFamily="34" charset="0"/>
              </a:rPr>
              <a:t>Nguyen, M. H. L., et al. (</a:t>
            </a:r>
            <a:r>
              <a:rPr lang="en-US" sz="1100" b="1" dirty="0">
                <a:latin typeface="Segoe UI" panose="020B0502040204020203" pitchFamily="34" charset="0"/>
              </a:rPr>
              <a:t>2019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116(5): 755-759.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D55B23-2BB7-4E6A-A17D-D196C21F4D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9" b="2319"/>
          <a:stretch/>
        </p:blipFill>
        <p:spPr>
          <a:xfrm>
            <a:off x="3995665" y="2177119"/>
            <a:ext cx="2986804" cy="3052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CB3D0F-3EF3-4AC7-89CF-DA282C77BD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877" y="3299298"/>
            <a:ext cx="1028422" cy="9842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60094F-0D19-48BB-83DD-E060B6386DBE}"/>
              </a:ext>
            </a:extLst>
          </p:cNvPr>
          <p:cNvSpPr txBox="1"/>
          <p:nvPr/>
        </p:nvSpPr>
        <p:spPr>
          <a:xfrm>
            <a:off x="4477082" y="5432381"/>
            <a:ext cx="25332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Yearley</a:t>
            </a:r>
            <a:r>
              <a:rPr lang="en-US" sz="1100" dirty="0">
                <a:latin typeface="Segoe UI" panose="020B0502040204020203" pitchFamily="34" charset="0"/>
              </a:rPr>
              <a:t>, E. J., et al. (</a:t>
            </a:r>
            <a:r>
              <a:rPr lang="en-US" sz="1100" b="1" dirty="0">
                <a:latin typeface="Segoe UI" panose="020B0502040204020203" pitchFamily="34" charset="0"/>
              </a:rPr>
              <a:t>2014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106(8): 1763-1770.</a:t>
            </a:r>
          </a:p>
        </p:txBody>
      </p:sp>
    </p:spTree>
    <p:extLst>
      <p:ext uri="{BB962C8B-B14F-4D97-AF65-F5344CB8AC3E}">
        <p14:creationId xmlns:p14="http://schemas.microsoft.com/office/powerpoint/2010/main" val="183814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EA53D1-51AF-4A39-840B-65CFB542C44E}"/>
              </a:ext>
            </a:extLst>
          </p:cNvPr>
          <p:cNvSpPr txBox="1"/>
          <p:nvPr/>
        </p:nvSpPr>
        <p:spPr>
          <a:xfrm>
            <a:off x="8281998" y="2228160"/>
            <a:ext cx="27974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/>
              <a:t>10</a:t>
            </a:r>
            <a:r>
              <a:rPr lang="en-US" sz="11500" baseline="30000" dirty="0"/>
              <a:t>16</a:t>
            </a:r>
            <a:endParaRPr lang="en-US" sz="11500" dirty="0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3C038B8-F394-4AD8-88C1-4456257F4F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7607" r="21664" b="20495"/>
          <a:stretch/>
        </p:blipFill>
        <p:spPr>
          <a:xfrm rot="5400000">
            <a:off x="1355414" y="2753385"/>
            <a:ext cx="3703438" cy="26793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85DB23B-F6F1-474C-93D1-B0793002B2A3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How many particles are there?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88672-156F-4EAA-8BA5-949D634E7935}"/>
              </a:ext>
            </a:extLst>
          </p:cNvPr>
          <p:cNvGrpSpPr/>
          <p:nvPr/>
        </p:nvGrpSpPr>
        <p:grpSpPr>
          <a:xfrm>
            <a:off x="3207134" y="1774813"/>
            <a:ext cx="5386019" cy="4037925"/>
            <a:chOff x="3207134" y="1774813"/>
            <a:chExt cx="5386019" cy="40379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84AF1F8-358D-4D12-9E61-AB806218E8CE}"/>
                </a:ext>
              </a:extLst>
            </p:cNvPr>
            <p:cNvGrpSpPr/>
            <p:nvPr/>
          </p:nvGrpSpPr>
          <p:grpSpPr>
            <a:xfrm>
              <a:off x="4900331" y="1774813"/>
              <a:ext cx="3692822" cy="3502159"/>
              <a:chOff x="4689891" y="1599213"/>
              <a:chExt cx="4671723" cy="4430517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D9E203D-E470-4872-AC37-7B87C57FB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0883" y="1599213"/>
                <a:ext cx="3980731" cy="3796140"/>
              </a:xfrm>
              <a:prstGeom prst="rect">
                <a:avLst/>
              </a:prstGeom>
            </p:spPr>
          </p:pic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F6A8B01-681E-4CB6-B786-C89B8FBAD2D9}"/>
                  </a:ext>
                </a:extLst>
              </p:cNvPr>
              <p:cNvSpPr/>
              <p:nvPr/>
            </p:nvSpPr>
            <p:spPr>
              <a:xfrm>
                <a:off x="4689891" y="1739657"/>
                <a:ext cx="4290073" cy="4290073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692A68-9060-4996-917B-F2E736A0F579}"/>
                  </a:ext>
                </a:extLst>
              </p:cNvPr>
              <p:cNvSpPr txBox="1"/>
              <p:nvPr/>
            </p:nvSpPr>
            <p:spPr>
              <a:xfrm>
                <a:off x="4824260" y="3834154"/>
                <a:ext cx="2392169" cy="584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NIST mAb</a:t>
                </a:r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D16A81-FF5A-48F6-B8FB-B5CE65B4642B}"/>
                </a:ext>
              </a:extLst>
            </p:cNvPr>
            <p:cNvSpPr/>
            <p:nvPr/>
          </p:nvSpPr>
          <p:spPr>
            <a:xfrm>
              <a:off x="3207134" y="4287276"/>
              <a:ext cx="140904" cy="14090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92D6BD-A565-45E7-8757-3DD6CAC235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1925" y="2382448"/>
              <a:ext cx="2189818" cy="19048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11F736-960E-49CE-A5E3-0E19F0AC049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3227769" y="4407545"/>
              <a:ext cx="3187545" cy="8694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81CFEE-44FE-45BF-B0A2-804879ECD8EF}"/>
                </a:ext>
              </a:extLst>
            </p:cNvPr>
            <p:cNvSpPr txBox="1"/>
            <p:nvPr/>
          </p:nvSpPr>
          <p:spPr>
            <a:xfrm>
              <a:off x="5103928" y="5397240"/>
              <a:ext cx="3187545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https://www.nist.gov/programs-projects/nist-monoclonal-antibody-reference-material-8671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B1DE4B-3B04-4DA6-9D57-0DAAC42FA82F}"/>
                </a:ext>
              </a:extLst>
            </p:cNvPr>
            <p:cNvSpPr txBox="1"/>
            <p:nvPr/>
          </p:nvSpPr>
          <p:spPr>
            <a:xfrm>
              <a:off x="5396952" y="3921101"/>
              <a:ext cx="287985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≈ 10 nm</a:t>
              </a:r>
            </a:p>
            <a:p>
              <a:r>
                <a:rPr lang="en-US" sz="1400" dirty="0"/>
                <a:t>≈ 150 kg/mol</a:t>
              </a:r>
            </a:p>
            <a:p>
              <a:r>
                <a:rPr lang="en-US" sz="1400" dirty="0"/>
                <a:t>≈ 10 mg/mL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014C12-25B6-4550-972E-EB6F0E4A6FE1}"/>
              </a:ext>
            </a:extLst>
          </p:cNvPr>
          <p:cNvSpPr txBox="1"/>
          <p:nvPr/>
        </p:nvSpPr>
        <p:spPr>
          <a:xfrm>
            <a:off x="2521197" y="1384152"/>
            <a:ext cx="125971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10,000,000,000,000,000</a:t>
            </a:r>
          </a:p>
        </p:txBody>
      </p:sp>
    </p:spTree>
    <p:extLst>
      <p:ext uri="{BB962C8B-B14F-4D97-AF65-F5344CB8AC3E}">
        <p14:creationId xmlns:p14="http://schemas.microsoft.com/office/powerpoint/2010/main" val="261594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Extreme environments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B06FCF-7A33-40FF-99D1-02F766CA3459}"/>
              </a:ext>
            </a:extLst>
          </p:cNvPr>
          <p:cNvGrpSpPr/>
          <p:nvPr/>
        </p:nvGrpSpPr>
        <p:grpSpPr>
          <a:xfrm>
            <a:off x="1257342" y="1615952"/>
            <a:ext cx="10083501" cy="4080048"/>
            <a:chOff x="862439" y="1568535"/>
            <a:chExt cx="10731064" cy="4342070"/>
          </a:xfrm>
        </p:grpSpPr>
        <p:pic>
          <p:nvPicPr>
            <p:cNvPr id="4" name="Picture 3" descr="A picture containing indoor, miller, dirty&#10;&#10;Description automatically generated">
              <a:extLst>
                <a:ext uri="{FF2B5EF4-FFF2-40B4-BE49-F238E27FC236}">
                  <a16:creationId xmlns:a16="http://schemas.microsoft.com/office/drawing/2014/main" id="{2B2B0B99-F8BF-4154-B486-409773FAF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0" t="7152" r="16008" b="3806"/>
            <a:stretch/>
          </p:blipFill>
          <p:spPr>
            <a:xfrm rot="5400000">
              <a:off x="554643" y="2255023"/>
              <a:ext cx="3758355" cy="3142764"/>
            </a:xfrm>
            <a:prstGeom prst="rect">
              <a:avLst/>
            </a:prstGeom>
          </p:spPr>
        </p:pic>
        <p:pic>
          <p:nvPicPr>
            <p:cNvPr id="1026" name="Picture 2" descr="OC70mm_1">
              <a:extLst>
                <a:ext uri="{FF2B5EF4-FFF2-40B4-BE49-F238E27FC236}">
                  <a16:creationId xmlns:a16="http://schemas.microsoft.com/office/drawing/2014/main" id="{021A7BDC-E571-4826-9836-D522ABB857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3510" y="1947225"/>
              <a:ext cx="1863071" cy="375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2B20CB-8C21-484B-8C37-2853630791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552" t="1649" r="11351" b="14905"/>
            <a:stretch/>
          </p:blipFill>
          <p:spPr>
            <a:xfrm>
              <a:off x="4518815" y="1947225"/>
              <a:ext cx="3997032" cy="39633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7931F78-0935-40F8-B77A-66AB9326F928}"/>
                </a:ext>
              </a:extLst>
            </p:cNvPr>
            <p:cNvSpPr txBox="1"/>
            <p:nvPr/>
          </p:nvSpPr>
          <p:spPr>
            <a:xfrm>
              <a:off x="1305762" y="1578417"/>
              <a:ext cx="2636031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Shear rates ~ 10</a:t>
              </a:r>
              <a:r>
                <a:rPr lang="en-US" sz="1400" b="1" baseline="30000" dirty="0"/>
                <a:t>-3</a:t>
              </a:r>
              <a:r>
                <a:rPr lang="en-US" sz="1400" b="1" dirty="0"/>
                <a:t> to 10</a:t>
              </a:r>
              <a:r>
                <a:rPr lang="en-US" sz="1400" b="1" baseline="30000" dirty="0"/>
                <a:t>7</a:t>
              </a:r>
              <a:r>
                <a:rPr lang="en-US" sz="1400" b="1" dirty="0"/>
                <a:t> s</a:t>
              </a:r>
              <a:r>
                <a:rPr lang="en-US" sz="1400" b="1" baseline="30000" dirty="0"/>
                <a:t>-1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8E23D-B2BC-4E18-B5B7-7B3255EC0900}"/>
                </a:ext>
              </a:extLst>
            </p:cNvPr>
            <p:cNvSpPr txBox="1"/>
            <p:nvPr/>
          </p:nvSpPr>
          <p:spPr>
            <a:xfrm>
              <a:off x="4778360" y="1578418"/>
              <a:ext cx="3200700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Pressures ~ vacuum to 4400 bar</a:t>
              </a:r>
              <a:endParaRPr lang="en-US" sz="1400" b="1" baseline="30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E1900C-AAD9-467C-89F3-13D6AED88DE5}"/>
                </a:ext>
              </a:extLst>
            </p:cNvPr>
            <p:cNvSpPr txBox="1"/>
            <p:nvPr/>
          </p:nvSpPr>
          <p:spPr>
            <a:xfrm>
              <a:off x="8546339" y="1568535"/>
              <a:ext cx="3047164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Temperatures ~ 1.5 K to 800 K </a:t>
              </a:r>
              <a:endParaRPr lang="en-US" sz="1400" b="1" baseline="30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A7A172B-D255-48A1-9968-D9F247DA89EF}"/>
              </a:ext>
            </a:extLst>
          </p:cNvPr>
          <p:cNvSpPr txBox="1"/>
          <p:nvPr/>
        </p:nvSpPr>
        <p:spPr>
          <a:xfrm>
            <a:off x="522616" y="60950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https://www.nist.gov/ncnr/sample-environment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E5556-EFD1-4A95-99E4-B3E77B3C6436}"/>
              </a:ext>
            </a:extLst>
          </p:cNvPr>
          <p:cNvSpPr txBox="1"/>
          <p:nvPr/>
        </p:nvSpPr>
        <p:spPr>
          <a:xfrm>
            <a:off x="4453799" y="5522191"/>
            <a:ext cx="32844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000" dirty="0">
                <a:latin typeface="Segoe UI" panose="020B0502040204020203" pitchFamily="34" charset="0"/>
              </a:rPr>
              <a:t>Teixeira, S. C. M., et al. (</a:t>
            </a:r>
            <a:r>
              <a:rPr lang="en-US" sz="1000" b="1" dirty="0">
                <a:latin typeface="Segoe UI" panose="020B0502040204020203" pitchFamily="34" charset="0"/>
              </a:rPr>
              <a:t>2018</a:t>
            </a:r>
            <a:r>
              <a:rPr lang="en-US" sz="1000" dirty="0">
                <a:latin typeface="Segoe UI" panose="020B0502040204020203" pitchFamily="34" charset="0"/>
              </a:rPr>
              <a:t>). 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Journal of Neutron Research 20(1-2): 13-23.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99703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1170090" y="721629"/>
            <a:ext cx="4016260" cy="97043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Neutrons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85D2DD-E788-41FD-BAA5-A3A3B1F49721}"/>
              </a:ext>
            </a:extLst>
          </p:cNvPr>
          <p:cNvSpPr txBox="1">
            <a:spLocks/>
          </p:cNvSpPr>
          <p:nvPr/>
        </p:nvSpPr>
        <p:spPr>
          <a:xfrm>
            <a:off x="6729645" y="721629"/>
            <a:ext cx="3706674" cy="97043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Photons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0D18E-DB6A-4473-A823-B50F3CBC9E23}"/>
              </a:ext>
            </a:extLst>
          </p:cNvPr>
          <p:cNvSpPr txBox="1"/>
          <p:nvPr/>
        </p:nvSpPr>
        <p:spPr>
          <a:xfrm>
            <a:off x="1170090" y="2065516"/>
            <a:ext cx="46837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nuclei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Isotope contrast (H/D)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Magnetic structure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Non-destructive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Extreme environments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Sample activation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Lower flux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Fewer 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1824A-CC23-43D7-9EA0-9805995B8826}"/>
              </a:ext>
            </a:extLst>
          </p:cNvPr>
          <p:cNvSpPr txBox="1"/>
          <p:nvPr/>
        </p:nvSpPr>
        <p:spPr>
          <a:xfrm>
            <a:off x="6729645" y="2060605"/>
            <a:ext cx="47694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electrons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Finer q-resolution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Smaller samples sizes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Many sources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Ionizing damage (X-rays)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Poor contrast at low Z</a:t>
            </a:r>
          </a:p>
        </p:txBody>
      </p:sp>
    </p:spTree>
    <p:extLst>
      <p:ext uri="{BB962C8B-B14F-4D97-AF65-F5344CB8AC3E}">
        <p14:creationId xmlns:p14="http://schemas.microsoft.com/office/powerpoint/2010/main" val="33940525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Summary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07E8D2-4883-4C17-BE66-0AC08F5DFF75}"/>
              </a:ext>
            </a:extLst>
          </p:cNvPr>
          <p:cNvSpPr txBox="1">
            <a:spLocks/>
          </p:cNvSpPr>
          <p:nvPr/>
        </p:nvSpPr>
        <p:spPr>
          <a:xfrm>
            <a:off x="-101895" y="20592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0" dirty="0"/>
              <a:t>What is </a:t>
            </a:r>
            <a:r>
              <a:rPr lang="en-US" sz="3600" b="0" u="sng" dirty="0"/>
              <a:t>scattering</a:t>
            </a:r>
            <a:r>
              <a:rPr lang="en-US" sz="3600" b="0" dirty="0"/>
              <a:t>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at</a:t>
            </a:r>
            <a:r>
              <a:rPr lang="en-US" sz="3600" dirty="0"/>
              <a:t> </a:t>
            </a:r>
            <a:r>
              <a:rPr lang="en-US" sz="3600" b="0" u="sng" dirty="0"/>
              <a:t>small-angle</a:t>
            </a:r>
            <a:r>
              <a:rPr lang="en-US" sz="3600" b="0" dirty="0"/>
              <a:t>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use </a:t>
            </a:r>
            <a:r>
              <a:rPr lang="en-US" sz="3600" b="0" u="sng" dirty="0"/>
              <a:t>neutrons</a:t>
            </a:r>
            <a:r>
              <a:rPr lang="en-US" sz="3600" b="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00924" y="2059256"/>
                <a:ext cx="5927933" cy="3569242"/>
              </a:xfrm>
              <a:prstGeom prst="rect">
                <a:avLst/>
              </a:prstGeom>
            </p:spPr>
            <p:txBody>
              <a:bodyPr anchor="t">
                <a:normAutofit fontScale="9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1600" b="0" dirty="0"/>
                  <a:t>A change in neutron momentum due to the sample, collectively producing an intensity interference pattern that is related to the </a:t>
                </a:r>
              </a:p>
              <a:p>
                <a:pPr algn="ctr"/>
                <a:r>
                  <a:rPr lang="en-US" sz="1600" b="0" dirty="0"/>
                  <a:t>scattering length density distribution</a:t>
                </a:r>
              </a:p>
              <a:p>
                <a:pPr algn="ctr"/>
                <a:endParaRPr lang="en-US" sz="16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I(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1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) ~ |FT{</a:t>
                </a:r>
                <a:r>
                  <a:rPr lang="el-GR" sz="1600" b="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ρ</a:t>
                </a:r>
                <a:r>
                  <a:rPr lang="en-US" sz="1600" b="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6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1600" b="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6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}|</a:t>
                </a:r>
                <a:r>
                  <a:rPr lang="en-US" sz="1600" b="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1600" b="0" dirty="0"/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Scattering angles needed to resolve length scales:</a:t>
                </a:r>
              </a:p>
              <a:p>
                <a:pPr algn="ctr"/>
                <a:r>
                  <a:rPr lang="en-US" sz="1600" b="0" dirty="0"/>
                  <a:t> </a:t>
                </a:r>
                <a:endParaRPr lang="en-US" sz="1600" b="0" i="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dirty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type m:val="lin"/>
                        <m:ctrlPr>
                          <a:rPr lang="en-US" sz="1600" b="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dirty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b="0" i="1" dirty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nm to 10 um</a:t>
                </a:r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func>
                      <m:func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num>
                              <m:den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1600" b="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to 0.00003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30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to 0.0006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 </a:t>
                </a:r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Unique element contrast, isotope variation, magnetic structure, non-destructive, extreme sample environments</a:t>
                </a:r>
                <a:endParaRPr lang="en-US" sz="1600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924" y="2059256"/>
                <a:ext cx="5927933" cy="3569242"/>
              </a:xfrm>
              <a:prstGeom prst="rect">
                <a:avLst/>
              </a:prstGeom>
              <a:blipFill>
                <a:blip r:embed="rId2"/>
                <a:stretch>
                  <a:fillRect t="-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0199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FC0B302-94BE-46F5-BFDA-39A6F5B4CF6B}"/>
              </a:ext>
            </a:extLst>
          </p:cNvPr>
          <p:cNvSpPr txBox="1"/>
          <p:nvPr/>
        </p:nvSpPr>
        <p:spPr>
          <a:xfrm>
            <a:off x="692332" y="587829"/>
            <a:ext cx="451598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Looking at everything</a:t>
            </a:r>
          </a:p>
          <a:p>
            <a:r>
              <a:rPr lang="en-US" sz="2000" dirty="0">
                <a:solidFill>
                  <a:schemeClr val="bg1"/>
                </a:solidFill>
              </a:rPr>
              <a:t>(in the beam path)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726829" y="5168173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F55C400-8387-492C-99FB-0CC827386099}"/>
              </a:ext>
            </a:extLst>
          </p:cNvPr>
          <p:cNvSpPr txBox="1"/>
          <p:nvPr/>
        </p:nvSpPr>
        <p:spPr>
          <a:xfrm>
            <a:off x="838004" y="521770"/>
            <a:ext cx="6336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Looking at </a:t>
            </a:r>
            <a:r>
              <a:rPr lang="en-US" sz="3200" b="1" strike="sngStrike" dirty="0"/>
              <a:t>nothing</a:t>
            </a:r>
            <a:r>
              <a:rPr lang="en-US" sz="3200" b="1" dirty="0"/>
              <a:t> something?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23616C9-FA7B-0F85-8FD5-1AAF95971662}"/>
              </a:ext>
            </a:extLst>
          </p:cNvPr>
          <p:cNvGrpSpPr/>
          <p:nvPr/>
        </p:nvGrpSpPr>
        <p:grpSpPr>
          <a:xfrm>
            <a:off x="6742815" y="783253"/>
            <a:ext cx="5109523" cy="4474547"/>
            <a:chOff x="6742815" y="783253"/>
            <a:chExt cx="5109523" cy="447454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5A18D3-C2BC-4050-A7A7-107163F406FC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A960D867-8A2A-4A37-BBE8-ABBF8DA72B53}"/>
                  </a:ext>
                </a:extLst>
              </p:cNvPr>
              <p:cNvGrpSpPr/>
              <p:nvPr/>
            </p:nvGrpSpPr>
            <p:grpSpPr>
              <a:xfrm>
                <a:off x="6894147" y="783253"/>
                <a:ext cx="4958191" cy="4474547"/>
                <a:chOff x="6894147" y="783253"/>
                <a:chExt cx="4958191" cy="4474547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1E5E23B5-7C15-496B-8BF7-06778C0AE19C}"/>
                    </a:ext>
                  </a:extLst>
                </p:cNvPr>
                <p:cNvGrpSpPr/>
                <p:nvPr/>
              </p:nvGrpSpPr>
              <p:grpSpPr>
                <a:xfrm>
                  <a:off x="6894147" y="965200"/>
                  <a:ext cx="4958191" cy="4292600"/>
                  <a:chOff x="6894147" y="965200"/>
                  <a:chExt cx="4958191" cy="4292600"/>
                </a:xfrm>
              </p:grpSpPr>
              <p:pic>
                <p:nvPicPr>
                  <p:cNvPr id="8" name="Picture 7">
                    <a:extLst>
                      <a:ext uri="{FF2B5EF4-FFF2-40B4-BE49-F238E27FC236}">
                        <a16:creationId xmlns:a16="http://schemas.microsoft.com/office/drawing/2014/main" id="{B4713593-B54F-4FD2-A31C-47BD848A9F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l="46497" r="30738"/>
                  <a:stretch/>
                </p:blipFill>
                <p:spPr>
                  <a:xfrm>
                    <a:off x="10159970" y="1600200"/>
                    <a:ext cx="1692368" cy="3657600"/>
                  </a:xfrm>
                  <a:prstGeom prst="rect">
                    <a:avLst/>
                  </a:prstGeom>
                </p:spPr>
              </p:pic>
              <p:cxnSp>
                <p:nvCxnSpPr>
                  <p:cNvPr id="11" name="Straight Arrow Connector 10">
                    <a:extLst>
                      <a:ext uri="{FF2B5EF4-FFF2-40B4-BE49-F238E27FC236}">
                        <a16:creationId xmlns:a16="http://schemas.microsoft.com/office/drawing/2014/main" id="{77E7A5D6-A348-4C49-9A34-2E35399E65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73882" y="1757464"/>
                    <a:ext cx="0" cy="2068749"/>
                  </a:xfrm>
                  <a:prstGeom prst="straightConnector1">
                    <a:avLst/>
                  </a:prstGeom>
                  <a:ln w="34925">
                    <a:solidFill>
                      <a:srgbClr val="92D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E9E330FC-994A-4458-A5E4-9D187A33C9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834060" y="2207915"/>
                    <a:ext cx="89479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>
                        <a:latin typeface="Constantia" panose="02030602050306030303" pitchFamily="18" charset="0"/>
                      </a:rPr>
                      <a:t>3.4 nm</a:t>
                    </a:r>
                  </a:p>
                </p:txBody>
              </p:sp>
              <p:cxnSp>
                <p:nvCxnSpPr>
                  <p:cNvPr id="13" name="Straight Arrow Connector 12">
                    <a:extLst>
                      <a:ext uri="{FF2B5EF4-FFF2-40B4-BE49-F238E27FC236}">
                        <a16:creationId xmlns:a16="http://schemas.microsoft.com/office/drawing/2014/main" id="{A501B08D-E101-41D2-AC84-B3F8698A3A84}"/>
                      </a:ext>
                    </a:extLst>
                  </p:cNvPr>
                  <p:cNvCxnSpPr/>
                  <p:nvPr/>
                </p:nvCxnSpPr>
                <p:spPr>
                  <a:xfrm>
                    <a:off x="10086598" y="1951775"/>
                    <a:ext cx="0" cy="274320"/>
                  </a:xfrm>
                  <a:prstGeom prst="straightConnector1">
                    <a:avLst/>
                  </a:prstGeom>
                  <a:ln w="34925"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CDF1735B-1B86-46CE-9C1E-DC62E91A2900}"/>
                      </a:ext>
                    </a:extLst>
                  </p:cNvPr>
                  <p:cNvSpPr txBox="1"/>
                  <p:nvPr/>
                </p:nvSpPr>
                <p:spPr>
                  <a:xfrm>
                    <a:off x="9015797" y="1893065"/>
                    <a:ext cx="102784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>
                        <a:latin typeface="Constantia" panose="02030602050306030303" pitchFamily="18" charset="0"/>
                      </a:rPr>
                      <a:t>0.34 nm</a:t>
                    </a:r>
                  </a:p>
                </p:txBody>
              </p: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84188F46-DB83-4838-BFC5-C2FFBFCBD27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9922081" y="348692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659E97B2-561D-4082-8B36-E3C7510FE6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0275059" y="3058942"/>
                    <a:ext cx="721924" cy="427984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BA2D93DA-18F9-4000-BBC1-058300F34236}"/>
                      </a:ext>
                    </a:extLst>
                  </p:cNvPr>
                  <p:cNvSpPr txBox="1"/>
                  <p:nvPr/>
                </p:nvSpPr>
                <p:spPr>
                  <a:xfrm>
                    <a:off x="10154818" y="3134487"/>
                    <a:ext cx="34336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dirty="0">
                        <a:latin typeface="Constantia" panose="02030602050306030303" pitchFamily="18" charset="0"/>
                      </a:rPr>
                      <a:t>φ</a:t>
                    </a:r>
                    <a:endParaRPr lang="en-US" dirty="0">
                      <a:latin typeface="Constantia" panose="02030602050306030303" pitchFamily="18" charset="0"/>
                    </a:endParaRPr>
                  </a:p>
                </p:txBody>
              </p:sp>
              <p:cxnSp>
                <p:nvCxnSpPr>
                  <p:cNvPr id="18" name="Straight Arrow Connector 17">
                    <a:extLst>
                      <a:ext uri="{FF2B5EF4-FFF2-40B4-BE49-F238E27FC236}">
                        <a16:creationId xmlns:a16="http://schemas.microsoft.com/office/drawing/2014/main" id="{5F9540C2-8D14-46C9-B233-6BFA17CAF5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35499" y="3043621"/>
                    <a:ext cx="0" cy="275532"/>
                  </a:xfrm>
                  <a:prstGeom prst="straightConnector1">
                    <a:avLst/>
                  </a:prstGeom>
                  <a:ln w="34925">
                    <a:solidFill>
                      <a:srgbClr val="92D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Arrow Connector 18">
                    <a:extLst>
                      <a:ext uri="{FF2B5EF4-FFF2-40B4-BE49-F238E27FC236}">
                        <a16:creationId xmlns:a16="http://schemas.microsoft.com/office/drawing/2014/main" id="{59B5A424-A116-46E0-8A14-FBD3447B1A7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591936" y="965200"/>
                    <a:ext cx="0" cy="2559338"/>
                  </a:xfrm>
                  <a:prstGeom prst="straightConnector1">
                    <a:avLst/>
                  </a:prstGeom>
                  <a:ln w="34925"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B69C8A9D-A679-46B8-A3AD-7A6807D41ED1}"/>
                      </a:ext>
                    </a:extLst>
                  </p:cNvPr>
                  <p:cNvGrpSpPr/>
                  <p:nvPr/>
                </p:nvGrpSpPr>
                <p:grpSpPr>
                  <a:xfrm rot="5400000">
                    <a:off x="6648361" y="2711520"/>
                    <a:ext cx="1084073" cy="592502"/>
                    <a:chOff x="6220840" y="2932036"/>
                    <a:chExt cx="1084073" cy="592502"/>
                  </a:xfrm>
                </p:grpSpPr>
                <p:cxnSp>
                  <p:nvCxnSpPr>
                    <p:cNvPr id="21" name="Straight Connector 20">
                      <a:extLst>
                        <a:ext uri="{FF2B5EF4-FFF2-40B4-BE49-F238E27FC236}">
                          <a16:creationId xmlns:a16="http://schemas.microsoft.com/office/drawing/2014/main" id="{BFE15EA5-5AB1-4954-A967-566D7905A550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6220840" y="2932036"/>
                      <a:ext cx="1084073" cy="0"/>
                    </a:xfrm>
                    <a:prstGeom prst="line">
                      <a:avLst/>
                    </a:prstGeom>
                    <a:ln w="3175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Connector 21">
                      <a:extLst>
                        <a:ext uri="{FF2B5EF4-FFF2-40B4-BE49-F238E27FC236}">
                          <a16:creationId xmlns:a16="http://schemas.microsoft.com/office/drawing/2014/main" id="{7FDA4813-A189-4D92-BA43-2E04BB877EC2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6332352" y="2932036"/>
                      <a:ext cx="963390" cy="592502"/>
                    </a:xfrm>
                    <a:prstGeom prst="line">
                      <a:avLst/>
                    </a:prstGeom>
                    <a:ln w="3175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E3CE08C-55FA-43B1-9576-D67466EFB2DF}"/>
                    </a:ext>
                  </a:extLst>
                </p:cNvPr>
                <p:cNvSpPr txBox="1"/>
                <p:nvPr/>
              </p:nvSpPr>
              <p:spPr>
                <a:xfrm>
                  <a:off x="9725333" y="783253"/>
                  <a:ext cx="2010676" cy="7694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4400" dirty="0"/>
                    <a:t>DNA</a:t>
                  </a:r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99C122-2218-4371-8B3B-F0F06C7D5E64}"/>
                  </a:ext>
                </a:extLst>
              </p:cNvPr>
              <p:cNvSpPr txBox="1"/>
              <p:nvPr/>
            </p:nvSpPr>
            <p:spPr>
              <a:xfrm>
                <a:off x="7127518" y="2672347"/>
                <a:ext cx="343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>
                    <a:latin typeface="Constantia" panose="02030602050306030303" pitchFamily="18" charset="0"/>
                  </a:rPr>
                  <a:t>φ</a:t>
                </a:r>
                <a:endParaRPr lang="en-US" dirty="0">
                  <a:latin typeface="Constantia" panose="02030602050306030303" pitchFamily="18" charset="0"/>
                </a:endParaRPr>
              </a:p>
            </p:txBody>
          </p:sp>
        </p:grpSp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8E6E72C9-C8C2-CD28-4E10-58D11BA1AE25}"/>
                </a:ext>
              </a:extLst>
            </p:cNvPr>
            <p:cNvCxnSpPr>
              <a:cxnSpLocks/>
            </p:cNvCxnSpPr>
            <p:nvPr/>
          </p:nvCxnSpPr>
          <p:spPr>
            <a:xfrm>
              <a:off x="7230505" y="3995704"/>
              <a:ext cx="776904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11131F9-FFAB-45A9-A8A6-2AC1EFFBC06D}"/>
                </a:ext>
              </a:extLst>
            </p:cNvPr>
            <p:cNvCxnSpPr>
              <a:cxnSpLocks/>
            </p:cNvCxnSpPr>
            <p:nvPr/>
          </p:nvCxnSpPr>
          <p:spPr>
            <a:xfrm>
              <a:off x="7359239" y="3763485"/>
              <a:ext cx="536527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F554D6B-C0E1-8715-EBD4-FE62B4B03C04}"/>
                </a:ext>
              </a:extLst>
            </p:cNvPr>
            <p:cNvCxnSpPr>
              <a:cxnSpLocks/>
            </p:cNvCxnSpPr>
            <p:nvPr/>
          </p:nvCxnSpPr>
          <p:spPr>
            <a:xfrm>
              <a:off x="7030936" y="4266263"/>
              <a:ext cx="1232847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CDC1A03-299E-EE5F-CAEA-BE95699E88BA}"/>
                </a:ext>
              </a:extLst>
            </p:cNvPr>
            <p:cNvCxnSpPr>
              <a:cxnSpLocks/>
            </p:cNvCxnSpPr>
            <p:nvPr/>
          </p:nvCxnSpPr>
          <p:spPr>
            <a:xfrm>
              <a:off x="6742815" y="4769041"/>
              <a:ext cx="1743159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567AF31-E661-F28C-1783-B66B0F1B07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34060" y="3763485"/>
              <a:ext cx="634432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F0523ED-5591-3666-0859-AF0584880DF2}"/>
                </a:ext>
              </a:extLst>
            </p:cNvPr>
            <p:cNvCxnSpPr>
              <a:cxnSpLocks/>
            </p:cNvCxnSpPr>
            <p:nvPr/>
          </p:nvCxnSpPr>
          <p:spPr>
            <a:xfrm>
              <a:off x="10498182" y="3963432"/>
              <a:ext cx="970310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AB1DC20-194A-9082-E1EC-BA0AF3CDCE58}"/>
                </a:ext>
              </a:extLst>
            </p:cNvPr>
            <p:cNvCxnSpPr>
              <a:cxnSpLocks/>
            </p:cNvCxnSpPr>
            <p:nvPr/>
          </p:nvCxnSpPr>
          <p:spPr>
            <a:xfrm>
              <a:off x="10311148" y="4141469"/>
              <a:ext cx="970310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1B9653E-58EE-4862-5CB2-FBC7E62FFBD3}"/>
                </a:ext>
              </a:extLst>
            </p:cNvPr>
            <p:cNvCxnSpPr>
              <a:cxnSpLocks/>
            </p:cNvCxnSpPr>
            <p:nvPr/>
          </p:nvCxnSpPr>
          <p:spPr>
            <a:xfrm>
              <a:off x="11058437" y="3609630"/>
              <a:ext cx="275304" cy="0"/>
            </a:xfrm>
            <a:prstGeom prst="straightConnector1">
              <a:avLst/>
            </a:prstGeom>
            <a:ln w="34925">
              <a:solidFill>
                <a:srgbClr val="92D05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8597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928A6C-E84B-0DA9-3524-B8686919E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3053" y="1051277"/>
            <a:ext cx="8410225" cy="6307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9A83AD-B179-5A26-94E2-27E6CB96B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0725" y="980721"/>
            <a:ext cx="7845777" cy="5884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39E4C7-BEE7-CEBE-4AB9-CECC6DCF8623}"/>
              </a:ext>
            </a:extLst>
          </p:cNvPr>
          <p:cNvSpPr txBox="1"/>
          <p:nvPr/>
        </p:nvSpPr>
        <p:spPr>
          <a:xfrm>
            <a:off x="838004" y="521770"/>
            <a:ext cx="73192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Rosalind Franklin Institute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Rutherford Appleton Laboratory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Didcot, Oxfordshire, UK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078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FFBC-2CA8-5CC6-CEFA-3E90C850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A6819449-8EAF-CFCD-3048-ECB112C925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5E5C9A-6882-87A1-41E9-7E3EB97CAC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1077082"/>
            <a:ext cx="11090954" cy="4307035"/>
          </a:xfrm>
        </p:spPr>
        <p:txBody>
          <a:bodyPr anchor="t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Looking at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everything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while looking 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at something</a:t>
            </a:r>
            <a:br>
              <a:rPr lang="en-US" sz="72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An introduction to Small-Angle Neutron Scattering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E4FED4-1B6F-823D-C67F-560EF135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143" y="5384125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BCCB7E21-2CAE-6579-F5C8-EA6293574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5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1F3242FB-6AB2-49FC-A7C2-0853303A38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58915-6564-4AB9-B14D-706DBD763CF3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6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7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sunset, nature&#10;&#10;Description automatically generated">
            <a:extLst>
              <a:ext uri="{FF2B5EF4-FFF2-40B4-BE49-F238E27FC236}">
                <a16:creationId xmlns:a16="http://schemas.microsoft.com/office/drawing/2014/main" id="{7119F9E5-5124-49A0-A9DB-6D6148041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10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0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view of the earth&#10;&#10;Description automatically generated with low confidence">
            <a:extLst>
              <a:ext uri="{FF2B5EF4-FFF2-40B4-BE49-F238E27FC236}">
                <a16:creationId xmlns:a16="http://schemas.microsoft.com/office/drawing/2014/main" id="{28CE9CA3-6EDB-4F73-99C7-15517701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1571587" y="3429000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2D7C45-7EFF-4045-81AD-2FB928937D2C}"/>
              </a:ext>
            </a:extLst>
          </p:cNvPr>
          <p:cNvGrpSpPr/>
          <p:nvPr/>
        </p:nvGrpSpPr>
        <p:grpSpPr>
          <a:xfrm>
            <a:off x="4319652" y="5626886"/>
            <a:ext cx="1743416" cy="369332"/>
            <a:chOff x="8253672" y="2556085"/>
            <a:chExt cx="1743416" cy="36933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7083418-D935-4C38-8557-9E8E4FC3EE24}"/>
                </a:ext>
              </a:extLst>
            </p:cNvPr>
            <p:cNvCxnSpPr>
              <a:cxnSpLocks/>
            </p:cNvCxnSpPr>
            <p:nvPr/>
          </p:nvCxnSpPr>
          <p:spPr>
            <a:xfrm>
              <a:off x="9642581" y="2740751"/>
              <a:ext cx="354507" cy="9586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259228-3037-4501-BA6F-1DE0CB21A151}"/>
                </a:ext>
              </a:extLst>
            </p:cNvPr>
            <p:cNvSpPr txBox="1"/>
            <p:nvPr/>
          </p:nvSpPr>
          <p:spPr>
            <a:xfrm>
              <a:off x="8253672" y="2556085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Reynisfjara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597ECF9-E502-4268-963A-A901DF444C59}"/>
              </a:ext>
            </a:extLst>
          </p:cNvPr>
          <p:cNvSpPr txBox="1"/>
          <p:nvPr/>
        </p:nvSpPr>
        <p:spPr>
          <a:xfrm>
            <a:off x="5030007" y="3481726"/>
            <a:ext cx="1604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21919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1A171C-D1A5-4189-B537-456CAF9DCA5C}"/>
              </a:ext>
            </a:extLst>
          </p:cNvPr>
          <p:cNvGrpSpPr/>
          <p:nvPr/>
        </p:nvGrpSpPr>
        <p:grpSpPr>
          <a:xfrm>
            <a:off x="9810456" y="1773401"/>
            <a:ext cx="2204250" cy="563598"/>
            <a:chOff x="10064456" y="2205201"/>
            <a:chExt cx="2204250" cy="56359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A287C9D-CF4A-4C5E-BFFB-2674A4F8B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64456" y="2380267"/>
              <a:ext cx="569228" cy="388532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1CEAFD-50CD-4F9D-8379-F49513C25790}"/>
                </a:ext>
              </a:extLst>
            </p:cNvPr>
            <p:cNvSpPr txBox="1"/>
            <p:nvPr/>
          </p:nvSpPr>
          <p:spPr>
            <a:xfrm>
              <a:off x="10586250" y="2205201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Iceland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7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712872" y="2149880"/>
            <a:ext cx="10766255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How can we measure the structure of this many objects?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7783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4261E"/>
      </a:dk2>
      <a:lt2>
        <a:srgbClr val="E6E2E8"/>
      </a:lt2>
      <a:accent1>
        <a:srgbClr val="6DB243"/>
      </a:accent1>
      <a:accent2>
        <a:srgbClr val="94AB36"/>
      </a:accent2>
      <a:accent3>
        <a:srgbClr val="B89F45"/>
      </a:accent3>
      <a:accent4>
        <a:srgbClr val="B46638"/>
      </a:accent4>
      <a:accent5>
        <a:srgbClr val="C64A51"/>
      </a:accent5>
      <a:accent6>
        <a:srgbClr val="B43872"/>
      </a:accent6>
      <a:hlink>
        <a:srgbClr val="BF4E3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14114</TotalTime>
  <Words>1378</Words>
  <Application>Microsoft Office PowerPoint</Application>
  <PresentationFormat>Widescreen</PresentationFormat>
  <Paragraphs>381</Paragraphs>
  <Slides>46</Slides>
  <Notes>30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AccentBoxVTI</vt:lpstr>
      <vt:lpstr>Looking at  everything  while looking  at nothing  An introduction to Small-Angle Neutron Scattering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at  everything  while looking  at something  An introduction to Small-Angle Neutron Scattering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Small-Angle Neutron Scattering</dc:title>
  <dc:creator>Ryan Murphy</dc:creator>
  <cp:lastModifiedBy>Murphy, Ryan P. (Fed)</cp:lastModifiedBy>
  <cp:revision>145</cp:revision>
  <dcterms:created xsi:type="dcterms:W3CDTF">2021-01-06T15:11:00Z</dcterms:created>
  <dcterms:modified xsi:type="dcterms:W3CDTF">2026-07-29T16:07:46Z</dcterms:modified>
</cp:coreProperties>
</file>