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tif" ContentType="image/tiff"/>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xml" ContentType="application/vnd.openxmlformats-officedocument.them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48" r:id="rId4"/>
    <p:sldMasterId id="2147483693" r:id="rId5"/>
  </p:sldMasterIdLst>
  <p:notesMasterIdLst>
    <p:notesMasterId r:id="rId85"/>
  </p:notesMasterIdLst>
  <p:sldIdLst>
    <p:sldId id="730" r:id="rId6"/>
    <p:sldId id="675" r:id="rId7"/>
    <p:sldId id="2145705368" r:id="rId8"/>
    <p:sldId id="2145705344" r:id="rId9"/>
    <p:sldId id="2145705354" r:id="rId10"/>
    <p:sldId id="2145705369" r:id="rId11"/>
    <p:sldId id="684" r:id="rId12"/>
    <p:sldId id="2145705353" r:id="rId13"/>
    <p:sldId id="2145705370" r:id="rId14"/>
    <p:sldId id="2145705348" r:id="rId15"/>
    <p:sldId id="676" r:id="rId16"/>
    <p:sldId id="688" r:id="rId17"/>
    <p:sldId id="689" r:id="rId18"/>
    <p:sldId id="677" r:id="rId19"/>
    <p:sldId id="691" r:id="rId20"/>
    <p:sldId id="749" r:id="rId21"/>
    <p:sldId id="747" r:id="rId22"/>
    <p:sldId id="2145705291" r:id="rId23"/>
    <p:sldId id="2145705292" r:id="rId24"/>
    <p:sldId id="2145705290" r:id="rId25"/>
    <p:sldId id="692" r:id="rId26"/>
    <p:sldId id="693" r:id="rId27"/>
    <p:sldId id="695" r:id="rId28"/>
    <p:sldId id="745" r:id="rId29"/>
    <p:sldId id="681" r:id="rId30"/>
    <p:sldId id="694" r:id="rId31"/>
    <p:sldId id="682" r:id="rId32"/>
    <p:sldId id="696" r:id="rId33"/>
    <p:sldId id="2145705349" r:id="rId34"/>
    <p:sldId id="2145705350" r:id="rId35"/>
    <p:sldId id="2145705363" r:id="rId36"/>
    <p:sldId id="2145705351" r:id="rId37"/>
    <p:sldId id="2145705359" r:id="rId38"/>
    <p:sldId id="2145705345" r:id="rId39"/>
    <p:sldId id="742" r:id="rId40"/>
    <p:sldId id="2145705364" r:id="rId41"/>
    <p:sldId id="2145705365" r:id="rId42"/>
    <p:sldId id="2145705346" r:id="rId43"/>
    <p:sldId id="2145705366" r:id="rId44"/>
    <p:sldId id="2145705341" r:id="rId45"/>
    <p:sldId id="2145705263" r:id="rId46"/>
    <p:sldId id="2145705276" r:id="rId47"/>
    <p:sldId id="2145705340" r:id="rId48"/>
    <p:sldId id="2145705373" r:id="rId49"/>
    <p:sldId id="2145705374" r:id="rId50"/>
    <p:sldId id="2145705352" r:id="rId51"/>
    <p:sldId id="2145705367" r:id="rId52"/>
    <p:sldId id="2145705342" r:id="rId53"/>
    <p:sldId id="685" r:id="rId54"/>
    <p:sldId id="698" r:id="rId55"/>
    <p:sldId id="750" r:id="rId56"/>
    <p:sldId id="740" r:id="rId57"/>
    <p:sldId id="2145705272" r:id="rId58"/>
    <p:sldId id="2145705273" r:id="rId59"/>
    <p:sldId id="2145705293" r:id="rId60"/>
    <p:sldId id="663" r:id="rId61"/>
    <p:sldId id="702" r:id="rId62"/>
    <p:sldId id="2145705275" r:id="rId63"/>
    <p:sldId id="2145705261" r:id="rId64"/>
    <p:sldId id="752" r:id="rId65"/>
    <p:sldId id="671" r:id="rId66"/>
    <p:sldId id="672" r:id="rId67"/>
    <p:sldId id="735" r:id="rId68"/>
    <p:sldId id="733" r:id="rId69"/>
    <p:sldId id="741" r:id="rId70"/>
    <p:sldId id="2145705285" r:id="rId71"/>
    <p:sldId id="2145705323" r:id="rId72"/>
    <p:sldId id="2145705324" r:id="rId73"/>
    <p:sldId id="2145705325" r:id="rId74"/>
    <p:sldId id="2145705327" r:id="rId75"/>
    <p:sldId id="2145705326" r:id="rId76"/>
    <p:sldId id="2145705277" r:id="rId77"/>
    <p:sldId id="2145705356" r:id="rId78"/>
    <p:sldId id="2145705357" r:id="rId79"/>
    <p:sldId id="2145705317" r:id="rId80"/>
    <p:sldId id="2145705358" r:id="rId81"/>
    <p:sldId id="2145705361" r:id="rId82"/>
    <p:sldId id="2145705362" r:id="rId83"/>
    <p:sldId id="679"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 Joy S. (Fed)" initials="SJS(" lastIdx="1" clrIdx="0">
    <p:extLst>
      <p:ext uri="{19B8F6BF-5375-455C-9EA6-DF929625EA0E}">
        <p15:presenceInfo xmlns:p15="http://schemas.microsoft.com/office/powerpoint/2012/main" userId="S::jss10@NIST.GOV::20a40958-a51c-4642-8f9a-8dc9be8cb60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BA64B"/>
    <a:srgbClr val="D7C2A9"/>
    <a:srgbClr val="AF7F6B"/>
    <a:srgbClr val="A37B74"/>
    <a:srgbClr val="0D2846"/>
    <a:srgbClr val="FFFFFF"/>
    <a:srgbClr val="58AC88"/>
    <a:srgbClr val="132F3B"/>
    <a:srgbClr val="5E8A7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p:restoredTop sz="95663" autoAdjust="0"/>
  </p:normalViewPr>
  <p:slideViewPr>
    <p:cSldViewPr snapToGrid="0" snapToObjects="1">
      <p:cViewPr varScale="1">
        <p:scale>
          <a:sx n="119" d="100"/>
          <a:sy n="119" d="100"/>
        </p:scale>
        <p:origin x="96" y="108"/>
      </p:cViewPr>
      <p:guideLst>
        <p:guide orient="horz" pos="2160"/>
        <p:guide pos="3840"/>
      </p:guideLst>
    </p:cSldViewPr>
  </p:slideViewPr>
  <p:notesTextViewPr>
    <p:cViewPr>
      <p:scale>
        <a:sx n="150" d="100"/>
        <a:sy n="15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6" Type="http://schemas.openxmlformats.org/officeDocument/2006/relationships/slide" Target="slides/slide71.xml"/><Relationship Id="rId84" Type="http://schemas.openxmlformats.org/officeDocument/2006/relationships/slide" Target="slides/slide79.xml"/><Relationship Id="rId89"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slide" Target="slides/slide69.xml"/><Relationship Id="rId79" Type="http://schemas.openxmlformats.org/officeDocument/2006/relationships/slide" Target="slides/slide74.xml"/><Relationship Id="rId87"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6.xml"/><Relationship Id="rId82" Type="http://schemas.openxmlformats.org/officeDocument/2006/relationships/slide" Target="slides/slide77.xml"/><Relationship Id="rId90"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viewProps" Target="viewProps.xml"/><Relationship Id="rId9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eiss, Abdullah G. (Fed)" userId="070f638c-e56e-4d23-9717-7b512c2adb39" providerId="ADAL" clId="{9B4814AE-29FD-4F22-9134-F3E95B8DA39F}"/>
    <pc:docChg chg="undo redo custSel addSld delSld modSld sldOrd">
      <pc:chgData name="Weiss, Abdullah G. (Fed)" userId="070f638c-e56e-4d23-9717-7b512c2adb39" providerId="ADAL" clId="{9B4814AE-29FD-4F22-9134-F3E95B8DA39F}" dt="2026-07-27T12:35:11.783" v="1028"/>
      <pc:docMkLst>
        <pc:docMk/>
      </pc:docMkLst>
      <pc:sldChg chg="add del modAnim">
        <pc:chgData name="Weiss, Abdullah G. (Fed)" userId="070f638c-e56e-4d23-9717-7b512c2adb39" providerId="ADAL" clId="{9B4814AE-29FD-4F22-9134-F3E95B8DA39F}" dt="2026-07-27T12:35:11.783" v="1028"/>
        <pc:sldMkLst>
          <pc:docMk/>
          <pc:sldMk cId="1968936924" sldId="675"/>
        </pc:sldMkLst>
      </pc:sldChg>
      <pc:sldChg chg="addSp delSp mod">
        <pc:chgData name="Weiss, Abdullah G. (Fed)" userId="070f638c-e56e-4d23-9717-7b512c2adb39" providerId="ADAL" clId="{9B4814AE-29FD-4F22-9134-F3E95B8DA39F}" dt="2026-07-23T13:46:31.008" v="140" actId="478"/>
        <pc:sldMkLst>
          <pc:docMk/>
          <pc:sldMk cId="2357871139" sldId="696"/>
        </pc:sldMkLst>
      </pc:sldChg>
      <pc:sldChg chg="addSp delSp modSp mod">
        <pc:chgData name="Weiss, Abdullah G. (Fed)" userId="070f638c-e56e-4d23-9717-7b512c2adb39" providerId="ADAL" clId="{9B4814AE-29FD-4F22-9134-F3E95B8DA39F}" dt="2026-07-27T12:34:30.681" v="1026" actId="22"/>
        <pc:sldMkLst>
          <pc:docMk/>
          <pc:sldMk cId="2458831337" sldId="730"/>
        </pc:sldMkLst>
        <pc:spChg chg="mod">
          <ac:chgData name="Weiss, Abdullah G. (Fed)" userId="070f638c-e56e-4d23-9717-7b512c2adb39" providerId="ADAL" clId="{9B4814AE-29FD-4F22-9134-F3E95B8DA39F}" dt="2026-07-23T13:13:13.661" v="10" actId="20577"/>
          <ac:spMkLst>
            <pc:docMk/>
            <pc:sldMk cId="2458831337" sldId="730"/>
            <ac:spMk id="7" creationId="{5EB038B8-412A-CE77-2A68-DF5D52E35769}"/>
          </ac:spMkLst>
        </pc:spChg>
        <pc:spChg chg="mod">
          <ac:chgData name="Weiss, Abdullah G. (Fed)" userId="070f638c-e56e-4d23-9717-7b512c2adb39" providerId="ADAL" clId="{9B4814AE-29FD-4F22-9134-F3E95B8DA39F}" dt="2026-07-23T13:14:01.310" v="131" actId="20577"/>
          <ac:spMkLst>
            <pc:docMk/>
            <pc:sldMk cId="2458831337" sldId="730"/>
            <ac:spMk id="13" creationId="{E366FBBD-5B48-FF2B-324E-D1844ED319D2}"/>
          </ac:spMkLst>
        </pc:spChg>
      </pc:sldChg>
      <pc:sldChg chg="ord">
        <pc:chgData name="Weiss, Abdullah G. (Fed)" userId="070f638c-e56e-4d23-9717-7b512c2adb39" providerId="ADAL" clId="{9B4814AE-29FD-4F22-9134-F3E95B8DA39F}" dt="2026-07-23T13:15:01.624" v="134"/>
        <pc:sldMkLst>
          <pc:docMk/>
          <pc:sldMk cId="2525911512" sldId="2145705368"/>
        </pc:sldMkLst>
      </pc:sldChg>
      <pc:sldChg chg="modSp mod">
        <pc:chgData name="Weiss, Abdullah G. (Fed)" userId="070f638c-e56e-4d23-9717-7b512c2adb39" providerId="ADAL" clId="{9B4814AE-29FD-4F22-9134-F3E95B8DA39F}" dt="2026-07-23T13:15:16.230" v="135" actId="20577"/>
        <pc:sldMkLst>
          <pc:docMk/>
          <pc:sldMk cId="3291507487" sldId="2145705369"/>
        </pc:sldMkLst>
        <pc:spChg chg="mod">
          <ac:chgData name="Weiss, Abdullah G. (Fed)" userId="070f638c-e56e-4d23-9717-7b512c2adb39" providerId="ADAL" clId="{9B4814AE-29FD-4F22-9134-F3E95B8DA39F}" dt="2026-07-23T13:15:16.230" v="135" actId="20577"/>
          <ac:spMkLst>
            <pc:docMk/>
            <pc:sldMk cId="3291507487" sldId="2145705369"/>
            <ac:spMk id="9217" creationId="{C8F15B19-6A26-4A24-69A1-92F22B15DD95}"/>
          </ac:spMkLst>
        </pc:spChg>
      </pc:sldChg>
      <pc:sldChg chg="addSp delSp modSp add mod">
        <pc:chgData name="Weiss, Abdullah G. (Fed)" userId="070f638c-e56e-4d23-9717-7b512c2adb39" providerId="ADAL" clId="{9B4814AE-29FD-4F22-9134-F3E95B8DA39F}" dt="2026-07-23T14:15:40.186" v="559" actId="14100"/>
        <pc:sldMkLst>
          <pc:docMk/>
          <pc:sldMk cId="3014640924" sldId="2145705373"/>
        </pc:sldMkLst>
        <pc:spChg chg="add mod">
          <ac:chgData name="Weiss, Abdullah G. (Fed)" userId="070f638c-e56e-4d23-9717-7b512c2adb39" providerId="ADAL" clId="{9B4814AE-29FD-4F22-9134-F3E95B8DA39F}" dt="2026-07-23T14:15:07.810" v="515" actId="1076"/>
          <ac:spMkLst>
            <pc:docMk/>
            <pc:sldMk cId="3014640924" sldId="2145705373"/>
            <ac:spMk id="3" creationId="{91C93BC0-1718-C936-13AC-5E6790417C81}"/>
          </ac:spMkLst>
        </pc:spChg>
        <pc:spChg chg="add mod">
          <ac:chgData name="Weiss, Abdullah G. (Fed)" userId="070f638c-e56e-4d23-9717-7b512c2adb39" providerId="ADAL" clId="{9B4814AE-29FD-4F22-9134-F3E95B8DA39F}" dt="2026-07-23T14:15:36.992" v="558" actId="1076"/>
          <ac:spMkLst>
            <pc:docMk/>
            <pc:sldMk cId="3014640924" sldId="2145705373"/>
            <ac:spMk id="4" creationId="{15E70ADF-C0DB-429E-B38C-39567EE847CE}"/>
          </ac:spMkLst>
        </pc:spChg>
        <pc:picChg chg="add mod">
          <ac:chgData name="Weiss, Abdullah G. (Fed)" userId="070f638c-e56e-4d23-9717-7b512c2adb39" providerId="ADAL" clId="{9B4814AE-29FD-4F22-9134-F3E95B8DA39F}" dt="2026-07-23T14:15:40.186" v="559" actId="14100"/>
          <ac:picMkLst>
            <pc:docMk/>
            <pc:sldMk cId="3014640924" sldId="2145705373"/>
            <ac:picMk id="2052" creationId="{6562A0D3-82DC-0206-5B48-28597AD55150}"/>
          </ac:picMkLst>
        </pc:picChg>
      </pc:sldChg>
      <pc:sldChg chg="addSp delSp modSp add mod">
        <pc:chgData name="Weiss, Abdullah G. (Fed)" userId="070f638c-e56e-4d23-9717-7b512c2adb39" providerId="ADAL" clId="{9B4814AE-29FD-4F22-9134-F3E95B8DA39F}" dt="2026-07-23T14:33:08.902" v="1024" actId="1076"/>
        <pc:sldMkLst>
          <pc:docMk/>
          <pc:sldMk cId="1996744486" sldId="2145705374"/>
        </pc:sldMkLst>
        <pc:spChg chg="mod">
          <ac:chgData name="Weiss, Abdullah G. (Fed)" userId="070f638c-e56e-4d23-9717-7b512c2adb39" providerId="ADAL" clId="{9B4814AE-29FD-4F22-9134-F3E95B8DA39F}" dt="2026-07-23T14:17:58.579" v="609" actId="20577"/>
          <ac:spMkLst>
            <pc:docMk/>
            <pc:sldMk cId="1996744486" sldId="2145705374"/>
            <ac:spMk id="2" creationId="{0D41D2A0-B1DA-1B87-6DC6-06703EB104C4}"/>
          </ac:spMkLst>
        </pc:spChg>
        <pc:spChg chg="add mod">
          <ac:chgData name="Weiss, Abdullah G. (Fed)" userId="070f638c-e56e-4d23-9717-7b512c2adb39" providerId="ADAL" clId="{9B4814AE-29FD-4F22-9134-F3E95B8DA39F}" dt="2026-07-23T14:26:25.986" v="960" actId="20577"/>
          <ac:spMkLst>
            <pc:docMk/>
            <pc:sldMk cId="1996744486" sldId="2145705374"/>
            <ac:spMk id="7" creationId="{11E9C700-FF1A-570A-35AF-3E10733ACA83}"/>
          </ac:spMkLst>
        </pc:spChg>
        <pc:picChg chg="add mod">
          <ac:chgData name="Weiss, Abdullah G. (Fed)" userId="070f638c-e56e-4d23-9717-7b512c2adb39" providerId="ADAL" clId="{9B4814AE-29FD-4F22-9134-F3E95B8DA39F}" dt="2026-07-23T14:33:08.902" v="1024" actId="1076"/>
          <ac:picMkLst>
            <pc:docMk/>
            <pc:sldMk cId="1996744486" sldId="2145705374"/>
            <ac:picMk id="10" creationId="{647E8A65-4AB7-3386-D13B-966572985F03}"/>
          </ac:picMkLst>
        </pc:picChg>
        <pc:picChg chg="add mod">
          <ac:chgData name="Weiss, Abdullah G. (Fed)" userId="070f638c-e56e-4d23-9717-7b512c2adb39" providerId="ADAL" clId="{9B4814AE-29FD-4F22-9134-F3E95B8DA39F}" dt="2026-07-23T14:33:08.902" v="1024" actId="1076"/>
          <ac:picMkLst>
            <pc:docMk/>
            <pc:sldMk cId="1996744486" sldId="2145705374"/>
            <ac:picMk id="11" creationId="{A2BFF593-0EB4-CF9A-6D01-48F8AEA04251}"/>
          </ac:picMkLst>
        </pc:picChg>
        <pc:picChg chg="add mod">
          <ac:chgData name="Weiss, Abdullah G. (Fed)" userId="070f638c-e56e-4d23-9717-7b512c2adb39" providerId="ADAL" clId="{9B4814AE-29FD-4F22-9134-F3E95B8DA39F}" dt="2026-07-23T14:32:51.426" v="1019" actId="1076"/>
          <ac:picMkLst>
            <pc:docMk/>
            <pc:sldMk cId="1996744486" sldId="2145705374"/>
            <ac:picMk id="3079" creationId="{01EC3493-1D11-A65F-6591-FCB8BF838B4E}"/>
          </ac:picMkLst>
        </pc:picChg>
      </pc:sldChg>
    </pc:docChg>
  </pc:docChgLst>
  <pc:docChgLst>
    <pc:chgData name="Harriger, Leland W. (Fed)" userId="2548016d-aed0-420f-98f0-cf8ce8de7324" providerId="ADAL" clId="{CAB1DF32-78F1-4514-9B9F-A01F7638FD85}"/>
    <pc:docChg chg="delSld">
      <pc:chgData name="Harriger, Leland W. (Fed)" userId="2548016d-aed0-420f-98f0-cf8ce8de7324" providerId="ADAL" clId="{CAB1DF32-78F1-4514-9B9F-A01F7638FD85}" dt="2026-07-29T15:13:30.795" v="1" actId="47"/>
      <pc:docMkLst>
        <pc:docMk/>
      </pc:docMkLst>
      <pc:sldChg chg="del">
        <pc:chgData name="Harriger, Leland W. (Fed)" userId="2548016d-aed0-420f-98f0-cf8ce8de7324" providerId="ADAL" clId="{CAB1DF32-78F1-4514-9B9F-A01F7638FD85}" dt="2026-07-29T15:13:23.999" v="0" actId="47"/>
        <pc:sldMkLst>
          <pc:docMk/>
          <pc:sldMk cId="3900976445" sldId="2145705371"/>
        </pc:sldMkLst>
      </pc:sldChg>
      <pc:sldChg chg="del">
        <pc:chgData name="Harriger, Leland W. (Fed)" userId="2548016d-aed0-420f-98f0-cf8ce8de7324" providerId="ADAL" clId="{CAB1DF32-78F1-4514-9B9F-A01F7638FD85}" dt="2026-07-29T15:13:30.795" v="1" actId="47"/>
        <pc:sldMkLst>
          <pc:docMk/>
          <pc:sldMk cId="1454293964" sldId="2145705372"/>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dLbls>
          <c:dLblPos val="inEnd"/>
          <c:showLegendKey val="0"/>
          <c:showVal val="0"/>
          <c:showCatName val="0"/>
          <c:showSerName val="0"/>
          <c:showPercent val="1"/>
          <c:showBubbleSize val="0"/>
          <c:showLeaderLines val="0"/>
        </c:dLbls>
        <c:firstSliceAng val="312"/>
      </c:pieChart>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FY 2018 Enacted</c:v>
                </c:pt>
              </c:strCache>
            </c:strRef>
          </c:tx>
          <c:dPt>
            <c:idx val="0"/>
            <c:bubble3D val="0"/>
            <c:spPr>
              <a:solidFill>
                <a:srgbClr val="11335B"/>
              </a:solidFill>
              <a:ln>
                <a:noFill/>
              </a:ln>
              <a:effectLst/>
            </c:spPr>
            <c:extLst>
              <c:ext xmlns:c16="http://schemas.microsoft.com/office/drawing/2014/chart" uri="{C3380CC4-5D6E-409C-BE32-E72D297353CC}">
                <c16:uniqueId val="{00000001-85C6-2943-B30A-5298B996290D}"/>
              </c:ext>
            </c:extLst>
          </c:dPt>
          <c:dPt>
            <c:idx val="1"/>
            <c:bubble3D val="0"/>
            <c:spPr>
              <a:pattFill prst="pct75">
                <a:fgClr>
                  <a:srgbClr val="B2471E"/>
                </a:fgClr>
                <a:bgClr>
                  <a:schemeClr val="bg1"/>
                </a:bgClr>
              </a:pattFill>
              <a:ln>
                <a:solidFill>
                  <a:schemeClr val="bg1"/>
                </a:solidFill>
              </a:ln>
              <a:effectLst/>
            </c:spPr>
            <c:extLst>
              <c:ext xmlns:c16="http://schemas.microsoft.com/office/drawing/2014/chart" uri="{C3380CC4-5D6E-409C-BE32-E72D297353CC}">
                <c16:uniqueId val="{00000003-85C6-2943-B30A-5298B996290D}"/>
              </c:ext>
            </c:extLst>
          </c:dPt>
          <c:dPt>
            <c:idx val="2"/>
            <c:bubble3D val="0"/>
            <c:spPr>
              <a:solidFill>
                <a:srgbClr val="B2471E"/>
              </a:solidFill>
              <a:ln>
                <a:solidFill>
                  <a:schemeClr val="bg1"/>
                </a:solidFill>
              </a:ln>
              <a:effectLst/>
            </c:spPr>
            <c:extLst>
              <c:ext xmlns:c16="http://schemas.microsoft.com/office/drawing/2014/chart" uri="{C3380CC4-5D6E-409C-BE32-E72D297353CC}">
                <c16:uniqueId val="{00000005-85C6-2943-B30A-5298B996290D}"/>
              </c:ext>
            </c:extLst>
          </c:dPt>
          <c:dPt>
            <c:idx val="3"/>
            <c:bubble3D val="0"/>
            <c:spPr>
              <a:solidFill>
                <a:srgbClr val="5D8B72"/>
              </a:solidFill>
              <a:ln>
                <a:noFill/>
              </a:ln>
              <a:effectLst/>
            </c:spPr>
            <c:extLst>
              <c:ext xmlns:c16="http://schemas.microsoft.com/office/drawing/2014/chart" uri="{C3380CC4-5D6E-409C-BE32-E72D297353CC}">
                <c16:uniqueId val="{00000007-85C6-2943-B30A-5298B996290D}"/>
              </c:ext>
            </c:extLst>
          </c:dPt>
          <c:dLbls>
            <c:delete val="1"/>
          </c:dLbls>
          <c:cat>
            <c:strRef>
              <c:f>Sheet1!$A$2:$A$5</c:f>
              <c:strCache>
                <c:ptCount val="4"/>
                <c:pt idx="0">
                  <c:v>STRS 60%</c:v>
                </c:pt>
                <c:pt idx="1">
                  <c:v>ITS (Hollings MEP) 12%</c:v>
                </c:pt>
                <c:pt idx="2">
                  <c:v>ITS (Manufacturing USA) 1%</c:v>
                </c:pt>
                <c:pt idx="3">
                  <c:v>CRS 27%</c:v>
                </c:pt>
              </c:strCache>
            </c:strRef>
          </c:cat>
          <c:val>
            <c:numRef>
              <c:f>Sheet1!$B$2:$B$5</c:f>
              <c:numCache>
                <c:formatCode>General</c:formatCode>
                <c:ptCount val="4"/>
                <c:pt idx="0">
                  <c:v>788</c:v>
                </c:pt>
                <c:pt idx="1">
                  <c:v>150</c:v>
                </c:pt>
                <c:pt idx="2">
                  <c:v>16.5</c:v>
                </c:pt>
                <c:pt idx="3">
                  <c:v>80</c:v>
                </c:pt>
              </c:numCache>
            </c:numRef>
          </c:val>
          <c:extLst>
            <c:ext xmlns:c16="http://schemas.microsoft.com/office/drawing/2014/chart" uri="{C3380CC4-5D6E-409C-BE32-E72D297353CC}">
              <c16:uniqueId val="{00000008-85C6-2943-B30A-5298B996290D}"/>
            </c:ext>
          </c:extLst>
        </c:ser>
        <c:dLbls>
          <c:dLblPos val="inEnd"/>
          <c:showLegendKey val="0"/>
          <c:showVal val="0"/>
          <c:showCatName val="0"/>
          <c:showSerName val="0"/>
          <c:showPercent val="1"/>
          <c:showBubbleSize val="0"/>
          <c:showLeaderLines val="1"/>
        </c:dLbls>
        <c:firstSliceAng val="312"/>
      </c:pieChart>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dLbls>
          <c:dLblPos val="inEnd"/>
          <c:showLegendKey val="0"/>
          <c:showVal val="0"/>
          <c:showCatName val="0"/>
          <c:showSerName val="0"/>
          <c:showPercent val="1"/>
          <c:showBubbleSize val="0"/>
          <c:showLeaderLines val="0"/>
        </c:dLbls>
        <c:firstSliceAng val="312"/>
      </c:pieChart>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FY 2018 Enacted</c:v>
                </c:pt>
              </c:strCache>
            </c:strRef>
          </c:tx>
          <c:dPt>
            <c:idx val="0"/>
            <c:bubble3D val="0"/>
            <c:spPr>
              <a:solidFill>
                <a:srgbClr val="11335B"/>
              </a:solidFill>
              <a:ln>
                <a:noFill/>
              </a:ln>
              <a:effectLst/>
            </c:spPr>
            <c:extLst>
              <c:ext xmlns:c16="http://schemas.microsoft.com/office/drawing/2014/chart" uri="{C3380CC4-5D6E-409C-BE32-E72D297353CC}">
                <c16:uniqueId val="{00000001-85C6-2943-B30A-5298B996290D}"/>
              </c:ext>
            </c:extLst>
          </c:dPt>
          <c:dPt>
            <c:idx val="1"/>
            <c:bubble3D val="0"/>
            <c:spPr>
              <a:pattFill prst="pct75">
                <a:fgClr>
                  <a:srgbClr val="B2471E"/>
                </a:fgClr>
                <a:bgClr>
                  <a:schemeClr val="bg1"/>
                </a:bgClr>
              </a:pattFill>
              <a:ln>
                <a:solidFill>
                  <a:schemeClr val="bg1"/>
                </a:solidFill>
              </a:ln>
              <a:effectLst/>
            </c:spPr>
            <c:extLst>
              <c:ext xmlns:c16="http://schemas.microsoft.com/office/drawing/2014/chart" uri="{C3380CC4-5D6E-409C-BE32-E72D297353CC}">
                <c16:uniqueId val="{00000003-85C6-2943-B30A-5298B996290D}"/>
              </c:ext>
            </c:extLst>
          </c:dPt>
          <c:dPt>
            <c:idx val="2"/>
            <c:bubble3D val="0"/>
            <c:spPr>
              <a:solidFill>
                <a:srgbClr val="B2471E"/>
              </a:solidFill>
              <a:ln>
                <a:solidFill>
                  <a:schemeClr val="bg1"/>
                </a:solidFill>
              </a:ln>
              <a:effectLst/>
            </c:spPr>
            <c:extLst>
              <c:ext xmlns:c16="http://schemas.microsoft.com/office/drawing/2014/chart" uri="{C3380CC4-5D6E-409C-BE32-E72D297353CC}">
                <c16:uniqueId val="{00000005-85C6-2943-B30A-5298B996290D}"/>
              </c:ext>
            </c:extLst>
          </c:dPt>
          <c:dPt>
            <c:idx val="3"/>
            <c:bubble3D val="0"/>
            <c:spPr>
              <a:solidFill>
                <a:srgbClr val="5D8B72"/>
              </a:solidFill>
              <a:ln>
                <a:noFill/>
              </a:ln>
              <a:effectLst/>
            </c:spPr>
            <c:extLst>
              <c:ext xmlns:c16="http://schemas.microsoft.com/office/drawing/2014/chart" uri="{C3380CC4-5D6E-409C-BE32-E72D297353CC}">
                <c16:uniqueId val="{00000007-85C6-2943-B30A-5298B996290D}"/>
              </c:ext>
            </c:extLst>
          </c:dPt>
          <c:dLbls>
            <c:delete val="1"/>
          </c:dLbls>
          <c:cat>
            <c:strRef>
              <c:f>Sheet1!$A$2:$A$5</c:f>
              <c:strCache>
                <c:ptCount val="4"/>
                <c:pt idx="0">
                  <c:v>STRS 60%</c:v>
                </c:pt>
                <c:pt idx="1">
                  <c:v>ITS (Hollings MEP) 12%</c:v>
                </c:pt>
                <c:pt idx="2">
                  <c:v>ITS (Manufacturing USA) 1%</c:v>
                </c:pt>
                <c:pt idx="3">
                  <c:v>CRS 27%</c:v>
                </c:pt>
              </c:strCache>
            </c:strRef>
          </c:cat>
          <c:val>
            <c:numRef>
              <c:f>Sheet1!$B$2:$B$5</c:f>
              <c:numCache>
                <c:formatCode>General</c:formatCode>
                <c:ptCount val="4"/>
                <c:pt idx="0">
                  <c:v>788</c:v>
                </c:pt>
                <c:pt idx="1">
                  <c:v>150</c:v>
                </c:pt>
                <c:pt idx="2">
                  <c:v>16.5</c:v>
                </c:pt>
                <c:pt idx="3">
                  <c:v>80</c:v>
                </c:pt>
              </c:numCache>
            </c:numRef>
          </c:val>
          <c:extLst>
            <c:ext xmlns:c16="http://schemas.microsoft.com/office/drawing/2014/chart" uri="{C3380CC4-5D6E-409C-BE32-E72D297353CC}">
              <c16:uniqueId val="{00000008-85C6-2943-B30A-5298B996290D}"/>
            </c:ext>
          </c:extLst>
        </c:ser>
        <c:dLbls>
          <c:dLblPos val="inEnd"/>
          <c:showLegendKey val="0"/>
          <c:showVal val="0"/>
          <c:showCatName val="0"/>
          <c:showSerName val="0"/>
          <c:showPercent val="1"/>
          <c:showBubbleSize val="0"/>
          <c:showLeaderLines val="1"/>
        </c:dLbls>
        <c:firstSliceAng val="312"/>
      </c:pieChart>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3.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4.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13483-10F8-4CD1-8DDF-A9D9EFEB2AD6}" type="doc">
      <dgm:prSet loTypeId="urn:microsoft.com/office/officeart/2005/8/layout/process1" loCatId="process" qsTypeId="urn:microsoft.com/office/officeart/2005/8/quickstyle/simple1" qsCatId="simple" csTypeId="urn:microsoft.com/office/officeart/2005/8/colors/accent1_1" csCatId="accent1" phldr="1"/>
      <dgm:spPr/>
    </dgm:pt>
    <dgm:pt modelId="{C6BAD4BC-87A3-453F-BE59-567FBB3DEB65}">
      <dgm:prSet phldrT="[Text]" custT="1"/>
      <dgm:spPr>
        <a:solidFill>
          <a:schemeClr val="accent6">
            <a:lumMod val="20000"/>
            <a:lumOff val="80000"/>
          </a:schemeClr>
        </a:solidFill>
        <a:ln>
          <a:solidFill>
            <a:schemeClr val="tx1"/>
          </a:solidFill>
        </a:ln>
      </dgm:spPr>
      <dgm:t>
        <a:bodyPr/>
        <a:lstStyle/>
        <a:p>
          <a:r>
            <a:rPr lang="en-US" sz="1200" dirty="0"/>
            <a:t>Pre-conceptual Design</a:t>
          </a:r>
        </a:p>
      </dgm:t>
    </dgm:pt>
    <dgm:pt modelId="{B3AC6922-3C0E-416E-B026-31FD51727E41}" type="parTrans" cxnId="{4ECF4659-CA35-4621-A8C8-00C8F99D8415}">
      <dgm:prSet/>
      <dgm:spPr/>
      <dgm:t>
        <a:bodyPr/>
        <a:lstStyle/>
        <a:p>
          <a:endParaRPr lang="en-US" sz="1200"/>
        </a:p>
      </dgm:t>
    </dgm:pt>
    <dgm:pt modelId="{FD6FE95B-0FC3-4B67-8907-C2580E8EA1F5}" type="sibTrans" cxnId="{4ECF4659-CA35-4621-A8C8-00C8F99D8415}">
      <dgm:prSet custT="1"/>
      <dgm:spPr>
        <a:solidFill>
          <a:schemeClr val="tx1"/>
        </a:solidFill>
      </dgm:spPr>
      <dgm:t>
        <a:bodyPr/>
        <a:lstStyle/>
        <a:p>
          <a:endParaRPr lang="en-US" sz="1200"/>
        </a:p>
      </dgm:t>
    </dgm:pt>
    <dgm:pt modelId="{4B40C437-20E8-44F2-A256-A33E5873D3EB}">
      <dgm:prSet phldrT="[Text]" custT="1"/>
      <dgm:spPr>
        <a:solidFill>
          <a:schemeClr val="accent2">
            <a:lumMod val="20000"/>
            <a:lumOff val="80000"/>
          </a:schemeClr>
        </a:solidFill>
        <a:ln>
          <a:solidFill>
            <a:schemeClr val="tx1"/>
          </a:solidFill>
        </a:ln>
      </dgm:spPr>
      <dgm:t>
        <a:bodyPr/>
        <a:lstStyle/>
        <a:p>
          <a:r>
            <a:rPr lang="en-US" sz="1200" dirty="0"/>
            <a:t>Conceptual Design</a:t>
          </a:r>
        </a:p>
      </dgm:t>
    </dgm:pt>
    <dgm:pt modelId="{FFC09AAE-7AD2-493C-8065-3A1849E4DBCA}" type="parTrans" cxnId="{D0F1C3BE-84C3-4A5B-8128-D472F06D2B47}">
      <dgm:prSet/>
      <dgm:spPr/>
      <dgm:t>
        <a:bodyPr/>
        <a:lstStyle/>
        <a:p>
          <a:endParaRPr lang="en-US" sz="1200"/>
        </a:p>
      </dgm:t>
    </dgm:pt>
    <dgm:pt modelId="{7C1A83CA-AF47-473F-AC80-EF15D64832F3}" type="sibTrans" cxnId="{D0F1C3BE-84C3-4A5B-8128-D472F06D2B47}">
      <dgm:prSet custT="1"/>
      <dgm:spPr>
        <a:solidFill>
          <a:schemeClr val="tx1"/>
        </a:solidFill>
      </dgm:spPr>
      <dgm:t>
        <a:bodyPr/>
        <a:lstStyle/>
        <a:p>
          <a:endParaRPr lang="en-US" sz="1200"/>
        </a:p>
      </dgm:t>
    </dgm:pt>
    <dgm:pt modelId="{9438DCBD-3EFD-4C58-9785-B68C2437D7C7}">
      <dgm:prSet phldrT="[Text]" custT="1"/>
      <dgm:spPr>
        <a:ln>
          <a:solidFill>
            <a:schemeClr val="tx1"/>
          </a:solidFill>
        </a:ln>
      </dgm:spPr>
      <dgm:t>
        <a:bodyPr/>
        <a:lstStyle/>
        <a:p>
          <a:r>
            <a:rPr lang="en-US" sz="1200" dirty="0"/>
            <a:t>Engineering Design</a:t>
          </a:r>
        </a:p>
      </dgm:t>
    </dgm:pt>
    <dgm:pt modelId="{7024D508-1C25-42A6-A00D-707563BEEB70}" type="parTrans" cxnId="{169952C0-E645-4D06-9C10-EA9B27722F45}">
      <dgm:prSet/>
      <dgm:spPr/>
      <dgm:t>
        <a:bodyPr/>
        <a:lstStyle/>
        <a:p>
          <a:endParaRPr lang="en-US" sz="1200"/>
        </a:p>
      </dgm:t>
    </dgm:pt>
    <dgm:pt modelId="{DB39A532-A7A4-4A26-8DCB-3109435231FC}" type="sibTrans" cxnId="{169952C0-E645-4D06-9C10-EA9B27722F45}">
      <dgm:prSet custT="1"/>
      <dgm:spPr>
        <a:solidFill>
          <a:schemeClr val="tx1"/>
        </a:solidFill>
      </dgm:spPr>
      <dgm:t>
        <a:bodyPr/>
        <a:lstStyle/>
        <a:p>
          <a:endParaRPr lang="en-US" sz="1200"/>
        </a:p>
      </dgm:t>
    </dgm:pt>
    <dgm:pt modelId="{1DB90703-9013-47D0-AF84-105C0EE46C0E}">
      <dgm:prSet custT="1"/>
      <dgm:spPr>
        <a:ln>
          <a:solidFill>
            <a:schemeClr val="tx1"/>
          </a:solidFill>
        </a:ln>
      </dgm:spPr>
      <dgm:t>
        <a:bodyPr/>
        <a:lstStyle/>
        <a:p>
          <a:r>
            <a:rPr lang="en-US" sz="1200" dirty="0"/>
            <a:t>Construction</a:t>
          </a:r>
        </a:p>
      </dgm:t>
    </dgm:pt>
    <dgm:pt modelId="{B5A3F244-43CB-4EA2-8514-8F70673B9A2B}" type="parTrans" cxnId="{E254280D-4406-46B3-97C3-D59808EE697F}">
      <dgm:prSet/>
      <dgm:spPr/>
      <dgm:t>
        <a:bodyPr/>
        <a:lstStyle/>
        <a:p>
          <a:endParaRPr lang="en-US" sz="1200"/>
        </a:p>
      </dgm:t>
    </dgm:pt>
    <dgm:pt modelId="{BB41C85E-21A7-4C30-B1E8-2B3997F341FB}" type="sibTrans" cxnId="{E254280D-4406-46B3-97C3-D59808EE697F}">
      <dgm:prSet custT="1"/>
      <dgm:spPr>
        <a:solidFill>
          <a:schemeClr val="tx1"/>
        </a:solidFill>
      </dgm:spPr>
      <dgm:t>
        <a:bodyPr/>
        <a:lstStyle/>
        <a:p>
          <a:endParaRPr lang="en-US" sz="1200"/>
        </a:p>
      </dgm:t>
    </dgm:pt>
    <dgm:pt modelId="{009C0ED7-D667-4D82-AF8B-00717A16911E}">
      <dgm:prSet custT="1"/>
      <dgm:spPr>
        <a:ln>
          <a:solidFill>
            <a:schemeClr val="tx1"/>
          </a:solidFill>
        </a:ln>
      </dgm:spPr>
      <dgm:t>
        <a:bodyPr/>
        <a:lstStyle/>
        <a:p>
          <a:r>
            <a:rPr lang="en-US" sz="1200" dirty="0"/>
            <a:t>Commissioning</a:t>
          </a:r>
        </a:p>
      </dgm:t>
    </dgm:pt>
    <dgm:pt modelId="{E5D38E29-6E9E-46C7-9732-94A7C128F5C1}" type="parTrans" cxnId="{26321000-FDC7-4450-BCF3-540D5412EFBA}">
      <dgm:prSet/>
      <dgm:spPr/>
      <dgm:t>
        <a:bodyPr/>
        <a:lstStyle/>
        <a:p>
          <a:endParaRPr lang="en-US" sz="1200"/>
        </a:p>
      </dgm:t>
    </dgm:pt>
    <dgm:pt modelId="{7285E8F6-5DEB-43D5-9080-E439229AC2D3}" type="sibTrans" cxnId="{26321000-FDC7-4450-BCF3-540D5412EFBA}">
      <dgm:prSet/>
      <dgm:spPr/>
      <dgm:t>
        <a:bodyPr/>
        <a:lstStyle/>
        <a:p>
          <a:endParaRPr lang="en-US" sz="1200"/>
        </a:p>
      </dgm:t>
    </dgm:pt>
    <dgm:pt modelId="{0601ABD2-D12B-49CB-A03B-E5AAE7D83F76}" type="pres">
      <dgm:prSet presAssocID="{97013483-10F8-4CD1-8DDF-A9D9EFEB2AD6}" presName="Name0" presStyleCnt="0">
        <dgm:presLayoutVars>
          <dgm:dir/>
          <dgm:resizeHandles val="exact"/>
        </dgm:presLayoutVars>
      </dgm:prSet>
      <dgm:spPr/>
    </dgm:pt>
    <dgm:pt modelId="{A5CD7B5F-AF2A-48D3-BDF7-D2F59D1093F2}" type="pres">
      <dgm:prSet presAssocID="{C6BAD4BC-87A3-453F-BE59-567FBB3DEB65}" presName="node" presStyleLbl="node1" presStyleIdx="0" presStyleCnt="5">
        <dgm:presLayoutVars>
          <dgm:bulletEnabled val="1"/>
        </dgm:presLayoutVars>
      </dgm:prSet>
      <dgm:spPr/>
    </dgm:pt>
    <dgm:pt modelId="{CF9F56AC-F5EA-4946-AD06-8BA72C5BD2D5}" type="pres">
      <dgm:prSet presAssocID="{FD6FE95B-0FC3-4B67-8907-C2580E8EA1F5}" presName="sibTrans" presStyleLbl="sibTrans2D1" presStyleIdx="0" presStyleCnt="4"/>
      <dgm:spPr/>
    </dgm:pt>
    <dgm:pt modelId="{E136BE4B-3AB8-4FEF-82D5-A0124D49BD75}" type="pres">
      <dgm:prSet presAssocID="{FD6FE95B-0FC3-4B67-8907-C2580E8EA1F5}" presName="connectorText" presStyleLbl="sibTrans2D1" presStyleIdx="0" presStyleCnt="4"/>
      <dgm:spPr/>
    </dgm:pt>
    <dgm:pt modelId="{5C4C4694-6D2B-4BF4-9742-03AF02DC33C5}" type="pres">
      <dgm:prSet presAssocID="{4B40C437-20E8-44F2-A256-A33E5873D3EB}" presName="node" presStyleLbl="node1" presStyleIdx="1" presStyleCnt="5">
        <dgm:presLayoutVars>
          <dgm:bulletEnabled val="1"/>
        </dgm:presLayoutVars>
      </dgm:prSet>
      <dgm:spPr/>
    </dgm:pt>
    <dgm:pt modelId="{668098CF-EE2A-421E-89C0-1B75F1760521}" type="pres">
      <dgm:prSet presAssocID="{7C1A83CA-AF47-473F-AC80-EF15D64832F3}" presName="sibTrans" presStyleLbl="sibTrans2D1" presStyleIdx="1" presStyleCnt="4"/>
      <dgm:spPr/>
    </dgm:pt>
    <dgm:pt modelId="{CD1EB4E4-4B5B-4F1C-9465-CF2AAB6FF617}" type="pres">
      <dgm:prSet presAssocID="{7C1A83CA-AF47-473F-AC80-EF15D64832F3}" presName="connectorText" presStyleLbl="sibTrans2D1" presStyleIdx="1" presStyleCnt="4"/>
      <dgm:spPr/>
    </dgm:pt>
    <dgm:pt modelId="{2129BB6A-0791-498F-8311-79310F5A761F}" type="pres">
      <dgm:prSet presAssocID="{9438DCBD-3EFD-4C58-9785-B68C2437D7C7}" presName="node" presStyleLbl="node1" presStyleIdx="2" presStyleCnt="5">
        <dgm:presLayoutVars>
          <dgm:bulletEnabled val="1"/>
        </dgm:presLayoutVars>
      </dgm:prSet>
      <dgm:spPr/>
    </dgm:pt>
    <dgm:pt modelId="{37175914-89CC-4FDC-9A17-1EBAF3D26D8D}" type="pres">
      <dgm:prSet presAssocID="{DB39A532-A7A4-4A26-8DCB-3109435231FC}" presName="sibTrans" presStyleLbl="sibTrans2D1" presStyleIdx="2" presStyleCnt="4"/>
      <dgm:spPr/>
    </dgm:pt>
    <dgm:pt modelId="{F49D3966-47C8-48D2-B2BE-EA5B9280AE25}" type="pres">
      <dgm:prSet presAssocID="{DB39A532-A7A4-4A26-8DCB-3109435231FC}" presName="connectorText" presStyleLbl="sibTrans2D1" presStyleIdx="2" presStyleCnt="4"/>
      <dgm:spPr/>
    </dgm:pt>
    <dgm:pt modelId="{8CDA6528-66BF-4588-B5F0-472F985454B7}" type="pres">
      <dgm:prSet presAssocID="{1DB90703-9013-47D0-AF84-105C0EE46C0E}" presName="node" presStyleLbl="node1" presStyleIdx="3" presStyleCnt="5">
        <dgm:presLayoutVars>
          <dgm:bulletEnabled val="1"/>
        </dgm:presLayoutVars>
      </dgm:prSet>
      <dgm:spPr/>
    </dgm:pt>
    <dgm:pt modelId="{655FCE01-7013-4655-B85D-C377ACDCE628}" type="pres">
      <dgm:prSet presAssocID="{BB41C85E-21A7-4C30-B1E8-2B3997F341FB}" presName="sibTrans" presStyleLbl="sibTrans2D1" presStyleIdx="3" presStyleCnt="4"/>
      <dgm:spPr/>
    </dgm:pt>
    <dgm:pt modelId="{E864A4F7-FCF9-45CB-AA60-4A341EB23837}" type="pres">
      <dgm:prSet presAssocID="{BB41C85E-21A7-4C30-B1E8-2B3997F341FB}" presName="connectorText" presStyleLbl="sibTrans2D1" presStyleIdx="3" presStyleCnt="4"/>
      <dgm:spPr/>
    </dgm:pt>
    <dgm:pt modelId="{9B8EEDBB-F760-427C-8934-0FAC99859AF6}" type="pres">
      <dgm:prSet presAssocID="{009C0ED7-D667-4D82-AF8B-00717A16911E}" presName="node" presStyleLbl="node1" presStyleIdx="4" presStyleCnt="5">
        <dgm:presLayoutVars>
          <dgm:bulletEnabled val="1"/>
        </dgm:presLayoutVars>
      </dgm:prSet>
      <dgm:spPr/>
    </dgm:pt>
  </dgm:ptLst>
  <dgm:cxnLst>
    <dgm:cxn modelId="{26321000-FDC7-4450-BCF3-540D5412EFBA}" srcId="{97013483-10F8-4CD1-8DDF-A9D9EFEB2AD6}" destId="{009C0ED7-D667-4D82-AF8B-00717A16911E}" srcOrd="4" destOrd="0" parTransId="{E5D38E29-6E9E-46C7-9732-94A7C128F5C1}" sibTransId="{7285E8F6-5DEB-43D5-9080-E439229AC2D3}"/>
    <dgm:cxn modelId="{E254280D-4406-46B3-97C3-D59808EE697F}" srcId="{97013483-10F8-4CD1-8DDF-A9D9EFEB2AD6}" destId="{1DB90703-9013-47D0-AF84-105C0EE46C0E}" srcOrd="3" destOrd="0" parTransId="{B5A3F244-43CB-4EA2-8514-8F70673B9A2B}" sibTransId="{BB41C85E-21A7-4C30-B1E8-2B3997F341FB}"/>
    <dgm:cxn modelId="{290CC512-07BE-4F5C-9F4E-FE38ED7F8914}" type="presOf" srcId="{BB41C85E-21A7-4C30-B1E8-2B3997F341FB}" destId="{655FCE01-7013-4655-B85D-C377ACDCE628}" srcOrd="0" destOrd="0" presId="urn:microsoft.com/office/officeart/2005/8/layout/process1"/>
    <dgm:cxn modelId="{C1F81B30-4DB2-404F-91C2-6F5449A8B53C}" type="presOf" srcId="{9438DCBD-3EFD-4C58-9785-B68C2437D7C7}" destId="{2129BB6A-0791-498F-8311-79310F5A761F}" srcOrd="0" destOrd="0" presId="urn:microsoft.com/office/officeart/2005/8/layout/process1"/>
    <dgm:cxn modelId="{A1824A3F-4E85-46DA-AE34-3774A3EA54DF}" type="presOf" srcId="{BB41C85E-21A7-4C30-B1E8-2B3997F341FB}" destId="{E864A4F7-FCF9-45CB-AA60-4A341EB23837}" srcOrd="1" destOrd="0" presId="urn:microsoft.com/office/officeart/2005/8/layout/process1"/>
    <dgm:cxn modelId="{83B21A6D-9A32-4172-854A-CFDE42AACA96}" type="presOf" srcId="{97013483-10F8-4CD1-8DDF-A9D9EFEB2AD6}" destId="{0601ABD2-D12B-49CB-A03B-E5AAE7D83F76}" srcOrd="0" destOrd="0" presId="urn:microsoft.com/office/officeart/2005/8/layout/process1"/>
    <dgm:cxn modelId="{CEB84378-9C34-46FF-9518-E1AFB5896B2D}" type="presOf" srcId="{DB39A532-A7A4-4A26-8DCB-3109435231FC}" destId="{37175914-89CC-4FDC-9A17-1EBAF3D26D8D}" srcOrd="0" destOrd="0" presId="urn:microsoft.com/office/officeart/2005/8/layout/process1"/>
    <dgm:cxn modelId="{4ECF4659-CA35-4621-A8C8-00C8F99D8415}" srcId="{97013483-10F8-4CD1-8DDF-A9D9EFEB2AD6}" destId="{C6BAD4BC-87A3-453F-BE59-567FBB3DEB65}" srcOrd="0" destOrd="0" parTransId="{B3AC6922-3C0E-416E-B026-31FD51727E41}" sibTransId="{FD6FE95B-0FC3-4B67-8907-C2580E8EA1F5}"/>
    <dgm:cxn modelId="{F8BF8787-2C67-4E42-A198-C0883B327A7F}" type="presOf" srcId="{4B40C437-20E8-44F2-A256-A33E5873D3EB}" destId="{5C4C4694-6D2B-4BF4-9742-03AF02DC33C5}" srcOrd="0" destOrd="0" presId="urn:microsoft.com/office/officeart/2005/8/layout/process1"/>
    <dgm:cxn modelId="{3F54B99E-A20B-42F3-BA2B-D778F44E8586}" type="presOf" srcId="{009C0ED7-D667-4D82-AF8B-00717A16911E}" destId="{9B8EEDBB-F760-427C-8934-0FAC99859AF6}" srcOrd="0" destOrd="0" presId="urn:microsoft.com/office/officeart/2005/8/layout/process1"/>
    <dgm:cxn modelId="{508128A2-25B2-4508-B3CA-9CD5A3964542}" type="presOf" srcId="{C6BAD4BC-87A3-453F-BE59-567FBB3DEB65}" destId="{A5CD7B5F-AF2A-48D3-BDF7-D2F59D1093F2}" srcOrd="0" destOrd="0" presId="urn:microsoft.com/office/officeart/2005/8/layout/process1"/>
    <dgm:cxn modelId="{D0F1C3BE-84C3-4A5B-8128-D472F06D2B47}" srcId="{97013483-10F8-4CD1-8DDF-A9D9EFEB2AD6}" destId="{4B40C437-20E8-44F2-A256-A33E5873D3EB}" srcOrd="1" destOrd="0" parTransId="{FFC09AAE-7AD2-493C-8065-3A1849E4DBCA}" sibTransId="{7C1A83CA-AF47-473F-AC80-EF15D64832F3}"/>
    <dgm:cxn modelId="{169952C0-E645-4D06-9C10-EA9B27722F45}" srcId="{97013483-10F8-4CD1-8DDF-A9D9EFEB2AD6}" destId="{9438DCBD-3EFD-4C58-9785-B68C2437D7C7}" srcOrd="2" destOrd="0" parTransId="{7024D508-1C25-42A6-A00D-707563BEEB70}" sibTransId="{DB39A532-A7A4-4A26-8DCB-3109435231FC}"/>
    <dgm:cxn modelId="{E7D529CD-D865-4966-92C0-25A5A81D17E5}" type="presOf" srcId="{7C1A83CA-AF47-473F-AC80-EF15D64832F3}" destId="{668098CF-EE2A-421E-89C0-1B75F1760521}" srcOrd="0" destOrd="0" presId="urn:microsoft.com/office/officeart/2005/8/layout/process1"/>
    <dgm:cxn modelId="{79213DDE-46BB-4F28-B254-D7DAE62EE59A}" type="presOf" srcId="{1DB90703-9013-47D0-AF84-105C0EE46C0E}" destId="{8CDA6528-66BF-4588-B5F0-472F985454B7}" srcOrd="0" destOrd="0" presId="urn:microsoft.com/office/officeart/2005/8/layout/process1"/>
    <dgm:cxn modelId="{49E085EC-5AB5-4CB6-BE0C-C98D47A9EDA3}" type="presOf" srcId="{DB39A532-A7A4-4A26-8DCB-3109435231FC}" destId="{F49D3966-47C8-48D2-B2BE-EA5B9280AE25}" srcOrd="1" destOrd="0" presId="urn:microsoft.com/office/officeart/2005/8/layout/process1"/>
    <dgm:cxn modelId="{A6BDE3FA-D6AC-422C-B259-63A9116AF59C}" type="presOf" srcId="{7C1A83CA-AF47-473F-AC80-EF15D64832F3}" destId="{CD1EB4E4-4B5B-4F1C-9465-CF2AAB6FF617}" srcOrd="1" destOrd="0" presId="urn:microsoft.com/office/officeart/2005/8/layout/process1"/>
    <dgm:cxn modelId="{10404DFD-7883-4520-8EE1-BF3349A728BC}" type="presOf" srcId="{FD6FE95B-0FC3-4B67-8907-C2580E8EA1F5}" destId="{CF9F56AC-F5EA-4946-AD06-8BA72C5BD2D5}" srcOrd="0" destOrd="0" presId="urn:microsoft.com/office/officeart/2005/8/layout/process1"/>
    <dgm:cxn modelId="{E9989AFD-19A0-44F2-9A41-2C10D877D928}" type="presOf" srcId="{FD6FE95B-0FC3-4B67-8907-C2580E8EA1F5}" destId="{E136BE4B-3AB8-4FEF-82D5-A0124D49BD75}" srcOrd="1" destOrd="0" presId="urn:microsoft.com/office/officeart/2005/8/layout/process1"/>
    <dgm:cxn modelId="{419EA30A-8593-49F2-82AD-84D31CAA408B}" type="presParOf" srcId="{0601ABD2-D12B-49CB-A03B-E5AAE7D83F76}" destId="{A5CD7B5F-AF2A-48D3-BDF7-D2F59D1093F2}" srcOrd="0" destOrd="0" presId="urn:microsoft.com/office/officeart/2005/8/layout/process1"/>
    <dgm:cxn modelId="{342AF31E-536D-4899-8F02-F8136B4B590D}" type="presParOf" srcId="{0601ABD2-D12B-49CB-A03B-E5AAE7D83F76}" destId="{CF9F56AC-F5EA-4946-AD06-8BA72C5BD2D5}" srcOrd="1" destOrd="0" presId="urn:microsoft.com/office/officeart/2005/8/layout/process1"/>
    <dgm:cxn modelId="{90E501AA-A094-45E3-BCDB-3872C1493E50}" type="presParOf" srcId="{CF9F56AC-F5EA-4946-AD06-8BA72C5BD2D5}" destId="{E136BE4B-3AB8-4FEF-82D5-A0124D49BD75}" srcOrd="0" destOrd="0" presId="urn:microsoft.com/office/officeart/2005/8/layout/process1"/>
    <dgm:cxn modelId="{C21A8F3D-47A5-482A-8D8D-74B353B451C2}" type="presParOf" srcId="{0601ABD2-D12B-49CB-A03B-E5AAE7D83F76}" destId="{5C4C4694-6D2B-4BF4-9742-03AF02DC33C5}" srcOrd="2" destOrd="0" presId="urn:microsoft.com/office/officeart/2005/8/layout/process1"/>
    <dgm:cxn modelId="{857790C5-5A94-4C7D-A665-3C92C6BF5042}" type="presParOf" srcId="{0601ABD2-D12B-49CB-A03B-E5AAE7D83F76}" destId="{668098CF-EE2A-421E-89C0-1B75F1760521}" srcOrd="3" destOrd="0" presId="urn:microsoft.com/office/officeart/2005/8/layout/process1"/>
    <dgm:cxn modelId="{A42E8842-B824-40C7-B581-D9515DFD0C1E}" type="presParOf" srcId="{668098CF-EE2A-421E-89C0-1B75F1760521}" destId="{CD1EB4E4-4B5B-4F1C-9465-CF2AAB6FF617}" srcOrd="0" destOrd="0" presId="urn:microsoft.com/office/officeart/2005/8/layout/process1"/>
    <dgm:cxn modelId="{F904DCDF-2CD6-40A9-BFB5-B3D16451E931}" type="presParOf" srcId="{0601ABD2-D12B-49CB-A03B-E5AAE7D83F76}" destId="{2129BB6A-0791-498F-8311-79310F5A761F}" srcOrd="4" destOrd="0" presId="urn:microsoft.com/office/officeart/2005/8/layout/process1"/>
    <dgm:cxn modelId="{B37E85E8-DCC8-4F05-9F02-F1AD5BDF2F95}" type="presParOf" srcId="{0601ABD2-D12B-49CB-A03B-E5AAE7D83F76}" destId="{37175914-89CC-4FDC-9A17-1EBAF3D26D8D}" srcOrd="5" destOrd="0" presId="urn:microsoft.com/office/officeart/2005/8/layout/process1"/>
    <dgm:cxn modelId="{0CFBF350-ADFA-4DEE-A720-99461971FC61}" type="presParOf" srcId="{37175914-89CC-4FDC-9A17-1EBAF3D26D8D}" destId="{F49D3966-47C8-48D2-B2BE-EA5B9280AE25}" srcOrd="0" destOrd="0" presId="urn:microsoft.com/office/officeart/2005/8/layout/process1"/>
    <dgm:cxn modelId="{88A4880C-741F-4521-AF87-4B728440DB38}" type="presParOf" srcId="{0601ABD2-D12B-49CB-A03B-E5AAE7D83F76}" destId="{8CDA6528-66BF-4588-B5F0-472F985454B7}" srcOrd="6" destOrd="0" presId="urn:microsoft.com/office/officeart/2005/8/layout/process1"/>
    <dgm:cxn modelId="{E47C98B6-7074-48D0-8A22-B55CE39E0C0D}" type="presParOf" srcId="{0601ABD2-D12B-49CB-A03B-E5AAE7D83F76}" destId="{655FCE01-7013-4655-B85D-C377ACDCE628}" srcOrd="7" destOrd="0" presId="urn:microsoft.com/office/officeart/2005/8/layout/process1"/>
    <dgm:cxn modelId="{DABC7266-6F52-4985-A91F-A0BA5706097C}" type="presParOf" srcId="{655FCE01-7013-4655-B85D-C377ACDCE628}" destId="{E864A4F7-FCF9-45CB-AA60-4A341EB23837}" srcOrd="0" destOrd="0" presId="urn:microsoft.com/office/officeart/2005/8/layout/process1"/>
    <dgm:cxn modelId="{7F188C80-54C7-45F4-9CBA-4F4A2256E48E}" type="presParOf" srcId="{0601ABD2-D12B-49CB-A03B-E5AAE7D83F76}" destId="{9B8EEDBB-F760-427C-8934-0FAC99859AF6}" srcOrd="8" destOrd="0" presId="urn:microsoft.com/office/officeart/2005/8/layout/process1"/>
  </dgm:cxnLst>
  <dgm:bg/>
  <dgm:whole>
    <a:ln>
      <a:noFill/>
    </a:ln>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D7B5F-AF2A-48D3-BDF7-D2F59D1093F2}">
      <dsp:nvSpPr>
        <dsp:cNvPr id="0" name=""/>
        <dsp:cNvSpPr/>
      </dsp:nvSpPr>
      <dsp:spPr>
        <a:xfrm>
          <a:off x="5382" y="0"/>
          <a:ext cx="1668611" cy="857860"/>
        </a:xfrm>
        <a:prstGeom prst="roundRect">
          <a:avLst>
            <a:gd name="adj" fmla="val 10000"/>
          </a:avLst>
        </a:prstGeom>
        <a:solidFill>
          <a:schemeClr val="accent6">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Pre-conceptual Design</a:t>
          </a:r>
        </a:p>
      </dsp:txBody>
      <dsp:txXfrm>
        <a:off x="30508" y="25126"/>
        <a:ext cx="1618359" cy="807608"/>
      </dsp:txXfrm>
    </dsp:sp>
    <dsp:sp modelId="{CF9F56AC-F5EA-4946-AD06-8BA72C5BD2D5}">
      <dsp:nvSpPr>
        <dsp:cNvPr id="0" name=""/>
        <dsp:cNvSpPr/>
      </dsp:nvSpPr>
      <dsp:spPr>
        <a:xfrm>
          <a:off x="1840855" y="222022"/>
          <a:ext cx="353745" cy="413815"/>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840855" y="304785"/>
        <a:ext cx="247622" cy="248289"/>
      </dsp:txXfrm>
    </dsp:sp>
    <dsp:sp modelId="{5C4C4694-6D2B-4BF4-9742-03AF02DC33C5}">
      <dsp:nvSpPr>
        <dsp:cNvPr id="0" name=""/>
        <dsp:cNvSpPr/>
      </dsp:nvSpPr>
      <dsp:spPr>
        <a:xfrm>
          <a:off x="2341438" y="0"/>
          <a:ext cx="1668611" cy="85786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Conceptual Design</a:t>
          </a:r>
        </a:p>
      </dsp:txBody>
      <dsp:txXfrm>
        <a:off x="2366564" y="25126"/>
        <a:ext cx="1618359" cy="807608"/>
      </dsp:txXfrm>
    </dsp:sp>
    <dsp:sp modelId="{668098CF-EE2A-421E-89C0-1B75F1760521}">
      <dsp:nvSpPr>
        <dsp:cNvPr id="0" name=""/>
        <dsp:cNvSpPr/>
      </dsp:nvSpPr>
      <dsp:spPr>
        <a:xfrm>
          <a:off x="4176910" y="222022"/>
          <a:ext cx="353745" cy="413815"/>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176910" y="304785"/>
        <a:ext cx="247622" cy="248289"/>
      </dsp:txXfrm>
    </dsp:sp>
    <dsp:sp modelId="{2129BB6A-0791-498F-8311-79310F5A761F}">
      <dsp:nvSpPr>
        <dsp:cNvPr id="0" name=""/>
        <dsp:cNvSpPr/>
      </dsp:nvSpPr>
      <dsp:spPr>
        <a:xfrm>
          <a:off x="4677494" y="0"/>
          <a:ext cx="1668611" cy="857860"/>
        </a:xfrm>
        <a:prstGeom prst="roundRect">
          <a:avLst>
            <a:gd name="adj" fmla="val 10000"/>
          </a:avLst>
        </a:prstGeom>
        <a:solidFill>
          <a:schemeClr val="l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Engineering Design</a:t>
          </a:r>
        </a:p>
      </dsp:txBody>
      <dsp:txXfrm>
        <a:off x="4702620" y="25126"/>
        <a:ext cx="1618359" cy="807608"/>
      </dsp:txXfrm>
    </dsp:sp>
    <dsp:sp modelId="{37175914-89CC-4FDC-9A17-1EBAF3D26D8D}">
      <dsp:nvSpPr>
        <dsp:cNvPr id="0" name=""/>
        <dsp:cNvSpPr/>
      </dsp:nvSpPr>
      <dsp:spPr>
        <a:xfrm>
          <a:off x="6512966" y="222022"/>
          <a:ext cx="353745" cy="413815"/>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512966" y="304785"/>
        <a:ext cx="247622" cy="248289"/>
      </dsp:txXfrm>
    </dsp:sp>
    <dsp:sp modelId="{8CDA6528-66BF-4588-B5F0-472F985454B7}">
      <dsp:nvSpPr>
        <dsp:cNvPr id="0" name=""/>
        <dsp:cNvSpPr/>
      </dsp:nvSpPr>
      <dsp:spPr>
        <a:xfrm>
          <a:off x="7013550" y="0"/>
          <a:ext cx="1668611" cy="857860"/>
        </a:xfrm>
        <a:prstGeom prst="roundRect">
          <a:avLst>
            <a:gd name="adj" fmla="val 10000"/>
          </a:avLst>
        </a:prstGeom>
        <a:solidFill>
          <a:schemeClr val="l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Construction</a:t>
          </a:r>
        </a:p>
      </dsp:txBody>
      <dsp:txXfrm>
        <a:off x="7038676" y="25126"/>
        <a:ext cx="1618359" cy="807608"/>
      </dsp:txXfrm>
    </dsp:sp>
    <dsp:sp modelId="{655FCE01-7013-4655-B85D-C377ACDCE628}">
      <dsp:nvSpPr>
        <dsp:cNvPr id="0" name=""/>
        <dsp:cNvSpPr/>
      </dsp:nvSpPr>
      <dsp:spPr>
        <a:xfrm>
          <a:off x="8849022" y="222022"/>
          <a:ext cx="353745" cy="413815"/>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8849022" y="304785"/>
        <a:ext cx="247622" cy="248289"/>
      </dsp:txXfrm>
    </dsp:sp>
    <dsp:sp modelId="{9B8EEDBB-F760-427C-8934-0FAC99859AF6}">
      <dsp:nvSpPr>
        <dsp:cNvPr id="0" name=""/>
        <dsp:cNvSpPr/>
      </dsp:nvSpPr>
      <dsp:spPr>
        <a:xfrm>
          <a:off x="9349606" y="0"/>
          <a:ext cx="1668611" cy="857860"/>
        </a:xfrm>
        <a:prstGeom prst="roundRect">
          <a:avLst>
            <a:gd name="adj" fmla="val 10000"/>
          </a:avLst>
        </a:prstGeom>
        <a:solidFill>
          <a:schemeClr val="l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Commissioning</a:t>
          </a:r>
        </a:p>
      </dsp:txBody>
      <dsp:txXfrm>
        <a:off x="9374732" y="25126"/>
        <a:ext cx="1618359" cy="8076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5D550-4804-0648-9841-5DE6A0CD0169}" type="datetimeFigureOut">
              <a:rPr lang="en-US" smtClean="0"/>
              <a:t>7/29/2026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6804BF-A41C-8448-874E-9C0B6FDDAB7C}" type="slidenum">
              <a:rPr lang="en-US" smtClean="0"/>
              <a:t>‹#›</a:t>
            </a:fld>
            <a:endParaRPr lang="en-US"/>
          </a:p>
        </p:txBody>
      </p:sp>
    </p:spTree>
    <p:extLst>
      <p:ext uri="{BB962C8B-B14F-4D97-AF65-F5344CB8AC3E}">
        <p14:creationId xmlns:p14="http://schemas.microsoft.com/office/powerpoint/2010/main" val="4178779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6804BF-A41C-8448-874E-9C0B6FDDAB7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2008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a:t>
            </a:fld>
            <a:endParaRPr lang="en-US"/>
          </a:p>
        </p:txBody>
      </p:sp>
    </p:spTree>
    <p:extLst>
      <p:ext uri="{BB962C8B-B14F-4D97-AF65-F5344CB8AC3E}">
        <p14:creationId xmlns:p14="http://schemas.microsoft.com/office/powerpoint/2010/main" val="3752847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3</a:t>
            </a:fld>
            <a:endParaRPr lang="en-US"/>
          </a:p>
        </p:txBody>
      </p:sp>
    </p:spTree>
    <p:extLst>
      <p:ext uri="{BB962C8B-B14F-4D97-AF65-F5344CB8AC3E}">
        <p14:creationId xmlns:p14="http://schemas.microsoft.com/office/powerpoint/2010/main" val="3752847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A5C84-7881-3EE1-BBBF-0B3D24354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20201D-EB91-F527-D3E6-62A103AEB2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4235CC-D9A2-FAB9-2D42-39BCFF4088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38C47F7-B164-8714-0544-F55A4D96A7F0}"/>
              </a:ext>
            </a:extLst>
          </p:cNvPr>
          <p:cNvSpPr>
            <a:spLocks noGrp="1"/>
          </p:cNvSpPr>
          <p:nvPr>
            <p:ph type="sldNum" sz="quarter" idx="10"/>
          </p:nvPr>
        </p:nvSpPr>
        <p:spPr/>
        <p:txBody>
          <a:bodyPr/>
          <a:lstStyle/>
          <a:p>
            <a:fld id="{2C5BA844-DEE4-C746-B0B9-DA9D9D9B4B90}" type="slidenum">
              <a:rPr lang="en-US" smtClean="0"/>
              <a:t>4</a:t>
            </a:fld>
            <a:endParaRPr lang="en-US"/>
          </a:p>
        </p:txBody>
      </p:sp>
    </p:spTree>
    <p:extLst>
      <p:ext uri="{BB962C8B-B14F-4D97-AF65-F5344CB8AC3E}">
        <p14:creationId xmlns:p14="http://schemas.microsoft.com/office/powerpoint/2010/main" val="1202783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02988-8473-EBD3-FD2D-5D8A740577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4C819C-A110-6F9F-765B-161DEC9067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D3F28A-BDDB-649C-6898-9E4C4E5A9E3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1ABADA8-8FF6-62A2-0FDD-653A4FCEEA61}"/>
              </a:ext>
            </a:extLst>
          </p:cNvPr>
          <p:cNvSpPr>
            <a:spLocks noGrp="1"/>
          </p:cNvSpPr>
          <p:nvPr>
            <p:ph type="sldNum" sz="quarter" idx="10"/>
          </p:nvPr>
        </p:nvSpPr>
        <p:spPr/>
        <p:txBody>
          <a:bodyPr/>
          <a:lstStyle/>
          <a:p>
            <a:fld id="{2C5BA844-DEE4-C746-B0B9-DA9D9D9B4B90}" type="slidenum">
              <a:rPr lang="en-US" smtClean="0"/>
              <a:t>5</a:t>
            </a:fld>
            <a:endParaRPr lang="en-US"/>
          </a:p>
        </p:txBody>
      </p:sp>
    </p:spTree>
    <p:extLst>
      <p:ext uri="{BB962C8B-B14F-4D97-AF65-F5344CB8AC3E}">
        <p14:creationId xmlns:p14="http://schemas.microsoft.com/office/powerpoint/2010/main" val="1719969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DCDF4-1126-05B6-8595-89448A5892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6541C4-BA97-1EF9-99D3-9C7673B53D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343489-74BD-4BC0-4C30-F1A09C27B1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39D1271-F04B-3A7B-9367-0A46C32E9A10}"/>
              </a:ext>
            </a:extLst>
          </p:cNvPr>
          <p:cNvSpPr>
            <a:spLocks noGrp="1"/>
          </p:cNvSpPr>
          <p:nvPr>
            <p:ph type="sldNum" sz="quarter" idx="10"/>
          </p:nvPr>
        </p:nvSpPr>
        <p:spPr/>
        <p:txBody>
          <a:bodyPr/>
          <a:lstStyle/>
          <a:p>
            <a:fld id="{2C5BA844-DEE4-C746-B0B9-DA9D9D9B4B90}" type="slidenum">
              <a:rPr lang="en-US" smtClean="0"/>
              <a:t>6</a:t>
            </a:fld>
            <a:endParaRPr lang="en-US"/>
          </a:p>
        </p:txBody>
      </p:sp>
    </p:spTree>
    <p:extLst>
      <p:ext uri="{BB962C8B-B14F-4D97-AF65-F5344CB8AC3E}">
        <p14:creationId xmlns:p14="http://schemas.microsoft.com/office/powerpoint/2010/main" val="2528752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7</a:t>
            </a:fld>
            <a:endParaRPr lang="en-US"/>
          </a:p>
        </p:txBody>
      </p:sp>
    </p:spTree>
    <p:extLst>
      <p:ext uri="{BB962C8B-B14F-4D97-AF65-F5344CB8AC3E}">
        <p14:creationId xmlns:p14="http://schemas.microsoft.com/office/powerpoint/2010/main" val="3711924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9CD41-C974-2499-A561-200AF8AE21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68E9FE-C967-D4BA-E7B5-3272356A9B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932663-7E91-0360-41FF-8AB1E4EF8F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B512C26-F9AE-EA1A-7125-968206046EC9}"/>
              </a:ext>
            </a:extLst>
          </p:cNvPr>
          <p:cNvSpPr>
            <a:spLocks noGrp="1"/>
          </p:cNvSpPr>
          <p:nvPr>
            <p:ph type="sldNum" sz="quarter" idx="10"/>
          </p:nvPr>
        </p:nvSpPr>
        <p:spPr/>
        <p:txBody>
          <a:bodyPr/>
          <a:lstStyle/>
          <a:p>
            <a:fld id="{2C5BA844-DEE4-C746-B0B9-DA9D9D9B4B90}" type="slidenum">
              <a:rPr lang="en-US" smtClean="0"/>
              <a:t>8</a:t>
            </a:fld>
            <a:endParaRPr lang="en-US"/>
          </a:p>
        </p:txBody>
      </p:sp>
    </p:spTree>
    <p:extLst>
      <p:ext uri="{BB962C8B-B14F-4D97-AF65-F5344CB8AC3E}">
        <p14:creationId xmlns:p14="http://schemas.microsoft.com/office/powerpoint/2010/main" val="4263948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A751F-12C2-70AD-EE10-76B0B342CC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381443-2626-2DE7-7A70-26E58EC67B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9516BC-C743-4331-4098-96ADC8C7835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7F6BFC-9ED1-C919-92D6-057C83BFE9FC}"/>
              </a:ext>
            </a:extLst>
          </p:cNvPr>
          <p:cNvSpPr>
            <a:spLocks noGrp="1"/>
          </p:cNvSpPr>
          <p:nvPr>
            <p:ph type="sldNum" sz="quarter" idx="10"/>
          </p:nvPr>
        </p:nvSpPr>
        <p:spPr/>
        <p:txBody>
          <a:bodyPr/>
          <a:lstStyle/>
          <a:p>
            <a:fld id="{2C5BA844-DEE4-C746-B0B9-DA9D9D9B4B90}" type="slidenum">
              <a:rPr lang="en-US" smtClean="0"/>
              <a:t>9</a:t>
            </a:fld>
            <a:endParaRPr lang="en-US"/>
          </a:p>
        </p:txBody>
      </p:sp>
    </p:spTree>
    <p:extLst>
      <p:ext uri="{BB962C8B-B14F-4D97-AF65-F5344CB8AC3E}">
        <p14:creationId xmlns:p14="http://schemas.microsoft.com/office/powerpoint/2010/main" val="2819866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11</a:t>
            </a:fld>
            <a:endParaRPr lang="en-US"/>
          </a:p>
        </p:txBody>
      </p:sp>
    </p:spTree>
    <p:extLst>
      <p:ext uri="{BB962C8B-B14F-4D97-AF65-F5344CB8AC3E}">
        <p14:creationId xmlns:p14="http://schemas.microsoft.com/office/powerpoint/2010/main" val="2197466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12</a:t>
            </a:fld>
            <a:endParaRPr lang="en-US"/>
          </a:p>
        </p:txBody>
      </p:sp>
    </p:spTree>
    <p:extLst>
      <p:ext uri="{BB962C8B-B14F-4D97-AF65-F5344CB8AC3E}">
        <p14:creationId xmlns:p14="http://schemas.microsoft.com/office/powerpoint/2010/main" val="4190055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13</a:t>
            </a:fld>
            <a:endParaRPr lang="en-US"/>
          </a:p>
        </p:txBody>
      </p:sp>
    </p:spTree>
    <p:extLst>
      <p:ext uri="{BB962C8B-B14F-4D97-AF65-F5344CB8AC3E}">
        <p14:creationId xmlns:p14="http://schemas.microsoft.com/office/powerpoint/2010/main" val="1646844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14</a:t>
            </a:fld>
            <a:endParaRPr lang="en-US"/>
          </a:p>
        </p:txBody>
      </p:sp>
    </p:spTree>
    <p:extLst>
      <p:ext uri="{BB962C8B-B14F-4D97-AF65-F5344CB8AC3E}">
        <p14:creationId xmlns:p14="http://schemas.microsoft.com/office/powerpoint/2010/main" val="2228569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15</a:t>
            </a:fld>
            <a:endParaRPr lang="en-US"/>
          </a:p>
        </p:txBody>
      </p:sp>
    </p:spTree>
    <p:extLst>
      <p:ext uri="{BB962C8B-B14F-4D97-AF65-F5344CB8AC3E}">
        <p14:creationId xmlns:p14="http://schemas.microsoft.com/office/powerpoint/2010/main" val="2151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16</a:t>
            </a:fld>
            <a:endParaRPr lang="en-US"/>
          </a:p>
        </p:txBody>
      </p:sp>
    </p:spTree>
    <p:extLst>
      <p:ext uri="{BB962C8B-B14F-4D97-AF65-F5344CB8AC3E}">
        <p14:creationId xmlns:p14="http://schemas.microsoft.com/office/powerpoint/2010/main" val="3922088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17</a:t>
            </a:fld>
            <a:endParaRPr lang="en-US"/>
          </a:p>
        </p:txBody>
      </p:sp>
    </p:spTree>
    <p:extLst>
      <p:ext uri="{BB962C8B-B14F-4D97-AF65-F5344CB8AC3E}">
        <p14:creationId xmlns:p14="http://schemas.microsoft.com/office/powerpoint/2010/main" val="11062425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18</a:t>
            </a:fld>
            <a:endParaRPr lang="en-US"/>
          </a:p>
        </p:txBody>
      </p:sp>
    </p:spTree>
    <p:extLst>
      <p:ext uri="{BB962C8B-B14F-4D97-AF65-F5344CB8AC3E}">
        <p14:creationId xmlns:p14="http://schemas.microsoft.com/office/powerpoint/2010/main" val="13242861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19</a:t>
            </a:fld>
            <a:endParaRPr lang="en-US"/>
          </a:p>
        </p:txBody>
      </p:sp>
    </p:spTree>
    <p:extLst>
      <p:ext uri="{BB962C8B-B14F-4D97-AF65-F5344CB8AC3E}">
        <p14:creationId xmlns:p14="http://schemas.microsoft.com/office/powerpoint/2010/main" val="39091986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20</a:t>
            </a:fld>
            <a:endParaRPr lang="en-US"/>
          </a:p>
        </p:txBody>
      </p:sp>
    </p:spTree>
    <p:extLst>
      <p:ext uri="{BB962C8B-B14F-4D97-AF65-F5344CB8AC3E}">
        <p14:creationId xmlns:p14="http://schemas.microsoft.com/office/powerpoint/2010/main" val="9238720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21</a:t>
            </a:fld>
            <a:endParaRPr lang="en-US"/>
          </a:p>
        </p:txBody>
      </p:sp>
    </p:spTree>
    <p:extLst>
      <p:ext uri="{BB962C8B-B14F-4D97-AF65-F5344CB8AC3E}">
        <p14:creationId xmlns:p14="http://schemas.microsoft.com/office/powerpoint/2010/main" val="7570981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22</a:t>
            </a:fld>
            <a:endParaRPr lang="en-US"/>
          </a:p>
        </p:txBody>
      </p:sp>
    </p:spTree>
    <p:extLst>
      <p:ext uri="{BB962C8B-B14F-4D97-AF65-F5344CB8AC3E}">
        <p14:creationId xmlns:p14="http://schemas.microsoft.com/office/powerpoint/2010/main" val="621436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23</a:t>
            </a:fld>
            <a:endParaRPr lang="en-US"/>
          </a:p>
        </p:txBody>
      </p:sp>
    </p:spTree>
    <p:extLst>
      <p:ext uri="{BB962C8B-B14F-4D97-AF65-F5344CB8AC3E}">
        <p14:creationId xmlns:p14="http://schemas.microsoft.com/office/powerpoint/2010/main" val="4183310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24</a:t>
            </a:fld>
            <a:endParaRPr lang="en-US"/>
          </a:p>
        </p:txBody>
      </p:sp>
    </p:spTree>
    <p:extLst>
      <p:ext uri="{BB962C8B-B14F-4D97-AF65-F5344CB8AC3E}">
        <p14:creationId xmlns:p14="http://schemas.microsoft.com/office/powerpoint/2010/main" val="10082783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25</a:t>
            </a:fld>
            <a:endParaRPr lang="en-US"/>
          </a:p>
        </p:txBody>
      </p:sp>
    </p:spTree>
    <p:extLst>
      <p:ext uri="{BB962C8B-B14F-4D97-AF65-F5344CB8AC3E}">
        <p14:creationId xmlns:p14="http://schemas.microsoft.com/office/powerpoint/2010/main" val="24949224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26</a:t>
            </a:fld>
            <a:endParaRPr lang="en-US"/>
          </a:p>
        </p:txBody>
      </p:sp>
    </p:spTree>
    <p:extLst>
      <p:ext uri="{BB962C8B-B14F-4D97-AF65-F5344CB8AC3E}">
        <p14:creationId xmlns:p14="http://schemas.microsoft.com/office/powerpoint/2010/main" val="33718830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MACS=Multi-axis </a:t>
            </a:r>
            <a:r>
              <a:rPr lang="en-US" dirty="0" err="1"/>
              <a:t>Cyrstal</a:t>
            </a:r>
            <a:r>
              <a:rPr lang="en-US" dirty="0"/>
              <a:t> Spectrometer</a:t>
            </a:r>
          </a:p>
        </p:txBody>
      </p:sp>
      <p:sp>
        <p:nvSpPr>
          <p:cNvPr id="4" name="Slide Number Placeholder 3"/>
          <p:cNvSpPr>
            <a:spLocks noGrp="1"/>
          </p:cNvSpPr>
          <p:nvPr>
            <p:ph type="sldNum" sz="quarter" idx="10"/>
          </p:nvPr>
        </p:nvSpPr>
        <p:spPr/>
        <p:txBody>
          <a:bodyPr/>
          <a:lstStyle/>
          <a:p>
            <a:fld id="{2C5BA844-DEE4-C746-B0B9-DA9D9D9B4B90}" type="slidenum">
              <a:rPr lang="en-US" smtClean="0"/>
              <a:t>27</a:t>
            </a:fld>
            <a:endParaRPr lang="en-US"/>
          </a:p>
        </p:txBody>
      </p:sp>
    </p:spTree>
    <p:extLst>
      <p:ext uri="{BB962C8B-B14F-4D97-AF65-F5344CB8AC3E}">
        <p14:creationId xmlns:p14="http://schemas.microsoft.com/office/powerpoint/2010/main" val="178028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28</a:t>
            </a:fld>
            <a:endParaRPr lang="en-US"/>
          </a:p>
        </p:txBody>
      </p:sp>
    </p:spTree>
    <p:extLst>
      <p:ext uri="{BB962C8B-B14F-4D97-AF65-F5344CB8AC3E}">
        <p14:creationId xmlns:p14="http://schemas.microsoft.com/office/powerpoint/2010/main" val="31535687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FA280-66D9-662E-6812-92C7DD522F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A9AF5F-4532-DBD9-58ED-92DF1CAA6D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6DF01B-EA55-DDC2-4837-84075D7E445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B57B9D1-A65B-3455-6FCB-84F9BC20105C}"/>
              </a:ext>
            </a:extLst>
          </p:cNvPr>
          <p:cNvSpPr>
            <a:spLocks noGrp="1"/>
          </p:cNvSpPr>
          <p:nvPr>
            <p:ph type="sldNum" sz="quarter" idx="10"/>
          </p:nvPr>
        </p:nvSpPr>
        <p:spPr/>
        <p:txBody>
          <a:bodyPr/>
          <a:lstStyle/>
          <a:p>
            <a:fld id="{2C5BA844-DEE4-C746-B0B9-DA9D9D9B4B90}" type="slidenum">
              <a:rPr lang="en-US" smtClean="0"/>
              <a:t>30</a:t>
            </a:fld>
            <a:endParaRPr lang="en-US"/>
          </a:p>
        </p:txBody>
      </p:sp>
    </p:spTree>
    <p:extLst>
      <p:ext uri="{BB962C8B-B14F-4D97-AF65-F5344CB8AC3E}">
        <p14:creationId xmlns:p14="http://schemas.microsoft.com/office/powerpoint/2010/main" val="18982179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7EF64-8616-B667-2C58-32CA8BEBB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8BEE56-46B8-191D-4042-B5428790E0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5F981C-266D-6E0E-6F22-2D8667E3C7A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8A053F5-F5BA-DD16-03B5-7FDFC88C0CEE}"/>
              </a:ext>
            </a:extLst>
          </p:cNvPr>
          <p:cNvSpPr>
            <a:spLocks noGrp="1"/>
          </p:cNvSpPr>
          <p:nvPr>
            <p:ph type="sldNum" sz="quarter" idx="10"/>
          </p:nvPr>
        </p:nvSpPr>
        <p:spPr/>
        <p:txBody>
          <a:bodyPr/>
          <a:lstStyle/>
          <a:p>
            <a:fld id="{2C5BA844-DEE4-C746-B0B9-DA9D9D9B4B90}" type="slidenum">
              <a:rPr lang="en-US" smtClean="0"/>
              <a:t>31</a:t>
            </a:fld>
            <a:endParaRPr lang="en-US"/>
          </a:p>
        </p:txBody>
      </p:sp>
    </p:spTree>
    <p:extLst>
      <p:ext uri="{BB962C8B-B14F-4D97-AF65-F5344CB8AC3E}">
        <p14:creationId xmlns:p14="http://schemas.microsoft.com/office/powerpoint/2010/main" val="17831212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65BEA-509D-2CE8-DEDA-09DD3F2AFC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681A67-AC97-961A-CBC1-A73EE94D61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AA6369-FCFD-7465-8E0F-84C4B0B5C0C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C5B9F31-8D48-9A7D-DE9D-1118B8DAE6A6}"/>
              </a:ext>
            </a:extLst>
          </p:cNvPr>
          <p:cNvSpPr>
            <a:spLocks noGrp="1"/>
          </p:cNvSpPr>
          <p:nvPr>
            <p:ph type="sldNum" sz="quarter" idx="10"/>
          </p:nvPr>
        </p:nvSpPr>
        <p:spPr/>
        <p:txBody>
          <a:bodyPr/>
          <a:lstStyle/>
          <a:p>
            <a:fld id="{2C5BA844-DEE4-C746-B0B9-DA9D9D9B4B90}" type="slidenum">
              <a:rPr lang="en-US" smtClean="0"/>
              <a:t>32</a:t>
            </a:fld>
            <a:endParaRPr lang="en-US"/>
          </a:p>
        </p:txBody>
      </p:sp>
    </p:spTree>
    <p:extLst>
      <p:ext uri="{BB962C8B-B14F-4D97-AF65-F5344CB8AC3E}">
        <p14:creationId xmlns:p14="http://schemas.microsoft.com/office/powerpoint/2010/main" val="11366144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F2A87-2B30-E5EA-7077-18A5486B79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62D25E-2E19-8372-8DE0-BDA5F97666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95E4DB-3379-75AC-B0EC-7CA14D41FF5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FBF741F-2978-3679-2D71-B300069D4758}"/>
              </a:ext>
            </a:extLst>
          </p:cNvPr>
          <p:cNvSpPr>
            <a:spLocks noGrp="1"/>
          </p:cNvSpPr>
          <p:nvPr>
            <p:ph type="sldNum" sz="quarter" idx="10"/>
          </p:nvPr>
        </p:nvSpPr>
        <p:spPr/>
        <p:txBody>
          <a:bodyPr/>
          <a:lstStyle/>
          <a:p>
            <a:fld id="{2C5BA844-DEE4-C746-B0B9-DA9D9D9B4B90}" type="slidenum">
              <a:rPr lang="en-US" smtClean="0"/>
              <a:t>33</a:t>
            </a:fld>
            <a:endParaRPr lang="en-US"/>
          </a:p>
        </p:txBody>
      </p:sp>
    </p:spTree>
    <p:extLst>
      <p:ext uri="{BB962C8B-B14F-4D97-AF65-F5344CB8AC3E}">
        <p14:creationId xmlns:p14="http://schemas.microsoft.com/office/powerpoint/2010/main" val="42868449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F576E-E162-D0AB-9793-4BE576FB0E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28A1C8-FE2F-5FB1-83C4-7B6D0674C8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47DAD5-6241-9C06-2BC1-F0FC7CA18C7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745E4F-3B52-B9F8-D343-C977FF377223}"/>
              </a:ext>
            </a:extLst>
          </p:cNvPr>
          <p:cNvSpPr>
            <a:spLocks noGrp="1"/>
          </p:cNvSpPr>
          <p:nvPr>
            <p:ph type="sldNum" sz="quarter" idx="10"/>
          </p:nvPr>
        </p:nvSpPr>
        <p:spPr/>
        <p:txBody>
          <a:bodyPr/>
          <a:lstStyle/>
          <a:p>
            <a:fld id="{2C5BA844-DEE4-C746-B0B9-DA9D9D9B4B90}" type="slidenum">
              <a:rPr lang="en-US" smtClean="0"/>
              <a:t>34</a:t>
            </a:fld>
            <a:endParaRPr lang="en-US"/>
          </a:p>
        </p:txBody>
      </p:sp>
    </p:spTree>
    <p:extLst>
      <p:ext uri="{BB962C8B-B14F-4D97-AF65-F5344CB8AC3E}">
        <p14:creationId xmlns:p14="http://schemas.microsoft.com/office/powerpoint/2010/main" val="17205370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35</a:t>
            </a:fld>
            <a:endParaRPr lang="en-US"/>
          </a:p>
        </p:txBody>
      </p:sp>
    </p:spTree>
    <p:extLst>
      <p:ext uri="{BB962C8B-B14F-4D97-AF65-F5344CB8AC3E}">
        <p14:creationId xmlns:p14="http://schemas.microsoft.com/office/powerpoint/2010/main" val="31398775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36</a:t>
            </a:fld>
            <a:endParaRPr lang="en-US"/>
          </a:p>
        </p:txBody>
      </p:sp>
    </p:spTree>
    <p:extLst>
      <p:ext uri="{BB962C8B-B14F-4D97-AF65-F5344CB8AC3E}">
        <p14:creationId xmlns:p14="http://schemas.microsoft.com/office/powerpoint/2010/main" val="19411831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37</a:t>
            </a:fld>
            <a:endParaRPr lang="en-US"/>
          </a:p>
        </p:txBody>
      </p:sp>
    </p:spTree>
    <p:extLst>
      <p:ext uri="{BB962C8B-B14F-4D97-AF65-F5344CB8AC3E}">
        <p14:creationId xmlns:p14="http://schemas.microsoft.com/office/powerpoint/2010/main" val="16051268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38</a:t>
            </a:fld>
            <a:endParaRPr lang="en-US"/>
          </a:p>
        </p:txBody>
      </p:sp>
    </p:spTree>
    <p:extLst>
      <p:ext uri="{BB962C8B-B14F-4D97-AF65-F5344CB8AC3E}">
        <p14:creationId xmlns:p14="http://schemas.microsoft.com/office/powerpoint/2010/main" val="7885035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39</a:t>
            </a:fld>
            <a:endParaRPr lang="en-US"/>
          </a:p>
        </p:txBody>
      </p:sp>
    </p:spTree>
    <p:extLst>
      <p:ext uri="{BB962C8B-B14F-4D97-AF65-F5344CB8AC3E}">
        <p14:creationId xmlns:p14="http://schemas.microsoft.com/office/powerpoint/2010/main" val="22688867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40</a:t>
            </a:fld>
            <a:endParaRPr lang="en-US"/>
          </a:p>
        </p:txBody>
      </p:sp>
    </p:spTree>
    <p:extLst>
      <p:ext uri="{BB962C8B-B14F-4D97-AF65-F5344CB8AC3E}">
        <p14:creationId xmlns:p14="http://schemas.microsoft.com/office/powerpoint/2010/main" val="20310259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41</a:t>
            </a:fld>
            <a:endParaRPr lang="en-US"/>
          </a:p>
        </p:txBody>
      </p:sp>
    </p:spTree>
    <p:extLst>
      <p:ext uri="{BB962C8B-B14F-4D97-AF65-F5344CB8AC3E}">
        <p14:creationId xmlns:p14="http://schemas.microsoft.com/office/powerpoint/2010/main" val="38247937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42</a:t>
            </a:fld>
            <a:endParaRPr lang="en-US"/>
          </a:p>
        </p:txBody>
      </p:sp>
    </p:spTree>
    <p:extLst>
      <p:ext uri="{BB962C8B-B14F-4D97-AF65-F5344CB8AC3E}">
        <p14:creationId xmlns:p14="http://schemas.microsoft.com/office/powerpoint/2010/main" val="25632029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43</a:t>
            </a:fld>
            <a:endParaRPr lang="en-US"/>
          </a:p>
        </p:txBody>
      </p:sp>
    </p:spTree>
    <p:extLst>
      <p:ext uri="{BB962C8B-B14F-4D97-AF65-F5344CB8AC3E}">
        <p14:creationId xmlns:p14="http://schemas.microsoft.com/office/powerpoint/2010/main" val="5238905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5C3F4-C30F-E059-9A8C-DA0E083A8C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9EB395-7982-5251-29C5-2C02A3BBB1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81C75F-4FA9-7CF2-C930-64FDA92006C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B7348E1-7D8D-2D25-5F88-36A68904181F}"/>
              </a:ext>
            </a:extLst>
          </p:cNvPr>
          <p:cNvSpPr>
            <a:spLocks noGrp="1"/>
          </p:cNvSpPr>
          <p:nvPr>
            <p:ph type="sldNum" sz="quarter" idx="10"/>
          </p:nvPr>
        </p:nvSpPr>
        <p:spPr/>
        <p:txBody>
          <a:bodyPr/>
          <a:lstStyle/>
          <a:p>
            <a:fld id="{2C5BA844-DEE4-C746-B0B9-DA9D9D9B4B90}" type="slidenum">
              <a:rPr lang="en-US" smtClean="0"/>
              <a:t>44</a:t>
            </a:fld>
            <a:endParaRPr lang="en-US"/>
          </a:p>
        </p:txBody>
      </p:sp>
    </p:spTree>
    <p:extLst>
      <p:ext uri="{BB962C8B-B14F-4D97-AF65-F5344CB8AC3E}">
        <p14:creationId xmlns:p14="http://schemas.microsoft.com/office/powerpoint/2010/main" val="144634141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91F9B-AD3E-8DFF-D1DD-ECDBB2093B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BF067B-FF54-9599-62C3-E2E1EB082A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C6A13E-3F04-80FE-A2A5-74E161558AE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9F82443-C07D-E6BE-CA29-91DDAB2B8ECD}"/>
              </a:ext>
            </a:extLst>
          </p:cNvPr>
          <p:cNvSpPr>
            <a:spLocks noGrp="1"/>
          </p:cNvSpPr>
          <p:nvPr>
            <p:ph type="sldNum" sz="quarter" idx="10"/>
          </p:nvPr>
        </p:nvSpPr>
        <p:spPr/>
        <p:txBody>
          <a:bodyPr/>
          <a:lstStyle/>
          <a:p>
            <a:fld id="{2C5BA844-DEE4-C746-B0B9-DA9D9D9B4B90}" type="slidenum">
              <a:rPr lang="en-US" smtClean="0"/>
              <a:t>45</a:t>
            </a:fld>
            <a:endParaRPr lang="en-US"/>
          </a:p>
        </p:txBody>
      </p:sp>
    </p:spTree>
    <p:extLst>
      <p:ext uri="{BB962C8B-B14F-4D97-AF65-F5344CB8AC3E}">
        <p14:creationId xmlns:p14="http://schemas.microsoft.com/office/powerpoint/2010/main" val="1326600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9A5E3-3DDB-631C-7DE0-291909248F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197128-C796-574D-E6E0-7829E7DD9E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DB0CDD-79D3-1B49-E977-E229A31A11C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4FA1088-2B87-5865-90BA-3C7DFE21E155}"/>
              </a:ext>
            </a:extLst>
          </p:cNvPr>
          <p:cNvSpPr>
            <a:spLocks noGrp="1"/>
          </p:cNvSpPr>
          <p:nvPr>
            <p:ph type="sldNum" sz="quarter" idx="10"/>
          </p:nvPr>
        </p:nvSpPr>
        <p:spPr/>
        <p:txBody>
          <a:bodyPr/>
          <a:lstStyle/>
          <a:p>
            <a:fld id="{2C5BA844-DEE4-C746-B0B9-DA9D9D9B4B90}" type="slidenum">
              <a:rPr lang="en-US" smtClean="0"/>
              <a:t>47</a:t>
            </a:fld>
            <a:endParaRPr lang="en-US"/>
          </a:p>
        </p:txBody>
      </p:sp>
    </p:spTree>
    <p:extLst>
      <p:ext uri="{BB962C8B-B14F-4D97-AF65-F5344CB8AC3E}">
        <p14:creationId xmlns:p14="http://schemas.microsoft.com/office/powerpoint/2010/main" val="37417152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48</a:t>
            </a:fld>
            <a:endParaRPr lang="en-US"/>
          </a:p>
        </p:txBody>
      </p:sp>
    </p:spTree>
    <p:extLst>
      <p:ext uri="{BB962C8B-B14F-4D97-AF65-F5344CB8AC3E}">
        <p14:creationId xmlns:p14="http://schemas.microsoft.com/office/powerpoint/2010/main" val="261337510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49</a:t>
            </a:fld>
            <a:endParaRPr lang="en-US"/>
          </a:p>
        </p:txBody>
      </p:sp>
    </p:spTree>
    <p:extLst>
      <p:ext uri="{BB962C8B-B14F-4D97-AF65-F5344CB8AC3E}">
        <p14:creationId xmlns:p14="http://schemas.microsoft.com/office/powerpoint/2010/main" val="247992364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50</a:t>
            </a:fld>
            <a:endParaRPr lang="en-US"/>
          </a:p>
        </p:txBody>
      </p:sp>
    </p:spTree>
    <p:extLst>
      <p:ext uri="{BB962C8B-B14F-4D97-AF65-F5344CB8AC3E}">
        <p14:creationId xmlns:p14="http://schemas.microsoft.com/office/powerpoint/2010/main" val="13905371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51</a:t>
            </a:fld>
            <a:endParaRPr lang="en-US"/>
          </a:p>
        </p:txBody>
      </p:sp>
    </p:spTree>
    <p:extLst>
      <p:ext uri="{BB962C8B-B14F-4D97-AF65-F5344CB8AC3E}">
        <p14:creationId xmlns:p14="http://schemas.microsoft.com/office/powerpoint/2010/main" val="13296020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5BA844-DEE4-C746-B0B9-DA9D9D9B4B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3531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5BA844-DEE4-C746-B0B9-DA9D9D9B4B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355303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55</a:t>
            </a:fld>
            <a:endParaRPr lang="en-US"/>
          </a:p>
        </p:txBody>
      </p:sp>
    </p:spTree>
    <p:extLst>
      <p:ext uri="{BB962C8B-B14F-4D97-AF65-F5344CB8AC3E}">
        <p14:creationId xmlns:p14="http://schemas.microsoft.com/office/powerpoint/2010/main" val="238053115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56</a:t>
            </a:fld>
            <a:endParaRPr lang="en-US"/>
          </a:p>
        </p:txBody>
      </p:sp>
    </p:spTree>
    <p:extLst>
      <p:ext uri="{BB962C8B-B14F-4D97-AF65-F5344CB8AC3E}">
        <p14:creationId xmlns:p14="http://schemas.microsoft.com/office/powerpoint/2010/main" val="30321507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pool bypass system has 41 openings over a 330-degree circumference (0.04 m </a:t>
            </a:r>
            <a:r>
              <a:rPr lang="en-US" dirty="0" err="1"/>
              <a:t>Dhyd</a:t>
            </a:r>
            <a:r>
              <a:rPr lang="en-US" dirty="0"/>
              <a:t> for each opening).</a:t>
            </a:r>
          </a:p>
        </p:txBody>
      </p:sp>
      <p:sp>
        <p:nvSpPr>
          <p:cNvPr id="4" name="Slide Number Placeholder 3"/>
          <p:cNvSpPr>
            <a:spLocks noGrp="1"/>
          </p:cNvSpPr>
          <p:nvPr>
            <p:ph type="sldNum" sz="quarter" idx="10"/>
          </p:nvPr>
        </p:nvSpPr>
        <p:spPr/>
        <p:txBody>
          <a:bodyPr/>
          <a:lstStyle/>
          <a:p>
            <a:fld id="{2C5BA844-DEE4-C746-B0B9-DA9D9D9B4B90}" type="slidenum">
              <a:rPr lang="en-US" smtClean="0"/>
              <a:t>57</a:t>
            </a:fld>
            <a:endParaRPr lang="en-US"/>
          </a:p>
        </p:txBody>
      </p:sp>
    </p:spTree>
    <p:extLst>
      <p:ext uri="{BB962C8B-B14F-4D97-AF65-F5344CB8AC3E}">
        <p14:creationId xmlns:p14="http://schemas.microsoft.com/office/powerpoint/2010/main" val="409497737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~28x30x80 cm</a:t>
            </a:r>
            <a:r>
              <a:rPr lang="en-US" baseline="30000" dirty="0"/>
              <a:t>3</a:t>
            </a:r>
            <a:r>
              <a:rPr lang="en-US" baseline="0" dirty="0"/>
              <a:t> volume covered by the core.</a:t>
            </a:r>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58</a:t>
            </a:fld>
            <a:endParaRPr lang="en-US"/>
          </a:p>
        </p:txBody>
      </p:sp>
    </p:spTree>
    <p:extLst>
      <p:ext uri="{BB962C8B-B14F-4D97-AF65-F5344CB8AC3E}">
        <p14:creationId xmlns:p14="http://schemas.microsoft.com/office/powerpoint/2010/main" val="162621386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59</a:t>
            </a:fld>
            <a:endParaRPr lang="en-US"/>
          </a:p>
        </p:txBody>
      </p:sp>
    </p:spTree>
    <p:extLst>
      <p:ext uri="{BB962C8B-B14F-4D97-AF65-F5344CB8AC3E}">
        <p14:creationId xmlns:p14="http://schemas.microsoft.com/office/powerpoint/2010/main" val="33392935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60</a:t>
            </a:fld>
            <a:endParaRPr lang="en-US"/>
          </a:p>
        </p:txBody>
      </p:sp>
    </p:spTree>
    <p:extLst>
      <p:ext uri="{BB962C8B-B14F-4D97-AF65-F5344CB8AC3E}">
        <p14:creationId xmlns:p14="http://schemas.microsoft.com/office/powerpoint/2010/main" val="195435229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61</a:t>
            </a:fld>
            <a:endParaRPr lang="en-US"/>
          </a:p>
        </p:txBody>
      </p:sp>
    </p:spTree>
    <p:extLst>
      <p:ext uri="{BB962C8B-B14F-4D97-AF65-F5344CB8AC3E}">
        <p14:creationId xmlns:p14="http://schemas.microsoft.com/office/powerpoint/2010/main" val="58975314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62</a:t>
            </a:fld>
            <a:endParaRPr lang="en-US"/>
          </a:p>
        </p:txBody>
      </p:sp>
    </p:spTree>
    <p:extLst>
      <p:ext uri="{BB962C8B-B14F-4D97-AF65-F5344CB8AC3E}">
        <p14:creationId xmlns:p14="http://schemas.microsoft.com/office/powerpoint/2010/main" val="168092009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NNS CNS model cold neutron brightness ratios with respect to the anticipated NBSR LD</a:t>
            </a:r>
            <a:r>
              <a:rPr lang="en-US" sz="1800" baseline="-25000" dirty="0">
                <a:effectLst/>
                <a:latin typeface="Times New Roman" panose="02020603050405020304" pitchFamily="18" charset="0"/>
                <a:ea typeface="Calibri" panose="020F0502020204030204" pitchFamily="34" charset="0"/>
                <a:cs typeface="Arial" panose="020B0604020202020204" pitchFamily="34" charset="0"/>
              </a:rPr>
              <a:t>2</a:t>
            </a:r>
            <a:r>
              <a:rPr lang="en-US" sz="1800" dirty="0">
                <a:effectLst/>
                <a:latin typeface="Times New Roman" panose="02020603050405020304" pitchFamily="18" charset="0"/>
                <a:ea typeface="Calibri" panose="020F0502020204030204" pitchFamily="34" charset="0"/>
                <a:cs typeface="Arial" panose="020B0604020202020204" pitchFamily="34" charset="0"/>
              </a:rPr>
              <a:t> Unit 3 CNS brightness for the LD</a:t>
            </a:r>
            <a:r>
              <a:rPr lang="en-US" sz="1800" baseline="-25000" dirty="0">
                <a:effectLst/>
                <a:latin typeface="Times New Roman" panose="02020603050405020304" pitchFamily="18" charset="0"/>
                <a:ea typeface="Calibri" panose="020F0502020204030204" pitchFamily="34" charset="0"/>
                <a:cs typeface="Arial" panose="020B0604020202020204" pitchFamily="34" charset="0"/>
              </a:rPr>
              <a:t>2</a:t>
            </a:r>
            <a:r>
              <a:rPr lang="en-US" sz="1800" dirty="0">
                <a:effectLst/>
                <a:latin typeface="Times New Roman" panose="02020603050405020304" pitchFamily="18" charset="0"/>
                <a:ea typeface="Calibri" panose="020F0502020204030204" pitchFamily="34" charset="0"/>
                <a:cs typeface="Arial" panose="020B0604020202020204" pitchFamily="34" charset="0"/>
              </a:rPr>
              <a:t> vessel diameters indicated in the legend. These curves are obtained from ratios of the brightness curves shown in Figure 2. The reference OPAL-like (Æ 30 cm) CNS model is represented by the black circles.</a:t>
            </a:r>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63</a:t>
            </a:fld>
            <a:endParaRPr lang="en-US"/>
          </a:p>
        </p:txBody>
      </p:sp>
    </p:spTree>
    <p:extLst>
      <p:ext uri="{BB962C8B-B14F-4D97-AF65-F5344CB8AC3E}">
        <p14:creationId xmlns:p14="http://schemas.microsoft.com/office/powerpoint/2010/main" val="407857890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64</a:t>
            </a:fld>
            <a:endParaRPr lang="en-US"/>
          </a:p>
        </p:txBody>
      </p:sp>
    </p:spTree>
    <p:extLst>
      <p:ext uri="{BB962C8B-B14F-4D97-AF65-F5344CB8AC3E}">
        <p14:creationId xmlns:p14="http://schemas.microsoft.com/office/powerpoint/2010/main" val="347771694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65</a:t>
            </a:fld>
            <a:endParaRPr lang="en-US"/>
          </a:p>
        </p:txBody>
      </p:sp>
    </p:spTree>
    <p:extLst>
      <p:ext uri="{BB962C8B-B14F-4D97-AF65-F5344CB8AC3E}">
        <p14:creationId xmlns:p14="http://schemas.microsoft.com/office/powerpoint/2010/main" val="238867481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Both flap valves are above the upper edge of the chimney: the upper flap valve is located 195 cm above and the lower flap valve is located 65 cm above (chimney top is 724 cm below the top of the pool, and 526 cm above the fuel plates).</a:t>
            </a:r>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66</a:t>
            </a:fld>
            <a:endParaRPr lang="en-US"/>
          </a:p>
        </p:txBody>
      </p:sp>
    </p:spTree>
    <p:extLst>
      <p:ext uri="{BB962C8B-B14F-4D97-AF65-F5344CB8AC3E}">
        <p14:creationId xmlns:p14="http://schemas.microsoft.com/office/powerpoint/2010/main" val="218536724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5BA844-DEE4-C746-B0B9-DA9D9D9B4B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29486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68</a:t>
            </a:fld>
            <a:endParaRPr lang="en-US"/>
          </a:p>
        </p:txBody>
      </p:sp>
    </p:spTree>
    <p:extLst>
      <p:ext uri="{BB962C8B-B14F-4D97-AF65-F5344CB8AC3E}">
        <p14:creationId xmlns:p14="http://schemas.microsoft.com/office/powerpoint/2010/main" val="120619470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69</a:t>
            </a:fld>
            <a:endParaRPr lang="en-US"/>
          </a:p>
        </p:txBody>
      </p:sp>
    </p:spTree>
    <p:extLst>
      <p:ext uri="{BB962C8B-B14F-4D97-AF65-F5344CB8AC3E}">
        <p14:creationId xmlns:p14="http://schemas.microsoft.com/office/powerpoint/2010/main" val="1351749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70</a:t>
            </a:fld>
            <a:endParaRPr lang="en-US"/>
          </a:p>
        </p:txBody>
      </p:sp>
    </p:spTree>
    <p:extLst>
      <p:ext uri="{BB962C8B-B14F-4D97-AF65-F5344CB8AC3E}">
        <p14:creationId xmlns:p14="http://schemas.microsoft.com/office/powerpoint/2010/main" val="352529154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71</a:t>
            </a:fld>
            <a:endParaRPr lang="en-US"/>
          </a:p>
        </p:txBody>
      </p:sp>
    </p:spTree>
    <p:extLst>
      <p:ext uri="{BB962C8B-B14F-4D97-AF65-F5344CB8AC3E}">
        <p14:creationId xmlns:p14="http://schemas.microsoft.com/office/powerpoint/2010/main" val="220982644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5BA844-DEE4-C746-B0B9-DA9D9D9B4B90}" type="slidenum">
              <a:rPr lang="en-US" smtClean="0"/>
              <a:t>72</a:t>
            </a:fld>
            <a:endParaRPr lang="en-US"/>
          </a:p>
        </p:txBody>
      </p:sp>
    </p:spTree>
    <p:extLst>
      <p:ext uri="{BB962C8B-B14F-4D97-AF65-F5344CB8AC3E}">
        <p14:creationId xmlns:p14="http://schemas.microsoft.com/office/powerpoint/2010/main" val="363058393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73</a:t>
            </a:fld>
            <a:endParaRPr lang="en-US"/>
          </a:p>
        </p:txBody>
      </p:sp>
    </p:spTree>
    <p:extLst>
      <p:ext uri="{BB962C8B-B14F-4D97-AF65-F5344CB8AC3E}">
        <p14:creationId xmlns:p14="http://schemas.microsoft.com/office/powerpoint/2010/main" val="21488994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C5BA844-DEE4-C746-B0B9-DA9D9D9B4B90}" type="slidenum">
              <a:rPr lang="en-US" smtClean="0"/>
              <a:t>74</a:t>
            </a:fld>
            <a:endParaRPr lang="en-US"/>
          </a:p>
        </p:txBody>
      </p:sp>
    </p:spTree>
    <p:extLst>
      <p:ext uri="{BB962C8B-B14F-4D97-AF65-F5344CB8AC3E}">
        <p14:creationId xmlns:p14="http://schemas.microsoft.com/office/powerpoint/2010/main" val="279756975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5BA844-DEE4-C746-B0B9-DA9D9D9B4B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471270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68A3A-0134-2C4A-7770-C9BE1EE016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97789A-7D29-B804-6A91-CA61528523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8C0347-F828-022B-4D3D-98B933782C9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CA6876B-5E32-1693-76E8-11BD44BB8E2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5BA844-DEE4-C746-B0B9-DA9D9D9B4B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53233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67770-BE5A-719E-76D1-8807DAB8DC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DDED8-4C60-DCF3-EB77-529F3EE7FE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84802E-FE61-620D-ABCE-5A9729CE7C6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BB3A70F-9F73-4D68-D5CB-AD080DF79E8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5BA844-DEE4-C746-B0B9-DA9D9D9B4B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927429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776EF-4080-5EF3-990E-0C70C4A2A1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CA3E3D-6704-FA2B-66B7-DBFA3EABBC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7AD4D-DF7E-0237-05CF-11FD4D12816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FBB3352-F426-DBE0-7653-12D5CC8CE56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5BA844-DEE4-C746-B0B9-DA9D9D9B4B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621981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6804BF-A41C-8448-874E-9C0B6FDDAB7C}" type="slidenum">
              <a:rPr lang="en-US" smtClean="0"/>
              <a:t>79</a:t>
            </a:fld>
            <a:endParaRPr lang="en-US"/>
          </a:p>
        </p:txBody>
      </p:sp>
    </p:spTree>
    <p:extLst>
      <p:ext uri="{BB962C8B-B14F-4D97-AF65-F5344CB8AC3E}">
        <p14:creationId xmlns:p14="http://schemas.microsoft.com/office/powerpoint/2010/main" val="3628488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6.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7.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8.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jp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g"/><Relationship Id="rId1" Type="http://schemas.openxmlformats.org/officeDocument/2006/relationships/slideMaster" Target="../slideMasters/slideMaster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23.jpg"/></Relationships>
</file>

<file path=ppt/slideLayouts/_rels/slideLayout32.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12.png"/><Relationship Id="rId7" Type="http://schemas.openxmlformats.org/officeDocument/2006/relationships/image" Target="../media/image27.jpe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26.jpg"/><Relationship Id="rId5" Type="http://schemas.openxmlformats.org/officeDocument/2006/relationships/image" Target="../media/image25.png"/><Relationship Id="rId4" Type="http://schemas.openxmlformats.org/officeDocument/2006/relationships/image" Target="../media/image24.jpeg"/></Relationships>
</file>

<file path=ppt/slideLayouts/_rels/slideLayout3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12.png"/><Relationship Id="rId7" Type="http://schemas.openxmlformats.org/officeDocument/2006/relationships/image" Target="../media/image32.pn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jpg"/><Relationship Id="rId9" Type="http://schemas.openxmlformats.org/officeDocument/2006/relationships/image" Target="../media/image34.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chart" Target="../charts/chart2.xml"/><Relationship Id="rId4" Type="http://schemas.openxmlformats.org/officeDocument/2006/relationships/chart" Target="../charts/chart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Master" Target="../slideMasters/slideMaster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9.jpe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8" Type="http://schemas.openxmlformats.org/officeDocument/2006/relationships/image" Target="../media/image46.jpg"/><Relationship Id="rId3" Type="http://schemas.openxmlformats.org/officeDocument/2006/relationships/image" Target="../media/image12.png"/><Relationship Id="rId7" Type="http://schemas.openxmlformats.org/officeDocument/2006/relationships/image" Target="../media/image45.jp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44.jpg"/><Relationship Id="rId5" Type="http://schemas.openxmlformats.org/officeDocument/2006/relationships/image" Target="../media/image43.jpeg"/><Relationship Id="rId4" Type="http://schemas.openxmlformats.org/officeDocument/2006/relationships/image" Target="../media/image42.jpeg"/><Relationship Id="rId9" Type="http://schemas.openxmlformats.org/officeDocument/2006/relationships/image" Target="../media/image47.jpeg"/></Relationships>
</file>

<file path=ppt/slideLayouts/_rels/slideLayout38.xml.rels><?xml version="1.0" encoding="UTF-8" standalone="yes"?>
<Relationships xmlns="http://schemas.openxmlformats.org/package/2006/relationships"><Relationship Id="rId8" Type="http://schemas.openxmlformats.org/officeDocument/2006/relationships/image" Target="../media/image52.emf"/><Relationship Id="rId3" Type="http://schemas.openxmlformats.org/officeDocument/2006/relationships/image" Target="../media/image48.png"/><Relationship Id="rId7" Type="http://schemas.openxmlformats.org/officeDocument/2006/relationships/image" Target="../media/image4.png"/><Relationship Id="rId2" Type="http://schemas.openxmlformats.org/officeDocument/2006/relationships/image" Target="../media/image13.jpg"/><Relationship Id="rId1" Type="http://schemas.openxmlformats.org/officeDocument/2006/relationships/slideMaster" Target="../slideMasters/slideMaster1.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2.xml"/><Relationship Id="rId5" Type="http://schemas.openxmlformats.org/officeDocument/2006/relationships/image" Target="../media/image54.tif"/><Relationship Id="rId4" Type="http://schemas.openxmlformats.org/officeDocument/2006/relationships/image" Target="../media/image4.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5.jpg"/><Relationship Id="rId1" Type="http://schemas.openxmlformats.org/officeDocument/2006/relationships/slideMaster" Target="../slideMasters/slideMaster2.xml"/><Relationship Id="rId5" Type="http://schemas.openxmlformats.org/officeDocument/2006/relationships/image" Target="../media/image54.tif"/><Relationship Id="rId4" Type="http://schemas.openxmlformats.org/officeDocument/2006/relationships/image" Target="../media/image4.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6.jpg"/><Relationship Id="rId1" Type="http://schemas.openxmlformats.org/officeDocument/2006/relationships/slideMaster" Target="../slideMasters/slideMaster2.xml"/><Relationship Id="rId5" Type="http://schemas.openxmlformats.org/officeDocument/2006/relationships/image" Target="../media/image54.tif"/><Relationship Id="rId4" Type="http://schemas.openxmlformats.org/officeDocument/2006/relationships/image" Target="../media/image4.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7.jpg"/><Relationship Id="rId1" Type="http://schemas.openxmlformats.org/officeDocument/2006/relationships/slideMaster" Target="../slideMasters/slideMaster2.xml"/><Relationship Id="rId5" Type="http://schemas.openxmlformats.org/officeDocument/2006/relationships/image" Target="../media/image54.tif"/><Relationship Id="rId4" Type="http://schemas.openxmlformats.org/officeDocument/2006/relationships/image" Target="../media/image4.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g"/><Relationship Id="rId1" Type="http://schemas.openxmlformats.org/officeDocument/2006/relationships/slideMaster" Target="../slideMasters/slideMaster2.xml"/><Relationship Id="rId5" Type="http://schemas.openxmlformats.org/officeDocument/2006/relationships/image" Target="../media/image54.tif"/><Relationship Id="rId4" Type="http://schemas.openxmlformats.org/officeDocument/2006/relationships/image" Target="../media/image4.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Master" Target="../slideMasters/slideMaster2.xml"/><Relationship Id="rId4" Type="http://schemas.openxmlformats.org/officeDocument/2006/relationships/image" Target="../media/image55.tif"/></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8.jpg"/><Relationship Id="rId1" Type="http://schemas.openxmlformats.org/officeDocument/2006/relationships/slideMaster" Target="../slideMasters/slideMaster2.xml"/><Relationship Id="rId5" Type="http://schemas.openxmlformats.org/officeDocument/2006/relationships/image" Target="../media/image54.tif"/><Relationship Id="rId4" Type="http://schemas.openxmlformats.org/officeDocument/2006/relationships/image" Target="../media/image4.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54.tif"/></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jpg"/><Relationship Id="rId1" Type="http://schemas.openxmlformats.org/officeDocument/2006/relationships/slideMaster" Target="../slideMasters/slideMaster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g"/><Relationship Id="rId1" Type="http://schemas.openxmlformats.org/officeDocument/2006/relationships/slideMaster" Target="../slideMasters/slideMaster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23.jpg"/></Relationships>
</file>

<file path=ppt/slideLayouts/_rels/slideLayout74.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12.png"/><Relationship Id="rId7" Type="http://schemas.openxmlformats.org/officeDocument/2006/relationships/image" Target="../media/image27.jpeg"/><Relationship Id="rId2" Type="http://schemas.openxmlformats.org/officeDocument/2006/relationships/image" Target="../media/image11.png"/><Relationship Id="rId1" Type="http://schemas.openxmlformats.org/officeDocument/2006/relationships/slideMaster" Target="../slideMasters/slideMaster2.xml"/><Relationship Id="rId6" Type="http://schemas.openxmlformats.org/officeDocument/2006/relationships/image" Target="../media/image26.jpg"/><Relationship Id="rId5" Type="http://schemas.openxmlformats.org/officeDocument/2006/relationships/image" Target="../media/image25.png"/><Relationship Id="rId4" Type="http://schemas.openxmlformats.org/officeDocument/2006/relationships/image" Target="../media/image24.jpeg"/></Relationships>
</file>

<file path=ppt/slideLayouts/_rels/slideLayout7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12.png"/><Relationship Id="rId7" Type="http://schemas.openxmlformats.org/officeDocument/2006/relationships/image" Target="../media/image32.png"/><Relationship Id="rId2" Type="http://schemas.openxmlformats.org/officeDocument/2006/relationships/image" Target="../media/image11.png"/><Relationship Id="rId1" Type="http://schemas.openxmlformats.org/officeDocument/2006/relationships/slideMaster" Target="../slideMasters/slideMaster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jpg"/><Relationship Id="rId9" Type="http://schemas.openxmlformats.org/officeDocument/2006/relationships/image" Target="../media/image34.pn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 Id="rId5" Type="http://schemas.openxmlformats.org/officeDocument/2006/relationships/chart" Target="../charts/chart4.xml"/><Relationship Id="rId4" Type="http://schemas.openxmlformats.org/officeDocument/2006/relationships/chart" Target="../charts/chart3.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Master" Target="../slideMasters/slideMaster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9.jpe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8" Type="http://schemas.openxmlformats.org/officeDocument/2006/relationships/image" Target="../media/image46.jpg"/><Relationship Id="rId3" Type="http://schemas.openxmlformats.org/officeDocument/2006/relationships/image" Target="../media/image12.png"/><Relationship Id="rId7" Type="http://schemas.openxmlformats.org/officeDocument/2006/relationships/image" Target="../media/image45.jpg"/><Relationship Id="rId2" Type="http://schemas.openxmlformats.org/officeDocument/2006/relationships/image" Target="../media/image11.png"/><Relationship Id="rId1" Type="http://schemas.openxmlformats.org/officeDocument/2006/relationships/slideMaster" Target="../slideMasters/slideMaster2.xml"/><Relationship Id="rId6" Type="http://schemas.openxmlformats.org/officeDocument/2006/relationships/image" Target="../media/image44.jpg"/><Relationship Id="rId5" Type="http://schemas.openxmlformats.org/officeDocument/2006/relationships/image" Target="../media/image43.jpeg"/><Relationship Id="rId4" Type="http://schemas.openxmlformats.org/officeDocument/2006/relationships/image" Target="../media/image42.jpeg"/><Relationship Id="rId9" Type="http://schemas.openxmlformats.org/officeDocument/2006/relationships/image" Target="../media/image47.jpeg"/></Relationships>
</file>

<file path=ppt/slideLayouts/_rels/slideLayout80.xml.rels><?xml version="1.0" encoding="UTF-8" standalone="yes"?>
<Relationships xmlns="http://schemas.openxmlformats.org/package/2006/relationships"><Relationship Id="rId8" Type="http://schemas.openxmlformats.org/officeDocument/2006/relationships/image" Target="../media/image52.emf"/><Relationship Id="rId3" Type="http://schemas.openxmlformats.org/officeDocument/2006/relationships/image" Target="../media/image48.png"/><Relationship Id="rId7" Type="http://schemas.openxmlformats.org/officeDocument/2006/relationships/image" Target="../media/image4.png"/><Relationship Id="rId2" Type="http://schemas.openxmlformats.org/officeDocument/2006/relationships/image" Target="../media/image13.jpg"/><Relationship Id="rId1" Type="http://schemas.openxmlformats.org/officeDocument/2006/relationships/slideMaster" Target="../slideMasters/slideMaster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61BAFE4-3996-9B40-A849-0450F4C59513}"/>
              </a:ext>
            </a:extLst>
          </p:cNvPr>
          <p:cNvPicPr>
            <a:picLocks noChangeAspect="1"/>
          </p:cNvPicPr>
          <p:nvPr userDrawn="1"/>
        </p:nvPicPr>
        <p:blipFill>
          <a:blip r:embed="rId2"/>
          <a:stretch>
            <a:fillRect/>
          </a:stretch>
        </p:blipFill>
        <p:spPr>
          <a:xfrm>
            <a:off x="0" y="-20675"/>
            <a:ext cx="12228755" cy="6878674"/>
          </a:xfrm>
          <a:prstGeom prst="rect">
            <a:avLst/>
          </a:prstGeom>
        </p:spPr>
      </p:pic>
      <p:sp>
        <p:nvSpPr>
          <p:cNvPr id="2" name="Title 1">
            <a:extLst>
              <a:ext uri="{FF2B5EF4-FFF2-40B4-BE49-F238E27FC236}">
                <a16:creationId xmlns:a16="http://schemas.microsoft.com/office/drawing/2014/main" id="{44D804DA-26DC-094D-81DE-93F10F39FF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6651A0C-9B64-634D-8A09-BE241A244C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673619D-369A-3C40-8401-DAA021E87AD1}"/>
              </a:ext>
            </a:extLst>
          </p:cNvPr>
          <p:cNvSpPr>
            <a:spLocks noGrp="1"/>
          </p:cNvSpPr>
          <p:nvPr>
            <p:ph type="dt" sz="half" idx="10"/>
          </p:nvPr>
        </p:nvSpPr>
        <p:spPr/>
        <p:txBody>
          <a:bodyPr/>
          <a:lstStyle/>
          <a:p>
            <a:fld id="{11A84E01-FA1D-DF4D-8154-31A9A1861279}" type="datetimeFigureOut">
              <a:rPr lang="en-US" smtClean="0"/>
              <a:t>7/29/2026</a:t>
            </a:fld>
            <a:endParaRPr lang="en-US"/>
          </a:p>
        </p:txBody>
      </p:sp>
      <p:sp>
        <p:nvSpPr>
          <p:cNvPr id="5" name="Footer Placeholder 4">
            <a:extLst>
              <a:ext uri="{FF2B5EF4-FFF2-40B4-BE49-F238E27FC236}">
                <a16:creationId xmlns:a16="http://schemas.microsoft.com/office/drawing/2014/main" id="{E2FA8995-CDE0-A646-B4C0-DF68570AC6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42D4CD-0567-AA4B-BE1B-B504FA737AED}"/>
              </a:ext>
            </a:extLst>
          </p:cNvPr>
          <p:cNvSpPr>
            <a:spLocks noGrp="1"/>
          </p:cNvSpPr>
          <p:nvPr>
            <p:ph type="sldNum" sz="quarter" idx="12"/>
          </p:nvPr>
        </p:nvSpPr>
        <p:spPr/>
        <p:txBody>
          <a:bodyPr/>
          <a:lstStyle/>
          <a:p>
            <a:fld id="{54EEB62B-FDC5-F542-B36B-F4CCC4099D47}" type="slidenum">
              <a:rPr lang="en-US" smtClean="0"/>
              <a:t>‹#›</a:t>
            </a:fld>
            <a:endParaRPr lang="en-US"/>
          </a:p>
        </p:txBody>
      </p:sp>
    </p:spTree>
    <p:extLst>
      <p:ext uri="{BB962C8B-B14F-4D97-AF65-F5344CB8AC3E}">
        <p14:creationId xmlns:p14="http://schemas.microsoft.com/office/powerpoint/2010/main" val="795091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1087707-6360-8941-90A4-F513F10249C7}"/>
              </a:ext>
            </a:extLst>
          </p:cNvPr>
          <p:cNvPicPr>
            <a:picLocks noChangeAspect="1"/>
          </p:cNvPicPr>
          <p:nvPr userDrawn="1"/>
        </p:nvPicPr>
        <p:blipFill>
          <a:blip r:embed="rId2"/>
          <a:stretch>
            <a:fillRect/>
          </a:stretch>
        </p:blipFill>
        <p:spPr>
          <a:xfrm>
            <a:off x="-14032" y="0"/>
            <a:ext cx="12228755" cy="5753459"/>
          </a:xfrm>
          <a:prstGeom prst="rect">
            <a:avLst/>
          </a:prstGeom>
        </p:spPr>
      </p:pic>
      <p:sp>
        <p:nvSpPr>
          <p:cNvPr id="2" name="Title 1">
            <a:extLst>
              <a:ext uri="{FF2B5EF4-FFF2-40B4-BE49-F238E27FC236}">
                <a16:creationId xmlns:a16="http://schemas.microsoft.com/office/drawing/2014/main" id="{EE906198-1EEA-C342-A1A2-40617829A00E}"/>
              </a:ext>
            </a:extLst>
          </p:cNvPr>
          <p:cNvSpPr>
            <a:spLocks noGrp="1"/>
          </p:cNvSpPr>
          <p:nvPr>
            <p:ph type="title"/>
          </p:nvPr>
        </p:nvSpPr>
        <p:spPr>
          <a:xfrm>
            <a:off x="497839" y="1252920"/>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8" name="Picture 7">
            <a:extLst>
              <a:ext uri="{FF2B5EF4-FFF2-40B4-BE49-F238E27FC236}">
                <a16:creationId xmlns:a16="http://schemas.microsoft.com/office/drawing/2014/main" id="{B0F299C8-3CCB-9F48-A452-224FD24BD1E7}"/>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9" name="Straight Connector 8">
            <a:extLst>
              <a:ext uri="{FF2B5EF4-FFF2-40B4-BE49-F238E27FC236}">
                <a16:creationId xmlns:a16="http://schemas.microsoft.com/office/drawing/2014/main" id="{1893A121-89FF-D74D-B673-3DF25B57E1AE}"/>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957EA63F-E258-8B4D-B70A-6AFAEA50ED00}"/>
              </a:ext>
            </a:extLst>
          </p:cNvPr>
          <p:cNvPicPr>
            <a:picLocks noChangeAspect="1"/>
          </p:cNvPicPr>
          <p:nvPr userDrawn="1"/>
        </p:nvPicPr>
        <p:blipFill>
          <a:blip r:embed="rId4"/>
          <a:stretch>
            <a:fillRect/>
          </a:stretch>
        </p:blipFill>
        <p:spPr>
          <a:xfrm>
            <a:off x="359617" y="6004119"/>
            <a:ext cx="3973068" cy="524744"/>
          </a:xfrm>
          <a:prstGeom prst="rect">
            <a:avLst/>
          </a:prstGeom>
        </p:spPr>
      </p:pic>
      <p:sp>
        <p:nvSpPr>
          <p:cNvPr id="12" name="Content Placeholder 2">
            <a:extLst>
              <a:ext uri="{FF2B5EF4-FFF2-40B4-BE49-F238E27FC236}">
                <a16:creationId xmlns:a16="http://schemas.microsoft.com/office/drawing/2014/main" id="{306A99C9-9F07-F745-B575-0DBCE5993A5B}"/>
              </a:ext>
            </a:extLst>
          </p:cNvPr>
          <p:cNvSpPr>
            <a:spLocks noGrp="1"/>
          </p:cNvSpPr>
          <p:nvPr>
            <p:ph idx="14" hasCustomPrompt="1"/>
          </p:nvPr>
        </p:nvSpPr>
        <p:spPr>
          <a:xfrm>
            <a:off x="7949184" y="5688429"/>
            <a:ext cx="4157472" cy="1029364"/>
          </a:xfrm>
        </p:spPr>
        <p:txBody>
          <a:bodyPr anchor="ctr"/>
          <a:lstStyle>
            <a:lvl1pPr marL="0" indent="0" algn="l">
              <a:buNone/>
              <a:defRPr>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OU</a:t>
            </a:r>
            <a:br>
              <a:rPr lang="en-US" dirty="0"/>
            </a:br>
            <a:r>
              <a:rPr lang="en-US" dirty="0"/>
              <a:t>LOGO</a:t>
            </a:r>
          </a:p>
        </p:txBody>
      </p:sp>
    </p:spTree>
    <p:extLst>
      <p:ext uri="{BB962C8B-B14F-4D97-AF65-F5344CB8AC3E}">
        <p14:creationId xmlns:p14="http://schemas.microsoft.com/office/powerpoint/2010/main" val="2433822817"/>
      </p:ext>
    </p:extLst>
  </p:cSld>
  <p:clrMapOvr>
    <a:masterClrMapping/>
  </p:clrMapOvr>
  <p:extLst>
    <p:ext uri="{DCECCB84-F9BA-43D5-87BE-67443E8EF086}">
      <p15:sldGuideLst xmlns:p15="http://schemas.microsoft.com/office/powerpoint/2012/main">
        <p15:guide id="1" orient="horz" pos="1368"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2A621-B74F-3A41-A866-D2CD7F26E2C4}"/>
              </a:ext>
            </a:extLst>
          </p:cNvPr>
          <p:cNvPicPr>
            <a:picLocks noChangeAspect="1"/>
          </p:cNvPicPr>
          <p:nvPr userDrawn="1"/>
        </p:nvPicPr>
        <p:blipFill>
          <a:blip r:embed="rId2"/>
          <a:stretch>
            <a:fillRect/>
          </a:stretch>
        </p:blipFill>
        <p:spPr>
          <a:xfrm>
            <a:off x="-4" y="0"/>
            <a:ext cx="12195655" cy="5737886"/>
          </a:xfrm>
          <a:prstGeom prst="rect">
            <a:avLst/>
          </a:prstGeom>
        </p:spPr>
      </p:pic>
      <p:sp>
        <p:nvSpPr>
          <p:cNvPr id="2" name="Title 1">
            <a:extLst>
              <a:ext uri="{FF2B5EF4-FFF2-40B4-BE49-F238E27FC236}">
                <a16:creationId xmlns:a16="http://schemas.microsoft.com/office/drawing/2014/main" id="{1B3A74CB-75CA-FB48-A8B5-239B7A321153}"/>
              </a:ext>
            </a:extLst>
          </p:cNvPr>
          <p:cNvSpPr>
            <a:spLocks noGrp="1"/>
          </p:cNvSpPr>
          <p:nvPr>
            <p:ph type="title"/>
          </p:nvPr>
        </p:nvSpPr>
        <p:spPr>
          <a:xfrm>
            <a:off x="497840" y="1253809"/>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11" name="Picture 10">
            <a:extLst>
              <a:ext uri="{FF2B5EF4-FFF2-40B4-BE49-F238E27FC236}">
                <a16:creationId xmlns:a16="http://schemas.microsoft.com/office/drawing/2014/main" id="{DF795348-E952-2E4A-B6F1-C0FE7ADEFF5A}"/>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3" name="Straight Connector 12">
            <a:extLst>
              <a:ext uri="{FF2B5EF4-FFF2-40B4-BE49-F238E27FC236}">
                <a16:creationId xmlns:a16="http://schemas.microsoft.com/office/drawing/2014/main" id="{33E6F119-D7E5-DE4E-A9F5-72940F83BFA5}"/>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F117FCBB-E158-AB44-BD1F-E332C48A85FF}"/>
              </a:ext>
            </a:extLst>
          </p:cNvPr>
          <p:cNvSpPr>
            <a:spLocks noGrp="1"/>
          </p:cNvSpPr>
          <p:nvPr>
            <p:ph idx="14" hasCustomPrompt="1"/>
          </p:nvPr>
        </p:nvSpPr>
        <p:spPr>
          <a:xfrm>
            <a:off x="7949184" y="5688429"/>
            <a:ext cx="4157472" cy="1029364"/>
          </a:xfrm>
        </p:spPr>
        <p:txBody>
          <a:bodyPr anchor="ctr"/>
          <a:lstStyle>
            <a:lvl1pPr marL="0" indent="0" algn="l">
              <a:buNone/>
              <a:defRPr>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OU</a:t>
            </a:r>
            <a:br>
              <a:rPr lang="en-US" dirty="0"/>
            </a:br>
            <a:r>
              <a:rPr lang="en-US" dirty="0"/>
              <a:t>LOGO</a:t>
            </a:r>
          </a:p>
        </p:txBody>
      </p:sp>
      <p:pic>
        <p:nvPicPr>
          <p:cNvPr id="8" name="Picture 7">
            <a:extLst>
              <a:ext uri="{FF2B5EF4-FFF2-40B4-BE49-F238E27FC236}">
                <a16:creationId xmlns:a16="http://schemas.microsoft.com/office/drawing/2014/main" id="{50B58202-31F7-CE4A-9978-3C1A0749C237}"/>
              </a:ext>
            </a:extLst>
          </p:cNvPr>
          <p:cNvPicPr>
            <a:picLocks noChangeAspect="1"/>
          </p:cNvPicPr>
          <p:nvPr userDrawn="1"/>
        </p:nvPicPr>
        <p:blipFill>
          <a:blip r:embed="rId4"/>
          <a:stretch>
            <a:fillRect/>
          </a:stretch>
        </p:blipFill>
        <p:spPr>
          <a:xfrm>
            <a:off x="359617" y="6004119"/>
            <a:ext cx="3973068" cy="524744"/>
          </a:xfrm>
          <a:prstGeom prst="rect">
            <a:avLst/>
          </a:prstGeom>
        </p:spPr>
      </p:pic>
    </p:spTree>
    <p:extLst>
      <p:ext uri="{BB962C8B-B14F-4D97-AF65-F5344CB8AC3E}">
        <p14:creationId xmlns:p14="http://schemas.microsoft.com/office/powerpoint/2010/main" val="3400643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C69E64F-3518-6443-83D9-B05718EA0430}"/>
              </a:ext>
            </a:extLst>
          </p:cNvPr>
          <p:cNvPicPr>
            <a:picLocks noChangeAspect="1"/>
          </p:cNvPicPr>
          <p:nvPr userDrawn="1"/>
        </p:nvPicPr>
        <p:blipFill>
          <a:blip r:embed="rId2"/>
          <a:stretch>
            <a:fillRect/>
          </a:stretch>
        </p:blipFill>
        <p:spPr>
          <a:xfrm>
            <a:off x="-5803" y="0"/>
            <a:ext cx="12192000" cy="6085417"/>
          </a:xfrm>
          <a:prstGeom prst="rect">
            <a:avLst/>
          </a:prstGeom>
        </p:spPr>
      </p:pic>
      <p:sp>
        <p:nvSpPr>
          <p:cNvPr id="2" name="Title 1">
            <a:extLst>
              <a:ext uri="{FF2B5EF4-FFF2-40B4-BE49-F238E27FC236}">
                <a16:creationId xmlns:a16="http://schemas.microsoft.com/office/drawing/2014/main" id="{B4C41454-5D83-B04E-81AF-9FD3FC939AC1}"/>
              </a:ext>
            </a:extLst>
          </p:cNvPr>
          <p:cNvSpPr>
            <a:spLocks noGrp="1"/>
          </p:cNvSpPr>
          <p:nvPr>
            <p:ph type="title"/>
          </p:nvPr>
        </p:nvSpPr>
        <p:spPr>
          <a:xfrm>
            <a:off x="501874" y="1253810"/>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7" name="Picture 6">
            <a:extLst>
              <a:ext uri="{FF2B5EF4-FFF2-40B4-BE49-F238E27FC236}">
                <a16:creationId xmlns:a16="http://schemas.microsoft.com/office/drawing/2014/main" id="{11E0493E-BF3F-BB45-AA8B-B5CC0BCE5233}"/>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8" name="Straight Connector 7">
            <a:extLst>
              <a:ext uri="{FF2B5EF4-FFF2-40B4-BE49-F238E27FC236}">
                <a16:creationId xmlns:a16="http://schemas.microsoft.com/office/drawing/2014/main" id="{17CAAED3-6E58-C048-8DCC-F1DC236879DA}"/>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05BD4975-D7DE-A14C-AC0B-CEBA1CDB77E4}"/>
              </a:ext>
            </a:extLst>
          </p:cNvPr>
          <p:cNvSpPr>
            <a:spLocks noGrp="1"/>
          </p:cNvSpPr>
          <p:nvPr>
            <p:ph idx="14" hasCustomPrompt="1"/>
          </p:nvPr>
        </p:nvSpPr>
        <p:spPr>
          <a:xfrm>
            <a:off x="7949184" y="5688429"/>
            <a:ext cx="4157472" cy="1029364"/>
          </a:xfrm>
        </p:spPr>
        <p:txBody>
          <a:bodyPr anchor="ctr"/>
          <a:lstStyle>
            <a:lvl1pPr marL="0" indent="0" algn="l">
              <a:buNone/>
              <a:defRPr>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OU</a:t>
            </a:r>
            <a:br>
              <a:rPr lang="en-US" dirty="0"/>
            </a:br>
            <a:r>
              <a:rPr lang="en-US" dirty="0"/>
              <a:t>LOGO</a:t>
            </a:r>
          </a:p>
        </p:txBody>
      </p:sp>
      <p:pic>
        <p:nvPicPr>
          <p:cNvPr id="11" name="Picture 10">
            <a:extLst>
              <a:ext uri="{FF2B5EF4-FFF2-40B4-BE49-F238E27FC236}">
                <a16:creationId xmlns:a16="http://schemas.microsoft.com/office/drawing/2014/main" id="{04F07147-0DCE-E846-A4DA-BDE4789366AE}"/>
              </a:ext>
            </a:extLst>
          </p:cNvPr>
          <p:cNvPicPr>
            <a:picLocks noChangeAspect="1"/>
          </p:cNvPicPr>
          <p:nvPr userDrawn="1"/>
        </p:nvPicPr>
        <p:blipFill>
          <a:blip r:embed="rId4"/>
          <a:stretch>
            <a:fillRect/>
          </a:stretch>
        </p:blipFill>
        <p:spPr>
          <a:xfrm>
            <a:off x="359617" y="6004119"/>
            <a:ext cx="3973068" cy="524744"/>
          </a:xfrm>
          <a:prstGeom prst="rect">
            <a:avLst/>
          </a:prstGeom>
        </p:spPr>
      </p:pic>
    </p:spTree>
    <p:extLst>
      <p:ext uri="{BB962C8B-B14F-4D97-AF65-F5344CB8AC3E}">
        <p14:creationId xmlns:p14="http://schemas.microsoft.com/office/powerpoint/2010/main" val="258147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9FB257F-E78B-5143-9197-29A7753A1BD4}"/>
              </a:ext>
            </a:extLst>
          </p:cNvPr>
          <p:cNvSpPr/>
          <p:nvPr userDrawn="1"/>
        </p:nvSpPr>
        <p:spPr>
          <a:xfrm>
            <a:off x="-3" y="5598633"/>
            <a:ext cx="12195652" cy="1259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C69E64F-3518-6443-83D9-B05718EA0430}"/>
              </a:ext>
            </a:extLst>
          </p:cNvPr>
          <p:cNvPicPr>
            <a:picLocks noChangeAspect="1"/>
          </p:cNvPicPr>
          <p:nvPr userDrawn="1"/>
        </p:nvPicPr>
        <p:blipFill>
          <a:blip r:embed="rId2"/>
          <a:stretch>
            <a:fillRect/>
          </a:stretch>
        </p:blipFill>
        <p:spPr>
          <a:xfrm>
            <a:off x="-6985" y="1963"/>
            <a:ext cx="12198984" cy="6861929"/>
          </a:xfrm>
          <a:prstGeom prst="rect">
            <a:avLst/>
          </a:prstGeom>
        </p:spPr>
      </p:pic>
      <p:sp>
        <p:nvSpPr>
          <p:cNvPr id="2" name="Title 1">
            <a:extLst>
              <a:ext uri="{FF2B5EF4-FFF2-40B4-BE49-F238E27FC236}">
                <a16:creationId xmlns:a16="http://schemas.microsoft.com/office/drawing/2014/main" id="{B4C41454-5D83-B04E-81AF-9FD3FC939AC1}"/>
              </a:ext>
            </a:extLst>
          </p:cNvPr>
          <p:cNvSpPr>
            <a:spLocks noGrp="1"/>
          </p:cNvSpPr>
          <p:nvPr>
            <p:ph type="title"/>
          </p:nvPr>
        </p:nvSpPr>
        <p:spPr>
          <a:xfrm>
            <a:off x="501874" y="1253810"/>
            <a:ext cx="10515600" cy="1325563"/>
          </a:xfrm>
        </p:spPr>
        <p:txBody>
          <a:bodyPr>
            <a:no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9" name="Picture 8">
            <a:extLst>
              <a:ext uri="{FF2B5EF4-FFF2-40B4-BE49-F238E27FC236}">
                <a16:creationId xmlns:a16="http://schemas.microsoft.com/office/drawing/2014/main" id="{7BC7EFF5-A996-6F4F-B042-6AC5C9AD1E03}"/>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2" name="Straight Connector 11">
            <a:extLst>
              <a:ext uri="{FF2B5EF4-FFF2-40B4-BE49-F238E27FC236}">
                <a16:creationId xmlns:a16="http://schemas.microsoft.com/office/drawing/2014/main" id="{3EF5BCF3-54DD-114C-AC77-41AB67A43060}"/>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FB16FCF6-BD1A-6543-BD0C-0C6F4345E562}"/>
              </a:ext>
            </a:extLst>
          </p:cNvPr>
          <p:cNvSpPr>
            <a:spLocks noGrp="1"/>
          </p:cNvSpPr>
          <p:nvPr>
            <p:ph idx="14" hasCustomPrompt="1"/>
          </p:nvPr>
        </p:nvSpPr>
        <p:spPr>
          <a:xfrm>
            <a:off x="7949184" y="5688429"/>
            <a:ext cx="4157472" cy="1029364"/>
          </a:xfrm>
        </p:spPr>
        <p:txBody>
          <a:bodyPr anchor="ctr"/>
          <a:lstStyle>
            <a:lvl1pPr marL="0" indent="0" algn="l">
              <a:buNone/>
              <a:defRPr>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OU</a:t>
            </a:r>
            <a:br>
              <a:rPr lang="en-US" dirty="0"/>
            </a:br>
            <a:r>
              <a:rPr lang="en-US" dirty="0"/>
              <a:t>LOGO</a:t>
            </a:r>
          </a:p>
        </p:txBody>
      </p:sp>
      <p:pic>
        <p:nvPicPr>
          <p:cNvPr id="11" name="Picture 10">
            <a:extLst>
              <a:ext uri="{FF2B5EF4-FFF2-40B4-BE49-F238E27FC236}">
                <a16:creationId xmlns:a16="http://schemas.microsoft.com/office/drawing/2014/main" id="{4344B58A-64BB-1A4E-81E8-E93017BCC390}"/>
              </a:ext>
            </a:extLst>
          </p:cNvPr>
          <p:cNvPicPr>
            <a:picLocks noChangeAspect="1"/>
          </p:cNvPicPr>
          <p:nvPr userDrawn="1"/>
        </p:nvPicPr>
        <p:blipFill>
          <a:blip r:embed="rId4"/>
          <a:stretch>
            <a:fillRect/>
          </a:stretch>
        </p:blipFill>
        <p:spPr>
          <a:xfrm>
            <a:off x="359617" y="6004119"/>
            <a:ext cx="3973068" cy="524744"/>
          </a:xfrm>
          <a:prstGeom prst="rect">
            <a:avLst/>
          </a:prstGeom>
        </p:spPr>
      </p:pic>
    </p:spTree>
    <p:extLst>
      <p:ext uri="{BB962C8B-B14F-4D97-AF65-F5344CB8AC3E}">
        <p14:creationId xmlns:p14="http://schemas.microsoft.com/office/powerpoint/2010/main" val="2927741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4A55C6F-E7F4-A34D-83D6-1B9F5F22E13C}"/>
              </a:ext>
            </a:extLst>
          </p:cNvPr>
          <p:cNvPicPr>
            <a:picLocks noChangeAspect="1"/>
          </p:cNvPicPr>
          <p:nvPr userDrawn="1"/>
        </p:nvPicPr>
        <p:blipFill>
          <a:blip r:embed="rId2"/>
          <a:stretch>
            <a:fillRect/>
          </a:stretch>
        </p:blipFill>
        <p:spPr>
          <a:xfrm>
            <a:off x="0" y="-20675"/>
            <a:ext cx="12228755" cy="6878674"/>
          </a:xfrm>
          <a:prstGeom prst="rect">
            <a:avLst/>
          </a:prstGeom>
        </p:spPr>
      </p:pic>
      <p:sp>
        <p:nvSpPr>
          <p:cNvPr id="2" name="Title 1">
            <a:extLst>
              <a:ext uri="{FF2B5EF4-FFF2-40B4-BE49-F238E27FC236}">
                <a16:creationId xmlns:a16="http://schemas.microsoft.com/office/drawing/2014/main" id="{2A5EF4BE-40B8-144A-9D54-23B78E3AA617}"/>
              </a:ext>
            </a:extLst>
          </p:cNvPr>
          <p:cNvSpPr>
            <a:spLocks noGrp="1"/>
          </p:cNvSpPr>
          <p:nvPr>
            <p:ph type="ctrTitle"/>
          </p:nvPr>
        </p:nvSpPr>
        <p:spPr>
          <a:xfrm>
            <a:off x="501874" y="1170432"/>
            <a:ext cx="10166126" cy="1211612"/>
          </a:xfrm>
        </p:spPr>
        <p:txBody>
          <a:bodyPr anchor="b"/>
          <a:lstStyle>
            <a:lvl1pPr algn="l">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AE4CF5BF-A748-DB47-BF3F-3ADB26A49B10}"/>
              </a:ext>
            </a:extLst>
          </p:cNvPr>
          <p:cNvSpPr>
            <a:spLocks noGrp="1"/>
          </p:cNvSpPr>
          <p:nvPr>
            <p:ph type="dt" sz="half" idx="10"/>
          </p:nvPr>
        </p:nvSpPr>
        <p:spPr>
          <a:xfrm>
            <a:off x="838200" y="6356350"/>
            <a:ext cx="2743200" cy="365125"/>
          </a:xfrm>
          <a:prstGeom prst="rect">
            <a:avLst/>
          </a:prstGeom>
        </p:spPr>
        <p:txBody>
          <a:bodyPr/>
          <a:lstStyle/>
          <a:p>
            <a:fld id="{5667F5AF-E0DF-6E43-A1D7-F5FEFFC73166}" type="datetimeFigureOut">
              <a:rPr lang="en-US" smtClean="0"/>
              <a:t>7/29/2026</a:t>
            </a:fld>
            <a:endParaRPr lang="en-US"/>
          </a:p>
        </p:txBody>
      </p:sp>
      <p:sp>
        <p:nvSpPr>
          <p:cNvPr id="5" name="Footer Placeholder 4">
            <a:extLst>
              <a:ext uri="{FF2B5EF4-FFF2-40B4-BE49-F238E27FC236}">
                <a16:creationId xmlns:a16="http://schemas.microsoft.com/office/drawing/2014/main" id="{E329A668-5308-374A-A0F0-7F1E52D01DC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CE107C0-9B05-8F45-903D-464476525AD8}"/>
              </a:ext>
            </a:extLst>
          </p:cNvPr>
          <p:cNvSpPr>
            <a:spLocks noGrp="1"/>
          </p:cNvSpPr>
          <p:nvPr>
            <p:ph type="sldNum" sz="quarter" idx="12"/>
          </p:nvPr>
        </p:nvSpPr>
        <p:spPr>
          <a:xfrm>
            <a:off x="8610600" y="6356350"/>
            <a:ext cx="2743200" cy="365125"/>
          </a:xfrm>
          <a:prstGeom prst="rect">
            <a:avLst/>
          </a:prstGeom>
        </p:spPr>
        <p:txBody>
          <a:bodyPr/>
          <a:lstStyle/>
          <a:p>
            <a:fld id="{65E71D35-3A4C-544C-8023-6D77DCD91F75}" type="slidenum">
              <a:rPr lang="en-US" smtClean="0"/>
              <a:t>‹#›</a:t>
            </a:fld>
            <a:endParaRPr lang="en-US"/>
          </a:p>
        </p:txBody>
      </p:sp>
      <p:pic>
        <p:nvPicPr>
          <p:cNvPr id="13" name="Picture 12">
            <a:extLst>
              <a:ext uri="{FF2B5EF4-FFF2-40B4-BE49-F238E27FC236}">
                <a16:creationId xmlns:a16="http://schemas.microsoft.com/office/drawing/2014/main" id="{EA09FAE3-492E-8945-991C-5D2A0F241543}"/>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4" name="Straight Connector 13">
            <a:extLst>
              <a:ext uri="{FF2B5EF4-FFF2-40B4-BE49-F238E27FC236}">
                <a16:creationId xmlns:a16="http://schemas.microsoft.com/office/drawing/2014/main" id="{DA63CDE5-653C-2C48-B912-0A4C8B267902}"/>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484EC80B-C636-894A-8C22-73424FCA08C3}"/>
              </a:ext>
            </a:extLst>
          </p:cNvPr>
          <p:cNvSpPr>
            <a:spLocks noGrp="1"/>
          </p:cNvSpPr>
          <p:nvPr>
            <p:ph idx="14" hasCustomPrompt="1"/>
          </p:nvPr>
        </p:nvSpPr>
        <p:spPr>
          <a:xfrm>
            <a:off x="7949184" y="5688429"/>
            <a:ext cx="4157472" cy="1029364"/>
          </a:xfrm>
        </p:spPr>
        <p:txBody>
          <a:bodyPr anchor="ctr"/>
          <a:lstStyle>
            <a:lvl1pPr marL="0" indent="0" algn="l">
              <a:buNone/>
              <a:defRPr>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OU</a:t>
            </a:r>
            <a:br>
              <a:rPr lang="en-US" dirty="0"/>
            </a:br>
            <a:r>
              <a:rPr lang="en-US" dirty="0"/>
              <a:t>LOGO</a:t>
            </a:r>
          </a:p>
        </p:txBody>
      </p:sp>
      <p:pic>
        <p:nvPicPr>
          <p:cNvPr id="12" name="Picture 11">
            <a:extLst>
              <a:ext uri="{FF2B5EF4-FFF2-40B4-BE49-F238E27FC236}">
                <a16:creationId xmlns:a16="http://schemas.microsoft.com/office/drawing/2014/main" id="{14586481-B74D-E246-A8E6-67A65FAC520D}"/>
              </a:ext>
            </a:extLst>
          </p:cNvPr>
          <p:cNvPicPr>
            <a:picLocks noChangeAspect="1"/>
          </p:cNvPicPr>
          <p:nvPr userDrawn="1"/>
        </p:nvPicPr>
        <p:blipFill>
          <a:blip r:embed="rId4"/>
          <a:stretch>
            <a:fillRect/>
          </a:stretch>
        </p:blipFill>
        <p:spPr>
          <a:xfrm>
            <a:off x="359617" y="6004119"/>
            <a:ext cx="3973068" cy="524744"/>
          </a:xfrm>
          <a:prstGeom prst="rect">
            <a:avLst/>
          </a:prstGeom>
        </p:spPr>
      </p:pic>
    </p:spTree>
    <p:extLst>
      <p:ext uri="{BB962C8B-B14F-4D97-AF65-F5344CB8AC3E}">
        <p14:creationId xmlns:p14="http://schemas.microsoft.com/office/powerpoint/2010/main" val="833632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F7E5361-F20C-5A49-A77E-5EC477F3C7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659F883E-0FB0-C74A-9872-9131D81B78D9}"/>
              </a:ext>
            </a:extLst>
          </p:cNvPr>
          <p:cNvSpPr/>
          <p:nvPr userDrawn="1"/>
        </p:nvSpPr>
        <p:spPr>
          <a:xfrm>
            <a:off x="0" y="5598633"/>
            <a:ext cx="12192000" cy="1259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062A5-3298-E643-BC9D-765202BF5065}"/>
              </a:ext>
            </a:extLst>
          </p:cNvPr>
          <p:cNvSpPr>
            <a:spLocks noGrp="1"/>
          </p:cNvSpPr>
          <p:nvPr>
            <p:ph type="title"/>
          </p:nvPr>
        </p:nvSpPr>
        <p:spPr>
          <a:xfrm>
            <a:off x="501874" y="1214040"/>
            <a:ext cx="10515600" cy="1325563"/>
          </a:xfrm>
        </p:spPr>
        <p:txBody>
          <a:bodyPr>
            <a:normAutofit/>
          </a:bodyPr>
          <a:lstStyle>
            <a:lvl1pPr>
              <a:defRPr sz="6000" b="1">
                <a:solidFill>
                  <a:srgbClr val="193968"/>
                </a:solidFill>
                <a:latin typeface="+mn-lt"/>
              </a:defRPr>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DE616920-52D1-3E46-95C0-7A90E9052ADC}"/>
              </a:ext>
            </a:extLst>
          </p:cNvPr>
          <p:cNvCxnSpPr>
            <a:cxnSpLocks/>
          </p:cNvCxnSpPr>
          <p:nvPr userDrawn="1"/>
        </p:nvCxnSpPr>
        <p:spPr>
          <a:xfrm>
            <a:off x="-53165" y="5598633"/>
            <a:ext cx="12290612"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44BEF4D4-7E5F-3B46-8DBB-0554AC2C9621}"/>
              </a:ext>
            </a:extLst>
          </p:cNvPr>
          <p:cNvPicPr>
            <a:picLocks noChangeAspect="1"/>
          </p:cNvPicPr>
          <p:nvPr userDrawn="1"/>
        </p:nvPicPr>
        <p:blipFill>
          <a:blip r:embed="rId3"/>
          <a:stretch>
            <a:fillRect/>
          </a:stretch>
        </p:blipFill>
        <p:spPr>
          <a:xfrm>
            <a:off x="363970" y="6004694"/>
            <a:ext cx="3964361" cy="523594"/>
          </a:xfrm>
          <a:prstGeom prst="rect">
            <a:avLst/>
          </a:prstGeom>
        </p:spPr>
      </p:pic>
      <p:sp>
        <p:nvSpPr>
          <p:cNvPr id="18" name="Content Placeholder 2">
            <a:extLst>
              <a:ext uri="{FF2B5EF4-FFF2-40B4-BE49-F238E27FC236}">
                <a16:creationId xmlns:a16="http://schemas.microsoft.com/office/drawing/2014/main" id="{478E25D7-9AEF-0C40-A131-9FCCE2F2E879}"/>
              </a:ext>
            </a:extLst>
          </p:cNvPr>
          <p:cNvSpPr>
            <a:spLocks noGrp="1"/>
          </p:cNvSpPr>
          <p:nvPr>
            <p:ph idx="14" hasCustomPrompt="1"/>
          </p:nvPr>
        </p:nvSpPr>
        <p:spPr>
          <a:xfrm>
            <a:off x="7949184" y="5688429"/>
            <a:ext cx="4157472" cy="1029364"/>
          </a:xfrm>
        </p:spPr>
        <p:txBody>
          <a:bodyPr anchor="ctr"/>
          <a:lstStyle>
            <a:lvl1pPr marL="0" indent="0" algn="l">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OU</a:t>
            </a:r>
            <a:br>
              <a:rPr lang="en-US" dirty="0"/>
            </a:br>
            <a:r>
              <a:rPr lang="en-US" dirty="0"/>
              <a:t>LOGO</a:t>
            </a:r>
          </a:p>
        </p:txBody>
      </p:sp>
    </p:spTree>
    <p:extLst>
      <p:ext uri="{BB962C8B-B14F-4D97-AF65-F5344CB8AC3E}">
        <p14:creationId xmlns:p14="http://schemas.microsoft.com/office/powerpoint/2010/main" val="3827666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F7E5361-F20C-5A49-A77E-5EC477F3C7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A062A5-3298-E643-BC9D-765202BF5065}"/>
              </a:ext>
            </a:extLst>
          </p:cNvPr>
          <p:cNvSpPr>
            <a:spLocks noGrp="1"/>
          </p:cNvSpPr>
          <p:nvPr>
            <p:ph type="title"/>
          </p:nvPr>
        </p:nvSpPr>
        <p:spPr>
          <a:xfrm>
            <a:off x="501874" y="1214040"/>
            <a:ext cx="10515600" cy="1325563"/>
          </a:xfrm>
        </p:spPr>
        <p:txBody>
          <a:bodyPr>
            <a:normAutofit/>
          </a:bodyPr>
          <a:lstStyle>
            <a:lvl1pPr>
              <a:defRPr sz="6000" b="1">
                <a:solidFill>
                  <a:srgbClr val="193968"/>
                </a:solidFill>
                <a:latin typeface="+mn-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39A85BF3-4E7C-454B-B1C9-31E74A986E11}"/>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2" name="Straight Connector 11">
            <a:extLst>
              <a:ext uri="{FF2B5EF4-FFF2-40B4-BE49-F238E27FC236}">
                <a16:creationId xmlns:a16="http://schemas.microsoft.com/office/drawing/2014/main" id="{1D7E46A3-6E66-5E42-8165-30B15BAF3D1B}"/>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sp>
        <p:nvSpPr>
          <p:cNvPr id="18" name="Content Placeholder 2">
            <a:extLst>
              <a:ext uri="{FF2B5EF4-FFF2-40B4-BE49-F238E27FC236}">
                <a16:creationId xmlns:a16="http://schemas.microsoft.com/office/drawing/2014/main" id="{478E25D7-9AEF-0C40-A131-9FCCE2F2E879}"/>
              </a:ext>
            </a:extLst>
          </p:cNvPr>
          <p:cNvSpPr>
            <a:spLocks noGrp="1"/>
          </p:cNvSpPr>
          <p:nvPr>
            <p:ph idx="14" hasCustomPrompt="1"/>
          </p:nvPr>
        </p:nvSpPr>
        <p:spPr>
          <a:xfrm>
            <a:off x="7949184" y="5688429"/>
            <a:ext cx="4157472" cy="1029364"/>
          </a:xfrm>
        </p:spPr>
        <p:txBody>
          <a:bodyPr anchor="ctr"/>
          <a:lstStyle>
            <a:lvl1pPr marL="0" indent="0" algn="l">
              <a:buNone/>
              <a:defRPr>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OU</a:t>
            </a:r>
            <a:br>
              <a:rPr lang="en-US" dirty="0"/>
            </a:br>
            <a:r>
              <a:rPr lang="en-US" dirty="0"/>
              <a:t>LOGO</a:t>
            </a:r>
          </a:p>
        </p:txBody>
      </p:sp>
      <p:pic>
        <p:nvPicPr>
          <p:cNvPr id="11" name="Picture 10">
            <a:extLst>
              <a:ext uri="{FF2B5EF4-FFF2-40B4-BE49-F238E27FC236}">
                <a16:creationId xmlns:a16="http://schemas.microsoft.com/office/drawing/2014/main" id="{49F65A31-2876-1846-B2C3-B0FDF7C2207F}"/>
              </a:ext>
            </a:extLst>
          </p:cNvPr>
          <p:cNvPicPr>
            <a:picLocks noChangeAspect="1"/>
          </p:cNvPicPr>
          <p:nvPr userDrawn="1"/>
        </p:nvPicPr>
        <p:blipFill>
          <a:blip r:embed="rId4"/>
          <a:stretch>
            <a:fillRect/>
          </a:stretch>
        </p:blipFill>
        <p:spPr>
          <a:xfrm>
            <a:off x="359617" y="6004119"/>
            <a:ext cx="3973068" cy="524744"/>
          </a:xfrm>
          <a:prstGeom prst="rect">
            <a:avLst/>
          </a:prstGeom>
        </p:spPr>
      </p:pic>
    </p:spTree>
    <p:extLst>
      <p:ext uri="{BB962C8B-B14F-4D97-AF65-F5344CB8AC3E}">
        <p14:creationId xmlns:p14="http://schemas.microsoft.com/office/powerpoint/2010/main" val="971164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F4BE-40B8-144A-9D54-23B78E3AA6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4B13215-FDAA-154F-967B-CE23C33467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E4CF5BF-A748-DB47-BF3F-3ADB26A49B10}"/>
              </a:ext>
            </a:extLst>
          </p:cNvPr>
          <p:cNvSpPr>
            <a:spLocks noGrp="1"/>
          </p:cNvSpPr>
          <p:nvPr>
            <p:ph type="dt" sz="half" idx="10"/>
          </p:nvPr>
        </p:nvSpPr>
        <p:spPr>
          <a:xfrm>
            <a:off x="838200" y="6356350"/>
            <a:ext cx="2743200" cy="365125"/>
          </a:xfrm>
          <a:prstGeom prst="rect">
            <a:avLst/>
          </a:prstGeom>
        </p:spPr>
        <p:txBody>
          <a:bodyPr/>
          <a:lstStyle/>
          <a:p>
            <a:fld id="{5667F5AF-E0DF-6E43-A1D7-F5FEFFC73166}" type="datetimeFigureOut">
              <a:rPr lang="en-US" smtClean="0"/>
              <a:t>7/29/2026</a:t>
            </a:fld>
            <a:endParaRPr lang="en-US"/>
          </a:p>
        </p:txBody>
      </p:sp>
      <p:sp>
        <p:nvSpPr>
          <p:cNvPr id="5" name="Footer Placeholder 4">
            <a:extLst>
              <a:ext uri="{FF2B5EF4-FFF2-40B4-BE49-F238E27FC236}">
                <a16:creationId xmlns:a16="http://schemas.microsoft.com/office/drawing/2014/main" id="{E329A668-5308-374A-A0F0-7F1E52D01DC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CE107C0-9B05-8F45-903D-464476525AD8}"/>
              </a:ext>
            </a:extLst>
          </p:cNvPr>
          <p:cNvSpPr>
            <a:spLocks noGrp="1"/>
          </p:cNvSpPr>
          <p:nvPr>
            <p:ph type="sldNum" sz="quarter" idx="12"/>
          </p:nvPr>
        </p:nvSpPr>
        <p:spPr>
          <a:xfrm>
            <a:off x="8610600" y="6356350"/>
            <a:ext cx="2743200" cy="365125"/>
          </a:xfrm>
          <a:prstGeom prst="rect">
            <a:avLst/>
          </a:prstGeom>
        </p:spPr>
        <p:txBody>
          <a:bodyPr/>
          <a:lstStyle/>
          <a:p>
            <a:fld id="{65E71D35-3A4C-544C-8023-6D77DCD91F75}" type="slidenum">
              <a:rPr lang="en-US" smtClean="0"/>
              <a:t>‹#›</a:t>
            </a:fld>
            <a:endParaRPr lang="en-US"/>
          </a:p>
        </p:txBody>
      </p:sp>
      <p:pic>
        <p:nvPicPr>
          <p:cNvPr id="7" name="Picture 6">
            <a:extLst>
              <a:ext uri="{FF2B5EF4-FFF2-40B4-BE49-F238E27FC236}">
                <a16:creationId xmlns:a16="http://schemas.microsoft.com/office/drawing/2014/main" id="{F4A55C6F-E7F4-A34D-83D6-1B9F5F22E13C}"/>
              </a:ext>
            </a:extLst>
          </p:cNvPr>
          <p:cNvPicPr>
            <a:picLocks noChangeAspect="1"/>
          </p:cNvPicPr>
          <p:nvPr userDrawn="1"/>
        </p:nvPicPr>
        <p:blipFill>
          <a:blip r:embed="rId2"/>
          <a:stretch>
            <a:fillRect/>
          </a:stretch>
        </p:blipFill>
        <p:spPr>
          <a:xfrm>
            <a:off x="0" y="1"/>
            <a:ext cx="12192000" cy="6857999"/>
          </a:xfrm>
          <a:prstGeom prst="rect">
            <a:avLst/>
          </a:prstGeom>
        </p:spPr>
      </p:pic>
      <p:sp>
        <p:nvSpPr>
          <p:cNvPr id="8" name="Rectangle 7">
            <a:extLst>
              <a:ext uri="{FF2B5EF4-FFF2-40B4-BE49-F238E27FC236}">
                <a16:creationId xmlns:a16="http://schemas.microsoft.com/office/drawing/2014/main" id="{11215427-2CB9-7249-AAA0-192D17B2B574}"/>
              </a:ext>
            </a:extLst>
          </p:cNvPr>
          <p:cNvSpPr/>
          <p:nvPr userDrawn="1"/>
        </p:nvSpPr>
        <p:spPr>
          <a:xfrm>
            <a:off x="0" y="0"/>
            <a:ext cx="12191999" cy="939540"/>
          </a:xfrm>
          <a:prstGeom prst="rect">
            <a:avLst/>
          </a:prstGeom>
          <a:solidFill>
            <a:srgbClr val="071525">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3799A77-F852-864D-8D2E-6A3FA2BF0990}"/>
              </a:ext>
            </a:extLst>
          </p:cNvPr>
          <p:cNvCxnSpPr>
            <a:cxnSpLocks/>
          </p:cNvCxnSpPr>
          <p:nvPr userDrawn="1"/>
        </p:nvCxnSpPr>
        <p:spPr>
          <a:xfrm>
            <a:off x="0" y="947513"/>
            <a:ext cx="12192000"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8FF83749-0CA5-6F47-B5E6-042537604463}"/>
              </a:ext>
            </a:extLst>
          </p:cNvPr>
          <p:cNvPicPr>
            <a:picLocks noChangeAspect="1"/>
          </p:cNvPicPr>
          <p:nvPr userDrawn="1"/>
        </p:nvPicPr>
        <p:blipFill>
          <a:blip r:embed="rId3"/>
          <a:stretch>
            <a:fillRect/>
          </a:stretch>
        </p:blipFill>
        <p:spPr>
          <a:xfrm>
            <a:off x="497840" y="268823"/>
            <a:ext cx="3973068" cy="531959"/>
          </a:xfrm>
          <a:prstGeom prst="rect">
            <a:avLst/>
          </a:prstGeom>
        </p:spPr>
      </p:pic>
    </p:spTree>
    <p:extLst>
      <p:ext uri="{BB962C8B-B14F-4D97-AF65-F5344CB8AC3E}">
        <p14:creationId xmlns:p14="http://schemas.microsoft.com/office/powerpoint/2010/main" val="3509417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342434-9005-9A48-8FA3-73C5FE8D7B45}"/>
              </a:ext>
            </a:extLst>
          </p:cNvPr>
          <p:cNvPicPr>
            <a:picLocks noChangeAspect="1"/>
          </p:cNvPicPr>
          <p:nvPr userDrawn="1"/>
        </p:nvPicPr>
        <p:blipFill>
          <a:blip r:embed="rId2"/>
          <a:stretch>
            <a:fillRect/>
          </a:stretch>
        </p:blipFill>
        <p:spPr>
          <a:xfrm>
            <a:off x="0" y="-20675"/>
            <a:ext cx="12228755" cy="6878674"/>
          </a:xfrm>
          <a:prstGeom prst="rect">
            <a:avLst/>
          </a:prstGeom>
        </p:spPr>
      </p:pic>
      <p:sp>
        <p:nvSpPr>
          <p:cNvPr id="2" name="Title 1">
            <a:extLst>
              <a:ext uri="{FF2B5EF4-FFF2-40B4-BE49-F238E27FC236}">
                <a16:creationId xmlns:a16="http://schemas.microsoft.com/office/drawing/2014/main" id="{F3714CCD-6008-7C48-8213-7ACB997358CB}"/>
              </a:ext>
            </a:extLst>
          </p:cNvPr>
          <p:cNvSpPr>
            <a:spLocks noGrp="1"/>
          </p:cNvSpPr>
          <p:nvPr>
            <p:ph type="title"/>
          </p:nvPr>
        </p:nvSpPr>
        <p:spPr>
          <a:xfrm>
            <a:off x="497840" y="1253810"/>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638048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84F49B-5A7F-2F45-9400-29748B34686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6" name="Content Placeholder 3">
            <a:extLst>
              <a:ext uri="{FF2B5EF4-FFF2-40B4-BE49-F238E27FC236}">
                <a16:creationId xmlns:a16="http://schemas.microsoft.com/office/drawing/2014/main" id="{8D058A46-4497-4846-9950-4FE69B7CB514}"/>
              </a:ext>
            </a:extLst>
          </p:cNvPr>
          <p:cNvSpPr>
            <a:spLocks noGrp="1"/>
          </p:cNvSpPr>
          <p:nvPr>
            <p:ph sz="half" idx="2" hasCustomPrompt="1"/>
          </p:nvPr>
        </p:nvSpPr>
        <p:spPr>
          <a:xfrm>
            <a:off x="0" y="1088249"/>
            <a:ext cx="12192000" cy="3897872"/>
          </a:xfrm>
          <a:ln>
            <a:noFill/>
          </a:ln>
        </p:spPr>
        <p:txBody>
          <a:bodyPr/>
          <a:lstStyle>
            <a:lvl1pPr marL="0" indent="0">
              <a:buNone/>
              <a:defRPr/>
            </a:lvl1pPr>
          </a:lstStyle>
          <a:p>
            <a:pPr lvl="0"/>
            <a:r>
              <a:rPr lang="en-US" dirty="0"/>
              <a:t>Object/Photo</a:t>
            </a:r>
          </a:p>
        </p:txBody>
      </p:sp>
      <p:pic>
        <p:nvPicPr>
          <p:cNvPr id="10" name="Picture 9">
            <a:extLst>
              <a:ext uri="{FF2B5EF4-FFF2-40B4-BE49-F238E27FC236}">
                <a16:creationId xmlns:a16="http://schemas.microsoft.com/office/drawing/2014/main" id="{C55B0418-EA3E-F444-BA50-493E538C475E}"/>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7" name="Text Placeholder 2">
            <a:extLst>
              <a:ext uri="{FF2B5EF4-FFF2-40B4-BE49-F238E27FC236}">
                <a16:creationId xmlns:a16="http://schemas.microsoft.com/office/drawing/2014/main" id="{4038A29F-49C5-8E46-9DD1-3268CB9B3E64}"/>
              </a:ext>
            </a:extLst>
          </p:cNvPr>
          <p:cNvSpPr>
            <a:spLocks noGrp="1"/>
          </p:cNvSpPr>
          <p:nvPr>
            <p:ph type="body" idx="1" hasCustomPrompt="1"/>
          </p:nvPr>
        </p:nvSpPr>
        <p:spPr>
          <a:xfrm>
            <a:off x="1092819" y="5213932"/>
            <a:ext cx="9824225" cy="1263869"/>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9" name="Title 1">
            <a:extLst>
              <a:ext uri="{FF2B5EF4-FFF2-40B4-BE49-F238E27FC236}">
                <a16:creationId xmlns:a16="http://schemas.microsoft.com/office/drawing/2014/main" id="{BCFA929C-C054-5949-B389-B2BE80C59E61}"/>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7102716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432" userDrawn="1">
          <p15:clr>
            <a:srgbClr val="FBAE40"/>
          </p15:clr>
        </p15:guide>
        <p15:guide id="3" orient="horz" pos="507"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C9533BF-1B93-2A43-BA34-0F3A82D7F33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12" name="Text Placeholder 3">
            <a:extLst>
              <a:ext uri="{FF2B5EF4-FFF2-40B4-BE49-F238E27FC236}">
                <a16:creationId xmlns:a16="http://schemas.microsoft.com/office/drawing/2014/main" id="{1C17D88D-1B35-A843-BA46-506AB4A8754C}"/>
              </a:ext>
            </a:extLst>
          </p:cNvPr>
          <p:cNvSpPr>
            <a:spLocks noGrp="1"/>
          </p:cNvSpPr>
          <p:nvPr>
            <p:ph type="body" sz="half" idx="2" hasCustomPrompt="1"/>
          </p:nvPr>
        </p:nvSpPr>
        <p:spPr>
          <a:xfrm>
            <a:off x="719253" y="1622502"/>
            <a:ext cx="10753493" cy="1456996"/>
          </a:xfrm>
        </p:spPr>
        <p:txBody>
          <a:bodyPr>
            <a:no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pic>
        <p:nvPicPr>
          <p:cNvPr id="19" name="Picture 18">
            <a:extLst>
              <a:ext uri="{FF2B5EF4-FFF2-40B4-BE49-F238E27FC236}">
                <a16:creationId xmlns:a16="http://schemas.microsoft.com/office/drawing/2014/main" id="{CAD91200-3642-8946-A772-E48D2472F96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Title 1">
            <a:extLst>
              <a:ext uri="{FF2B5EF4-FFF2-40B4-BE49-F238E27FC236}">
                <a16:creationId xmlns:a16="http://schemas.microsoft.com/office/drawing/2014/main" id="{B893048A-A103-8740-9E4D-A13D62CFA954}"/>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1" name="Picture Placeholder 37">
            <a:extLst>
              <a:ext uri="{FF2B5EF4-FFF2-40B4-BE49-F238E27FC236}">
                <a16:creationId xmlns:a16="http://schemas.microsoft.com/office/drawing/2014/main" id="{CFA31AA8-C387-164B-869F-B0075C511E65}"/>
              </a:ext>
            </a:extLst>
          </p:cNvPr>
          <p:cNvSpPr>
            <a:spLocks noGrp="1"/>
          </p:cNvSpPr>
          <p:nvPr>
            <p:ph type="pic" sz="quarter" idx="20" hasCustomPrompt="1"/>
          </p:nvPr>
        </p:nvSpPr>
        <p:spPr>
          <a:xfrm>
            <a:off x="-12542" y="3603157"/>
            <a:ext cx="3889249" cy="2495747"/>
          </a:xfrm>
        </p:spPr>
        <p:txBody>
          <a:bodyPr>
            <a:normAutofit/>
          </a:bodyPr>
          <a:lstStyle>
            <a:lvl1pPr marL="0" indent="0">
              <a:buNone/>
              <a:defRPr sz="2000" b="1">
                <a:solidFill>
                  <a:schemeClr val="tx1"/>
                </a:solidFill>
              </a:defRPr>
            </a:lvl1pPr>
          </a:lstStyle>
          <a:p>
            <a:r>
              <a:rPr lang="en-US" dirty="0"/>
              <a:t>Picture/icon/text</a:t>
            </a:r>
          </a:p>
        </p:txBody>
      </p:sp>
      <p:sp>
        <p:nvSpPr>
          <p:cNvPr id="17" name="Picture Placeholder 37">
            <a:extLst>
              <a:ext uri="{FF2B5EF4-FFF2-40B4-BE49-F238E27FC236}">
                <a16:creationId xmlns:a16="http://schemas.microsoft.com/office/drawing/2014/main" id="{9B1F4115-3B6A-C147-B3F0-135C7ECD40C5}"/>
              </a:ext>
            </a:extLst>
          </p:cNvPr>
          <p:cNvSpPr>
            <a:spLocks noGrp="1"/>
          </p:cNvSpPr>
          <p:nvPr>
            <p:ph type="pic" sz="quarter" idx="21" hasCustomPrompt="1"/>
          </p:nvPr>
        </p:nvSpPr>
        <p:spPr>
          <a:xfrm>
            <a:off x="4154344" y="3603157"/>
            <a:ext cx="3889249" cy="2495747"/>
          </a:xfrm>
        </p:spPr>
        <p:txBody>
          <a:bodyPr>
            <a:normAutofit/>
          </a:bodyPr>
          <a:lstStyle>
            <a:lvl1pPr marL="0" indent="0">
              <a:buNone/>
              <a:defRPr sz="2000" b="1">
                <a:solidFill>
                  <a:schemeClr val="tx1"/>
                </a:solidFill>
              </a:defRPr>
            </a:lvl1pPr>
          </a:lstStyle>
          <a:p>
            <a:r>
              <a:rPr lang="en-US" dirty="0"/>
              <a:t>Picture/icon/text</a:t>
            </a:r>
          </a:p>
        </p:txBody>
      </p:sp>
      <p:sp>
        <p:nvSpPr>
          <p:cNvPr id="20" name="Picture Placeholder 37">
            <a:extLst>
              <a:ext uri="{FF2B5EF4-FFF2-40B4-BE49-F238E27FC236}">
                <a16:creationId xmlns:a16="http://schemas.microsoft.com/office/drawing/2014/main" id="{5E9C8FEA-E368-2E47-8707-A1899F1C96BC}"/>
              </a:ext>
            </a:extLst>
          </p:cNvPr>
          <p:cNvSpPr>
            <a:spLocks noGrp="1"/>
          </p:cNvSpPr>
          <p:nvPr>
            <p:ph type="pic" sz="quarter" idx="22" hasCustomPrompt="1"/>
          </p:nvPr>
        </p:nvSpPr>
        <p:spPr>
          <a:xfrm>
            <a:off x="8309655" y="3603157"/>
            <a:ext cx="3889249" cy="2495747"/>
          </a:xfrm>
        </p:spPr>
        <p:txBody>
          <a:bodyPr>
            <a:normAutofit/>
          </a:bodyPr>
          <a:lstStyle>
            <a:lvl1pPr marL="0" indent="0">
              <a:buNone/>
              <a:defRPr sz="2000" b="1">
                <a:solidFill>
                  <a:schemeClr val="tx1"/>
                </a:solidFill>
              </a:defRPr>
            </a:lvl1pPr>
          </a:lstStyle>
          <a:p>
            <a:r>
              <a:rPr lang="en-US" dirty="0"/>
              <a:t>Picture/icon/text</a:t>
            </a:r>
          </a:p>
        </p:txBody>
      </p:sp>
    </p:spTree>
    <p:extLst>
      <p:ext uri="{BB962C8B-B14F-4D97-AF65-F5344CB8AC3E}">
        <p14:creationId xmlns:p14="http://schemas.microsoft.com/office/powerpoint/2010/main" val="2622539694"/>
      </p:ext>
    </p:extLst>
  </p:cSld>
  <p:clrMapOvr>
    <a:masterClrMapping/>
  </p:clrMapOvr>
  <p:extLst>
    <p:ext uri="{DCECCB84-F9BA-43D5-87BE-67443E8EF086}">
      <p15:sldGuideLst xmlns:p15="http://schemas.microsoft.com/office/powerpoint/2012/main">
        <p15:guide id="1" orient="horz" pos="2136" userDrawn="1">
          <p15:clr>
            <a:srgbClr val="FBAE40"/>
          </p15:clr>
        </p15:guide>
        <p15:guide id="3" pos="432" userDrawn="1">
          <p15:clr>
            <a:srgbClr val="FBAE40"/>
          </p15:clr>
        </p15:guide>
        <p15:guide id="4" pos="7296">
          <p15:clr>
            <a:srgbClr val="FBAE40"/>
          </p15:clr>
        </p15:guide>
        <p15:guide id="5"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CA35D9A-EEF1-DD46-987E-6CF872511F43}"/>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7" name="Content Placeholder 5">
            <a:extLst>
              <a:ext uri="{FF2B5EF4-FFF2-40B4-BE49-F238E27FC236}">
                <a16:creationId xmlns:a16="http://schemas.microsoft.com/office/drawing/2014/main" id="{D7FACD73-4E5D-A345-B9F2-A050263D9E0C}"/>
              </a:ext>
            </a:extLst>
          </p:cNvPr>
          <p:cNvSpPr>
            <a:spLocks noGrp="1"/>
          </p:cNvSpPr>
          <p:nvPr>
            <p:ph sz="quarter" idx="4"/>
          </p:nvPr>
        </p:nvSpPr>
        <p:spPr>
          <a:xfrm>
            <a:off x="6718609" y="1757943"/>
            <a:ext cx="5183188" cy="3684588"/>
          </a:xfrm>
        </p:spPr>
        <p:txBody>
          <a:bodyPr>
            <a:normAutofit/>
          </a:bodyPr>
          <a:lstStyle>
            <a:lvl1pPr marL="0" indent="0">
              <a:buNone/>
              <a:defRPr sz="3200" b="1">
                <a:solidFill>
                  <a:srgbClr val="002060"/>
                </a:solidFill>
              </a:defRPr>
            </a:lvl1pPr>
            <a:lvl2pPr marL="800100" indent="-342900">
              <a:buClr>
                <a:srgbClr val="5D8B72"/>
              </a:buClr>
              <a:buFont typeface="Wingdings" pitchFamily="2" charset="2"/>
              <a:buChar char="§"/>
              <a:defRPr sz="3200"/>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p:txBody>
      </p:sp>
      <p:pic>
        <p:nvPicPr>
          <p:cNvPr id="10" name="Picture 9">
            <a:extLst>
              <a:ext uri="{FF2B5EF4-FFF2-40B4-BE49-F238E27FC236}">
                <a16:creationId xmlns:a16="http://schemas.microsoft.com/office/drawing/2014/main" id="{82528B23-895C-5C4C-B680-35A98899E6A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Title 1">
            <a:extLst>
              <a:ext uri="{FF2B5EF4-FFF2-40B4-BE49-F238E27FC236}">
                <a16:creationId xmlns:a16="http://schemas.microsoft.com/office/drawing/2014/main" id="{E3FAAB9C-4676-8C48-8CEF-A4CF6BE5BC2B}"/>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1" name="Picture Placeholder 37">
            <a:extLst>
              <a:ext uri="{FF2B5EF4-FFF2-40B4-BE49-F238E27FC236}">
                <a16:creationId xmlns:a16="http://schemas.microsoft.com/office/drawing/2014/main" id="{F18C6717-9848-804B-B1E2-2105CEE0B192}"/>
              </a:ext>
            </a:extLst>
          </p:cNvPr>
          <p:cNvSpPr>
            <a:spLocks noGrp="1"/>
          </p:cNvSpPr>
          <p:nvPr>
            <p:ph type="pic" sz="quarter" idx="20" hasCustomPrompt="1"/>
          </p:nvPr>
        </p:nvSpPr>
        <p:spPr>
          <a:xfrm>
            <a:off x="0" y="1093699"/>
            <a:ext cx="6337300" cy="5759148"/>
          </a:xfrm>
        </p:spPr>
        <p:txBody>
          <a:bodyPr>
            <a:normAutofit/>
          </a:bodyPr>
          <a:lstStyle>
            <a:lvl1pPr marL="0" indent="0">
              <a:buNone/>
              <a:defRPr sz="2000" b="1">
                <a:solidFill>
                  <a:schemeClr val="tx1"/>
                </a:solidFill>
              </a:defRPr>
            </a:lvl1pPr>
          </a:lstStyle>
          <a:p>
            <a:r>
              <a:rPr lang="en-US" dirty="0"/>
              <a:t>Picture/icon/text</a:t>
            </a:r>
          </a:p>
        </p:txBody>
      </p:sp>
    </p:spTree>
    <p:extLst>
      <p:ext uri="{BB962C8B-B14F-4D97-AF65-F5344CB8AC3E}">
        <p14:creationId xmlns:p14="http://schemas.microsoft.com/office/powerpoint/2010/main" val="3585909165"/>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5BF363-59FF-E54E-A0B5-E35D493FB5D9}"/>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8" name="Picture 7">
            <a:extLst>
              <a:ext uri="{FF2B5EF4-FFF2-40B4-BE49-F238E27FC236}">
                <a16:creationId xmlns:a16="http://schemas.microsoft.com/office/drawing/2014/main" id="{604195B3-35E3-C543-9CBB-AD4A8EB7243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Rectangle 8">
            <a:extLst>
              <a:ext uri="{FF2B5EF4-FFF2-40B4-BE49-F238E27FC236}">
                <a16:creationId xmlns:a16="http://schemas.microsoft.com/office/drawing/2014/main" id="{7D63FB6F-295B-4145-AC04-27AECBF663FE}"/>
              </a:ext>
            </a:extLst>
          </p:cNvPr>
          <p:cNvSpPr/>
          <p:nvPr userDrawn="1"/>
        </p:nvSpPr>
        <p:spPr>
          <a:xfrm>
            <a:off x="10173653" y="3561055"/>
            <a:ext cx="1399032" cy="2013995"/>
          </a:xfrm>
          <a:prstGeom prst="rect">
            <a:avLst/>
          </a:prstGeom>
          <a:solidFill>
            <a:srgbClr val="B94A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1" name="Rectangle 10">
            <a:extLst>
              <a:ext uri="{FF2B5EF4-FFF2-40B4-BE49-F238E27FC236}">
                <a16:creationId xmlns:a16="http://schemas.microsoft.com/office/drawing/2014/main" id="{7A30F6BE-9234-024F-833A-824C3D3A925D}"/>
              </a:ext>
            </a:extLst>
          </p:cNvPr>
          <p:cNvSpPr/>
          <p:nvPr userDrawn="1"/>
        </p:nvSpPr>
        <p:spPr>
          <a:xfrm>
            <a:off x="8586154" y="3561055"/>
            <a:ext cx="1399032" cy="2013995"/>
          </a:xfrm>
          <a:prstGeom prst="rect">
            <a:avLst/>
          </a:prstGeom>
          <a:solidFill>
            <a:srgbClr val="B9491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3" name="Rectangle 12">
            <a:extLst>
              <a:ext uri="{FF2B5EF4-FFF2-40B4-BE49-F238E27FC236}">
                <a16:creationId xmlns:a16="http://schemas.microsoft.com/office/drawing/2014/main" id="{1B41BF4F-6491-E24D-82FA-6C4C49768707}"/>
              </a:ext>
            </a:extLst>
          </p:cNvPr>
          <p:cNvSpPr/>
          <p:nvPr userDrawn="1"/>
        </p:nvSpPr>
        <p:spPr>
          <a:xfrm>
            <a:off x="6976872" y="3561054"/>
            <a:ext cx="1407759"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5" name="Rectangle 14">
            <a:extLst>
              <a:ext uri="{FF2B5EF4-FFF2-40B4-BE49-F238E27FC236}">
                <a16:creationId xmlns:a16="http://schemas.microsoft.com/office/drawing/2014/main" id="{030C1E6D-6FDE-8C4C-84A7-19639DF2BE58}"/>
              </a:ext>
            </a:extLst>
          </p:cNvPr>
          <p:cNvSpPr/>
          <p:nvPr userDrawn="1"/>
        </p:nvSpPr>
        <p:spPr>
          <a:xfrm>
            <a:off x="5416537" y="3561055"/>
            <a:ext cx="140359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7" name="Rectangle 16">
            <a:extLst>
              <a:ext uri="{FF2B5EF4-FFF2-40B4-BE49-F238E27FC236}">
                <a16:creationId xmlns:a16="http://schemas.microsoft.com/office/drawing/2014/main" id="{4E81D280-A245-594C-9C82-B79E20F196D0}"/>
              </a:ext>
            </a:extLst>
          </p:cNvPr>
          <p:cNvSpPr/>
          <p:nvPr userDrawn="1"/>
        </p:nvSpPr>
        <p:spPr>
          <a:xfrm>
            <a:off x="3836549" y="3561054"/>
            <a:ext cx="139903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9" name="Rectangle 18">
            <a:extLst>
              <a:ext uri="{FF2B5EF4-FFF2-40B4-BE49-F238E27FC236}">
                <a16:creationId xmlns:a16="http://schemas.microsoft.com/office/drawing/2014/main" id="{106EA32C-2240-6F4B-914F-98F7B8238AF2}"/>
              </a:ext>
            </a:extLst>
          </p:cNvPr>
          <p:cNvSpPr/>
          <p:nvPr userDrawn="1"/>
        </p:nvSpPr>
        <p:spPr>
          <a:xfrm>
            <a:off x="651527" y="3561054"/>
            <a:ext cx="139903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9A93E19-50A5-9548-8F8C-391BBBDBDB90}"/>
              </a:ext>
            </a:extLst>
          </p:cNvPr>
          <p:cNvSpPr/>
          <p:nvPr userDrawn="1"/>
        </p:nvSpPr>
        <p:spPr>
          <a:xfrm>
            <a:off x="2254237" y="3561055"/>
            <a:ext cx="140359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4ED8E57-8E6A-9147-8403-FC7756A82595}"/>
              </a:ext>
            </a:extLst>
          </p:cNvPr>
          <p:cNvSpPr/>
          <p:nvPr userDrawn="1"/>
        </p:nvSpPr>
        <p:spPr>
          <a:xfrm>
            <a:off x="651527"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FDDE5E9-7903-9D43-B5F6-3F8CE301C9A3}"/>
              </a:ext>
            </a:extLst>
          </p:cNvPr>
          <p:cNvSpPr/>
          <p:nvPr userDrawn="1"/>
        </p:nvSpPr>
        <p:spPr>
          <a:xfrm>
            <a:off x="2249099"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5D5EB1-B45D-4743-A377-C9944576F172}"/>
              </a:ext>
            </a:extLst>
          </p:cNvPr>
          <p:cNvSpPr/>
          <p:nvPr userDrawn="1"/>
        </p:nvSpPr>
        <p:spPr>
          <a:xfrm>
            <a:off x="3836161"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1F42BFC-2C0F-7B4C-A926-E9D82CEC7CDF}"/>
              </a:ext>
            </a:extLst>
          </p:cNvPr>
          <p:cNvSpPr/>
          <p:nvPr userDrawn="1"/>
        </p:nvSpPr>
        <p:spPr>
          <a:xfrm>
            <a:off x="5403963" y="2162022"/>
            <a:ext cx="1413590"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A1E8556-4AB5-444E-83C6-EBC637F23838}"/>
              </a:ext>
            </a:extLst>
          </p:cNvPr>
          <p:cNvSpPr/>
          <p:nvPr userDrawn="1"/>
        </p:nvSpPr>
        <p:spPr>
          <a:xfrm>
            <a:off x="6985599"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EFCBEB-6BFB-264C-849B-1BCB554A8812}"/>
              </a:ext>
            </a:extLst>
          </p:cNvPr>
          <p:cNvSpPr/>
          <p:nvPr userDrawn="1"/>
        </p:nvSpPr>
        <p:spPr>
          <a:xfrm>
            <a:off x="8586837"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9489B2-A7AF-1A48-A34B-C686CA59A72C}"/>
              </a:ext>
            </a:extLst>
          </p:cNvPr>
          <p:cNvSpPr/>
          <p:nvPr userDrawn="1"/>
        </p:nvSpPr>
        <p:spPr>
          <a:xfrm>
            <a:off x="10173899"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5">
            <a:extLst>
              <a:ext uri="{FF2B5EF4-FFF2-40B4-BE49-F238E27FC236}">
                <a16:creationId xmlns:a16="http://schemas.microsoft.com/office/drawing/2014/main" id="{6D13160A-7C33-214C-A659-A9486E4B61C7}"/>
              </a:ext>
            </a:extLst>
          </p:cNvPr>
          <p:cNvSpPr>
            <a:spLocks noGrp="1"/>
          </p:cNvSpPr>
          <p:nvPr>
            <p:ph sz="quarter" idx="4" hasCustomPrompt="1"/>
          </p:nvPr>
        </p:nvSpPr>
        <p:spPr>
          <a:xfrm>
            <a:off x="653175"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1" name="Content Placeholder 5">
            <a:extLst>
              <a:ext uri="{FF2B5EF4-FFF2-40B4-BE49-F238E27FC236}">
                <a16:creationId xmlns:a16="http://schemas.microsoft.com/office/drawing/2014/main" id="{0619B90C-3B9F-5942-9F93-1B3C12E5D3F0}"/>
              </a:ext>
            </a:extLst>
          </p:cNvPr>
          <p:cNvSpPr>
            <a:spLocks noGrp="1"/>
          </p:cNvSpPr>
          <p:nvPr>
            <p:ph sz="quarter" idx="10" hasCustomPrompt="1"/>
          </p:nvPr>
        </p:nvSpPr>
        <p:spPr>
          <a:xfrm>
            <a:off x="2261257"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2" name="Content Placeholder 5">
            <a:extLst>
              <a:ext uri="{FF2B5EF4-FFF2-40B4-BE49-F238E27FC236}">
                <a16:creationId xmlns:a16="http://schemas.microsoft.com/office/drawing/2014/main" id="{BEF394CA-5C7F-7747-88FB-CC36738A1590}"/>
              </a:ext>
            </a:extLst>
          </p:cNvPr>
          <p:cNvSpPr>
            <a:spLocks noGrp="1"/>
          </p:cNvSpPr>
          <p:nvPr>
            <p:ph sz="quarter" idx="11" hasCustomPrompt="1"/>
          </p:nvPr>
        </p:nvSpPr>
        <p:spPr>
          <a:xfrm>
            <a:off x="3848319"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3" name="Content Placeholder 5">
            <a:extLst>
              <a:ext uri="{FF2B5EF4-FFF2-40B4-BE49-F238E27FC236}">
                <a16:creationId xmlns:a16="http://schemas.microsoft.com/office/drawing/2014/main" id="{26CAF10A-5FF5-A14E-ACBB-55A8215DC58A}"/>
              </a:ext>
            </a:extLst>
          </p:cNvPr>
          <p:cNvSpPr>
            <a:spLocks noGrp="1"/>
          </p:cNvSpPr>
          <p:nvPr>
            <p:ph sz="quarter" idx="12" hasCustomPrompt="1"/>
          </p:nvPr>
        </p:nvSpPr>
        <p:spPr>
          <a:xfrm>
            <a:off x="5414361" y="2162022"/>
            <a:ext cx="1393718" cy="1399032"/>
          </a:xfrm>
        </p:spPr>
        <p:txBody>
          <a:bodyPr>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Icon/photo</a:t>
            </a:r>
          </a:p>
        </p:txBody>
      </p:sp>
      <p:sp>
        <p:nvSpPr>
          <p:cNvPr id="34" name="Content Placeholder 5">
            <a:extLst>
              <a:ext uri="{FF2B5EF4-FFF2-40B4-BE49-F238E27FC236}">
                <a16:creationId xmlns:a16="http://schemas.microsoft.com/office/drawing/2014/main" id="{ED6402DC-B696-2240-8DA9-ADE6C47F16D8}"/>
              </a:ext>
            </a:extLst>
          </p:cNvPr>
          <p:cNvSpPr>
            <a:spLocks noGrp="1"/>
          </p:cNvSpPr>
          <p:nvPr>
            <p:ph sz="quarter" idx="13" hasCustomPrompt="1"/>
          </p:nvPr>
        </p:nvSpPr>
        <p:spPr>
          <a:xfrm>
            <a:off x="6990912"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5" name="Content Placeholder 5">
            <a:extLst>
              <a:ext uri="{FF2B5EF4-FFF2-40B4-BE49-F238E27FC236}">
                <a16:creationId xmlns:a16="http://schemas.microsoft.com/office/drawing/2014/main" id="{0FDABA7F-8C47-4247-9381-D417117873DC}"/>
              </a:ext>
            </a:extLst>
          </p:cNvPr>
          <p:cNvSpPr>
            <a:spLocks noGrp="1"/>
          </p:cNvSpPr>
          <p:nvPr>
            <p:ph sz="quarter" idx="14" hasCustomPrompt="1"/>
          </p:nvPr>
        </p:nvSpPr>
        <p:spPr>
          <a:xfrm>
            <a:off x="8598995"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6" name="Content Placeholder 5">
            <a:extLst>
              <a:ext uri="{FF2B5EF4-FFF2-40B4-BE49-F238E27FC236}">
                <a16:creationId xmlns:a16="http://schemas.microsoft.com/office/drawing/2014/main" id="{2783E5F4-3A3F-B941-889C-722AE8E54073}"/>
              </a:ext>
            </a:extLst>
          </p:cNvPr>
          <p:cNvSpPr>
            <a:spLocks noGrp="1"/>
          </p:cNvSpPr>
          <p:nvPr>
            <p:ph sz="quarter" idx="15" hasCustomPrompt="1"/>
          </p:nvPr>
        </p:nvSpPr>
        <p:spPr>
          <a:xfrm>
            <a:off x="10175546"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4" name="Text Placeholder 3">
            <a:extLst>
              <a:ext uri="{FF2B5EF4-FFF2-40B4-BE49-F238E27FC236}">
                <a16:creationId xmlns:a16="http://schemas.microsoft.com/office/drawing/2014/main" id="{487B02A2-B4A7-7246-A7D2-D24AEC2B262F}"/>
              </a:ext>
            </a:extLst>
          </p:cNvPr>
          <p:cNvSpPr>
            <a:spLocks noGrp="1"/>
          </p:cNvSpPr>
          <p:nvPr>
            <p:ph type="body" sz="quarter" idx="16" hasCustomPrompt="1"/>
          </p:nvPr>
        </p:nvSpPr>
        <p:spPr>
          <a:xfrm>
            <a:off x="865053"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37" name="Text Placeholder 3">
            <a:extLst>
              <a:ext uri="{FF2B5EF4-FFF2-40B4-BE49-F238E27FC236}">
                <a16:creationId xmlns:a16="http://schemas.microsoft.com/office/drawing/2014/main" id="{5F09B16C-9619-E64D-89F0-2025BEB7F217}"/>
              </a:ext>
            </a:extLst>
          </p:cNvPr>
          <p:cNvSpPr>
            <a:spLocks noGrp="1"/>
          </p:cNvSpPr>
          <p:nvPr>
            <p:ph type="body" sz="quarter" idx="17" hasCustomPrompt="1"/>
          </p:nvPr>
        </p:nvSpPr>
        <p:spPr>
          <a:xfrm>
            <a:off x="2457057"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38" name="Text Placeholder 3">
            <a:extLst>
              <a:ext uri="{FF2B5EF4-FFF2-40B4-BE49-F238E27FC236}">
                <a16:creationId xmlns:a16="http://schemas.microsoft.com/office/drawing/2014/main" id="{D2F39FD2-65E4-A24B-8EEB-6F38BDAF8B00}"/>
              </a:ext>
            </a:extLst>
          </p:cNvPr>
          <p:cNvSpPr>
            <a:spLocks noGrp="1"/>
          </p:cNvSpPr>
          <p:nvPr>
            <p:ph type="body" sz="quarter" idx="18" hasCustomPrompt="1"/>
          </p:nvPr>
        </p:nvSpPr>
        <p:spPr>
          <a:xfrm>
            <a:off x="4060197"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39" name="Text Placeholder 3">
            <a:extLst>
              <a:ext uri="{FF2B5EF4-FFF2-40B4-BE49-F238E27FC236}">
                <a16:creationId xmlns:a16="http://schemas.microsoft.com/office/drawing/2014/main" id="{24058022-10D8-9D4C-8782-AD04941366AE}"/>
              </a:ext>
            </a:extLst>
          </p:cNvPr>
          <p:cNvSpPr>
            <a:spLocks noGrp="1"/>
          </p:cNvSpPr>
          <p:nvPr>
            <p:ph type="body" sz="quarter" idx="19" hasCustomPrompt="1"/>
          </p:nvPr>
        </p:nvSpPr>
        <p:spPr>
          <a:xfrm>
            <a:off x="5625777"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0" name="Text Placeholder 3">
            <a:extLst>
              <a:ext uri="{FF2B5EF4-FFF2-40B4-BE49-F238E27FC236}">
                <a16:creationId xmlns:a16="http://schemas.microsoft.com/office/drawing/2014/main" id="{EBD41ED7-6893-A44E-8684-F19253C5E990}"/>
              </a:ext>
            </a:extLst>
          </p:cNvPr>
          <p:cNvSpPr>
            <a:spLocks noGrp="1"/>
          </p:cNvSpPr>
          <p:nvPr>
            <p:ph type="body" sz="quarter" idx="20" hasCustomPrompt="1"/>
          </p:nvPr>
        </p:nvSpPr>
        <p:spPr>
          <a:xfrm>
            <a:off x="7183644"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1" name="Text Placeholder 3">
            <a:extLst>
              <a:ext uri="{FF2B5EF4-FFF2-40B4-BE49-F238E27FC236}">
                <a16:creationId xmlns:a16="http://schemas.microsoft.com/office/drawing/2014/main" id="{A6ABB7D3-8923-3541-8C81-B2A625F39562}"/>
              </a:ext>
            </a:extLst>
          </p:cNvPr>
          <p:cNvSpPr>
            <a:spLocks noGrp="1"/>
          </p:cNvSpPr>
          <p:nvPr>
            <p:ph type="body" sz="quarter" idx="21" hasCustomPrompt="1"/>
          </p:nvPr>
        </p:nvSpPr>
        <p:spPr>
          <a:xfrm>
            <a:off x="8797955"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2" name="Text Placeholder 3">
            <a:extLst>
              <a:ext uri="{FF2B5EF4-FFF2-40B4-BE49-F238E27FC236}">
                <a16:creationId xmlns:a16="http://schemas.microsoft.com/office/drawing/2014/main" id="{92B815BA-D993-E647-A23D-45104F350363}"/>
              </a:ext>
            </a:extLst>
          </p:cNvPr>
          <p:cNvSpPr>
            <a:spLocks noGrp="1"/>
          </p:cNvSpPr>
          <p:nvPr>
            <p:ph type="body" sz="quarter" idx="22" hasCustomPrompt="1"/>
          </p:nvPr>
        </p:nvSpPr>
        <p:spPr>
          <a:xfrm>
            <a:off x="10378400"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4" name="Title 1">
            <a:extLst>
              <a:ext uri="{FF2B5EF4-FFF2-40B4-BE49-F238E27FC236}">
                <a16:creationId xmlns:a16="http://schemas.microsoft.com/office/drawing/2014/main" id="{07456F10-94CB-9840-86F1-1CBEA9052442}"/>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5277261"/>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C0A3B4F-B787-E348-81E5-AACFA52907BF}"/>
              </a:ext>
            </a:extLst>
          </p:cNvPr>
          <p:cNvSpPr/>
          <p:nvPr userDrawn="1"/>
        </p:nvSpPr>
        <p:spPr>
          <a:xfrm>
            <a:off x="2424544" y="3931919"/>
            <a:ext cx="9767455" cy="2926081"/>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2">
            <a:extLst>
              <a:ext uri="{FF2B5EF4-FFF2-40B4-BE49-F238E27FC236}">
                <a16:creationId xmlns:a16="http://schemas.microsoft.com/office/drawing/2014/main" id="{E46EE32B-AE50-8946-9122-6D66A5E8A400}"/>
              </a:ext>
            </a:extLst>
          </p:cNvPr>
          <p:cNvSpPr>
            <a:spLocks noGrp="1"/>
          </p:cNvSpPr>
          <p:nvPr>
            <p:ph type="pic" idx="15" hasCustomPrompt="1"/>
          </p:nvPr>
        </p:nvSpPr>
        <p:spPr>
          <a:xfrm>
            <a:off x="4251" y="3987290"/>
            <a:ext cx="2420293" cy="287071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Photo</a:t>
            </a:r>
          </a:p>
        </p:txBody>
      </p:sp>
      <p:pic>
        <p:nvPicPr>
          <p:cNvPr id="11" name="Picture 10">
            <a:extLst>
              <a:ext uri="{FF2B5EF4-FFF2-40B4-BE49-F238E27FC236}">
                <a16:creationId xmlns:a16="http://schemas.microsoft.com/office/drawing/2014/main" id="{FAFE6C72-DEEC-FC45-8EAB-DDC32F5FA794}"/>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48D45BA4-7F84-2B43-9F1E-687730EE4F67}"/>
              </a:ext>
            </a:extLst>
          </p:cNvPr>
          <p:cNvSpPr>
            <a:spLocks noGrp="1"/>
          </p:cNvSpPr>
          <p:nvPr>
            <p:ph type="title"/>
          </p:nvPr>
        </p:nvSpPr>
        <p:spPr>
          <a:xfrm>
            <a:off x="573795" y="-14669"/>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7" name="Content Placeholder 2">
            <a:extLst>
              <a:ext uri="{FF2B5EF4-FFF2-40B4-BE49-F238E27FC236}">
                <a16:creationId xmlns:a16="http://schemas.microsoft.com/office/drawing/2014/main" id="{F8A68EDA-B380-A44A-B798-696050BAAA09}"/>
              </a:ext>
            </a:extLst>
          </p:cNvPr>
          <p:cNvSpPr>
            <a:spLocks noGrp="1"/>
          </p:cNvSpPr>
          <p:nvPr>
            <p:ph sz="half" idx="1"/>
          </p:nvPr>
        </p:nvSpPr>
        <p:spPr>
          <a:xfrm>
            <a:off x="2910840" y="1561453"/>
            <a:ext cx="8793480" cy="1959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a:extLst>
              <a:ext uri="{FF2B5EF4-FFF2-40B4-BE49-F238E27FC236}">
                <a16:creationId xmlns:a16="http://schemas.microsoft.com/office/drawing/2014/main" id="{C5B502A4-0F10-C046-A09B-5907847AD2D4}"/>
              </a:ext>
            </a:extLst>
          </p:cNvPr>
          <p:cNvSpPr>
            <a:spLocks noGrp="1"/>
          </p:cNvSpPr>
          <p:nvPr>
            <p:ph sz="half" idx="13"/>
          </p:nvPr>
        </p:nvSpPr>
        <p:spPr>
          <a:xfrm>
            <a:off x="2910840" y="4377805"/>
            <a:ext cx="8793480" cy="1959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2">
            <a:extLst>
              <a:ext uri="{FF2B5EF4-FFF2-40B4-BE49-F238E27FC236}">
                <a16:creationId xmlns:a16="http://schemas.microsoft.com/office/drawing/2014/main" id="{DFB21A36-8344-2E4A-BB13-8B1D1EA74D55}"/>
              </a:ext>
            </a:extLst>
          </p:cNvPr>
          <p:cNvSpPr>
            <a:spLocks noGrp="1"/>
          </p:cNvSpPr>
          <p:nvPr>
            <p:ph type="pic" idx="14" hasCustomPrompt="1"/>
          </p:nvPr>
        </p:nvSpPr>
        <p:spPr>
          <a:xfrm>
            <a:off x="4251" y="1097786"/>
            <a:ext cx="2420293" cy="287071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Photo</a:t>
            </a:r>
          </a:p>
        </p:txBody>
      </p:sp>
      <p:pic>
        <p:nvPicPr>
          <p:cNvPr id="12" name="Picture 11">
            <a:extLst>
              <a:ext uri="{FF2B5EF4-FFF2-40B4-BE49-F238E27FC236}">
                <a16:creationId xmlns:a16="http://schemas.microsoft.com/office/drawing/2014/main" id="{26770B63-95F5-6D47-AF76-01BD68431C43}"/>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Tree>
    <p:extLst>
      <p:ext uri="{BB962C8B-B14F-4D97-AF65-F5344CB8AC3E}">
        <p14:creationId xmlns:p14="http://schemas.microsoft.com/office/powerpoint/2010/main" val="4271377967"/>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AFE6C72-DEEC-FC45-8EAB-DDC32F5FA794}"/>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48D45BA4-7F84-2B43-9F1E-687730EE4F67}"/>
              </a:ext>
            </a:extLst>
          </p:cNvPr>
          <p:cNvSpPr>
            <a:spLocks noGrp="1"/>
          </p:cNvSpPr>
          <p:nvPr>
            <p:ph type="title"/>
          </p:nvPr>
        </p:nvSpPr>
        <p:spPr>
          <a:xfrm>
            <a:off x="573795" y="-14669"/>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12" name="Picture 11">
            <a:extLst>
              <a:ext uri="{FF2B5EF4-FFF2-40B4-BE49-F238E27FC236}">
                <a16:creationId xmlns:a16="http://schemas.microsoft.com/office/drawing/2014/main" id="{26770B63-95F5-6D47-AF76-01BD68431C43}"/>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3" name="Content Placeholder 5">
            <a:extLst>
              <a:ext uri="{FF2B5EF4-FFF2-40B4-BE49-F238E27FC236}">
                <a16:creationId xmlns:a16="http://schemas.microsoft.com/office/drawing/2014/main" id="{104CF099-8249-D241-A59F-D5406D5EC2BC}"/>
              </a:ext>
            </a:extLst>
          </p:cNvPr>
          <p:cNvSpPr>
            <a:spLocks noGrp="1"/>
          </p:cNvSpPr>
          <p:nvPr>
            <p:ph sz="quarter" idx="13" hasCustomPrompt="1"/>
          </p:nvPr>
        </p:nvSpPr>
        <p:spPr>
          <a:xfrm>
            <a:off x="0" y="1311845"/>
            <a:ext cx="6884476" cy="5546154"/>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4" name="Content Placeholder 5">
            <a:extLst>
              <a:ext uri="{FF2B5EF4-FFF2-40B4-BE49-F238E27FC236}">
                <a16:creationId xmlns:a16="http://schemas.microsoft.com/office/drawing/2014/main" id="{B7A87BBD-D833-9640-B345-369071EC2459}"/>
              </a:ext>
            </a:extLst>
          </p:cNvPr>
          <p:cNvSpPr>
            <a:spLocks noGrp="1"/>
          </p:cNvSpPr>
          <p:nvPr>
            <p:ph sz="quarter" idx="4" hasCustomPrompt="1"/>
          </p:nvPr>
        </p:nvSpPr>
        <p:spPr>
          <a:xfrm>
            <a:off x="6884476" y="1311845"/>
            <a:ext cx="5307523" cy="3627530"/>
          </a:xfrm>
        </p:spPr>
        <p:txBody>
          <a:bodyPr>
            <a:normAutofit/>
          </a:bodyPr>
          <a:lstStyle>
            <a:lvl1pPr marL="457200" indent="-457200">
              <a:buFont typeface="Arial" panose="020B0604020202020204" pitchFamily="34" charset="0"/>
              <a:buChar char="•"/>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5" name="Rectangle 14">
            <a:extLst>
              <a:ext uri="{FF2B5EF4-FFF2-40B4-BE49-F238E27FC236}">
                <a16:creationId xmlns:a16="http://schemas.microsoft.com/office/drawing/2014/main" id="{46364BF3-1BC5-854B-A716-FEAD932949A3}"/>
              </a:ext>
            </a:extLst>
          </p:cNvPr>
          <p:cNvSpPr/>
          <p:nvPr userDrawn="1"/>
        </p:nvSpPr>
        <p:spPr>
          <a:xfrm>
            <a:off x="6875332" y="4948518"/>
            <a:ext cx="5316667" cy="1909482"/>
          </a:xfrm>
          <a:prstGeom prst="rect">
            <a:avLst/>
          </a:prstGeom>
          <a:solidFill>
            <a:srgbClr val="5D8B72"/>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76B191"/>
              </a:solidFill>
            </a:endParaRPr>
          </a:p>
        </p:txBody>
      </p:sp>
      <p:sp>
        <p:nvSpPr>
          <p:cNvPr id="16" name="Text Placeholder 8">
            <a:extLst>
              <a:ext uri="{FF2B5EF4-FFF2-40B4-BE49-F238E27FC236}">
                <a16:creationId xmlns:a16="http://schemas.microsoft.com/office/drawing/2014/main" id="{C7C07767-73F1-E248-8946-69FB2221E494}"/>
              </a:ext>
            </a:extLst>
          </p:cNvPr>
          <p:cNvSpPr>
            <a:spLocks noGrp="1"/>
          </p:cNvSpPr>
          <p:nvPr>
            <p:ph type="body" sz="quarter" idx="14"/>
          </p:nvPr>
        </p:nvSpPr>
        <p:spPr>
          <a:xfrm>
            <a:off x="7242175" y="5267325"/>
            <a:ext cx="4645025" cy="1298067"/>
          </a:xfrm>
        </p:spPr>
        <p:txBody>
          <a:bodyPr/>
          <a:lstStyle>
            <a:lvl1pPr>
              <a:defRPr>
                <a:solidFill>
                  <a:schemeClr val="bg1"/>
                </a:solidFill>
              </a:defRPr>
            </a:lvl1pPr>
            <a:lvl2pPr>
              <a:defRPr>
                <a:solidFill>
                  <a:schemeClr val="bg1"/>
                </a:solidFill>
              </a:defRPr>
            </a:lvl2pPr>
            <a:lvl3pPr marL="914400" indent="0">
              <a:buNone/>
              <a:defRPr>
                <a:solidFill>
                  <a:schemeClr val="bg1"/>
                </a:solidFill>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549989367"/>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5BF363-59FF-E54E-A0B5-E35D493FB5D9}"/>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EDB2D7EB-E182-4543-8CCE-37CF8E507C4D}"/>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8" name="Picture 7">
            <a:extLst>
              <a:ext uri="{FF2B5EF4-FFF2-40B4-BE49-F238E27FC236}">
                <a16:creationId xmlns:a16="http://schemas.microsoft.com/office/drawing/2014/main" id="{604195B3-35E3-C543-9CBB-AD4A8EB7243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0" name="Rectangle 9">
            <a:extLst>
              <a:ext uri="{FF2B5EF4-FFF2-40B4-BE49-F238E27FC236}">
                <a16:creationId xmlns:a16="http://schemas.microsoft.com/office/drawing/2014/main" id="{E789C67D-F551-D24A-8D9C-6ABA80EC5EF8}"/>
              </a:ext>
            </a:extLst>
          </p:cNvPr>
          <p:cNvSpPr/>
          <p:nvPr userDrawn="1"/>
        </p:nvSpPr>
        <p:spPr>
          <a:xfrm>
            <a:off x="1062317" y="4357661"/>
            <a:ext cx="3007659" cy="1516649"/>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52CD0D8-53A1-E24B-99EE-5AA04A5C89CE}"/>
              </a:ext>
            </a:extLst>
          </p:cNvPr>
          <p:cNvSpPr/>
          <p:nvPr userDrawn="1"/>
        </p:nvSpPr>
        <p:spPr>
          <a:xfrm>
            <a:off x="4587688" y="4357661"/>
            <a:ext cx="3007659" cy="1516649"/>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035E3B7-9503-9641-A7A8-60F96166A487}"/>
              </a:ext>
            </a:extLst>
          </p:cNvPr>
          <p:cNvSpPr/>
          <p:nvPr userDrawn="1"/>
        </p:nvSpPr>
        <p:spPr>
          <a:xfrm>
            <a:off x="8113059" y="4357661"/>
            <a:ext cx="3007659" cy="1516649"/>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E6EFEDA-983B-6547-95FE-6F3E5EBBC482}"/>
              </a:ext>
            </a:extLst>
          </p:cNvPr>
          <p:cNvSpPr/>
          <p:nvPr userDrawn="1"/>
        </p:nvSpPr>
        <p:spPr>
          <a:xfrm>
            <a:off x="4578723" y="2297447"/>
            <a:ext cx="3007659" cy="1516649"/>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D6368F0-D6DE-7A4E-9005-EFE41B503ABE}"/>
              </a:ext>
            </a:extLst>
          </p:cNvPr>
          <p:cNvSpPr/>
          <p:nvPr userDrawn="1"/>
        </p:nvSpPr>
        <p:spPr>
          <a:xfrm>
            <a:off x="8104094" y="2297447"/>
            <a:ext cx="3007659" cy="1516649"/>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B91AB95-9234-5048-BF22-6A90E0A46C17}"/>
              </a:ext>
            </a:extLst>
          </p:cNvPr>
          <p:cNvSpPr/>
          <p:nvPr userDrawn="1"/>
        </p:nvSpPr>
        <p:spPr>
          <a:xfrm>
            <a:off x="1053352" y="2297447"/>
            <a:ext cx="3007659" cy="1516649"/>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673FCD2-F7B3-0046-9438-D570A76E266E}"/>
              </a:ext>
            </a:extLst>
          </p:cNvPr>
          <p:cNvSpPr>
            <a:spLocks noGrp="1"/>
          </p:cNvSpPr>
          <p:nvPr>
            <p:ph type="body" sz="quarter" idx="10" hasCustomPrompt="1"/>
          </p:nvPr>
        </p:nvSpPr>
        <p:spPr>
          <a:xfrm>
            <a:off x="1419971" y="2632702"/>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6" name="Text Placeholder 3">
            <a:extLst>
              <a:ext uri="{FF2B5EF4-FFF2-40B4-BE49-F238E27FC236}">
                <a16:creationId xmlns:a16="http://schemas.microsoft.com/office/drawing/2014/main" id="{C1ED8E38-902A-914B-B497-3A0CE55E3E1F}"/>
              </a:ext>
            </a:extLst>
          </p:cNvPr>
          <p:cNvSpPr>
            <a:spLocks noGrp="1"/>
          </p:cNvSpPr>
          <p:nvPr>
            <p:ph type="body" sz="quarter" idx="11" hasCustomPrompt="1"/>
          </p:nvPr>
        </p:nvSpPr>
        <p:spPr>
          <a:xfrm>
            <a:off x="4945342" y="2632702"/>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7" name="Text Placeholder 3">
            <a:extLst>
              <a:ext uri="{FF2B5EF4-FFF2-40B4-BE49-F238E27FC236}">
                <a16:creationId xmlns:a16="http://schemas.microsoft.com/office/drawing/2014/main" id="{DFA7EFB9-A3D8-8D47-916A-DAC4CC3760DA}"/>
              </a:ext>
            </a:extLst>
          </p:cNvPr>
          <p:cNvSpPr>
            <a:spLocks noGrp="1"/>
          </p:cNvSpPr>
          <p:nvPr>
            <p:ph type="body" sz="quarter" idx="12" hasCustomPrompt="1"/>
          </p:nvPr>
        </p:nvSpPr>
        <p:spPr>
          <a:xfrm>
            <a:off x="8456186" y="2632702"/>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8" name="Text Placeholder 3">
            <a:extLst>
              <a:ext uri="{FF2B5EF4-FFF2-40B4-BE49-F238E27FC236}">
                <a16:creationId xmlns:a16="http://schemas.microsoft.com/office/drawing/2014/main" id="{C7F7537F-C63B-EA49-9EDE-5FA37DD19F44}"/>
              </a:ext>
            </a:extLst>
          </p:cNvPr>
          <p:cNvSpPr>
            <a:spLocks noGrp="1"/>
          </p:cNvSpPr>
          <p:nvPr>
            <p:ph type="body" sz="quarter" idx="13" hasCustomPrompt="1"/>
          </p:nvPr>
        </p:nvSpPr>
        <p:spPr>
          <a:xfrm>
            <a:off x="1419971" y="46985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9" name="Text Placeholder 3">
            <a:extLst>
              <a:ext uri="{FF2B5EF4-FFF2-40B4-BE49-F238E27FC236}">
                <a16:creationId xmlns:a16="http://schemas.microsoft.com/office/drawing/2014/main" id="{780406A7-272D-504B-A7C8-AA61CE6719D6}"/>
              </a:ext>
            </a:extLst>
          </p:cNvPr>
          <p:cNvSpPr>
            <a:spLocks noGrp="1"/>
          </p:cNvSpPr>
          <p:nvPr>
            <p:ph type="body" sz="quarter" idx="14" hasCustomPrompt="1"/>
          </p:nvPr>
        </p:nvSpPr>
        <p:spPr>
          <a:xfrm>
            <a:off x="4945342" y="46985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20" name="Text Placeholder 3">
            <a:extLst>
              <a:ext uri="{FF2B5EF4-FFF2-40B4-BE49-F238E27FC236}">
                <a16:creationId xmlns:a16="http://schemas.microsoft.com/office/drawing/2014/main" id="{C04869C6-9304-A448-A48C-0A9D2D89A63B}"/>
              </a:ext>
            </a:extLst>
          </p:cNvPr>
          <p:cNvSpPr>
            <a:spLocks noGrp="1"/>
          </p:cNvSpPr>
          <p:nvPr>
            <p:ph type="body" sz="quarter" idx="15" hasCustomPrompt="1"/>
          </p:nvPr>
        </p:nvSpPr>
        <p:spPr>
          <a:xfrm>
            <a:off x="8456186" y="46985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Tree>
    <p:extLst>
      <p:ext uri="{BB962C8B-B14F-4D97-AF65-F5344CB8AC3E}">
        <p14:creationId xmlns:p14="http://schemas.microsoft.com/office/powerpoint/2010/main" val="1991049379"/>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5BF363-59FF-E54E-A0B5-E35D493FB5D9}"/>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EDB2D7EB-E182-4543-8CCE-37CF8E507C4D}"/>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8" name="Picture 7">
            <a:extLst>
              <a:ext uri="{FF2B5EF4-FFF2-40B4-BE49-F238E27FC236}">
                <a16:creationId xmlns:a16="http://schemas.microsoft.com/office/drawing/2014/main" id="{604195B3-35E3-C543-9CBB-AD4A8EB7243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6" name="Rectangle 15">
            <a:extLst>
              <a:ext uri="{FF2B5EF4-FFF2-40B4-BE49-F238E27FC236}">
                <a16:creationId xmlns:a16="http://schemas.microsoft.com/office/drawing/2014/main" id="{DF0C5EBA-FDE5-C744-8C25-171C6E49ED05}"/>
              </a:ext>
            </a:extLst>
          </p:cNvPr>
          <p:cNvSpPr/>
          <p:nvPr userDrawn="1"/>
        </p:nvSpPr>
        <p:spPr>
          <a:xfrm>
            <a:off x="270017" y="1367572"/>
            <a:ext cx="2713172" cy="2589112"/>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3F55F8-F17A-FC46-941E-74A68AF677D2}"/>
              </a:ext>
            </a:extLst>
          </p:cNvPr>
          <p:cNvSpPr/>
          <p:nvPr userDrawn="1"/>
        </p:nvSpPr>
        <p:spPr>
          <a:xfrm>
            <a:off x="3076999" y="1367573"/>
            <a:ext cx="2713172" cy="25891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5D92DE6-5EC6-4D49-A3C5-29C00605CB95}"/>
              </a:ext>
            </a:extLst>
          </p:cNvPr>
          <p:cNvSpPr/>
          <p:nvPr userDrawn="1"/>
        </p:nvSpPr>
        <p:spPr>
          <a:xfrm>
            <a:off x="256570" y="4039015"/>
            <a:ext cx="2713172" cy="25891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7E47E62-84AE-884D-8677-1D5875DE6DED}"/>
              </a:ext>
            </a:extLst>
          </p:cNvPr>
          <p:cNvSpPr/>
          <p:nvPr userDrawn="1"/>
        </p:nvSpPr>
        <p:spPr>
          <a:xfrm>
            <a:off x="3076999" y="4039015"/>
            <a:ext cx="2713172" cy="2589112"/>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5">
            <a:extLst>
              <a:ext uri="{FF2B5EF4-FFF2-40B4-BE49-F238E27FC236}">
                <a16:creationId xmlns:a16="http://schemas.microsoft.com/office/drawing/2014/main" id="{04DCE74C-5520-A544-A078-9D485FE5363B}"/>
              </a:ext>
            </a:extLst>
          </p:cNvPr>
          <p:cNvSpPr>
            <a:spLocks noGrp="1"/>
          </p:cNvSpPr>
          <p:nvPr>
            <p:ph sz="quarter" idx="13"/>
          </p:nvPr>
        </p:nvSpPr>
        <p:spPr>
          <a:xfrm>
            <a:off x="5932488" y="1367571"/>
            <a:ext cx="6025050" cy="5260241"/>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Text Placeholder 3">
            <a:extLst>
              <a:ext uri="{FF2B5EF4-FFF2-40B4-BE49-F238E27FC236}">
                <a16:creationId xmlns:a16="http://schemas.microsoft.com/office/drawing/2014/main" id="{197A4AE0-38AE-5842-A062-C165BD865498}"/>
              </a:ext>
            </a:extLst>
          </p:cNvPr>
          <p:cNvSpPr>
            <a:spLocks noGrp="1"/>
          </p:cNvSpPr>
          <p:nvPr>
            <p:ph type="body" sz="quarter" idx="14"/>
          </p:nvPr>
        </p:nvSpPr>
        <p:spPr>
          <a:xfrm>
            <a:off x="685800" y="1973532"/>
            <a:ext cx="2012795" cy="1583705"/>
          </a:xfrm>
        </p:spPr>
        <p:txBody>
          <a:bodyPr>
            <a:normAutofit/>
          </a:bodyPr>
          <a:lstStyle>
            <a:lvl1pPr>
              <a:defRPr sz="2400"/>
            </a:lvl1pPr>
          </a:lstStyle>
          <a:p>
            <a:pPr lvl="0"/>
            <a:r>
              <a:rPr lang="en-US"/>
              <a:t>Click to edit Master text styles</a:t>
            </a:r>
          </a:p>
        </p:txBody>
      </p:sp>
      <p:sp>
        <p:nvSpPr>
          <p:cNvPr id="12" name="Text Placeholder 3">
            <a:extLst>
              <a:ext uri="{FF2B5EF4-FFF2-40B4-BE49-F238E27FC236}">
                <a16:creationId xmlns:a16="http://schemas.microsoft.com/office/drawing/2014/main" id="{EFCF57B2-1F6F-564B-AE90-0606F45C499E}"/>
              </a:ext>
            </a:extLst>
          </p:cNvPr>
          <p:cNvSpPr>
            <a:spLocks noGrp="1"/>
          </p:cNvSpPr>
          <p:nvPr>
            <p:ph type="body" sz="quarter" idx="15"/>
          </p:nvPr>
        </p:nvSpPr>
        <p:spPr>
          <a:xfrm>
            <a:off x="3395547" y="1973532"/>
            <a:ext cx="2012795" cy="1583705"/>
          </a:xfrm>
        </p:spPr>
        <p:txBody>
          <a:bodyPr>
            <a:normAutofit/>
          </a:bodyPr>
          <a:lstStyle>
            <a:lvl1pPr>
              <a:defRPr sz="2400"/>
            </a:lvl1pPr>
          </a:lstStyle>
          <a:p>
            <a:pPr lvl="0"/>
            <a:r>
              <a:rPr lang="en-US"/>
              <a:t>Click to edit Master text styles</a:t>
            </a:r>
          </a:p>
        </p:txBody>
      </p:sp>
      <p:sp>
        <p:nvSpPr>
          <p:cNvPr id="13" name="Text Placeholder 3">
            <a:extLst>
              <a:ext uri="{FF2B5EF4-FFF2-40B4-BE49-F238E27FC236}">
                <a16:creationId xmlns:a16="http://schemas.microsoft.com/office/drawing/2014/main" id="{0FA9EEA3-2CAF-7046-AF37-6009977247CF}"/>
              </a:ext>
            </a:extLst>
          </p:cNvPr>
          <p:cNvSpPr>
            <a:spLocks noGrp="1"/>
          </p:cNvSpPr>
          <p:nvPr>
            <p:ph type="body" sz="quarter" idx="16"/>
          </p:nvPr>
        </p:nvSpPr>
        <p:spPr>
          <a:xfrm>
            <a:off x="685800" y="4582918"/>
            <a:ext cx="2012795" cy="1583705"/>
          </a:xfrm>
        </p:spPr>
        <p:txBody>
          <a:bodyPr>
            <a:normAutofit/>
          </a:bodyPr>
          <a:lstStyle>
            <a:lvl1pPr>
              <a:defRPr sz="2400"/>
            </a:lvl1pPr>
          </a:lstStyle>
          <a:p>
            <a:pPr lvl="0"/>
            <a:r>
              <a:rPr lang="en-US"/>
              <a:t>Click to edit Master text styles</a:t>
            </a:r>
          </a:p>
        </p:txBody>
      </p:sp>
      <p:sp>
        <p:nvSpPr>
          <p:cNvPr id="14" name="Text Placeholder 3">
            <a:extLst>
              <a:ext uri="{FF2B5EF4-FFF2-40B4-BE49-F238E27FC236}">
                <a16:creationId xmlns:a16="http://schemas.microsoft.com/office/drawing/2014/main" id="{16834188-F4F4-DA4C-8407-BA4BAA7EE0BB}"/>
              </a:ext>
            </a:extLst>
          </p:cNvPr>
          <p:cNvSpPr>
            <a:spLocks noGrp="1"/>
          </p:cNvSpPr>
          <p:nvPr>
            <p:ph type="body" sz="quarter" idx="17"/>
          </p:nvPr>
        </p:nvSpPr>
        <p:spPr>
          <a:xfrm>
            <a:off x="3395547" y="4582918"/>
            <a:ext cx="2012795" cy="1583705"/>
          </a:xfrm>
        </p:spPr>
        <p:txBody>
          <a:bodyPr>
            <a:normAutofit/>
          </a:bodyPr>
          <a:lstStyle>
            <a:lvl1pPr>
              <a:defRPr sz="2400"/>
            </a:lvl1pPr>
          </a:lstStyle>
          <a:p>
            <a:pPr lvl="0"/>
            <a:r>
              <a:rPr lang="en-US"/>
              <a:t>Click to edit Master text styles</a:t>
            </a:r>
          </a:p>
        </p:txBody>
      </p:sp>
    </p:spTree>
    <p:extLst>
      <p:ext uri="{BB962C8B-B14F-4D97-AF65-F5344CB8AC3E}">
        <p14:creationId xmlns:p14="http://schemas.microsoft.com/office/powerpoint/2010/main" val="26917760"/>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957D3-3144-8D48-A92E-C76664629CF9}"/>
              </a:ext>
            </a:extLst>
          </p:cNvPr>
          <p:cNvSpPr/>
          <p:nvPr userDrawn="1"/>
        </p:nvSpPr>
        <p:spPr>
          <a:xfrm>
            <a:off x="369841" y="2517613"/>
            <a:ext cx="3646921" cy="289104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Placeholder 25">
            <a:extLst>
              <a:ext uri="{FF2B5EF4-FFF2-40B4-BE49-F238E27FC236}">
                <a16:creationId xmlns:a16="http://schemas.microsoft.com/office/drawing/2014/main" id="{8741C95C-42C9-F842-87D4-4B2BC8DA03F5}"/>
              </a:ext>
            </a:extLst>
          </p:cNvPr>
          <p:cNvSpPr>
            <a:spLocks noGrp="1"/>
          </p:cNvSpPr>
          <p:nvPr>
            <p:ph type="body" sz="quarter" idx="13" hasCustomPrompt="1"/>
          </p:nvPr>
        </p:nvSpPr>
        <p:spPr>
          <a:xfrm>
            <a:off x="595532" y="3300413"/>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6" name="Date Placeholder 2">
            <a:extLst>
              <a:ext uri="{FF2B5EF4-FFF2-40B4-BE49-F238E27FC236}">
                <a16:creationId xmlns:a16="http://schemas.microsoft.com/office/drawing/2014/main" id="{C533C124-7598-6F4B-BCB0-626B6DB9EA8D}"/>
              </a:ext>
            </a:extLst>
          </p:cNvPr>
          <p:cNvSpPr txBox="1">
            <a:spLocks/>
          </p:cNvSpPr>
          <p:nvPr userDrawn="1"/>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F1F6868-B405-CA44-B412-5D6C4F518A0C}" type="datetimeFigureOut">
              <a:rPr lang="en-US" smtClean="0"/>
              <a:pPr/>
              <a:t>7/29/2026</a:t>
            </a:fld>
            <a:endParaRPr lang="en-US"/>
          </a:p>
        </p:txBody>
      </p:sp>
      <p:sp>
        <p:nvSpPr>
          <p:cNvPr id="7" name="Slide Number Placeholder 4">
            <a:extLst>
              <a:ext uri="{FF2B5EF4-FFF2-40B4-BE49-F238E27FC236}">
                <a16:creationId xmlns:a16="http://schemas.microsoft.com/office/drawing/2014/main" id="{6F0E789C-4D79-6649-8389-129C018B25FD}"/>
              </a:ext>
            </a:extLst>
          </p:cNvPr>
          <p:cNvSpPr txBox="1">
            <a:spLocks/>
          </p:cNvSpPr>
          <p:nvPr userDrawn="1"/>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1C45A3A-841E-C04D-A6C3-2A644B41F8FE}" type="slidenum">
              <a:rPr lang="en-US" smtClean="0"/>
              <a:pPr/>
              <a:t>‹#›</a:t>
            </a:fld>
            <a:endParaRPr lang="en-US"/>
          </a:p>
        </p:txBody>
      </p:sp>
      <p:sp>
        <p:nvSpPr>
          <p:cNvPr id="8" name="Rectangle 7">
            <a:extLst>
              <a:ext uri="{FF2B5EF4-FFF2-40B4-BE49-F238E27FC236}">
                <a16:creationId xmlns:a16="http://schemas.microsoft.com/office/drawing/2014/main" id="{DF540500-007F-2C4C-9583-7C56C95CB2D0}"/>
              </a:ext>
            </a:extLst>
          </p:cNvPr>
          <p:cNvSpPr/>
          <p:nvPr userDrawn="1"/>
        </p:nvSpPr>
        <p:spPr>
          <a:xfrm>
            <a:off x="369841" y="1325563"/>
            <a:ext cx="3646921" cy="1045406"/>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1139387-C38C-4A48-919B-2E0B84969B6A}"/>
              </a:ext>
            </a:extLst>
          </p:cNvPr>
          <p:cNvSpPr/>
          <p:nvPr userDrawn="1"/>
        </p:nvSpPr>
        <p:spPr>
          <a:xfrm>
            <a:off x="4284504" y="1325563"/>
            <a:ext cx="3646921" cy="1045406"/>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1B6231-8F23-CC44-B283-DD8E45233D78}"/>
              </a:ext>
            </a:extLst>
          </p:cNvPr>
          <p:cNvSpPr/>
          <p:nvPr userDrawn="1"/>
        </p:nvSpPr>
        <p:spPr>
          <a:xfrm>
            <a:off x="4284504" y="2517613"/>
            <a:ext cx="3646921" cy="289104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934F073-3FAB-F44A-A9FC-2DD482EB2FB2}"/>
              </a:ext>
            </a:extLst>
          </p:cNvPr>
          <p:cNvSpPr/>
          <p:nvPr userDrawn="1"/>
        </p:nvSpPr>
        <p:spPr>
          <a:xfrm>
            <a:off x="369841" y="5555300"/>
            <a:ext cx="3646921" cy="1040572"/>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CF16E65-9843-6A40-99CA-BFFEB583C63D}"/>
              </a:ext>
            </a:extLst>
          </p:cNvPr>
          <p:cNvSpPr/>
          <p:nvPr userDrawn="1"/>
        </p:nvSpPr>
        <p:spPr>
          <a:xfrm>
            <a:off x="4284504" y="5555300"/>
            <a:ext cx="3646921" cy="1040572"/>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BC26D5-E557-9941-B421-8058460DC3F1}"/>
              </a:ext>
            </a:extLst>
          </p:cNvPr>
          <p:cNvSpPr/>
          <p:nvPr userDrawn="1"/>
        </p:nvSpPr>
        <p:spPr>
          <a:xfrm>
            <a:off x="8199167" y="1325563"/>
            <a:ext cx="3646921" cy="1045406"/>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11AD63F-90C7-3C4E-ABB3-8B524AF71F83}"/>
              </a:ext>
            </a:extLst>
          </p:cNvPr>
          <p:cNvSpPr/>
          <p:nvPr userDrawn="1"/>
        </p:nvSpPr>
        <p:spPr>
          <a:xfrm>
            <a:off x="8199167" y="2517613"/>
            <a:ext cx="3646921" cy="289104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26AE21E-790E-6F43-9472-E4246AFE3896}"/>
              </a:ext>
            </a:extLst>
          </p:cNvPr>
          <p:cNvSpPr/>
          <p:nvPr userDrawn="1"/>
        </p:nvSpPr>
        <p:spPr>
          <a:xfrm>
            <a:off x="8199167" y="5555300"/>
            <a:ext cx="3646921" cy="1040572"/>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98F0FB9-C724-214B-8044-872D96427B79}"/>
              </a:ext>
            </a:extLst>
          </p:cNvPr>
          <p:cNvCxnSpPr>
            <a:cxnSpLocks/>
          </p:cNvCxnSpPr>
          <p:nvPr userDrawn="1"/>
        </p:nvCxnSpPr>
        <p:spPr>
          <a:xfrm>
            <a:off x="976628" y="3188854"/>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ECA40C7-300F-D740-8383-0D75BFFF1FE6}"/>
              </a:ext>
            </a:extLst>
          </p:cNvPr>
          <p:cNvCxnSpPr>
            <a:cxnSpLocks/>
          </p:cNvCxnSpPr>
          <p:nvPr userDrawn="1"/>
        </p:nvCxnSpPr>
        <p:spPr>
          <a:xfrm>
            <a:off x="4912523" y="3188854"/>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6366614-A93D-9D46-B70C-956EE518DC3B}"/>
              </a:ext>
            </a:extLst>
          </p:cNvPr>
          <p:cNvCxnSpPr>
            <a:cxnSpLocks/>
          </p:cNvCxnSpPr>
          <p:nvPr userDrawn="1"/>
        </p:nvCxnSpPr>
        <p:spPr>
          <a:xfrm>
            <a:off x="8808662" y="3188854"/>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E7720B87-E4A5-A640-A4FE-D34285F4100F}"/>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1" name="Picture 20">
            <a:extLst>
              <a:ext uri="{FF2B5EF4-FFF2-40B4-BE49-F238E27FC236}">
                <a16:creationId xmlns:a16="http://schemas.microsoft.com/office/drawing/2014/main" id="{B17863C5-E08E-1149-9A18-BABAC8F0441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ED54AA58-73EE-4948-AD09-E75021E43ED2}"/>
              </a:ext>
            </a:extLst>
          </p:cNvPr>
          <p:cNvSpPr>
            <a:spLocks noGrp="1"/>
          </p:cNvSpPr>
          <p:nvPr>
            <p:ph type="title"/>
          </p:nvPr>
        </p:nvSpPr>
        <p:spPr>
          <a:xfrm>
            <a:off x="573795" y="-10746"/>
            <a:ext cx="10515600" cy="1325563"/>
          </a:xfrm>
        </p:spPr>
        <p:txBody>
          <a:bodyPr>
            <a:no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3" name="Text Placeholder 32">
            <a:extLst>
              <a:ext uri="{FF2B5EF4-FFF2-40B4-BE49-F238E27FC236}">
                <a16:creationId xmlns:a16="http://schemas.microsoft.com/office/drawing/2014/main" id="{C8757D5C-F741-9D4C-A776-60B56D967679}"/>
              </a:ext>
            </a:extLst>
          </p:cNvPr>
          <p:cNvSpPr>
            <a:spLocks noGrp="1"/>
          </p:cNvSpPr>
          <p:nvPr>
            <p:ph type="body" sz="quarter" idx="16" hasCustomPrompt="1"/>
          </p:nvPr>
        </p:nvSpPr>
        <p:spPr>
          <a:xfrm>
            <a:off x="651746" y="2665413"/>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38" name="Picture Placeholder 37">
            <a:extLst>
              <a:ext uri="{FF2B5EF4-FFF2-40B4-BE49-F238E27FC236}">
                <a16:creationId xmlns:a16="http://schemas.microsoft.com/office/drawing/2014/main" id="{93CEE1F8-3251-0440-8096-36359A5D8761}"/>
              </a:ext>
            </a:extLst>
          </p:cNvPr>
          <p:cNvSpPr>
            <a:spLocks noGrp="1"/>
          </p:cNvSpPr>
          <p:nvPr>
            <p:ph type="pic" sz="quarter" idx="20" hasCustomPrompt="1"/>
          </p:nvPr>
        </p:nvSpPr>
        <p:spPr>
          <a:xfrm>
            <a:off x="1006156" y="1514667"/>
            <a:ext cx="2372519" cy="812404"/>
          </a:xfrm>
        </p:spPr>
        <p:txBody>
          <a:bodyPr>
            <a:normAutofit/>
          </a:bodyPr>
          <a:lstStyle>
            <a:lvl1pPr marL="0" indent="0">
              <a:buNone/>
              <a:defRPr sz="2000" b="1">
                <a:solidFill>
                  <a:schemeClr val="bg1"/>
                </a:solidFill>
              </a:defRPr>
            </a:lvl1pPr>
          </a:lstStyle>
          <a:p>
            <a:r>
              <a:rPr lang="en-US" dirty="0"/>
              <a:t>Picture/icon/text</a:t>
            </a:r>
          </a:p>
        </p:txBody>
      </p:sp>
      <p:sp>
        <p:nvSpPr>
          <p:cNvPr id="46" name="Text Placeholder 32">
            <a:extLst>
              <a:ext uri="{FF2B5EF4-FFF2-40B4-BE49-F238E27FC236}">
                <a16:creationId xmlns:a16="http://schemas.microsoft.com/office/drawing/2014/main" id="{A76E73E8-64F1-594C-B190-E2218702653A}"/>
              </a:ext>
            </a:extLst>
          </p:cNvPr>
          <p:cNvSpPr>
            <a:spLocks noGrp="1"/>
          </p:cNvSpPr>
          <p:nvPr>
            <p:ph type="body" sz="quarter" idx="21" hasCustomPrompt="1"/>
          </p:nvPr>
        </p:nvSpPr>
        <p:spPr>
          <a:xfrm>
            <a:off x="651746" y="5865811"/>
            <a:ext cx="3081338" cy="423862"/>
          </a:xfrm>
        </p:spPr>
        <p:txBody>
          <a:bodyPr>
            <a:normAutofit/>
          </a:bodyPr>
          <a:lstStyle>
            <a:lvl1pPr marL="0" indent="0" algn="ctr">
              <a:buNone/>
              <a:defRPr sz="2400" b="1">
                <a:solidFill>
                  <a:schemeClr val="bg1"/>
                </a:solidFill>
              </a:defRPr>
            </a:lvl1pPr>
          </a:lstStyle>
          <a:p>
            <a:pPr lvl="0"/>
            <a:r>
              <a:rPr lang="en-US" dirty="0"/>
              <a:t>text</a:t>
            </a:r>
          </a:p>
        </p:txBody>
      </p:sp>
      <p:sp>
        <p:nvSpPr>
          <p:cNvPr id="47" name="Text Placeholder 25">
            <a:extLst>
              <a:ext uri="{FF2B5EF4-FFF2-40B4-BE49-F238E27FC236}">
                <a16:creationId xmlns:a16="http://schemas.microsoft.com/office/drawing/2014/main" id="{0B387609-B795-D844-B647-0F5BA79E9C03}"/>
              </a:ext>
            </a:extLst>
          </p:cNvPr>
          <p:cNvSpPr>
            <a:spLocks noGrp="1"/>
          </p:cNvSpPr>
          <p:nvPr>
            <p:ph type="body" sz="quarter" idx="22" hasCustomPrompt="1"/>
          </p:nvPr>
        </p:nvSpPr>
        <p:spPr>
          <a:xfrm>
            <a:off x="4520761" y="3300413"/>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48" name="Text Placeholder 32">
            <a:extLst>
              <a:ext uri="{FF2B5EF4-FFF2-40B4-BE49-F238E27FC236}">
                <a16:creationId xmlns:a16="http://schemas.microsoft.com/office/drawing/2014/main" id="{DD5E362E-24E5-7D40-96A7-FA2DEC319884}"/>
              </a:ext>
            </a:extLst>
          </p:cNvPr>
          <p:cNvSpPr>
            <a:spLocks noGrp="1"/>
          </p:cNvSpPr>
          <p:nvPr>
            <p:ph type="body" sz="quarter" idx="23" hasCustomPrompt="1"/>
          </p:nvPr>
        </p:nvSpPr>
        <p:spPr>
          <a:xfrm>
            <a:off x="4576975" y="2665413"/>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49" name="Picture Placeholder 37">
            <a:extLst>
              <a:ext uri="{FF2B5EF4-FFF2-40B4-BE49-F238E27FC236}">
                <a16:creationId xmlns:a16="http://schemas.microsoft.com/office/drawing/2014/main" id="{661F928C-9292-554A-911D-2CF5F07ED9FA}"/>
              </a:ext>
            </a:extLst>
          </p:cNvPr>
          <p:cNvSpPr>
            <a:spLocks noGrp="1"/>
          </p:cNvSpPr>
          <p:nvPr>
            <p:ph type="pic" sz="quarter" idx="24" hasCustomPrompt="1"/>
          </p:nvPr>
        </p:nvSpPr>
        <p:spPr>
          <a:xfrm>
            <a:off x="4931385" y="1514667"/>
            <a:ext cx="2372519" cy="812404"/>
          </a:xfrm>
        </p:spPr>
        <p:txBody>
          <a:bodyPr>
            <a:normAutofit/>
          </a:bodyPr>
          <a:lstStyle>
            <a:lvl1pPr marL="0" indent="0">
              <a:buNone/>
              <a:defRPr sz="2000" b="1">
                <a:solidFill>
                  <a:schemeClr val="bg1"/>
                </a:solidFill>
              </a:defRPr>
            </a:lvl1pPr>
          </a:lstStyle>
          <a:p>
            <a:r>
              <a:rPr lang="en-US" dirty="0"/>
              <a:t>Picture/icon/text</a:t>
            </a:r>
          </a:p>
        </p:txBody>
      </p:sp>
      <p:sp>
        <p:nvSpPr>
          <p:cNvPr id="50" name="Text Placeholder 32">
            <a:extLst>
              <a:ext uri="{FF2B5EF4-FFF2-40B4-BE49-F238E27FC236}">
                <a16:creationId xmlns:a16="http://schemas.microsoft.com/office/drawing/2014/main" id="{FBDB12C9-B50E-1848-A59A-138150A1E8F7}"/>
              </a:ext>
            </a:extLst>
          </p:cNvPr>
          <p:cNvSpPr>
            <a:spLocks noGrp="1"/>
          </p:cNvSpPr>
          <p:nvPr>
            <p:ph type="body" sz="quarter" idx="25" hasCustomPrompt="1"/>
          </p:nvPr>
        </p:nvSpPr>
        <p:spPr>
          <a:xfrm>
            <a:off x="4576975" y="5865811"/>
            <a:ext cx="3081338" cy="423862"/>
          </a:xfrm>
        </p:spPr>
        <p:txBody>
          <a:bodyPr>
            <a:normAutofit/>
          </a:bodyPr>
          <a:lstStyle>
            <a:lvl1pPr marL="0" indent="0" algn="ctr">
              <a:buNone/>
              <a:defRPr sz="2400" b="1">
                <a:solidFill>
                  <a:schemeClr val="bg1"/>
                </a:solidFill>
              </a:defRPr>
            </a:lvl1pPr>
          </a:lstStyle>
          <a:p>
            <a:pPr lvl="0"/>
            <a:r>
              <a:rPr lang="en-US" dirty="0"/>
              <a:t>text</a:t>
            </a:r>
          </a:p>
        </p:txBody>
      </p:sp>
      <p:sp>
        <p:nvSpPr>
          <p:cNvPr id="55" name="Text Placeholder 25">
            <a:extLst>
              <a:ext uri="{FF2B5EF4-FFF2-40B4-BE49-F238E27FC236}">
                <a16:creationId xmlns:a16="http://schemas.microsoft.com/office/drawing/2014/main" id="{3141CCAE-F80A-FD41-9DB6-A01254D13232}"/>
              </a:ext>
            </a:extLst>
          </p:cNvPr>
          <p:cNvSpPr>
            <a:spLocks noGrp="1"/>
          </p:cNvSpPr>
          <p:nvPr>
            <p:ph type="body" sz="quarter" idx="26" hasCustomPrompt="1"/>
          </p:nvPr>
        </p:nvSpPr>
        <p:spPr>
          <a:xfrm>
            <a:off x="8423688" y="3300413"/>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56" name="Text Placeholder 32">
            <a:extLst>
              <a:ext uri="{FF2B5EF4-FFF2-40B4-BE49-F238E27FC236}">
                <a16:creationId xmlns:a16="http://schemas.microsoft.com/office/drawing/2014/main" id="{6DE6C436-9B4A-504A-BF61-BB90F44028BE}"/>
              </a:ext>
            </a:extLst>
          </p:cNvPr>
          <p:cNvSpPr>
            <a:spLocks noGrp="1"/>
          </p:cNvSpPr>
          <p:nvPr>
            <p:ph type="body" sz="quarter" idx="27" hasCustomPrompt="1"/>
          </p:nvPr>
        </p:nvSpPr>
        <p:spPr>
          <a:xfrm>
            <a:off x="8479902" y="2665413"/>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57" name="Picture Placeholder 37">
            <a:extLst>
              <a:ext uri="{FF2B5EF4-FFF2-40B4-BE49-F238E27FC236}">
                <a16:creationId xmlns:a16="http://schemas.microsoft.com/office/drawing/2014/main" id="{DE52AE46-0B43-6F44-A580-F5BA1C3002F3}"/>
              </a:ext>
            </a:extLst>
          </p:cNvPr>
          <p:cNvSpPr>
            <a:spLocks noGrp="1"/>
          </p:cNvSpPr>
          <p:nvPr>
            <p:ph type="pic" sz="quarter" idx="28" hasCustomPrompt="1"/>
          </p:nvPr>
        </p:nvSpPr>
        <p:spPr>
          <a:xfrm>
            <a:off x="8834312" y="1514667"/>
            <a:ext cx="2372519" cy="812404"/>
          </a:xfrm>
        </p:spPr>
        <p:txBody>
          <a:bodyPr>
            <a:normAutofit/>
          </a:bodyPr>
          <a:lstStyle>
            <a:lvl1pPr marL="0" indent="0">
              <a:buNone/>
              <a:defRPr sz="2000" b="1">
                <a:solidFill>
                  <a:schemeClr val="bg1"/>
                </a:solidFill>
              </a:defRPr>
            </a:lvl1pPr>
          </a:lstStyle>
          <a:p>
            <a:r>
              <a:rPr lang="en-US" dirty="0"/>
              <a:t>Picture/icon/text</a:t>
            </a:r>
          </a:p>
        </p:txBody>
      </p:sp>
      <p:sp>
        <p:nvSpPr>
          <p:cNvPr id="58" name="Text Placeholder 32">
            <a:extLst>
              <a:ext uri="{FF2B5EF4-FFF2-40B4-BE49-F238E27FC236}">
                <a16:creationId xmlns:a16="http://schemas.microsoft.com/office/drawing/2014/main" id="{B149A87B-DFEA-8B43-9E0B-AF439809308B}"/>
              </a:ext>
            </a:extLst>
          </p:cNvPr>
          <p:cNvSpPr>
            <a:spLocks noGrp="1"/>
          </p:cNvSpPr>
          <p:nvPr>
            <p:ph type="body" sz="quarter" idx="29" hasCustomPrompt="1"/>
          </p:nvPr>
        </p:nvSpPr>
        <p:spPr>
          <a:xfrm>
            <a:off x="8479902" y="5865811"/>
            <a:ext cx="3081338" cy="423862"/>
          </a:xfrm>
        </p:spPr>
        <p:txBody>
          <a:bodyPr>
            <a:normAutofit/>
          </a:bodyPr>
          <a:lstStyle>
            <a:lvl1pPr marL="0" indent="0" algn="ctr">
              <a:buNone/>
              <a:defRPr sz="2400" b="1">
                <a:solidFill>
                  <a:schemeClr val="bg1"/>
                </a:solidFill>
              </a:defRPr>
            </a:lvl1pPr>
          </a:lstStyle>
          <a:p>
            <a:pPr lvl="0"/>
            <a:r>
              <a:rPr lang="en-US" dirty="0"/>
              <a:t>text</a:t>
            </a:r>
          </a:p>
        </p:txBody>
      </p:sp>
    </p:spTree>
    <p:extLst>
      <p:ext uri="{BB962C8B-B14F-4D97-AF65-F5344CB8AC3E}">
        <p14:creationId xmlns:p14="http://schemas.microsoft.com/office/powerpoint/2010/main" val="360798562"/>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957D3-3144-8D48-A92E-C76664629CF9}"/>
              </a:ext>
            </a:extLst>
          </p:cNvPr>
          <p:cNvSpPr/>
          <p:nvPr userDrawn="1"/>
        </p:nvSpPr>
        <p:spPr>
          <a:xfrm>
            <a:off x="369841" y="3428999"/>
            <a:ext cx="3646921" cy="31668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Placeholder 25">
            <a:extLst>
              <a:ext uri="{FF2B5EF4-FFF2-40B4-BE49-F238E27FC236}">
                <a16:creationId xmlns:a16="http://schemas.microsoft.com/office/drawing/2014/main" id="{8741C95C-42C9-F842-87D4-4B2BC8DA03F5}"/>
              </a:ext>
            </a:extLst>
          </p:cNvPr>
          <p:cNvSpPr>
            <a:spLocks noGrp="1"/>
          </p:cNvSpPr>
          <p:nvPr>
            <p:ph type="body" sz="quarter" idx="13" hasCustomPrompt="1"/>
          </p:nvPr>
        </p:nvSpPr>
        <p:spPr>
          <a:xfrm>
            <a:off x="595532" y="4625397"/>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11" name="Rectangle 10">
            <a:extLst>
              <a:ext uri="{FF2B5EF4-FFF2-40B4-BE49-F238E27FC236}">
                <a16:creationId xmlns:a16="http://schemas.microsoft.com/office/drawing/2014/main" id="{1C1B6231-8F23-CC44-B283-DD8E45233D78}"/>
              </a:ext>
            </a:extLst>
          </p:cNvPr>
          <p:cNvSpPr/>
          <p:nvPr userDrawn="1"/>
        </p:nvSpPr>
        <p:spPr>
          <a:xfrm>
            <a:off x="4284504" y="3428999"/>
            <a:ext cx="3646921" cy="31668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11AD63F-90C7-3C4E-ABB3-8B524AF71F83}"/>
              </a:ext>
            </a:extLst>
          </p:cNvPr>
          <p:cNvSpPr/>
          <p:nvPr userDrawn="1"/>
        </p:nvSpPr>
        <p:spPr>
          <a:xfrm>
            <a:off x="8199167" y="3428999"/>
            <a:ext cx="3646921" cy="31668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98F0FB9-C724-214B-8044-872D96427B79}"/>
              </a:ext>
            </a:extLst>
          </p:cNvPr>
          <p:cNvCxnSpPr>
            <a:cxnSpLocks/>
          </p:cNvCxnSpPr>
          <p:nvPr userDrawn="1"/>
        </p:nvCxnSpPr>
        <p:spPr>
          <a:xfrm>
            <a:off x="976628" y="4513838"/>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ECA40C7-300F-D740-8383-0D75BFFF1FE6}"/>
              </a:ext>
            </a:extLst>
          </p:cNvPr>
          <p:cNvCxnSpPr>
            <a:cxnSpLocks/>
          </p:cNvCxnSpPr>
          <p:nvPr userDrawn="1"/>
        </p:nvCxnSpPr>
        <p:spPr>
          <a:xfrm>
            <a:off x="4912523" y="4513838"/>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6366614-A93D-9D46-B70C-956EE518DC3B}"/>
              </a:ext>
            </a:extLst>
          </p:cNvPr>
          <p:cNvCxnSpPr>
            <a:cxnSpLocks/>
          </p:cNvCxnSpPr>
          <p:nvPr userDrawn="1"/>
        </p:nvCxnSpPr>
        <p:spPr>
          <a:xfrm>
            <a:off x="8808662" y="4513838"/>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E7720B87-E4A5-A640-A4FE-D34285F4100F}"/>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1" name="Picture 20">
            <a:extLst>
              <a:ext uri="{FF2B5EF4-FFF2-40B4-BE49-F238E27FC236}">
                <a16:creationId xmlns:a16="http://schemas.microsoft.com/office/drawing/2014/main" id="{B17863C5-E08E-1149-9A18-BABAC8F0441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ED54AA58-73EE-4948-AD09-E75021E43ED2}"/>
              </a:ext>
            </a:extLst>
          </p:cNvPr>
          <p:cNvSpPr>
            <a:spLocks noGrp="1"/>
          </p:cNvSpPr>
          <p:nvPr>
            <p:ph type="title"/>
          </p:nvPr>
        </p:nvSpPr>
        <p:spPr>
          <a:xfrm>
            <a:off x="573795" y="-10746"/>
            <a:ext cx="10515600" cy="1325563"/>
          </a:xfrm>
        </p:spPr>
        <p:txBody>
          <a:bodyPr>
            <a:no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3" name="Text Placeholder 32">
            <a:extLst>
              <a:ext uri="{FF2B5EF4-FFF2-40B4-BE49-F238E27FC236}">
                <a16:creationId xmlns:a16="http://schemas.microsoft.com/office/drawing/2014/main" id="{C8757D5C-F741-9D4C-A776-60B56D967679}"/>
              </a:ext>
            </a:extLst>
          </p:cNvPr>
          <p:cNvSpPr>
            <a:spLocks noGrp="1"/>
          </p:cNvSpPr>
          <p:nvPr>
            <p:ph type="body" sz="quarter" idx="16" hasCustomPrompt="1"/>
          </p:nvPr>
        </p:nvSpPr>
        <p:spPr>
          <a:xfrm>
            <a:off x="651746" y="3990397"/>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47" name="Text Placeholder 25">
            <a:extLst>
              <a:ext uri="{FF2B5EF4-FFF2-40B4-BE49-F238E27FC236}">
                <a16:creationId xmlns:a16="http://schemas.microsoft.com/office/drawing/2014/main" id="{0B387609-B795-D844-B647-0F5BA79E9C03}"/>
              </a:ext>
            </a:extLst>
          </p:cNvPr>
          <p:cNvSpPr>
            <a:spLocks noGrp="1"/>
          </p:cNvSpPr>
          <p:nvPr>
            <p:ph type="body" sz="quarter" idx="22" hasCustomPrompt="1"/>
          </p:nvPr>
        </p:nvSpPr>
        <p:spPr>
          <a:xfrm>
            <a:off x="4520761" y="4625397"/>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48" name="Text Placeholder 32">
            <a:extLst>
              <a:ext uri="{FF2B5EF4-FFF2-40B4-BE49-F238E27FC236}">
                <a16:creationId xmlns:a16="http://schemas.microsoft.com/office/drawing/2014/main" id="{DD5E362E-24E5-7D40-96A7-FA2DEC319884}"/>
              </a:ext>
            </a:extLst>
          </p:cNvPr>
          <p:cNvSpPr>
            <a:spLocks noGrp="1"/>
          </p:cNvSpPr>
          <p:nvPr>
            <p:ph type="body" sz="quarter" idx="23" hasCustomPrompt="1"/>
          </p:nvPr>
        </p:nvSpPr>
        <p:spPr>
          <a:xfrm>
            <a:off x="4576975" y="3990397"/>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49" name="Picture Placeholder 37">
            <a:extLst>
              <a:ext uri="{FF2B5EF4-FFF2-40B4-BE49-F238E27FC236}">
                <a16:creationId xmlns:a16="http://schemas.microsoft.com/office/drawing/2014/main" id="{661F928C-9292-554A-911D-2CF5F07ED9FA}"/>
              </a:ext>
            </a:extLst>
          </p:cNvPr>
          <p:cNvSpPr>
            <a:spLocks noGrp="1"/>
          </p:cNvSpPr>
          <p:nvPr>
            <p:ph type="pic" sz="quarter" idx="24" hasCustomPrompt="1"/>
          </p:nvPr>
        </p:nvSpPr>
        <p:spPr>
          <a:xfrm>
            <a:off x="4284504" y="1331132"/>
            <a:ext cx="3646921" cy="1991878"/>
          </a:xfrm>
        </p:spPr>
        <p:txBody>
          <a:bodyPr>
            <a:normAutofit/>
          </a:bodyPr>
          <a:lstStyle>
            <a:lvl1pPr marL="0" indent="0">
              <a:buNone/>
              <a:defRPr sz="2000" b="1">
                <a:solidFill>
                  <a:schemeClr val="bg1"/>
                </a:solidFill>
              </a:defRPr>
            </a:lvl1pPr>
          </a:lstStyle>
          <a:p>
            <a:r>
              <a:rPr lang="en-US" dirty="0"/>
              <a:t>Picture/icon/text</a:t>
            </a:r>
          </a:p>
        </p:txBody>
      </p:sp>
      <p:sp>
        <p:nvSpPr>
          <p:cNvPr id="55" name="Text Placeholder 25">
            <a:extLst>
              <a:ext uri="{FF2B5EF4-FFF2-40B4-BE49-F238E27FC236}">
                <a16:creationId xmlns:a16="http://schemas.microsoft.com/office/drawing/2014/main" id="{3141CCAE-F80A-FD41-9DB6-A01254D13232}"/>
              </a:ext>
            </a:extLst>
          </p:cNvPr>
          <p:cNvSpPr>
            <a:spLocks noGrp="1"/>
          </p:cNvSpPr>
          <p:nvPr>
            <p:ph type="body" sz="quarter" idx="26" hasCustomPrompt="1"/>
          </p:nvPr>
        </p:nvSpPr>
        <p:spPr>
          <a:xfrm>
            <a:off x="8423688" y="4625397"/>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56" name="Text Placeholder 32">
            <a:extLst>
              <a:ext uri="{FF2B5EF4-FFF2-40B4-BE49-F238E27FC236}">
                <a16:creationId xmlns:a16="http://schemas.microsoft.com/office/drawing/2014/main" id="{6DE6C436-9B4A-504A-BF61-BB90F44028BE}"/>
              </a:ext>
            </a:extLst>
          </p:cNvPr>
          <p:cNvSpPr>
            <a:spLocks noGrp="1"/>
          </p:cNvSpPr>
          <p:nvPr>
            <p:ph type="body" sz="quarter" idx="27" hasCustomPrompt="1"/>
          </p:nvPr>
        </p:nvSpPr>
        <p:spPr>
          <a:xfrm>
            <a:off x="8479902" y="3990397"/>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31" name="Picture Placeholder 37">
            <a:extLst>
              <a:ext uri="{FF2B5EF4-FFF2-40B4-BE49-F238E27FC236}">
                <a16:creationId xmlns:a16="http://schemas.microsoft.com/office/drawing/2014/main" id="{97844E18-3BE6-C74E-BB09-B81CC159F77D}"/>
              </a:ext>
            </a:extLst>
          </p:cNvPr>
          <p:cNvSpPr>
            <a:spLocks noGrp="1"/>
          </p:cNvSpPr>
          <p:nvPr>
            <p:ph type="pic" sz="quarter" idx="28" hasCustomPrompt="1"/>
          </p:nvPr>
        </p:nvSpPr>
        <p:spPr>
          <a:xfrm>
            <a:off x="8196747" y="1331132"/>
            <a:ext cx="3646921" cy="1991878"/>
          </a:xfrm>
        </p:spPr>
        <p:txBody>
          <a:bodyPr>
            <a:normAutofit/>
          </a:bodyPr>
          <a:lstStyle>
            <a:lvl1pPr marL="0" indent="0">
              <a:buNone/>
              <a:defRPr sz="2000" b="1">
                <a:solidFill>
                  <a:schemeClr val="bg1"/>
                </a:solidFill>
              </a:defRPr>
            </a:lvl1pPr>
          </a:lstStyle>
          <a:p>
            <a:r>
              <a:rPr lang="en-US" dirty="0"/>
              <a:t>Picture/icon/text</a:t>
            </a:r>
          </a:p>
        </p:txBody>
      </p:sp>
      <p:sp>
        <p:nvSpPr>
          <p:cNvPr id="32" name="Picture Placeholder 37">
            <a:extLst>
              <a:ext uri="{FF2B5EF4-FFF2-40B4-BE49-F238E27FC236}">
                <a16:creationId xmlns:a16="http://schemas.microsoft.com/office/drawing/2014/main" id="{EEDCD707-9F20-FF45-B883-BF8A321D6793}"/>
              </a:ext>
            </a:extLst>
          </p:cNvPr>
          <p:cNvSpPr>
            <a:spLocks noGrp="1"/>
          </p:cNvSpPr>
          <p:nvPr>
            <p:ph type="pic" sz="quarter" idx="29" hasCustomPrompt="1"/>
          </p:nvPr>
        </p:nvSpPr>
        <p:spPr>
          <a:xfrm>
            <a:off x="360686" y="1331132"/>
            <a:ext cx="3646921" cy="1991878"/>
          </a:xfrm>
        </p:spPr>
        <p:txBody>
          <a:bodyPr>
            <a:normAutofit/>
          </a:bodyPr>
          <a:lstStyle>
            <a:lvl1pPr marL="0" indent="0">
              <a:buNone/>
              <a:defRPr sz="2000" b="1">
                <a:solidFill>
                  <a:schemeClr val="bg1"/>
                </a:solidFill>
              </a:defRPr>
            </a:lvl1pPr>
          </a:lstStyle>
          <a:p>
            <a:r>
              <a:rPr lang="en-US" dirty="0"/>
              <a:t>Picture/icon/text</a:t>
            </a:r>
          </a:p>
        </p:txBody>
      </p:sp>
    </p:spTree>
    <p:extLst>
      <p:ext uri="{BB962C8B-B14F-4D97-AF65-F5344CB8AC3E}">
        <p14:creationId xmlns:p14="http://schemas.microsoft.com/office/powerpoint/2010/main" val="3287266410"/>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DE6EEC3-429B-8A44-983D-A0B899649699}"/>
              </a:ext>
            </a:extLst>
          </p:cNvPr>
          <p:cNvSpPr/>
          <p:nvPr userDrawn="1"/>
        </p:nvSpPr>
        <p:spPr>
          <a:xfrm>
            <a:off x="824753" y="4006449"/>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7" name="Rectangle 6">
            <a:extLst>
              <a:ext uri="{FF2B5EF4-FFF2-40B4-BE49-F238E27FC236}">
                <a16:creationId xmlns:a16="http://schemas.microsoft.com/office/drawing/2014/main" id="{68790314-C2CB-2543-8A25-EF005E1193E7}"/>
              </a:ext>
            </a:extLst>
          </p:cNvPr>
          <p:cNvSpPr/>
          <p:nvPr userDrawn="1"/>
        </p:nvSpPr>
        <p:spPr>
          <a:xfrm>
            <a:off x="824753" y="1537991"/>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8" name="Rectangle 7">
            <a:extLst>
              <a:ext uri="{FF2B5EF4-FFF2-40B4-BE49-F238E27FC236}">
                <a16:creationId xmlns:a16="http://schemas.microsoft.com/office/drawing/2014/main" id="{91F2A552-9800-2843-9545-B643B2DB4F85}"/>
              </a:ext>
            </a:extLst>
          </p:cNvPr>
          <p:cNvSpPr/>
          <p:nvPr userDrawn="1"/>
        </p:nvSpPr>
        <p:spPr>
          <a:xfrm>
            <a:off x="6470159" y="4006449"/>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Rectangle 8">
            <a:extLst>
              <a:ext uri="{FF2B5EF4-FFF2-40B4-BE49-F238E27FC236}">
                <a16:creationId xmlns:a16="http://schemas.microsoft.com/office/drawing/2014/main" id="{53D2024D-0140-DA45-97C2-9DDF9E1590DD}"/>
              </a:ext>
            </a:extLst>
          </p:cNvPr>
          <p:cNvSpPr/>
          <p:nvPr userDrawn="1"/>
        </p:nvSpPr>
        <p:spPr>
          <a:xfrm>
            <a:off x="6470159" y="1537991"/>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0" name="Rectangle 9">
            <a:extLst>
              <a:ext uri="{FF2B5EF4-FFF2-40B4-BE49-F238E27FC236}">
                <a16:creationId xmlns:a16="http://schemas.microsoft.com/office/drawing/2014/main" id="{2922E909-D766-154D-BEF2-807FD212D4CF}"/>
              </a:ext>
            </a:extLst>
          </p:cNvPr>
          <p:cNvSpPr/>
          <p:nvPr userDrawn="1"/>
        </p:nvSpPr>
        <p:spPr>
          <a:xfrm>
            <a:off x="824754" y="4006449"/>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1" name="Rectangle 10">
            <a:extLst>
              <a:ext uri="{FF2B5EF4-FFF2-40B4-BE49-F238E27FC236}">
                <a16:creationId xmlns:a16="http://schemas.microsoft.com/office/drawing/2014/main" id="{FB5D3F60-129E-9142-8BD9-F4C41E6DFAAD}"/>
              </a:ext>
            </a:extLst>
          </p:cNvPr>
          <p:cNvSpPr/>
          <p:nvPr userDrawn="1"/>
        </p:nvSpPr>
        <p:spPr>
          <a:xfrm>
            <a:off x="824754" y="1537991"/>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Rectangle 11">
            <a:extLst>
              <a:ext uri="{FF2B5EF4-FFF2-40B4-BE49-F238E27FC236}">
                <a16:creationId xmlns:a16="http://schemas.microsoft.com/office/drawing/2014/main" id="{3D57F28F-25A6-D147-A0FA-7657391E0C3A}"/>
              </a:ext>
            </a:extLst>
          </p:cNvPr>
          <p:cNvSpPr/>
          <p:nvPr userDrawn="1"/>
        </p:nvSpPr>
        <p:spPr>
          <a:xfrm>
            <a:off x="6470160" y="4006449"/>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C7DB7B92-72E2-B44D-9709-6CD2329A9F44}"/>
              </a:ext>
            </a:extLst>
          </p:cNvPr>
          <p:cNvSpPr/>
          <p:nvPr userDrawn="1"/>
        </p:nvSpPr>
        <p:spPr>
          <a:xfrm>
            <a:off x="6470160" y="1537991"/>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TextBox 13">
            <a:extLst>
              <a:ext uri="{FF2B5EF4-FFF2-40B4-BE49-F238E27FC236}">
                <a16:creationId xmlns:a16="http://schemas.microsoft.com/office/drawing/2014/main" id="{45C150E7-6EE6-0A44-B69D-512C0471E36C}"/>
              </a:ext>
            </a:extLst>
          </p:cNvPr>
          <p:cNvSpPr txBox="1"/>
          <p:nvPr userDrawn="1"/>
        </p:nvSpPr>
        <p:spPr>
          <a:xfrm>
            <a:off x="951202" y="1578331"/>
            <a:ext cx="522784" cy="446276"/>
          </a:xfrm>
          <a:prstGeom prst="rect">
            <a:avLst/>
          </a:prstGeom>
          <a:noFill/>
        </p:spPr>
        <p:txBody>
          <a:bodyPr wrap="square" rtlCol="0">
            <a:spAutoFit/>
          </a:bodyPr>
          <a:lstStyle/>
          <a:p>
            <a:r>
              <a:rPr lang="en-US" sz="2300" b="1" dirty="0">
                <a:solidFill>
                  <a:schemeClr val="bg1"/>
                </a:solidFill>
                <a:latin typeface="Calibri" panose="020F0502020204030204" pitchFamily="34" charset="0"/>
                <a:ea typeface="Arial" charset="0"/>
                <a:cs typeface="Calibri" panose="020F0502020204030204" pitchFamily="34" charset="0"/>
              </a:rPr>
              <a:t>1</a:t>
            </a:r>
          </a:p>
        </p:txBody>
      </p:sp>
      <p:sp>
        <p:nvSpPr>
          <p:cNvPr id="15" name="TextBox 14">
            <a:extLst>
              <a:ext uri="{FF2B5EF4-FFF2-40B4-BE49-F238E27FC236}">
                <a16:creationId xmlns:a16="http://schemas.microsoft.com/office/drawing/2014/main" id="{10898912-181E-454B-9939-32C6A2A454D3}"/>
              </a:ext>
            </a:extLst>
          </p:cNvPr>
          <p:cNvSpPr txBox="1"/>
          <p:nvPr userDrawn="1"/>
        </p:nvSpPr>
        <p:spPr>
          <a:xfrm>
            <a:off x="6612414" y="1578331"/>
            <a:ext cx="522784" cy="446276"/>
          </a:xfrm>
          <a:prstGeom prst="rect">
            <a:avLst/>
          </a:prstGeom>
          <a:noFill/>
        </p:spPr>
        <p:txBody>
          <a:bodyPr wrap="square" rtlCol="0">
            <a:spAutoFit/>
          </a:bodyPr>
          <a:lstStyle/>
          <a:p>
            <a:r>
              <a:rPr lang="en-US" sz="2300" b="1">
                <a:solidFill>
                  <a:schemeClr val="bg1"/>
                </a:solidFill>
                <a:latin typeface="Calibri" panose="020F0502020204030204" pitchFamily="34" charset="0"/>
                <a:ea typeface="Arial" charset="0"/>
                <a:cs typeface="Calibri" panose="020F0502020204030204" pitchFamily="34" charset="0"/>
              </a:rPr>
              <a:t>2</a:t>
            </a:r>
            <a:endParaRPr lang="en-US" sz="2300" b="1" dirty="0">
              <a:solidFill>
                <a:schemeClr val="bg1"/>
              </a:solidFill>
              <a:latin typeface="Calibri" panose="020F0502020204030204" pitchFamily="34" charset="0"/>
              <a:ea typeface="Arial" charset="0"/>
              <a:cs typeface="Calibri" panose="020F0502020204030204" pitchFamily="34" charset="0"/>
            </a:endParaRPr>
          </a:p>
        </p:txBody>
      </p:sp>
      <p:sp>
        <p:nvSpPr>
          <p:cNvPr id="16" name="TextBox 15">
            <a:extLst>
              <a:ext uri="{FF2B5EF4-FFF2-40B4-BE49-F238E27FC236}">
                <a16:creationId xmlns:a16="http://schemas.microsoft.com/office/drawing/2014/main" id="{5EE4FA57-D13E-3747-91A6-72CF997A240F}"/>
              </a:ext>
            </a:extLst>
          </p:cNvPr>
          <p:cNvSpPr txBox="1"/>
          <p:nvPr userDrawn="1"/>
        </p:nvSpPr>
        <p:spPr>
          <a:xfrm>
            <a:off x="951202" y="4053326"/>
            <a:ext cx="522784" cy="446276"/>
          </a:xfrm>
          <a:prstGeom prst="rect">
            <a:avLst/>
          </a:prstGeom>
          <a:noFill/>
        </p:spPr>
        <p:txBody>
          <a:bodyPr wrap="square" rtlCol="0">
            <a:spAutoFit/>
          </a:bodyPr>
          <a:lstStyle/>
          <a:p>
            <a:r>
              <a:rPr lang="en-US" sz="2300" b="1" dirty="0">
                <a:solidFill>
                  <a:schemeClr val="bg1"/>
                </a:solidFill>
                <a:latin typeface="Calibri" panose="020F0502020204030204" pitchFamily="34" charset="0"/>
                <a:ea typeface="Arial" charset="0"/>
                <a:cs typeface="Calibri" panose="020F0502020204030204" pitchFamily="34" charset="0"/>
              </a:rPr>
              <a:t>3</a:t>
            </a:r>
          </a:p>
        </p:txBody>
      </p:sp>
      <p:sp>
        <p:nvSpPr>
          <p:cNvPr id="17" name="TextBox 16">
            <a:extLst>
              <a:ext uri="{FF2B5EF4-FFF2-40B4-BE49-F238E27FC236}">
                <a16:creationId xmlns:a16="http://schemas.microsoft.com/office/drawing/2014/main" id="{363BA8B7-F13E-A84B-AF80-E02975C1DF04}"/>
              </a:ext>
            </a:extLst>
          </p:cNvPr>
          <p:cNvSpPr txBox="1"/>
          <p:nvPr userDrawn="1"/>
        </p:nvSpPr>
        <p:spPr>
          <a:xfrm>
            <a:off x="6612414" y="4053326"/>
            <a:ext cx="522784" cy="446276"/>
          </a:xfrm>
          <a:prstGeom prst="rect">
            <a:avLst/>
          </a:prstGeom>
          <a:noFill/>
        </p:spPr>
        <p:txBody>
          <a:bodyPr wrap="square" rtlCol="0">
            <a:spAutoFit/>
          </a:bodyPr>
          <a:lstStyle/>
          <a:p>
            <a:r>
              <a:rPr lang="en-US" sz="2300" b="1" dirty="0">
                <a:solidFill>
                  <a:schemeClr val="bg1"/>
                </a:solidFill>
                <a:latin typeface="Calibri" panose="020F0502020204030204" pitchFamily="34" charset="0"/>
                <a:ea typeface="Arial" charset="0"/>
                <a:cs typeface="Calibri" panose="020F0502020204030204" pitchFamily="34" charset="0"/>
              </a:rPr>
              <a:t>4</a:t>
            </a:r>
          </a:p>
        </p:txBody>
      </p:sp>
      <p:pic>
        <p:nvPicPr>
          <p:cNvPr id="18" name="Picture 17">
            <a:extLst>
              <a:ext uri="{FF2B5EF4-FFF2-40B4-BE49-F238E27FC236}">
                <a16:creationId xmlns:a16="http://schemas.microsoft.com/office/drawing/2014/main" id="{DFCCC8AC-7D89-C045-8EB3-EB1E2B4C80D1}"/>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0" name="Picture 19">
            <a:extLst>
              <a:ext uri="{FF2B5EF4-FFF2-40B4-BE49-F238E27FC236}">
                <a16:creationId xmlns:a16="http://schemas.microsoft.com/office/drawing/2014/main" id="{C76E573C-E38E-964F-A717-EFB3D4B95873}"/>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851D0381-93D9-9B44-9ADE-F6B4945F561E}"/>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p>
        </p:txBody>
      </p:sp>
      <p:sp>
        <p:nvSpPr>
          <p:cNvPr id="21" name="Text Placeholder 20">
            <a:extLst>
              <a:ext uri="{FF2B5EF4-FFF2-40B4-BE49-F238E27FC236}">
                <a16:creationId xmlns:a16="http://schemas.microsoft.com/office/drawing/2014/main" id="{0351FF0D-5F37-1B47-9DFF-412BA1B3FD3D}"/>
              </a:ext>
            </a:extLst>
          </p:cNvPr>
          <p:cNvSpPr>
            <a:spLocks noGrp="1"/>
          </p:cNvSpPr>
          <p:nvPr>
            <p:ph type="body" sz="quarter" idx="13" hasCustomPrompt="1"/>
          </p:nvPr>
        </p:nvSpPr>
        <p:spPr>
          <a:xfrm>
            <a:off x="838200" y="2235660"/>
            <a:ext cx="4856163" cy="1506464"/>
          </a:xfrm>
        </p:spPr>
        <p:txBody>
          <a:bodyPr vert="horz">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2" name="Text Placeholder 20">
            <a:extLst>
              <a:ext uri="{FF2B5EF4-FFF2-40B4-BE49-F238E27FC236}">
                <a16:creationId xmlns:a16="http://schemas.microsoft.com/office/drawing/2014/main" id="{F8B5C75C-2DB5-874D-9398-78CB58F60F48}"/>
              </a:ext>
            </a:extLst>
          </p:cNvPr>
          <p:cNvSpPr>
            <a:spLocks noGrp="1"/>
          </p:cNvSpPr>
          <p:nvPr>
            <p:ph type="body" sz="quarter" idx="14" hasCustomPrompt="1"/>
          </p:nvPr>
        </p:nvSpPr>
        <p:spPr>
          <a:xfrm>
            <a:off x="1575900" y="1641491"/>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3" name="Text Placeholder 20">
            <a:extLst>
              <a:ext uri="{FF2B5EF4-FFF2-40B4-BE49-F238E27FC236}">
                <a16:creationId xmlns:a16="http://schemas.microsoft.com/office/drawing/2014/main" id="{0F93B5AA-1E6A-A444-8909-390CABF769B2}"/>
              </a:ext>
            </a:extLst>
          </p:cNvPr>
          <p:cNvSpPr>
            <a:spLocks noGrp="1"/>
          </p:cNvSpPr>
          <p:nvPr>
            <p:ph type="body" sz="quarter" idx="15" hasCustomPrompt="1"/>
          </p:nvPr>
        </p:nvSpPr>
        <p:spPr>
          <a:xfrm>
            <a:off x="6461760" y="2235660"/>
            <a:ext cx="4856163" cy="1506464"/>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4" name="Text Placeholder 20">
            <a:extLst>
              <a:ext uri="{FF2B5EF4-FFF2-40B4-BE49-F238E27FC236}">
                <a16:creationId xmlns:a16="http://schemas.microsoft.com/office/drawing/2014/main" id="{42BC73F6-4B0F-1F48-B94F-464C263AD3BC}"/>
              </a:ext>
            </a:extLst>
          </p:cNvPr>
          <p:cNvSpPr>
            <a:spLocks noGrp="1"/>
          </p:cNvSpPr>
          <p:nvPr>
            <p:ph type="body" sz="quarter" idx="16" hasCustomPrompt="1"/>
          </p:nvPr>
        </p:nvSpPr>
        <p:spPr>
          <a:xfrm>
            <a:off x="7199460" y="1641491"/>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5" name="Text Placeholder 20">
            <a:extLst>
              <a:ext uri="{FF2B5EF4-FFF2-40B4-BE49-F238E27FC236}">
                <a16:creationId xmlns:a16="http://schemas.microsoft.com/office/drawing/2014/main" id="{34FB15A2-BAF7-954C-B4E3-810AA952D86D}"/>
              </a:ext>
            </a:extLst>
          </p:cNvPr>
          <p:cNvSpPr>
            <a:spLocks noGrp="1"/>
          </p:cNvSpPr>
          <p:nvPr>
            <p:ph type="body" sz="quarter" idx="17" hasCustomPrompt="1"/>
          </p:nvPr>
        </p:nvSpPr>
        <p:spPr>
          <a:xfrm>
            <a:off x="838200" y="4714958"/>
            <a:ext cx="4856163" cy="1551088"/>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6" name="Text Placeholder 20">
            <a:extLst>
              <a:ext uri="{FF2B5EF4-FFF2-40B4-BE49-F238E27FC236}">
                <a16:creationId xmlns:a16="http://schemas.microsoft.com/office/drawing/2014/main" id="{844C94BE-9D37-5041-8D54-2852848E1347}"/>
              </a:ext>
            </a:extLst>
          </p:cNvPr>
          <p:cNvSpPr>
            <a:spLocks noGrp="1"/>
          </p:cNvSpPr>
          <p:nvPr>
            <p:ph type="body" sz="quarter" idx="18" hasCustomPrompt="1"/>
          </p:nvPr>
        </p:nvSpPr>
        <p:spPr>
          <a:xfrm>
            <a:off x="1575900" y="4120789"/>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7" name="Text Placeholder 20">
            <a:extLst>
              <a:ext uri="{FF2B5EF4-FFF2-40B4-BE49-F238E27FC236}">
                <a16:creationId xmlns:a16="http://schemas.microsoft.com/office/drawing/2014/main" id="{5ADF7230-F2ED-A343-9E70-2EA6DA1B1878}"/>
              </a:ext>
            </a:extLst>
          </p:cNvPr>
          <p:cNvSpPr>
            <a:spLocks noGrp="1"/>
          </p:cNvSpPr>
          <p:nvPr>
            <p:ph type="body" sz="quarter" idx="19" hasCustomPrompt="1"/>
          </p:nvPr>
        </p:nvSpPr>
        <p:spPr>
          <a:xfrm>
            <a:off x="6461760" y="4714958"/>
            <a:ext cx="4856163" cy="1551088"/>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8" name="Text Placeholder 20">
            <a:extLst>
              <a:ext uri="{FF2B5EF4-FFF2-40B4-BE49-F238E27FC236}">
                <a16:creationId xmlns:a16="http://schemas.microsoft.com/office/drawing/2014/main" id="{B7561818-C1AE-7E43-B51D-3A1DFEA05D41}"/>
              </a:ext>
            </a:extLst>
          </p:cNvPr>
          <p:cNvSpPr>
            <a:spLocks noGrp="1"/>
          </p:cNvSpPr>
          <p:nvPr>
            <p:ph type="body" sz="quarter" idx="20" hasCustomPrompt="1"/>
          </p:nvPr>
        </p:nvSpPr>
        <p:spPr>
          <a:xfrm>
            <a:off x="7199460" y="4120789"/>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9" name="TextBox 28">
            <a:extLst>
              <a:ext uri="{FF2B5EF4-FFF2-40B4-BE49-F238E27FC236}">
                <a16:creationId xmlns:a16="http://schemas.microsoft.com/office/drawing/2014/main" id="{4E448B1F-8D14-0E4A-A4D0-3CDCE890E9F9}"/>
              </a:ext>
            </a:extLst>
          </p:cNvPr>
          <p:cNvSpPr txBox="1"/>
          <p:nvPr userDrawn="1"/>
        </p:nvSpPr>
        <p:spPr>
          <a:xfrm>
            <a:off x="334537" y="-557561"/>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483339515"/>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83EC4B84-A98F-0F44-B6DE-12EBBF62B4AB}"/>
              </a:ext>
            </a:extLst>
          </p:cNvPr>
          <p:cNvSpPr/>
          <p:nvPr userDrawn="1"/>
        </p:nvSpPr>
        <p:spPr>
          <a:xfrm>
            <a:off x="5767136" y="3560068"/>
            <a:ext cx="1020264" cy="1020264"/>
          </a:xfrm>
          <a:prstGeom prst="ellipse">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sp>
        <p:nvSpPr>
          <p:cNvPr id="7" name="Oval 6">
            <a:extLst>
              <a:ext uri="{FF2B5EF4-FFF2-40B4-BE49-F238E27FC236}">
                <a16:creationId xmlns:a16="http://schemas.microsoft.com/office/drawing/2014/main" id="{D20C6F94-E210-4C49-B3C7-4700816740EA}"/>
              </a:ext>
            </a:extLst>
          </p:cNvPr>
          <p:cNvSpPr/>
          <p:nvPr userDrawn="1"/>
        </p:nvSpPr>
        <p:spPr>
          <a:xfrm>
            <a:off x="5767136" y="5041877"/>
            <a:ext cx="1020264" cy="1020264"/>
          </a:xfrm>
          <a:prstGeom prst="ellipse">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cxnSp>
        <p:nvCxnSpPr>
          <p:cNvPr id="8" name="Straight Connector 7">
            <a:extLst>
              <a:ext uri="{FF2B5EF4-FFF2-40B4-BE49-F238E27FC236}">
                <a16:creationId xmlns:a16="http://schemas.microsoft.com/office/drawing/2014/main" id="{5F295090-8F67-B845-B18F-11F4AEAEB572}"/>
              </a:ext>
            </a:extLst>
          </p:cNvPr>
          <p:cNvCxnSpPr/>
          <p:nvPr userDrawn="1"/>
        </p:nvCxnSpPr>
        <p:spPr>
          <a:xfrm>
            <a:off x="5741894" y="4801334"/>
            <a:ext cx="5611906" cy="0"/>
          </a:xfrm>
          <a:prstGeom prst="line">
            <a:avLst/>
          </a:prstGeom>
          <a:ln>
            <a:solidFill>
              <a:srgbClr val="202730"/>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2C8AF190-518E-CC44-8D9D-2EC7C01B2464}"/>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10" name="Picture 9">
            <a:extLst>
              <a:ext uri="{FF2B5EF4-FFF2-40B4-BE49-F238E27FC236}">
                <a16:creationId xmlns:a16="http://schemas.microsoft.com/office/drawing/2014/main" id="{5B33A9FA-E6B3-DE40-BDFB-918D40F2094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30B9F768-B26D-6E46-B98E-667D6AF46A34}"/>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4" name="Content Placeholder 5">
            <a:extLst>
              <a:ext uri="{FF2B5EF4-FFF2-40B4-BE49-F238E27FC236}">
                <a16:creationId xmlns:a16="http://schemas.microsoft.com/office/drawing/2014/main" id="{6AB05E60-EBBC-2F44-BA0E-BE0C1657DF42}"/>
              </a:ext>
            </a:extLst>
          </p:cNvPr>
          <p:cNvSpPr>
            <a:spLocks noGrp="1"/>
          </p:cNvSpPr>
          <p:nvPr>
            <p:ph sz="quarter" idx="13" hasCustomPrompt="1"/>
          </p:nvPr>
        </p:nvSpPr>
        <p:spPr>
          <a:xfrm>
            <a:off x="573796" y="1344765"/>
            <a:ext cx="4691542" cy="4914863"/>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2" name="Text Placeholder 11">
            <a:extLst>
              <a:ext uri="{FF2B5EF4-FFF2-40B4-BE49-F238E27FC236}">
                <a16:creationId xmlns:a16="http://schemas.microsoft.com/office/drawing/2014/main" id="{AE9811A0-BF24-EE44-818F-427AF0FFA815}"/>
              </a:ext>
            </a:extLst>
          </p:cNvPr>
          <p:cNvSpPr>
            <a:spLocks noGrp="1"/>
          </p:cNvSpPr>
          <p:nvPr>
            <p:ph type="body" sz="quarter" idx="14" hasCustomPrompt="1"/>
          </p:nvPr>
        </p:nvSpPr>
        <p:spPr>
          <a:xfrm>
            <a:off x="7032625" y="3634662"/>
            <a:ext cx="4782864" cy="1019568"/>
          </a:xfrm>
        </p:spPr>
        <p:txBody>
          <a:bodyPr>
            <a:noAutofit/>
          </a:bodyPr>
          <a:lstStyle>
            <a:lvl1pPr marL="0" indent="0">
              <a:buNone/>
              <a:defRPr sz="2000">
                <a:solidFill>
                  <a:schemeClr val="tx1">
                    <a:lumMod val="85000"/>
                    <a:lumOff val="15000"/>
                  </a:schemeClr>
                </a:solidFill>
              </a:defRPr>
            </a:lvl1pPr>
            <a:lvl2pPr marL="457200" marR="0"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5" name="Text Placeholder 11">
            <a:extLst>
              <a:ext uri="{FF2B5EF4-FFF2-40B4-BE49-F238E27FC236}">
                <a16:creationId xmlns:a16="http://schemas.microsoft.com/office/drawing/2014/main" id="{679B51C1-5A11-704A-9126-A7BCD43D65E1}"/>
              </a:ext>
            </a:extLst>
          </p:cNvPr>
          <p:cNvSpPr>
            <a:spLocks noGrp="1"/>
          </p:cNvSpPr>
          <p:nvPr>
            <p:ph type="body" sz="quarter" idx="15" hasCustomPrompt="1"/>
          </p:nvPr>
        </p:nvSpPr>
        <p:spPr>
          <a:xfrm>
            <a:off x="7032625" y="5069058"/>
            <a:ext cx="4782864" cy="1019568"/>
          </a:xfrm>
        </p:spPr>
        <p:txBody>
          <a:bodyPr>
            <a:noAutofit/>
          </a:bodyPr>
          <a:lstStyle>
            <a:lvl1pPr marL="0" indent="0">
              <a:buNone/>
              <a:defRPr sz="2000">
                <a:solidFill>
                  <a:schemeClr val="tx1">
                    <a:lumMod val="85000"/>
                    <a:lumOff val="15000"/>
                  </a:schemeClr>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7" name="Text Placeholder 16">
            <a:extLst>
              <a:ext uri="{FF2B5EF4-FFF2-40B4-BE49-F238E27FC236}">
                <a16:creationId xmlns:a16="http://schemas.microsoft.com/office/drawing/2014/main" id="{DEFBF497-66E0-6B46-A04D-F4606FEB8702}"/>
              </a:ext>
            </a:extLst>
          </p:cNvPr>
          <p:cNvSpPr>
            <a:spLocks noGrp="1"/>
          </p:cNvSpPr>
          <p:nvPr>
            <p:ph type="body" sz="quarter" idx="16" hasCustomPrompt="1"/>
          </p:nvPr>
        </p:nvSpPr>
        <p:spPr>
          <a:xfrm>
            <a:off x="5741987" y="1546225"/>
            <a:ext cx="6073501" cy="1762125"/>
          </a:xfrm>
        </p:spPr>
        <p:txBody>
          <a:bodyPr/>
          <a:lstStyle>
            <a:lvl1pPr>
              <a:defRPr/>
            </a:lvl1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Tree>
    <p:extLst>
      <p:ext uri="{BB962C8B-B14F-4D97-AF65-F5344CB8AC3E}">
        <p14:creationId xmlns:p14="http://schemas.microsoft.com/office/powerpoint/2010/main" val="1677242503"/>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18" name="Picture Placeholder 37">
            <a:extLst>
              <a:ext uri="{FF2B5EF4-FFF2-40B4-BE49-F238E27FC236}">
                <a16:creationId xmlns:a16="http://schemas.microsoft.com/office/drawing/2014/main" id="{4BFA3B63-745D-FD46-B23D-AE41ECEB8C60}"/>
              </a:ext>
            </a:extLst>
          </p:cNvPr>
          <p:cNvSpPr>
            <a:spLocks noGrp="1"/>
          </p:cNvSpPr>
          <p:nvPr>
            <p:ph type="pic" sz="quarter" idx="20" hasCustomPrompt="1"/>
          </p:nvPr>
        </p:nvSpPr>
        <p:spPr>
          <a:xfrm>
            <a:off x="0" y="1093699"/>
            <a:ext cx="6337300" cy="5759148"/>
          </a:xfrm>
        </p:spPr>
        <p:txBody>
          <a:bodyPr>
            <a:normAutofit/>
          </a:bodyPr>
          <a:lstStyle>
            <a:lvl1pPr marL="0" indent="0">
              <a:buNone/>
              <a:defRPr sz="2000" b="1">
                <a:solidFill>
                  <a:schemeClr val="tx1"/>
                </a:solidFill>
              </a:defRPr>
            </a:lvl1pPr>
          </a:lstStyle>
          <a:p>
            <a:r>
              <a:rPr lang="en-US" dirty="0"/>
              <a:t>Picture/icon/text</a:t>
            </a:r>
          </a:p>
        </p:txBody>
      </p:sp>
      <p:sp>
        <p:nvSpPr>
          <p:cNvPr id="6" name="Rectangle 5">
            <a:extLst>
              <a:ext uri="{FF2B5EF4-FFF2-40B4-BE49-F238E27FC236}">
                <a16:creationId xmlns:a16="http://schemas.microsoft.com/office/drawing/2014/main" id="{33A44FA1-D70D-FF4B-B79E-E7CCBFAB3202}"/>
              </a:ext>
            </a:extLst>
          </p:cNvPr>
          <p:cNvSpPr/>
          <p:nvPr userDrawn="1"/>
        </p:nvSpPr>
        <p:spPr>
          <a:xfrm>
            <a:off x="6337300" y="1059718"/>
            <a:ext cx="5854700" cy="5793129"/>
          </a:xfrm>
          <a:prstGeom prst="rect">
            <a:avLst/>
          </a:prstGeom>
          <a:solidFill>
            <a:srgbClr val="153259">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3F6DDC68-D8F5-AF4B-89AB-B29650489BB6}"/>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11" name="Picture 10">
            <a:extLst>
              <a:ext uri="{FF2B5EF4-FFF2-40B4-BE49-F238E27FC236}">
                <a16:creationId xmlns:a16="http://schemas.microsoft.com/office/drawing/2014/main" id="{AD348BBA-2F0F-4242-8BB9-3C9A7261640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3" name="Title 1">
            <a:extLst>
              <a:ext uri="{FF2B5EF4-FFF2-40B4-BE49-F238E27FC236}">
                <a16:creationId xmlns:a16="http://schemas.microsoft.com/office/drawing/2014/main" id="{9D3463DA-2488-474E-A818-B889BD3A43E4}"/>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5" name="Text Placeholder 11">
            <a:extLst>
              <a:ext uri="{FF2B5EF4-FFF2-40B4-BE49-F238E27FC236}">
                <a16:creationId xmlns:a16="http://schemas.microsoft.com/office/drawing/2014/main" id="{F1B680D7-67E6-E348-95D1-A86A30675A84}"/>
              </a:ext>
            </a:extLst>
          </p:cNvPr>
          <p:cNvSpPr>
            <a:spLocks noGrp="1"/>
          </p:cNvSpPr>
          <p:nvPr>
            <p:ph type="body" sz="quarter" idx="14" hasCustomPrompt="1"/>
          </p:nvPr>
        </p:nvSpPr>
        <p:spPr>
          <a:xfrm>
            <a:off x="7190670" y="1672640"/>
            <a:ext cx="4538663" cy="1236250"/>
          </a:xfrm>
        </p:spPr>
        <p:txBody>
          <a:bodyPr wrap="square">
            <a:noAutofit/>
          </a:bodyPr>
          <a:lstStyle>
            <a:lvl1pPr marL="0" indent="0">
              <a:buNone/>
              <a:defRPr sz="2200">
                <a:solidFill>
                  <a:schemeClr val="bg1"/>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6" name="Text Placeholder 11">
            <a:extLst>
              <a:ext uri="{FF2B5EF4-FFF2-40B4-BE49-F238E27FC236}">
                <a16:creationId xmlns:a16="http://schemas.microsoft.com/office/drawing/2014/main" id="{3ECCD6F6-3E81-154F-90A5-626A7FB970E9}"/>
              </a:ext>
            </a:extLst>
          </p:cNvPr>
          <p:cNvSpPr>
            <a:spLocks noGrp="1"/>
          </p:cNvSpPr>
          <p:nvPr>
            <p:ph type="body" sz="quarter" idx="15" hasCustomPrompt="1"/>
          </p:nvPr>
        </p:nvSpPr>
        <p:spPr>
          <a:xfrm>
            <a:off x="7190670" y="3237189"/>
            <a:ext cx="4538663" cy="1236250"/>
          </a:xfrm>
        </p:spPr>
        <p:txBody>
          <a:bodyPr wrap="square">
            <a:noAutofit/>
          </a:bodyPr>
          <a:lstStyle>
            <a:lvl1pPr marL="0" indent="0">
              <a:buNone/>
              <a:defRPr sz="2200">
                <a:solidFill>
                  <a:schemeClr val="bg1"/>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7" name="Text Placeholder 11">
            <a:extLst>
              <a:ext uri="{FF2B5EF4-FFF2-40B4-BE49-F238E27FC236}">
                <a16:creationId xmlns:a16="http://schemas.microsoft.com/office/drawing/2014/main" id="{8D3109A5-92FC-5344-B194-90F8584B0E8E}"/>
              </a:ext>
            </a:extLst>
          </p:cNvPr>
          <p:cNvSpPr>
            <a:spLocks noGrp="1"/>
          </p:cNvSpPr>
          <p:nvPr>
            <p:ph type="body" sz="quarter" idx="16" hasCustomPrompt="1"/>
          </p:nvPr>
        </p:nvSpPr>
        <p:spPr>
          <a:xfrm>
            <a:off x="7190670" y="4791801"/>
            <a:ext cx="4538663" cy="1236250"/>
          </a:xfrm>
        </p:spPr>
        <p:txBody>
          <a:bodyPr wrap="square">
            <a:noAutofit/>
          </a:bodyPr>
          <a:lstStyle>
            <a:lvl1pPr marL="0" indent="0">
              <a:buNone/>
              <a:defRPr sz="2200">
                <a:solidFill>
                  <a:schemeClr val="bg1"/>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7" name="Oval 6">
            <a:extLst>
              <a:ext uri="{FF2B5EF4-FFF2-40B4-BE49-F238E27FC236}">
                <a16:creationId xmlns:a16="http://schemas.microsoft.com/office/drawing/2014/main" id="{20ED8AF2-A6B5-BA4B-97C1-D5E22582614E}"/>
              </a:ext>
            </a:extLst>
          </p:cNvPr>
          <p:cNvSpPr/>
          <p:nvPr userDrawn="1"/>
        </p:nvSpPr>
        <p:spPr>
          <a:xfrm>
            <a:off x="5810537" y="1685983"/>
            <a:ext cx="1215251" cy="1215251"/>
          </a:xfrm>
          <a:prstGeom prst="ellipse">
            <a:avLst/>
          </a:prstGeom>
          <a:solidFill>
            <a:srgbClr val="153259"/>
          </a:solidFill>
          <a:ln w="76200">
            <a:solidFill>
              <a:srgbClr val="5D95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C6928F1E-3ECE-204F-8EFA-E9873587C0A6}"/>
              </a:ext>
            </a:extLst>
          </p:cNvPr>
          <p:cNvSpPr/>
          <p:nvPr userDrawn="1"/>
        </p:nvSpPr>
        <p:spPr>
          <a:xfrm>
            <a:off x="5810537" y="3258188"/>
            <a:ext cx="1215251" cy="1215251"/>
          </a:xfrm>
          <a:prstGeom prst="ellipse">
            <a:avLst/>
          </a:prstGeom>
          <a:solidFill>
            <a:srgbClr val="153259"/>
          </a:solidFill>
          <a:ln w="76200">
            <a:solidFill>
              <a:srgbClr val="5D95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762F1E90-BBE6-8344-BD69-6B6EC5623D8B}"/>
              </a:ext>
            </a:extLst>
          </p:cNvPr>
          <p:cNvSpPr/>
          <p:nvPr userDrawn="1"/>
        </p:nvSpPr>
        <p:spPr>
          <a:xfrm>
            <a:off x="5810537" y="4831198"/>
            <a:ext cx="1215251" cy="1215251"/>
          </a:xfrm>
          <a:prstGeom prst="ellipse">
            <a:avLst/>
          </a:prstGeom>
          <a:solidFill>
            <a:srgbClr val="153259"/>
          </a:solidFill>
          <a:ln w="76200">
            <a:solidFill>
              <a:srgbClr val="5D95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4085203"/>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395D86F-0D51-C543-A9F3-1822D886FBDC}"/>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6" name="Rectangle 5">
            <a:extLst>
              <a:ext uri="{FF2B5EF4-FFF2-40B4-BE49-F238E27FC236}">
                <a16:creationId xmlns:a16="http://schemas.microsoft.com/office/drawing/2014/main" id="{8E325D5F-6A34-A546-AFAF-5C93905736DD}"/>
              </a:ext>
            </a:extLst>
          </p:cNvPr>
          <p:cNvSpPr/>
          <p:nvPr userDrawn="1"/>
        </p:nvSpPr>
        <p:spPr>
          <a:xfrm>
            <a:off x="1062317" y="2810435"/>
            <a:ext cx="3007659" cy="1290918"/>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4B8DE59-E2FF-0B40-B602-1C3A76CC5EC1}"/>
              </a:ext>
            </a:extLst>
          </p:cNvPr>
          <p:cNvSpPr/>
          <p:nvPr userDrawn="1"/>
        </p:nvSpPr>
        <p:spPr>
          <a:xfrm>
            <a:off x="2751970" y="4583392"/>
            <a:ext cx="3007659" cy="129091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A2C1E64-3D20-2E4C-876E-4063674422F9}"/>
              </a:ext>
            </a:extLst>
          </p:cNvPr>
          <p:cNvSpPr/>
          <p:nvPr userDrawn="1"/>
        </p:nvSpPr>
        <p:spPr>
          <a:xfrm>
            <a:off x="6277341" y="4583392"/>
            <a:ext cx="3007659" cy="129091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1958FA1-D623-2B46-B9E3-FF112353B1ED}"/>
              </a:ext>
            </a:extLst>
          </p:cNvPr>
          <p:cNvSpPr/>
          <p:nvPr userDrawn="1"/>
        </p:nvSpPr>
        <p:spPr>
          <a:xfrm>
            <a:off x="4587688" y="2810435"/>
            <a:ext cx="3007659" cy="129091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B088D1-2231-C046-ABD2-14C5F2A323D9}"/>
              </a:ext>
            </a:extLst>
          </p:cNvPr>
          <p:cNvSpPr/>
          <p:nvPr userDrawn="1"/>
        </p:nvSpPr>
        <p:spPr>
          <a:xfrm>
            <a:off x="8104094" y="2810435"/>
            <a:ext cx="3007659" cy="1290918"/>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CCA612F-57AB-F642-95E1-3CB7D7F6D7A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2" name="Title 1">
            <a:extLst>
              <a:ext uri="{FF2B5EF4-FFF2-40B4-BE49-F238E27FC236}">
                <a16:creationId xmlns:a16="http://schemas.microsoft.com/office/drawing/2014/main" id="{3C41CA43-4C3A-D348-BCD9-F09494DD1A3F}"/>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4" name="Text Placeholder 3">
            <a:extLst>
              <a:ext uri="{FF2B5EF4-FFF2-40B4-BE49-F238E27FC236}">
                <a16:creationId xmlns:a16="http://schemas.microsoft.com/office/drawing/2014/main" id="{517151F1-D7E5-AF48-B4CD-433E76184C6F}"/>
              </a:ext>
            </a:extLst>
          </p:cNvPr>
          <p:cNvSpPr>
            <a:spLocks noGrp="1"/>
          </p:cNvSpPr>
          <p:nvPr>
            <p:ph type="body" sz="quarter" idx="10" hasCustomPrompt="1"/>
          </p:nvPr>
        </p:nvSpPr>
        <p:spPr>
          <a:xfrm>
            <a:off x="1419971" y="3032825"/>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
        <p:nvSpPr>
          <p:cNvPr id="15" name="Text Placeholder 3">
            <a:extLst>
              <a:ext uri="{FF2B5EF4-FFF2-40B4-BE49-F238E27FC236}">
                <a16:creationId xmlns:a16="http://schemas.microsoft.com/office/drawing/2014/main" id="{AD9CB3F9-A570-A941-93FE-A8B5DA4961EB}"/>
              </a:ext>
            </a:extLst>
          </p:cNvPr>
          <p:cNvSpPr>
            <a:spLocks noGrp="1"/>
          </p:cNvSpPr>
          <p:nvPr>
            <p:ph type="body" sz="quarter" idx="11" hasCustomPrompt="1"/>
          </p:nvPr>
        </p:nvSpPr>
        <p:spPr>
          <a:xfrm>
            <a:off x="4964682" y="3032825"/>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
        <p:nvSpPr>
          <p:cNvPr id="16" name="Text Placeholder 3">
            <a:extLst>
              <a:ext uri="{FF2B5EF4-FFF2-40B4-BE49-F238E27FC236}">
                <a16:creationId xmlns:a16="http://schemas.microsoft.com/office/drawing/2014/main" id="{90DD4577-90CA-0144-8FB0-CB529F9A97F2}"/>
              </a:ext>
            </a:extLst>
          </p:cNvPr>
          <p:cNvSpPr>
            <a:spLocks noGrp="1"/>
          </p:cNvSpPr>
          <p:nvPr>
            <p:ph type="body" sz="quarter" idx="12" hasCustomPrompt="1"/>
          </p:nvPr>
        </p:nvSpPr>
        <p:spPr>
          <a:xfrm>
            <a:off x="8419082" y="3032825"/>
            <a:ext cx="2292350" cy="846137"/>
          </a:xfr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Text</a:t>
            </a:r>
          </a:p>
        </p:txBody>
      </p:sp>
      <p:sp>
        <p:nvSpPr>
          <p:cNvPr id="17" name="Text Placeholder 3">
            <a:extLst>
              <a:ext uri="{FF2B5EF4-FFF2-40B4-BE49-F238E27FC236}">
                <a16:creationId xmlns:a16="http://schemas.microsoft.com/office/drawing/2014/main" id="{FAD0103B-A93B-E543-964C-79D5B20E15A7}"/>
              </a:ext>
            </a:extLst>
          </p:cNvPr>
          <p:cNvSpPr>
            <a:spLocks noGrp="1"/>
          </p:cNvSpPr>
          <p:nvPr>
            <p:ph type="body" sz="quarter" idx="13" hasCustomPrompt="1"/>
          </p:nvPr>
        </p:nvSpPr>
        <p:spPr>
          <a:xfrm>
            <a:off x="3109624" y="48164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
        <p:nvSpPr>
          <p:cNvPr id="18" name="Text Placeholder 3">
            <a:extLst>
              <a:ext uri="{FF2B5EF4-FFF2-40B4-BE49-F238E27FC236}">
                <a16:creationId xmlns:a16="http://schemas.microsoft.com/office/drawing/2014/main" id="{7D1BB9A9-0045-C345-A842-1E3AAFF1D320}"/>
              </a:ext>
            </a:extLst>
          </p:cNvPr>
          <p:cNvSpPr>
            <a:spLocks noGrp="1"/>
          </p:cNvSpPr>
          <p:nvPr>
            <p:ph type="body" sz="quarter" idx="14" hasCustomPrompt="1"/>
          </p:nvPr>
        </p:nvSpPr>
        <p:spPr>
          <a:xfrm>
            <a:off x="6634995" y="48164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Tree>
    <p:extLst>
      <p:ext uri="{BB962C8B-B14F-4D97-AF65-F5344CB8AC3E}">
        <p14:creationId xmlns:p14="http://schemas.microsoft.com/office/powerpoint/2010/main" val="625754259"/>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52813FCF-E2C5-7E4B-8BFA-4141D8FEB615}"/>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4" name="Content Placeholder 5">
            <a:extLst>
              <a:ext uri="{FF2B5EF4-FFF2-40B4-BE49-F238E27FC236}">
                <a16:creationId xmlns:a16="http://schemas.microsoft.com/office/drawing/2014/main" id="{BE87B1E8-154D-B642-B0E3-CB225694EAB1}"/>
              </a:ext>
            </a:extLst>
          </p:cNvPr>
          <p:cNvSpPr>
            <a:spLocks noGrp="1"/>
          </p:cNvSpPr>
          <p:nvPr>
            <p:ph sz="quarter" idx="13" hasCustomPrompt="1"/>
          </p:nvPr>
        </p:nvSpPr>
        <p:spPr>
          <a:xfrm>
            <a:off x="600864" y="1187125"/>
            <a:ext cx="6189675" cy="5534350"/>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0" name="Rectangle 9">
            <a:extLst>
              <a:ext uri="{FF2B5EF4-FFF2-40B4-BE49-F238E27FC236}">
                <a16:creationId xmlns:a16="http://schemas.microsoft.com/office/drawing/2014/main" id="{4F11A4F0-C896-2C45-AF4C-65C24DC83BD6}"/>
              </a:ext>
            </a:extLst>
          </p:cNvPr>
          <p:cNvSpPr/>
          <p:nvPr userDrawn="1"/>
        </p:nvSpPr>
        <p:spPr>
          <a:xfrm>
            <a:off x="7113494" y="1208434"/>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020C7-4327-164A-92D2-59639A9A6FF7}"/>
              </a:ext>
            </a:extLst>
          </p:cNvPr>
          <p:cNvSpPr/>
          <p:nvPr userDrawn="1"/>
        </p:nvSpPr>
        <p:spPr>
          <a:xfrm>
            <a:off x="7109018" y="2611441"/>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E2CA69-0512-5143-9A99-AE6C3AEE82F6}"/>
              </a:ext>
            </a:extLst>
          </p:cNvPr>
          <p:cNvSpPr/>
          <p:nvPr userDrawn="1"/>
        </p:nvSpPr>
        <p:spPr>
          <a:xfrm>
            <a:off x="7113494" y="4021729"/>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5BB34B-7A0F-FB4E-AD3E-E5CF32FEC69D}"/>
              </a:ext>
            </a:extLst>
          </p:cNvPr>
          <p:cNvSpPr/>
          <p:nvPr userDrawn="1"/>
        </p:nvSpPr>
        <p:spPr>
          <a:xfrm>
            <a:off x="7113494" y="5432017"/>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45D82B-1BD0-0D49-A105-472A9A496481}"/>
              </a:ext>
            </a:extLst>
          </p:cNvPr>
          <p:cNvSpPr/>
          <p:nvPr userDrawn="1"/>
        </p:nvSpPr>
        <p:spPr>
          <a:xfrm>
            <a:off x="994856" y="1521903"/>
            <a:ext cx="1811322" cy="1775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1CE88C1E-B6B3-D94F-8A35-26CBD90F79F1}"/>
              </a:ext>
            </a:extLst>
          </p:cNvPr>
          <p:cNvSpPr txBox="1"/>
          <p:nvPr userDrawn="1"/>
        </p:nvSpPr>
        <p:spPr>
          <a:xfrm>
            <a:off x="1115367" y="7235826"/>
            <a:ext cx="184731" cy="369332"/>
          </a:xfrm>
          <a:prstGeom prst="rect">
            <a:avLst/>
          </a:prstGeom>
          <a:noFill/>
        </p:spPr>
        <p:txBody>
          <a:bodyPr wrap="none" rtlCol="0">
            <a:spAutoFit/>
          </a:bodyPr>
          <a:lstStyle/>
          <a:p>
            <a:endParaRPr lang="en-US" dirty="0"/>
          </a:p>
        </p:txBody>
      </p:sp>
      <p:pic>
        <p:nvPicPr>
          <p:cNvPr id="20" name="Picture 19">
            <a:extLst>
              <a:ext uri="{FF2B5EF4-FFF2-40B4-BE49-F238E27FC236}">
                <a16:creationId xmlns:a16="http://schemas.microsoft.com/office/drawing/2014/main" id="{48B52403-E8F6-1348-8400-5DD896E01B8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1" name="Title 1">
            <a:extLst>
              <a:ext uri="{FF2B5EF4-FFF2-40B4-BE49-F238E27FC236}">
                <a16:creationId xmlns:a16="http://schemas.microsoft.com/office/drawing/2014/main" id="{A504DCD0-2911-334A-A4CA-90626FEC88F8}"/>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100F723-B55C-A641-86F8-DC4E5B51AC3C}"/>
              </a:ext>
            </a:extLst>
          </p:cNvPr>
          <p:cNvSpPr>
            <a:spLocks noGrp="1"/>
          </p:cNvSpPr>
          <p:nvPr>
            <p:ph type="body" sz="quarter" idx="14" hasCustomPrompt="1"/>
          </p:nvPr>
        </p:nvSpPr>
        <p:spPr>
          <a:xfrm>
            <a:off x="7843416" y="1462331"/>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5" name="Text Placeholder 3">
            <a:extLst>
              <a:ext uri="{FF2B5EF4-FFF2-40B4-BE49-F238E27FC236}">
                <a16:creationId xmlns:a16="http://schemas.microsoft.com/office/drawing/2014/main" id="{10102017-EDA8-DB45-ACFE-4CE03EBEFAE6}"/>
              </a:ext>
            </a:extLst>
          </p:cNvPr>
          <p:cNvSpPr>
            <a:spLocks noGrp="1"/>
          </p:cNvSpPr>
          <p:nvPr>
            <p:ph type="body" sz="quarter" idx="15" hasCustomPrompt="1"/>
          </p:nvPr>
        </p:nvSpPr>
        <p:spPr>
          <a:xfrm>
            <a:off x="7843416" y="2871129"/>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6" name="Text Placeholder 3">
            <a:extLst>
              <a:ext uri="{FF2B5EF4-FFF2-40B4-BE49-F238E27FC236}">
                <a16:creationId xmlns:a16="http://schemas.microsoft.com/office/drawing/2014/main" id="{80DD8EC6-C423-694C-A886-EA99136918A4}"/>
              </a:ext>
            </a:extLst>
          </p:cNvPr>
          <p:cNvSpPr>
            <a:spLocks noGrp="1"/>
          </p:cNvSpPr>
          <p:nvPr>
            <p:ph type="body" sz="quarter" idx="16" hasCustomPrompt="1"/>
          </p:nvPr>
        </p:nvSpPr>
        <p:spPr>
          <a:xfrm>
            <a:off x="7843416" y="4248373"/>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8" name="Text Placeholder 3">
            <a:extLst>
              <a:ext uri="{FF2B5EF4-FFF2-40B4-BE49-F238E27FC236}">
                <a16:creationId xmlns:a16="http://schemas.microsoft.com/office/drawing/2014/main" id="{F1516595-223C-0A4B-9F5B-FC0852AE3AF7}"/>
              </a:ext>
            </a:extLst>
          </p:cNvPr>
          <p:cNvSpPr>
            <a:spLocks noGrp="1"/>
          </p:cNvSpPr>
          <p:nvPr>
            <p:ph type="body" sz="quarter" idx="17" hasCustomPrompt="1"/>
          </p:nvPr>
        </p:nvSpPr>
        <p:spPr>
          <a:xfrm>
            <a:off x="7843416" y="5659484"/>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8" name="Text Placeholder 7">
            <a:extLst>
              <a:ext uri="{FF2B5EF4-FFF2-40B4-BE49-F238E27FC236}">
                <a16:creationId xmlns:a16="http://schemas.microsoft.com/office/drawing/2014/main" id="{C342C554-F2CB-0743-A9E6-A6F1457B7F94}"/>
              </a:ext>
            </a:extLst>
          </p:cNvPr>
          <p:cNvSpPr>
            <a:spLocks noGrp="1"/>
          </p:cNvSpPr>
          <p:nvPr>
            <p:ph type="body" sz="quarter" idx="18" hasCustomPrompt="1"/>
          </p:nvPr>
        </p:nvSpPr>
        <p:spPr>
          <a:xfrm>
            <a:off x="7210142" y="1462331"/>
            <a:ext cx="619125" cy="851580"/>
          </a:xfrm>
        </p:spPr>
        <p:txBody>
          <a:bodyPr anchor="ctr">
            <a:normAutofit/>
          </a:bodyPr>
          <a:lstStyle>
            <a:lvl1pPr marL="0" indent="0" algn="ctr">
              <a:buNone/>
              <a:defRPr sz="3200" b="1">
                <a:solidFill>
                  <a:srgbClr val="002060"/>
                </a:solidFill>
              </a:defRPr>
            </a:lvl1pPr>
          </a:lstStyle>
          <a:p>
            <a:pPr lvl="0"/>
            <a:r>
              <a:rPr lang="en-US" dirty="0"/>
              <a:t>1.</a:t>
            </a:r>
          </a:p>
        </p:txBody>
      </p:sp>
      <p:sp>
        <p:nvSpPr>
          <p:cNvPr id="30" name="Text Placeholder 7">
            <a:extLst>
              <a:ext uri="{FF2B5EF4-FFF2-40B4-BE49-F238E27FC236}">
                <a16:creationId xmlns:a16="http://schemas.microsoft.com/office/drawing/2014/main" id="{6178F9A6-0A00-1342-8F58-83BFC1D08EE3}"/>
              </a:ext>
            </a:extLst>
          </p:cNvPr>
          <p:cNvSpPr>
            <a:spLocks noGrp="1"/>
          </p:cNvSpPr>
          <p:nvPr>
            <p:ph type="body" sz="quarter" idx="19" hasCustomPrompt="1"/>
          </p:nvPr>
        </p:nvSpPr>
        <p:spPr>
          <a:xfrm>
            <a:off x="7210142" y="2873442"/>
            <a:ext cx="619125" cy="851580"/>
          </a:xfrm>
        </p:spPr>
        <p:txBody>
          <a:bodyPr anchor="ctr">
            <a:normAutofit/>
          </a:bodyPr>
          <a:lstStyle>
            <a:lvl1pPr marL="0" indent="0" algn="ctr">
              <a:buNone/>
              <a:defRPr sz="3200" b="1">
                <a:solidFill>
                  <a:srgbClr val="002060"/>
                </a:solidFill>
              </a:defRPr>
            </a:lvl1pPr>
          </a:lstStyle>
          <a:p>
            <a:pPr lvl="0"/>
            <a:r>
              <a:rPr lang="en-US" dirty="0"/>
              <a:t>2.</a:t>
            </a:r>
          </a:p>
        </p:txBody>
      </p:sp>
      <p:sp>
        <p:nvSpPr>
          <p:cNvPr id="33" name="Text Placeholder 7">
            <a:extLst>
              <a:ext uri="{FF2B5EF4-FFF2-40B4-BE49-F238E27FC236}">
                <a16:creationId xmlns:a16="http://schemas.microsoft.com/office/drawing/2014/main" id="{E98E5A91-69E0-2447-9397-8BFC91465373}"/>
              </a:ext>
            </a:extLst>
          </p:cNvPr>
          <p:cNvSpPr>
            <a:spLocks noGrp="1"/>
          </p:cNvSpPr>
          <p:nvPr>
            <p:ph type="body" sz="quarter" idx="21" hasCustomPrompt="1"/>
          </p:nvPr>
        </p:nvSpPr>
        <p:spPr>
          <a:xfrm>
            <a:off x="7210142" y="5661797"/>
            <a:ext cx="619125" cy="851580"/>
          </a:xfrm>
        </p:spPr>
        <p:txBody>
          <a:bodyPr anchor="ctr">
            <a:normAutofit/>
          </a:bodyPr>
          <a:lstStyle>
            <a:lvl1pPr marL="0" indent="0" algn="ctr">
              <a:buNone/>
              <a:defRPr sz="3200" b="1">
                <a:solidFill>
                  <a:srgbClr val="002060"/>
                </a:solidFill>
              </a:defRPr>
            </a:lvl1pPr>
          </a:lstStyle>
          <a:p>
            <a:pPr lvl="0"/>
            <a:r>
              <a:rPr lang="en-US" dirty="0"/>
              <a:t>4.</a:t>
            </a:r>
          </a:p>
        </p:txBody>
      </p:sp>
      <p:sp>
        <p:nvSpPr>
          <p:cNvPr id="34" name="Text Placeholder 7">
            <a:extLst>
              <a:ext uri="{FF2B5EF4-FFF2-40B4-BE49-F238E27FC236}">
                <a16:creationId xmlns:a16="http://schemas.microsoft.com/office/drawing/2014/main" id="{896F4BB3-C700-4E4F-9739-32F1CF237CC0}"/>
              </a:ext>
            </a:extLst>
          </p:cNvPr>
          <p:cNvSpPr>
            <a:spLocks noGrp="1"/>
          </p:cNvSpPr>
          <p:nvPr>
            <p:ph type="body" sz="quarter" idx="20" hasCustomPrompt="1"/>
          </p:nvPr>
        </p:nvSpPr>
        <p:spPr>
          <a:xfrm>
            <a:off x="7210142" y="4250686"/>
            <a:ext cx="619125" cy="851580"/>
          </a:xfrm>
        </p:spPr>
        <p:txBody>
          <a:bodyPr anchor="ctr">
            <a:normAutofit/>
          </a:bodyPr>
          <a:lstStyle>
            <a:lvl1pPr marL="0" indent="0" algn="ctr">
              <a:buNone/>
              <a:defRPr sz="3200" b="1">
                <a:solidFill>
                  <a:srgbClr val="002060"/>
                </a:solidFill>
              </a:defRPr>
            </a:lvl1pPr>
          </a:lstStyle>
          <a:p>
            <a:pPr lvl="0"/>
            <a:r>
              <a:rPr lang="en-US" dirty="0"/>
              <a:t>3.</a:t>
            </a:r>
          </a:p>
        </p:txBody>
      </p:sp>
    </p:spTree>
    <p:extLst>
      <p:ext uri="{BB962C8B-B14F-4D97-AF65-F5344CB8AC3E}">
        <p14:creationId xmlns:p14="http://schemas.microsoft.com/office/powerpoint/2010/main" val="1786952740"/>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52813FCF-E2C5-7E4B-8BFA-4141D8FEB615}"/>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4" name="Content Placeholder 5">
            <a:extLst>
              <a:ext uri="{FF2B5EF4-FFF2-40B4-BE49-F238E27FC236}">
                <a16:creationId xmlns:a16="http://schemas.microsoft.com/office/drawing/2014/main" id="{BE87B1E8-154D-B642-B0E3-CB225694EAB1}"/>
              </a:ext>
            </a:extLst>
          </p:cNvPr>
          <p:cNvSpPr>
            <a:spLocks noGrp="1"/>
          </p:cNvSpPr>
          <p:nvPr>
            <p:ph sz="quarter" idx="13" hasCustomPrompt="1"/>
          </p:nvPr>
        </p:nvSpPr>
        <p:spPr>
          <a:xfrm>
            <a:off x="600864" y="1187125"/>
            <a:ext cx="6189675" cy="5534350"/>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0" name="Rectangle 9">
            <a:extLst>
              <a:ext uri="{FF2B5EF4-FFF2-40B4-BE49-F238E27FC236}">
                <a16:creationId xmlns:a16="http://schemas.microsoft.com/office/drawing/2014/main" id="{4F11A4F0-C896-2C45-AF4C-65C24DC83BD6}"/>
              </a:ext>
            </a:extLst>
          </p:cNvPr>
          <p:cNvSpPr/>
          <p:nvPr userDrawn="1"/>
        </p:nvSpPr>
        <p:spPr>
          <a:xfrm>
            <a:off x="7113494" y="1208433"/>
            <a:ext cx="4706471" cy="550528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C45D82B-1BD0-0D49-A105-472A9A496481}"/>
              </a:ext>
            </a:extLst>
          </p:cNvPr>
          <p:cNvSpPr/>
          <p:nvPr userDrawn="1"/>
        </p:nvSpPr>
        <p:spPr>
          <a:xfrm>
            <a:off x="994856" y="1521903"/>
            <a:ext cx="1811322" cy="1775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1CE88C1E-B6B3-D94F-8A35-26CBD90F79F1}"/>
              </a:ext>
            </a:extLst>
          </p:cNvPr>
          <p:cNvSpPr txBox="1"/>
          <p:nvPr userDrawn="1"/>
        </p:nvSpPr>
        <p:spPr>
          <a:xfrm>
            <a:off x="1115367" y="7235826"/>
            <a:ext cx="184731" cy="369332"/>
          </a:xfrm>
          <a:prstGeom prst="rect">
            <a:avLst/>
          </a:prstGeom>
          <a:noFill/>
        </p:spPr>
        <p:txBody>
          <a:bodyPr wrap="none" rtlCol="0">
            <a:spAutoFit/>
          </a:bodyPr>
          <a:lstStyle/>
          <a:p>
            <a:endParaRPr lang="en-US" dirty="0"/>
          </a:p>
        </p:txBody>
      </p:sp>
      <p:pic>
        <p:nvPicPr>
          <p:cNvPr id="20" name="Picture 19">
            <a:extLst>
              <a:ext uri="{FF2B5EF4-FFF2-40B4-BE49-F238E27FC236}">
                <a16:creationId xmlns:a16="http://schemas.microsoft.com/office/drawing/2014/main" id="{48B52403-E8F6-1348-8400-5DD896E01B8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1" name="Title 1">
            <a:extLst>
              <a:ext uri="{FF2B5EF4-FFF2-40B4-BE49-F238E27FC236}">
                <a16:creationId xmlns:a16="http://schemas.microsoft.com/office/drawing/2014/main" id="{A504DCD0-2911-334A-A4CA-90626FEC88F8}"/>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9158C4A-902E-0740-8B67-826791ADC31C}"/>
              </a:ext>
            </a:extLst>
          </p:cNvPr>
          <p:cNvSpPr>
            <a:spLocks noGrp="1"/>
          </p:cNvSpPr>
          <p:nvPr>
            <p:ph type="body" sz="quarter" idx="19" hasCustomPrompt="1"/>
          </p:nvPr>
        </p:nvSpPr>
        <p:spPr>
          <a:xfrm>
            <a:off x="7303912" y="1470556"/>
            <a:ext cx="4357864" cy="1577293"/>
          </a:xfrm>
        </p:spPr>
        <p:txBody>
          <a:bodyPr>
            <a:normAutofit/>
          </a:bodyPr>
          <a:lstStyle>
            <a:lvl1pPr marL="514350" indent="-514350">
              <a:buFont typeface="Arial" panose="020B0604020202020204" pitchFamily="34" charset="0"/>
              <a:buChar char="•"/>
              <a:defRPr sz="2400"/>
            </a:lvl1pPr>
            <a:lvl2pPr marL="914400" indent="-457200">
              <a:buFont typeface="+mj-lt"/>
              <a:buAutoNum type="arabicParenR"/>
              <a:defRPr/>
            </a:lvl2pPr>
            <a:lvl3pPr marL="1371600" indent="-457200">
              <a:buFont typeface="+mj-lt"/>
              <a:buAutoNum type="arabicParenR"/>
              <a:defRPr/>
            </a:lvl3pPr>
            <a:lvl4pPr marL="1714500" indent="-342900">
              <a:buFont typeface="+mj-lt"/>
              <a:buAutoNum type="arabicParenR"/>
              <a:defRPr/>
            </a:lvl4pPr>
            <a:lvl5pPr marL="2171700" indent="-342900">
              <a:buFont typeface="+mj-lt"/>
              <a:buAutoNum type="arabicParenR"/>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3" name="Text Placeholder 2">
            <a:extLst>
              <a:ext uri="{FF2B5EF4-FFF2-40B4-BE49-F238E27FC236}">
                <a16:creationId xmlns:a16="http://schemas.microsoft.com/office/drawing/2014/main" id="{D55A46A6-EBDD-1648-8270-C28827C03011}"/>
              </a:ext>
            </a:extLst>
          </p:cNvPr>
          <p:cNvSpPr>
            <a:spLocks noGrp="1"/>
          </p:cNvSpPr>
          <p:nvPr>
            <p:ph type="body" sz="quarter" idx="20" hasCustomPrompt="1"/>
          </p:nvPr>
        </p:nvSpPr>
        <p:spPr>
          <a:xfrm>
            <a:off x="7303912" y="3203588"/>
            <a:ext cx="4357864" cy="1605479"/>
          </a:xfrm>
        </p:spPr>
        <p:txBody>
          <a:bodyPr>
            <a:normAutofit/>
          </a:bodyPr>
          <a:lstStyle>
            <a:lvl1pPr marL="514350" indent="-514350">
              <a:buFont typeface="Arial" panose="020B0604020202020204" pitchFamily="34" charset="0"/>
              <a:buChar char="•"/>
              <a:defRPr sz="2400"/>
            </a:lvl1pPr>
            <a:lvl2pPr marL="914400" indent="-457200">
              <a:buFont typeface="+mj-lt"/>
              <a:buAutoNum type="arabicParenR"/>
              <a:defRPr/>
            </a:lvl2pPr>
            <a:lvl3pPr marL="1371600" indent="-457200">
              <a:buFont typeface="+mj-lt"/>
              <a:buAutoNum type="arabicParenR"/>
              <a:defRPr/>
            </a:lvl3pPr>
            <a:lvl4pPr marL="1714500" indent="-342900">
              <a:buFont typeface="+mj-lt"/>
              <a:buAutoNum type="arabicParenR"/>
              <a:defRPr/>
            </a:lvl4pPr>
            <a:lvl5pPr marL="2171700" indent="-342900">
              <a:buFont typeface="+mj-lt"/>
              <a:buAutoNum type="arabicParenR"/>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9" name="Text Placeholder 2">
            <a:extLst>
              <a:ext uri="{FF2B5EF4-FFF2-40B4-BE49-F238E27FC236}">
                <a16:creationId xmlns:a16="http://schemas.microsoft.com/office/drawing/2014/main" id="{BEFD1E58-A36C-7945-83BC-0C23AB550DB9}"/>
              </a:ext>
            </a:extLst>
          </p:cNvPr>
          <p:cNvSpPr>
            <a:spLocks noGrp="1"/>
          </p:cNvSpPr>
          <p:nvPr>
            <p:ph type="body" sz="quarter" idx="21" hasCustomPrompt="1"/>
          </p:nvPr>
        </p:nvSpPr>
        <p:spPr>
          <a:xfrm>
            <a:off x="7303912" y="4975944"/>
            <a:ext cx="4357864" cy="1605479"/>
          </a:xfrm>
        </p:spPr>
        <p:txBody>
          <a:bodyPr>
            <a:normAutofit/>
          </a:bodyPr>
          <a:lstStyle>
            <a:lvl1pPr marL="514350" indent="-514350">
              <a:buFont typeface="Arial" panose="020B0604020202020204" pitchFamily="34" charset="0"/>
              <a:buChar char="•"/>
              <a:defRPr sz="2400"/>
            </a:lvl1pPr>
            <a:lvl2pPr marL="914400" indent="-457200">
              <a:buFont typeface="+mj-lt"/>
              <a:buAutoNum type="arabicParenR"/>
              <a:defRPr/>
            </a:lvl2pPr>
            <a:lvl3pPr marL="1371600" indent="-457200">
              <a:buFont typeface="+mj-lt"/>
              <a:buAutoNum type="arabicParenR"/>
              <a:defRPr/>
            </a:lvl3pPr>
            <a:lvl4pPr marL="1714500" indent="-342900">
              <a:buFont typeface="+mj-lt"/>
              <a:buAutoNum type="arabicParenR"/>
              <a:defRPr/>
            </a:lvl4pPr>
            <a:lvl5pPr marL="2171700" indent="-342900">
              <a:buFont typeface="+mj-lt"/>
              <a:buAutoNum type="arabicParenR"/>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Tree>
    <p:extLst>
      <p:ext uri="{BB962C8B-B14F-4D97-AF65-F5344CB8AC3E}">
        <p14:creationId xmlns:p14="http://schemas.microsoft.com/office/powerpoint/2010/main" val="3375658631"/>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B12862A-4A85-3245-A857-DDF868D04F06}"/>
              </a:ext>
            </a:extLst>
          </p:cNvPr>
          <p:cNvSpPr/>
          <p:nvPr userDrawn="1"/>
        </p:nvSpPr>
        <p:spPr>
          <a:xfrm>
            <a:off x="7113494" y="1208433"/>
            <a:ext cx="4706471" cy="550528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FBB21C8A-102D-7E47-B058-9A5C7AB03B97}"/>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8" name="Rectangle 7">
            <a:extLst>
              <a:ext uri="{FF2B5EF4-FFF2-40B4-BE49-F238E27FC236}">
                <a16:creationId xmlns:a16="http://schemas.microsoft.com/office/drawing/2014/main" id="{FEB6E947-52CF-B041-925C-7EBFBF9C06E2}"/>
              </a:ext>
            </a:extLst>
          </p:cNvPr>
          <p:cNvSpPr/>
          <p:nvPr userDrawn="1"/>
        </p:nvSpPr>
        <p:spPr>
          <a:xfrm>
            <a:off x="600865" y="1187125"/>
            <a:ext cx="6189674" cy="5526594"/>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a:extLst>
              <a:ext uri="{FF2B5EF4-FFF2-40B4-BE49-F238E27FC236}">
                <a16:creationId xmlns:a16="http://schemas.microsoft.com/office/drawing/2014/main" id="{04BA54BC-3581-9444-8FF4-D1073D55E969}"/>
              </a:ext>
            </a:extLst>
          </p:cNvPr>
          <p:cNvSpPr txBox="1"/>
          <p:nvPr userDrawn="1"/>
        </p:nvSpPr>
        <p:spPr>
          <a:xfrm>
            <a:off x="1115367" y="7235826"/>
            <a:ext cx="184731" cy="369332"/>
          </a:xfrm>
          <a:prstGeom prst="rect">
            <a:avLst/>
          </a:prstGeom>
          <a:noFill/>
        </p:spPr>
        <p:txBody>
          <a:bodyPr wrap="none" rtlCol="0">
            <a:spAutoFit/>
          </a:bodyPr>
          <a:lstStyle/>
          <a:p>
            <a:endParaRPr lang="en-US" dirty="0"/>
          </a:p>
        </p:txBody>
      </p:sp>
      <p:pic>
        <p:nvPicPr>
          <p:cNvPr id="20" name="Picture 19">
            <a:extLst>
              <a:ext uri="{FF2B5EF4-FFF2-40B4-BE49-F238E27FC236}">
                <a16:creationId xmlns:a16="http://schemas.microsoft.com/office/drawing/2014/main" id="{59B894B2-364A-114E-88B5-42EBFD3FBB66}"/>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2" name="Title 1">
            <a:extLst>
              <a:ext uri="{FF2B5EF4-FFF2-40B4-BE49-F238E27FC236}">
                <a16:creationId xmlns:a16="http://schemas.microsoft.com/office/drawing/2014/main" id="{43637B43-F370-FC4D-AF45-F8A373B2C97C}"/>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25" name="Content Placeholder 5">
            <a:extLst>
              <a:ext uri="{FF2B5EF4-FFF2-40B4-BE49-F238E27FC236}">
                <a16:creationId xmlns:a16="http://schemas.microsoft.com/office/drawing/2014/main" id="{D799C64F-1068-4D49-ACD9-00AC4A42A583}"/>
              </a:ext>
            </a:extLst>
          </p:cNvPr>
          <p:cNvSpPr>
            <a:spLocks noGrp="1"/>
          </p:cNvSpPr>
          <p:nvPr>
            <p:ph sz="quarter" idx="13" hasCustomPrompt="1"/>
          </p:nvPr>
        </p:nvSpPr>
        <p:spPr>
          <a:xfrm>
            <a:off x="1209786" y="1836924"/>
            <a:ext cx="4814293" cy="4220253"/>
          </a:xfrm>
        </p:spPr>
        <p:txBody>
          <a:bodyPr>
            <a:normAutofit/>
          </a:bodyPr>
          <a:lstStyle>
            <a:lvl1pPr marL="0" indent="0">
              <a:buNone/>
              <a:defRPr sz="2800" b="0">
                <a:solidFill>
                  <a:schemeClr val="bg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29" name="Text Placeholder 3">
            <a:extLst>
              <a:ext uri="{FF2B5EF4-FFF2-40B4-BE49-F238E27FC236}">
                <a16:creationId xmlns:a16="http://schemas.microsoft.com/office/drawing/2014/main" id="{B028C27C-6BD0-704E-B861-2F5DC627F9D3}"/>
              </a:ext>
            </a:extLst>
          </p:cNvPr>
          <p:cNvSpPr>
            <a:spLocks noGrp="1"/>
          </p:cNvSpPr>
          <p:nvPr>
            <p:ph type="body" sz="quarter" idx="14" hasCustomPrompt="1"/>
          </p:nvPr>
        </p:nvSpPr>
        <p:spPr>
          <a:xfrm>
            <a:off x="7303912" y="1470555"/>
            <a:ext cx="4357864" cy="5043133"/>
          </a:xfrm>
        </p:spPr>
        <p:txBody>
          <a:bodyPr anchor="t">
            <a:normAutofit/>
          </a:bodyPr>
          <a:lstStyle>
            <a:lvl1pPr marL="457200" marR="0" indent="-457200" algn="l" defTabSz="914400" rtl="0" eaLnBrk="1" fontAlgn="auto" latinLnBrk="0" hangingPunct="1">
              <a:lnSpc>
                <a:spcPct val="90000"/>
              </a:lnSpc>
              <a:spcBef>
                <a:spcPts val="1000"/>
              </a:spcBef>
              <a:spcAft>
                <a:spcPts val="0"/>
              </a:spcAft>
              <a:buClrTx/>
              <a:buSzTx/>
              <a:buFont typeface="+mj-lt"/>
              <a:buAutoNum type="arabicPeriod"/>
              <a:tabLst/>
              <a:defRPr sz="2800"/>
            </a:lvl1pPr>
            <a:lvl2pPr marL="914400" indent="-457200">
              <a:buFont typeface="+mj-lt"/>
              <a:buAutoNum type="arabicPeriod"/>
              <a:defRPr sz="2000"/>
            </a:lvl2pPr>
            <a:lvl3pPr marL="1257300" indent="-3429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stStyle>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lang="en-US" dirty="0">
                <a:latin typeface="Calibri" panose="020F0502020204030204" pitchFamily="34" charset="0"/>
                <a:ea typeface="Arial" charset="0"/>
                <a:cs typeface="Calibri" panose="020F0502020204030204" pitchFamily="34" charset="0"/>
              </a:rPr>
              <a:t>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a:p>
            <a:endParaRPr lang="en-US" dirty="0">
              <a:latin typeface="Calibri" panose="020F0502020204030204" pitchFamily="34" charset="0"/>
              <a:ea typeface="Arial" charset="0"/>
              <a:cs typeface="Calibri" panose="020F0502020204030204" pitchFamily="34" charset="0"/>
            </a:endParaRPr>
          </a:p>
        </p:txBody>
      </p:sp>
    </p:spTree>
    <p:extLst>
      <p:ext uri="{BB962C8B-B14F-4D97-AF65-F5344CB8AC3E}">
        <p14:creationId xmlns:p14="http://schemas.microsoft.com/office/powerpoint/2010/main" val="215011885"/>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FEBEA0D-3BA1-F94A-BEC7-88F1A2C863EC}"/>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8" name="Rectangle 7">
            <a:extLst>
              <a:ext uri="{FF2B5EF4-FFF2-40B4-BE49-F238E27FC236}">
                <a16:creationId xmlns:a16="http://schemas.microsoft.com/office/drawing/2014/main" id="{AC391AB2-8DEA-704B-9ABF-A90C77E39E9E}"/>
              </a:ext>
            </a:extLst>
          </p:cNvPr>
          <p:cNvSpPr/>
          <p:nvPr userDrawn="1"/>
        </p:nvSpPr>
        <p:spPr>
          <a:xfrm>
            <a:off x="571499" y="4089005"/>
            <a:ext cx="5373755" cy="228043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1D0780-F537-DE45-A806-734B3795D7CD}"/>
              </a:ext>
            </a:extLst>
          </p:cNvPr>
          <p:cNvSpPr/>
          <p:nvPr userDrawn="1"/>
        </p:nvSpPr>
        <p:spPr>
          <a:xfrm>
            <a:off x="571499" y="1609344"/>
            <a:ext cx="5373755" cy="2280434"/>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ACEDEC8-D450-874E-AE08-B5BC3F49CEED}"/>
              </a:ext>
            </a:extLst>
          </p:cNvPr>
          <p:cNvSpPr/>
          <p:nvPr userDrawn="1"/>
        </p:nvSpPr>
        <p:spPr>
          <a:xfrm>
            <a:off x="6170545" y="4089005"/>
            <a:ext cx="5373755" cy="2280434"/>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3C0E43C-F475-0F4A-A7C8-F7174C77B316}"/>
              </a:ext>
            </a:extLst>
          </p:cNvPr>
          <p:cNvSpPr/>
          <p:nvPr userDrawn="1"/>
        </p:nvSpPr>
        <p:spPr>
          <a:xfrm>
            <a:off x="6170545" y="1609344"/>
            <a:ext cx="5373755" cy="228043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F6180100-237E-2147-BFE1-6DB26C1437A0}"/>
              </a:ext>
            </a:extLst>
          </p:cNvPr>
          <p:cNvCxnSpPr>
            <a:cxnSpLocks/>
          </p:cNvCxnSpPr>
          <p:nvPr userDrawn="1"/>
        </p:nvCxnSpPr>
        <p:spPr>
          <a:xfrm>
            <a:off x="1973179" y="1793718"/>
            <a:ext cx="0" cy="179031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71AB93F-ED05-8644-A8DE-881181D487CA}"/>
              </a:ext>
            </a:extLst>
          </p:cNvPr>
          <p:cNvCxnSpPr>
            <a:cxnSpLocks/>
          </p:cNvCxnSpPr>
          <p:nvPr userDrawn="1"/>
        </p:nvCxnSpPr>
        <p:spPr>
          <a:xfrm>
            <a:off x="1973179" y="4391326"/>
            <a:ext cx="0" cy="1746716"/>
          </a:xfrm>
          <a:prstGeom prst="line">
            <a:avLst/>
          </a:prstGeom>
          <a:ln>
            <a:solidFill>
              <a:srgbClr val="193968"/>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63EBBA0-E625-E247-B73B-1FEEA01672BF}"/>
              </a:ext>
            </a:extLst>
          </p:cNvPr>
          <p:cNvCxnSpPr>
            <a:cxnSpLocks/>
          </p:cNvCxnSpPr>
          <p:nvPr userDrawn="1"/>
        </p:nvCxnSpPr>
        <p:spPr>
          <a:xfrm>
            <a:off x="7555832" y="1793718"/>
            <a:ext cx="0" cy="1790310"/>
          </a:xfrm>
          <a:prstGeom prst="line">
            <a:avLst/>
          </a:prstGeom>
          <a:ln>
            <a:solidFill>
              <a:srgbClr val="193968"/>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08A41D-35F3-5242-A298-B9C4D9DA8B54}"/>
              </a:ext>
            </a:extLst>
          </p:cNvPr>
          <p:cNvCxnSpPr>
            <a:cxnSpLocks/>
          </p:cNvCxnSpPr>
          <p:nvPr userDrawn="1"/>
        </p:nvCxnSpPr>
        <p:spPr>
          <a:xfrm>
            <a:off x="7555832" y="4391326"/>
            <a:ext cx="0" cy="174671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7DE0A090-01F3-394C-AC7C-BC4691438056}"/>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cxnSp>
        <p:nvCxnSpPr>
          <p:cNvPr id="19" name="Straight Connector 18">
            <a:extLst>
              <a:ext uri="{FF2B5EF4-FFF2-40B4-BE49-F238E27FC236}">
                <a16:creationId xmlns:a16="http://schemas.microsoft.com/office/drawing/2014/main" id="{44C8EBF2-3A5C-444B-BC9C-CCDB9EF27E83}"/>
              </a:ext>
            </a:extLst>
          </p:cNvPr>
          <p:cNvCxnSpPr>
            <a:cxnSpLocks/>
          </p:cNvCxnSpPr>
          <p:nvPr userDrawn="1"/>
        </p:nvCxnSpPr>
        <p:spPr>
          <a:xfrm>
            <a:off x="13378563" y="4347732"/>
            <a:ext cx="0" cy="1576087"/>
          </a:xfrm>
          <a:prstGeom prst="line">
            <a:avLst/>
          </a:prstGeom>
          <a:ln>
            <a:solidFill>
              <a:srgbClr val="193968"/>
            </a:solidFill>
          </a:ln>
        </p:spPr>
        <p:style>
          <a:lnRef idx="1">
            <a:schemeClr val="accent1"/>
          </a:lnRef>
          <a:fillRef idx="0">
            <a:schemeClr val="accent1"/>
          </a:fillRef>
          <a:effectRef idx="0">
            <a:schemeClr val="accent1"/>
          </a:effectRef>
          <a:fontRef idx="minor">
            <a:schemeClr val="tx1"/>
          </a:fontRef>
        </p:style>
      </p:cxnSp>
      <p:sp>
        <p:nvSpPr>
          <p:cNvPr id="17" name="Title 1">
            <a:extLst>
              <a:ext uri="{FF2B5EF4-FFF2-40B4-BE49-F238E27FC236}">
                <a16:creationId xmlns:a16="http://schemas.microsoft.com/office/drawing/2014/main" id="{090F6894-E796-2A40-8783-182AD34A449E}"/>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F2B29E76-328B-8742-BFE2-823DD5D39D67}"/>
              </a:ext>
            </a:extLst>
          </p:cNvPr>
          <p:cNvSpPr>
            <a:spLocks noGrp="1"/>
          </p:cNvSpPr>
          <p:nvPr>
            <p:ph type="pic" sz="quarter" idx="10" hasCustomPrompt="1"/>
          </p:nvPr>
        </p:nvSpPr>
        <p:spPr>
          <a:xfrm>
            <a:off x="824088" y="2100263"/>
            <a:ext cx="903288" cy="1331912"/>
          </a:xfrm>
        </p:spPr>
        <p:txBody>
          <a:bodyPr>
            <a:normAutofit/>
          </a:bodyPr>
          <a:lstStyle>
            <a:lvl1pPr marL="0" indent="0" algn="ctr">
              <a:buNone/>
              <a:defRPr sz="1600">
                <a:solidFill>
                  <a:schemeClr val="bg1"/>
                </a:solidFill>
              </a:defRPr>
            </a:lvl1pPr>
          </a:lstStyle>
          <a:p>
            <a:r>
              <a:rPr lang="en-US" dirty="0"/>
              <a:t>Icon</a:t>
            </a:r>
          </a:p>
        </p:txBody>
      </p:sp>
      <p:sp>
        <p:nvSpPr>
          <p:cNvPr id="24" name="Picture Placeholder 4">
            <a:extLst>
              <a:ext uri="{FF2B5EF4-FFF2-40B4-BE49-F238E27FC236}">
                <a16:creationId xmlns:a16="http://schemas.microsoft.com/office/drawing/2014/main" id="{6FCADA57-C0A0-5D4F-ABFE-24007F82AC5D}"/>
              </a:ext>
            </a:extLst>
          </p:cNvPr>
          <p:cNvSpPr>
            <a:spLocks noGrp="1"/>
          </p:cNvSpPr>
          <p:nvPr>
            <p:ph type="pic" sz="quarter" idx="11" hasCustomPrompt="1"/>
          </p:nvPr>
        </p:nvSpPr>
        <p:spPr>
          <a:xfrm>
            <a:off x="6425021" y="2100263"/>
            <a:ext cx="903288" cy="1331912"/>
          </a:xfrm>
        </p:spPr>
        <p:txBody>
          <a:bodyPr>
            <a:normAutofit/>
          </a:bodyPr>
          <a:lstStyle>
            <a:lvl1pPr marL="0" indent="0" algn="ctr">
              <a:buNone/>
              <a:defRPr sz="1600"/>
            </a:lvl1pPr>
          </a:lstStyle>
          <a:p>
            <a:r>
              <a:rPr lang="en-US" dirty="0"/>
              <a:t>Icon</a:t>
            </a:r>
          </a:p>
        </p:txBody>
      </p:sp>
      <p:sp>
        <p:nvSpPr>
          <p:cNvPr id="29" name="Picture Placeholder 4">
            <a:extLst>
              <a:ext uri="{FF2B5EF4-FFF2-40B4-BE49-F238E27FC236}">
                <a16:creationId xmlns:a16="http://schemas.microsoft.com/office/drawing/2014/main" id="{94EAFF9D-7304-1642-8859-35CEFD28D48C}"/>
              </a:ext>
            </a:extLst>
          </p:cNvPr>
          <p:cNvSpPr>
            <a:spLocks noGrp="1"/>
          </p:cNvSpPr>
          <p:nvPr>
            <p:ph type="pic" sz="quarter" idx="12" hasCustomPrompt="1"/>
          </p:nvPr>
        </p:nvSpPr>
        <p:spPr>
          <a:xfrm>
            <a:off x="824088" y="4617686"/>
            <a:ext cx="903288" cy="1331912"/>
          </a:xfrm>
        </p:spPr>
        <p:txBody>
          <a:bodyPr>
            <a:normAutofit/>
          </a:bodyPr>
          <a:lstStyle>
            <a:lvl1pPr marL="0" indent="0" algn="ctr">
              <a:buNone/>
              <a:defRPr sz="1600"/>
            </a:lvl1pPr>
          </a:lstStyle>
          <a:p>
            <a:r>
              <a:rPr lang="en-US" dirty="0"/>
              <a:t>Icon</a:t>
            </a:r>
          </a:p>
        </p:txBody>
      </p:sp>
      <p:sp>
        <p:nvSpPr>
          <p:cNvPr id="30" name="Picture Placeholder 4">
            <a:extLst>
              <a:ext uri="{FF2B5EF4-FFF2-40B4-BE49-F238E27FC236}">
                <a16:creationId xmlns:a16="http://schemas.microsoft.com/office/drawing/2014/main" id="{274E9F46-68AD-1645-9679-4646530F533C}"/>
              </a:ext>
            </a:extLst>
          </p:cNvPr>
          <p:cNvSpPr>
            <a:spLocks noGrp="1"/>
          </p:cNvSpPr>
          <p:nvPr>
            <p:ph type="pic" sz="quarter" idx="13" hasCustomPrompt="1"/>
          </p:nvPr>
        </p:nvSpPr>
        <p:spPr>
          <a:xfrm>
            <a:off x="6425021" y="4617686"/>
            <a:ext cx="903288" cy="1331912"/>
          </a:xfrm>
        </p:spPr>
        <p:txBody>
          <a:bodyPr>
            <a:normAutofit/>
          </a:bodyPr>
          <a:lstStyle>
            <a:lvl1pPr marL="0" indent="0" algn="ctr">
              <a:buNone/>
              <a:defRPr sz="1600">
                <a:solidFill>
                  <a:schemeClr val="bg1"/>
                </a:solidFill>
              </a:defRPr>
            </a:lvl1pPr>
          </a:lstStyle>
          <a:p>
            <a:r>
              <a:rPr lang="en-US" dirty="0"/>
              <a:t>Icon</a:t>
            </a:r>
          </a:p>
        </p:txBody>
      </p:sp>
      <p:sp>
        <p:nvSpPr>
          <p:cNvPr id="4" name="Text Placeholder 3">
            <a:extLst>
              <a:ext uri="{FF2B5EF4-FFF2-40B4-BE49-F238E27FC236}">
                <a16:creationId xmlns:a16="http://schemas.microsoft.com/office/drawing/2014/main" id="{510EB58E-3AE5-6948-BD22-A35E713263E3}"/>
              </a:ext>
            </a:extLst>
          </p:cNvPr>
          <p:cNvSpPr>
            <a:spLocks noGrp="1"/>
          </p:cNvSpPr>
          <p:nvPr>
            <p:ph type="body" sz="quarter" idx="14" hasCustomPrompt="1"/>
          </p:nvPr>
        </p:nvSpPr>
        <p:spPr>
          <a:xfrm>
            <a:off x="2197100" y="1855788"/>
            <a:ext cx="3582988" cy="1728787"/>
          </a:xfrm>
        </p:spPr>
        <p:txBody>
          <a:bodyPr/>
          <a:lstStyle>
            <a:lvl1pPr marL="0" indent="0">
              <a:buNone/>
              <a:defRPr>
                <a:solidFill>
                  <a:schemeClr val="bg1"/>
                </a:solidFill>
              </a:defRPr>
            </a:lvl1pPr>
          </a:lstStyle>
          <a:p>
            <a:pPr lvl="0"/>
            <a:r>
              <a:rPr lang="en-US" dirty="0"/>
              <a:t>Lorem ipsum</a:t>
            </a:r>
          </a:p>
        </p:txBody>
      </p:sp>
      <p:sp>
        <p:nvSpPr>
          <p:cNvPr id="26" name="Text Placeholder 3">
            <a:extLst>
              <a:ext uri="{FF2B5EF4-FFF2-40B4-BE49-F238E27FC236}">
                <a16:creationId xmlns:a16="http://schemas.microsoft.com/office/drawing/2014/main" id="{75C436DC-5F5F-5C47-BC7E-BA9B97FE5F3A}"/>
              </a:ext>
            </a:extLst>
          </p:cNvPr>
          <p:cNvSpPr>
            <a:spLocks noGrp="1"/>
          </p:cNvSpPr>
          <p:nvPr>
            <p:ph type="body" sz="quarter" idx="15" hasCustomPrompt="1"/>
          </p:nvPr>
        </p:nvSpPr>
        <p:spPr>
          <a:xfrm>
            <a:off x="7782892" y="1855788"/>
            <a:ext cx="3582988" cy="1728787"/>
          </a:xfrm>
        </p:spPr>
        <p:txBody>
          <a:bodyPr/>
          <a:lstStyle>
            <a:lvl1pPr marL="0" indent="0">
              <a:buNone/>
              <a:defRPr>
                <a:solidFill>
                  <a:schemeClr val="tx1"/>
                </a:solidFill>
              </a:defRPr>
            </a:lvl1pPr>
          </a:lstStyle>
          <a:p>
            <a:pPr lvl="0"/>
            <a:r>
              <a:rPr lang="en-US" dirty="0"/>
              <a:t>Lorem ipsum</a:t>
            </a:r>
          </a:p>
        </p:txBody>
      </p:sp>
      <p:sp>
        <p:nvSpPr>
          <p:cNvPr id="27" name="Text Placeholder 3">
            <a:extLst>
              <a:ext uri="{FF2B5EF4-FFF2-40B4-BE49-F238E27FC236}">
                <a16:creationId xmlns:a16="http://schemas.microsoft.com/office/drawing/2014/main" id="{A8013F99-2DD0-7941-97CE-30EED66A377B}"/>
              </a:ext>
            </a:extLst>
          </p:cNvPr>
          <p:cNvSpPr>
            <a:spLocks noGrp="1"/>
          </p:cNvSpPr>
          <p:nvPr>
            <p:ph type="body" sz="quarter" idx="16" hasCustomPrompt="1"/>
          </p:nvPr>
        </p:nvSpPr>
        <p:spPr>
          <a:xfrm>
            <a:off x="2197100" y="4430023"/>
            <a:ext cx="3582988" cy="1728787"/>
          </a:xfrm>
        </p:spPr>
        <p:txBody>
          <a:bodyPr/>
          <a:lstStyle>
            <a:lvl1pPr marL="0" indent="0">
              <a:buNone/>
              <a:defRPr>
                <a:solidFill>
                  <a:schemeClr val="tx1"/>
                </a:solidFill>
              </a:defRPr>
            </a:lvl1pPr>
          </a:lstStyle>
          <a:p>
            <a:pPr lvl="0"/>
            <a:r>
              <a:rPr lang="en-US" dirty="0"/>
              <a:t>Lorem ipsum</a:t>
            </a:r>
          </a:p>
        </p:txBody>
      </p:sp>
      <p:sp>
        <p:nvSpPr>
          <p:cNvPr id="28" name="Text Placeholder 3">
            <a:extLst>
              <a:ext uri="{FF2B5EF4-FFF2-40B4-BE49-F238E27FC236}">
                <a16:creationId xmlns:a16="http://schemas.microsoft.com/office/drawing/2014/main" id="{D7179D97-9393-D542-9346-805B6395A02F}"/>
              </a:ext>
            </a:extLst>
          </p:cNvPr>
          <p:cNvSpPr>
            <a:spLocks noGrp="1"/>
          </p:cNvSpPr>
          <p:nvPr>
            <p:ph type="body" sz="quarter" idx="17" hasCustomPrompt="1"/>
          </p:nvPr>
        </p:nvSpPr>
        <p:spPr>
          <a:xfrm>
            <a:off x="7782892" y="4430023"/>
            <a:ext cx="3582988" cy="1728787"/>
          </a:xfrm>
        </p:spPr>
        <p:txBody>
          <a:bodyPr/>
          <a:lstStyle>
            <a:lvl1pPr marL="0" indent="0">
              <a:buNone/>
              <a:defRPr>
                <a:solidFill>
                  <a:schemeClr val="bg1"/>
                </a:solidFill>
              </a:defRPr>
            </a:lvl1pPr>
          </a:lstStyle>
          <a:p>
            <a:pPr lvl="0"/>
            <a:r>
              <a:rPr lang="en-US" dirty="0"/>
              <a:t>Lorem ipsum</a:t>
            </a:r>
          </a:p>
        </p:txBody>
      </p:sp>
    </p:spTree>
    <p:extLst>
      <p:ext uri="{BB962C8B-B14F-4D97-AF65-F5344CB8AC3E}">
        <p14:creationId xmlns:p14="http://schemas.microsoft.com/office/powerpoint/2010/main" val="4192472851"/>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96AB9A-E2C1-6C44-9C91-87230C4AFA72}"/>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6" name="Rectangle 5">
            <a:extLst>
              <a:ext uri="{FF2B5EF4-FFF2-40B4-BE49-F238E27FC236}">
                <a16:creationId xmlns:a16="http://schemas.microsoft.com/office/drawing/2014/main" id="{C01788C8-CE24-294D-BFBD-BCA72890847A}"/>
              </a:ext>
            </a:extLst>
          </p:cNvPr>
          <p:cNvSpPr/>
          <p:nvPr userDrawn="1"/>
        </p:nvSpPr>
        <p:spPr>
          <a:xfrm>
            <a:off x="677780" y="1570765"/>
            <a:ext cx="1111590" cy="1216725"/>
          </a:xfrm>
          <a:prstGeom prst="rect">
            <a:avLst/>
          </a:prstGeom>
          <a:solidFill>
            <a:srgbClr val="193968"/>
          </a:solidFill>
          <a:ln>
            <a:solidFill>
              <a:srgbClr val="5D8B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 name="Straight Connector 6">
            <a:extLst>
              <a:ext uri="{FF2B5EF4-FFF2-40B4-BE49-F238E27FC236}">
                <a16:creationId xmlns:a16="http://schemas.microsoft.com/office/drawing/2014/main" id="{CC18B9EC-0A7A-D140-9F66-FBD45389282D}"/>
              </a:ext>
            </a:extLst>
          </p:cNvPr>
          <p:cNvCxnSpPr/>
          <p:nvPr userDrawn="1"/>
        </p:nvCxnSpPr>
        <p:spPr>
          <a:xfrm>
            <a:off x="1985210" y="2034698"/>
            <a:ext cx="3623629" cy="0"/>
          </a:xfrm>
          <a:prstGeom prst="line">
            <a:avLst/>
          </a:prstGeom>
          <a:ln>
            <a:solidFill>
              <a:srgbClr val="5D8B7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986A69E0-B20C-4F41-BC2E-3DE7046AF80C}"/>
              </a:ext>
            </a:extLst>
          </p:cNvPr>
          <p:cNvSpPr/>
          <p:nvPr userDrawn="1"/>
        </p:nvSpPr>
        <p:spPr>
          <a:xfrm>
            <a:off x="6422741" y="1570765"/>
            <a:ext cx="1111590" cy="1216725"/>
          </a:xfrm>
          <a:prstGeom prst="rect">
            <a:avLst/>
          </a:prstGeom>
          <a:solidFill>
            <a:srgbClr val="193968"/>
          </a:solidFill>
          <a:ln>
            <a:solidFill>
              <a:srgbClr val="5D8B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CACF2C8A-240F-CA48-B754-F27FBC61AF5B}"/>
              </a:ext>
            </a:extLst>
          </p:cNvPr>
          <p:cNvCxnSpPr/>
          <p:nvPr userDrawn="1"/>
        </p:nvCxnSpPr>
        <p:spPr>
          <a:xfrm>
            <a:off x="7730171" y="2034698"/>
            <a:ext cx="3623629" cy="0"/>
          </a:xfrm>
          <a:prstGeom prst="line">
            <a:avLst/>
          </a:prstGeom>
          <a:ln>
            <a:solidFill>
              <a:srgbClr val="5D8B72"/>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9DF4D3A0-BFD7-4741-B690-FAD2FE27D056}"/>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2" name="Content Placeholder 5">
            <a:extLst>
              <a:ext uri="{FF2B5EF4-FFF2-40B4-BE49-F238E27FC236}">
                <a16:creationId xmlns:a16="http://schemas.microsoft.com/office/drawing/2014/main" id="{179635DD-05CD-FE45-80AB-58CA88082A5B}"/>
              </a:ext>
            </a:extLst>
          </p:cNvPr>
          <p:cNvSpPr>
            <a:spLocks noGrp="1"/>
          </p:cNvSpPr>
          <p:nvPr>
            <p:ph sz="quarter" idx="13" hasCustomPrompt="1"/>
          </p:nvPr>
        </p:nvSpPr>
        <p:spPr>
          <a:xfrm>
            <a:off x="677780" y="3770592"/>
            <a:ext cx="5193756" cy="2741149"/>
          </a:xfrm>
        </p:spPr>
        <p:txBody>
          <a:bodyPr>
            <a:normAutofit/>
          </a:bodyPr>
          <a:lstStyle>
            <a:lvl1pPr marL="0" indent="0">
              <a:buNone/>
              <a:defRPr sz="2800" b="1">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a:t>
            </a:r>
          </a:p>
        </p:txBody>
      </p:sp>
      <p:sp>
        <p:nvSpPr>
          <p:cNvPr id="13" name="Content Placeholder 5">
            <a:extLst>
              <a:ext uri="{FF2B5EF4-FFF2-40B4-BE49-F238E27FC236}">
                <a16:creationId xmlns:a16="http://schemas.microsoft.com/office/drawing/2014/main" id="{63691464-0491-5A4F-94C2-FB7440B5A6BA}"/>
              </a:ext>
            </a:extLst>
          </p:cNvPr>
          <p:cNvSpPr>
            <a:spLocks noGrp="1"/>
          </p:cNvSpPr>
          <p:nvPr>
            <p:ph sz="quarter" idx="14" hasCustomPrompt="1"/>
          </p:nvPr>
        </p:nvSpPr>
        <p:spPr>
          <a:xfrm>
            <a:off x="6398356" y="3770592"/>
            <a:ext cx="5193756" cy="2741149"/>
          </a:xfrm>
        </p:spPr>
        <p:txBody>
          <a:bodyPr>
            <a:normAutofit/>
          </a:bodyPr>
          <a:lstStyle>
            <a:lvl1pPr marL="0" indent="0">
              <a:buNone/>
              <a:defRPr sz="2800" b="1">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a:t>
            </a:r>
          </a:p>
        </p:txBody>
      </p:sp>
      <p:sp>
        <p:nvSpPr>
          <p:cNvPr id="14" name="Title 1">
            <a:extLst>
              <a:ext uri="{FF2B5EF4-FFF2-40B4-BE49-F238E27FC236}">
                <a16:creationId xmlns:a16="http://schemas.microsoft.com/office/drawing/2014/main" id="{587DA987-E557-C94A-9886-F3C9C9952EC0}"/>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5" name="Picture Placeholder 4">
            <a:extLst>
              <a:ext uri="{FF2B5EF4-FFF2-40B4-BE49-F238E27FC236}">
                <a16:creationId xmlns:a16="http://schemas.microsoft.com/office/drawing/2014/main" id="{BB038C65-F794-324B-BD5E-CC8D411B5032}"/>
              </a:ext>
            </a:extLst>
          </p:cNvPr>
          <p:cNvSpPr>
            <a:spLocks noGrp="1"/>
          </p:cNvSpPr>
          <p:nvPr>
            <p:ph type="pic" sz="quarter" idx="10" hasCustomPrompt="1"/>
          </p:nvPr>
        </p:nvSpPr>
        <p:spPr>
          <a:xfrm>
            <a:off x="767644" y="1741678"/>
            <a:ext cx="965282" cy="891293"/>
          </a:xfrm>
        </p:spPr>
        <p:txBody>
          <a:bodyPr>
            <a:normAutofit/>
          </a:bodyPr>
          <a:lstStyle>
            <a:lvl1pPr marL="0" indent="0" algn="ctr">
              <a:buNone/>
              <a:defRPr sz="1600">
                <a:solidFill>
                  <a:schemeClr val="bg1"/>
                </a:solidFill>
              </a:defRPr>
            </a:lvl1pPr>
          </a:lstStyle>
          <a:p>
            <a:r>
              <a:rPr lang="en-US" dirty="0"/>
              <a:t>Icon</a:t>
            </a:r>
          </a:p>
        </p:txBody>
      </p:sp>
      <p:sp>
        <p:nvSpPr>
          <p:cNvPr id="16" name="Picture Placeholder 4">
            <a:extLst>
              <a:ext uri="{FF2B5EF4-FFF2-40B4-BE49-F238E27FC236}">
                <a16:creationId xmlns:a16="http://schemas.microsoft.com/office/drawing/2014/main" id="{DF2A2CAF-EFFF-694D-AE7A-5BED27DAA997}"/>
              </a:ext>
            </a:extLst>
          </p:cNvPr>
          <p:cNvSpPr>
            <a:spLocks noGrp="1"/>
          </p:cNvSpPr>
          <p:nvPr>
            <p:ph type="pic" sz="quarter" idx="15" hasCustomPrompt="1"/>
          </p:nvPr>
        </p:nvSpPr>
        <p:spPr>
          <a:xfrm>
            <a:off x="6491111" y="1741678"/>
            <a:ext cx="965282" cy="891293"/>
          </a:xfrm>
        </p:spPr>
        <p:txBody>
          <a:bodyPr>
            <a:normAutofit/>
          </a:bodyPr>
          <a:lstStyle>
            <a:lvl1pPr marL="0" indent="0" algn="ctr">
              <a:buNone/>
              <a:defRPr sz="1600">
                <a:solidFill>
                  <a:schemeClr val="bg1"/>
                </a:solidFill>
              </a:defRPr>
            </a:lvl1pPr>
          </a:lstStyle>
          <a:p>
            <a:r>
              <a:rPr lang="en-US" dirty="0"/>
              <a:t>Icon</a:t>
            </a:r>
          </a:p>
        </p:txBody>
      </p:sp>
      <p:sp>
        <p:nvSpPr>
          <p:cNvPr id="17" name="Text Placeholder 20">
            <a:extLst>
              <a:ext uri="{FF2B5EF4-FFF2-40B4-BE49-F238E27FC236}">
                <a16:creationId xmlns:a16="http://schemas.microsoft.com/office/drawing/2014/main" id="{40BC7C3B-34FA-254D-AD62-1A014093DE46}"/>
              </a:ext>
            </a:extLst>
          </p:cNvPr>
          <p:cNvSpPr>
            <a:spLocks noGrp="1"/>
          </p:cNvSpPr>
          <p:nvPr>
            <p:ph type="body" sz="quarter" idx="16" hasCustomPrompt="1"/>
          </p:nvPr>
        </p:nvSpPr>
        <p:spPr>
          <a:xfrm>
            <a:off x="1984279" y="2143956"/>
            <a:ext cx="3887257" cy="1398948"/>
          </a:xfrm>
        </p:spPr>
        <p:txBody>
          <a:bodyPr>
            <a:noAutofit/>
          </a:bodyPr>
          <a:lstStyle>
            <a:lvl1pPr marL="0" indent="0" algn="l">
              <a:buNone/>
              <a:defRPr sz="1900"/>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a:t>
            </a:r>
          </a:p>
        </p:txBody>
      </p:sp>
      <p:sp>
        <p:nvSpPr>
          <p:cNvPr id="18" name="Text Placeholder 20">
            <a:extLst>
              <a:ext uri="{FF2B5EF4-FFF2-40B4-BE49-F238E27FC236}">
                <a16:creationId xmlns:a16="http://schemas.microsoft.com/office/drawing/2014/main" id="{66FD5739-E9A2-A34B-8072-F9B92F4C0633}"/>
              </a:ext>
            </a:extLst>
          </p:cNvPr>
          <p:cNvSpPr>
            <a:spLocks noGrp="1"/>
          </p:cNvSpPr>
          <p:nvPr>
            <p:ph type="body" sz="quarter" idx="17" hasCustomPrompt="1"/>
          </p:nvPr>
        </p:nvSpPr>
        <p:spPr>
          <a:xfrm>
            <a:off x="7754885" y="2143956"/>
            <a:ext cx="3837227" cy="1398948"/>
          </a:xfrm>
        </p:spPr>
        <p:txBody>
          <a:bodyPr>
            <a:noAutofit/>
          </a:bodyPr>
          <a:lstStyle>
            <a:lvl1pPr marL="0" indent="0" algn="l">
              <a:buNone/>
              <a:defRPr sz="1900"/>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a:t>
            </a:r>
          </a:p>
        </p:txBody>
      </p:sp>
      <p:sp>
        <p:nvSpPr>
          <p:cNvPr id="19" name="Text Placeholder 20">
            <a:extLst>
              <a:ext uri="{FF2B5EF4-FFF2-40B4-BE49-F238E27FC236}">
                <a16:creationId xmlns:a16="http://schemas.microsoft.com/office/drawing/2014/main" id="{8A1F4E7F-4E0B-2F48-9974-9EEC9B089D3D}"/>
              </a:ext>
            </a:extLst>
          </p:cNvPr>
          <p:cNvSpPr>
            <a:spLocks noGrp="1"/>
          </p:cNvSpPr>
          <p:nvPr>
            <p:ph type="body" sz="quarter" idx="18" hasCustomPrompt="1"/>
          </p:nvPr>
        </p:nvSpPr>
        <p:spPr>
          <a:xfrm>
            <a:off x="1984279" y="1570765"/>
            <a:ext cx="3887257" cy="382436"/>
          </a:xfrm>
        </p:spPr>
        <p:txBody>
          <a:bodyPr>
            <a:noAutofit/>
          </a:bodyPr>
          <a:lstStyle>
            <a:lvl1pPr marL="0" indent="0" algn="l">
              <a:buNone/>
              <a:defRPr sz="2400">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Title</a:t>
            </a:r>
          </a:p>
        </p:txBody>
      </p:sp>
      <p:sp>
        <p:nvSpPr>
          <p:cNvPr id="20" name="Text Placeholder 20">
            <a:extLst>
              <a:ext uri="{FF2B5EF4-FFF2-40B4-BE49-F238E27FC236}">
                <a16:creationId xmlns:a16="http://schemas.microsoft.com/office/drawing/2014/main" id="{0748AE88-65A5-7C45-962F-B9D47730013E}"/>
              </a:ext>
            </a:extLst>
          </p:cNvPr>
          <p:cNvSpPr>
            <a:spLocks noGrp="1"/>
          </p:cNvSpPr>
          <p:nvPr>
            <p:ph type="body" sz="quarter" idx="19" hasCustomPrompt="1"/>
          </p:nvPr>
        </p:nvSpPr>
        <p:spPr>
          <a:xfrm>
            <a:off x="7742527" y="1570765"/>
            <a:ext cx="3837227" cy="382436"/>
          </a:xfrm>
        </p:spPr>
        <p:txBody>
          <a:bodyPr>
            <a:noAutofit/>
          </a:bodyPr>
          <a:lstStyle>
            <a:lvl1pPr marL="0" indent="0" algn="l">
              <a:buNone/>
              <a:defRPr sz="2400">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Title</a:t>
            </a:r>
          </a:p>
        </p:txBody>
      </p:sp>
    </p:spTree>
    <p:extLst>
      <p:ext uri="{BB962C8B-B14F-4D97-AF65-F5344CB8AC3E}">
        <p14:creationId xmlns:p14="http://schemas.microsoft.com/office/powerpoint/2010/main" val="3836074155"/>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432"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0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73FAEA8-EB98-4C44-97DB-4584FF5EF60E}"/>
              </a:ext>
            </a:extLst>
          </p:cNvPr>
          <p:cNvPicPr>
            <a:picLocks noChangeAspect="1"/>
          </p:cNvPicPr>
          <p:nvPr userDrawn="1"/>
        </p:nvPicPr>
        <p:blipFill>
          <a:blip r:embed="rId2"/>
          <a:stretch>
            <a:fillRect/>
          </a:stretch>
        </p:blipFill>
        <p:spPr>
          <a:xfrm>
            <a:off x="1" y="0"/>
            <a:ext cx="12228755" cy="6878675"/>
          </a:xfrm>
          <a:prstGeom prst="rect">
            <a:avLst/>
          </a:prstGeom>
        </p:spPr>
      </p:pic>
      <p:sp>
        <p:nvSpPr>
          <p:cNvPr id="35" name="Rectangle 34">
            <a:extLst>
              <a:ext uri="{FF2B5EF4-FFF2-40B4-BE49-F238E27FC236}">
                <a16:creationId xmlns:a16="http://schemas.microsoft.com/office/drawing/2014/main" id="{796E3922-80F1-674E-82A0-ED8BFD479437}"/>
              </a:ext>
            </a:extLst>
          </p:cNvPr>
          <p:cNvSpPr/>
          <p:nvPr userDrawn="1"/>
        </p:nvSpPr>
        <p:spPr>
          <a:xfrm>
            <a:off x="4254199" y="3263602"/>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CF112221-1811-C34E-883D-3E87A1E2F20B}"/>
              </a:ext>
            </a:extLst>
          </p:cNvPr>
          <p:cNvSpPr/>
          <p:nvPr userDrawn="1"/>
        </p:nvSpPr>
        <p:spPr>
          <a:xfrm>
            <a:off x="4254199" y="1589401"/>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A019D9D0-DC53-7C4D-8B70-66C6E379CE98}"/>
              </a:ext>
            </a:extLst>
          </p:cNvPr>
          <p:cNvSpPr/>
          <p:nvPr userDrawn="1"/>
        </p:nvSpPr>
        <p:spPr>
          <a:xfrm>
            <a:off x="4254199" y="4971075"/>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a:pPr>
            <a:endParaRPr lang="en-US" dirty="0">
              <a:solidFill>
                <a:srgbClr val="153259"/>
              </a:solidFill>
              <a:cs typeface="Arial" panose="020B0604020202020204" pitchFamily="34" charset="0"/>
            </a:endParaRPr>
          </a:p>
        </p:txBody>
      </p:sp>
      <p:sp>
        <p:nvSpPr>
          <p:cNvPr id="38" name="Rectangle 37">
            <a:extLst>
              <a:ext uri="{FF2B5EF4-FFF2-40B4-BE49-F238E27FC236}">
                <a16:creationId xmlns:a16="http://schemas.microsoft.com/office/drawing/2014/main" id="{279AC5F4-932A-7844-BB3D-C9CB97378AEC}"/>
              </a:ext>
            </a:extLst>
          </p:cNvPr>
          <p:cNvSpPr/>
          <p:nvPr userDrawn="1"/>
        </p:nvSpPr>
        <p:spPr>
          <a:xfrm>
            <a:off x="8039266" y="3263602"/>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E61FA1A4-2D9E-C443-9EC6-2B139AF14205}"/>
              </a:ext>
            </a:extLst>
          </p:cNvPr>
          <p:cNvSpPr/>
          <p:nvPr userDrawn="1"/>
        </p:nvSpPr>
        <p:spPr>
          <a:xfrm>
            <a:off x="8039266" y="1589401"/>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F1073F2A-5716-F747-8DF2-3D58169069D5}"/>
              </a:ext>
            </a:extLst>
          </p:cNvPr>
          <p:cNvSpPr/>
          <p:nvPr userDrawn="1"/>
        </p:nvSpPr>
        <p:spPr>
          <a:xfrm>
            <a:off x="8039266" y="4971075"/>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a:pPr>
            <a:endParaRPr lang="en-US" dirty="0">
              <a:solidFill>
                <a:srgbClr val="153259"/>
              </a:solidFill>
              <a:cs typeface="Arial" panose="020B0604020202020204" pitchFamily="34" charset="0"/>
            </a:endParaRPr>
          </a:p>
        </p:txBody>
      </p:sp>
      <p:sp>
        <p:nvSpPr>
          <p:cNvPr id="9" name="Rectangle 8">
            <a:extLst>
              <a:ext uri="{FF2B5EF4-FFF2-40B4-BE49-F238E27FC236}">
                <a16:creationId xmlns:a16="http://schemas.microsoft.com/office/drawing/2014/main" id="{6967735D-AF38-2048-8273-E41AD16C9CC9}"/>
              </a:ext>
            </a:extLst>
          </p:cNvPr>
          <p:cNvSpPr/>
          <p:nvPr userDrawn="1"/>
        </p:nvSpPr>
        <p:spPr>
          <a:xfrm>
            <a:off x="455635" y="3263602"/>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DEAE293-5074-4942-AFA0-C9EBA7D80D52}"/>
              </a:ext>
            </a:extLst>
          </p:cNvPr>
          <p:cNvSpPr/>
          <p:nvPr userDrawn="1"/>
        </p:nvSpPr>
        <p:spPr>
          <a:xfrm>
            <a:off x="455635" y="1589401"/>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6D9C3D3B-E4CB-0345-BC42-57DB04C4EBA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058094" y="1988526"/>
            <a:ext cx="819195" cy="819195"/>
          </a:xfrm>
          <a:prstGeom prst="rect">
            <a:avLst/>
          </a:prstGeom>
        </p:spPr>
      </p:pic>
      <p:pic>
        <p:nvPicPr>
          <p:cNvPr id="14" name="Picture 13">
            <a:extLst>
              <a:ext uri="{FF2B5EF4-FFF2-40B4-BE49-F238E27FC236}">
                <a16:creationId xmlns:a16="http://schemas.microsoft.com/office/drawing/2014/main" id="{C9019B94-DB7D-EC4B-9592-9F388ED6C72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flipH="1">
            <a:off x="8103581" y="3718760"/>
            <a:ext cx="781241" cy="781241"/>
          </a:xfrm>
          <a:prstGeom prst="rect">
            <a:avLst/>
          </a:prstGeom>
        </p:spPr>
      </p:pic>
      <p:sp>
        <p:nvSpPr>
          <p:cNvPr id="15" name="TextBox 14">
            <a:extLst>
              <a:ext uri="{FF2B5EF4-FFF2-40B4-BE49-F238E27FC236}">
                <a16:creationId xmlns:a16="http://schemas.microsoft.com/office/drawing/2014/main" id="{79F64031-469F-BE40-B03A-BF0D977C543A}"/>
              </a:ext>
            </a:extLst>
          </p:cNvPr>
          <p:cNvSpPr txBox="1"/>
          <p:nvPr userDrawn="1"/>
        </p:nvSpPr>
        <p:spPr>
          <a:xfrm>
            <a:off x="8799238" y="1725157"/>
            <a:ext cx="2938977" cy="113877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2 CAMPUSES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GAITHERSBURG, MD [HQ] BOULDER, CO</a:t>
            </a:r>
          </a:p>
        </p:txBody>
      </p:sp>
      <p:sp>
        <p:nvSpPr>
          <p:cNvPr id="16" name="TextBox 15">
            <a:extLst>
              <a:ext uri="{FF2B5EF4-FFF2-40B4-BE49-F238E27FC236}">
                <a16:creationId xmlns:a16="http://schemas.microsoft.com/office/drawing/2014/main" id="{45FC01BF-48F6-504B-8AC7-7001A42ED7E4}"/>
              </a:ext>
            </a:extLst>
          </p:cNvPr>
          <p:cNvSpPr txBox="1"/>
          <p:nvPr userDrawn="1"/>
        </p:nvSpPr>
        <p:spPr>
          <a:xfrm>
            <a:off x="2094043" y="3495549"/>
            <a:ext cx="1650805"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3,500+ </a:t>
            </a: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ASSOCIATES</a:t>
            </a:r>
          </a:p>
        </p:txBody>
      </p:sp>
      <p:sp>
        <p:nvSpPr>
          <p:cNvPr id="17" name="TextBox 16">
            <a:extLst>
              <a:ext uri="{FF2B5EF4-FFF2-40B4-BE49-F238E27FC236}">
                <a16:creationId xmlns:a16="http://schemas.microsoft.com/office/drawing/2014/main" id="{A31995C5-3C7C-1F43-B9C5-C398C8E2C4BF}"/>
              </a:ext>
            </a:extLst>
          </p:cNvPr>
          <p:cNvSpPr txBox="1"/>
          <p:nvPr userDrawn="1"/>
        </p:nvSpPr>
        <p:spPr>
          <a:xfrm>
            <a:off x="5683795" y="3403820"/>
            <a:ext cx="1909851"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10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COLLABORATIVE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INSTITUTES</a:t>
            </a:r>
            <a:endParaRPr kumimoji="0" lang="en-US" sz="18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endParaRPr>
          </a:p>
        </p:txBody>
      </p:sp>
      <p:sp>
        <p:nvSpPr>
          <p:cNvPr id="18" name="TextBox 17">
            <a:extLst>
              <a:ext uri="{FF2B5EF4-FFF2-40B4-BE49-F238E27FC236}">
                <a16:creationId xmlns:a16="http://schemas.microsoft.com/office/drawing/2014/main" id="{14D35E20-CBC2-8D4B-AB5F-FDF3B4DD77FA}"/>
              </a:ext>
            </a:extLst>
          </p:cNvPr>
          <p:cNvSpPr txBox="1"/>
          <p:nvPr userDrawn="1"/>
        </p:nvSpPr>
        <p:spPr>
          <a:xfrm>
            <a:off x="5614871" y="1680959"/>
            <a:ext cx="190985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5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NOBEL PRIZES</a:t>
            </a:r>
          </a:p>
        </p:txBody>
      </p:sp>
      <p:sp>
        <p:nvSpPr>
          <p:cNvPr id="19" name="TextBox 18">
            <a:extLst>
              <a:ext uri="{FF2B5EF4-FFF2-40B4-BE49-F238E27FC236}">
                <a16:creationId xmlns:a16="http://schemas.microsoft.com/office/drawing/2014/main" id="{3A1466ED-0794-B742-B10D-198B2E4D7639}"/>
              </a:ext>
            </a:extLst>
          </p:cNvPr>
          <p:cNvSpPr txBox="1"/>
          <p:nvPr userDrawn="1"/>
        </p:nvSpPr>
        <p:spPr>
          <a:xfrm>
            <a:off x="8935437" y="3371504"/>
            <a:ext cx="249398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400+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BUSINESSES USING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NIST FACILITIES</a:t>
            </a:r>
          </a:p>
        </p:txBody>
      </p:sp>
      <p:pic>
        <p:nvPicPr>
          <p:cNvPr id="20" name="Picture 19">
            <a:extLst>
              <a:ext uri="{FF2B5EF4-FFF2-40B4-BE49-F238E27FC236}">
                <a16:creationId xmlns:a16="http://schemas.microsoft.com/office/drawing/2014/main" id="{A8E1F1E8-23EC-504B-B3ED-DA48B06E53BF}"/>
              </a:ext>
            </a:extLst>
          </p:cNvPr>
          <p:cNvPicPr>
            <a:picLocks noChangeAspect="1"/>
          </p:cNvPicPr>
          <p:nvPr userDrawn="1"/>
        </p:nvPicPr>
        <p:blipFill>
          <a:blip r:embed="rId5"/>
          <a:stretch>
            <a:fillRect/>
          </a:stretch>
        </p:blipFill>
        <p:spPr>
          <a:xfrm>
            <a:off x="924400" y="1753654"/>
            <a:ext cx="860897" cy="860897"/>
          </a:xfrm>
          <a:prstGeom prst="rect">
            <a:avLst/>
          </a:prstGeom>
        </p:spPr>
      </p:pic>
      <p:pic>
        <p:nvPicPr>
          <p:cNvPr id="21" name="Picture 20">
            <a:extLst>
              <a:ext uri="{FF2B5EF4-FFF2-40B4-BE49-F238E27FC236}">
                <a16:creationId xmlns:a16="http://schemas.microsoft.com/office/drawing/2014/main" id="{CCF7B0BF-AD17-A246-BC90-25B221DBBAFD}"/>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924400" y="3495549"/>
            <a:ext cx="814711" cy="814711"/>
          </a:xfrm>
          <a:prstGeom prst="rect">
            <a:avLst/>
          </a:prstGeom>
        </p:spPr>
      </p:pic>
      <p:pic>
        <p:nvPicPr>
          <p:cNvPr id="22" name="Picture 21">
            <a:extLst>
              <a:ext uri="{FF2B5EF4-FFF2-40B4-BE49-F238E27FC236}">
                <a16:creationId xmlns:a16="http://schemas.microsoft.com/office/drawing/2014/main" id="{44A29517-6825-3940-A765-BE78AB76922E}"/>
              </a:ext>
            </a:extLst>
          </p:cNvPr>
          <p:cNvPicPr>
            <a:picLocks noChangeAspect="1"/>
          </p:cNvPicPr>
          <p:nvPr userDrawn="1"/>
        </p:nvPicPr>
        <p:blipFill>
          <a:blip r:embed="rId7"/>
          <a:stretch>
            <a:fillRect/>
          </a:stretch>
        </p:blipFill>
        <p:spPr>
          <a:xfrm>
            <a:off x="4554043" y="3581773"/>
            <a:ext cx="967532" cy="967532"/>
          </a:xfrm>
          <a:prstGeom prst="rect">
            <a:avLst/>
          </a:prstGeom>
        </p:spPr>
      </p:pic>
      <p:pic>
        <p:nvPicPr>
          <p:cNvPr id="23" name="Picture 22">
            <a:extLst>
              <a:ext uri="{FF2B5EF4-FFF2-40B4-BE49-F238E27FC236}">
                <a16:creationId xmlns:a16="http://schemas.microsoft.com/office/drawing/2014/main" id="{776C1196-B270-EA45-BA25-19D47C24C7EF}"/>
              </a:ext>
            </a:extLst>
          </p:cNvPr>
          <p:cNvPicPr>
            <a:picLocks noChangeAspect="1"/>
          </p:cNvPicPr>
          <p:nvPr userDrawn="1"/>
        </p:nvPicPr>
        <p:blipFill>
          <a:blip r:embed="rId8"/>
          <a:stretch>
            <a:fillRect/>
          </a:stretch>
        </p:blipFill>
        <p:spPr>
          <a:xfrm>
            <a:off x="4486498" y="1841361"/>
            <a:ext cx="843319" cy="843319"/>
          </a:xfrm>
          <a:prstGeom prst="rect">
            <a:avLst/>
          </a:prstGeom>
        </p:spPr>
      </p:pic>
      <p:sp>
        <p:nvSpPr>
          <p:cNvPr id="24" name="TextBox 23">
            <a:extLst>
              <a:ext uri="{FF2B5EF4-FFF2-40B4-BE49-F238E27FC236}">
                <a16:creationId xmlns:a16="http://schemas.microsoft.com/office/drawing/2014/main" id="{CC4C7714-DD0A-564B-90CA-9E48019D4416}"/>
              </a:ext>
            </a:extLst>
          </p:cNvPr>
          <p:cNvSpPr txBox="1"/>
          <p:nvPr userDrawn="1"/>
        </p:nvSpPr>
        <p:spPr>
          <a:xfrm>
            <a:off x="2000530" y="1624482"/>
            <a:ext cx="216979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3,400+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FEDERAL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EMPLOYEES</a:t>
            </a:r>
          </a:p>
        </p:txBody>
      </p:sp>
      <p:sp>
        <p:nvSpPr>
          <p:cNvPr id="25" name="Rectangle 24">
            <a:extLst>
              <a:ext uri="{FF2B5EF4-FFF2-40B4-BE49-F238E27FC236}">
                <a16:creationId xmlns:a16="http://schemas.microsoft.com/office/drawing/2014/main" id="{DB324670-24A7-8942-99CC-683B45DC853F}"/>
              </a:ext>
            </a:extLst>
          </p:cNvPr>
          <p:cNvSpPr/>
          <p:nvPr userDrawn="1"/>
        </p:nvSpPr>
        <p:spPr>
          <a:xfrm>
            <a:off x="455635" y="4971075"/>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a:pPr>
            <a:endParaRPr lang="en-US" dirty="0">
              <a:solidFill>
                <a:srgbClr val="153259"/>
              </a:solidFill>
              <a:cs typeface="Arial" panose="020B0604020202020204" pitchFamily="34" charset="0"/>
            </a:endParaRPr>
          </a:p>
        </p:txBody>
      </p:sp>
      <p:sp>
        <p:nvSpPr>
          <p:cNvPr id="28" name="Rectangle 27">
            <a:extLst>
              <a:ext uri="{FF2B5EF4-FFF2-40B4-BE49-F238E27FC236}">
                <a16:creationId xmlns:a16="http://schemas.microsoft.com/office/drawing/2014/main" id="{229BD56D-8D29-FC42-90CE-A2E6DBEE2C86}"/>
              </a:ext>
            </a:extLst>
          </p:cNvPr>
          <p:cNvSpPr/>
          <p:nvPr userDrawn="1"/>
        </p:nvSpPr>
        <p:spPr>
          <a:xfrm>
            <a:off x="1934394" y="5181034"/>
            <a:ext cx="2133121" cy="1089529"/>
          </a:xfrm>
          <a:prstGeom prst="rect">
            <a:avLst/>
          </a:prstGeom>
        </p:spPr>
        <p:txBody>
          <a:bodyPr wrap="square">
            <a:spAutoFit/>
          </a:bodyPr>
          <a:lstStyle/>
          <a:p>
            <a:pPr lvl="0">
              <a:lnSpc>
                <a:spcPct val="90000"/>
              </a:lnSpc>
              <a:defRPr/>
            </a:pPr>
            <a:r>
              <a:rPr lang="en-US" dirty="0">
                <a:solidFill>
                  <a:srgbClr val="153259"/>
                </a:solidFill>
                <a:cs typeface="Arial" panose="020B0604020202020204" pitchFamily="34" charset="0"/>
              </a:rPr>
              <a:t>NATIONAL OFFICE COORDINATING 16 MANUFACTURING INSTITUTES </a:t>
            </a:r>
          </a:p>
        </p:txBody>
      </p:sp>
      <p:sp>
        <p:nvSpPr>
          <p:cNvPr id="29" name="Rectangle 28">
            <a:extLst>
              <a:ext uri="{FF2B5EF4-FFF2-40B4-BE49-F238E27FC236}">
                <a16:creationId xmlns:a16="http://schemas.microsoft.com/office/drawing/2014/main" id="{4ABA4E52-3583-CA4C-8A59-D6C87C7939AC}"/>
              </a:ext>
            </a:extLst>
          </p:cNvPr>
          <p:cNvSpPr/>
          <p:nvPr userDrawn="1"/>
        </p:nvSpPr>
        <p:spPr>
          <a:xfrm>
            <a:off x="5436148" y="4937804"/>
            <a:ext cx="2507226" cy="1477328"/>
          </a:xfrm>
          <a:prstGeom prst="rect">
            <a:avLst/>
          </a:prstGeom>
        </p:spPr>
        <p:txBody>
          <a:bodyPr wrap="square">
            <a:spAutoFit/>
          </a:bodyPr>
          <a:lstStyle/>
          <a:p>
            <a:pPr lvl="0">
              <a:defRPr/>
            </a:pPr>
            <a:r>
              <a:rPr lang="en-US" sz="3600" b="1" dirty="0">
                <a:solidFill>
                  <a:srgbClr val="153259"/>
                </a:solidFill>
                <a:cs typeface="Arial" panose="020B0604020202020204" pitchFamily="34" charset="0"/>
              </a:rPr>
              <a:t>51 </a:t>
            </a:r>
          </a:p>
          <a:p>
            <a:pPr lvl="0">
              <a:defRPr/>
            </a:pPr>
            <a:r>
              <a:rPr lang="en-US" dirty="0">
                <a:solidFill>
                  <a:srgbClr val="153259"/>
                </a:solidFill>
                <a:cs typeface="Arial" panose="020B0604020202020204" pitchFamily="34" charset="0"/>
              </a:rPr>
              <a:t>MANUFACTURING EXTENSION PARTNERSHIP CENTERS</a:t>
            </a:r>
          </a:p>
        </p:txBody>
      </p:sp>
      <p:sp>
        <p:nvSpPr>
          <p:cNvPr id="30" name="Rectangle 29">
            <a:extLst>
              <a:ext uri="{FF2B5EF4-FFF2-40B4-BE49-F238E27FC236}">
                <a16:creationId xmlns:a16="http://schemas.microsoft.com/office/drawing/2014/main" id="{FD9E3CDD-30D1-2B4D-9388-C0A678481C2B}"/>
              </a:ext>
            </a:extLst>
          </p:cNvPr>
          <p:cNvSpPr/>
          <p:nvPr userDrawn="1"/>
        </p:nvSpPr>
        <p:spPr>
          <a:xfrm>
            <a:off x="9130174" y="5242033"/>
            <a:ext cx="2507226" cy="923330"/>
          </a:xfrm>
          <a:prstGeom prst="rect">
            <a:avLst/>
          </a:prstGeom>
        </p:spPr>
        <p:txBody>
          <a:bodyPr wrap="square">
            <a:spAutoFit/>
          </a:bodyPr>
          <a:lstStyle/>
          <a:p>
            <a:pPr lvl="0">
              <a:defRPr/>
            </a:pPr>
            <a:r>
              <a:rPr lang="en-US" dirty="0">
                <a:solidFill>
                  <a:srgbClr val="153259"/>
                </a:solidFill>
                <a:cs typeface="Arial" panose="020B0604020202020204" pitchFamily="34" charset="0"/>
              </a:rPr>
              <a:t>U.S. BALDRIGE PERFORMANCE EXCELLENCE PROGRAM</a:t>
            </a:r>
          </a:p>
        </p:txBody>
      </p:sp>
      <p:pic>
        <p:nvPicPr>
          <p:cNvPr id="31" name="Picture 30">
            <a:extLst>
              <a:ext uri="{FF2B5EF4-FFF2-40B4-BE49-F238E27FC236}">
                <a16:creationId xmlns:a16="http://schemas.microsoft.com/office/drawing/2014/main" id="{0D00AFC6-2C5C-4043-AA26-380A47C37770}"/>
              </a:ext>
            </a:extLst>
          </p:cNvPr>
          <p:cNvPicPr>
            <a:picLocks noChangeAspect="1"/>
          </p:cNvPicPr>
          <p:nvPr userDrawn="1"/>
        </p:nvPicPr>
        <p:blipFill>
          <a:blip r:embed="rId9" cstate="screen">
            <a:duotone>
              <a:prstClr val="black"/>
              <a:srgbClr val="0070C0">
                <a:tint val="45000"/>
                <a:satMod val="400000"/>
              </a:srgbClr>
            </a:duotone>
            <a:extLst>
              <a:ext uri="{28A0092B-C50C-407E-A947-70E740481C1C}">
                <a14:useLocalDpi xmlns:a14="http://schemas.microsoft.com/office/drawing/2010/main"/>
              </a:ext>
            </a:extLst>
          </a:blip>
          <a:stretch>
            <a:fillRect/>
          </a:stretch>
        </p:blipFill>
        <p:spPr>
          <a:xfrm>
            <a:off x="650005" y="5420326"/>
            <a:ext cx="1190544" cy="680132"/>
          </a:xfrm>
          <a:prstGeom prst="rect">
            <a:avLst/>
          </a:prstGeom>
          <a:effectLst>
            <a:glow rad="25400">
              <a:schemeClr val="bg1">
                <a:alpha val="60000"/>
              </a:schemeClr>
            </a:glow>
          </a:effectLst>
        </p:spPr>
      </p:pic>
      <p:pic>
        <p:nvPicPr>
          <p:cNvPr id="32" name="Picture 31">
            <a:extLst>
              <a:ext uri="{FF2B5EF4-FFF2-40B4-BE49-F238E27FC236}">
                <a16:creationId xmlns:a16="http://schemas.microsoft.com/office/drawing/2014/main" id="{56FA5F9C-E682-0347-92CC-DF3A6E9BDC0C}"/>
              </a:ext>
            </a:extLst>
          </p:cNvPr>
          <p:cNvPicPr>
            <a:picLocks noChangeAspect="1"/>
          </p:cNvPicPr>
          <p:nvPr userDrawn="1"/>
        </p:nvPicPr>
        <p:blipFill>
          <a:blip r:embed="rId8"/>
          <a:stretch>
            <a:fillRect/>
          </a:stretch>
        </p:blipFill>
        <p:spPr>
          <a:xfrm>
            <a:off x="8221144" y="5207468"/>
            <a:ext cx="843319" cy="843319"/>
          </a:xfrm>
          <a:prstGeom prst="rect">
            <a:avLst/>
          </a:prstGeom>
        </p:spPr>
      </p:pic>
      <p:pic>
        <p:nvPicPr>
          <p:cNvPr id="33" name="Picture 32">
            <a:extLst>
              <a:ext uri="{FF2B5EF4-FFF2-40B4-BE49-F238E27FC236}">
                <a16:creationId xmlns:a16="http://schemas.microsoft.com/office/drawing/2014/main" id="{D3F042BF-5E82-4144-AB34-25CC7FE9E99B}"/>
              </a:ext>
            </a:extLst>
          </p:cNvPr>
          <p:cNvPicPr>
            <a:picLocks noChangeAspect="1"/>
          </p:cNvPicPr>
          <p:nvPr userDrawn="1"/>
        </p:nvPicPr>
        <p:blipFill>
          <a:blip r:embed="rId7"/>
          <a:stretch>
            <a:fillRect/>
          </a:stretch>
        </p:blipFill>
        <p:spPr>
          <a:xfrm>
            <a:off x="4433446" y="5242033"/>
            <a:ext cx="967532" cy="967532"/>
          </a:xfrm>
          <a:prstGeom prst="rect">
            <a:avLst/>
          </a:prstGeom>
        </p:spPr>
      </p:pic>
      <p:sp>
        <p:nvSpPr>
          <p:cNvPr id="41" name="TextBox 40">
            <a:extLst>
              <a:ext uri="{FF2B5EF4-FFF2-40B4-BE49-F238E27FC236}">
                <a16:creationId xmlns:a16="http://schemas.microsoft.com/office/drawing/2014/main" id="{C02FFD8D-7CDC-F443-90C2-85489EAA9B01}"/>
              </a:ext>
            </a:extLst>
          </p:cNvPr>
          <p:cNvSpPr txBox="1"/>
          <p:nvPr userDrawn="1"/>
        </p:nvSpPr>
        <p:spPr>
          <a:xfrm>
            <a:off x="1" y="204498"/>
            <a:ext cx="12192000" cy="1200329"/>
          </a:xfrm>
          <a:prstGeom prst="rect">
            <a:avLst/>
          </a:prstGeom>
          <a:noFill/>
        </p:spPr>
        <p:txBody>
          <a:bodyPr wrap="square" rtlCol="0">
            <a:spAutoFit/>
          </a:bodyPr>
          <a:lstStyle/>
          <a:p>
            <a:pPr algn="ctr"/>
            <a:r>
              <a:rPr lang="en-US" sz="7200" b="0" dirty="0">
                <a:solidFill>
                  <a:schemeClr val="bg1"/>
                </a:solidFill>
                <a:latin typeface="Calibri" panose="020F0502020204030204" pitchFamily="34" charset="0"/>
                <a:cs typeface="Calibri" panose="020F0502020204030204" pitchFamily="34" charset="0"/>
              </a:rPr>
              <a:t>NIST AT A GLANCE</a:t>
            </a:r>
          </a:p>
        </p:txBody>
      </p:sp>
    </p:spTree>
    <p:extLst>
      <p:ext uri="{BB962C8B-B14F-4D97-AF65-F5344CB8AC3E}">
        <p14:creationId xmlns:p14="http://schemas.microsoft.com/office/powerpoint/2010/main" val="21370839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Text Placeholder 5">
            <a:extLst>
              <a:ext uri="{FF2B5EF4-FFF2-40B4-BE49-F238E27FC236}">
                <a16:creationId xmlns:a16="http://schemas.microsoft.com/office/drawing/2014/main" id="{0D848734-8942-BF48-9547-1AC96494F3E6}"/>
              </a:ext>
            </a:extLst>
          </p:cNvPr>
          <p:cNvSpPr>
            <a:spLocks noGrp="1"/>
          </p:cNvSpPr>
          <p:nvPr>
            <p:ph type="body" sz="half" idx="2" hasCustomPrompt="1"/>
          </p:nvPr>
        </p:nvSpPr>
        <p:spPr>
          <a:xfrm>
            <a:off x="719253" y="1957038"/>
            <a:ext cx="10753493" cy="1143000"/>
          </a:xfrm>
        </p:spPr>
        <p:txBody>
          <a:bodyPr>
            <a:normAutofit fontScale="92500" lnSpcReduction="10000"/>
          </a:bodyPr>
          <a:lstStyle>
            <a:lvl1pPr marL="0" indent="0">
              <a:buNone/>
              <a:defRPr/>
            </a:lvl1pPr>
          </a:lstStyle>
          <a:p>
            <a:r>
              <a:rPr lang="en-US" dirty="0">
                <a:cs typeface="Arial" panose="020B0604020202020204" pitchFamily="34" charset="0"/>
              </a:rPr>
              <a:t>To promote U.S. innovation and industrial competitiveness by advancing </a:t>
            </a:r>
            <a:r>
              <a:rPr lang="en-US" sz="3600" dirty="0">
                <a:solidFill>
                  <a:srgbClr val="5D8B72"/>
                </a:solidFill>
                <a:cs typeface="Arial" panose="020B0604020202020204" pitchFamily="34" charset="0"/>
              </a:rPr>
              <a:t>measurement science</a:t>
            </a:r>
            <a:r>
              <a:rPr lang="en-US" dirty="0">
                <a:solidFill>
                  <a:srgbClr val="5D8B72"/>
                </a:solidFill>
                <a:cs typeface="Arial" panose="020B0604020202020204" pitchFamily="34" charset="0"/>
              </a:rPr>
              <a:t>, </a:t>
            </a:r>
            <a:r>
              <a:rPr lang="en-US" sz="3600" dirty="0">
                <a:solidFill>
                  <a:srgbClr val="5D8B72"/>
                </a:solidFill>
                <a:cs typeface="Arial" panose="020B0604020202020204" pitchFamily="34" charset="0"/>
              </a:rPr>
              <a:t>standards</a:t>
            </a:r>
            <a:r>
              <a:rPr lang="en-US" dirty="0">
                <a:solidFill>
                  <a:srgbClr val="5D8B72"/>
                </a:solidFill>
                <a:cs typeface="Arial" panose="020B0604020202020204" pitchFamily="34" charset="0"/>
              </a:rPr>
              <a:t>, and </a:t>
            </a:r>
            <a:r>
              <a:rPr lang="en-US" sz="3600" dirty="0">
                <a:solidFill>
                  <a:srgbClr val="5D8B72"/>
                </a:solidFill>
                <a:cs typeface="Arial" panose="020B0604020202020204" pitchFamily="34" charset="0"/>
              </a:rPr>
              <a:t>technology</a:t>
            </a:r>
            <a:r>
              <a:rPr lang="en-US" dirty="0">
                <a:solidFill>
                  <a:srgbClr val="5D8B72"/>
                </a:solidFill>
                <a:cs typeface="Arial" panose="020B0604020202020204" pitchFamily="34" charset="0"/>
              </a:rPr>
              <a:t> </a:t>
            </a:r>
            <a:r>
              <a:rPr lang="en-US" dirty="0">
                <a:cs typeface="Arial" panose="020B0604020202020204" pitchFamily="34" charset="0"/>
              </a:rPr>
              <a:t>in ways that enhance economic security and improve our quality of life</a:t>
            </a:r>
          </a:p>
          <a:p>
            <a:endParaRPr lang="en-US" dirty="0"/>
          </a:p>
        </p:txBody>
      </p:sp>
      <p:pic>
        <p:nvPicPr>
          <p:cNvPr id="8" name="Picture 7">
            <a:extLst>
              <a:ext uri="{FF2B5EF4-FFF2-40B4-BE49-F238E27FC236}">
                <a16:creationId xmlns:a16="http://schemas.microsoft.com/office/drawing/2014/main" id="{9487F837-8B7B-0147-BED5-B907649911FD}"/>
              </a:ext>
            </a:extLst>
          </p:cNvPr>
          <p:cNvPicPr>
            <a:picLocks noChangeAspect="1"/>
          </p:cNvPicPr>
          <p:nvPr userDrawn="1"/>
        </p:nvPicPr>
        <p:blipFill>
          <a:blip r:embed="rId2"/>
          <a:stretch>
            <a:fillRect/>
          </a:stretch>
        </p:blipFill>
        <p:spPr>
          <a:xfrm>
            <a:off x="4147792" y="3790711"/>
            <a:ext cx="3895664" cy="2502513"/>
          </a:xfrm>
          <a:prstGeom prst="rect">
            <a:avLst/>
          </a:prstGeom>
          <a:ln w="38100">
            <a:noFill/>
          </a:ln>
        </p:spPr>
      </p:pic>
      <p:sp>
        <p:nvSpPr>
          <p:cNvPr id="9" name="Rectangle 8">
            <a:extLst>
              <a:ext uri="{FF2B5EF4-FFF2-40B4-BE49-F238E27FC236}">
                <a16:creationId xmlns:a16="http://schemas.microsoft.com/office/drawing/2014/main" id="{BF65FFDD-46F1-1042-90E6-48D558B413AE}"/>
              </a:ext>
            </a:extLst>
          </p:cNvPr>
          <p:cNvSpPr/>
          <p:nvPr userDrawn="1"/>
        </p:nvSpPr>
        <p:spPr>
          <a:xfrm>
            <a:off x="0" y="3790711"/>
            <a:ext cx="3916875" cy="2490548"/>
          </a:xfrm>
          <a:prstGeom prst="rect">
            <a:avLst/>
          </a:prstGeom>
          <a:blipFill dpi="0" rotWithShape="1">
            <a:blip r:embed="rId3" cstate="screen">
              <a:extLst>
                <a:ext uri="{28A0092B-C50C-407E-A947-70E740481C1C}">
                  <a14:useLocalDpi xmlns:a14="http://schemas.microsoft.com/office/drawing/2010/main"/>
                </a:ext>
              </a:extLst>
            </a:blip>
            <a:srcRect/>
            <a:stretch>
              <a:fillRect l="110"/>
            </a:stretch>
          </a:blip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5E986C5-491C-5F4C-A916-7269FE891C55}"/>
              </a:ext>
            </a:extLst>
          </p:cNvPr>
          <p:cNvSpPr/>
          <p:nvPr userDrawn="1"/>
        </p:nvSpPr>
        <p:spPr>
          <a:xfrm>
            <a:off x="8275125" y="3790711"/>
            <a:ext cx="3916875" cy="2490548"/>
          </a:xfrm>
          <a:prstGeom prst="rect">
            <a:avLst/>
          </a:prstGeom>
          <a:blipFill dpi="0" rotWithShape="1">
            <a:blip r:embed="rId4">
              <a:extLst>
                <a:ext uri="{28A0092B-C50C-407E-A947-70E740481C1C}">
                  <a14:useLocalDpi xmlns:a14="http://schemas.microsoft.com/office/drawing/2010/main"/>
                </a:ext>
              </a:extLst>
            </a:blip>
            <a:srcRect/>
            <a:stretch>
              <a:fillRect/>
            </a:stretch>
          </a:blip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a:t>
            </a:r>
          </a:p>
        </p:txBody>
      </p:sp>
      <p:pic>
        <p:nvPicPr>
          <p:cNvPr id="11" name="Picture 10">
            <a:extLst>
              <a:ext uri="{FF2B5EF4-FFF2-40B4-BE49-F238E27FC236}">
                <a16:creationId xmlns:a16="http://schemas.microsoft.com/office/drawing/2014/main" id="{5CB49EE5-11BC-5F45-A896-A86F6FB3E5BC}"/>
              </a:ext>
            </a:extLst>
          </p:cNvPr>
          <p:cNvPicPr>
            <a:picLocks noChangeAspect="1"/>
          </p:cNvPicPr>
          <p:nvPr userDrawn="1"/>
        </p:nvPicPr>
        <p:blipFill>
          <a:blip r:embed="rId5"/>
          <a:stretch>
            <a:fillRect/>
          </a:stretch>
        </p:blipFill>
        <p:spPr>
          <a:xfrm>
            <a:off x="0" y="0"/>
            <a:ext cx="12192000" cy="1087129"/>
          </a:xfrm>
          <a:prstGeom prst="rect">
            <a:avLst/>
          </a:prstGeom>
        </p:spPr>
      </p:pic>
      <p:pic>
        <p:nvPicPr>
          <p:cNvPr id="13" name="Picture 12">
            <a:extLst>
              <a:ext uri="{FF2B5EF4-FFF2-40B4-BE49-F238E27FC236}">
                <a16:creationId xmlns:a16="http://schemas.microsoft.com/office/drawing/2014/main" id="{119C50A8-61CF-0446-843A-65AF899FAEEE}"/>
              </a:ext>
            </a:extLst>
          </p:cNvPr>
          <p:cNvPicPr>
            <a:picLocks noChangeAspect="1"/>
          </p:cNvPicPr>
          <p:nvPr userDrawn="1"/>
        </p:nvPicPr>
        <p:blipFill>
          <a:blip r:embed="rId6">
            <a:alphaModFix amt="70000"/>
          </a:blip>
          <a:stretch>
            <a:fillRect/>
          </a:stretch>
        </p:blipFill>
        <p:spPr>
          <a:xfrm>
            <a:off x="10696074" y="508222"/>
            <a:ext cx="1119415" cy="295401"/>
          </a:xfrm>
          <a:prstGeom prst="rect">
            <a:avLst/>
          </a:prstGeom>
        </p:spPr>
      </p:pic>
      <p:sp>
        <p:nvSpPr>
          <p:cNvPr id="14" name="Title 1">
            <a:extLst>
              <a:ext uri="{FF2B5EF4-FFF2-40B4-BE49-F238E27FC236}">
                <a16:creationId xmlns:a16="http://schemas.microsoft.com/office/drawing/2014/main" id="{EF4F98F9-08D8-D64E-9EEE-7D543E307C3B}"/>
              </a:ext>
            </a:extLst>
          </p:cNvPr>
          <p:cNvSpPr>
            <a:spLocks noGrp="1"/>
          </p:cNvSpPr>
          <p:nvPr>
            <p:ph type="title" hasCustomPrompt="1"/>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dirty="0"/>
              <a:t>NIST Mission</a:t>
            </a:r>
          </a:p>
        </p:txBody>
      </p:sp>
    </p:spTree>
    <p:extLst>
      <p:ext uri="{BB962C8B-B14F-4D97-AF65-F5344CB8AC3E}">
        <p14:creationId xmlns:p14="http://schemas.microsoft.com/office/powerpoint/2010/main" val="7202099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CD859F45-DEFE-E946-8485-EFF0A4E34419}"/>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5" name="Picture 24">
            <a:extLst>
              <a:ext uri="{FF2B5EF4-FFF2-40B4-BE49-F238E27FC236}">
                <a16:creationId xmlns:a16="http://schemas.microsoft.com/office/drawing/2014/main" id="{15530511-2018-504F-9953-51006AA102A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6" name="Title 1">
            <a:extLst>
              <a:ext uri="{FF2B5EF4-FFF2-40B4-BE49-F238E27FC236}">
                <a16:creationId xmlns:a16="http://schemas.microsoft.com/office/drawing/2014/main" id="{48A00F0E-6E4B-0644-BE94-6B236EAD243B}"/>
              </a:ext>
            </a:extLst>
          </p:cNvPr>
          <p:cNvSpPr>
            <a:spLocks noGrp="1"/>
          </p:cNvSpPr>
          <p:nvPr>
            <p:ph type="title" hasCustomPrompt="1"/>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dirty="0"/>
              <a:t>Organization Chart </a:t>
            </a:r>
          </a:p>
        </p:txBody>
      </p:sp>
      <p:cxnSp>
        <p:nvCxnSpPr>
          <p:cNvPr id="24" name="Elbow Connector 23">
            <a:extLst>
              <a:ext uri="{FF2B5EF4-FFF2-40B4-BE49-F238E27FC236}">
                <a16:creationId xmlns:a16="http://schemas.microsoft.com/office/drawing/2014/main" id="{41C4BB5D-547F-8A4A-9E9B-B713087EE1DA}"/>
              </a:ext>
              <a:ext uri="{C183D7F6-B498-43B3-948B-1728B52AA6E4}">
                <adec:decorative xmlns:adec="http://schemas.microsoft.com/office/drawing/2017/decorative" val="1"/>
              </a:ext>
            </a:extLst>
          </p:cNvPr>
          <p:cNvCxnSpPr>
            <a:cxnSpLocks/>
          </p:cNvCxnSpPr>
          <p:nvPr userDrawn="1"/>
        </p:nvCxnSpPr>
        <p:spPr>
          <a:xfrm rot="5400000" flipH="1" flipV="1">
            <a:off x="6149134" y="-96717"/>
            <a:ext cx="12700" cy="7493522"/>
          </a:xfrm>
          <a:prstGeom prst="bentConnector3">
            <a:avLst>
              <a:gd name="adj1" fmla="val 1800000"/>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ED28C549-B80B-F441-AEFB-8676E22DEF31}"/>
              </a:ext>
            </a:extLst>
          </p:cNvPr>
          <p:cNvSpPr txBox="1">
            <a:spLocks noChangeArrowheads="1"/>
          </p:cNvSpPr>
          <p:nvPr userDrawn="1"/>
        </p:nvSpPr>
        <p:spPr bwMode="auto">
          <a:xfrm>
            <a:off x="1607616" y="1269868"/>
            <a:ext cx="2934918" cy="338554"/>
          </a:xfrm>
          <a:prstGeom prst="rect">
            <a:avLst/>
          </a:prstGeom>
          <a:noFill/>
          <a:ln w="19050">
            <a:solidFill>
              <a:schemeClr val="tx1"/>
            </a:solidFill>
            <a:miter lim="800000"/>
            <a:headEnd/>
            <a:tailEnd/>
          </a:ln>
          <a:effectLst/>
        </p:spPr>
        <p:txBody>
          <a:bodyPr wrap="square">
            <a:spAutoFit/>
          </a:bodyPr>
          <a:lstStyle/>
          <a:p>
            <a:pPr algn="ctr" defTabSz="457200" eaLnBrk="0" hangingPunct="0">
              <a:spcBef>
                <a:spcPts val="600"/>
              </a:spcBef>
            </a:pPr>
            <a:r>
              <a:rPr lang="en-US" sz="1600" b="1" dirty="0">
                <a:cs typeface="Arial" panose="020B0604020202020204" pitchFamily="34" charset="0"/>
              </a:rPr>
              <a:t>Chief of Staff</a:t>
            </a:r>
          </a:p>
        </p:txBody>
      </p:sp>
      <p:sp>
        <p:nvSpPr>
          <p:cNvPr id="30" name="TextBox 5">
            <a:extLst>
              <a:ext uri="{FF2B5EF4-FFF2-40B4-BE49-F238E27FC236}">
                <a16:creationId xmlns:a16="http://schemas.microsoft.com/office/drawing/2014/main" id="{1B9A328C-CCAD-0042-A01F-EA2B95F9D54A}"/>
              </a:ext>
            </a:extLst>
          </p:cNvPr>
          <p:cNvSpPr txBox="1">
            <a:spLocks noChangeArrowheads="1"/>
          </p:cNvSpPr>
          <p:nvPr userDrawn="1"/>
        </p:nvSpPr>
        <p:spPr bwMode="auto">
          <a:xfrm>
            <a:off x="1048785" y="3623862"/>
            <a:ext cx="2651760" cy="338554"/>
          </a:xfrm>
          <a:prstGeom prst="rect">
            <a:avLst/>
          </a:prstGeom>
          <a:solidFill>
            <a:schemeClr val="bg1"/>
          </a:solidFill>
          <a:ln w="19050">
            <a:solidFill>
              <a:srgbClr val="0F294A"/>
            </a:solidFill>
            <a:miter lim="800000"/>
            <a:headEnd/>
            <a:tailEnd/>
          </a:ln>
          <a:effectLst/>
        </p:spPr>
        <p:txBody>
          <a:bodyPr>
            <a:spAutoFit/>
          </a:bodyPr>
          <a:lstStyle/>
          <a:p>
            <a:pPr algn="ctr" defTabSz="457200" eaLnBrk="0" hangingPunct="0"/>
            <a:r>
              <a:rPr lang="en-US" sz="1600" b="1" dirty="0">
                <a:cs typeface="Arial" panose="020B0604020202020204" pitchFamily="34" charset="0"/>
              </a:rPr>
              <a:t>Laboratory Programs </a:t>
            </a:r>
          </a:p>
        </p:txBody>
      </p:sp>
      <p:sp>
        <p:nvSpPr>
          <p:cNvPr id="31" name="TextBox 6">
            <a:extLst>
              <a:ext uri="{FF2B5EF4-FFF2-40B4-BE49-F238E27FC236}">
                <a16:creationId xmlns:a16="http://schemas.microsoft.com/office/drawing/2014/main" id="{BF45A558-3540-A548-ABAE-7F8DA313EC59}"/>
              </a:ext>
            </a:extLst>
          </p:cNvPr>
          <p:cNvSpPr txBox="1">
            <a:spLocks noChangeArrowheads="1"/>
          </p:cNvSpPr>
          <p:nvPr userDrawn="1"/>
        </p:nvSpPr>
        <p:spPr bwMode="auto">
          <a:xfrm>
            <a:off x="8542307" y="3623862"/>
            <a:ext cx="2651760" cy="338554"/>
          </a:xfrm>
          <a:prstGeom prst="rect">
            <a:avLst/>
          </a:prstGeom>
          <a:solidFill>
            <a:schemeClr val="bg1"/>
          </a:solidFill>
          <a:ln w="19050">
            <a:solidFill>
              <a:srgbClr val="0F294A"/>
            </a:solidFill>
            <a:miter lim="800000"/>
            <a:headEnd/>
            <a:tailEnd/>
          </a:ln>
          <a:effectLst/>
        </p:spPr>
        <p:txBody>
          <a:bodyPr>
            <a:spAutoFit/>
          </a:bodyPr>
          <a:lstStyle/>
          <a:p>
            <a:pPr algn="ctr" defTabSz="457200" eaLnBrk="0" hangingPunct="0"/>
            <a:r>
              <a:rPr lang="en-US" sz="1600" b="1" dirty="0">
                <a:cs typeface="Arial" panose="020B0604020202020204" pitchFamily="34" charset="0"/>
              </a:rPr>
              <a:t>Management Resources</a:t>
            </a:r>
            <a:r>
              <a:rPr lang="en-US" sz="1600" dirty="0">
                <a:cs typeface="Arial" panose="020B0604020202020204" pitchFamily="34" charset="0"/>
              </a:rPr>
              <a:t> </a:t>
            </a:r>
          </a:p>
        </p:txBody>
      </p:sp>
      <p:sp>
        <p:nvSpPr>
          <p:cNvPr id="32" name="TextBox 28">
            <a:extLst>
              <a:ext uri="{FF2B5EF4-FFF2-40B4-BE49-F238E27FC236}">
                <a16:creationId xmlns:a16="http://schemas.microsoft.com/office/drawing/2014/main" id="{D2DF4E60-7AB2-BD45-9C46-9D84B90A904C}"/>
              </a:ext>
            </a:extLst>
          </p:cNvPr>
          <p:cNvSpPr txBox="1">
            <a:spLocks noChangeArrowheads="1"/>
          </p:cNvSpPr>
          <p:nvPr userDrawn="1"/>
        </p:nvSpPr>
        <p:spPr bwMode="auto">
          <a:xfrm>
            <a:off x="1261636" y="5570602"/>
            <a:ext cx="2032506" cy="954107"/>
          </a:xfrm>
          <a:prstGeom prst="rect">
            <a:avLst/>
          </a:prstGeom>
          <a:noFill/>
          <a:ln w="9525">
            <a:noFill/>
            <a:miter lim="800000"/>
            <a:headEnd/>
            <a:tailEnd/>
          </a:ln>
        </p:spPr>
        <p:txBody>
          <a:bodyPr wrap="square">
            <a:spAutoFit/>
          </a:bodyPr>
          <a:lstStyle/>
          <a:p>
            <a:pPr algn="ctr"/>
            <a:r>
              <a:rPr lang="en-US" sz="1400" b="1" dirty="0">
                <a:cs typeface="Arial" panose="020B0604020202020204" pitchFamily="34" charset="0"/>
              </a:rPr>
              <a:t>Erik K. Lin</a:t>
            </a:r>
          </a:p>
          <a:p>
            <a:pPr algn="ctr"/>
            <a:r>
              <a:rPr lang="en-US" sz="1400" dirty="0">
                <a:cs typeface="Arial" panose="020B0604020202020204" pitchFamily="34" charset="0"/>
              </a:rPr>
              <a:t>Associate Director </a:t>
            </a:r>
          </a:p>
          <a:p>
            <a:pPr algn="ctr"/>
            <a:r>
              <a:rPr lang="en-US" sz="1400" dirty="0">
                <a:cs typeface="Arial" panose="020B0604020202020204" pitchFamily="34" charset="0"/>
              </a:rPr>
              <a:t>for Laboratory Programs (Acting)</a:t>
            </a:r>
          </a:p>
        </p:txBody>
      </p:sp>
      <p:sp>
        <p:nvSpPr>
          <p:cNvPr id="33" name="TextBox 30">
            <a:extLst>
              <a:ext uri="{FF2B5EF4-FFF2-40B4-BE49-F238E27FC236}">
                <a16:creationId xmlns:a16="http://schemas.microsoft.com/office/drawing/2014/main" id="{DDDCA1D9-7D29-1343-9B12-878D6E8D3507}"/>
              </a:ext>
            </a:extLst>
          </p:cNvPr>
          <p:cNvSpPr txBox="1">
            <a:spLocks noChangeArrowheads="1"/>
          </p:cNvSpPr>
          <p:nvPr userDrawn="1"/>
        </p:nvSpPr>
        <p:spPr bwMode="auto">
          <a:xfrm>
            <a:off x="4716328" y="5570602"/>
            <a:ext cx="2912533" cy="954107"/>
          </a:xfrm>
          <a:prstGeom prst="rect">
            <a:avLst/>
          </a:prstGeom>
          <a:noFill/>
          <a:ln w="9525">
            <a:noFill/>
            <a:miter lim="800000"/>
            <a:headEnd/>
            <a:tailEnd/>
          </a:ln>
        </p:spPr>
        <p:txBody>
          <a:bodyPr wrap="square">
            <a:spAutoFit/>
          </a:bodyPr>
          <a:lstStyle/>
          <a:p>
            <a:pPr algn="ctr"/>
            <a:r>
              <a:rPr lang="en-US" sz="1400" b="1" dirty="0">
                <a:cs typeface="Arial" panose="020B0604020202020204" pitchFamily="34" charset="0"/>
              </a:rPr>
              <a:t> </a:t>
            </a:r>
            <a:r>
              <a:rPr lang="en-US" sz="1400" b="1" dirty="0" err="1">
                <a:cs typeface="Arial" panose="020B0604020202020204" pitchFamily="34" charset="0"/>
              </a:rPr>
              <a:t>Mojdeh</a:t>
            </a:r>
            <a:r>
              <a:rPr lang="en-US" sz="1400" b="1" dirty="0">
                <a:cs typeface="Arial" panose="020B0604020202020204" pitchFamily="34" charset="0"/>
              </a:rPr>
              <a:t> </a:t>
            </a:r>
            <a:r>
              <a:rPr lang="en-US" sz="1400" b="1" dirty="0" err="1">
                <a:cs typeface="Arial" panose="020B0604020202020204" pitchFamily="34" charset="0"/>
              </a:rPr>
              <a:t>Bajar</a:t>
            </a:r>
            <a:endParaRPr lang="en-US" sz="1400" b="1" dirty="0">
              <a:cs typeface="Arial" panose="020B0604020202020204" pitchFamily="34" charset="0"/>
            </a:endParaRPr>
          </a:p>
          <a:p>
            <a:pPr algn="ctr"/>
            <a:r>
              <a:rPr lang="en-US" sz="1400" dirty="0">
                <a:cs typeface="Arial" panose="020B0604020202020204" pitchFamily="34" charset="0"/>
              </a:rPr>
              <a:t>Associate Director </a:t>
            </a:r>
          </a:p>
          <a:p>
            <a:pPr algn="ctr"/>
            <a:r>
              <a:rPr lang="en-US" sz="1400" dirty="0">
                <a:cs typeface="Arial" panose="020B0604020202020204" pitchFamily="34" charset="0"/>
              </a:rPr>
              <a:t>for Innovation and Industry Services</a:t>
            </a:r>
          </a:p>
          <a:p>
            <a:pPr algn="ctr"/>
            <a:endParaRPr lang="en-US" sz="1400" dirty="0">
              <a:cs typeface="Arial" panose="020B0604020202020204" pitchFamily="34" charset="0"/>
            </a:endParaRPr>
          </a:p>
        </p:txBody>
      </p:sp>
      <p:sp>
        <p:nvSpPr>
          <p:cNvPr id="34" name="TextBox 32">
            <a:extLst>
              <a:ext uri="{FF2B5EF4-FFF2-40B4-BE49-F238E27FC236}">
                <a16:creationId xmlns:a16="http://schemas.microsoft.com/office/drawing/2014/main" id="{2B5F4A0A-D199-0841-8EDE-D62B3F244F7F}"/>
              </a:ext>
            </a:extLst>
          </p:cNvPr>
          <p:cNvSpPr txBox="1">
            <a:spLocks noChangeArrowheads="1"/>
          </p:cNvSpPr>
          <p:nvPr userDrawn="1"/>
        </p:nvSpPr>
        <p:spPr bwMode="auto">
          <a:xfrm>
            <a:off x="8894962" y="5570602"/>
            <a:ext cx="2264973" cy="738664"/>
          </a:xfrm>
          <a:prstGeom prst="rect">
            <a:avLst/>
          </a:prstGeom>
          <a:noFill/>
          <a:ln w="9525">
            <a:noFill/>
            <a:miter lim="800000"/>
            <a:headEnd/>
            <a:tailEnd/>
          </a:ln>
        </p:spPr>
        <p:txBody>
          <a:bodyPr wrap="square">
            <a:spAutoFit/>
          </a:bodyPr>
          <a:lstStyle/>
          <a:p>
            <a:pPr algn="ctr"/>
            <a:r>
              <a:rPr lang="en-US" sz="1400" b="1" dirty="0">
                <a:cs typeface="Arial" panose="020B0604020202020204" pitchFamily="34" charset="0"/>
              </a:rPr>
              <a:t>Del Brockett</a:t>
            </a:r>
          </a:p>
          <a:p>
            <a:pPr algn="ctr"/>
            <a:r>
              <a:rPr lang="en-US" sz="1400" dirty="0">
                <a:cs typeface="Arial" panose="020B0604020202020204" pitchFamily="34" charset="0"/>
              </a:rPr>
              <a:t>Associate Director </a:t>
            </a:r>
          </a:p>
          <a:p>
            <a:pPr algn="ctr"/>
            <a:r>
              <a:rPr lang="en-US" sz="1400" dirty="0">
                <a:cs typeface="Arial" panose="020B0604020202020204" pitchFamily="34" charset="0"/>
              </a:rPr>
              <a:t>for Management Resources</a:t>
            </a:r>
          </a:p>
        </p:txBody>
      </p:sp>
      <p:cxnSp>
        <p:nvCxnSpPr>
          <p:cNvPr id="35" name="Straight Connector 34">
            <a:extLst>
              <a:ext uri="{FF2B5EF4-FFF2-40B4-BE49-F238E27FC236}">
                <a16:creationId xmlns:a16="http://schemas.microsoft.com/office/drawing/2014/main" id="{FCB13F69-E63D-6F42-AC14-E8913523CE4F}"/>
              </a:ext>
              <a:ext uri="{C183D7F6-B498-43B3-948B-1728B52AA6E4}">
                <adec:decorative xmlns:adec="http://schemas.microsoft.com/office/drawing/2017/decorative" val="1"/>
              </a:ext>
            </a:extLst>
          </p:cNvPr>
          <p:cNvCxnSpPr/>
          <p:nvPr userDrawn="1"/>
        </p:nvCxnSpPr>
        <p:spPr>
          <a:xfrm flipV="1">
            <a:off x="4527521" y="1397167"/>
            <a:ext cx="673943" cy="7388"/>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DBABF587-A775-7A41-BCCC-D00843575552}"/>
              </a:ext>
              <a:ext uri="{C183D7F6-B498-43B3-948B-1728B52AA6E4}">
                <adec:decorative xmlns:adec="http://schemas.microsoft.com/office/drawing/2017/decorative" val="1"/>
              </a:ext>
            </a:extLst>
          </p:cNvPr>
          <p:cNvCxnSpPr>
            <a:cxnSpLocks/>
            <a:stCxn id="39" idx="2"/>
          </p:cNvCxnSpPr>
          <p:nvPr userDrawn="1"/>
        </p:nvCxnSpPr>
        <p:spPr>
          <a:xfrm>
            <a:off x="6155484" y="1589222"/>
            <a:ext cx="0" cy="2040990"/>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37" name="TextBox 30">
            <a:extLst>
              <a:ext uri="{FF2B5EF4-FFF2-40B4-BE49-F238E27FC236}">
                <a16:creationId xmlns:a16="http://schemas.microsoft.com/office/drawing/2014/main" id="{AE59D5C3-36AE-4045-B39A-1512673FE4B4}"/>
              </a:ext>
            </a:extLst>
          </p:cNvPr>
          <p:cNvSpPr txBox="1">
            <a:spLocks noChangeArrowheads="1"/>
          </p:cNvSpPr>
          <p:nvPr userDrawn="1"/>
        </p:nvSpPr>
        <p:spPr bwMode="auto">
          <a:xfrm>
            <a:off x="6914675" y="2033444"/>
            <a:ext cx="2912533" cy="1169551"/>
          </a:xfrm>
          <a:prstGeom prst="rect">
            <a:avLst/>
          </a:prstGeom>
          <a:noFill/>
          <a:ln w="9525">
            <a:noFill/>
            <a:miter lim="800000"/>
            <a:headEnd/>
            <a:tailEnd/>
          </a:ln>
        </p:spPr>
        <p:txBody>
          <a:bodyPr wrap="square">
            <a:spAutoFit/>
          </a:bodyPr>
          <a:lstStyle/>
          <a:p>
            <a:r>
              <a:rPr lang="en-US" sz="1400" b="1" dirty="0">
                <a:cs typeface="Arial" panose="020B0604020202020204" pitchFamily="34" charset="0"/>
              </a:rPr>
              <a:t>Jim </a:t>
            </a:r>
            <a:r>
              <a:rPr lang="en-US" sz="1400" b="1" dirty="0" err="1">
                <a:cs typeface="Arial" panose="020B0604020202020204" pitchFamily="34" charset="0"/>
              </a:rPr>
              <a:t>Olthoff</a:t>
            </a:r>
            <a:endParaRPr lang="en-US" sz="1400" b="1" dirty="0">
              <a:cs typeface="Arial" panose="020B0604020202020204" pitchFamily="34" charset="0"/>
            </a:endParaRPr>
          </a:p>
          <a:p>
            <a:r>
              <a:rPr lang="en-US" sz="1400" dirty="0">
                <a:cs typeface="Arial" panose="020B0604020202020204" pitchFamily="34" charset="0"/>
              </a:rPr>
              <a:t>Under Secretary of Commerce for Standards and Technology, and </a:t>
            </a:r>
          </a:p>
          <a:p>
            <a:r>
              <a:rPr lang="en-US" sz="1400" dirty="0">
                <a:cs typeface="Arial" panose="020B0604020202020204" pitchFamily="34" charset="0"/>
              </a:rPr>
              <a:t>NIST Director</a:t>
            </a:r>
          </a:p>
          <a:p>
            <a:r>
              <a:rPr lang="en-US" sz="1400" dirty="0">
                <a:cs typeface="Arial" panose="020B0604020202020204" pitchFamily="34" charset="0"/>
              </a:rPr>
              <a:t>(Acting)</a:t>
            </a:r>
          </a:p>
        </p:txBody>
      </p:sp>
      <p:pic>
        <p:nvPicPr>
          <p:cNvPr id="38" name="Picture 37" descr="Portrait of Del Brockett. He is wearing a black jacket. In the background is the American flag. ">
            <a:extLst>
              <a:ext uri="{FF2B5EF4-FFF2-40B4-BE49-F238E27FC236}">
                <a16:creationId xmlns:a16="http://schemas.microsoft.com/office/drawing/2014/main" id="{4AC2527B-98C8-4142-8929-CD960D1021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9459905" y="4099938"/>
            <a:ext cx="1201145" cy="1478289"/>
          </a:xfrm>
          <a:prstGeom prst="rect">
            <a:avLst/>
          </a:prstGeom>
        </p:spPr>
      </p:pic>
      <p:sp>
        <p:nvSpPr>
          <p:cNvPr id="39" name="TextBox 38">
            <a:extLst>
              <a:ext uri="{FF2B5EF4-FFF2-40B4-BE49-F238E27FC236}">
                <a16:creationId xmlns:a16="http://schemas.microsoft.com/office/drawing/2014/main" id="{71022A99-C2BE-F44C-B720-84F7BD2B27BA}"/>
              </a:ext>
            </a:extLst>
          </p:cNvPr>
          <p:cNvSpPr txBox="1"/>
          <p:nvPr userDrawn="1"/>
        </p:nvSpPr>
        <p:spPr bwMode="auto">
          <a:xfrm>
            <a:off x="5031335" y="1250668"/>
            <a:ext cx="2248298" cy="338554"/>
          </a:xfrm>
          <a:prstGeom prst="rect">
            <a:avLst/>
          </a:prstGeom>
          <a:solidFill>
            <a:schemeClr val="bg1"/>
          </a:solidFill>
          <a:ln w="19050">
            <a:solidFill>
              <a:srgbClr val="0F294A"/>
            </a:solidFill>
          </a:ln>
          <a:effectLst/>
        </p:spPr>
        <p:txBody>
          <a:bodyPr wrap="square">
            <a:spAutoFit/>
          </a:bodyPr>
          <a:lstStyle/>
          <a:p>
            <a:pPr algn="ctr" eaLnBrk="0" hangingPunct="0">
              <a:defRPr/>
            </a:pPr>
            <a:r>
              <a:rPr lang="en-US" sz="1600" b="1" dirty="0">
                <a:ea typeface="Calibri" pitchFamily="34" charset="0"/>
                <a:cs typeface="Arial" panose="020B0604020202020204" pitchFamily="34" charset="0"/>
              </a:rPr>
              <a:t>Director</a:t>
            </a:r>
            <a:endParaRPr lang="en-US" sz="1600" u="sng" dirty="0">
              <a:cs typeface="Arial" panose="020B0604020202020204" pitchFamily="34" charset="0"/>
            </a:endParaRPr>
          </a:p>
        </p:txBody>
      </p:sp>
      <p:pic>
        <p:nvPicPr>
          <p:cNvPr id="40" name="Picture 39">
            <a:extLst>
              <a:ext uri="{FF2B5EF4-FFF2-40B4-BE49-F238E27FC236}">
                <a16:creationId xmlns:a16="http://schemas.microsoft.com/office/drawing/2014/main" id="{A3C9C755-AEF4-C144-9F8B-A484288D0B76}"/>
              </a:ext>
            </a:extLst>
          </p:cNvPr>
          <p:cNvPicPr>
            <a:picLocks noChangeAspect="1"/>
          </p:cNvPicPr>
          <p:nvPr userDrawn="1"/>
        </p:nvPicPr>
        <p:blipFill rotWithShape="1">
          <a:blip r:embed="rId5"/>
          <a:srcRect l="6437" b="22916"/>
          <a:stretch/>
        </p:blipFill>
        <p:spPr>
          <a:xfrm>
            <a:off x="1693390" y="4092313"/>
            <a:ext cx="1256022" cy="1478289"/>
          </a:xfrm>
          <a:prstGeom prst="rect">
            <a:avLst/>
          </a:prstGeom>
        </p:spPr>
      </p:pic>
      <p:sp>
        <p:nvSpPr>
          <p:cNvPr id="41" name="TextBox 4">
            <a:extLst>
              <a:ext uri="{FF2B5EF4-FFF2-40B4-BE49-F238E27FC236}">
                <a16:creationId xmlns:a16="http://schemas.microsoft.com/office/drawing/2014/main" id="{AD108F6D-408B-EC48-AA4E-D52ACD759B6C}"/>
              </a:ext>
            </a:extLst>
          </p:cNvPr>
          <p:cNvSpPr txBox="1">
            <a:spLocks noChangeArrowheads="1"/>
          </p:cNvSpPr>
          <p:nvPr userDrawn="1"/>
        </p:nvSpPr>
        <p:spPr bwMode="auto">
          <a:xfrm>
            <a:off x="4336422" y="3643200"/>
            <a:ext cx="3570008" cy="338554"/>
          </a:xfrm>
          <a:prstGeom prst="rect">
            <a:avLst/>
          </a:prstGeom>
          <a:solidFill>
            <a:schemeClr val="bg1"/>
          </a:solidFill>
          <a:ln w="19050">
            <a:solidFill>
              <a:srgbClr val="0F294A"/>
            </a:solidFill>
            <a:miter lim="800000"/>
            <a:headEnd/>
            <a:tailEnd/>
          </a:ln>
          <a:effectLst/>
        </p:spPr>
        <p:txBody>
          <a:bodyPr wrap="square">
            <a:spAutoFit/>
          </a:bodyPr>
          <a:lstStyle/>
          <a:p>
            <a:pPr algn="ctr" defTabSz="457200" eaLnBrk="0" hangingPunct="0"/>
            <a:r>
              <a:rPr lang="en-US" sz="1600" b="1" dirty="0">
                <a:ea typeface="Calibri" pitchFamily="34" charset="0"/>
                <a:cs typeface="Arial" panose="020B0604020202020204" pitchFamily="34" charset="0"/>
              </a:rPr>
              <a:t>Innovation and Industry Services</a:t>
            </a:r>
          </a:p>
        </p:txBody>
      </p:sp>
      <p:pic>
        <p:nvPicPr>
          <p:cNvPr id="42" name="Picture 2">
            <a:extLst>
              <a:ext uri="{FF2B5EF4-FFF2-40B4-BE49-F238E27FC236}">
                <a16:creationId xmlns:a16="http://schemas.microsoft.com/office/drawing/2014/main" id="{F3F5E6A8-71D9-E74A-A6E5-AB0893C68AC6}"/>
              </a:ext>
            </a:extLst>
          </p:cNvPr>
          <p:cNvPicPr>
            <a:picLocks noChangeAspect="1" noChangeArrowheads="1"/>
          </p:cNvPicPr>
          <p:nvPr userDrawn="1"/>
        </p:nvPicPr>
        <p:blipFill>
          <a:blip r:embed="rId6"/>
          <a:srcRect/>
          <a:stretch/>
        </p:blipFill>
        <p:spPr bwMode="auto">
          <a:xfrm>
            <a:off x="5494291" y="4095192"/>
            <a:ext cx="1342424" cy="1429433"/>
          </a:xfrm>
          <a:prstGeom prst="rect">
            <a:avLst/>
          </a:prstGeom>
          <a:noFill/>
          <a:ln w="9525">
            <a:noFill/>
            <a:miter lim="800000"/>
            <a:headEnd/>
            <a:tailEnd/>
          </a:ln>
        </p:spPr>
      </p:pic>
      <p:pic>
        <p:nvPicPr>
          <p:cNvPr id="43" name="Picture 42" descr="Portrait of Jim Olthoff. He is wearing a black jacket. In the background is the American flag. ">
            <a:extLst>
              <a:ext uri="{FF2B5EF4-FFF2-40B4-BE49-F238E27FC236}">
                <a16:creationId xmlns:a16="http://schemas.microsoft.com/office/drawing/2014/main" id="{88AC13AC-54A1-E441-BA09-9FC984A06B16}"/>
              </a:ext>
            </a:extLst>
          </p:cNvPr>
          <p:cNvPicPr>
            <a:picLocks noChangeAspect="1"/>
          </p:cNvPicPr>
          <p:nvPr userDrawn="1"/>
        </p:nvPicPr>
        <p:blipFill>
          <a:blip r:embed="rId7" cstate="screen">
            <a:extLst>
              <a:ext uri="{28A0092B-C50C-407E-A947-70E740481C1C}">
                <a14:useLocalDpi xmlns:a14="http://schemas.microsoft.com/office/drawing/2010/main"/>
              </a:ext>
            </a:extLst>
          </a:blip>
          <a:stretch>
            <a:fillRect/>
          </a:stretch>
        </p:blipFill>
        <p:spPr>
          <a:xfrm>
            <a:off x="5494291" y="1702614"/>
            <a:ext cx="1292180" cy="1615226"/>
          </a:xfrm>
          <a:prstGeom prst="rect">
            <a:avLst/>
          </a:prstGeom>
        </p:spPr>
      </p:pic>
      <p:pic>
        <p:nvPicPr>
          <p:cNvPr id="44" name="Picture 43">
            <a:extLst>
              <a:ext uri="{FF2B5EF4-FFF2-40B4-BE49-F238E27FC236}">
                <a16:creationId xmlns:a16="http://schemas.microsoft.com/office/drawing/2014/main" id="{022CBB11-A3E4-2946-BE9F-1D4C538AD6C8}"/>
              </a:ext>
            </a:extLst>
          </p:cNvPr>
          <p:cNvPicPr>
            <a:picLocks noChangeAspect="1"/>
          </p:cNvPicPr>
          <p:nvPr userDrawn="1"/>
        </p:nvPicPr>
        <p:blipFill rotWithShape="1">
          <a:blip r:embed="rId8"/>
          <a:srcRect t="8034"/>
          <a:stretch/>
        </p:blipFill>
        <p:spPr>
          <a:xfrm>
            <a:off x="2355227" y="1687830"/>
            <a:ext cx="1413435" cy="1624844"/>
          </a:xfrm>
          <a:prstGeom prst="rect">
            <a:avLst/>
          </a:prstGeom>
        </p:spPr>
      </p:pic>
      <p:sp>
        <p:nvSpPr>
          <p:cNvPr id="45" name="TextBox 30">
            <a:extLst>
              <a:ext uri="{FF2B5EF4-FFF2-40B4-BE49-F238E27FC236}">
                <a16:creationId xmlns:a16="http://schemas.microsoft.com/office/drawing/2014/main" id="{003D6AA4-21A6-8F40-953A-5DC245B8B752}"/>
              </a:ext>
            </a:extLst>
          </p:cNvPr>
          <p:cNvSpPr txBox="1">
            <a:spLocks noChangeArrowheads="1"/>
          </p:cNvSpPr>
          <p:nvPr userDrawn="1"/>
        </p:nvSpPr>
        <p:spPr bwMode="auto">
          <a:xfrm>
            <a:off x="216691" y="2081105"/>
            <a:ext cx="1664187" cy="954107"/>
          </a:xfrm>
          <a:prstGeom prst="rect">
            <a:avLst/>
          </a:prstGeom>
          <a:noFill/>
          <a:ln w="9525">
            <a:noFill/>
            <a:miter lim="800000"/>
            <a:headEnd/>
            <a:tailEnd/>
          </a:ln>
        </p:spPr>
        <p:txBody>
          <a:bodyPr wrap="square">
            <a:spAutoFit/>
          </a:bodyPr>
          <a:lstStyle/>
          <a:p>
            <a:pPr algn="r"/>
            <a:r>
              <a:rPr lang="en-US" sz="1400" b="1" dirty="0">
                <a:cs typeface="Arial" panose="020B0604020202020204" pitchFamily="34" charset="0"/>
              </a:rPr>
              <a:t>Charles Romine</a:t>
            </a:r>
          </a:p>
          <a:p>
            <a:pPr algn="r"/>
            <a:r>
              <a:rPr lang="en-US" sz="1400" dirty="0">
                <a:cs typeface="Arial" panose="020B0604020202020204" pitchFamily="34" charset="0"/>
              </a:rPr>
              <a:t>Chief of Staff </a:t>
            </a:r>
          </a:p>
          <a:p>
            <a:pPr marL="0" marR="0" lvl="0" indent="0" algn="r" defTabSz="914400" rtl="0" eaLnBrk="1" fontAlgn="auto" latinLnBrk="0" hangingPunct="1">
              <a:lnSpc>
                <a:spcPct val="100000"/>
              </a:lnSpc>
              <a:spcBef>
                <a:spcPts val="0"/>
              </a:spcBef>
              <a:spcAft>
                <a:spcPts val="0"/>
              </a:spcAft>
              <a:buClrTx/>
              <a:buSzTx/>
              <a:buFontTx/>
              <a:buNone/>
              <a:tabLst/>
              <a:defRPr/>
            </a:pPr>
            <a:r>
              <a:rPr lang="en-US" sz="1400" dirty="0">
                <a:cs typeface="Arial" panose="020B0604020202020204" pitchFamily="34" charset="0"/>
              </a:rPr>
              <a:t>(Acting)</a:t>
            </a:r>
          </a:p>
          <a:p>
            <a:pPr algn="r"/>
            <a:r>
              <a:rPr lang="en-US" sz="1400" dirty="0">
                <a:cs typeface="Arial" panose="020B0604020202020204" pitchFamily="34" charset="0"/>
              </a:rPr>
              <a:t> </a:t>
            </a:r>
          </a:p>
        </p:txBody>
      </p:sp>
      <p:sp>
        <p:nvSpPr>
          <p:cNvPr id="46" name="TextBox 45">
            <a:extLst>
              <a:ext uri="{FF2B5EF4-FFF2-40B4-BE49-F238E27FC236}">
                <a16:creationId xmlns:a16="http://schemas.microsoft.com/office/drawing/2014/main" id="{D4E5C180-9EFB-4C48-9E68-7E3CBD572768}"/>
              </a:ext>
            </a:extLst>
          </p:cNvPr>
          <p:cNvSpPr txBox="1"/>
          <p:nvPr userDrawn="1"/>
        </p:nvSpPr>
        <p:spPr>
          <a:xfrm>
            <a:off x="368135" y="12587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954741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0B3025B2-F8BD-074A-B93B-B3CE52BAB19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15" name="Title 1">
            <a:extLst>
              <a:ext uri="{FF2B5EF4-FFF2-40B4-BE49-F238E27FC236}">
                <a16:creationId xmlns:a16="http://schemas.microsoft.com/office/drawing/2014/main" id="{C8AB3B5E-F287-6A4D-B452-56C37FB03122}"/>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NIST Joint Institute and Center Locations</a:t>
            </a:r>
            <a:endParaRPr lang="en-US" dirty="0"/>
          </a:p>
        </p:txBody>
      </p:sp>
      <p:pic>
        <p:nvPicPr>
          <p:cNvPr id="16" name="Picture 15">
            <a:extLst>
              <a:ext uri="{FF2B5EF4-FFF2-40B4-BE49-F238E27FC236}">
                <a16:creationId xmlns:a16="http://schemas.microsoft.com/office/drawing/2014/main" id="{27DD65A3-8D4A-AF45-8715-94708781072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1" name="TextBox 2">
            <a:extLst>
              <a:ext uri="{FF2B5EF4-FFF2-40B4-BE49-F238E27FC236}">
                <a16:creationId xmlns:a16="http://schemas.microsoft.com/office/drawing/2014/main" id="{4E94E506-F106-C244-B60F-8CA086C08B6A}"/>
              </a:ext>
            </a:extLst>
          </p:cNvPr>
          <p:cNvSpPr txBox="1"/>
          <p:nvPr userDrawn="1"/>
        </p:nvSpPr>
        <p:spPr>
          <a:xfrm>
            <a:off x="3862057" y="2793864"/>
            <a:ext cx="2397140"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bg1"/>
                </a:solidFill>
                <a:cs typeface="Arial" panose="020B0604020202020204" pitchFamily="34" charset="0"/>
              </a:rPr>
              <a:t>Construction (CRF)</a:t>
            </a:r>
          </a:p>
          <a:p>
            <a:r>
              <a:rPr lang="en-US" sz="2000" b="1" dirty="0">
                <a:solidFill>
                  <a:schemeClr val="bg1"/>
                </a:solidFill>
                <a:cs typeface="Arial" panose="020B0604020202020204" pitchFamily="34" charset="0"/>
              </a:rPr>
              <a:t>$319 Million</a:t>
            </a:r>
          </a:p>
        </p:txBody>
      </p:sp>
      <p:sp>
        <p:nvSpPr>
          <p:cNvPr id="12" name="TextBox 2">
            <a:extLst>
              <a:ext uri="{FF2B5EF4-FFF2-40B4-BE49-F238E27FC236}">
                <a16:creationId xmlns:a16="http://schemas.microsoft.com/office/drawing/2014/main" id="{D7846AAB-11D3-E841-9894-7B7B61B03641}"/>
              </a:ext>
            </a:extLst>
          </p:cNvPr>
          <p:cNvSpPr txBox="1"/>
          <p:nvPr userDrawn="1"/>
        </p:nvSpPr>
        <p:spPr>
          <a:xfrm>
            <a:off x="6356593" y="3686323"/>
            <a:ext cx="2164091" cy="1193016"/>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bg1"/>
                </a:solidFill>
                <a:cs typeface="Arial" panose="020B0604020202020204" pitchFamily="34" charset="0"/>
              </a:rPr>
              <a:t>Laboratory Research (STRS) </a:t>
            </a:r>
            <a:r>
              <a:rPr lang="en-US" sz="2000" b="1" dirty="0">
                <a:solidFill>
                  <a:schemeClr val="bg1"/>
                </a:solidFill>
                <a:cs typeface="Arial" panose="020B0604020202020204" pitchFamily="34" charset="0"/>
              </a:rPr>
              <a:t>$724.5 Million</a:t>
            </a:r>
            <a:endParaRPr lang="en-US" sz="1800" b="1" dirty="0">
              <a:solidFill>
                <a:schemeClr val="bg1"/>
              </a:solidFill>
              <a:cs typeface="Arial" panose="020B0604020202020204" pitchFamily="34" charset="0"/>
            </a:endParaRPr>
          </a:p>
        </p:txBody>
      </p:sp>
      <p:pic>
        <p:nvPicPr>
          <p:cNvPr id="17" name="Picture 16">
            <a:extLst>
              <a:ext uri="{FF2B5EF4-FFF2-40B4-BE49-F238E27FC236}">
                <a16:creationId xmlns:a16="http://schemas.microsoft.com/office/drawing/2014/main" id="{35CA1B31-BBE2-B048-8CD8-C998AB332503}"/>
              </a:ext>
            </a:extLst>
          </p:cNvPr>
          <p:cNvPicPr>
            <a:picLocks noChangeAspect="1"/>
          </p:cNvPicPr>
          <p:nvPr userDrawn="1"/>
        </p:nvPicPr>
        <p:blipFill>
          <a:blip r:embed="rId4"/>
          <a:stretch>
            <a:fillRect/>
          </a:stretch>
        </p:blipFill>
        <p:spPr>
          <a:xfrm>
            <a:off x="2445" y="1090623"/>
            <a:ext cx="9348400" cy="5780224"/>
          </a:xfrm>
          <a:prstGeom prst="rect">
            <a:avLst/>
          </a:prstGeom>
        </p:spPr>
      </p:pic>
      <p:pic>
        <p:nvPicPr>
          <p:cNvPr id="18" name="Picture 17">
            <a:extLst>
              <a:ext uri="{FF2B5EF4-FFF2-40B4-BE49-F238E27FC236}">
                <a16:creationId xmlns:a16="http://schemas.microsoft.com/office/drawing/2014/main" id="{5CFD4393-4391-6045-9F32-78418A08EBF6}"/>
              </a:ext>
            </a:extLst>
          </p:cNvPr>
          <p:cNvPicPr>
            <a:picLocks noChangeAspect="1"/>
          </p:cNvPicPr>
          <p:nvPr userDrawn="1"/>
        </p:nvPicPr>
        <p:blipFill>
          <a:blip r:embed="rId5"/>
          <a:stretch>
            <a:fillRect/>
          </a:stretch>
        </p:blipFill>
        <p:spPr>
          <a:xfrm>
            <a:off x="607727" y="1416189"/>
            <a:ext cx="8623760" cy="4854477"/>
          </a:xfrm>
          <a:prstGeom prst="rect">
            <a:avLst/>
          </a:prstGeom>
          <a:ln>
            <a:noFill/>
          </a:ln>
        </p:spPr>
      </p:pic>
      <p:sp>
        <p:nvSpPr>
          <p:cNvPr id="19" name="Title 1">
            <a:extLst>
              <a:ext uri="{FF2B5EF4-FFF2-40B4-BE49-F238E27FC236}">
                <a16:creationId xmlns:a16="http://schemas.microsoft.com/office/drawing/2014/main" id="{F61E7DCD-0B06-1446-80C8-3F7BCC7DE0DC}"/>
              </a:ext>
            </a:extLst>
          </p:cNvPr>
          <p:cNvSpPr txBox="1">
            <a:spLocks/>
          </p:cNvSpPr>
          <p:nvPr userDrawn="1"/>
        </p:nvSpPr>
        <p:spPr>
          <a:xfrm>
            <a:off x="3214960" y="3169416"/>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0" name="Title 1">
            <a:extLst>
              <a:ext uri="{FF2B5EF4-FFF2-40B4-BE49-F238E27FC236}">
                <a16:creationId xmlns:a16="http://schemas.microsoft.com/office/drawing/2014/main" id="{F71C98AA-677E-F04D-9F63-3038C0AD6B81}"/>
              </a:ext>
            </a:extLst>
          </p:cNvPr>
          <p:cNvSpPr txBox="1">
            <a:spLocks/>
          </p:cNvSpPr>
          <p:nvPr userDrawn="1"/>
        </p:nvSpPr>
        <p:spPr>
          <a:xfrm>
            <a:off x="7187060" y="4277357"/>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1" name="Title 1">
            <a:extLst>
              <a:ext uri="{FF2B5EF4-FFF2-40B4-BE49-F238E27FC236}">
                <a16:creationId xmlns:a16="http://schemas.microsoft.com/office/drawing/2014/main" id="{AF95B416-3E1A-4044-95A2-0CC4233D6A9A}"/>
              </a:ext>
            </a:extLst>
          </p:cNvPr>
          <p:cNvSpPr txBox="1">
            <a:spLocks/>
          </p:cNvSpPr>
          <p:nvPr userDrawn="1"/>
        </p:nvSpPr>
        <p:spPr>
          <a:xfrm>
            <a:off x="542877" y="3142212"/>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2" name="Title 1">
            <a:extLst>
              <a:ext uri="{FF2B5EF4-FFF2-40B4-BE49-F238E27FC236}">
                <a16:creationId xmlns:a16="http://schemas.microsoft.com/office/drawing/2014/main" id="{ECBD3F4E-5A68-9D4D-876D-82B38612D03F}"/>
              </a:ext>
            </a:extLst>
          </p:cNvPr>
          <p:cNvSpPr txBox="1">
            <a:spLocks/>
          </p:cNvSpPr>
          <p:nvPr userDrawn="1"/>
        </p:nvSpPr>
        <p:spPr>
          <a:xfrm>
            <a:off x="2765628" y="5876746"/>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3" name="Title 1">
            <a:extLst>
              <a:ext uri="{FF2B5EF4-FFF2-40B4-BE49-F238E27FC236}">
                <a16:creationId xmlns:a16="http://schemas.microsoft.com/office/drawing/2014/main" id="{5ED57899-E7FA-3240-93AA-E9A2CE1D9A65}"/>
              </a:ext>
            </a:extLst>
          </p:cNvPr>
          <p:cNvSpPr txBox="1">
            <a:spLocks/>
          </p:cNvSpPr>
          <p:nvPr userDrawn="1"/>
        </p:nvSpPr>
        <p:spPr>
          <a:xfrm>
            <a:off x="3214960" y="3018945"/>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4" name="Title 1">
            <a:extLst>
              <a:ext uri="{FF2B5EF4-FFF2-40B4-BE49-F238E27FC236}">
                <a16:creationId xmlns:a16="http://schemas.microsoft.com/office/drawing/2014/main" id="{4CDE4BE8-B56C-454A-BD45-E71A377CC810}"/>
              </a:ext>
            </a:extLst>
          </p:cNvPr>
          <p:cNvSpPr txBox="1">
            <a:spLocks/>
          </p:cNvSpPr>
          <p:nvPr userDrawn="1"/>
        </p:nvSpPr>
        <p:spPr>
          <a:xfrm>
            <a:off x="7187060" y="4126886"/>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5" name="Title 1">
            <a:extLst>
              <a:ext uri="{FF2B5EF4-FFF2-40B4-BE49-F238E27FC236}">
                <a16:creationId xmlns:a16="http://schemas.microsoft.com/office/drawing/2014/main" id="{B4D6DB6D-AD46-C34E-8525-2FD726B86976}"/>
              </a:ext>
            </a:extLst>
          </p:cNvPr>
          <p:cNvSpPr txBox="1">
            <a:spLocks/>
          </p:cNvSpPr>
          <p:nvPr userDrawn="1"/>
        </p:nvSpPr>
        <p:spPr>
          <a:xfrm>
            <a:off x="542877" y="2991741"/>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6" name="Title 1">
            <a:extLst>
              <a:ext uri="{FF2B5EF4-FFF2-40B4-BE49-F238E27FC236}">
                <a16:creationId xmlns:a16="http://schemas.microsoft.com/office/drawing/2014/main" id="{694A15A3-6FED-764F-B477-8EE7D0C1D4E7}"/>
              </a:ext>
            </a:extLst>
          </p:cNvPr>
          <p:cNvSpPr txBox="1">
            <a:spLocks/>
          </p:cNvSpPr>
          <p:nvPr userDrawn="1"/>
        </p:nvSpPr>
        <p:spPr>
          <a:xfrm>
            <a:off x="2765628" y="5726275"/>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grpSp>
        <p:nvGrpSpPr>
          <p:cNvPr id="27" name="Group 26">
            <a:extLst>
              <a:ext uri="{FF2B5EF4-FFF2-40B4-BE49-F238E27FC236}">
                <a16:creationId xmlns:a16="http://schemas.microsoft.com/office/drawing/2014/main" id="{6364D897-B602-6341-86B9-6D9D6EBC8988}"/>
              </a:ext>
            </a:extLst>
          </p:cNvPr>
          <p:cNvGrpSpPr/>
          <p:nvPr userDrawn="1"/>
        </p:nvGrpSpPr>
        <p:grpSpPr>
          <a:xfrm>
            <a:off x="9386496" y="1161625"/>
            <a:ext cx="1827651" cy="504470"/>
            <a:chOff x="9386496" y="1161625"/>
            <a:chExt cx="1827651" cy="504470"/>
          </a:xfrm>
        </p:grpSpPr>
        <p:pic>
          <p:nvPicPr>
            <p:cNvPr id="28" name="Graphic 108">
              <a:extLst>
                <a:ext uri="{FF2B5EF4-FFF2-40B4-BE49-F238E27FC236}">
                  <a16:creationId xmlns:a16="http://schemas.microsoft.com/office/drawing/2014/main" id="{FFA80D8C-CF88-E847-A5F5-2C20CBCF9BDA}"/>
                </a:ext>
              </a:extLst>
            </p:cNvPr>
            <p:cNvPicPr>
              <a:picLocks noChangeAspect="1"/>
            </p:cNvPicPr>
            <p:nvPr/>
          </p:nvPicPr>
          <p:blipFill>
            <a:blip r:embed="rId6"/>
            <a:stretch>
              <a:fillRect/>
            </a:stretch>
          </p:blipFill>
          <p:spPr>
            <a:xfrm>
              <a:off x="10839398" y="1161625"/>
              <a:ext cx="374749" cy="504470"/>
            </a:xfrm>
            <a:prstGeom prst="rect">
              <a:avLst/>
            </a:prstGeom>
          </p:spPr>
        </p:pic>
        <p:sp>
          <p:nvSpPr>
            <p:cNvPr id="29" name="TextBox 28">
              <a:extLst>
                <a:ext uri="{FF2B5EF4-FFF2-40B4-BE49-F238E27FC236}">
                  <a16:creationId xmlns:a16="http://schemas.microsoft.com/office/drawing/2014/main" id="{36B89AE2-4A3A-1943-87C3-2F509488F9DE}"/>
                </a:ext>
              </a:extLst>
            </p:cNvPr>
            <p:cNvSpPr txBox="1"/>
            <p:nvPr/>
          </p:nvSpPr>
          <p:spPr>
            <a:xfrm>
              <a:off x="9386496" y="1194762"/>
              <a:ext cx="1317861" cy="307777"/>
            </a:xfrm>
            <a:prstGeom prst="rect">
              <a:avLst/>
            </a:prstGeom>
            <a:noFill/>
          </p:spPr>
          <p:txBody>
            <a:bodyPr wrap="square" rtlCol="0">
              <a:spAutoFit/>
            </a:bodyPr>
            <a:lstStyle/>
            <a:p>
              <a:r>
                <a:rPr lang="en-US" sz="1400" b="1" dirty="0"/>
                <a:t>NIST Campuses</a:t>
              </a:r>
            </a:p>
          </p:txBody>
        </p:sp>
      </p:grpSp>
      <p:grpSp>
        <p:nvGrpSpPr>
          <p:cNvPr id="30" name="Group 29">
            <a:extLst>
              <a:ext uri="{FF2B5EF4-FFF2-40B4-BE49-F238E27FC236}">
                <a16:creationId xmlns:a16="http://schemas.microsoft.com/office/drawing/2014/main" id="{93AE01B7-00AA-EE49-A785-2F052321F0E9}"/>
              </a:ext>
            </a:extLst>
          </p:cNvPr>
          <p:cNvGrpSpPr/>
          <p:nvPr userDrawn="1"/>
        </p:nvGrpSpPr>
        <p:grpSpPr>
          <a:xfrm>
            <a:off x="9386496" y="1784590"/>
            <a:ext cx="2530035" cy="533287"/>
            <a:chOff x="9386496" y="1784590"/>
            <a:chExt cx="2530035" cy="533287"/>
          </a:xfrm>
        </p:grpSpPr>
        <p:pic>
          <p:nvPicPr>
            <p:cNvPr id="31" name="Graphic 102">
              <a:extLst>
                <a:ext uri="{FF2B5EF4-FFF2-40B4-BE49-F238E27FC236}">
                  <a16:creationId xmlns:a16="http://schemas.microsoft.com/office/drawing/2014/main" id="{6AB527EF-9214-3B4A-9B5C-C9AC0E16326A}"/>
                </a:ext>
              </a:extLst>
            </p:cNvPr>
            <p:cNvPicPr>
              <a:picLocks noChangeAspect="1"/>
            </p:cNvPicPr>
            <p:nvPr/>
          </p:nvPicPr>
          <p:blipFill>
            <a:blip r:embed="rId7"/>
            <a:stretch>
              <a:fillRect/>
            </a:stretch>
          </p:blipFill>
          <p:spPr>
            <a:xfrm>
              <a:off x="11516566" y="1784590"/>
              <a:ext cx="399965" cy="533287"/>
            </a:xfrm>
            <a:prstGeom prst="rect">
              <a:avLst/>
            </a:prstGeom>
          </p:spPr>
        </p:pic>
        <p:sp>
          <p:nvSpPr>
            <p:cNvPr id="32" name="TextBox 31">
              <a:extLst>
                <a:ext uri="{FF2B5EF4-FFF2-40B4-BE49-F238E27FC236}">
                  <a16:creationId xmlns:a16="http://schemas.microsoft.com/office/drawing/2014/main" id="{82E5ED88-0A63-9748-8A21-303852BE35CD}"/>
                </a:ext>
              </a:extLst>
            </p:cNvPr>
            <p:cNvSpPr txBox="1"/>
            <p:nvPr/>
          </p:nvSpPr>
          <p:spPr>
            <a:xfrm>
              <a:off x="9386496" y="1998702"/>
              <a:ext cx="2208618" cy="307777"/>
            </a:xfrm>
            <a:prstGeom prst="rect">
              <a:avLst/>
            </a:prstGeom>
            <a:noFill/>
          </p:spPr>
          <p:txBody>
            <a:bodyPr wrap="none" rtlCol="0">
              <a:spAutoFit/>
            </a:bodyPr>
            <a:lstStyle/>
            <a:p>
              <a:r>
                <a:rPr lang="en-US" sz="1400" b="1" dirty="0"/>
                <a:t>Joint Institutes and Centers</a:t>
              </a:r>
            </a:p>
          </p:txBody>
        </p:sp>
      </p:grpSp>
      <p:grpSp>
        <p:nvGrpSpPr>
          <p:cNvPr id="33" name="Group 32">
            <a:extLst>
              <a:ext uri="{FF2B5EF4-FFF2-40B4-BE49-F238E27FC236}">
                <a16:creationId xmlns:a16="http://schemas.microsoft.com/office/drawing/2014/main" id="{8575B130-E9F3-B24B-AAA2-A7A9CAE6239B}"/>
              </a:ext>
            </a:extLst>
          </p:cNvPr>
          <p:cNvGrpSpPr/>
          <p:nvPr userDrawn="1"/>
        </p:nvGrpSpPr>
        <p:grpSpPr>
          <a:xfrm>
            <a:off x="9386496" y="5555020"/>
            <a:ext cx="2496882" cy="533287"/>
            <a:chOff x="9386496" y="5555020"/>
            <a:chExt cx="2496882" cy="533287"/>
          </a:xfrm>
        </p:grpSpPr>
        <p:pic>
          <p:nvPicPr>
            <p:cNvPr id="34" name="Graphic 109">
              <a:extLst>
                <a:ext uri="{FF2B5EF4-FFF2-40B4-BE49-F238E27FC236}">
                  <a16:creationId xmlns:a16="http://schemas.microsoft.com/office/drawing/2014/main" id="{26ADF03A-7FD8-3144-995F-0A3902088950}"/>
                </a:ext>
              </a:extLst>
            </p:cNvPr>
            <p:cNvPicPr>
              <a:picLocks noChangeAspect="1"/>
            </p:cNvPicPr>
            <p:nvPr/>
          </p:nvPicPr>
          <p:blipFill>
            <a:blip r:embed="rId8"/>
            <a:stretch>
              <a:fillRect/>
            </a:stretch>
          </p:blipFill>
          <p:spPr>
            <a:xfrm>
              <a:off x="11483413" y="5555020"/>
              <a:ext cx="399965" cy="533287"/>
            </a:xfrm>
            <a:prstGeom prst="rect">
              <a:avLst/>
            </a:prstGeom>
          </p:spPr>
        </p:pic>
        <p:sp>
          <p:nvSpPr>
            <p:cNvPr id="35" name="TextBox 34">
              <a:extLst>
                <a:ext uri="{FF2B5EF4-FFF2-40B4-BE49-F238E27FC236}">
                  <a16:creationId xmlns:a16="http://schemas.microsoft.com/office/drawing/2014/main" id="{7899E5B6-41CC-FE41-B8D1-D556FED1BB68}"/>
                </a:ext>
              </a:extLst>
            </p:cNvPr>
            <p:cNvSpPr txBox="1"/>
            <p:nvPr/>
          </p:nvSpPr>
          <p:spPr>
            <a:xfrm>
              <a:off x="9386496" y="5684416"/>
              <a:ext cx="2130070" cy="307777"/>
            </a:xfrm>
            <a:prstGeom prst="rect">
              <a:avLst/>
            </a:prstGeom>
            <a:noFill/>
          </p:spPr>
          <p:txBody>
            <a:bodyPr wrap="none" rtlCol="0">
              <a:spAutoFit/>
            </a:bodyPr>
            <a:lstStyle/>
            <a:p>
              <a:r>
                <a:rPr lang="en-US" sz="1400" b="1" dirty="0"/>
                <a:t>NIST Centers of Excellence</a:t>
              </a:r>
              <a:endParaRPr lang="en-US" sz="1400" dirty="0"/>
            </a:p>
          </p:txBody>
        </p:sp>
      </p:grpSp>
      <p:grpSp>
        <p:nvGrpSpPr>
          <p:cNvPr id="36" name="Group 35">
            <a:extLst>
              <a:ext uri="{FF2B5EF4-FFF2-40B4-BE49-F238E27FC236}">
                <a16:creationId xmlns:a16="http://schemas.microsoft.com/office/drawing/2014/main" id="{9F38E21D-AD40-9241-A183-9E2879481C76}"/>
              </a:ext>
            </a:extLst>
          </p:cNvPr>
          <p:cNvGrpSpPr/>
          <p:nvPr userDrawn="1"/>
        </p:nvGrpSpPr>
        <p:grpSpPr>
          <a:xfrm>
            <a:off x="7466568" y="2282245"/>
            <a:ext cx="4492860" cy="1198003"/>
            <a:chOff x="7466568" y="2282245"/>
            <a:chExt cx="4492860" cy="1198003"/>
          </a:xfrm>
        </p:grpSpPr>
        <p:pic>
          <p:nvPicPr>
            <p:cNvPr id="37" name="Graphic 111">
              <a:extLst>
                <a:ext uri="{FF2B5EF4-FFF2-40B4-BE49-F238E27FC236}">
                  <a16:creationId xmlns:a16="http://schemas.microsoft.com/office/drawing/2014/main" id="{322A6AC0-BC97-7149-A2CD-4B5ABAD93C9F}"/>
                </a:ext>
              </a:extLst>
            </p:cNvPr>
            <p:cNvPicPr>
              <a:picLocks noChangeAspect="1"/>
            </p:cNvPicPr>
            <p:nvPr/>
          </p:nvPicPr>
          <p:blipFill>
            <a:blip r:embed="rId7"/>
            <a:stretch>
              <a:fillRect/>
            </a:stretch>
          </p:blipFill>
          <p:spPr>
            <a:xfrm>
              <a:off x="7466568" y="2946961"/>
              <a:ext cx="399965" cy="533287"/>
            </a:xfrm>
            <a:prstGeom prst="rect">
              <a:avLst/>
            </a:prstGeom>
          </p:spPr>
        </p:pic>
        <p:sp>
          <p:nvSpPr>
            <p:cNvPr id="38" name="Rectangle 37">
              <a:extLst>
                <a:ext uri="{FF2B5EF4-FFF2-40B4-BE49-F238E27FC236}">
                  <a16:creationId xmlns:a16="http://schemas.microsoft.com/office/drawing/2014/main" id="{E1AB14AE-47AF-B248-8513-7EDB802AA8B6}"/>
                </a:ext>
              </a:extLst>
            </p:cNvPr>
            <p:cNvSpPr/>
            <p:nvPr/>
          </p:nvSpPr>
          <p:spPr>
            <a:xfrm>
              <a:off x="9386496" y="2282245"/>
              <a:ext cx="2572932" cy="403637"/>
            </a:xfrm>
            <a:prstGeom prst="rect">
              <a:avLst/>
            </a:prstGeom>
          </p:spPr>
          <p:txBody>
            <a:bodyPr wrap="square">
              <a:spAutoFit/>
            </a:bodyPr>
            <a:lstStyle/>
            <a:p>
              <a:pPr>
                <a:lnSpc>
                  <a:spcPct val="70000"/>
                </a:lnSpc>
              </a:pPr>
              <a:r>
                <a:rPr lang="en-US" sz="1400" dirty="0"/>
                <a:t>National Cybersecurity Center of Excellence</a:t>
              </a:r>
            </a:p>
          </p:txBody>
        </p:sp>
      </p:grpSp>
      <p:grpSp>
        <p:nvGrpSpPr>
          <p:cNvPr id="39" name="Group 38">
            <a:extLst>
              <a:ext uri="{FF2B5EF4-FFF2-40B4-BE49-F238E27FC236}">
                <a16:creationId xmlns:a16="http://schemas.microsoft.com/office/drawing/2014/main" id="{7BF3B95F-0E14-1D49-8B67-3F5A78A87FC5}"/>
              </a:ext>
            </a:extLst>
          </p:cNvPr>
          <p:cNvGrpSpPr/>
          <p:nvPr userDrawn="1"/>
        </p:nvGrpSpPr>
        <p:grpSpPr>
          <a:xfrm>
            <a:off x="7704335" y="2660285"/>
            <a:ext cx="4255093" cy="878206"/>
            <a:chOff x="7704335" y="2660285"/>
            <a:chExt cx="4255093" cy="878206"/>
          </a:xfrm>
        </p:grpSpPr>
        <p:pic>
          <p:nvPicPr>
            <p:cNvPr id="40" name="Graphic 110">
              <a:extLst>
                <a:ext uri="{FF2B5EF4-FFF2-40B4-BE49-F238E27FC236}">
                  <a16:creationId xmlns:a16="http://schemas.microsoft.com/office/drawing/2014/main" id="{EC6A9B57-F182-E748-82CB-797BE915A0AF}"/>
                </a:ext>
              </a:extLst>
            </p:cNvPr>
            <p:cNvPicPr>
              <a:picLocks noChangeAspect="1"/>
            </p:cNvPicPr>
            <p:nvPr/>
          </p:nvPicPr>
          <p:blipFill>
            <a:blip r:embed="rId7"/>
            <a:stretch>
              <a:fillRect/>
            </a:stretch>
          </p:blipFill>
          <p:spPr>
            <a:xfrm>
              <a:off x="7704335" y="3005204"/>
              <a:ext cx="399965" cy="533287"/>
            </a:xfrm>
            <a:prstGeom prst="rect">
              <a:avLst/>
            </a:prstGeom>
          </p:spPr>
        </p:pic>
        <p:sp>
          <p:nvSpPr>
            <p:cNvPr id="41" name="Rectangle 40">
              <a:extLst>
                <a:ext uri="{FF2B5EF4-FFF2-40B4-BE49-F238E27FC236}">
                  <a16:creationId xmlns:a16="http://schemas.microsoft.com/office/drawing/2014/main" id="{474096E1-07A6-DA4D-9C0C-64BD29427BE8}"/>
                </a:ext>
              </a:extLst>
            </p:cNvPr>
            <p:cNvSpPr/>
            <p:nvPr/>
          </p:nvSpPr>
          <p:spPr>
            <a:xfrm>
              <a:off x="9386496" y="2660285"/>
              <a:ext cx="2572932" cy="403637"/>
            </a:xfrm>
            <a:prstGeom prst="rect">
              <a:avLst/>
            </a:prstGeom>
          </p:spPr>
          <p:txBody>
            <a:bodyPr wrap="square">
              <a:spAutoFit/>
            </a:bodyPr>
            <a:lstStyle/>
            <a:p>
              <a:pPr>
                <a:lnSpc>
                  <a:spcPct val="70000"/>
                </a:lnSpc>
              </a:pPr>
              <a:r>
                <a:rPr lang="en-US" sz="1400" dirty="0"/>
                <a:t>Institute for Bioscience &amp; Biotechnology Research</a:t>
              </a:r>
            </a:p>
          </p:txBody>
        </p:sp>
      </p:grpSp>
      <p:grpSp>
        <p:nvGrpSpPr>
          <p:cNvPr id="42" name="Group 41">
            <a:extLst>
              <a:ext uri="{FF2B5EF4-FFF2-40B4-BE49-F238E27FC236}">
                <a16:creationId xmlns:a16="http://schemas.microsoft.com/office/drawing/2014/main" id="{1F883EAE-3022-D74A-9358-E49A66646BC8}"/>
              </a:ext>
            </a:extLst>
          </p:cNvPr>
          <p:cNvGrpSpPr/>
          <p:nvPr userDrawn="1"/>
        </p:nvGrpSpPr>
        <p:grpSpPr>
          <a:xfrm>
            <a:off x="7089312" y="3961824"/>
            <a:ext cx="5470059" cy="776400"/>
            <a:chOff x="7089312" y="3961824"/>
            <a:chExt cx="5470059" cy="776400"/>
          </a:xfrm>
        </p:grpSpPr>
        <p:pic>
          <p:nvPicPr>
            <p:cNvPr id="43" name="Graphic 98">
              <a:extLst>
                <a:ext uri="{FF2B5EF4-FFF2-40B4-BE49-F238E27FC236}">
                  <a16:creationId xmlns:a16="http://schemas.microsoft.com/office/drawing/2014/main" id="{F32183B4-75E1-0D4B-85D1-813D732592B0}"/>
                </a:ext>
              </a:extLst>
            </p:cNvPr>
            <p:cNvPicPr>
              <a:picLocks noChangeAspect="1"/>
            </p:cNvPicPr>
            <p:nvPr/>
          </p:nvPicPr>
          <p:blipFill>
            <a:blip r:embed="rId7"/>
            <a:stretch>
              <a:fillRect/>
            </a:stretch>
          </p:blipFill>
          <p:spPr>
            <a:xfrm>
              <a:off x="7089312" y="4204937"/>
              <a:ext cx="399965" cy="533287"/>
            </a:xfrm>
            <a:prstGeom prst="rect">
              <a:avLst/>
            </a:prstGeom>
          </p:spPr>
        </p:pic>
        <p:sp>
          <p:nvSpPr>
            <p:cNvPr id="44" name="Rectangle 43">
              <a:extLst>
                <a:ext uri="{FF2B5EF4-FFF2-40B4-BE49-F238E27FC236}">
                  <a16:creationId xmlns:a16="http://schemas.microsoft.com/office/drawing/2014/main" id="{38F428BB-59C4-E948-A7EC-789AD0815FDF}"/>
                </a:ext>
              </a:extLst>
            </p:cNvPr>
            <p:cNvSpPr/>
            <p:nvPr/>
          </p:nvSpPr>
          <p:spPr>
            <a:xfrm>
              <a:off x="9386496" y="3961824"/>
              <a:ext cx="3172875" cy="252826"/>
            </a:xfrm>
            <a:prstGeom prst="rect">
              <a:avLst/>
            </a:prstGeom>
          </p:spPr>
          <p:txBody>
            <a:bodyPr wrap="square">
              <a:spAutoFit/>
            </a:bodyPr>
            <a:lstStyle/>
            <a:p>
              <a:pPr>
                <a:lnSpc>
                  <a:spcPct val="70000"/>
                </a:lnSpc>
              </a:pPr>
              <a:r>
                <a:rPr lang="en-US" sz="1400" dirty="0"/>
                <a:t>Hollings Marine Laboratory</a:t>
              </a:r>
            </a:p>
          </p:txBody>
        </p:sp>
      </p:grpSp>
      <p:grpSp>
        <p:nvGrpSpPr>
          <p:cNvPr id="45" name="Group 44">
            <a:extLst>
              <a:ext uri="{FF2B5EF4-FFF2-40B4-BE49-F238E27FC236}">
                <a16:creationId xmlns:a16="http://schemas.microsoft.com/office/drawing/2014/main" id="{2E5A989E-72D3-224F-A927-9A8423CCCF1C}"/>
              </a:ext>
            </a:extLst>
          </p:cNvPr>
          <p:cNvGrpSpPr/>
          <p:nvPr userDrawn="1"/>
        </p:nvGrpSpPr>
        <p:grpSpPr>
          <a:xfrm>
            <a:off x="8233590" y="2664790"/>
            <a:ext cx="4283765" cy="1789138"/>
            <a:chOff x="8233590" y="2664790"/>
            <a:chExt cx="4283765" cy="1789138"/>
          </a:xfrm>
        </p:grpSpPr>
        <p:pic>
          <p:nvPicPr>
            <p:cNvPr id="46" name="Graphic 101">
              <a:extLst>
                <a:ext uri="{FF2B5EF4-FFF2-40B4-BE49-F238E27FC236}">
                  <a16:creationId xmlns:a16="http://schemas.microsoft.com/office/drawing/2014/main" id="{86D49F59-6B42-FC47-8C7D-4C59D28D7613}"/>
                </a:ext>
              </a:extLst>
            </p:cNvPr>
            <p:cNvPicPr>
              <a:picLocks noChangeAspect="1"/>
            </p:cNvPicPr>
            <p:nvPr/>
          </p:nvPicPr>
          <p:blipFill>
            <a:blip r:embed="rId7"/>
            <a:stretch>
              <a:fillRect/>
            </a:stretch>
          </p:blipFill>
          <p:spPr>
            <a:xfrm>
              <a:off x="8233590" y="2664790"/>
              <a:ext cx="399965" cy="533287"/>
            </a:xfrm>
            <a:prstGeom prst="rect">
              <a:avLst/>
            </a:prstGeom>
          </p:spPr>
        </p:pic>
        <p:sp>
          <p:nvSpPr>
            <p:cNvPr id="47" name="Rectangle 46">
              <a:extLst>
                <a:ext uri="{FF2B5EF4-FFF2-40B4-BE49-F238E27FC236}">
                  <a16:creationId xmlns:a16="http://schemas.microsoft.com/office/drawing/2014/main" id="{EF51B269-1BCC-B047-9A1A-6C6A7B38EAFD}"/>
                </a:ext>
              </a:extLst>
            </p:cNvPr>
            <p:cNvSpPr/>
            <p:nvPr/>
          </p:nvSpPr>
          <p:spPr>
            <a:xfrm>
              <a:off x="9386496" y="4201102"/>
              <a:ext cx="3130859" cy="252826"/>
            </a:xfrm>
            <a:prstGeom prst="rect">
              <a:avLst/>
            </a:prstGeom>
          </p:spPr>
          <p:txBody>
            <a:bodyPr wrap="square">
              <a:spAutoFit/>
            </a:bodyPr>
            <a:lstStyle/>
            <a:p>
              <a:pPr>
                <a:lnSpc>
                  <a:spcPct val="70000"/>
                </a:lnSpc>
              </a:pPr>
              <a:r>
                <a:rPr lang="en-US" sz="1400" dirty="0"/>
                <a:t>Brookhaven National Laboratory</a:t>
              </a:r>
            </a:p>
          </p:txBody>
        </p:sp>
      </p:grpSp>
      <p:grpSp>
        <p:nvGrpSpPr>
          <p:cNvPr id="48" name="Group 47">
            <a:extLst>
              <a:ext uri="{FF2B5EF4-FFF2-40B4-BE49-F238E27FC236}">
                <a16:creationId xmlns:a16="http://schemas.microsoft.com/office/drawing/2014/main" id="{9B18CFB0-2D6B-C747-87C6-28CDADF99101}"/>
              </a:ext>
            </a:extLst>
          </p:cNvPr>
          <p:cNvGrpSpPr/>
          <p:nvPr userDrawn="1"/>
        </p:nvGrpSpPr>
        <p:grpSpPr>
          <a:xfrm>
            <a:off x="841709" y="3218418"/>
            <a:ext cx="11117719" cy="1640575"/>
            <a:chOff x="841709" y="3218418"/>
            <a:chExt cx="11117719" cy="1640575"/>
          </a:xfrm>
        </p:grpSpPr>
        <p:pic>
          <p:nvPicPr>
            <p:cNvPr id="49" name="Graphic 100">
              <a:extLst>
                <a:ext uri="{FF2B5EF4-FFF2-40B4-BE49-F238E27FC236}">
                  <a16:creationId xmlns:a16="http://schemas.microsoft.com/office/drawing/2014/main" id="{79FD4590-4043-4846-86E0-333759AA3B66}"/>
                </a:ext>
              </a:extLst>
            </p:cNvPr>
            <p:cNvPicPr>
              <a:picLocks noChangeAspect="1"/>
            </p:cNvPicPr>
            <p:nvPr/>
          </p:nvPicPr>
          <p:blipFill>
            <a:blip r:embed="rId7"/>
            <a:stretch>
              <a:fillRect/>
            </a:stretch>
          </p:blipFill>
          <p:spPr>
            <a:xfrm>
              <a:off x="841709" y="3218418"/>
              <a:ext cx="399965" cy="533287"/>
            </a:xfrm>
            <a:prstGeom prst="rect">
              <a:avLst/>
            </a:prstGeom>
          </p:spPr>
        </p:pic>
        <p:sp>
          <p:nvSpPr>
            <p:cNvPr id="50" name="Rectangle 49">
              <a:extLst>
                <a:ext uri="{FF2B5EF4-FFF2-40B4-BE49-F238E27FC236}">
                  <a16:creationId xmlns:a16="http://schemas.microsoft.com/office/drawing/2014/main" id="{1B3A04CB-43D0-8948-B5F5-435733DD2ECD}"/>
                </a:ext>
              </a:extLst>
            </p:cNvPr>
            <p:cNvSpPr/>
            <p:nvPr/>
          </p:nvSpPr>
          <p:spPr>
            <a:xfrm>
              <a:off x="9386496" y="4455356"/>
              <a:ext cx="2572932" cy="403637"/>
            </a:xfrm>
            <a:prstGeom prst="rect">
              <a:avLst/>
            </a:prstGeom>
          </p:spPr>
          <p:txBody>
            <a:bodyPr wrap="square">
              <a:spAutoFit/>
            </a:bodyPr>
            <a:lstStyle/>
            <a:p>
              <a:pPr>
                <a:lnSpc>
                  <a:spcPct val="70000"/>
                </a:lnSpc>
              </a:pPr>
              <a:r>
                <a:rPr lang="en-US" sz="1400" dirty="0"/>
                <a:t>Joint Initiative for Metrology in Biology</a:t>
              </a:r>
            </a:p>
          </p:txBody>
        </p:sp>
      </p:grpSp>
      <p:grpSp>
        <p:nvGrpSpPr>
          <p:cNvPr id="51" name="Group 50">
            <a:extLst>
              <a:ext uri="{FF2B5EF4-FFF2-40B4-BE49-F238E27FC236}">
                <a16:creationId xmlns:a16="http://schemas.microsoft.com/office/drawing/2014/main" id="{544DCFC3-FBD5-0843-A7F9-28B98603E539}"/>
              </a:ext>
            </a:extLst>
          </p:cNvPr>
          <p:cNvGrpSpPr/>
          <p:nvPr userDrawn="1"/>
        </p:nvGrpSpPr>
        <p:grpSpPr>
          <a:xfrm>
            <a:off x="2527888" y="5164217"/>
            <a:ext cx="9431540" cy="548786"/>
            <a:chOff x="2527888" y="5164217"/>
            <a:chExt cx="9431540" cy="548786"/>
          </a:xfrm>
        </p:grpSpPr>
        <p:pic>
          <p:nvPicPr>
            <p:cNvPr id="52" name="Graphic 99">
              <a:extLst>
                <a:ext uri="{FF2B5EF4-FFF2-40B4-BE49-F238E27FC236}">
                  <a16:creationId xmlns:a16="http://schemas.microsoft.com/office/drawing/2014/main" id="{310C905F-EE5A-874A-B26C-BD0A2ABBE75A}"/>
                </a:ext>
              </a:extLst>
            </p:cNvPr>
            <p:cNvPicPr>
              <a:picLocks noChangeAspect="1"/>
            </p:cNvPicPr>
            <p:nvPr/>
          </p:nvPicPr>
          <p:blipFill>
            <a:blip r:embed="rId9"/>
            <a:stretch>
              <a:fillRect/>
            </a:stretch>
          </p:blipFill>
          <p:spPr>
            <a:xfrm>
              <a:off x="2527888" y="5179716"/>
              <a:ext cx="399965" cy="533287"/>
            </a:xfrm>
            <a:prstGeom prst="rect">
              <a:avLst/>
            </a:prstGeom>
          </p:spPr>
        </p:pic>
        <p:sp>
          <p:nvSpPr>
            <p:cNvPr id="53" name="Rectangle 52">
              <a:extLst>
                <a:ext uri="{FF2B5EF4-FFF2-40B4-BE49-F238E27FC236}">
                  <a16:creationId xmlns:a16="http://schemas.microsoft.com/office/drawing/2014/main" id="{93C17C5A-08F0-2048-A7FE-6E5E456B5A9F}"/>
                </a:ext>
              </a:extLst>
            </p:cNvPr>
            <p:cNvSpPr/>
            <p:nvPr/>
          </p:nvSpPr>
          <p:spPr>
            <a:xfrm>
              <a:off x="9386496" y="5164217"/>
              <a:ext cx="2572932" cy="252826"/>
            </a:xfrm>
            <a:prstGeom prst="rect">
              <a:avLst/>
            </a:prstGeom>
          </p:spPr>
          <p:txBody>
            <a:bodyPr wrap="square">
              <a:spAutoFit/>
            </a:bodyPr>
            <a:lstStyle/>
            <a:p>
              <a:pPr>
                <a:lnSpc>
                  <a:spcPct val="70000"/>
                </a:lnSpc>
              </a:pPr>
              <a:r>
                <a:rPr lang="en-US" sz="1400" dirty="0"/>
                <a:t>NIST Kauai HI WWVH </a:t>
              </a:r>
            </a:p>
          </p:txBody>
        </p:sp>
      </p:grpSp>
      <p:grpSp>
        <p:nvGrpSpPr>
          <p:cNvPr id="54" name="Group 53">
            <a:extLst>
              <a:ext uri="{FF2B5EF4-FFF2-40B4-BE49-F238E27FC236}">
                <a16:creationId xmlns:a16="http://schemas.microsoft.com/office/drawing/2014/main" id="{DF30EC7E-635E-8B4B-92C7-AF3FB7225306}"/>
              </a:ext>
            </a:extLst>
          </p:cNvPr>
          <p:cNvGrpSpPr/>
          <p:nvPr userDrawn="1"/>
        </p:nvGrpSpPr>
        <p:grpSpPr>
          <a:xfrm>
            <a:off x="3049881" y="3014089"/>
            <a:ext cx="8909547" cy="944338"/>
            <a:chOff x="3049881" y="3014089"/>
            <a:chExt cx="8909547" cy="944338"/>
          </a:xfrm>
        </p:grpSpPr>
        <p:pic>
          <p:nvPicPr>
            <p:cNvPr id="55" name="Graphic 107">
              <a:extLst>
                <a:ext uri="{FF2B5EF4-FFF2-40B4-BE49-F238E27FC236}">
                  <a16:creationId xmlns:a16="http://schemas.microsoft.com/office/drawing/2014/main" id="{6A62D4F3-3ED0-EA4B-8CF6-8028F94D602D}"/>
                </a:ext>
              </a:extLst>
            </p:cNvPr>
            <p:cNvPicPr>
              <a:picLocks noChangeAspect="1"/>
            </p:cNvPicPr>
            <p:nvPr/>
          </p:nvPicPr>
          <p:blipFill>
            <a:blip r:embed="rId7"/>
            <a:stretch>
              <a:fillRect/>
            </a:stretch>
          </p:blipFill>
          <p:spPr>
            <a:xfrm>
              <a:off x="3049881" y="3014089"/>
              <a:ext cx="413922" cy="551897"/>
            </a:xfrm>
            <a:prstGeom prst="rect">
              <a:avLst/>
            </a:prstGeom>
          </p:spPr>
        </p:pic>
        <p:sp>
          <p:nvSpPr>
            <p:cNvPr id="56" name="Rectangle 55">
              <a:extLst>
                <a:ext uri="{FF2B5EF4-FFF2-40B4-BE49-F238E27FC236}">
                  <a16:creationId xmlns:a16="http://schemas.microsoft.com/office/drawing/2014/main" id="{7FB9BA38-91CD-0F48-94CD-E839404D2825}"/>
                </a:ext>
              </a:extLst>
            </p:cNvPr>
            <p:cNvSpPr/>
            <p:nvPr/>
          </p:nvSpPr>
          <p:spPr>
            <a:xfrm>
              <a:off x="9386496" y="3682967"/>
              <a:ext cx="2572932" cy="275460"/>
            </a:xfrm>
            <a:prstGeom prst="rect">
              <a:avLst/>
            </a:prstGeom>
          </p:spPr>
          <p:txBody>
            <a:bodyPr wrap="square">
              <a:spAutoFit/>
            </a:bodyPr>
            <a:lstStyle/>
            <a:p>
              <a:pPr>
                <a:lnSpc>
                  <a:spcPct val="85000"/>
                </a:lnSpc>
              </a:pPr>
              <a:r>
                <a:rPr lang="en-US" sz="1400" dirty="0"/>
                <a:t>JILA</a:t>
              </a:r>
            </a:p>
          </p:txBody>
        </p:sp>
      </p:grpSp>
      <p:grpSp>
        <p:nvGrpSpPr>
          <p:cNvPr id="57" name="Group 56">
            <a:extLst>
              <a:ext uri="{FF2B5EF4-FFF2-40B4-BE49-F238E27FC236}">
                <a16:creationId xmlns:a16="http://schemas.microsoft.com/office/drawing/2014/main" id="{B8201A2D-F2E3-194E-AF76-01F55D0DD832}"/>
              </a:ext>
            </a:extLst>
          </p:cNvPr>
          <p:cNvGrpSpPr/>
          <p:nvPr userDrawn="1"/>
        </p:nvGrpSpPr>
        <p:grpSpPr>
          <a:xfrm>
            <a:off x="7548842" y="1442346"/>
            <a:ext cx="4410586" cy="2108649"/>
            <a:chOff x="7548842" y="1442346"/>
            <a:chExt cx="4410586" cy="2108649"/>
          </a:xfrm>
        </p:grpSpPr>
        <p:pic>
          <p:nvPicPr>
            <p:cNvPr id="58" name="Graphic 105">
              <a:extLst>
                <a:ext uri="{FF2B5EF4-FFF2-40B4-BE49-F238E27FC236}">
                  <a16:creationId xmlns:a16="http://schemas.microsoft.com/office/drawing/2014/main" id="{06DC9F4F-E108-0643-8EB3-C2BD92FF8AE3}"/>
                </a:ext>
              </a:extLst>
            </p:cNvPr>
            <p:cNvPicPr>
              <a:picLocks noChangeAspect="1"/>
            </p:cNvPicPr>
            <p:nvPr/>
          </p:nvPicPr>
          <p:blipFill>
            <a:blip r:embed="rId10"/>
            <a:stretch>
              <a:fillRect/>
            </a:stretch>
          </p:blipFill>
          <p:spPr>
            <a:xfrm>
              <a:off x="7548842" y="3017708"/>
              <a:ext cx="396156" cy="533287"/>
            </a:xfrm>
            <a:prstGeom prst="rect">
              <a:avLst/>
            </a:prstGeom>
          </p:spPr>
        </p:pic>
        <p:sp>
          <p:nvSpPr>
            <p:cNvPr id="59" name="Rectangle 58">
              <a:extLst>
                <a:ext uri="{FF2B5EF4-FFF2-40B4-BE49-F238E27FC236}">
                  <a16:creationId xmlns:a16="http://schemas.microsoft.com/office/drawing/2014/main" id="{71452F7A-6814-3D4F-9E4B-C5AD7589CB55}"/>
                </a:ext>
              </a:extLst>
            </p:cNvPr>
            <p:cNvSpPr/>
            <p:nvPr/>
          </p:nvSpPr>
          <p:spPr>
            <a:xfrm>
              <a:off x="9386496" y="1442346"/>
              <a:ext cx="2572932" cy="277064"/>
            </a:xfrm>
            <a:prstGeom prst="rect">
              <a:avLst/>
            </a:prstGeom>
          </p:spPr>
          <p:txBody>
            <a:bodyPr wrap="square">
              <a:spAutoFit/>
            </a:bodyPr>
            <a:lstStyle/>
            <a:p>
              <a:pPr>
                <a:lnSpc>
                  <a:spcPct val="85000"/>
                </a:lnSpc>
              </a:pPr>
              <a:r>
                <a:rPr lang="en-US" sz="1400" dirty="0"/>
                <a:t>Gaithersburg, MD</a:t>
              </a:r>
            </a:p>
          </p:txBody>
        </p:sp>
      </p:grpSp>
      <p:grpSp>
        <p:nvGrpSpPr>
          <p:cNvPr id="60" name="Group 59">
            <a:extLst>
              <a:ext uri="{FF2B5EF4-FFF2-40B4-BE49-F238E27FC236}">
                <a16:creationId xmlns:a16="http://schemas.microsoft.com/office/drawing/2014/main" id="{38765FD6-DFF9-7540-AF2B-57B1816D8312}"/>
              </a:ext>
            </a:extLst>
          </p:cNvPr>
          <p:cNvGrpSpPr/>
          <p:nvPr userDrawn="1"/>
        </p:nvGrpSpPr>
        <p:grpSpPr>
          <a:xfrm>
            <a:off x="3184246" y="1669492"/>
            <a:ext cx="8775182" cy="2078576"/>
            <a:chOff x="3184246" y="1669492"/>
            <a:chExt cx="8775182" cy="2078576"/>
          </a:xfrm>
        </p:grpSpPr>
        <p:pic>
          <p:nvPicPr>
            <p:cNvPr id="61" name="Graphic 106">
              <a:extLst>
                <a:ext uri="{FF2B5EF4-FFF2-40B4-BE49-F238E27FC236}">
                  <a16:creationId xmlns:a16="http://schemas.microsoft.com/office/drawing/2014/main" id="{F7DE8178-4D09-354F-9F62-374A9BCC3143}"/>
                </a:ext>
              </a:extLst>
            </p:cNvPr>
            <p:cNvPicPr>
              <a:picLocks noChangeAspect="1"/>
            </p:cNvPicPr>
            <p:nvPr/>
          </p:nvPicPr>
          <p:blipFill>
            <a:blip r:embed="rId10"/>
            <a:stretch>
              <a:fillRect/>
            </a:stretch>
          </p:blipFill>
          <p:spPr>
            <a:xfrm>
              <a:off x="3184246" y="3214781"/>
              <a:ext cx="396156" cy="533287"/>
            </a:xfrm>
            <a:prstGeom prst="rect">
              <a:avLst/>
            </a:prstGeom>
          </p:spPr>
        </p:pic>
        <p:sp>
          <p:nvSpPr>
            <p:cNvPr id="62" name="Rectangle 61">
              <a:extLst>
                <a:ext uri="{FF2B5EF4-FFF2-40B4-BE49-F238E27FC236}">
                  <a16:creationId xmlns:a16="http://schemas.microsoft.com/office/drawing/2014/main" id="{9EB87BB0-1B78-0A4E-81FC-A8790506F654}"/>
                </a:ext>
              </a:extLst>
            </p:cNvPr>
            <p:cNvSpPr/>
            <p:nvPr/>
          </p:nvSpPr>
          <p:spPr>
            <a:xfrm>
              <a:off x="9386496" y="1669492"/>
              <a:ext cx="2572932" cy="277064"/>
            </a:xfrm>
            <a:prstGeom prst="rect">
              <a:avLst/>
            </a:prstGeom>
          </p:spPr>
          <p:txBody>
            <a:bodyPr wrap="square">
              <a:spAutoFit/>
            </a:bodyPr>
            <a:lstStyle/>
            <a:p>
              <a:pPr>
                <a:lnSpc>
                  <a:spcPct val="85000"/>
                </a:lnSpc>
              </a:pPr>
              <a:r>
                <a:rPr lang="en-US" sz="1400" dirty="0"/>
                <a:t>Boulder, CO</a:t>
              </a:r>
            </a:p>
          </p:txBody>
        </p:sp>
      </p:grpSp>
      <p:grpSp>
        <p:nvGrpSpPr>
          <p:cNvPr id="63" name="Group 62">
            <a:extLst>
              <a:ext uri="{FF2B5EF4-FFF2-40B4-BE49-F238E27FC236}">
                <a16:creationId xmlns:a16="http://schemas.microsoft.com/office/drawing/2014/main" id="{A86BCBA3-5537-E24E-AE28-676020E08C5A}"/>
              </a:ext>
            </a:extLst>
          </p:cNvPr>
          <p:cNvGrpSpPr/>
          <p:nvPr userDrawn="1"/>
        </p:nvGrpSpPr>
        <p:grpSpPr>
          <a:xfrm>
            <a:off x="3438590" y="2885325"/>
            <a:ext cx="8520838" cy="2779105"/>
            <a:chOff x="3438590" y="2885325"/>
            <a:chExt cx="8520838" cy="2779105"/>
          </a:xfrm>
        </p:grpSpPr>
        <p:pic>
          <p:nvPicPr>
            <p:cNvPr id="64" name="Graphic 46">
              <a:extLst>
                <a:ext uri="{FF2B5EF4-FFF2-40B4-BE49-F238E27FC236}">
                  <a16:creationId xmlns:a16="http://schemas.microsoft.com/office/drawing/2014/main" id="{96F43E18-D0CC-F846-B670-752C0A2C396F}"/>
                </a:ext>
              </a:extLst>
            </p:cNvPr>
            <p:cNvPicPr>
              <a:picLocks noChangeAspect="1"/>
            </p:cNvPicPr>
            <p:nvPr/>
          </p:nvPicPr>
          <p:blipFill>
            <a:blip r:embed="rId9"/>
            <a:stretch>
              <a:fillRect/>
            </a:stretch>
          </p:blipFill>
          <p:spPr>
            <a:xfrm>
              <a:off x="3438590" y="2885325"/>
              <a:ext cx="399965" cy="533287"/>
            </a:xfrm>
            <a:prstGeom prst="rect">
              <a:avLst/>
            </a:prstGeom>
          </p:spPr>
        </p:pic>
        <p:sp>
          <p:nvSpPr>
            <p:cNvPr id="65" name="Rectangle 64">
              <a:extLst>
                <a:ext uri="{FF2B5EF4-FFF2-40B4-BE49-F238E27FC236}">
                  <a16:creationId xmlns:a16="http://schemas.microsoft.com/office/drawing/2014/main" id="{60418A9F-94CD-8A4C-9B4E-C0B41C6856E8}"/>
                </a:ext>
              </a:extLst>
            </p:cNvPr>
            <p:cNvSpPr/>
            <p:nvPr/>
          </p:nvSpPr>
          <p:spPr>
            <a:xfrm>
              <a:off x="9386496" y="5411604"/>
              <a:ext cx="2572932" cy="252826"/>
            </a:xfrm>
            <a:prstGeom prst="rect">
              <a:avLst/>
            </a:prstGeom>
          </p:spPr>
          <p:txBody>
            <a:bodyPr wrap="square">
              <a:spAutoFit/>
            </a:bodyPr>
            <a:lstStyle/>
            <a:p>
              <a:pPr>
                <a:lnSpc>
                  <a:spcPct val="70000"/>
                </a:lnSpc>
              </a:pPr>
              <a:r>
                <a:rPr lang="en-US" sz="1400" dirty="0"/>
                <a:t>NIST Ft. Collins CO WWV</a:t>
              </a:r>
            </a:p>
          </p:txBody>
        </p:sp>
      </p:grpSp>
      <p:grpSp>
        <p:nvGrpSpPr>
          <p:cNvPr id="66" name="Group 65">
            <a:extLst>
              <a:ext uri="{FF2B5EF4-FFF2-40B4-BE49-F238E27FC236}">
                <a16:creationId xmlns:a16="http://schemas.microsoft.com/office/drawing/2014/main" id="{A7CE4B1F-2E5A-3D42-B6E0-8A07DC22CBDF}"/>
              </a:ext>
            </a:extLst>
          </p:cNvPr>
          <p:cNvGrpSpPr/>
          <p:nvPr userDrawn="1"/>
        </p:nvGrpSpPr>
        <p:grpSpPr>
          <a:xfrm>
            <a:off x="7761756" y="3061113"/>
            <a:ext cx="4193183" cy="663477"/>
            <a:chOff x="7761756" y="3061113"/>
            <a:chExt cx="4193183" cy="663477"/>
          </a:xfrm>
        </p:grpSpPr>
        <p:pic>
          <p:nvPicPr>
            <p:cNvPr id="67" name="Graphic 112">
              <a:extLst>
                <a:ext uri="{FF2B5EF4-FFF2-40B4-BE49-F238E27FC236}">
                  <a16:creationId xmlns:a16="http://schemas.microsoft.com/office/drawing/2014/main" id="{2FB0E087-3EF0-2142-8389-D7D56EA27330}"/>
                </a:ext>
              </a:extLst>
            </p:cNvPr>
            <p:cNvPicPr>
              <a:picLocks noChangeAspect="1"/>
            </p:cNvPicPr>
            <p:nvPr/>
          </p:nvPicPr>
          <p:blipFill>
            <a:blip r:embed="rId7"/>
            <a:stretch>
              <a:fillRect/>
            </a:stretch>
          </p:blipFill>
          <p:spPr>
            <a:xfrm>
              <a:off x="7761756" y="3191303"/>
              <a:ext cx="399965" cy="533287"/>
            </a:xfrm>
            <a:prstGeom prst="rect">
              <a:avLst/>
            </a:prstGeom>
          </p:spPr>
        </p:pic>
        <p:sp>
          <p:nvSpPr>
            <p:cNvPr id="68" name="Rectangle 67">
              <a:extLst>
                <a:ext uri="{FF2B5EF4-FFF2-40B4-BE49-F238E27FC236}">
                  <a16:creationId xmlns:a16="http://schemas.microsoft.com/office/drawing/2014/main" id="{811AED5F-E92D-694C-A0ED-EF87311C3325}"/>
                </a:ext>
              </a:extLst>
            </p:cNvPr>
            <p:cNvSpPr/>
            <p:nvPr/>
          </p:nvSpPr>
          <p:spPr>
            <a:xfrm>
              <a:off x="9386496" y="3061113"/>
              <a:ext cx="2568443" cy="403637"/>
            </a:xfrm>
            <a:prstGeom prst="rect">
              <a:avLst/>
            </a:prstGeom>
          </p:spPr>
          <p:txBody>
            <a:bodyPr wrap="square">
              <a:spAutoFit/>
            </a:bodyPr>
            <a:lstStyle/>
            <a:p>
              <a:pPr>
                <a:lnSpc>
                  <a:spcPct val="70000"/>
                </a:lnSpc>
              </a:pPr>
              <a:r>
                <a:rPr lang="en-US" sz="1400" dirty="0"/>
                <a:t>Joint Institute for Quantum </a:t>
              </a:r>
            </a:p>
            <a:p>
              <a:pPr>
                <a:lnSpc>
                  <a:spcPct val="70000"/>
                </a:lnSpc>
              </a:pPr>
              <a:r>
                <a:rPr lang="en-US" sz="1400" dirty="0"/>
                <a:t>Computer Science</a:t>
              </a:r>
            </a:p>
          </p:txBody>
        </p:sp>
        <p:sp>
          <p:nvSpPr>
            <p:cNvPr id="69" name="Rectangle 68">
              <a:extLst>
                <a:ext uri="{FF2B5EF4-FFF2-40B4-BE49-F238E27FC236}">
                  <a16:creationId xmlns:a16="http://schemas.microsoft.com/office/drawing/2014/main" id="{8DB1608B-4B7E-314F-92AA-4E4DA4BB5783}"/>
                </a:ext>
              </a:extLst>
            </p:cNvPr>
            <p:cNvSpPr/>
            <p:nvPr/>
          </p:nvSpPr>
          <p:spPr>
            <a:xfrm>
              <a:off x="9386496" y="3451251"/>
              <a:ext cx="2568443" cy="252826"/>
            </a:xfrm>
            <a:prstGeom prst="rect">
              <a:avLst/>
            </a:prstGeom>
          </p:spPr>
          <p:txBody>
            <a:bodyPr wrap="square">
              <a:spAutoFit/>
            </a:bodyPr>
            <a:lstStyle/>
            <a:p>
              <a:pPr>
                <a:lnSpc>
                  <a:spcPct val="70000"/>
                </a:lnSpc>
              </a:pPr>
              <a:r>
                <a:rPr lang="en-US" sz="1400" dirty="0"/>
                <a:t>Joint Quantum Institute</a:t>
              </a:r>
            </a:p>
          </p:txBody>
        </p:sp>
      </p:grpSp>
      <p:grpSp>
        <p:nvGrpSpPr>
          <p:cNvPr id="70" name="Group 69">
            <a:extLst>
              <a:ext uri="{FF2B5EF4-FFF2-40B4-BE49-F238E27FC236}">
                <a16:creationId xmlns:a16="http://schemas.microsoft.com/office/drawing/2014/main" id="{4DB8266B-A9B0-C946-B43E-54DBB4591A50}"/>
              </a:ext>
            </a:extLst>
          </p:cNvPr>
          <p:cNvGrpSpPr/>
          <p:nvPr userDrawn="1"/>
        </p:nvGrpSpPr>
        <p:grpSpPr>
          <a:xfrm>
            <a:off x="9386496" y="4709049"/>
            <a:ext cx="2608583" cy="533287"/>
            <a:chOff x="9386496" y="4709049"/>
            <a:chExt cx="2608583" cy="533287"/>
          </a:xfrm>
        </p:grpSpPr>
        <p:sp>
          <p:nvSpPr>
            <p:cNvPr id="71" name="TextBox 70">
              <a:extLst>
                <a:ext uri="{FF2B5EF4-FFF2-40B4-BE49-F238E27FC236}">
                  <a16:creationId xmlns:a16="http://schemas.microsoft.com/office/drawing/2014/main" id="{17719CE1-9699-BA4A-8E79-79DFAE2CDF1F}"/>
                </a:ext>
              </a:extLst>
            </p:cNvPr>
            <p:cNvSpPr txBox="1"/>
            <p:nvPr/>
          </p:nvSpPr>
          <p:spPr>
            <a:xfrm>
              <a:off x="9386496" y="4882079"/>
              <a:ext cx="2317237" cy="307777"/>
            </a:xfrm>
            <a:prstGeom prst="rect">
              <a:avLst/>
            </a:prstGeom>
            <a:noFill/>
          </p:spPr>
          <p:txBody>
            <a:bodyPr wrap="none" rtlCol="0">
              <a:spAutoFit/>
            </a:bodyPr>
            <a:lstStyle/>
            <a:p>
              <a:r>
                <a:rPr lang="en-US" sz="1400" b="1" dirty="0"/>
                <a:t>Atomic Clock Signal Stations </a:t>
              </a:r>
            </a:p>
          </p:txBody>
        </p:sp>
        <p:pic>
          <p:nvPicPr>
            <p:cNvPr id="72" name="Graphic 99">
              <a:extLst>
                <a:ext uri="{FF2B5EF4-FFF2-40B4-BE49-F238E27FC236}">
                  <a16:creationId xmlns:a16="http://schemas.microsoft.com/office/drawing/2014/main" id="{766DB3A3-9241-4043-9456-DFBCC842BD6E}"/>
                </a:ext>
              </a:extLst>
            </p:cNvPr>
            <p:cNvPicPr>
              <a:picLocks noChangeAspect="1"/>
            </p:cNvPicPr>
            <p:nvPr/>
          </p:nvPicPr>
          <p:blipFill>
            <a:blip r:embed="rId9"/>
            <a:stretch>
              <a:fillRect/>
            </a:stretch>
          </p:blipFill>
          <p:spPr>
            <a:xfrm>
              <a:off x="11595114" y="4709049"/>
              <a:ext cx="399965" cy="533287"/>
            </a:xfrm>
            <a:prstGeom prst="rect">
              <a:avLst/>
            </a:prstGeom>
          </p:spPr>
        </p:pic>
      </p:grpSp>
      <p:grpSp>
        <p:nvGrpSpPr>
          <p:cNvPr id="73" name="Group 72">
            <a:extLst>
              <a:ext uri="{FF2B5EF4-FFF2-40B4-BE49-F238E27FC236}">
                <a16:creationId xmlns:a16="http://schemas.microsoft.com/office/drawing/2014/main" id="{02773CDA-B753-EF49-B37F-85AFB6A2F589}"/>
              </a:ext>
            </a:extLst>
          </p:cNvPr>
          <p:cNvGrpSpPr/>
          <p:nvPr userDrawn="1"/>
        </p:nvGrpSpPr>
        <p:grpSpPr>
          <a:xfrm>
            <a:off x="5781681" y="2707527"/>
            <a:ext cx="6177747" cy="3997818"/>
            <a:chOff x="5781681" y="2707527"/>
            <a:chExt cx="6177747" cy="3997818"/>
          </a:xfrm>
        </p:grpSpPr>
        <p:pic>
          <p:nvPicPr>
            <p:cNvPr id="74" name="Graphic 103">
              <a:extLst>
                <a:ext uri="{FF2B5EF4-FFF2-40B4-BE49-F238E27FC236}">
                  <a16:creationId xmlns:a16="http://schemas.microsoft.com/office/drawing/2014/main" id="{409BCBEA-C8FD-8C40-99FF-2D0AF202F133}"/>
                </a:ext>
              </a:extLst>
            </p:cNvPr>
            <p:cNvPicPr>
              <a:picLocks noChangeAspect="1"/>
            </p:cNvPicPr>
            <p:nvPr/>
          </p:nvPicPr>
          <p:blipFill>
            <a:blip r:embed="rId8"/>
            <a:stretch>
              <a:fillRect/>
            </a:stretch>
          </p:blipFill>
          <p:spPr>
            <a:xfrm>
              <a:off x="5781681" y="2707527"/>
              <a:ext cx="399965" cy="533287"/>
            </a:xfrm>
            <a:prstGeom prst="rect">
              <a:avLst/>
            </a:prstGeom>
          </p:spPr>
        </p:pic>
        <p:sp>
          <p:nvSpPr>
            <p:cNvPr id="75" name="Rectangle 74">
              <a:extLst>
                <a:ext uri="{FF2B5EF4-FFF2-40B4-BE49-F238E27FC236}">
                  <a16:creationId xmlns:a16="http://schemas.microsoft.com/office/drawing/2014/main" id="{2129ED30-30C9-D649-B389-5AD67D7DC1B7}"/>
                </a:ext>
              </a:extLst>
            </p:cNvPr>
            <p:cNvSpPr/>
            <p:nvPr/>
          </p:nvSpPr>
          <p:spPr>
            <a:xfrm>
              <a:off x="9386496" y="6428281"/>
              <a:ext cx="2572932" cy="277064"/>
            </a:xfrm>
            <a:prstGeom prst="rect">
              <a:avLst/>
            </a:prstGeom>
          </p:spPr>
          <p:txBody>
            <a:bodyPr wrap="square">
              <a:spAutoFit/>
            </a:bodyPr>
            <a:lstStyle/>
            <a:p>
              <a:pPr>
                <a:lnSpc>
                  <a:spcPct val="85000"/>
                </a:lnSpc>
              </a:pPr>
              <a:r>
                <a:rPr lang="en-US" sz="1400" dirty="0"/>
                <a:t>Advanced Materials</a:t>
              </a:r>
            </a:p>
          </p:txBody>
        </p:sp>
        <p:pic>
          <p:nvPicPr>
            <p:cNvPr id="76" name="Picture 75">
              <a:extLst>
                <a:ext uri="{FF2B5EF4-FFF2-40B4-BE49-F238E27FC236}">
                  <a16:creationId xmlns:a16="http://schemas.microsoft.com/office/drawing/2014/main" id="{D7229DDB-8B16-CE44-9AEF-4E442E221491}"/>
                </a:ext>
              </a:extLst>
            </p:cNvPr>
            <p:cNvPicPr>
              <a:picLocks noChangeAspect="1"/>
            </p:cNvPicPr>
            <p:nvPr/>
          </p:nvPicPr>
          <p:blipFill>
            <a:blip r:embed="rId11"/>
            <a:stretch>
              <a:fillRect/>
            </a:stretch>
          </p:blipFill>
          <p:spPr>
            <a:xfrm>
              <a:off x="7577707" y="4049318"/>
              <a:ext cx="160723" cy="167711"/>
            </a:xfrm>
            <a:prstGeom prst="rect">
              <a:avLst/>
            </a:prstGeom>
          </p:spPr>
        </p:pic>
      </p:grpSp>
      <p:grpSp>
        <p:nvGrpSpPr>
          <p:cNvPr id="77" name="Group 76">
            <a:extLst>
              <a:ext uri="{FF2B5EF4-FFF2-40B4-BE49-F238E27FC236}">
                <a16:creationId xmlns:a16="http://schemas.microsoft.com/office/drawing/2014/main" id="{702B465A-31BA-D543-91A3-B83151C71E2E}"/>
              </a:ext>
            </a:extLst>
          </p:cNvPr>
          <p:cNvGrpSpPr/>
          <p:nvPr userDrawn="1"/>
        </p:nvGrpSpPr>
        <p:grpSpPr>
          <a:xfrm>
            <a:off x="1241674" y="2506049"/>
            <a:ext cx="10717754" cy="3723222"/>
            <a:chOff x="1241674" y="2506049"/>
            <a:chExt cx="10717754" cy="3723222"/>
          </a:xfrm>
        </p:grpSpPr>
        <p:pic>
          <p:nvPicPr>
            <p:cNvPr id="78" name="Graphic 104">
              <a:extLst>
                <a:ext uri="{FF2B5EF4-FFF2-40B4-BE49-F238E27FC236}">
                  <a16:creationId xmlns:a16="http://schemas.microsoft.com/office/drawing/2014/main" id="{355C9EEA-465D-004C-B494-F7B951B3338B}"/>
                </a:ext>
              </a:extLst>
            </p:cNvPr>
            <p:cNvPicPr>
              <a:picLocks noChangeAspect="1"/>
            </p:cNvPicPr>
            <p:nvPr/>
          </p:nvPicPr>
          <p:blipFill>
            <a:blip r:embed="rId8"/>
            <a:stretch>
              <a:fillRect/>
            </a:stretch>
          </p:blipFill>
          <p:spPr>
            <a:xfrm>
              <a:off x="5093705" y="2506049"/>
              <a:ext cx="399965" cy="533287"/>
            </a:xfrm>
            <a:prstGeom prst="rect">
              <a:avLst/>
            </a:prstGeom>
          </p:spPr>
        </p:pic>
        <p:sp>
          <p:nvSpPr>
            <p:cNvPr id="79" name="Rectangle 78">
              <a:extLst>
                <a:ext uri="{FF2B5EF4-FFF2-40B4-BE49-F238E27FC236}">
                  <a16:creationId xmlns:a16="http://schemas.microsoft.com/office/drawing/2014/main" id="{29642130-B156-F340-BB37-D0FA7C3043DE}"/>
                </a:ext>
              </a:extLst>
            </p:cNvPr>
            <p:cNvSpPr/>
            <p:nvPr/>
          </p:nvSpPr>
          <p:spPr>
            <a:xfrm>
              <a:off x="9386496" y="5952207"/>
              <a:ext cx="2572932" cy="277064"/>
            </a:xfrm>
            <a:prstGeom prst="rect">
              <a:avLst/>
            </a:prstGeom>
          </p:spPr>
          <p:txBody>
            <a:bodyPr wrap="square">
              <a:spAutoFit/>
            </a:bodyPr>
            <a:lstStyle/>
            <a:p>
              <a:pPr>
                <a:lnSpc>
                  <a:spcPct val="85000"/>
                </a:lnSpc>
              </a:pPr>
              <a:r>
                <a:rPr lang="en-US" sz="1400" dirty="0"/>
                <a:t>Forensic Science</a:t>
              </a:r>
            </a:p>
          </p:txBody>
        </p:sp>
        <p:pic>
          <p:nvPicPr>
            <p:cNvPr id="80" name="Picture 79">
              <a:extLst>
                <a:ext uri="{FF2B5EF4-FFF2-40B4-BE49-F238E27FC236}">
                  <a16:creationId xmlns:a16="http://schemas.microsoft.com/office/drawing/2014/main" id="{DBA46853-2A02-714E-8A91-44341F8C0261}"/>
                </a:ext>
              </a:extLst>
            </p:cNvPr>
            <p:cNvPicPr>
              <a:picLocks noChangeAspect="1"/>
            </p:cNvPicPr>
            <p:nvPr/>
          </p:nvPicPr>
          <p:blipFill>
            <a:blip r:embed="rId11"/>
            <a:stretch>
              <a:fillRect/>
            </a:stretch>
          </p:blipFill>
          <p:spPr>
            <a:xfrm>
              <a:off x="7477346" y="3670176"/>
              <a:ext cx="160723" cy="167711"/>
            </a:xfrm>
            <a:prstGeom prst="rect">
              <a:avLst/>
            </a:prstGeom>
          </p:spPr>
        </p:pic>
        <p:pic>
          <p:nvPicPr>
            <p:cNvPr id="81" name="Picture 80">
              <a:extLst>
                <a:ext uri="{FF2B5EF4-FFF2-40B4-BE49-F238E27FC236}">
                  <a16:creationId xmlns:a16="http://schemas.microsoft.com/office/drawing/2014/main" id="{BF11748D-2A32-914C-BA34-03B6FDA026AD}"/>
                </a:ext>
              </a:extLst>
            </p:cNvPr>
            <p:cNvPicPr>
              <a:picLocks noChangeAspect="1"/>
            </p:cNvPicPr>
            <p:nvPr/>
          </p:nvPicPr>
          <p:blipFill>
            <a:blip r:embed="rId11"/>
            <a:stretch>
              <a:fillRect/>
            </a:stretch>
          </p:blipFill>
          <p:spPr>
            <a:xfrm>
              <a:off x="7265473" y="3090313"/>
              <a:ext cx="160723" cy="167711"/>
            </a:xfrm>
            <a:prstGeom prst="rect">
              <a:avLst/>
            </a:prstGeom>
          </p:spPr>
        </p:pic>
        <p:pic>
          <p:nvPicPr>
            <p:cNvPr id="82" name="Picture 81">
              <a:extLst>
                <a:ext uri="{FF2B5EF4-FFF2-40B4-BE49-F238E27FC236}">
                  <a16:creationId xmlns:a16="http://schemas.microsoft.com/office/drawing/2014/main" id="{82AB8C96-086E-0E46-BD1E-BE94DA25419A}"/>
                </a:ext>
              </a:extLst>
            </p:cNvPr>
            <p:cNvPicPr>
              <a:picLocks noChangeAspect="1"/>
            </p:cNvPicPr>
            <p:nvPr/>
          </p:nvPicPr>
          <p:blipFill>
            <a:blip r:embed="rId11"/>
            <a:stretch>
              <a:fillRect/>
            </a:stretch>
          </p:blipFill>
          <p:spPr>
            <a:xfrm>
              <a:off x="1241674" y="4193501"/>
              <a:ext cx="160723" cy="167711"/>
            </a:xfrm>
            <a:prstGeom prst="rect">
              <a:avLst/>
            </a:prstGeom>
          </p:spPr>
        </p:pic>
      </p:grpSp>
      <p:grpSp>
        <p:nvGrpSpPr>
          <p:cNvPr id="83" name="Group 82">
            <a:extLst>
              <a:ext uri="{FF2B5EF4-FFF2-40B4-BE49-F238E27FC236}">
                <a16:creationId xmlns:a16="http://schemas.microsoft.com/office/drawing/2014/main" id="{8C883388-A904-CA42-909C-ABBF69E1BA76}"/>
              </a:ext>
            </a:extLst>
          </p:cNvPr>
          <p:cNvGrpSpPr/>
          <p:nvPr userDrawn="1"/>
        </p:nvGrpSpPr>
        <p:grpSpPr>
          <a:xfrm>
            <a:off x="761347" y="1840481"/>
            <a:ext cx="11198081" cy="4631465"/>
            <a:chOff x="761347" y="1840481"/>
            <a:chExt cx="11198081" cy="4631465"/>
          </a:xfrm>
        </p:grpSpPr>
        <p:sp>
          <p:nvSpPr>
            <p:cNvPr id="84" name="Rectangle 83">
              <a:extLst>
                <a:ext uri="{FF2B5EF4-FFF2-40B4-BE49-F238E27FC236}">
                  <a16:creationId xmlns:a16="http://schemas.microsoft.com/office/drawing/2014/main" id="{40C3E210-EF33-6E44-875A-6D8838025B6B}"/>
                </a:ext>
              </a:extLst>
            </p:cNvPr>
            <p:cNvSpPr/>
            <p:nvPr/>
          </p:nvSpPr>
          <p:spPr>
            <a:xfrm>
              <a:off x="9386496" y="6194882"/>
              <a:ext cx="2572932" cy="277064"/>
            </a:xfrm>
            <a:prstGeom prst="rect">
              <a:avLst/>
            </a:prstGeom>
          </p:spPr>
          <p:txBody>
            <a:bodyPr wrap="square">
              <a:spAutoFit/>
            </a:bodyPr>
            <a:lstStyle/>
            <a:p>
              <a:pPr>
                <a:lnSpc>
                  <a:spcPct val="85000"/>
                </a:lnSpc>
              </a:pPr>
              <a:r>
                <a:rPr lang="en-US" sz="1400" dirty="0"/>
                <a:t>Disaster Resilience</a:t>
              </a:r>
            </a:p>
          </p:txBody>
        </p:sp>
        <p:pic>
          <p:nvPicPr>
            <p:cNvPr id="85" name="Graphic 46">
              <a:extLst>
                <a:ext uri="{FF2B5EF4-FFF2-40B4-BE49-F238E27FC236}">
                  <a16:creationId xmlns:a16="http://schemas.microsoft.com/office/drawing/2014/main" id="{8B7D93D3-290E-7941-AE39-E1014F1308D4}"/>
                </a:ext>
              </a:extLst>
            </p:cNvPr>
            <p:cNvPicPr>
              <a:picLocks noChangeAspect="1"/>
            </p:cNvPicPr>
            <p:nvPr/>
          </p:nvPicPr>
          <p:blipFill>
            <a:blip r:embed="rId8"/>
            <a:stretch>
              <a:fillRect/>
            </a:stretch>
          </p:blipFill>
          <p:spPr>
            <a:xfrm>
              <a:off x="3438590" y="3309071"/>
              <a:ext cx="399965" cy="533286"/>
            </a:xfrm>
            <a:prstGeom prst="rect">
              <a:avLst/>
            </a:prstGeom>
          </p:spPr>
        </p:pic>
        <p:pic>
          <p:nvPicPr>
            <p:cNvPr id="86" name="Picture 85">
              <a:extLst>
                <a:ext uri="{FF2B5EF4-FFF2-40B4-BE49-F238E27FC236}">
                  <a16:creationId xmlns:a16="http://schemas.microsoft.com/office/drawing/2014/main" id="{16B38E01-4A2B-4944-AF00-2C44CEFD9E20}"/>
                </a:ext>
              </a:extLst>
            </p:cNvPr>
            <p:cNvPicPr>
              <a:picLocks noChangeAspect="1"/>
            </p:cNvPicPr>
            <p:nvPr/>
          </p:nvPicPr>
          <p:blipFill>
            <a:blip r:embed="rId11"/>
            <a:stretch>
              <a:fillRect/>
            </a:stretch>
          </p:blipFill>
          <p:spPr>
            <a:xfrm>
              <a:off x="4950242" y="5179716"/>
              <a:ext cx="160723" cy="167711"/>
            </a:xfrm>
            <a:prstGeom prst="rect">
              <a:avLst/>
            </a:prstGeom>
          </p:spPr>
        </p:pic>
        <p:pic>
          <p:nvPicPr>
            <p:cNvPr id="87" name="Picture 86">
              <a:extLst>
                <a:ext uri="{FF2B5EF4-FFF2-40B4-BE49-F238E27FC236}">
                  <a16:creationId xmlns:a16="http://schemas.microsoft.com/office/drawing/2014/main" id="{148E42E4-7822-6F42-873F-5AAAA74CC4A3}"/>
                </a:ext>
              </a:extLst>
            </p:cNvPr>
            <p:cNvPicPr>
              <a:picLocks noChangeAspect="1"/>
            </p:cNvPicPr>
            <p:nvPr/>
          </p:nvPicPr>
          <p:blipFill>
            <a:blip r:embed="rId11"/>
            <a:stretch>
              <a:fillRect/>
            </a:stretch>
          </p:blipFill>
          <p:spPr>
            <a:xfrm>
              <a:off x="5013343" y="4828756"/>
              <a:ext cx="160723" cy="167711"/>
            </a:xfrm>
            <a:prstGeom prst="rect">
              <a:avLst/>
            </a:prstGeom>
          </p:spPr>
        </p:pic>
        <p:pic>
          <p:nvPicPr>
            <p:cNvPr id="88" name="Picture 87">
              <a:extLst>
                <a:ext uri="{FF2B5EF4-FFF2-40B4-BE49-F238E27FC236}">
                  <a16:creationId xmlns:a16="http://schemas.microsoft.com/office/drawing/2014/main" id="{F8348315-7DAA-AD4D-9AE1-C0885D1430DB}"/>
                </a:ext>
              </a:extLst>
            </p:cNvPr>
            <p:cNvPicPr>
              <a:picLocks noChangeAspect="1"/>
            </p:cNvPicPr>
            <p:nvPr/>
          </p:nvPicPr>
          <p:blipFill>
            <a:blip r:embed="rId11"/>
            <a:stretch>
              <a:fillRect/>
            </a:stretch>
          </p:blipFill>
          <p:spPr>
            <a:xfrm rot="5836949">
              <a:off x="4689253" y="4101112"/>
              <a:ext cx="148134" cy="154575"/>
            </a:xfrm>
            <a:prstGeom prst="rect">
              <a:avLst/>
            </a:prstGeom>
          </p:spPr>
        </p:pic>
        <p:pic>
          <p:nvPicPr>
            <p:cNvPr id="89" name="Picture 88">
              <a:extLst>
                <a:ext uri="{FF2B5EF4-FFF2-40B4-BE49-F238E27FC236}">
                  <a16:creationId xmlns:a16="http://schemas.microsoft.com/office/drawing/2014/main" id="{55DC3D23-5EDB-D340-BF1E-369A99E7A985}"/>
                </a:ext>
              </a:extLst>
            </p:cNvPr>
            <p:cNvPicPr>
              <a:picLocks noChangeAspect="1"/>
            </p:cNvPicPr>
            <p:nvPr/>
          </p:nvPicPr>
          <p:blipFill>
            <a:blip r:embed="rId11"/>
            <a:stretch>
              <a:fillRect/>
            </a:stretch>
          </p:blipFill>
          <p:spPr>
            <a:xfrm>
              <a:off x="4816118" y="3475220"/>
              <a:ext cx="160723" cy="167711"/>
            </a:xfrm>
            <a:prstGeom prst="rect">
              <a:avLst/>
            </a:prstGeom>
          </p:spPr>
        </p:pic>
        <p:pic>
          <p:nvPicPr>
            <p:cNvPr id="90" name="Picture 89">
              <a:extLst>
                <a:ext uri="{FF2B5EF4-FFF2-40B4-BE49-F238E27FC236}">
                  <a16:creationId xmlns:a16="http://schemas.microsoft.com/office/drawing/2014/main" id="{A079E438-F513-9247-B8EB-C1787BB8D254}"/>
                </a:ext>
              </a:extLst>
            </p:cNvPr>
            <p:cNvPicPr>
              <a:picLocks noChangeAspect="1"/>
            </p:cNvPicPr>
            <p:nvPr/>
          </p:nvPicPr>
          <p:blipFill>
            <a:blip r:embed="rId11"/>
            <a:stretch>
              <a:fillRect/>
            </a:stretch>
          </p:blipFill>
          <p:spPr>
            <a:xfrm>
              <a:off x="6235032" y="5006096"/>
              <a:ext cx="160723" cy="167711"/>
            </a:xfrm>
            <a:prstGeom prst="rect">
              <a:avLst/>
            </a:prstGeom>
          </p:spPr>
        </p:pic>
        <p:pic>
          <p:nvPicPr>
            <p:cNvPr id="91" name="Picture 90">
              <a:extLst>
                <a:ext uri="{FF2B5EF4-FFF2-40B4-BE49-F238E27FC236}">
                  <a16:creationId xmlns:a16="http://schemas.microsoft.com/office/drawing/2014/main" id="{2F1F7040-DE88-1840-AA71-749F2530ED0F}"/>
                </a:ext>
              </a:extLst>
            </p:cNvPr>
            <p:cNvPicPr>
              <a:picLocks noChangeAspect="1"/>
            </p:cNvPicPr>
            <p:nvPr/>
          </p:nvPicPr>
          <p:blipFill>
            <a:blip r:embed="rId11"/>
            <a:stretch>
              <a:fillRect/>
            </a:stretch>
          </p:blipFill>
          <p:spPr>
            <a:xfrm>
              <a:off x="5255956" y="3035382"/>
              <a:ext cx="160723" cy="167711"/>
            </a:xfrm>
            <a:prstGeom prst="rect">
              <a:avLst/>
            </a:prstGeom>
          </p:spPr>
        </p:pic>
        <p:pic>
          <p:nvPicPr>
            <p:cNvPr id="92" name="Picture 91">
              <a:extLst>
                <a:ext uri="{FF2B5EF4-FFF2-40B4-BE49-F238E27FC236}">
                  <a16:creationId xmlns:a16="http://schemas.microsoft.com/office/drawing/2014/main" id="{E7A603C8-8451-654D-B092-F0673B203E15}"/>
                </a:ext>
              </a:extLst>
            </p:cNvPr>
            <p:cNvPicPr>
              <a:picLocks noChangeAspect="1"/>
            </p:cNvPicPr>
            <p:nvPr/>
          </p:nvPicPr>
          <p:blipFill>
            <a:blip r:embed="rId11"/>
            <a:stretch>
              <a:fillRect/>
            </a:stretch>
          </p:blipFill>
          <p:spPr>
            <a:xfrm>
              <a:off x="5950437" y="3324749"/>
              <a:ext cx="160723" cy="167711"/>
            </a:xfrm>
            <a:prstGeom prst="rect">
              <a:avLst/>
            </a:prstGeom>
          </p:spPr>
        </p:pic>
        <p:pic>
          <p:nvPicPr>
            <p:cNvPr id="93" name="Picture 92">
              <a:extLst>
                <a:ext uri="{FF2B5EF4-FFF2-40B4-BE49-F238E27FC236}">
                  <a16:creationId xmlns:a16="http://schemas.microsoft.com/office/drawing/2014/main" id="{33E9F544-C1CF-744D-A78F-3F339E4F4038}"/>
                </a:ext>
              </a:extLst>
            </p:cNvPr>
            <p:cNvPicPr>
              <a:picLocks noChangeAspect="1"/>
            </p:cNvPicPr>
            <p:nvPr/>
          </p:nvPicPr>
          <p:blipFill>
            <a:blip r:embed="rId11"/>
            <a:stretch>
              <a:fillRect/>
            </a:stretch>
          </p:blipFill>
          <p:spPr>
            <a:xfrm>
              <a:off x="761347" y="2361342"/>
              <a:ext cx="160723" cy="167711"/>
            </a:xfrm>
            <a:prstGeom prst="rect">
              <a:avLst/>
            </a:prstGeom>
          </p:spPr>
        </p:pic>
        <p:pic>
          <p:nvPicPr>
            <p:cNvPr id="94" name="Picture 93">
              <a:extLst>
                <a:ext uri="{FF2B5EF4-FFF2-40B4-BE49-F238E27FC236}">
                  <a16:creationId xmlns:a16="http://schemas.microsoft.com/office/drawing/2014/main" id="{D2519AA3-8E6E-BA48-BCAA-13DFFE0BA909}"/>
                </a:ext>
              </a:extLst>
            </p:cNvPr>
            <p:cNvPicPr>
              <a:picLocks noChangeAspect="1"/>
            </p:cNvPicPr>
            <p:nvPr/>
          </p:nvPicPr>
          <p:blipFill>
            <a:blip r:embed="rId11"/>
            <a:stretch>
              <a:fillRect/>
            </a:stretch>
          </p:blipFill>
          <p:spPr>
            <a:xfrm>
              <a:off x="992841" y="1840481"/>
              <a:ext cx="160723" cy="167711"/>
            </a:xfrm>
            <a:prstGeom prst="rect">
              <a:avLst/>
            </a:prstGeom>
          </p:spPr>
        </p:pic>
        <p:pic>
          <p:nvPicPr>
            <p:cNvPr id="95" name="Picture 94">
              <a:extLst>
                <a:ext uri="{FF2B5EF4-FFF2-40B4-BE49-F238E27FC236}">
                  <a16:creationId xmlns:a16="http://schemas.microsoft.com/office/drawing/2014/main" id="{0263E93A-59E2-F94A-BD7E-FCF288842C16}"/>
                </a:ext>
              </a:extLst>
            </p:cNvPr>
            <p:cNvPicPr>
              <a:picLocks noChangeAspect="1"/>
            </p:cNvPicPr>
            <p:nvPr/>
          </p:nvPicPr>
          <p:blipFill>
            <a:blip r:embed="rId11"/>
            <a:stretch>
              <a:fillRect/>
            </a:stretch>
          </p:blipFill>
          <p:spPr>
            <a:xfrm>
              <a:off x="1483011" y="4435240"/>
              <a:ext cx="160723" cy="167711"/>
            </a:xfrm>
            <a:prstGeom prst="rect">
              <a:avLst/>
            </a:prstGeom>
          </p:spPr>
        </p:pic>
      </p:grpSp>
    </p:spTree>
    <p:extLst>
      <p:ext uri="{BB962C8B-B14F-4D97-AF65-F5344CB8AC3E}">
        <p14:creationId xmlns:p14="http://schemas.microsoft.com/office/powerpoint/2010/main" val="2261177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77"/>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83"/>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0B3025B2-F8BD-074A-B93B-B3CE52BAB19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15" name="Title 1">
            <a:extLst>
              <a:ext uri="{FF2B5EF4-FFF2-40B4-BE49-F238E27FC236}">
                <a16:creationId xmlns:a16="http://schemas.microsoft.com/office/drawing/2014/main" id="{C8AB3B5E-F287-6A4D-B452-56C37FB03122}"/>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NIST FY 2021 Budget : $1,034.5 B</a:t>
            </a:r>
            <a:endParaRPr lang="en-US" dirty="0"/>
          </a:p>
        </p:txBody>
      </p:sp>
      <p:pic>
        <p:nvPicPr>
          <p:cNvPr id="16" name="Picture 15">
            <a:extLst>
              <a:ext uri="{FF2B5EF4-FFF2-40B4-BE49-F238E27FC236}">
                <a16:creationId xmlns:a16="http://schemas.microsoft.com/office/drawing/2014/main" id="{27DD65A3-8D4A-AF45-8715-94708781072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graphicFrame>
        <p:nvGraphicFramePr>
          <p:cNvPr id="23" name="Chart 22">
            <a:extLst>
              <a:ext uri="{FF2B5EF4-FFF2-40B4-BE49-F238E27FC236}">
                <a16:creationId xmlns:a16="http://schemas.microsoft.com/office/drawing/2014/main" id="{31C4B299-846C-F541-ABB9-F9ED04C40A6C}"/>
              </a:ext>
            </a:extLst>
          </p:cNvPr>
          <p:cNvGraphicFramePr/>
          <p:nvPr userDrawn="1">
            <p:extLst>
              <p:ext uri="{D42A27DB-BD31-4B8C-83A1-F6EECF244321}">
                <p14:modId xmlns:p14="http://schemas.microsoft.com/office/powerpoint/2010/main" val="3391923197"/>
              </p:ext>
            </p:extLst>
          </p:nvPr>
        </p:nvGraphicFramePr>
        <p:xfrm>
          <a:off x="1217917" y="1000493"/>
          <a:ext cx="9865893" cy="556419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0" name="Chart 19">
            <a:extLst>
              <a:ext uri="{FF2B5EF4-FFF2-40B4-BE49-F238E27FC236}">
                <a16:creationId xmlns:a16="http://schemas.microsoft.com/office/drawing/2014/main" id="{5E9FBA25-0F13-124F-AE6F-C76405A63173}"/>
              </a:ext>
            </a:extLst>
          </p:cNvPr>
          <p:cNvGraphicFramePr/>
          <p:nvPr userDrawn="1">
            <p:extLst>
              <p:ext uri="{D42A27DB-BD31-4B8C-83A1-F6EECF244321}">
                <p14:modId xmlns:p14="http://schemas.microsoft.com/office/powerpoint/2010/main" val="3078035357"/>
              </p:ext>
            </p:extLst>
          </p:nvPr>
        </p:nvGraphicFramePr>
        <p:xfrm>
          <a:off x="1217917" y="1147819"/>
          <a:ext cx="9865893" cy="5564199"/>
        </p:xfrm>
        <a:graphic>
          <a:graphicData uri="http://schemas.openxmlformats.org/drawingml/2006/chart">
            <c:chart xmlns:c="http://schemas.openxmlformats.org/drawingml/2006/chart" xmlns:r="http://schemas.openxmlformats.org/officeDocument/2006/relationships" r:id="rId5"/>
          </a:graphicData>
        </a:graphic>
      </p:graphicFrame>
      <p:sp>
        <p:nvSpPr>
          <p:cNvPr id="21" name="TextBox 2">
            <a:extLst>
              <a:ext uri="{FF2B5EF4-FFF2-40B4-BE49-F238E27FC236}">
                <a16:creationId xmlns:a16="http://schemas.microsoft.com/office/drawing/2014/main" id="{DD5C27F4-AEA7-EE45-8008-56EC9D46C6F1}"/>
              </a:ext>
            </a:extLst>
          </p:cNvPr>
          <p:cNvSpPr txBox="1"/>
          <p:nvPr userDrawn="1"/>
        </p:nvSpPr>
        <p:spPr>
          <a:xfrm>
            <a:off x="574040" y="3852279"/>
            <a:ext cx="3278607"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cs typeface="Arial" panose="020B0604020202020204" pitchFamily="34" charset="0"/>
              </a:rPr>
              <a:t>ITS (Manufacturing USA)</a:t>
            </a:r>
          </a:p>
          <a:p>
            <a:r>
              <a:rPr lang="en-US" sz="2000" b="1" dirty="0">
                <a:cs typeface="Arial" panose="020B0604020202020204" pitchFamily="34" charset="0"/>
              </a:rPr>
              <a:t>$16.5 Million</a:t>
            </a:r>
          </a:p>
        </p:txBody>
      </p:sp>
      <p:sp>
        <p:nvSpPr>
          <p:cNvPr id="22" name="TextBox 2">
            <a:extLst>
              <a:ext uri="{FF2B5EF4-FFF2-40B4-BE49-F238E27FC236}">
                <a16:creationId xmlns:a16="http://schemas.microsoft.com/office/drawing/2014/main" id="{F3AA0562-60DA-7D43-9BA0-21179A7AB598}"/>
              </a:ext>
            </a:extLst>
          </p:cNvPr>
          <p:cNvSpPr txBox="1"/>
          <p:nvPr userDrawn="1"/>
        </p:nvSpPr>
        <p:spPr>
          <a:xfrm>
            <a:off x="1593747" y="5073601"/>
            <a:ext cx="2401475"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cs typeface="Arial" panose="020B0604020202020204" pitchFamily="34" charset="0"/>
              </a:rPr>
              <a:t>ITS (Hollings MEP)</a:t>
            </a:r>
          </a:p>
          <a:p>
            <a:r>
              <a:rPr lang="en-US" sz="2000" b="1" dirty="0">
                <a:cs typeface="Arial" panose="020B0604020202020204" pitchFamily="34" charset="0"/>
              </a:rPr>
              <a:t>$150 Million</a:t>
            </a:r>
          </a:p>
        </p:txBody>
      </p:sp>
      <p:sp>
        <p:nvSpPr>
          <p:cNvPr id="29" name="TextBox 2">
            <a:extLst>
              <a:ext uri="{FF2B5EF4-FFF2-40B4-BE49-F238E27FC236}">
                <a16:creationId xmlns:a16="http://schemas.microsoft.com/office/drawing/2014/main" id="{C61504A7-1114-4347-826A-7CE110158625}"/>
              </a:ext>
            </a:extLst>
          </p:cNvPr>
          <p:cNvSpPr txBox="1"/>
          <p:nvPr userDrawn="1"/>
        </p:nvSpPr>
        <p:spPr>
          <a:xfrm>
            <a:off x="1415202" y="2279985"/>
            <a:ext cx="2397140"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tx1"/>
                </a:solidFill>
                <a:cs typeface="Arial" panose="020B0604020202020204" pitchFamily="34" charset="0"/>
              </a:rPr>
              <a:t>Construction (CRF)</a:t>
            </a:r>
          </a:p>
          <a:p>
            <a:r>
              <a:rPr lang="en-US" sz="2000" b="1" dirty="0">
                <a:solidFill>
                  <a:schemeClr val="tx1"/>
                </a:solidFill>
                <a:cs typeface="Arial" panose="020B0604020202020204" pitchFamily="34" charset="0"/>
              </a:rPr>
              <a:t>$80 Million</a:t>
            </a:r>
          </a:p>
        </p:txBody>
      </p:sp>
      <p:sp>
        <p:nvSpPr>
          <p:cNvPr id="30" name="TextBox 2">
            <a:extLst>
              <a:ext uri="{FF2B5EF4-FFF2-40B4-BE49-F238E27FC236}">
                <a16:creationId xmlns:a16="http://schemas.microsoft.com/office/drawing/2014/main" id="{831E9584-9C6E-4946-9959-D9F73FF58E14}"/>
              </a:ext>
            </a:extLst>
          </p:cNvPr>
          <p:cNvSpPr txBox="1"/>
          <p:nvPr userDrawn="1"/>
        </p:nvSpPr>
        <p:spPr>
          <a:xfrm>
            <a:off x="6356593" y="3686323"/>
            <a:ext cx="2164091" cy="1193016"/>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bg1"/>
                </a:solidFill>
                <a:cs typeface="Arial" panose="020B0604020202020204" pitchFamily="34" charset="0"/>
              </a:rPr>
              <a:t>Laboratory Research (STRS) </a:t>
            </a:r>
            <a:r>
              <a:rPr lang="en-US" sz="2000" b="1" dirty="0">
                <a:solidFill>
                  <a:schemeClr val="bg1"/>
                </a:solidFill>
                <a:cs typeface="Arial" panose="020B0604020202020204" pitchFamily="34" charset="0"/>
              </a:rPr>
              <a:t>$788 Million</a:t>
            </a:r>
            <a:endParaRPr lang="en-US" sz="1800" b="1" dirty="0">
              <a:solidFill>
                <a:schemeClr val="bg1"/>
              </a:solidFill>
              <a:cs typeface="Arial" panose="020B0604020202020204" pitchFamily="34" charset="0"/>
            </a:endParaRPr>
          </a:p>
        </p:txBody>
      </p:sp>
      <p:sp>
        <p:nvSpPr>
          <p:cNvPr id="31" name="TextBox 30">
            <a:extLst>
              <a:ext uri="{FF2B5EF4-FFF2-40B4-BE49-F238E27FC236}">
                <a16:creationId xmlns:a16="http://schemas.microsoft.com/office/drawing/2014/main" id="{3DCF8F60-5C8A-EA41-BBB7-C2B6A657F00C}"/>
              </a:ext>
            </a:extLst>
          </p:cNvPr>
          <p:cNvSpPr txBox="1"/>
          <p:nvPr userDrawn="1"/>
        </p:nvSpPr>
        <p:spPr>
          <a:xfrm>
            <a:off x="7438638" y="6264965"/>
            <a:ext cx="2683107" cy="338554"/>
          </a:xfrm>
          <a:prstGeom prst="rect">
            <a:avLst/>
          </a:prstGeom>
          <a:noFill/>
        </p:spPr>
        <p:txBody>
          <a:bodyPr wrap="none" rtlCol="0">
            <a:spAutoFit/>
          </a:bodyPr>
          <a:lstStyle/>
          <a:p>
            <a:r>
              <a:rPr lang="en-US" sz="1600" dirty="0"/>
              <a:t>FY 2021 Appropriated Budget </a:t>
            </a:r>
          </a:p>
        </p:txBody>
      </p:sp>
    </p:spTree>
    <p:extLst>
      <p:ext uri="{BB962C8B-B14F-4D97-AF65-F5344CB8AC3E}">
        <p14:creationId xmlns:p14="http://schemas.microsoft.com/office/powerpoint/2010/main" val="20685689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AF32696-EA7F-5748-9F52-B929B1822A7F}"/>
              </a:ext>
            </a:extLst>
          </p:cNvPr>
          <p:cNvCxnSpPr/>
          <p:nvPr userDrawn="1"/>
        </p:nvCxnSpPr>
        <p:spPr>
          <a:xfrm>
            <a:off x="8866208" y="1085956"/>
            <a:ext cx="0" cy="3208252"/>
          </a:xfrm>
          <a:prstGeom prst="line">
            <a:avLst/>
          </a:prstGeom>
          <a:ln w="15875">
            <a:solidFill>
              <a:srgbClr val="193968"/>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19523CFC-0290-8443-8795-72B3317FFB13}"/>
              </a:ext>
            </a:extLst>
          </p:cNvPr>
          <p:cNvSpPr/>
          <p:nvPr userDrawn="1"/>
        </p:nvSpPr>
        <p:spPr>
          <a:xfrm>
            <a:off x="2424544" y="3931919"/>
            <a:ext cx="9767455" cy="2926081"/>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FDBB8398-06C0-5842-82EB-B24E68637357}"/>
              </a:ext>
            </a:extLst>
          </p:cNvPr>
          <p:cNvSpPr txBox="1">
            <a:spLocks/>
          </p:cNvSpPr>
          <p:nvPr userDrawn="1"/>
        </p:nvSpPr>
        <p:spPr>
          <a:xfrm>
            <a:off x="1099457" y="-6531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r>
              <a:rPr lang="en-US" sz="4000" dirty="0">
                <a:solidFill>
                  <a:schemeClr val="bg1"/>
                </a:solidFill>
              </a:rPr>
              <a:t>Innovation</a:t>
            </a:r>
            <a:endParaRPr lang="en-US" sz="4000" dirty="0">
              <a:solidFill>
                <a:schemeClr val="bg1"/>
              </a:solidFill>
              <a:latin typeface="+mn-lt"/>
            </a:endParaRPr>
          </a:p>
        </p:txBody>
      </p:sp>
      <p:pic>
        <p:nvPicPr>
          <p:cNvPr id="11" name="Picture 4" descr="abraham lincoln famous quotes">
            <a:extLst>
              <a:ext uri="{FF2B5EF4-FFF2-40B4-BE49-F238E27FC236}">
                <a16:creationId xmlns:a16="http://schemas.microsoft.com/office/drawing/2014/main" id="{31238FCF-C1CB-EB49-A322-A065675978C2}"/>
              </a:ext>
            </a:extLst>
          </p:cNvPr>
          <p:cNvPicPr>
            <a:picLocks noChangeAspect="1" noChangeArrowheads="1"/>
          </p:cNvPicPr>
          <p:nvPr userDrawn="1"/>
        </p:nvPicPr>
        <p:blipFill rotWithShape="1">
          <a:blip r:embed="rId2" cstate="screen">
            <a:extLst>
              <a:ext uri="{28A0092B-C50C-407E-A947-70E740481C1C}">
                <a14:useLocalDpi xmlns:a14="http://schemas.microsoft.com/office/drawing/2010/main"/>
              </a:ext>
            </a:extLst>
          </a:blip>
          <a:srcRect/>
          <a:stretch/>
        </p:blipFill>
        <p:spPr bwMode="auto">
          <a:xfrm>
            <a:off x="-13855" y="1074381"/>
            <a:ext cx="2438400" cy="30647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ED0E114-B668-8D4D-8D0E-846F84DC7DBF}"/>
              </a:ext>
            </a:extLst>
          </p:cNvPr>
          <p:cNvSpPr txBox="1"/>
          <p:nvPr userDrawn="1"/>
        </p:nvSpPr>
        <p:spPr>
          <a:xfrm>
            <a:off x="2567080" y="1461560"/>
            <a:ext cx="5674103" cy="2185214"/>
          </a:xfrm>
          <a:prstGeom prst="rect">
            <a:avLst/>
          </a:prstGeom>
          <a:noFill/>
          <a:ln>
            <a:noFill/>
          </a:ln>
        </p:spPr>
        <p:txBody>
          <a:bodyPr wrap="square" rtlCol="0">
            <a:spAutoFit/>
          </a:bodyPr>
          <a:lstStyle/>
          <a:p>
            <a:r>
              <a:rPr lang="en-US" sz="2800" dirty="0"/>
              <a:t>The patent system … added the fuel of interest to the fire of genius in the discovery and production of new and useful things.</a:t>
            </a:r>
          </a:p>
          <a:p>
            <a:r>
              <a:rPr lang="en-US" sz="2000" i="1" dirty="0"/>
              <a:t>	</a:t>
            </a:r>
            <a:r>
              <a:rPr lang="en-US" i="1" dirty="0"/>
              <a:t>Abraham Lincoln – April 6, 1858</a:t>
            </a:r>
          </a:p>
        </p:txBody>
      </p:sp>
      <p:pic>
        <p:nvPicPr>
          <p:cNvPr id="13" name="Picture 6" descr="http://ipwatchdog.com/images/george-washington-150-180.jpg">
            <a:extLst>
              <a:ext uri="{FF2B5EF4-FFF2-40B4-BE49-F238E27FC236}">
                <a16:creationId xmlns:a16="http://schemas.microsoft.com/office/drawing/2014/main" id="{F8724A43-6581-C44B-808F-7B7DCD21A7CD}"/>
              </a:ext>
            </a:extLst>
          </p:cNvPr>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13855" y="3931920"/>
            <a:ext cx="2438400" cy="292608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Image result">
            <a:extLst>
              <a:ext uri="{FF2B5EF4-FFF2-40B4-BE49-F238E27FC236}">
                <a16:creationId xmlns:a16="http://schemas.microsoft.com/office/drawing/2014/main" id="{B40D9F77-AEA1-714D-8708-89767A5AD13E}"/>
              </a:ext>
            </a:extLst>
          </p:cNvPr>
          <p:cNvPicPr>
            <a:picLocks noChangeAspect="1" noChangeArrowheads="1"/>
          </p:cNvPicPr>
          <p:nvPr userDrawn="1"/>
        </p:nvPicPr>
        <p:blipFill rotWithShape="1">
          <a:blip r:embed="rId4" cstate="screen">
            <a:extLst>
              <a:ext uri="{28A0092B-C50C-407E-A947-70E740481C1C}">
                <a14:useLocalDpi xmlns:a14="http://schemas.microsoft.com/office/drawing/2010/main"/>
              </a:ext>
            </a:extLst>
          </a:blip>
          <a:srcRect/>
          <a:stretch/>
        </p:blipFill>
        <p:spPr bwMode="auto">
          <a:xfrm>
            <a:off x="9098830" y="1196270"/>
            <a:ext cx="2890866" cy="2360813"/>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68E38DC-E64E-9F46-B4E2-1E65F0E045F0}"/>
              </a:ext>
            </a:extLst>
          </p:cNvPr>
          <p:cNvSpPr txBox="1"/>
          <p:nvPr userDrawn="1"/>
        </p:nvSpPr>
        <p:spPr>
          <a:xfrm>
            <a:off x="9603840" y="3562586"/>
            <a:ext cx="2151486" cy="369332"/>
          </a:xfrm>
          <a:prstGeom prst="rect">
            <a:avLst/>
          </a:prstGeom>
          <a:noFill/>
        </p:spPr>
        <p:txBody>
          <a:bodyPr wrap="none" rtlCol="0">
            <a:spAutoFit/>
          </a:bodyPr>
          <a:lstStyle/>
          <a:p>
            <a:r>
              <a:rPr lang="en-US" b="1" dirty="0"/>
              <a:t>U.S. Patent No. 6469</a:t>
            </a:r>
          </a:p>
        </p:txBody>
      </p:sp>
      <p:sp>
        <p:nvSpPr>
          <p:cNvPr id="16" name="Rectangle 15">
            <a:extLst>
              <a:ext uri="{FF2B5EF4-FFF2-40B4-BE49-F238E27FC236}">
                <a16:creationId xmlns:a16="http://schemas.microsoft.com/office/drawing/2014/main" id="{15E14D42-400B-4D41-A83F-A72DB8FC72A9}"/>
              </a:ext>
            </a:extLst>
          </p:cNvPr>
          <p:cNvSpPr/>
          <p:nvPr userDrawn="1"/>
        </p:nvSpPr>
        <p:spPr>
          <a:xfrm>
            <a:off x="2567080" y="4126802"/>
            <a:ext cx="9188246" cy="2611161"/>
          </a:xfrm>
          <a:prstGeom prst="rect">
            <a:avLst/>
          </a:prstGeom>
          <a:noFill/>
          <a:ln>
            <a:noFill/>
          </a:ln>
        </p:spPr>
        <p:txBody>
          <a:bodyPr wrap="square">
            <a:spAutoFit/>
          </a:bodyPr>
          <a:lstStyle/>
          <a:p>
            <a:r>
              <a:rPr lang="en-US" sz="2800" dirty="0">
                <a:solidFill>
                  <a:schemeClr val="bg1"/>
                </a:solidFill>
                <a:cs typeface="Calibri" panose="020F0502020204030204" pitchFamily="34" charset="0"/>
              </a:rPr>
              <a:t>…Giving effectual encouragement as well to the introduction of </a:t>
            </a:r>
            <a:r>
              <a:rPr lang="en-US" sz="2800" b="1" dirty="0">
                <a:solidFill>
                  <a:schemeClr val="bg1"/>
                </a:solidFill>
                <a:cs typeface="Calibri" panose="020F0502020204030204" pitchFamily="34" charset="0"/>
              </a:rPr>
              <a:t>new and useful inventions </a:t>
            </a:r>
            <a:r>
              <a:rPr lang="en-US" sz="2800" dirty="0">
                <a:solidFill>
                  <a:schemeClr val="bg1"/>
                </a:solidFill>
                <a:cs typeface="Calibri" panose="020F0502020204030204" pitchFamily="34" charset="0"/>
              </a:rPr>
              <a:t>from abroad as to the exertions of skill and genius in producing them at home, and of facilitating the intercourse between the distant parts of our country… </a:t>
            </a:r>
          </a:p>
          <a:p>
            <a:r>
              <a:rPr lang="en-US" i="1" dirty="0">
                <a:solidFill>
                  <a:schemeClr val="bg1"/>
                </a:solidFill>
                <a:cs typeface="Calibri" panose="020F0502020204030204" pitchFamily="34" charset="0"/>
              </a:rPr>
              <a:t>	</a:t>
            </a:r>
            <a:r>
              <a:rPr lang="en-US" sz="2000" i="1" dirty="0">
                <a:solidFill>
                  <a:schemeClr val="bg1"/>
                </a:solidFill>
                <a:cs typeface="Calibri" panose="020F0502020204030204" pitchFamily="34" charset="0"/>
              </a:rPr>
              <a:t>George Washington, State of the Union Address, January 8, 1790 </a:t>
            </a:r>
          </a:p>
        </p:txBody>
      </p:sp>
      <p:cxnSp>
        <p:nvCxnSpPr>
          <p:cNvPr id="17" name="Straight Connector 16">
            <a:extLst>
              <a:ext uri="{FF2B5EF4-FFF2-40B4-BE49-F238E27FC236}">
                <a16:creationId xmlns:a16="http://schemas.microsoft.com/office/drawing/2014/main" id="{C96CE88B-382A-DC49-B741-74B9B0E0EE6C}"/>
              </a:ext>
            </a:extLst>
          </p:cNvPr>
          <p:cNvCxnSpPr>
            <a:cxnSpLocks/>
          </p:cNvCxnSpPr>
          <p:nvPr userDrawn="1"/>
        </p:nvCxnSpPr>
        <p:spPr>
          <a:xfrm>
            <a:off x="2424545" y="3931920"/>
            <a:ext cx="6876589" cy="0"/>
          </a:xfrm>
          <a:prstGeom prst="line">
            <a:avLst/>
          </a:prstGeom>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169367EB-21D8-344D-95BC-FACEB4FCAC44}"/>
              </a:ext>
            </a:extLst>
          </p:cNvPr>
          <p:cNvPicPr>
            <a:picLocks noChangeAspect="1"/>
          </p:cNvPicPr>
          <p:nvPr userDrawn="1"/>
        </p:nvPicPr>
        <p:blipFill>
          <a:blip r:embed="rId5"/>
          <a:stretch>
            <a:fillRect/>
          </a:stretch>
        </p:blipFill>
        <p:spPr>
          <a:xfrm>
            <a:off x="0" y="0"/>
            <a:ext cx="12192000" cy="1087129"/>
          </a:xfrm>
          <a:prstGeom prst="rect">
            <a:avLst/>
          </a:prstGeom>
        </p:spPr>
      </p:pic>
      <p:pic>
        <p:nvPicPr>
          <p:cNvPr id="19" name="Picture 18">
            <a:extLst>
              <a:ext uri="{FF2B5EF4-FFF2-40B4-BE49-F238E27FC236}">
                <a16:creationId xmlns:a16="http://schemas.microsoft.com/office/drawing/2014/main" id="{39FEA308-8F49-7F46-A259-495E1DA6846B}"/>
              </a:ext>
            </a:extLst>
          </p:cNvPr>
          <p:cNvPicPr>
            <a:picLocks noChangeAspect="1"/>
          </p:cNvPicPr>
          <p:nvPr userDrawn="1"/>
        </p:nvPicPr>
        <p:blipFill>
          <a:blip r:embed="rId6">
            <a:alphaModFix amt="70000"/>
          </a:blip>
          <a:stretch>
            <a:fillRect/>
          </a:stretch>
        </p:blipFill>
        <p:spPr>
          <a:xfrm>
            <a:off x="10696074" y="508222"/>
            <a:ext cx="1119415" cy="295401"/>
          </a:xfrm>
          <a:prstGeom prst="rect">
            <a:avLst/>
          </a:prstGeom>
        </p:spPr>
      </p:pic>
      <p:sp>
        <p:nvSpPr>
          <p:cNvPr id="21" name="Title 1">
            <a:extLst>
              <a:ext uri="{FF2B5EF4-FFF2-40B4-BE49-F238E27FC236}">
                <a16:creationId xmlns:a16="http://schemas.microsoft.com/office/drawing/2014/main" id="{EF5B7AFA-1998-0449-A6AE-FF7D4B4ECA59}"/>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Innovation</a:t>
            </a:r>
            <a:endParaRPr lang="en-US" dirty="0"/>
          </a:p>
        </p:txBody>
      </p:sp>
    </p:spTree>
    <p:extLst>
      <p:ext uri="{BB962C8B-B14F-4D97-AF65-F5344CB8AC3E}">
        <p14:creationId xmlns:p14="http://schemas.microsoft.com/office/powerpoint/2010/main" val="41877444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A06AE-A188-C244-ACBD-83BB32A6FFE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8F16841-B892-584A-96E6-3D8D12AE259A}"/>
              </a:ext>
            </a:extLst>
          </p:cNvPr>
          <p:cNvSpPr>
            <a:spLocks noGrp="1"/>
          </p:cNvSpPr>
          <p:nvPr>
            <p:ph type="dt" sz="half" idx="10"/>
          </p:nvPr>
        </p:nvSpPr>
        <p:spPr/>
        <p:txBody>
          <a:bodyPr/>
          <a:lstStyle/>
          <a:p>
            <a:fld id="{EF1F6868-B405-CA44-B412-5D6C4F518A0C}" type="datetimeFigureOut">
              <a:rPr lang="en-US" smtClean="0"/>
              <a:t>7/29/2026</a:t>
            </a:fld>
            <a:endParaRPr lang="en-US"/>
          </a:p>
        </p:txBody>
      </p:sp>
      <p:sp>
        <p:nvSpPr>
          <p:cNvPr id="4" name="Footer Placeholder 3">
            <a:extLst>
              <a:ext uri="{FF2B5EF4-FFF2-40B4-BE49-F238E27FC236}">
                <a16:creationId xmlns:a16="http://schemas.microsoft.com/office/drawing/2014/main" id="{C62FA9FA-52CE-4E45-8FAE-80E6111E90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A3D6CE-66E1-194F-B3BE-92F3C72125BE}"/>
              </a:ext>
            </a:extLst>
          </p:cNvPr>
          <p:cNvSpPr>
            <a:spLocks noGrp="1"/>
          </p:cNvSpPr>
          <p:nvPr>
            <p:ph type="sldNum" sz="quarter" idx="12"/>
          </p:nvPr>
        </p:nvSpPr>
        <p:spPr/>
        <p:txBody>
          <a:bodyPr/>
          <a:lstStyle/>
          <a:p>
            <a:fld id="{61C45A3A-841E-C04D-A6C3-2A644B41F8FE}" type="slidenum">
              <a:rPr lang="en-US" smtClean="0"/>
              <a:t>‹#›</a:t>
            </a:fld>
            <a:endParaRPr lang="en-US"/>
          </a:p>
        </p:txBody>
      </p:sp>
      <p:grpSp>
        <p:nvGrpSpPr>
          <p:cNvPr id="6" name="Group 5">
            <a:extLst>
              <a:ext uri="{FF2B5EF4-FFF2-40B4-BE49-F238E27FC236}">
                <a16:creationId xmlns:a16="http://schemas.microsoft.com/office/drawing/2014/main" id="{74DC930C-EE08-2047-91CC-9D9E2E2780E2}"/>
              </a:ext>
            </a:extLst>
          </p:cNvPr>
          <p:cNvGrpSpPr/>
          <p:nvPr userDrawn="1"/>
        </p:nvGrpSpPr>
        <p:grpSpPr>
          <a:xfrm>
            <a:off x="0" y="0"/>
            <a:ext cx="13239208" cy="7167023"/>
            <a:chOff x="-279991" y="0"/>
            <a:chExt cx="13239208" cy="7167023"/>
          </a:xfrm>
        </p:grpSpPr>
        <p:pic>
          <p:nvPicPr>
            <p:cNvPr id="7" name="Picture 2" descr="http://media.washtimes.com.s3.amazonaws.com/media/image/2015/09/08/9_8_2015_2constitution8201.jpg">
              <a:extLst>
                <a:ext uri="{FF2B5EF4-FFF2-40B4-BE49-F238E27FC236}">
                  <a16:creationId xmlns:a16="http://schemas.microsoft.com/office/drawing/2014/main" id="{8FB1141C-E09B-6E4C-931A-807B4A8B1904}"/>
                </a:ext>
              </a:extLst>
            </p:cNvPr>
            <p:cNvPicPr>
              <a:picLocks noChangeAspect="1" noChangeArrowheads="1"/>
            </p:cNvPicPr>
            <p:nvPr/>
          </p:nvPicPr>
          <p:blipFill rotWithShape="1">
            <a:blip r:embed="rId2">
              <a:duotone>
                <a:prstClr val="black"/>
                <a:schemeClr val="accent5">
                  <a:tint val="45000"/>
                  <a:satMod val="400000"/>
                </a:schemeClr>
              </a:duotone>
              <a:extLst>
                <a:ext uri="{28A0092B-C50C-407E-A947-70E740481C1C}">
                  <a14:useLocalDpi xmlns:a14="http://schemas.microsoft.com/office/drawing/2010/main" val="0"/>
                </a:ext>
              </a:extLst>
            </a:blip>
            <a:srcRect/>
            <a:stretch/>
          </p:blipFill>
          <p:spPr bwMode="auto">
            <a:xfrm>
              <a:off x="-279991" y="0"/>
              <a:ext cx="12471991"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45718AA8-D11E-064C-924F-788F1F9D695A}"/>
                </a:ext>
              </a:extLst>
            </p:cNvPr>
            <p:cNvSpPr/>
            <p:nvPr/>
          </p:nvSpPr>
          <p:spPr>
            <a:xfrm>
              <a:off x="-279990" y="0"/>
              <a:ext cx="12471990" cy="6858000"/>
            </a:xfrm>
            <a:prstGeom prst="rect">
              <a:avLst/>
            </a:prstGeom>
            <a:solidFill>
              <a:srgbClr val="202730">
                <a:alpha val="7215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2D36823C-37C1-0045-BBD6-1D97E3534240}"/>
                </a:ext>
              </a:extLst>
            </p:cNvPr>
            <p:cNvGrpSpPr/>
            <p:nvPr/>
          </p:nvGrpSpPr>
          <p:grpSpPr>
            <a:xfrm>
              <a:off x="6375537" y="583343"/>
              <a:ext cx="6583680" cy="6583680"/>
              <a:chOff x="6925234" y="-971550"/>
              <a:chExt cx="6583680" cy="6583680"/>
            </a:xfrm>
          </p:grpSpPr>
          <p:sp>
            <p:nvSpPr>
              <p:cNvPr id="10" name="Oval 9">
                <a:extLst>
                  <a:ext uri="{FF2B5EF4-FFF2-40B4-BE49-F238E27FC236}">
                    <a16:creationId xmlns:a16="http://schemas.microsoft.com/office/drawing/2014/main" id="{C4C33D91-0FD3-764A-8FF9-84DC6C89AF33}"/>
                  </a:ext>
                </a:extLst>
              </p:cNvPr>
              <p:cNvSpPr/>
              <p:nvPr/>
            </p:nvSpPr>
            <p:spPr>
              <a:xfrm>
                <a:off x="6925234" y="-971550"/>
                <a:ext cx="6583680" cy="6583680"/>
              </a:xfrm>
              <a:prstGeom prst="ellipse">
                <a:avLst/>
              </a:prstGeom>
              <a:solidFill>
                <a:srgbClr val="A7AA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http://media.washtimes.com.s3.amazonaws.com/media/image/2015/09/08/9_8_2015_2constitution8201.jpg">
                <a:extLst>
                  <a:ext uri="{FF2B5EF4-FFF2-40B4-BE49-F238E27FC236}">
                    <a16:creationId xmlns:a16="http://schemas.microsoft.com/office/drawing/2014/main" id="{E77330B0-BF73-594A-9D7B-B97CE55420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 r="24789"/>
              <a:stretch/>
            </p:blipFill>
            <p:spPr bwMode="auto">
              <a:xfrm>
                <a:off x="7062394" y="-834390"/>
                <a:ext cx="6309360" cy="6309360"/>
              </a:xfrm>
              <a:prstGeom prst="ellipse">
                <a:avLst/>
              </a:prstGeom>
              <a:noFill/>
              <a:ln w="114300">
                <a:noFill/>
              </a:ln>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32640681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E0C30A09-75D8-CE47-858A-E88D0129C476}"/>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74" name="Picture 73">
            <a:extLst>
              <a:ext uri="{FF2B5EF4-FFF2-40B4-BE49-F238E27FC236}">
                <a16:creationId xmlns:a16="http://schemas.microsoft.com/office/drawing/2014/main" id="{32E80D1C-9385-AE4C-89FA-77775F6AC94F}"/>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75" name="Title 1">
            <a:extLst>
              <a:ext uri="{FF2B5EF4-FFF2-40B4-BE49-F238E27FC236}">
                <a16:creationId xmlns:a16="http://schemas.microsoft.com/office/drawing/2014/main" id="{9883E8DA-BC8F-7C4D-8999-59315899572C}"/>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NIST Laboratory Programs</a:t>
            </a:r>
            <a:endParaRPr lang="en-US" dirty="0"/>
          </a:p>
        </p:txBody>
      </p:sp>
      <p:sp>
        <p:nvSpPr>
          <p:cNvPr id="90" name="Rectangle 89">
            <a:extLst>
              <a:ext uri="{FF2B5EF4-FFF2-40B4-BE49-F238E27FC236}">
                <a16:creationId xmlns:a16="http://schemas.microsoft.com/office/drawing/2014/main" id="{C41CBFA3-8AE3-3E48-95B8-DF892C5C51FA}"/>
              </a:ext>
              <a:ext uri="{C183D7F6-B498-43B3-948B-1728B52AA6E4}">
                <adec:decorative xmlns:adec="http://schemas.microsoft.com/office/drawing/2017/decorative" val="1"/>
              </a:ext>
            </a:extLst>
          </p:cNvPr>
          <p:cNvSpPr/>
          <p:nvPr userDrawn="1"/>
        </p:nvSpPr>
        <p:spPr>
          <a:xfrm>
            <a:off x="9402937" y="3561055"/>
            <a:ext cx="1399032" cy="2013995"/>
          </a:xfrm>
          <a:prstGeom prst="rect">
            <a:avLst/>
          </a:prstGeom>
          <a:solidFill>
            <a:srgbClr val="B94A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91" name="TextBox 90">
            <a:extLst>
              <a:ext uri="{FF2B5EF4-FFF2-40B4-BE49-F238E27FC236}">
                <a16:creationId xmlns:a16="http://schemas.microsoft.com/office/drawing/2014/main" id="{8D1F6DD6-9267-344B-9BC3-7432B3D87934}"/>
              </a:ext>
            </a:extLst>
          </p:cNvPr>
          <p:cNvSpPr txBox="1"/>
          <p:nvPr userDrawn="1"/>
        </p:nvSpPr>
        <p:spPr>
          <a:xfrm>
            <a:off x="9402937" y="4198719"/>
            <a:ext cx="1410093"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NIST Center for Neutron Research</a:t>
            </a:r>
          </a:p>
        </p:txBody>
      </p:sp>
      <p:sp>
        <p:nvSpPr>
          <p:cNvPr id="92" name="Rectangle 91">
            <a:extLst>
              <a:ext uri="{FF2B5EF4-FFF2-40B4-BE49-F238E27FC236}">
                <a16:creationId xmlns:a16="http://schemas.microsoft.com/office/drawing/2014/main" id="{923F524D-CD61-3E4C-A2F5-C65FBEABDF40}"/>
              </a:ext>
              <a:ext uri="{C183D7F6-B498-43B3-948B-1728B52AA6E4}">
                <adec:decorative xmlns:adec="http://schemas.microsoft.com/office/drawing/2017/decorative" val="1"/>
              </a:ext>
            </a:extLst>
          </p:cNvPr>
          <p:cNvSpPr/>
          <p:nvPr userDrawn="1"/>
        </p:nvSpPr>
        <p:spPr>
          <a:xfrm>
            <a:off x="7795548" y="3561054"/>
            <a:ext cx="1450646"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93" name="TextBox 92">
            <a:extLst>
              <a:ext uri="{FF2B5EF4-FFF2-40B4-BE49-F238E27FC236}">
                <a16:creationId xmlns:a16="http://schemas.microsoft.com/office/drawing/2014/main" id="{2AD7787F-3087-7245-B4FE-FFB148518916}"/>
              </a:ext>
            </a:extLst>
          </p:cNvPr>
          <p:cNvSpPr txBox="1"/>
          <p:nvPr userDrawn="1"/>
        </p:nvSpPr>
        <p:spPr>
          <a:xfrm>
            <a:off x="7481012" y="4198719"/>
            <a:ext cx="2086994"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Communication</a:t>
            </a:r>
          </a:p>
          <a:p>
            <a:pPr algn="ctr"/>
            <a:r>
              <a:rPr lang="en-US" sz="1600" b="1" dirty="0">
                <a:solidFill>
                  <a:schemeClr val="bg1"/>
                </a:solidFill>
                <a:cs typeface="Arial" panose="020B0604020202020204" pitchFamily="34" charset="0"/>
              </a:rPr>
              <a:t>Technology</a:t>
            </a:r>
          </a:p>
          <a:p>
            <a:pPr algn="ctr"/>
            <a:r>
              <a:rPr lang="en-US" sz="1600" b="1" dirty="0">
                <a:solidFill>
                  <a:schemeClr val="bg1"/>
                </a:solidFill>
                <a:cs typeface="Arial" panose="020B0604020202020204" pitchFamily="34" charset="0"/>
              </a:rPr>
              <a:t>Laboratory</a:t>
            </a:r>
          </a:p>
        </p:txBody>
      </p:sp>
      <p:sp>
        <p:nvSpPr>
          <p:cNvPr id="94" name="Rectangle 93">
            <a:extLst>
              <a:ext uri="{FF2B5EF4-FFF2-40B4-BE49-F238E27FC236}">
                <a16:creationId xmlns:a16="http://schemas.microsoft.com/office/drawing/2014/main" id="{3307A07B-09D0-E54C-B784-973A6E9777F5}"/>
              </a:ext>
              <a:ext uri="{C183D7F6-B498-43B3-948B-1728B52AA6E4}">
                <adec:decorative xmlns:adec="http://schemas.microsoft.com/office/drawing/2017/decorative" val="1"/>
              </a:ext>
            </a:extLst>
          </p:cNvPr>
          <p:cNvSpPr/>
          <p:nvPr userDrawn="1"/>
        </p:nvSpPr>
        <p:spPr>
          <a:xfrm>
            <a:off x="6235213" y="3561055"/>
            <a:ext cx="140359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95" name="TextBox 94">
            <a:extLst>
              <a:ext uri="{FF2B5EF4-FFF2-40B4-BE49-F238E27FC236}">
                <a16:creationId xmlns:a16="http://schemas.microsoft.com/office/drawing/2014/main" id="{B13397DC-E8C0-574E-BD44-442945072B35}"/>
              </a:ext>
            </a:extLst>
          </p:cNvPr>
          <p:cNvSpPr txBox="1"/>
          <p:nvPr userDrawn="1"/>
        </p:nvSpPr>
        <p:spPr>
          <a:xfrm>
            <a:off x="5893512" y="4198719"/>
            <a:ext cx="2086994"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Information</a:t>
            </a:r>
          </a:p>
          <a:p>
            <a:pPr algn="ctr"/>
            <a:r>
              <a:rPr lang="en-US" sz="1600" b="1" dirty="0">
                <a:solidFill>
                  <a:schemeClr val="bg1"/>
                </a:solidFill>
                <a:cs typeface="Arial" panose="020B0604020202020204" pitchFamily="34" charset="0"/>
              </a:rPr>
              <a:t>Technology</a:t>
            </a:r>
          </a:p>
          <a:p>
            <a:pPr algn="ctr"/>
            <a:r>
              <a:rPr lang="en-US" sz="1600" b="1" dirty="0">
                <a:solidFill>
                  <a:schemeClr val="bg1"/>
                </a:solidFill>
                <a:cs typeface="Arial" panose="020B0604020202020204" pitchFamily="34" charset="0"/>
              </a:rPr>
              <a:t>Laboratory</a:t>
            </a:r>
          </a:p>
        </p:txBody>
      </p:sp>
      <p:sp>
        <p:nvSpPr>
          <p:cNvPr id="96" name="Rectangle 95">
            <a:extLst>
              <a:ext uri="{FF2B5EF4-FFF2-40B4-BE49-F238E27FC236}">
                <a16:creationId xmlns:a16="http://schemas.microsoft.com/office/drawing/2014/main" id="{E2224FC5-14BA-3B44-AEF5-9CD792DC2A5A}"/>
              </a:ext>
              <a:ext uri="{C183D7F6-B498-43B3-948B-1728B52AA6E4}">
                <adec:decorative xmlns:adec="http://schemas.microsoft.com/office/drawing/2017/decorative" val="1"/>
              </a:ext>
            </a:extLst>
          </p:cNvPr>
          <p:cNvSpPr/>
          <p:nvPr userDrawn="1"/>
        </p:nvSpPr>
        <p:spPr>
          <a:xfrm>
            <a:off x="4655225" y="3561054"/>
            <a:ext cx="139903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97" name="TextBox 96">
            <a:extLst>
              <a:ext uri="{FF2B5EF4-FFF2-40B4-BE49-F238E27FC236}">
                <a16:creationId xmlns:a16="http://schemas.microsoft.com/office/drawing/2014/main" id="{9290E38E-65B0-8040-8D8A-09DB7FEA15B6}"/>
              </a:ext>
            </a:extLst>
          </p:cNvPr>
          <p:cNvSpPr txBox="1"/>
          <p:nvPr userDrawn="1"/>
        </p:nvSpPr>
        <p:spPr>
          <a:xfrm>
            <a:off x="4318712" y="4198719"/>
            <a:ext cx="2086994" cy="584775"/>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Engineering </a:t>
            </a:r>
          </a:p>
          <a:p>
            <a:pPr algn="ctr"/>
            <a:r>
              <a:rPr lang="en-US" sz="1600" b="1" dirty="0">
                <a:solidFill>
                  <a:schemeClr val="bg1"/>
                </a:solidFill>
                <a:cs typeface="Arial" panose="020B0604020202020204" pitchFamily="34" charset="0"/>
              </a:rPr>
              <a:t>Laboratory</a:t>
            </a:r>
          </a:p>
        </p:txBody>
      </p:sp>
      <p:sp>
        <p:nvSpPr>
          <p:cNvPr id="98" name="Rectangle 97">
            <a:extLst>
              <a:ext uri="{FF2B5EF4-FFF2-40B4-BE49-F238E27FC236}">
                <a16:creationId xmlns:a16="http://schemas.microsoft.com/office/drawing/2014/main" id="{86519695-FD62-F549-95B2-91FABD00603A}"/>
              </a:ext>
              <a:ext uri="{C183D7F6-B498-43B3-948B-1728B52AA6E4}">
                <adec:decorative xmlns:adec="http://schemas.microsoft.com/office/drawing/2017/decorative" val="1"/>
              </a:ext>
            </a:extLst>
          </p:cNvPr>
          <p:cNvSpPr/>
          <p:nvPr userDrawn="1"/>
        </p:nvSpPr>
        <p:spPr>
          <a:xfrm>
            <a:off x="1470203" y="3561054"/>
            <a:ext cx="139903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608823EC-A9F7-124E-A502-64EE9130738C}"/>
              </a:ext>
              <a:ext uri="{C183D7F6-B498-43B3-948B-1728B52AA6E4}">
                <adec:decorative xmlns:adec="http://schemas.microsoft.com/office/drawing/2017/decorative" val="1"/>
              </a:ext>
            </a:extLst>
          </p:cNvPr>
          <p:cNvSpPr/>
          <p:nvPr userDrawn="1"/>
        </p:nvSpPr>
        <p:spPr>
          <a:xfrm>
            <a:off x="3072913" y="3561055"/>
            <a:ext cx="140359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0" name="Picture 10" descr="Industrial Laser cutting processing f flat sheet metal steel material with sparks.&#10;">
            <a:extLst>
              <a:ext uri="{FF2B5EF4-FFF2-40B4-BE49-F238E27FC236}">
                <a16:creationId xmlns:a16="http://schemas.microsoft.com/office/drawing/2014/main" id="{C6AA57EB-331D-054B-A1E8-EB3F64540D74}"/>
              </a:ext>
            </a:extLst>
          </p:cNvPr>
          <p:cNvPicPr>
            <a:picLocks noChangeAspect="1" noChangeArrowheads="1"/>
          </p:cNvPicPr>
          <p:nvPr userDrawn="1"/>
        </p:nvPicPr>
        <p:blipFill rotWithShape="1">
          <a:blip r:embed="rId4" cstate="screen">
            <a:extLst>
              <a:ext uri="{28A0092B-C50C-407E-A947-70E740481C1C}">
                <a14:useLocalDpi xmlns:a14="http://schemas.microsoft.com/office/drawing/2010/main"/>
              </a:ext>
            </a:extLst>
          </a:blip>
          <a:srcRect/>
          <a:stretch/>
        </p:blipFill>
        <p:spPr bwMode="auto">
          <a:xfrm>
            <a:off x="4655225" y="2348884"/>
            <a:ext cx="1402923" cy="14039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1" name="Picture 10" descr="The top of an a large antenna with sky behind it. ">
            <a:extLst>
              <a:ext uri="{FF2B5EF4-FFF2-40B4-BE49-F238E27FC236}">
                <a16:creationId xmlns:a16="http://schemas.microsoft.com/office/drawing/2014/main" id="{DCC83DA3-F932-C448-9A68-195714418A3E}"/>
              </a:ext>
            </a:extLst>
          </p:cNvPr>
          <p:cNvPicPr>
            <a:picLocks noChangeAspect="1" noChangeArrowheads="1"/>
          </p:cNvPicPr>
          <p:nvPr userDrawn="1"/>
        </p:nvPicPr>
        <p:blipFill rotWithShape="1">
          <a:blip r:embed="rId5" cstate="screen">
            <a:extLst>
              <a:ext uri="{28A0092B-C50C-407E-A947-70E740481C1C}">
                <a14:useLocalDpi xmlns:a14="http://schemas.microsoft.com/office/drawing/2010/main"/>
              </a:ext>
            </a:extLst>
          </a:blip>
          <a:srcRect/>
          <a:stretch/>
        </p:blipFill>
        <p:spPr bwMode="auto">
          <a:xfrm>
            <a:off x="7795548" y="2353774"/>
            <a:ext cx="1453896" cy="13990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2" name="Picture 4" descr="Large silver cylender shaped equipment known as the neutron scattering (vSANS) instrument used in the NIST Center for Neutron Research (NCNR.">
            <a:extLst>
              <a:ext uri="{FF2B5EF4-FFF2-40B4-BE49-F238E27FC236}">
                <a16:creationId xmlns:a16="http://schemas.microsoft.com/office/drawing/2014/main" id="{283F0228-151F-3341-B53B-D70661D04CD6}"/>
              </a:ext>
            </a:extLst>
          </p:cNvPr>
          <p:cNvPicPr>
            <a:picLocks noChangeAspect="1" noChangeArrowheads="1"/>
          </p:cNvPicPr>
          <p:nvPr userDrawn="1"/>
        </p:nvPicPr>
        <p:blipFill>
          <a:blip r:embed="rId6"/>
          <a:stretch>
            <a:fillRect/>
          </a:stretch>
        </p:blipFill>
        <p:spPr bwMode="auto">
          <a:xfrm>
            <a:off x="9402937" y="2348884"/>
            <a:ext cx="1399032" cy="139903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3" name="Picture 6" descr="Blurred man in background touch screen infront of him with a lock on it. Illustrates cloud connectivity.">
            <a:extLst>
              <a:ext uri="{FF2B5EF4-FFF2-40B4-BE49-F238E27FC236}">
                <a16:creationId xmlns:a16="http://schemas.microsoft.com/office/drawing/2014/main" id="{6F442A0E-344F-4A42-92C5-0D5F61B616D2}"/>
              </a:ext>
            </a:extLst>
          </p:cNvPr>
          <p:cNvPicPr>
            <a:picLocks noChangeAspect="1" noChangeArrowheads="1"/>
          </p:cNvPicPr>
          <p:nvPr userDrawn="1"/>
        </p:nvPicPr>
        <p:blipFill>
          <a:blip r:embed="rId7"/>
          <a:stretch>
            <a:fillRect/>
          </a:stretch>
        </p:blipFill>
        <p:spPr bwMode="auto">
          <a:xfrm>
            <a:off x="6235646" y="2348884"/>
            <a:ext cx="1399013" cy="13990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sp>
        <p:nvSpPr>
          <p:cNvPr id="104" name="TextBox 103">
            <a:extLst>
              <a:ext uri="{FF2B5EF4-FFF2-40B4-BE49-F238E27FC236}">
                <a16:creationId xmlns:a16="http://schemas.microsoft.com/office/drawing/2014/main" id="{6AB42097-9B9F-9648-B4DA-8C4C63D949BA}"/>
              </a:ext>
            </a:extLst>
          </p:cNvPr>
          <p:cNvSpPr txBox="1"/>
          <p:nvPr userDrawn="1"/>
        </p:nvSpPr>
        <p:spPr>
          <a:xfrm>
            <a:off x="2891593" y="4198719"/>
            <a:ext cx="1767781"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Physical Measurement Laboratory</a:t>
            </a:r>
          </a:p>
        </p:txBody>
      </p:sp>
      <p:sp>
        <p:nvSpPr>
          <p:cNvPr id="105" name="TextBox 104">
            <a:extLst>
              <a:ext uri="{FF2B5EF4-FFF2-40B4-BE49-F238E27FC236}">
                <a16:creationId xmlns:a16="http://schemas.microsoft.com/office/drawing/2014/main" id="{9A383F0C-031F-FE4B-9584-05C63FFE244D}"/>
              </a:ext>
            </a:extLst>
          </p:cNvPr>
          <p:cNvSpPr txBox="1"/>
          <p:nvPr userDrawn="1"/>
        </p:nvSpPr>
        <p:spPr>
          <a:xfrm>
            <a:off x="1251058" y="4198719"/>
            <a:ext cx="1837322"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Material </a:t>
            </a:r>
          </a:p>
          <a:p>
            <a:pPr algn="ctr"/>
            <a:r>
              <a:rPr lang="en-US" sz="1600" b="1" dirty="0">
                <a:solidFill>
                  <a:schemeClr val="bg1"/>
                </a:solidFill>
                <a:cs typeface="Arial" panose="020B0604020202020204" pitchFamily="34" charset="0"/>
              </a:rPr>
              <a:t>Measurement Laboratory</a:t>
            </a:r>
          </a:p>
        </p:txBody>
      </p:sp>
      <p:pic>
        <p:nvPicPr>
          <p:cNvPr id="106" name="Picture 8" descr="Close-up of the inside of the small apparatus used for the vacuum-to-air studies.  It is chrome piece of equipment and inside the center is the kilogram. ">
            <a:extLst>
              <a:ext uri="{FF2B5EF4-FFF2-40B4-BE49-F238E27FC236}">
                <a16:creationId xmlns:a16="http://schemas.microsoft.com/office/drawing/2014/main" id="{650D24C2-9F98-0E45-8DA4-63A5860DB36B}"/>
              </a:ext>
            </a:extLst>
          </p:cNvPr>
          <p:cNvPicPr>
            <a:picLocks noChangeAspect="1" noChangeArrowheads="1"/>
          </p:cNvPicPr>
          <p:nvPr userDrawn="1"/>
        </p:nvPicPr>
        <p:blipFill>
          <a:blip r:embed="rId8"/>
          <a:stretch>
            <a:fillRect/>
          </a:stretch>
        </p:blipFill>
        <p:spPr bwMode="auto">
          <a:xfrm>
            <a:off x="3077989" y="2348884"/>
            <a:ext cx="1401578" cy="140157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7" name="Picture 10" descr="DNA sequencing">
            <a:extLst>
              <a:ext uri="{FF2B5EF4-FFF2-40B4-BE49-F238E27FC236}">
                <a16:creationId xmlns:a16="http://schemas.microsoft.com/office/drawing/2014/main" id="{2E340756-4588-844C-B77E-44E11E396347}"/>
              </a:ext>
            </a:extLst>
          </p:cNvPr>
          <p:cNvPicPr>
            <a:picLocks noChangeAspect="1" noChangeArrowheads="1"/>
          </p:cNvPicPr>
          <p:nvPr userDrawn="1"/>
        </p:nvPicPr>
        <p:blipFill rotWithShape="1">
          <a:blip r:embed="rId9" cstate="screen">
            <a:extLst>
              <a:ext uri="{28A0092B-C50C-407E-A947-70E740481C1C}">
                <a14:useLocalDpi xmlns:a14="http://schemas.microsoft.com/office/drawing/2010/main"/>
              </a:ext>
            </a:extLst>
          </a:blip>
          <a:srcRect/>
          <a:stretch/>
        </p:blipFill>
        <p:spPr bwMode="auto">
          <a:xfrm>
            <a:off x="1470203" y="2348884"/>
            <a:ext cx="1399032" cy="1399720"/>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Lst>
        </p:spPr>
      </p:pic>
      <p:sp>
        <p:nvSpPr>
          <p:cNvPr id="108" name="TextBox 107">
            <a:extLst>
              <a:ext uri="{FF2B5EF4-FFF2-40B4-BE49-F238E27FC236}">
                <a16:creationId xmlns:a16="http://schemas.microsoft.com/office/drawing/2014/main" id="{8130EE7D-22F8-654C-A901-5724E372635A}"/>
              </a:ext>
            </a:extLst>
          </p:cNvPr>
          <p:cNvSpPr txBox="1"/>
          <p:nvPr userDrawn="1"/>
        </p:nvSpPr>
        <p:spPr>
          <a:xfrm>
            <a:off x="6208836" y="3545663"/>
            <a:ext cx="1352652" cy="215444"/>
          </a:xfrm>
          <a:prstGeom prst="rect">
            <a:avLst/>
          </a:prstGeom>
          <a:noFill/>
        </p:spPr>
        <p:txBody>
          <a:bodyPr wrap="square" rtlCol="0">
            <a:spAutoFit/>
          </a:bodyPr>
          <a:lstStyle/>
          <a:p>
            <a:r>
              <a:rPr lang="en-US" sz="800" dirty="0" err="1">
                <a:solidFill>
                  <a:schemeClr val="bg1">
                    <a:alpha val="76000"/>
                  </a:schemeClr>
                </a:solidFill>
                <a:cs typeface="Arial" panose="020B0604020202020204" pitchFamily="34" charset="0"/>
              </a:rPr>
              <a:t>Credit:Shutterstock</a:t>
            </a:r>
            <a:endParaRPr lang="en-US" sz="800" dirty="0">
              <a:solidFill>
                <a:schemeClr val="bg1">
                  <a:alpha val="76000"/>
                </a:schemeClr>
              </a:solidFill>
              <a:cs typeface="Arial" panose="020B0604020202020204" pitchFamily="34" charset="0"/>
            </a:endParaRPr>
          </a:p>
        </p:txBody>
      </p:sp>
      <p:sp>
        <p:nvSpPr>
          <p:cNvPr id="109" name="TextBox 108">
            <a:extLst>
              <a:ext uri="{FF2B5EF4-FFF2-40B4-BE49-F238E27FC236}">
                <a16:creationId xmlns:a16="http://schemas.microsoft.com/office/drawing/2014/main" id="{6CB66287-16F0-F34B-97FF-5271EEB60FD6}"/>
              </a:ext>
            </a:extLst>
          </p:cNvPr>
          <p:cNvSpPr txBox="1"/>
          <p:nvPr userDrawn="1"/>
        </p:nvSpPr>
        <p:spPr>
          <a:xfrm>
            <a:off x="4608283" y="3467100"/>
            <a:ext cx="2164977" cy="307777"/>
          </a:xfrm>
          <a:prstGeom prst="rect">
            <a:avLst/>
          </a:prstGeom>
          <a:noFill/>
        </p:spPr>
        <p:txBody>
          <a:bodyPr wrap="square" rtlCol="0">
            <a:spAutoFit/>
          </a:bodyPr>
          <a:lstStyle/>
          <a:p>
            <a:r>
              <a:rPr lang="en-US" sz="700" dirty="0" err="1">
                <a:solidFill>
                  <a:schemeClr val="bg1">
                    <a:alpha val="76000"/>
                  </a:schemeClr>
                </a:solidFill>
                <a:cs typeface="Arial" panose="020B0604020202020204" pitchFamily="34" charset="0"/>
              </a:rPr>
              <a:t>Credit:Shutterstock</a:t>
            </a:r>
            <a:r>
              <a:rPr lang="en-US" sz="700" dirty="0">
                <a:solidFill>
                  <a:schemeClr val="bg1">
                    <a:alpha val="76000"/>
                  </a:schemeClr>
                </a:solidFill>
                <a:cs typeface="Arial" panose="020B0604020202020204" pitchFamily="34" charset="0"/>
              </a:rPr>
              <a:t>/</a:t>
            </a:r>
          </a:p>
          <a:p>
            <a:r>
              <a:rPr lang="en-US" sz="700" dirty="0">
                <a:solidFill>
                  <a:schemeClr val="bg1">
                    <a:alpha val="76000"/>
                  </a:schemeClr>
                </a:solidFill>
                <a:cs typeface="Arial" panose="020B0604020202020204" pitchFamily="34" charset="0"/>
              </a:rPr>
              <a:t>Dmitry </a:t>
            </a:r>
            <a:r>
              <a:rPr lang="en-US" sz="700" dirty="0" err="1">
                <a:solidFill>
                  <a:schemeClr val="bg1">
                    <a:alpha val="76000"/>
                  </a:schemeClr>
                </a:solidFill>
                <a:cs typeface="Arial" panose="020B0604020202020204" pitchFamily="34" charset="0"/>
              </a:rPr>
              <a:t>Kalinovsky</a:t>
            </a:r>
            <a:endParaRPr lang="en-US" sz="700" dirty="0">
              <a:solidFill>
                <a:schemeClr val="bg1">
                  <a:alpha val="76000"/>
                </a:schemeClr>
              </a:solidFill>
              <a:cs typeface="Arial" panose="020B0604020202020204" pitchFamily="34" charset="0"/>
            </a:endParaRPr>
          </a:p>
        </p:txBody>
      </p:sp>
      <p:sp>
        <p:nvSpPr>
          <p:cNvPr id="110" name="TextBox 109">
            <a:extLst>
              <a:ext uri="{FF2B5EF4-FFF2-40B4-BE49-F238E27FC236}">
                <a16:creationId xmlns:a16="http://schemas.microsoft.com/office/drawing/2014/main" id="{E17AA75E-5B51-A643-BBD6-00FCF43A58F0}"/>
              </a:ext>
            </a:extLst>
          </p:cNvPr>
          <p:cNvSpPr txBox="1"/>
          <p:nvPr userDrawn="1"/>
        </p:nvSpPr>
        <p:spPr>
          <a:xfrm>
            <a:off x="7758665" y="3545663"/>
            <a:ext cx="1542913" cy="215444"/>
          </a:xfrm>
          <a:prstGeom prst="rect">
            <a:avLst/>
          </a:prstGeom>
          <a:noFill/>
        </p:spPr>
        <p:txBody>
          <a:bodyPr wrap="square" rtlCol="0">
            <a:spAutoFit/>
          </a:bodyPr>
          <a:lstStyle/>
          <a:p>
            <a:r>
              <a:rPr lang="en-US" sz="800" dirty="0">
                <a:solidFill>
                  <a:schemeClr val="bg1">
                    <a:alpha val="76000"/>
                  </a:schemeClr>
                </a:solidFill>
                <a:cs typeface="Arial" panose="020B0604020202020204" pitchFamily="34" charset="0"/>
              </a:rPr>
              <a:t>Credit: Shutterstock/</a:t>
            </a:r>
            <a:r>
              <a:rPr lang="en-US" sz="800" dirty="0" err="1">
                <a:solidFill>
                  <a:schemeClr val="bg1">
                    <a:alpha val="76000"/>
                  </a:schemeClr>
                </a:solidFill>
                <a:cs typeface="Arial" panose="020B0604020202020204" pitchFamily="34" charset="0"/>
              </a:rPr>
              <a:t>Italianestro</a:t>
            </a:r>
            <a:endParaRPr lang="en-US" sz="800" dirty="0">
              <a:solidFill>
                <a:schemeClr val="bg1">
                  <a:alpha val="76000"/>
                </a:schemeClr>
              </a:solidFill>
              <a:cs typeface="Arial" panose="020B0604020202020204" pitchFamily="34" charset="0"/>
            </a:endParaRPr>
          </a:p>
        </p:txBody>
      </p:sp>
      <p:sp>
        <p:nvSpPr>
          <p:cNvPr id="111" name="TextBox 110">
            <a:extLst>
              <a:ext uri="{FF2B5EF4-FFF2-40B4-BE49-F238E27FC236}">
                <a16:creationId xmlns:a16="http://schemas.microsoft.com/office/drawing/2014/main" id="{F50C93BF-902B-A24E-B4E9-0E399F6D8AF2}"/>
              </a:ext>
            </a:extLst>
          </p:cNvPr>
          <p:cNvSpPr txBox="1"/>
          <p:nvPr userDrawn="1"/>
        </p:nvSpPr>
        <p:spPr>
          <a:xfrm>
            <a:off x="3051746" y="3545663"/>
            <a:ext cx="731370" cy="215444"/>
          </a:xfrm>
          <a:prstGeom prst="rect">
            <a:avLst/>
          </a:prstGeom>
          <a:noFill/>
        </p:spPr>
        <p:txBody>
          <a:bodyPr wrap="square" rtlCol="0">
            <a:spAutoFit/>
          </a:bodyPr>
          <a:lstStyle/>
          <a:p>
            <a:r>
              <a:rPr lang="en-US" sz="800" dirty="0" err="1">
                <a:solidFill>
                  <a:schemeClr val="bg1">
                    <a:alpha val="76000"/>
                  </a:schemeClr>
                </a:solidFill>
                <a:cs typeface="Arial" panose="020B0604020202020204" pitchFamily="34" charset="0"/>
              </a:rPr>
              <a:t>Credit:NIST</a:t>
            </a:r>
            <a:endParaRPr lang="en-US" sz="800" dirty="0">
              <a:solidFill>
                <a:schemeClr val="bg1">
                  <a:alpha val="76000"/>
                </a:schemeClr>
              </a:solidFill>
              <a:cs typeface="Arial" panose="020B0604020202020204" pitchFamily="34" charset="0"/>
            </a:endParaRPr>
          </a:p>
        </p:txBody>
      </p:sp>
      <p:sp>
        <p:nvSpPr>
          <p:cNvPr id="112" name="TextBox 111">
            <a:extLst>
              <a:ext uri="{FF2B5EF4-FFF2-40B4-BE49-F238E27FC236}">
                <a16:creationId xmlns:a16="http://schemas.microsoft.com/office/drawing/2014/main" id="{5B0C88F4-50FA-D64E-9EB5-B257E8474CD4}"/>
              </a:ext>
            </a:extLst>
          </p:cNvPr>
          <p:cNvSpPr txBox="1"/>
          <p:nvPr userDrawn="1"/>
        </p:nvSpPr>
        <p:spPr>
          <a:xfrm>
            <a:off x="1414857" y="3545663"/>
            <a:ext cx="731370" cy="215444"/>
          </a:xfrm>
          <a:prstGeom prst="rect">
            <a:avLst/>
          </a:prstGeom>
          <a:noFill/>
        </p:spPr>
        <p:txBody>
          <a:bodyPr wrap="square" rtlCol="0">
            <a:spAutoFit/>
          </a:bodyPr>
          <a:lstStyle/>
          <a:p>
            <a:r>
              <a:rPr lang="en-US" sz="800" dirty="0" err="1">
                <a:solidFill>
                  <a:schemeClr val="bg1">
                    <a:alpha val="76000"/>
                  </a:schemeClr>
                </a:solidFill>
                <a:cs typeface="Arial" panose="020B0604020202020204" pitchFamily="34" charset="0"/>
              </a:rPr>
              <a:t>Credit:NIST</a:t>
            </a:r>
            <a:endParaRPr lang="en-US" sz="800" dirty="0">
              <a:solidFill>
                <a:schemeClr val="bg1">
                  <a:alpha val="76000"/>
                </a:schemeClr>
              </a:solidFill>
              <a:cs typeface="Arial" panose="020B0604020202020204" pitchFamily="34" charset="0"/>
            </a:endParaRPr>
          </a:p>
        </p:txBody>
      </p:sp>
    </p:spTree>
    <p:extLst>
      <p:ext uri="{BB962C8B-B14F-4D97-AF65-F5344CB8AC3E}">
        <p14:creationId xmlns:p14="http://schemas.microsoft.com/office/powerpoint/2010/main" val="12106882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00CABA49-B4A1-A84F-BCFF-25913D6444F5}"/>
              </a:ext>
            </a:extLst>
          </p:cNvPr>
          <p:cNvPicPr>
            <a:picLocks noChangeAspect="1"/>
          </p:cNvPicPr>
          <p:nvPr userDrawn="1"/>
        </p:nvPicPr>
        <p:blipFill>
          <a:blip r:embed="rId2"/>
          <a:stretch>
            <a:fillRect/>
          </a:stretch>
        </p:blipFill>
        <p:spPr>
          <a:xfrm>
            <a:off x="0" y="-20675"/>
            <a:ext cx="12228755" cy="6878675"/>
          </a:xfrm>
          <a:prstGeom prst="rect">
            <a:avLst/>
          </a:prstGeom>
        </p:spPr>
      </p:pic>
      <p:sp>
        <p:nvSpPr>
          <p:cNvPr id="23" name="Rectangle 22">
            <a:extLst>
              <a:ext uri="{FF2B5EF4-FFF2-40B4-BE49-F238E27FC236}">
                <a16:creationId xmlns:a16="http://schemas.microsoft.com/office/drawing/2014/main" id="{E0FC07B3-29F3-114B-806C-D8D1803F0EFD}"/>
              </a:ext>
            </a:extLst>
          </p:cNvPr>
          <p:cNvSpPr/>
          <p:nvPr userDrawn="1"/>
        </p:nvSpPr>
        <p:spPr>
          <a:xfrm>
            <a:off x="1152691" y="1073426"/>
            <a:ext cx="9880600" cy="5057790"/>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2BB9278C-390D-0E4D-8A37-3CF1192823EE}"/>
              </a:ext>
            </a:extLst>
          </p:cNvPr>
          <p:cNvSpPr txBox="1"/>
          <p:nvPr userDrawn="1"/>
        </p:nvSpPr>
        <p:spPr>
          <a:xfrm>
            <a:off x="1658685" y="1834991"/>
            <a:ext cx="9098962" cy="1323439"/>
          </a:xfrm>
          <a:prstGeom prst="rect">
            <a:avLst/>
          </a:prstGeom>
          <a:noFill/>
        </p:spPr>
        <p:txBody>
          <a:bodyPr wrap="square" rtlCol="0">
            <a:spAutoFit/>
          </a:bodyPr>
          <a:lstStyle/>
          <a:p>
            <a:pPr algn="ctr"/>
            <a:r>
              <a:rPr lang="en-US" sz="8000" b="1" i="0" dirty="0">
                <a:solidFill>
                  <a:schemeClr val="bg1"/>
                </a:solidFill>
                <a:latin typeface="Calibri" panose="020F0502020204030204" pitchFamily="34" charset="0"/>
                <a:ea typeface="Arial" charset="0"/>
                <a:cs typeface="Calibri" panose="020F0502020204030204" pitchFamily="34" charset="0"/>
              </a:rPr>
              <a:t>STAY IN TOUCH</a:t>
            </a:r>
          </a:p>
        </p:txBody>
      </p:sp>
      <p:sp>
        <p:nvSpPr>
          <p:cNvPr id="25" name="TextBox 24">
            <a:extLst>
              <a:ext uri="{FF2B5EF4-FFF2-40B4-BE49-F238E27FC236}">
                <a16:creationId xmlns:a16="http://schemas.microsoft.com/office/drawing/2014/main" id="{1D26322B-55C6-D44C-A1A7-5AFE1DB4032A}"/>
              </a:ext>
            </a:extLst>
          </p:cNvPr>
          <p:cNvSpPr txBox="1"/>
          <p:nvPr userDrawn="1"/>
        </p:nvSpPr>
        <p:spPr>
          <a:xfrm>
            <a:off x="4014631" y="3528737"/>
            <a:ext cx="4387070" cy="707886"/>
          </a:xfrm>
          <a:prstGeom prst="rect">
            <a:avLst/>
          </a:prstGeom>
          <a:noFill/>
        </p:spPr>
        <p:txBody>
          <a:bodyPr wrap="square" rtlCol="0">
            <a:spAutoFit/>
          </a:bodyPr>
          <a:lstStyle/>
          <a:p>
            <a:pPr algn="ctr"/>
            <a:r>
              <a:rPr lang="en-US" sz="4000" b="0" i="0" dirty="0">
                <a:solidFill>
                  <a:schemeClr val="bg1"/>
                </a:solidFill>
                <a:latin typeface="Calibri" panose="020F0502020204030204" pitchFamily="34" charset="0"/>
                <a:ea typeface="Arial" charset="0"/>
                <a:cs typeface="Calibri" panose="020F0502020204030204" pitchFamily="34" charset="0"/>
              </a:rPr>
              <a:t>CONTACT US</a:t>
            </a:r>
          </a:p>
        </p:txBody>
      </p:sp>
      <p:cxnSp>
        <p:nvCxnSpPr>
          <p:cNvPr id="26" name="Straight Connector 25">
            <a:extLst>
              <a:ext uri="{FF2B5EF4-FFF2-40B4-BE49-F238E27FC236}">
                <a16:creationId xmlns:a16="http://schemas.microsoft.com/office/drawing/2014/main" id="{4F270A13-37C0-2C47-9E2B-F7D373383C06}"/>
              </a:ext>
            </a:extLst>
          </p:cNvPr>
          <p:cNvCxnSpPr>
            <a:cxnSpLocks/>
          </p:cNvCxnSpPr>
          <p:nvPr userDrawn="1"/>
        </p:nvCxnSpPr>
        <p:spPr>
          <a:xfrm>
            <a:off x="1742741" y="3283198"/>
            <a:ext cx="878899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AF2DD48-A37A-9E47-BB33-118FCD1FDEDF}"/>
              </a:ext>
            </a:extLst>
          </p:cNvPr>
          <p:cNvSpPr txBox="1"/>
          <p:nvPr userDrawn="1"/>
        </p:nvSpPr>
        <p:spPr>
          <a:xfrm>
            <a:off x="8588471" y="4830528"/>
            <a:ext cx="2285996" cy="461665"/>
          </a:xfrm>
          <a:prstGeom prst="rect">
            <a:avLst/>
          </a:prstGeom>
          <a:noFill/>
        </p:spPr>
        <p:txBody>
          <a:bodyPr wrap="square" rtlCol="0">
            <a:spAutoFit/>
          </a:bodyPr>
          <a:lstStyle/>
          <a:p>
            <a:r>
              <a:rPr lang="en-US" sz="2400" dirty="0">
                <a:solidFill>
                  <a:schemeClr val="bg1"/>
                </a:solidFill>
                <a:latin typeface="Calibri" panose="020F0502020204030204" pitchFamily="34" charset="0"/>
                <a:ea typeface="Arial" charset="0"/>
                <a:cs typeface="Calibri" panose="020F0502020204030204" pitchFamily="34" charset="0"/>
              </a:rPr>
              <a:t>@</a:t>
            </a:r>
            <a:r>
              <a:rPr lang="en-US" sz="2400" dirty="0" err="1">
                <a:solidFill>
                  <a:schemeClr val="bg1"/>
                </a:solidFill>
                <a:latin typeface="Calibri" panose="020F0502020204030204" pitchFamily="34" charset="0"/>
                <a:ea typeface="Arial" charset="0"/>
                <a:cs typeface="Calibri" panose="020F0502020204030204" pitchFamily="34" charset="0"/>
              </a:rPr>
              <a:t>nist</a:t>
            </a:r>
            <a:endParaRPr lang="en-US" sz="2400" dirty="0">
              <a:solidFill>
                <a:schemeClr val="bg1"/>
              </a:solidFill>
              <a:latin typeface="Calibri" panose="020F0502020204030204" pitchFamily="34" charset="0"/>
              <a:ea typeface="Arial" charset="0"/>
              <a:cs typeface="Calibri" panose="020F0502020204030204" pitchFamily="34" charset="0"/>
            </a:endParaRPr>
          </a:p>
        </p:txBody>
      </p:sp>
      <p:sp>
        <p:nvSpPr>
          <p:cNvPr id="28" name="TextBox 27">
            <a:extLst>
              <a:ext uri="{FF2B5EF4-FFF2-40B4-BE49-F238E27FC236}">
                <a16:creationId xmlns:a16="http://schemas.microsoft.com/office/drawing/2014/main" id="{96911F69-7DBA-6C47-B884-EB1C8F615B33}"/>
              </a:ext>
            </a:extLst>
          </p:cNvPr>
          <p:cNvSpPr txBox="1"/>
          <p:nvPr userDrawn="1"/>
        </p:nvSpPr>
        <p:spPr>
          <a:xfrm>
            <a:off x="3380545" y="4830527"/>
            <a:ext cx="1669699" cy="461665"/>
          </a:xfrm>
          <a:prstGeom prst="rect">
            <a:avLst/>
          </a:prstGeom>
          <a:noFill/>
        </p:spPr>
        <p:txBody>
          <a:bodyPr wrap="square" rtlCol="0">
            <a:spAutoFit/>
          </a:bodyPr>
          <a:lstStyle/>
          <a:p>
            <a:r>
              <a:rPr lang="en-US" sz="2400" dirty="0" err="1">
                <a:solidFill>
                  <a:schemeClr val="bg1"/>
                </a:solidFill>
                <a:latin typeface="Calibri" panose="020F0502020204030204" pitchFamily="34" charset="0"/>
                <a:ea typeface="Arial" charset="0"/>
                <a:cs typeface="Calibri" panose="020F0502020204030204" pitchFamily="34" charset="0"/>
              </a:rPr>
              <a:t>NIST.gov</a:t>
            </a:r>
            <a:endParaRPr lang="en-US" sz="2400" dirty="0">
              <a:solidFill>
                <a:schemeClr val="bg1"/>
              </a:solidFill>
              <a:latin typeface="Calibri" panose="020F0502020204030204" pitchFamily="34" charset="0"/>
              <a:ea typeface="Arial" charset="0"/>
              <a:cs typeface="Calibri" panose="020F0502020204030204" pitchFamily="34" charset="0"/>
            </a:endParaRPr>
          </a:p>
        </p:txBody>
      </p:sp>
      <p:sp>
        <p:nvSpPr>
          <p:cNvPr id="29" name="Oval 28">
            <a:extLst>
              <a:ext uri="{FF2B5EF4-FFF2-40B4-BE49-F238E27FC236}">
                <a16:creationId xmlns:a16="http://schemas.microsoft.com/office/drawing/2014/main" id="{A53DFCDD-3FE1-B94F-9781-F3C59ABD6CAC}"/>
              </a:ext>
            </a:extLst>
          </p:cNvPr>
          <p:cNvSpPr/>
          <p:nvPr userDrawn="1"/>
        </p:nvSpPr>
        <p:spPr>
          <a:xfrm>
            <a:off x="2439793"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sp>
        <p:nvSpPr>
          <p:cNvPr id="30" name="Oval 29">
            <a:extLst>
              <a:ext uri="{FF2B5EF4-FFF2-40B4-BE49-F238E27FC236}">
                <a16:creationId xmlns:a16="http://schemas.microsoft.com/office/drawing/2014/main" id="{464E9C63-C3F1-DF41-831F-2476E5DF11B3}"/>
              </a:ext>
            </a:extLst>
          </p:cNvPr>
          <p:cNvSpPr/>
          <p:nvPr userDrawn="1"/>
        </p:nvSpPr>
        <p:spPr>
          <a:xfrm>
            <a:off x="6747379"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pic>
        <p:nvPicPr>
          <p:cNvPr id="31" name="Picture 30">
            <a:extLst>
              <a:ext uri="{FF2B5EF4-FFF2-40B4-BE49-F238E27FC236}">
                <a16:creationId xmlns:a16="http://schemas.microsoft.com/office/drawing/2014/main" id="{5C42EF79-E38D-B74A-B187-B81517189581}"/>
              </a:ext>
            </a:extLst>
          </p:cNvPr>
          <p:cNvPicPr>
            <a:picLocks noChangeAspect="1"/>
          </p:cNvPicPr>
          <p:nvPr userDrawn="1"/>
        </p:nvPicPr>
        <p:blipFill>
          <a:blip r:embed="rId3" cstate="screen">
            <a:duotone>
              <a:prstClr val="black"/>
              <a:schemeClr val="accent1">
                <a:tint val="45000"/>
                <a:satMod val="400000"/>
              </a:schemeClr>
            </a:duotone>
            <a:extLst>
              <a:ext uri="{28A0092B-C50C-407E-A947-70E740481C1C}">
                <a14:useLocalDpi xmlns:a14="http://schemas.microsoft.com/office/drawing/2010/main"/>
              </a:ext>
            </a:extLst>
          </a:blip>
          <a:stretch>
            <a:fillRect/>
          </a:stretch>
        </p:blipFill>
        <p:spPr>
          <a:xfrm>
            <a:off x="2405990" y="4561416"/>
            <a:ext cx="974555" cy="907555"/>
          </a:xfrm>
          <a:prstGeom prst="rect">
            <a:avLst/>
          </a:prstGeom>
        </p:spPr>
      </p:pic>
      <p:pic>
        <p:nvPicPr>
          <p:cNvPr id="32" name="Picture 31">
            <a:extLst>
              <a:ext uri="{FF2B5EF4-FFF2-40B4-BE49-F238E27FC236}">
                <a16:creationId xmlns:a16="http://schemas.microsoft.com/office/drawing/2014/main" id="{9A22543E-7F54-CF47-A470-C6EB6C3A4C8B}"/>
              </a:ext>
            </a:extLst>
          </p:cNvPr>
          <p:cNvPicPr>
            <a:picLocks noChangeAspect="1"/>
          </p:cNvPicPr>
          <p:nvPr userDrawn="1"/>
        </p:nvPicPr>
        <p:blipFill>
          <a:blip r:embed="rId4" cstate="screen">
            <a:duotone>
              <a:prstClr val="black"/>
              <a:schemeClr val="accent1">
                <a:tint val="45000"/>
                <a:satMod val="400000"/>
              </a:schemeClr>
            </a:duotone>
            <a:extLst>
              <a:ext uri="{28A0092B-C50C-407E-A947-70E740481C1C}">
                <a14:useLocalDpi xmlns:a14="http://schemas.microsoft.com/office/drawing/2010/main"/>
              </a:ext>
            </a:extLst>
          </a:blip>
          <a:stretch>
            <a:fillRect/>
          </a:stretch>
        </p:blipFill>
        <p:spPr>
          <a:xfrm>
            <a:off x="6752881" y="4652443"/>
            <a:ext cx="779059" cy="725500"/>
          </a:xfrm>
          <a:prstGeom prst="rect">
            <a:avLst/>
          </a:prstGeom>
        </p:spPr>
      </p:pic>
      <p:sp>
        <p:nvSpPr>
          <p:cNvPr id="33" name="Oval 32">
            <a:extLst>
              <a:ext uri="{FF2B5EF4-FFF2-40B4-BE49-F238E27FC236}">
                <a16:creationId xmlns:a16="http://schemas.microsoft.com/office/drawing/2014/main" id="{51876575-F090-AA43-B568-942F635B403E}"/>
              </a:ext>
            </a:extLst>
          </p:cNvPr>
          <p:cNvSpPr/>
          <p:nvPr userDrawn="1"/>
        </p:nvSpPr>
        <p:spPr>
          <a:xfrm>
            <a:off x="5824742"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sp>
        <p:nvSpPr>
          <p:cNvPr id="34" name="Oval 33">
            <a:extLst>
              <a:ext uri="{FF2B5EF4-FFF2-40B4-BE49-F238E27FC236}">
                <a16:creationId xmlns:a16="http://schemas.microsoft.com/office/drawing/2014/main" id="{C7FFF3ED-53BA-3248-A807-0EDACB1FC7E8}"/>
              </a:ext>
            </a:extLst>
          </p:cNvPr>
          <p:cNvSpPr/>
          <p:nvPr userDrawn="1"/>
        </p:nvSpPr>
        <p:spPr>
          <a:xfrm>
            <a:off x="4918579"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pic>
        <p:nvPicPr>
          <p:cNvPr id="35" name="Picture 34">
            <a:extLst>
              <a:ext uri="{FF2B5EF4-FFF2-40B4-BE49-F238E27FC236}">
                <a16:creationId xmlns:a16="http://schemas.microsoft.com/office/drawing/2014/main" id="{C1D4945A-0C69-E144-A9EA-4F3C60511C32}"/>
              </a:ext>
            </a:extLst>
          </p:cNvPr>
          <p:cNvPicPr>
            <a:picLocks noChangeAspect="1"/>
          </p:cNvPicPr>
          <p:nvPr userDrawn="1"/>
        </p:nvPicPr>
        <p:blipFill>
          <a:blip r:embed="rId5"/>
          <a:stretch>
            <a:fillRect/>
          </a:stretch>
        </p:blipFill>
        <p:spPr>
          <a:xfrm>
            <a:off x="5986870" y="4749713"/>
            <a:ext cx="510664" cy="487968"/>
          </a:xfrm>
          <a:prstGeom prst="rect">
            <a:avLst/>
          </a:prstGeom>
        </p:spPr>
      </p:pic>
      <p:pic>
        <p:nvPicPr>
          <p:cNvPr id="36" name="Picture 35">
            <a:extLst>
              <a:ext uri="{FF2B5EF4-FFF2-40B4-BE49-F238E27FC236}">
                <a16:creationId xmlns:a16="http://schemas.microsoft.com/office/drawing/2014/main" id="{A956F6E6-34D0-EE49-8D2A-DC5F0B442208}"/>
              </a:ext>
            </a:extLst>
          </p:cNvPr>
          <p:cNvPicPr>
            <a:picLocks noChangeAspect="1"/>
          </p:cNvPicPr>
          <p:nvPr userDrawn="1"/>
        </p:nvPicPr>
        <p:blipFill>
          <a:blip r:embed="rId6"/>
          <a:stretch>
            <a:fillRect/>
          </a:stretch>
        </p:blipFill>
        <p:spPr>
          <a:xfrm>
            <a:off x="5214832" y="4749713"/>
            <a:ext cx="225940" cy="487968"/>
          </a:xfrm>
          <a:prstGeom prst="rect">
            <a:avLst/>
          </a:prstGeom>
        </p:spPr>
      </p:pic>
      <p:pic>
        <p:nvPicPr>
          <p:cNvPr id="37" name="Picture 36">
            <a:extLst>
              <a:ext uri="{FF2B5EF4-FFF2-40B4-BE49-F238E27FC236}">
                <a16:creationId xmlns:a16="http://schemas.microsoft.com/office/drawing/2014/main" id="{B3C66135-AF2A-664D-9305-4D1D0CF5486D}"/>
              </a:ext>
            </a:extLst>
          </p:cNvPr>
          <p:cNvPicPr>
            <a:picLocks noChangeAspect="1"/>
          </p:cNvPicPr>
          <p:nvPr userDrawn="1"/>
        </p:nvPicPr>
        <p:blipFill>
          <a:blip r:embed="rId7"/>
          <a:stretch>
            <a:fillRect/>
          </a:stretch>
        </p:blipFill>
        <p:spPr>
          <a:xfrm>
            <a:off x="4019563" y="346642"/>
            <a:ext cx="3831741" cy="506078"/>
          </a:xfrm>
          <a:prstGeom prst="rect">
            <a:avLst/>
          </a:prstGeom>
        </p:spPr>
      </p:pic>
      <p:sp>
        <p:nvSpPr>
          <p:cNvPr id="38" name="Oval 37">
            <a:extLst>
              <a:ext uri="{FF2B5EF4-FFF2-40B4-BE49-F238E27FC236}">
                <a16:creationId xmlns:a16="http://schemas.microsoft.com/office/drawing/2014/main" id="{8CB4CB17-4647-724B-81ED-A0864C1706A3}"/>
              </a:ext>
            </a:extLst>
          </p:cNvPr>
          <p:cNvSpPr/>
          <p:nvPr userDrawn="1"/>
        </p:nvSpPr>
        <p:spPr>
          <a:xfrm>
            <a:off x="7665834"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pic>
        <p:nvPicPr>
          <p:cNvPr id="39" name="Picture 38">
            <a:extLst>
              <a:ext uri="{FF2B5EF4-FFF2-40B4-BE49-F238E27FC236}">
                <a16:creationId xmlns:a16="http://schemas.microsoft.com/office/drawing/2014/main" id="{2CE2FC5E-9B2A-3D40-9535-CA602D4BFDDB}"/>
              </a:ext>
            </a:extLst>
          </p:cNvPr>
          <p:cNvPicPr>
            <a:picLocks noChangeAspect="1"/>
          </p:cNvPicPr>
          <p:nvPr userDrawn="1"/>
        </p:nvPicPr>
        <p:blipFill>
          <a:blip r:embed="rId8"/>
          <a:stretch>
            <a:fillRect/>
          </a:stretch>
        </p:blipFill>
        <p:spPr>
          <a:xfrm>
            <a:off x="7851304" y="4784360"/>
            <a:ext cx="461665" cy="461665"/>
          </a:xfrm>
          <a:prstGeom prst="rect">
            <a:avLst/>
          </a:prstGeom>
        </p:spPr>
      </p:pic>
    </p:spTree>
    <p:extLst>
      <p:ext uri="{BB962C8B-B14F-4D97-AF65-F5344CB8AC3E}">
        <p14:creationId xmlns:p14="http://schemas.microsoft.com/office/powerpoint/2010/main" val="20420567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8091F42-D043-2D40-AF98-6BB2A82D040A}"/>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0" y="-20675"/>
            <a:ext cx="12228755" cy="6878675"/>
          </a:xfrm>
          <a:prstGeom prst="rect">
            <a:avLst/>
          </a:prstGeom>
        </p:spPr>
      </p:pic>
      <p:sp>
        <p:nvSpPr>
          <p:cNvPr id="7" name="Rectangle 6">
            <a:extLst>
              <a:ext uri="{FF2B5EF4-FFF2-40B4-BE49-F238E27FC236}">
                <a16:creationId xmlns:a16="http://schemas.microsoft.com/office/drawing/2014/main" id="{027B43AF-6FA8-604C-9658-6C886FE656D4}"/>
              </a:ext>
            </a:extLst>
          </p:cNvPr>
          <p:cNvSpPr/>
          <p:nvPr userDrawn="1"/>
        </p:nvSpPr>
        <p:spPr>
          <a:xfrm>
            <a:off x="878529" y="1035902"/>
            <a:ext cx="10475271" cy="4765519"/>
          </a:xfrm>
          <a:prstGeom prst="rect">
            <a:avLst/>
          </a:prstGeom>
          <a:solidFill>
            <a:srgbClr val="061D37">
              <a:alpha val="87843"/>
            </a:srgbClr>
          </a:solidFill>
          <a:ln>
            <a:solidFill>
              <a:srgbClr val="4587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FF144-A874-8D40-9673-63158A6E1443}"/>
              </a:ext>
            </a:extLst>
          </p:cNvPr>
          <p:cNvSpPr>
            <a:spLocks noGrp="1"/>
          </p:cNvSpPr>
          <p:nvPr>
            <p:ph type="title" hasCustomPrompt="1"/>
          </p:nvPr>
        </p:nvSpPr>
        <p:spPr>
          <a:xfrm>
            <a:off x="1648313" y="2338891"/>
            <a:ext cx="8932127" cy="2355772"/>
          </a:xfrm>
        </p:spPr>
        <p:txBody>
          <a:bodyPr>
            <a:normAutofit/>
          </a:bodyPr>
          <a:lstStyle>
            <a:lvl1pPr algn="ctr">
              <a:defRPr sz="6600" b="1">
                <a:solidFill>
                  <a:schemeClr val="bg1"/>
                </a:solidFill>
                <a:latin typeface="Calibri" panose="020F0502020204030204" pitchFamily="34" charset="0"/>
                <a:cs typeface="Calibri" panose="020F0502020204030204" pitchFamily="34" charset="0"/>
              </a:defRPr>
            </a:lvl1pPr>
          </a:lstStyle>
          <a:p>
            <a:r>
              <a:rPr lang="en-US" dirty="0"/>
              <a:t>QUESTIONS?</a:t>
            </a:r>
          </a:p>
        </p:txBody>
      </p:sp>
    </p:spTree>
    <p:extLst>
      <p:ext uri="{BB962C8B-B14F-4D97-AF65-F5344CB8AC3E}">
        <p14:creationId xmlns:p14="http://schemas.microsoft.com/office/powerpoint/2010/main" val="40051496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C9533BF-1B93-2A43-BA34-0F3A82D7F33B}"/>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F85A012D-B070-7A49-BBFF-079F2561A59B}"/>
              </a:ext>
            </a:extLst>
          </p:cNvPr>
          <p:cNvSpPr>
            <a:spLocks noGrp="1"/>
          </p:cNvSpPr>
          <p:nvPr>
            <p:ph type="title"/>
          </p:nvPr>
        </p:nvSpPr>
        <p:spPr>
          <a:xfrm>
            <a:off x="574040" y="-22034"/>
            <a:ext cx="10515600" cy="1325563"/>
          </a:xfrm>
        </p:spPr>
        <p:txBody>
          <a:bodyPr>
            <a:normAutofit/>
          </a:bodyPr>
          <a:lstStyle>
            <a:lvl1pPr>
              <a:defRPr sz="4000" b="0" i="0">
                <a:solidFill>
                  <a:schemeClr val="bg1"/>
                </a:solidFill>
                <a:latin typeface="+mn-lt"/>
                <a:cs typeface="Gill Sans SemiBold" panose="020B0502020104020203" pitchFamily="34" charset="-79"/>
              </a:defRPr>
            </a:lvl1pPr>
          </a:lstStyle>
          <a:p>
            <a:r>
              <a:rPr lang="en-US" dirty="0"/>
              <a:t>Click to edit Master title style</a:t>
            </a:r>
          </a:p>
        </p:txBody>
      </p:sp>
      <p:sp>
        <p:nvSpPr>
          <p:cNvPr id="3" name="Content Placeholder 2">
            <a:extLst>
              <a:ext uri="{FF2B5EF4-FFF2-40B4-BE49-F238E27FC236}">
                <a16:creationId xmlns:a16="http://schemas.microsoft.com/office/drawing/2014/main" id="{2F388373-B974-7948-9839-60119604B6BD}"/>
              </a:ext>
            </a:extLst>
          </p:cNvPr>
          <p:cNvSpPr>
            <a:spLocks noGrp="1"/>
          </p:cNvSpPr>
          <p:nvPr>
            <p:ph idx="1"/>
          </p:nvPr>
        </p:nvSpPr>
        <p:spPr>
          <a:xfrm>
            <a:off x="0" y="3590693"/>
            <a:ext cx="3869473" cy="2508211"/>
          </a:xfrm>
        </p:spPr>
        <p:txBody>
          <a:bodyPr/>
          <a:lstStyle>
            <a:lvl1pPr marL="0" indent="0">
              <a:buNone/>
              <a:defRPr/>
            </a:lvl1pPr>
          </a:lstStyle>
          <a:p>
            <a:pPr lvl="0"/>
            <a:endParaRPr lang="en-US" dirty="0"/>
          </a:p>
        </p:txBody>
      </p:sp>
      <p:sp>
        <p:nvSpPr>
          <p:cNvPr id="4" name="Date Placeholder 3">
            <a:extLst>
              <a:ext uri="{FF2B5EF4-FFF2-40B4-BE49-F238E27FC236}">
                <a16:creationId xmlns:a16="http://schemas.microsoft.com/office/drawing/2014/main" id="{C9BEF32D-C8B6-BA4F-BA24-DA606CECF088}"/>
              </a:ext>
            </a:extLst>
          </p:cNvPr>
          <p:cNvSpPr>
            <a:spLocks noGrp="1"/>
          </p:cNvSpPr>
          <p:nvPr>
            <p:ph type="dt" sz="half" idx="10"/>
          </p:nvPr>
        </p:nvSpPr>
        <p:spPr/>
        <p:txBody>
          <a:bodyPr/>
          <a:lstStyle/>
          <a:p>
            <a:fld id="{847C78A7-2F02-43B5-BEE3-EF9B8A019DC4}" type="datetime1">
              <a:rPr lang="en-US" smtClean="0"/>
              <a:t>7/29/2026</a:t>
            </a:fld>
            <a:endParaRPr lang="en-US"/>
          </a:p>
        </p:txBody>
      </p:sp>
      <p:sp>
        <p:nvSpPr>
          <p:cNvPr id="5" name="Footer Placeholder 4">
            <a:extLst>
              <a:ext uri="{FF2B5EF4-FFF2-40B4-BE49-F238E27FC236}">
                <a16:creationId xmlns:a16="http://schemas.microsoft.com/office/drawing/2014/main" id="{127AB533-0985-E44A-9957-3DDE711C78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95A9F8-B433-CD4D-B0E5-00FDB974B120}"/>
              </a:ext>
            </a:extLst>
          </p:cNvPr>
          <p:cNvSpPr>
            <a:spLocks noGrp="1"/>
          </p:cNvSpPr>
          <p:nvPr>
            <p:ph type="sldNum" sz="quarter" idx="12"/>
          </p:nvPr>
        </p:nvSpPr>
        <p:spPr/>
        <p:txBody>
          <a:bodyPr/>
          <a:lstStyle/>
          <a:p>
            <a:fld id="{61C45A3A-841E-C04D-A6C3-2A644B41F8FE}" type="slidenum">
              <a:rPr lang="en-US" smtClean="0"/>
              <a:t>‹#›</a:t>
            </a:fld>
            <a:endParaRPr lang="en-US"/>
          </a:p>
        </p:txBody>
      </p:sp>
      <p:sp>
        <p:nvSpPr>
          <p:cNvPr id="10" name="Content Placeholder 2">
            <a:extLst>
              <a:ext uri="{FF2B5EF4-FFF2-40B4-BE49-F238E27FC236}">
                <a16:creationId xmlns:a16="http://schemas.microsoft.com/office/drawing/2014/main" id="{F564AE5A-5633-B34B-B7DD-4DCEFBFC0B17}"/>
              </a:ext>
            </a:extLst>
          </p:cNvPr>
          <p:cNvSpPr>
            <a:spLocks noGrp="1"/>
          </p:cNvSpPr>
          <p:nvPr>
            <p:ph idx="13"/>
          </p:nvPr>
        </p:nvSpPr>
        <p:spPr>
          <a:xfrm>
            <a:off x="4104248" y="3590693"/>
            <a:ext cx="3939168" cy="2508211"/>
          </a:xfr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82884886-4728-6142-8698-38627184E6BC}"/>
              </a:ext>
            </a:extLst>
          </p:cNvPr>
          <p:cNvSpPr>
            <a:spLocks noGrp="1"/>
          </p:cNvSpPr>
          <p:nvPr>
            <p:ph idx="14"/>
          </p:nvPr>
        </p:nvSpPr>
        <p:spPr>
          <a:xfrm>
            <a:off x="8283498" y="3590693"/>
            <a:ext cx="3908502" cy="250821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endParaRPr lang="en-US" dirty="0"/>
          </a:p>
        </p:txBody>
      </p:sp>
      <p:sp>
        <p:nvSpPr>
          <p:cNvPr id="12" name="Text Placeholder 3">
            <a:extLst>
              <a:ext uri="{FF2B5EF4-FFF2-40B4-BE49-F238E27FC236}">
                <a16:creationId xmlns:a16="http://schemas.microsoft.com/office/drawing/2014/main" id="{1C17D88D-1B35-A843-BA46-506AB4A8754C}"/>
              </a:ext>
            </a:extLst>
          </p:cNvPr>
          <p:cNvSpPr>
            <a:spLocks noGrp="1"/>
          </p:cNvSpPr>
          <p:nvPr>
            <p:ph type="body" sz="half" idx="2"/>
          </p:nvPr>
        </p:nvSpPr>
        <p:spPr>
          <a:xfrm>
            <a:off x="719253" y="1622502"/>
            <a:ext cx="10753493" cy="1143000"/>
          </a:xfrm>
        </p:spPr>
        <p:txBody>
          <a:bodyPr>
            <a:normAutofit/>
          </a:bodyPr>
          <a:lstStyle>
            <a:lvl1pPr marL="0" inden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pic>
        <p:nvPicPr>
          <p:cNvPr id="19" name="Picture 18">
            <a:extLst>
              <a:ext uri="{FF2B5EF4-FFF2-40B4-BE49-F238E27FC236}">
                <a16:creationId xmlns:a16="http://schemas.microsoft.com/office/drawing/2014/main" id="{CAD91200-3642-8946-A772-E48D2472F965}"/>
              </a:ext>
              <a:ext uri="{C183D7F6-B498-43B3-948B-1728B52AA6E4}">
                <adec:decorative xmlns:adec="http://schemas.microsoft.com/office/drawing/2017/decorative" val="1"/>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Tree>
    <p:extLst>
      <p:ext uri="{BB962C8B-B14F-4D97-AF65-F5344CB8AC3E}">
        <p14:creationId xmlns:p14="http://schemas.microsoft.com/office/powerpoint/2010/main" val="2339118824"/>
      </p:ext>
    </p:extLst>
  </p:cSld>
  <p:clrMapOvr>
    <a:masterClrMapping/>
  </p:clrMapOvr>
  <p:extLst>
    <p:ext uri="{DCECCB84-F9BA-43D5-87BE-67443E8EF086}">
      <p15:sldGuideLst xmlns:p15="http://schemas.microsoft.com/office/powerpoint/2012/main">
        <p15:guide id="1" orient="horz" pos="2160">
          <p15:clr>
            <a:srgbClr val="FBAE40"/>
          </p15:clr>
        </p15:guide>
        <p15:guide id="3" pos="384">
          <p15:clr>
            <a:srgbClr val="FBAE40"/>
          </p15:clr>
        </p15:guide>
        <p15:guide id="4" pos="7296">
          <p15:clr>
            <a:srgbClr val="FBAE40"/>
          </p15:clr>
        </p15:guide>
        <p15:guide id="5" orient="horz" pos="504">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61BAFE4-3996-9B40-A849-0450F4C59513}"/>
              </a:ext>
            </a:extLst>
          </p:cNvPr>
          <p:cNvPicPr>
            <a:picLocks noChangeAspect="1"/>
          </p:cNvPicPr>
          <p:nvPr userDrawn="1"/>
        </p:nvPicPr>
        <p:blipFill>
          <a:blip r:embed="rId2"/>
          <a:stretch>
            <a:fillRect/>
          </a:stretch>
        </p:blipFill>
        <p:spPr>
          <a:xfrm>
            <a:off x="0" y="-20675"/>
            <a:ext cx="12228755" cy="6878674"/>
          </a:xfrm>
          <a:prstGeom prst="rect">
            <a:avLst/>
          </a:prstGeom>
        </p:spPr>
      </p:pic>
      <p:sp>
        <p:nvSpPr>
          <p:cNvPr id="2" name="Title 1">
            <a:extLst>
              <a:ext uri="{FF2B5EF4-FFF2-40B4-BE49-F238E27FC236}">
                <a16:creationId xmlns:a16="http://schemas.microsoft.com/office/drawing/2014/main" id="{44D804DA-26DC-094D-81DE-93F10F39FF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6651A0C-9B64-634D-8A09-BE241A244C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673619D-369A-3C40-8401-DAA021E87AD1}"/>
              </a:ext>
            </a:extLst>
          </p:cNvPr>
          <p:cNvSpPr>
            <a:spLocks noGrp="1"/>
          </p:cNvSpPr>
          <p:nvPr>
            <p:ph type="dt" sz="half" idx="10"/>
          </p:nvPr>
        </p:nvSpPr>
        <p:spPr/>
        <p:txBody>
          <a:bodyPr/>
          <a:lstStyle/>
          <a:p>
            <a:fld id="{11A84E01-FA1D-DF4D-8154-31A9A1861279}" type="datetimeFigureOut">
              <a:rPr lang="en-US" smtClean="0"/>
              <a:t>7/29/2026</a:t>
            </a:fld>
            <a:endParaRPr lang="en-US"/>
          </a:p>
        </p:txBody>
      </p:sp>
      <p:sp>
        <p:nvSpPr>
          <p:cNvPr id="5" name="Footer Placeholder 4">
            <a:extLst>
              <a:ext uri="{FF2B5EF4-FFF2-40B4-BE49-F238E27FC236}">
                <a16:creationId xmlns:a16="http://schemas.microsoft.com/office/drawing/2014/main" id="{E2FA8995-CDE0-A646-B4C0-DF68570AC6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42D4CD-0567-AA4B-BE1B-B504FA737AED}"/>
              </a:ext>
            </a:extLst>
          </p:cNvPr>
          <p:cNvSpPr>
            <a:spLocks noGrp="1"/>
          </p:cNvSpPr>
          <p:nvPr>
            <p:ph type="sldNum" sz="quarter" idx="12"/>
          </p:nvPr>
        </p:nvSpPr>
        <p:spPr/>
        <p:txBody>
          <a:bodyPr/>
          <a:lstStyle/>
          <a:p>
            <a:fld id="{54EEB62B-FDC5-F542-B36B-F4CCC4099D47}" type="slidenum">
              <a:rPr lang="en-US" smtClean="0"/>
              <a:t>‹#›</a:t>
            </a:fld>
            <a:endParaRPr lang="en-US"/>
          </a:p>
        </p:txBody>
      </p:sp>
    </p:spTree>
    <p:extLst>
      <p:ext uri="{BB962C8B-B14F-4D97-AF65-F5344CB8AC3E}">
        <p14:creationId xmlns:p14="http://schemas.microsoft.com/office/powerpoint/2010/main" val="206081019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1087707-6360-8941-90A4-F513F10249C7}"/>
              </a:ext>
            </a:extLst>
          </p:cNvPr>
          <p:cNvPicPr>
            <a:picLocks noChangeAspect="1"/>
          </p:cNvPicPr>
          <p:nvPr userDrawn="1"/>
        </p:nvPicPr>
        <p:blipFill>
          <a:blip r:embed="rId2"/>
          <a:stretch>
            <a:fillRect/>
          </a:stretch>
        </p:blipFill>
        <p:spPr>
          <a:xfrm>
            <a:off x="-14032" y="0"/>
            <a:ext cx="12228755" cy="5753459"/>
          </a:xfrm>
          <a:prstGeom prst="rect">
            <a:avLst/>
          </a:prstGeom>
        </p:spPr>
      </p:pic>
      <p:sp>
        <p:nvSpPr>
          <p:cNvPr id="2" name="Title 1">
            <a:extLst>
              <a:ext uri="{FF2B5EF4-FFF2-40B4-BE49-F238E27FC236}">
                <a16:creationId xmlns:a16="http://schemas.microsoft.com/office/drawing/2014/main" id="{EE906198-1EEA-C342-A1A2-40617829A00E}"/>
              </a:ext>
            </a:extLst>
          </p:cNvPr>
          <p:cNvSpPr>
            <a:spLocks noGrp="1"/>
          </p:cNvSpPr>
          <p:nvPr>
            <p:ph type="title"/>
          </p:nvPr>
        </p:nvSpPr>
        <p:spPr>
          <a:xfrm>
            <a:off x="497839" y="1252920"/>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8" name="Picture 7">
            <a:extLst>
              <a:ext uri="{FF2B5EF4-FFF2-40B4-BE49-F238E27FC236}">
                <a16:creationId xmlns:a16="http://schemas.microsoft.com/office/drawing/2014/main" id="{B0F299C8-3CCB-9F48-A452-224FD24BD1E7}"/>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9" name="Straight Connector 8">
            <a:extLst>
              <a:ext uri="{FF2B5EF4-FFF2-40B4-BE49-F238E27FC236}">
                <a16:creationId xmlns:a16="http://schemas.microsoft.com/office/drawing/2014/main" id="{1893A121-89FF-D74D-B673-3DF25B57E1AE}"/>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957EA63F-E258-8B4D-B70A-6AFAEA50ED00}"/>
              </a:ext>
            </a:extLst>
          </p:cNvPr>
          <p:cNvPicPr>
            <a:picLocks noChangeAspect="1"/>
          </p:cNvPicPr>
          <p:nvPr userDrawn="1"/>
        </p:nvPicPr>
        <p:blipFill>
          <a:blip r:embed="rId4"/>
          <a:stretch>
            <a:fillRect/>
          </a:stretch>
        </p:blipFill>
        <p:spPr>
          <a:xfrm>
            <a:off x="359617" y="6004119"/>
            <a:ext cx="3973068" cy="524744"/>
          </a:xfrm>
          <a:prstGeom prst="rect">
            <a:avLst/>
          </a:prstGeom>
        </p:spPr>
      </p:pic>
      <p:pic>
        <p:nvPicPr>
          <p:cNvPr id="7" name="Picture 6">
            <a:extLst>
              <a:ext uri="{FF2B5EF4-FFF2-40B4-BE49-F238E27FC236}">
                <a16:creationId xmlns:a16="http://schemas.microsoft.com/office/drawing/2014/main" id="{44269CF5-2F6F-516F-EE3C-4EED1F492D6D}"/>
              </a:ext>
            </a:extLst>
          </p:cNvPr>
          <p:cNvPicPr>
            <a:picLocks noChangeAspect="1"/>
          </p:cNvPicPr>
          <p:nvPr userDrawn="1"/>
        </p:nvPicPr>
        <p:blipFill>
          <a:blip r:embed="rId5"/>
          <a:srcRect/>
          <a:stretch/>
        </p:blipFill>
        <p:spPr>
          <a:xfrm>
            <a:off x="7954110" y="5894780"/>
            <a:ext cx="3981066" cy="676656"/>
          </a:xfrm>
          <a:prstGeom prst="rect">
            <a:avLst/>
          </a:prstGeom>
        </p:spPr>
      </p:pic>
    </p:spTree>
    <p:extLst>
      <p:ext uri="{BB962C8B-B14F-4D97-AF65-F5344CB8AC3E}">
        <p14:creationId xmlns:p14="http://schemas.microsoft.com/office/powerpoint/2010/main" val="2718458400"/>
      </p:ext>
    </p:extLst>
  </p:cSld>
  <p:clrMapOvr>
    <a:masterClrMapping/>
  </p:clrMapOvr>
  <p:extLst>
    <p:ext uri="{DCECCB84-F9BA-43D5-87BE-67443E8EF086}">
      <p15:sldGuideLst xmlns:p15="http://schemas.microsoft.com/office/powerpoint/2012/main">
        <p15:guide id="1" orient="horz" pos="1368">
          <p15:clr>
            <a:srgbClr val="FBAE40"/>
          </p15:clr>
        </p15:guide>
        <p15:guide id="2"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52A621-B74F-3A41-A866-D2CD7F26E2C4}"/>
              </a:ext>
            </a:extLst>
          </p:cNvPr>
          <p:cNvPicPr>
            <a:picLocks noChangeAspect="1"/>
          </p:cNvPicPr>
          <p:nvPr userDrawn="1"/>
        </p:nvPicPr>
        <p:blipFill>
          <a:blip r:embed="rId2"/>
          <a:stretch>
            <a:fillRect/>
          </a:stretch>
        </p:blipFill>
        <p:spPr>
          <a:xfrm>
            <a:off x="-4" y="0"/>
            <a:ext cx="12195655" cy="5737886"/>
          </a:xfrm>
          <a:prstGeom prst="rect">
            <a:avLst/>
          </a:prstGeom>
        </p:spPr>
      </p:pic>
      <p:sp>
        <p:nvSpPr>
          <p:cNvPr id="2" name="Title 1">
            <a:extLst>
              <a:ext uri="{FF2B5EF4-FFF2-40B4-BE49-F238E27FC236}">
                <a16:creationId xmlns:a16="http://schemas.microsoft.com/office/drawing/2014/main" id="{1B3A74CB-75CA-FB48-A8B5-239B7A321153}"/>
              </a:ext>
            </a:extLst>
          </p:cNvPr>
          <p:cNvSpPr>
            <a:spLocks noGrp="1"/>
          </p:cNvSpPr>
          <p:nvPr>
            <p:ph type="title"/>
          </p:nvPr>
        </p:nvSpPr>
        <p:spPr>
          <a:xfrm>
            <a:off x="497840" y="1253809"/>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11" name="Picture 10">
            <a:extLst>
              <a:ext uri="{FF2B5EF4-FFF2-40B4-BE49-F238E27FC236}">
                <a16:creationId xmlns:a16="http://schemas.microsoft.com/office/drawing/2014/main" id="{DF795348-E952-2E4A-B6F1-C0FE7ADEFF5A}"/>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3" name="Straight Connector 12">
            <a:extLst>
              <a:ext uri="{FF2B5EF4-FFF2-40B4-BE49-F238E27FC236}">
                <a16:creationId xmlns:a16="http://schemas.microsoft.com/office/drawing/2014/main" id="{33E6F119-D7E5-DE4E-A9F5-72940F83BFA5}"/>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50B58202-31F7-CE4A-9978-3C1A0749C237}"/>
              </a:ext>
            </a:extLst>
          </p:cNvPr>
          <p:cNvPicPr>
            <a:picLocks noChangeAspect="1"/>
          </p:cNvPicPr>
          <p:nvPr userDrawn="1"/>
        </p:nvPicPr>
        <p:blipFill>
          <a:blip r:embed="rId4"/>
          <a:stretch>
            <a:fillRect/>
          </a:stretch>
        </p:blipFill>
        <p:spPr>
          <a:xfrm>
            <a:off x="359617" y="6004119"/>
            <a:ext cx="3973068" cy="524744"/>
          </a:xfrm>
          <a:prstGeom prst="rect">
            <a:avLst/>
          </a:prstGeom>
        </p:spPr>
      </p:pic>
      <p:pic>
        <p:nvPicPr>
          <p:cNvPr id="3" name="Picture 2">
            <a:extLst>
              <a:ext uri="{FF2B5EF4-FFF2-40B4-BE49-F238E27FC236}">
                <a16:creationId xmlns:a16="http://schemas.microsoft.com/office/drawing/2014/main" id="{8947392E-9276-0C92-9C98-AAABDA533C96}"/>
              </a:ext>
            </a:extLst>
          </p:cNvPr>
          <p:cNvPicPr>
            <a:picLocks noChangeAspect="1"/>
          </p:cNvPicPr>
          <p:nvPr userDrawn="1"/>
        </p:nvPicPr>
        <p:blipFill>
          <a:blip r:embed="rId5"/>
          <a:srcRect/>
          <a:stretch/>
        </p:blipFill>
        <p:spPr>
          <a:xfrm>
            <a:off x="7954110" y="5894780"/>
            <a:ext cx="3981066" cy="676656"/>
          </a:xfrm>
          <a:prstGeom prst="rect">
            <a:avLst/>
          </a:prstGeom>
        </p:spPr>
      </p:pic>
    </p:spTree>
    <p:extLst>
      <p:ext uri="{BB962C8B-B14F-4D97-AF65-F5344CB8AC3E}">
        <p14:creationId xmlns:p14="http://schemas.microsoft.com/office/powerpoint/2010/main" val="37025969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C69E64F-3518-6443-83D9-B05718EA0430}"/>
              </a:ext>
            </a:extLst>
          </p:cNvPr>
          <p:cNvPicPr>
            <a:picLocks noChangeAspect="1"/>
          </p:cNvPicPr>
          <p:nvPr userDrawn="1"/>
        </p:nvPicPr>
        <p:blipFill>
          <a:blip r:embed="rId2"/>
          <a:stretch>
            <a:fillRect/>
          </a:stretch>
        </p:blipFill>
        <p:spPr>
          <a:xfrm>
            <a:off x="-5803" y="0"/>
            <a:ext cx="12192000" cy="6085417"/>
          </a:xfrm>
          <a:prstGeom prst="rect">
            <a:avLst/>
          </a:prstGeom>
        </p:spPr>
      </p:pic>
      <p:sp>
        <p:nvSpPr>
          <p:cNvPr id="2" name="Title 1">
            <a:extLst>
              <a:ext uri="{FF2B5EF4-FFF2-40B4-BE49-F238E27FC236}">
                <a16:creationId xmlns:a16="http://schemas.microsoft.com/office/drawing/2014/main" id="{B4C41454-5D83-B04E-81AF-9FD3FC939AC1}"/>
              </a:ext>
            </a:extLst>
          </p:cNvPr>
          <p:cNvSpPr>
            <a:spLocks noGrp="1"/>
          </p:cNvSpPr>
          <p:nvPr>
            <p:ph type="title"/>
          </p:nvPr>
        </p:nvSpPr>
        <p:spPr>
          <a:xfrm>
            <a:off x="501874" y="1253810"/>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7" name="Picture 6">
            <a:extLst>
              <a:ext uri="{FF2B5EF4-FFF2-40B4-BE49-F238E27FC236}">
                <a16:creationId xmlns:a16="http://schemas.microsoft.com/office/drawing/2014/main" id="{11E0493E-BF3F-BB45-AA8B-B5CC0BCE5233}"/>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8" name="Straight Connector 7">
            <a:extLst>
              <a:ext uri="{FF2B5EF4-FFF2-40B4-BE49-F238E27FC236}">
                <a16:creationId xmlns:a16="http://schemas.microsoft.com/office/drawing/2014/main" id="{17CAAED3-6E58-C048-8DCC-F1DC236879DA}"/>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04F07147-0DCE-E846-A4DA-BDE4789366AE}"/>
              </a:ext>
            </a:extLst>
          </p:cNvPr>
          <p:cNvPicPr>
            <a:picLocks noChangeAspect="1"/>
          </p:cNvPicPr>
          <p:nvPr userDrawn="1"/>
        </p:nvPicPr>
        <p:blipFill>
          <a:blip r:embed="rId4"/>
          <a:stretch>
            <a:fillRect/>
          </a:stretch>
        </p:blipFill>
        <p:spPr>
          <a:xfrm>
            <a:off x="359617" y="6004119"/>
            <a:ext cx="3973068" cy="524744"/>
          </a:xfrm>
          <a:prstGeom prst="rect">
            <a:avLst/>
          </a:prstGeom>
        </p:spPr>
      </p:pic>
      <p:pic>
        <p:nvPicPr>
          <p:cNvPr id="3" name="Picture 2">
            <a:extLst>
              <a:ext uri="{FF2B5EF4-FFF2-40B4-BE49-F238E27FC236}">
                <a16:creationId xmlns:a16="http://schemas.microsoft.com/office/drawing/2014/main" id="{45940472-D5A2-9EC1-1A01-A0EA5FD75C5D}"/>
              </a:ext>
            </a:extLst>
          </p:cNvPr>
          <p:cNvPicPr>
            <a:picLocks noChangeAspect="1"/>
          </p:cNvPicPr>
          <p:nvPr userDrawn="1"/>
        </p:nvPicPr>
        <p:blipFill>
          <a:blip r:embed="rId5"/>
          <a:srcRect/>
          <a:stretch/>
        </p:blipFill>
        <p:spPr>
          <a:xfrm>
            <a:off x="7954110" y="5894780"/>
            <a:ext cx="3981066" cy="676656"/>
          </a:xfrm>
          <a:prstGeom prst="rect">
            <a:avLst/>
          </a:prstGeom>
        </p:spPr>
      </p:pic>
    </p:spTree>
    <p:extLst>
      <p:ext uri="{BB962C8B-B14F-4D97-AF65-F5344CB8AC3E}">
        <p14:creationId xmlns:p14="http://schemas.microsoft.com/office/powerpoint/2010/main" val="34503990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9FB257F-E78B-5143-9197-29A7753A1BD4}"/>
              </a:ext>
            </a:extLst>
          </p:cNvPr>
          <p:cNvSpPr/>
          <p:nvPr userDrawn="1"/>
        </p:nvSpPr>
        <p:spPr>
          <a:xfrm>
            <a:off x="-3" y="5598633"/>
            <a:ext cx="12195652" cy="1259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C69E64F-3518-6443-83D9-B05718EA0430}"/>
              </a:ext>
            </a:extLst>
          </p:cNvPr>
          <p:cNvPicPr>
            <a:picLocks noChangeAspect="1"/>
          </p:cNvPicPr>
          <p:nvPr userDrawn="1"/>
        </p:nvPicPr>
        <p:blipFill>
          <a:blip r:embed="rId2"/>
          <a:stretch>
            <a:fillRect/>
          </a:stretch>
        </p:blipFill>
        <p:spPr>
          <a:xfrm>
            <a:off x="-6985" y="1963"/>
            <a:ext cx="12198984" cy="6861929"/>
          </a:xfrm>
          <a:prstGeom prst="rect">
            <a:avLst/>
          </a:prstGeom>
        </p:spPr>
      </p:pic>
      <p:sp>
        <p:nvSpPr>
          <p:cNvPr id="2" name="Title 1">
            <a:extLst>
              <a:ext uri="{FF2B5EF4-FFF2-40B4-BE49-F238E27FC236}">
                <a16:creationId xmlns:a16="http://schemas.microsoft.com/office/drawing/2014/main" id="{B4C41454-5D83-B04E-81AF-9FD3FC939AC1}"/>
              </a:ext>
            </a:extLst>
          </p:cNvPr>
          <p:cNvSpPr>
            <a:spLocks noGrp="1"/>
          </p:cNvSpPr>
          <p:nvPr>
            <p:ph type="title"/>
          </p:nvPr>
        </p:nvSpPr>
        <p:spPr>
          <a:xfrm>
            <a:off x="501874" y="1253810"/>
            <a:ext cx="10515600" cy="1325563"/>
          </a:xfrm>
        </p:spPr>
        <p:txBody>
          <a:bodyPr>
            <a:no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9" name="Picture 8">
            <a:extLst>
              <a:ext uri="{FF2B5EF4-FFF2-40B4-BE49-F238E27FC236}">
                <a16:creationId xmlns:a16="http://schemas.microsoft.com/office/drawing/2014/main" id="{7BC7EFF5-A996-6F4F-B042-6AC5C9AD1E03}"/>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2" name="Straight Connector 11">
            <a:extLst>
              <a:ext uri="{FF2B5EF4-FFF2-40B4-BE49-F238E27FC236}">
                <a16:creationId xmlns:a16="http://schemas.microsoft.com/office/drawing/2014/main" id="{3EF5BCF3-54DD-114C-AC77-41AB67A43060}"/>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4344B58A-64BB-1A4E-81E8-E93017BCC390}"/>
              </a:ext>
            </a:extLst>
          </p:cNvPr>
          <p:cNvPicPr>
            <a:picLocks noChangeAspect="1"/>
          </p:cNvPicPr>
          <p:nvPr userDrawn="1"/>
        </p:nvPicPr>
        <p:blipFill>
          <a:blip r:embed="rId4"/>
          <a:stretch>
            <a:fillRect/>
          </a:stretch>
        </p:blipFill>
        <p:spPr>
          <a:xfrm>
            <a:off x="359617" y="6004119"/>
            <a:ext cx="3973068" cy="524744"/>
          </a:xfrm>
          <a:prstGeom prst="rect">
            <a:avLst/>
          </a:prstGeom>
        </p:spPr>
      </p:pic>
      <p:pic>
        <p:nvPicPr>
          <p:cNvPr id="4" name="Picture 3">
            <a:extLst>
              <a:ext uri="{FF2B5EF4-FFF2-40B4-BE49-F238E27FC236}">
                <a16:creationId xmlns:a16="http://schemas.microsoft.com/office/drawing/2014/main" id="{625762C1-8D7B-7BEA-0731-096DFDE3B68D}"/>
              </a:ext>
            </a:extLst>
          </p:cNvPr>
          <p:cNvPicPr>
            <a:picLocks noChangeAspect="1"/>
          </p:cNvPicPr>
          <p:nvPr userDrawn="1"/>
        </p:nvPicPr>
        <p:blipFill>
          <a:blip r:embed="rId5"/>
          <a:srcRect/>
          <a:stretch/>
        </p:blipFill>
        <p:spPr>
          <a:xfrm>
            <a:off x="7954110" y="5894780"/>
            <a:ext cx="3981066" cy="676656"/>
          </a:xfrm>
          <a:prstGeom prst="rect">
            <a:avLst/>
          </a:prstGeom>
        </p:spPr>
      </p:pic>
    </p:spTree>
    <p:extLst>
      <p:ext uri="{BB962C8B-B14F-4D97-AF65-F5344CB8AC3E}">
        <p14:creationId xmlns:p14="http://schemas.microsoft.com/office/powerpoint/2010/main" val="298140635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4A55C6F-E7F4-A34D-83D6-1B9F5F22E13C}"/>
              </a:ext>
            </a:extLst>
          </p:cNvPr>
          <p:cNvPicPr>
            <a:picLocks noChangeAspect="1"/>
          </p:cNvPicPr>
          <p:nvPr userDrawn="1"/>
        </p:nvPicPr>
        <p:blipFill>
          <a:blip r:embed="rId2"/>
          <a:stretch>
            <a:fillRect/>
          </a:stretch>
        </p:blipFill>
        <p:spPr>
          <a:xfrm>
            <a:off x="0" y="-20675"/>
            <a:ext cx="12228755" cy="6878674"/>
          </a:xfrm>
          <a:prstGeom prst="rect">
            <a:avLst/>
          </a:prstGeom>
        </p:spPr>
      </p:pic>
      <p:sp>
        <p:nvSpPr>
          <p:cNvPr id="2" name="Title 1">
            <a:extLst>
              <a:ext uri="{FF2B5EF4-FFF2-40B4-BE49-F238E27FC236}">
                <a16:creationId xmlns:a16="http://schemas.microsoft.com/office/drawing/2014/main" id="{2A5EF4BE-40B8-144A-9D54-23B78E3AA617}"/>
              </a:ext>
            </a:extLst>
          </p:cNvPr>
          <p:cNvSpPr>
            <a:spLocks noGrp="1"/>
          </p:cNvSpPr>
          <p:nvPr>
            <p:ph type="ctrTitle"/>
          </p:nvPr>
        </p:nvSpPr>
        <p:spPr>
          <a:xfrm>
            <a:off x="501874" y="1170432"/>
            <a:ext cx="10166126" cy="1211612"/>
          </a:xfrm>
        </p:spPr>
        <p:txBody>
          <a:bodyPr anchor="b"/>
          <a:lstStyle>
            <a:lvl1pPr algn="l">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AE4CF5BF-A748-DB47-BF3F-3ADB26A49B10}"/>
              </a:ext>
            </a:extLst>
          </p:cNvPr>
          <p:cNvSpPr>
            <a:spLocks noGrp="1"/>
          </p:cNvSpPr>
          <p:nvPr>
            <p:ph type="dt" sz="half" idx="10"/>
          </p:nvPr>
        </p:nvSpPr>
        <p:spPr>
          <a:xfrm>
            <a:off x="838200" y="6356350"/>
            <a:ext cx="2743200" cy="365125"/>
          </a:xfrm>
          <a:prstGeom prst="rect">
            <a:avLst/>
          </a:prstGeom>
        </p:spPr>
        <p:txBody>
          <a:bodyPr/>
          <a:lstStyle/>
          <a:p>
            <a:fld id="{5667F5AF-E0DF-6E43-A1D7-F5FEFFC73166}" type="datetimeFigureOut">
              <a:rPr lang="en-US" smtClean="0"/>
              <a:t>7/29/2026</a:t>
            </a:fld>
            <a:endParaRPr lang="en-US"/>
          </a:p>
        </p:txBody>
      </p:sp>
      <p:sp>
        <p:nvSpPr>
          <p:cNvPr id="5" name="Footer Placeholder 4">
            <a:extLst>
              <a:ext uri="{FF2B5EF4-FFF2-40B4-BE49-F238E27FC236}">
                <a16:creationId xmlns:a16="http://schemas.microsoft.com/office/drawing/2014/main" id="{E329A668-5308-374A-A0F0-7F1E52D01DC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CE107C0-9B05-8F45-903D-464476525AD8}"/>
              </a:ext>
            </a:extLst>
          </p:cNvPr>
          <p:cNvSpPr>
            <a:spLocks noGrp="1"/>
          </p:cNvSpPr>
          <p:nvPr>
            <p:ph type="sldNum" sz="quarter" idx="12"/>
          </p:nvPr>
        </p:nvSpPr>
        <p:spPr>
          <a:xfrm>
            <a:off x="8610600" y="6356350"/>
            <a:ext cx="2743200" cy="365125"/>
          </a:xfrm>
          <a:prstGeom prst="rect">
            <a:avLst/>
          </a:prstGeom>
        </p:spPr>
        <p:txBody>
          <a:bodyPr/>
          <a:lstStyle/>
          <a:p>
            <a:fld id="{65E71D35-3A4C-544C-8023-6D77DCD91F75}" type="slidenum">
              <a:rPr lang="en-US" smtClean="0"/>
              <a:t>‹#›</a:t>
            </a:fld>
            <a:endParaRPr lang="en-US"/>
          </a:p>
        </p:txBody>
      </p:sp>
      <p:pic>
        <p:nvPicPr>
          <p:cNvPr id="13" name="Picture 12">
            <a:extLst>
              <a:ext uri="{FF2B5EF4-FFF2-40B4-BE49-F238E27FC236}">
                <a16:creationId xmlns:a16="http://schemas.microsoft.com/office/drawing/2014/main" id="{EA09FAE3-492E-8945-991C-5D2A0F241543}"/>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4" name="Straight Connector 13">
            <a:extLst>
              <a:ext uri="{FF2B5EF4-FFF2-40B4-BE49-F238E27FC236}">
                <a16:creationId xmlns:a16="http://schemas.microsoft.com/office/drawing/2014/main" id="{DA63CDE5-653C-2C48-B912-0A4C8B267902}"/>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14586481-B74D-E246-A8E6-67A65FAC520D}"/>
              </a:ext>
            </a:extLst>
          </p:cNvPr>
          <p:cNvPicPr>
            <a:picLocks noChangeAspect="1"/>
          </p:cNvPicPr>
          <p:nvPr userDrawn="1"/>
        </p:nvPicPr>
        <p:blipFill>
          <a:blip r:embed="rId4"/>
          <a:stretch>
            <a:fillRect/>
          </a:stretch>
        </p:blipFill>
        <p:spPr>
          <a:xfrm>
            <a:off x="359617" y="6004119"/>
            <a:ext cx="3973068" cy="524744"/>
          </a:xfrm>
          <a:prstGeom prst="rect">
            <a:avLst/>
          </a:prstGeom>
        </p:spPr>
      </p:pic>
      <p:pic>
        <p:nvPicPr>
          <p:cNvPr id="3" name="Picture 2">
            <a:extLst>
              <a:ext uri="{FF2B5EF4-FFF2-40B4-BE49-F238E27FC236}">
                <a16:creationId xmlns:a16="http://schemas.microsoft.com/office/drawing/2014/main" id="{2EBBADE3-A554-C18C-11E6-3F5DAE786EFB}"/>
              </a:ext>
            </a:extLst>
          </p:cNvPr>
          <p:cNvPicPr>
            <a:picLocks noChangeAspect="1"/>
          </p:cNvPicPr>
          <p:nvPr userDrawn="1"/>
        </p:nvPicPr>
        <p:blipFill>
          <a:blip r:embed="rId5"/>
          <a:srcRect/>
          <a:stretch/>
        </p:blipFill>
        <p:spPr>
          <a:xfrm>
            <a:off x="7954110" y="5894780"/>
            <a:ext cx="3981066" cy="676656"/>
          </a:xfrm>
          <a:prstGeom prst="rect">
            <a:avLst/>
          </a:prstGeom>
        </p:spPr>
      </p:pic>
    </p:spTree>
    <p:extLst>
      <p:ext uri="{BB962C8B-B14F-4D97-AF65-F5344CB8AC3E}">
        <p14:creationId xmlns:p14="http://schemas.microsoft.com/office/powerpoint/2010/main" val="20541336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F7E5361-F20C-5A49-A77E-5EC477F3C7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659F883E-0FB0-C74A-9872-9131D81B78D9}"/>
              </a:ext>
            </a:extLst>
          </p:cNvPr>
          <p:cNvSpPr/>
          <p:nvPr userDrawn="1"/>
        </p:nvSpPr>
        <p:spPr>
          <a:xfrm>
            <a:off x="0" y="5598633"/>
            <a:ext cx="12192000" cy="1259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062A5-3298-E643-BC9D-765202BF5065}"/>
              </a:ext>
            </a:extLst>
          </p:cNvPr>
          <p:cNvSpPr>
            <a:spLocks noGrp="1"/>
          </p:cNvSpPr>
          <p:nvPr>
            <p:ph type="title"/>
          </p:nvPr>
        </p:nvSpPr>
        <p:spPr>
          <a:xfrm>
            <a:off x="501874" y="1214040"/>
            <a:ext cx="10515600" cy="1325563"/>
          </a:xfrm>
        </p:spPr>
        <p:txBody>
          <a:bodyPr>
            <a:normAutofit/>
          </a:bodyPr>
          <a:lstStyle>
            <a:lvl1pPr>
              <a:defRPr sz="6000" b="1">
                <a:solidFill>
                  <a:srgbClr val="193968"/>
                </a:solidFill>
                <a:latin typeface="+mn-lt"/>
              </a:defRPr>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DE616920-52D1-3E46-95C0-7A90E9052ADC}"/>
              </a:ext>
            </a:extLst>
          </p:cNvPr>
          <p:cNvCxnSpPr>
            <a:cxnSpLocks/>
          </p:cNvCxnSpPr>
          <p:nvPr userDrawn="1"/>
        </p:nvCxnSpPr>
        <p:spPr>
          <a:xfrm>
            <a:off x="-53165" y="5598633"/>
            <a:ext cx="12290612"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44BEF4D4-7E5F-3B46-8DBB-0554AC2C9621}"/>
              </a:ext>
            </a:extLst>
          </p:cNvPr>
          <p:cNvPicPr>
            <a:picLocks noChangeAspect="1"/>
          </p:cNvPicPr>
          <p:nvPr userDrawn="1"/>
        </p:nvPicPr>
        <p:blipFill>
          <a:blip r:embed="rId3"/>
          <a:stretch>
            <a:fillRect/>
          </a:stretch>
        </p:blipFill>
        <p:spPr>
          <a:xfrm>
            <a:off x="363970" y="6004694"/>
            <a:ext cx="3964361" cy="523594"/>
          </a:xfrm>
          <a:prstGeom prst="rect">
            <a:avLst/>
          </a:prstGeom>
        </p:spPr>
      </p:pic>
      <p:pic>
        <p:nvPicPr>
          <p:cNvPr id="3" name="Picture 2">
            <a:extLst>
              <a:ext uri="{FF2B5EF4-FFF2-40B4-BE49-F238E27FC236}">
                <a16:creationId xmlns:a16="http://schemas.microsoft.com/office/drawing/2014/main" id="{F87A49A3-9CC0-A57C-ED7D-F2F66255D4C8}"/>
              </a:ext>
            </a:extLst>
          </p:cNvPr>
          <p:cNvPicPr>
            <a:picLocks noChangeAspect="1"/>
          </p:cNvPicPr>
          <p:nvPr userDrawn="1"/>
        </p:nvPicPr>
        <p:blipFill>
          <a:blip r:embed="rId4"/>
          <a:srcRect/>
          <a:stretch/>
        </p:blipFill>
        <p:spPr>
          <a:xfrm>
            <a:off x="7954110" y="5903071"/>
            <a:ext cx="3981066" cy="660073"/>
          </a:xfrm>
          <a:prstGeom prst="rect">
            <a:avLst/>
          </a:prstGeom>
        </p:spPr>
      </p:pic>
    </p:spTree>
    <p:extLst>
      <p:ext uri="{BB962C8B-B14F-4D97-AF65-F5344CB8AC3E}">
        <p14:creationId xmlns:p14="http://schemas.microsoft.com/office/powerpoint/2010/main" val="293567907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F7E5361-F20C-5A49-A77E-5EC477F3C7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A062A5-3298-E643-BC9D-765202BF5065}"/>
              </a:ext>
            </a:extLst>
          </p:cNvPr>
          <p:cNvSpPr>
            <a:spLocks noGrp="1"/>
          </p:cNvSpPr>
          <p:nvPr>
            <p:ph type="title"/>
          </p:nvPr>
        </p:nvSpPr>
        <p:spPr>
          <a:xfrm>
            <a:off x="501874" y="1214040"/>
            <a:ext cx="10515600" cy="1325563"/>
          </a:xfrm>
        </p:spPr>
        <p:txBody>
          <a:bodyPr>
            <a:normAutofit/>
          </a:bodyPr>
          <a:lstStyle>
            <a:lvl1pPr>
              <a:defRPr sz="6000" b="1">
                <a:solidFill>
                  <a:srgbClr val="193968"/>
                </a:solidFill>
                <a:latin typeface="+mn-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39A85BF3-4E7C-454B-B1C9-31E74A986E11}"/>
              </a:ext>
            </a:extLst>
          </p:cNvPr>
          <p:cNvPicPr>
            <a:picLocks noChangeAspect="1"/>
          </p:cNvPicPr>
          <p:nvPr userDrawn="1"/>
        </p:nvPicPr>
        <p:blipFill>
          <a:blip r:embed="rId3"/>
          <a:stretch>
            <a:fillRect/>
          </a:stretch>
        </p:blipFill>
        <p:spPr>
          <a:xfrm>
            <a:off x="-5804" y="5590112"/>
            <a:ext cx="12192001" cy="1267887"/>
          </a:xfrm>
          <a:prstGeom prst="rect">
            <a:avLst/>
          </a:prstGeom>
        </p:spPr>
      </p:pic>
      <p:cxnSp>
        <p:nvCxnSpPr>
          <p:cNvPr id="12" name="Straight Connector 11">
            <a:extLst>
              <a:ext uri="{FF2B5EF4-FFF2-40B4-BE49-F238E27FC236}">
                <a16:creationId xmlns:a16="http://schemas.microsoft.com/office/drawing/2014/main" id="{1D7E46A3-6E66-5E42-8165-30B15BAF3D1B}"/>
              </a:ext>
            </a:extLst>
          </p:cNvPr>
          <p:cNvCxnSpPr>
            <a:cxnSpLocks/>
          </p:cNvCxnSpPr>
          <p:nvPr userDrawn="1"/>
        </p:nvCxnSpPr>
        <p:spPr>
          <a:xfrm>
            <a:off x="0" y="5590112"/>
            <a:ext cx="12186197"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49F65A31-2876-1846-B2C3-B0FDF7C2207F}"/>
              </a:ext>
            </a:extLst>
          </p:cNvPr>
          <p:cNvPicPr>
            <a:picLocks noChangeAspect="1"/>
          </p:cNvPicPr>
          <p:nvPr userDrawn="1"/>
        </p:nvPicPr>
        <p:blipFill>
          <a:blip r:embed="rId4"/>
          <a:stretch>
            <a:fillRect/>
          </a:stretch>
        </p:blipFill>
        <p:spPr>
          <a:xfrm>
            <a:off x="359617" y="6004119"/>
            <a:ext cx="3973068" cy="524744"/>
          </a:xfrm>
          <a:prstGeom prst="rect">
            <a:avLst/>
          </a:prstGeom>
        </p:spPr>
      </p:pic>
      <p:pic>
        <p:nvPicPr>
          <p:cNvPr id="5" name="Picture 4">
            <a:extLst>
              <a:ext uri="{FF2B5EF4-FFF2-40B4-BE49-F238E27FC236}">
                <a16:creationId xmlns:a16="http://schemas.microsoft.com/office/drawing/2014/main" id="{F3C7DCFD-F32D-1446-3501-3A8D9036D328}"/>
              </a:ext>
            </a:extLst>
          </p:cNvPr>
          <p:cNvPicPr>
            <a:picLocks noChangeAspect="1"/>
          </p:cNvPicPr>
          <p:nvPr userDrawn="1"/>
        </p:nvPicPr>
        <p:blipFill>
          <a:blip r:embed="rId5"/>
          <a:srcRect/>
          <a:stretch/>
        </p:blipFill>
        <p:spPr>
          <a:xfrm>
            <a:off x="7954110" y="5894780"/>
            <a:ext cx="3981066" cy="676656"/>
          </a:xfrm>
          <a:prstGeom prst="rect">
            <a:avLst/>
          </a:prstGeom>
        </p:spPr>
      </p:pic>
    </p:spTree>
    <p:extLst>
      <p:ext uri="{BB962C8B-B14F-4D97-AF65-F5344CB8AC3E}">
        <p14:creationId xmlns:p14="http://schemas.microsoft.com/office/powerpoint/2010/main" val="20316209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F4BE-40B8-144A-9D54-23B78E3AA6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4B13215-FDAA-154F-967B-CE23C33467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E4CF5BF-A748-DB47-BF3F-3ADB26A49B10}"/>
              </a:ext>
            </a:extLst>
          </p:cNvPr>
          <p:cNvSpPr>
            <a:spLocks noGrp="1"/>
          </p:cNvSpPr>
          <p:nvPr>
            <p:ph type="dt" sz="half" idx="10"/>
          </p:nvPr>
        </p:nvSpPr>
        <p:spPr>
          <a:xfrm>
            <a:off x="838200" y="6356350"/>
            <a:ext cx="2743200" cy="365125"/>
          </a:xfrm>
          <a:prstGeom prst="rect">
            <a:avLst/>
          </a:prstGeom>
        </p:spPr>
        <p:txBody>
          <a:bodyPr/>
          <a:lstStyle/>
          <a:p>
            <a:fld id="{5667F5AF-E0DF-6E43-A1D7-F5FEFFC73166}" type="datetimeFigureOut">
              <a:rPr lang="en-US" smtClean="0"/>
              <a:t>7/29/2026</a:t>
            </a:fld>
            <a:endParaRPr lang="en-US"/>
          </a:p>
        </p:txBody>
      </p:sp>
      <p:sp>
        <p:nvSpPr>
          <p:cNvPr id="5" name="Footer Placeholder 4">
            <a:extLst>
              <a:ext uri="{FF2B5EF4-FFF2-40B4-BE49-F238E27FC236}">
                <a16:creationId xmlns:a16="http://schemas.microsoft.com/office/drawing/2014/main" id="{E329A668-5308-374A-A0F0-7F1E52D01DC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CE107C0-9B05-8F45-903D-464476525AD8}"/>
              </a:ext>
            </a:extLst>
          </p:cNvPr>
          <p:cNvSpPr>
            <a:spLocks noGrp="1"/>
          </p:cNvSpPr>
          <p:nvPr>
            <p:ph type="sldNum" sz="quarter" idx="12"/>
          </p:nvPr>
        </p:nvSpPr>
        <p:spPr>
          <a:xfrm>
            <a:off x="8610600" y="6356350"/>
            <a:ext cx="2743200" cy="365125"/>
          </a:xfrm>
          <a:prstGeom prst="rect">
            <a:avLst/>
          </a:prstGeom>
        </p:spPr>
        <p:txBody>
          <a:bodyPr/>
          <a:lstStyle/>
          <a:p>
            <a:fld id="{65E71D35-3A4C-544C-8023-6D77DCD91F75}" type="slidenum">
              <a:rPr lang="en-US" smtClean="0"/>
              <a:t>‹#›</a:t>
            </a:fld>
            <a:endParaRPr lang="en-US"/>
          </a:p>
        </p:txBody>
      </p:sp>
      <p:pic>
        <p:nvPicPr>
          <p:cNvPr id="7" name="Picture 6">
            <a:extLst>
              <a:ext uri="{FF2B5EF4-FFF2-40B4-BE49-F238E27FC236}">
                <a16:creationId xmlns:a16="http://schemas.microsoft.com/office/drawing/2014/main" id="{F4A55C6F-E7F4-A34D-83D6-1B9F5F22E13C}"/>
              </a:ext>
            </a:extLst>
          </p:cNvPr>
          <p:cNvPicPr>
            <a:picLocks noChangeAspect="1"/>
          </p:cNvPicPr>
          <p:nvPr userDrawn="1"/>
        </p:nvPicPr>
        <p:blipFill>
          <a:blip r:embed="rId2"/>
          <a:stretch>
            <a:fillRect/>
          </a:stretch>
        </p:blipFill>
        <p:spPr>
          <a:xfrm>
            <a:off x="0" y="1"/>
            <a:ext cx="12192000" cy="6857999"/>
          </a:xfrm>
          <a:prstGeom prst="rect">
            <a:avLst/>
          </a:prstGeom>
        </p:spPr>
      </p:pic>
      <p:sp>
        <p:nvSpPr>
          <p:cNvPr id="8" name="Rectangle 7">
            <a:extLst>
              <a:ext uri="{FF2B5EF4-FFF2-40B4-BE49-F238E27FC236}">
                <a16:creationId xmlns:a16="http://schemas.microsoft.com/office/drawing/2014/main" id="{11215427-2CB9-7249-AAA0-192D17B2B574}"/>
              </a:ext>
            </a:extLst>
          </p:cNvPr>
          <p:cNvSpPr/>
          <p:nvPr userDrawn="1"/>
        </p:nvSpPr>
        <p:spPr>
          <a:xfrm>
            <a:off x="0" y="0"/>
            <a:ext cx="12191999" cy="939540"/>
          </a:xfrm>
          <a:prstGeom prst="rect">
            <a:avLst/>
          </a:prstGeom>
          <a:solidFill>
            <a:srgbClr val="071525">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3799A77-F852-864D-8D2E-6A3FA2BF0990}"/>
              </a:ext>
            </a:extLst>
          </p:cNvPr>
          <p:cNvCxnSpPr>
            <a:cxnSpLocks/>
          </p:cNvCxnSpPr>
          <p:nvPr userDrawn="1"/>
        </p:nvCxnSpPr>
        <p:spPr>
          <a:xfrm>
            <a:off x="0" y="947513"/>
            <a:ext cx="12192000"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8FF83749-0CA5-6F47-B5E6-042537604463}"/>
              </a:ext>
            </a:extLst>
          </p:cNvPr>
          <p:cNvPicPr>
            <a:picLocks noChangeAspect="1"/>
          </p:cNvPicPr>
          <p:nvPr userDrawn="1"/>
        </p:nvPicPr>
        <p:blipFill>
          <a:blip r:embed="rId3"/>
          <a:stretch>
            <a:fillRect/>
          </a:stretch>
        </p:blipFill>
        <p:spPr>
          <a:xfrm>
            <a:off x="497840" y="268823"/>
            <a:ext cx="3973068" cy="531959"/>
          </a:xfrm>
          <a:prstGeom prst="rect">
            <a:avLst/>
          </a:prstGeom>
        </p:spPr>
      </p:pic>
      <p:pic>
        <p:nvPicPr>
          <p:cNvPr id="9" name="Picture 8">
            <a:extLst>
              <a:ext uri="{FF2B5EF4-FFF2-40B4-BE49-F238E27FC236}">
                <a16:creationId xmlns:a16="http://schemas.microsoft.com/office/drawing/2014/main" id="{AEF88706-2004-7338-BA98-AC2BB17BBC29}"/>
              </a:ext>
            </a:extLst>
          </p:cNvPr>
          <p:cNvPicPr>
            <a:picLocks noChangeAspect="1"/>
          </p:cNvPicPr>
          <p:nvPr userDrawn="1"/>
        </p:nvPicPr>
        <p:blipFill>
          <a:blip r:embed="rId4"/>
          <a:srcRect/>
          <a:stretch/>
        </p:blipFill>
        <p:spPr>
          <a:xfrm>
            <a:off x="7954110" y="196474"/>
            <a:ext cx="3981066" cy="676656"/>
          </a:xfrm>
          <a:prstGeom prst="rect">
            <a:avLst/>
          </a:prstGeom>
        </p:spPr>
      </p:pic>
    </p:spTree>
    <p:extLst>
      <p:ext uri="{BB962C8B-B14F-4D97-AF65-F5344CB8AC3E}">
        <p14:creationId xmlns:p14="http://schemas.microsoft.com/office/powerpoint/2010/main" val="22528680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342434-9005-9A48-8FA3-73C5FE8D7B45}"/>
              </a:ext>
            </a:extLst>
          </p:cNvPr>
          <p:cNvPicPr>
            <a:picLocks noChangeAspect="1"/>
          </p:cNvPicPr>
          <p:nvPr userDrawn="1"/>
        </p:nvPicPr>
        <p:blipFill>
          <a:blip r:embed="rId2"/>
          <a:stretch>
            <a:fillRect/>
          </a:stretch>
        </p:blipFill>
        <p:spPr>
          <a:xfrm>
            <a:off x="0" y="-20675"/>
            <a:ext cx="12228755" cy="6878674"/>
          </a:xfrm>
          <a:prstGeom prst="rect">
            <a:avLst/>
          </a:prstGeom>
        </p:spPr>
      </p:pic>
      <p:sp>
        <p:nvSpPr>
          <p:cNvPr id="2" name="Title 1">
            <a:extLst>
              <a:ext uri="{FF2B5EF4-FFF2-40B4-BE49-F238E27FC236}">
                <a16:creationId xmlns:a16="http://schemas.microsoft.com/office/drawing/2014/main" id="{F3714CCD-6008-7C48-8213-7ACB997358CB}"/>
              </a:ext>
            </a:extLst>
          </p:cNvPr>
          <p:cNvSpPr>
            <a:spLocks noGrp="1"/>
          </p:cNvSpPr>
          <p:nvPr>
            <p:ph type="title"/>
          </p:nvPr>
        </p:nvSpPr>
        <p:spPr>
          <a:xfrm>
            <a:off x="497840" y="1253810"/>
            <a:ext cx="10515600" cy="1325563"/>
          </a:xfrm>
        </p:spPr>
        <p:txBody>
          <a:bodyPr>
            <a:normAutofit/>
          </a:bodyPr>
          <a:lstStyle>
            <a:lvl1pPr>
              <a:defRPr sz="6000" b="1"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159799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84F49B-5A7F-2F45-9400-29748B34686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6" name="Content Placeholder 3">
            <a:extLst>
              <a:ext uri="{FF2B5EF4-FFF2-40B4-BE49-F238E27FC236}">
                <a16:creationId xmlns:a16="http://schemas.microsoft.com/office/drawing/2014/main" id="{8D058A46-4497-4846-9950-4FE69B7CB514}"/>
              </a:ext>
            </a:extLst>
          </p:cNvPr>
          <p:cNvSpPr>
            <a:spLocks noGrp="1"/>
          </p:cNvSpPr>
          <p:nvPr>
            <p:ph sz="half" idx="2" hasCustomPrompt="1"/>
          </p:nvPr>
        </p:nvSpPr>
        <p:spPr>
          <a:xfrm>
            <a:off x="0" y="1088249"/>
            <a:ext cx="12192000" cy="3897872"/>
          </a:xfrm>
          <a:ln>
            <a:noFill/>
          </a:ln>
        </p:spPr>
        <p:txBody>
          <a:bodyPr/>
          <a:lstStyle>
            <a:lvl1pPr marL="0" indent="0">
              <a:buNone/>
              <a:defRPr/>
            </a:lvl1pPr>
          </a:lstStyle>
          <a:p>
            <a:pPr lvl="0"/>
            <a:r>
              <a:rPr lang="en-US" dirty="0"/>
              <a:t>Object/Photo</a:t>
            </a:r>
          </a:p>
        </p:txBody>
      </p:sp>
      <p:pic>
        <p:nvPicPr>
          <p:cNvPr id="10" name="Picture 9">
            <a:extLst>
              <a:ext uri="{FF2B5EF4-FFF2-40B4-BE49-F238E27FC236}">
                <a16:creationId xmlns:a16="http://schemas.microsoft.com/office/drawing/2014/main" id="{C55B0418-EA3E-F444-BA50-493E538C475E}"/>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7" name="Text Placeholder 2">
            <a:extLst>
              <a:ext uri="{FF2B5EF4-FFF2-40B4-BE49-F238E27FC236}">
                <a16:creationId xmlns:a16="http://schemas.microsoft.com/office/drawing/2014/main" id="{4038A29F-49C5-8E46-9DD1-3268CB9B3E64}"/>
              </a:ext>
            </a:extLst>
          </p:cNvPr>
          <p:cNvSpPr>
            <a:spLocks noGrp="1"/>
          </p:cNvSpPr>
          <p:nvPr>
            <p:ph type="body" idx="1" hasCustomPrompt="1"/>
          </p:nvPr>
        </p:nvSpPr>
        <p:spPr>
          <a:xfrm>
            <a:off x="1092819" y="5213932"/>
            <a:ext cx="9824225" cy="1263869"/>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9" name="Title 1">
            <a:extLst>
              <a:ext uri="{FF2B5EF4-FFF2-40B4-BE49-F238E27FC236}">
                <a16:creationId xmlns:a16="http://schemas.microsoft.com/office/drawing/2014/main" id="{BCFA929C-C054-5949-B389-B2BE80C59E61}"/>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4137583"/>
      </p:ext>
    </p:extLst>
  </p:cSld>
  <p:clrMapOvr>
    <a:masterClrMapping/>
  </p:clrMapOvr>
  <p:extLst>
    <p:ext uri="{DCECCB84-F9BA-43D5-87BE-67443E8EF086}">
      <p15:sldGuideLst xmlns:p15="http://schemas.microsoft.com/office/powerpoint/2012/main">
        <p15:guide id="1" orient="horz" pos="2160">
          <p15:clr>
            <a:srgbClr val="FBAE40"/>
          </p15:clr>
        </p15:guide>
        <p15:guide id="2" pos="432">
          <p15:clr>
            <a:srgbClr val="FBAE40"/>
          </p15:clr>
        </p15:guide>
        <p15:guide id="3" orient="horz" pos="507">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C9533BF-1B93-2A43-BA34-0F3A82D7F33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12" name="Text Placeholder 3">
            <a:extLst>
              <a:ext uri="{FF2B5EF4-FFF2-40B4-BE49-F238E27FC236}">
                <a16:creationId xmlns:a16="http://schemas.microsoft.com/office/drawing/2014/main" id="{1C17D88D-1B35-A843-BA46-506AB4A8754C}"/>
              </a:ext>
            </a:extLst>
          </p:cNvPr>
          <p:cNvSpPr>
            <a:spLocks noGrp="1"/>
          </p:cNvSpPr>
          <p:nvPr>
            <p:ph type="body" sz="half" idx="2" hasCustomPrompt="1"/>
          </p:nvPr>
        </p:nvSpPr>
        <p:spPr>
          <a:xfrm>
            <a:off x="719253" y="1622502"/>
            <a:ext cx="10753493" cy="1456996"/>
          </a:xfrm>
        </p:spPr>
        <p:txBody>
          <a:bodyPr>
            <a:no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pic>
        <p:nvPicPr>
          <p:cNvPr id="19" name="Picture 18">
            <a:extLst>
              <a:ext uri="{FF2B5EF4-FFF2-40B4-BE49-F238E27FC236}">
                <a16:creationId xmlns:a16="http://schemas.microsoft.com/office/drawing/2014/main" id="{CAD91200-3642-8946-A772-E48D2472F96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Title 1">
            <a:extLst>
              <a:ext uri="{FF2B5EF4-FFF2-40B4-BE49-F238E27FC236}">
                <a16:creationId xmlns:a16="http://schemas.microsoft.com/office/drawing/2014/main" id="{B893048A-A103-8740-9E4D-A13D62CFA954}"/>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1" name="Picture Placeholder 37">
            <a:extLst>
              <a:ext uri="{FF2B5EF4-FFF2-40B4-BE49-F238E27FC236}">
                <a16:creationId xmlns:a16="http://schemas.microsoft.com/office/drawing/2014/main" id="{CFA31AA8-C387-164B-869F-B0075C511E65}"/>
              </a:ext>
            </a:extLst>
          </p:cNvPr>
          <p:cNvSpPr>
            <a:spLocks noGrp="1"/>
          </p:cNvSpPr>
          <p:nvPr>
            <p:ph type="pic" sz="quarter" idx="20" hasCustomPrompt="1"/>
          </p:nvPr>
        </p:nvSpPr>
        <p:spPr>
          <a:xfrm>
            <a:off x="-12542" y="3603157"/>
            <a:ext cx="3889249" cy="2495747"/>
          </a:xfrm>
        </p:spPr>
        <p:txBody>
          <a:bodyPr>
            <a:normAutofit/>
          </a:bodyPr>
          <a:lstStyle>
            <a:lvl1pPr marL="0" indent="0">
              <a:buNone/>
              <a:defRPr sz="2000" b="1">
                <a:solidFill>
                  <a:schemeClr val="tx1"/>
                </a:solidFill>
              </a:defRPr>
            </a:lvl1pPr>
          </a:lstStyle>
          <a:p>
            <a:r>
              <a:rPr lang="en-US" dirty="0"/>
              <a:t>Picture/icon/text</a:t>
            </a:r>
          </a:p>
        </p:txBody>
      </p:sp>
      <p:sp>
        <p:nvSpPr>
          <p:cNvPr id="17" name="Picture Placeholder 37">
            <a:extLst>
              <a:ext uri="{FF2B5EF4-FFF2-40B4-BE49-F238E27FC236}">
                <a16:creationId xmlns:a16="http://schemas.microsoft.com/office/drawing/2014/main" id="{9B1F4115-3B6A-C147-B3F0-135C7ECD40C5}"/>
              </a:ext>
            </a:extLst>
          </p:cNvPr>
          <p:cNvSpPr>
            <a:spLocks noGrp="1"/>
          </p:cNvSpPr>
          <p:nvPr>
            <p:ph type="pic" sz="quarter" idx="21" hasCustomPrompt="1"/>
          </p:nvPr>
        </p:nvSpPr>
        <p:spPr>
          <a:xfrm>
            <a:off x="4154344" y="3603157"/>
            <a:ext cx="3889249" cy="2495747"/>
          </a:xfrm>
        </p:spPr>
        <p:txBody>
          <a:bodyPr>
            <a:normAutofit/>
          </a:bodyPr>
          <a:lstStyle>
            <a:lvl1pPr marL="0" indent="0">
              <a:buNone/>
              <a:defRPr sz="2000" b="1">
                <a:solidFill>
                  <a:schemeClr val="tx1"/>
                </a:solidFill>
              </a:defRPr>
            </a:lvl1pPr>
          </a:lstStyle>
          <a:p>
            <a:r>
              <a:rPr lang="en-US" dirty="0"/>
              <a:t>Picture/icon/text</a:t>
            </a:r>
          </a:p>
        </p:txBody>
      </p:sp>
      <p:sp>
        <p:nvSpPr>
          <p:cNvPr id="20" name="Picture Placeholder 37">
            <a:extLst>
              <a:ext uri="{FF2B5EF4-FFF2-40B4-BE49-F238E27FC236}">
                <a16:creationId xmlns:a16="http://schemas.microsoft.com/office/drawing/2014/main" id="{5E9C8FEA-E368-2E47-8707-A1899F1C96BC}"/>
              </a:ext>
            </a:extLst>
          </p:cNvPr>
          <p:cNvSpPr>
            <a:spLocks noGrp="1"/>
          </p:cNvSpPr>
          <p:nvPr>
            <p:ph type="pic" sz="quarter" idx="22" hasCustomPrompt="1"/>
          </p:nvPr>
        </p:nvSpPr>
        <p:spPr>
          <a:xfrm>
            <a:off x="8309655" y="3603157"/>
            <a:ext cx="3889249" cy="2495747"/>
          </a:xfrm>
        </p:spPr>
        <p:txBody>
          <a:bodyPr>
            <a:normAutofit/>
          </a:bodyPr>
          <a:lstStyle>
            <a:lvl1pPr marL="0" indent="0">
              <a:buNone/>
              <a:defRPr sz="2000" b="1">
                <a:solidFill>
                  <a:schemeClr val="tx1"/>
                </a:solidFill>
              </a:defRPr>
            </a:lvl1pPr>
          </a:lstStyle>
          <a:p>
            <a:r>
              <a:rPr lang="en-US" dirty="0"/>
              <a:t>Picture/icon/text</a:t>
            </a:r>
          </a:p>
        </p:txBody>
      </p:sp>
    </p:spTree>
    <p:extLst>
      <p:ext uri="{BB962C8B-B14F-4D97-AF65-F5344CB8AC3E}">
        <p14:creationId xmlns:p14="http://schemas.microsoft.com/office/powerpoint/2010/main" val="2942492883"/>
      </p:ext>
    </p:extLst>
  </p:cSld>
  <p:clrMapOvr>
    <a:masterClrMapping/>
  </p:clrMapOvr>
  <p:extLst>
    <p:ext uri="{DCECCB84-F9BA-43D5-87BE-67443E8EF086}">
      <p15:sldGuideLst xmlns:p15="http://schemas.microsoft.com/office/powerpoint/2012/main">
        <p15:guide id="1" orient="horz" pos="2136">
          <p15:clr>
            <a:srgbClr val="FBAE40"/>
          </p15:clr>
        </p15:guide>
        <p15:guide id="3" pos="432">
          <p15:clr>
            <a:srgbClr val="FBAE40"/>
          </p15:clr>
        </p15:guide>
        <p15:guide id="4" pos="7296">
          <p15:clr>
            <a:srgbClr val="FBAE40"/>
          </p15:clr>
        </p15:guide>
        <p15:guide id="5" orient="horz" pos="504">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99_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CA35D9A-EEF1-DD46-987E-6CF872511F43}"/>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7" name="Content Placeholder 5">
            <a:extLst>
              <a:ext uri="{FF2B5EF4-FFF2-40B4-BE49-F238E27FC236}">
                <a16:creationId xmlns:a16="http://schemas.microsoft.com/office/drawing/2014/main" id="{D7FACD73-4E5D-A345-B9F2-A050263D9E0C}"/>
              </a:ext>
            </a:extLst>
          </p:cNvPr>
          <p:cNvSpPr>
            <a:spLocks noGrp="1"/>
          </p:cNvSpPr>
          <p:nvPr>
            <p:ph sz="quarter" idx="4"/>
          </p:nvPr>
        </p:nvSpPr>
        <p:spPr>
          <a:xfrm>
            <a:off x="573795" y="1586706"/>
            <a:ext cx="11241694" cy="4763072"/>
          </a:xfrm>
        </p:spPr>
        <p:txBody>
          <a:bodyPr>
            <a:normAutofit/>
          </a:bodyPr>
          <a:lstStyle>
            <a:lvl1pPr marL="0" indent="0">
              <a:lnSpc>
                <a:spcPct val="100000"/>
              </a:lnSpc>
              <a:spcBef>
                <a:spcPts val="0"/>
              </a:spcBef>
              <a:spcAft>
                <a:spcPts val="600"/>
              </a:spcAft>
              <a:buNone/>
              <a:defRPr sz="3200" b="1">
                <a:solidFill>
                  <a:srgbClr val="002060"/>
                </a:solidFill>
              </a:defRPr>
            </a:lvl1pPr>
            <a:lvl2pPr marL="800100" indent="-342900">
              <a:lnSpc>
                <a:spcPct val="100000"/>
              </a:lnSpc>
              <a:spcBef>
                <a:spcPts val="0"/>
              </a:spcBef>
              <a:spcAft>
                <a:spcPts val="600"/>
              </a:spcAft>
              <a:buClr>
                <a:srgbClr val="5D8B72"/>
              </a:buClr>
              <a:buFont typeface="Wingdings" pitchFamily="2" charset="2"/>
              <a:buChar char="§"/>
              <a:defRPr sz="3200"/>
            </a:lvl2pPr>
            <a:lvl3pPr marL="914400" indent="0">
              <a:buNone/>
              <a:defRPr/>
            </a:lvl3pPr>
            <a:lvl4pPr marL="1371600" indent="0">
              <a:buNone/>
              <a:defRPr/>
            </a:lvl4pPr>
            <a:lvl5pPr marL="1828800" indent="0">
              <a:buNone/>
              <a:defRPr/>
            </a:lvl5pPr>
          </a:lstStyle>
          <a:p>
            <a:pPr lvl="0"/>
            <a:r>
              <a:rPr lang="en-US" dirty="0"/>
              <a:t>Click to edit Master text styles</a:t>
            </a:r>
          </a:p>
          <a:p>
            <a:pPr lvl="1"/>
            <a:r>
              <a:rPr lang="en-US" dirty="0"/>
              <a:t>Second level</a:t>
            </a:r>
          </a:p>
        </p:txBody>
      </p:sp>
      <p:pic>
        <p:nvPicPr>
          <p:cNvPr id="10" name="Picture 9">
            <a:extLst>
              <a:ext uri="{FF2B5EF4-FFF2-40B4-BE49-F238E27FC236}">
                <a16:creationId xmlns:a16="http://schemas.microsoft.com/office/drawing/2014/main" id="{82528B23-895C-5C4C-B680-35A98899E6A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Title 1">
            <a:extLst>
              <a:ext uri="{FF2B5EF4-FFF2-40B4-BE49-F238E27FC236}">
                <a16:creationId xmlns:a16="http://schemas.microsoft.com/office/drawing/2014/main" id="{E3FAAB9C-4676-8C48-8CEF-A4CF6BE5BC2B}"/>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39628112"/>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99_Custom Layout_1.5Lin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CA35D9A-EEF1-DD46-987E-6CF872511F43}"/>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7" name="Content Placeholder 5">
            <a:extLst>
              <a:ext uri="{FF2B5EF4-FFF2-40B4-BE49-F238E27FC236}">
                <a16:creationId xmlns:a16="http://schemas.microsoft.com/office/drawing/2014/main" id="{D7FACD73-4E5D-A345-B9F2-A050263D9E0C}"/>
              </a:ext>
            </a:extLst>
          </p:cNvPr>
          <p:cNvSpPr>
            <a:spLocks noGrp="1"/>
          </p:cNvSpPr>
          <p:nvPr>
            <p:ph sz="quarter" idx="4"/>
          </p:nvPr>
        </p:nvSpPr>
        <p:spPr>
          <a:xfrm>
            <a:off x="573795" y="1586706"/>
            <a:ext cx="11241694" cy="4763072"/>
          </a:xfrm>
        </p:spPr>
        <p:txBody>
          <a:bodyPr>
            <a:normAutofit/>
          </a:bodyPr>
          <a:lstStyle>
            <a:lvl1pPr marL="0" indent="0">
              <a:lnSpc>
                <a:spcPct val="100000"/>
              </a:lnSpc>
              <a:spcBef>
                <a:spcPts val="600"/>
              </a:spcBef>
              <a:spcAft>
                <a:spcPts val="600"/>
              </a:spcAft>
              <a:buNone/>
              <a:defRPr sz="3200" b="1">
                <a:solidFill>
                  <a:srgbClr val="002060"/>
                </a:solidFill>
              </a:defRPr>
            </a:lvl1pPr>
            <a:lvl2pPr marL="800100" indent="-342900">
              <a:lnSpc>
                <a:spcPct val="100000"/>
              </a:lnSpc>
              <a:spcBef>
                <a:spcPts val="600"/>
              </a:spcBef>
              <a:spcAft>
                <a:spcPts val="600"/>
              </a:spcAft>
              <a:buClr>
                <a:srgbClr val="5D8B72"/>
              </a:buClr>
              <a:buFont typeface="Wingdings" pitchFamily="2" charset="2"/>
              <a:buChar char="§"/>
              <a:defRPr sz="3200"/>
            </a:lvl2pPr>
            <a:lvl3pPr marL="914400" indent="0">
              <a:buNone/>
              <a:defRPr/>
            </a:lvl3pPr>
            <a:lvl4pPr marL="1371600" indent="0">
              <a:buNone/>
              <a:defRPr/>
            </a:lvl4pPr>
            <a:lvl5pPr marL="1828800" indent="0">
              <a:buNone/>
              <a:defRPr/>
            </a:lvl5pPr>
          </a:lstStyle>
          <a:p>
            <a:pPr lvl="0"/>
            <a:r>
              <a:rPr lang="en-US" dirty="0"/>
              <a:t>Click to edit Master text styles</a:t>
            </a:r>
          </a:p>
          <a:p>
            <a:pPr lvl="1"/>
            <a:r>
              <a:rPr lang="en-US" dirty="0"/>
              <a:t>Second level</a:t>
            </a:r>
          </a:p>
        </p:txBody>
      </p:sp>
      <p:pic>
        <p:nvPicPr>
          <p:cNvPr id="10" name="Picture 9">
            <a:extLst>
              <a:ext uri="{FF2B5EF4-FFF2-40B4-BE49-F238E27FC236}">
                <a16:creationId xmlns:a16="http://schemas.microsoft.com/office/drawing/2014/main" id="{82528B23-895C-5C4C-B680-35A98899E6A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Title 1">
            <a:extLst>
              <a:ext uri="{FF2B5EF4-FFF2-40B4-BE49-F238E27FC236}">
                <a16:creationId xmlns:a16="http://schemas.microsoft.com/office/drawing/2014/main" id="{E3FAAB9C-4676-8C48-8CEF-A4CF6BE5BC2B}"/>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060648"/>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CA35D9A-EEF1-DD46-987E-6CF872511F43}"/>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7" name="Content Placeholder 5">
            <a:extLst>
              <a:ext uri="{FF2B5EF4-FFF2-40B4-BE49-F238E27FC236}">
                <a16:creationId xmlns:a16="http://schemas.microsoft.com/office/drawing/2014/main" id="{D7FACD73-4E5D-A345-B9F2-A050263D9E0C}"/>
              </a:ext>
            </a:extLst>
          </p:cNvPr>
          <p:cNvSpPr>
            <a:spLocks noGrp="1"/>
          </p:cNvSpPr>
          <p:nvPr>
            <p:ph sz="quarter" idx="4"/>
          </p:nvPr>
        </p:nvSpPr>
        <p:spPr>
          <a:xfrm>
            <a:off x="6718609" y="1757943"/>
            <a:ext cx="5183188" cy="3684588"/>
          </a:xfrm>
        </p:spPr>
        <p:txBody>
          <a:bodyPr>
            <a:normAutofit/>
          </a:bodyPr>
          <a:lstStyle>
            <a:lvl1pPr marL="0" indent="0">
              <a:buNone/>
              <a:defRPr sz="3200" b="1">
                <a:solidFill>
                  <a:srgbClr val="002060"/>
                </a:solidFill>
              </a:defRPr>
            </a:lvl1pPr>
            <a:lvl2pPr marL="800100" indent="-342900">
              <a:buClr>
                <a:srgbClr val="5D8B72"/>
              </a:buClr>
              <a:buFont typeface="Wingdings" pitchFamily="2" charset="2"/>
              <a:buChar char="§"/>
              <a:defRPr sz="3200"/>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p:txBody>
      </p:sp>
      <p:pic>
        <p:nvPicPr>
          <p:cNvPr id="10" name="Picture 9">
            <a:extLst>
              <a:ext uri="{FF2B5EF4-FFF2-40B4-BE49-F238E27FC236}">
                <a16:creationId xmlns:a16="http://schemas.microsoft.com/office/drawing/2014/main" id="{82528B23-895C-5C4C-B680-35A98899E6A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Title 1">
            <a:extLst>
              <a:ext uri="{FF2B5EF4-FFF2-40B4-BE49-F238E27FC236}">
                <a16:creationId xmlns:a16="http://schemas.microsoft.com/office/drawing/2014/main" id="{E3FAAB9C-4676-8C48-8CEF-A4CF6BE5BC2B}"/>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1" name="Picture Placeholder 37">
            <a:extLst>
              <a:ext uri="{FF2B5EF4-FFF2-40B4-BE49-F238E27FC236}">
                <a16:creationId xmlns:a16="http://schemas.microsoft.com/office/drawing/2014/main" id="{F18C6717-9848-804B-B1E2-2105CEE0B192}"/>
              </a:ext>
            </a:extLst>
          </p:cNvPr>
          <p:cNvSpPr>
            <a:spLocks noGrp="1"/>
          </p:cNvSpPr>
          <p:nvPr>
            <p:ph type="pic" sz="quarter" idx="20" hasCustomPrompt="1"/>
          </p:nvPr>
        </p:nvSpPr>
        <p:spPr>
          <a:xfrm>
            <a:off x="0" y="1093699"/>
            <a:ext cx="6337300" cy="5759148"/>
          </a:xfrm>
        </p:spPr>
        <p:txBody>
          <a:bodyPr>
            <a:normAutofit/>
          </a:bodyPr>
          <a:lstStyle>
            <a:lvl1pPr marL="0" indent="0">
              <a:buNone/>
              <a:defRPr sz="2000" b="1">
                <a:solidFill>
                  <a:schemeClr val="tx1"/>
                </a:solidFill>
              </a:defRPr>
            </a:lvl1pPr>
          </a:lstStyle>
          <a:p>
            <a:r>
              <a:rPr lang="en-US" dirty="0"/>
              <a:t>Picture/icon/text</a:t>
            </a:r>
          </a:p>
        </p:txBody>
      </p:sp>
    </p:spTree>
    <p:extLst>
      <p:ext uri="{BB962C8B-B14F-4D97-AF65-F5344CB8AC3E}">
        <p14:creationId xmlns:p14="http://schemas.microsoft.com/office/powerpoint/2010/main" val="2629184296"/>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5BF363-59FF-E54E-A0B5-E35D493FB5D9}"/>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8" name="Picture 7">
            <a:extLst>
              <a:ext uri="{FF2B5EF4-FFF2-40B4-BE49-F238E27FC236}">
                <a16:creationId xmlns:a16="http://schemas.microsoft.com/office/drawing/2014/main" id="{604195B3-35E3-C543-9CBB-AD4A8EB7243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9" name="Rectangle 8">
            <a:extLst>
              <a:ext uri="{FF2B5EF4-FFF2-40B4-BE49-F238E27FC236}">
                <a16:creationId xmlns:a16="http://schemas.microsoft.com/office/drawing/2014/main" id="{7D63FB6F-295B-4145-AC04-27AECBF663FE}"/>
              </a:ext>
            </a:extLst>
          </p:cNvPr>
          <p:cNvSpPr/>
          <p:nvPr userDrawn="1"/>
        </p:nvSpPr>
        <p:spPr>
          <a:xfrm>
            <a:off x="10173653" y="3561055"/>
            <a:ext cx="1399032" cy="2013995"/>
          </a:xfrm>
          <a:prstGeom prst="rect">
            <a:avLst/>
          </a:prstGeom>
          <a:solidFill>
            <a:srgbClr val="B94A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1" name="Rectangle 10">
            <a:extLst>
              <a:ext uri="{FF2B5EF4-FFF2-40B4-BE49-F238E27FC236}">
                <a16:creationId xmlns:a16="http://schemas.microsoft.com/office/drawing/2014/main" id="{7A30F6BE-9234-024F-833A-824C3D3A925D}"/>
              </a:ext>
            </a:extLst>
          </p:cNvPr>
          <p:cNvSpPr/>
          <p:nvPr userDrawn="1"/>
        </p:nvSpPr>
        <p:spPr>
          <a:xfrm>
            <a:off x="8586154" y="3561055"/>
            <a:ext cx="1399032" cy="2013995"/>
          </a:xfrm>
          <a:prstGeom prst="rect">
            <a:avLst/>
          </a:prstGeom>
          <a:solidFill>
            <a:srgbClr val="B9491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3" name="Rectangle 12">
            <a:extLst>
              <a:ext uri="{FF2B5EF4-FFF2-40B4-BE49-F238E27FC236}">
                <a16:creationId xmlns:a16="http://schemas.microsoft.com/office/drawing/2014/main" id="{1B41BF4F-6491-E24D-82FA-6C4C49768707}"/>
              </a:ext>
            </a:extLst>
          </p:cNvPr>
          <p:cNvSpPr/>
          <p:nvPr userDrawn="1"/>
        </p:nvSpPr>
        <p:spPr>
          <a:xfrm>
            <a:off x="6976872" y="3561054"/>
            <a:ext cx="1407759"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5" name="Rectangle 14">
            <a:extLst>
              <a:ext uri="{FF2B5EF4-FFF2-40B4-BE49-F238E27FC236}">
                <a16:creationId xmlns:a16="http://schemas.microsoft.com/office/drawing/2014/main" id="{030C1E6D-6FDE-8C4C-84A7-19639DF2BE58}"/>
              </a:ext>
            </a:extLst>
          </p:cNvPr>
          <p:cNvSpPr/>
          <p:nvPr userDrawn="1"/>
        </p:nvSpPr>
        <p:spPr>
          <a:xfrm>
            <a:off x="5416537" y="3561055"/>
            <a:ext cx="140359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7" name="Rectangle 16">
            <a:extLst>
              <a:ext uri="{FF2B5EF4-FFF2-40B4-BE49-F238E27FC236}">
                <a16:creationId xmlns:a16="http://schemas.microsoft.com/office/drawing/2014/main" id="{4E81D280-A245-594C-9C82-B79E20F196D0}"/>
              </a:ext>
            </a:extLst>
          </p:cNvPr>
          <p:cNvSpPr/>
          <p:nvPr userDrawn="1"/>
        </p:nvSpPr>
        <p:spPr>
          <a:xfrm>
            <a:off x="3836549" y="3561054"/>
            <a:ext cx="139903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9" name="Rectangle 18">
            <a:extLst>
              <a:ext uri="{FF2B5EF4-FFF2-40B4-BE49-F238E27FC236}">
                <a16:creationId xmlns:a16="http://schemas.microsoft.com/office/drawing/2014/main" id="{106EA32C-2240-6F4B-914F-98F7B8238AF2}"/>
              </a:ext>
            </a:extLst>
          </p:cNvPr>
          <p:cNvSpPr/>
          <p:nvPr userDrawn="1"/>
        </p:nvSpPr>
        <p:spPr>
          <a:xfrm>
            <a:off x="651527" y="3561054"/>
            <a:ext cx="139903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9A93E19-50A5-9548-8F8C-391BBBDBDB90}"/>
              </a:ext>
            </a:extLst>
          </p:cNvPr>
          <p:cNvSpPr/>
          <p:nvPr userDrawn="1"/>
        </p:nvSpPr>
        <p:spPr>
          <a:xfrm>
            <a:off x="2254237" y="3561055"/>
            <a:ext cx="140359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4ED8E57-8E6A-9147-8403-FC7756A82595}"/>
              </a:ext>
            </a:extLst>
          </p:cNvPr>
          <p:cNvSpPr/>
          <p:nvPr userDrawn="1"/>
        </p:nvSpPr>
        <p:spPr>
          <a:xfrm>
            <a:off x="651527"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FDDE5E9-7903-9D43-B5F6-3F8CE301C9A3}"/>
              </a:ext>
            </a:extLst>
          </p:cNvPr>
          <p:cNvSpPr/>
          <p:nvPr userDrawn="1"/>
        </p:nvSpPr>
        <p:spPr>
          <a:xfrm>
            <a:off x="2249099"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5D5EB1-B45D-4743-A377-C9944576F172}"/>
              </a:ext>
            </a:extLst>
          </p:cNvPr>
          <p:cNvSpPr/>
          <p:nvPr userDrawn="1"/>
        </p:nvSpPr>
        <p:spPr>
          <a:xfrm>
            <a:off x="3836161"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1F42BFC-2C0F-7B4C-A926-E9D82CEC7CDF}"/>
              </a:ext>
            </a:extLst>
          </p:cNvPr>
          <p:cNvSpPr/>
          <p:nvPr userDrawn="1"/>
        </p:nvSpPr>
        <p:spPr>
          <a:xfrm>
            <a:off x="5403963" y="2162022"/>
            <a:ext cx="1413590"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A1E8556-4AB5-444E-83C6-EBC637F23838}"/>
              </a:ext>
            </a:extLst>
          </p:cNvPr>
          <p:cNvSpPr/>
          <p:nvPr userDrawn="1"/>
        </p:nvSpPr>
        <p:spPr>
          <a:xfrm>
            <a:off x="6985599"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EFCBEB-6BFB-264C-849B-1BCB554A8812}"/>
              </a:ext>
            </a:extLst>
          </p:cNvPr>
          <p:cNvSpPr/>
          <p:nvPr userDrawn="1"/>
        </p:nvSpPr>
        <p:spPr>
          <a:xfrm>
            <a:off x="8586837"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9489B2-A7AF-1A48-A34B-C686CA59A72C}"/>
              </a:ext>
            </a:extLst>
          </p:cNvPr>
          <p:cNvSpPr/>
          <p:nvPr userDrawn="1"/>
        </p:nvSpPr>
        <p:spPr>
          <a:xfrm>
            <a:off x="10173899" y="2162022"/>
            <a:ext cx="1399032" cy="13990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5">
            <a:extLst>
              <a:ext uri="{FF2B5EF4-FFF2-40B4-BE49-F238E27FC236}">
                <a16:creationId xmlns:a16="http://schemas.microsoft.com/office/drawing/2014/main" id="{6D13160A-7C33-214C-A659-A9486E4B61C7}"/>
              </a:ext>
            </a:extLst>
          </p:cNvPr>
          <p:cNvSpPr>
            <a:spLocks noGrp="1"/>
          </p:cNvSpPr>
          <p:nvPr>
            <p:ph sz="quarter" idx="4" hasCustomPrompt="1"/>
          </p:nvPr>
        </p:nvSpPr>
        <p:spPr>
          <a:xfrm>
            <a:off x="653175"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1" name="Content Placeholder 5">
            <a:extLst>
              <a:ext uri="{FF2B5EF4-FFF2-40B4-BE49-F238E27FC236}">
                <a16:creationId xmlns:a16="http://schemas.microsoft.com/office/drawing/2014/main" id="{0619B90C-3B9F-5942-9F93-1B3C12E5D3F0}"/>
              </a:ext>
            </a:extLst>
          </p:cNvPr>
          <p:cNvSpPr>
            <a:spLocks noGrp="1"/>
          </p:cNvSpPr>
          <p:nvPr>
            <p:ph sz="quarter" idx="10" hasCustomPrompt="1"/>
          </p:nvPr>
        </p:nvSpPr>
        <p:spPr>
          <a:xfrm>
            <a:off x="2261257"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2" name="Content Placeholder 5">
            <a:extLst>
              <a:ext uri="{FF2B5EF4-FFF2-40B4-BE49-F238E27FC236}">
                <a16:creationId xmlns:a16="http://schemas.microsoft.com/office/drawing/2014/main" id="{BEF394CA-5C7F-7747-88FB-CC36738A1590}"/>
              </a:ext>
            </a:extLst>
          </p:cNvPr>
          <p:cNvSpPr>
            <a:spLocks noGrp="1"/>
          </p:cNvSpPr>
          <p:nvPr>
            <p:ph sz="quarter" idx="11" hasCustomPrompt="1"/>
          </p:nvPr>
        </p:nvSpPr>
        <p:spPr>
          <a:xfrm>
            <a:off x="3848319"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3" name="Content Placeholder 5">
            <a:extLst>
              <a:ext uri="{FF2B5EF4-FFF2-40B4-BE49-F238E27FC236}">
                <a16:creationId xmlns:a16="http://schemas.microsoft.com/office/drawing/2014/main" id="{26CAF10A-5FF5-A14E-ACBB-55A8215DC58A}"/>
              </a:ext>
            </a:extLst>
          </p:cNvPr>
          <p:cNvSpPr>
            <a:spLocks noGrp="1"/>
          </p:cNvSpPr>
          <p:nvPr>
            <p:ph sz="quarter" idx="12" hasCustomPrompt="1"/>
          </p:nvPr>
        </p:nvSpPr>
        <p:spPr>
          <a:xfrm>
            <a:off x="5414361" y="2162022"/>
            <a:ext cx="1393718" cy="1399032"/>
          </a:xfrm>
        </p:spPr>
        <p:txBody>
          <a:bodyPr>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Icon/photo</a:t>
            </a:r>
          </a:p>
        </p:txBody>
      </p:sp>
      <p:sp>
        <p:nvSpPr>
          <p:cNvPr id="34" name="Content Placeholder 5">
            <a:extLst>
              <a:ext uri="{FF2B5EF4-FFF2-40B4-BE49-F238E27FC236}">
                <a16:creationId xmlns:a16="http://schemas.microsoft.com/office/drawing/2014/main" id="{ED6402DC-B696-2240-8DA9-ADE6C47F16D8}"/>
              </a:ext>
            </a:extLst>
          </p:cNvPr>
          <p:cNvSpPr>
            <a:spLocks noGrp="1"/>
          </p:cNvSpPr>
          <p:nvPr>
            <p:ph sz="quarter" idx="13" hasCustomPrompt="1"/>
          </p:nvPr>
        </p:nvSpPr>
        <p:spPr>
          <a:xfrm>
            <a:off x="6990912"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5" name="Content Placeholder 5">
            <a:extLst>
              <a:ext uri="{FF2B5EF4-FFF2-40B4-BE49-F238E27FC236}">
                <a16:creationId xmlns:a16="http://schemas.microsoft.com/office/drawing/2014/main" id="{0FDABA7F-8C47-4247-9381-D417117873DC}"/>
              </a:ext>
            </a:extLst>
          </p:cNvPr>
          <p:cNvSpPr>
            <a:spLocks noGrp="1"/>
          </p:cNvSpPr>
          <p:nvPr>
            <p:ph sz="quarter" idx="14" hasCustomPrompt="1"/>
          </p:nvPr>
        </p:nvSpPr>
        <p:spPr>
          <a:xfrm>
            <a:off x="8598995"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36" name="Content Placeholder 5">
            <a:extLst>
              <a:ext uri="{FF2B5EF4-FFF2-40B4-BE49-F238E27FC236}">
                <a16:creationId xmlns:a16="http://schemas.microsoft.com/office/drawing/2014/main" id="{2783E5F4-3A3F-B941-889C-722AE8E54073}"/>
              </a:ext>
            </a:extLst>
          </p:cNvPr>
          <p:cNvSpPr>
            <a:spLocks noGrp="1"/>
          </p:cNvSpPr>
          <p:nvPr>
            <p:ph sz="quarter" idx="15" hasCustomPrompt="1"/>
          </p:nvPr>
        </p:nvSpPr>
        <p:spPr>
          <a:xfrm>
            <a:off x="10175546" y="2162022"/>
            <a:ext cx="1393718" cy="1399032"/>
          </a:xfrm>
        </p:spPr>
        <p:txBody>
          <a:bodyPr>
            <a:normAutofit/>
          </a:bodyPr>
          <a:lstStyle>
            <a:lvl1pPr marL="0" indent="0" algn="ctr">
              <a:buNone/>
              <a:defRPr sz="20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Icon/photo</a:t>
            </a:r>
          </a:p>
        </p:txBody>
      </p:sp>
      <p:sp>
        <p:nvSpPr>
          <p:cNvPr id="4" name="Text Placeholder 3">
            <a:extLst>
              <a:ext uri="{FF2B5EF4-FFF2-40B4-BE49-F238E27FC236}">
                <a16:creationId xmlns:a16="http://schemas.microsoft.com/office/drawing/2014/main" id="{487B02A2-B4A7-7246-A7D2-D24AEC2B262F}"/>
              </a:ext>
            </a:extLst>
          </p:cNvPr>
          <p:cNvSpPr>
            <a:spLocks noGrp="1"/>
          </p:cNvSpPr>
          <p:nvPr>
            <p:ph type="body" sz="quarter" idx="16" hasCustomPrompt="1"/>
          </p:nvPr>
        </p:nvSpPr>
        <p:spPr>
          <a:xfrm>
            <a:off x="865053"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37" name="Text Placeholder 3">
            <a:extLst>
              <a:ext uri="{FF2B5EF4-FFF2-40B4-BE49-F238E27FC236}">
                <a16:creationId xmlns:a16="http://schemas.microsoft.com/office/drawing/2014/main" id="{5F09B16C-9619-E64D-89F0-2025BEB7F217}"/>
              </a:ext>
            </a:extLst>
          </p:cNvPr>
          <p:cNvSpPr>
            <a:spLocks noGrp="1"/>
          </p:cNvSpPr>
          <p:nvPr>
            <p:ph type="body" sz="quarter" idx="17" hasCustomPrompt="1"/>
          </p:nvPr>
        </p:nvSpPr>
        <p:spPr>
          <a:xfrm>
            <a:off x="2457057"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38" name="Text Placeholder 3">
            <a:extLst>
              <a:ext uri="{FF2B5EF4-FFF2-40B4-BE49-F238E27FC236}">
                <a16:creationId xmlns:a16="http://schemas.microsoft.com/office/drawing/2014/main" id="{D2F39FD2-65E4-A24B-8EEB-6F38BDAF8B00}"/>
              </a:ext>
            </a:extLst>
          </p:cNvPr>
          <p:cNvSpPr>
            <a:spLocks noGrp="1"/>
          </p:cNvSpPr>
          <p:nvPr>
            <p:ph type="body" sz="quarter" idx="18" hasCustomPrompt="1"/>
          </p:nvPr>
        </p:nvSpPr>
        <p:spPr>
          <a:xfrm>
            <a:off x="4060197"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39" name="Text Placeholder 3">
            <a:extLst>
              <a:ext uri="{FF2B5EF4-FFF2-40B4-BE49-F238E27FC236}">
                <a16:creationId xmlns:a16="http://schemas.microsoft.com/office/drawing/2014/main" id="{24058022-10D8-9D4C-8782-AD04941366AE}"/>
              </a:ext>
            </a:extLst>
          </p:cNvPr>
          <p:cNvSpPr>
            <a:spLocks noGrp="1"/>
          </p:cNvSpPr>
          <p:nvPr>
            <p:ph type="body" sz="quarter" idx="19" hasCustomPrompt="1"/>
          </p:nvPr>
        </p:nvSpPr>
        <p:spPr>
          <a:xfrm>
            <a:off x="5625777"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0" name="Text Placeholder 3">
            <a:extLst>
              <a:ext uri="{FF2B5EF4-FFF2-40B4-BE49-F238E27FC236}">
                <a16:creationId xmlns:a16="http://schemas.microsoft.com/office/drawing/2014/main" id="{EBD41ED7-6893-A44E-8684-F19253C5E990}"/>
              </a:ext>
            </a:extLst>
          </p:cNvPr>
          <p:cNvSpPr>
            <a:spLocks noGrp="1"/>
          </p:cNvSpPr>
          <p:nvPr>
            <p:ph type="body" sz="quarter" idx="20" hasCustomPrompt="1"/>
          </p:nvPr>
        </p:nvSpPr>
        <p:spPr>
          <a:xfrm>
            <a:off x="7183644"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1" name="Text Placeholder 3">
            <a:extLst>
              <a:ext uri="{FF2B5EF4-FFF2-40B4-BE49-F238E27FC236}">
                <a16:creationId xmlns:a16="http://schemas.microsoft.com/office/drawing/2014/main" id="{A6ABB7D3-8923-3541-8C81-B2A625F39562}"/>
              </a:ext>
            </a:extLst>
          </p:cNvPr>
          <p:cNvSpPr>
            <a:spLocks noGrp="1"/>
          </p:cNvSpPr>
          <p:nvPr>
            <p:ph type="body" sz="quarter" idx="21" hasCustomPrompt="1"/>
          </p:nvPr>
        </p:nvSpPr>
        <p:spPr>
          <a:xfrm>
            <a:off x="8797955"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2" name="Text Placeholder 3">
            <a:extLst>
              <a:ext uri="{FF2B5EF4-FFF2-40B4-BE49-F238E27FC236}">
                <a16:creationId xmlns:a16="http://schemas.microsoft.com/office/drawing/2014/main" id="{92B815BA-D993-E647-A23D-45104F350363}"/>
              </a:ext>
            </a:extLst>
          </p:cNvPr>
          <p:cNvSpPr>
            <a:spLocks noGrp="1"/>
          </p:cNvSpPr>
          <p:nvPr>
            <p:ph type="body" sz="quarter" idx="22" hasCustomPrompt="1"/>
          </p:nvPr>
        </p:nvSpPr>
        <p:spPr>
          <a:xfrm>
            <a:off x="10378400" y="3999649"/>
            <a:ext cx="969962" cy="960437"/>
          </a:xfrm>
        </p:spPr>
        <p:txBody>
          <a:bodyPr>
            <a:normAutofit/>
          </a:bodyPr>
          <a:lstStyle>
            <a:lvl1pPr marL="0" indent="0" algn="ctr">
              <a:buNone/>
              <a:defRPr sz="2400">
                <a:solidFill>
                  <a:schemeClr val="bg1"/>
                </a:solidFill>
              </a:defRPr>
            </a:lvl1pPr>
          </a:lstStyle>
          <a:p>
            <a:pPr lvl="0"/>
            <a:r>
              <a:rPr lang="en-US" dirty="0"/>
              <a:t>Text</a:t>
            </a:r>
          </a:p>
        </p:txBody>
      </p:sp>
      <p:sp>
        <p:nvSpPr>
          <p:cNvPr id="44" name="Title 1">
            <a:extLst>
              <a:ext uri="{FF2B5EF4-FFF2-40B4-BE49-F238E27FC236}">
                <a16:creationId xmlns:a16="http://schemas.microsoft.com/office/drawing/2014/main" id="{07456F10-94CB-9840-86F1-1CBEA9052442}"/>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50956160"/>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C0A3B4F-B787-E348-81E5-AACFA52907BF}"/>
              </a:ext>
            </a:extLst>
          </p:cNvPr>
          <p:cNvSpPr/>
          <p:nvPr userDrawn="1"/>
        </p:nvSpPr>
        <p:spPr>
          <a:xfrm>
            <a:off x="2424544" y="3931919"/>
            <a:ext cx="9767455" cy="2926081"/>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2">
            <a:extLst>
              <a:ext uri="{FF2B5EF4-FFF2-40B4-BE49-F238E27FC236}">
                <a16:creationId xmlns:a16="http://schemas.microsoft.com/office/drawing/2014/main" id="{E46EE32B-AE50-8946-9122-6D66A5E8A400}"/>
              </a:ext>
            </a:extLst>
          </p:cNvPr>
          <p:cNvSpPr>
            <a:spLocks noGrp="1"/>
          </p:cNvSpPr>
          <p:nvPr>
            <p:ph type="pic" idx="15" hasCustomPrompt="1"/>
          </p:nvPr>
        </p:nvSpPr>
        <p:spPr>
          <a:xfrm>
            <a:off x="4251" y="3987290"/>
            <a:ext cx="2420293" cy="287071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Photo</a:t>
            </a:r>
          </a:p>
        </p:txBody>
      </p:sp>
      <p:pic>
        <p:nvPicPr>
          <p:cNvPr id="11" name="Picture 10">
            <a:extLst>
              <a:ext uri="{FF2B5EF4-FFF2-40B4-BE49-F238E27FC236}">
                <a16:creationId xmlns:a16="http://schemas.microsoft.com/office/drawing/2014/main" id="{FAFE6C72-DEEC-FC45-8EAB-DDC32F5FA794}"/>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48D45BA4-7F84-2B43-9F1E-687730EE4F67}"/>
              </a:ext>
            </a:extLst>
          </p:cNvPr>
          <p:cNvSpPr>
            <a:spLocks noGrp="1"/>
          </p:cNvSpPr>
          <p:nvPr>
            <p:ph type="title"/>
          </p:nvPr>
        </p:nvSpPr>
        <p:spPr>
          <a:xfrm>
            <a:off x="573795" y="-14669"/>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7" name="Content Placeholder 2">
            <a:extLst>
              <a:ext uri="{FF2B5EF4-FFF2-40B4-BE49-F238E27FC236}">
                <a16:creationId xmlns:a16="http://schemas.microsoft.com/office/drawing/2014/main" id="{F8A68EDA-B380-A44A-B798-696050BAAA09}"/>
              </a:ext>
            </a:extLst>
          </p:cNvPr>
          <p:cNvSpPr>
            <a:spLocks noGrp="1"/>
          </p:cNvSpPr>
          <p:nvPr>
            <p:ph sz="half" idx="1"/>
          </p:nvPr>
        </p:nvSpPr>
        <p:spPr>
          <a:xfrm>
            <a:off x="2910840" y="1561453"/>
            <a:ext cx="8793480" cy="1959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a:extLst>
              <a:ext uri="{FF2B5EF4-FFF2-40B4-BE49-F238E27FC236}">
                <a16:creationId xmlns:a16="http://schemas.microsoft.com/office/drawing/2014/main" id="{C5B502A4-0F10-C046-A09B-5907847AD2D4}"/>
              </a:ext>
            </a:extLst>
          </p:cNvPr>
          <p:cNvSpPr>
            <a:spLocks noGrp="1"/>
          </p:cNvSpPr>
          <p:nvPr>
            <p:ph sz="half" idx="13"/>
          </p:nvPr>
        </p:nvSpPr>
        <p:spPr>
          <a:xfrm>
            <a:off x="2910840" y="4377805"/>
            <a:ext cx="8793480" cy="1959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2">
            <a:extLst>
              <a:ext uri="{FF2B5EF4-FFF2-40B4-BE49-F238E27FC236}">
                <a16:creationId xmlns:a16="http://schemas.microsoft.com/office/drawing/2014/main" id="{DFB21A36-8344-2E4A-BB13-8B1D1EA74D55}"/>
              </a:ext>
            </a:extLst>
          </p:cNvPr>
          <p:cNvSpPr>
            <a:spLocks noGrp="1"/>
          </p:cNvSpPr>
          <p:nvPr>
            <p:ph type="pic" idx="14" hasCustomPrompt="1"/>
          </p:nvPr>
        </p:nvSpPr>
        <p:spPr>
          <a:xfrm>
            <a:off x="4251" y="1097786"/>
            <a:ext cx="2420293" cy="287071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Photo</a:t>
            </a:r>
          </a:p>
        </p:txBody>
      </p:sp>
      <p:pic>
        <p:nvPicPr>
          <p:cNvPr id="12" name="Picture 11">
            <a:extLst>
              <a:ext uri="{FF2B5EF4-FFF2-40B4-BE49-F238E27FC236}">
                <a16:creationId xmlns:a16="http://schemas.microsoft.com/office/drawing/2014/main" id="{26770B63-95F5-6D47-AF76-01BD68431C43}"/>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Tree>
    <p:extLst>
      <p:ext uri="{BB962C8B-B14F-4D97-AF65-F5344CB8AC3E}">
        <p14:creationId xmlns:p14="http://schemas.microsoft.com/office/powerpoint/2010/main" val="1902513831"/>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AFE6C72-DEEC-FC45-8EAB-DDC32F5FA794}"/>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48D45BA4-7F84-2B43-9F1E-687730EE4F67}"/>
              </a:ext>
            </a:extLst>
          </p:cNvPr>
          <p:cNvSpPr>
            <a:spLocks noGrp="1"/>
          </p:cNvSpPr>
          <p:nvPr>
            <p:ph type="title"/>
          </p:nvPr>
        </p:nvSpPr>
        <p:spPr>
          <a:xfrm>
            <a:off x="573795" y="-14669"/>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12" name="Picture 11">
            <a:extLst>
              <a:ext uri="{FF2B5EF4-FFF2-40B4-BE49-F238E27FC236}">
                <a16:creationId xmlns:a16="http://schemas.microsoft.com/office/drawing/2014/main" id="{26770B63-95F5-6D47-AF76-01BD68431C43}"/>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3" name="Content Placeholder 5">
            <a:extLst>
              <a:ext uri="{FF2B5EF4-FFF2-40B4-BE49-F238E27FC236}">
                <a16:creationId xmlns:a16="http://schemas.microsoft.com/office/drawing/2014/main" id="{104CF099-8249-D241-A59F-D5406D5EC2BC}"/>
              </a:ext>
            </a:extLst>
          </p:cNvPr>
          <p:cNvSpPr>
            <a:spLocks noGrp="1"/>
          </p:cNvSpPr>
          <p:nvPr>
            <p:ph sz="quarter" idx="13" hasCustomPrompt="1"/>
          </p:nvPr>
        </p:nvSpPr>
        <p:spPr>
          <a:xfrm>
            <a:off x="0" y="1311845"/>
            <a:ext cx="6884476" cy="5546154"/>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4" name="Content Placeholder 5">
            <a:extLst>
              <a:ext uri="{FF2B5EF4-FFF2-40B4-BE49-F238E27FC236}">
                <a16:creationId xmlns:a16="http://schemas.microsoft.com/office/drawing/2014/main" id="{B7A87BBD-D833-9640-B345-369071EC2459}"/>
              </a:ext>
            </a:extLst>
          </p:cNvPr>
          <p:cNvSpPr>
            <a:spLocks noGrp="1"/>
          </p:cNvSpPr>
          <p:nvPr>
            <p:ph sz="quarter" idx="4" hasCustomPrompt="1"/>
          </p:nvPr>
        </p:nvSpPr>
        <p:spPr>
          <a:xfrm>
            <a:off x="6884476" y="1311845"/>
            <a:ext cx="5307523" cy="3627530"/>
          </a:xfrm>
        </p:spPr>
        <p:txBody>
          <a:bodyPr>
            <a:normAutofit/>
          </a:bodyPr>
          <a:lstStyle>
            <a:lvl1pPr marL="457200" indent="-457200">
              <a:buFont typeface="Arial" panose="020B0604020202020204" pitchFamily="34" charset="0"/>
              <a:buChar char="•"/>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5" name="Rectangle 14">
            <a:extLst>
              <a:ext uri="{FF2B5EF4-FFF2-40B4-BE49-F238E27FC236}">
                <a16:creationId xmlns:a16="http://schemas.microsoft.com/office/drawing/2014/main" id="{46364BF3-1BC5-854B-A716-FEAD932949A3}"/>
              </a:ext>
            </a:extLst>
          </p:cNvPr>
          <p:cNvSpPr/>
          <p:nvPr userDrawn="1"/>
        </p:nvSpPr>
        <p:spPr>
          <a:xfrm>
            <a:off x="6875332" y="4948518"/>
            <a:ext cx="5316667" cy="1909482"/>
          </a:xfrm>
          <a:prstGeom prst="rect">
            <a:avLst/>
          </a:prstGeom>
          <a:solidFill>
            <a:srgbClr val="5D8B72"/>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76B191"/>
              </a:solidFill>
            </a:endParaRPr>
          </a:p>
        </p:txBody>
      </p:sp>
      <p:sp>
        <p:nvSpPr>
          <p:cNvPr id="16" name="Text Placeholder 8">
            <a:extLst>
              <a:ext uri="{FF2B5EF4-FFF2-40B4-BE49-F238E27FC236}">
                <a16:creationId xmlns:a16="http://schemas.microsoft.com/office/drawing/2014/main" id="{C7C07767-73F1-E248-8946-69FB2221E494}"/>
              </a:ext>
            </a:extLst>
          </p:cNvPr>
          <p:cNvSpPr>
            <a:spLocks noGrp="1"/>
          </p:cNvSpPr>
          <p:nvPr>
            <p:ph type="body" sz="quarter" idx="14"/>
          </p:nvPr>
        </p:nvSpPr>
        <p:spPr>
          <a:xfrm>
            <a:off x="7242175" y="5267325"/>
            <a:ext cx="4645025" cy="1298067"/>
          </a:xfrm>
        </p:spPr>
        <p:txBody>
          <a:bodyPr/>
          <a:lstStyle>
            <a:lvl1pPr>
              <a:defRPr>
                <a:solidFill>
                  <a:schemeClr val="bg1"/>
                </a:solidFill>
              </a:defRPr>
            </a:lvl1pPr>
            <a:lvl2pPr>
              <a:defRPr>
                <a:solidFill>
                  <a:schemeClr val="bg1"/>
                </a:solidFill>
              </a:defRPr>
            </a:lvl2pPr>
            <a:lvl3pPr marL="914400" indent="0">
              <a:buNone/>
              <a:defRPr>
                <a:solidFill>
                  <a:schemeClr val="bg1"/>
                </a:solidFill>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131340886"/>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5BF363-59FF-E54E-A0B5-E35D493FB5D9}"/>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EDB2D7EB-E182-4543-8CCE-37CF8E507C4D}"/>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8" name="Picture 7">
            <a:extLst>
              <a:ext uri="{FF2B5EF4-FFF2-40B4-BE49-F238E27FC236}">
                <a16:creationId xmlns:a16="http://schemas.microsoft.com/office/drawing/2014/main" id="{604195B3-35E3-C543-9CBB-AD4A8EB7243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0" name="Rectangle 9">
            <a:extLst>
              <a:ext uri="{FF2B5EF4-FFF2-40B4-BE49-F238E27FC236}">
                <a16:creationId xmlns:a16="http://schemas.microsoft.com/office/drawing/2014/main" id="{E789C67D-F551-D24A-8D9C-6ABA80EC5EF8}"/>
              </a:ext>
            </a:extLst>
          </p:cNvPr>
          <p:cNvSpPr/>
          <p:nvPr userDrawn="1"/>
        </p:nvSpPr>
        <p:spPr>
          <a:xfrm>
            <a:off x="1062317" y="4357661"/>
            <a:ext cx="3007659" cy="1516649"/>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52CD0D8-53A1-E24B-99EE-5AA04A5C89CE}"/>
              </a:ext>
            </a:extLst>
          </p:cNvPr>
          <p:cNvSpPr/>
          <p:nvPr userDrawn="1"/>
        </p:nvSpPr>
        <p:spPr>
          <a:xfrm>
            <a:off x="4587688" y="4357661"/>
            <a:ext cx="3007659" cy="1516649"/>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035E3B7-9503-9641-A7A8-60F96166A487}"/>
              </a:ext>
            </a:extLst>
          </p:cNvPr>
          <p:cNvSpPr/>
          <p:nvPr userDrawn="1"/>
        </p:nvSpPr>
        <p:spPr>
          <a:xfrm>
            <a:off x="8113059" y="4357661"/>
            <a:ext cx="3007659" cy="1516649"/>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E6EFEDA-983B-6547-95FE-6F3E5EBBC482}"/>
              </a:ext>
            </a:extLst>
          </p:cNvPr>
          <p:cNvSpPr/>
          <p:nvPr userDrawn="1"/>
        </p:nvSpPr>
        <p:spPr>
          <a:xfrm>
            <a:off x="4578723" y="2297447"/>
            <a:ext cx="3007659" cy="1516649"/>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D6368F0-D6DE-7A4E-9005-EFE41B503ABE}"/>
              </a:ext>
            </a:extLst>
          </p:cNvPr>
          <p:cNvSpPr/>
          <p:nvPr userDrawn="1"/>
        </p:nvSpPr>
        <p:spPr>
          <a:xfrm>
            <a:off x="8104094" y="2297447"/>
            <a:ext cx="3007659" cy="1516649"/>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B91AB95-9234-5048-BF22-6A90E0A46C17}"/>
              </a:ext>
            </a:extLst>
          </p:cNvPr>
          <p:cNvSpPr/>
          <p:nvPr userDrawn="1"/>
        </p:nvSpPr>
        <p:spPr>
          <a:xfrm>
            <a:off x="1053352" y="2297447"/>
            <a:ext cx="3007659" cy="1516649"/>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673FCD2-F7B3-0046-9438-D570A76E266E}"/>
              </a:ext>
            </a:extLst>
          </p:cNvPr>
          <p:cNvSpPr>
            <a:spLocks noGrp="1"/>
          </p:cNvSpPr>
          <p:nvPr>
            <p:ph type="body" sz="quarter" idx="10" hasCustomPrompt="1"/>
          </p:nvPr>
        </p:nvSpPr>
        <p:spPr>
          <a:xfrm>
            <a:off x="1419971" y="2632702"/>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6" name="Text Placeholder 3">
            <a:extLst>
              <a:ext uri="{FF2B5EF4-FFF2-40B4-BE49-F238E27FC236}">
                <a16:creationId xmlns:a16="http://schemas.microsoft.com/office/drawing/2014/main" id="{C1ED8E38-902A-914B-B497-3A0CE55E3E1F}"/>
              </a:ext>
            </a:extLst>
          </p:cNvPr>
          <p:cNvSpPr>
            <a:spLocks noGrp="1"/>
          </p:cNvSpPr>
          <p:nvPr>
            <p:ph type="body" sz="quarter" idx="11" hasCustomPrompt="1"/>
          </p:nvPr>
        </p:nvSpPr>
        <p:spPr>
          <a:xfrm>
            <a:off x="4945342" y="2632702"/>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7" name="Text Placeholder 3">
            <a:extLst>
              <a:ext uri="{FF2B5EF4-FFF2-40B4-BE49-F238E27FC236}">
                <a16:creationId xmlns:a16="http://schemas.microsoft.com/office/drawing/2014/main" id="{DFA7EFB9-A3D8-8D47-916A-DAC4CC3760DA}"/>
              </a:ext>
            </a:extLst>
          </p:cNvPr>
          <p:cNvSpPr>
            <a:spLocks noGrp="1"/>
          </p:cNvSpPr>
          <p:nvPr>
            <p:ph type="body" sz="quarter" idx="12" hasCustomPrompt="1"/>
          </p:nvPr>
        </p:nvSpPr>
        <p:spPr>
          <a:xfrm>
            <a:off x="8456186" y="2632702"/>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8" name="Text Placeholder 3">
            <a:extLst>
              <a:ext uri="{FF2B5EF4-FFF2-40B4-BE49-F238E27FC236}">
                <a16:creationId xmlns:a16="http://schemas.microsoft.com/office/drawing/2014/main" id="{C7F7537F-C63B-EA49-9EDE-5FA37DD19F44}"/>
              </a:ext>
            </a:extLst>
          </p:cNvPr>
          <p:cNvSpPr>
            <a:spLocks noGrp="1"/>
          </p:cNvSpPr>
          <p:nvPr>
            <p:ph type="body" sz="quarter" idx="13" hasCustomPrompt="1"/>
          </p:nvPr>
        </p:nvSpPr>
        <p:spPr>
          <a:xfrm>
            <a:off x="1419971" y="46985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19" name="Text Placeholder 3">
            <a:extLst>
              <a:ext uri="{FF2B5EF4-FFF2-40B4-BE49-F238E27FC236}">
                <a16:creationId xmlns:a16="http://schemas.microsoft.com/office/drawing/2014/main" id="{780406A7-272D-504B-A7C8-AA61CE6719D6}"/>
              </a:ext>
            </a:extLst>
          </p:cNvPr>
          <p:cNvSpPr>
            <a:spLocks noGrp="1"/>
          </p:cNvSpPr>
          <p:nvPr>
            <p:ph type="body" sz="quarter" idx="14" hasCustomPrompt="1"/>
          </p:nvPr>
        </p:nvSpPr>
        <p:spPr>
          <a:xfrm>
            <a:off x="4945342" y="46985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
        <p:nvSpPr>
          <p:cNvPr id="20" name="Text Placeholder 3">
            <a:extLst>
              <a:ext uri="{FF2B5EF4-FFF2-40B4-BE49-F238E27FC236}">
                <a16:creationId xmlns:a16="http://schemas.microsoft.com/office/drawing/2014/main" id="{C04869C6-9304-A448-A48C-0A9D2D89A63B}"/>
              </a:ext>
            </a:extLst>
          </p:cNvPr>
          <p:cNvSpPr>
            <a:spLocks noGrp="1"/>
          </p:cNvSpPr>
          <p:nvPr>
            <p:ph type="body" sz="quarter" idx="15" hasCustomPrompt="1"/>
          </p:nvPr>
        </p:nvSpPr>
        <p:spPr>
          <a:xfrm>
            <a:off x="8456186" y="46985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Topic</a:t>
            </a:r>
          </a:p>
        </p:txBody>
      </p:sp>
    </p:spTree>
    <p:extLst>
      <p:ext uri="{BB962C8B-B14F-4D97-AF65-F5344CB8AC3E}">
        <p14:creationId xmlns:p14="http://schemas.microsoft.com/office/powerpoint/2010/main" val="1658774680"/>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5BF363-59FF-E54E-A0B5-E35D493FB5D9}"/>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EDB2D7EB-E182-4543-8CCE-37CF8E507C4D}"/>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pic>
        <p:nvPicPr>
          <p:cNvPr id="8" name="Picture 7">
            <a:extLst>
              <a:ext uri="{FF2B5EF4-FFF2-40B4-BE49-F238E27FC236}">
                <a16:creationId xmlns:a16="http://schemas.microsoft.com/office/drawing/2014/main" id="{604195B3-35E3-C543-9CBB-AD4A8EB72435}"/>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6" name="Rectangle 15">
            <a:extLst>
              <a:ext uri="{FF2B5EF4-FFF2-40B4-BE49-F238E27FC236}">
                <a16:creationId xmlns:a16="http://schemas.microsoft.com/office/drawing/2014/main" id="{DF0C5EBA-FDE5-C744-8C25-171C6E49ED05}"/>
              </a:ext>
            </a:extLst>
          </p:cNvPr>
          <p:cNvSpPr/>
          <p:nvPr userDrawn="1"/>
        </p:nvSpPr>
        <p:spPr>
          <a:xfrm>
            <a:off x="270017" y="1367572"/>
            <a:ext cx="2713172" cy="2589112"/>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3F55F8-F17A-FC46-941E-74A68AF677D2}"/>
              </a:ext>
            </a:extLst>
          </p:cNvPr>
          <p:cNvSpPr/>
          <p:nvPr userDrawn="1"/>
        </p:nvSpPr>
        <p:spPr>
          <a:xfrm>
            <a:off x="3076999" y="1367573"/>
            <a:ext cx="2713172" cy="25891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5D92DE6-5EC6-4D49-A3C5-29C00605CB95}"/>
              </a:ext>
            </a:extLst>
          </p:cNvPr>
          <p:cNvSpPr/>
          <p:nvPr userDrawn="1"/>
        </p:nvSpPr>
        <p:spPr>
          <a:xfrm>
            <a:off x="256570" y="4039015"/>
            <a:ext cx="2713172" cy="25891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7E47E62-84AE-884D-8677-1D5875DE6DED}"/>
              </a:ext>
            </a:extLst>
          </p:cNvPr>
          <p:cNvSpPr/>
          <p:nvPr userDrawn="1"/>
        </p:nvSpPr>
        <p:spPr>
          <a:xfrm>
            <a:off x="3076999" y="4039015"/>
            <a:ext cx="2713172" cy="2589112"/>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5">
            <a:extLst>
              <a:ext uri="{FF2B5EF4-FFF2-40B4-BE49-F238E27FC236}">
                <a16:creationId xmlns:a16="http://schemas.microsoft.com/office/drawing/2014/main" id="{04DCE74C-5520-A544-A078-9D485FE5363B}"/>
              </a:ext>
            </a:extLst>
          </p:cNvPr>
          <p:cNvSpPr>
            <a:spLocks noGrp="1"/>
          </p:cNvSpPr>
          <p:nvPr>
            <p:ph sz="quarter" idx="13"/>
          </p:nvPr>
        </p:nvSpPr>
        <p:spPr>
          <a:xfrm>
            <a:off x="5932488" y="1367571"/>
            <a:ext cx="6025050" cy="5260241"/>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Text Placeholder 3">
            <a:extLst>
              <a:ext uri="{FF2B5EF4-FFF2-40B4-BE49-F238E27FC236}">
                <a16:creationId xmlns:a16="http://schemas.microsoft.com/office/drawing/2014/main" id="{197A4AE0-38AE-5842-A062-C165BD865498}"/>
              </a:ext>
            </a:extLst>
          </p:cNvPr>
          <p:cNvSpPr>
            <a:spLocks noGrp="1"/>
          </p:cNvSpPr>
          <p:nvPr>
            <p:ph type="body" sz="quarter" idx="14"/>
          </p:nvPr>
        </p:nvSpPr>
        <p:spPr>
          <a:xfrm>
            <a:off x="685800" y="1973532"/>
            <a:ext cx="2012795" cy="1583705"/>
          </a:xfrm>
        </p:spPr>
        <p:txBody>
          <a:bodyPr>
            <a:normAutofit/>
          </a:bodyPr>
          <a:lstStyle>
            <a:lvl1pPr>
              <a:defRPr sz="2400"/>
            </a:lvl1pPr>
          </a:lstStyle>
          <a:p>
            <a:pPr lvl="0"/>
            <a:r>
              <a:rPr lang="en-US"/>
              <a:t>Click to edit Master text styles</a:t>
            </a:r>
          </a:p>
        </p:txBody>
      </p:sp>
      <p:sp>
        <p:nvSpPr>
          <p:cNvPr id="12" name="Text Placeholder 3">
            <a:extLst>
              <a:ext uri="{FF2B5EF4-FFF2-40B4-BE49-F238E27FC236}">
                <a16:creationId xmlns:a16="http://schemas.microsoft.com/office/drawing/2014/main" id="{EFCF57B2-1F6F-564B-AE90-0606F45C499E}"/>
              </a:ext>
            </a:extLst>
          </p:cNvPr>
          <p:cNvSpPr>
            <a:spLocks noGrp="1"/>
          </p:cNvSpPr>
          <p:nvPr>
            <p:ph type="body" sz="quarter" idx="15"/>
          </p:nvPr>
        </p:nvSpPr>
        <p:spPr>
          <a:xfrm>
            <a:off x="3395547" y="1973532"/>
            <a:ext cx="2012795" cy="1583705"/>
          </a:xfrm>
        </p:spPr>
        <p:txBody>
          <a:bodyPr>
            <a:normAutofit/>
          </a:bodyPr>
          <a:lstStyle>
            <a:lvl1pPr>
              <a:defRPr sz="2400"/>
            </a:lvl1pPr>
          </a:lstStyle>
          <a:p>
            <a:pPr lvl="0"/>
            <a:r>
              <a:rPr lang="en-US"/>
              <a:t>Click to edit Master text styles</a:t>
            </a:r>
          </a:p>
        </p:txBody>
      </p:sp>
      <p:sp>
        <p:nvSpPr>
          <p:cNvPr id="13" name="Text Placeholder 3">
            <a:extLst>
              <a:ext uri="{FF2B5EF4-FFF2-40B4-BE49-F238E27FC236}">
                <a16:creationId xmlns:a16="http://schemas.microsoft.com/office/drawing/2014/main" id="{0FA9EEA3-2CAF-7046-AF37-6009977247CF}"/>
              </a:ext>
            </a:extLst>
          </p:cNvPr>
          <p:cNvSpPr>
            <a:spLocks noGrp="1"/>
          </p:cNvSpPr>
          <p:nvPr>
            <p:ph type="body" sz="quarter" idx="16"/>
          </p:nvPr>
        </p:nvSpPr>
        <p:spPr>
          <a:xfrm>
            <a:off x="685800" y="4582918"/>
            <a:ext cx="2012795" cy="1583705"/>
          </a:xfrm>
        </p:spPr>
        <p:txBody>
          <a:bodyPr>
            <a:normAutofit/>
          </a:bodyPr>
          <a:lstStyle>
            <a:lvl1pPr>
              <a:defRPr sz="2400"/>
            </a:lvl1pPr>
          </a:lstStyle>
          <a:p>
            <a:pPr lvl="0"/>
            <a:r>
              <a:rPr lang="en-US"/>
              <a:t>Click to edit Master text styles</a:t>
            </a:r>
          </a:p>
        </p:txBody>
      </p:sp>
      <p:sp>
        <p:nvSpPr>
          <p:cNvPr id="14" name="Text Placeholder 3">
            <a:extLst>
              <a:ext uri="{FF2B5EF4-FFF2-40B4-BE49-F238E27FC236}">
                <a16:creationId xmlns:a16="http://schemas.microsoft.com/office/drawing/2014/main" id="{16834188-F4F4-DA4C-8407-BA4BAA7EE0BB}"/>
              </a:ext>
            </a:extLst>
          </p:cNvPr>
          <p:cNvSpPr>
            <a:spLocks noGrp="1"/>
          </p:cNvSpPr>
          <p:nvPr>
            <p:ph type="body" sz="quarter" idx="17"/>
          </p:nvPr>
        </p:nvSpPr>
        <p:spPr>
          <a:xfrm>
            <a:off x="3395547" y="4582918"/>
            <a:ext cx="2012795" cy="1583705"/>
          </a:xfrm>
        </p:spPr>
        <p:txBody>
          <a:bodyPr>
            <a:normAutofit/>
          </a:bodyPr>
          <a:lstStyle>
            <a:lvl1pPr>
              <a:defRPr sz="2400"/>
            </a:lvl1pPr>
          </a:lstStyle>
          <a:p>
            <a:pPr lvl="0"/>
            <a:r>
              <a:rPr lang="en-US"/>
              <a:t>Click to edit Master text styles</a:t>
            </a:r>
          </a:p>
        </p:txBody>
      </p:sp>
    </p:spTree>
    <p:extLst>
      <p:ext uri="{BB962C8B-B14F-4D97-AF65-F5344CB8AC3E}">
        <p14:creationId xmlns:p14="http://schemas.microsoft.com/office/powerpoint/2010/main" val="2607734068"/>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957D3-3144-8D48-A92E-C76664629CF9}"/>
              </a:ext>
            </a:extLst>
          </p:cNvPr>
          <p:cNvSpPr/>
          <p:nvPr userDrawn="1"/>
        </p:nvSpPr>
        <p:spPr>
          <a:xfrm>
            <a:off x="369841" y="2517613"/>
            <a:ext cx="3646921" cy="289104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Placeholder 25">
            <a:extLst>
              <a:ext uri="{FF2B5EF4-FFF2-40B4-BE49-F238E27FC236}">
                <a16:creationId xmlns:a16="http://schemas.microsoft.com/office/drawing/2014/main" id="{8741C95C-42C9-F842-87D4-4B2BC8DA03F5}"/>
              </a:ext>
            </a:extLst>
          </p:cNvPr>
          <p:cNvSpPr>
            <a:spLocks noGrp="1"/>
          </p:cNvSpPr>
          <p:nvPr>
            <p:ph type="body" sz="quarter" idx="13" hasCustomPrompt="1"/>
          </p:nvPr>
        </p:nvSpPr>
        <p:spPr>
          <a:xfrm>
            <a:off x="595532" y="3300413"/>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6" name="Date Placeholder 2">
            <a:extLst>
              <a:ext uri="{FF2B5EF4-FFF2-40B4-BE49-F238E27FC236}">
                <a16:creationId xmlns:a16="http://schemas.microsoft.com/office/drawing/2014/main" id="{C533C124-7598-6F4B-BCB0-626B6DB9EA8D}"/>
              </a:ext>
            </a:extLst>
          </p:cNvPr>
          <p:cNvSpPr txBox="1">
            <a:spLocks/>
          </p:cNvSpPr>
          <p:nvPr userDrawn="1"/>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F1F6868-B405-CA44-B412-5D6C4F518A0C}" type="datetimeFigureOut">
              <a:rPr lang="en-US" smtClean="0"/>
              <a:pPr/>
              <a:t>7/29/2026</a:t>
            </a:fld>
            <a:endParaRPr lang="en-US"/>
          </a:p>
        </p:txBody>
      </p:sp>
      <p:sp>
        <p:nvSpPr>
          <p:cNvPr id="7" name="Slide Number Placeholder 4">
            <a:extLst>
              <a:ext uri="{FF2B5EF4-FFF2-40B4-BE49-F238E27FC236}">
                <a16:creationId xmlns:a16="http://schemas.microsoft.com/office/drawing/2014/main" id="{6F0E789C-4D79-6649-8389-129C018B25FD}"/>
              </a:ext>
            </a:extLst>
          </p:cNvPr>
          <p:cNvSpPr txBox="1">
            <a:spLocks/>
          </p:cNvSpPr>
          <p:nvPr userDrawn="1"/>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1C45A3A-841E-C04D-A6C3-2A644B41F8FE}" type="slidenum">
              <a:rPr lang="en-US" smtClean="0"/>
              <a:pPr/>
              <a:t>‹#›</a:t>
            </a:fld>
            <a:endParaRPr lang="en-US"/>
          </a:p>
        </p:txBody>
      </p:sp>
      <p:sp>
        <p:nvSpPr>
          <p:cNvPr id="8" name="Rectangle 7">
            <a:extLst>
              <a:ext uri="{FF2B5EF4-FFF2-40B4-BE49-F238E27FC236}">
                <a16:creationId xmlns:a16="http://schemas.microsoft.com/office/drawing/2014/main" id="{DF540500-007F-2C4C-9583-7C56C95CB2D0}"/>
              </a:ext>
            </a:extLst>
          </p:cNvPr>
          <p:cNvSpPr/>
          <p:nvPr userDrawn="1"/>
        </p:nvSpPr>
        <p:spPr>
          <a:xfrm>
            <a:off x="369841" y="1325563"/>
            <a:ext cx="3646921" cy="1045406"/>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1139387-C38C-4A48-919B-2E0B84969B6A}"/>
              </a:ext>
            </a:extLst>
          </p:cNvPr>
          <p:cNvSpPr/>
          <p:nvPr userDrawn="1"/>
        </p:nvSpPr>
        <p:spPr>
          <a:xfrm>
            <a:off x="4284504" y="1325563"/>
            <a:ext cx="3646921" cy="1045406"/>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1B6231-8F23-CC44-B283-DD8E45233D78}"/>
              </a:ext>
            </a:extLst>
          </p:cNvPr>
          <p:cNvSpPr/>
          <p:nvPr userDrawn="1"/>
        </p:nvSpPr>
        <p:spPr>
          <a:xfrm>
            <a:off x="4284504" y="2517613"/>
            <a:ext cx="3646921" cy="289104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934F073-3FAB-F44A-A9FC-2DD482EB2FB2}"/>
              </a:ext>
            </a:extLst>
          </p:cNvPr>
          <p:cNvSpPr/>
          <p:nvPr userDrawn="1"/>
        </p:nvSpPr>
        <p:spPr>
          <a:xfrm>
            <a:off x="369841" y="5555300"/>
            <a:ext cx="3646921" cy="1040572"/>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CF16E65-9843-6A40-99CA-BFFEB583C63D}"/>
              </a:ext>
            </a:extLst>
          </p:cNvPr>
          <p:cNvSpPr/>
          <p:nvPr userDrawn="1"/>
        </p:nvSpPr>
        <p:spPr>
          <a:xfrm>
            <a:off x="4284504" y="5555300"/>
            <a:ext cx="3646921" cy="1040572"/>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BC26D5-E557-9941-B421-8058460DC3F1}"/>
              </a:ext>
            </a:extLst>
          </p:cNvPr>
          <p:cNvSpPr/>
          <p:nvPr userDrawn="1"/>
        </p:nvSpPr>
        <p:spPr>
          <a:xfrm>
            <a:off x="8199167" y="1325563"/>
            <a:ext cx="3646921" cy="1045406"/>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11AD63F-90C7-3C4E-ABB3-8B524AF71F83}"/>
              </a:ext>
            </a:extLst>
          </p:cNvPr>
          <p:cNvSpPr/>
          <p:nvPr userDrawn="1"/>
        </p:nvSpPr>
        <p:spPr>
          <a:xfrm>
            <a:off x="8199167" y="2517613"/>
            <a:ext cx="3646921" cy="289104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26AE21E-790E-6F43-9472-E4246AFE3896}"/>
              </a:ext>
            </a:extLst>
          </p:cNvPr>
          <p:cNvSpPr/>
          <p:nvPr userDrawn="1"/>
        </p:nvSpPr>
        <p:spPr>
          <a:xfrm>
            <a:off x="8199167" y="5555300"/>
            <a:ext cx="3646921" cy="1040572"/>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98F0FB9-C724-214B-8044-872D96427B79}"/>
              </a:ext>
            </a:extLst>
          </p:cNvPr>
          <p:cNvCxnSpPr>
            <a:cxnSpLocks/>
          </p:cNvCxnSpPr>
          <p:nvPr userDrawn="1"/>
        </p:nvCxnSpPr>
        <p:spPr>
          <a:xfrm>
            <a:off x="976628" y="3188854"/>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ECA40C7-300F-D740-8383-0D75BFFF1FE6}"/>
              </a:ext>
            </a:extLst>
          </p:cNvPr>
          <p:cNvCxnSpPr>
            <a:cxnSpLocks/>
          </p:cNvCxnSpPr>
          <p:nvPr userDrawn="1"/>
        </p:nvCxnSpPr>
        <p:spPr>
          <a:xfrm>
            <a:off x="4912523" y="3188854"/>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6366614-A93D-9D46-B70C-956EE518DC3B}"/>
              </a:ext>
            </a:extLst>
          </p:cNvPr>
          <p:cNvCxnSpPr>
            <a:cxnSpLocks/>
          </p:cNvCxnSpPr>
          <p:nvPr userDrawn="1"/>
        </p:nvCxnSpPr>
        <p:spPr>
          <a:xfrm>
            <a:off x="8808662" y="3188854"/>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E7720B87-E4A5-A640-A4FE-D34285F4100F}"/>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1" name="Picture 20">
            <a:extLst>
              <a:ext uri="{FF2B5EF4-FFF2-40B4-BE49-F238E27FC236}">
                <a16:creationId xmlns:a16="http://schemas.microsoft.com/office/drawing/2014/main" id="{B17863C5-E08E-1149-9A18-BABAC8F0441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ED54AA58-73EE-4948-AD09-E75021E43ED2}"/>
              </a:ext>
            </a:extLst>
          </p:cNvPr>
          <p:cNvSpPr>
            <a:spLocks noGrp="1"/>
          </p:cNvSpPr>
          <p:nvPr>
            <p:ph type="title"/>
          </p:nvPr>
        </p:nvSpPr>
        <p:spPr>
          <a:xfrm>
            <a:off x="573795" y="-10746"/>
            <a:ext cx="10515600" cy="1325563"/>
          </a:xfrm>
        </p:spPr>
        <p:txBody>
          <a:bodyPr>
            <a:no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3" name="Text Placeholder 32">
            <a:extLst>
              <a:ext uri="{FF2B5EF4-FFF2-40B4-BE49-F238E27FC236}">
                <a16:creationId xmlns:a16="http://schemas.microsoft.com/office/drawing/2014/main" id="{C8757D5C-F741-9D4C-A776-60B56D967679}"/>
              </a:ext>
            </a:extLst>
          </p:cNvPr>
          <p:cNvSpPr>
            <a:spLocks noGrp="1"/>
          </p:cNvSpPr>
          <p:nvPr>
            <p:ph type="body" sz="quarter" idx="16" hasCustomPrompt="1"/>
          </p:nvPr>
        </p:nvSpPr>
        <p:spPr>
          <a:xfrm>
            <a:off x="651746" y="2665413"/>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38" name="Picture Placeholder 37">
            <a:extLst>
              <a:ext uri="{FF2B5EF4-FFF2-40B4-BE49-F238E27FC236}">
                <a16:creationId xmlns:a16="http://schemas.microsoft.com/office/drawing/2014/main" id="{93CEE1F8-3251-0440-8096-36359A5D8761}"/>
              </a:ext>
            </a:extLst>
          </p:cNvPr>
          <p:cNvSpPr>
            <a:spLocks noGrp="1"/>
          </p:cNvSpPr>
          <p:nvPr>
            <p:ph type="pic" sz="quarter" idx="20" hasCustomPrompt="1"/>
          </p:nvPr>
        </p:nvSpPr>
        <p:spPr>
          <a:xfrm>
            <a:off x="1006156" y="1514667"/>
            <a:ext cx="2372519" cy="812404"/>
          </a:xfrm>
        </p:spPr>
        <p:txBody>
          <a:bodyPr>
            <a:normAutofit/>
          </a:bodyPr>
          <a:lstStyle>
            <a:lvl1pPr marL="0" indent="0">
              <a:buNone/>
              <a:defRPr sz="2000" b="1">
                <a:solidFill>
                  <a:schemeClr val="bg1"/>
                </a:solidFill>
              </a:defRPr>
            </a:lvl1pPr>
          </a:lstStyle>
          <a:p>
            <a:r>
              <a:rPr lang="en-US" dirty="0"/>
              <a:t>Picture/icon/text</a:t>
            </a:r>
          </a:p>
        </p:txBody>
      </p:sp>
      <p:sp>
        <p:nvSpPr>
          <p:cNvPr id="46" name="Text Placeholder 32">
            <a:extLst>
              <a:ext uri="{FF2B5EF4-FFF2-40B4-BE49-F238E27FC236}">
                <a16:creationId xmlns:a16="http://schemas.microsoft.com/office/drawing/2014/main" id="{A76E73E8-64F1-594C-B190-E2218702653A}"/>
              </a:ext>
            </a:extLst>
          </p:cNvPr>
          <p:cNvSpPr>
            <a:spLocks noGrp="1"/>
          </p:cNvSpPr>
          <p:nvPr>
            <p:ph type="body" sz="quarter" idx="21" hasCustomPrompt="1"/>
          </p:nvPr>
        </p:nvSpPr>
        <p:spPr>
          <a:xfrm>
            <a:off x="651746" y="5865811"/>
            <a:ext cx="3081338" cy="423862"/>
          </a:xfrm>
        </p:spPr>
        <p:txBody>
          <a:bodyPr>
            <a:normAutofit/>
          </a:bodyPr>
          <a:lstStyle>
            <a:lvl1pPr marL="0" indent="0" algn="ctr">
              <a:buNone/>
              <a:defRPr sz="2400" b="1">
                <a:solidFill>
                  <a:schemeClr val="bg1"/>
                </a:solidFill>
              </a:defRPr>
            </a:lvl1pPr>
          </a:lstStyle>
          <a:p>
            <a:pPr lvl="0"/>
            <a:r>
              <a:rPr lang="en-US" dirty="0"/>
              <a:t>text</a:t>
            </a:r>
          </a:p>
        </p:txBody>
      </p:sp>
      <p:sp>
        <p:nvSpPr>
          <p:cNvPr id="47" name="Text Placeholder 25">
            <a:extLst>
              <a:ext uri="{FF2B5EF4-FFF2-40B4-BE49-F238E27FC236}">
                <a16:creationId xmlns:a16="http://schemas.microsoft.com/office/drawing/2014/main" id="{0B387609-B795-D844-B647-0F5BA79E9C03}"/>
              </a:ext>
            </a:extLst>
          </p:cNvPr>
          <p:cNvSpPr>
            <a:spLocks noGrp="1"/>
          </p:cNvSpPr>
          <p:nvPr>
            <p:ph type="body" sz="quarter" idx="22" hasCustomPrompt="1"/>
          </p:nvPr>
        </p:nvSpPr>
        <p:spPr>
          <a:xfrm>
            <a:off x="4520761" y="3300413"/>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48" name="Text Placeholder 32">
            <a:extLst>
              <a:ext uri="{FF2B5EF4-FFF2-40B4-BE49-F238E27FC236}">
                <a16:creationId xmlns:a16="http://schemas.microsoft.com/office/drawing/2014/main" id="{DD5E362E-24E5-7D40-96A7-FA2DEC319884}"/>
              </a:ext>
            </a:extLst>
          </p:cNvPr>
          <p:cNvSpPr>
            <a:spLocks noGrp="1"/>
          </p:cNvSpPr>
          <p:nvPr>
            <p:ph type="body" sz="quarter" idx="23" hasCustomPrompt="1"/>
          </p:nvPr>
        </p:nvSpPr>
        <p:spPr>
          <a:xfrm>
            <a:off x="4576975" y="2665413"/>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49" name="Picture Placeholder 37">
            <a:extLst>
              <a:ext uri="{FF2B5EF4-FFF2-40B4-BE49-F238E27FC236}">
                <a16:creationId xmlns:a16="http://schemas.microsoft.com/office/drawing/2014/main" id="{661F928C-9292-554A-911D-2CF5F07ED9FA}"/>
              </a:ext>
            </a:extLst>
          </p:cNvPr>
          <p:cNvSpPr>
            <a:spLocks noGrp="1"/>
          </p:cNvSpPr>
          <p:nvPr>
            <p:ph type="pic" sz="quarter" idx="24" hasCustomPrompt="1"/>
          </p:nvPr>
        </p:nvSpPr>
        <p:spPr>
          <a:xfrm>
            <a:off x="4931385" y="1514667"/>
            <a:ext cx="2372519" cy="812404"/>
          </a:xfrm>
        </p:spPr>
        <p:txBody>
          <a:bodyPr>
            <a:normAutofit/>
          </a:bodyPr>
          <a:lstStyle>
            <a:lvl1pPr marL="0" indent="0">
              <a:buNone/>
              <a:defRPr sz="2000" b="1">
                <a:solidFill>
                  <a:schemeClr val="bg1"/>
                </a:solidFill>
              </a:defRPr>
            </a:lvl1pPr>
          </a:lstStyle>
          <a:p>
            <a:r>
              <a:rPr lang="en-US" dirty="0"/>
              <a:t>Picture/icon/text</a:t>
            </a:r>
          </a:p>
        </p:txBody>
      </p:sp>
      <p:sp>
        <p:nvSpPr>
          <p:cNvPr id="50" name="Text Placeholder 32">
            <a:extLst>
              <a:ext uri="{FF2B5EF4-FFF2-40B4-BE49-F238E27FC236}">
                <a16:creationId xmlns:a16="http://schemas.microsoft.com/office/drawing/2014/main" id="{FBDB12C9-B50E-1848-A59A-138150A1E8F7}"/>
              </a:ext>
            </a:extLst>
          </p:cNvPr>
          <p:cNvSpPr>
            <a:spLocks noGrp="1"/>
          </p:cNvSpPr>
          <p:nvPr>
            <p:ph type="body" sz="quarter" idx="25" hasCustomPrompt="1"/>
          </p:nvPr>
        </p:nvSpPr>
        <p:spPr>
          <a:xfrm>
            <a:off x="4576975" y="5865811"/>
            <a:ext cx="3081338" cy="423862"/>
          </a:xfrm>
        </p:spPr>
        <p:txBody>
          <a:bodyPr>
            <a:normAutofit/>
          </a:bodyPr>
          <a:lstStyle>
            <a:lvl1pPr marL="0" indent="0" algn="ctr">
              <a:buNone/>
              <a:defRPr sz="2400" b="1">
                <a:solidFill>
                  <a:schemeClr val="bg1"/>
                </a:solidFill>
              </a:defRPr>
            </a:lvl1pPr>
          </a:lstStyle>
          <a:p>
            <a:pPr lvl="0"/>
            <a:r>
              <a:rPr lang="en-US" dirty="0"/>
              <a:t>text</a:t>
            </a:r>
          </a:p>
        </p:txBody>
      </p:sp>
      <p:sp>
        <p:nvSpPr>
          <p:cNvPr id="55" name="Text Placeholder 25">
            <a:extLst>
              <a:ext uri="{FF2B5EF4-FFF2-40B4-BE49-F238E27FC236}">
                <a16:creationId xmlns:a16="http://schemas.microsoft.com/office/drawing/2014/main" id="{3141CCAE-F80A-FD41-9DB6-A01254D13232}"/>
              </a:ext>
            </a:extLst>
          </p:cNvPr>
          <p:cNvSpPr>
            <a:spLocks noGrp="1"/>
          </p:cNvSpPr>
          <p:nvPr>
            <p:ph type="body" sz="quarter" idx="26" hasCustomPrompt="1"/>
          </p:nvPr>
        </p:nvSpPr>
        <p:spPr>
          <a:xfrm>
            <a:off x="8423688" y="3300413"/>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56" name="Text Placeholder 32">
            <a:extLst>
              <a:ext uri="{FF2B5EF4-FFF2-40B4-BE49-F238E27FC236}">
                <a16:creationId xmlns:a16="http://schemas.microsoft.com/office/drawing/2014/main" id="{6DE6C436-9B4A-504A-BF61-BB90F44028BE}"/>
              </a:ext>
            </a:extLst>
          </p:cNvPr>
          <p:cNvSpPr>
            <a:spLocks noGrp="1"/>
          </p:cNvSpPr>
          <p:nvPr>
            <p:ph type="body" sz="quarter" idx="27" hasCustomPrompt="1"/>
          </p:nvPr>
        </p:nvSpPr>
        <p:spPr>
          <a:xfrm>
            <a:off x="8479902" y="2665413"/>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57" name="Picture Placeholder 37">
            <a:extLst>
              <a:ext uri="{FF2B5EF4-FFF2-40B4-BE49-F238E27FC236}">
                <a16:creationId xmlns:a16="http://schemas.microsoft.com/office/drawing/2014/main" id="{DE52AE46-0B43-6F44-A580-F5BA1C3002F3}"/>
              </a:ext>
            </a:extLst>
          </p:cNvPr>
          <p:cNvSpPr>
            <a:spLocks noGrp="1"/>
          </p:cNvSpPr>
          <p:nvPr>
            <p:ph type="pic" sz="quarter" idx="28" hasCustomPrompt="1"/>
          </p:nvPr>
        </p:nvSpPr>
        <p:spPr>
          <a:xfrm>
            <a:off x="8834312" y="1514667"/>
            <a:ext cx="2372519" cy="812404"/>
          </a:xfrm>
        </p:spPr>
        <p:txBody>
          <a:bodyPr>
            <a:normAutofit/>
          </a:bodyPr>
          <a:lstStyle>
            <a:lvl1pPr marL="0" indent="0">
              <a:buNone/>
              <a:defRPr sz="2000" b="1">
                <a:solidFill>
                  <a:schemeClr val="bg1"/>
                </a:solidFill>
              </a:defRPr>
            </a:lvl1pPr>
          </a:lstStyle>
          <a:p>
            <a:r>
              <a:rPr lang="en-US" dirty="0"/>
              <a:t>Picture/icon/text</a:t>
            </a:r>
          </a:p>
        </p:txBody>
      </p:sp>
      <p:sp>
        <p:nvSpPr>
          <p:cNvPr id="58" name="Text Placeholder 32">
            <a:extLst>
              <a:ext uri="{FF2B5EF4-FFF2-40B4-BE49-F238E27FC236}">
                <a16:creationId xmlns:a16="http://schemas.microsoft.com/office/drawing/2014/main" id="{B149A87B-DFEA-8B43-9E0B-AF439809308B}"/>
              </a:ext>
            </a:extLst>
          </p:cNvPr>
          <p:cNvSpPr>
            <a:spLocks noGrp="1"/>
          </p:cNvSpPr>
          <p:nvPr>
            <p:ph type="body" sz="quarter" idx="29" hasCustomPrompt="1"/>
          </p:nvPr>
        </p:nvSpPr>
        <p:spPr>
          <a:xfrm>
            <a:off x="8479902" y="5865811"/>
            <a:ext cx="3081338" cy="423862"/>
          </a:xfrm>
        </p:spPr>
        <p:txBody>
          <a:bodyPr>
            <a:normAutofit/>
          </a:bodyPr>
          <a:lstStyle>
            <a:lvl1pPr marL="0" indent="0" algn="ctr">
              <a:buNone/>
              <a:defRPr sz="2400" b="1">
                <a:solidFill>
                  <a:schemeClr val="bg1"/>
                </a:solidFill>
              </a:defRPr>
            </a:lvl1pPr>
          </a:lstStyle>
          <a:p>
            <a:pPr lvl="0"/>
            <a:r>
              <a:rPr lang="en-US" dirty="0"/>
              <a:t>text</a:t>
            </a:r>
          </a:p>
        </p:txBody>
      </p:sp>
    </p:spTree>
    <p:extLst>
      <p:ext uri="{BB962C8B-B14F-4D97-AF65-F5344CB8AC3E}">
        <p14:creationId xmlns:p14="http://schemas.microsoft.com/office/powerpoint/2010/main" val="1256044041"/>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957D3-3144-8D48-A92E-C76664629CF9}"/>
              </a:ext>
            </a:extLst>
          </p:cNvPr>
          <p:cNvSpPr/>
          <p:nvPr userDrawn="1"/>
        </p:nvSpPr>
        <p:spPr>
          <a:xfrm>
            <a:off x="369841" y="3428999"/>
            <a:ext cx="3646921" cy="31668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Placeholder 25">
            <a:extLst>
              <a:ext uri="{FF2B5EF4-FFF2-40B4-BE49-F238E27FC236}">
                <a16:creationId xmlns:a16="http://schemas.microsoft.com/office/drawing/2014/main" id="{8741C95C-42C9-F842-87D4-4B2BC8DA03F5}"/>
              </a:ext>
            </a:extLst>
          </p:cNvPr>
          <p:cNvSpPr>
            <a:spLocks noGrp="1"/>
          </p:cNvSpPr>
          <p:nvPr>
            <p:ph type="body" sz="quarter" idx="13" hasCustomPrompt="1"/>
          </p:nvPr>
        </p:nvSpPr>
        <p:spPr>
          <a:xfrm>
            <a:off x="595532" y="4625397"/>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11" name="Rectangle 10">
            <a:extLst>
              <a:ext uri="{FF2B5EF4-FFF2-40B4-BE49-F238E27FC236}">
                <a16:creationId xmlns:a16="http://schemas.microsoft.com/office/drawing/2014/main" id="{1C1B6231-8F23-CC44-B283-DD8E45233D78}"/>
              </a:ext>
            </a:extLst>
          </p:cNvPr>
          <p:cNvSpPr/>
          <p:nvPr userDrawn="1"/>
        </p:nvSpPr>
        <p:spPr>
          <a:xfrm>
            <a:off x="4284504" y="3428999"/>
            <a:ext cx="3646921" cy="31668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11AD63F-90C7-3C4E-ABB3-8B524AF71F83}"/>
              </a:ext>
            </a:extLst>
          </p:cNvPr>
          <p:cNvSpPr/>
          <p:nvPr userDrawn="1"/>
        </p:nvSpPr>
        <p:spPr>
          <a:xfrm>
            <a:off x="8199167" y="3428999"/>
            <a:ext cx="3646921" cy="31668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98F0FB9-C724-214B-8044-872D96427B79}"/>
              </a:ext>
            </a:extLst>
          </p:cNvPr>
          <p:cNvCxnSpPr>
            <a:cxnSpLocks/>
          </p:cNvCxnSpPr>
          <p:nvPr userDrawn="1"/>
        </p:nvCxnSpPr>
        <p:spPr>
          <a:xfrm>
            <a:off x="976628" y="4513838"/>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ECA40C7-300F-D740-8383-0D75BFFF1FE6}"/>
              </a:ext>
            </a:extLst>
          </p:cNvPr>
          <p:cNvCxnSpPr>
            <a:cxnSpLocks/>
          </p:cNvCxnSpPr>
          <p:nvPr userDrawn="1"/>
        </p:nvCxnSpPr>
        <p:spPr>
          <a:xfrm>
            <a:off x="4912523" y="4513838"/>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6366614-A93D-9D46-B70C-956EE518DC3B}"/>
              </a:ext>
            </a:extLst>
          </p:cNvPr>
          <p:cNvCxnSpPr>
            <a:cxnSpLocks/>
          </p:cNvCxnSpPr>
          <p:nvPr userDrawn="1"/>
        </p:nvCxnSpPr>
        <p:spPr>
          <a:xfrm>
            <a:off x="8808662" y="4513838"/>
            <a:ext cx="2428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E7720B87-E4A5-A640-A4FE-D34285F4100F}"/>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1" name="Picture 20">
            <a:extLst>
              <a:ext uri="{FF2B5EF4-FFF2-40B4-BE49-F238E27FC236}">
                <a16:creationId xmlns:a16="http://schemas.microsoft.com/office/drawing/2014/main" id="{B17863C5-E08E-1149-9A18-BABAC8F0441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ED54AA58-73EE-4948-AD09-E75021E43ED2}"/>
              </a:ext>
            </a:extLst>
          </p:cNvPr>
          <p:cNvSpPr>
            <a:spLocks noGrp="1"/>
          </p:cNvSpPr>
          <p:nvPr>
            <p:ph type="title"/>
          </p:nvPr>
        </p:nvSpPr>
        <p:spPr>
          <a:xfrm>
            <a:off x="573795" y="-10746"/>
            <a:ext cx="10515600" cy="1325563"/>
          </a:xfrm>
        </p:spPr>
        <p:txBody>
          <a:bodyPr>
            <a:no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3" name="Text Placeholder 32">
            <a:extLst>
              <a:ext uri="{FF2B5EF4-FFF2-40B4-BE49-F238E27FC236}">
                <a16:creationId xmlns:a16="http://schemas.microsoft.com/office/drawing/2014/main" id="{C8757D5C-F741-9D4C-A776-60B56D967679}"/>
              </a:ext>
            </a:extLst>
          </p:cNvPr>
          <p:cNvSpPr>
            <a:spLocks noGrp="1"/>
          </p:cNvSpPr>
          <p:nvPr>
            <p:ph type="body" sz="quarter" idx="16" hasCustomPrompt="1"/>
          </p:nvPr>
        </p:nvSpPr>
        <p:spPr>
          <a:xfrm>
            <a:off x="651746" y="3990397"/>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47" name="Text Placeholder 25">
            <a:extLst>
              <a:ext uri="{FF2B5EF4-FFF2-40B4-BE49-F238E27FC236}">
                <a16:creationId xmlns:a16="http://schemas.microsoft.com/office/drawing/2014/main" id="{0B387609-B795-D844-B647-0F5BA79E9C03}"/>
              </a:ext>
            </a:extLst>
          </p:cNvPr>
          <p:cNvSpPr>
            <a:spLocks noGrp="1"/>
          </p:cNvSpPr>
          <p:nvPr>
            <p:ph type="body" sz="quarter" idx="22" hasCustomPrompt="1"/>
          </p:nvPr>
        </p:nvSpPr>
        <p:spPr>
          <a:xfrm>
            <a:off x="4520761" y="4625397"/>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48" name="Text Placeholder 32">
            <a:extLst>
              <a:ext uri="{FF2B5EF4-FFF2-40B4-BE49-F238E27FC236}">
                <a16:creationId xmlns:a16="http://schemas.microsoft.com/office/drawing/2014/main" id="{DD5E362E-24E5-7D40-96A7-FA2DEC319884}"/>
              </a:ext>
            </a:extLst>
          </p:cNvPr>
          <p:cNvSpPr>
            <a:spLocks noGrp="1"/>
          </p:cNvSpPr>
          <p:nvPr>
            <p:ph type="body" sz="quarter" idx="23" hasCustomPrompt="1"/>
          </p:nvPr>
        </p:nvSpPr>
        <p:spPr>
          <a:xfrm>
            <a:off x="4576975" y="3990397"/>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49" name="Picture Placeholder 37">
            <a:extLst>
              <a:ext uri="{FF2B5EF4-FFF2-40B4-BE49-F238E27FC236}">
                <a16:creationId xmlns:a16="http://schemas.microsoft.com/office/drawing/2014/main" id="{661F928C-9292-554A-911D-2CF5F07ED9FA}"/>
              </a:ext>
            </a:extLst>
          </p:cNvPr>
          <p:cNvSpPr>
            <a:spLocks noGrp="1"/>
          </p:cNvSpPr>
          <p:nvPr>
            <p:ph type="pic" sz="quarter" idx="24" hasCustomPrompt="1"/>
          </p:nvPr>
        </p:nvSpPr>
        <p:spPr>
          <a:xfrm>
            <a:off x="4284504" y="1331132"/>
            <a:ext cx="3646921" cy="1991878"/>
          </a:xfrm>
        </p:spPr>
        <p:txBody>
          <a:bodyPr>
            <a:normAutofit/>
          </a:bodyPr>
          <a:lstStyle>
            <a:lvl1pPr marL="0" indent="0">
              <a:buNone/>
              <a:defRPr sz="2000" b="1">
                <a:solidFill>
                  <a:schemeClr val="bg1"/>
                </a:solidFill>
              </a:defRPr>
            </a:lvl1pPr>
          </a:lstStyle>
          <a:p>
            <a:r>
              <a:rPr lang="en-US" dirty="0"/>
              <a:t>Picture/icon/text</a:t>
            </a:r>
          </a:p>
        </p:txBody>
      </p:sp>
      <p:sp>
        <p:nvSpPr>
          <p:cNvPr id="55" name="Text Placeholder 25">
            <a:extLst>
              <a:ext uri="{FF2B5EF4-FFF2-40B4-BE49-F238E27FC236}">
                <a16:creationId xmlns:a16="http://schemas.microsoft.com/office/drawing/2014/main" id="{3141CCAE-F80A-FD41-9DB6-A01254D13232}"/>
              </a:ext>
            </a:extLst>
          </p:cNvPr>
          <p:cNvSpPr>
            <a:spLocks noGrp="1"/>
          </p:cNvSpPr>
          <p:nvPr>
            <p:ph type="body" sz="quarter" idx="26" hasCustomPrompt="1"/>
          </p:nvPr>
        </p:nvSpPr>
        <p:spPr>
          <a:xfrm>
            <a:off x="8423688" y="4625397"/>
            <a:ext cx="3193766" cy="1917700"/>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algn="ctr"/>
            <a:r>
              <a:rPr lang="en-US" sz="2000" dirty="0">
                <a:solidFill>
                  <a:schemeClr val="bg2">
                    <a:lumMod val="25000"/>
                  </a:schemeClr>
                </a:solidFill>
                <a:latin typeface="Calibri" panose="020F0502020204030204" pitchFamily="34" charset="0"/>
                <a:ea typeface="Arial" charset="0"/>
                <a:cs typeface="Calibri" panose="020F0502020204030204" pitchFamily="34" charset="0"/>
              </a:rPr>
              <a:t>Lorem ipsum dolor sit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amet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consectetuer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adipiscing</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elit</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Maecenas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porttitor</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congue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massa</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Fusce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posuere</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magna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sed</a:t>
            </a:r>
            <a:r>
              <a:rPr lang="en-US" sz="2000" dirty="0">
                <a:solidFill>
                  <a:schemeClr val="bg2">
                    <a:lumMod val="25000"/>
                  </a:schemeClr>
                </a:solidFill>
                <a:latin typeface="Calibri" panose="020F0502020204030204" pitchFamily="34" charset="0"/>
                <a:ea typeface="Arial" charset="0"/>
                <a:cs typeface="Calibri" panose="020F0502020204030204" pitchFamily="34" charset="0"/>
              </a:rPr>
              <a:t> pulvinar </a:t>
            </a:r>
            <a:r>
              <a:rPr lang="en-US" sz="2000" dirty="0" err="1">
                <a:solidFill>
                  <a:schemeClr val="bg2">
                    <a:lumMod val="25000"/>
                  </a:schemeClr>
                </a:solidFill>
                <a:latin typeface="Calibri" panose="020F0502020204030204" pitchFamily="34" charset="0"/>
                <a:ea typeface="Arial" charset="0"/>
                <a:cs typeface="Calibri" panose="020F0502020204030204" pitchFamily="34" charset="0"/>
              </a:rPr>
              <a:t>ultricies</a:t>
            </a:r>
            <a:endParaRPr lang="en-US" sz="2000" dirty="0">
              <a:solidFill>
                <a:schemeClr val="bg2">
                  <a:lumMod val="25000"/>
                </a:schemeClr>
              </a:solidFill>
              <a:latin typeface="Calibri" panose="020F0502020204030204" pitchFamily="34" charset="0"/>
              <a:ea typeface="Arial" charset="0"/>
              <a:cs typeface="Calibri" panose="020F0502020204030204" pitchFamily="34" charset="0"/>
            </a:endParaRPr>
          </a:p>
        </p:txBody>
      </p:sp>
      <p:sp>
        <p:nvSpPr>
          <p:cNvPr id="56" name="Text Placeholder 32">
            <a:extLst>
              <a:ext uri="{FF2B5EF4-FFF2-40B4-BE49-F238E27FC236}">
                <a16:creationId xmlns:a16="http://schemas.microsoft.com/office/drawing/2014/main" id="{6DE6C436-9B4A-504A-BF61-BB90F44028BE}"/>
              </a:ext>
            </a:extLst>
          </p:cNvPr>
          <p:cNvSpPr>
            <a:spLocks noGrp="1"/>
          </p:cNvSpPr>
          <p:nvPr>
            <p:ph type="body" sz="quarter" idx="27" hasCustomPrompt="1"/>
          </p:nvPr>
        </p:nvSpPr>
        <p:spPr>
          <a:xfrm>
            <a:off x="8479902" y="3990397"/>
            <a:ext cx="3081338" cy="423862"/>
          </a:xfrm>
        </p:spPr>
        <p:txBody>
          <a:bodyPr>
            <a:normAutofit/>
          </a:bodyPr>
          <a:lstStyle>
            <a:lvl1pPr marL="0" indent="0" algn="ctr">
              <a:buNone/>
              <a:defRPr sz="2400" b="1">
                <a:solidFill>
                  <a:srgbClr val="002060"/>
                </a:solidFill>
              </a:defRPr>
            </a:lvl1pPr>
          </a:lstStyle>
          <a:p>
            <a:pPr lvl="0"/>
            <a:r>
              <a:rPr lang="en-US" dirty="0"/>
              <a:t>Header</a:t>
            </a:r>
          </a:p>
        </p:txBody>
      </p:sp>
      <p:sp>
        <p:nvSpPr>
          <p:cNvPr id="31" name="Picture Placeholder 37">
            <a:extLst>
              <a:ext uri="{FF2B5EF4-FFF2-40B4-BE49-F238E27FC236}">
                <a16:creationId xmlns:a16="http://schemas.microsoft.com/office/drawing/2014/main" id="{97844E18-3BE6-C74E-BB09-B81CC159F77D}"/>
              </a:ext>
            </a:extLst>
          </p:cNvPr>
          <p:cNvSpPr>
            <a:spLocks noGrp="1"/>
          </p:cNvSpPr>
          <p:nvPr>
            <p:ph type="pic" sz="quarter" idx="28" hasCustomPrompt="1"/>
          </p:nvPr>
        </p:nvSpPr>
        <p:spPr>
          <a:xfrm>
            <a:off x="8196747" y="1331132"/>
            <a:ext cx="3646921" cy="1991878"/>
          </a:xfrm>
        </p:spPr>
        <p:txBody>
          <a:bodyPr>
            <a:normAutofit/>
          </a:bodyPr>
          <a:lstStyle>
            <a:lvl1pPr marL="0" indent="0">
              <a:buNone/>
              <a:defRPr sz="2000" b="1">
                <a:solidFill>
                  <a:schemeClr val="bg1"/>
                </a:solidFill>
              </a:defRPr>
            </a:lvl1pPr>
          </a:lstStyle>
          <a:p>
            <a:r>
              <a:rPr lang="en-US" dirty="0"/>
              <a:t>Picture/icon/text</a:t>
            </a:r>
          </a:p>
        </p:txBody>
      </p:sp>
      <p:sp>
        <p:nvSpPr>
          <p:cNvPr id="32" name="Picture Placeholder 37">
            <a:extLst>
              <a:ext uri="{FF2B5EF4-FFF2-40B4-BE49-F238E27FC236}">
                <a16:creationId xmlns:a16="http://schemas.microsoft.com/office/drawing/2014/main" id="{EEDCD707-9F20-FF45-B883-BF8A321D6793}"/>
              </a:ext>
            </a:extLst>
          </p:cNvPr>
          <p:cNvSpPr>
            <a:spLocks noGrp="1"/>
          </p:cNvSpPr>
          <p:nvPr>
            <p:ph type="pic" sz="quarter" idx="29" hasCustomPrompt="1"/>
          </p:nvPr>
        </p:nvSpPr>
        <p:spPr>
          <a:xfrm>
            <a:off x="360686" y="1331132"/>
            <a:ext cx="3646921" cy="1991878"/>
          </a:xfrm>
        </p:spPr>
        <p:txBody>
          <a:bodyPr>
            <a:normAutofit/>
          </a:bodyPr>
          <a:lstStyle>
            <a:lvl1pPr marL="0" indent="0">
              <a:buNone/>
              <a:defRPr sz="2000" b="1">
                <a:solidFill>
                  <a:schemeClr val="bg1"/>
                </a:solidFill>
              </a:defRPr>
            </a:lvl1pPr>
          </a:lstStyle>
          <a:p>
            <a:r>
              <a:rPr lang="en-US" dirty="0"/>
              <a:t>Picture/icon/text</a:t>
            </a:r>
          </a:p>
        </p:txBody>
      </p:sp>
    </p:spTree>
    <p:extLst>
      <p:ext uri="{BB962C8B-B14F-4D97-AF65-F5344CB8AC3E}">
        <p14:creationId xmlns:p14="http://schemas.microsoft.com/office/powerpoint/2010/main" val="3895993963"/>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DE6EEC3-429B-8A44-983D-A0B899649699}"/>
              </a:ext>
            </a:extLst>
          </p:cNvPr>
          <p:cNvSpPr/>
          <p:nvPr userDrawn="1"/>
        </p:nvSpPr>
        <p:spPr>
          <a:xfrm>
            <a:off x="824753" y="4006449"/>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7" name="Rectangle 6">
            <a:extLst>
              <a:ext uri="{FF2B5EF4-FFF2-40B4-BE49-F238E27FC236}">
                <a16:creationId xmlns:a16="http://schemas.microsoft.com/office/drawing/2014/main" id="{68790314-C2CB-2543-8A25-EF005E1193E7}"/>
              </a:ext>
            </a:extLst>
          </p:cNvPr>
          <p:cNvSpPr/>
          <p:nvPr userDrawn="1"/>
        </p:nvSpPr>
        <p:spPr>
          <a:xfrm>
            <a:off x="824753" y="1537991"/>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8" name="Rectangle 7">
            <a:extLst>
              <a:ext uri="{FF2B5EF4-FFF2-40B4-BE49-F238E27FC236}">
                <a16:creationId xmlns:a16="http://schemas.microsoft.com/office/drawing/2014/main" id="{91F2A552-9800-2843-9545-B643B2DB4F85}"/>
              </a:ext>
            </a:extLst>
          </p:cNvPr>
          <p:cNvSpPr/>
          <p:nvPr userDrawn="1"/>
        </p:nvSpPr>
        <p:spPr>
          <a:xfrm>
            <a:off x="6470159" y="4006449"/>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Rectangle 8">
            <a:extLst>
              <a:ext uri="{FF2B5EF4-FFF2-40B4-BE49-F238E27FC236}">
                <a16:creationId xmlns:a16="http://schemas.microsoft.com/office/drawing/2014/main" id="{53D2024D-0140-DA45-97C2-9DDF9E1590DD}"/>
              </a:ext>
            </a:extLst>
          </p:cNvPr>
          <p:cNvSpPr/>
          <p:nvPr userDrawn="1"/>
        </p:nvSpPr>
        <p:spPr>
          <a:xfrm>
            <a:off x="6470159" y="1537991"/>
            <a:ext cx="4870194" cy="5700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0" name="Rectangle 9">
            <a:extLst>
              <a:ext uri="{FF2B5EF4-FFF2-40B4-BE49-F238E27FC236}">
                <a16:creationId xmlns:a16="http://schemas.microsoft.com/office/drawing/2014/main" id="{2922E909-D766-154D-BEF2-807FD212D4CF}"/>
              </a:ext>
            </a:extLst>
          </p:cNvPr>
          <p:cNvSpPr/>
          <p:nvPr userDrawn="1"/>
        </p:nvSpPr>
        <p:spPr>
          <a:xfrm>
            <a:off x="824754" y="4006449"/>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1" name="Rectangle 10">
            <a:extLst>
              <a:ext uri="{FF2B5EF4-FFF2-40B4-BE49-F238E27FC236}">
                <a16:creationId xmlns:a16="http://schemas.microsoft.com/office/drawing/2014/main" id="{FB5D3F60-129E-9142-8BD9-F4C41E6DFAAD}"/>
              </a:ext>
            </a:extLst>
          </p:cNvPr>
          <p:cNvSpPr/>
          <p:nvPr userDrawn="1"/>
        </p:nvSpPr>
        <p:spPr>
          <a:xfrm>
            <a:off x="824754" y="1537991"/>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Rectangle 11">
            <a:extLst>
              <a:ext uri="{FF2B5EF4-FFF2-40B4-BE49-F238E27FC236}">
                <a16:creationId xmlns:a16="http://schemas.microsoft.com/office/drawing/2014/main" id="{3D57F28F-25A6-D147-A0FA-7657391E0C3A}"/>
              </a:ext>
            </a:extLst>
          </p:cNvPr>
          <p:cNvSpPr/>
          <p:nvPr userDrawn="1"/>
        </p:nvSpPr>
        <p:spPr>
          <a:xfrm>
            <a:off x="6470160" y="4006449"/>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C7DB7B92-72E2-B44D-9709-6CD2329A9F44}"/>
              </a:ext>
            </a:extLst>
          </p:cNvPr>
          <p:cNvSpPr/>
          <p:nvPr userDrawn="1"/>
        </p:nvSpPr>
        <p:spPr>
          <a:xfrm>
            <a:off x="6470160" y="1537991"/>
            <a:ext cx="624698" cy="57009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TextBox 13">
            <a:extLst>
              <a:ext uri="{FF2B5EF4-FFF2-40B4-BE49-F238E27FC236}">
                <a16:creationId xmlns:a16="http://schemas.microsoft.com/office/drawing/2014/main" id="{45C150E7-6EE6-0A44-B69D-512C0471E36C}"/>
              </a:ext>
            </a:extLst>
          </p:cNvPr>
          <p:cNvSpPr txBox="1"/>
          <p:nvPr userDrawn="1"/>
        </p:nvSpPr>
        <p:spPr>
          <a:xfrm>
            <a:off x="951202" y="1578331"/>
            <a:ext cx="522784" cy="446276"/>
          </a:xfrm>
          <a:prstGeom prst="rect">
            <a:avLst/>
          </a:prstGeom>
          <a:noFill/>
        </p:spPr>
        <p:txBody>
          <a:bodyPr wrap="square" rtlCol="0">
            <a:spAutoFit/>
          </a:bodyPr>
          <a:lstStyle/>
          <a:p>
            <a:r>
              <a:rPr lang="en-US" sz="2300" b="1" dirty="0">
                <a:solidFill>
                  <a:schemeClr val="bg1"/>
                </a:solidFill>
                <a:latin typeface="Calibri" panose="020F0502020204030204" pitchFamily="34" charset="0"/>
                <a:ea typeface="Arial" charset="0"/>
                <a:cs typeface="Calibri" panose="020F0502020204030204" pitchFamily="34" charset="0"/>
              </a:rPr>
              <a:t>1</a:t>
            </a:r>
          </a:p>
        </p:txBody>
      </p:sp>
      <p:sp>
        <p:nvSpPr>
          <p:cNvPr id="15" name="TextBox 14">
            <a:extLst>
              <a:ext uri="{FF2B5EF4-FFF2-40B4-BE49-F238E27FC236}">
                <a16:creationId xmlns:a16="http://schemas.microsoft.com/office/drawing/2014/main" id="{10898912-181E-454B-9939-32C6A2A454D3}"/>
              </a:ext>
            </a:extLst>
          </p:cNvPr>
          <p:cNvSpPr txBox="1"/>
          <p:nvPr userDrawn="1"/>
        </p:nvSpPr>
        <p:spPr>
          <a:xfrm>
            <a:off x="6612414" y="1578331"/>
            <a:ext cx="522784" cy="446276"/>
          </a:xfrm>
          <a:prstGeom prst="rect">
            <a:avLst/>
          </a:prstGeom>
          <a:noFill/>
        </p:spPr>
        <p:txBody>
          <a:bodyPr wrap="square" rtlCol="0">
            <a:spAutoFit/>
          </a:bodyPr>
          <a:lstStyle/>
          <a:p>
            <a:r>
              <a:rPr lang="en-US" sz="2300" b="1">
                <a:solidFill>
                  <a:schemeClr val="bg1"/>
                </a:solidFill>
                <a:latin typeface="Calibri" panose="020F0502020204030204" pitchFamily="34" charset="0"/>
                <a:ea typeface="Arial" charset="0"/>
                <a:cs typeface="Calibri" panose="020F0502020204030204" pitchFamily="34" charset="0"/>
              </a:rPr>
              <a:t>2</a:t>
            </a:r>
            <a:endParaRPr lang="en-US" sz="2300" b="1" dirty="0">
              <a:solidFill>
                <a:schemeClr val="bg1"/>
              </a:solidFill>
              <a:latin typeface="Calibri" panose="020F0502020204030204" pitchFamily="34" charset="0"/>
              <a:ea typeface="Arial" charset="0"/>
              <a:cs typeface="Calibri" panose="020F0502020204030204" pitchFamily="34" charset="0"/>
            </a:endParaRPr>
          </a:p>
        </p:txBody>
      </p:sp>
      <p:sp>
        <p:nvSpPr>
          <p:cNvPr id="16" name="TextBox 15">
            <a:extLst>
              <a:ext uri="{FF2B5EF4-FFF2-40B4-BE49-F238E27FC236}">
                <a16:creationId xmlns:a16="http://schemas.microsoft.com/office/drawing/2014/main" id="{5EE4FA57-D13E-3747-91A6-72CF997A240F}"/>
              </a:ext>
            </a:extLst>
          </p:cNvPr>
          <p:cNvSpPr txBox="1"/>
          <p:nvPr userDrawn="1"/>
        </p:nvSpPr>
        <p:spPr>
          <a:xfrm>
            <a:off x="951202" y="4053326"/>
            <a:ext cx="522784" cy="446276"/>
          </a:xfrm>
          <a:prstGeom prst="rect">
            <a:avLst/>
          </a:prstGeom>
          <a:noFill/>
        </p:spPr>
        <p:txBody>
          <a:bodyPr wrap="square" rtlCol="0">
            <a:spAutoFit/>
          </a:bodyPr>
          <a:lstStyle/>
          <a:p>
            <a:r>
              <a:rPr lang="en-US" sz="2300" b="1" dirty="0">
                <a:solidFill>
                  <a:schemeClr val="bg1"/>
                </a:solidFill>
                <a:latin typeface="Calibri" panose="020F0502020204030204" pitchFamily="34" charset="0"/>
                <a:ea typeface="Arial" charset="0"/>
                <a:cs typeface="Calibri" panose="020F0502020204030204" pitchFamily="34" charset="0"/>
              </a:rPr>
              <a:t>3</a:t>
            </a:r>
          </a:p>
        </p:txBody>
      </p:sp>
      <p:sp>
        <p:nvSpPr>
          <p:cNvPr id="17" name="TextBox 16">
            <a:extLst>
              <a:ext uri="{FF2B5EF4-FFF2-40B4-BE49-F238E27FC236}">
                <a16:creationId xmlns:a16="http://schemas.microsoft.com/office/drawing/2014/main" id="{363BA8B7-F13E-A84B-AF80-E02975C1DF04}"/>
              </a:ext>
            </a:extLst>
          </p:cNvPr>
          <p:cNvSpPr txBox="1"/>
          <p:nvPr userDrawn="1"/>
        </p:nvSpPr>
        <p:spPr>
          <a:xfrm>
            <a:off x="6612414" y="4053326"/>
            <a:ext cx="522784" cy="446276"/>
          </a:xfrm>
          <a:prstGeom prst="rect">
            <a:avLst/>
          </a:prstGeom>
          <a:noFill/>
        </p:spPr>
        <p:txBody>
          <a:bodyPr wrap="square" rtlCol="0">
            <a:spAutoFit/>
          </a:bodyPr>
          <a:lstStyle/>
          <a:p>
            <a:r>
              <a:rPr lang="en-US" sz="2300" b="1" dirty="0">
                <a:solidFill>
                  <a:schemeClr val="bg1"/>
                </a:solidFill>
                <a:latin typeface="Calibri" panose="020F0502020204030204" pitchFamily="34" charset="0"/>
                <a:ea typeface="Arial" charset="0"/>
                <a:cs typeface="Calibri" panose="020F0502020204030204" pitchFamily="34" charset="0"/>
              </a:rPr>
              <a:t>4</a:t>
            </a:r>
          </a:p>
        </p:txBody>
      </p:sp>
      <p:pic>
        <p:nvPicPr>
          <p:cNvPr id="18" name="Picture 17">
            <a:extLst>
              <a:ext uri="{FF2B5EF4-FFF2-40B4-BE49-F238E27FC236}">
                <a16:creationId xmlns:a16="http://schemas.microsoft.com/office/drawing/2014/main" id="{DFCCC8AC-7D89-C045-8EB3-EB1E2B4C80D1}"/>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0" name="Picture 19">
            <a:extLst>
              <a:ext uri="{FF2B5EF4-FFF2-40B4-BE49-F238E27FC236}">
                <a16:creationId xmlns:a16="http://schemas.microsoft.com/office/drawing/2014/main" id="{C76E573C-E38E-964F-A717-EFB3D4B95873}"/>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851D0381-93D9-9B44-9ADE-F6B4945F561E}"/>
              </a:ext>
            </a:extLst>
          </p:cNvPr>
          <p:cNvSpPr>
            <a:spLocks noGrp="1"/>
          </p:cNvSpPr>
          <p:nvPr>
            <p:ph type="title"/>
          </p:nvPr>
        </p:nvSpPr>
        <p:spPr>
          <a:xfrm>
            <a:off x="573795" y="-10745"/>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p>
        </p:txBody>
      </p:sp>
      <p:sp>
        <p:nvSpPr>
          <p:cNvPr id="21" name="Text Placeholder 20">
            <a:extLst>
              <a:ext uri="{FF2B5EF4-FFF2-40B4-BE49-F238E27FC236}">
                <a16:creationId xmlns:a16="http://schemas.microsoft.com/office/drawing/2014/main" id="{0351FF0D-5F37-1B47-9DFF-412BA1B3FD3D}"/>
              </a:ext>
            </a:extLst>
          </p:cNvPr>
          <p:cNvSpPr>
            <a:spLocks noGrp="1"/>
          </p:cNvSpPr>
          <p:nvPr>
            <p:ph type="body" sz="quarter" idx="13" hasCustomPrompt="1"/>
          </p:nvPr>
        </p:nvSpPr>
        <p:spPr>
          <a:xfrm>
            <a:off x="838200" y="2235660"/>
            <a:ext cx="4856163" cy="1506464"/>
          </a:xfrm>
        </p:spPr>
        <p:txBody>
          <a:bodyPr vert="horz">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2" name="Text Placeholder 20">
            <a:extLst>
              <a:ext uri="{FF2B5EF4-FFF2-40B4-BE49-F238E27FC236}">
                <a16:creationId xmlns:a16="http://schemas.microsoft.com/office/drawing/2014/main" id="{F8B5C75C-2DB5-874D-9398-78CB58F60F48}"/>
              </a:ext>
            </a:extLst>
          </p:cNvPr>
          <p:cNvSpPr>
            <a:spLocks noGrp="1"/>
          </p:cNvSpPr>
          <p:nvPr>
            <p:ph type="body" sz="quarter" idx="14" hasCustomPrompt="1"/>
          </p:nvPr>
        </p:nvSpPr>
        <p:spPr>
          <a:xfrm>
            <a:off x="1575900" y="1641491"/>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3" name="Text Placeholder 20">
            <a:extLst>
              <a:ext uri="{FF2B5EF4-FFF2-40B4-BE49-F238E27FC236}">
                <a16:creationId xmlns:a16="http://schemas.microsoft.com/office/drawing/2014/main" id="{0F93B5AA-1E6A-A444-8909-390CABF769B2}"/>
              </a:ext>
            </a:extLst>
          </p:cNvPr>
          <p:cNvSpPr>
            <a:spLocks noGrp="1"/>
          </p:cNvSpPr>
          <p:nvPr>
            <p:ph type="body" sz="quarter" idx="15" hasCustomPrompt="1"/>
          </p:nvPr>
        </p:nvSpPr>
        <p:spPr>
          <a:xfrm>
            <a:off x="6461760" y="2235660"/>
            <a:ext cx="4856163" cy="1506464"/>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4" name="Text Placeholder 20">
            <a:extLst>
              <a:ext uri="{FF2B5EF4-FFF2-40B4-BE49-F238E27FC236}">
                <a16:creationId xmlns:a16="http://schemas.microsoft.com/office/drawing/2014/main" id="{42BC73F6-4B0F-1F48-B94F-464C263AD3BC}"/>
              </a:ext>
            </a:extLst>
          </p:cNvPr>
          <p:cNvSpPr>
            <a:spLocks noGrp="1"/>
          </p:cNvSpPr>
          <p:nvPr>
            <p:ph type="body" sz="quarter" idx="16" hasCustomPrompt="1"/>
          </p:nvPr>
        </p:nvSpPr>
        <p:spPr>
          <a:xfrm>
            <a:off x="7199460" y="1641491"/>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5" name="Text Placeholder 20">
            <a:extLst>
              <a:ext uri="{FF2B5EF4-FFF2-40B4-BE49-F238E27FC236}">
                <a16:creationId xmlns:a16="http://schemas.microsoft.com/office/drawing/2014/main" id="{34FB15A2-BAF7-954C-B4E3-810AA952D86D}"/>
              </a:ext>
            </a:extLst>
          </p:cNvPr>
          <p:cNvSpPr>
            <a:spLocks noGrp="1"/>
          </p:cNvSpPr>
          <p:nvPr>
            <p:ph type="body" sz="quarter" idx="17" hasCustomPrompt="1"/>
          </p:nvPr>
        </p:nvSpPr>
        <p:spPr>
          <a:xfrm>
            <a:off x="838200" y="4714958"/>
            <a:ext cx="4856163" cy="1551088"/>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6" name="Text Placeholder 20">
            <a:extLst>
              <a:ext uri="{FF2B5EF4-FFF2-40B4-BE49-F238E27FC236}">
                <a16:creationId xmlns:a16="http://schemas.microsoft.com/office/drawing/2014/main" id="{844C94BE-9D37-5041-8D54-2852848E1347}"/>
              </a:ext>
            </a:extLst>
          </p:cNvPr>
          <p:cNvSpPr>
            <a:spLocks noGrp="1"/>
          </p:cNvSpPr>
          <p:nvPr>
            <p:ph type="body" sz="quarter" idx="18" hasCustomPrompt="1"/>
          </p:nvPr>
        </p:nvSpPr>
        <p:spPr>
          <a:xfrm>
            <a:off x="1575900" y="4120789"/>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7" name="Text Placeholder 20">
            <a:extLst>
              <a:ext uri="{FF2B5EF4-FFF2-40B4-BE49-F238E27FC236}">
                <a16:creationId xmlns:a16="http://schemas.microsoft.com/office/drawing/2014/main" id="{5ADF7230-F2ED-A343-9E70-2EA6DA1B1878}"/>
              </a:ext>
            </a:extLst>
          </p:cNvPr>
          <p:cNvSpPr>
            <a:spLocks noGrp="1"/>
          </p:cNvSpPr>
          <p:nvPr>
            <p:ph type="body" sz="quarter" idx="19" hasCustomPrompt="1"/>
          </p:nvPr>
        </p:nvSpPr>
        <p:spPr>
          <a:xfrm>
            <a:off x="6461760" y="4714958"/>
            <a:ext cx="4856163" cy="1551088"/>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200"/>
            </a:lvl1pPr>
            <a:lvl2pPr>
              <a:defRPr sz="1600"/>
            </a:lvl2pPr>
            <a:lvl3pPr>
              <a:defRPr sz="1400"/>
            </a:lvl3pPr>
            <a:lvl4pPr>
              <a:defRPr sz="1200"/>
            </a:lvl4pPr>
            <a:lvl5pPr>
              <a:defRPr sz="1200"/>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endParaRPr lang="en-US" dirty="0">
              <a:latin typeface="Calibri" panose="020F0502020204030204" pitchFamily="34" charset="0"/>
              <a:ea typeface="Arial" charset="0"/>
              <a:cs typeface="Calibri" panose="020F0502020204030204" pitchFamily="34" charset="0"/>
            </a:endParaRPr>
          </a:p>
        </p:txBody>
      </p:sp>
      <p:sp>
        <p:nvSpPr>
          <p:cNvPr id="28" name="Text Placeholder 20">
            <a:extLst>
              <a:ext uri="{FF2B5EF4-FFF2-40B4-BE49-F238E27FC236}">
                <a16:creationId xmlns:a16="http://schemas.microsoft.com/office/drawing/2014/main" id="{B7561818-C1AE-7E43-B51D-3A1DFEA05D41}"/>
              </a:ext>
            </a:extLst>
          </p:cNvPr>
          <p:cNvSpPr>
            <a:spLocks noGrp="1"/>
          </p:cNvSpPr>
          <p:nvPr>
            <p:ph type="body" sz="quarter" idx="20" hasCustomPrompt="1"/>
          </p:nvPr>
        </p:nvSpPr>
        <p:spPr>
          <a:xfrm>
            <a:off x="7199460" y="4120789"/>
            <a:ext cx="4118463" cy="346540"/>
          </a:xfrm>
        </p:spPr>
        <p:txBody>
          <a:bodyPr>
            <a:noAutofit/>
          </a:bodyPr>
          <a:lstStyle>
            <a:lvl1pPr marL="0" indent="0" algn="l">
              <a:buNone/>
              <a:defRPr sz="2400" b="1">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Subtitle</a:t>
            </a:r>
          </a:p>
        </p:txBody>
      </p:sp>
      <p:sp>
        <p:nvSpPr>
          <p:cNvPr id="29" name="TextBox 28">
            <a:extLst>
              <a:ext uri="{FF2B5EF4-FFF2-40B4-BE49-F238E27FC236}">
                <a16:creationId xmlns:a16="http://schemas.microsoft.com/office/drawing/2014/main" id="{4E448B1F-8D14-0E4A-A4D0-3CDCE890E9F9}"/>
              </a:ext>
            </a:extLst>
          </p:cNvPr>
          <p:cNvSpPr txBox="1"/>
          <p:nvPr userDrawn="1"/>
        </p:nvSpPr>
        <p:spPr>
          <a:xfrm>
            <a:off x="334537" y="-557561"/>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670960396"/>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83EC4B84-A98F-0F44-B6DE-12EBBF62B4AB}"/>
              </a:ext>
            </a:extLst>
          </p:cNvPr>
          <p:cNvSpPr/>
          <p:nvPr userDrawn="1"/>
        </p:nvSpPr>
        <p:spPr>
          <a:xfrm>
            <a:off x="5767136" y="3560068"/>
            <a:ext cx="1020264" cy="1020264"/>
          </a:xfrm>
          <a:prstGeom prst="ellipse">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sp>
        <p:nvSpPr>
          <p:cNvPr id="7" name="Oval 6">
            <a:extLst>
              <a:ext uri="{FF2B5EF4-FFF2-40B4-BE49-F238E27FC236}">
                <a16:creationId xmlns:a16="http://schemas.microsoft.com/office/drawing/2014/main" id="{D20C6F94-E210-4C49-B3C7-4700816740EA}"/>
              </a:ext>
            </a:extLst>
          </p:cNvPr>
          <p:cNvSpPr/>
          <p:nvPr userDrawn="1"/>
        </p:nvSpPr>
        <p:spPr>
          <a:xfrm>
            <a:off x="5767136" y="5041877"/>
            <a:ext cx="1020264" cy="1020264"/>
          </a:xfrm>
          <a:prstGeom prst="ellipse">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cxnSp>
        <p:nvCxnSpPr>
          <p:cNvPr id="8" name="Straight Connector 7">
            <a:extLst>
              <a:ext uri="{FF2B5EF4-FFF2-40B4-BE49-F238E27FC236}">
                <a16:creationId xmlns:a16="http://schemas.microsoft.com/office/drawing/2014/main" id="{5F295090-8F67-B845-B18F-11F4AEAEB572}"/>
              </a:ext>
            </a:extLst>
          </p:cNvPr>
          <p:cNvCxnSpPr/>
          <p:nvPr userDrawn="1"/>
        </p:nvCxnSpPr>
        <p:spPr>
          <a:xfrm>
            <a:off x="5741894" y="4801334"/>
            <a:ext cx="5611906" cy="0"/>
          </a:xfrm>
          <a:prstGeom prst="line">
            <a:avLst/>
          </a:prstGeom>
          <a:ln>
            <a:solidFill>
              <a:srgbClr val="202730"/>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2C8AF190-518E-CC44-8D9D-2EC7C01B2464}"/>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10" name="Picture 9">
            <a:extLst>
              <a:ext uri="{FF2B5EF4-FFF2-40B4-BE49-F238E27FC236}">
                <a16:creationId xmlns:a16="http://schemas.microsoft.com/office/drawing/2014/main" id="{5B33A9FA-E6B3-DE40-BDFB-918D40F2094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 name="Title 1">
            <a:extLst>
              <a:ext uri="{FF2B5EF4-FFF2-40B4-BE49-F238E27FC236}">
                <a16:creationId xmlns:a16="http://schemas.microsoft.com/office/drawing/2014/main" id="{30B9F768-B26D-6E46-B98E-667D6AF46A34}"/>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4" name="Content Placeholder 5">
            <a:extLst>
              <a:ext uri="{FF2B5EF4-FFF2-40B4-BE49-F238E27FC236}">
                <a16:creationId xmlns:a16="http://schemas.microsoft.com/office/drawing/2014/main" id="{6AB05E60-EBBC-2F44-BA0E-BE0C1657DF42}"/>
              </a:ext>
            </a:extLst>
          </p:cNvPr>
          <p:cNvSpPr>
            <a:spLocks noGrp="1"/>
          </p:cNvSpPr>
          <p:nvPr>
            <p:ph sz="quarter" idx="13" hasCustomPrompt="1"/>
          </p:nvPr>
        </p:nvSpPr>
        <p:spPr>
          <a:xfrm>
            <a:off x="573796" y="1344765"/>
            <a:ext cx="4691542" cy="4914863"/>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2" name="Text Placeholder 11">
            <a:extLst>
              <a:ext uri="{FF2B5EF4-FFF2-40B4-BE49-F238E27FC236}">
                <a16:creationId xmlns:a16="http://schemas.microsoft.com/office/drawing/2014/main" id="{AE9811A0-BF24-EE44-818F-427AF0FFA815}"/>
              </a:ext>
            </a:extLst>
          </p:cNvPr>
          <p:cNvSpPr>
            <a:spLocks noGrp="1"/>
          </p:cNvSpPr>
          <p:nvPr>
            <p:ph type="body" sz="quarter" idx="14" hasCustomPrompt="1"/>
          </p:nvPr>
        </p:nvSpPr>
        <p:spPr>
          <a:xfrm>
            <a:off x="7032625" y="3634662"/>
            <a:ext cx="4782864" cy="1019568"/>
          </a:xfrm>
        </p:spPr>
        <p:txBody>
          <a:bodyPr>
            <a:noAutofit/>
          </a:bodyPr>
          <a:lstStyle>
            <a:lvl1pPr marL="0" indent="0">
              <a:buNone/>
              <a:defRPr sz="2000">
                <a:solidFill>
                  <a:schemeClr val="tx1">
                    <a:lumMod val="85000"/>
                    <a:lumOff val="15000"/>
                  </a:schemeClr>
                </a:solidFill>
              </a:defRPr>
            </a:lvl1pPr>
            <a:lvl2pPr marL="457200" marR="0"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5" name="Text Placeholder 11">
            <a:extLst>
              <a:ext uri="{FF2B5EF4-FFF2-40B4-BE49-F238E27FC236}">
                <a16:creationId xmlns:a16="http://schemas.microsoft.com/office/drawing/2014/main" id="{679B51C1-5A11-704A-9126-A7BCD43D65E1}"/>
              </a:ext>
            </a:extLst>
          </p:cNvPr>
          <p:cNvSpPr>
            <a:spLocks noGrp="1"/>
          </p:cNvSpPr>
          <p:nvPr>
            <p:ph type="body" sz="quarter" idx="15" hasCustomPrompt="1"/>
          </p:nvPr>
        </p:nvSpPr>
        <p:spPr>
          <a:xfrm>
            <a:off x="7032625" y="5069058"/>
            <a:ext cx="4782864" cy="1019568"/>
          </a:xfrm>
        </p:spPr>
        <p:txBody>
          <a:bodyPr>
            <a:noAutofit/>
          </a:bodyPr>
          <a:lstStyle>
            <a:lvl1pPr marL="0" indent="0">
              <a:buNone/>
              <a:defRPr sz="2000">
                <a:solidFill>
                  <a:schemeClr val="tx1">
                    <a:lumMod val="85000"/>
                    <a:lumOff val="15000"/>
                  </a:schemeClr>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7" name="Text Placeholder 16">
            <a:extLst>
              <a:ext uri="{FF2B5EF4-FFF2-40B4-BE49-F238E27FC236}">
                <a16:creationId xmlns:a16="http://schemas.microsoft.com/office/drawing/2014/main" id="{DEFBF497-66E0-6B46-A04D-F4606FEB8702}"/>
              </a:ext>
            </a:extLst>
          </p:cNvPr>
          <p:cNvSpPr>
            <a:spLocks noGrp="1"/>
          </p:cNvSpPr>
          <p:nvPr>
            <p:ph type="body" sz="quarter" idx="16" hasCustomPrompt="1"/>
          </p:nvPr>
        </p:nvSpPr>
        <p:spPr>
          <a:xfrm>
            <a:off x="5741987" y="1546225"/>
            <a:ext cx="6073501" cy="1762125"/>
          </a:xfrm>
        </p:spPr>
        <p:txBody>
          <a:bodyPr/>
          <a:lstStyle>
            <a:lvl1pPr>
              <a:defRPr/>
            </a:lvl1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Tree>
    <p:extLst>
      <p:ext uri="{BB962C8B-B14F-4D97-AF65-F5344CB8AC3E}">
        <p14:creationId xmlns:p14="http://schemas.microsoft.com/office/powerpoint/2010/main" val="1423304344"/>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18" name="Picture Placeholder 37">
            <a:extLst>
              <a:ext uri="{FF2B5EF4-FFF2-40B4-BE49-F238E27FC236}">
                <a16:creationId xmlns:a16="http://schemas.microsoft.com/office/drawing/2014/main" id="{4BFA3B63-745D-FD46-B23D-AE41ECEB8C60}"/>
              </a:ext>
            </a:extLst>
          </p:cNvPr>
          <p:cNvSpPr>
            <a:spLocks noGrp="1"/>
          </p:cNvSpPr>
          <p:nvPr>
            <p:ph type="pic" sz="quarter" idx="20" hasCustomPrompt="1"/>
          </p:nvPr>
        </p:nvSpPr>
        <p:spPr>
          <a:xfrm>
            <a:off x="0" y="1093699"/>
            <a:ext cx="6337300" cy="5759148"/>
          </a:xfrm>
        </p:spPr>
        <p:txBody>
          <a:bodyPr>
            <a:normAutofit/>
          </a:bodyPr>
          <a:lstStyle>
            <a:lvl1pPr marL="0" indent="0">
              <a:buNone/>
              <a:defRPr sz="2000" b="1">
                <a:solidFill>
                  <a:schemeClr val="tx1"/>
                </a:solidFill>
              </a:defRPr>
            </a:lvl1pPr>
          </a:lstStyle>
          <a:p>
            <a:r>
              <a:rPr lang="en-US" dirty="0"/>
              <a:t>Picture/icon/text</a:t>
            </a:r>
          </a:p>
        </p:txBody>
      </p:sp>
      <p:sp>
        <p:nvSpPr>
          <p:cNvPr id="6" name="Rectangle 5">
            <a:extLst>
              <a:ext uri="{FF2B5EF4-FFF2-40B4-BE49-F238E27FC236}">
                <a16:creationId xmlns:a16="http://schemas.microsoft.com/office/drawing/2014/main" id="{33A44FA1-D70D-FF4B-B79E-E7CCBFAB3202}"/>
              </a:ext>
            </a:extLst>
          </p:cNvPr>
          <p:cNvSpPr/>
          <p:nvPr userDrawn="1"/>
        </p:nvSpPr>
        <p:spPr>
          <a:xfrm>
            <a:off x="6337300" y="1059718"/>
            <a:ext cx="5854700" cy="5793129"/>
          </a:xfrm>
          <a:prstGeom prst="rect">
            <a:avLst/>
          </a:prstGeom>
          <a:solidFill>
            <a:srgbClr val="153259">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3F6DDC68-D8F5-AF4B-89AB-B29650489BB6}"/>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11" name="Picture 10">
            <a:extLst>
              <a:ext uri="{FF2B5EF4-FFF2-40B4-BE49-F238E27FC236}">
                <a16:creationId xmlns:a16="http://schemas.microsoft.com/office/drawing/2014/main" id="{AD348BBA-2F0F-4242-8BB9-3C9A7261640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3" name="Title 1">
            <a:extLst>
              <a:ext uri="{FF2B5EF4-FFF2-40B4-BE49-F238E27FC236}">
                <a16:creationId xmlns:a16="http://schemas.microsoft.com/office/drawing/2014/main" id="{9D3463DA-2488-474E-A818-B889BD3A43E4}"/>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5" name="Text Placeholder 11">
            <a:extLst>
              <a:ext uri="{FF2B5EF4-FFF2-40B4-BE49-F238E27FC236}">
                <a16:creationId xmlns:a16="http://schemas.microsoft.com/office/drawing/2014/main" id="{F1B680D7-67E6-E348-95D1-A86A30675A84}"/>
              </a:ext>
            </a:extLst>
          </p:cNvPr>
          <p:cNvSpPr>
            <a:spLocks noGrp="1"/>
          </p:cNvSpPr>
          <p:nvPr>
            <p:ph type="body" sz="quarter" idx="14" hasCustomPrompt="1"/>
          </p:nvPr>
        </p:nvSpPr>
        <p:spPr>
          <a:xfrm>
            <a:off x="7190670" y="1672640"/>
            <a:ext cx="4538663" cy="1236250"/>
          </a:xfrm>
        </p:spPr>
        <p:txBody>
          <a:bodyPr wrap="square">
            <a:noAutofit/>
          </a:bodyPr>
          <a:lstStyle>
            <a:lvl1pPr marL="0" indent="0">
              <a:buNone/>
              <a:defRPr sz="2200">
                <a:solidFill>
                  <a:schemeClr val="bg1"/>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6" name="Text Placeholder 11">
            <a:extLst>
              <a:ext uri="{FF2B5EF4-FFF2-40B4-BE49-F238E27FC236}">
                <a16:creationId xmlns:a16="http://schemas.microsoft.com/office/drawing/2014/main" id="{3ECCD6F6-3E81-154F-90A5-626A7FB970E9}"/>
              </a:ext>
            </a:extLst>
          </p:cNvPr>
          <p:cNvSpPr>
            <a:spLocks noGrp="1"/>
          </p:cNvSpPr>
          <p:nvPr>
            <p:ph type="body" sz="quarter" idx="15" hasCustomPrompt="1"/>
          </p:nvPr>
        </p:nvSpPr>
        <p:spPr>
          <a:xfrm>
            <a:off x="7190670" y="3237189"/>
            <a:ext cx="4538663" cy="1236250"/>
          </a:xfrm>
        </p:spPr>
        <p:txBody>
          <a:bodyPr wrap="square">
            <a:noAutofit/>
          </a:bodyPr>
          <a:lstStyle>
            <a:lvl1pPr marL="0" indent="0">
              <a:buNone/>
              <a:defRPr sz="2200">
                <a:solidFill>
                  <a:schemeClr val="bg1"/>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17" name="Text Placeholder 11">
            <a:extLst>
              <a:ext uri="{FF2B5EF4-FFF2-40B4-BE49-F238E27FC236}">
                <a16:creationId xmlns:a16="http://schemas.microsoft.com/office/drawing/2014/main" id="{8D3109A5-92FC-5344-B194-90F8584B0E8E}"/>
              </a:ext>
            </a:extLst>
          </p:cNvPr>
          <p:cNvSpPr>
            <a:spLocks noGrp="1"/>
          </p:cNvSpPr>
          <p:nvPr>
            <p:ph type="body" sz="quarter" idx="16" hasCustomPrompt="1"/>
          </p:nvPr>
        </p:nvSpPr>
        <p:spPr>
          <a:xfrm>
            <a:off x="7190670" y="4791801"/>
            <a:ext cx="4538663" cy="1236250"/>
          </a:xfrm>
        </p:spPr>
        <p:txBody>
          <a:bodyPr wrap="square">
            <a:noAutofit/>
          </a:bodyPr>
          <a:lstStyle>
            <a:lvl1pPr marL="0" indent="0">
              <a:buNone/>
              <a:defRPr sz="2200">
                <a:solidFill>
                  <a:schemeClr val="bg1"/>
                </a:solidFill>
              </a:defRPr>
            </a:lvl1pPr>
            <a:lvl2pPr marL="457200" indent="0">
              <a:buNone/>
              <a:defRPr sz="2000"/>
            </a:lvl2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p:txBody>
      </p:sp>
      <p:sp>
        <p:nvSpPr>
          <p:cNvPr id="7" name="Oval 6">
            <a:extLst>
              <a:ext uri="{FF2B5EF4-FFF2-40B4-BE49-F238E27FC236}">
                <a16:creationId xmlns:a16="http://schemas.microsoft.com/office/drawing/2014/main" id="{20ED8AF2-A6B5-BA4B-97C1-D5E22582614E}"/>
              </a:ext>
            </a:extLst>
          </p:cNvPr>
          <p:cNvSpPr/>
          <p:nvPr userDrawn="1"/>
        </p:nvSpPr>
        <p:spPr>
          <a:xfrm>
            <a:off x="5810537" y="1685983"/>
            <a:ext cx="1215251" cy="1215251"/>
          </a:xfrm>
          <a:prstGeom prst="ellipse">
            <a:avLst/>
          </a:prstGeom>
          <a:solidFill>
            <a:srgbClr val="153259"/>
          </a:solidFill>
          <a:ln w="76200">
            <a:solidFill>
              <a:srgbClr val="5D95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C6928F1E-3ECE-204F-8EFA-E9873587C0A6}"/>
              </a:ext>
            </a:extLst>
          </p:cNvPr>
          <p:cNvSpPr/>
          <p:nvPr userDrawn="1"/>
        </p:nvSpPr>
        <p:spPr>
          <a:xfrm>
            <a:off x="5810537" y="3258188"/>
            <a:ext cx="1215251" cy="1215251"/>
          </a:xfrm>
          <a:prstGeom prst="ellipse">
            <a:avLst/>
          </a:prstGeom>
          <a:solidFill>
            <a:srgbClr val="153259"/>
          </a:solidFill>
          <a:ln w="76200">
            <a:solidFill>
              <a:srgbClr val="5D95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762F1E90-BBE6-8344-BD69-6B6EC5623D8B}"/>
              </a:ext>
            </a:extLst>
          </p:cNvPr>
          <p:cNvSpPr/>
          <p:nvPr userDrawn="1"/>
        </p:nvSpPr>
        <p:spPr>
          <a:xfrm>
            <a:off x="5810537" y="4831198"/>
            <a:ext cx="1215251" cy="1215251"/>
          </a:xfrm>
          <a:prstGeom prst="ellipse">
            <a:avLst/>
          </a:prstGeom>
          <a:solidFill>
            <a:srgbClr val="153259"/>
          </a:solidFill>
          <a:ln w="76200">
            <a:solidFill>
              <a:srgbClr val="5D957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3084264"/>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395D86F-0D51-C543-A9F3-1822D886FBDC}"/>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6" name="Rectangle 5">
            <a:extLst>
              <a:ext uri="{FF2B5EF4-FFF2-40B4-BE49-F238E27FC236}">
                <a16:creationId xmlns:a16="http://schemas.microsoft.com/office/drawing/2014/main" id="{8E325D5F-6A34-A546-AFAF-5C93905736DD}"/>
              </a:ext>
            </a:extLst>
          </p:cNvPr>
          <p:cNvSpPr/>
          <p:nvPr userDrawn="1"/>
        </p:nvSpPr>
        <p:spPr>
          <a:xfrm>
            <a:off x="1062317" y="2810435"/>
            <a:ext cx="3007659" cy="1290918"/>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4B8DE59-E2FF-0B40-B602-1C3A76CC5EC1}"/>
              </a:ext>
            </a:extLst>
          </p:cNvPr>
          <p:cNvSpPr/>
          <p:nvPr userDrawn="1"/>
        </p:nvSpPr>
        <p:spPr>
          <a:xfrm>
            <a:off x="2751970" y="4583392"/>
            <a:ext cx="3007659" cy="129091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A2C1E64-3D20-2E4C-876E-4063674422F9}"/>
              </a:ext>
            </a:extLst>
          </p:cNvPr>
          <p:cNvSpPr/>
          <p:nvPr userDrawn="1"/>
        </p:nvSpPr>
        <p:spPr>
          <a:xfrm>
            <a:off x="6277341" y="4583392"/>
            <a:ext cx="3007659" cy="129091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1958FA1-D623-2B46-B9E3-FF112353B1ED}"/>
              </a:ext>
            </a:extLst>
          </p:cNvPr>
          <p:cNvSpPr/>
          <p:nvPr userDrawn="1"/>
        </p:nvSpPr>
        <p:spPr>
          <a:xfrm>
            <a:off x="4587688" y="2810435"/>
            <a:ext cx="3007659" cy="1290918"/>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B088D1-2231-C046-ABD2-14C5F2A323D9}"/>
              </a:ext>
            </a:extLst>
          </p:cNvPr>
          <p:cNvSpPr/>
          <p:nvPr userDrawn="1"/>
        </p:nvSpPr>
        <p:spPr>
          <a:xfrm>
            <a:off x="8104094" y="2810435"/>
            <a:ext cx="3007659" cy="1290918"/>
          </a:xfrm>
          <a:prstGeom prst="rect">
            <a:avLst/>
          </a:prstGeom>
          <a:solidFill>
            <a:srgbClr val="1939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CCA612F-57AB-F642-95E1-3CB7D7F6D7A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2" name="Title 1">
            <a:extLst>
              <a:ext uri="{FF2B5EF4-FFF2-40B4-BE49-F238E27FC236}">
                <a16:creationId xmlns:a16="http://schemas.microsoft.com/office/drawing/2014/main" id="{3C41CA43-4C3A-D348-BCD9-F09494DD1A3F}"/>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4" name="Text Placeholder 3">
            <a:extLst>
              <a:ext uri="{FF2B5EF4-FFF2-40B4-BE49-F238E27FC236}">
                <a16:creationId xmlns:a16="http://schemas.microsoft.com/office/drawing/2014/main" id="{517151F1-D7E5-AF48-B4CD-433E76184C6F}"/>
              </a:ext>
            </a:extLst>
          </p:cNvPr>
          <p:cNvSpPr>
            <a:spLocks noGrp="1"/>
          </p:cNvSpPr>
          <p:nvPr>
            <p:ph type="body" sz="quarter" idx="10" hasCustomPrompt="1"/>
          </p:nvPr>
        </p:nvSpPr>
        <p:spPr>
          <a:xfrm>
            <a:off x="1419971" y="3032825"/>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
        <p:nvSpPr>
          <p:cNvPr id="15" name="Text Placeholder 3">
            <a:extLst>
              <a:ext uri="{FF2B5EF4-FFF2-40B4-BE49-F238E27FC236}">
                <a16:creationId xmlns:a16="http://schemas.microsoft.com/office/drawing/2014/main" id="{AD9CB3F9-A570-A941-93FE-A8B5DA4961EB}"/>
              </a:ext>
            </a:extLst>
          </p:cNvPr>
          <p:cNvSpPr>
            <a:spLocks noGrp="1"/>
          </p:cNvSpPr>
          <p:nvPr>
            <p:ph type="body" sz="quarter" idx="11" hasCustomPrompt="1"/>
          </p:nvPr>
        </p:nvSpPr>
        <p:spPr>
          <a:xfrm>
            <a:off x="4964682" y="3032825"/>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
        <p:nvSpPr>
          <p:cNvPr id="16" name="Text Placeholder 3">
            <a:extLst>
              <a:ext uri="{FF2B5EF4-FFF2-40B4-BE49-F238E27FC236}">
                <a16:creationId xmlns:a16="http://schemas.microsoft.com/office/drawing/2014/main" id="{90DD4577-90CA-0144-8FB0-CB529F9A97F2}"/>
              </a:ext>
            </a:extLst>
          </p:cNvPr>
          <p:cNvSpPr>
            <a:spLocks noGrp="1"/>
          </p:cNvSpPr>
          <p:nvPr>
            <p:ph type="body" sz="quarter" idx="12" hasCustomPrompt="1"/>
          </p:nvPr>
        </p:nvSpPr>
        <p:spPr>
          <a:xfrm>
            <a:off x="8419082" y="3032825"/>
            <a:ext cx="2292350" cy="846137"/>
          </a:xfr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Text</a:t>
            </a:r>
          </a:p>
        </p:txBody>
      </p:sp>
      <p:sp>
        <p:nvSpPr>
          <p:cNvPr id="17" name="Text Placeholder 3">
            <a:extLst>
              <a:ext uri="{FF2B5EF4-FFF2-40B4-BE49-F238E27FC236}">
                <a16:creationId xmlns:a16="http://schemas.microsoft.com/office/drawing/2014/main" id="{FAD0103B-A93B-E543-964C-79D5B20E15A7}"/>
              </a:ext>
            </a:extLst>
          </p:cNvPr>
          <p:cNvSpPr>
            <a:spLocks noGrp="1"/>
          </p:cNvSpPr>
          <p:nvPr>
            <p:ph type="body" sz="quarter" idx="13" hasCustomPrompt="1"/>
          </p:nvPr>
        </p:nvSpPr>
        <p:spPr>
          <a:xfrm>
            <a:off x="3109624" y="48164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
        <p:nvSpPr>
          <p:cNvPr id="18" name="Text Placeholder 3">
            <a:extLst>
              <a:ext uri="{FF2B5EF4-FFF2-40B4-BE49-F238E27FC236}">
                <a16:creationId xmlns:a16="http://schemas.microsoft.com/office/drawing/2014/main" id="{7D1BB9A9-0045-C345-A842-1E3AAFF1D320}"/>
              </a:ext>
            </a:extLst>
          </p:cNvPr>
          <p:cNvSpPr>
            <a:spLocks noGrp="1"/>
          </p:cNvSpPr>
          <p:nvPr>
            <p:ph type="body" sz="quarter" idx="14" hasCustomPrompt="1"/>
          </p:nvPr>
        </p:nvSpPr>
        <p:spPr>
          <a:xfrm>
            <a:off x="6634995" y="4816469"/>
            <a:ext cx="2292350" cy="846137"/>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Text</a:t>
            </a:r>
          </a:p>
        </p:txBody>
      </p:sp>
    </p:spTree>
    <p:extLst>
      <p:ext uri="{BB962C8B-B14F-4D97-AF65-F5344CB8AC3E}">
        <p14:creationId xmlns:p14="http://schemas.microsoft.com/office/powerpoint/2010/main" val="598130407"/>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52813FCF-E2C5-7E4B-8BFA-4141D8FEB615}"/>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4" name="Content Placeholder 5">
            <a:extLst>
              <a:ext uri="{FF2B5EF4-FFF2-40B4-BE49-F238E27FC236}">
                <a16:creationId xmlns:a16="http://schemas.microsoft.com/office/drawing/2014/main" id="{BE87B1E8-154D-B642-B0E3-CB225694EAB1}"/>
              </a:ext>
            </a:extLst>
          </p:cNvPr>
          <p:cNvSpPr>
            <a:spLocks noGrp="1"/>
          </p:cNvSpPr>
          <p:nvPr>
            <p:ph sz="quarter" idx="13" hasCustomPrompt="1"/>
          </p:nvPr>
        </p:nvSpPr>
        <p:spPr>
          <a:xfrm>
            <a:off x="600864" y="1187125"/>
            <a:ext cx="6189675" cy="5534350"/>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0" name="Rectangle 9">
            <a:extLst>
              <a:ext uri="{FF2B5EF4-FFF2-40B4-BE49-F238E27FC236}">
                <a16:creationId xmlns:a16="http://schemas.microsoft.com/office/drawing/2014/main" id="{4F11A4F0-C896-2C45-AF4C-65C24DC83BD6}"/>
              </a:ext>
            </a:extLst>
          </p:cNvPr>
          <p:cNvSpPr/>
          <p:nvPr userDrawn="1"/>
        </p:nvSpPr>
        <p:spPr>
          <a:xfrm>
            <a:off x="7113494" y="1208434"/>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020C7-4327-164A-92D2-59639A9A6FF7}"/>
              </a:ext>
            </a:extLst>
          </p:cNvPr>
          <p:cNvSpPr/>
          <p:nvPr userDrawn="1"/>
        </p:nvSpPr>
        <p:spPr>
          <a:xfrm>
            <a:off x="7109018" y="2611441"/>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E2CA69-0512-5143-9A99-AE6C3AEE82F6}"/>
              </a:ext>
            </a:extLst>
          </p:cNvPr>
          <p:cNvSpPr/>
          <p:nvPr userDrawn="1"/>
        </p:nvSpPr>
        <p:spPr>
          <a:xfrm>
            <a:off x="7113494" y="4021729"/>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5BB34B-7A0F-FB4E-AD3E-E5CF32FEC69D}"/>
              </a:ext>
            </a:extLst>
          </p:cNvPr>
          <p:cNvSpPr/>
          <p:nvPr userDrawn="1"/>
        </p:nvSpPr>
        <p:spPr>
          <a:xfrm>
            <a:off x="7113494" y="5432017"/>
            <a:ext cx="4706471" cy="12817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45D82B-1BD0-0D49-A105-472A9A496481}"/>
              </a:ext>
            </a:extLst>
          </p:cNvPr>
          <p:cNvSpPr/>
          <p:nvPr userDrawn="1"/>
        </p:nvSpPr>
        <p:spPr>
          <a:xfrm>
            <a:off x="994856" y="1521903"/>
            <a:ext cx="1811322" cy="1775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1CE88C1E-B6B3-D94F-8A35-26CBD90F79F1}"/>
              </a:ext>
            </a:extLst>
          </p:cNvPr>
          <p:cNvSpPr txBox="1"/>
          <p:nvPr userDrawn="1"/>
        </p:nvSpPr>
        <p:spPr>
          <a:xfrm>
            <a:off x="1115367" y="7235826"/>
            <a:ext cx="184731" cy="369332"/>
          </a:xfrm>
          <a:prstGeom prst="rect">
            <a:avLst/>
          </a:prstGeom>
          <a:noFill/>
        </p:spPr>
        <p:txBody>
          <a:bodyPr wrap="none" rtlCol="0">
            <a:spAutoFit/>
          </a:bodyPr>
          <a:lstStyle/>
          <a:p>
            <a:endParaRPr lang="en-US" dirty="0"/>
          </a:p>
        </p:txBody>
      </p:sp>
      <p:pic>
        <p:nvPicPr>
          <p:cNvPr id="20" name="Picture 19">
            <a:extLst>
              <a:ext uri="{FF2B5EF4-FFF2-40B4-BE49-F238E27FC236}">
                <a16:creationId xmlns:a16="http://schemas.microsoft.com/office/drawing/2014/main" id="{48B52403-E8F6-1348-8400-5DD896E01B8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1" name="Title 1">
            <a:extLst>
              <a:ext uri="{FF2B5EF4-FFF2-40B4-BE49-F238E27FC236}">
                <a16:creationId xmlns:a16="http://schemas.microsoft.com/office/drawing/2014/main" id="{A504DCD0-2911-334A-A4CA-90626FEC88F8}"/>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100F723-B55C-A641-86F8-DC4E5B51AC3C}"/>
              </a:ext>
            </a:extLst>
          </p:cNvPr>
          <p:cNvSpPr>
            <a:spLocks noGrp="1"/>
          </p:cNvSpPr>
          <p:nvPr>
            <p:ph type="body" sz="quarter" idx="14" hasCustomPrompt="1"/>
          </p:nvPr>
        </p:nvSpPr>
        <p:spPr>
          <a:xfrm>
            <a:off x="7843416" y="1462331"/>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5" name="Text Placeholder 3">
            <a:extLst>
              <a:ext uri="{FF2B5EF4-FFF2-40B4-BE49-F238E27FC236}">
                <a16:creationId xmlns:a16="http://schemas.microsoft.com/office/drawing/2014/main" id="{10102017-EDA8-DB45-ACFE-4CE03EBEFAE6}"/>
              </a:ext>
            </a:extLst>
          </p:cNvPr>
          <p:cNvSpPr>
            <a:spLocks noGrp="1"/>
          </p:cNvSpPr>
          <p:nvPr>
            <p:ph type="body" sz="quarter" idx="15" hasCustomPrompt="1"/>
          </p:nvPr>
        </p:nvSpPr>
        <p:spPr>
          <a:xfrm>
            <a:off x="7843416" y="2871129"/>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6" name="Text Placeholder 3">
            <a:extLst>
              <a:ext uri="{FF2B5EF4-FFF2-40B4-BE49-F238E27FC236}">
                <a16:creationId xmlns:a16="http://schemas.microsoft.com/office/drawing/2014/main" id="{80DD8EC6-C423-694C-A886-EA99136918A4}"/>
              </a:ext>
            </a:extLst>
          </p:cNvPr>
          <p:cNvSpPr>
            <a:spLocks noGrp="1"/>
          </p:cNvSpPr>
          <p:nvPr>
            <p:ph type="body" sz="quarter" idx="16" hasCustomPrompt="1"/>
          </p:nvPr>
        </p:nvSpPr>
        <p:spPr>
          <a:xfrm>
            <a:off x="7843416" y="4248373"/>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8" name="Text Placeholder 3">
            <a:extLst>
              <a:ext uri="{FF2B5EF4-FFF2-40B4-BE49-F238E27FC236}">
                <a16:creationId xmlns:a16="http://schemas.microsoft.com/office/drawing/2014/main" id="{F1516595-223C-0A4B-9F5B-FC0852AE3AF7}"/>
              </a:ext>
            </a:extLst>
          </p:cNvPr>
          <p:cNvSpPr>
            <a:spLocks noGrp="1"/>
          </p:cNvSpPr>
          <p:nvPr>
            <p:ph type="body" sz="quarter" idx="17" hasCustomPrompt="1"/>
          </p:nvPr>
        </p:nvSpPr>
        <p:spPr>
          <a:xfrm>
            <a:off x="7843416" y="5659484"/>
            <a:ext cx="3806717" cy="851580"/>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900"/>
            </a:lvl1pPr>
            <a:lvl2pPr marL="800100" indent="-342900">
              <a:buFont typeface="Arial" panose="020B0604020202020204" pitchFamily="34" charset="0"/>
              <a:buChar char="•"/>
              <a:defRPr sz="2000"/>
            </a:lvl2pPr>
            <a:lvl3pPr marL="1200150" indent="-285750">
              <a:buFont typeface="Arial" panose="020B0604020202020204" pitchFamily="34" charset="0"/>
              <a:buChar char="•"/>
              <a:defRPr sz="1800"/>
            </a:lvl3pPr>
            <a:lvl4pPr>
              <a:defRPr sz="1600"/>
            </a:lvl4pPr>
            <a:lvl5pPr>
              <a:defRPr sz="16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8" name="Text Placeholder 7">
            <a:extLst>
              <a:ext uri="{FF2B5EF4-FFF2-40B4-BE49-F238E27FC236}">
                <a16:creationId xmlns:a16="http://schemas.microsoft.com/office/drawing/2014/main" id="{C342C554-F2CB-0743-A9E6-A6F1457B7F94}"/>
              </a:ext>
            </a:extLst>
          </p:cNvPr>
          <p:cNvSpPr>
            <a:spLocks noGrp="1"/>
          </p:cNvSpPr>
          <p:nvPr>
            <p:ph type="body" sz="quarter" idx="18" hasCustomPrompt="1"/>
          </p:nvPr>
        </p:nvSpPr>
        <p:spPr>
          <a:xfrm>
            <a:off x="7210142" y="1462331"/>
            <a:ext cx="619125" cy="851580"/>
          </a:xfrm>
        </p:spPr>
        <p:txBody>
          <a:bodyPr anchor="ctr">
            <a:normAutofit/>
          </a:bodyPr>
          <a:lstStyle>
            <a:lvl1pPr marL="0" indent="0" algn="ctr">
              <a:buNone/>
              <a:defRPr sz="3200" b="1">
                <a:solidFill>
                  <a:srgbClr val="002060"/>
                </a:solidFill>
              </a:defRPr>
            </a:lvl1pPr>
          </a:lstStyle>
          <a:p>
            <a:pPr lvl="0"/>
            <a:r>
              <a:rPr lang="en-US" dirty="0"/>
              <a:t>1.</a:t>
            </a:r>
          </a:p>
        </p:txBody>
      </p:sp>
      <p:sp>
        <p:nvSpPr>
          <p:cNvPr id="30" name="Text Placeholder 7">
            <a:extLst>
              <a:ext uri="{FF2B5EF4-FFF2-40B4-BE49-F238E27FC236}">
                <a16:creationId xmlns:a16="http://schemas.microsoft.com/office/drawing/2014/main" id="{6178F9A6-0A00-1342-8F58-83BFC1D08EE3}"/>
              </a:ext>
            </a:extLst>
          </p:cNvPr>
          <p:cNvSpPr>
            <a:spLocks noGrp="1"/>
          </p:cNvSpPr>
          <p:nvPr>
            <p:ph type="body" sz="quarter" idx="19" hasCustomPrompt="1"/>
          </p:nvPr>
        </p:nvSpPr>
        <p:spPr>
          <a:xfrm>
            <a:off x="7210142" y="2873442"/>
            <a:ext cx="619125" cy="851580"/>
          </a:xfrm>
        </p:spPr>
        <p:txBody>
          <a:bodyPr anchor="ctr">
            <a:normAutofit/>
          </a:bodyPr>
          <a:lstStyle>
            <a:lvl1pPr marL="0" indent="0" algn="ctr">
              <a:buNone/>
              <a:defRPr sz="3200" b="1">
                <a:solidFill>
                  <a:srgbClr val="002060"/>
                </a:solidFill>
              </a:defRPr>
            </a:lvl1pPr>
          </a:lstStyle>
          <a:p>
            <a:pPr lvl="0"/>
            <a:r>
              <a:rPr lang="en-US" dirty="0"/>
              <a:t>2.</a:t>
            </a:r>
          </a:p>
        </p:txBody>
      </p:sp>
      <p:sp>
        <p:nvSpPr>
          <p:cNvPr id="33" name="Text Placeholder 7">
            <a:extLst>
              <a:ext uri="{FF2B5EF4-FFF2-40B4-BE49-F238E27FC236}">
                <a16:creationId xmlns:a16="http://schemas.microsoft.com/office/drawing/2014/main" id="{E98E5A91-69E0-2447-9397-8BFC91465373}"/>
              </a:ext>
            </a:extLst>
          </p:cNvPr>
          <p:cNvSpPr>
            <a:spLocks noGrp="1"/>
          </p:cNvSpPr>
          <p:nvPr>
            <p:ph type="body" sz="quarter" idx="21" hasCustomPrompt="1"/>
          </p:nvPr>
        </p:nvSpPr>
        <p:spPr>
          <a:xfrm>
            <a:off x="7210142" y="5661797"/>
            <a:ext cx="619125" cy="851580"/>
          </a:xfrm>
        </p:spPr>
        <p:txBody>
          <a:bodyPr anchor="ctr">
            <a:normAutofit/>
          </a:bodyPr>
          <a:lstStyle>
            <a:lvl1pPr marL="0" indent="0" algn="ctr">
              <a:buNone/>
              <a:defRPr sz="3200" b="1">
                <a:solidFill>
                  <a:srgbClr val="002060"/>
                </a:solidFill>
              </a:defRPr>
            </a:lvl1pPr>
          </a:lstStyle>
          <a:p>
            <a:pPr lvl="0"/>
            <a:r>
              <a:rPr lang="en-US" dirty="0"/>
              <a:t>4.</a:t>
            </a:r>
          </a:p>
        </p:txBody>
      </p:sp>
      <p:sp>
        <p:nvSpPr>
          <p:cNvPr id="34" name="Text Placeholder 7">
            <a:extLst>
              <a:ext uri="{FF2B5EF4-FFF2-40B4-BE49-F238E27FC236}">
                <a16:creationId xmlns:a16="http://schemas.microsoft.com/office/drawing/2014/main" id="{896F4BB3-C700-4E4F-9739-32F1CF237CC0}"/>
              </a:ext>
            </a:extLst>
          </p:cNvPr>
          <p:cNvSpPr>
            <a:spLocks noGrp="1"/>
          </p:cNvSpPr>
          <p:nvPr>
            <p:ph type="body" sz="quarter" idx="20" hasCustomPrompt="1"/>
          </p:nvPr>
        </p:nvSpPr>
        <p:spPr>
          <a:xfrm>
            <a:off x="7210142" y="4250686"/>
            <a:ext cx="619125" cy="851580"/>
          </a:xfrm>
        </p:spPr>
        <p:txBody>
          <a:bodyPr anchor="ctr">
            <a:normAutofit/>
          </a:bodyPr>
          <a:lstStyle>
            <a:lvl1pPr marL="0" indent="0" algn="ctr">
              <a:buNone/>
              <a:defRPr sz="3200" b="1">
                <a:solidFill>
                  <a:srgbClr val="002060"/>
                </a:solidFill>
              </a:defRPr>
            </a:lvl1pPr>
          </a:lstStyle>
          <a:p>
            <a:pPr lvl="0"/>
            <a:r>
              <a:rPr lang="en-US" dirty="0"/>
              <a:t>3.</a:t>
            </a:r>
          </a:p>
        </p:txBody>
      </p:sp>
    </p:spTree>
    <p:extLst>
      <p:ext uri="{BB962C8B-B14F-4D97-AF65-F5344CB8AC3E}">
        <p14:creationId xmlns:p14="http://schemas.microsoft.com/office/powerpoint/2010/main" val="3450800803"/>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52813FCF-E2C5-7E4B-8BFA-4141D8FEB615}"/>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4" name="Content Placeholder 5">
            <a:extLst>
              <a:ext uri="{FF2B5EF4-FFF2-40B4-BE49-F238E27FC236}">
                <a16:creationId xmlns:a16="http://schemas.microsoft.com/office/drawing/2014/main" id="{BE87B1E8-154D-B642-B0E3-CB225694EAB1}"/>
              </a:ext>
            </a:extLst>
          </p:cNvPr>
          <p:cNvSpPr>
            <a:spLocks noGrp="1"/>
          </p:cNvSpPr>
          <p:nvPr>
            <p:ph sz="quarter" idx="13" hasCustomPrompt="1"/>
          </p:nvPr>
        </p:nvSpPr>
        <p:spPr>
          <a:xfrm>
            <a:off x="600864" y="1187125"/>
            <a:ext cx="6189675" cy="5534350"/>
          </a:xfrm>
        </p:spPr>
        <p:txBody>
          <a:bodyPr>
            <a:normAutofit/>
          </a:bodyPr>
          <a:lstStyle>
            <a:lvl1pPr marL="0" indent="0">
              <a:buNone/>
              <a:defRPr sz="2800" b="0">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10" name="Rectangle 9">
            <a:extLst>
              <a:ext uri="{FF2B5EF4-FFF2-40B4-BE49-F238E27FC236}">
                <a16:creationId xmlns:a16="http://schemas.microsoft.com/office/drawing/2014/main" id="{4F11A4F0-C896-2C45-AF4C-65C24DC83BD6}"/>
              </a:ext>
            </a:extLst>
          </p:cNvPr>
          <p:cNvSpPr/>
          <p:nvPr userDrawn="1"/>
        </p:nvSpPr>
        <p:spPr>
          <a:xfrm>
            <a:off x="7113494" y="1208433"/>
            <a:ext cx="4706471" cy="550528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C45D82B-1BD0-0D49-A105-472A9A496481}"/>
              </a:ext>
            </a:extLst>
          </p:cNvPr>
          <p:cNvSpPr/>
          <p:nvPr userDrawn="1"/>
        </p:nvSpPr>
        <p:spPr>
          <a:xfrm>
            <a:off x="994856" y="1521903"/>
            <a:ext cx="1811322" cy="1775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1CE88C1E-B6B3-D94F-8A35-26CBD90F79F1}"/>
              </a:ext>
            </a:extLst>
          </p:cNvPr>
          <p:cNvSpPr txBox="1"/>
          <p:nvPr userDrawn="1"/>
        </p:nvSpPr>
        <p:spPr>
          <a:xfrm>
            <a:off x="1115367" y="7235826"/>
            <a:ext cx="184731" cy="369332"/>
          </a:xfrm>
          <a:prstGeom prst="rect">
            <a:avLst/>
          </a:prstGeom>
          <a:noFill/>
        </p:spPr>
        <p:txBody>
          <a:bodyPr wrap="none" rtlCol="0">
            <a:spAutoFit/>
          </a:bodyPr>
          <a:lstStyle/>
          <a:p>
            <a:endParaRPr lang="en-US" dirty="0"/>
          </a:p>
        </p:txBody>
      </p:sp>
      <p:pic>
        <p:nvPicPr>
          <p:cNvPr id="20" name="Picture 19">
            <a:extLst>
              <a:ext uri="{FF2B5EF4-FFF2-40B4-BE49-F238E27FC236}">
                <a16:creationId xmlns:a16="http://schemas.microsoft.com/office/drawing/2014/main" id="{48B52403-E8F6-1348-8400-5DD896E01B80}"/>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1" name="Title 1">
            <a:extLst>
              <a:ext uri="{FF2B5EF4-FFF2-40B4-BE49-F238E27FC236}">
                <a16:creationId xmlns:a16="http://schemas.microsoft.com/office/drawing/2014/main" id="{A504DCD0-2911-334A-A4CA-90626FEC88F8}"/>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9158C4A-902E-0740-8B67-826791ADC31C}"/>
              </a:ext>
            </a:extLst>
          </p:cNvPr>
          <p:cNvSpPr>
            <a:spLocks noGrp="1"/>
          </p:cNvSpPr>
          <p:nvPr>
            <p:ph type="body" sz="quarter" idx="19" hasCustomPrompt="1"/>
          </p:nvPr>
        </p:nvSpPr>
        <p:spPr>
          <a:xfrm>
            <a:off x="7303912" y="1470556"/>
            <a:ext cx="4357864" cy="1577293"/>
          </a:xfrm>
        </p:spPr>
        <p:txBody>
          <a:bodyPr>
            <a:normAutofit/>
          </a:bodyPr>
          <a:lstStyle>
            <a:lvl1pPr marL="514350" indent="-514350">
              <a:buFont typeface="Arial" panose="020B0604020202020204" pitchFamily="34" charset="0"/>
              <a:buChar char="•"/>
              <a:defRPr sz="2400"/>
            </a:lvl1pPr>
            <a:lvl2pPr marL="914400" indent="-457200">
              <a:buFont typeface="+mj-lt"/>
              <a:buAutoNum type="arabicParenR"/>
              <a:defRPr/>
            </a:lvl2pPr>
            <a:lvl3pPr marL="1371600" indent="-457200">
              <a:buFont typeface="+mj-lt"/>
              <a:buAutoNum type="arabicParenR"/>
              <a:defRPr/>
            </a:lvl3pPr>
            <a:lvl4pPr marL="1714500" indent="-342900">
              <a:buFont typeface="+mj-lt"/>
              <a:buAutoNum type="arabicParenR"/>
              <a:defRPr/>
            </a:lvl4pPr>
            <a:lvl5pPr marL="2171700" indent="-342900">
              <a:buFont typeface="+mj-lt"/>
              <a:buAutoNum type="arabicParenR"/>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3" name="Text Placeholder 2">
            <a:extLst>
              <a:ext uri="{FF2B5EF4-FFF2-40B4-BE49-F238E27FC236}">
                <a16:creationId xmlns:a16="http://schemas.microsoft.com/office/drawing/2014/main" id="{D55A46A6-EBDD-1648-8270-C28827C03011}"/>
              </a:ext>
            </a:extLst>
          </p:cNvPr>
          <p:cNvSpPr>
            <a:spLocks noGrp="1"/>
          </p:cNvSpPr>
          <p:nvPr>
            <p:ph type="body" sz="quarter" idx="20" hasCustomPrompt="1"/>
          </p:nvPr>
        </p:nvSpPr>
        <p:spPr>
          <a:xfrm>
            <a:off x="7303912" y="3203588"/>
            <a:ext cx="4357864" cy="1605479"/>
          </a:xfrm>
        </p:spPr>
        <p:txBody>
          <a:bodyPr>
            <a:normAutofit/>
          </a:bodyPr>
          <a:lstStyle>
            <a:lvl1pPr marL="514350" indent="-514350">
              <a:buFont typeface="Arial" panose="020B0604020202020204" pitchFamily="34" charset="0"/>
              <a:buChar char="•"/>
              <a:defRPr sz="2400"/>
            </a:lvl1pPr>
            <a:lvl2pPr marL="914400" indent="-457200">
              <a:buFont typeface="+mj-lt"/>
              <a:buAutoNum type="arabicParenR"/>
              <a:defRPr/>
            </a:lvl2pPr>
            <a:lvl3pPr marL="1371600" indent="-457200">
              <a:buFont typeface="+mj-lt"/>
              <a:buAutoNum type="arabicParenR"/>
              <a:defRPr/>
            </a:lvl3pPr>
            <a:lvl4pPr marL="1714500" indent="-342900">
              <a:buFont typeface="+mj-lt"/>
              <a:buAutoNum type="arabicParenR"/>
              <a:defRPr/>
            </a:lvl4pPr>
            <a:lvl5pPr marL="2171700" indent="-342900">
              <a:buFont typeface="+mj-lt"/>
              <a:buAutoNum type="arabicParenR"/>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
        <p:nvSpPr>
          <p:cNvPr id="29" name="Text Placeholder 2">
            <a:extLst>
              <a:ext uri="{FF2B5EF4-FFF2-40B4-BE49-F238E27FC236}">
                <a16:creationId xmlns:a16="http://schemas.microsoft.com/office/drawing/2014/main" id="{BEFD1E58-A36C-7945-83BC-0C23AB550DB9}"/>
              </a:ext>
            </a:extLst>
          </p:cNvPr>
          <p:cNvSpPr>
            <a:spLocks noGrp="1"/>
          </p:cNvSpPr>
          <p:nvPr>
            <p:ph type="body" sz="quarter" idx="21" hasCustomPrompt="1"/>
          </p:nvPr>
        </p:nvSpPr>
        <p:spPr>
          <a:xfrm>
            <a:off x="7303912" y="4975944"/>
            <a:ext cx="4357864" cy="1605479"/>
          </a:xfrm>
        </p:spPr>
        <p:txBody>
          <a:bodyPr>
            <a:normAutofit/>
          </a:bodyPr>
          <a:lstStyle>
            <a:lvl1pPr marL="514350" indent="-514350">
              <a:buFont typeface="Arial" panose="020B0604020202020204" pitchFamily="34" charset="0"/>
              <a:buChar char="•"/>
              <a:defRPr sz="2400"/>
            </a:lvl1pPr>
            <a:lvl2pPr marL="914400" indent="-457200">
              <a:buFont typeface="+mj-lt"/>
              <a:buAutoNum type="arabicParenR"/>
              <a:defRPr/>
            </a:lvl2pPr>
            <a:lvl3pPr marL="1371600" indent="-457200">
              <a:buFont typeface="+mj-lt"/>
              <a:buAutoNum type="arabicParenR"/>
              <a:defRPr/>
            </a:lvl3pPr>
            <a:lvl4pPr marL="1714500" indent="-342900">
              <a:buFont typeface="+mj-lt"/>
              <a:buAutoNum type="arabicParenR"/>
              <a:defRPr/>
            </a:lvl4pPr>
            <a:lvl5pPr marL="2171700" indent="-342900">
              <a:buFont typeface="+mj-lt"/>
              <a:buAutoNum type="arabicParenR"/>
              <a:defRPr/>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p>
        </p:txBody>
      </p:sp>
    </p:spTree>
    <p:extLst>
      <p:ext uri="{BB962C8B-B14F-4D97-AF65-F5344CB8AC3E}">
        <p14:creationId xmlns:p14="http://schemas.microsoft.com/office/powerpoint/2010/main" val="3987531030"/>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B12862A-4A85-3245-A857-DDF868D04F06}"/>
              </a:ext>
            </a:extLst>
          </p:cNvPr>
          <p:cNvSpPr/>
          <p:nvPr userDrawn="1"/>
        </p:nvSpPr>
        <p:spPr>
          <a:xfrm>
            <a:off x="7113494" y="1208433"/>
            <a:ext cx="4706471" cy="550528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FBB21C8A-102D-7E47-B058-9A5C7AB03B97}"/>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8" name="Rectangle 7">
            <a:extLst>
              <a:ext uri="{FF2B5EF4-FFF2-40B4-BE49-F238E27FC236}">
                <a16:creationId xmlns:a16="http://schemas.microsoft.com/office/drawing/2014/main" id="{FEB6E947-52CF-B041-925C-7EBFBF9C06E2}"/>
              </a:ext>
            </a:extLst>
          </p:cNvPr>
          <p:cNvSpPr/>
          <p:nvPr userDrawn="1"/>
        </p:nvSpPr>
        <p:spPr>
          <a:xfrm>
            <a:off x="600865" y="1187125"/>
            <a:ext cx="6189674" cy="5526594"/>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a:extLst>
              <a:ext uri="{FF2B5EF4-FFF2-40B4-BE49-F238E27FC236}">
                <a16:creationId xmlns:a16="http://schemas.microsoft.com/office/drawing/2014/main" id="{04BA54BC-3581-9444-8FF4-D1073D55E969}"/>
              </a:ext>
            </a:extLst>
          </p:cNvPr>
          <p:cNvSpPr txBox="1"/>
          <p:nvPr userDrawn="1"/>
        </p:nvSpPr>
        <p:spPr>
          <a:xfrm>
            <a:off x="1115367" y="7235826"/>
            <a:ext cx="184731" cy="369332"/>
          </a:xfrm>
          <a:prstGeom prst="rect">
            <a:avLst/>
          </a:prstGeom>
          <a:noFill/>
        </p:spPr>
        <p:txBody>
          <a:bodyPr wrap="none" rtlCol="0">
            <a:spAutoFit/>
          </a:bodyPr>
          <a:lstStyle/>
          <a:p>
            <a:endParaRPr lang="en-US" dirty="0"/>
          </a:p>
        </p:txBody>
      </p:sp>
      <p:pic>
        <p:nvPicPr>
          <p:cNvPr id="20" name="Picture 19">
            <a:extLst>
              <a:ext uri="{FF2B5EF4-FFF2-40B4-BE49-F238E27FC236}">
                <a16:creationId xmlns:a16="http://schemas.microsoft.com/office/drawing/2014/main" id="{59B894B2-364A-114E-88B5-42EBFD3FBB66}"/>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2" name="Title 1">
            <a:extLst>
              <a:ext uri="{FF2B5EF4-FFF2-40B4-BE49-F238E27FC236}">
                <a16:creationId xmlns:a16="http://schemas.microsoft.com/office/drawing/2014/main" id="{43637B43-F370-FC4D-AF45-F8A373B2C97C}"/>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25" name="Content Placeholder 5">
            <a:extLst>
              <a:ext uri="{FF2B5EF4-FFF2-40B4-BE49-F238E27FC236}">
                <a16:creationId xmlns:a16="http://schemas.microsoft.com/office/drawing/2014/main" id="{D799C64F-1068-4D49-ACD9-00AC4A42A583}"/>
              </a:ext>
            </a:extLst>
          </p:cNvPr>
          <p:cNvSpPr>
            <a:spLocks noGrp="1"/>
          </p:cNvSpPr>
          <p:nvPr>
            <p:ph sz="quarter" idx="13" hasCustomPrompt="1"/>
          </p:nvPr>
        </p:nvSpPr>
        <p:spPr>
          <a:xfrm>
            <a:off x="1209786" y="1836924"/>
            <a:ext cx="4814293" cy="4220253"/>
          </a:xfrm>
        </p:spPr>
        <p:txBody>
          <a:bodyPr>
            <a:normAutofit/>
          </a:bodyPr>
          <a:lstStyle>
            <a:lvl1pPr marL="0" indent="0">
              <a:buNone/>
              <a:defRPr sz="2800" b="0">
                <a:solidFill>
                  <a:schemeClr val="bg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Object/Photo</a:t>
            </a:r>
          </a:p>
        </p:txBody>
      </p:sp>
      <p:sp>
        <p:nvSpPr>
          <p:cNvPr id="29" name="Text Placeholder 3">
            <a:extLst>
              <a:ext uri="{FF2B5EF4-FFF2-40B4-BE49-F238E27FC236}">
                <a16:creationId xmlns:a16="http://schemas.microsoft.com/office/drawing/2014/main" id="{B028C27C-6BD0-704E-B861-2F5DC627F9D3}"/>
              </a:ext>
            </a:extLst>
          </p:cNvPr>
          <p:cNvSpPr>
            <a:spLocks noGrp="1"/>
          </p:cNvSpPr>
          <p:nvPr>
            <p:ph type="body" sz="quarter" idx="14" hasCustomPrompt="1"/>
          </p:nvPr>
        </p:nvSpPr>
        <p:spPr>
          <a:xfrm>
            <a:off x="7303912" y="1470555"/>
            <a:ext cx="4357864" cy="5043133"/>
          </a:xfrm>
        </p:spPr>
        <p:txBody>
          <a:bodyPr anchor="t">
            <a:normAutofit/>
          </a:bodyPr>
          <a:lstStyle>
            <a:lvl1pPr marL="457200" marR="0" indent="-457200" algn="l" defTabSz="914400" rtl="0" eaLnBrk="1" fontAlgn="auto" latinLnBrk="0" hangingPunct="1">
              <a:lnSpc>
                <a:spcPct val="90000"/>
              </a:lnSpc>
              <a:spcBef>
                <a:spcPts val="1000"/>
              </a:spcBef>
              <a:spcAft>
                <a:spcPts val="0"/>
              </a:spcAft>
              <a:buClrTx/>
              <a:buSzTx/>
              <a:buFont typeface="+mj-lt"/>
              <a:buAutoNum type="arabicPeriod"/>
              <a:tabLst/>
              <a:defRPr sz="2800"/>
            </a:lvl1pPr>
            <a:lvl2pPr marL="914400" indent="-457200">
              <a:buFont typeface="+mj-lt"/>
              <a:buAutoNum type="arabicPeriod"/>
              <a:defRPr sz="2000"/>
            </a:lvl2pPr>
            <a:lvl3pPr marL="1257300" indent="-3429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stStyle>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lang="en-US" dirty="0">
                <a:latin typeface="Calibri" panose="020F0502020204030204" pitchFamily="34" charset="0"/>
                <a:ea typeface="Arial" charset="0"/>
                <a:cs typeface="Calibri" panose="020F0502020204030204" pitchFamily="34" charset="0"/>
              </a:rPr>
              <a:t> 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massa</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Fusce</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posuere</a:t>
            </a:r>
            <a:r>
              <a:rPr lang="en-US" dirty="0">
                <a:latin typeface="Calibri" panose="020F0502020204030204" pitchFamily="34" charset="0"/>
                <a:ea typeface="Arial" charset="0"/>
                <a:cs typeface="Calibri" panose="020F0502020204030204" pitchFamily="34" charset="0"/>
              </a:rPr>
              <a:t>, magna </a:t>
            </a:r>
            <a:r>
              <a:rPr lang="en-US" dirty="0" err="1">
                <a:latin typeface="Calibri" panose="020F0502020204030204" pitchFamily="34" charset="0"/>
                <a:ea typeface="Arial" charset="0"/>
                <a:cs typeface="Calibri" panose="020F0502020204030204" pitchFamily="34" charset="0"/>
              </a:rPr>
              <a:t>sed</a:t>
            </a:r>
            <a:r>
              <a:rPr lang="en-US" dirty="0">
                <a:latin typeface="Calibri" panose="020F0502020204030204" pitchFamily="34" charset="0"/>
                <a:ea typeface="Arial" charset="0"/>
                <a:cs typeface="Calibri" panose="020F0502020204030204" pitchFamily="34" charset="0"/>
              </a:rPr>
              <a:t> pulvinar.</a:t>
            </a:r>
          </a:p>
          <a:p>
            <a:endParaRPr lang="en-US" dirty="0">
              <a:latin typeface="Calibri" panose="020F0502020204030204" pitchFamily="34" charset="0"/>
              <a:ea typeface="Arial" charset="0"/>
              <a:cs typeface="Calibri" panose="020F0502020204030204" pitchFamily="34" charset="0"/>
            </a:endParaRPr>
          </a:p>
        </p:txBody>
      </p:sp>
    </p:spTree>
    <p:extLst>
      <p:ext uri="{BB962C8B-B14F-4D97-AF65-F5344CB8AC3E}">
        <p14:creationId xmlns:p14="http://schemas.microsoft.com/office/powerpoint/2010/main" val="19453"/>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FEBEA0D-3BA1-F94A-BEC7-88F1A2C863EC}"/>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8" name="Rectangle 7">
            <a:extLst>
              <a:ext uri="{FF2B5EF4-FFF2-40B4-BE49-F238E27FC236}">
                <a16:creationId xmlns:a16="http://schemas.microsoft.com/office/drawing/2014/main" id="{AC391AB2-8DEA-704B-9ABF-A90C77E39E9E}"/>
              </a:ext>
            </a:extLst>
          </p:cNvPr>
          <p:cNvSpPr/>
          <p:nvPr userDrawn="1"/>
        </p:nvSpPr>
        <p:spPr>
          <a:xfrm>
            <a:off x="571499" y="4089005"/>
            <a:ext cx="5373755" cy="228043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1D0780-F537-DE45-A806-734B3795D7CD}"/>
              </a:ext>
            </a:extLst>
          </p:cNvPr>
          <p:cNvSpPr/>
          <p:nvPr userDrawn="1"/>
        </p:nvSpPr>
        <p:spPr>
          <a:xfrm>
            <a:off x="571499" y="1609344"/>
            <a:ext cx="5373755" cy="2280434"/>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ACEDEC8-D450-874E-AE08-B5BC3F49CEED}"/>
              </a:ext>
            </a:extLst>
          </p:cNvPr>
          <p:cNvSpPr/>
          <p:nvPr userDrawn="1"/>
        </p:nvSpPr>
        <p:spPr>
          <a:xfrm>
            <a:off x="6170545" y="4089005"/>
            <a:ext cx="5373755" cy="2280434"/>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3C0E43C-F475-0F4A-A7C8-F7174C77B316}"/>
              </a:ext>
            </a:extLst>
          </p:cNvPr>
          <p:cNvSpPr/>
          <p:nvPr userDrawn="1"/>
        </p:nvSpPr>
        <p:spPr>
          <a:xfrm>
            <a:off x="6170545" y="1609344"/>
            <a:ext cx="5373755" cy="228043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F6180100-237E-2147-BFE1-6DB26C1437A0}"/>
              </a:ext>
            </a:extLst>
          </p:cNvPr>
          <p:cNvCxnSpPr>
            <a:cxnSpLocks/>
          </p:cNvCxnSpPr>
          <p:nvPr userDrawn="1"/>
        </p:nvCxnSpPr>
        <p:spPr>
          <a:xfrm>
            <a:off x="1973179" y="1793718"/>
            <a:ext cx="0" cy="179031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71AB93F-ED05-8644-A8DE-881181D487CA}"/>
              </a:ext>
            </a:extLst>
          </p:cNvPr>
          <p:cNvCxnSpPr>
            <a:cxnSpLocks/>
          </p:cNvCxnSpPr>
          <p:nvPr userDrawn="1"/>
        </p:nvCxnSpPr>
        <p:spPr>
          <a:xfrm>
            <a:off x="1973179" y="4391326"/>
            <a:ext cx="0" cy="1746716"/>
          </a:xfrm>
          <a:prstGeom prst="line">
            <a:avLst/>
          </a:prstGeom>
          <a:ln>
            <a:solidFill>
              <a:srgbClr val="193968"/>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63EBBA0-E625-E247-B73B-1FEEA01672BF}"/>
              </a:ext>
            </a:extLst>
          </p:cNvPr>
          <p:cNvCxnSpPr>
            <a:cxnSpLocks/>
          </p:cNvCxnSpPr>
          <p:nvPr userDrawn="1"/>
        </p:nvCxnSpPr>
        <p:spPr>
          <a:xfrm>
            <a:off x="7555832" y="1793718"/>
            <a:ext cx="0" cy="1790310"/>
          </a:xfrm>
          <a:prstGeom prst="line">
            <a:avLst/>
          </a:prstGeom>
          <a:ln>
            <a:solidFill>
              <a:srgbClr val="193968"/>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08A41D-35F3-5242-A298-B9C4D9DA8B54}"/>
              </a:ext>
            </a:extLst>
          </p:cNvPr>
          <p:cNvCxnSpPr>
            <a:cxnSpLocks/>
          </p:cNvCxnSpPr>
          <p:nvPr userDrawn="1"/>
        </p:nvCxnSpPr>
        <p:spPr>
          <a:xfrm>
            <a:off x="7555832" y="4391326"/>
            <a:ext cx="0" cy="174671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7DE0A090-01F3-394C-AC7C-BC4691438056}"/>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cxnSp>
        <p:nvCxnSpPr>
          <p:cNvPr id="19" name="Straight Connector 18">
            <a:extLst>
              <a:ext uri="{FF2B5EF4-FFF2-40B4-BE49-F238E27FC236}">
                <a16:creationId xmlns:a16="http://schemas.microsoft.com/office/drawing/2014/main" id="{44C8EBF2-3A5C-444B-BC9C-CCDB9EF27E83}"/>
              </a:ext>
            </a:extLst>
          </p:cNvPr>
          <p:cNvCxnSpPr>
            <a:cxnSpLocks/>
          </p:cNvCxnSpPr>
          <p:nvPr userDrawn="1"/>
        </p:nvCxnSpPr>
        <p:spPr>
          <a:xfrm>
            <a:off x="13378563" y="4347732"/>
            <a:ext cx="0" cy="1576087"/>
          </a:xfrm>
          <a:prstGeom prst="line">
            <a:avLst/>
          </a:prstGeom>
          <a:ln>
            <a:solidFill>
              <a:srgbClr val="193968"/>
            </a:solidFill>
          </a:ln>
        </p:spPr>
        <p:style>
          <a:lnRef idx="1">
            <a:schemeClr val="accent1"/>
          </a:lnRef>
          <a:fillRef idx="0">
            <a:schemeClr val="accent1"/>
          </a:fillRef>
          <a:effectRef idx="0">
            <a:schemeClr val="accent1"/>
          </a:effectRef>
          <a:fontRef idx="minor">
            <a:schemeClr val="tx1"/>
          </a:fontRef>
        </p:style>
      </p:cxnSp>
      <p:sp>
        <p:nvSpPr>
          <p:cNvPr id="17" name="Title 1">
            <a:extLst>
              <a:ext uri="{FF2B5EF4-FFF2-40B4-BE49-F238E27FC236}">
                <a16:creationId xmlns:a16="http://schemas.microsoft.com/office/drawing/2014/main" id="{090F6894-E796-2A40-8783-182AD34A449E}"/>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F2B29E76-328B-8742-BFE2-823DD5D39D67}"/>
              </a:ext>
            </a:extLst>
          </p:cNvPr>
          <p:cNvSpPr>
            <a:spLocks noGrp="1"/>
          </p:cNvSpPr>
          <p:nvPr>
            <p:ph type="pic" sz="quarter" idx="10" hasCustomPrompt="1"/>
          </p:nvPr>
        </p:nvSpPr>
        <p:spPr>
          <a:xfrm>
            <a:off x="824088" y="2100263"/>
            <a:ext cx="903288" cy="1331912"/>
          </a:xfrm>
        </p:spPr>
        <p:txBody>
          <a:bodyPr>
            <a:normAutofit/>
          </a:bodyPr>
          <a:lstStyle>
            <a:lvl1pPr marL="0" indent="0" algn="ctr">
              <a:buNone/>
              <a:defRPr sz="1600">
                <a:solidFill>
                  <a:schemeClr val="bg1"/>
                </a:solidFill>
              </a:defRPr>
            </a:lvl1pPr>
          </a:lstStyle>
          <a:p>
            <a:r>
              <a:rPr lang="en-US" dirty="0"/>
              <a:t>Icon</a:t>
            </a:r>
          </a:p>
        </p:txBody>
      </p:sp>
      <p:sp>
        <p:nvSpPr>
          <p:cNvPr id="24" name="Picture Placeholder 4">
            <a:extLst>
              <a:ext uri="{FF2B5EF4-FFF2-40B4-BE49-F238E27FC236}">
                <a16:creationId xmlns:a16="http://schemas.microsoft.com/office/drawing/2014/main" id="{6FCADA57-C0A0-5D4F-ABFE-24007F82AC5D}"/>
              </a:ext>
            </a:extLst>
          </p:cNvPr>
          <p:cNvSpPr>
            <a:spLocks noGrp="1"/>
          </p:cNvSpPr>
          <p:nvPr>
            <p:ph type="pic" sz="quarter" idx="11" hasCustomPrompt="1"/>
          </p:nvPr>
        </p:nvSpPr>
        <p:spPr>
          <a:xfrm>
            <a:off x="6425021" y="2100263"/>
            <a:ext cx="903288" cy="1331912"/>
          </a:xfrm>
        </p:spPr>
        <p:txBody>
          <a:bodyPr>
            <a:normAutofit/>
          </a:bodyPr>
          <a:lstStyle>
            <a:lvl1pPr marL="0" indent="0" algn="ctr">
              <a:buNone/>
              <a:defRPr sz="1600"/>
            </a:lvl1pPr>
          </a:lstStyle>
          <a:p>
            <a:r>
              <a:rPr lang="en-US" dirty="0"/>
              <a:t>Icon</a:t>
            </a:r>
          </a:p>
        </p:txBody>
      </p:sp>
      <p:sp>
        <p:nvSpPr>
          <p:cNvPr id="29" name="Picture Placeholder 4">
            <a:extLst>
              <a:ext uri="{FF2B5EF4-FFF2-40B4-BE49-F238E27FC236}">
                <a16:creationId xmlns:a16="http://schemas.microsoft.com/office/drawing/2014/main" id="{94EAFF9D-7304-1642-8859-35CEFD28D48C}"/>
              </a:ext>
            </a:extLst>
          </p:cNvPr>
          <p:cNvSpPr>
            <a:spLocks noGrp="1"/>
          </p:cNvSpPr>
          <p:nvPr>
            <p:ph type="pic" sz="quarter" idx="12" hasCustomPrompt="1"/>
          </p:nvPr>
        </p:nvSpPr>
        <p:spPr>
          <a:xfrm>
            <a:off x="824088" y="4617686"/>
            <a:ext cx="903288" cy="1331912"/>
          </a:xfrm>
        </p:spPr>
        <p:txBody>
          <a:bodyPr>
            <a:normAutofit/>
          </a:bodyPr>
          <a:lstStyle>
            <a:lvl1pPr marL="0" indent="0" algn="ctr">
              <a:buNone/>
              <a:defRPr sz="1600"/>
            </a:lvl1pPr>
          </a:lstStyle>
          <a:p>
            <a:r>
              <a:rPr lang="en-US" dirty="0"/>
              <a:t>Icon</a:t>
            </a:r>
          </a:p>
        </p:txBody>
      </p:sp>
      <p:sp>
        <p:nvSpPr>
          <p:cNvPr id="30" name="Picture Placeholder 4">
            <a:extLst>
              <a:ext uri="{FF2B5EF4-FFF2-40B4-BE49-F238E27FC236}">
                <a16:creationId xmlns:a16="http://schemas.microsoft.com/office/drawing/2014/main" id="{274E9F46-68AD-1645-9679-4646530F533C}"/>
              </a:ext>
            </a:extLst>
          </p:cNvPr>
          <p:cNvSpPr>
            <a:spLocks noGrp="1"/>
          </p:cNvSpPr>
          <p:nvPr>
            <p:ph type="pic" sz="quarter" idx="13" hasCustomPrompt="1"/>
          </p:nvPr>
        </p:nvSpPr>
        <p:spPr>
          <a:xfrm>
            <a:off x="6425021" y="4617686"/>
            <a:ext cx="903288" cy="1331912"/>
          </a:xfrm>
        </p:spPr>
        <p:txBody>
          <a:bodyPr>
            <a:normAutofit/>
          </a:bodyPr>
          <a:lstStyle>
            <a:lvl1pPr marL="0" indent="0" algn="ctr">
              <a:buNone/>
              <a:defRPr sz="1600">
                <a:solidFill>
                  <a:schemeClr val="bg1"/>
                </a:solidFill>
              </a:defRPr>
            </a:lvl1pPr>
          </a:lstStyle>
          <a:p>
            <a:r>
              <a:rPr lang="en-US" dirty="0"/>
              <a:t>Icon</a:t>
            </a:r>
          </a:p>
        </p:txBody>
      </p:sp>
      <p:sp>
        <p:nvSpPr>
          <p:cNvPr id="4" name="Text Placeholder 3">
            <a:extLst>
              <a:ext uri="{FF2B5EF4-FFF2-40B4-BE49-F238E27FC236}">
                <a16:creationId xmlns:a16="http://schemas.microsoft.com/office/drawing/2014/main" id="{510EB58E-3AE5-6948-BD22-A35E713263E3}"/>
              </a:ext>
            </a:extLst>
          </p:cNvPr>
          <p:cNvSpPr>
            <a:spLocks noGrp="1"/>
          </p:cNvSpPr>
          <p:nvPr>
            <p:ph type="body" sz="quarter" idx="14" hasCustomPrompt="1"/>
          </p:nvPr>
        </p:nvSpPr>
        <p:spPr>
          <a:xfrm>
            <a:off x="2197100" y="1855788"/>
            <a:ext cx="3582988" cy="1728787"/>
          </a:xfrm>
        </p:spPr>
        <p:txBody>
          <a:bodyPr/>
          <a:lstStyle>
            <a:lvl1pPr marL="0" indent="0">
              <a:buNone/>
              <a:defRPr>
                <a:solidFill>
                  <a:schemeClr val="bg1"/>
                </a:solidFill>
              </a:defRPr>
            </a:lvl1pPr>
          </a:lstStyle>
          <a:p>
            <a:pPr lvl="0"/>
            <a:r>
              <a:rPr lang="en-US" dirty="0"/>
              <a:t>Lorem ipsum</a:t>
            </a:r>
          </a:p>
        </p:txBody>
      </p:sp>
      <p:sp>
        <p:nvSpPr>
          <p:cNvPr id="26" name="Text Placeholder 3">
            <a:extLst>
              <a:ext uri="{FF2B5EF4-FFF2-40B4-BE49-F238E27FC236}">
                <a16:creationId xmlns:a16="http://schemas.microsoft.com/office/drawing/2014/main" id="{75C436DC-5F5F-5C47-BC7E-BA9B97FE5F3A}"/>
              </a:ext>
            </a:extLst>
          </p:cNvPr>
          <p:cNvSpPr>
            <a:spLocks noGrp="1"/>
          </p:cNvSpPr>
          <p:nvPr>
            <p:ph type="body" sz="quarter" idx="15" hasCustomPrompt="1"/>
          </p:nvPr>
        </p:nvSpPr>
        <p:spPr>
          <a:xfrm>
            <a:off x="7782892" y="1855788"/>
            <a:ext cx="3582988" cy="1728787"/>
          </a:xfrm>
        </p:spPr>
        <p:txBody>
          <a:bodyPr/>
          <a:lstStyle>
            <a:lvl1pPr marL="0" indent="0">
              <a:buNone/>
              <a:defRPr>
                <a:solidFill>
                  <a:schemeClr val="tx1"/>
                </a:solidFill>
              </a:defRPr>
            </a:lvl1pPr>
          </a:lstStyle>
          <a:p>
            <a:pPr lvl="0"/>
            <a:r>
              <a:rPr lang="en-US" dirty="0"/>
              <a:t>Lorem ipsum</a:t>
            </a:r>
          </a:p>
        </p:txBody>
      </p:sp>
      <p:sp>
        <p:nvSpPr>
          <p:cNvPr id="27" name="Text Placeholder 3">
            <a:extLst>
              <a:ext uri="{FF2B5EF4-FFF2-40B4-BE49-F238E27FC236}">
                <a16:creationId xmlns:a16="http://schemas.microsoft.com/office/drawing/2014/main" id="{A8013F99-2DD0-7941-97CE-30EED66A377B}"/>
              </a:ext>
            </a:extLst>
          </p:cNvPr>
          <p:cNvSpPr>
            <a:spLocks noGrp="1"/>
          </p:cNvSpPr>
          <p:nvPr>
            <p:ph type="body" sz="quarter" idx="16" hasCustomPrompt="1"/>
          </p:nvPr>
        </p:nvSpPr>
        <p:spPr>
          <a:xfrm>
            <a:off x="2197100" y="4430023"/>
            <a:ext cx="3582988" cy="1728787"/>
          </a:xfrm>
        </p:spPr>
        <p:txBody>
          <a:bodyPr/>
          <a:lstStyle>
            <a:lvl1pPr marL="0" indent="0">
              <a:buNone/>
              <a:defRPr>
                <a:solidFill>
                  <a:schemeClr val="tx1"/>
                </a:solidFill>
              </a:defRPr>
            </a:lvl1pPr>
          </a:lstStyle>
          <a:p>
            <a:pPr lvl="0"/>
            <a:r>
              <a:rPr lang="en-US" dirty="0"/>
              <a:t>Lorem ipsum</a:t>
            </a:r>
          </a:p>
        </p:txBody>
      </p:sp>
      <p:sp>
        <p:nvSpPr>
          <p:cNvPr id="28" name="Text Placeholder 3">
            <a:extLst>
              <a:ext uri="{FF2B5EF4-FFF2-40B4-BE49-F238E27FC236}">
                <a16:creationId xmlns:a16="http://schemas.microsoft.com/office/drawing/2014/main" id="{D7179D97-9393-D542-9346-805B6395A02F}"/>
              </a:ext>
            </a:extLst>
          </p:cNvPr>
          <p:cNvSpPr>
            <a:spLocks noGrp="1"/>
          </p:cNvSpPr>
          <p:nvPr>
            <p:ph type="body" sz="quarter" idx="17" hasCustomPrompt="1"/>
          </p:nvPr>
        </p:nvSpPr>
        <p:spPr>
          <a:xfrm>
            <a:off x="7782892" y="4430023"/>
            <a:ext cx="3582988" cy="1728787"/>
          </a:xfrm>
        </p:spPr>
        <p:txBody>
          <a:bodyPr/>
          <a:lstStyle>
            <a:lvl1pPr marL="0" indent="0">
              <a:buNone/>
              <a:defRPr>
                <a:solidFill>
                  <a:schemeClr val="bg1"/>
                </a:solidFill>
              </a:defRPr>
            </a:lvl1pPr>
          </a:lstStyle>
          <a:p>
            <a:pPr lvl="0"/>
            <a:r>
              <a:rPr lang="en-US" dirty="0"/>
              <a:t>Lorem ipsum</a:t>
            </a:r>
          </a:p>
        </p:txBody>
      </p:sp>
    </p:spTree>
    <p:extLst>
      <p:ext uri="{BB962C8B-B14F-4D97-AF65-F5344CB8AC3E}">
        <p14:creationId xmlns:p14="http://schemas.microsoft.com/office/powerpoint/2010/main" val="651044769"/>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96AB9A-E2C1-6C44-9C91-87230C4AFA72}"/>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6" name="Rectangle 5">
            <a:extLst>
              <a:ext uri="{FF2B5EF4-FFF2-40B4-BE49-F238E27FC236}">
                <a16:creationId xmlns:a16="http://schemas.microsoft.com/office/drawing/2014/main" id="{C01788C8-CE24-294D-BFBD-BCA72890847A}"/>
              </a:ext>
            </a:extLst>
          </p:cNvPr>
          <p:cNvSpPr/>
          <p:nvPr userDrawn="1"/>
        </p:nvSpPr>
        <p:spPr>
          <a:xfrm>
            <a:off x="677780" y="1570765"/>
            <a:ext cx="1111590" cy="1216725"/>
          </a:xfrm>
          <a:prstGeom prst="rect">
            <a:avLst/>
          </a:prstGeom>
          <a:solidFill>
            <a:srgbClr val="193968"/>
          </a:solidFill>
          <a:ln>
            <a:solidFill>
              <a:srgbClr val="5D8B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 name="Straight Connector 6">
            <a:extLst>
              <a:ext uri="{FF2B5EF4-FFF2-40B4-BE49-F238E27FC236}">
                <a16:creationId xmlns:a16="http://schemas.microsoft.com/office/drawing/2014/main" id="{CC18B9EC-0A7A-D140-9F66-FBD45389282D}"/>
              </a:ext>
            </a:extLst>
          </p:cNvPr>
          <p:cNvCxnSpPr/>
          <p:nvPr userDrawn="1"/>
        </p:nvCxnSpPr>
        <p:spPr>
          <a:xfrm>
            <a:off x="1985210" y="2034698"/>
            <a:ext cx="3623629" cy="0"/>
          </a:xfrm>
          <a:prstGeom prst="line">
            <a:avLst/>
          </a:prstGeom>
          <a:ln>
            <a:solidFill>
              <a:srgbClr val="5D8B7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986A69E0-B20C-4F41-BC2E-3DE7046AF80C}"/>
              </a:ext>
            </a:extLst>
          </p:cNvPr>
          <p:cNvSpPr/>
          <p:nvPr userDrawn="1"/>
        </p:nvSpPr>
        <p:spPr>
          <a:xfrm>
            <a:off x="6422741" y="1570765"/>
            <a:ext cx="1111590" cy="1216725"/>
          </a:xfrm>
          <a:prstGeom prst="rect">
            <a:avLst/>
          </a:prstGeom>
          <a:solidFill>
            <a:srgbClr val="193968"/>
          </a:solidFill>
          <a:ln>
            <a:solidFill>
              <a:srgbClr val="5D8B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CACF2C8A-240F-CA48-B754-F27FBC61AF5B}"/>
              </a:ext>
            </a:extLst>
          </p:cNvPr>
          <p:cNvCxnSpPr/>
          <p:nvPr userDrawn="1"/>
        </p:nvCxnSpPr>
        <p:spPr>
          <a:xfrm>
            <a:off x="7730171" y="2034698"/>
            <a:ext cx="3623629" cy="0"/>
          </a:xfrm>
          <a:prstGeom prst="line">
            <a:avLst/>
          </a:prstGeom>
          <a:ln>
            <a:solidFill>
              <a:srgbClr val="5D8B72"/>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9DF4D3A0-BFD7-4741-B690-FAD2FE27D056}"/>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2" name="Content Placeholder 5">
            <a:extLst>
              <a:ext uri="{FF2B5EF4-FFF2-40B4-BE49-F238E27FC236}">
                <a16:creationId xmlns:a16="http://schemas.microsoft.com/office/drawing/2014/main" id="{179635DD-05CD-FE45-80AB-58CA88082A5B}"/>
              </a:ext>
            </a:extLst>
          </p:cNvPr>
          <p:cNvSpPr>
            <a:spLocks noGrp="1"/>
          </p:cNvSpPr>
          <p:nvPr>
            <p:ph sz="quarter" idx="13" hasCustomPrompt="1"/>
          </p:nvPr>
        </p:nvSpPr>
        <p:spPr>
          <a:xfrm>
            <a:off x="677780" y="3770592"/>
            <a:ext cx="5193756" cy="2741149"/>
          </a:xfrm>
        </p:spPr>
        <p:txBody>
          <a:bodyPr>
            <a:normAutofit/>
          </a:bodyPr>
          <a:lstStyle>
            <a:lvl1pPr marL="0" indent="0">
              <a:buNone/>
              <a:defRPr sz="2800" b="1">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a:t>
            </a:r>
          </a:p>
        </p:txBody>
      </p:sp>
      <p:sp>
        <p:nvSpPr>
          <p:cNvPr id="13" name="Content Placeholder 5">
            <a:extLst>
              <a:ext uri="{FF2B5EF4-FFF2-40B4-BE49-F238E27FC236}">
                <a16:creationId xmlns:a16="http://schemas.microsoft.com/office/drawing/2014/main" id="{63691464-0491-5A4F-94C2-FB7440B5A6BA}"/>
              </a:ext>
            </a:extLst>
          </p:cNvPr>
          <p:cNvSpPr>
            <a:spLocks noGrp="1"/>
          </p:cNvSpPr>
          <p:nvPr>
            <p:ph sz="quarter" idx="14" hasCustomPrompt="1"/>
          </p:nvPr>
        </p:nvSpPr>
        <p:spPr>
          <a:xfrm>
            <a:off x="6398356" y="3770592"/>
            <a:ext cx="5193756" cy="2741149"/>
          </a:xfrm>
        </p:spPr>
        <p:txBody>
          <a:bodyPr>
            <a:normAutofit/>
          </a:bodyPr>
          <a:lstStyle>
            <a:lvl1pPr marL="0" indent="0">
              <a:buNone/>
              <a:defRPr sz="2800" b="1">
                <a:solidFill>
                  <a:schemeClr val="tx1"/>
                </a:solidFill>
              </a:defRPr>
            </a:lvl1pPr>
            <a:lvl2pPr marL="800100" indent="-342900">
              <a:buClr>
                <a:srgbClr val="5D8B72"/>
              </a:buClr>
              <a:buFont typeface="Wingdings" pitchFamily="2" charset="2"/>
              <a:buChar char="§"/>
              <a:defRPr sz="2800">
                <a:solidFill>
                  <a:schemeClr val="tx1"/>
                </a:solidFill>
              </a:defRPr>
            </a:lvl2pPr>
            <a:lvl3pPr marL="914400" indent="0">
              <a:buNone/>
              <a:defRPr/>
            </a:lvl3pPr>
            <a:lvl4pPr marL="1371600" indent="0">
              <a:buNone/>
              <a:defRPr/>
            </a:lvl4pPr>
            <a:lvl5pPr marL="1828800" indent="0">
              <a:buNone/>
              <a:defRPr/>
            </a:lvl5pPr>
          </a:lstStyle>
          <a:p>
            <a:pPr lvl="0"/>
            <a:r>
              <a:rPr lang="en-US" dirty="0"/>
              <a:t>Object</a:t>
            </a:r>
          </a:p>
        </p:txBody>
      </p:sp>
      <p:sp>
        <p:nvSpPr>
          <p:cNvPr id="14" name="Title 1">
            <a:extLst>
              <a:ext uri="{FF2B5EF4-FFF2-40B4-BE49-F238E27FC236}">
                <a16:creationId xmlns:a16="http://schemas.microsoft.com/office/drawing/2014/main" id="{587DA987-E557-C94A-9886-F3C9C9952EC0}"/>
              </a:ext>
            </a:extLst>
          </p:cNvPr>
          <p:cNvSpPr>
            <a:spLocks noGrp="1"/>
          </p:cNvSpPr>
          <p:nvPr>
            <p:ph type="title"/>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15" name="Picture Placeholder 4">
            <a:extLst>
              <a:ext uri="{FF2B5EF4-FFF2-40B4-BE49-F238E27FC236}">
                <a16:creationId xmlns:a16="http://schemas.microsoft.com/office/drawing/2014/main" id="{BB038C65-F794-324B-BD5E-CC8D411B5032}"/>
              </a:ext>
            </a:extLst>
          </p:cNvPr>
          <p:cNvSpPr>
            <a:spLocks noGrp="1"/>
          </p:cNvSpPr>
          <p:nvPr>
            <p:ph type="pic" sz="quarter" idx="10" hasCustomPrompt="1"/>
          </p:nvPr>
        </p:nvSpPr>
        <p:spPr>
          <a:xfrm>
            <a:off x="767644" y="1741678"/>
            <a:ext cx="965282" cy="891293"/>
          </a:xfrm>
        </p:spPr>
        <p:txBody>
          <a:bodyPr>
            <a:normAutofit/>
          </a:bodyPr>
          <a:lstStyle>
            <a:lvl1pPr marL="0" indent="0" algn="ctr">
              <a:buNone/>
              <a:defRPr sz="1600">
                <a:solidFill>
                  <a:schemeClr val="bg1"/>
                </a:solidFill>
              </a:defRPr>
            </a:lvl1pPr>
          </a:lstStyle>
          <a:p>
            <a:r>
              <a:rPr lang="en-US" dirty="0"/>
              <a:t>Icon</a:t>
            </a:r>
          </a:p>
        </p:txBody>
      </p:sp>
      <p:sp>
        <p:nvSpPr>
          <p:cNvPr id="16" name="Picture Placeholder 4">
            <a:extLst>
              <a:ext uri="{FF2B5EF4-FFF2-40B4-BE49-F238E27FC236}">
                <a16:creationId xmlns:a16="http://schemas.microsoft.com/office/drawing/2014/main" id="{DF2A2CAF-EFFF-694D-AE7A-5BED27DAA997}"/>
              </a:ext>
            </a:extLst>
          </p:cNvPr>
          <p:cNvSpPr>
            <a:spLocks noGrp="1"/>
          </p:cNvSpPr>
          <p:nvPr>
            <p:ph type="pic" sz="quarter" idx="15" hasCustomPrompt="1"/>
          </p:nvPr>
        </p:nvSpPr>
        <p:spPr>
          <a:xfrm>
            <a:off x="6491111" y="1741678"/>
            <a:ext cx="965282" cy="891293"/>
          </a:xfrm>
        </p:spPr>
        <p:txBody>
          <a:bodyPr>
            <a:normAutofit/>
          </a:bodyPr>
          <a:lstStyle>
            <a:lvl1pPr marL="0" indent="0" algn="ctr">
              <a:buNone/>
              <a:defRPr sz="1600">
                <a:solidFill>
                  <a:schemeClr val="bg1"/>
                </a:solidFill>
              </a:defRPr>
            </a:lvl1pPr>
          </a:lstStyle>
          <a:p>
            <a:r>
              <a:rPr lang="en-US" dirty="0"/>
              <a:t>Icon</a:t>
            </a:r>
          </a:p>
        </p:txBody>
      </p:sp>
      <p:sp>
        <p:nvSpPr>
          <p:cNvPr id="17" name="Text Placeholder 20">
            <a:extLst>
              <a:ext uri="{FF2B5EF4-FFF2-40B4-BE49-F238E27FC236}">
                <a16:creationId xmlns:a16="http://schemas.microsoft.com/office/drawing/2014/main" id="{40BC7C3B-34FA-254D-AD62-1A014093DE46}"/>
              </a:ext>
            </a:extLst>
          </p:cNvPr>
          <p:cNvSpPr>
            <a:spLocks noGrp="1"/>
          </p:cNvSpPr>
          <p:nvPr>
            <p:ph type="body" sz="quarter" idx="16" hasCustomPrompt="1"/>
          </p:nvPr>
        </p:nvSpPr>
        <p:spPr>
          <a:xfrm>
            <a:off x="1984279" y="2143956"/>
            <a:ext cx="3887257" cy="1398948"/>
          </a:xfrm>
        </p:spPr>
        <p:txBody>
          <a:bodyPr>
            <a:noAutofit/>
          </a:bodyPr>
          <a:lstStyle>
            <a:lvl1pPr marL="0" indent="0" algn="l">
              <a:buNone/>
              <a:defRPr sz="1900"/>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a:t>
            </a:r>
          </a:p>
        </p:txBody>
      </p:sp>
      <p:sp>
        <p:nvSpPr>
          <p:cNvPr id="18" name="Text Placeholder 20">
            <a:extLst>
              <a:ext uri="{FF2B5EF4-FFF2-40B4-BE49-F238E27FC236}">
                <a16:creationId xmlns:a16="http://schemas.microsoft.com/office/drawing/2014/main" id="{66FD5739-E9A2-A34B-8072-F9B92F4C0633}"/>
              </a:ext>
            </a:extLst>
          </p:cNvPr>
          <p:cNvSpPr>
            <a:spLocks noGrp="1"/>
          </p:cNvSpPr>
          <p:nvPr>
            <p:ph type="body" sz="quarter" idx="17" hasCustomPrompt="1"/>
          </p:nvPr>
        </p:nvSpPr>
        <p:spPr>
          <a:xfrm>
            <a:off x="7754885" y="2143956"/>
            <a:ext cx="3837227" cy="1398948"/>
          </a:xfrm>
        </p:spPr>
        <p:txBody>
          <a:bodyPr>
            <a:noAutofit/>
          </a:bodyPr>
          <a:lstStyle>
            <a:lvl1pPr marL="0" indent="0" algn="l">
              <a:buNone/>
              <a:defRPr sz="1900"/>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Lorem ipsum dolor sit </a:t>
            </a:r>
            <a:r>
              <a:rPr lang="en-US" dirty="0" err="1">
                <a:latin typeface="Calibri" panose="020F0502020204030204" pitchFamily="34" charset="0"/>
                <a:ea typeface="Arial" charset="0"/>
                <a:cs typeface="Calibri" panose="020F0502020204030204" pitchFamily="34" charset="0"/>
              </a:rPr>
              <a:t>amet</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consectetuer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adipiscing</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elit</a:t>
            </a:r>
            <a:r>
              <a:rPr lang="en-US" dirty="0">
                <a:latin typeface="Calibri" panose="020F0502020204030204" pitchFamily="34" charset="0"/>
                <a:ea typeface="Arial" charset="0"/>
                <a:cs typeface="Calibri" panose="020F0502020204030204" pitchFamily="34" charset="0"/>
              </a:rPr>
              <a:t>. Maecenas </a:t>
            </a:r>
            <a:r>
              <a:rPr lang="en-US" dirty="0" err="1">
                <a:latin typeface="Calibri" panose="020F0502020204030204" pitchFamily="34" charset="0"/>
                <a:ea typeface="Arial" charset="0"/>
                <a:cs typeface="Calibri" panose="020F0502020204030204" pitchFamily="34" charset="0"/>
              </a:rPr>
              <a:t>porttitor</a:t>
            </a:r>
            <a:r>
              <a:rPr lang="en-US" dirty="0">
                <a:latin typeface="Calibri" panose="020F0502020204030204" pitchFamily="34" charset="0"/>
                <a:ea typeface="Arial" charset="0"/>
                <a:cs typeface="Calibri" panose="020F0502020204030204" pitchFamily="34" charset="0"/>
              </a:rPr>
              <a:t> </a:t>
            </a:r>
            <a:r>
              <a:rPr lang="en-US" dirty="0" err="1">
                <a:latin typeface="Calibri" panose="020F0502020204030204" pitchFamily="34" charset="0"/>
                <a:ea typeface="Arial" charset="0"/>
                <a:cs typeface="Calibri" panose="020F0502020204030204" pitchFamily="34" charset="0"/>
              </a:rPr>
              <a:t>congue</a:t>
            </a:r>
            <a:r>
              <a:rPr lang="en-US" dirty="0">
                <a:latin typeface="Calibri" panose="020F0502020204030204" pitchFamily="34" charset="0"/>
                <a:ea typeface="Arial" charset="0"/>
                <a:cs typeface="Calibri" panose="020F0502020204030204" pitchFamily="34" charset="0"/>
              </a:rPr>
              <a:t>.</a:t>
            </a:r>
          </a:p>
        </p:txBody>
      </p:sp>
      <p:sp>
        <p:nvSpPr>
          <p:cNvPr id="19" name="Text Placeholder 20">
            <a:extLst>
              <a:ext uri="{FF2B5EF4-FFF2-40B4-BE49-F238E27FC236}">
                <a16:creationId xmlns:a16="http://schemas.microsoft.com/office/drawing/2014/main" id="{8A1F4E7F-4E0B-2F48-9974-9EEC9B089D3D}"/>
              </a:ext>
            </a:extLst>
          </p:cNvPr>
          <p:cNvSpPr>
            <a:spLocks noGrp="1"/>
          </p:cNvSpPr>
          <p:nvPr>
            <p:ph type="body" sz="quarter" idx="18" hasCustomPrompt="1"/>
          </p:nvPr>
        </p:nvSpPr>
        <p:spPr>
          <a:xfrm>
            <a:off x="1984279" y="1570765"/>
            <a:ext cx="3887257" cy="382436"/>
          </a:xfrm>
        </p:spPr>
        <p:txBody>
          <a:bodyPr>
            <a:noAutofit/>
          </a:bodyPr>
          <a:lstStyle>
            <a:lvl1pPr marL="0" indent="0" algn="l">
              <a:buNone/>
              <a:defRPr sz="2400">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Title</a:t>
            </a:r>
          </a:p>
        </p:txBody>
      </p:sp>
      <p:sp>
        <p:nvSpPr>
          <p:cNvPr id="20" name="Text Placeholder 20">
            <a:extLst>
              <a:ext uri="{FF2B5EF4-FFF2-40B4-BE49-F238E27FC236}">
                <a16:creationId xmlns:a16="http://schemas.microsoft.com/office/drawing/2014/main" id="{0748AE88-65A5-7C45-962F-B9D47730013E}"/>
              </a:ext>
            </a:extLst>
          </p:cNvPr>
          <p:cNvSpPr>
            <a:spLocks noGrp="1"/>
          </p:cNvSpPr>
          <p:nvPr>
            <p:ph type="body" sz="quarter" idx="19" hasCustomPrompt="1"/>
          </p:nvPr>
        </p:nvSpPr>
        <p:spPr>
          <a:xfrm>
            <a:off x="7742527" y="1570765"/>
            <a:ext cx="3837227" cy="382436"/>
          </a:xfrm>
        </p:spPr>
        <p:txBody>
          <a:bodyPr>
            <a:noAutofit/>
          </a:bodyPr>
          <a:lstStyle>
            <a:lvl1pPr marL="0" indent="0" algn="l">
              <a:buNone/>
              <a:defRPr sz="2400">
                <a:solidFill>
                  <a:srgbClr val="002060"/>
                </a:solidFill>
              </a:defRPr>
            </a:lvl1pPr>
            <a:lvl2pPr>
              <a:defRPr sz="1600"/>
            </a:lvl2pPr>
            <a:lvl3pPr>
              <a:defRPr sz="1400"/>
            </a:lvl3pPr>
            <a:lvl4pPr>
              <a:defRPr sz="1200"/>
            </a:lvl4pPr>
            <a:lvl5pPr>
              <a:defRPr sz="1200"/>
            </a:lvl5pPr>
          </a:lstStyle>
          <a:p>
            <a:r>
              <a:rPr lang="en-US" dirty="0">
                <a:latin typeface="Calibri" panose="020F0502020204030204" pitchFamily="34" charset="0"/>
                <a:ea typeface="Arial" charset="0"/>
                <a:cs typeface="Calibri" panose="020F0502020204030204" pitchFamily="34" charset="0"/>
              </a:rPr>
              <a:t>Title</a:t>
            </a:r>
          </a:p>
        </p:txBody>
      </p:sp>
    </p:spTree>
    <p:extLst>
      <p:ext uri="{BB962C8B-B14F-4D97-AF65-F5344CB8AC3E}">
        <p14:creationId xmlns:p14="http://schemas.microsoft.com/office/powerpoint/2010/main" val="364748324"/>
      </p:ext>
    </p:extLst>
  </p:cSld>
  <p:clrMapOvr>
    <a:masterClrMapping/>
  </p:clrMapOvr>
  <p:extLst>
    <p:ext uri="{DCECCB84-F9BA-43D5-87BE-67443E8EF086}">
      <p15:sldGuideLst xmlns:p15="http://schemas.microsoft.com/office/powerpoint/2012/main">
        <p15:guide id="1" orient="horz" pos="504">
          <p15:clr>
            <a:srgbClr val="FBAE40"/>
          </p15:clr>
        </p15:guide>
        <p15:guide id="2" pos="432">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30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73FAEA8-EB98-4C44-97DB-4584FF5EF60E}"/>
              </a:ext>
            </a:extLst>
          </p:cNvPr>
          <p:cNvPicPr>
            <a:picLocks noChangeAspect="1"/>
          </p:cNvPicPr>
          <p:nvPr userDrawn="1"/>
        </p:nvPicPr>
        <p:blipFill>
          <a:blip r:embed="rId2"/>
          <a:stretch>
            <a:fillRect/>
          </a:stretch>
        </p:blipFill>
        <p:spPr>
          <a:xfrm>
            <a:off x="1" y="0"/>
            <a:ext cx="12228755" cy="6878675"/>
          </a:xfrm>
          <a:prstGeom prst="rect">
            <a:avLst/>
          </a:prstGeom>
        </p:spPr>
      </p:pic>
      <p:sp>
        <p:nvSpPr>
          <p:cNvPr id="35" name="Rectangle 34">
            <a:extLst>
              <a:ext uri="{FF2B5EF4-FFF2-40B4-BE49-F238E27FC236}">
                <a16:creationId xmlns:a16="http://schemas.microsoft.com/office/drawing/2014/main" id="{796E3922-80F1-674E-82A0-ED8BFD479437}"/>
              </a:ext>
            </a:extLst>
          </p:cNvPr>
          <p:cNvSpPr/>
          <p:nvPr userDrawn="1"/>
        </p:nvSpPr>
        <p:spPr>
          <a:xfrm>
            <a:off x="4254199" y="3263602"/>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CF112221-1811-C34E-883D-3E87A1E2F20B}"/>
              </a:ext>
            </a:extLst>
          </p:cNvPr>
          <p:cNvSpPr/>
          <p:nvPr userDrawn="1"/>
        </p:nvSpPr>
        <p:spPr>
          <a:xfrm>
            <a:off x="4254199" y="1589401"/>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A019D9D0-DC53-7C4D-8B70-66C6E379CE98}"/>
              </a:ext>
            </a:extLst>
          </p:cNvPr>
          <p:cNvSpPr/>
          <p:nvPr userDrawn="1"/>
        </p:nvSpPr>
        <p:spPr>
          <a:xfrm>
            <a:off x="4254199" y="4971075"/>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a:pPr>
            <a:endParaRPr lang="en-US" dirty="0">
              <a:solidFill>
                <a:srgbClr val="153259"/>
              </a:solidFill>
              <a:cs typeface="Arial" panose="020B0604020202020204" pitchFamily="34" charset="0"/>
            </a:endParaRPr>
          </a:p>
        </p:txBody>
      </p:sp>
      <p:sp>
        <p:nvSpPr>
          <p:cNvPr id="38" name="Rectangle 37">
            <a:extLst>
              <a:ext uri="{FF2B5EF4-FFF2-40B4-BE49-F238E27FC236}">
                <a16:creationId xmlns:a16="http://schemas.microsoft.com/office/drawing/2014/main" id="{279AC5F4-932A-7844-BB3D-C9CB97378AEC}"/>
              </a:ext>
            </a:extLst>
          </p:cNvPr>
          <p:cNvSpPr/>
          <p:nvPr userDrawn="1"/>
        </p:nvSpPr>
        <p:spPr>
          <a:xfrm>
            <a:off x="8039266" y="3263602"/>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E61FA1A4-2D9E-C443-9EC6-2B139AF14205}"/>
              </a:ext>
            </a:extLst>
          </p:cNvPr>
          <p:cNvSpPr/>
          <p:nvPr userDrawn="1"/>
        </p:nvSpPr>
        <p:spPr>
          <a:xfrm>
            <a:off x="8039266" y="1589401"/>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F1073F2A-5716-F747-8DF2-3D58169069D5}"/>
              </a:ext>
            </a:extLst>
          </p:cNvPr>
          <p:cNvSpPr/>
          <p:nvPr userDrawn="1"/>
        </p:nvSpPr>
        <p:spPr>
          <a:xfrm>
            <a:off x="8039266" y="4971075"/>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a:pPr>
            <a:endParaRPr lang="en-US" dirty="0">
              <a:solidFill>
                <a:srgbClr val="153259"/>
              </a:solidFill>
              <a:cs typeface="Arial" panose="020B0604020202020204" pitchFamily="34" charset="0"/>
            </a:endParaRPr>
          </a:p>
        </p:txBody>
      </p:sp>
      <p:sp>
        <p:nvSpPr>
          <p:cNvPr id="9" name="Rectangle 8">
            <a:extLst>
              <a:ext uri="{FF2B5EF4-FFF2-40B4-BE49-F238E27FC236}">
                <a16:creationId xmlns:a16="http://schemas.microsoft.com/office/drawing/2014/main" id="{6967735D-AF38-2048-8273-E41AD16C9CC9}"/>
              </a:ext>
            </a:extLst>
          </p:cNvPr>
          <p:cNvSpPr/>
          <p:nvPr userDrawn="1"/>
        </p:nvSpPr>
        <p:spPr>
          <a:xfrm>
            <a:off x="455635" y="3263602"/>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DEAE293-5074-4942-AFA0-C9EBA7D80D52}"/>
              </a:ext>
            </a:extLst>
          </p:cNvPr>
          <p:cNvSpPr/>
          <p:nvPr userDrawn="1"/>
        </p:nvSpPr>
        <p:spPr>
          <a:xfrm>
            <a:off x="455635" y="1589401"/>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6D9C3D3B-E4CB-0345-BC42-57DB04C4EBA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058094" y="1988526"/>
            <a:ext cx="819195" cy="819195"/>
          </a:xfrm>
          <a:prstGeom prst="rect">
            <a:avLst/>
          </a:prstGeom>
        </p:spPr>
      </p:pic>
      <p:pic>
        <p:nvPicPr>
          <p:cNvPr id="14" name="Picture 13">
            <a:extLst>
              <a:ext uri="{FF2B5EF4-FFF2-40B4-BE49-F238E27FC236}">
                <a16:creationId xmlns:a16="http://schemas.microsoft.com/office/drawing/2014/main" id="{C9019B94-DB7D-EC4B-9592-9F388ED6C72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flipH="1">
            <a:off x="8103581" y="3718760"/>
            <a:ext cx="781241" cy="781241"/>
          </a:xfrm>
          <a:prstGeom prst="rect">
            <a:avLst/>
          </a:prstGeom>
        </p:spPr>
      </p:pic>
      <p:sp>
        <p:nvSpPr>
          <p:cNvPr id="15" name="TextBox 14">
            <a:extLst>
              <a:ext uri="{FF2B5EF4-FFF2-40B4-BE49-F238E27FC236}">
                <a16:creationId xmlns:a16="http://schemas.microsoft.com/office/drawing/2014/main" id="{79F64031-469F-BE40-B03A-BF0D977C543A}"/>
              </a:ext>
            </a:extLst>
          </p:cNvPr>
          <p:cNvSpPr txBox="1"/>
          <p:nvPr userDrawn="1"/>
        </p:nvSpPr>
        <p:spPr>
          <a:xfrm>
            <a:off x="8799238" y="1725157"/>
            <a:ext cx="2938977" cy="113877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2 CAMPUSES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GAITHERSBURG, MD [HQ] BOULDER, CO</a:t>
            </a:r>
          </a:p>
        </p:txBody>
      </p:sp>
      <p:sp>
        <p:nvSpPr>
          <p:cNvPr id="16" name="TextBox 15">
            <a:extLst>
              <a:ext uri="{FF2B5EF4-FFF2-40B4-BE49-F238E27FC236}">
                <a16:creationId xmlns:a16="http://schemas.microsoft.com/office/drawing/2014/main" id="{45FC01BF-48F6-504B-8AC7-7001A42ED7E4}"/>
              </a:ext>
            </a:extLst>
          </p:cNvPr>
          <p:cNvSpPr txBox="1"/>
          <p:nvPr userDrawn="1"/>
        </p:nvSpPr>
        <p:spPr>
          <a:xfrm>
            <a:off x="2094043" y="3495549"/>
            <a:ext cx="1650805"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3,500+ </a:t>
            </a: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ASSOCIATES</a:t>
            </a:r>
          </a:p>
        </p:txBody>
      </p:sp>
      <p:sp>
        <p:nvSpPr>
          <p:cNvPr id="17" name="TextBox 16">
            <a:extLst>
              <a:ext uri="{FF2B5EF4-FFF2-40B4-BE49-F238E27FC236}">
                <a16:creationId xmlns:a16="http://schemas.microsoft.com/office/drawing/2014/main" id="{A31995C5-3C7C-1F43-B9C5-C398C8E2C4BF}"/>
              </a:ext>
            </a:extLst>
          </p:cNvPr>
          <p:cNvSpPr txBox="1"/>
          <p:nvPr userDrawn="1"/>
        </p:nvSpPr>
        <p:spPr>
          <a:xfrm>
            <a:off x="5683795" y="3403820"/>
            <a:ext cx="1909851"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10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COLLABORATIVE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INSTITUTES</a:t>
            </a:r>
            <a:endParaRPr kumimoji="0" lang="en-US" sz="18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endParaRPr>
          </a:p>
        </p:txBody>
      </p:sp>
      <p:sp>
        <p:nvSpPr>
          <p:cNvPr id="18" name="TextBox 17">
            <a:extLst>
              <a:ext uri="{FF2B5EF4-FFF2-40B4-BE49-F238E27FC236}">
                <a16:creationId xmlns:a16="http://schemas.microsoft.com/office/drawing/2014/main" id="{14D35E20-CBC2-8D4B-AB5F-FDF3B4DD77FA}"/>
              </a:ext>
            </a:extLst>
          </p:cNvPr>
          <p:cNvSpPr txBox="1"/>
          <p:nvPr userDrawn="1"/>
        </p:nvSpPr>
        <p:spPr>
          <a:xfrm>
            <a:off x="5614871" y="1680959"/>
            <a:ext cx="190985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5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NOBEL PRIZES</a:t>
            </a:r>
          </a:p>
        </p:txBody>
      </p:sp>
      <p:sp>
        <p:nvSpPr>
          <p:cNvPr id="19" name="TextBox 18">
            <a:extLst>
              <a:ext uri="{FF2B5EF4-FFF2-40B4-BE49-F238E27FC236}">
                <a16:creationId xmlns:a16="http://schemas.microsoft.com/office/drawing/2014/main" id="{3A1466ED-0794-B742-B10D-198B2E4D7639}"/>
              </a:ext>
            </a:extLst>
          </p:cNvPr>
          <p:cNvSpPr txBox="1"/>
          <p:nvPr userDrawn="1"/>
        </p:nvSpPr>
        <p:spPr>
          <a:xfrm>
            <a:off x="8935437" y="3371504"/>
            <a:ext cx="249398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400+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BUSINESSES USING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NIST FACILITIES</a:t>
            </a:r>
          </a:p>
        </p:txBody>
      </p:sp>
      <p:pic>
        <p:nvPicPr>
          <p:cNvPr id="20" name="Picture 19">
            <a:extLst>
              <a:ext uri="{FF2B5EF4-FFF2-40B4-BE49-F238E27FC236}">
                <a16:creationId xmlns:a16="http://schemas.microsoft.com/office/drawing/2014/main" id="{A8E1F1E8-23EC-504B-B3ED-DA48B06E53BF}"/>
              </a:ext>
            </a:extLst>
          </p:cNvPr>
          <p:cNvPicPr>
            <a:picLocks noChangeAspect="1"/>
          </p:cNvPicPr>
          <p:nvPr userDrawn="1"/>
        </p:nvPicPr>
        <p:blipFill>
          <a:blip r:embed="rId5"/>
          <a:stretch>
            <a:fillRect/>
          </a:stretch>
        </p:blipFill>
        <p:spPr>
          <a:xfrm>
            <a:off x="924400" y="1753654"/>
            <a:ext cx="860897" cy="860897"/>
          </a:xfrm>
          <a:prstGeom prst="rect">
            <a:avLst/>
          </a:prstGeom>
        </p:spPr>
      </p:pic>
      <p:pic>
        <p:nvPicPr>
          <p:cNvPr id="21" name="Picture 20">
            <a:extLst>
              <a:ext uri="{FF2B5EF4-FFF2-40B4-BE49-F238E27FC236}">
                <a16:creationId xmlns:a16="http://schemas.microsoft.com/office/drawing/2014/main" id="{CCF7B0BF-AD17-A246-BC90-25B221DBBAFD}"/>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924400" y="3495549"/>
            <a:ext cx="814711" cy="814711"/>
          </a:xfrm>
          <a:prstGeom prst="rect">
            <a:avLst/>
          </a:prstGeom>
        </p:spPr>
      </p:pic>
      <p:pic>
        <p:nvPicPr>
          <p:cNvPr id="22" name="Picture 21">
            <a:extLst>
              <a:ext uri="{FF2B5EF4-FFF2-40B4-BE49-F238E27FC236}">
                <a16:creationId xmlns:a16="http://schemas.microsoft.com/office/drawing/2014/main" id="{44A29517-6825-3940-A765-BE78AB76922E}"/>
              </a:ext>
            </a:extLst>
          </p:cNvPr>
          <p:cNvPicPr>
            <a:picLocks noChangeAspect="1"/>
          </p:cNvPicPr>
          <p:nvPr userDrawn="1"/>
        </p:nvPicPr>
        <p:blipFill>
          <a:blip r:embed="rId7"/>
          <a:stretch>
            <a:fillRect/>
          </a:stretch>
        </p:blipFill>
        <p:spPr>
          <a:xfrm>
            <a:off x="4554043" y="3581773"/>
            <a:ext cx="967532" cy="967532"/>
          </a:xfrm>
          <a:prstGeom prst="rect">
            <a:avLst/>
          </a:prstGeom>
        </p:spPr>
      </p:pic>
      <p:pic>
        <p:nvPicPr>
          <p:cNvPr id="23" name="Picture 22">
            <a:extLst>
              <a:ext uri="{FF2B5EF4-FFF2-40B4-BE49-F238E27FC236}">
                <a16:creationId xmlns:a16="http://schemas.microsoft.com/office/drawing/2014/main" id="{776C1196-B270-EA45-BA25-19D47C24C7EF}"/>
              </a:ext>
            </a:extLst>
          </p:cNvPr>
          <p:cNvPicPr>
            <a:picLocks noChangeAspect="1"/>
          </p:cNvPicPr>
          <p:nvPr userDrawn="1"/>
        </p:nvPicPr>
        <p:blipFill>
          <a:blip r:embed="rId8"/>
          <a:stretch>
            <a:fillRect/>
          </a:stretch>
        </p:blipFill>
        <p:spPr>
          <a:xfrm>
            <a:off x="4486498" y="1841361"/>
            <a:ext cx="843319" cy="843319"/>
          </a:xfrm>
          <a:prstGeom prst="rect">
            <a:avLst/>
          </a:prstGeom>
        </p:spPr>
      </p:pic>
      <p:sp>
        <p:nvSpPr>
          <p:cNvPr id="24" name="TextBox 23">
            <a:extLst>
              <a:ext uri="{FF2B5EF4-FFF2-40B4-BE49-F238E27FC236}">
                <a16:creationId xmlns:a16="http://schemas.microsoft.com/office/drawing/2014/main" id="{CC4C7714-DD0A-564B-90CA-9E48019D4416}"/>
              </a:ext>
            </a:extLst>
          </p:cNvPr>
          <p:cNvSpPr txBox="1"/>
          <p:nvPr userDrawn="1"/>
        </p:nvSpPr>
        <p:spPr>
          <a:xfrm>
            <a:off x="2000530" y="1624482"/>
            <a:ext cx="216979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3,400+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FEDERAL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53259"/>
                </a:solidFill>
                <a:effectLst/>
                <a:uLnTx/>
                <a:uFillTx/>
                <a:latin typeface="Calibri" panose="020F0502020204030204"/>
                <a:ea typeface="+mn-ea"/>
                <a:cs typeface="Arial" panose="020B0604020202020204" pitchFamily="34" charset="0"/>
              </a:rPr>
              <a:t>EMPLOYEES</a:t>
            </a:r>
          </a:p>
        </p:txBody>
      </p:sp>
      <p:sp>
        <p:nvSpPr>
          <p:cNvPr id="25" name="Rectangle 24">
            <a:extLst>
              <a:ext uri="{FF2B5EF4-FFF2-40B4-BE49-F238E27FC236}">
                <a16:creationId xmlns:a16="http://schemas.microsoft.com/office/drawing/2014/main" id="{DB324670-24A7-8942-99CC-683B45DC853F}"/>
              </a:ext>
            </a:extLst>
          </p:cNvPr>
          <p:cNvSpPr/>
          <p:nvPr userDrawn="1"/>
        </p:nvSpPr>
        <p:spPr>
          <a:xfrm>
            <a:off x="455635" y="4971075"/>
            <a:ext cx="3665780" cy="150306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a:pPr>
            <a:endParaRPr lang="en-US" dirty="0">
              <a:solidFill>
                <a:srgbClr val="153259"/>
              </a:solidFill>
              <a:cs typeface="Arial" panose="020B0604020202020204" pitchFamily="34" charset="0"/>
            </a:endParaRPr>
          </a:p>
        </p:txBody>
      </p:sp>
      <p:sp>
        <p:nvSpPr>
          <p:cNvPr id="28" name="Rectangle 27">
            <a:extLst>
              <a:ext uri="{FF2B5EF4-FFF2-40B4-BE49-F238E27FC236}">
                <a16:creationId xmlns:a16="http://schemas.microsoft.com/office/drawing/2014/main" id="{229BD56D-8D29-FC42-90CE-A2E6DBEE2C86}"/>
              </a:ext>
            </a:extLst>
          </p:cNvPr>
          <p:cNvSpPr/>
          <p:nvPr userDrawn="1"/>
        </p:nvSpPr>
        <p:spPr>
          <a:xfrm>
            <a:off x="1934394" y="5181034"/>
            <a:ext cx="2133121" cy="1089529"/>
          </a:xfrm>
          <a:prstGeom prst="rect">
            <a:avLst/>
          </a:prstGeom>
        </p:spPr>
        <p:txBody>
          <a:bodyPr wrap="square">
            <a:spAutoFit/>
          </a:bodyPr>
          <a:lstStyle/>
          <a:p>
            <a:pPr lvl="0">
              <a:lnSpc>
                <a:spcPct val="90000"/>
              </a:lnSpc>
              <a:defRPr/>
            </a:pPr>
            <a:r>
              <a:rPr lang="en-US" dirty="0">
                <a:solidFill>
                  <a:srgbClr val="153259"/>
                </a:solidFill>
                <a:cs typeface="Arial" panose="020B0604020202020204" pitchFamily="34" charset="0"/>
              </a:rPr>
              <a:t>NATIONAL OFFICE COORDINATING 16 MANUFACTURING INSTITUTES </a:t>
            </a:r>
          </a:p>
        </p:txBody>
      </p:sp>
      <p:sp>
        <p:nvSpPr>
          <p:cNvPr id="29" name="Rectangle 28">
            <a:extLst>
              <a:ext uri="{FF2B5EF4-FFF2-40B4-BE49-F238E27FC236}">
                <a16:creationId xmlns:a16="http://schemas.microsoft.com/office/drawing/2014/main" id="{4ABA4E52-3583-CA4C-8A59-D6C87C7939AC}"/>
              </a:ext>
            </a:extLst>
          </p:cNvPr>
          <p:cNvSpPr/>
          <p:nvPr userDrawn="1"/>
        </p:nvSpPr>
        <p:spPr>
          <a:xfrm>
            <a:off x="5436148" y="4937804"/>
            <a:ext cx="2507226" cy="1477328"/>
          </a:xfrm>
          <a:prstGeom prst="rect">
            <a:avLst/>
          </a:prstGeom>
        </p:spPr>
        <p:txBody>
          <a:bodyPr wrap="square">
            <a:spAutoFit/>
          </a:bodyPr>
          <a:lstStyle/>
          <a:p>
            <a:pPr lvl="0">
              <a:defRPr/>
            </a:pPr>
            <a:r>
              <a:rPr lang="en-US" sz="3600" b="1" dirty="0">
                <a:solidFill>
                  <a:srgbClr val="153259"/>
                </a:solidFill>
                <a:cs typeface="Arial" panose="020B0604020202020204" pitchFamily="34" charset="0"/>
              </a:rPr>
              <a:t>51 </a:t>
            </a:r>
          </a:p>
          <a:p>
            <a:pPr lvl="0">
              <a:defRPr/>
            </a:pPr>
            <a:r>
              <a:rPr lang="en-US" dirty="0">
                <a:solidFill>
                  <a:srgbClr val="153259"/>
                </a:solidFill>
                <a:cs typeface="Arial" panose="020B0604020202020204" pitchFamily="34" charset="0"/>
              </a:rPr>
              <a:t>MANUFACTURING EXTENSION PARTNERSHIP CENTERS</a:t>
            </a:r>
          </a:p>
        </p:txBody>
      </p:sp>
      <p:sp>
        <p:nvSpPr>
          <p:cNvPr id="30" name="Rectangle 29">
            <a:extLst>
              <a:ext uri="{FF2B5EF4-FFF2-40B4-BE49-F238E27FC236}">
                <a16:creationId xmlns:a16="http://schemas.microsoft.com/office/drawing/2014/main" id="{FD9E3CDD-30D1-2B4D-9388-C0A678481C2B}"/>
              </a:ext>
            </a:extLst>
          </p:cNvPr>
          <p:cNvSpPr/>
          <p:nvPr userDrawn="1"/>
        </p:nvSpPr>
        <p:spPr>
          <a:xfrm>
            <a:off x="9130174" y="5242033"/>
            <a:ext cx="2507226" cy="923330"/>
          </a:xfrm>
          <a:prstGeom prst="rect">
            <a:avLst/>
          </a:prstGeom>
        </p:spPr>
        <p:txBody>
          <a:bodyPr wrap="square">
            <a:spAutoFit/>
          </a:bodyPr>
          <a:lstStyle/>
          <a:p>
            <a:pPr lvl="0">
              <a:defRPr/>
            </a:pPr>
            <a:r>
              <a:rPr lang="en-US" dirty="0">
                <a:solidFill>
                  <a:srgbClr val="153259"/>
                </a:solidFill>
                <a:cs typeface="Arial" panose="020B0604020202020204" pitchFamily="34" charset="0"/>
              </a:rPr>
              <a:t>U.S. BALDRIGE PERFORMANCE EXCELLENCE PROGRAM</a:t>
            </a:r>
          </a:p>
        </p:txBody>
      </p:sp>
      <p:pic>
        <p:nvPicPr>
          <p:cNvPr id="31" name="Picture 30">
            <a:extLst>
              <a:ext uri="{FF2B5EF4-FFF2-40B4-BE49-F238E27FC236}">
                <a16:creationId xmlns:a16="http://schemas.microsoft.com/office/drawing/2014/main" id="{0D00AFC6-2C5C-4043-AA26-380A47C37770}"/>
              </a:ext>
            </a:extLst>
          </p:cNvPr>
          <p:cNvPicPr>
            <a:picLocks noChangeAspect="1"/>
          </p:cNvPicPr>
          <p:nvPr userDrawn="1"/>
        </p:nvPicPr>
        <p:blipFill>
          <a:blip r:embed="rId9" cstate="screen">
            <a:duotone>
              <a:prstClr val="black"/>
              <a:srgbClr val="0070C0">
                <a:tint val="45000"/>
                <a:satMod val="400000"/>
              </a:srgbClr>
            </a:duotone>
            <a:extLst>
              <a:ext uri="{28A0092B-C50C-407E-A947-70E740481C1C}">
                <a14:useLocalDpi xmlns:a14="http://schemas.microsoft.com/office/drawing/2010/main"/>
              </a:ext>
            </a:extLst>
          </a:blip>
          <a:stretch>
            <a:fillRect/>
          </a:stretch>
        </p:blipFill>
        <p:spPr>
          <a:xfrm>
            <a:off x="650005" y="5420326"/>
            <a:ext cx="1190544" cy="680132"/>
          </a:xfrm>
          <a:prstGeom prst="rect">
            <a:avLst/>
          </a:prstGeom>
          <a:effectLst>
            <a:glow rad="25400">
              <a:schemeClr val="bg1">
                <a:alpha val="60000"/>
              </a:schemeClr>
            </a:glow>
          </a:effectLst>
        </p:spPr>
      </p:pic>
      <p:pic>
        <p:nvPicPr>
          <p:cNvPr id="32" name="Picture 31">
            <a:extLst>
              <a:ext uri="{FF2B5EF4-FFF2-40B4-BE49-F238E27FC236}">
                <a16:creationId xmlns:a16="http://schemas.microsoft.com/office/drawing/2014/main" id="{56FA5F9C-E682-0347-92CC-DF3A6E9BDC0C}"/>
              </a:ext>
            </a:extLst>
          </p:cNvPr>
          <p:cNvPicPr>
            <a:picLocks noChangeAspect="1"/>
          </p:cNvPicPr>
          <p:nvPr userDrawn="1"/>
        </p:nvPicPr>
        <p:blipFill>
          <a:blip r:embed="rId8"/>
          <a:stretch>
            <a:fillRect/>
          </a:stretch>
        </p:blipFill>
        <p:spPr>
          <a:xfrm>
            <a:off x="8221144" y="5207468"/>
            <a:ext cx="843319" cy="843319"/>
          </a:xfrm>
          <a:prstGeom prst="rect">
            <a:avLst/>
          </a:prstGeom>
        </p:spPr>
      </p:pic>
      <p:pic>
        <p:nvPicPr>
          <p:cNvPr id="33" name="Picture 32">
            <a:extLst>
              <a:ext uri="{FF2B5EF4-FFF2-40B4-BE49-F238E27FC236}">
                <a16:creationId xmlns:a16="http://schemas.microsoft.com/office/drawing/2014/main" id="{D3F042BF-5E82-4144-AB34-25CC7FE9E99B}"/>
              </a:ext>
            </a:extLst>
          </p:cNvPr>
          <p:cNvPicPr>
            <a:picLocks noChangeAspect="1"/>
          </p:cNvPicPr>
          <p:nvPr userDrawn="1"/>
        </p:nvPicPr>
        <p:blipFill>
          <a:blip r:embed="rId7"/>
          <a:stretch>
            <a:fillRect/>
          </a:stretch>
        </p:blipFill>
        <p:spPr>
          <a:xfrm>
            <a:off x="4433446" y="5242033"/>
            <a:ext cx="967532" cy="967532"/>
          </a:xfrm>
          <a:prstGeom prst="rect">
            <a:avLst/>
          </a:prstGeom>
        </p:spPr>
      </p:pic>
      <p:sp>
        <p:nvSpPr>
          <p:cNvPr id="41" name="TextBox 40">
            <a:extLst>
              <a:ext uri="{FF2B5EF4-FFF2-40B4-BE49-F238E27FC236}">
                <a16:creationId xmlns:a16="http://schemas.microsoft.com/office/drawing/2014/main" id="{C02FFD8D-7CDC-F443-90C2-85489EAA9B01}"/>
              </a:ext>
            </a:extLst>
          </p:cNvPr>
          <p:cNvSpPr txBox="1"/>
          <p:nvPr userDrawn="1"/>
        </p:nvSpPr>
        <p:spPr>
          <a:xfrm>
            <a:off x="1" y="204498"/>
            <a:ext cx="12192000" cy="1200329"/>
          </a:xfrm>
          <a:prstGeom prst="rect">
            <a:avLst/>
          </a:prstGeom>
          <a:noFill/>
        </p:spPr>
        <p:txBody>
          <a:bodyPr wrap="square" rtlCol="0">
            <a:spAutoFit/>
          </a:bodyPr>
          <a:lstStyle/>
          <a:p>
            <a:pPr algn="ctr"/>
            <a:r>
              <a:rPr lang="en-US" sz="7200" b="0" dirty="0">
                <a:solidFill>
                  <a:schemeClr val="bg1"/>
                </a:solidFill>
                <a:latin typeface="Calibri" panose="020F0502020204030204" pitchFamily="34" charset="0"/>
                <a:cs typeface="Calibri" panose="020F0502020204030204" pitchFamily="34" charset="0"/>
              </a:rPr>
              <a:t>NIST AT A GLANCE</a:t>
            </a:r>
          </a:p>
        </p:txBody>
      </p:sp>
    </p:spTree>
    <p:extLst>
      <p:ext uri="{BB962C8B-B14F-4D97-AF65-F5344CB8AC3E}">
        <p14:creationId xmlns:p14="http://schemas.microsoft.com/office/powerpoint/2010/main" val="110829540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Text Placeholder 5">
            <a:extLst>
              <a:ext uri="{FF2B5EF4-FFF2-40B4-BE49-F238E27FC236}">
                <a16:creationId xmlns:a16="http://schemas.microsoft.com/office/drawing/2014/main" id="{0D848734-8942-BF48-9547-1AC96494F3E6}"/>
              </a:ext>
            </a:extLst>
          </p:cNvPr>
          <p:cNvSpPr>
            <a:spLocks noGrp="1"/>
          </p:cNvSpPr>
          <p:nvPr>
            <p:ph type="body" sz="half" idx="2" hasCustomPrompt="1"/>
          </p:nvPr>
        </p:nvSpPr>
        <p:spPr>
          <a:xfrm>
            <a:off x="719253" y="1957038"/>
            <a:ext cx="10753493" cy="1143000"/>
          </a:xfrm>
        </p:spPr>
        <p:txBody>
          <a:bodyPr>
            <a:normAutofit fontScale="92500" lnSpcReduction="10000"/>
          </a:bodyPr>
          <a:lstStyle>
            <a:lvl1pPr marL="0" indent="0">
              <a:buNone/>
              <a:defRPr/>
            </a:lvl1pPr>
          </a:lstStyle>
          <a:p>
            <a:r>
              <a:rPr lang="en-US" dirty="0">
                <a:cs typeface="Arial" panose="020B0604020202020204" pitchFamily="34" charset="0"/>
              </a:rPr>
              <a:t>To promote U.S. innovation and industrial competitiveness by advancing </a:t>
            </a:r>
            <a:r>
              <a:rPr lang="en-US" sz="3600" dirty="0">
                <a:solidFill>
                  <a:srgbClr val="5D8B72"/>
                </a:solidFill>
                <a:cs typeface="Arial" panose="020B0604020202020204" pitchFamily="34" charset="0"/>
              </a:rPr>
              <a:t>measurement science</a:t>
            </a:r>
            <a:r>
              <a:rPr lang="en-US" dirty="0">
                <a:solidFill>
                  <a:srgbClr val="5D8B72"/>
                </a:solidFill>
                <a:cs typeface="Arial" panose="020B0604020202020204" pitchFamily="34" charset="0"/>
              </a:rPr>
              <a:t>, </a:t>
            </a:r>
            <a:r>
              <a:rPr lang="en-US" sz="3600" dirty="0">
                <a:solidFill>
                  <a:srgbClr val="5D8B72"/>
                </a:solidFill>
                <a:cs typeface="Arial" panose="020B0604020202020204" pitchFamily="34" charset="0"/>
              </a:rPr>
              <a:t>standards</a:t>
            </a:r>
            <a:r>
              <a:rPr lang="en-US" dirty="0">
                <a:solidFill>
                  <a:srgbClr val="5D8B72"/>
                </a:solidFill>
                <a:cs typeface="Arial" panose="020B0604020202020204" pitchFamily="34" charset="0"/>
              </a:rPr>
              <a:t>, and </a:t>
            </a:r>
            <a:r>
              <a:rPr lang="en-US" sz="3600" dirty="0">
                <a:solidFill>
                  <a:srgbClr val="5D8B72"/>
                </a:solidFill>
                <a:cs typeface="Arial" panose="020B0604020202020204" pitchFamily="34" charset="0"/>
              </a:rPr>
              <a:t>technology</a:t>
            </a:r>
            <a:r>
              <a:rPr lang="en-US" dirty="0">
                <a:solidFill>
                  <a:srgbClr val="5D8B72"/>
                </a:solidFill>
                <a:cs typeface="Arial" panose="020B0604020202020204" pitchFamily="34" charset="0"/>
              </a:rPr>
              <a:t> </a:t>
            </a:r>
            <a:r>
              <a:rPr lang="en-US" dirty="0">
                <a:cs typeface="Arial" panose="020B0604020202020204" pitchFamily="34" charset="0"/>
              </a:rPr>
              <a:t>in ways that enhance economic security and improve our quality of life</a:t>
            </a:r>
          </a:p>
          <a:p>
            <a:endParaRPr lang="en-US" dirty="0"/>
          </a:p>
        </p:txBody>
      </p:sp>
      <p:pic>
        <p:nvPicPr>
          <p:cNvPr id="8" name="Picture 7">
            <a:extLst>
              <a:ext uri="{FF2B5EF4-FFF2-40B4-BE49-F238E27FC236}">
                <a16:creationId xmlns:a16="http://schemas.microsoft.com/office/drawing/2014/main" id="{9487F837-8B7B-0147-BED5-B907649911FD}"/>
              </a:ext>
            </a:extLst>
          </p:cNvPr>
          <p:cNvPicPr>
            <a:picLocks noChangeAspect="1"/>
          </p:cNvPicPr>
          <p:nvPr userDrawn="1"/>
        </p:nvPicPr>
        <p:blipFill>
          <a:blip r:embed="rId2"/>
          <a:stretch>
            <a:fillRect/>
          </a:stretch>
        </p:blipFill>
        <p:spPr>
          <a:xfrm>
            <a:off x="4147792" y="3790711"/>
            <a:ext cx="3895664" cy="2502513"/>
          </a:xfrm>
          <a:prstGeom prst="rect">
            <a:avLst/>
          </a:prstGeom>
          <a:ln w="38100">
            <a:noFill/>
          </a:ln>
        </p:spPr>
      </p:pic>
      <p:sp>
        <p:nvSpPr>
          <p:cNvPr id="9" name="Rectangle 8">
            <a:extLst>
              <a:ext uri="{FF2B5EF4-FFF2-40B4-BE49-F238E27FC236}">
                <a16:creationId xmlns:a16="http://schemas.microsoft.com/office/drawing/2014/main" id="{BF65FFDD-46F1-1042-90E6-48D558B413AE}"/>
              </a:ext>
            </a:extLst>
          </p:cNvPr>
          <p:cNvSpPr/>
          <p:nvPr userDrawn="1"/>
        </p:nvSpPr>
        <p:spPr>
          <a:xfrm>
            <a:off x="0" y="3790711"/>
            <a:ext cx="3916875" cy="2490548"/>
          </a:xfrm>
          <a:prstGeom prst="rect">
            <a:avLst/>
          </a:prstGeom>
          <a:blipFill dpi="0" rotWithShape="1">
            <a:blip r:embed="rId3" cstate="screen">
              <a:extLst>
                <a:ext uri="{28A0092B-C50C-407E-A947-70E740481C1C}">
                  <a14:useLocalDpi xmlns:a14="http://schemas.microsoft.com/office/drawing/2010/main"/>
                </a:ext>
              </a:extLst>
            </a:blip>
            <a:srcRect/>
            <a:stretch>
              <a:fillRect l="110"/>
            </a:stretch>
          </a:blip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5E986C5-491C-5F4C-A916-7269FE891C55}"/>
              </a:ext>
            </a:extLst>
          </p:cNvPr>
          <p:cNvSpPr/>
          <p:nvPr userDrawn="1"/>
        </p:nvSpPr>
        <p:spPr>
          <a:xfrm>
            <a:off x="8275125" y="3790711"/>
            <a:ext cx="3916875" cy="2490548"/>
          </a:xfrm>
          <a:prstGeom prst="rect">
            <a:avLst/>
          </a:prstGeom>
          <a:blipFill dpi="0" rotWithShape="1">
            <a:blip r:embed="rId4">
              <a:extLst>
                <a:ext uri="{28A0092B-C50C-407E-A947-70E740481C1C}">
                  <a14:useLocalDpi xmlns:a14="http://schemas.microsoft.com/office/drawing/2010/main"/>
                </a:ext>
              </a:extLst>
            </a:blip>
            <a:srcRect/>
            <a:stretch>
              <a:fillRect/>
            </a:stretch>
          </a:blip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a:t>
            </a:r>
          </a:p>
        </p:txBody>
      </p:sp>
      <p:pic>
        <p:nvPicPr>
          <p:cNvPr id="11" name="Picture 10">
            <a:extLst>
              <a:ext uri="{FF2B5EF4-FFF2-40B4-BE49-F238E27FC236}">
                <a16:creationId xmlns:a16="http://schemas.microsoft.com/office/drawing/2014/main" id="{5CB49EE5-11BC-5F45-A896-A86F6FB3E5BC}"/>
              </a:ext>
            </a:extLst>
          </p:cNvPr>
          <p:cNvPicPr>
            <a:picLocks noChangeAspect="1"/>
          </p:cNvPicPr>
          <p:nvPr userDrawn="1"/>
        </p:nvPicPr>
        <p:blipFill>
          <a:blip r:embed="rId5"/>
          <a:stretch>
            <a:fillRect/>
          </a:stretch>
        </p:blipFill>
        <p:spPr>
          <a:xfrm>
            <a:off x="0" y="0"/>
            <a:ext cx="12192000" cy="1087129"/>
          </a:xfrm>
          <a:prstGeom prst="rect">
            <a:avLst/>
          </a:prstGeom>
        </p:spPr>
      </p:pic>
      <p:pic>
        <p:nvPicPr>
          <p:cNvPr id="13" name="Picture 12">
            <a:extLst>
              <a:ext uri="{FF2B5EF4-FFF2-40B4-BE49-F238E27FC236}">
                <a16:creationId xmlns:a16="http://schemas.microsoft.com/office/drawing/2014/main" id="{119C50A8-61CF-0446-843A-65AF899FAEEE}"/>
              </a:ext>
            </a:extLst>
          </p:cNvPr>
          <p:cNvPicPr>
            <a:picLocks noChangeAspect="1"/>
          </p:cNvPicPr>
          <p:nvPr userDrawn="1"/>
        </p:nvPicPr>
        <p:blipFill>
          <a:blip r:embed="rId6">
            <a:alphaModFix amt="70000"/>
          </a:blip>
          <a:stretch>
            <a:fillRect/>
          </a:stretch>
        </p:blipFill>
        <p:spPr>
          <a:xfrm>
            <a:off x="10696074" y="508222"/>
            <a:ext cx="1119415" cy="295401"/>
          </a:xfrm>
          <a:prstGeom prst="rect">
            <a:avLst/>
          </a:prstGeom>
        </p:spPr>
      </p:pic>
      <p:sp>
        <p:nvSpPr>
          <p:cNvPr id="14" name="Title 1">
            <a:extLst>
              <a:ext uri="{FF2B5EF4-FFF2-40B4-BE49-F238E27FC236}">
                <a16:creationId xmlns:a16="http://schemas.microsoft.com/office/drawing/2014/main" id="{EF4F98F9-08D8-D64E-9EEE-7D543E307C3B}"/>
              </a:ext>
            </a:extLst>
          </p:cNvPr>
          <p:cNvSpPr>
            <a:spLocks noGrp="1"/>
          </p:cNvSpPr>
          <p:nvPr>
            <p:ph type="title" hasCustomPrompt="1"/>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dirty="0"/>
              <a:t>NIST Mission</a:t>
            </a:r>
          </a:p>
        </p:txBody>
      </p:sp>
    </p:spTree>
    <p:extLst>
      <p:ext uri="{BB962C8B-B14F-4D97-AF65-F5344CB8AC3E}">
        <p14:creationId xmlns:p14="http://schemas.microsoft.com/office/powerpoint/2010/main" val="281350865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CD859F45-DEFE-E946-8485-EFF0A4E34419}"/>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25" name="Picture 24">
            <a:extLst>
              <a:ext uri="{FF2B5EF4-FFF2-40B4-BE49-F238E27FC236}">
                <a16:creationId xmlns:a16="http://schemas.microsoft.com/office/drawing/2014/main" id="{15530511-2018-504F-9953-51006AA102A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26" name="Title 1">
            <a:extLst>
              <a:ext uri="{FF2B5EF4-FFF2-40B4-BE49-F238E27FC236}">
                <a16:creationId xmlns:a16="http://schemas.microsoft.com/office/drawing/2014/main" id="{48A00F0E-6E4B-0644-BE94-6B236EAD243B}"/>
              </a:ext>
            </a:extLst>
          </p:cNvPr>
          <p:cNvSpPr>
            <a:spLocks noGrp="1"/>
          </p:cNvSpPr>
          <p:nvPr>
            <p:ph type="title" hasCustomPrompt="1"/>
          </p:nvPr>
        </p:nvSpPr>
        <p:spPr>
          <a:xfrm>
            <a:off x="573795" y="-10746"/>
            <a:ext cx="10515600" cy="1325563"/>
          </a:xfrm>
        </p:spPr>
        <p:txBody>
          <a:bodyPr>
            <a:normAutofit/>
          </a:bodyPr>
          <a:lstStyle>
            <a:lvl1pPr>
              <a:defRPr sz="4400" b="0" i="0">
                <a:solidFill>
                  <a:schemeClr val="bg1"/>
                </a:solidFill>
                <a:latin typeface="Calibri" panose="020F0502020204030204" pitchFamily="34" charset="0"/>
                <a:cs typeface="Calibri" panose="020F0502020204030204" pitchFamily="34" charset="0"/>
              </a:defRPr>
            </a:lvl1pPr>
          </a:lstStyle>
          <a:p>
            <a:r>
              <a:rPr lang="en-US" dirty="0"/>
              <a:t>Organization Chart </a:t>
            </a:r>
          </a:p>
        </p:txBody>
      </p:sp>
      <p:cxnSp>
        <p:nvCxnSpPr>
          <p:cNvPr id="24" name="Elbow Connector 23">
            <a:extLst>
              <a:ext uri="{FF2B5EF4-FFF2-40B4-BE49-F238E27FC236}">
                <a16:creationId xmlns:a16="http://schemas.microsoft.com/office/drawing/2014/main" id="{41C4BB5D-547F-8A4A-9E9B-B713087EE1DA}"/>
              </a:ext>
              <a:ext uri="{C183D7F6-B498-43B3-948B-1728B52AA6E4}">
                <adec:decorative xmlns:adec="http://schemas.microsoft.com/office/drawing/2017/decorative" val="1"/>
              </a:ext>
            </a:extLst>
          </p:cNvPr>
          <p:cNvCxnSpPr>
            <a:cxnSpLocks/>
          </p:cNvCxnSpPr>
          <p:nvPr userDrawn="1"/>
        </p:nvCxnSpPr>
        <p:spPr>
          <a:xfrm rot="5400000" flipH="1" flipV="1">
            <a:off x="6149134" y="-96717"/>
            <a:ext cx="12700" cy="7493522"/>
          </a:xfrm>
          <a:prstGeom prst="bentConnector3">
            <a:avLst>
              <a:gd name="adj1" fmla="val 1800000"/>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ED28C549-B80B-F441-AEFB-8676E22DEF31}"/>
              </a:ext>
            </a:extLst>
          </p:cNvPr>
          <p:cNvSpPr txBox="1">
            <a:spLocks noChangeArrowheads="1"/>
          </p:cNvSpPr>
          <p:nvPr userDrawn="1"/>
        </p:nvSpPr>
        <p:spPr bwMode="auto">
          <a:xfrm>
            <a:off x="1607616" y="1269868"/>
            <a:ext cx="2934918" cy="338554"/>
          </a:xfrm>
          <a:prstGeom prst="rect">
            <a:avLst/>
          </a:prstGeom>
          <a:noFill/>
          <a:ln w="19050">
            <a:solidFill>
              <a:schemeClr val="tx1"/>
            </a:solidFill>
            <a:miter lim="800000"/>
            <a:headEnd/>
            <a:tailEnd/>
          </a:ln>
          <a:effectLst/>
        </p:spPr>
        <p:txBody>
          <a:bodyPr wrap="square">
            <a:spAutoFit/>
          </a:bodyPr>
          <a:lstStyle/>
          <a:p>
            <a:pPr algn="ctr" defTabSz="457200" eaLnBrk="0" hangingPunct="0">
              <a:spcBef>
                <a:spcPts val="600"/>
              </a:spcBef>
            </a:pPr>
            <a:r>
              <a:rPr lang="en-US" sz="1600" b="1" dirty="0">
                <a:cs typeface="Arial" panose="020B0604020202020204" pitchFamily="34" charset="0"/>
              </a:rPr>
              <a:t>Chief of Staff</a:t>
            </a:r>
          </a:p>
        </p:txBody>
      </p:sp>
      <p:sp>
        <p:nvSpPr>
          <p:cNvPr id="30" name="TextBox 5">
            <a:extLst>
              <a:ext uri="{FF2B5EF4-FFF2-40B4-BE49-F238E27FC236}">
                <a16:creationId xmlns:a16="http://schemas.microsoft.com/office/drawing/2014/main" id="{1B9A328C-CCAD-0042-A01F-EA2B95F9D54A}"/>
              </a:ext>
            </a:extLst>
          </p:cNvPr>
          <p:cNvSpPr txBox="1">
            <a:spLocks noChangeArrowheads="1"/>
          </p:cNvSpPr>
          <p:nvPr userDrawn="1"/>
        </p:nvSpPr>
        <p:spPr bwMode="auto">
          <a:xfrm>
            <a:off x="1048785" y="3623862"/>
            <a:ext cx="2651760" cy="338554"/>
          </a:xfrm>
          <a:prstGeom prst="rect">
            <a:avLst/>
          </a:prstGeom>
          <a:solidFill>
            <a:schemeClr val="bg1"/>
          </a:solidFill>
          <a:ln w="19050">
            <a:solidFill>
              <a:srgbClr val="0F294A"/>
            </a:solidFill>
            <a:miter lim="800000"/>
            <a:headEnd/>
            <a:tailEnd/>
          </a:ln>
          <a:effectLst/>
        </p:spPr>
        <p:txBody>
          <a:bodyPr>
            <a:spAutoFit/>
          </a:bodyPr>
          <a:lstStyle/>
          <a:p>
            <a:pPr algn="ctr" defTabSz="457200" eaLnBrk="0" hangingPunct="0"/>
            <a:r>
              <a:rPr lang="en-US" sz="1600" b="1" dirty="0">
                <a:cs typeface="Arial" panose="020B0604020202020204" pitchFamily="34" charset="0"/>
              </a:rPr>
              <a:t>Laboratory Programs </a:t>
            </a:r>
          </a:p>
        </p:txBody>
      </p:sp>
      <p:sp>
        <p:nvSpPr>
          <p:cNvPr id="31" name="TextBox 6">
            <a:extLst>
              <a:ext uri="{FF2B5EF4-FFF2-40B4-BE49-F238E27FC236}">
                <a16:creationId xmlns:a16="http://schemas.microsoft.com/office/drawing/2014/main" id="{BF45A558-3540-A548-ABAE-7F8DA313EC59}"/>
              </a:ext>
            </a:extLst>
          </p:cNvPr>
          <p:cNvSpPr txBox="1">
            <a:spLocks noChangeArrowheads="1"/>
          </p:cNvSpPr>
          <p:nvPr userDrawn="1"/>
        </p:nvSpPr>
        <p:spPr bwMode="auto">
          <a:xfrm>
            <a:off x="8542307" y="3623862"/>
            <a:ext cx="2651760" cy="338554"/>
          </a:xfrm>
          <a:prstGeom prst="rect">
            <a:avLst/>
          </a:prstGeom>
          <a:solidFill>
            <a:schemeClr val="bg1"/>
          </a:solidFill>
          <a:ln w="19050">
            <a:solidFill>
              <a:srgbClr val="0F294A"/>
            </a:solidFill>
            <a:miter lim="800000"/>
            <a:headEnd/>
            <a:tailEnd/>
          </a:ln>
          <a:effectLst/>
        </p:spPr>
        <p:txBody>
          <a:bodyPr>
            <a:spAutoFit/>
          </a:bodyPr>
          <a:lstStyle/>
          <a:p>
            <a:pPr algn="ctr" defTabSz="457200" eaLnBrk="0" hangingPunct="0"/>
            <a:r>
              <a:rPr lang="en-US" sz="1600" b="1" dirty="0">
                <a:cs typeface="Arial" panose="020B0604020202020204" pitchFamily="34" charset="0"/>
              </a:rPr>
              <a:t>Management Resources</a:t>
            </a:r>
            <a:r>
              <a:rPr lang="en-US" sz="1600" dirty="0">
                <a:cs typeface="Arial" panose="020B0604020202020204" pitchFamily="34" charset="0"/>
              </a:rPr>
              <a:t> </a:t>
            </a:r>
          </a:p>
        </p:txBody>
      </p:sp>
      <p:sp>
        <p:nvSpPr>
          <p:cNvPr id="32" name="TextBox 28">
            <a:extLst>
              <a:ext uri="{FF2B5EF4-FFF2-40B4-BE49-F238E27FC236}">
                <a16:creationId xmlns:a16="http://schemas.microsoft.com/office/drawing/2014/main" id="{D2DF4E60-7AB2-BD45-9C46-9D84B90A904C}"/>
              </a:ext>
            </a:extLst>
          </p:cNvPr>
          <p:cNvSpPr txBox="1">
            <a:spLocks noChangeArrowheads="1"/>
          </p:cNvSpPr>
          <p:nvPr userDrawn="1"/>
        </p:nvSpPr>
        <p:spPr bwMode="auto">
          <a:xfrm>
            <a:off x="1261636" y="5570602"/>
            <a:ext cx="2032506" cy="954107"/>
          </a:xfrm>
          <a:prstGeom prst="rect">
            <a:avLst/>
          </a:prstGeom>
          <a:noFill/>
          <a:ln w="9525">
            <a:noFill/>
            <a:miter lim="800000"/>
            <a:headEnd/>
            <a:tailEnd/>
          </a:ln>
        </p:spPr>
        <p:txBody>
          <a:bodyPr wrap="square">
            <a:spAutoFit/>
          </a:bodyPr>
          <a:lstStyle/>
          <a:p>
            <a:pPr algn="ctr"/>
            <a:r>
              <a:rPr lang="en-US" sz="1400" b="1" dirty="0">
                <a:cs typeface="Arial" panose="020B0604020202020204" pitchFamily="34" charset="0"/>
              </a:rPr>
              <a:t>Erik K. Lin</a:t>
            </a:r>
          </a:p>
          <a:p>
            <a:pPr algn="ctr"/>
            <a:r>
              <a:rPr lang="en-US" sz="1400" dirty="0">
                <a:cs typeface="Arial" panose="020B0604020202020204" pitchFamily="34" charset="0"/>
              </a:rPr>
              <a:t>Associate Director </a:t>
            </a:r>
          </a:p>
          <a:p>
            <a:pPr algn="ctr"/>
            <a:r>
              <a:rPr lang="en-US" sz="1400" dirty="0">
                <a:cs typeface="Arial" panose="020B0604020202020204" pitchFamily="34" charset="0"/>
              </a:rPr>
              <a:t>for Laboratory Programs (Acting)</a:t>
            </a:r>
          </a:p>
        </p:txBody>
      </p:sp>
      <p:sp>
        <p:nvSpPr>
          <p:cNvPr id="33" name="TextBox 30">
            <a:extLst>
              <a:ext uri="{FF2B5EF4-FFF2-40B4-BE49-F238E27FC236}">
                <a16:creationId xmlns:a16="http://schemas.microsoft.com/office/drawing/2014/main" id="{DDDCA1D9-7D29-1343-9B12-878D6E8D3507}"/>
              </a:ext>
            </a:extLst>
          </p:cNvPr>
          <p:cNvSpPr txBox="1">
            <a:spLocks noChangeArrowheads="1"/>
          </p:cNvSpPr>
          <p:nvPr userDrawn="1"/>
        </p:nvSpPr>
        <p:spPr bwMode="auto">
          <a:xfrm>
            <a:off x="4716328" y="5570602"/>
            <a:ext cx="2912533" cy="954107"/>
          </a:xfrm>
          <a:prstGeom prst="rect">
            <a:avLst/>
          </a:prstGeom>
          <a:noFill/>
          <a:ln w="9525">
            <a:noFill/>
            <a:miter lim="800000"/>
            <a:headEnd/>
            <a:tailEnd/>
          </a:ln>
        </p:spPr>
        <p:txBody>
          <a:bodyPr wrap="square">
            <a:spAutoFit/>
          </a:bodyPr>
          <a:lstStyle/>
          <a:p>
            <a:pPr algn="ctr"/>
            <a:r>
              <a:rPr lang="en-US" sz="1400" b="1" dirty="0">
                <a:cs typeface="Arial" panose="020B0604020202020204" pitchFamily="34" charset="0"/>
              </a:rPr>
              <a:t> </a:t>
            </a:r>
            <a:r>
              <a:rPr lang="en-US" sz="1400" b="1" dirty="0" err="1">
                <a:cs typeface="Arial" panose="020B0604020202020204" pitchFamily="34" charset="0"/>
              </a:rPr>
              <a:t>Mojdeh</a:t>
            </a:r>
            <a:r>
              <a:rPr lang="en-US" sz="1400" b="1" dirty="0">
                <a:cs typeface="Arial" panose="020B0604020202020204" pitchFamily="34" charset="0"/>
              </a:rPr>
              <a:t> </a:t>
            </a:r>
            <a:r>
              <a:rPr lang="en-US" sz="1400" b="1" dirty="0" err="1">
                <a:cs typeface="Arial" panose="020B0604020202020204" pitchFamily="34" charset="0"/>
              </a:rPr>
              <a:t>Bajar</a:t>
            </a:r>
            <a:endParaRPr lang="en-US" sz="1400" b="1" dirty="0">
              <a:cs typeface="Arial" panose="020B0604020202020204" pitchFamily="34" charset="0"/>
            </a:endParaRPr>
          </a:p>
          <a:p>
            <a:pPr algn="ctr"/>
            <a:r>
              <a:rPr lang="en-US" sz="1400" dirty="0">
                <a:cs typeface="Arial" panose="020B0604020202020204" pitchFamily="34" charset="0"/>
              </a:rPr>
              <a:t>Associate Director </a:t>
            </a:r>
          </a:p>
          <a:p>
            <a:pPr algn="ctr"/>
            <a:r>
              <a:rPr lang="en-US" sz="1400" dirty="0">
                <a:cs typeface="Arial" panose="020B0604020202020204" pitchFamily="34" charset="0"/>
              </a:rPr>
              <a:t>for Innovation and Industry Services</a:t>
            </a:r>
          </a:p>
          <a:p>
            <a:pPr algn="ctr"/>
            <a:endParaRPr lang="en-US" sz="1400" dirty="0">
              <a:cs typeface="Arial" panose="020B0604020202020204" pitchFamily="34" charset="0"/>
            </a:endParaRPr>
          </a:p>
        </p:txBody>
      </p:sp>
      <p:sp>
        <p:nvSpPr>
          <p:cNvPr id="34" name="TextBox 32">
            <a:extLst>
              <a:ext uri="{FF2B5EF4-FFF2-40B4-BE49-F238E27FC236}">
                <a16:creationId xmlns:a16="http://schemas.microsoft.com/office/drawing/2014/main" id="{2B5F4A0A-D199-0841-8EDE-D62B3F244F7F}"/>
              </a:ext>
            </a:extLst>
          </p:cNvPr>
          <p:cNvSpPr txBox="1">
            <a:spLocks noChangeArrowheads="1"/>
          </p:cNvSpPr>
          <p:nvPr userDrawn="1"/>
        </p:nvSpPr>
        <p:spPr bwMode="auto">
          <a:xfrm>
            <a:off x="8894962" y="5570602"/>
            <a:ext cx="2264973" cy="738664"/>
          </a:xfrm>
          <a:prstGeom prst="rect">
            <a:avLst/>
          </a:prstGeom>
          <a:noFill/>
          <a:ln w="9525">
            <a:noFill/>
            <a:miter lim="800000"/>
            <a:headEnd/>
            <a:tailEnd/>
          </a:ln>
        </p:spPr>
        <p:txBody>
          <a:bodyPr wrap="square">
            <a:spAutoFit/>
          </a:bodyPr>
          <a:lstStyle/>
          <a:p>
            <a:pPr algn="ctr"/>
            <a:r>
              <a:rPr lang="en-US" sz="1400" b="1" dirty="0">
                <a:cs typeface="Arial" panose="020B0604020202020204" pitchFamily="34" charset="0"/>
              </a:rPr>
              <a:t>Del Brockett</a:t>
            </a:r>
          </a:p>
          <a:p>
            <a:pPr algn="ctr"/>
            <a:r>
              <a:rPr lang="en-US" sz="1400" dirty="0">
                <a:cs typeface="Arial" panose="020B0604020202020204" pitchFamily="34" charset="0"/>
              </a:rPr>
              <a:t>Associate Director </a:t>
            </a:r>
          </a:p>
          <a:p>
            <a:pPr algn="ctr"/>
            <a:r>
              <a:rPr lang="en-US" sz="1400" dirty="0">
                <a:cs typeface="Arial" panose="020B0604020202020204" pitchFamily="34" charset="0"/>
              </a:rPr>
              <a:t>for Management Resources</a:t>
            </a:r>
          </a:p>
        </p:txBody>
      </p:sp>
      <p:cxnSp>
        <p:nvCxnSpPr>
          <p:cNvPr id="35" name="Straight Connector 34">
            <a:extLst>
              <a:ext uri="{FF2B5EF4-FFF2-40B4-BE49-F238E27FC236}">
                <a16:creationId xmlns:a16="http://schemas.microsoft.com/office/drawing/2014/main" id="{FCB13F69-E63D-6F42-AC14-E8913523CE4F}"/>
              </a:ext>
              <a:ext uri="{C183D7F6-B498-43B3-948B-1728B52AA6E4}">
                <adec:decorative xmlns:adec="http://schemas.microsoft.com/office/drawing/2017/decorative" val="1"/>
              </a:ext>
            </a:extLst>
          </p:cNvPr>
          <p:cNvCxnSpPr/>
          <p:nvPr userDrawn="1"/>
        </p:nvCxnSpPr>
        <p:spPr>
          <a:xfrm flipV="1">
            <a:off x="4527521" y="1397167"/>
            <a:ext cx="673943" cy="7388"/>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DBABF587-A775-7A41-BCCC-D00843575552}"/>
              </a:ext>
              <a:ext uri="{C183D7F6-B498-43B3-948B-1728B52AA6E4}">
                <adec:decorative xmlns:adec="http://schemas.microsoft.com/office/drawing/2017/decorative" val="1"/>
              </a:ext>
            </a:extLst>
          </p:cNvPr>
          <p:cNvCxnSpPr>
            <a:cxnSpLocks/>
            <a:stCxn id="39" idx="2"/>
          </p:cNvCxnSpPr>
          <p:nvPr userDrawn="1"/>
        </p:nvCxnSpPr>
        <p:spPr>
          <a:xfrm>
            <a:off x="6155484" y="1589222"/>
            <a:ext cx="0" cy="2040990"/>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37" name="TextBox 30">
            <a:extLst>
              <a:ext uri="{FF2B5EF4-FFF2-40B4-BE49-F238E27FC236}">
                <a16:creationId xmlns:a16="http://schemas.microsoft.com/office/drawing/2014/main" id="{AE59D5C3-36AE-4045-B39A-1512673FE4B4}"/>
              </a:ext>
            </a:extLst>
          </p:cNvPr>
          <p:cNvSpPr txBox="1">
            <a:spLocks noChangeArrowheads="1"/>
          </p:cNvSpPr>
          <p:nvPr userDrawn="1"/>
        </p:nvSpPr>
        <p:spPr bwMode="auto">
          <a:xfrm>
            <a:off x="6914675" y="2033444"/>
            <a:ext cx="2912533" cy="1169551"/>
          </a:xfrm>
          <a:prstGeom prst="rect">
            <a:avLst/>
          </a:prstGeom>
          <a:noFill/>
          <a:ln w="9525">
            <a:noFill/>
            <a:miter lim="800000"/>
            <a:headEnd/>
            <a:tailEnd/>
          </a:ln>
        </p:spPr>
        <p:txBody>
          <a:bodyPr wrap="square">
            <a:spAutoFit/>
          </a:bodyPr>
          <a:lstStyle/>
          <a:p>
            <a:r>
              <a:rPr lang="en-US" sz="1400" b="1" dirty="0">
                <a:cs typeface="Arial" panose="020B0604020202020204" pitchFamily="34" charset="0"/>
              </a:rPr>
              <a:t>Jim </a:t>
            </a:r>
            <a:r>
              <a:rPr lang="en-US" sz="1400" b="1" dirty="0" err="1">
                <a:cs typeface="Arial" panose="020B0604020202020204" pitchFamily="34" charset="0"/>
              </a:rPr>
              <a:t>Olthoff</a:t>
            </a:r>
            <a:endParaRPr lang="en-US" sz="1400" b="1" dirty="0">
              <a:cs typeface="Arial" panose="020B0604020202020204" pitchFamily="34" charset="0"/>
            </a:endParaRPr>
          </a:p>
          <a:p>
            <a:r>
              <a:rPr lang="en-US" sz="1400" dirty="0">
                <a:cs typeface="Arial" panose="020B0604020202020204" pitchFamily="34" charset="0"/>
              </a:rPr>
              <a:t>Under Secretary of Commerce for Standards and Technology, and </a:t>
            </a:r>
          </a:p>
          <a:p>
            <a:r>
              <a:rPr lang="en-US" sz="1400" dirty="0">
                <a:cs typeface="Arial" panose="020B0604020202020204" pitchFamily="34" charset="0"/>
              </a:rPr>
              <a:t>NIST Director</a:t>
            </a:r>
          </a:p>
          <a:p>
            <a:r>
              <a:rPr lang="en-US" sz="1400" dirty="0">
                <a:cs typeface="Arial" panose="020B0604020202020204" pitchFamily="34" charset="0"/>
              </a:rPr>
              <a:t>(Acting)</a:t>
            </a:r>
          </a:p>
        </p:txBody>
      </p:sp>
      <p:pic>
        <p:nvPicPr>
          <p:cNvPr id="38" name="Picture 37" descr="Portrait of Del Brockett. He is wearing a black jacket. In the background is the American flag. ">
            <a:extLst>
              <a:ext uri="{FF2B5EF4-FFF2-40B4-BE49-F238E27FC236}">
                <a16:creationId xmlns:a16="http://schemas.microsoft.com/office/drawing/2014/main" id="{4AC2527B-98C8-4142-8929-CD960D1021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9459905" y="4099938"/>
            <a:ext cx="1201145" cy="1478289"/>
          </a:xfrm>
          <a:prstGeom prst="rect">
            <a:avLst/>
          </a:prstGeom>
        </p:spPr>
      </p:pic>
      <p:sp>
        <p:nvSpPr>
          <p:cNvPr id="39" name="TextBox 38">
            <a:extLst>
              <a:ext uri="{FF2B5EF4-FFF2-40B4-BE49-F238E27FC236}">
                <a16:creationId xmlns:a16="http://schemas.microsoft.com/office/drawing/2014/main" id="{71022A99-C2BE-F44C-B720-84F7BD2B27BA}"/>
              </a:ext>
            </a:extLst>
          </p:cNvPr>
          <p:cNvSpPr txBox="1"/>
          <p:nvPr userDrawn="1"/>
        </p:nvSpPr>
        <p:spPr bwMode="auto">
          <a:xfrm>
            <a:off x="5031335" y="1250668"/>
            <a:ext cx="2248298" cy="338554"/>
          </a:xfrm>
          <a:prstGeom prst="rect">
            <a:avLst/>
          </a:prstGeom>
          <a:solidFill>
            <a:schemeClr val="bg1"/>
          </a:solidFill>
          <a:ln w="19050">
            <a:solidFill>
              <a:srgbClr val="0F294A"/>
            </a:solidFill>
          </a:ln>
          <a:effectLst/>
        </p:spPr>
        <p:txBody>
          <a:bodyPr wrap="square">
            <a:spAutoFit/>
          </a:bodyPr>
          <a:lstStyle/>
          <a:p>
            <a:pPr algn="ctr" eaLnBrk="0" hangingPunct="0">
              <a:defRPr/>
            </a:pPr>
            <a:r>
              <a:rPr lang="en-US" sz="1600" b="1" dirty="0">
                <a:ea typeface="Calibri" pitchFamily="34" charset="0"/>
                <a:cs typeface="Arial" panose="020B0604020202020204" pitchFamily="34" charset="0"/>
              </a:rPr>
              <a:t>Director</a:t>
            </a:r>
            <a:endParaRPr lang="en-US" sz="1600" u="sng" dirty="0">
              <a:cs typeface="Arial" panose="020B0604020202020204" pitchFamily="34" charset="0"/>
            </a:endParaRPr>
          </a:p>
        </p:txBody>
      </p:sp>
      <p:pic>
        <p:nvPicPr>
          <p:cNvPr id="40" name="Picture 39">
            <a:extLst>
              <a:ext uri="{FF2B5EF4-FFF2-40B4-BE49-F238E27FC236}">
                <a16:creationId xmlns:a16="http://schemas.microsoft.com/office/drawing/2014/main" id="{A3C9C755-AEF4-C144-9F8B-A484288D0B76}"/>
              </a:ext>
            </a:extLst>
          </p:cNvPr>
          <p:cNvPicPr>
            <a:picLocks noChangeAspect="1"/>
          </p:cNvPicPr>
          <p:nvPr userDrawn="1"/>
        </p:nvPicPr>
        <p:blipFill rotWithShape="1">
          <a:blip r:embed="rId5"/>
          <a:srcRect l="6437" b="22916"/>
          <a:stretch/>
        </p:blipFill>
        <p:spPr>
          <a:xfrm>
            <a:off x="1693390" y="4092313"/>
            <a:ext cx="1256022" cy="1478289"/>
          </a:xfrm>
          <a:prstGeom prst="rect">
            <a:avLst/>
          </a:prstGeom>
        </p:spPr>
      </p:pic>
      <p:sp>
        <p:nvSpPr>
          <p:cNvPr id="41" name="TextBox 4">
            <a:extLst>
              <a:ext uri="{FF2B5EF4-FFF2-40B4-BE49-F238E27FC236}">
                <a16:creationId xmlns:a16="http://schemas.microsoft.com/office/drawing/2014/main" id="{AD108F6D-408B-EC48-AA4E-D52ACD759B6C}"/>
              </a:ext>
            </a:extLst>
          </p:cNvPr>
          <p:cNvSpPr txBox="1">
            <a:spLocks noChangeArrowheads="1"/>
          </p:cNvSpPr>
          <p:nvPr userDrawn="1"/>
        </p:nvSpPr>
        <p:spPr bwMode="auto">
          <a:xfrm>
            <a:off x="4336422" y="3643200"/>
            <a:ext cx="3570008" cy="338554"/>
          </a:xfrm>
          <a:prstGeom prst="rect">
            <a:avLst/>
          </a:prstGeom>
          <a:solidFill>
            <a:schemeClr val="bg1"/>
          </a:solidFill>
          <a:ln w="19050">
            <a:solidFill>
              <a:srgbClr val="0F294A"/>
            </a:solidFill>
            <a:miter lim="800000"/>
            <a:headEnd/>
            <a:tailEnd/>
          </a:ln>
          <a:effectLst/>
        </p:spPr>
        <p:txBody>
          <a:bodyPr wrap="square">
            <a:spAutoFit/>
          </a:bodyPr>
          <a:lstStyle/>
          <a:p>
            <a:pPr algn="ctr" defTabSz="457200" eaLnBrk="0" hangingPunct="0"/>
            <a:r>
              <a:rPr lang="en-US" sz="1600" b="1" dirty="0">
                <a:ea typeface="Calibri" pitchFamily="34" charset="0"/>
                <a:cs typeface="Arial" panose="020B0604020202020204" pitchFamily="34" charset="0"/>
              </a:rPr>
              <a:t>Innovation and Industry Services</a:t>
            </a:r>
          </a:p>
        </p:txBody>
      </p:sp>
      <p:pic>
        <p:nvPicPr>
          <p:cNvPr id="42" name="Picture 2">
            <a:extLst>
              <a:ext uri="{FF2B5EF4-FFF2-40B4-BE49-F238E27FC236}">
                <a16:creationId xmlns:a16="http://schemas.microsoft.com/office/drawing/2014/main" id="{F3F5E6A8-71D9-E74A-A6E5-AB0893C68AC6}"/>
              </a:ext>
            </a:extLst>
          </p:cNvPr>
          <p:cNvPicPr>
            <a:picLocks noChangeAspect="1" noChangeArrowheads="1"/>
          </p:cNvPicPr>
          <p:nvPr userDrawn="1"/>
        </p:nvPicPr>
        <p:blipFill>
          <a:blip r:embed="rId6"/>
          <a:srcRect/>
          <a:stretch/>
        </p:blipFill>
        <p:spPr bwMode="auto">
          <a:xfrm>
            <a:off x="5494291" y="4095192"/>
            <a:ext cx="1342424" cy="1429433"/>
          </a:xfrm>
          <a:prstGeom prst="rect">
            <a:avLst/>
          </a:prstGeom>
          <a:noFill/>
          <a:ln w="9525">
            <a:noFill/>
            <a:miter lim="800000"/>
            <a:headEnd/>
            <a:tailEnd/>
          </a:ln>
        </p:spPr>
      </p:pic>
      <p:pic>
        <p:nvPicPr>
          <p:cNvPr id="43" name="Picture 42" descr="Portrait of Jim Olthoff. He is wearing a black jacket. In the background is the American flag. ">
            <a:extLst>
              <a:ext uri="{FF2B5EF4-FFF2-40B4-BE49-F238E27FC236}">
                <a16:creationId xmlns:a16="http://schemas.microsoft.com/office/drawing/2014/main" id="{88AC13AC-54A1-E441-BA09-9FC984A06B16}"/>
              </a:ext>
            </a:extLst>
          </p:cNvPr>
          <p:cNvPicPr>
            <a:picLocks noChangeAspect="1"/>
          </p:cNvPicPr>
          <p:nvPr userDrawn="1"/>
        </p:nvPicPr>
        <p:blipFill>
          <a:blip r:embed="rId7" cstate="screen">
            <a:extLst>
              <a:ext uri="{28A0092B-C50C-407E-A947-70E740481C1C}">
                <a14:useLocalDpi xmlns:a14="http://schemas.microsoft.com/office/drawing/2010/main"/>
              </a:ext>
            </a:extLst>
          </a:blip>
          <a:stretch>
            <a:fillRect/>
          </a:stretch>
        </p:blipFill>
        <p:spPr>
          <a:xfrm>
            <a:off x="5494291" y="1702614"/>
            <a:ext cx="1292180" cy="1615226"/>
          </a:xfrm>
          <a:prstGeom prst="rect">
            <a:avLst/>
          </a:prstGeom>
        </p:spPr>
      </p:pic>
      <p:pic>
        <p:nvPicPr>
          <p:cNvPr id="44" name="Picture 43">
            <a:extLst>
              <a:ext uri="{FF2B5EF4-FFF2-40B4-BE49-F238E27FC236}">
                <a16:creationId xmlns:a16="http://schemas.microsoft.com/office/drawing/2014/main" id="{022CBB11-A3E4-2946-BE9F-1D4C538AD6C8}"/>
              </a:ext>
            </a:extLst>
          </p:cNvPr>
          <p:cNvPicPr>
            <a:picLocks noChangeAspect="1"/>
          </p:cNvPicPr>
          <p:nvPr userDrawn="1"/>
        </p:nvPicPr>
        <p:blipFill rotWithShape="1">
          <a:blip r:embed="rId8"/>
          <a:srcRect t="8034"/>
          <a:stretch/>
        </p:blipFill>
        <p:spPr>
          <a:xfrm>
            <a:off x="2355227" y="1687830"/>
            <a:ext cx="1413435" cy="1624844"/>
          </a:xfrm>
          <a:prstGeom prst="rect">
            <a:avLst/>
          </a:prstGeom>
        </p:spPr>
      </p:pic>
      <p:sp>
        <p:nvSpPr>
          <p:cNvPr id="45" name="TextBox 30">
            <a:extLst>
              <a:ext uri="{FF2B5EF4-FFF2-40B4-BE49-F238E27FC236}">
                <a16:creationId xmlns:a16="http://schemas.microsoft.com/office/drawing/2014/main" id="{003D6AA4-21A6-8F40-953A-5DC245B8B752}"/>
              </a:ext>
            </a:extLst>
          </p:cNvPr>
          <p:cNvSpPr txBox="1">
            <a:spLocks noChangeArrowheads="1"/>
          </p:cNvSpPr>
          <p:nvPr userDrawn="1"/>
        </p:nvSpPr>
        <p:spPr bwMode="auto">
          <a:xfrm>
            <a:off x="216691" y="2081105"/>
            <a:ext cx="1664187" cy="954107"/>
          </a:xfrm>
          <a:prstGeom prst="rect">
            <a:avLst/>
          </a:prstGeom>
          <a:noFill/>
          <a:ln w="9525">
            <a:noFill/>
            <a:miter lim="800000"/>
            <a:headEnd/>
            <a:tailEnd/>
          </a:ln>
        </p:spPr>
        <p:txBody>
          <a:bodyPr wrap="square">
            <a:spAutoFit/>
          </a:bodyPr>
          <a:lstStyle/>
          <a:p>
            <a:pPr algn="r"/>
            <a:r>
              <a:rPr lang="en-US" sz="1400" b="1" dirty="0">
                <a:cs typeface="Arial" panose="020B0604020202020204" pitchFamily="34" charset="0"/>
              </a:rPr>
              <a:t>Charles Romine</a:t>
            </a:r>
          </a:p>
          <a:p>
            <a:pPr algn="r"/>
            <a:r>
              <a:rPr lang="en-US" sz="1400" dirty="0">
                <a:cs typeface="Arial" panose="020B0604020202020204" pitchFamily="34" charset="0"/>
              </a:rPr>
              <a:t>Chief of Staff </a:t>
            </a:r>
          </a:p>
          <a:p>
            <a:pPr marL="0" marR="0" lvl="0" indent="0" algn="r" defTabSz="914400" rtl="0" eaLnBrk="1" fontAlgn="auto" latinLnBrk="0" hangingPunct="1">
              <a:lnSpc>
                <a:spcPct val="100000"/>
              </a:lnSpc>
              <a:spcBef>
                <a:spcPts val="0"/>
              </a:spcBef>
              <a:spcAft>
                <a:spcPts val="0"/>
              </a:spcAft>
              <a:buClrTx/>
              <a:buSzTx/>
              <a:buFontTx/>
              <a:buNone/>
              <a:tabLst/>
              <a:defRPr/>
            </a:pPr>
            <a:r>
              <a:rPr lang="en-US" sz="1400" dirty="0">
                <a:cs typeface="Arial" panose="020B0604020202020204" pitchFamily="34" charset="0"/>
              </a:rPr>
              <a:t>(Acting)</a:t>
            </a:r>
          </a:p>
          <a:p>
            <a:pPr algn="r"/>
            <a:r>
              <a:rPr lang="en-US" sz="1400" dirty="0">
                <a:cs typeface="Arial" panose="020B0604020202020204" pitchFamily="34" charset="0"/>
              </a:rPr>
              <a:t> </a:t>
            </a:r>
          </a:p>
        </p:txBody>
      </p:sp>
      <p:sp>
        <p:nvSpPr>
          <p:cNvPr id="46" name="TextBox 45">
            <a:extLst>
              <a:ext uri="{FF2B5EF4-FFF2-40B4-BE49-F238E27FC236}">
                <a16:creationId xmlns:a16="http://schemas.microsoft.com/office/drawing/2014/main" id="{D4E5C180-9EFB-4C48-9E68-7E3CBD572768}"/>
              </a:ext>
            </a:extLst>
          </p:cNvPr>
          <p:cNvSpPr txBox="1"/>
          <p:nvPr userDrawn="1"/>
        </p:nvSpPr>
        <p:spPr>
          <a:xfrm>
            <a:off x="368135" y="12587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099018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0B3025B2-F8BD-074A-B93B-B3CE52BAB19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15" name="Title 1">
            <a:extLst>
              <a:ext uri="{FF2B5EF4-FFF2-40B4-BE49-F238E27FC236}">
                <a16:creationId xmlns:a16="http://schemas.microsoft.com/office/drawing/2014/main" id="{C8AB3B5E-F287-6A4D-B452-56C37FB03122}"/>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NIST Joint Institute and Center Locations</a:t>
            </a:r>
            <a:endParaRPr lang="en-US" dirty="0"/>
          </a:p>
        </p:txBody>
      </p:sp>
      <p:pic>
        <p:nvPicPr>
          <p:cNvPr id="16" name="Picture 15">
            <a:extLst>
              <a:ext uri="{FF2B5EF4-FFF2-40B4-BE49-F238E27FC236}">
                <a16:creationId xmlns:a16="http://schemas.microsoft.com/office/drawing/2014/main" id="{27DD65A3-8D4A-AF45-8715-94708781072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11" name="TextBox 2">
            <a:extLst>
              <a:ext uri="{FF2B5EF4-FFF2-40B4-BE49-F238E27FC236}">
                <a16:creationId xmlns:a16="http://schemas.microsoft.com/office/drawing/2014/main" id="{4E94E506-F106-C244-B60F-8CA086C08B6A}"/>
              </a:ext>
            </a:extLst>
          </p:cNvPr>
          <p:cNvSpPr txBox="1"/>
          <p:nvPr userDrawn="1"/>
        </p:nvSpPr>
        <p:spPr>
          <a:xfrm>
            <a:off x="3862057" y="2793864"/>
            <a:ext cx="2397140"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bg1"/>
                </a:solidFill>
                <a:cs typeface="Arial" panose="020B0604020202020204" pitchFamily="34" charset="0"/>
              </a:rPr>
              <a:t>Construction (CRF)</a:t>
            </a:r>
          </a:p>
          <a:p>
            <a:r>
              <a:rPr lang="en-US" sz="2000" b="1" dirty="0">
                <a:solidFill>
                  <a:schemeClr val="bg1"/>
                </a:solidFill>
                <a:cs typeface="Arial" panose="020B0604020202020204" pitchFamily="34" charset="0"/>
              </a:rPr>
              <a:t>$319 Million</a:t>
            </a:r>
          </a:p>
        </p:txBody>
      </p:sp>
      <p:sp>
        <p:nvSpPr>
          <p:cNvPr id="12" name="TextBox 2">
            <a:extLst>
              <a:ext uri="{FF2B5EF4-FFF2-40B4-BE49-F238E27FC236}">
                <a16:creationId xmlns:a16="http://schemas.microsoft.com/office/drawing/2014/main" id="{D7846AAB-11D3-E841-9894-7B7B61B03641}"/>
              </a:ext>
            </a:extLst>
          </p:cNvPr>
          <p:cNvSpPr txBox="1"/>
          <p:nvPr userDrawn="1"/>
        </p:nvSpPr>
        <p:spPr>
          <a:xfrm>
            <a:off x="6356593" y="3686323"/>
            <a:ext cx="2164091" cy="1193016"/>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bg1"/>
                </a:solidFill>
                <a:cs typeface="Arial" panose="020B0604020202020204" pitchFamily="34" charset="0"/>
              </a:rPr>
              <a:t>Laboratory Research (STRS) </a:t>
            </a:r>
            <a:r>
              <a:rPr lang="en-US" sz="2000" b="1" dirty="0">
                <a:solidFill>
                  <a:schemeClr val="bg1"/>
                </a:solidFill>
                <a:cs typeface="Arial" panose="020B0604020202020204" pitchFamily="34" charset="0"/>
              </a:rPr>
              <a:t>$724.5 Million</a:t>
            </a:r>
            <a:endParaRPr lang="en-US" sz="1800" b="1" dirty="0">
              <a:solidFill>
                <a:schemeClr val="bg1"/>
              </a:solidFill>
              <a:cs typeface="Arial" panose="020B0604020202020204" pitchFamily="34" charset="0"/>
            </a:endParaRPr>
          </a:p>
        </p:txBody>
      </p:sp>
      <p:pic>
        <p:nvPicPr>
          <p:cNvPr id="17" name="Picture 16">
            <a:extLst>
              <a:ext uri="{FF2B5EF4-FFF2-40B4-BE49-F238E27FC236}">
                <a16:creationId xmlns:a16="http://schemas.microsoft.com/office/drawing/2014/main" id="{35CA1B31-BBE2-B048-8CD8-C998AB332503}"/>
              </a:ext>
            </a:extLst>
          </p:cNvPr>
          <p:cNvPicPr>
            <a:picLocks noChangeAspect="1"/>
          </p:cNvPicPr>
          <p:nvPr userDrawn="1"/>
        </p:nvPicPr>
        <p:blipFill>
          <a:blip r:embed="rId4"/>
          <a:stretch>
            <a:fillRect/>
          </a:stretch>
        </p:blipFill>
        <p:spPr>
          <a:xfrm>
            <a:off x="2445" y="1090623"/>
            <a:ext cx="9348400" cy="5780224"/>
          </a:xfrm>
          <a:prstGeom prst="rect">
            <a:avLst/>
          </a:prstGeom>
        </p:spPr>
      </p:pic>
      <p:pic>
        <p:nvPicPr>
          <p:cNvPr id="18" name="Picture 17">
            <a:extLst>
              <a:ext uri="{FF2B5EF4-FFF2-40B4-BE49-F238E27FC236}">
                <a16:creationId xmlns:a16="http://schemas.microsoft.com/office/drawing/2014/main" id="{5CFD4393-4391-6045-9F32-78418A08EBF6}"/>
              </a:ext>
            </a:extLst>
          </p:cNvPr>
          <p:cNvPicPr>
            <a:picLocks noChangeAspect="1"/>
          </p:cNvPicPr>
          <p:nvPr userDrawn="1"/>
        </p:nvPicPr>
        <p:blipFill>
          <a:blip r:embed="rId5"/>
          <a:stretch>
            <a:fillRect/>
          </a:stretch>
        </p:blipFill>
        <p:spPr>
          <a:xfrm>
            <a:off x="607727" y="1416189"/>
            <a:ext cx="8623760" cy="4854477"/>
          </a:xfrm>
          <a:prstGeom prst="rect">
            <a:avLst/>
          </a:prstGeom>
          <a:ln>
            <a:noFill/>
          </a:ln>
        </p:spPr>
      </p:pic>
      <p:sp>
        <p:nvSpPr>
          <p:cNvPr id="19" name="Title 1">
            <a:extLst>
              <a:ext uri="{FF2B5EF4-FFF2-40B4-BE49-F238E27FC236}">
                <a16:creationId xmlns:a16="http://schemas.microsoft.com/office/drawing/2014/main" id="{F61E7DCD-0B06-1446-80C8-3F7BCC7DE0DC}"/>
              </a:ext>
            </a:extLst>
          </p:cNvPr>
          <p:cNvSpPr txBox="1">
            <a:spLocks/>
          </p:cNvSpPr>
          <p:nvPr userDrawn="1"/>
        </p:nvSpPr>
        <p:spPr>
          <a:xfrm>
            <a:off x="3214960" y="3169416"/>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0" name="Title 1">
            <a:extLst>
              <a:ext uri="{FF2B5EF4-FFF2-40B4-BE49-F238E27FC236}">
                <a16:creationId xmlns:a16="http://schemas.microsoft.com/office/drawing/2014/main" id="{F71C98AA-677E-F04D-9F63-3038C0AD6B81}"/>
              </a:ext>
            </a:extLst>
          </p:cNvPr>
          <p:cNvSpPr txBox="1">
            <a:spLocks/>
          </p:cNvSpPr>
          <p:nvPr userDrawn="1"/>
        </p:nvSpPr>
        <p:spPr>
          <a:xfrm>
            <a:off x="7187060" y="4277357"/>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1" name="Title 1">
            <a:extLst>
              <a:ext uri="{FF2B5EF4-FFF2-40B4-BE49-F238E27FC236}">
                <a16:creationId xmlns:a16="http://schemas.microsoft.com/office/drawing/2014/main" id="{AF95B416-3E1A-4044-95A2-0CC4233D6A9A}"/>
              </a:ext>
            </a:extLst>
          </p:cNvPr>
          <p:cNvSpPr txBox="1">
            <a:spLocks/>
          </p:cNvSpPr>
          <p:nvPr userDrawn="1"/>
        </p:nvSpPr>
        <p:spPr>
          <a:xfrm>
            <a:off x="542877" y="3142212"/>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2" name="Title 1">
            <a:extLst>
              <a:ext uri="{FF2B5EF4-FFF2-40B4-BE49-F238E27FC236}">
                <a16:creationId xmlns:a16="http://schemas.microsoft.com/office/drawing/2014/main" id="{ECBD3F4E-5A68-9D4D-876D-82B38612D03F}"/>
              </a:ext>
            </a:extLst>
          </p:cNvPr>
          <p:cNvSpPr txBox="1">
            <a:spLocks/>
          </p:cNvSpPr>
          <p:nvPr userDrawn="1"/>
        </p:nvSpPr>
        <p:spPr>
          <a:xfrm>
            <a:off x="2765628" y="5876746"/>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3" name="Title 1">
            <a:extLst>
              <a:ext uri="{FF2B5EF4-FFF2-40B4-BE49-F238E27FC236}">
                <a16:creationId xmlns:a16="http://schemas.microsoft.com/office/drawing/2014/main" id="{5ED57899-E7FA-3240-93AA-E9A2CE1D9A65}"/>
              </a:ext>
            </a:extLst>
          </p:cNvPr>
          <p:cNvSpPr txBox="1">
            <a:spLocks/>
          </p:cNvSpPr>
          <p:nvPr userDrawn="1"/>
        </p:nvSpPr>
        <p:spPr>
          <a:xfrm>
            <a:off x="3214960" y="3018945"/>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4" name="Title 1">
            <a:extLst>
              <a:ext uri="{FF2B5EF4-FFF2-40B4-BE49-F238E27FC236}">
                <a16:creationId xmlns:a16="http://schemas.microsoft.com/office/drawing/2014/main" id="{4CDE4BE8-B56C-454A-BD45-E71A377CC810}"/>
              </a:ext>
            </a:extLst>
          </p:cNvPr>
          <p:cNvSpPr txBox="1">
            <a:spLocks/>
          </p:cNvSpPr>
          <p:nvPr userDrawn="1"/>
        </p:nvSpPr>
        <p:spPr>
          <a:xfrm>
            <a:off x="7187060" y="4126886"/>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5" name="Title 1">
            <a:extLst>
              <a:ext uri="{FF2B5EF4-FFF2-40B4-BE49-F238E27FC236}">
                <a16:creationId xmlns:a16="http://schemas.microsoft.com/office/drawing/2014/main" id="{B4D6DB6D-AD46-C34E-8525-2FD726B86976}"/>
              </a:ext>
            </a:extLst>
          </p:cNvPr>
          <p:cNvSpPr txBox="1">
            <a:spLocks/>
          </p:cNvSpPr>
          <p:nvPr userDrawn="1"/>
        </p:nvSpPr>
        <p:spPr>
          <a:xfrm>
            <a:off x="542877" y="2991741"/>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sp>
        <p:nvSpPr>
          <p:cNvPr id="26" name="Title 1">
            <a:extLst>
              <a:ext uri="{FF2B5EF4-FFF2-40B4-BE49-F238E27FC236}">
                <a16:creationId xmlns:a16="http://schemas.microsoft.com/office/drawing/2014/main" id="{694A15A3-6FED-764F-B477-8EE7D0C1D4E7}"/>
              </a:ext>
            </a:extLst>
          </p:cNvPr>
          <p:cNvSpPr txBox="1">
            <a:spLocks/>
          </p:cNvSpPr>
          <p:nvPr userDrawn="1"/>
        </p:nvSpPr>
        <p:spPr>
          <a:xfrm>
            <a:off x="2765628" y="5726275"/>
            <a:ext cx="1020496" cy="483479"/>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endParaRPr lang="en-US" sz="3200" b="1" dirty="0">
              <a:solidFill>
                <a:schemeClr val="bg1"/>
              </a:solidFill>
            </a:endParaRPr>
          </a:p>
        </p:txBody>
      </p:sp>
      <p:grpSp>
        <p:nvGrpSpPr>
          <p:cNvPr id="27" name="Group 26">
            <a:extLst>
              <a:ext uri="{FF2B5EF4-FFF2-40B4-BE49-F238E27FC236}">
                <a16:creationId xmlns:a16="http://schemas.microsoft.com/office/drawing/2014/main" id="{6364D897-B602-6341-86B9-6D9D6EBC8988}"/>
              </a:ext>
            </a:extLst>
          </p:cNvPr>
          <p:cNvGrpSpPr/>
          <p:nvPr userDrawn="1"/>
        </p:nvGrpSpPr>
        <p:grpSpPr>
          <a:xfrm>
            <a:off x="9386496" y="1161625"/>
            <a:ext cx="1827651" cy="504470"/>
            <a:chOff x="9386496" y="1161625"/>
            <a:chExt cx="1827651" cy="504470"/>
          </a:xfrm>
        </p:grpSpPr>
        <p:pic>
          <p:nvPicPr>
            <p:cNvPr id="28" name="Graphic 108">
              <a:extLst>
                <a:ext uri="{FF2B5EF4-FFF2-40B4-BE49-F238E27FC236}">
                  <a16:creationId xmlns:a16="http://schemas.microsoft.com/office/drawing/2014/main" id="{FFA80D8C-CF88-E847-A5F5-2C20CBCF9BDA}"/>
                </a:ext>
              </a:extLst>
            </p:cNvPr>
            <p:cNvPicPr>
              <a:picLocks noChangeAspect="1"/>
            </p:cNvPicPr>
            <p:nvPr/>
          </p:nvPicPr>
          <p:blipFill>
            <a:blip r:embed="rId6"/>
            <a:stretch>
              <a:fillRect/>
            </a:stretch>
          </p:blipFill>
          <p:spPr>
            <a:xfrm>
              <a:off x="10839398" y="1161625"/>
              <a:ext cx="374749" cy="504470"/>
            </a:xfrm>
            <a:prstGeom prst="rect">
              <a:avLst/>
            </a:prstGeom>
          </p:spPr>
        </p:pic>
        <p:sp>
          <p:nvSpPr>
            <p:cNvPr id="29" name="TextBox 28">
              <a:extLst>
                <a:ext uri="{FF2B5EF4-FFF2-40B4-BE49-F238E27FC236}">
                  <a16:creationId xmlns:a16="http://schemas.microsoft.com/office/drawing/2014/main" id="{36B89AE2-4A3A-1943-87C3-2F509488F9DE}"/>
                </a:ext>
              </a:extLst>
            </p:cNvPr>
            <p:cNvSpPr txBox="1"/>
            <p:nvPr/>
          </p:nvSpPr>
          <p:spPr>
            <a:xfrm>
              <a:off x="9386496" y="1194762"/>
              <a:ext cx="1317861" cy="307777"/>
            </a:xfrm>
            <a:prstGeom prst="rect">
              <a:avLst/>
            </a:prstGeom>
            <a:noFill/>
          </p:spPr>
          <p:txBody>
            <a:bodyPr wrap="square" rtlCol="0">
              <a:spAutoFit/>
            </a:bodyPr>
            <a:lstStyle/>
            <a:p>
              <a:r>
                <a:rPr lang="en-US" sz="1400" b="1" dirty="0"/>
                <a:t>NIST Campuses</a:t>
              </a:r>
            </a:p>
          </p:txBody>
        </p:sp>
      </p:grpSp>
      <p:grpSp>
        <p:nvGrpSpPr>
          <p:cNvPr id="30" name="Group 29">
            <a:extLst>
              <a:ext uri="{FF2B5EF4-FFF2-40B4-BE49-F238E27FC236}">
                <a16:creationId xmlns:a16="http://schemas.microsoft.com/office/drawing/2014/main" id="{93AE01B7-00AA-EE49-A785-2F052321F0E9}"/>
              </a:ext>
            </a:extLst>
          </p:cNvPr>
          <p:cNvGrpSpPr/>
          <p:nvPr userDrawn="1"/>
        </p:nvGrpSpPr>
        <p:grpSpPr>
          <a:xfrm>
            <a:off x="9386496" y="1784590"/>
            <a:ext cx="2530035" cy="533287"/>
            <a:chOff x="9386496" y="1784590"/>
            <a:chExt cx="2530035" cy="533287"/>
          </a:xfrm>
        </p:grpSpPr>
        <p:pic>
          <p:nvPicPr>
            <p:cNvPr id="31" name="Graphic 102">
              <a:extLst>
                <a:ext uri="{FF2B5EF4-FFF2-40B4-BE49-F238E27FC236}">
                  <a16:creationId xmlns:a16="http://schemas.microsoft.com/office/drawing/2014/main" id="{6AB527EF-9214-3B4A-9B5C-C9AC0E16326A}"/>
                </a:ext>
              </a:extLst>
            </p:cNvPr>
            <p:cNvPicPr>
              <a:picLocks noChangeAspect="1"/>
            </p:cNvPicPr>
            <p:nvPr/>
          </p:nvPicPr>
          <p:blipFill>
            <a:blip r:embed="rId7"/>
            <a:stretch>
              <a:fillRect/>
            </a:stretch>
          </p:blipFill>
          <p:spPr>
            <a:xfrm>
              <a:off x="11516566" y="1784590"/>
              <a:ext cx="399965" cy="533287"/>
            </a:xfrm>
            <a:prstGeom prst="rect">
              <a:avLst/>
            </a:prstGeom>
          </p:spPr>
        </p:pic>
        <p:sp>
          <p:nvSpPr>
            <p:cNvPr id="32" name="TextBox 31">
              <a:extLst>
                <a:ext uri="{FF2B5EF4-FFF2-40B4-BE49-F238E27FC236}">
                  <a16:creationId xmlns:a16="http://schemas.microsoft.com/office/drawing/2014/main" id="{82E5ED88-0A63-9748-8A21-303852BE35CD}"/>
                </a:ext>
              </a:extLst>
            </p:cNvPr>
            <p:cNvSpPr txBox="1"/>
            <p:nvPr/>
          </p:nvSpPr>
          <p:spPr>
            <a:xfrm>
              <a:off x="9386496" y="1998702"/>
              <a:ext cx="2208618" cy="307777"/>
            </a:xfrm>
            <a:prstGeom prst="rect">
              <a:avLst/>
            </a:prstGeom>
            <a:noFill/>
          </p:spPr>
          <p:txBody>
            <a:bodyPr wrap="none" rtlCol="0">
              <a:spAutoFit/>
            </a:bodyPr>
            <a:lstStyle/>
            <a:p>
              <a:r>
                <a:rPr lang="en-US" sz="1400" b="1" dirty="0"/>
                <a:t>Joint Institutes and Centers</a:t>
              </a:r>
            </a:p>
          </p:txBody>
        </p:sp>
      </p:grpSp>
      <p:grpSp>
        <p:nvGrpSpPr>
          <p:cNvPr id="33" name="Group 32">
            <a:extLst>
              <a:ext uri="{FF2B5EF4-FFF2-40B4-BE49-F238E27FC236}">
                <a16:creationId xmlns:a16="http://schemas.microsoft.com/office/drawing/2014/main" id="{8575B130-E9F3-B24B-AAA2-A7A9CAE6239B}"/>
              </a:ext>
            </a:extLst>
          </p:cNvPr>
          <p:cNvGrpSpPr/>
          <p:nvPr userDrawn="1"/>
        </p:nvGrpSpPr>
        <p:grpSpPr>
          <a:xfrm>
            <a:off x="9386496" y="5555020"/>
            <a:ext cx="2496882" cy="533287"/>
            <a:chOff x="9386496" y="5555020"/>
            <a:chExt cx="2496882" cy="533287"/>
          </a:xfrm>
        </p:grpSpPr>
        <p:pic>
          <p:nvPicPr>
            <p:cNvPr id="34" name="Graphic 109">
              <a:extLst>
                <a:ext uri="{FF2B5EF4-FFF2-40B4-BE49-F238E27FC236}">
                  <a16:creationId xmlns:a16="http://schemas.microsoft.com/office/drawing/2014/main" id="{26ADF03A-7FD8-3144-995F-0A3902088950}"/>
                </a:ext>
              </a:extLst>
            </p:cNvPr>
            <p:cNvPicPr>
              <a:picLocks noChangeAspect="1"/>
            </p:cNvPicPr>
            <p:nvPr/>
          </p:nvPicPr>
          <p:blipFill>
            <a:blip r:embed="rId8"/>
            <a:stretch>
              <a:fillRect/>
            </a:stretch>
          </p:blipFill>
          <p:spPr>
            <a:xfrm>
              <a:off x="11483413" y="5555020"/>
              <a:ext cx="399965" cy="533287"/>
            </a:xfrm>
            <a:prstGeom prst="rect">
              <a:avLst/>
            </a:prstGeom>
          </p:spPr>
        </p:pic>
        <p:sp>
          <p:nvSpPr>
            <p:cNvPr id="35" name="TextBox 34">
              <a:extLst>
                <a:ext uri="{FF2B5EF4-FFF2-40B4-BE49-F238E27FC236}">
                  <a16:creationId xmlns:a16="http://schemas.microsoft.com/office/drawing/2014/main" id="{7899E5B6-41CC-FE41-B8D1-D556FED1BB68}"/>
                </a:ext>
              </a:extLst>
            </p:cNvPr>
            <p:cNvSpPr txBox="1"/>
            <p:nvPr/>
          </p:nvSpPr>
          <p:spPr>
            <a:xfrm>
              <a:off x="9386496" y="5684416"/>
              <a:ext cx="2130070" cy="307777"/>
            </a:xfrm>
            <a:prstGeom prst="rect">
              <a:avLst/>
            </a:prstGeom>
            <a:noFill/>
          </p:spPr>
          <p:txBody>
            <a:bodyPr wrap="none" rtlCol="0">
              <a:spAutoFit/>
            </a:bodyPr>
            <a:lstStyle/>
            <a:p>
              <a:r>
                <a:rPr lang="en-US" sz="1400" b="1" dirty="0"/>
                <a:t>NIST Centers of Excellence</a:t>
              </a:r>
              <a:endParaRPr lang="en-US" sz="1400" dirty="0"/>
            </a:p>
          </p:txBody>
        </p:sp>
      </p:grpSp>
      <p:grpSp>
        <p:nvGrpSpPr>
          <p:cNvPr id="36" name="Group 35">
            <a:extLst>
              <a:ext uri="{FF2B5EF4-FFF2-40B4-BE49-F238E27FC236}">
                <a16:creationId xmlns:a16="http://schemas.microsoft.com/office/drawing/2014/main" id="{9F38E21D-AD40-9241-A183-9E2879481C76}"/>
              </a:ext>
            </a:extLst>
          </p:cNvPr>
          <p:cNvGrpSpPr/>
          <p:nvPr userDrawn="1"/>
        </p:nvGrpSpPr>
        <p:grpSpPr>
          <a:xfrm>
            <a:off x="7466568" y="2282245"/>
            <a:ext cx="4492860" cy="1198003"/>
            <a:chOff x="7466568" y="2282245"/>
            <a:chExt cx="4492860" cy="1198003"/>
          </a:xfrm>
        </p:grpSpPr>
        <p:pic>
          <p:nvPicPr>
            <p:cNvPr id="37" name="Graphic 111">
              <a:extLst>
                <a:ext uri="{FF2B5EF4-FFF2-40B4-BE49-F238E27FC236}">
                  <a16:creationId xmlns:a16="http://schemas.microsoft.com/office/drawing/2014/main" id="{322A6AC0-BC97-7149-A2CD-4B5ABAD93C9F}"/>
                </a:ext>
              </a:extLst>
            </p:cNvPr>
            <p:cNvPicPr>
              <a:picLocks noChangeAspect="1"/>
            </p:cNvPicPr>
            <p:nvPr/>
          </p:nvPicPr>
          <p:blipFill>
            <a:blip r:embed="rId7"/>
            <a:stretch>
              <a:fillRect/>
            </a:stretch>
          </p:blipFill>
          <p:spPr>
            <a:xfrm>
              <a:off x="7466568" y="2946961"/>
              <a:ext cx="399965" cy="533287"/>
            </a:xfrm>
            <a:prstGeom prst="rect">
              <a:avLst/>
            </a:prstGeom>
          </p:spPr>
        </p:pic>
        <p:sp>
          <p:nvSpPr>
            <p:cNvPr id="38" name="Rectangle 37">
              <a:extLst>
                <a:ext uri="{FF2B5EF4-FFF2-40B4-BE49-F238E27FC236}">
                  <a16:creationId xmlns:a16="http://schemas.microsoft.com/office/drawing/2014/main" id="{E1AB14AE-47AF-B248-8513-7EDB802AA8B6}"/>
                </a:ext>
              </a:extLst>
            </p:cNvPr>
            <p:cNvSpPr/>
            <p:nvPr/>
          </p:nvSpPr>
          <p:spPr>
            <a:xfrm>
              <a:off x="9386496" y="2282245"/>
              <a:ext cx="2572932" cy="403637"/>
            </a:xfrm>
            <a:prstGeom prst="rect">
              <a:avLst/>
            </a:prstGeom>
          </p:spPr>
          <p:txBody>
            <a:bodyPr wrap="square">
              <a:spAutoFit/>
            </a:bodyPr>
            <a:lstStyle/>
            <a:p>
              <a:pPr>
                <a:lnSpc>
                  <a:spcPct val="70000"/>
                </a:lnSpc>
              </a:pPr>
              <a:r>
                <a:rPr lang="en-US" sz="1400" dirty="0"/>
                <a:t>National Cybersecurity Center of Excellence</a:t>
              </a:r>
            </a:p>
          </p:txBody>
        </p:sp>
      </p:grpSp>
      <p:grpSp>
        <p:nvGrpSpPr>
          <p:cNvPr id="39" name="Group 38">
            <a:extLst>
              <a:ext uri="{FF2B5EF4-FFF2-40B4-BE49-F238E27FC236}">
                <a16:creationId xmlns:a16="http://schemas.microsoft.com/office/drawing/2014/main" id="{7BF3B95F-0E14-1D49-8B67-3F5A78A87FC5}"/>
              </a:ext>
            </a:extLst>
          </p:cNvPr>
          <p:cNvGrpSpPr/>
          <p:nvPr userDrawn="1"/>
        </p:nvGrpSpPr>
        <p:grpSpPr>
          <a:xfrm>
            <a:off x="7704335" y="2660285"/>
            <a:ext cx="4255093" cy="878206"/>
            <a:chOff x="7704335" y="2660285"/>
            <a:chExt cx="4255093" cy="878206"/>
          </a:xfrm>
        </p:grpSpPr>
        <p:pic>
          <p:nvPicPr>
            <p:cNvPr id="40" name="Graphic 110">
              <a:extLst>
                <a:ext uri="{FF2B5EF4-FFF2-40B4-BE49-F238E27FC236}">
                  <a16:creationId xmlns:a16="http://schemas.microsoft.com/office/drawing/2014/main" id="{EC6A9B57-F182-E748-82CB-797BE915A0AF}"/>
                </a:ext>
              </a:extLst>
            </p:cNvPr>
            <p:cNvPicPr>
              <a:picLocks noChangeAspect="1"/>
            </p:cNvPicPr>
            <p:nvPr/>
          </p:nvPicPr>
          <p:blipFill>
            <a:blip r:embed="rId7"/>
            <a:stretch>
              <a:fillRect/>
            </a:stretch>
          </p:blipFill>
          <p:spPr>
            <a:xfrm>
              <a:off x="7704335" y="3005204"/>
              <a:ext cx="399965" cy="533287"/>
            </a:xfrm>
            <a:prstGeom prst="rect">
              <a:avLst/>
            </a:prstGeom>
          </p:spPr>
        </p:pic>
        <p:sp>
          <p:nvSpPr>
            <p:cNvPr id="41" name="Rectangle 40">
              <a:extLst>
                <a:ext uri="{FF2B5EF4-FFF2-40B4-BE49-F238E27FC236}">
                  <a16:creationId xmlns:a16="http://schemas.microsoft.com/office/drawing/2014/main" id="{474096E1-07A6-DA4D-9C0C-64BD29427BE8}"/>
                </a:ext>
              </a:extLst>
            </p:cNvPr>
            <p:cNvSpPr/>
            <p:nvPr/>
          </p:nvSpPr>
          <p:spPr>
            <a:xfrm>
              <a:off x="9386496" y="2660285"/>
              <a:ext cx="2572932" cy="403637"/>
            </a:xfrm>
            <a:prstGeom prst="rect">
              <a:avLst/>
            </a:prstGeom>
          </p:spPr>
          <p:txBody>
            <a:bodyPr wrap="square">
              <a:spAutoFit/>
            </a:bodyPr>
            <a:lstStyle/>
            <a:p>
              <a:pPr>
                <a:lnSpc>
                  <a:spcPct val="70000"/>
                </a:lnSpc>
              </a:pPr>
              <a:r>
                <a:rPr lang="en-US" sz="1400" dirty="0"/>
                <a:t>Institute for Bioscience &amp; Biotechnology Research</a:t>
              </a:r>
            </a:p>
          </p:txBody>
        </p:sp>
      </p:grpSp>
      <p:grpSp>
        <p:nvGrpSpPr>
          <p:cNvPr id="42" name="Group 41">
            <a:extLst>
              <a:ext uri="{FF2B5EF4-FFF2-40B4-BE49-F238E27FC236}">
                <a16:creationId xmlns:a16="http://schemas.microsoft.com/office/drawing/2014/main" id="{1F883EAE-3022-D74A-9358-E49A66646BC8}"/>
              </a:ext>
            </a:extLst>
          </p:cNvPr>
          <p:cNvGrpSpPr/>
          <p:nvPr userDrawn="1"/>
        </p:nvGrpSpPr>
        <p:grpSpPr>
          <a:xfrm>
            <a:off x="7089312" y="3961824"/>
            <a:ext cx="5470059" cy="776400"/>
            <a:chOff x="7089312" y="3961824"/>
            <a:chExt cx="5470059" cy="776400"/>
          </a:xfrm>
        </p:grpSpPr>
        <p:pic>
          <p:nvPicPr>
            <p:cNvPr id="43" name="Graphic 98">
              <a:extLst>
                <a:ext uri="{FF2B5EF4-FFF2-40B4-BE49-F238E27FC236}">
                  <a16:creationId xmlns:a16="http://schemas.microsoft.com/office/drawing/2014/main" id="{F32183B4-75E1-0D4B-85D1-813D732592B0}"/>
                </a:ext>
              </a:extLst>
            </p:cNvPr>
            <p:cNvPicPr>
              <a:picLocks noChangeAspect="1"/>
            </p:cNvPicPr>
            <p:nvPr/>
          </p:nvPicPr>
          <p:blipFill>
            <a:blip r:embed="rId7"/>
            <a:stretch>
              <a:fillRect/>
            </a:stretch>
          </p:blipFill>
          <p:spPr>
            <a:xfrm>
              <a:off x="7089312" y="4204937"/>
              <a:ext cx="399965" cy="533287"/>
            </a:xfrm>
            <a:prstGeom prst="rect">
              <a:avLst/>
            </a:prstGeom>
          </p:spPr>
        </p:pic>
        <p:sp>
          <p:nvSpPr>
            <p:cNvPr id="44" name="Rectangle 43">
              <a:extLst>
                <a:ext uri="{FF2B5EF4-FFF2-40B4-BE49-F238E27FC236}">
                  <a16:creationId xmlns:a16="http://schemas.microsoft.com/office/drawing/2014/main" id="{38F428BB-59C4-E948-A7EC-789AD0815FDF}"/>
                </a:ext>
              </a:extLst>
            </p:cNvPr>
            <p:cNvSpPr/>
            <p:nvPr/>
          </p:nvSpPr>
          <p:spPr>
            <a:xfrm>
              <a:off x="9386496" y="3961824"/>
              <a:ext cx="3172875" cy="252826"/>
            </a:xfrm>
            <a:prstGeom prst="rect">
              <a:avLst/>
            </a:prstGeom>
          </p:spPr>
          <p:txBody>
            <a:bodyPr wrap="square">
              <a:spAutoFit/>
            </a:bodyPr>
            <a:lstStyle/>
            <a:p>
              <a:pPr>
                <a:lnSpc>
                  <a:spcPct val="70000"/>
                </a:lnSpc>
              </a:pPr>
              <a:r>
                <a:rPr lang="en-US" sz="1400" dirty="0"/>
                <a:t>Hollings Marine Laboratory</a:t>
              </a:r>
            </a:p>
          </p:txBody>
        </p:sp>
      </p:grpSp>
      <p:grpSp>
        <p:nvGrpSpPr>
          <p:cNvPr id="45" name="Group 44">
            <a:extLst>
              <a:ext uri="{FF2B5EF4-FFF2-40B4-BE49-F238E27FC236}">
                <a16:creationId xmlns:a16="http://schemas.microsoft.com/office/drawing/2014/main" id="{2E5A989E-72D3-224F-A927-9A8423CCCF1C}"/>
              </a:ext>
            </a:extLst>
          </p:cNvPr>
          <p:cNvGrpSpPr/>
          <p:nvPr userDrawn="1"/>
        </p:nvGrpSpPr>
        <p:grpSpPr>
          <a:xfrm>
            <a:off x="8233590" y="2664790"/>
            <a:ext cx="4283765" cy="1789138"/>
            <a:chOff x="8233590" y="2664790"/>
            <a:chExt cx="4283765" cy="1789138"/>
          </a:xfrm>
        </p:grpSpPr>
        <p:pic>
          <p:nvPicPr>
            <p:cNvPr id="46" name="Graphic 101">
              <a:extLst>
                <a:ext uri="{FF2B5EF4-FFF2-40B4-BE49-F238E27FC236}">
                  <a16:creationId xmlns:a16="http://schemas.microsoft.com/office/drawing/2014/main" id="{86D49F59-6B42-FC47-8C7D-4C59D28D7613}"/>
                </a:ext>
              </a:extLst>
            </p:cNvPr>
            <p:cNvPicPr>
              <a:picLocks noChangeAspect="1"/>
            </p:cNvPicPr>
            <p:nvPr/>
          </p:nvPicPr>
          <p:blipFill>
            <a:blip r:embed="rId7"/>
            <a:stretch>
              <a:fillRect/>
            </a:stretch>
          </p:blipFill>
          <p:spPr>
            <a:xfrm>
              <a:off x="8233590" y="2664790"/>
              <a:ext cx="399965" cy="533287"/>
            </a:xfrm>
            <a:prstGeom prst="rect">
              <a:avLst/>
            </a:prstGeom>
          </p:spPr>
        </p:pic>
        <p:sp>
          <p:nvSpPr>
            <p:cNvPr id="47" name="Rectangle 46">
              <a:extLst>
                <a:ext uri="{FF2B5EF4-FFF2-40B4-BE49-F238E27FC236}">
                  <a16:creationId xmlns:a16="http://schemas.microsoft.com/office/drawing/2014/main" id="{EF51B269-1BCC-B047-9A1A-6C6A7B38EAFD}"/>
                </a:ext>
              </a:extLst>
            </p:cNvPr>
            <p:cNvSpPr/>
            <p:nvPr/>
          </p:nvSpPr>
          <p:spPr>
            <a:xfrm>
              <a:off x="9386496" y="4201102"/>
              <a:ext cx="3130859" cy="252826"/>
            </a:xfrm>
            <a:prstGeom prst="rect">
              <a:avLst/>
            </a:prstGeom>
          </p:spPr>
          <p:txBody>
            <a:bodyPr wrap="square">
              <a:spAutoFit/>
            </a:bodyPr>
            <a:lstStyle/>
            <a:p>
              <a:pPr>
                <a:lnSpc>
                  <a:spcPct val="70000"/>
                </a:lnSpc>
              </a:pPr>
              <a:r>
                <a:rPr lang="en-US" sz="1400" dirty="0"/>
                <a:t>Brookhaven National Laboratory</a:t>
              </a:r>
            </a:p>
          </p:txBody>
        </p:sp>
      </p:grpSp>
      <p:grpSp>
        <p:nvGrpSpPr>
          <p:cNvPr id="48" name="Group 47">
            <a:extLst>
              <a:ext uri="{FF2B5EF4-FFF2-40B4-BE49-F238E27FC236}">
                <a16:creationId xmlns:a16="http://schemas.microsoft.com/office/drawing/2014/main" id="{9B18CFB0-2D6B-C747-87C6-28CDADF99101}"/>
              </a:ext>
            </a:extLst>
          </p:cNvPr>
          <p:cNvGrpSpPr/>
          <p:nvPr userDrawn="1"/>
        </p:nvGrpSpPr>
        <p:grpSpPr>
          <a:xfrm>
            <a:off x="841709" y="3218418"/>
            <a:ext cx="11117719" cy="1640575"/>
            <a:chOff x="841709" y="3218418"/>
            <a:chExt cx="11117719" cy="1640575"/>
          </a:xfrm>
        </p:grpSpPr>
        <p:pic>
          <p:nvPicPr>
            <p:cNvPr id="49" name="Graphic 100">
              <a:extLst>
                <a:ext uri="{FF2B5EF4-FFF2-40B4-BE49-F238E27FC236}">
                  <a16:creationId xmlns:a16="http://schemas.microsoft.com/office/drawing/2014/main" id="{79FD4590-4043-4846-86E0-333759AA3B66}"/>
                </a:ext>
              </a:extLst>
            </p:cNvPr>
            <p:cNvPicPr>
              <a:picLocks noChangeAspect="1"/>
            </p:cNvPicPr>
            <p:nvPr/>
          </p:nvPicPr>
          <p:blipFill>
            <a:blip r:embed="rId7"/>
            <a:stretch>
              <a:fillRect/>
            </a:stretch>
          </p:blipFill>
          <p:spPr>
            <a:xfrm>
              <a:off x="841709" y="3218418"/>
              <a:ext cx="399965" cy="533287"/>
            </a:xfrm>
            <a:prstGeom prst="rect">
              <a:avLst/>
            </a:prstGeom>
          </p:spPr>
        </p:pic>
        <p:sp>
          <p:nvSpPr>
            <p:cNvPr id="50" name="Rectangle 49">
              <a:extLst>
                <a:ext uri="{FF2B5EF4-FFF2-40B4-BE49-F238E27FC236}">
                  <a16:creationId xmlns:a16="http://schemas.microsoft.com/office/drawing/2014/main" id="{1B3A04CB-43D0-8948-B5F5-435733DD2ECD}"/>
                </a:ext>
              </a:extLst>
            </p:cNvPr>
            <p:cNvSpPr/>
            <p:nvPr/>
          </p:nvSpPr>
          <p:spPr>
            <a:xfrm>
              <a:off x="9386496" y="4455356"/>
              <a:ext cx="2572932" cy="403637"/>
            </a:xfrm>
            <a:prstGeom prst="rect">
              <a:avLst/>
            </a:prstGeom>
          </p:spPr>
          <p:txBody>
            <a:bodyPr wrap="square">
              <a:spAutoFit/>
            </a:bodyPr>
            <a:lstStyle/>
            <a:p>
              <a:pPr>
                <a:lnSpc>
                  <a:spcPct val="70000"/>
                </a:lnSpc>
              </a:pPr>
              <a:r>
                <a:rPr lang="en-US" sz="1400" dirty="0"/>
                <a:t>Joint Initiative for Metrology in Biology</a:t>
              </a:r>
            </a:p>
          </p:txBody>
        </p:sp>
      </p:grpSp>
      <p:grpSp>
        <p:nvGrpSpPr>
          <p:cNvPr id="51" name="Group 50">
            <a:extLst>
              <a:ext uri="{FF2B5EF4-FFF2-40B4-BE49-F238E27FC236}">
                <a16:creationId xmlns:a16="http://schemas.microsoft.com/office/drawing/2014/main" id="{544DCFC3-FBD5-0843-A7F9-28B98603E539}"/>
              </a:ext>
            </a:extLst>
          </p:cNvPr>
          <p:cNvGrpSpPr/>
          <p:nvPr userDrawn="1"/>
        </p:nvGrpSpPr>
        <p:grpSpPr>
          <a:xfrm>
            <a:off x="2527888" y="5164217"/>
            <a:ext cx="9431540" cy="548786"/>
            <a:chOff x="2527888" y="5164217"/>
            <a:chExt cx="9431540" cy="548786"/>
          </a:xfrm>
        </p:grpSpPr>
        <p:pic>
          <p:nvPicPr>
            <p:cNvPr id="52" name="Graphic 99">
              <a:extLst>
                <a:ext uri="{FF2B5EF4-FFF2-40B4-BE49-F238E27FC236}">
                  <a16:creationId xmlns:a16="http://schemas.microsoft.com/office/drawing/2014/main" id="{310C905F-EE5A-874A-B26C-BD0A2ABBE75A}"/>
                </a:ext>
              </a:extLst>
            </p:cNvPr>
            <p:cNvPicPr>
              <a:picLocks noChangeAspect="1"/>
            </p:cNvPicPr>
            <p:nvPr/>
          </p:nvPicPr>
          <p:blipFill>
            <a:blip r:embed="rId9"/>
            <a:stretch>
              <a:fillRect/>
            </a:stretch>
          </p:blipFill>
          <p:spPr>
            <a:xfrm>
              <a:off x="2527888" y="5179716"/>
              <a:ext cx="399965" cy="533287"/>
            </a:xfrm>
            <a:prstGeom prst="rect">
              <a:avLst/>
            </a:prstGeom>
          </p:spPr>
        </p:pic>
        <p:sp>
          <p:nvSpPr>
            <p:cNvPr id="53" name="Rectangle 52">
              <a:extLst>
                <a:ext uri="{FF2B5EF4-FFF2-40B4-BE49-F238E27FC236}">
                  <a16:creationId xmlns:a16="http://schemas.microsoft.com/office/drawing/2014/main" id="{93C17C5A-08F0-2048-A7FE-6E5E456B5A9F}"/>
                </a:ext>
              </a:extLst>
            </p:cNvPr>
            <p:cNvSpPr/>
            <p:nvPr/>
          </p:nvSpPr>
          <p:spPr>
            <a:xfrm>
              <a:off x="9386496" y="5164217"/>
              <a:ext cx="2572932" cy="252826"/>
            </a:xfrm>
            <a:prstGeom prst="rect">
              <a:avLst/>
            </a:prstGeom>
          </p:spPr>
          <p:txBody>
            <a:bodyPr wrap="square">
              <a:spAutoFit/>
            </a:bodyPr>
            <a:lstStyle/>
            <a:p>
              <a:pPr>
                <a:lnSpc>
                  <a:spcPct val="70000"/>
                </a:lnSpc>
              </a:pPr>
              <a:r>
                <a:rPr lang="en-US" sz="1400" dirty="0"/>
                <a:t>NIST Kauai HI WWVH </a:t>
              </a:r>
            </a:p>
          </p:txBody>
        </p:sp>
      </p:grpSp>
      <p:grpSp>
        <p:nvGrpSpPr>
          <p:cNvPr id="54" name="Group 53">
            <a:extLst>
              <a:ext uri="{FF2B5EF4-FFF2-40B4-BE49-F238E27FC236}">
                <a16:creationId xmlns:a16="http://schemas.microsoft.com/office/drawing/2014/main" id="{DF30EC7E-635E-8B4B-92C7-AF3FB7225306}"/>
              </a:ext>
            </a:extLst>
          </p:cNvPr>
          <p:cNvGrpSpPr/>
          <p:nvPr userDrawn="1"/>
        </p:nvGrpSpPr>
        <p:grpSpPr>
          <a:xfrm>
            <a:off x="3049881" y="3014089"/>
            <a:ext cx="8909547" cy="944338"/>
            <a:chOff x="3049881" y="3014089"/>
            <a:chExt cx="8909547" cy="944338"/>
          </a:xfrm>
        </p:grpSpPr>
        <p:pic>
          <p:nvPicPr>
            <p:cNvPr id="55" name="Graphic 107">
              <a:extLst>
                <a:ext uri="{FF2B5EF4-FFF2-40B4-BE49-F238E27FC236}">
                  <a16:creationId xmlns:a16="http://schemas.microsoft.com/office/drawing/2014/main" id="{6A62D4F3-3ED0-EA4B-8CF6-8028F94D602D}"/>
                </a:ext>
              </a:extLst>
            </p:cNvPr>
            <p:cNvPicPr>
              <a:picLocks noChangeAspect="1"/>
            </p:cNvPicPr>
            <p:nvPr/>
          </p:nvPicPr>
          <p:blipFill>
            <a:blip r:embed="rId7"/>
            <a:stretch>
              <a:fillRect/>
            </a:stretch>
          </p:blipFill>
          <p:spPr>
            <a:xfrm>
              <a:off x="3049881" y="3014089"/>
              <a:ext cx="413922" cy="551897"/>
            </a:xfrm>
            <a:prstGeom prst="rect">
              <a:avLst/>
            </a:prstGeom>
          </p:spPr>
        </p:pic>
        <p:sp>
          <p:nvSpPr>
            <p:cNvPr id="56" name="Rectangle 55">
              <a:extLst>
                <a:ext uri="{FF2B5EF4-FFF2-40B4-BE49-F238E27FC236}">
                  <a16:creationId xmlns:a16="http://schemas.microsoft.com/office/drawing/2014/main" id="{7FB9BA38-91CD-0F48-94CD-E839404D2825}"/>
                </a:ext>
              </a:extLst>
            </p:cNvPr>
            <p:cNvSpPr/>
            <p:nvPr/>
          </p:nvSpPr>
          <p:spPr>
            <a:xfrm>
              <a:off x="9386496" y="3682967"/>
              <a:ext cx="2572932" cy="275460"/>
            </a:xfrm>
            <a:prstGeom prst="rect">
              <a:avLst/>
            </a:prstGeom>
          </p:spPr>
          <p:txBody>
            <a:bodyPr wrap="square">
              <a:spAutoFit/>
            </a:bodyPr>
            <a:lstStyle/>
            <a:p>
              <a:pPr>
                <a:lnSpc>
                  <a:spcPct val="85000"/>
                </a:lnSpc>
              </a:pPr>
              <a:r>
                <a:rPr lang="en-US" sz="1400" dirty="0"/>
                <a:t>JILA</a:t>
              </a:r>
            </a:p>
          </p:txBody>
        </p:sp>
      </p:grpSp>
      <p:grpSp>
        <p:nvGrpSpPr>
          <p:cNvPr id="57" name="Group 56">
            <a:extLst>
              <a:ext uri="{FF2B5EF4-FFF2-40B4-BE49-F238E27FC236}">
                <a16:creationId xmlns:a16="http://schemas.microsoft.com/office/drawing/2014/main" id="{B8201A2D-F2E3-194E-AF76-01F55D0DD832}"/>
              </a:ext>
            </a:extLst>
          </p:cNvPr>
          <p:cNvGrpSpPr/>
          <p:nvPr userDrawn="1"/>
        </p:nvGrpSpPr>
        <p:grpSpPr>
          <a:xfrm>
            <a:off x="7548842" y="1442346"/>
            <a:ext cx="4410586" cy="2108649"/>
            <a:chOff x="7548842" y="1442346"/>
            <a:chExt cx="4410586" cy="2108649"/>
          </a:xfrm>
        </p:grpSpPr>
        <p:pic>
          <p:nvPicPr>
            <p:cNvPr id="58" name="Graphic 105">
              <a:extLst>
                <a:ext uri="{FF2B5EF4-FFF2-40B4-BE49-F238E27FC236}">
                  <a16:creationId xmlns:a16="http://schemas.microsoft.com/office/drawing/2014/main" id="{06DC9F4F-E108-0643-8EB3-C2BD92FF8AE3}"/>
                </a:ext>
              </a:extLst>
            </p:cNvPr>
            <p:cNvPicPr>
              <a:picLocks noChangeAspect="1"/>
            </p:cNvPicPr>
            <p:nvPr/>
          </p:nvPicPr>
          <p:blipFill>
            <a:blip r:embed="rId10"/>
            <a:stretch>
              <a:fillRect/>
            </a:stretch>
          </p:blipFill>
          <p:spPr>
            <a:xfrm>
              <a:off x="7548842" y="3017708"/>
              <a:ext cx="396156" cy="533287"/>
            </a:xfrm>
            <a:prstGeom prst="rect">
              <a:avLst/>
            </a:prstGeom>
          </p:spPr>
        </p:pic>
        <p:sp>
          <p:nvSpPr>
            <p:cNvPr id="59" name="Rectangle 58">
              <a:extLst>
                <a:ext uri="{FF2B5EF4-FFF2-40B4-BE49-F238E27FC236}">
                  <a16:creationId xmlns:a16="http://schemas.microsoft.com/office/drawing/2014/main" id="{71452F7A-6814-3D4F-9E4B-C5AD7589CB55}"/>
                </a:ext>
              </a:extLst>
            </p:cNvPr>
            <p:cNvSpPr/>
            <p:nvPr/>
          </p:nvSpPr>
          <p:spPr>
            <a:xfrm>
              <a:off x="9386496" y="1442346"/>
              <a:ext cx="2572932" cy="277064"/>
            </a:xfrm>
            <a:prstGeom prst="rect">
              <a:avLst/>
            </a:prstGeom>
          </p:spPr>
          <p:txBody>
            <a:bodyPr wrap="square">
              <a:spAutoFit/>
            </a:bodyPr>
            <a:lstStyle/>
            <a:p>
              <a:pPr>
                <a:lnSpc>
                  <a:spcPct val="85000"/>
                </a:lnSpc>
              </a:pPr>
              <a:r>
                <a:rPr lang="en-US" sz="1400" dirty="0"/>
                <a:t>Gaithersburg, MD</a:t>
              </a:r>
            </a:p>
          </p:txBody>
        </p:sp>
      </p:grpSp>
      <p:grpSp>
        <p:nvGrpSpPr>
          <p:cNvPr id="60" name="Group 59">
            <a:extLst>
              <a:ext uri="{FF2B5EF4-FFF2-40B4-BE49-F238E27FC236}">
                <a16:creationId xmlns:a16="http://schemas.microsoft.com/office/drawing/2014/main" id="{38765FD6-DFF9-7540-AF2B-57B1816D8312}"/>
              </a:ext>
            </a:extLst>
          </p:cNvPr>
          <p:cNvGrpSpPr/>
          <p:nvPr userDrawn="1"/>
        </p:nvGrpSpPr>
        <p:grpSpPr>
          <a:xfrm>
            <a:off x="3184246" y="1669492"/>
            <a:ext cx="8775182" cy="2078576"/>
            <a:chOff x="3184246" y="1669492"/>
            <a:chExt cx="8775182" cy="2078576"/>
          </a:xfrm>
        </p:grpSpPr>
        <p:pic>
          <p:nvPicPr>
            <p:cNvPr id="61" name="Graphic 106">
              <a:extLst>
                <a:ext uri="{FF2B5EF4-FFF2-40B4-BE49-F238E27FC236}">
                  <a16:creationId xmlns:a16="http://schemas.microsoft.com/office/drawing/2014/main" id="{F7DE8178-4D09-354F-9F62-374A9BCC3143}"/>
                </a:ext>
              </a:extLst>
            </p:cNvPr>
            <p:cNvPicPr>
              <a:picLocks noChangeAspect="1"/>
            </p:cNvPicPr>
            <p:nvPr/>
          </p:nvPicPr>
          <p:blipFill>
            <a:blip r:embed="rId10"/>
            <a:stretch>
              <a:fillRect/>
            </a:stretch>
          </p:blipFill>
          <p:spPr>
            <a:xfrm>
              <a:off x="3184246" y="3214781"/>
              <a:ext cx="396156" cy="533287"/>
            </a:xfrm>
            <a:prstGeom prst="rect">
              <a:avLst/>
            </a:prstGeom>
          </p:spPr>
        </p:pic>
        <p:sp>
          <p:nvSpPr>
            <p:cNvPr id="62" name="Rectangle 61">
              <a:extLst>
                <a:ext uri="{FF2B5EF4-FFF2-40B4-BE49-F238E27FC236}">
                  <a16:creationId xmlns:a16="http://schemas.microsoft.com/office/drawing/2014/main" id="{9EB87BB0-1B78-0A4E-81FC-A8790506F654}"/>
                </a:ext>
              </a:extLst>
            </p:cNvPr>
            <p:cNvSpPr/>
            <p:nvPr/>
          </p:nvSpPr>
          <p:spPr>
            <a:xfrm>
              <a:off x="9386496" y="1669492"/>
              <a:ext cx="2572932" cy="277064"/>
            </a:xfrm>
            <a:prstGeom prst="rect">
              <a:avLst/>
            </a:prstGeom>
          </p:spPr>
          <p:txBody>
            <a:bodyPr wrap="square">
              <a:spAutoFit/>
            </a:bodyPr>
            <a:lstStyle/>
            <a:p>
              <a:pPr>
                <a:lnSpc>
                  <a:spcPct val="85000"/>
                </a:lnSpc>
              </a:pPr>
              <a:r>
                <a:rPr lang="en-US" sz="1400" dirty="0"/>
                <a:t>Boulder, CO</a:t>
              </a:r>
            </a:p>
          </p:txBody>
        </p:sp>
      </p:grpSp>
      <p:grpSp>
        <p:nvGrpSpPr>
          <p:cNvPr id="63" name="Group 62">
            <a:extLst>
              <a:ext uri="{FF2B5EF4-FFF2-40B4-BE49-F238E27FC236}">
                <a16:creationId xmlns:a16="http://schemas.microsoft.com/office/drawing/2014/main" id="{A86BCBA3-5537-E24E-AE28-676020E08C5A}"/>
              </a:ext>
            </a:extLst>
          </p:cNvPr>
          <p:cNvGrpSpPr/>
          <p:nvPr userDrawn="1"/>
        </p:nvGrpSpPr>
        <p:grpSpPr>
          <a:xfrm>
            <a:off x="3438590" y="2885325"/>
            <a:ext cx="8520838" cy="2779105"/>
            <a:chOff x="3438590" y="2885325"/>
            <a:chExt cx="8520838" cy="2779105"/>
          </a:xfrm>
        </p:grpSpPr>
        <p:pic>
          <p:nvPicPr>
            <p:cNvPr id="64" name="Graphic 46">
              <a:extLst>
                <a:ext uri="{FF2B5EF4-FFF2-40B4-BE49-F238E27FC236}">
                  <a16:creationId xmlns:a16="http://schemas.microsoft.com/office/drawing/2014/main" id="{96F43E18-D0CC-F846-B670-752C0A2C396F}"/>
                </a:ext>
              </a:extLst>
            </p:cNvPr>
            <p:cNvPicPr>
              <a:picLocks noChangeAspect="1"/>
            </p:cNvPicPr>
            <p:nvPr/>
          </p:nvPicPr>
          <p:blipFill>
            <a:blip r:embed="rId9"/>
            <a:stretch>
              <a:fillRect/>
            </a:stretch>
          </p:blipFill>
          <p:spPr>
            <a:xfrm>
              <a:off x="3438590" y="2885325"/>
              <a:ext cx="399965" cy="533287"/>
            </a:xfrm>
            <a:prstGeom prst="rect">
              <a:avLst/>
            </a:prstGeom>
          </p:spPr>
        </p:pic>
        <p:sp>
          <p:nvSpPr>
            <p:cNvPr id="65" name="Rectangle 64">
              <a:extLst>
                <a:ext uri="{FF2B5EF4-FFF2-40B4-BE49-F238E27FC236}">
                  <a16:creationId xmlns:a16="http://schemas.microsoft.com/office/drawing/2014/main" id="{60418A9F-94CD-8A4C-9B4E-C0B41C6856E8}"/>
                </a:ext>
              </a:extLst>
            </p:cNvPr>
            <p:cNvSpPr/>
            <p:nvPr/>
          </p:nvSpPr>
          <p:spPr>
            <a:xfrm>
              <a:off x="9386496" y="5411604"/>
              <a:ext cx="2572932" cy="252826"/>
            </a:xfrm>
            <a:prstGeom prst="rect">
              <a:avLst/>
            </a:prstGeom>
          </p:spPr>
          <p:txBody>
            <a:bodyPr wrap="square">
              <a:spAutoFit/>
            </a:bodyPr>
            <a:lstStyle/>
            <a:p>
              <a:pPr>
                <a:lnSpc>
                  <a:spcPct val="70000"/>
                </a:lnSpc>
              </a:pPr>
              <a:r>
                <a:rPr lang="en-US" sz="1400" dirty="0"/>
                <a:t>NIST Ft. Collins CO WWV</a:t>
              </a:r>
            </a:p>
          </p:txBody>
        </p:sp>
      </p:grpSp>
      <p:grpSp>
        <p:nvGrpSpPr>
          <p:cNvPr id="66" name="Group 65">
            <a:extLst>
              <a:ext uri="{FF2B5EF4-FFF2-40B4-BE49-F238E27FC236}">
                <a16:creationId xmlns:a16="http://schemas.microsoft.com/office/drawing/2014/main" id="{A7CE4B1F-2E5A-3D42-B6E0-8A07DC22CBDF}"/>
              </a:ext>
            </a:extLst>
          </p:cNvPr>
          <p:cNvGrpSpPr/>
          <p:nvPr userDrawn="1"/>
        </p:nvGrpSpPr>
        <p:grpSpPr>
          <a:xfrm>
            <a:off x="7761756" y="3061113"/>
            <a:ext cx="4193183" cy="663477"/>
            <a:chOff x="7761756" y="3061113"/>
            <a:chExt cx="4193183" cy="663477"/>
          </a:xfrm>
        </p:grpSpPr>
        <p:pic>
          <p:nvPicPr>
            <p:cNvPr id="67" name="Graphic 112">
              <a:extLst>
                <a:ext uri="{FF2B5EF4-FFF2-40B4-BE49-F238E27FC236}">
                  <a16:creationId xmlns:a16="http://schemas.microsoft.com/office/drawing/2014/main" id="{2FB0E087-3EF0-2142-8389-D7D56EA27330}"/>
                </a:ext>
              </a:extLst>
            </p:cNvPr>
            <p:cNvPicPr>
              <a:picLocks noChangeAspect="1"/>
            </p:cNvPicPr>
            <p:nvPr/>
          </p:nvPicPr>
          <p:blipFill>
            <a:blip r:embed="rId7"/>
            <a:stretch>
              <a:fillRect/>
            </a:stretch>
          </p:blipFill>
          <p:spPr>
            <a:xfrm>
              <a:off x="7761756" y="3191303"/>
              <a:ext cx="399965" cy="533287"/>
            </a:xfrm>
            <a:prstGeom prst="rect">
              <a:avLst/>
            </a:prstGeom>
          </p:spPr>
        </p:pic>
        <p:sp>
          <p:nvSpPr>
            <p:cNvPr id="68" name="Rectangle 67">
              <a:extLst>
                <a:ext uri="{FF2B5EF4-FFF2-40B4-BE49-F238E27FC236}">
                  <a16:creationId xmlns:a16="http://schemas.microsoft.com/office/drawing/2014/main" id="{811AED5F-E92D-694C-A0ED-EF87311C3325}"/>
                </a:ext>
              </a:extLst>
            </p:cNvPr>
            <p:cNvSpPr/>
            <p:nvPr/>
          </p:nvSpPr>
          <p:spPr>
            <a:xfrm>
              <a:off x="9386496" y="3061113"/>
              <a:ext cx="2568443" cy="403637"/>
            </a:xfrm>
            <a:prstGeom prst="rect">
              <a:avLst/>
            </a:prstGeom>
          </p:spPr>
          <p:txBody>
            <a:bodyPr wrap="square">
              <a:spAutoFit/>
            </a:bodyPr>
            <a:lstStyle/>
            <a:p>
              <a:pPr>
                <a:lnSpc>
                  <a:spcPct val="70000"/>
                </a:lnSpc>
              </a:pPr>
              <a:r>
                <a:rPr lang="en-US" sz="1400" dirty="0"/>
                <a:t>Joint Institute for Quantum </a:t>
              </a:r>
            </a:p>
            <a:p>
              <a:pPr>
                <a:lnSpc>
                  <a:spcPct val="70000"/>
                </a:lnSpc>
              </a:pPr>
              <a:r>
                <a:rPr lang="en-US" sz="1400" dirty="0"/>
                <a:t>Computer Science</a:t>
              </a:r>
            </a:p>
          </p:txBody>
        </p:sp>
        <p:sp>
          <p:nvSpPr>
            <p:cNvPr id="69" name="Rectangle 68">
              <a:extLst>
                <a:ext uri="{FF2B5EF4-FFF2-40B4-BE49-F238E27FC236}">
                  <a16:creationId xmlns:a16="http://schemas.microsoft.com/office/drawing/2014/main" id="{8DB1608B-4B7E-314F-92AA-4E4DA4BB5783}"/>
                </a:ext>
              </a:extLst>
            </p:cNvPr>
            <p:cNvSpPr/>
            <p:nvPr/>
          </p:nvSpPr>
          <p:spPr>
            <a:xfrm>
              <a:off x="9386496" y="3451251"/>
              <a:ext cx="2568443" cy="252826"/>
            </a:xfrm>
            <a:prstGeom prst="rect">
              <a:avLst/>
            </a:prstGeom>
          </p:spPr>
          <p:txBody>
            <a:bodyPr wrap="square">
              <a:spAutoFit/>
            </a:bodyPr>
            <a:lstStyle/>
            <a:p>
              <a:pPr>
                <a:lnSpc>
                  <a:spcPct val="70000"/>
                </a:lnSpc>
              </a:pPr>
              <a:r>
                <a:rPr lang="en-US" sz="1400" dirty="0"/>
                <a:t>Joint Quantum Institute</a:t>
              </a:r>
            </a:p>
          </p:txBody>
        </p:sp>
      </p:grpSp>
      <p:grpSp>
        <p:nvGrpSpPr>
          <p:cNvPr id="70" name="Group 69">
            <a:extLst>
              <a:ext uri="{FF2B5EF4-FFF2-40B4-BE49-F238E27FC236}">
                <a16:creationId xmlns:a16="http://schemas.microsoft.com/office/drawing/2014/main" id="{4DB8266B-A9B0-C946-B43E-54DBB4591A50}"/>
              </a:ext>
            </a:extLst>
          </p:cNvPr>
          <p:cNvGrpSpPr/>
          <p:nvPr userDrawn="1"/>
        </p:nvGrpSpPr>
        <p:grpSpPr>
          <a:xfrm>
            <a:off x="9386496" y="4709049"/>
            <a:ext cx="2608583" cy="533287"/>
            <a:chOff x="9386496" y="4709049"/>
            <a:chExt cx="2608583" cy="533287"/>
          </a:xfrm>
        </p:grpSpPr>
        <p:sp>
          <p:nvSpPr>
            <p:cNvPr id="71" name="TextBox 70">
              <a:extLst>
                <a:ext uri="{FF2B5EF4-FFF2-40B4-BE49-F238E27FC236}">
                  <a16:creationId xmlns:a16="http://schemas.microsoft.com/office/drawing/2014/main" id="{17719CE1-9699-BA4A-8E79-79DFAE2CDF1F}"/>
                </a:ext>
              </a:extLst>
            </p:cNvPr>
            <p:cNvSpPr txBox="1"/>
            <p:nvPr/>
          </p:nvSpPr>
          <p:spPr>
            <a:xfrm>
              <a:off x="9386496" y="4882079"/>
              <a:ext cx="2317237" cy="307777"/>
            </a:xfrm>
            <a:prstGeom prst="rect">
              <a:avLst/>
            </a:prstGeom>
            <a:noFill/>
          </p:spPr>
          <p:txBody>
            <a:bodyPr wrap="none" rtlCol="0">
              <a:spAutoFit/>
            </a:bodyPr>
            <a:lstStyle/>
            <a:p>
              <a:r>
                <a:rPr lang="en-US" sz="1400" b="1" dirty="0"/>
                <a:t>Atomic Clock Signal Stations </a:t>
              </a:r>
            </a:p>
          </p:txBody>
        </p:sp>
        <p:pic>
          <p:nvPicPr>
            <p:cNvPr id="72" name="Graphic 99">
              <a:extLst>
                <a:ext uri="{FF2B5EF4-FFF2-40B4-BE49-F238E27FC236}">
                  <a16:creationId xmlns:a16="http://schemas.microsoft.com/office/drawing/2014/main" id="{766DB3A3-9241-4043-9456-DFBCC842BD6E}"/>
                </a:ext>
              </a:extLst>
            </p:cNvPr>
            <p:cNvPicPr>
              <a:picLocks noChangeAspect="1"/>
            </p:cNvPicPr>
            <p:nvPr/>
          </p:nvPicPr>
          <p:blipFill>
            <a:blip r:embed="rId9"/>
            <a:stretch>
              <a:fillRect/>
            </a:stretch>
          </p:blipFill>
          <p:spPr>
            <a:xfrm>
              <a:off x="11595114" y="4709049"/>
              <a:ext cx="399965" cy="533287"/>
            </a:xfrm>
            <a:prstGeom prst="rect">
              <a:avLst/>
            </a:prstGeom>
          </p:spPr>
        </p:pic>
      </p:grpSp>
      <p:grpSp>
        <p:nvGrpSpPr>
          <p:cNvPr id="73" name="Group 72">
            <a:extLst>
              <a:ext uri="{FF2B5EF4-FFF2-40B4-BE49-F238E27FC236}">
                <a16:creationId xmlns:a16="http://schemas.microsoft.com/office/drawing/2014/main" id="{02773CDA-B753-EF49-B37F-85AFB6A2F589}"/>
              </a:ext>
            </a:extLst>
          </p:cNvPr>
          <p:cNvGrpSpPr/>
          <p:nvPr userDrawn="1"/>
        </p:nvGrpSpPr>
        <p:grpSpPr>
          <a:xfrm>
            <a:off x="5781681" y="2707527"/>
            <a:ext cx="6177747" cy="3997818"/>
            <a:chOff x="5781681" y="2707527"/>
            <a:chExt cx="6177747" cy="3997818"/>
          </a:xfrm>
        </p:grpSpPr>
        <p:pic>
          <p:nvPicPr>
            <p:cNvPr id="74" name="Graphic 103">
              <a:extLst>
                <a:ext uri="{FF2B5EF4-FFF2-40B4-BE49-F238E27FC236}">
                  <a16:creationId xmlns:a16="http://schemas.microsoft.com/office/drawing/2014/main" id="{409BCBEA-C8FD-8C40-99FF-2D0AF202F133}"/>
                </a:ext>
              </a:extLst>
            </p:cNvPr>
            <p:cNvPicPr>
              <a:picLocks noChangeAspect="1"/>
            </p:cNvPicPr>
            <p:nvPr/>
          </p:nvPicPr>
          <p:blipFill>
            <a:blip r:embed="rId8"/>
            <a:stretch>
              <a:fillRect/>
            </a:stretch>
          </p:blipFill>
          <p:spPr>
            <a:xfrm>
              <a:off x="5781681" y="2707527"/>
              <a:ext cx="399965" cy="533287"/>
            </a:xfrm>
            <a:prstGeom prst="rect">
              <a:avLst/>
            </a:prstGeom>
          </p:spPr>
        </p:pic>
        <p:sp>
          <p:nvSpPr>
            <p:cNvPr id="75" name="Rectangle 74">
              <a:extLst>
                <a:ext uri="{FF2B5EF4-FFF2-40B4-BE49-F238E27FC236}">
                  <a16:creationId xmlns:a16="http://schemas.microsoft.com/office/drawing/2014/main" id="{2129ED30-30C9-D649-B389-5AD67D7DC1B7}"/>
                </a:ext>
              </a:extLst>
            </p:cNvPr>
            <p:cNvSpPr/>
            <p:nvPr/>
          </p:nvSpPr>
          <p:spPr>
            <a:xfrm>
              <a:off x="9386496" y="6428281"/>
              <a:ext cx="2572932" cy="277064"/>
            </a:xfrm>
            <a:prstGeom prst="rect">
              <a:avLst/>
            </a:prstGeom>
          </p:spPr>
          <p:txBody>
            <a:bodyPr wrap="square">
              <a:spAutoFit/>
            </a:bodyPr>
            <a:lstStyle/>
            <a:p>
              <a:pPr>
                <a:lnSpc>
                  <a:spcPct val="85000"/>
                </a:lnSpc>
              </a:pPr>
              <a:r>
                <a:rPr lang="en-US" sz="1400" dirty="0"/>
                <a:t>Advanced Materials</a:t>
              </a:r>
            </a:p>
          </p:txBody>
        </p:sp>
        <p:pic>
          <p:nvPicPr>
            <p:cNvPr id="76" name="Picture 75">
              <a:extLst>
                <a:ext uri="{FF2B5EF4-FFF2-40B4-BE49-F238E27FC236}">
                  <a16:creationId xmlns:a16="http://schemas.microsoft.com/office/drawing/2014/main" id="{D7229DDB-8B16-CE44-9AEF-4E442E221491}"/>
                </a:ext>
              </a:extLst>
            </p:cNvPr>
            <p:cNvPicPr>
              <a:picLocks noChangeAspect="1"/>
            </p:cNvPicPr>
            <p:nvPr/>
          </p:nvPicPr>
          <p:blipFill>
            <a:blip r:embed="rId11"/>
            <a:stretch>
              <a:fillRect/>
            </a:stretch>
          </p:blipFill>
          <p:spPr>
            <a:xfrm>
              <a:off x="7577707" y="4049318"/>
              <a:ext cx="160723" cy="167711"/>
            </a:xfrm>
            <a:prstGeom prst="rect">
              <a:avLst/>
            </a:prstGeom>
          </p:spPr>
        </p:pic>
      </p:grpSp>
      <p:grpSp>
        <p:nvGrpSpPr>
          <p:cNvPr id="77" name="Group 76">
            <a:extLst>
              <a:ext uri="{FF2B5EF4-FFF2-40B4-BE49-F238E27FC236}">
                <a16:creationId xmlns:a16="http://schemas.microsoft.com/office/drawing/2014/main" id="{702B465A-31BA-D543-91A3-B83151C71E2E}"/>
              </a:ext>
            </a:extLst>
          </p:cNvPr>
          <p:cNvGrpSpPr/>
          <p:nvPr userDrawn="1"/>
        </p:nvGrpSpPr>
        <p:grpSpPr>
          <a:xfrm>
            <a:off x="1241674" y="2506049"/>
            <a:ext cx="10717754" cy="3723222"/>
            <a:chOff x="1241674" y="2506049"/>
            <a:chExt cx="10717754" cy="3723222"/>
          </a:xfrm>
        </p:grpSpPr>
        <p:pic>
          <p:nvPicPr>
            <p:cNvPr id="78" name="Graphic 104">
              <a:extLst>
                <a:ext uri="{FF2B5EF4-FFF2-40B4-BE49-F238E27FC236}">
                  <a16:creationId xmlns:a16="http://schemas.microsoft.com/office/drawing/2014/main" id="{355C9EEA-465D-004C-B494-F7B951B3338B}"/>
                </a:ext>
              </a:extLst>
            </p:cNvPr>
            <p:cNvPicPr>
              <a:picLocks noChangeAspect="1"/>
            </p:cNvPicPr>
            <p:nvPr/>
          </p:nvPicPr>
          <p:blipFill>
            <a:blip r:embed="rId8"/>
            <a:stretch>
              <a:fillRect/>
            </a:stretch>
          </p:blipFill>
          <p:spPr>
            <a:xfrm>
              <a:off x="5093705" y="2506049"/>
              <a:ext cx="399965" cy="533287"/>
            </a:xfrm>
            <a:prstGeom prst="rect">
              <a:avLst/>
            </a:prstGeom>
          </p:spPr>
        </p:pic>
        <p:sp>
          <p:nvSpPr>
            <p:cNvPr id="79" name="Rectangle 78">
              <a:extLst>
                <a:ext uri="{FF2B5EF4-FFF2-40B4-BE49-F238E27FC236}">
                  <a16:creationId xmlns:a16="http://schemas.microsoft.com/office/drawing/2014/main" id="{29642130-B156-F340-BB37-D0FA7C3043DE}"/>
                </a:ext>
              </a:extLst>
            </p:cNvPr>
            <p:cNvSpPr/>
            <p:nvPr/>
          </p:nvSpPr>
          <p:spPr>
            <a:xfrm>
              <a:off x="9386496" y="5952207"/>
              <a:ext cx="2572932" cy="277064"/>
            </a:xfrm>
            <a:prstGeom prst="rect">
              <a:avLst/>
            </a:prstGeom>
          </p:spPr>
          <p:txBody>
            <a:bodyPr wrap="square">
              <a:spAutoFit/>
            </a:bodyPr>
            <a:lstStyle/>
            <a:p>
              <a:pPr>
                <a:lnSpc>
                  <a:spcPct val="85000"/>
                </a:lnSpc>
              </a:pPr>
              <a:r>
                <a:rPr lang="en-US" sz="1400" dirty="0"/>
                <a:t>Forensic Science</a:t>
              </a:r>
            </a:p>
          </p:txBody>
        </p:sp>
        <p:pic>
          <p:nvPicPr>
            <p:cNvPr id="80" name="Picture 79">
              <a:extLst>
                <a:ext uri="{FF2B5EF4-FFF2-40B4-BE49-F238E27FC236}">
                  <a16:creationId xmlns:a16="http://schemas.microsoft.com/office/drawing/2014/main" id="{DBA46853-2A02-714E-8A91-44341F8C0261}"/>
                </a:ext>
              </a:extLst>
            </p:cNvPr>
            <p:cNvPicPr>
              <a:picLocks noChangeAspect="1"/>
            </p:cNvPicPr>
            <p:nvPr/>
          </p:nvPicPr>
          <p:blipFill>
            <a:blip r:embed="rId11"/>
            <a:stretch>
              <a:fillRect/>
            </a:stretch>
          </p:blipFill>
          <p:spPr>
            <a:xfrm>
              <a:off x="7477346" y="3670176"/>
              <a:ext cx="160723" cy="167711"/>
            </a:xfrm>
            <a:prstGeom prst="rect">
              <a:avLst/>
            </a:prstGeom>
          </p:spPr>
        </p:pic>
        <p:pic>
          <p:nvPicPr>
            <p:cNvPr id="81" name="Picture 80">
              <a:extLst>
                <a:ext uri="{FF2B5EF4-FFF2-40B4-BE49-F238E27FC236}">
                  <a16:creationId xmlns:a16="http://schemas.microsoft.com/office/drawing/2014/main" id="{BF11748D-2A32-914C-BA34-03B6FDA026AD}"/>
                </a:ext>
              </a:extLst>
            </p:cNvPr>
            <p:cNvPicPr>
              <a:picLocks noChangeAspect="1"/>
            </p:cNvPicPr>
            <p:nvPr/>
          </p:nvPicPr>
          <p:blipFill>
            <a:blip r:embed="rId11"/>
            <a:stretch>
              <a:fillRect/>
            </a:stretch>
          </p:blipFill>
          <p:spPr>
            <a:xfrm>
              <a:off x="7265473" y="3090313"/>
              <a:ext cx="160723" cy="167711"/>
            </a:xfrm>
            <a:prstGeom prst="rect">
              <a:avLst/>
            </a:prstGeom>
          </p:spPr>
        </p:pic>
        <p:pic>
          <p:nvPicPr>
            <p:cNvPr id="82" name="Picture 81">
              <a:extLst>
                <a:ext uri="{FF2B5EF4-FFF2-40B4-BE49-F238E27FC236}">
                  <a16:creationId xmlns:a16="http://schemas.microsoft.com/office/drawing/2014/main" id="{82AB8C96-086E-0E46-BD1E-BE94DA25419A}"/>
                </a:ext>
              </a:extLst>
            </p:cNvPr>
            <p:cNvPicPr>
              <a:picLocks noChangeAspect="1"/>
            </p:cNvPicPr>
            <p:nvPr/>
          </p:nvPicPr>
          <p:blipFill>
            <a:blip r:embed="rId11"/>
            <a:stretch>
              <a:fillRect/>
            </a:stretch>
          </p:blipFill>
          <p:spPr>
            <a:xfrm>
              <a:off x="1241674" y="4193501"/>
              <a:ext cx="160723" cy="167711"/>
            </a:xfrm>
            <a:prstGeom prst="rect">
              <a:avLst/>
            </a:prstGeom>
          </p:spPr>
        </p:pic>
      </p:grpSp>
      <p:grpSp>
        <p:nvGrpSpPr>
          <p:cNvPr id="83" name="Group 82">
            <a:extLst>
              <a:ext uri="{FF2B5EF4-FFF2-40B4-BE49-F238E27FC236}">
                <a16:creationId xmlns:a16="http://schemas.microsoft.com/office/drawing/2014/main" id="{8C883388-A904-CA42-909C-ABBF69E1BA76}"/>
              </a:ext>
            </a:extLst>
          </p:cNvPr>
          <p:cNvGrpSpPr/>
          <p:nvPr userDrawn="1"/>
        </p:nvGrpSpPr>
        <p:grpSpPr>
          <a:xfrm>
            <a:off x="761347" y="1840481"/>
            <a:ext cx="11198081" cy="4631465"/>
            <a:chOff x="761347" y="1840481"/>
            <a:chExt cx="11198081" cy="4631465"/>
          </a:xfrm>
        </p:grpSpPr>
        <p:sp>
          <p:nvSpPr>
            <p:cNvPr id="84" name="Rectangle 83">
              <a:extLst>
                <a:ext uri="{FF2B5EF4-FFF2-40B4-BE49-F238E27FC236}">
                  <a16:creationId xmlns:a16="http://schemas.microsoft.com/office/drawing/2014/main" id="{40C3E210-EF33-6E44-875A-6D8838025B6B}"/>
                </a:ext>
              </a:extLst>
            </p:cNvPr>
            <p:cNvSpPr/>
            <p:nvPr/>
          </p:nvSpPr>
          <p:spPr>
            <a:xfrm>
              <a:off x="9386496" y="6194882"/>
              <a:ext cx="2572932" cy="277064"/>
            </a:xfrm>
            <a:prstGeom prst="rect">
              <a:avLst/>
            </a:prstGeom>
          </p:spPr>
          <p:txBody>
            <a:bodyPr wrap="square">
              <a:spAutoFit/>
            </a:bodyPr>
            <a:lstStyle/>
            <a:p>
              <a:pPr>
                <a:lnSpc>
                  <a:spcPct val="85000"/>
                </a:lnSpc>
              </a:pPr>
              <a:r>
                <a:rPr lang="en-US" sz="1400" dirty="0"/>
                <a:t>Disaster Resilience</a:t>
              </a:r>
            </a:p>
          </p:txBody>
        </p:sp>
        <p:pic>
          <p:nvPicPr>
            <p:cNvPr id="85" name="Graphic 46">
              <a:extLst>
                <a:ext uri="{FF2B5EF4-FFF2-40B4-BE49-F238E27FC236}">
                  <a16:creationId xmlns:a16="http://schemas.microsoft.com/office/drawing/2014/main" id="{8B7D93D3-290E-7941-AE39-E1014F1308D4}"/>
                </a:ext>
              </a:extLst>
            </p:cNvPr>
            <p:cNvPicPr>
              <a:picLocks noChangeAspect="1"/>
            </p:cNvPicPr>
            <p:nvPr/>
          </p:nvPicPr>
          <p:blipFill>
            <a:blip r:embed="rId8"/>
            <a:stretch>
              <a:fillRect/>
            </a:stretch>
          </p:blipFill>
          <p:spPr>
            <a:xfrm>
              <a:off x="3438590" y="3309071"/>
              <a:ext cx="399965" cy="533286"/>
            </a:xfrm>
            <a:prstGeom prst="rect">
              <a:avLst/>
            </a:prstGeom>
          </p:spPr>
        </p:pic>
        <p:pic>
          <p:nvPicPr>
            <p:cNvPr id="86" name="Picture 85">
              <a:extLst>
                <a:ext uri="{FF2B5EF4-FFF2-40B4-BE49-F238E27FC236}">
                  <a16:creationId xmlns:a16="http://schemas.microsoft.com/office/drawing/2014/main" id="{16B38E01-4A2B-4944-AF00-2C44CEFD9E20}"/>
                </a:ext>
              </a:extLst>
            </p:cNvPr>
            <p:cNvPicPr>
              <a:picLocks noChangeAspect="1"/>
            </p:cNvPicPr>
            <p:nvPr/>
          </p:nvPicPr>
          <p:blipFill>
            <a:blip r:embed="rId11"/>
            <a:stretch>
              <a:fillRect/>
            </a:stretch>
          </p:blipFill>
          <p:spPr>
            <a:xfrm>
              <a:off x="4950242" y="5179716"/>
              <a:ext cx="160723" cy="167711"/>
            </a:xfrm>
            <a:prstGeom prst="rect">
              <a:avLst/>
            </a:prstGeom>
          </p:spPr>
        </p:pic>
        <p:pic>
          <p:nvPicPr>
            <p:cNvPr id="87" name="Picture 86">
              <a:extLst>
                <a:ext uri="{FF2B5EF4-FFF2-40B4-BE49-F238E27FC236}">
                  <a16:creationId xmlns:a16="http://schemas.microsoft.com/office/drawing/2014/main" id="{148E42E4-7822-6F42-873F-5AAAA74CC4A3}"/>
                </a:ext>
              </a:extLst>
            </p:cNvPr>
            <p:cNvPicPr>
              <a:picLocks noChangeAspect="1"/>
            </p:cNvPicPr>
            <p:nvPr/>
          </p:nvPicPr>
          <p:blipFill>
            <a:blip r:embed="rId11"/>
            <a:stretch>
              <a:fillRect/>
            </a:stretch>
          </p:blipFill>
          <p:spPr>
            <a:xfrm>
              <a:off x="5013343" y="4828756"/>
              <a:ext cx="160723" cy="167711"/>
            </a:xfrm>
            <a:prstGeom prst="rect">
              <a:avLst/>
            </a:prstGeom>
          </p:spPr>
        </p:pic>
        <p:pic>
          <p:nvPicPr>
            <p:cNvPr id="88" name="Picture 87">
              <a:extLst>
                <a:ext uri="{FF2B5EF4-FFF2-40B4-BE49-F238E27FC236}">
                  <a16:creationId xmlns:a16="http://schemas.microsoft.com/office/drawing/2014/main" id="{F8348315-7DAA-AD4D-9AE1-C0885D1430DB}"/>
                </a:ext>
              </a:extLst>
            </p:cNvPr>
            <p:cNvPicPr>
              <a:picLocks noChangeAspect="1"/>
            </p:cNvPicPr>
            <p:nvPr/>
          </p:nvPicPr>
          <p:blipFill>
            <a:blip r:embed="rId11"/>
            <a:stretch>
              <a:fillRect/>
            </a:stretch>
          </p:blipFill>
          <p:spPr>
            <a:xfrm rot="5836949">
              <a:off x="4689253" y="4101112"/>
              <a:ext cx="148134" cy="154575"/>
            </a:xfrm>
            <a:prstGeom prst="rect">
              <a:avLst/>
            </a:prstGeom>
          </p:spPr>
        </p:pic>
        <p:pic>
          <p:nvPicPr>
            <p:cNvPr id="89" name="Picture 88">
              <a:extLst>
                <a:ext uri="{FF2B5EF4-FFF2-40B4-BE49-F238E27FC236}">
                  <a16:creationId xmlns:a16="http://schemas.microsoft.com/office/drawing/2014/main" id="{55DC3D23-5EDB-D340-BF1E-369A99E7A985}"/>
                </a:ext>
              </a:extLst>
            </p:cNvPr>
            <p:cNvPicPr>
              <a:picLocks noChangeAspect="1"/>
            </p:cNvPicPr>
            <p:nvPr/>
          </p:nvPicPr>
          <p:blipFill>
            <a:blip r:embed="rId11"/>
            <a:stretch>
              <a:fillRect/>
            </a:stretch>
          </p:blipFill>
          <p:spPr>
            <a:xfrm>
              <a:off x="4816118" y="3475220"/>
              <a:ext cx="160723" cy="167711"/>
            </a:xfrm>
            <a:prstGeom prst="rect">
              <a:avLst/>
            </a:prstGeom>
          </p:spPr>
        </p:pic>
        <p:pic>
          <p:nvPicPr>
            <p:cNvPr id="90" name="Picture 89">
              <a:extLst>
                <a:ext uri="{FF2B5EF4-FFF2-40B4-BE49-F238E27FC236}">
                  <a16:creationId xmlns:a16="http://schemas.microsoft.com/office/drawing/2014/main" id="{A079E438-F513-9247-B8EB-C1787BB8D254}"/>
                </a:ext>
              </a:extLst>
            </p:cNvPr>
            <p:cNvPicPr>
              <a:picLocks noChangeAspect="1"/>
            </p:cNvPicPr>
            <p:nvPr/>
          </p:nvPicPr>
          <p:blipFill>
            <a:blip r:embed="rId11"/>
            <a:stretch>
              <a:fillRect/>
            </a:stretch>
          </p:blipFill>
          <p:spPr>
            <a:xfrm>
              <a:off x="6235032" y="5006096"/>
              <a:ext cx="160723" cy="167711"/>
            </a:xfrm>
            <a:prstGeom prst="rect">
              <a:avLst/>
            </a:prstGeom>
          </p:spPr>
        </p:pic>
        <p:pic>
          <p:nvPicPr>
            <p:cNvPr id="91" name="Picture 90">
              <a:extLst>
                <a:ext uri="{FF2B5EF4-FFF2-40B4-BE49-F238E27FC236}">
                  <a16:creationId xmlns:a16="http://schemas.microsoft.com/office/drawing/2014/main" id="{2F1F7040-DE88-1840-AA71-749F2530ED0F}"/>
                </a:ext>
              </a:extLst>
            </p:cNvPr>
            <p:cNvPicPr>
              <a:picLocks noChangeAspect="1"/>
            </p:cNvPicPr>
            <p:nvPr/>
          </p:nvPicPr>
          <p:blipFill>
            <a:blip r:embed="rId11"/>
            <a:stretch>
              <a:fillRect/>
            </a:stretch>
          </p:blipFill>
          <p:spPr>
            <a:xfrm>
              <a:off x="5255956" y="3035382"/>
              <a:ext cx="160723" cy="167711"/>
            </a:xfrm>
            <a:prstGeom prst="rect">
              <a:avLst/>
            </a:prstGeom>
          </p:spPr>
        </p:pic>
        <p:pic>
          <p:nvPicPr>
            <p:cNvPr id="92" name="Picture 91">
              <a:extLst>
                <a:ext uri="{FF2B5EF4-FFF2-40B4-BE49-F238E27FC236}">
                  <a16:creationId xmlns:a16="http://schemas.microsoft.com/office/drawing/2014/main" id="{E7A603C8-8451-654D-B092-F0673B203E15}"/>
                </a:ext>
              </a:extLst>
            </p:cNvPr>
            <p:cNvPicPr>
              <a:picLocks noChangeAspect="1"/>
            </p:cNvPicPr>
            <p:nvPr/>
          </p:nvPicPr>
          <p:blipFill>
            <a:blip r:embed="rId11"/>
            <a:stretch>
              <a:fillRect/>
            </a:stretch>
          </p:blipFill>
          <p:spPr>
            <a:xfrm>
              <a:off x="5950437" y="3324749"/>
              <a:ext cx="160723" cy="167711"/>
            </a:xfrm>
            <a:prstGeom prst="rect">
              <a:avLst/>
            </a:prstGeom>
          </p:spPr>
        </p:pic>
        <p:pic>
          <p:nvPicPr>
            <p:cNvPr id="93" name="Picture 92">
              <a:extLst>
                <a:ext uri="{FF2B5EF4-FFF2-40B4-BE49-F238E27FC236}">
                  <a16:creationId xmlns:a16="http://schemas.microsoft.com/office/drawing/2014/main" id="{33E9F544-C1CF-744D-A78F-3F339E4F4038}"/>
                </a:ext>
              </a:extLst>
            </p:cNvPr>
            <p:cNvPicPr>
              <a:picLocks noChangeAspect="1"/>
            </p:cNvPicPr>
            <p:nvPr/>
          </p:nvPicPr>
          <p:blipFill>
            <a:blip r:embed="rId11"/>
            <a:stretch>
              <a:fillRect/>
            </a:stretch>
          </p:blipFill>
          <p:spPr>
            <a:xfrm>
              <a:off x="761347" y="2361342"/>
              <a:ext cx="160723" cy="167711"/>
            </a:xfrm>
            <a:prstGeom prst="rect">
              <a:avLst/>
            </a:prstGeom>
          </p:spPr>
        </p:pic>
        <p:pic>
          <p:nvPicPr>
            <p:cNvPr id="94" name="Picture 93">
              <a:extLst>
                <a:ext uri="{FF2B5EF4-FFF2-40B4-BE49-F238E27FC236}">
                  <a16:creationId xmlns:a16="http://schemas.microsoft.com/office/drawing/2014/main" id="{D2519AA3-8E6E-BA48-BCAA-13DFFE0BA909}"/>
                </a:ext>
              </a:extLst>
            </p:cNvPr>
            <p:cNvPicPr>
              <a:picLocks noChangeAspect="1"/>
            </p:cNvPicPr>
            <p:nvPr/>
          </p:nvPicPr>
          <p:blipFill>
            <a:blip r:embed="rId11"/>
            <a:stretch>
              <a:fillRect/>
            </a:stretch>
          </p:blipFill>
          <p:spPr>
            <a:xfrm>
              <a:off x="992841" y="1840481"/>
              <a:ext cx="160723" cy="167711"/>
            </a:xfrm>
            <a:prstGeom prst="rect">
              <a:avLst/>
            </a:prstGeom>
          </p:spPr>
        </p:pic>
        <p:pic>
          <p:nvPicPr>
            <p:cNvPr id="95" name="Picture 94">
              <a:extLst>
                <a:ext uri="{FF2B5EF4-FFF2-40B4-BE49-F238E27FC236}">
                  <a16:creationId xmlns:a16="http://schemas.microsoft.com/office/drawing/2014/main" id="{0263E93A-59E2-F94A-BD7E-FCF288842C16}"/>
                </a:ext>
              </a:extLst>
            </p:cNvPr>
            <p:cNvPicPr>
              <a:picLocks noChangeAspect="1"/>
            </p:cNvPicPr>
            <p:nvPr/>
          </p:nvPicPr>
          <p:blipFill>
            <a:blip r:embed="rId11"/>
            <a:stretch>
              <a:fillRect/>
            </a:stretch>
          </p:blipFill>
          <p:spPr>
            <a:xfrm>
              <a:off x="1483011" y="4435240"/>
              <a:ext cx="160723" cy="167711"/>
            </a:xfrm>
            <a:prstGeom prst="rect">
              <a:avLst/>
            </a:prstGeom>
          </p:spPr>
        </p:pic>
      </p:grpSp>
    </p:spTree>
    <p:extLst>
      <p:ext uri="{BB962C8B-B14F-4D97-AF65-F5344CB8AC3E}">
        <p14:creationId xmlns:p14="http://schemas.microsoft.com/office/powerpoint/2010/main" val="2091692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77"/>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83"/>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0B3025B2-F8BD-074A-B93B-B3CE52BAB19B}"/>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15" name="Title 1">
            <a:extLst>
              <a:ext uri="{FF2B5EF4-FFF2-40B4-BE49-F238E27FC236}">
                <a16:creationId xmlns:a16="http://schemas.microsoft.com/office/drawing/2014/main" id="{C8AB3B5E-F287-6A4D-B452-56C37FB03122}"/>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NIST FY 2021 Budget : $1,034.5 B</a:t>
            </a:r>
            <a:endParaRPr lang="en-US" dirty="0"/>
          </a:p>
        </p:txBody>
      </p:sp>
      <p:pic>
        <p:nvPicPr>
          <p:cNvPr id="16" name="Picture 15">
            <a:extLst>
              <a:ext uri="{FF2B5EF4-FFF2-40B4-BE49-F238E27FC236}">
                <a16:creationId xmlns:a16="http://schemas.microsoft.com/office/drawing/2014/main" id="{27DD65A3-8D4A-AF45-8715-947087810724}"/>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graphicFrame>
        <p:nvGraphicFramePr>
          <p:cNvPr id="23" name="Chart 22">
            <a:extLst>
              <a:ext uri="{FF2B5EF4-FFF2-40B4-BE49-F238E27FC236}">
                <a16:creationId xmlns:a16="http://schemas.microsoft.com/office/drawing/2014/main" id="{31C4B299-846C-F541-ABB9-F9ED04C40A6C}"/>
              </a:ext>
            </a:extLst>
          </p:cNvPr>
          <p:cNvGraphicFramePr/>
          <p:nvPr userDrawn="1">
            <p:extLst>
              <p:ext uri="{D42A27DB-BD31-4B8C-83A1-F6EECF244321}">
                <p14:modId xmlns:p14="http://schemas.microsoft.com/office/powerpoint/2010/main" val="3391923197"/>
              </p:ext>
            </p:extLst>
          </p:nvPr>
        </p:nvGraphicFramePr>
        <p:xfrm>
          <a:off x="1217917" y="1000493"/>
          <a:ext cx="9865893" cy="556419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0" name="Chart 19">
            <a:extLst>
              <a:ext uri="{FF2B5EF4-FFF2-40B4-BE49-F238E27FC236}">
                <a16:creationId xmlns:a16="http://schemas.microsoft.com/office/drawing/2014/main" id="{5E9FBA25-0F13-124F-AE6F-C76405A63173}"/>
              </a:ext>
            </a:extLst>
          </p:cNvPr>
          <p:cNvGraphicFramePr/>
          <p:nvPr userDrawn="1">
            <p:extLst>
              <p:ext uri="{D42A27DB-BD31-4B8C-83A1-F6EECF244321}">
                <p14:modId xmlns:p14="http://schemas.microsoft.com/office/powerpoint/2010/main" val="3078035357"/>
              </p:ext>
            </p:extLst>
          </p:nvPr>
        </p:nvGraphicFramePr>
        <p:xfrm>
          <a:off x="1217917" y="1147819"/>
          <a:ext cx="9865893" cy="5564199"/>
        </p:xfrm>
        <a:graphic>
          <a:graphicData uri="http://schemas.openxmlformats.org/drawingml/2006/chart">
            <c:chart xmlns:c="http://schemas.openxmlformats.org/drawingml/2006/chart" xmlns:r="http://schemas.openxmlformats.org/officeDocument/2006/relationships" r:id="rId5"/>
          </a:graphicData>
        </a:graphic>
      </p:graphicFrame>
      <p:sp>
        <p:nvSpPr>
          <p:cNvPr id="21" name="TextBox 2">
            <a:extLst>
              <a:ext uri="{FF2B5EF4-FFF2-40B4-BE49-F238E27FC236}">
                <a16:creationId xmlns:a16="http://schemas.microsoft.com/office/drawing/2014/main" id="{DD5C27F4-AEA7-EE45-8008-56EC9D46C6F1}"/>
              </a:ext>
            </a:extLst>
          </p:cNvPr>
          <p:cNvSpPr txBox="1"/>
          <p:nvPr userDrawn="1"/>
        </p:nvSpPr>
        <p:spPr>
          <a:xfrm>
            <a:off x="574040" y="3852279"/>
            <a:ext cx="3278607"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cs typeface="Arial" panose="020B0604020202020204" pitchFamily="34" charset="0"/>
              </a:rPr>
              <a:t>ITS (Manufacturing USA)</a:t>
            </a:r>
          </a:p>
          <a:p>
            <a:r>
              <a:rPr lang="en-US" sz="2000" b="1" dirty="0">
                <a:cs typeface="Arial" panose="020B0604020202020204" pitchFamily="34" charset="0"/>
              </a:rPr>
              <a:t>$16.5 Million</a:t>
            </a:r>
          </a:p>
        </p:txBody>
      </p:sp>
      <p:sp>
        <p:nvSpPr>
          <p:cNvPr id="22" name="TextBox 2">
            <a:extLst>
              <a:ext uri="{FF2B5EF4-FFF2-40B4-BE49-F238E27FC236}">
                <a16:creationId xmlns:a16="http://schemas.microsoft.com/office/drawing/2014/main" id="{F3AA0562-60DA-7D43-9BA0-21179A7AB598}"/>
              </a:ext>
            </a:extLst>
          </p:cNvPr>
          <p:cNvSpPr txBox="1"/>
          <p:nvPr userDrawn="1"/>
        </p:nvSpPr>
        <p:spPr>
          <a:xfrm>
            <a:off x="1593747" y="5073601"/>
            <a:ext cx="2401475"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cs typeface="Arial" panose="020B0604020202020204" pitchFamily="34" charset="0"/>
              </a:rPr>
              <a:t>ITS (Hollings MEP)</a:t>
            </a:r>
          </a:p>
          <a:p>
            <a:r>
              <a:rPr lang="en-US" sz="2000" b="1" dirty="0">
                <a:cs typeface="Arial" panose="020B0604020202020204" pitchFamily="34" charset="0"/>
              </a:rPr>
              <a:t>$150 Million</a:t>
            </a:r>
          </a:p>
        </p:txBody>
      </p:sp>
      <p:sp>
        <p:nvSpPr>
          <p:cNvPr id="29" name="TextBox 2">
            <a:extLst>
              <a:ext uri="{FF2B5EF4-FFF2-40B4-BE49-F238E27FC236}">
                <a16:creationId xmlns:a16="http://schemas.microsoft.com/office/drawing/2014/main" id="{C61504A7-1114-4347-826A-7CE110158625}"/>
              </a:ext>
            </a:extLst>
          </p:cNvPr>
          <p:cNvSpPr txBox="1"/>
          <p:nvPr userDrawn="1"/>
        </p:nvSpPr>
        <p:spPr>
          <a:xfrm>
            <a:off x="1415202" y="2279985"/>
            <a:ext cx="2397140" cy="834190"/>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tx1"/>
                </a:solidFill>
                <a:cs typeface="Arial" panose="020B0604020202020204" pitchFamily="34" charset="0"/>
              </a:rPr>
              <a:t>Construction (CRF)</a:t>
            </a:r>
          </a:p>
          <a:p>
            <a:r>
              <a:rPr lang="en-US" sz="2000" b="1" dirty="0">
                <a:solidFill>
                  <a:schemeClr val="tx1"/>
                </a:solidFill>
                <a:cs typeface="Arial" panose="020B0604020202020204" pitchFamily="34" charset="0"/>
              </a:rPr>
              <a:t>$80 Million</a:t>
            </a:r>
          </a:p>
        </p:txBody>
      </p:sp>
      <p:sp>
        <p:nvSpPr>
          <p:cNvPr id="30" name="TextBox 2">
            <a:extLst>
              <a:ext uri="{FF2B5EF4-FFF2-40B4-BE49-F238E27FC236}">
                <a16:creationId xmlns:a16="http://schemas.microsoft.com/office/drawing/2014/main" id="{831E9584-9C6E-4946-9959-D9F73FF58E14}"/>
              </a:ext>
            </a:extLst>
          </p:cNvPr>
          <p:cNvSpPr txBox="1"/>
          <p:nvPr userDrawn="1"/>
        </p:nvSpPr>
        <p:spPr>
          <a:xfrm>
            <a:off x="6356593" y="3686323"/>
            <a:ext cx="2164091" cy="1193016"/>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2000" dirty="0">
                <a:solidFill>
                  <a:schemeClr val="bg1"/>
                </a:solidFill>
                <a:cs typeface="Arial" panose="020B0604020202020204" pitchFamily="34" charset="0"/>
              </a:rPr>
              <a:t>Laboratory Research (STRS) </a:t>
            </a:r>
            <a:r>
              <a:rPr lang="en-US" sz="2000" b="1" dirty="0">
                <a:solidFill>
                  <a:schemeClr val="bg1"/>
                </a:solidFill>
                <a:cs typeface="Arial" panose="020B0604020202020204" pitchFamily="34" charset="0"/>
              </a:rPr>
              <a:t>$788 Million</a:t>
            </a:r>
            <a:endParaRPr lang="en-US" sz="1800" b="1" dirty="0">
              <a:solidFill>
                <a:schemeClr val="bg1"/>
              </a:solidFill>
              <a:cs typeface="Arial" panose="020B0604020202020204" pitchFamily="34" charset="0"/>
            </a:endParaRPr>
          </a:p>
        </p:txBody>
      </p:sp>
      <p:sp>
        <p:nvSpPr>
          <p:cNvPr id="31" name="TextBox 30">
            <a:extLst>
              <a:ext uri="{FF2B5EF4-FFF2-40B4-BE49-F238E27FC236}">
                <a16:creationId xmlns:a16="http://schemas.microsoft.com/office/drawing/2014/main" id="{3DCF8F60-5C8A-EA41-BBB7-C2B6A657F00C}"/>
              </a:ext>
            </a:extLst>
          </p:cNvPr>
          <p:cNvSpPr txBox="1"/>
          <p:nvPr userDrawn="1"/>
        </p:nvSpPr>
        <p:spPr>
          <a:xfrm>
            <a:off x="7438638" y="6264965"/>
            <a:ext cx="2683107" cy="338554"/>
          </a:xfrm>
          <a:prstGeom prst="rect">
            <a:avLst/>
          </a:prstGeom>
          <a:noFill/>
        </p:spPr>
        <p:txBody>
          <a:bodyPr wrap="none" rtlCol="0">
            <a:spAutoFit/>
          </a:bodyPr>
          <a:lstStyle/>
          <a:p>
            <a:r>
              <a:rPr lang="en-US" sz="1600" dirty="0"/>
              <a:t>FY 2021 Appropriated Budget </a:t>
            </a:r>
          </a:p>
        </p:txBody>
      </p:sp>
    </p:spTree>
    <p:extLst>
      <p:ext uri="{BB962C8B-B14F-4D97-AF65-F5344CB8AC3E}">
        <p14:creationId xmlns:p14="http://schemas.microsoft.com/office/powerpoint/2010/main" val="257516428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AF32696-EA7F-5748-9F52-B929B1822A7F}"/>
              </a:ext>
            </a:extLst>
          </p:cNvPr>
          <p:cNvCxnSpPr/>
          <p:nvPr userDrawn="1"/>
        </p:nvCxnSpPr>
        <p:spPr>
          <a:xfrm>
            <a:off x="8866208" y="1085956"/>
            <a:ext cx="0" cy="3208252"/>
          </a:xfrm>
          <a:prstGeom prst="line">
            <a:avLst/>
          </a:prstGeom>
          <a:ln w="15875">
            <a:solidFill>
              <a:srgbClr val="193968"/>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19523CFC-0290-8443-8795-72B3317FFB13}"/>
              </a:ext>
            </a:extLst>
          </p:cNvPr>
          <p:cNvSpPr/>
          <p:nvPr userDrawn="1"/>
        </p:nvSpPr>
        <p:spPr>
          <a:xfrm>
            <a:off x="2424544" y="3931919"/>
            <a:ext cx="9767455" cy="2926081"/>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FDBB8398-06C0-5842-82EB-B24E68637357}"/>
              </a:ext>
            </a:extLst>
          </p:cNvPr>
          <p:cNvSpPr txBox="1">
            <a:spLocks/>
          </p:cNvSpPr>
          <p:nvPr userDrawn="1"/>
        </p:nvSpPr>
        <p:spPr>
          <a:xfrm>
            <a:off x="1099457" y="-6531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r>
              <a:rPr lang="en-US" sz="4000" dirty="0">
                <a:solidFill>
                  <a:schemeClr val="bg1"/>
                </a:solidFill>
              </a:rPr>
              <a:t>Innovation</a:t>
            </a:r>
            <a:endParaRPr lang="en-US" sz="4000" dirty="0">
              <a:solidFill>
                <a:schemeClr val="bg1"/>
              </a:solidFill>
              <a:latin typeface="+mn-lt"/>
            </a:endParaRPr>
          </a:p>
        </p:txBody>
      </p:sp>
      <p:pic>
        <p:nvPicPr>
          <p:cNvPr id="11" name="Picture 4" descr="abraham lincoln famous quotes">
            <a:extLst>
              <a:ext uri="{FF2B5EF4-FFF2-40B4-BE49-F238E27FC236}">
                <a16:creationId xmlns:a16="http://schemas.microsoft.com/office/drawing/2014/main" id="{31238FCF-C1CB-EB49-A322-A065675978C2}"/>
              </a:ext>
            </a:extLst>
          </p:cNvPr>
          <p:cNvPicPr>
            <a:picLocks noChangeAspect="1" noChangeArrowheads="1"/>
          </p:cNvPicPr>
          <p:nvPr userDrawn="1"/>
        </p:nvPicPr>
        <p:blipFill rotWithShape="1">
          <a:blip r:embed="rId2" cstate="screen">
            <a:extLst>
              <a:ext uri="{28A0092B-C50C-407E-A947-70E740481C1C}">
                <a14:useLocalDpi xmlns:a14="http://schemas.microsoft.com/office/drawing/2010/main"/>
              </a:ext>
            </a:extLst>
          </a:blip>
          <a:srcRect/>
          <a:stretch/>
        </p:blipFill>
        <p:spPr bwMode="auto">
          <a:xfrm>
            <a:off x="-13855" y="1074381"/>
            <a:ext cx="2438400" cy="30647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ED0E114-B668-8D4D-8D0E-846F84DC7DBF}"/>
              </a:ext>
            </a:extLst>
          </p:cNvPr>
          <p:cNvSpPr txBox="1"/>
          <p:nvPr userDrawn="1"/>
        </p:nvSpPr>
        <p:spPr>
          <a:xfrm>
            <a:off x="2567080" y="1461560"/>
            <a:ext cx="5674103" cy="2185214"/>
          </a:xfrm>
          <a:prstGeom prst="rect">
            <a:avLst/>
          </a:prstGeom>
          <a:noFill/>
          <a:ln>
            <a:noFill/>
          </a:ln>
        </p:spPr>
        <p:txBody>
          <a:bodyPr wrap="square" rtlCol="0">
            <a:spAutoFit/>
          </a:bodyPr>
          <a:lstStyle/>
          <a:p>
            <a:r>
              <a:rPr lang="en-US" sz="2800" dirty="0"/>
              <a:t>The patent system … added the fuel of interest to the fire of genius in the discovery and production of new and useful things.</a:t>
            </a:r>
          </a:p>
          <a:p>
            <a:r>
              <a:rPr lang="en-US" sz="2000" i="1" dirty="0"/>
              <a:t>	</a:t>
            </a:r>
            <a:r>
              <a:rPr lang="en-US" i="1" dirty="0"/>
              <a:t>Abraham Lincoln – April 6, 1858</a:t>
            </a:r>
          </a:p>
        </p:txBody>
      </p:sp>
      <p:pic>
        <p:nvPicPr>
          <p:cNvPr id="13" name="Picture 6" descr="http://ipwatchdog.com/images/george-washington-150-180.jpg">
            <a:extLst>
              <a:ext uri="{FF2B5EF4-FFF2-40B4-BE49-F238E27FC236}">
                <a16:creationId xmlns:a16="http://schemas.microsoft.com/office/drawing/2014/main" id="{F8724A43-6581-C44B-808F-7B7DCD21A7CD}"/>
              </a:ext>
            </a:extLst>
          </p:cNvPr>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13855" y="3931920"/>
            <a:ext cx="2438400" cy="292608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Image result">
            <a:extLst>
              <a:ext uri="{FF2B5EF4-FFF2-40B4-BE49-F238E27FC236}">
                <a16:creationId xmlns:a16="http://schemas.microsoft.com/office/drawing/2014/main" id="{B40D9F77-AEA1-714D-8708-89767A5AD13E}"/>
              </a:ext>
            </a:extLst>
          </p:cNvPr>
          <p:cNvPicPr>
            <a:picLocks noChangeAspect="1" noChangeArrowheads="1"/>
          </p:cNvPicPr>
          <p:nvPr userDrawn="1"/>
        </p:nvPicPr>
        <p:blipFill rotWithShape="1">
          <a:blip r:embed="rId4" cstate="screen">
            <a:extLst>
              <a:ext uri="{28A0092B-C50C-407E-A947-70E740481C1C}">
                <a14:useLocalDpi xmlns:a14="http://schemas.microsoft.com/office/drawing/2010/main"/>
              </a:ext>
            </a:extLst>
          </a:blip>
          <a:srcRect/>
          <a:stretch/>
        </p:blipFill>
        <p:spPr bwMode="auto">
          <a:xfrm>
            <a:off x="9098830" y="1196270"/>
            <a:ext cx="2890866" cy="2360813"/>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68E38DC-E64E-9F46-B4E2-1E65F0E045F0}"/>
              </a:ext>
            </a:extLst>
          </p:cNvPr>
          <p:cNvSpPr txBox="1"/>
          <p:nvPr userDrawn="1"/>
        </p:nvSpPr>
        <p:spPr>
          <a:xfrm>
            <a:off x="9603840" y="3562586"/>
            <a:ext cx="2151486" cy="369332"/>
          </a:xfrm>
          <a:prstGeom prst="rect">
            <a:avLst/>
          </a:prstGeom>
          <a:noFill/>
        </p:spPr>
        <p:txBody>
          <a:bodyPr wrap="none" rtlCol="0">
            <a:spAutoFit/>
          </a:bodyPr>
          <a:lstStyle/>
          <a:p>
            <a:r>
              <a:rPr lang="en-US" b="1" dirty="0"/>
              <a:t>U.S. Patent No. 6469</a:t>
            </a:r>
          </a:p>
        </p:txBody>
      </p:sp>
      <p:sp>
        <p:nvSpPr>
          <p:cNvPr id="16" name="Rectangle 15">
            <a:extLst>
              <a:ext uri="{FF2B5EF4-FFF2-40B4-BE49-F238E27FC236}">
                <a16:creationId xmlns:a16="http://schemas.microsoft.com/office/drawing/2014/main" id="{15E14D42-400B-4D41-A83F-A72DB8FC72A9}"/>
              </a:ext>
            </a:extLst>
          </p:cNvPr>
          <p:cNvSpPr/>
          <p:nvPr userDrawn="1"/>
        </p:nvSpPr>
        <p:spPr>
          <a:xfrm>
            <a:off x="2567080" y="4126802"/>
            <a:ext cx="9188246" cy="2611161"/>
          </a:xfrm>
          <a:prstGeom prst="rect">
            <a:avLst/>
          </a:prstGeom>
          <a:noFill/>
          <a:ln>
            <a:noFill/>
          </a:ln>
        </p:spPr>
        <p:txBody>
          <a:bodyPr wrap="square">
            <a:spAutoFit/>
          </a:bodyPr>
          <a:lstStyle/>
          <a:p>
            <a:r>
              <a:rPr lang="en-US" sz="2800" dirty="0">
                <a:solidFill>
                  <a:schemeClr val="bg1"/>
                </a:solidFill>
                <a:cs typeface="Calibri" panose="020F0502020204030204" pitchFamily="34" charset="0"/>
              </a:rPr>
              <a:t>…Giving effectual encouragement as well to the introduction of </a:t>
            </a:r>
            <a:r>
              <a:rPr lang="en-US" sz="2800" b="1" dirty="0">
                <a:solidFill>
                  <a:schemeClr val="bg1"/>
                </a:solidFill>
                <a:cs typeface="Calibri" panose="020F0502020204030204" pitchFamily="34" charset="0"/>
              </a:rPr>
              <a:t>new and useful inventions </a:t>
            </a:r>
            <a:r>
              <a:rPr lang="en-US" sz="2800" dirty="0">
                <a:solidFill>
                  <a:schemeClr val="bg1"/>
                </a:solidFill>
                <a:cs typeface="Calibri" panose="020F0502020204030204" pitchFamily="34" charset="0"/>
              </a:rPr>
              <a:t>from abroad as to the exertions of skill and genius in producing them at home, and of facilitating the intercourse between the distant parts of our country… </a:t>
            </a:r>
          </a:p>
          <a:p>
            <a:r>
              <a:rPr lang="en-US" i="1" dirty="0">
                <a:solidFill>
                  <a:schemeClr val="bg1"/>
                </a:solidFill>
                <a:cs typeface="Calibri" panose="020F0502020204030204" pitchFamily="34" charset="0"/>
              </a:rPr>
              <a:t>	</a:t>
            </a:r>
            <a:r>
              <a:rPr lang="en-US" sz="2000" i="1" dirty="0">
                <a:solidFill>
                  <a:schemeClr val="bg1"/>
                </a:solidFill>
                <a:cs typeface="Calibri" panose="020F0502020204030204" pitchFamily="34" charset="0"/>
              </a:rPr>
              <a:t>George Washington, State of the Union Address, January 8, 1790 </a:t>
            </a:r>
          </a:p>
        </p:txBody>
      </p:sp>
      <p:cxnSp>
        <p:nvCxnSpPr>
          <p:cNvPr id="17" name="Straight Connector 16">
            <a:extLst>
              <a:ext uri="{FF2B5EF4-FFF2-40B4-BE49-F238E27FC236}">
                <a16:creationId xmlns:a16="http://schemas.microsoft.com/office/drawing/2014/main" id="{C96CE88B-382A-DC49-B741-74B9B0E0EE6C}"/>
              </a:ext>
            </a:extLst>
          </p:cNvPr>
          <p:cNvCxnSpPr>
            <a:cxnSpLocks/>
          </p:cNvCxnSpPr>
          <p:nvPr userDrawn="1"/>
        </p:nvCxnSpPr>
        <p:spPr>
          <a:xfrm>
            <a:off x="2424545" y="3931920"/>
            <a:ext cx="6876589" cy="0"/>
          </a:xfrm>
          <a:prstGeom prst="line">
            <a:avLst/>
          </a:prstGeom>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169367EB-21D8-344D-95BC-FACEB4FCAC44}"/>
              </a:ext>
            </a:extLst>
          </p:cNvPr>
          <p:cNvPicPr>
            <a:picLocks noChangeAspect="1"/>
          </p:cNvPicPr>
          <p:nvPr userDrawn="1"/>
        </p:nvPicPr>
        <p:blipFill>
          <a:blip r:embed="rId5"/>
          <a:stretch>
            <a:fillRect/>
          </a:stretch>
        </p:blipFill>
        <p:spPr>
          <a:xfrm>
            <a:off x="0" y="0"/>
            <a:ext cx="12192000" cy="1087129"/>
          </a:xfrm>
          <a:prstGeom prst="rect">
            <a:avLst/>
          </a:prstGeom>
        </p:spPr>
      </p:pic>
      <p:pic>
        <p:nvPicPr>
          <p:cNvPr id="19" name="Picture 18">
            <a:extLst>
              <a:ext uri="{FF2B5EF4-FFF2-40B4-BE49-F238E27FC236}">
                <a16:creationId xmlns:a16="http://schemas.microsoft.com/office/drawing/2014/main" id="{39FEA308-8F49-7F46-A259-495E1DA6846B}"/>
              </a:ext>
            </a:extLst>
          </p:cNvPr>
          <p:cNvPicPr>
            <a:picLocks noChangeAspect="1"/>
          </p:cNvPicPr>
          <p:nvPr userDrawn="1"/>
        </p:nvPicPr>
        <p:blipFill>
          <a:blip r:embed="rId6">
            <a:alphaModFix amt="70000"/>
          </a:blip>
          <a:stretch>
            <a:fillRect/>
          </a:stretch>
        </p:blipFill>
        <p:spPr>
          <a:xfrm>
            <a:off x="10696074" y="508222"/>
            <a:ext cx="1119415" cy="295401"/>
          </a:xfrm>
          <a:prstGeom prst="rect">
            <a:avLst/>
          </a:prstGeom>
        </p:spPr>
      </p:pic>
      <p:sp>
        <p:nvSpPr>
          <p:cNvPr id="21" name="Title 1">
            <a:extLst>
              <a:ext uri="{FF2B5EF4-FFF2-40B4-BE49-F238E27FC236}">
                <a16:creationId xmlns:a16="http://schemas.microsoft.com/office/drawing/2014/main" id="{EF5B7AFA-1998-0449-A6AE-FF7D4B4ECA59}"/>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Innovation</a:t>
            </a:r>
            <a:endParaRPr lang="en-US" dirty="0"/>
          </a:p>
        </p:txBody>
      </p:sp>
    </p:spTree>
    <p:extLst>
      <p:ext uri="{BB962C8B-B14F-4D97-AF65-F5344CB8AC3E}">
        <p14:creationId xmlns:p14="http://schemas.microsoft.com/office/powerpoint/2010/main" val="330612882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A06AE-A188-C244-ACBD-83BB32A6FFE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8F16841-B892-584A-96E6-3D8D12AE259A}"/>
              </a:ext>
            </a:extLst>
          </p:cNvPr>
          <p:cNvSpPr>
            <a:spLocks noGrp="1"/>
          </p:cNvSpPr>
          <p:nvPr>
            <p:ph type="dt" sz="half" idx="10"/>
          </p:nvPr>
        </p:nvSpPr>
        <p:spPr/>
        <p:txBody>
          <a:bodyPr/>
          <a:lstStyle/>
          <a:p>
            <a:fld id="{EF1F6868-B405-CA44-B412-5D6C4F518A0C}" type="datetimeFigureOut">
              <a:rPr lang="en-US" smtClean="0"/>
              <a:t>7/29/2026</a:t>
            </a:fld>
            <a:endParaRPr lang="en-US"/>
          </a:p>
        </p:txBody>
      </p:sp>
      <p:sp>
        <p:nvSpPr>
          <p:cNvPr id="4" name="Footer Placeholder 3">
            <a:extLst>
              <a:ext uri="{FF2B5EF4-FFF2-40B4-BE49-F238E27FC236}">
                <a16:creationId xmlns:a16="http://schemas.microsoft.com/office/drawing/2014/main" id="{C62FA9FA-52CE-4E45-8FAE-80E6111E90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A3D6CE-66E1-194F-B3BE-92F3C72125BE}"/>
              </a:ext>
            </a:extLst>
          </p:cNvPr>
          <p:cNvSpPr>
            <a:spLocks noGrp="1"/>
          </p:cNvSpPr>
          <p:nvPr>
            <p:ph type="sldNum" sz="quarter" idx="12"/>
          </p:nvPr>
        </p:nvSpPr>
        <p:spPr/>
        <p:txBody>
          <a:bodyPr/>
          <a:lstStyle/>
          <a:p>
            <a:fld id="{61C45A3A-841E-C04D-A6C3-2A644B41F8FE}" type="slidenum">
              <a:rPr lang="en-US" smtClean="0"/>
              <a:t>‹#›</a:t>
            </a:fld>
            <a:endParaRPr lang="en-US"/>
          </a:p>
        </p:txBody>
      </p:sp>
      <p:grpSp>
        <p:nvGrpSpPr>
          <p:cNvPr id="6" name="Group 5">
            <a:extLst>
              <a:ext uri="{FF2B5EF4-FFF2-40B4-BE49-F238E27FC236}">
                <a16:creationId xmlns:a16="http://schemas.microsoft.com/office/drawing/2014/main" id="{74DC930C-EE08-2047-91CC-9D9E2E2780E2}"/>
              </a:ext>
            </a:extLst>
          </p:cNvPr>
          <p:cNvGrpSpPr/>
          <p:nvPr userDrawn="1"/>
        </p:nvGrpSpPr>
        <p:grpSpPr>
          <a:xfrm>
            <a:off x="0" y="0"/>
            <a:ext cx="13239208" cy="7167023"/>
            <a:chOff x="-279991" y="0"/>
            <a:chExt cx="13239208" cy="7167023"/>
          </a:xfrm>
        </p:grpSpPr>
        <p:pic>
          <p:nvPicPr>
            <p:cNvPr id="7" name="Picture 2" descr="http://media.washtimes.com.s3.amazonaws.com/media/image/2015/09/08/9_8_2015_2constitution8201.jpg">
              <a:extLst>
                <a:ext uri="{FF2B5EF4-FFF2-40B4-BE49-F238E27FC236}">
                  <a16:creationId xmlns:a16="http://schemas.microsoft.com/office/drawing/2014/main" id="{8FB1141C-E09B-6E4C-931A-807B4A8B1904}"/>
                </a:ext>
              </a:extLst>
            </p:cNvPr>
            <p:cNvPicPr>
              <a:picLocks noChangeAspect="1" noChangeArrowheads="1"/>
            </p:cNvPicPr>
            <p:nvPr/>
          </p:nvPicPr>
          <p:blipFill rotWithShape="1">
            <a:blip r:embed="rId2">
              <a:duotone>
                <a:prstClr val="black"/>
                <a:schemeClr val="accent5">
                  <a:tint val="45000"/>
                  <a:satMod val="400000"/>
                </a:schemeClr>
              </a:duotone>
              <a:extLst>
                <a:ext uri="{28A0092B-C50C-407E-A947-70E740481C1C}">
                  <a14:useLocalDpi xmlns:a14="http://schemas.microsoft.com/office/drawing/2010/main" val="0"/>
                </a:ext>
              </a:extLst>
            </a:blip>
            <a:srcRect/>
            <a:stretch/>
          </p:blipFill>
          <p:spPr bwMode="auto">
            <a:xfrm>
              <a:off x="-279991" y="0"/>
              <a:ext cx="12471991"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45718AA8-D11E-064C-924F-788F1F9D695A}"/>
                </a:ext>
              </a:extLst>
            </p:cNvPr>
            <p:cNvSpPr/>
            <p:nvPr/>
          </p:nvSpPr>
          <p:spPr>
            <a:xfrm>
              <a:off x="-279990" y="0"/>
              <a:ext cx="12471990" cy="6858000"/>
            </a:xfrm>
            <a:prstGeom prst="rect">
              <a:avLst/>
            </a:prstGeom>
            <a:solidFill>
              <a:srgbClr val="202730">
                <a:alpha val="7215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2D36823C-37C1-0045-BBD6-1D97E3534240}"/>
                </a:ext>
              </a:extLst>
            </p:cNvPr>
            <p:cNvGrpSpPr/>
            <p:nvPr/>
          </p:nvGrpSpPr>
          <p:grpSpPr>
            <a:xfrm>
              <a:off x="6375537" y="583343"/>
              <a:ext cx="6583680" cy="6583680"/>
              <a:chOff x="6925234" y="-971550"/>
              <a:chExt cx="6583680" cy="6583680"/>
            </a:xfrm>
          </p:grpSpPr>
          <p:sp>
            <p:nvSpPr>
              <p:cNvPr id="10" name="Oval 9">
                <a:extLst>
                  <a:ext uri="{FF2B5EF4-FFF2-40B4-BE49-F238E27FC236}">
                    <a16:creationId xmlns:a16="http://schemas.microsoft.com/office/drawing/2014/main" id="{C4C33D91-0FD3-764A-8FF9-84DC6C89AF33}"/>
                  </a:ext>
                </a:extLst>
              </p:cNvPr>
              <p:cNvSpPr/>
              <p:nvPr/>
            </p:nvSpPr>
            <p:spPr>
              <a:xfrm>
                <a:off x="6925234" y="-971550"/>
                <a:ext cx="6583680" cy="6583680"/>
              </a:xfrm>
              <a:prstGeom prst="ellipse">
                <a:avLst/>
              </a:prstGeom>
              <a:solidFill>
                <a:srgbClr val="A7AA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http://media.washtimes.com.s3.amazonaws.com/media/image/2015/09/08/9_8_2015_2constitution8201.jpg">
                <a:extLst>
                  <a:ext uri="{FF2B5EF4-FFF2-40B4-BE49-F238E27FC236}">
                    <a16:creationId xmlns:a16="http://schemas.microsoft.com/office/drawing/2014/main" id="{E77330B0-BF73-594A-9D7B-B97CE55420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 r="24789"/>
              <a:stretch/>
            </p:blipFill>
            <p:spPr bwMode="auto">
              <a:xfrm>
                <a:off x="7062394" y="-834390"/>
                <a:ext cx="6309360" cy="6309360"/>
              </a:xfrm>
              <a:prstGeom prst="ellipse">
                <a:avLst/>
              </a:prstGeom>
              <a:noFill/>
              <a:ln w="114300">
                <a:noFill/>
              </a:ln>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380057364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E0C30A09-75D8-CE47-858A-E88D0129C476}"/>
              </a:ext>
            </a:extLst>
          </p:cNvPr>
          <p:cNvPicPr>
            <a:picLocks noChangeAspect="1"/>
          </p:cNvPicPr>
          <p:nvPr userDrawn="1"/>
        </p:nvPicPr>
        <p:blipFill>
          <a:blip r:embed="rId2"/>
          <a:stretch>
            <a:fillRect/>
          </a:stretch>
        </p:blipFill>
        <p:spPr>
          <a:xfrm>
            <a:off x="0" y="0"/>
            <a:ext cx="12192000" cy="1087129"/>
          </a:xfrm>
          <a:prstGeom prst="rect">
            <a:avLst/>
          </a:prstGeom>
        </p:spPr>
      </p:pic>
      <p:pic>
        <p:nvPicPr>
          <p:cNvPr id="74" name="Picture 73">
            <a:extLst>
              <a:ext uri="{FF2B5EF4-FFF2-40B4-BE49-F238E27FC236}">
                <a16:creationId xmlns:a16="http://schemas.microsoft.com/office/drawing/2014/main" id="{32E80D1C-9385-AE4C-89FA-77775F6AC94F}"/>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
        <p:nvSpPr>
          <p:cNvPr id="75" name="Title 1">
            <a:extLst>
              <a:ext uri="{FF2B5EF4-FFF2-40B4-BE49-F238E27FC236}">
                <a16:creationId xmlns:a16="http://schemas.microsoft.com/office/drawing/2014/main" id="{9883E8DA-BC8F-7C4D-8999-59315899572C}"/>
              </a:ext>
            </a:extLst>
          </p:cNvPr>
          <p:cNvSpPr txBox="1">
            <a:spLocks/>
          </p:cNvSpPr>
          <p:nvPr userDrawn="1"/>
        </p:nvSpPr>
        <p:spPr>
          <a:xfrm>
            <a:off x="574040" y="364516"/>
            <a:ext cx="10515600" cy="5255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0" i="0" kern="1200">
                <a:solidFill>
                  <a:schemeClr val="bg1"/>
                </a:solidFill>
                <a:latin typeface="Calibri" panose="020F0502020204030204" pitchFamily="34" charset="0"/>
                <a:ea typeface="+mj-ea"/>
                <a:cs typeface="Calibri" panose="020F0502020204030204" pitchFamily="34" charset="0"/>
              </a:defRPr>
            </a:lvl1pPr>
          </a:lstStyle>
          <a:p>
            <a:r>
              <a:rPr lang="en-US" sz="4400" dirty="0"/>
              <a:t>NIST Laboratory Programs</a:t>
            </a:r>
            <a:endParaRPr lang="en-US" dirty="0"/>
          </a:p>
        </p:txBody>
      </p:sp>
      <p:sp>
        <p:nvSpPr>
          <p:cNvPr id="90" name="Rectangle 89">
            <a:extLst>
              <a:ext uri="{FF2B5EF4-FFF2-40B4-BE49-F238E27FC236}">
                <a16:creationId xmlns:a16="http://schemas.microsoft.com/office/drawing/2014/main" id="{C41CBFA3-8AE3-3E48-95B8-DF892C5C51FA}"/>
              </a:ext>
              <a:ext uri="{C183D7F6-B498-43B3-948B-1728B52AA6E4}">
                <adec:decorative xmlns:adec="http://schemas.microsoft.com/office/drawing/2017/decorative" val="1"/>
              </a:ext>
            </a:extLst>
          </p:cNvPr>
          <p:cNvSpPr/>
          <p:nvPr userDrawn="1"/>
        </p:nvSpPr>
        <p:spPr>
          <a:xfrm>
            <a:off x="9402937" y="3561055"/>
            <a:ext cx="1399032" cy="2013995"/>
          </a:xfrm>
          <a:prstGeom prst="rect">
            <a:avLst/>
          </a:prstGeom>
          <a:solidFill>
            <a:srgbClr val="B94A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91" name="TextBox 90">
            <a:extLst>
              <a:ext uri="{FF2B5EF4-FFF2-40B4-BE49-F238E27FC236}">
                <a16:creationId xmlns:a16="http://schemas.microsoft.com/office/drawing/2014/main" id="{8D1F6DD6-9267-344B-9BC3-7432B3D87934}"/>
              </a:ext>
            </a:extLst>
          </p:cNvPr>
          <p:cNvSpPr txBox="1"/>
          <p:nvPr userDrawn="1"/>
        </p:nvSpPr>
        <p:spPr>
          <a:xfrm>
            <a:off x="9402937" y="4198719"/>
            <a:ext cx="1410093"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NIST Center for Neutron Research</a:t>
            </a:r>
          </a:p>
        </p:txBody>
      </p:sp>
      <p:sp>
        <p:nvSpPr>
          <p:cNvPr id="92" name="Rectangle 91">
            <a:extLst>
              <a:ext uri="{FF2B5EF4-FFF2-40B4-BE49-F238E27FC236}">
                <a16:creationId xmlns:a16="http://schemas.microsoft.com/office/drawing/2014/main" id="{923F524D-CD61-3E4C-A2F5-C65FBEABDF40}"/>
              </a:ext>
              <a:ext uri="{C183D7F6-B498-43B3-948B-1728B52AA6E4}">
                <adec:decorative xmlns:adec="http://schemas.microsoft.com/office/drawing/2017/decorative" val="1"/>
              </a:ext>
            </a:extLst>
          </p:cNvPr>
          <p:cNvSpPr/>
          <p:nvPr userDrawn="1"/>
        </p:nvSpPr>
        <p:spPr>
          <a:xfrm>
            <a:off x="7795548" y="3561054"/>
            <a:ext cx="1450646"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93" name="TextBox 92">
            <a:extLst>
              <a:ext uri="{FF2B5EF4-FFF2-40B4-BE49-F238E27FC236}">
                <a16:creationId xmlns:a16="http://schemas.microsoft.com/office/drawing/2014/main" id="{2AD7787F-3087-7245-B4FE-FFB148518916}"/>
              </a:ext>
            </a:extLst>
          </p:cNvPr>
          <p:cNvSpPr txBox="1"/>
          <p:nvPr userDrawn="1"/>
        </p:nvSpPr>
        <p:spPr>
          <a:xfrm>
            <a:off x="7481012" y="4198719"/>
            <a:ext cx="2086994"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Communication</a:t>
            </a:r>
          </a:p>
          <a:p>
            <a:pPr algn="ctr"/>
            <a:r>
              <a:rPr lang="en-US" sz="1600" b="1" dirty="0">
                <a:solidFill>
                  <a:schemeClr val="bg1"/>
                </a:solidFill>
                <a:cs typeface="Arial" panose="020B0604020202020204" pitchFamily="34" charset="0"/>
              </a:rPr>
              <a:t>Technology</a:t>
            </a:r>
          </a:p>
          <a:p>
            <a:pPr algn="ctr"/>
            <a:r>
              <a:rPr lang="en-US" sz="1600" b="1" dirty="0">
                <a:solidFill>
                  <a:schemeClr val="bg1"/>
                </a:solidFill>
                <a:cs typeface="Arial" panose="020B0604020202020204" pitchFamily="34" charset="0"/>
              </a:rPr>
              <a:t>Laboratory</a:t>
            </a:r>
          </a:p>
        </p:txBody>
      </p:sp>
      <p:sp>
        <p:nvSpPr>
          <p:cNvPr id="94" name="Rectangle 93">
            <a:extLst>
              <a:ext uri="{FF2B5EF4-FFF2-40B4-BE49-F238E27FC236}">
                <a16:creationId xmlns:a16="http://schemas.microsoft.com/office/drawing/2014/main" id="{3307A07B-09D0-E54C-B784-973A6E9777F5}"/>
              </a:ext>
              <a:ext uri="{C183D7F6-B498-43B3-948B-1728B52AA6E4}">
                <adec:decorative xmlns:adec="http://schemas.microsoft.com/office/drawing/2017/decorative" val="1"/>
              </a:ext>
            </a:extLst>
          </p:cNvPr>
          <p:cNvSpPr/>
          <p:nvPr userDrawn="1"/>
        </p:nvSpPr>
        <p:spPr>
          <a:xfrm>
            <a:off x="6235213" y="3561055"/>
            <a:ext cx="140359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95" name="TextBox 94">
            <a:extLst>
              <a:ext uri="{FF2B5EF4-FFF2-40B4-BE49-F238E27FC236}">
                <a16:creationId xmlns:a16="http://schemas.microsoft.com/office/drawing/2014/main" id="{B13397DC-E8C0-574E-BD44-442945072B35}"/>
              </a:ext>
            </a:extLst>
          </p:cNvPr>
          <p:cNvSpPr txBox="1"/>
          <p:nvPr userDrawn="1"/>
        </p:nvSpPr>
        <p:spPr>
          <a:xfrm>
            <a:off x="5893512" y="4198719"/>
            <a:ext cx="2086994"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Information</a:t>
            </a:r>
          </a:p>
          <a:p>
            <a:pPr algn="ctr"/>
            <a:r>
              <a:rPr lang="en-US" sz="1600" b="1" dirty="0">
                <a:solidFill>
                  <a:schemeClr val="bg1"/>
                </a:solidFill>
                <a:cs typeface="Arial" panose="020B0604020202020204" pitchFamily="34" charset="0"/>
              </a:rPr>
              <a:t>Technology</a:t>
            </a:r>
          </a:p>
          <a:p>
            <a:pPr algn="ctr"/>
            <a:r>
              <a:rPr lang="en-US" sz="1600" b="1" dirty="0">
                <a:solidFill>
                  <a:schemeClr val="bg1"/>
                </a:solidFill>
                <a:cs typeface="Arial" panose="020B0604020202020204" pitchFamily="34" charset="0"/>
              </a:rPr>
              <a:t>Laboratory</a:t>
            </a:r>
          </a:p>
        </p:txBody>
      </p:sp>
      <p:sp>
        <p:nvSpPr>
          <p:cNvPr id="96" name="Rectangle 95">
            <a:extLst>
              <a:ext uri="{FF2B5EF4-FFF2-40B4-BE49-F238E27FC236}">
                <a16:creationId xmlns:a16="http://schemas.microsoft.com/office/drawing/2014/main" id="{E2224FC5-14BA-3B44-AEF5-9CD792DC2A5A}"/>
              </a:ext>
              <a:ext uri="{C183D7F6-B498-43B3-948B-1728B52AA6E4}">
                <adec:decorative xmlns:adec="http://schemas.microsoft.com/office/drawing/2017/decorative" val="1"/>
              </a:ext>
            </a:extLst>
          </p:cNvPr>
          <p:cNvSpPr/>
          <p:nvPr userDrawn="1"/>
        </p:nvSpPr>
        <p:spPr>
          <a:xfrm>
            <a:off x="4655225" y="3561054"/>
            <a:ext cx="1399032" cy="2013995"/>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97" name="TextBox 96">
            <a:extLst>
              <a:ext uri="{FF2B5EF4-FFF2-40B4-BE49-F238E27FC236}">
                <a16:creationId xmlns:a16="http://schemas.microsoft.com/office/drawing/2014/main" id="{9290E38E-65B0-8040-8D8A-09DB7FEA15B6}"/>
              </a:ext>
            </a:extLst>
          </p:cNvPr>
          <p:cNvSpPr txBox="1"/>
          <p:nvPr userDrawn="1"/>
        </p:nvSpPr>
        <p:spPr>
          <a:xfrm>
            <a:off x="4318712" y="4198719"/>
            <a:ext cx="2086994" cy="584775"/>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Engineering </a:t>
            </a:r>
          </a:p>
          <a:p>
            <a:pPr algn="ctr"/>
            <a:r>
              <a:rPr lang="en-US" sz="1600" b="1" dirty="0">
                <a:solidFill>
                  <a:schemeClr val="bg1"/>
                </a:solidFill>
                <a:cs typeface="Arial" panose="020B0604020202020204" pitchFamily="34" charset="0"/>
              </a:rPr>
              <a:t>Laboratory</a:t>
            </a:r>
          </a:p>
        </p:txBody>
      </p:sp>
      <p:sp>
        <p:nvSpPr>
          <p:cNvPr id="98" name="Rectangle 97">
            <a:extLst>
              <a:ext uri="{FF2B5EF4-FFF2-40B4-BE49-F238E27FC236}">
                <a16:creationId xmlns:a16="http://schemas.microsoft.com/office/drawing/2014/main" id="{86519695-FD62-F549-95B2-91FABD00603A}"/>
              </a:ext>
              <a:ext uri="{C183D7F6-B498-43B3-948B-1728B52AA6E4}">
                <adec:decorative xmlns:adec="http://schemas.microsoft.com/office/drawing/2017/decorative" val="1"/>
              </a:ext>
            </a:extLst>
          </p:cNvPr>
          <p:cNvSpPr/>
          <p:nvPr userDrawn="1"/>
        </p:nvSpPr>
        <p:spPr>
          <a:xfrm>
            <a:off x="1470203" y="3561054"/>
            <a:ext cx="139903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608823EC-A9F7-124E-A502-64EE9130738C}"/>
              </a:ext>
              <a:ext uri="{C183D7F6-B498-43B3-948B-1728B52AA6E4}">
                <adec:decorative xmlns:adec="http://schemas.microsoft.com/office/drawing/2017/decorative" val="1"/>
              </a:ext>
            </a:extLst>
          </p:cNvPr>
          <p:cNvSpPr/>
          <p:nvPr userDrawn="1"/>
        </p:nvSpPr>
        <p:spPr>
          <a:xfrm>
            <a:off x="3072913" y="3561055"/>
            <a:ext cx="1403592" cy="2013995"/>
          </a:xfrm>
          <a:prstGeom prst="rect">
            <a:avLst/>
          </a:prstGeom>
          <a:solidFill>
            <a:srgbClr val="113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0" name="Picture 10" descr="Industrial Laser cutting processing f flat sheet metal steel material with sparks.&#10;">
            <a:extLst>
              <a:ext uri="{FF2B5EF4-FFF2-40B4-BE49-F238E27FC236}">
                <a16:creationId xmlns:a16="http://schemas.microsoft.com/office/drawing/2014/main" id="{C6AA57EB-331D-054B-A1E8-EB3F64540D74}"/>
              </a:ext>
            </a:extLst>
          </p:cNvPr>
          <p:cNvPicPr>
            <a:picLocks noChangeAspect="1" noChangeArrowheads="1"/>
          </p:cNvPicPr>
          <p:nvPr userDrawn="1"/>
        </p:nvPicPr>
        <p:blipFill rotWithShape="1">
          <a:blip r:embed="rId4" cstate="screen">
            <a:extLst>
              <a:ext uri="{28A0092B-C50C-407E-A947-70E740481C1C}">
                <a14:useLocalDpi xmlns:a14="http://schemas.microsoft.com/office/drawing/2010/main"/>
              </a:ext>
            </a:extLst>
          </a:blip>
          <a:srcRect/>
          <a:stretch/>
        </p:blipFill>
        <p:spPr bwMode="auto">
          <a:xfrm>
            <a:off x="4655225" y="2348884"/>
            <a:ext cx="1402923" cy="14039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1" name="Picture 10" descr="The top of an a large antenna with sky behind it. ">
            <a:extLst>
              <a:ext uri="{FF2B5EF4-FFF2-40B4-BE49-F238E27FC236}">
                <a16:creationId xmlns:a16="http://schemas.microsoft.com/office/drawing/2014/main" id="{DCC83DA3-F932-C448-9A68-195714418A3E}"/>
              </a:ext>
            </a:extLst>
          </p:cNvPr>
          <p:cNvPicPr>
            <a:picLocks noChangeAspect="1" noChangeArrowheads="1"/>
          </p:cNvPicPr>
          <p:nvPr userDrawn="1"/>
        </p:nvPicPr>
        <p:blipFill rotWithShape="1">
          <a:blip r:embed="rId5" cstate="screen">
            <a:extLst>
              <a:ext uri="{28A0092B-C50C-407E-A947-70E740481C1C}">
                <a14:useLocalDpi xmlns:a14="http://schemas.microsoft.com/office/drawing/2010/main"/>
              </a:ext>
            </a:extLst>
          </a:blip>
          <a:srcRect/>
          <a:stretch/>
        </p:blipFill>
        <p:spPr bwMode="auto">
          <a:xfrm>
            <a:off x="7795548" y="2353774"/>
            <a:ext cx="1453896" cy="13990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2" name="Picture 4" descr="Large silver cylender shaped equipment known as the neutron scattering (vSANS) instrument used in the NIST Center for Neutron Research (NCNR.">
            <a:extLst>
              <a:ext uri="{FF2B5EF4-FFF2-40B4-BE49-F238E27FC236}">
                <a16:creationId xmlns:a16="http://schemas.microsoft.com/office/drawing/2014/main" id="{283F0228-151F-3341-B53B-D70661D04CD6}"/>
              </a:ext>
            </a:extLst>
          </p:cNvPr>
          <p:cNvPicPr>
            <a:picLocks noChangeAspect="1" noChangeArrowheads="1"/>
          </p:cNvPicPr>
          <p:nvPr userDrawn="1"/>
        </p:nvPicPr>
        <p:blipFill>
          <a:blip r:embed="rId6"/>
          <a:stretch>
            <a:fillRect/>
          </a:stretch>
        </p:blipFill>
        <p:spPr bwMode="auto">
          <a:xfrm>
            <a:off x="9402937" y="2348884"/>
            <a:ext cx="1399032" cy="139903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3" name="Picture 6" descr="Blurred man in background touch screen infront of him with a lock on it. Illustrates cloud connectivity.">
            <a:extLst>
              <a:ext uri="{FF2B5EF4-FFF2-40B4-BE49-F238E27FC236}">
                <a16:creationId xmlns:a16="http://schemas.microsoft.com/office/drawing/2014/main" id="{6F442A0E-344F-4A42-92C5-0D5F61B616D2}"/>
              </a:ext>
            </a:extLst>
          </p:cNvPr>
          <p:cNvPicPr>
            <a:picLocks noChangeAspect="1" noChangeArrowheads="1"/>
          </p:cNvPicPr>
          <p:nvPr userDrawn="1"/>
        </p:nvPicPr>
        <p:blipFill>
          <a:blip r:embed="rId7"/>
          <a:stretch>
            <a:fillRect/>
          </a:stretch>
        </p:blipFill>
        <p:spPr bwMode="auto">
          <a:xfrm>
            <a:off x="6235646" y="2348884"/>
            <a:ext cx="1399013" cy="13990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sp>
        <p:nvSpPr>
          <p:cNvPr id="104" name="TextBox 103">
            <a:extLst>
              <a:ext uri="{FF2B5EF4-FFF2-40B4-BE49-F238E27FC236}">
                <a16:creationId xmlns:a16="http://schemas.microsoft.com/office/drawing/2014/main" id="{6AB42097-9B9F-9648-B4DA-8C4C63D949BA}"/>
              </a:ext>
            </a:extLst>
          </p:cNvPr>
          <p:cNvSpPr txBox="1"/>
          <p:nvPr userDrawn="1"/>
        </p:nvSpPr>
        <p:spPr>
          <a:xfrm>
            <a:off x="2891593" y="4198719"/>
            <a:ext cx="1767781"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Physical Measurement Laboratory</a:t>
            </a:r>
          </a:p>
        </p:txBody>
      </p:sp>
      <p:sp>
        <p:nvSpPr>
          <p:cNvPr id="105" name="TextBox 104">
            <a:extLst>
              <a:ext uri="{FF2B5EF4-FFF2-40B4-BE49-F238E27FC236}">
                <a16:creationId xmlns:a16="http://schemas.microsoft.com/office/drawing/2014/main" id="{9A383F0C-031F-FE4B-9584-05C63FFE244D}"/>
              </a:ext>
            </a:extLst>
          </p:cNvPr>
          <p:cNvSpPr txBox="1"/>
          <p:nvPr userDrawn="1"/>
        </p:nvSpPr>
        <p:spPr>
          <a:xfrm>
            <a:off x="1251058" y="4198719"/>
            <a:ext cx="1837322" cy="830997"/>
          </a:xfrm>
          <a:prstGeom prst="rect">
            <a:avLst/>
          </a:prstGeom>
          <a:noFill/>
        </p:spPr>
        <p:txBody>
          <a:bodyPr wrap="square" rtlCol="0">
            <a:spAutoFit/>
          </a:bodyPr>
          <a:lstStyle/>
          <a:p>
            <a:pPr algn="ctr"/>
            <a:r>
              <a:rPr lang="en-US" sz="1600" b="1" dirty="0">
                <a:solidFill>
                  <a:schemeClr val="bg1"/>
                </a:solidFill>
                <a:cs typeface="Arial" panose="020B0604020202020204" pitchFamily="34" charset="0"/>
              </a:rPr>
              <a:t>Material </a:t>
            </a:r>
          </a:p>
          <a:p>
            <a:pPr algn="ctr"/>
            <a:r>
              <a:rPr lang="en-US" sz="1600" b="1" dirty="0">
                <a:solidFill>
                  <a:schemeClr val="bg1"/>
                </a:solidFill>
                <a:cs typeface="Arial" panose="020B0604020202020204" pitchFamily="34" charset="0"/>
              </a:rPr>
              <a:t>Measurement Laboratory</a:t>
            </a:r>
          </a:p>
        </p:txBody>
      </p:sp>
      <p:pic>
        <p:nvPicPr>
          <p:cNvPr id="106" name="Picture 8" descr="Close-up of the inside of the small apparatus used for the vacuum-to-air studies.  It is chrome piece of equipment and inside the center is the kilogram. ">
            <a:extLst>
              <a:ext uri="{FF2B5EF4-FFF2-40B4-BE49-F238E27FC236}">
                <a16:creationId xmlns:a16="http://schemas.microsoft.com/office/drawing/2014/main" id="{650D24C2-9F98-0E45-8DA4-63A5860DB36B}"/>
              </a:ext>
            </a:extLst>
          </p:cNvPr>
          <p:cNvPicPr>
            <a:picLocks noChangeAspect="1" noChangeArrowheads="1"/>
          </p:cNvPicPr>
          <p:nvPr userDrawn="1"/>
        </p:nvPicPr>
        <p:blipFill>
          <a:blip r:embed="rId8"/>
          <a:stretch>
            <a:fillRect/>
          </a:stretch>
        </p:blipFill>
        <p:spPr bwMode="auto">
          <a:xfrm>
            <a:off x="3077989" y="2348884"/>
            <a:ext cx="1401578" cy="140157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pic>
        <p:nvPicPr>
          <p:cNvPr id="107" name="Picture 10" descr="DNA sequencing">
            <a:extLst>
              <a:ext uri="{FF2B5EF4-FFF2-40B4-BE49-F238E27FC236}">
                <a16:creationId xmlns:a16="http://schemas.microsoft.com/office/drawing/2014/main" id="{2E340756-4588-844C-B77E-44E11E396347}"/>
              </a:ext>
            </a:extLst>
          </p:cNvPr>
          <p:cNvPicPr>
            <a:picLocks noChangeAspect="1" noChangeArrowheads="1"/>
          </p:cNvPicPr>
          <p:nvPr userDrawn="1"/>
        </p:nvPicPr>
        <p:blipFill rotWithShape="1">
          <a:blip r:embed="rId9" cstate="screen">
            <a:extLst>
              <a:ext uri="{28A0092B-C50C-407E-A947-70E740481C1C}">
                <a14:useLocalDpi xmlns:a14="http://schemas.microsoft.com/office/drawing/2010/main"/>
              </a:ext>
            </a:extLst>
          </a:blip>
          <a:srcRect/>
          <a:stretch/>
        </p:blipFill>
        <p:spPr bwMode="auto">
          <a:xfrm>
            <a:off x="1470203" y="2348884"/>
            <a:ext cx="1399032" cy="1399720"/>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Lst>
        </p:spPr>
      </p:pic>
      <p:sp>
        <p:nvSpPr>
          <p:cNvPr id="108" name="TextBox 107">
            <a:extLst>
              <a:ext uri="{FF2B5EF4-FFF2-40B4-BE49-F238E27FC236}">
                <a16:creationId xmlns:a16="http://schemas.microsoft.com/office/drawing/2014/main" id="{8130EE7D-22F8-654C-A901-5724E372635A}"/>
              </a:ext>
            </a:extLst>
          </p:cNvPr>
          <p:cNvSpPr txBox="1"/>
          <p:nvPr userDrawn="1"/>
        </p:nvSpPr>
        <p:spPr>
          <a:xfrm>
            <a:off x="6208836" y="3545663"/>
            <a:ext cx="1352652" cy="215444"/>
          </a:xfrm>
          <a:prstGeom prst="rect">
            <a:avLst/>
          </a:prstGeom>
          <a:noFill/>
        </p:spPr>
        <p:txBody>
          <a:bodyPr wrap="square" rtlCol="0">
            <a:spAutoFit/>
          </a:bodyPr>
          <a:lstStyle/>
          <a:p>
            <a:r>
              <a:rPr lang="en-US" sz="800" dirty="0" err="1">
                <a:solidFill>
                  <a:schemeClr val="bg1">
                    <a:alpha val="76000"/>
                  </a:schemeClr>
                </a:solidFill>
                <a:cs typeface="Arial" panose="020B0604020202020204" pitchFamily="34" charset="0"/>
              </a:rPr>
              <a:t>Credit:Shutterstock</a:t>
            </a:r>
            <a:endParaRPr lang="en-US" sz="800" dirty="0">
              <a:solidFill>
                <a:schemeClr val="bg1">
                  <a:alpha val="76000"/>
                </a:schemeClr>
              </a:solidFill>
              <a:cs typeface="Arial" panose="020B0604020202020204" pitchFamily="34" charset="0"/>
            </a:endParaRPr>
          </a:p>
        </p:txBody>
      </p:sp>
      <p:sp>
        <p:nvSpPr>
          <p:cNvPr id="109" name="TextBox 108">
            <a:extLst>
              <a:ext uri="{FF2B5EF4-FFF2-40B4-BE49-F238E27FC236}">
                <a16:creationId xmlns:a16="http://schemas.microsoft.com/office/drawing/2014/main" id="{6CB66287-16F0-F34B-97FF-5271EEB60FD6}"/>
              </a:ext>
            </a:extLst>
          </p:cNvPr>
          <p:cNvSpPr txBox="1"/>
          <p:nvPr userDrawn="1"/>
        </p:nvSpPr>
        <p:spPr>
          <a:xfrm>
            <a:off x="4608283" y="3467100"/>
            <a:ext cx="2164977" cy="307777"/>
          </a:xfrm>
          <a:prstGeom prst="rect">
            <a:avLst/>
          </a:prstGeom>
          <a:noFill/>
        </p:spPr>
        <p:txBody>
          <a:bodyPr wrap="square" rtlCol="0">
            <a:spAutoFit/>
          </a:bodyPr>
          <a:lstStyle/>
          <a:p>
            <a:r>
              <a:rPr lang="en-US" sz="700" dirty="0" err="1">
                <a:solidFill>
                  <a:schemeClr val="bg1">
                    <a:alpha val="76000"/>
                  </a:schemeClr>
                </a:solidFill>
                <a:cs typeface="Arial" panose="020B0604020202020204" pitchFamily="34" charset="0"/>
              </a:rPr>
              <a:t>Credit:Shutterstock</a:t>
            </a:r>
            <a:r>
              <a:rPr lang="en-US" sz="700" dirty="0">
                <a:solidFill>
                  <a:schemeClr val="bg1">
                    <a:alpha val="76000"/>
                  </a:schemeClr>
                </a:solidFill>
                <a:cs typeface="Arial" panose="020B0604020202020204" pitchFamily="34" charset="0"/>
              </a:rPr>
              <a:t>/</a:t>
            </a:r>
          </a:p>
          <a:p>
            <a:r>
              <a:rPr lang="en-US" sz="700" dirty="0">
                <a:solidFill>
                  <a:schemeClr val="bg1">
                    <a:alpha val="76000"/>
                  </a:schemeClr>
                </a:solidFill>
                <a:cs typeface="Arial" panose="020B0604020202020204" pitchFamily="34" charset="0"/>
              </a:rPr>
              <a:t>Dmitry </a:t>
            </a:r>
            <a:r>
              <a:rPr lang="en-US" sz="700" dirty="0" err="1">
                <a:solidFill>
                  <a:schemeClr val="bg1">
                    <a:alpha val="76000"/>
                  </a:schemeClr>
                </a:solidFill>
                <a:cs typeface="Arial" panose="020B0604020202020204" pitchFamily="34" charset="0"/>
              </a:rPr>
              <a:t>Kalinovsky</a:t>
            </a:r>
            <a:endParaRPr lang="en-US" sz="700" dirty="0">
              <a:solidFill>
                <a:schemeClr val="bg1">
                  <a:alpha val="76000"/>
                </a:schemeClr>
              </a:solidFill>
              <a:cs typeface="Arial" panose="020B0604020202020204" pitchFamily="34" charset="0"/>
            </a:endParaRPr>
          </a:p>
        </p:txBody>
      </p:sp>
      <p:sp>
        <p:nvSpPr>
          <p:cNvPr id="110" name="TextBox 109">
            <a:extLst>
              <a:ext uri="{FF2B5EF4-FFF2-40B4-BE49-F238E27FC236}">
                <a16:creationId xmlns:a16="http://schemas.microsoft.com/office/drawing/2014/main" id="{E17AA75E-5B51-A643-BBD6-00FCF43A58F0}"/>
              </a:ext>
            </a:extLst>
          </p:cNvPr>
          <p:cNvSpPr txBox="1"/>
          <p:nvPr userDrawn="1"/>
        </p:nvSpPr>
        <p:spPr>
          <a:xfrm>
            <a:off x="7758665" y="3545663"/>
            <a:ext cx="1542913" cy="215444"/>
          </a:xfrm>
          <a:prstGeom prst="rect">
            <a:avLst/>
          </a:prstGeom>
          <a:noFill/>
        </p:spPr>
        <p:txBody>
          <a:bodyPr wrap="square" rtlCol="0">
            <a:spAutoFit/>
          </a:bodyPr>
          <a:lstStyle/>
          <a:p>
            <a:r>
              <a:rPr lang="en-US" sz="800" dirty="0">
                <a:solidFill>
                  <a:schemeClr val="bg1">
                    <a:alpha val="76000"/>
                  </a:schemeClr>
                </a:solidFill>
                <a:cs typeface="Arial" panose="020B0604020202020204" pitchFamily="34" charset="0"/>
              </a:rPr>
              <a:t>Credit: Shutterstock/</a:t>
            </a:r>
            <a:r>
              <a:rPr lang="en-US" sz="800" dirty="0" err="1">
                <a:solidFill>
                  <a:schemeClr val="bg1">
                    <a:alpha val="76000"/>
                  </a:schemeClr>
                </a:solidFill>
                <a:cs typeface="Arial" panose="020B0604020202020204" pitchFamily="34" charset="0"/>
              </a:rPr>
              <a:t>Italianestro</a:t>
            </a:r>
            <a:endParaRPr lang="en-US" sz="800" dirty="0">
              <a:solidFill>
                <a:schemeClr val="bg1">
                  <a:alpha val="76000"/>
                </a:schemeClr>
              </a:solidFill>
              <a:cs typeface="Arial" panose="020B0604020202020204" pitchFamily="34" charset="0"/>
            </a:endParaRPr>
          </a:p>
        </p:txBody>
      </p:sp>
      <p:sp>
        <p:nvSpPr>
          <p:cNvPr id="111" name="TextBox 110">
            <a:extLst>
              <a:ext uri="{FF2B5EF4-FFF2-40B4-BE49-F238E27FC236}">
                <a16:creationId xmlns:a16="http://schemas.microsoft.com/office/drawing/2014/main" id="{F50C93BF-902B-A24E-B4E9-0E399F6D8AF2}"/>
              </a:ext>
            </a:extLst>
          </p:cNvPr>
          <p:cNvSpPr txBox="1"/>
          <p:nvPr userDrawn="1"/>
        </p:nvSpPr>
        <p:spPr>
          <a:xfrm>
            <a:off x="3051746" y="3545663"/>
            <a:ext cx="731370" cy="215444"/>
          </a:xfrm>
          <a:prstGeom prst="rect">
            <a:avLst/>
          </a:prstGeom>
          <a:noFill/>
        </p:spPr>
        <p:txBody>
          <a:bodyPr wrap="square" rtlCol="0">
            <a:spAutoFit/>
          </a:bodyPr>
          <a:lstStyle/>
          <a:p>
            <a:r>
              <a:rPr lang="en-US" sz="800" dirty="0" err="1">
                <a:solidFill>
                  <a:schemeClr val="bg1">
                    <a:alpha val="76000"/>
                  </a:schemeClr>
                </a:solidFill>
                <a:cs typeface="Arial" panose="020B0604020202020204" pitchFamily="34" charset="0"/>
              </a:rPr>
              <a:t>Credit:NIST</a:t>
            </a:r>
            <a:endParaRPr lang="en-US" sz="800" dirty="0">
              <a:solidFill>
                <a:schemeClr val="bg1">
                  <a:alpha val="76000"/>
                </a:schemeClr>
              </a:solidFill>
              <a:cs typeface="Arial" panose="020B0604020202020204" pitchFamily="34" charset="0"/>
            </a:endParaRPr>
          </a:p>
        </p:txBody>
      </p:sp>
      <p:sp>
        <p:nvSpPr>
          <p:cNvPr id="112" name="TextBox 111">
            <a:extLst>
              <a:ext uri="{FF2B5EF4-FFF2-40B4-BE49-F238E27FC236}">
                <a16:creationId xmlns:a16="http://schemas.microsoft.com/office/drawing/2014/main" id="{5B0C88F4-50FA-D64E-9EB5-B257E8474CD4}"/>
              </a:ext>
            </a:extLst>
          </p:cNvPr>
          <p:cNvSpPr txBox="1"/>
          <p:nvPr userDrawn="1"/>
        </p:nvSpPr>
        <p:spPr>
          <a:xfrm>
            <a:off x="1414857" y="3545663"/>
            <a:ext cx="731370" cy="215444"/>
          </a:xfrm>
          <a:prstGeom prst="rect">
            <a:avLst/>
          </a:prstGeom>
          <a:noFill/>
        </p:spPr>
        <p:txBody>
          <a:bodyPr wrap="square" rtlCol="0">
            <a:spAutoFit/>
          </a:bodyPr>
          <a:lstStyle/>
          <a:p>
            <a:r>
              <a:rPr lang="en-US" sz="800" dirty="0" err="1">
                <a:solidFill>
                  <a:schemeClr val="bg1">
                    <a:alpha val="76000"/>
                  </a:schemeClr>
                </a:solidFill>
                <a:cs typeface="Arial" panose="020B0604020202020204" pitchFamily="34" charset="0"/>
              </a:rPr>
              <a:t>Credit:NIST</a:t>
            </a:r>
            <a:endParaRPr lang="en-US" sz="800" dirty="0">
              <a:solidFill>
                <a:schemeClr val="bg1">
                  <a:alpha val="76000"/>
                </a:schemeClr>
              </a:solidFill>
              <a:cs typeface="Arial" panose="020B0604020202020204" pitchFamily="34" charset="0"/>
            </a:endParaRPr>
          </a:p>
        </p:txBody>
      </p:sp>
    </p:spTree>
    <p:extLst>
      <p:ext uri="{BB962C8B-B14F-4D97-AF65-F5344CB8AC3E}">
        <p14:creationId xmlns:p14="http://schemas.microsoft.com/office/powerpoint/2010/main" val="134036347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00CABA49-B4A1-A84F-BCFF-25913D6444F5}"/>
              </a:ext>
            </a:extLst>
          </p:cNvPr>
          <p:cNvPicPr>
            <a:picLocks noChangeAspect="1"/>
          </p:cNvPicPr>
          <p:nvPr userDrawn="1"/>
        </p:nvPicPr>
        <p:blipFill>
          <a:blip r:embed="rId2"/>
          <a:stretch>
            <a:fillRect/>
          </a:stretch>
        </p:blipFill>
        <p:spPr>
          <a:xfrm>
            <a:off x="0" y="-20675"/>
            <a:ext cx="12228755" cy="6878675"/>
          </a:xfrm>
          <a:prstGeom prst="rect">
            <a:avLst/>
          </a:prstGeom>
        </p:spPr>
      </p:pic>
      <p:sp>
        <p:nvSpPr>
          <p:cNvPr id="23" name="Rectangle 22">
            <a:extLst>
              <a:ext uri="{FF2B5EF4-FFF2-40B4-BE49-F238E27FC236}">
                <a16:creationId xmlns:a16="http://schemas.microsoft.com/office/drawing/2014/main" id="{E0FC07B3-29F3-114B-806C-D8D1803F0EFD}"/>
              </a:ext>
            </a:extLst>
          </p:cNvPr>
          <p:cNvSpPr/>
          <p:nvPr userDrawn="1"/>
        </p:nvSpPr>
        <p:spPr>
          <a:xfrm>
            <a:off x="1152691" y="1073426"/>
            <a:ext cx="9880600" cy="5057790"/>
          </a:xfrm>
          <a:prstGeom prst="rect">
            <a:avLst/>
          </a:prstGeom>
          <a:solidFill>
            <a:srgbClr val="5D8B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2BB9278C-390D-0E4D-8A37-3CF1192823EE}"/>
              </a:ext>
            </a:extLst>
          </p:cNvPr>
          <p:cNvSpPr txBox="1"/>
          <p:nvPr userDrawn="1"/>
        </p:nvSpPr>
        <p:spPr>
          <a:xfrm>
            <a:off x="1658685" y="1834991"/>
            <a:ext cx="9098962" cy="1323439"/>
          </a:xfrm>
          <a:prstGeom prst="rect">
            <a:avLst/>
          </a:prstGeom>
          <a:noFill/>
        </p:spPr>
        <p:txBody>
          <a:bodyPr wrap="square" rtlCol="0">
            <a:spAutoFit/>
          </a:bodyPr>
          <a:lstStyle/>
          <a:p>
            <a:pPr algn="ctr"/>
            <a:r>
              <a:rPr lang="en-US" sz="8000" b="1" i="0" dirty="0">
                <a:solidFill>
                  <a:schemeClr val="bg1"/>
                </a:solidFill>
                <a:latin typeface="Calibri" panose="020F0502020204030204" pitchFamily="34" charset="0"/>
                <a:ea typeface="Arial" charset="0"/>
                <a:cs typeface="Calibri" panose="020F0502020204030204" pitchFamily="34" charset="0"/>
              </a:rPr>
              <a:t>STAY IN TOUCH</a:t>
            </a:r>
          </a:p>
        </p:txBody>
      </p:sp>
      <p:sp>
        <p:nvSpPr>
          <p:cNvPr id="25" name="TextBox 24">
            <a:extLst>
              <a:ext uri="{FF2B5EF4-FFF2-40B4-BE49-F238E27FC236}">
                <a16:creationId xmlns:a16="http://schemas.microsoft.com/office/drawing/2014/main" id="{1D26322B-55C6-D44C-A1A7-5AFE1DB4032A}"/>
              </a:ext>
            </a:extLst>
          </p:cNvPr>
          <p:cNvSpPr txBox="1"/>
          <p:nvPr userDrawn="1"/>
        </p:nvSpPr>
        <p:spPr>
          <a:xfrm>
            <a:off x="4014631" y="3528737"/>
            <a:ext cx="4387070" cy="707886"/>
          </a:xfrm>
          <a:prstGeom prst="rect">
            <a:avLst/>
          </a:prstGeom>
          <a:noFill/>
        </p:spPr>
        <p:txBody>
          <a:bodyPr wrap="square" rtlCol="0">
            <a:spAutoFit/>
          </a:bodyPr>
          <a:lstStyle/>
          <a:p>
            <a:pPr algn="ctr"/>
            <a:r>
              <a:rPr lang="en-US" sz="4000" b="0" i="0" dirty="0">
                <a:solidFill>
                  <a:schemeClr val="bg1"/>
                </a:solidFill>
                <a:latin typeface="Calibri" panose="020F0502020204030204" pitchFamily="34" charset="0"/>
                <a:ea typeface="Arial" charset="0"/>
                <a:cs typeface="Calibri" panose="020F0502020204030204" pitchFamily="34" charset="0"/>
              </a:rPr>
              <a:t>CONTACT US</a:t>
            </a:r>
          </a:p>
        </p:txBody>
      </p:sp>
      <p:cxnSp>
        <p:nvCxnSpPr>
          <p:cNvPr id="26" name="Straight Connector 25">
            <a:extLst>
              <a:ext uri="{FF2B5EF4-FFF2-40B4-BE49-F238E27FC236}">
                <a16:creationId xmlns:a16="http://schemas.microsoft.com/office/drawing/2014/main" id="{4F270A13-37C0-2C47-9E2B-F7D373383C06}"/>
              </a:ext>
            </a:extLst>
          </p:cNvPr>
          <p:cNvCxnSpPr>
            <a:cxnSpLocks/>
          </p:cNvCxnSpPr>
          <p:nvPr userDrawn="1"/>
        </p:nvCxnSpPr>
        <p:spPr>
          <a:xfrm>
            <a:off x="1742741" y="3283198"/>
            <a:ext cx="878899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AF2DD48-A37A-9E47-BB33-118FCD1FDEDF}"/>
              </a:ext>
            </a:extLst>
          </p:cNvPr>
          <p:cNvSpPr txBox="1"/>
          <p:nvPr userDrawn="1"/>
        </p:nvSpPr>
        <p:spPr>
          <a:xfrm>
            <a:off x="8588471" y="4830528"/>
            <a:ext cx="2285996" cy="461665"/>
          </a:xfrm>
          <a:prstGeom prst="rect">
            <a:avLst/>
          </a:prstGeom>
          <a:noFill/>
        </p:spPr>
        <p:txBody>
          <a:bodyPr wrap="square" rtlCol="0">
            <a:spAutoFit/>
          </a:bodyPr>
          <a:lstStyle/>
          <a:p>
            <a:r>
              <a:rPr lang="en-US" sz="2400" dirty="0">
                <a:solidFill>
                  <a:schemeClr val="bg1"/>
                </a:solidFill>
                <a:latin typeface="Calibri" panose="020F0502020204030204" pitchFamily="34" charset="0"/>
                <a:ea typeface="Arial" charset="0"/>
                <a:cs typeface="Calibri" panose="020F0502020204030204" pitchFamily="34" charset="0"/>
              </a:rPr>
              <a:t>@</a:t>
            </a:r>
            <a:r>
              <a:rPr lang="en-US" sz="2400" dirty="0" err="1">
                <a:solidFill>
                  <a:schemeClr val="bg1"/>
                </a:solidFill>
                <a:latin typeface="Calibri" panose="020F0502020204030204" pitchFamily="34" charset="0"/>
                <a:ea typeface="Arial" charset="0"/>
                <a:cs typeface="Calibri" panose="020F0502020204030204" pitchFamily="34" charset="0"/>
              </a:rPr>
              <a:t>nist</a:t>
            </a:r>
            <a:endParaRPr lang="en-US" sz="2400" dirty="0">
              <a:solidFill>
                <a:schemeClr val="bg1"/>
              </a:solidFill>
              <a:latin typeface="Calibri" panose="020F0502020204030204" pitchFamily="34" charset="0"/>
              <a:ea typeface="Arial" charset="0"/>
              <a:cs typeface="Calibri" panose="020F0502020204030204" pitchFamily="34" charset="0"/>
            </a:endParaRPr>
          </a:p>
        </p:txBody>
      </p:sp>
      <p:sp>
        <p:nvSpPr>
          <p:cNvPr id="28" name="TextBox 27">
            <a:extLst>
              <a:ext uri="{FF2B5EF4-FFF2-40B4-BE49-F238E27FC236}">
                <a16:creationId xmlns:a16="http://schemas.microsoft.com/office/drawing/2014/main" id="{96911F69-7DBA-6C47-B884-EB1C8F615B33}"/>
              </a:ext>
            </a:extLst>
          </p:cNvPr>
          <p:cNvSpPr txBox="1"/>
          <p:nvPr userDrawn="1"/>
        </p:nvSpPr>
        <p:spPr>
          <a:xfrm>
            <a:off x="3380545" y="4830527"/>
            <a:ext cx="1669699" cy="461665"/>
          </a:xfrm>
          <a:prstGeom prst="rect">
            <a:avLst/>
          </a:prstGeom>
          <a:noFill/>
        </p:spPr>
        <p:txBody>
          <a:bodyPr wrap="square" rtlCol="0">
            <a:spAutoFit/>
          </a:bodyPr>
          <a:lstStyle/>
          <a:p>
            <a:r>
              <a:rPr lang="en-US" sz="2400" dirty="0" err="1">
                <a:solidFill>
                  <a:schemeClr val="bg1"/>
                </a:solidFill>
                <a:latin typeface="Calibri" panose="020F0502020204030204" pitchFamily="34" charset="0"/>
                <a:ea typeface="Arial" charset="0"/>
                <a:cs typeface="Calibri" panose="020F0502020204030204" pitchFamily="34" charset="0"/>
              </a:rPr>
              <a:t>NIST.gov</a:t>
            </a:r>
            <a:endParaRPr lang="en-US" sz="2400" dirty="0">
              <a:solidFill>
                <a:schemeClr val="bg1"/>
              </a:solidFill>
              <a:latin typeface="Calibri" panose="020F0502020204030204" pitchFamily="34" charset="0"/>
              <a:ea typeface="Arial" charset="0"/>
              <a:cs typeface="Calibri" panose="020F0502020204030204" pitchFamily="34" charset="0"/>
            </a:endParaRPr>
          </a:p>
        </p:txBody>
      </p:sp>
      <p:sp>
        <p:nvSpPr>
          <p:cNvPr id="29" name="Oval 28">
            <a:extLst>
              <a:ext uri="{FF2B5EF4-FFF2-40B4-BE49-F238E27FC236}">
                <a16:creationId xmlns:a16="http://schemas.microsoft.com/office/drawing/2014/main" id="{A53DFCDD-3FE1-B94F-9781-F3C59ABD6CAC}"/>
              </a:ext>
            </a:extLst>
          </p:cNvPr>
          <p:cNvSpPr/>
          <p:nvPr userDrawn="1"/>
        </p:nvSpPr>
        <p:spPr>
          <a:xfrm>
            <a:off x="2439793"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sp>
        <p:nvSpPr>
          <p:cNvPr id="30" name="Oval 29">
            <a:extLst>
              <a:ext uri="{FF2B5EF4-FFF2-40B4-BE49-F238E27FC236}">
                <a16:creationId xmlns:a16="http://schemas.microsoft.com/office/drawing/2014/main" id="{464E9C63-C3F1-DF41-831F-2476E5DF11B3}"/>
              </a:ext>
            </a:extLst>
          </p:cNvPr>
          <p:cNvSpPr/>
          <p:nvPr userDrawn="1"/>
        </p:nvSpPr>
        <p:spPr>
          <a:xfrm>
            <a:off x="6747379"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pic>
        <p:nvPicPr>
          <p:cNvPr id="31" name="Picture 30">
            <a:extLst>
              <a:ext uri="{FF2B5EF4-FFF2-40B4-BE49-F238E27FC236}">
                <a16:creationId xmlns:a16="http://schemas.microsoft.com/office/drawing/2014/main" id="{5C42EF79-E38D-B74A-B187-B81517189581}"/>
              </a:ext>
            </a:extLst>
          </p:cNvPr>
          <p:cNvPicPr>
            <a:picLocks noChangeAspect="1"/>
          </p:cNvPicPr>
          <p:nvPr userDrawn="1"/>
        </p:nvPicPr>
        <p:blipFill>
          <a:blip r:embed="rId3" cstate="screen">
            <a:duotone>
              <a:prstClr val="black"/>
              <a:schemeClr val="accent1">
                <a:tint val="45000"/>
                <a:satMod val="400000"/>
              </a:schemeClr>
            </a:duotone>
            <a:extLst>
              <a:ext uri="{28A0092B-C50C-407E-A947-70E740481C1C}">
                <a14:useLocalDpi xmlns:a14="http://schemas.microsoft.com/office/drawing/2010/main"/>
              </a:ext>
            </a:extLst>
          </a:blip>
          <a:stretch>
            <a:fillRect/>
          </a:stretch>
        </p:blipFill>
        <p:spPr>
          <a:xfrm>
            <a:off x="2405990" y="4561416"/>
            <a:ext cx="974555" cy="907555"/>
          </a:xfrm>
          <a:prstGeom prst="rect">
            <a:avLst/>
          </a:prstGeom>
        </p:spPr>
      </p:pic>
      <p:pic>
        <p:nvPicPr>
          <p:cNvPr id="32" name="Picture 31">
            <a:extLst>
              <a:ext uri="{FF2B5EF4-FFF2-40B4-BE49-F238E27FC236}">
                <a16:creationId xmlns:a16="http://schemas.microsoft.com/office/drawing/2014/main" id="{9A22543E-7F54-CF47-A470-C6EB6C3A4C8B}"/>
              </a:ext>
            </a:extLst>
          </p:cNvPr>
          <p:cNvPicPr>
            <a:picLocks noChangeAspect="1"/>
          </p:cNvPicPr>
          <p:nvPr userDrawn="1"/>
        </p:nvPicPr>
        <p:blipFill>
          <a:blip r:embed="rId4" cstate="screen">
            <a:duotone>
              <a:prstClr val="black"/>
              <a:schemeClr val="accent1">
                <a:tint val="45000"/>
                <a:satMod val="400000"/>
              </a:schemeClr>
            </a:duotone>
            <a:extLst>
              <a:ext uri="{28A0092B-C50C-407E-A947-70E740481C1C}">
                <a14:useLocalDpi xmlns:a14="http://schemas.microsoft.com/office/drawing/2010/main"/>
              </a:ext>
            </a:extLst>
          </a:blip>
          <a:stretch>
            <a:fillRect/>
          </a:stretch>
        </p:blipFill>
        <p:spPr>
          <a:xfrm>
            <a:off x="6752881" y="4652443"/>
            <a:ext cx="779059" cy="725500"/>
          </a:xfrm>
          <a:prstGeom prst="rect">
            <a:avLst/>
          </a:prstGeom>
        </p:spPr>
      </p:pic>
      <p:sp>
        <p:nvSpPr>
          <p:cNvPr id="33" name="Oval 32">
            <a:extLst>
              <a:ext uri="{FF2B5EF4-FFF2-40B4-BE49-F238E27FC236}">
                <a16:creationId xmlns:a16="http://schemas.microsoft.com/office/drawing/2014/main" id="{51876575-F090-AA43-B568-942F635B403E}"/>
              </a:ext>
            </a:extLst>
          </p:cNvPr>
          <p:cNvSpPr/>
          <p:nvPr userDrawn="1"/>
        </p:nvSpPr>
        <p:spPr>
          <a:xfrm>
            <a:off x="5824742"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sp>
        <p:nvSpPr>
          <p:cNvPr id="34" name="Oval 33">
            <a:extLst>
              <a:ext uri="{FF2B5EF4-FFF2-40B4-BE49-F238E27FC236}">
                <a16:creationId xmlns:a16="http://schemas.microsoft.com/office/drawing/2014/main" id="{C7FFF3ED-53BA-3248-A807-0EDACB1FC7E8}"/>
              </a:ext>
            </a:extLst>
          </p:cNvPr>
          <p:cNvSpPr/>
          <p:nvPr userDrawn="1"/>
        </p:nvSpPr>
        <p:spPr>
          <a:xfrm>
            <a:off x="4918579"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pic>
        <p:nvPicPr>
          <p:cNvPr id="35" name="Picture 34">
            <a:extLst>
              <a:ext uri="{FF2B5EF4-FFF2-40B4-BE49-F238E27FC236}">
                <a16:creationId xmlns:a16="http://schemas.microsoft.com/office/drawing/2014/main" id="{C1D4945A-0C69-E144-A9EA-4F3C60511C32}"/>
              </a:ext>
            </a:extLst>
          </p:cNvPr>
          <p:cNvPicPr>
            <a:picLocks noChangeAspect="1"/>
          </p:cNvPicPr>
          <p:nvPr userDrawn="1"/>
        </p:nvPicPr>
        <p:blipFill>
          <a:blip r:embed="rId5"/>
          <a:stretch>
            <a:fillRect/>
          </a:stretch>
        </p:blipFill>
        <p:spPr>
          <a:xfrm>
            <a:off x="5986870" y="4749713"/>
            <a:ext cx="510664" cy="487968"/>
          </a:xfrm>
          <a:prstGeom prst="rect">
            <a:avLst/>
          </a:prstGeom>
        </p:spPr>
      </p:pic>
      <p:pic>
        <p:nvPicPr>
          <p:cNvPr id="36" name="Picture 35">
            <a:extLst>
              <a:ext uri="{FF2B5EF4-FFF2-40B4-BE49-F238E27FC236}">
                <a16:creationId xmlns:a16="http://schemas.microsoft.com/office/drawing/2014/main" id="{A956F6E6-34D0-EE49-8D2A-DC5F0B442208}"/>
              </a:ext>
            </a:extLst>
          </p:cNvPr>
          <p:cNvPicPr>
            <a:picLocks noChangeAspect="1"/>
          </p:cNvPicPr>
          <p:nvPr userDrawn="1"/>
        </p:nvPicPr>
        <p:blipFill>
          <a:blip r:embed="rId6"/>
          <a:stretch>
            <a:fillRect/>
          </a:stretch>
        </p:blipFill>
        <p:spPr>
          <a:xfrm>
            <a:off x="5214832" y="4749713"/>
            <a:ext cx="225940" cy="487968"/>
          </a:xfrm>
          <a:prstGeom prst="rect">
            <a:avLst/>
          </a:prstGeom>
        </p:spPr>
      </p:pic>
      <p:pic>
        <p:nvPicPr>
          <p:cNvPr id="37" name="Picture 36">
            <a:extLst>
              <a:ext uri="{FF2B5EF4-FFF2-40B4-BE49-F238E27FC236}">
                <a16:creationId xmlns:a16="http://schemas.microsoft.com/office/drawing/2014/main" id="{B3C66135-AF2A-664D-9305-4D1D0CF5486D}"/>
              </a:ext>
            </a:extLst>
          </p:cNvPr>
          <p:cNvPicPr>
            <a:picLocks noChangeAspect="1"/>
          </p:cNvPicPr>
          <p:nvPr userDrawn="1"/>
        </p:nvPicPr>
        <p:blipFill>
          <a:blip r:embed="rId7"/>
          <a:stretch>
            <a:fillRect/>
          </a:stretch>
        </p:blipFill>
        <p:spPr>
          <a:xfrm>
            <a:off x="4019563" y="346642"/>
            <a:ext cx="3831741" cy="506078"/>
          </a:xfrm>
          <a:prstGeom prst="rect">
            <a:avLst/>
          </a:prstGeom>
        </p:spPr>
      </p:pic>
      <p:sp>
        <p:nvSpPr>
          <p:cNvPr id="38" name="Oval 37">
            <a:extLst>
              <a:ext uri="{FF2B5EF4-FFF2-40B4-BE49-F238E27FC236}">
                <a16:creationId xmlns:a16="http://schemas.microsoft.com/office/drawing/2014/main" id="{8CB4CB17-4647-724B-81ED-A0864C1706A3}"/>
              </a:ext>
            </a:extLst>
          </p:cNvPr>
          <p:cNvSpPr/>
          <p:nvPr userDrawn="1"/>
        </p:nvSpPr>
        <p:spPr>
          <a:xfrm>
            <a:off x="7665834" y="4598546"/>
            <a:ext cx="833297" cy="83329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04E79"/>
              </a:solidFill>
            </a:endParaRPr>
          </a:p>
        </p:txBody>
      </p:sp>
      <p:pic>
        <p:nvPicPr>
          <p:cNvPr id="39" name="Picture 38">
            <a:extLst>
              <a:ext uri="{FF2B5EF4-FFF2-40B4-BE49-F238E27FC236}">
                <a16:creationId xmlns:a16="http://schemas.microsoft.com/office/drawing/2014/main" id="{2CE2FC5E-9B2A-3D40-9535-CA602D4BFDDB}"/>
              </a:ext>
            </a:extLst>
          </p:cNvPr>
          <p:cNvPicPr>
            <a:picLocks noChangeAspect="1"/>
          </p:cNvPicPr>
          <p:nvPr userDrawn="1"/>
        </p:nvPicPr>
        <p:blipFill>
          <a:blip r:embed="rId8"/>
          <a:stretch>
            <a:fillRect/>
          </a:stretch>
        </p:blipFill>
        <p:spPr>
          <a:xfrm>
            <a:off x="7851304" y="4784360"/>
            <a:ext cx="461665" cy="461665"/>
          </a:xfrm>
          <a:prstGeom prst="rect">
            <a:avLst/>
          </a:prstGeom>
        </p:spPr>
      </p:pic>
    </p:spTree>
    <p:extLst>
      <p:ext uri="{BB962C8B-B14F-4D97-AF65-F5344CB8AC3E}">
        <p14:creationId xmlns:p14="http://schemas.microsoft.com/office/powerpoint/2010/main" val="24245048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8091F42-D043-2D40-AF98-6BB2A82D040A}"/>
              </a:ext>
            </a:extLst>
          </p:cNvPr>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0" y="-20675"/>
            <a:ext cx="12228755" cy="6878675"/>
          </a:xfrm>
          <a:prstGeom prst="rect">
            <a:avLst/>
          </a:prstGeom>
        </p:spPr>
      </p:pic>
      <p:sp>
        <p:nvSpPr>
          <p:cNvPr id="7" name="Rectangle 6">
            <a:extLst>
              <a:ext uri="{FF2B5EF4-FFF2-40B4-BE49-F238E27FC236}">
                <a16:creationId xmlns:a16="http://schemas.microsoft.com/office/drawing/2014/main" id="{027B43AF-6FA8-604C-9658-6C886FE656D4}"/>
              </a:ext>
            </a:extLst>
          </p:cNvPr>
          <p:cNvSpPr/>
          <p:nvPr userDrawn="1"/>
        </p:nvSpPr>
        <p:spPr>
          <a:xfrm>
            <a:off x="878529" y="1035902"/>
            <a:ext cx="10475271" cy="4765519"/>
          </a:xfrm>
          <a:prstGeom prst="rect">
            <a:avLst/>
          </a:prstGeom>
          <a:solidFill>
            <a:srgbClr val="061D37">
              <a:alpha val="87843"/>
            </a:srgbClr>
          </a:solidFill>
          <a:ln>
            <a:solidFill>
              <a:srgbClr val="4587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FF144-A874-8D40-9673-63158A6E1443}"/>
              </a:ext>
            </a:extLst>
          </p:cNvPr>
          <p:cNvSpPr>
            <a:spLocks noGrp="1"/>
          </p:cNvSpPr>
          <p:nvPr>
            <p:ph type="title" hasCustomPrompt="1"/>
          </p:nvPr>
        </p:nvSpPr>
        <p:spPr>
          <a:xfrm>
            <a:off x="1648313" y="2338891"/>
            <a:ext cx="8932127" cy="2355772"/>
          </a:xfrm>
        </p:spPr>
        <p:txBody>
          <a:bodyPr>
            <a:normAutofit/>
          </a:bodyPr>
          <a:lstStyle>
            <a:lvl1pPr algn="ctr">
              <a:defRPr sz="6600" b="1">
                <a:solidFill>
                  <a:schemeClr val="bg1"/>
                </a:solidFill>
                <a:latin typeface="Calibri" panose="020F0502020204030204" pitchFamily="34" charset="0"/>
                <a:cs typeface="Calibri" panose="020F0502020204030204" pitchFamily="34" charset="0"/>
              </a:defRPr>
            </a:lvl1pPr>
          </a:lstStyle>
          <a:p>
            <a:r>
              <a:rPr lang="en-US" dirty="0"/>
              <a:t>QUESTIONS?</a:t>
            </a:r>
          </a:p>
        </p:txBody>
      </p:sp>
    </p:spTree>
    <p:extLst>
      <p:ext uri="{BB962C8B-B14F-4D97-AF65-F5344CB8AC3E}">
        <p14:creationId xmlns:p14="http://schemas.microsoft.com/office/powerpoint/2010/main" val="240975566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C9533BF-1B93-2A43-BA34-0F3A82D7F33B}"/>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1087129"/>
          </a:xfrm>
          <a:prstGeom prst="rect">
            <a:avLst/>
          </a:prstGeom>
        </p:spPr>
      </p:pic>
      <p:sp>
        <p:nvSpPr>
          <p:cNvPr id="2" name="Title 1">
            <a:extLst>
              <a:ext uri="{FF2B5EF4-FFF2-40B4-BE49-F238E27FC236}">
                <a16:creationId xmlns:a16="http://schemas.microsoft.com/office/drawing/2014/main" id="{F85A012D-B070-7A49-BBFF-079F2561A59B}"/>
              </a:ext>
            </a:extLst>
          </p:cNvPr>
          <p:cNvSpPr>
            <a:spLocks noGrp="1"/>
          </p:cNvSpPr>
          <p:nvPr>
            <p:ph type="title"/>
          </p:nvPr>
        </p:nvSpPr>
        <p:spPr>
          <a:xfrm>
            <a:off x="574040" y="-22034"/>
            <a:ext cx="10515600" cy="1325563"/>
          </a:xfrm>
        </p:spPr>
        <p:txBody>
          <a:bodyPr>
            <a:normAutofit/>
          </a:bodyPr>
          <a:lstStyle>
            <a:lvl1pPr>
              <a:defRPr sz="4000" b="0" i="0">
                <a:solidFill>
                  <a:schemeClr val="bg1"/>
                </a:solidFill>
                <a:latin typeface="+mn-lt"/>
                <a:cs typeface="Gill Sans SemiBold" panose="020B0502020104020203" pitchFamily="34" charset="-79"/>
              </a:defRPr>
            </a:lvl1pPr>
          </a:lstStyle>
          <a:p>
            <a:r>
              <a:rPr lang="en-US"/>
              <a:t>Click to edit Master title style</a:t>
            </a:r>
          </a:p>
        </p:txBody>
      </p:sp>
      <p:sp>
        <p:nvSpPr>
          <p:cNvPr id="3" name="Content Placeholder 2">
            <a:extLst>
              <a:ext uri="{FF2B5EF4-FFF2-40B4-BE49-F238E27FC236}">
                <a16:creationId xmlns:a16="http://schemas.microsoft.com/office/drawing/2014/main" id="{2F388373-B974-7948-9839-60119604B6BD}"/>
              </a:ext>
            </a:extLst>
          </p:cNvPr>
          <p:cNvSpPr>
            <a:spLocks noGrp="1"/>
          </p:cNvSpPr>
          <p:nvPr>
            <p:ph idx="1"/>
          </p:nvPr>
        </p:nvSpPr>
        <p:spPr>
          <a:xfrm>
            <a:off x="0" y="3590693"/>
            <a:ext cx="3869473" cy="2508211"/>
          </a:xfrm>
        </p:spPr>
        <p:txBody>
          <a:bodyPr/>
          <a:lstStyle>
            <a:lvl1pPr marL="0" indent="0">
              <a:buNone/>
              <a:defRPr/>
            </a:lvl1pPr>
          </a:lstStyle>
          <a:p>
            <a:pPr lvl="0"/>
            <a:endParaRPr lang="en-US"/>
          </a:p>
        </p:txBody>
      </p:sp>
      <p:sp>
        <p:nvSpPr>
          <p:cNvPr id="4" name="Date Placeholder 3">
            <a:extLst>
              <a:ext uri="{FF2B5EF4-FFF2-40B4-BE49-F238E27FC236}">
                <a16:creationId xmlns:a16="http://schemas.microsoft.com/office/drawing/2014/main" id="{C9BEF32D-C8B6-BA4F-BA24-DA606CECF088}"/>
              </a:ext>
            </a:extLst>
          </p:cNvPr>
          <p:cNvSpPr>
            <a:spLocks noGrp="1"/>
          </p:cNvSpPr>
          <p:nvPr>
            <p:ph type="dt" sz="half" idx="10"/>
          </p:nvPr>
        </p:nvSpPr>
        <p:spPr/>
        <p:txBody>
          <a:bodyPr/>
          <a:lstStyle/>
          <a:p>
            <a:fld id="{847C78A7-2F02-43B5-BEE3-EF9B8A019DC4}" type="datetime1">
              <a:rPr lang="en-US" smtClean="0"/>
              <a:t>7/29/2026</a:t>
            </a:fld>
            <a:endParaRPr lang="en-US"/>
          </a:p>
        </p:txBody>
      </p:sp>
      <p:sp>
        <p:nvSpPr>
          <p:cNvPr id="5" name="Footer Placeholder 4">
            <a:extLst>
              <a:ext uri="{FF2B5EF4-FFF2-40B4-BE49-F238E27FC236}">
                <a16:creationId xmlns:a16="http://schemas.microsoft.com/office/drawing/2014/main" id="{127AB533-0985-E44A-9957-3DDE711C78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95A9F8-B433-CD4D-B0E5-00FDB974B120}"/>
              </a:ext>
            </a:extLst>
          </p:cNvPr>
          <p:cNvSpPr>
            <a:spLocks noGrp="1"/>
          </p:cNvSpPr>
          <p:nvPr>
            <p:ph type="sldNum" sz="quarter" idx="12"/>
          </p:nvPr>
        </p:nvSpPr>
        <p:spPr/>
        <p:txBody>
          <a:bodyPr/>
          <a:lstStyle/>
          <a:p>
            <a:fld id="{61C45A3A-841E-C04D-A6C3-2A644B41F8FE}" type="slidenum">
              <a:rPr lang="en-US" smtClean="0"/>
              <a:t>‹#›</a:t>
            </a:fld>
            <a:endParaRPr lang="en-US"/>
          </a:p>
        </p:txBody>
      </p:sp>
      <p:sp>
        <p:nvSpPr>
          <p:cNvPr id="10" name="Content Placeholder 2">
            <a:extLst>
              <a:ext uri="{FF2B5EF4-FFF2-40B4-BE49-F238E27FC236}">
                <a16:creationId xmlns:a16="http://schemas.microsoft.com/office/drawing/2014/main" id="{F564AE5A-5633-B34B-B7DD-4DCEFBFC0B17}"/>
              </a:ext>
            </a:extLst>
          </p:cNvPr>
          <p:cNvSpPr>
            <a:spLocks noGrp="1"/>
          </p:cNvSpPr>
          <p:nvPr>
            <p:ph idx="13"/>
          </p:nvPr>
        </p:nvSpPr>
        <p:spPr>
          <a:xfrm>
            <a:off x="4104248" y="3590693"/>
            <a:ext cx="3939168" cy="2508211"/>
          </a:xfrm>
        </p:spPr>
        <p:txBody>
          <a:bodyPr/>
          <a:lstStyle>
            <a:lvl1pPr marL="0" indent="0">
              <a:buNone/>
              <a:defRPr/>
            </a:lvl1pPr>
          </a:lstStyle>
          <a:p>
            <a:pPr lvl="0"/>
            <a:endParaRPr lang="en-US"/>
          </a:p>
        </p:txBody>
      </p:sp>
      <p:sp>
        <p:nvSpPr>
          <p:cNvPr id="11" name="Content Placeholder 2">
            <a:extLst>
              <a:ext uri="{FF2B5EF4-FFF2-40B4-BE49-F238E27FC236}">
                <a16:creationId xmlns:a16="http://schemas.microsoft.com/office/drawing/2014/main" id="{82884886-4728-6142-8698-38627184E6BC}"/>
              </a:ext>
            </a:extLst>
          </p:cNvPr>
          <p:cNvSpPr>
            <a:spLocks noGrp="1"/>
          </p:cNvSpPr>
          <p:nvPr>
            <p:ph idx="14"/>
          </p:nvPr>
        </p:nvSpPr>
        <p:spPr>
          <a:xfrm>
            <a:off x="8283498" y="3590693"/>
            <a:ext cx="3908502" cy="250821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endParaRPr lang="en-US"/>
          </a:p>
        </p:txBody>
      </p:sp>
      <p:sp>
        <p:nvSpPr>
          <p:cNvPr id="12" name="Text Placeholder 3">
            <a:extLst>
              <a:ext uri="{FF2B5EF4-FFF2-40B4-BE49-F238E27FC236}">
                <a16:creationId xmlns:a16="http://schemas.microsoft.com/office/drawing/2014/main" id="{1C17D88D-1B35-A843-BA46-506AB4A8754C}"/>
              </a:ext>
            </a:extLst>
          </p:cNvPr>
          <p:cNvSpPr>
            <a:spLocks noGrp="1"/>
          </p:cNvSpPr>
          <p:nvPr>
            <p:ph type="body" sz="half" idx="2"/>
          </p:nvPr>
        </p:nvSpPr>
        <p:spPr>
          <a:xfrm>
            <a:off x="719253" y="1622502"/>
            <a:ext cx="10753493" cy="1143000"/>
          </a:xfrm>
        </p:spPr>
        <p:txBody>
          <a:bodyPr>
            <a:normAutofit/>
          </a:bodyPr>
          <a:lstStyle>
            <a:lvl1pPr marL="0" inden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pic>
        <p:nvPicPr>
          <p:cNvPr id="19" name="Picture 18">
            <a:extLst>
              <a:ext uri="{FF2B5EF4-FFF2-40B4-BE49-F238E27FC236}">
                <a16:creationId xmlns:a16="http://schemas.microsoft.com/office/drawing/2014/main" id="{CAD91200-3642-8946-A772-E48D2472F965}"/>
              </a:ext>
              <a:ext uri="{C183D7F6-B498-43B3-948B-1728B52AA6E4}">
                <adec:decorative xmlns:adec="http://schemas.microsoft.com/office/drawing/2017/decorative" val="1"/>
              </a:ext>
            </a:extLst>
          </p:cNvPr>
          <p:cNvPicPr>
            <a:picLocks noChangeAspect="1"/>
          </p:cNvPicPr>
          <p:nvPr userDrawn="1"/>
        </p:nvPicPr>
        <p:blipFill>
          <a:blip r:embed="rId3">
            <a:alphaModFix amt="70000"/>
          </a:blip>
          <a:stretch>
            <a:fillRect/>
          </a:stretch>
        </p:blipFill>
        <p:spPr>
          <a:xfrm>
            <a:off x="10696074" y="508222"/>
            <a:ext cx="1119415" cy="295401"/>
          </a:xfrm>
          <a:prstGeom prst="rect">
            <a:avLst/>
          </a:prstGeom>
        </p:spPr>
      </p:pic>
    </p:spTree>
    <p:extLst>
      <p:ext uri="{BB962C8B-B14F-4D97-AF65-F5344CB8AC3E}">
        <p14:creationId xmlns:p14="http://schemas.microsoft.com/office/powerpoint/2010/main" val="1116111735"/>
      </p:ext>
    </p:extLst>
  </p:cSld>
  <p:clrMapOvr>
    <a:masterClrMapping/>
  </p:clrMapOvr>
  <p:extLst>
    <p:ext uri="{DCECCB84-F9BA-43D5-87BE-67443E8EF086}">
      <p15:sldGuideLst xmlns:p15="http://schemas.microsoft.com/office/powerpoint/2012/main">
        <p15:guide id="1" orient="horz" pos="2160">
          <p15:clr>
            <a:srgbClr val="FBAE40"/>
          </p15:clr>
        </p15:guide>
        <p15:guide id="3" pos="384">
          <p15:clr>
            <a:srgbClr val="FBAE40"/>
          </p15:clr>
        </p15:guide>
        <p15:guide id="4" pos="7296">
          <p15:clr>
            <a:srgbClr val="FBAE40"/>
          </p15:clr>
        </p15:guide>
        <p15:guide id="5" orient="horz" pos="504">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8BE0BDF-0C95-8B49-84ED-905DED0D6A96}"/>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10338"/>
            <a:ext cx="12228755" cy="6878675"/>
          </a:xfrm>
          <a:prstGeom prst="rect">
            <a:avLst/>
          </a:prstGeom>
        </p:spPr>
      </p:pic>
      <p:cxnSp>
        <p:nvCxnSpPr>
          <p:cNvPr id="10" name="Straight Connector 9">
            <a:extLst>
              <a:ext uri="{FF2B5EF4-FFF2-40B4-BE49-F238E27FC236}">
                <a16:creationId xmlns:a16="http://schemas.microsoft.com/office/drawing/2014/main" id="{1D57BFF6-77BE-8442-93ED-FFDC8E161B7C}"/>
              </a:ext>
              <a:ext uri="{C183D7F6-B498-43B3-948B-1728B52AA6E4}">
                <adec:decorative xmlns:adec="http://schemas.microsoft.com/office/drawing/2017/decorative" val="1"/>
              </a:ext>
            </a:extLst>
          </p:cNvPr>
          <p:cNvCxnSpPr>
            <a:cxnSpLocks/>
          </p:cNvCxnSpPr>
          <p:nvPr userDrawn="1"/>
        </p:nvCxnSpPr>
        <p:spPr>
          <a:xfrm>
            <a:off x="-11575" y="947513"/>
            <a:ext cx="12290612" cy="0"/>
          </a:xfrm>
          <a:prstGeom prst="line">
            <a:avLst/>
          </a:prstGeom>
          <a:ln w="25400">
            <a:solidFill>
              <a:srgbClr val="27549C"/>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E794A8F-6352-2B45-86C5-9179E4BBC256}"/>
              </a:ext>
            </a:extLst>
          </p:cNvPr>
          <p:cNvSpPr>
            <a:spLocks noGrp="1"/>
          </p:cNvSpPr>
          <p:nvPr>
            <p:ph type="ctrTitle"/>
          </p:nvPr>
        </p:nvSpPr>
        <p:spPr>
          <a:xfrm>
            <a:off x="497839" y="1682347"/>
            <a:ext cx="10463809" cy="675323"/>
          </a:xfrm>
        </p:spPr>
        <p:txBody>
          <a:bodyPr anchor="b">
            <a:noAutofit/>
          </a:bodyPr>
          <a:lstStyle>
            <a:lvl1pPr algn="l">
              <a:defRPr sz="6000" b="1" i="0">
                <a:solidFill>
                  <a:schemeClr val="bg1"/>
                </a:solidFill>
                <a:latin typeface="Calibri" panose="020F0502020204030204" pitchFamily="34" charset="0"/>
                <a:cs typeface="Calibri" panose="020F0502020204030204" pitchFamily="34" charset="0"/>
              </a:defRPr>
            </a:lvl1pPr>
          </a:lstStyle>
          <a:p>
            <a:r>
              <a:rPr lang="en-US" dirty="0"/>
              <a:t>Click to edit Master title style</a:t>
            </a:r>
          </a:p>
        </p:txBody>
      </p:sp>
      <p:sp>
        <p:nvSpPr>
          <p:cNvPr id="4" name="Date Placeholder 3">
            <a:extLst>
              <a:ext uri="{FF2B5EF4-FFF2-40B4-BE49-F238E27FC236}">
                <a16:creationId xmlns:a16="http://schemas.microsoft.com/office/drawing/2014/main" id="{19E7B5CE-1A1B-9D41-B8D8-6D06D433AA10}"/>
              </a:ext>
            </a:extLst>
          </p:cNvPr>
          <p:cNvSpPr>
            <a:spLocks noGrp="1"/>
          </p:cNvSpPr>
          <p:nvPr>
            <p:ph type="dt" sz="half" idx="10"/>
          </p:nvPr>
        </p:nvSpPr>
        <p:spPr/>
        <p:txBody>
          <a:bodyPr/>
          <a:lstStyle/>
          <a:p>
            <a:fld id="{C8AD1FDE-1A3E-4ABF-B0AB-82F84C1D08AA}" type="datetime1">
              <a:rPr lang="en-US" smtClean="0"/>
              <a:t>7/29/2026</a:t>
            </a:fld>
            <a:endParaRPr lang="en-US"/>
          </a:p>
        </p:txBody>
      </p:sp>
      <p:sp>
        <p:nvSpPr>
          <p:cNvPr id="5" name="Footer Placeholder 4">
            <a:extLst>
              <a:ext uri="{FF2B5EF4-FFF2-40B4-BE49-F238E27FC236}">
                <a16:creationId xmlns:a16="http://schemas.microsoft.com/office/drawing/2014/main" id="{64D24CD8-9E63-C64D-B6B8-84B3B06428A6}"/>
              </a:ext>
            </a:extLst>
          </p:cNvPr>
          <p:cNvSpPr>
            <a:spLocks noGrp="1"/>
          </p:cNvSpPr>
          <p:nvPr>
            <p:ph type="ftr" sz="quarter" idx="11"/>
          </p:nvPr>
        </p:nvSpPr>
        <p:spPr/>
        <p:txBody>
          <a:bodyPr/>
          <a:lstStyle/>
          <a:p>
            <a:endParaRPr lang="en-US"/>
          </a:p>
        </p:txBody>
      </p:sp>
      <p:sp>
        <p:nvSpPr>
          <p:cNvPr id="16" name="Content Placeholder 2">
            <a:extLst>
              <a:ext uri="{FF2B5EF4-FFF2-40B4-BE49-F238E27FC236}">
                <a16:creationId xmlns:a16="http://schemas.microsoft.com/office/drawing/2014/main" id="{34E5BB74-2191-4A46-A928-051FD2C6A547}"/>
              </a:ext>
            </a:extLst>
          </p:cNvPr>
          <p:cNvSpPr>
            <a:spLocks noGrp="1"/>
          </p:cNvSpPr>
          <p:nvPr>
            <p:ph idx="13"/>
          </p:nvPr>
        </p:nvSpPr>
        <p:spPr>
          <a:xfrm>
            <a:off x="8042030" y="6336323"/>
            <a:ext cx="3669323" cy="521677"/>
          </a:xfrm>
        </p:spPr>
        <p:txBody>
          <a:bodyPr/>
          <a:lstStyle>
            <a:lvl1pPr marL="0" indent="0" algn="r">
              <a:buNone/>
              <a:defRPr b="0">
                <a:solidFill>
                  <a:srgbClr val="C4DCFF"/>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p:txBody>
      </p:sp>
      <p:pic>
        <p:nvPicPr>
          <p:cNvPr id="11" name="Picture 10">
            <a:extLst>
              <a:ext uri="{FF2B5EF4-FFF2-40B4-BE49-F238E27FC236}">
                <a16:creationId xmlns:a16="http://schemas.microsoft.com/office/drawing/2014/main" id="{82629F26-A907-90AC-57FC-AD23525C6EE3}"/>
              </a:ext>
            </a:extLst>
          </p:cNvPr>
          <p:cNvPicPr>
            <a:picLocks noChangeAspect="1"/>
          </p:cNvPicPr>
          <p:nvPr userDrawn="1"/>
        </p:nvPicPr>
        <p:blipFill>
          <a:blip r:embed="rId3"/>
          <a:stretch>
            <a:fillRect/>
          </a:stretch>
        </p:blipFill>
        <p:spPr>
          <a:xfrm>
            <a:off x="13251" y="-208722"/>
            <a:ext cx="6061705" cy="1431236"/>
          </a:xfrm>
          <a:prstGeom prst="rect">
            <a:avLst/>
          </a:prstGeom>
        </p:spPr>
      </p:pic>
    </p:spTree>
    <p:extLst>
      <p:ext uri="{BB962C8B-B14F-4D97-AF65-F5344CB8AC3E}">
        <p14:creationId xmlns:p14="http://schemas.microsoft.com/office/powerpoint/2010/main" val="2245956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slideLayout" Target="../slideLayouts/slideLayout53.xml"/><Relationship Id="rId18" Type="http://schemas.openxmlformats.org/officeDocument/2006/relationships/slideLayout" Target="../slideLayouts/slideLayout58.xml"/><Relationship Id="rId26" Type="http://schemas.openxmlformats.org/officeDocument/2006/relationships/slideLayout" Target="../slideLayouts/slideLayout66.xml"/><Relationship Id="rId39" Type="http://schemas.openxmlformats.org/officeDocument/2006/relationships/slideLayout" Target="../slideLayouts/slideLayout79.xml"/><Relationship Id="rId3" Type="http://schemas.openxmlformats.org/officeDocument/2006/relationships/slideLayout" Target="../slideLayouts/slideLayout43.xml"/><Relationship Id="rId21" Type="http://schemas.openxmlformats.org/officeDocument/2006/relationships/slideLayout" Target="../slideLayouts/slideLayout61.xml"/><Relationship Id="rId34" Type="http://schemas.openxmlformats.org/officeDocument/2006/relationships/slideLayout" Target="../slideLayouts/slideLayout74.xml"/><Relationship Id="rId42" Type="http://schemas.openxmlformats.org/officeDocument/2006/relationships/slideLayout" Target="../slideLayouts/slideLayout82.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17" Type="http://schemas.openxmlformats.org/officeDocument/2006/relationships/slideLayout" Target="../slideLayouts/slideLayout57.xml"/><Relationship Id="rId25" Type="http://schemas.openxmlformats.org/officeDocument/2006/relationships/slideLayout" Target="../slideLayouts/slideLayout65.xml"/><Relationship Id="rId33" Type="http://schemas.openxmlformats.org/officeDocument/2006/relationships/slideLayout" Target="../slideLayouts/slideLayout73.xml"/><Relationship Id="rId38" Type="http://schemas.openxmlformats.org/officeDocument/2006/relationships/slideLayout" Target="../slideLayouts/slideLayout78.xml"/><Relationship Id="rId2" Type="http://schemas.openxmlformats.org/officeDocument/2006/relationships/slideLayout" Target="../slideLayouts/slideLayout42.xml"/><Relationship Id="rId16" Type="http://schemas.openxmlformats.org/officeDocument/2006/relationships/slideLayout" Target="../slideLayouts/slideLayout56.xml"/><Relationship Id="rId20" Type="http://schemas.openxmlformats.org/officeDocument/2006/relationships/slideLayout" Target="../slideLayouts/slideLayout60.xml"/><Relationship Id="rId29" Type="http://schemas.openxmlformats.org/officeDocument/2006/relationships/slideLayout" Target="../slideLayouts/slideLayout69.xml"/><Relationship Id="rId41" Type="http://schemas.openxmlformats.org/officeDocument/2006/relationships/slideLayout" Target="../slideLayouts/slideLayout81.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24" Type="http://schemas.openxmlformats.org/officeDocument/2006/relationships/slideLayout" Target="../slideLayouts/slideLayout64.xml"/><Relationship Id="rId32" Type="http://schemas.openxmlformats.org/officeDocument/2006/relationships/slideLayout" Target="../slideLayouts/slideLayout72.xml"/><Relationship Id="rId37" Type="http://schemas.openxmlformats.org/officeDocument/2006/relationships/slideLayout" Target="../slideLayouts/slideLayout77.xml"/><Relationship Id="rId40" Type="http://schemas.openxmlformats.org/officeDocument/2006/relationships/slideLayout" Target="../slideLayouts/slideLayout80.xml"/><Relationship Id="rId5" Type="http://schemas.openxmlformats.org/officeDocument/2006/relationships/slideLayout" Target="../slideLayouts/slideLayout45.xml"/><Relationship Id="rId15" Type="http://schemas.openxmlformats.org/officeDocument/2006/relationships/slideLayout" Target="../slideLayouts/slideLayout55.xml"/><Relationship Id="rId23" Type="http://schemas.openxmlformats.org/officeDocument/2006/relationships/slideLayout" Target="../slideLayouts/slideLayout63.xml"/><Relationship Id="rId28" Type="http://schemas.openxmlformats.org/officeDocument/2006/relationships/slideLayout" Target="../slideLayouts/slideLayout68.xml"/><Relationship Id="rId36" Type="http://schemas.openxmlformats.org/officeDocument/2006/relationships/slideLayout" Target="../slideLayouts/slideLayout76.xml"/><Relationship Id="rId10" Type="http://schemas.openxmlformats.org/officeDocument/2006/relationships/slideLayout" Target="../slideLayouts/slideLayout50.xml"/><Relationship Id="rId19" Type="http://schemas.openxmlformats.org/officeDocument/2006/relationships/slideLayout" Target="../slideLayouts/slideLayout59.xml"/><Relationship Id="rId31" Type="http://schemas.openxmlformats.org/officeDocument/2006/relationships/slideLayout" Target="../slideLayouts/slideLayout71.xml"/><Relationship Id="rId44" Type="http://schemas.openxmlformats.org/officeDocument/2006/relationships/theme" Target="../theme/theme2.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slideLayout" Target="../slideLayouts/slideLayout54.xml"/><Relationship Id="rId22" Type="http://schemas.openxmlformats.org/officeDocument/2006/relationships/slideLayout" Target="../slideLayouts/slideLayout62.xml"/><Relationship Id="rId27" Type="http://schemas.openxmlformats.org/officeDocument/2006/relationships/slideLayout" Target="../slideLayouts/slideLayout67.xml"/><Relationship Id="rId30" Type="http://schemas.openxmlformats.org/officeDocument/2006/relationships/slideLayout" Target="../slideLayouts/slideLayout70.xml"/><Relationship Id="rId35" Type="http://schemas.openxmlformats.org/officeDocument/2006/relationships/slideLayout" Target="../slideLayouts/slideLayout75.xml"/><Relationship Id="rId43" Type="http://schemas.openxmlformats.org/officeDocument/2006/relationships/slideLayout" Target="../slideLayouts/slideLayout8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436F84-A056-024D-8256-6D325175E0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43BA5B2-AEAF-314E-8AAC-F702653A4A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C515DB-95E6-C443-858B-86A26AE7D1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A84E01-FA1D-DF4D-8154-31A9A1861279}" type="datetimeFigureOut">
              <a:rPr lang="en-US" smtClean="0"/>
              <a:t>7/29/2026</a:t>
            </a:fld>
            <a:endParaRPr lang="en-US"/>
          </a:p>
        </p:txBody>
      </p:sp>
      <p:sp>
        <p:nvSpPr>
          <p:cNvPr id="5" name="Footer Placeholder 4">
            <a:extLst>
              <a:ext uri="{FF2B5EF4-FFF2-40B4-BE49-F238E27FC236}">
                <a16:creationId xmlns:a16="http://schemas.microsoft.com/office/drawing/2014/main" id="{B88D10BC-EA5B-B342-BB67-E3B44DFF4D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EFDFB-58EC-8343-9988-C1A633F1AF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EEB62B-FDC5-F542-B36B-F4CCC4099D47}" type="slidenum">
              <a:rPr lang="en-US" smtClean="0"/>
              <a:t>‹#›</a:t>
            </a:fld>
            <a:endParaRPr lang="en-US"/>
          </a:p>
        </p:txBody>
      </p:sp>
    </p:spTree>
    <p:extLst>
      <p:ext uri="{BB962C8B-B14F-4D97-AF65-F5344CB8AC3E}">
        <p14:creationId xmlns:p14="http://schemas.microsoft.com/office/powerpoint/2010/main" val="60535924"/>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4" r:id="rId14"/>
    <p:sldLayoutId id="2147483665" r:id="rId15"/>
    <p:sldLayoutId id="2147483689" r:id="rId16"/>
    <p:sldLayoutId id="2147483667" r:id="rId17"/>
    <p:sldLayoutId id="2147483668" r:id="rId18"/>
    <p:sldLayoutId id="2147483669" r:id="rId19"/>
    <p:sldLayoutId id="2147483690" r:id="rId20"/>
    <p:sldLayoutId id="2147483670" r:id="rId21"/>
    <p:sldLayoutId id="2147483671" r:id="rId22"/>
    <p:sldLayoutId id="2147483672" r:id="rId23"/>
    <p:sldLayoutId id="2147483673" r:id="rId24"/>
    <p:sldLayoutId id="2147483674" r:id="rId25"/>
    <p:sldLayoutId id="2147483688"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92" r:id="rId4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436F84-A056-024D-8256-6D325175E0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43BA5B2-AEAF-314E-8AAC-F702653A4A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C515DB-95E6-C443-858B-86A26AE7D1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A84E01-FA1D-DF4D-8154-31A9A1861279}" type="datetimeFigureOut">
              <a:rPr lang="en-US" smtClean="0"/>
              <a:t>7/29/2026</a:t>
            </a:fld>
            <a:endParaRPr lang="en-US"/>
          </a:p>
        </p:txBody>
      </p:sp>
      <p:sp>
        <p:nvSpPr>
          <p:cNvPr id="5" name="Footer Placeholder 4">
            <a:extLst>
              <a:ext uri="{FF2B5EF4-FFF2-40B4-BE49-F238E27FC236}">
                <a16:creationId xmlns:a16="http://schemas.microsoft.com/office/drawing/2014/main" id="{B88D10BC-EA5B-B342-BB67-E3B44DFF4D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EFDFB-58EC-8343-9988-C1A633F1AF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EEB62B-FDC5-F542-B36B-F4CCC4099D47}" type="slidenum">
              <a:rPr lang="en-US" smtClean="0"/>
              <a:t>‹#›</a:t>
            </a:fld>
            <a:endParaRPr lang="en-US"/>
          </a:p>
        </p:txBody>
      </p:sp>
    </p:spTree>
    <p:extLst>
      <p:ext uri="{BB962C8B-B14F-4D97-AF65-F5344CB8AC3E}">
        <p14:creationId xmlns:p14="http://schemas.microsoft.com/office/powerpoint/2010/main" val="69107680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 id="2147483711" r:id="rId18"/>
    <p:sldLayoutId id="2147483712" r:id="rId19"/>
    <p:sldLayoutId id="2147483713" r:id="rId20"/>
    <p:sldLayoutId id="2147483714" r:id="rId21"/>
    <p:sldLayoutId id="2147483715" r:id="rId22"/>
    <p:sldLayoutId id="2147483716" r:id="rId23"/>
    <p:sldLayoutId id="2147483717" r:id="rId24"/>
    <p:sldLayoutId id="2147483718" r:id="rId25"/>
    <p:sldLayoutId id="2147483719" r:id="rId26"/>
    <p:sldLayoutId id="2147483720" r:id="rId27"/>
    <p:sldLayoutId id="2147483721" r:id="rId28"/>
    <p:sldLayoutId id="2147483722" r:id="rId29"/>
    <p:sldLayoutId id="2147483723" r:id="rId30"/>
    <p:sldLayoutId id="2147483724" r:id="rId31"/>
    <p:sldLayoutId id="2147483725" r:id="rId32"/>
    <p:sldLayoutId id="2147483726" r:id="rId33"/>
    <p:sldLayoutId id="2147483727" r:id="rId34"/>
    <p:sldLayoutId id="2147483728" r:id="rId35"/>
    <p:sldLayoutId id="2147483729" r:id="rId36"/>
    <p:sldLayoutId id="2147483730" r:id="rId37"/>
    <p:sldLayoutId id="2147483731" r:id="rId38"/>
    <p:sldLayoutId id="2147483732" r:id="rId39"/>
    <p:sldLayoutId id="2147483733" r:id="rId40"/>
    <p:sldLayoutId id="2147483734" r:id="rId41"/>
    <p:sldLayoutId id="2147483735" r:id="rId42"/>
    <p:sldLayoutId id="2147483736" r:id="rId4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notesSlide" Target="../notesSlides/notesSlide1.xml"/><Relationship Id="rId1" Type="http://schemas.openxmlformats.org/officeDocument/2006/relationships/slideLayout" Target="../slideLayouts/slideLayout43.xml"/><Relationship Id="rId5" Type="http://schemas.openxmlformats.org/officeDocument/2006/relationships/image" Target="../media/image59.png"/><Relationship Id="rId4" Type="http://schemas.openxmlformats.org/officeDocument/2006/relationships/image" Target="../media/image58.png"/></Relationships>
</file>

<file path=ppt/slides/_rels/slide2.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notesSlide" Target="../notesSlides/notesSlide2.xml"/><Relationship Id="rId1" Type="http://schemas.openxmlformats.org/officeDocument/2006/relationships/slideLayout" Target="../slideLayouts/slideLayout82.xml"/><Relationship Id="rId6" Type="http://schemas.openxmlformats.org/officeDocument/2006/relationships/image" Target="../media/image62.png"/><Relationship Id="rId5" Type="http://schemas.openxmlformats.org/officeDocument/2006/relationships/image" Target="../media/image61.jpeg"/><Relationship Id="rId4" Type="http://schemas.openxmlformats.org/officeDocument/2006/relationships/image" Target="../media/image60.jpeg"/></Relationships>
</file>

<file path=ppt/slides/_rels/slide3.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hyperlink" Target="https://www.psi.ch/en/lns-applied-materials/what-is-neutron-imaging" TargetMode="External"/><Relationship Id="rId3" Type="http://schemas.openxmlformats.org/officeDocument/2006/relationships/image" Target="../media/image59.png"/><Relationship Id="rId7" Type="http://schemas.openxmlformats.org/officeDocument/2006/relationships/image" Target="../media/image67.png"/><Relationship Id="rId12" Type="http://schemas.openxmlformats.org/officeDocument/2006/relationships/hyperlink" Target="https://nvlpubs.nist.gov/nistpubs/SpecialPublications/NIST.SP.1242.pdf" TargetMode="External"/><Relationship Id="rId2" Type="http://schemas.openxmlformats.org/officeDocument/2006/relationships/notesSlide" Target="../notesSlides/notesSlide3.xml"/><Relationship Id="rId1" Type="http://schemas.openxmlformats.org/officeDocument/2006/relationships/slideLayout" Target="../slideLayouts/slideLayout40.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png"/><Relationship Id="rId10" Type="http://schemas.openxmlformats.org/officeDocument/2006/relationships/image" Target="../media/image70.png"/><Relationship Id="rId4" Type="http://schemas.openxmlformats.org/officeDocument/2006/relationships/image" Target="../media/image60.jpeg"/><Relationship Id="rId9" Type="http://schemas.openxmlformats.org/officeDocument/2006/relationships/image" Target="../media/image69.png"/><Relationship Id="rId14" Type="http://schemas.openxmlformats.org/officeDocument/2006/relationships/hyperlink" Target="https://nvlpubs.nist.gov/nistpubs/SpecialPublications/NIST.SP.1294.pd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720.png"/><Relationship Id="rId2" Type="http://schemas.openxmlformats.org/officeDocument/2006/relationships/notesSlide" Target="../notesSlides/notesSlide4.xml"/><Relationship Id="rId1" Type="http://schemas.openxmlformats.org/officeDocument/2006/relationships/slideLayout" Target="../slideLayouts/slideLayout40.xml"/><Relationship Id="rId6" Type="http://schemas.openxmlformats.org/officeDocument/2006/relationships/image" Target="../media/image710.png"/><Relationship Id="rId5" Type="http://schemas.openxmlformats.org/officeDocument/2006/relationships/image" Target="../media/image700.png"/><Relationship Id="rId4" Type="http://schemas.openxmlformats.org/officeDocument/2006/relationships/image" Target="../media/image690.png"/></Relationships>
</file>

<file path=ppt/slides/_rels/slide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xml"/><Relationship Id="rId1" Type="http://schemas.openxmlformats.org/officeDocument/2006/relationships/slideLayout" Target="../slideLayouts/slideLayout40.xml"/><Relationship Id="rId6" Type="http://schemas.openxmlformats.org/officeDocument/2006/relationships/hyperlink" Target="https://visualizingenergy.org/nuclear-research-reactors/" TargetMode="External"/><Relationship Id="rId5" Type="http://schemas.openxmlformats.org/officeDocument/2006/relationships/hyperlink" Target="https://www.trtr.org/knowledge-base/research-reactor-map/" TargetMode="External"/><Relationship Id="rId4" Type="http://schemas.openxmlformats.org/officeDocument/2006/relationships/image" Target="../media/image72.png"/></Relationships>
</file>

<file path=ppt/slides/_rels/slide6.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73.png"/><Relationship Id="rId7" Type="http://schemas.openxmlformats.org/officeDocument/2006/relationships/image" Target="../media/image76.jpeg"/><Relationship Id="rId2" Type="http://schemas.openxmlformats.org/officeDocument/2006/relationships/notesSlide" Target="../notesSlides/notesSlide6.xml"/><Relationship Id="rId1" Type="http://schemas.openxmlformats.org/officeDocument/2006/relationships/slideLayout" Target="../slideLayouts/slideLayout40.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59.png"/><Relationship Id="rId9" Type="http://schemas.openxmlformats.org/officeDocument/2006/relationships/image" Target="../media/image78.png"/></Relationships>
</file>

<file path=ppt/slides/_rels/slide7.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59.png"/><Relationship Id="rId7" Type="http://schemas.openxmlformats.org/officeDocument/2006/relationships/image" Target="../media/image82.jpeg"/><Relationship Id="rId2" Type="http://schemas.openxmlformats.org/officeDocument/2006/relationships/notesSlide" Target="../notesSlides/notesSlide7.xml"/><Relationship Id="rId1" Type="http://schemas.openxmlformats.org/officeDocument/2006/relationships/slideLayout" Target="../slideLayouts/slideLayout40.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g"/><Relationship Id="rId9"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59.png"/><Relationship Id="rId7" Type="http://schemas.openxmlformats.org/officeDocument/2006/relationships/image" Target="../media/image85.png"/><Relationship Id="rId2" Type="http://schemas.openxmlformats.org/officeDocument/2006/relationships/notesSlide" Target="../notesSlides/notesSlide8.xml"/><Relationship Id="rId1" Type="http://schemas.openxmlformats.org/officeDocument/2006/relationships/slideLayout" Target="../slideLayouts/slideLayout40.xml"/><Relationship Id="rId6" Type="http://schemas.openxmlformats.org/officeDocument/2006/relationships/hyperlink" Target="https://www.researchgate.net/publication/282869203_Decommissioning_research_reactors_A_case_of_a_reference_accident_scenario" TargetMode="External"/><Relationship Id="rId5" Type="http://schemas.microsoft.com/office/2007/relationships/hdphoto" Target="../media/hdphoto2.wdp"/><Relationship Id="rId4" Type="http://schemas.openxmlformats.org/officeDocument/2006/relationships/image" Target="../media/image84.png"/></Relationships>
</file>

<file path=ppt/slides/_rels/slide9.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59.png"/><Relationship Id="rId7" Type="http://schemas.openxmlformats.org/officeDocument/2006/relationships/image" Target="../media/image82.jpeg"/><Relationship Id="rId2" Type="http://schemas.openxmlformats.org/officeDocument/2006/relationships/notesSlide" Target="../notesSlides/notesSlide9.xml"/><Relationship Id="rId1" Type="http://schemas.openxmlformats.org/officeDocument/2006/relationships/slideLayout" Target="../slideLayouts/slideLayout40.xml"/><Relationship Id="rId6" Type="http://schemas.openxmlformats.org/officeDocument/2006/relationships/image" Target="../media/image81.jpeg"/><Relationship Id="rId5" Type="http://schemas.openxmlformats.org/officeDocument/2006/relationships/image" Target="../media/image80.jpeg"/><Relationship Id="rId10" Type="http://schemas.openxmlformats.org/officeDocument/2006/relationships/image" Target="../media/image87.tiff"/><Relationship Id="rId4" Type="http://schemas.openxmlformats.org/officeDocument/2006/relationships/image" Target="../media/image79.jpg"/><Relationship Id="rId9"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88.tif"/><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0.xml"/><Relationship Id="rId1" Type="http://schemas.openxmlformats.org/officeDocument/2006/relationships/slideLayout" Target="../slideLayouts/slideLayout40.xml"/><Relationship Id="rId4" Type="http://schemas.openxmlformats.org/officeDocument/2006/relationships/image" Target="../media/image89.jpg"/></Relationships>
</file>

<file path=ppt/slides/_rels/slide1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1.xml"/><Relationship Id="rId1" Type="http://schemas.openxmlformats.org/officeDocument/2006/relationships/slideLayout" Target="../slideLayouts/slideLayout40.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hyperlink" Target="https://www.britannica.com/technology/nuclear-reactor/Types-of-reactor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2.xml"/><Relationship Id="rId1" Type="http://schemas.openxmlformats.org/officeDocument/2006/relationships/slideLayout" Target="../slideLayouts/slideLayout40.xml"/><Relationship Id="rId6" Type="http://schemas.openxmlformats.org/officeDocument/2006/relationships/image" Target="../media/image93.jpeg"/><Relationship Id="rId5" Type="http://schemas.openxmlformats.org/officeDocument/2006/relationships/hyperlink" Target="https://upload.wikimedia.org/wikipedia/commons/thumb/0/0f/Pebble_bed_reactor_scheme_%28English%29.svg/1200px-Pebble_bed_reactor_scheme_%28English%29.svg.png" TargetMode="External"/><Relationship Id="rId4" Type="http://schemas.openxmlformats.org/officeDocument/2006/relationships/image" Target="../media/image59.png"/></Relationships>
</file>

<file path=ppt/slides/_rels/slide1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3.xml"/><Relationship Id="rId1" Type="http://schemas.openxmlformats.org/officeDocument/2006/relationships/slideLayout" Target="../slideLayouts/slideLayout40.xml"/><Relationship Id="rId4" Type="http://schemas.openxmlformats.org/officeDocument/2006/relationships/image" Target="../media/image94.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0.xml"/><Relationship Id="rId6" Type="http://schemas.openxmlformats.org/officeDocument/2006/relationships/image" Target="../media/image95.png"/><Relationship Id="rId5" Type="http://schemas.openxmlformats.org/officeDocument/2006/relationships/image" Target="../media/image59.png"/><Relationship Id="rId4" Type="http://schemas.openxmlformats.org/officeDocument/2006/relationships/image" Target="../media/image760.png"/></Relationships>
</file>

<file path=ppt/slides/_rels/slide1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5.xml"/><Relationship Id="rId1" Type="http://schemas.openxmlformats.org/officeDocument/2006/relationships/slideLayout" Target="../slideLayouts/slideLayout40.xml"/><Relationship Id="rId5" Type="http://schemas.openxmlformats.org/officeDocument/2006/relationships/image" Target="../media/image97.png"/><Relationship Id="rId4" Type="http://schemas.openxmlformats.org/officeDocument/2006/relationships/image" Target="../media/image96.png"/></Relationships>
</file>

<file path=ppt/slides/_rels/slide1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6.xml"/><Relationship Id="rId1" Type="http://schemas.openxmlformats.org/officeDocument/2006/relationships/slideLayout" Target="../slideLayouts/slideLayout40.xml"/><Relationship Id="rId6" Type="http://schemas.openxmlformats.org/officeDocument/2006/relationships/image" Target="../media/image100.tif"/><Relationship Id="rId5" Type="http://schemas.openxmlformats.org/officeDocument/2006/relationships/image" Target="../media/image99.png"/><Relationship Id="rId4" Type="http://schemas.openxmlformats.org/officeDocument/2006/relationships/image" Target="../media/image98.png"/></Relationships>
</file>

<file path=ppt/slides/_rels/slide1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7.xml"/><Relationship Id="rId1" Type="http://schemas.openxmlformats.org/officeDocument/2006/relationships/slideLayout" Target="../slideLayouts/slideLayout40.xml"/><Relationship Id="rId4" Type="http://schemas.openxmlformats.org/officeDocument/2006/relationships/image" Target="../media/image101.png"/></Relationships>
</file>

<file path=ppt/slides/_rels/slide1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8.xml"/><Relationship Id="rId1" Type="http://schemas.openxmlformats.org/officeDocument/2006/relationships/slideLayout" Target="../slideLayouts/slideLayout40.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2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9.xml"/><Relationship Id="rId1" Type="http://schemas.openxmlformats.org/officeDocument/2006/relationships/slideLayout" Target="../slideLayouts/slideLayout40.xml"/><Relationship Id="rId4" Type="http://schemas.openxmlformats.org/officeDocument/2006/relationships/image" Target="../media/image105.png"/></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40.xml"/><Relationship Id="rId4" Type="http://schemas.openxmlformats.org/officeDocument/2006/relationships/image" Target="../media/image106.png"/></Relationships>
</file>

<file path=ppt/slides/_rels/slide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40.xml"/><Relationship Id="rId4" Type="http://schemas.openxmlformats.org/officeDocument/2006/relationships/image" Target="../media/image107.png"/></Relationships>
</file>

<file path=ppt/slides/_rels/slide23.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59.png"/><Relationship Id="rId7" Type="http://schemas.openxmlformats.org/officeDocument/2006/relationships/hyperlink" Target="https://ars.els-cdn.com/content/image/1-s2.0-S0306454919300180-gr7.jpg" TargetMode="External"/><Relationship Id="rId2" Type="http://schemas.openxmlformats.org/officeDocument/2006/relationships/notesSlide" Target="../notesSlides/notesSlide22.xml"/><Relationship Id="rId1" Type="http://schemas.openxmlformats.org/officeDocument/2006/relationships/slideLayout" Target="../slideLayouts/slideLayout40.xml"/><Relationship Id="rId6" Type="http://schemas.openxmlformats.org/officeDocument/2006/relationships/image" Target="../media/image109.jpeg"/><Relationship Id="rId5" Type="http://schemas.openxmlformats.org/officeDocument/2006/relationships/image" Target="../media/image108.png"/><Relationship Id="rId4" Type="http://schemas.openxmlformats.org/officeDocument/2006/relationships/image" Target="../media/image790.png"/><Relationship Id="rId9" Type="http://schemas.openxmlformats.org/officeDocument/2006/relationships/hyperlink" Target="https://www.nrc.gov/docs/ML1214/ML12142A083.pdf"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3.xml"/><Relationship Id="rId1" Type="http://schemas.openxmlformats.org/officeDocument/2006/relationships/slideLayout" Target="../slideLayouts/slideLayout40.xml"/><Relationship Id="rId5" Type="http://schemas.openxmlformats.org/officeDocument/2006/relationships/image" Target="../media/image111.jpeg"/><Relationship Id="rId4" Type="http://schemas.openxmlformats.org/officeDocument/2006/relationships/image" Target="../media/image751.png"/></Relationships>
</file>

<file path=ppt/slides/_rels/slide2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4.xml"/><Relationship Id="rId1" Type="http://schemas.openxmlformats.org/officeDocument/2006/relationships/slideLayout" Target="../slideLayouts/slideLayout40.xml"/><Relationship Id="rId5" Type="http://schemas.openxmlformats.org/officeDocument/2006/relationships/image" Target="../media/image113.png"/><Relationship Id="rId4" Type="http://schemas.openxmlformats.org/officeDocument/2006/relationships/image" Target="../media/image112.png"/></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40.xml"/><Relationship Id="rId6" Type="http://schemas.openxmlformats.org/officeDocument/2006/relationships/image" Target="../media/image115.png"/><Relationship Id="rId5" Type="http://schemas.openxmlformats.org/officeDocument/2006/relationships/oleObject" Target="../embeddings/oleObject1.bin"/><Relationship Id="rId4" Type="http://schemas.openxmlformats.org/officeDocument/2006/relationships/image" Target="../media/image114.png"/></Relationships>
</file>

<file path=ppt/slides/_rels/slide2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26.xml"/><Relationship Id="rId1" Type="http://schemas.openxmlformats.org/officeDocument/2006/relationships/slideLayout" Target="../slideLayouts/slideLayout40.xml"/><Relationship Id="rId5" Type="http://schemas.openxmlformats.org/officeDocument/2006/relationships/image" Target="../media/image59.png"/><Relationship Id="rId4" Type="http://schemas.openxmlformats.org/officeDocument/2006/relationships/image" Target="../media/image117.jpeg"/></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7.xml"/><Relationship Id="rId1" Type="http://schemas.openxmlformats.org/officeDocument/2006/relationships/slideLayout" Target="../slideLayouts/slideLayout40.xml"/><Relationship Id="rId4" Type="http://schemas.openxmlformats.org/officeDocument/2006/relationships/image" Target="../media/image118.jpeg"/></Relationships>
</file>

<file path=ppt/slides/_rels/slide29.xml.rels><?xml version="1.0" encoding="UTF-8" standalone="yes"?>
<Relationships xmlns="http://schemas.openxmlformats.org/package/2006/relationships"><Relationship Id="rId3" Type="http://schemas.openxmlformats.org/officeDocument/2006/relationships/image" Target="../media/image119.png"/><Relationship Id="rId7" Type="http://schemas.openxmlformats.org/officeDocument/2006/relationships/image" Target="../media/image122.JPG"/><Relationship Id="rId2" Type="http://schemas.openxmlformats.org/officeDocument/2006/relationships/image" Target="../media/image59.png"/><Relationship Id="rId1" Type="http://schemas.openxmlformats.org/officeDocument/2006/relationships/slideLayout" Target="../slideLayouts/slideLayout1.xml"/><Relationship Id="rId6" Type="http://schemas.microsoft.com/office/2007/relationships/hdphoto" Target="../media/hdphoto3.wdp"/><Relationship Id="rId5" Type="http://schemas.openxmlformats.org/officeDocument/2006/relationships/image" Target="../media/image121.png"/><Relationship Id="rId4" Type="http://schemas.openxmlformats.org/officeDocument/2006/relationships/image" Target="../media/image120.png"/></Relationships>
</file>

<file path=ppt/slides/_rels/slide30.xml.rels><?xml version="1.0" encoding="UTF-8" standalone="yes"?>
<Relationships xmlns="http://schemas.openxmlformats.org/package/2006/relationships"><Relationship Id="rId8" Type="http://schemas.openxmlformats.org/officeDocument/2006/relationships/image" Target="../media/image127.png"/><Relationship Id="rId3" Type="http://schemas.openxmlformats.org/officeDocument/2006/relationships/image" Target="../media/image59.png"/><Relationship Id="rId7" Type="http://schemas.openxmlformats.org/officeDocument/2006/relationships/image" Target="../media/image126.png"/><Relationship Id="rId2" Type="http://schemas.openxmlformats.org/officeDocument/2006/relationships/notesSlide" Target="../notesSlides/notesSlide28.xml"/><Relationship Id="rId1" Type="http://schemas.openxmlformats.org/officeDocument/2006/relationships/slideLayout" Target="../slideLayouts/slideLayout40.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png"/></Relationships>
</file>

<file path=ppt/slides/_rels/slide31.xml.rels><?xml version="1.0" encoding="UTF-8" standalone="yes"?>
<Relationships xmlns="http://schemas.openxmlformats.org/package/2006/relationships"><Relationship Id="rId8" Type="http://schemas.openxmlformats.org/officeDocument/2006/relationships/image" Target="../media/image128.jpeg"/><Relationship Id="rId3" Type="http://schemas.openxmlformats.org/officeDocument/2006/relationships/image" Target="../media/image59.png"/><Relationship Id="rId7" Type="http://schemas.openxmlformats.org/officeDocument/2006/relationships/image" Target="../media/image1190.png"/><Relationship Id="rId2" Type="http://schemas.openxmlformats.org/officeDocument/2006/relationships/notesSlide" Target="../notesSlides/notesSlide29.xml"/><Relationship Id="rId1" Type="http://schemas.openxmlformats.org/officeDocument/2006/relationships/slideLayout" Target="../slideLayouts/slideLayout40.xml"/><Relationship Id="rId6" Type="http://schemas.openxmlformats.org/officeDocument/2006/relationships/image" Target="../media/image1180.png"/><Relationship Id="rId5" Type="http://schemas.microsoft.com/office/2007/relationships/hdphoto" Target="../media/hdphoto3.wdp"/><Relationship Id="rId4" Type="http://schemas.openxmlformats.org/officeDocument/2006/relationships/image" Target="../media/image121.png"/></Relationships>
</file>

<file path=ppt/slides/_rels/slide32.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59.png"/><Relationship Id="rId7" Type="http://schemas.openxmlformats.org/officeDocument/2006/relationships/image" Target="../media/image1240.png"/><Relationship Id="rId2" Type="http://schemas.openxmlformats.org/officeDocument/2006/relationships/notesSlide" Target="../notesSlides/notesSlide30.xml"/><Relationship Id="rId1" Type="http://schemas.openxmlformats.org/officeDocument/2006/relationships/slideLayout" Target="../slideLayouts/slideLayout40.xml"/><Relationship Id="rId6" Type="http://schemas.openxmlformats.org/officeDocument/2006/relationships/image" Target="../media/image1230.png"/><Relationship Id="rId11" Type="http://schemas.openxmlformats.org/officeDocument/2006/relationships/image" Target="../media/image132.jpeg"/><Relationship Id="rId5" Type="http://schemas.openxmlformats.org/officeDocument/2006/relationships/image" Target="../media/image1221.png"/><Relationship Id="rId10" Type="http://schemas.openxmlformats.org/officeDocument/2006/relationships/image" Target="../media/image131.png"/><Relationship Id="rId4" Type="http://schemas.openxmlformats.org/officeDocument/2006/relationships/image" Target="../media/image129.png"/><Relationship Id="rId9" Type="http://schemas.microsoft.com/office/2007/relationships/hdphoto" Target="../media/hdphoto4.wdp"/></Relationships>
</file>

<file path=ppt/slides/_rels/slide33.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slideLayout" Target="../slideLayouts/slideLayout40.xml"/><Relationship Id="rId7" Type="http://schemas.openxmlformats.org/officeDocument/2006/relationships/image" Target="../media/image13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33.jpg"/><Relationship Id="rId5" Type="http://schemas.openxmlformats.org/officeDocument/2006/relationships/image" Target="../media/image59.png"/><Relationship Id="rId10" Type="http://schemas.openxmlformats.org/officeDocument/2006/relationships/image" Target="../media/image137.png"/><Relationship Id="rId4" Type="http://schemas.openxmlformats.org/officeDocument/2006/relationships/notesSlide" Target="../notesSlides/notesSlide31.xml"/><Relationship Id="rId9" Type="http://schemas.openxmlformats.org/officeDocument/2006/relationships/image" Target="../media/image136.png"/></Relationships>
</file>

<file path=ppt/slides/_rels/slide34.xml.rels><?xml version="1.0" encoding="UTF-8" standalone="yes"?>
<Relationships xmlns="http://schemas.openxmlformats.org/package/2006/relationships"><Relationship Id="rId3" Type="http://schemas.openxmlformats.org/officeDocument/2006/relationships/image" Target="../media/image138.jpg"/><Relationship Id="rId2" Type="http://schemas.openxmlformats.org/officeDocument/2006/relationships/notesSlide" Target="../notesSlides/notesSlide32.xml"/><Relationship Id="rId1" Type="http://schemas.openxmlformats.org/officeDocument/2006/relationships/slideLayout" Target="../slideLayouts/slideLayout40.xml"/><Relationship Id="rId6" Type="http://schemas.openxmlformats.org/officeDocument/2006/relationships/image" Target="../media/image131.png"/><Relationship Id="rId5" Type="http://schemas.openxmlformats.org/officeDocument/2006/relationships/image" Target="../media/image139.png"/><Relationship Id="rId4" Type="http://schemas.openxmlformats.org/officeDocument/2006/relationships/image" Target="../media/image59.pn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3.xml"/><Relationship Id="rId1" Type="http://schemas.openxmlformats.org/officeDocument/2006/relationships/slideLayout" Target="../slideLayouts/slideLayout40.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4.xml"/><Relationship Id="rId1" Type="http://schemas.openxmlformats.org/officeDocument/2006/relationships/slideLayout" Target="../slideLayouts/slideLayout40.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5.xml"/><Relationship Id="rId1" Type="http://schemas.openxmlformats.org/officeDocument/2006/relationships/slideLayout" Target="../slideLayouts/slideLayout40.xml"/><Relationship Id="rId4" Type="http://schemas.openxmlformats.org/officeDocument/2006/relationships/image" Target="../media/image146.png"/></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6.xml"/><Relationship Id="rId1" Type="http://schemas.openxmlformats.org/officeDocument/2006/relationships/slideLayout" Target="../slideLayouts/slideLayout40.xml"/><Relationship Id="rId5" Type="http://schemas.openxmlformats.org/officeDocument/2006/relationships/image" Target="../media/image148.png"/><Relationship Id="rId4" Type="http://schemas.openxmlformats.org/officeDocument/2006/relationships/image" Target="../media/image147.png"/></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7.xml"/><Relationship Id="rId1" Type="http://schemas.openxmlformats.org/officeDocument/2006/relationships/slideLayout" Target="../slideLayouts/slideLayout40.xml"/><Relationship Id="rId4" Type="http://schemas.openxmlformats.org/officeDocument/2006/relationships/image" Target="../media/image149.png"/></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8.xml"/><Relationship Id="rId1" Type="http://schemas.openxmlformats.org/officeDocument/2006/relationships/slideLayout" Target="../slideLayouts/slideLayout40.xml"/><Relationship Id="rId4" Type="http://schemas.openxmlformats.org/officeDocument/2006/relationships/image" Target="../media/image150.jpg"/></Relationships>
</file>

<file path=ppt/slides/_rels/slide41.xml.rels><?xml version="1.0" encoding="UTF-8" standalone="yes"?>
<Relationships xmlns="http://schemas.openxmlformats.org/package/2006/relationships"><Relationship Id="rId3" Type="http://schemas.openxmlformats.org/officeDocument/2006/relationships/image" Target="../media/image770.png"/><Relationship Id="rId2" Type="http://schemas.openxmlformats.org/officeDocument/2006/relationships/notesSlide" Target="../notesSlides/notesSlide39.xml"/><Relationship Id="rId1" Type="http://schemas.openxmlformats.org/officeDocument/2006/relationships/slideLayout" Target="../slideLayouts/slideLayout40.xml"/><Relationship Id="rId5" Type="http://schemas.openxmlformats.org/officeDocument/2006/relationships/image" Target="../media/image151.png"/><Relationship Id="rId4" Type="http://schemas.openxmlformats.org/officeDocument/2006/relationships/image" Target="../media/image59.png"/></Relationships>
</file>

<file path=ppt/slides/_rels/slide42.xml.rels><?xml version="1.0" encoding="UTF-8" standalone="yes"?>
<Relationships xmlns="http://schemas.openxmlformats.org/package/2006/relationships"><Relationship Id="rId8" Type="http://schemas.openxmlformats.org/officeDocument/2006/relationships/image" Target="../media/image155.png"/><Relationship Id="rId3" Type="http://schemas.openxmlformats.org/officeDocument/2006/relationships/image" Target="../media/image59.png"/><Relationship Id="rId7" Type="http://schemas.openxmlformats.org/officeDocument/2006/relationships/image" Target="../media/image122.JPG"/><Relationship Id="rId12" Type="http://schemas.openxmlformats.org/officeDocument/2006/relationships/image" Target="../media/image159.png"/><Relationship Id="rId2" Type="http://schemas.openxmlformats.org/officeDocument/2006/relationships/notesSlide" Target="../notesSlides/notesSlide40.xml"/><Relationship Id="rId1" Type="http://schemas.openxmlformats.org/officeDocument/2006/relationships/slideLayout" Target="../slideLayouts/slideLayout40.xml"/><Relationship Id="rId6" Type="http://schemas.openxmlformats.org/officeDocument/2006/relationships/image" Target="../media/image154.png"/><Relationship Id="rId11" Type="http://schemas.openxmlformats.org/officeDocument/2006/relationships/image" Target="../media/image158.png"/><Relationship Id="rId5" Type="http://schemas.openxmlformats.org/officeDocument/2006/relationships/image" Target="../media/image153.jpg"/><Relationship Id="rId10" Type="http://schemas.openxmlformats.org/officeDocument/2006/relationships/image" Target="../media/image157.png"/><Relationship Id="rId4" Type="http://schemas.openxmlformats.org/officeDocument/2006/relationships/image" Target="../media/image152.JPG"/><Relationship Id="rId9" Type="http://schemas.openxmlformats.org/officeDocument/2006/relationships/image" Target="../media/image156.png"/></Relationships>
</file>

<file path=ppt/slides/_rels/slide4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1.xml"/><Relationship Id="rId1" Type="http://schemas.openxmlformats.org/officeDocument/2006/relationships/slideLayout" Target="../slideLayouts/slideLayout40.xml"/><Relationship Id="rId5" Type="http://schemas.openxmlformats.org/officeDocument/2006/relationships/hyperlink" Target="https://www.nist.gov/ncnr/clean-run" TargetMode="External"/><Relationship Id="rId4" Type="http://schemas.openxmlformats.org/officeDocument/2006/relationships/image" Target="../media/image160.png"/></Relationships>
</file>

<file path=ppt/slides/_rels/slide4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2.xml"/><Relationship Id="rId1" Type="http://schemas.openxmlformats.org/officeDocument/2006/relationships/slideLayout" Target="../slideLayouts/slideLayout40.xml"/><Relationship Id="rId4" Type="http://schemas.openxmlformats.org/officeDocument/2006/relationships/image" Target="../media/image161.jpeg"/></Relationships>
</file>

<file path=ppt/slides/_rels/slide4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3.xml"/><Relationship Id="rId1" Type="http://schemas.openxmlformats.org/officeDocument/2006/relationships/slideLayout" Target="../slideLayouts/slideLayout40.xml"/><Relationship Id="rId6" Type="http://schemas.openxmlformats.org/officeDocument/2006/relationships/image" Target="../media/image164.png"/><Relationship Id="rId5" Type="http://schemas.openxmlformats.org/officeDocument/2006/relationships/image" Target="../media/image163.png"/><Relationship Id="rId4" Type="http://schemas.openxmlformats.org/officeDocument/2006/relationships/image" Target="../media/image162.png"/></Relationships>
</file>

<file path=ppt/slides/_rels/slide4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59.png"/><Relationship Id="rId1" Type="http://schemas.openxmlformats.org/officeDocument/2006/relationships/slideLayout" Target="../slideLayouts/slideLayout1.xml"/><Relationship Id="rId4" Type="http://schemas.openxmlformats.org/officeDocument/2006/relationships/image" Target="../media/image165.png"/></Relationships>
</file>

<file path=ppt/slides/_rels/slide47.xml.rels><?xml version="1.0" encoding="UTF-8" standalone="yes"?>
<Relationships xmlns="http://schemas.openxmlformats.org/package/2006/relationships"><Relationship Id="rId8" Type="http://schemas.openxmlformats.org/officeDocument/2006/relationships/image" Target="../media/image170.png"/><Relationship Id="rId3" Type="http://schemas.openxmlformats.org/officeDocument/2006/relationships/image" Target="../media/image59.png"/><Relationship Id="rId7" Type="http://schemas.openxmlformats.org/officeDocument/2006/relationships/image" Target="../media/image169.png"/><Relationship Id="rId2" Type="http://schemas.openxmlformats.org/officeDocument/2006/relationships/notesSlide" Target="../notesSlides/notesSlide44.xml"/><Relationship Id="rId1" Type="http://schemas.openxmlformats.org/officeDocument/2006/relationships/slideLayout" Target="../slideLayouts/slideLayout40.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48.xml.rels><?xml version="1.0" encoding="UTF-8" standalone="yes"?>
<Relationships xmlns="http://schemas.openxmlformats.org/package/2006/relationships"><Relationship Id="rId8" Type="http://schemas.openxmlformats.org/officeDocument/2006/relationships/image" Target="../media/image174.png"/><Relationship Id="rId3" Type="http://schemas.openxmlformats.org/officeDocument/2006/relationships/image" Target="../media/image171.png"/><Relationship Id="rId7" Type="http://schemas.openxmlformats.org/officeDocument/2006/relationships/image" Target="../media/image173.tif"/><Relationship Id="rId12" Type="http://schemas.openxmlformats.org/officeDocument/2006/relationships/image" Target="../media/image178.tiff"/><Relationship Id="rId2" Type="http://schemas.openxmlformats.org/officeDocument/2006/relationships/notesSlide" Target="../notesSlides/notesSlide45.xml"/><Relationship Id="rId1" Type="http://schemas.openxmlformats.org/officeDocument/2006/relationships/slideLayout" Target="../slideLayouts/slideLayout40.xml"/><Relationship Id="rId6" Type="http://schemas.openxmlformats.org/officeDocument/2006/relationships/image" Target="../media/image172.png"/><Relationship Id="rId11" Type="http://schemas.openxmlformats.org/officeDocument/2006/relationships/image" Target="../media/image177.tiff"/><Relationship Id="rId5" Type="http://schemas.openxmlformats.org/officeDocument/2006/relationships/image" Target="../media/image59.png"/><Relationship Id="rId10" Type="http://schemas.openxmlformats.org/officeDocument/2006/relationships/image" Target="../media/image176.tiff"/><Relationship Id="rId4" Type="http://schemas.microsoft.com/office/2007/relationships/hdphoto" Target="../media/hdphoto5.wdp"/><Relationship Id="rId9" Type="http://schemas.openxmlformats.org/officeDocument/2006/relationships/image" Target="../media/image175.emf"/></Relationships>
</file>

<file path=ppt/slides/_rels/slide49.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46.xml"/><Relationship Id="rId1" Type="http://schemas.openxmlformats.org/officeDocument/2006/relationships/slideLayout" Target="../slideLayouts/slideLayout40.xml"/><Relationship Id="rId6" Type="http://schemas.openxmlformats.org/officeDocument/2006/relationships/image" Target="../media/image180.png"/><Relationship Id="rId5" Type="http://schemas.openxmlformats.org/officeDocument/2006/relationships/image" Target="../media/image113.png"/><Relationship Id="rId4" Type="http://schemas.openxmlformats.org/officeDocument/2006/relationships/image" Target="../media/image59.png"/></Relationships>
</file>

<file path=ppt/slides/_rels/slide5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7.xml"/><Relationship Id="rId1" Type="http://schemas.openxmlformats.org/officeDocument/2006/relationships/slideLayout" Target="../slideLayouts/slideLayout40.xml"/><Relationship Id="rId4" Type="http://schemas.openxmlformats.org/officeDocument/2006/relationships/image" Target="../media/image181.png"/></Relationships>
</file>

<file path=ppt/slides/_rels/slide5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8.xml"/><Relationship Id="rId1" Type="http://schemas.openxmlformats.org/officeDocument/2006/relationships/slideLayout" Target="../slideLayouts/slideLayout40.xml"/><Relationship Id="rId4" Type="http://schemas.openxmlformats.org/officeDocument/2006/relationships/image" Target="../media/image182.jpeg"/></Relationships>
</file>

<file path=ppt/slides/_rels/slide52.xml.rels><?xml version="1.0" encoding="UTF-8" standalone="yes"?>
<Relationships xmlns="http://schemas.openxmlformats.org/package/2006/relationships"><Relationship Id="rId3" Type="http://schemas.openxmlformats.org/officeDocument/2006/relationships/image" Target="../media/image183.gif"/><Relationship Id="rId2" Type="http://schemas.openxmlformats.org/officeDocument/2006/relationships/image" Target="../media/image59.png"/><Relationship Id="rId1" Type="http://schemas.openxmlformats.org/officeDocument/2006/relationships/slideLayout" Target="../slideLayouts/slideLayout1.xml"/><Relationship Id="rId4" Type="http://schemas.openxmlformats.org/officeDocument/2006/relationships/image" Target="../media/image184.tiff"/></Relationships>
</file>

<file path=ppt/slides/_rels/slide5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9.xml"/><Relationship Id="rId1" Type="http://schemas.openxmlformats.org/officeDocument/2006/relationships/slideLayout" Target="../slideLayouts/slideLayout40.xml"/><Relationship Id="rId4" Type="http://schemas.openxmlformats.org/officeDocument/2006/relationships/image" Target="../media/image94.jpeg"/></Relationships>
</file>

<file path=ppt/slides/_rels/slide5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0.xml"/><Relationship Id="rId1" Type="http://schemas.openxmlformats.org/officeDocument/2006/relationships/slideLayout" Target="../slideLayouts/slideLayout40.xml"/></Relationships>
</file>

<file path=ppt/slides/_rels/slide55.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51.xml"/><Relationship Id="rId1" Type="http://schemas.openxmlformats.org/officeDocument/2006/relationships/slideLayout" Target="../slideLayouts/slideLayout40.xml"/><Relationship Id="rId4" Type="http://schemas.openxmlformats.org/officeDocument/2006/relationships/image" Target="../media/image59.png"/></Relationships>
</file>

<file path=ppt/slides/_rels/slide5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2.xml"/><Relationship Id="rId1" Type="http://schemas.openxmlformats.org/officeDocument/2006/relationships/slideLayout" Target="../slideLayouts/slideLayout40.xml"/><Relationship Id="rId5" Type="http://schemas.openxmlformats.org/officeDocument/2006/relationships/image" Target="../media/image187.tif"/><Relationship Id="rId4" Type="http://schemas.openxmlformats.org/officeDocument/2006/relationships/image" Target="../media/image186.tif"/></Relationships>
</file>

<file path=ppt/slides/_rels/slide57.xml.rels><?xml version="1.0" encoding="UTF-8" standalone="yes"?>
<Relationships xmlns="http://schemas.openxmlformats.org/package/2006/relationships"><Relationship Id="rId3" Type="http://schemas.openxmlformats.org/officeDocument/2006/relationships/image" Target="../media/image188.tif"/><Relationship Id="rId7" Type="http://schemas.openxmlformats.org/officeDocument/2006/relationships/image" Target="../media/image191.tiff"/><Relationship Id="rId2" Type="http://schemas.openxmlformats.org/officeDocument/2006/relationships/notesSlide" Target="../notesSlides/notesSlide53.xml"/><Relationship Id="rId1" Type="http://schemas.openxmlformats.org/officeDocument/2006/relationships/slideLayout" Target="../slideLayouts/slideLayout40.xml"/><Relationship Id="rId6" Type="http://schemas.openxmlformats.org/officeDocument/2006/relationships/image" Target="../media/image190.tiff"/><Relationship Id="rId5" Type="http://schemas.openxmlformats.org/officeDocument/2006/relationships/image" Target="../media/image59.png"/><Relationship Id="rId4" Type="http://schemas.openxmlformats.org/officeDocument/2006/relationships/image" Target="../media/image189.tiff"/></Relationships>
</file>

<file path=ppt/slides/_rels/slide58.xml.rels><?xml version="1.0" encoding="UTF-8" standalone="yes"?>
<Relationships xmlns="http://schemas.openxmlformats.org/package/2006/relationships"><Relationship Id="rId8" Type="http://schemas.openxmlformats.org/officeDocument/2006/relationships/image" Target="../media/image193.png"/><Relationship Id="rId3" Type="http://schemas.openxmlformats.org/officeDocument/2006/relationships/slideLayout" Target="../slideLayouts/slideLayout40.xml"/><Relationship Id="rId7" Type="http://schemas.openxmlformats.org/officeDocument/2006/relationships/image" Target="../media/image191.tiff"/><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9.png"/><Relationship Id="rId5" Type="http://schemas.openxmlformats.org/officeDocument/2006/relationships/image" Target="../media/image192.png"/><Relationship Id="rId4" Type="http://schemas.openxmlformats.org/officeDocument/2006/relationships/notesSlide" Target="../notesSlides/notesSlide54.xml"/></Relationships>
</file>

<file path=ppt/slides/_rels/slide5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5.xml"/><Relationship Id="rId1" Type="http://schemas.openxmlformats.org/officeDocument/2006/relationships/slideLayout" Target="../slideLayouts/slideLayout40.xml"/><Relationship Id="rId5" Type="http://schemas.openxmlformats.org/officeDocument/2006/relationships/image" Target="../media/image195.png"/><Relationship Id="rId4" Type="http://schemas.openxmlformats.org/officeDocument/2006/relationships/image" Target="../media/image194.png"/></Relationships>
</file>

<file path=ppt/slides/_rels/slide6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6.xml"/><Relationship Id="rId1" Type="http://schemas.openxmlformats.org/officeDocument/2006/relationships/slideLayout" Target="../slideLayouts/slideLayout40.xml"/><Relationship Id="rId6" Type="http://schemas.openxmlformats.org/officeDocument/2006/relationships/image" Target="../media/image198.emf"/><Relationship Id="rId5" Type="http://schemas.openxmlformats.org/officeDocument/2006/relationships/image" Target="../media/image197.emf"/><Relationship Id="rId4" Type="http://schemas.openxmlformats.org/officeDocument/2006/relationships/image" Target="../media/image196.emf"/></Relationships>
</file>

<file path=ppt/slides/_rels/slide6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7.xml"/><Relationship Id="rId1" Type="http://schemas.openxmlformats.org/officeDocument/2006/relationships/slideLayout" Target="../slideLayouts/slideLayout40.xml"/><Relationship Id="rId4" Type="http://schemas.openxmlformats.org/officeDocument/2006/relationships/image" Target="../media/image199.png"/></Relationships>
</file>

<file path=ppt/slides/_rels/slide6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8.xml"/><Relationship Id="rId1" Type="http://schemas.openxmlformats.org/officeDocument/2006/relationships/slideLayout" Target="../slideLayouts/slideLayout40.xml"/><Relationship Id="rId4" Type="http://schemas.openxmlformats.org/officeDocument/2006/relationships/image" Target="../media/image200.png"/></Relationships>
</file>

<file path=ppt/slides/_rels/slide6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9.xml"/><Relationship Id="rId1" Type="http://schemas.openxmlformats.org/officeDocument/2006/relationships/slideLayout" Target="../slideLayouts/slideLayout40.xml"/><Relationship Id="rId5" Type="http://schemas.openxmlformats.org/officeDocument/2006/relationships/image" Target="../media/image202.png"/><Relationship Id="rId4" Type="http://schemas.openxmlformats.org/officeDocument/2006/relationships/image" Target="../media/image201.png"/></Relationships>
</file>

<file path=ppt/slides/_rels/slide6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0.xml"/><Relationship Id="rId1" Type="http://schemas.openxmlformats.org/officeDocument/2006/relationships/slideLayout" Target="../slideLayouts/slideLayout40.xml"/><Relationship Id="rId5" Type="http://schemas.openxmlformats.org/officeDocument/2006/relationships/image" Target="../media/image87.tiff"/><Relationship Id="rId4" Type="http://schemas.openxmlformats.org/officeDocument/2006/relationships/image" Target="../media/image203.png"/></Relationships>
</file>

<file path=ppt/slides/_rels/slide65.xml.rels><?xml version="1.0" encoding="UTF-8" standalone="yes"?>
<Relationships xmlns="http://schemas.openxmlformats.org/package/2006/relationships"><Relationship Id="rId3" Type="http://schemas.openxmlformats.org/officeDocument/2006/relationships/image" Target="../media/image204.emf"/><Relationship Id="rId2" Type="http://schemas.openxmlformats.org/officeDocument/2006/relationships/notesSlide" Target="../notesSlides/notesSlide61.xml"/><Relationship Id="rId1" Type="http://schemas.openxmlformats.org/officeDocument/2006/relationships/slideLayout" Target="../slideLayouts/slideLayout40.xml"/><Relationship Id="rId5" Type="http://schemas.openxmlformats.org/officeDocument/2006/relationships/image" Target="../media/image205.emf"/><Relationship Id="rId4" Type="http://schemas.openxmlformats.org/officeDocument/2006/relationships/image" Target="../media/image59.png"/></Relationships>
</file>

<file path=ppt/slides/_rels/slide6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2.xml"/><Relationship Id="rId1" Type="http://schemas.openxmlformats.org/officeDocument/2006/relationships/slideLayout" Target="../slideLayouts/slideLayout40.xml"/><Relationship Id="rId4" Type="http://schemas.openxmlformats.org/officeDocument/2006/relationships/image" Target="../media/image206.tiff"/></Relationships>
</file>

<file path=ppt/slides/_rels/slide67.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63.xml"/><Relationship Id="rId1" Type="http://schemas.openxmlformats.org/officeDocument/2006/relationships/slideLayout" Target="../slideLayouts/slideLayout40.xml"/><Relationship Id="rId5" Type="http://schemas.openxmlformats.org/officeDocument/2006/relationships/image" Target="../media/image208.emf"/><Relationship Id="rId4" Type="http://schemas.openxmlformats.org/officeDocument/2006/relationships/image" Target="../media/image59.png"/></Relationships>
</file>

<file path=ppt/slides/_rels/slide6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4.xml"/><Relationship Id="rId1" Type="http://schemas.openxmlformats.org/officeDocument/2006/relationships/slideLayout" Target="../slideLayouts/slideLayout40.xml"/></Relationships>
</file>

<file path=ppt/slides/_rels/slide69.xml.rels><?xml version="1.0" encoding="UTF-8" standalone="yes"?>
<Relationships xmlns="http://schemas.openxmlformats.org/package/2006/relationships"><Relationship Id="rId3" Type="http://schemas.openxmlformats.org/officeDocument/2006/relationships/image" Target="../media/image209.emf"/><Relationship Id="rId2" Type="http://schemas.openxmlformats.org/officeDocument/2006/relationships/notesSlide" Target="../notesSlides/notesSlide65.xml"/><Relationship Id="rId1" Type="http://schemas.openxmlformats.org/officeDocument/2006/relationships/slideLayout" Target="../slideLayouts/slideLayout40.xml"/><Relationship Id="rId5" Type="http://schemas.openxmlformats.org/officeDocument/2006/relationships/image" Target="../media/image980.png"/><Relationship Id="rId4" Type="http://schemas.openxmlformats.org/officeDocument/2006/relationships/image" Target="../media/image59.png"/></Relationships>
</file>

<file path=ppt/slides/_rels/slide70.xml.rels><?xml version="1.0" encoding="UTF-8" standalone="yes"?>
<Relationships xmlns="http://schemas.openxmlformats.org/package/2006/relationships"><Relationship Id="rId8" Type="http://schemas.openxmlformats.org/officeDocument/2006/relationships/image" Target="../media/image211.png"/><Relationship Id="rId3" Type="http://schemas.openxmlformats.org/officeDocument/2006/relationships/image" Target="../media/image59.png"/><Relationship Id="rId7" Type="http://schemas.openxmlformats.org/officeDocument/2006/relationships/image" Target="../media/image1220.png"/><Relationship Id="rId2" Type="http://schemas.openxmlformats.org/officeDocument/2006/relationships/notesSlide" Target="../notesSlides/notesSlide66.xml"/><Relationship Id="rId1" Type="http://schemas.openxmlformats.org/officeDocument/2006/relationships/slideLayout" Target="../slideLayouts/slideLayout40.xml"/><Relationship Id="rId6" Type="http://schemas.openxmlformats.org/officeDocument/2006/relationships/image" Target="../media/image210.png"/><Relationship Id="rId11" Type="http://schemas.openxmlformats.org/officeDocument/2006/relationships/hyperlink" Target="https://doi.org/10.1016/j.expthermflusci.2022.110619" TargetMode="External"/><Relationship Id="rId5" Type="http://schemas.openxmlformats.org/officeDocument/2006/relationships/hyperlink" Target="https://doi.org/10.1016/j.expthermflusci.2015.01.014" TargetMode="External"/><Relationship Id="rId10" Type="http://schemas.openxmlformats.org/officeDocument/2006/relationships/image" Target="../media/image213.png"/><Relationship Id="rId4" Type="http://schemas.openxmlformats.org/officeDocument/2006/relationships/hyperlink" Target="https://doi.org/10.1016/j.nucengdes.2005.10.004" TargetMode="External"/><Relationship Id="rId9" Type="http://schemas.openxmlformats.org/officeDocument/2006/relationships/image" Target="../media/image212.png"/></Relationships>
</file>

<file path=ppt/slides/_rels/slide71.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216.png"/><Relationship Id="rId2" Type="http://schemas.openxmlformats.org/officeDocument/2006/relationships/notesSlide" Target="../notesSlides/notesSlide67.xml"/><Relationship Id="rId1" Type="http://schemas.openxmlformats.org/officeDocument/2006/relationships/slideLayout" Target="../slideLayouts/slideLayout40.xml"/><Relationship Id="rId6" Type="http://schemas.openxmlformats.org/officeDocument/2006/relationships/image" Target="../media/image40.png"/><Relationship Id="rId5" Type="http://schemas.openxmlformats.org/officeDocument/2006/relationships/image" Target="../media/image215.png"/><Relationship Id="rId4" Type="http://schemas.openxmlformats.org/officeDocument/2006/relationships/image" Target="../media/image214.tiff"/></Relationships>
</file>

<file path=ppt/slides/_rels/slide72.xml.rels><?xml version="1.0" encoding="UTF-8" standalone="yes"?>
<Relationships xmlns="http://schemas.openxmlformats.org/package/2006/relationships"><Relationship Id="rId8" Type="http://schemas.openxmlformats.org/officeDocument/2006/relationships/image" Target="../media/image221.png"/><Relationship Id="rId13" Type="http://schemas.openxmlformats.org/officeDocument/2006/relationships/hyperlink" Target="https://tsapps.nist.gov/publication/get_pdf.cfm?pub_id=935600" TargetMode="External"/><Relationship Id="rId18" Type="http://schemas.openxmlformats.org/officeDocument/2006/relationships/hyperlink" Target="https://www.ans.org/pubs/transactions/article-52528/" TargetMode="External"/><Relationship Id="rId26" Type="http://schemas.openxmlformats.org/officeDocument/2006/relationships/hyperlink" Target="https://tsapps.nist.gov/publication/get_pdf.cfm?pub_id=936315" TargetMode="External"/><Relationship Id="rId3" Type="http://schemas.openxmlformats.org/officeDocument/2006/relationships/image" Target="../media/image59.png"/><Relationship Id="rId21" Type="http://schemas.openxmlformats.org/officeDocument/2006/relationships/hyperlink" Target="https://tsapps.nist.gov/publication/get_pdf.cfm?pub_id=936313" TargetMode="External"/><Relationship Id="rId7" Type="http://schemas.openxmlformats.org/officeDocument/2006/relationships/image" Target="../media/image220.jpeg"/><Relationship Id="rId12" Type="http://schemas.openxmlformats.org/officeDocument/2006/relationships/image" Target="../media/image225.png"/><Relationship Id="rId17" Type="http://schemas.openxmlformats.org/officeDocument/2006/relationships/hyperlink" Target="https://www.ans.org/pubs/transactions/article-52434/" TargetMode="External"/><Relationship Id="rId25" Type="http://schemas.openxmlformats.org/officeDocument/2006/relationships/hyperlink" Target="https://tsapps.nist.gov/publication/get_pdf.cfm?pub_id=936264" TargetMode="External"/><Relationship Id="rId2" Type="http://schemas.openxmlformats.org/officeDocument/2006/relationships/notesSlide" Target="../notesSlides/notesSlide68.xml"/><Relationship Id="rId16" Type="http://schemas.openxmlformats.org/officeDocument/2006/relationships/hyperlink" Target="https://tsapps.nist.gov/publication/get_pdf.cfm?pub_id=935006" TargetMode="External"/><Relationship Id="rId20" Type="http://schemas.openxmlformats.org/officeDocument/2006/relationships/hyperlink" Target="https://tsapps.nist.gov/publication/get_pdf.cfm?pub_id=936485" TargetMode="External"/><Relationship Id="rId1" Type="http://schemas.openxmlformats.org/officeDocument/2006/relationships/slideLayout" Target="../slideLayouts/slideLayout40.xml"/><Relationship Id="rId6" Type="http://schemas.openxmlformats.org/officeDocument/2006/relationships/image" Target="../media/image219.jpeg"/><Relationship Id="rId11" Type="http://schemas.openxmlformats.org/officeDocument/2006/relationships/image" Target="../media/image224.png"/><Relationship Id="rId24" Type="http://schemas.openxmlformats.org/officeDocument/2006/relationships/hyperlink" Target="https://www.trtr.org/wp-content/uploads/2023/06/ALTERNATIVE-REFLECTORS-FOR-THE-NIST-NEUTRON-SOURCE.pdf" TargetMode="External"/><Relationship Id="rId5" Type="http://schemas.openxmlformats.org/officeDocument/2006/relationships/image" Target="../media/image218.jpeg"/><Relationship Id="rId15" Type="http://schemas.openxmlformats.org/officeDocument/2006/relationships/hyperlink" Target="https://tsapps.nist.gov/publication/get_pdf.cfm?pub_id=935005" TargetMode="External"/><Relationship Id="rId23" Type="http://schemas.openxmlformats.org/officeDocument/2006/relationships/hyperlink" Target="https://tsapps.nist.gov/publication/get_pdf.cfm?pub_id=936085" TargetMode="External"/><Relationship Id="rId10" Type="http://schemas.openxmlformats.org/officeDocument/2006/relationships/image" Target="../media/image223.png"/><Relationship Id="rId19" Type="http://schemas.openxmlformats.org/officeDocument/2006/relationships/hyperlink" Target="https://tsapps.nist.gov/publication/get_pdf.cfm?pub_id=936488" TargetMode="External"/><Relationship Id="rId4" Type="http://schemas.openxmlformats.org/officeDocument/2006/relationships/image" Target="../media/image217.png"/><Relationship Id="rId9" Type="http://schemas.openxmlformats.org/officeDocument/2006/relationships/image" Target="../media/image222.jpeg"/><Relationship Id="rId14" Type="http://schemas.openxmlformats.org/officeDocument/2006/relationships/hyperlink" Target="https://tsapps.nist.gov/publication/get_pdf.cfm?pub_id=935120" TargetMode="External"/><Relationship Id="rId22" Type="http://schemas.openxmlformats.org/officeDocument/2006/relationships/hyperlink" Target="https://tsapps.nist.gov/publication/get_pdf.cfm?pub_id=936086" TargetMode="External"/><Relationship Id="rId27" Type="http://schemas.openxmlformats.org/officeDocument/2006/relationships/hyperlink" Target="https://anl.app.box.com/s/ugkk3fu8nfxxamhb9v0tv60e2oxxdqw4/file/1379488813479" TargetMode="External"/></Relationships>
</file>

<file path=ppt/slides/_rels/slide73.xml.rels><?xml version="1.0" encoding="UTF-8" standalone="yes"?>
<Relationships xmlns="http://schemas.openxmlformats.org/package/2006/relationships"><Relationship Id="rId8" Type="http://schemas.openxmlformats.org/officeDocument/2006/relationships/hyperlink" Target="https://doi.org/10.6028/NIST.TN.2316" TargetMode="External"/><Relationship Id="rId3" Type="http://schemas.openxmlformats.org/officeDocument/2006/relationships/image" Target="../media/image226.png"/><Relationship Id="rId7" Type="http://schemas.openxmlformats.org/officeDocument/2006/relationships/hyperlink" Target="https://doi.org/10.6028/NIST.TN.2284" TargetMode="External"/><Relationship Id="rId2" Type="http://schemas.openxmlformats.org/officeDocument/2006/relationships/notesSlide" Target="../notesSlides/notesSlide69.xml"/><Relationship Id="rId1" Type="http://schemas.openxmlformats.org/officeDocument/2006/relationships/slideLayout" Target="../slideLayouts/slideLayout40.xml"/><Relationship Id="rId6" Type="http://schemas.openxmlformats.org/officeDocument/2006/relationships/hyperlink" Target="https://doi.org/10.6028/NIST.TN.2280" TargetMode="External"/><Relationship Id="rId11" Type="http://schemas.openxmlformats.org/officeDocument/2006/relationships/image" Target="../media/image229.png"/><Relationship Id="rId5" Type="http://schemas.openxmlformats.org/officeDocument/2006/relationships/image" Target="../media/image59.png"/><Relationship Id="rId10" Type="http://schemas.openxmlformats.org/officeDocument/2006/relationships/image" Target="../media/image228.png"/><Relationship Id="rId4" Type="http://schemas.openxmlformats.org/officeDocument/2006/relationships/image" Target="../media/image227.png"/><Relationship Id="rId9" Type="http://schemas.openxmlformats.org/officeDocument/2006/relationships/hyperlink" Target="https://doi.org/10.6028/NIST.TN.2323" TargetMode="External"/></Relationships>
</file>

<file path=ppt/slides/_rels/slide74.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231.png"/><Relationship Id="rId2" Type="http://schemas.openxmlformats.org/officeDocument/2006/relationships/notesSlide" Target="../notesSlides/notesSlide70.xml"/><Relationship Id="rId1" Type="http://schemas.openxmlformats.org/officeDocument/2006/relationships/slideLayout" Target="../slideLayouts/slideLayout40.xml"/><Relationship Id="rId6" Type="http://schemas.openxmlformats.org/officeDocument/2006/relationships/image" Target="../media/image230.png"/><Relationship Id="rId5" Type="http://schemas.openxmlformats.org/officeDocument/2006/relationships/hyperlink" Target="https://doi.org/10.6028/NIST.SP.1327" TargetMode="External"/><Relationship Id="rId4" Type="http://schemas.openxmlformats.org/officeDocument/2006/relationships/hyperlink" Target="https://doi.org/10.6028/nist.sp.2100-07"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1.xml"/><Relationship Id="rId1" Type="http://schemas.openxmlformats.org/officeDocument/2006/relationships/slideLayout" Target="../slideLayouts/slideLayout40.xml"/><Relationship Id="rId5" Type="http://schemas.openxmlformats.org/officeDocument/2006/relationships/image" Target="../media/image233.png"/><Relationship Id="rId4" Type="http://schemas.openxmlformats.org/officeDocument/2006/relationships/image" Target="../media/image232.png"/></Relationships>
</file>

<file path=ppt/slides/_rels/slide7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9.png"/><Relationship Id="rId7" Type="http://schemas.openxmlformats.org/officeDocument/2006/relationships/diagramColors" Target="../diagrams/colors1.xml"/><Relationship Id="rId2" Type="http://schemas.openxmlformats.org/officeDocument/2006/relationships/notesSlide" Target="../notesSlides/notesSlide72.xml"/><Relationship Id="rId1" Type="http://schemas.openxmlformats.org/officeDocument/2006/relationships/slideLayout" Target="../slideLayouts/slideLayout4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7.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hyperlink" Target="https://www.rti.org/publication/assessment-retrospective-prospective-economic-impacts-investments-u-neutron-research-sources-facilit" TargetMode="External"/><Relationship Id="rId2" Type="http://schemas.openxmlformats.org/officeDocument/2006/relationships/notesSlide" Target="../notesSlides/notesSlide73.xml"/><Relationship Id="rId1" Type="http://schemas.openxmlformats.org/officeDocument/2006/relationships/slideLayout" Target="../slideLayouts/slideLayout40.xml"/><Relationship Id="rId6" Type="http://schemas.openxmlformats.org/officeDocument/2006/relationships/image" Target="../media/image235.png"/><Relationship Id="rId5" Type="http://schemas.openxmlformats.org/officeDocument/2006/relationships/hyperlink" Target="https://www.nist.gov/ncnr/about-ncnr" TargetMode="External"/><Relationship Id="rId4" Type="http://schemas.openxmlformats.org/officeDocument/2006/relationships/image" Target="../media/image234.png"/></Relationships>
</file>

<file path=ppt/slides/_rels/slide7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4.xml"/><Relationship Id="rId1" Type="http://schemas.openxmlformats.org/officeDocument/2006/relationships/slideLayout" Target="../slideLayouts/slideLayout40.xml"/></Relationships>
</file>

<file path=ppt/slides/_rels/slide79.xml.rels><?xml version="1.0" encoding="UTF-8" standalone="yes"?>
<Relationships xmlns="http://schemas.openxmlformats.org/package/2006/relationships"><Relationship Id="rId3" Type="http://schemas.openxmlformats.org/officeDocument/2006/relationships/hyperlink" Target="mailto:abdullah.weiss@nist.gov" TargetMode="External"/><Relationship Id="rId2" Type="http://schemas.openxmlformats.org/officeDocument/2006/relationships/notesSlide" Target="../notesSlides/notesSlide75.xml"/><Relationship Id="rId1" Type="http://schemas.openxmlformats.org/officeDocument/2006/relationships/slideLayout" Target="../slideLayouts/slideLayout1.xml"/><Relationship Id="rId5" Type="http://schemas.openxmlformats.org/officeDocument/2006/relationships/image" Target="../media/image236.png"/><Relationship Id="rId4" Type="http://schemas.openxmlformats.org/officeDocument/2006/relationships/image" Target="../media/image5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a:extLst>
              <a:ext uri="{96DAC541-7B7A-43D3-8B79-37D633B846F1}">
                <asvg:svgBlip xmlns:asvg="http://schemas.microsoft.com/office/drawing/2016/SVG/main" r:embed="rId3"/>
              </a:ext>
            </a:extLst>
          </a:blip>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AE3EFF6-1179-C112-ADFC-989520CAA2EA}"/>
              </a:ext>
            </a:extLst>
          </p:cNvPr>
          <p:cNvSpPr/>
          <p:nvPr/>
        </p:nvSpPr>
        <p:spPr>
          <a:xfrm>
            <a:off x="0" y="5610225"/>
            <a:ext cx="12192001" cy="1247775"/>
          </a:xfrm>
          <a:prstGeom prst="rect">
            <a:avLst/>
          </a:prstGeom>
          <a:gradFill flip="none" rotWithShape="1">
            <a:gsLst>
              <a:gs pos="0">
                <a:srgbClr val="0C172C"/>
              </a:gs>
              <a:gs pos="50000">
                <a:srgbClr val="0C1D37"/>
              </a:gs>
              <a:gs pos="100000">
                <a:srgbClr val="0F1F3C">
                  <a:lumMod val="97000"/>
                  <a:lumOff val="3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Text&#10;&#10;Description automatically generated">
            <a:extLst>
              <a:ext uri="{FF2B5EF4-FFF2-40B4-BE49-F238E27FC236}">
                <a16:creationId xmlns:a16="http://schemas.microsoft.com/office/drawing/2014/main" id="{B4749DBB-FB42-66D7-2893-FCB81FF0FAC7}"/>
              </a:ext>
            </a:extLst>
          </p:cNvPr>
          <p:cNvPicPr>
            <a:picLocks noChangeAspect="1"/>
          </p:cNvPicPr>
          <p:nvPr/>
        </p:nvPicPr>
        <p:blipFill>
          <a:blip r:embed="rId4"/>
          <a:stretch>
            <a:fillRect/>
          </a:stretch>
        </p:blipFill>
        <p:spPr>
          <a:xfrm>
            <a:off x="-144286" y="5529421"/>
            <a:ext cx="6071260" cy="1444960"/>
          </a:xfrm>
          <a:prstGeom prst="rect">
            <a:avLst/>
          </a:prstGeom>
        </p:spPr>
      </p:pic>
      <p:pic>
        <p:nvPicPr>
          <p:cNvPr id="12" name="Picture 11" descr="Text&#10;&#10;Description automatically generated">
            <a:extLst>
              <a:ext uri="{FF2B5EF4-FFF2-40B4-BE49-F238E27FC236}">
                <a16:creationId xmlns:a16="http://schemas.microsoft.com/office/drawing/2014/main" id="{534B3F34-E34B-C42A-1D60-FD5939A03A59}"/>
              </a:ext>
            </a:extLst>
          </p:cNvPr>
          <p:cNvPicPr>
            <a:picLocks noChangeAspect="1"/>
          </p:cNvPicPr>
          <p:nvPr/>
        </p:nvPicPr>
        <p:blipFill rotWithShape="1">
          <a:blip r:embed="rId5"/>
          <a:srcRect l="6683" t="21551" r="25400" b="19800"/>
          <a:stretch/>
        </p:blipFill>
        <p:spPr>
          <a:xfrm>
            <a:off x="8438003" y="5866137"/>
            <a:ext cx="3753998" cy="771528"/>
          </a:xfrm>
          <a:prstGeom prst="rect">
            <a:avLst/>
          </a:prstGeom>
        </p:spPr>
      </p:pic>
      <p:sp>
        <p:nvSpPr>
          <p:cNvPr id="13" name="Title 1">
            <a:extLst>
              <a:ext uri="{FF2B5EF4-FFF2-40B4-BE49-F238E27FC236}">
                <a16:creationId xmlns:a16="http://schemas.microsoft.com/office/drawing/2014/main" id="{E366FBBD-5B48-FF2B-324E-D1844ED319D2}"/>
              </a:ext>
            </a:extLst>
          </p:cNvPr>
          <p:cNvSpPr>
            <a:spLocks noGrp="1"/>
          </p:cNvSpPr>
          <p:nvPr>
            <p:ph type="title"/>
          </p:nvPr>
        </p:nvSpPr>
        <p:spPr>
          <a:xfrm>
            <a:off x="383243" y="370703"/>
            <a:ext cx="11087462" cy="2772830"/>
          </a:xfrm>
        </p:spPr>
        <p:txBody>
          <a:bodyPr>
            <a:normAutofit/>
          </a:bodyPr>
          <a:lstStyle/>
          <a:p>
            <a:pPr algn="ctr"/>
            <a:r>
              <a:rPr lang="en-US" sz="3200" dirty="0"/>
              <a:t>The National Bureau of Standards Reactor (NBSR) and Nuclear Reactor Operations &amp; Engineering at the NCNR</a:t>
            </a:r>
            <a:endParaRPr lang="en-US" sz="4800" b="0" i="1" dirty="0"/>
          </a:p>
        </p:txBody>
      </p:sp>
      <p:sp>
        <p:nvSpPr>
          <p:cNvPr id="15" name="Subtitle 2">
            <a:extLst>
              <a:ext uri="{FF2B5EF4-FFF2-40B4-BE49-F238E27FC236}">
                <a16:creationId xmlns:a16="http://schemas.microsoft.com/office/drawing/2014/main" id="{6A7CB26B-F515-F895-A88C-3814AC93DC08}"/>
              </a:ext>
            </a:extLst>
          </p:cNvPr>
          <p:cNvSpPr txBox="1">
            <a:spLocks/>
          </p:cNvSpPr>
          <p:nvPr/>
        </p:nvSpPr>
        <p:spPr>
          <a:xfrm>
            <a:off x="1524000" y="4405956"/>
            <a:ext cx="9144000" cy="860697"/>
          </a:xfrm>
          <a:prstGeom prst="rect">
            <a:avLst/>
          </a:prstGeom>
          <a:solidFill>
            <a:srgbClr val="000000">
              <a:alpha val="69804"/>
            </a:srgbClr>
          </a:solidFill>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NIST Center for Neutron Research</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100 Bureau Dr., 20899 Gaithersburg, MD, USA</a:t>
            </a:r>
          </a:p>
        </p:txBody>
      </p:sp>
      <p:sp>
        <p:nvSpPr>
          <p:cNvPr id="2" name="Subtitle 2">
            <a:extLst>
              <a:ext uri="{FF2B5EF4-FFF2-40B4-BE49-F238E27FC236}">
                <a16:creationId xmlns:a16="http://schemas.microsoft.com/office/drawing/2014/main" id="{959C613A-5B41-41EC-CE1E-0D56F04EC021}"/>
              </a:ext>
            </a:extLst>
          </p:cNvPr>
          <p:cNvSpPr txBox="1">
            <a:spLocks/>
          </p:cNvSpPr>
          <p:nvPr/>
        </p:nvSpPr>
        <p:spPr>
          <a:xfrm>
            <a:off x="3924300" y="3236850"/>
            <a:ext cx="4343400" cy="929015"/>
          </a:xfrm>
          <a:prstGeom prst="rect">
            <a:avLst/>
          </a:prstGeom>
          <a:solidFill>
            <a:srgbClr val="000000">
              <a:alpha val="69804"/>
            </a:srgb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Abdullah G. Weiss, PhD</a:t>
            </a:r>
            <a:b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Nuclear Engineer</a:t>
            </a:r>
            <a:b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Reactor Design &amp; Safety Team Leader</a:t>
            </a:r>
          </a:p>
        </p:txBody>
      </p:sp>
      <p:sp>
        <p:nvSpPr>
          <p:cNvPr id="7" name="TextBox 6">
            <a:extLst>
              <a:ext uri="{FF2B5EF4-FFF2-40B4-BE49-F238E27FC236}">
                <a16:creationId xmlns:a16="http://schemas.microsoft.com/office/drawing/2014/main" id="{5EB038B8-412A-CE77-2A68-DF5D52E35769}"/>
              </a:ext>
            </a:extLst>
          </p:cNvPr>
          <p:cNvSpPr txBox="1"/>
          <p:nvPr/>
        </p:nvSpPr>
        <p:spPr>
          <a:xfrm>
            <a:off x="5134875" y="2616279"/>
            <a:ext cx="1584198" cy="276999"/>
          </a:xfrm>
          <a:prstGeom prst="rect">
            <a:avLst/>
          </a:prstGeom>
          <a:noFill/>
        </p:spPr>
        <p:txBody>
          <a:bodyPr wrap="square">
            <a:spAutoFit/>
          </a:bodyPr>
          <a:lstStyle/>
          <a:p>
            <a:pPr algn="ctr"/>
            <a:r>
              <a:rPr kumimoji="0" lang="en-US" sz="1200" b="1" i="0" u="none" strike="noStrike" kern="1200" cap="none" spc="0" normalizeH="0" baseline="0" noProof="0" dirty="0">
                <a:ln>
                  <a:noFill/>
                </a:ln>
                <a:solidFill>
                  <a:prstClr val="white"/>
                </a:solidFill>
                <a:effectLst/>
                <a:uLnTx/>
                <a:uFillTx/>
                <a:latin typeface="Calibri" panose="020F0502020204030204" pitchFamily="34" charset="0"/>
                <a:ea typeface="+mj-ea"/>
                <a:cs typeface="Calibri" panose="020F0502020204030204" pitchFamily="34" charset="0"/>
              </a:rPr>
              <a:t>July 27</a:t>
            </a:r>
            <a:r>
              <a:rPr kumimoji="0" lang="en-US" sz="1200" b="1" i="0" u="none" strike="noStrike" kern="1200" cap="none" spc="0" normalizeH="0" baseline="30000" noProof="0" dirty="0">
                <a:ln>
                  <a:noFill/>
                </a:ln>
                <a:solidFill>
                  <a:prstClr val="white"/>
                </a:solidFill>
                <a:effectLst/>
                <a:uLnTx/>
                <a:uFillTx/>
                <a:latin typeface="Calibri" panose="020F0502020204030204" pitchFamily="34" charset="0"/>
                <a:ea typeface="+mj-ea"/>
                <a:cs typeface="Calibri" panose="020F0502020204030204" pitchFamily="34" charset="0"/>
              </a:rPr>
              <a:t>th</a:t>
            </a:r>
            <a:r>
              <a:rPr kumimoji="0" lang="en-US" sz="1200" b="1" i="0" u="none" strike="noStrike" kern="1200" cap="none" spc="0" normalizeH="0" baseline="0" noProof="0" dirty="0">
                <a:ln>
                  <a:noFill/>
                </a:ln>
                <a:solidFill>
                  <a:prstClr val="white"/>
                </a:solidFill>
                <a:effectLst/>
                <a:uLnTx/>
                <a:uFillTx/>
                <a:latin typeface="Calibri" panose="020F0502020204030204" pitchFamily="34" charset="0"/>
                <a:ea typeface="+mj-ea"/>
                <a:cs typeface="Calibri" panose="020F0502020204030204" pitchFamily="34" charset="0"/>
              </a:rPr>
              <a:t>, 2026</a:t>
            </a:r>
            <a:endParaRPr lang="en-US" dirty="0"/>
          </a:p>
        </p:txBody>
      </p:sp>
    </p:spTree>
    <p:extLst>
      <p:ext uri="{BB962C8B-B14F-4D97-AF65-F5344CB8AC3E}">
        <p14:creationId xmlns:p14="http://schemas.microsoft.com/office/powerpoint/2010/main" val="2458831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649540"/>
            <a:ext cx="7965990" cy="2400778"/>
          </a:xfrm>
        </p:spPr>
        <p:txBody>
          <a:bodyPr>
            <a:normAutofit/>
          </a:bodyPr>
          <a:lstStyle/>
          <a:p>
            <a:pPr marL="457200" indent="-457200">
              <a:buFont typeface="Arial" panose="020B0604020202020204" pitchFamily="34" charset="0"/>
              <a:buChar char="•"/>
            </a:pPr>
            <a:r>
              <a:rPr lang="en-US" sz="2400" dirty="0"/>
              <a:t>Breaking an atom apart</a:t>
            </a:r>
          </a:p>
          <a:p>
            <a:pPr marL="914400" lvl="1" indent="-457200">
              <a:buFont typeface="Courier New" panose="02070309020205020404" pitchFamily="49" charset="0"/>
              <a:buChar char="o"/>
            </a:pPr>
            <a:r>
              <a:rPr lang="en-US" sz="1800" dirty="0"/>
              <a:t>Releases a lot of thermal energy</a:t>
            </a:r>
          </a:p>
          <a:p>
            <a:pPr marL="914400" lvl="1" indent="-457200">
              <a:buFont typeface="Courier New" panose="02070309020205020404" pitchFamily="49" charset="0"/>
              <a:buChar char="o"/>
            </a:pPr>
            <a:r>
              <a:rPr lang="en-US" sz="1800" dirty="0"/>
              <a:t>Also releases fission products (other isotopes)</a:t>
            </a:r>
          </a:p>
          <a:p>
            <a:pPr marL="914400" lvl="1" indent="-457200">
              <a:buFont typeface="Courier New" panose="02070309020205020404" pitchFamily="49" charset="0"/>
              <a:buChar char="o"/>
            </a:pPr>
            <a:r>
              <a:rPr lang="en-US" sz="1800" dirty="0"/>
              <a:t>Usually done with a fuel</a:t>
            </a:r>
          </a:p>
          <a:p>
            <a:pPr marL="1371600" lvl="2" indent="-457200">
              <a:buFont typeface="Wingdings" panose="05000000000000000000" pitchFamily="2" charset="2"/>
              <a:buChar char="§"/>
            </a:pPr>
            <a:r>
              <a:rPr lang="en-US" sz="1600" dirty="0"/>
              <a:t>Fissile material (</a:t>
            </a:r>
            <a:r>
              <a:rPr lang="en-US" sz="1600" baseline="30000" dirty="0"/>
              <a:t>235</a:t>
            </a:r>
            <a:r>
              <a:rPr lang="en-US" sz="1600" dirty="0"/>
              <a:t>U) </a:t>
            </a:r>
          </a:p>
          <a:p>
            <a:pPr marL="1371600" lvl="2" indent="-457200">
              <a:buFont typeface="Wingdings" panose="05000000000000000000" pitchFamily="2" charset="2"/>
              <a:buChar char="§"/>
            </a:pPr>
            <a:r>
              <a:rPr lang="en-US" sz="1600" dirty="0"/>
              <a:t>Fissionable material (</a:t>
            </a:r>
            <a:r>
              <a:rPr lang="en-US" sz="1600" baseline="30000" dirty="0"/>
              <a:t>238</a:t>
            </a:r>
            <a:r>
              <a:rPr lang="en-US" sz="1600" dirty="0"/>
              <a:t>U)</a:t>
            </a:r>
          </a:p>
          <a:p>
            <a:pPr marL="457200" indent="-457200">
              <a:buFont typeface="Arial" panose="020B0604020202020204" pitchFamily="34" charset="0"/>
              <a:buChar char="•"/>
            </a:pPr>
            <a:endParaRPr lang="en-US" sz="1600" dirty="0"/>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Nuclear Fission &amp; Fuel</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a:t>
            </a:fld>
            <a:endParaRPr lang="en-US"/>
          </a:p>
        </p:txBody>
      </p:sp>
      <p:sp>
        <p:nvSpPr>
          <p:cNvPr id="3" name="Oval 2">
            <a:extLst>
              <a:ext uri="{FF2B5EF4-FFF2-40B4-BE49-F238E27FC236}">
                <a16:creationId xmlns:a16="http://schemas.microsoft.com/office/drawing/2014/main" id="{48485DF4-3A08-40A4-B4F1-2E2B46BFF57D}"/>
              </a:ext>
            </a:extLst>
          </p:cNvPr>
          <p:cNvSpPr/>
          <p:nvPr/>
        </p:nvSpPr>
        <p:spPr>
          <a:xfrm>
            <a:off x="1907794" y="4367630"/>
            <a:ext cx="1355274" cy="1355274"/>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baseline="30000" dirty="0"/>
              <a:t>235</a:t>
            </a:r>
            <a:r>
              <a:rPr lang="en-US" b="1" dirty="0"/>
              <a:t>U</a:t>
            </a:r>
          </a:p>
        </p:txBody>
      </p:sp>
      <p:sp>
        <p:nvSpPr>
          <p:cNvPr id="10" name="Oval 9">
            <a:extLst>
              <a:ext uri="{FF2B5EF4-FFF2-40B4-BE49-F238E27FC236}">
                <a16:creationId xmlns:a16="http://schemas.microsoft.com/office/drawing/2014/main" id="{E388B5CF-663A-45FC-9F61-1B17DD251EE7}"/>
              </a:ext>
            </a:extLst>
          </p:cNvPr>
          <p:cNvSpPr/>
          <p:nvPr/>
        </p:nvSpPr>
        <p:spPr>
          <a:xfrm>
            <a:off x="814843" y="4898664"/>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cxnSp>
        <p:nvCxnSpPr>
          <p:cNvPr id="7" name="Straight Arrow Connector 6">
            <a:extLst>
              <a:ext uri="{FF2B5EF4-FFF2-40B4-BE49-F238E27FC236}">
                <a16:creationId xmlns:a16="http://schemas.microsoft.com/office/drawing/2014/main" id="{1AD8F2D4-F467-4E0D-A80D-8DFE19ECAC07}"/>
              </a:ext>
            </a:extLst>
          </p:cNvPr>
          <p:cNvCxnSpPr>
            <a:cxnSpLocks/>
          </p:cNvCxnSpPr>
          <p:nvPr/>
        </p:nvCxnSpPr>
        <p:spPr>
          <a:xfrm>
            <a:off x="1173364" y="5045267"/>
            <a:ext cx="66911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F39DF2B-8834-4AEE-B58E-E6CE0142589D}"/>
              </a:ext>
            </a:extLst>
          </p:cNvPr>
          <p:cNvCxnSpPr>
            <a:cxnSpLocks/>
          </p:cNvCxnSpPr>
          <p:nvPr/>
        </p:nvCxnSpPr>
        <p:spPr>
          <a:xfrm>
            <a:off x="3361393" y="5045267"/>
            <a:ext cx="66911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3DDDD94-E5A1-4B15-8EBD-F16BE8D77B32}"/>
              </a:ext>
            </a:extLst>
          </p:cNvPr>
          <p:cNvCxnSpPr>
            <a:cxnSpLocks/>
          </p:cNvCxnSpPr>
          <p:nvPr/>
        </p:nvCxnSpPr>
        <p:spPr>
          <a:xfrm>
            <a:off x="3361393" y="5045267"/>
            <a:ext cx="562982" cy="612676"/>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31826C9-41C6-4C3C-B923-6D3038BE1E2D}"/>
              </a:ext>
            </a:extLst>
          </p:cNvPr>
          <p:cNvCxnSpPr>
            <a:cxnSpLocks/>
          </p:cNvCxnSpPr>
          <p:nvPr/>
        </p:nvCxnSpPr>
        <p:spPr>
          <a:xfrm flipV="1">
            <a:off x="3361393" y="4432591"/>
            <a:ext cx="562982" cy="612676"/>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E48E80D9-62B0-4AED-AE99-9C90175714C7}"/>
              </a:ext>
            </a:extLst>
          </p:cNvPr>
          <p:cNvSpPr/>
          <p:nvPr/>
        </p:nvSpPr>
        <p:spPr>
          <a:xfrm>
            <a:off x="4181905" y="4898664"/>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sp>
        <p:nvSpPr>
          <p:cNvPr id="22" name="Oval 21">
            <a:extLst>
              <a:ext uri="{FF2B5EF4-FFF2-40B4-BE49-F238E27FC236}">
                <a16:creationId xmlns:a16="http://schemas.microsoft.com/office/drawing/2014/main" id="{247FC8A0-79F9-4976-AB3E-9255B4770F48}"/>
              </a:ext>
            </a:extLst>
          </p:cNvPr>
          <p:cNvSpPr/>
          <p:nvPr/>
        </p:nvSpPr>
        <p:spPr>
          <a:xfrm>
            <a:off x="4520368" y="4738929"/>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sp>
        <p:nvSpPr>
          <p:cNvPr id="24" name="Oval 23">
            <a:extLst>
              <a:ext uri="{FF2B5EF4-FFF2-40B4-BE49-F238E27FC236}">
                <a16:creationId xmlns:a16="http://schemas.microsoft.com/office/drawing/2014/main" id="{847368DD-BB25-47C6-9DA8-814155008E93}"/>
              </a:ext>
            </a:extLst>
          </p:cNvPr>
          <p:cNvSpPr/>
          <p:nvPr/>
        </p:nvSpPr>
        <p:spPr>
          <a:xfrm>
            <a:off x="4520368" y="5058399"/>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sp>
        <p:nvSpPr>
          <p:cNvPr id="25" name="Oval 24">
            <a:extLst>
              <a:ext uri="{FF2B5EF4-FFF2-40B4-BE49-F238E27FC236}">
                <a16:creationId xmlns:a16="http://schemas.microsoft.com/office/drawing/2014/main" id="{EBB6175F-C036-4351-BBB4-2284555FEED9}"/>
              </a:ext>
            </a:extLst>
          </p:cNvPr>
          <p:cNvSpPr/>
          <p:nvPr/>
        </p:nvSpPr>
        <p:spPr>
          <a:xfrm>
            <a:off x="3707845" y="3445305"/>
            <a:ext cx="680948" cy="680948"/>
          </a:xfrm>
          <a:prstGeom prst="ellipse">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baseline="30000" dirty="0"/>
              <a:t>141</a:t>
            </a:r>
            <a:r>
              <a:rPr lang="en-US" sz="1100" b="1" dirty="0"/>
              <a:t>Ba</a:t>
            </a:r>
          </a:p>
        </p:txBody>
      </p:sp>
      <p:sp>
        <p:nvSpPr>
          <p:cNvPr id="26" name="Oval 25">
            <a:extLst>
              <a:ext uri="{FF2B5EF4-FFF2-40B4-BE49-F238E27FC236}">
                <a16:creationId xmlns:a16="http://schemas.microsoft.com/office/drawing/2014/main" id="{0D635ED0-89B4-4122-AABF-A72778E7697B}"/>
              </a:ext>
            </a:extLst>
          </p:cNvPr>
          <p:cNvSpPr/>
          <p:nvPr/>
        </p:nvSpPr>
        <p:spPr>
          <a:xfrm>
            <a:off x="4364363" y="3743612"/>
            <a:ext cx="630420" cy="630420"/>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baseline="30000" dirty="0"/>
              <a:t>92</a:t>
            </a:r>
            <a:r>
              <a:rPr lang="en-US" sz="1100" b="1" dirty="0"/>
              <a:t>Kr</a:t>
            </a:r>
          </a:p>
        </p:txBody>
      </p:sp>
      <p:sp>
        <p:nvSpPr>
          <p:cNvPr id="27" name="Cloud 26">
            <a:extLst>
              <a:ext uri="{FF2B5EF4-FFF2-40B4-BE49-F238E27FC236}">
                <a16:creationId xmlns:a16="http://schemas.microsoft.com/office/drawing/2014/main" id="{E7834251-2BCD-409B-B3FC-59076B90A50A}"/>
              </a:ext>
            </a:extLst>
          </p:cNvPr>
          <p:cNvSpPr/>
          <p:nvPr/>
        </p:nvSpPr>
        <p:spPr>
          <a:xfrm>
            <a:off x="3956324" y="5521907"/>
            <a:ext cx="1125388" cy="641868"/>
          </a:xfrm>
          <a:prstGeom prst="cloud">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rPr>
              <a:t>~200 MeV</a:t>
            </a:r>
          </a:p>
        </p:txBody>
      </p:sp>
      <p:cxnSp>
        <p:nvCxnSpPr>
          <p:cNvPr id="29" name="Straight Arrow Connector 28">
            <a:extLst>
              <a:ext uri="{FF2B5EF4-FFF2-40B4-BE49-F238E27FC236}">
                <a16:creationId xmlns:a16="http://schemas.microsoft.com/office/drawing/2014/main" id="{20E7FEDA-EC28-4F38-A82D-82B22DF43CC7}"/>
              </a:ext>
            </a:extLst>
          </p:cNvPr>
          <p:cNvCxnSpPr>
            <a:cxnSpLocks/>
            <a:stCxn id="4098" idx="1"/>
            <a:endCxn id="27" idx="0"/>
          </p:cNvCxnSpPr>
          <p:nvPr/>
        </p:nvCxnSpPr>
        <p:spPr>
          <a:xfrm flipH="1">
            <a:off x="5080774" y="5090722"/>
            <a:ext cx="933222" cy="7521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6DEF9E03-EAC2-4127-B720-D3BD709AA066}"/>
              </a:ext>
            </a:extLst>
          </p:cNvPr>
          <p:cNvSpPr txBox="1"/>
          <p:nvPr/>
        </p:nvSpPr>
        <p:spPr>
          <a:xfrm>
            <a:off x="5191950" y="5657597"/>
            <a:ext cx="1809882" cy="646331"/>
          </a:xfrm>
          <a:prstGeom prst="rect">
            <a:avLst/>
          </a:prstGeom>
          <a:noFill/>
        </p:spPr>
        <p:txBody>
          <a:bodyPr wrap="square" rtlCol="0">
            <a:spAutoFit/>
          </a:bodyPr>
          <a:lstStyle/>
          <a:p>
            <a:r>
              <a:rPr lang="en-US" dirty="0"/>
              <a:t>We can boil water with this!</a:t>
            </a:r>
          </a:p>
        </p:txBody>
      </p:sp>
      <p:pic>
        <p:nvPicPr>
          <p:cNvPr id="4098" name="Picture 2" descr="CU Boulder Engineering 🦬 on Twitter: &quot;engineering&quot; / Twitter">
            <a:extLst>
              <a:ext uri="{FF2B5EF4-FFF2-40B4-BE49-F238E27FC236}">
                <a16:creationId xmlns:a16="http://schemas.microsoft.com/office/drawing/2014/main" id="{FC1FA680-6A78-4D16-8E13-02AF0AEB07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3996" y="4591436"/>
            <a:ext cx="1261851" cy="998571"/>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4" descr="Westinghouse doped fuel pellets move towards commercialisation : Uranium &amp;  Fuel - World Nuclear News">
            <a:extLst>
              <a:ext uri="{FF2B5EF4-FFF2-40B4-BE49-F238E27FC236}">
                <a16:creationId xmlns:a16="http://schemas.microsoft.com/office/drawing/2014/main" id="{C1B5F4FD-DB7A-46F4-928F-93DD6A13C4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0330" y="1752046"/>
            <a:ext cx="2169992" cy="1228467"/>
          </a:xfrm>
          <a:prstGeom prst="rect">
            <a:avLst/>
          </a:prstGeom>
          <a:noFill/>
          <a:extLst>
            <a:ext uri="{909E8E84-426E-40DD-AFC4-6F175D3DCCD1}">
              <a14:hiddenFill xmlns:a14="http://schemas.microsoft.com/office/drawing/2010/main">
                <a:solidFill>
                  <a:srgbClr val="FFFFFF"/>
                </a:solidFill>
              </a14:hiddenFill>
            </a:ext>
          </a:extLst>
        </p:spPr>
      </p:pic>
      <p:sp>
        <p:nvSpPr>
          <p:cNvPr id="4102" name="TextBox 4101">
            <a:extLst>
              <a:ext uri="{FF2B5EF4-FFF2-40B4-BE49-F238E27FC236}">
                <a16:creationId xmlns:a16="http://schemas.microsoft.com/office/drawing/2014/main" id="{7D1F794F-3122-42A0-B74D-17F855636902}"/>
              </a:ext>
            </a:extLst>
          </p:cNvPr>
          <p:cNvSpPr txBox="1"/>
          <p:nvPr/>
        </p:nvSpPr>
        <p:spPr>
          <a:xfrm>
            <a:off x="8942375" y="1382714"/>
            <a:ext cx="800797" cy="369332"/>
          </a:xfrm>
          <a:prstGeom prst="rect">
            <a:avLst/>
          </a:prstGeom>
          <a:noFill/>
        </p:spPr>
        <p:txBody>
          <a:bodyPr wrap="none" rtlCol="0">
            <a:spAutoFit/>
          </a:bodyPr>
          <a:lstStyle/>
          <a:p>
            <a:r>
              <a:rPr lang="en-US" dirty="0"/>
              <a:t>Pellets</a:t>
            </a:r>
          </a:p>
        </p:txBody>
      </p:sp>
      <p:pic>
        <p:nvPicPr>
          <p:cNvPr id="4104" name="Picture 4103">
            <a:extLst>
              <a:ext uri="{FF2B5EF4-FFF2-40B4-BE49-F238E27FC236}">
                <a16:creationId xmlns:a16="http://schemas.microsoft.com/office/drawing/2014/main" id="{88735F55-3A11-40F8-9E86-FC9E1B2C9617}"/>
              </a:ext>
            </a:extLst>
          </p:cNvPr>
          <p:cNvPicPr>
            <a:picLocks noChangeAspect="1"/>
          </p:cNvPicPr>
          <p:nvPr/>
        </p:nvPicPr>
        <p:blipFill>
          <a:blip r:embed="rId6"/>
          <a:stretch>
            <a:fillRect/>
          </a:stretch>
        </p:blipFill>
        <p:spPr>
          <a:xfrm>
            <a:off x="8275272" y="3486710"/>
            <a:ext cx="1801815" cy="2399467"/>
          </a:xfrm>
          <a:prstGeom prst="rect">
            <a:avLst/>
          </a:prstGeom>
        </p:spPr>
      </p:pic>
      <p:sp>
        <p:nvSpPr>
          <p:cNvPr id="41" name="TextBox 40">
            <a:extLst>
              <a:ext uri="{FF2B5EF4-FFF2-40B4-BE49-F238E27FC236}">
                <a16:creationId xmlns:a16="http://schemas.microsoft.com/office/drawing/2014/main" id="{13CC740E-A35D-45A8-94A0-C19E6DDF7568}"/>
              </a:ext>
            </a:extLst>
          </p:cNvPr>
          <p:cNvSpPr txBox="1"/>
          <p:nvPr/>
        </p:nvSpPr>
        <p:spPr>
          <a:xfrm>
            <a:off x="8804518" y="3123018"/>
            <a:ext cx="744306" cy="369332"/>
          </a:xfrm>
          <a:prstGeom prst="rect">
            <a:avLst/>
          </a:prstGeom>
          <a:noFill/>
        </p:spPr>
        <p:txBody>
          <a:bodyPr wrap="none" rtlCol="0">
            <a:spAutoFit/>
          </a:bodyPr>
          <a:lstStyle/>
          <a:p>
            <a:r>
              <a:rPr lang="en-US" dirty="0"/>
              <a:t>Plates</a:t>
            </a:r>
          </a:p>
        </p:txBody>
      </p:sp>
      <p:pic>
        <p:nvPicPr>
          <p:cNvPr id="4105" name="Picture 8" descr="TRISO Particles: The Most Robust Nuclear Fuel on Earth | Department of  Energy">
            <a:extLst>
              <a:ext uri="{FF2B5EF4-FFF2-40B4-BE49-F238E27FC236}">
                <a16:creationId xmlns:a16="http://schemas.microsoft.com/office/drawing/2014/main" id="{EB3DCD71-C79F-4DF2-B5A8-6D82A92CE0E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53070" y="1768880"/>
            <a:ext cx="1610774" cy="1209268"/>
          </a:xfrm>
          <a:prstGeom prst="rect">
            <a:avLst/>
          </a:prstGeom>
          <a:noFill/>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6DF7D495-15E1-47E8-8491-FC6CEECDDA88}"/>
              </a:ext>
            </a:extLst>
          </p:cNvPr>
          <p:cNvSpPr txBox="1"/>
          <p:nvPr/>
        </p:nvSpPr>
        <p:spPr>
          <a:xfrm>
            <a:off x="10897825" y="1382714"/>
            <a:ext cx="915828" cy="369332"/>
          </a:xfrm>
          <a:prstGeom prst="rect">
            <a:avLst/>
          </a:prstGeom>
          <a:noFill/>
        </p:spPr>
        <p:txBody>
          <a:bodyPr wrap="none" rtlCol="0">
            <a:spAutoFit/>
          </a:bodyPr>
          <a:lstStyle/>
          <a:p>
            <a:r>
              <a:rPr lang="en-US" dirty="0"/>
              <a:t>Pebbles</a:t>
            </a:r>
          </a:p>
        </p:txBody>
      </p:sp>
      <p:pic>
        <p:nvPicPr>
          <p:cNvPr id="4107" name="Picture 10">
            <a:extLst>
              <a:ext uri="{FF2B5EF4-FFF2-40B4-BE49-F238E27FC236}">
                <a16:creationId xmlns:a16="http://schemas.microsoft.com/office/drawing/2014/main" id="{12FA5E86-D0A5-40A8-8A6C-87EE5F2A96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85823" y="3485398"/>
            <a:ext cx="1589961" cy="2400779"/>
          </a:xfrm>
          <a:prstGeom prst="rect">
            <a:avLst/>
          </a:prstGeom>
          <a:noFill/>
          <a:extLst>
            <a:ext uri="{909E8E84-426E-40DD-AFC4-6F175D3DCCD1}">
              <a14:hiddenFill xmlns:a14="http://schemas.microsoft.com/office/drawing/2010/main">
                <a:solidFill>
                  <a:srgbClr val="FFFFFF"/>
                </a:solidFill>
              </a14:hiddenFill>
            </a:ext>
          </a:extLst>
        </p:spPr>
      </p:pic>
      <p:sp>
        <p:nvSpPr>
          <p:cNvPr id="46" name="TextBox 45">
            <a:extLst>
              <a:ext uri="{FF2B5EF4-FFF2-40B4-BE49-F238E27FC236}">
                <a16:creationId xmlns:a16="http://schemas.microsoft.com/office/drawing/2014/main" id="{4BE74026-2568-4D3B-8728-B99BC79D079D}"/>
              </a:ext>
            </a:extLst>
          </p:cNvPr>
          <p:cNvSpPr txBox="1"/>
          <p:nvPr/>
        </p:nvSpPr>
        <p:spPr>
          <a:xfrm>
            <a:off x="10447104" y="3114621"/>
            <a:ext cx="1267398" cy="369332"/>
          </a:xfrm>
          <a:prstGeom prst="rect">
            <a:avLst/>
          </a:prstGeom>
          <a:noFill/>
        </p:spPr>
        <p:txBody>
          <a:bodyPr wrap="none" rtlCol="0">
            <a:spAutoFit/>
          </a:bodyPr>
          <a:lstStyle/>
          <a:p>
            <a:r>
              <a:rPr lang="en-US" dirty="0"/>
              <a:t>Molten Salt</a:t>
            </a:r>
          </a:p>
        </p:txBody>
      </p:sp>
    </p:spTree>
    <p:extLst>
      <p:ext uri="{BB962C8B-B14F-4D97-AF65-F5344CB8AC3E}">
        <p14:creationId xmlns:p14="http://schemas.microsoft.com/office/powerpoint/2010/main" val="196893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Applications of Neutrons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a:xfrm>
            <a:off x="11858297" y="6492875"/>
            <a:ext cx="333703" cy="365125"/>
          </a:xfrm>
        </p:spPr>
        <p:txBody>
          <a:bodyPr/>
          <a:lstStyle/>
          <a:p>
            <a:fld id="{61C45A3A-841E-C04D-A6C3-2A644B41F8FE}" type="slidenum">
              <a:rPr lang="en-US" smtClean="0"/>
              <a:t>3</a:t>
            </a:fld>
            <a:endParaRPr lang="en-US"/>
          </a:p>
        </p:txBody>
      </p:sp>
      <p:sp>
        <p:nvSpPr>
          <p:cNvPr id="3" name="Oval 2">
            <a:extLst>
              <a:ext uri="{FF2B5EF4-FFF2-40B4-BE49-F238E27FC236}">
                <a16:creationId xmlns:a16="http://schemas.microsoft.com/office/drawing/2014/main" id="{48485DF4-3A08-40A4-B4F1-2E2B46BFF57D}"/>
              </a:ext>
            </a:extLst>
          </p:cNvPr>
          <p:cNvSpPr/>
          <p:nvPr/>
        </p:nvSpPr>
        <p:spPr>
          <a:xfrm>
            <a:off x="1366273" y="3663131"/>
            <a:ext cx="1355274" cy="1355274"/>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baseline="30000" dirty="0"/>
              <a:t>235</a:t>
            </a:r>
            <a:r>
              <a:rPr lang="en-US" b="1" dirty="0"/>
              <a:t>U</a:t>
            </a:r>
          </a:p>
        </p:txBody>
      </p:sp>
      <p:sp>
        <p:nvSpPr>
          <p:cNvPr id="10" name="Oval 9">
            <a:extLst>
              <a:ext uri="{FF2B5EF4-FFF2-40B4-BE49-F238E27FC236}">
                <a16:creationId xmlns:a16="http://schemas.microsoft.com/office/drawing/2014/main" id="{E388B5CF-663A-45FC-9F61-1B17DD251EE7}"/>
              </a:ext>
            </a:extLst>
          </p:cNvPr>
          <p:cNvSpPr/>
          <p:nvPr/>
        </p:nvSpPr>
        <p:spPr>
          <a:xfrm>
            <a:off x="273322" y="4194165"/>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cxnSp>
        <p:nvCxnSpPr>
          <p:cNvPr id="7" name="Straight Arrow Connector 6">
            <a:extLst>
              <a:ext uri="{FF2B5EF4-FFF2-40B4-BE49-F238E27FC236}">
                <a16:creationId xmlns:a16="http://schemas.microsoft.com/office/drawing/2014/main" id="{1AD8F2D4-F467-4E0D-A80D-8DFE19ECAC07}"/>
              </a:ext>
            </a:extLst>
          </p:cNvPr>
          <p:cNvCxnSpPr>
            <a:cxnSpLocks/>
          </p:cNvCxnSpPr>
          <p:nvPr/>
        </p:nvCxnSpPr>
        <p:spPr>
          <a:xfrm>
            <a:off x="631843" y="4340768"/>
            <a:ext cx="66911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F39DF2B-8834-4AEE-B58E-E6CE0142589D}"/>
              </a:ext>
            </a:extLst>
          </p:cNvPr>
          <p:cNvCxnSpPr>
            <a:cxnSpLocks/>
          </p:cNvCxnSpPr>
          <p:nvPr/>
        </p:nvCxnSpPr>
        <p:spPr>
          <a:xfrm>
            <a:off x="2819872" y="4340768"/>
            <a:ext cx="66911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3DDDD94-E5A1-4B15-8EBD-F16BE8D77B32}"/>
              </a:ext>
            </a:extLst>
          </p:cNvPr>
          <p:cNvCxnSpPr>
            <a:cxnSpLocks/>
          </p:cNvCxnSpPr>
          <p:nvPr/>
        </p:nvCxnSpPr>
        <p:spPr>
          <a:xfrm>
            <a:off x="2819872" y="4340768"/>
            <a:ext cx="562982" cy="612676"/>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31826C9-41C6-4C3C-B923-6D3038BE1E2D}"/>
              </a:ext>
            </a:extLst>
          </p:cNvPr>
          <p:cNvCxnSpPr>
            <a:cxnSpLocks/>
          </p:cNvCxnSpPr>
          <p:nvPr/>
        </p:nvCxnSpPr>
        <p:spPr>
          <a:xfrm flipV="1">
            <a:off x="2819872" y="3728092"/>
            <a:ext cx="562982" cy="612676"/>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E48E80D9-62B0-4AED-AE99-9C90175714C7}"/>
              </a:ext>
            </a:extLst>
          </p:cNvPr>
          <p:cNvSpPr/>
          <p:nvPr/>
        </p:nvSpPr>
        <p:spPr>
          <a:xfrm>
            <a:off x="3640384" y="4194165"/>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sp>
        <p:nvSpPr>
          <p:cNvPr id="22" name="Oval 21">
            <a:extLst>
              <a:ext uri="{FF2B5EF4-FFF2-40B4-BE49-F238E27FC236}">
                <a16:creationId xmlns:a16="http://schemas.microsoft.com/office/drawing/2014/main" id="{247FC8A0-79F9-4976-AB3E-9255B4770F48}"/>
              </a:ext>
            </a:extLst>
          </p:cNvPr>
          <p:cNvSpPr/>
          <p:nvPr/>
        </p:nvSpPr>
        <p:spPr>
          <a:xfrm>
            <a:off x="3978847" y="4034430"/>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sp>
        <p:nvSpPr>
          <p:cNvPr id="24" name="Oval 23">
            <a:extLst>
              <a:ext uri="{FF2B5EF4-FFF2-40B4-BE49-F238E27FC236}">
                <a16:creationId xmlns:a16="http://schemas.microsoft.com/office/drawing/2014/main" id="{847368DD-BB25-47C6-9DA8-814155008E93}"/>
              </a:ext>
            </a:extLst>
          </p:cNvPr>
          <p:cNvSpPr/>
          <p:nvPr/>
        </p:nvSpPr>
        <p:spPr>
          <a:xfrm>
            <a:off x="3978847" y="4353900"/>
            <a:ext cx="293206" cy="29320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n</a:t>
            </a:r>
          </a:p>
        </p:txBody>
      </p:sp>
      <p:sp>
        <p:nvSpPr>
          <p:cNvPr id="25" name="Oval 24">
            <a:extLst>
              <a:ext uri="{FF2B5EF4-FFF2-40B4-BE49-F238E27FC236}">
                <a16:creationId xmlns:a16="http://schemas.microsoft.com/office/drawing/2014/main" id="{EBB6175F-C036-4351-BBB4-2284555FEED9}"/>
              </a:ext>
            </a:extLst>
          </p:cNvPr>
          <p:cNvSpPr/>
          <p:nvPr/>
        </p:nvSpPr>
        <p:spPr>
          <a:xfrm>
            <a:off x="3166324" y="2740806"/>
            <a:ext cx="680948" cy="680948"/>
          </a:xfrm>
          <a:prstGeom prst="ellipse">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baseline="30000" dirty="0"/>
              <a:t>141</a:t>
            </a:r>
            <a:r>
              <a:rPr lang="en-US" sz="1100" b="1" dirty="0"/>
              <a:t>Ba</a:t>
            </a:r>
          </a:p>
        </p:txBody>
      </p:sp>
      <p:sp>
        <p:nvSpPr>
          <p:cNvPr id="26" name="Oval 25">
            <a:extLst>
              <a:ext uri="{FF2B5EF4-FFF2-40B4-BE49-F238E27FC236}">
                <a16:creationId xmlns:a16="http://schemas.microsoft.com/office/drawing/2014/main" id="{0D635ED0-89B4-4122-AABF-A72778E7697B}"/>
              </a:ext>
            </a:extLst>
          </p:cNvPr>
          <p:cNvSpPr/>
          <p:nvPr/>
        </p:nvSpPr>
        <p:spPr>
          <a:xfrm>
            <a:off x="3822842" y="3039113"/>
            <a:ext cx="630420" cy="630420"/>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baseline="30000" dirty="0"/>
              <a:t>92</a:t>
            </a:r>
            <a:r>
              <a:rPr lang="en-US" sz="1100" b="1" dirty="0"/>
              <a:t>Kr</a:t>
            </a:r>
          </a:p>
        </p:txBody>
      </p:sp>
      <p:sp>
        <p:nvSpPr>
          <p:cNvPr id="27" name="Cloud 26">
            <a:extLst>
              <a:ext uri="{FF2B5EF4-FFF2-40B4-BE49-F238E27FC236}">
                <a16:creationId xmlns:a16="http://schemas.microsoft.com/office/drawing/2014/main" id="{E7834251-2BCD-409B-B3FC-59076B90A50A}"/>
              </a:ext>
            </a:extLst>
          </p:cNvPr>
          <p:cNvSpPr/>
          <p:nvPr/>
        </p:nvSpPr>
        <p:spPr>
          <a:xfrm>
            <a:off x="3414803" y="4817408"/>
            <a:ext cx="1125388" cy="641868"/>
          </a:xfrm>
          <a:prstGeom prst="cloud">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rPr>
              <a:t>~200 MeV</a:t>
            </a:r>
          </a:p>
        </p:txBody>
      </p:sp>
      <p:cxnSp>
        <p:nvCxnSpPr>
          <p:cNvPr id="29" name="Straight Arrow Connector 28">
            <a:extLst>
              <a:ext uri="{FF2B5EF4-FFF2-40B4-BE49-F238E27FC236}">
                <a16:creationId xmlns:a16="http://schemas.microsoft.com/office/drawing/2014/main" id="{20E7FEDA-EC28-4F38-A82D-82B22DF43CC7}"/>
              </a:ext>
            </a:extLst>
          </p:cNvPr>
          <p:cNvCxnSpPr>
            <a:cxnSpLocks/>
            <a:stCxn id="4098" idx="1"/>
            <a:endCxn id="27" idx="0"/>
          </p:cNvCxnSpPr>
          <p:nvPr/>
        </p:nvCxnSpPr>
        <p:spPr>
          <a:xfrm flipH="1" flipV="1">
            <a:off x="4539253" y="5138342"/>
            <a:ext cx="232667" cy="20124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6DEF9E03-EAC2-4127-B720-D3BD709AA066}"/>
              </a:ext>
            </a:extLst>
          </p:cNvPr>
          <p:cNvSpPr txBox="1"/>
          <p:nvPr/>
        </p:nvSpPr>
        <p:spPr>
          <a:xfrm>
            <a:off x="4771920" y="5838874"/>
            <a:ext cx="2618968" cy="307777"/>
          </a:xfrm>
          <a:prstGeom prst="rect">
            <a:avLst/>
          </a:prstGeom>
          <a:noFill/>
        </p:spPr>
        <p:txBody>
          <a:bodyPr wrap="square" rtlCol="0">
            <a:spAutoFit/>
          </a:bodyPr>
          <a:lstStyle/>
          <a:p>
            <a:r>
              <a:rPr lang="en-US" sz="1400" i="1" dirty="0"/>
              <a:t>We can boil water with this!</a:t>
            </a:r>
          </a:p>
        </p:txBody>
      </p:sp>
      <p:pic>
        <p:nvPicPr>
          <p:cNvPr id="4098" name="Picture 2" descr="CU Boulder Engineering 🦬 on Twitter: &quot;engineering&quot; / Twitter">
            <a:extLst>
              <a:ext uri="{FF2B5EF4-FFF2-40B4-BE49-F238E27FC236}">
                <a16:creationId xmlns:a16="http://schemas.microsoft.com/office/drawing/2014/main" id="{FC1FA680-6A78-4D16-8E13-02AF0AEB07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1920" y="4840303"/>
            <a:ext cx="1261851" cy="99857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D680D8B1-75F5-105F-A904-B22E9EF2E72B}"/>
              </a:ext>
            </a:extLst>
          </p:cNvPr>
          <p:cNvPicPr>
            <a:picLocks noChangeAspect="1"/>
          </p:cNvPicPr>
          <p:nvPr/>
        </p:nvPicPr>
        <p:blipFill>
          <a:blip r:embed="rId5"/>
          <a:stretch>
            <a:fillRect/>
          </a:stretch>
        </p:blipFill>
        <p:spPr>
          <a:xfrm>
            <a:off x="5009053" y="3449540"/>
            <a:ext cx="1349406" cy="878096"/>
          </a:xfrm>
          <a:prstGeom prst="rect">
            <a:avLst/>
          </a:prstGeom>
        </p:spPr>
      </p:pic>
      <p:cxnSp>
        <p:nvCxnSpPr>
          <p:cNvPr id="20" name="Straight Arrow Connector 19">
            <a:extLst>
              <a:ext uri="{FF2B5EF4-FFF2-40B4-BE49-F238E27FC236}">
                <a16:creationId xmlns:a16="http://schemas.microsoft.com/office/drawing/2014/main" id="{421ABDF9-0F84-67FE-4144-6077CE4EACDE}"/>
              </a:ext>
            </a:extLst>
          </p:cNvPr>
          <p:cNvCxnSpPr>
            <a:cxnSpLocks/>
            <a:stCxn id="12" idx="1"/>
            <a:endCxn id="22" idx="6"/>
          </p:cNvCxnSpPr>
          <p:nvPr/>
        </p:nvCxnSpPr>
        <p:spPr>
          <a:xfrm flipH="1">
            <a:off x="4272053" y="3888588"/>
            <a:ext cx="737000" cy="29244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BA76A3DD-DF2A-F289-649E-D38CD674FDB3}"/>
              </a:ext>
            </a:extLst>
          </p:cNvPr>
          <p:cNvSpPr txBox="1"/>
          <p:nvPr/>
        </p:nvSpPr>
        <p:spPr>
          <a:xfrm>
            <a:off x="5009841" y="4327636"/>
            <a:ext cx="2618968" cy="307777"/>
          </a:xfrm>
          <a:prstGeom prst="rect">
            <a:avLst/>
          </a:prstGeom>
          <a:noFill/>
        </p:spPr>
        <p:txBody>
          <a:bodyPr wrap="square" rtlCol="0">
            <a:spAutoFit/>
          </a:bodyPr>
          <a:lstStyle/>
          <a:p>
            <a:r>
              <a:rPr lang="en-US" sz="1400" i="1" dirty="0"/>
              <a:t>We can measure stuff with this!</a:t>
            </a:r>
          </a:p>
        </p:txBody>
      </p:sp>
      <p:pic>
        <p:nvPicPr>
          <p:cNvPr id="37" name="Picture 36">
            <a:extLst>
              <a:ext uri="{FF2B5EF4-FFF2-40B4-BE49-F238E27FC236}">
                <a16:creationId xmlns:a16="http://schemas.microsoft.com/office/drawing/2014/main" id="{1DD78E6D-DAE9-8BFF-0438-097CCD56344F}"/>
              </a:ext>
            </a:extLst>
          </p:cNvPr>
          <p:cNvPicPr>
            <a:picLocks noChangeAspect="1"/>
          </p:cNvPicPr>
          <p:nvPr/>
        </p:nvPicPr>
        <p:blipFill>
          <a:blip r:embed="rId6"/>
          <a:stretch>
            <a:fillRect/>
          </a:stretch>
        </p:blipFill>
        <p:spPr>
          <a:xfrm>
            <a:off x="4783095" y="2088224"/>
            <a:ext cx="1357416" cy="910672"/>
          </a:xfrm>
          <a:prstGeom prst="rect">
            <a:avLst/>
          </a:prstGeom>
        </p:spPr>
      </p:pic>
      <p:sp>
        <p:nvSpPr>
          <p:cNvPr id="40" name="TextBox 39">
            <a:extLst>
              <a:ext uri="{FF2B5EF4-FFF2-40B4-BE49-F238E27FC236}">
                <a16:creationId xmlns:a16="http://schemas.microsoft.com/office/drawing/2014/main" id="{ECA84895-6DB9-4239-C216-D4296DB430FB}"/>
              </a:ext>
            </a:extLst>
          </p:cNvPr>
          <p:cNvSpPr txBox="1"/>
          <p:nvPr/>
        </p:nvSpPr>
        <p:spPr>
          <a:xfrm>
            <a:off x="6109385" y="2094295"/>
            <a:ext cx="1021625" cy="523220"/>
          </a:xfrm>
          <a:prstGeom prst="rect">
            <a:avLst/>
          </a:prstGeom>
          <a:noFill/>
        </p:spPr>
        <p:txBody>
          <a:bodyPr wrap="square" rtlCol="0">
            <a:spAutoFit/>
          </a:bodyPr>
          <a:lstStyle/>
          <a:p>
            <a:r>
              <a:rPr lang="en-US" sz="1400" i="1" dirty="0"/>
              <a:t>We can sell this!</a:t>
            </a:r>
          </a:p>
        </p:txBody>
      </p:sp>
      <p:pic>
        <p:nvPicPr>
          <p:cNvPr id="49" name="Picture 48">
            <a:extLst>
              <a:ext uri="{FF2B5EF4-FFF2-40B4-BE49-F238E27FC236}">
                <a16:creationId xmlns:a16="http://schemas.microsoft.com/office/drawing/2014/main" id="{370F5DEA-6FED-DAFD-4FE7-0AF01BDA937B}"/>
              </a:ext>
            </a:extLst>
          </p:cNvPr>
          <p:cNvPicPr>
            <a:picLocks noChangeAspect="1"/>
          </p:cNvPicPr>
          <p:nvPr/>
        </p:nvPicPr>
        <p:blipFill>
          <a:blip r:embed="rId7"/>
          <a:stretch>
            <a:fillRect/>
          </a:stretch>
        </p:blipFill>
        <p:spPr>
          <a:xfrm>
            <a:off x="4324793" y="1214615"/>
            <a:ext cx="828352" cy="820089"/>
          </a:xfrm>
          <a:prstGeom prst="rect">
            <a:avLst/>
          </a:prstGeom>
        </p:spPr>
      </p:pic>
      <p:sp>
        <p:nvSpPr>
          <p:cNvPr id="50" name="TextBox 49">
            <a:extLst>
              <a:ext uri="{FF2B5EF4-FFF2-40B4-BE49-F238E27FC236}">
                <a16:creationId xmlns:a16="http://schemas.microsoft.com/office/drawing/2014/main" id="{FBAE0B5F-040E-A61D-0AF1-258EFE4E7625}"/>
              </a:ext>
            </a:extLst>
          </p:cNvPr>
          <p:cNvSpPr txBox="1"/>
          <p:nvPr/>
        </p:nvSpPr>
        <p:spPr>
          <a:xfrm>
            <a:off x="6009516" y="1271222"/>
            <a:ext cx="2484035" cy="523220"/>
          </a:xfrm>
          <a:prstGeom prst="rect">
            <a:avLst/>
          </a:prstGeom>
          <a:noFill/>
        </p:spPr>
        <p:txBody>
          <a:bodyPr wrap="square" rtlCol="0">
            <a:spAutoFit/>
          </a:bodyPr>
          <a:lstStyle/>
          <a:p>
            <a:r>
              <a:rPr lang="en-US" sz="1400" i="1" dirty="0"/>
              <a:t>We can treat/diagnose illnesses with (isotopes like) this!</a:t>
            </a:r>
          </a:p>
        </p:txBody>
      </p:sp>
      <p:cxnSp>
        <p:nvCxnSpPr>
          <p:cNvPr id="11" name="Straight Arrow Connector 10">
            <a:extLst>
              <a:ext uri="{FF2B5EF4-FFF2-40B4-BE49-F238E27FC236}">
                <a16:creationId xmlns:a16="http://schemas.microsoft.com/office/drawing/2014/main" id="{3C1A5D6F-D861-6F57-F20A-B7D2C1391526}"/>
              </a:ext>
            </a:extLst>
          </p:cNvPr>
          <p:cNvCxnSpPr>
            <a:cxnSpLocks/>
          </p:cNvCxnSpPr>
          <p:nvPr/>
        </p:nvCxnSpPr>
        <p:spPr>
          <a:xfrm flipV="1">
            <a:off x="3237310" y="1915336"/>
            <a:ext cx="269488" cy="34464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A76DFF6F-29E5-71BA-EEFE-B9ABA91283AD}"/>
              </a:ext>
            </a:extLst>
          </p:cNvPr>
          <p:cNvSpPr/>
          <p:nvPr/>
        </p:nvSpPr>
        <p:spPr>
          <a:xfrm>
            <a:off x="2556087" y="2185313"/>
            <a:ext cx="683029" cy="683029"/>
          </a:xfrm>
          <a:prstGeom prst="ellipse">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baseline="30000" dirty="0"/>
              <a:t>99</a:t>
            </a:r>
            <a:r>
              <a:rPr lang="en-US" sz="1100" b="1" dirty="0"/>
              <a:t>Mo</a:t>
            </a:r>
          </a:p>
        </p:txBody>
      </p:sp>
      <p:sp>
        <p:nvSpPr>
          <p:cNvPr id="35" name="Oval 34">
            <a:extLst>
              <a:ext uri="{FF2B5EF4-FFF2-40B4-BE49-F238E27FC236}">
                <a16:creationId xmlns:a16="http://schemas.microsoft.com/office/drawing/2014/main" id="{1326D16E-A784-CAC2-00CB-CCE34EFEABA1}"/>
              </a:ext>
            </a:extLst>
          </p:cNvPr>
          <p:cNvSpPr/>
          <p:nvPr/>
        </p:nvSpPr>
        <p:spPr>
          <a:xfrm>
            <a:off x="3537215" y="1429694"/>
            <a:ext cx="734838" cy="73483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aseline="30000" dirty="0">
                <a:solidFill>
                  <a:schemeClr val="tx1"/>
                </a:solidFill>
              </a:rPr>
              <a:t>99M</a:t>
            </a:r>
            <a:r>
              <a:rPr lang="en-US" sz="1100" dirty="0">
                <a:solidFill>
                  <a:schemeClr val="tx1"/>
                </a:solidFill>
              </a:rPr>
              <a:t>Tc</a:t>
            </a:r>
          </a:p>
        </p:txBody>
      </p:sp>
      <p:sp>
        <p:nvSpPr>
          <p:cNvPr id="36" name="Oval 35">
            <a:extLst>
              <a:ext uri="{FF2B5EF4-FFF2-40B4-BE49-F238E27FC236}">
                <a16:creationId xmlns:a16="http://schemas.microsoft.com/office/drawing/2014/main" id="{8B3C788C-9CA0-D8EF-621A-FC550BC47334}"/>
              </a:ext>
            </a:extLst>
          </p:cNvPr>
          <p:cNvSpPr/>
          <p:nvPr/>
        </p:nvSpPr>
        <p:spPr>
          <a:xfrm>
            <a:off x="3913355" y="2215255"/>
            <a:ext cx="683029" cy="683029"/>
          </a:xfrm>
          <a:prstGeom prst="ellipse">
            <a:avLst/>
          </a:prstGeom>
          <a:solidFill>
            <a:srgbClr val="A37B7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baseline="30000" dirty="0"/>
              <a:t>137</a:t>
            </a:r>
            <a:r>
              <a:rPr lang="en-US" sz="1100" b="1" dirty="0"/>
              <a:t>Cs</a:t>
            </a:r>
          </a:p>
        </p:txBody>
      </p:sp>
      <p:pic>
        <p:nvPicPr>
          <p:cNvPr id="45" name="Picture 44">
            <a:extLst>
              <a:ext uri="{FF2B5EF4-FFF2-40B4-BE49-F238E27FC236}">
                <a16:creationId xmlns:a16="http://schemas.microsoft.com/office/drawing/2014/main" id="{B2A2F0EC-ACF9-8EAB-E042-53398C828E29}"/>
              </a:ext>
            </a:extLst>
          </p:cNvPr>
          <p:cNvPicPr>
            <a:picLocks noChangeAspect="1"/>
          </p:cNvPicPr>
          <p:nvPr/>
        </p:nvPicPr>
        <p:blipFill>
          <a:blip r:embed="rId8"/>
          <a:stretch>
            <a:fillRect/>
          </a:stretch>
        </p:blipFill>
        <p:spPr>
          <a:xfrm>
            <a:off x="8899740" y="1133441"/>
            <a:ext cx="1755183" cy="2365110"/>
          </a:xfrm>
          <a:prstGeom prst="rect">
            <a:avLst/>
          </a:prstGeom>
        </p:spPr>
      </p:pic>
      <p:sp>
        <p:nvSpPr>
          <p:cNvPr id="54" name="TextBox 53">
            <a:extLst>
              <a:ext uri="{FF2B5EF4-FFF2-40B4-BE49-F238E27FC236}">
                <a16:creationId xmlns:a16="http://schemas.microsoft.com/office/drawing/2014/main" id="{48796270-4E3C-C580-0CE9-AA164FB36EDB}"/>
              </a:ext>
            </a:extLst>
          </p:cNvPr>
          <p:cNvSpPr txBox="1"/>
          <p:nvPr/>
        </p:nvSpPr>
        <p:spPr>
          <a:xfrm>
            <a:off x="10715664" y="1571519"/>
            <a:ext cx="1455666" cy="307777"/>
          </a:xfrm>
          <a:prstGeom prst="rect">
            <a:avLst/>
          </a:prstGeom>
          <a:noFill/>
        </p:spPr>
        <p:txBody>
          <a:bodyPr wrap="square" rtlCol="0">
            <a:spAutoFit/>
          </a:bodyPr>
          <a:lstStyle/>
          <a:p>
            <a:r>
              <a:rPr lang="en-US" sz="1400" i="1" dirty="0"/>
              <a:t>Neutron Imaging</a:t>
            </a:r>
          </a:p>
        </p:txBody>
      </p:sp>
      <p:sp>
        <p:nvSpPr>
          <p:cNvPr id="55" name="TextBox 54">
            <a:extLst>
              <a:ext uri="{FF2B5EF4-FFF2-40B4-BE49-F238E27FC236}">
                <a16:creationId xmlns:a16="http://schemas.microsoft.com/office/drawing/2014/main" id="{5789F368-34E0-5453-9489-AF50A0024AD2}"/>
              </a:ext>
            </a:extLst>
          </p:cNvPr>
          <p:cNvSpPr txBox="1"/>
          <p:nvPr/>
        </p:nvSpPr>
        <p:spPr>
          <a:xfrm>
            <a:off x="10715664" y="2828110"/>
            <a:ext cx="1455666" cy="307777"/>
          </a:xfrm>
          <a:prstGeom prst="rect">
            <a:avLst/>
          </a:prstGeom>
          <a:noFill/>
        </p:spPr>
        <p:txBody>
          <a:bodyPr wrap="square" rtlCol="0">
            <a:spAutoFit/>
          </a:bodyPr>
          <a:lstStyle/>
          <a:p>
            <a:r>
              <a:rPr lang="en-US" sz="1400" i="1" dirty="0"/>
              <a:t>X-ray Imaging</a:t>
            </a:r>
          </a:p>
        </p:txBody>
      </p:sp>
      <p:pic>
        <p:nvPicPr>
          <p:cNvPr id="57" name="Picture 56">
            <a:extLst>
              <a:ext uri="{FF2B5EF4-FFF2-40B4-BE49-F238E27FC236}">
                <a16:creationId xmlns:a16="http://schemas.microsoft.com/office/drawing/2014/main" id="{B75B8042-7D99-8B2A-45B9-46F2B543D5DE}"/>
              </a:ext>
            </a:extLst>
          </p:cNvPr>
          <p:cNvPicPr>
            <a:picLocks noChangeAspect="1"/>
          </p:cNvPicPr>
          <p:nvPr/>
        </p:nvPicPr>
        <p:blipFill>
          <a:blip r:embed="rId9">
            <a:clrChange>
              <a:clrFrom>
                <a:srgbClr val="F1F4F3"/>
              </a:clrFrom>
              <a:clrTo>
                <a:srgbClr val="F1F4F3">
                  <a:alpha val="0"/>
                </a:srgbClr>
              </a:clrTo>
            </a:clrChange>
          </a:blip>
          <a:stretch>
            <a:fillRect/>
          </a:stretch>
        </p:blipFill>
        <p:spPr>
          <a:xfrm>
            <a:off x="8956945" y="3511256"/>
            <a:ext cx="2175999" cy="1184631"/>
          </a:xfrm>
          <a:prstGeom prst="rect">
            <a:avLst/>
          </a:prstGeom>
        </p:spPr>
      </p:pic>
      <p:sp>
        <p:nvSpPr>
          <p:cNvPr id="58" name="TextBox 57">
            <a:extLst>
              <a:ext uri="{FF2B5EF4-FFF2-40B4-BE49-F238E27FC236}">
                <a16:creationId xmlns:a16="http://schemas.microsoft.com/office/drawing/2014/main" id="{FC159272-0C0C-E461-5E9D-17B391319A94}"/>
              </a:ext>
            </a:extLst>
          </p:cNvPr>
          <p:cNvSpPr txBox="1"/>
          <p:nvPr/>
        </p:nvSpPr>
        <p:spPr>
          <a:xfrm>
            <a:off x="8731169" y="4631992"/>
            <a:ext cx="3352010" cy="523220"/>
          </a:xfrm>
          <a:prstGeom prst="rect">
            <a:avLst/>
          </a:prstGeom>
          <a:noFill/>
        </p:spPr>
        <p:txBody>
          <a:bodyPr wrap="square" rtlCol="0">
            <a:spAutoFit/>
          </a:bodyPr>
          <a:lstStyle/>
          <a:p>
            <a:r>
              <a:rPr lang="en-US" sz="1400" i="1" dirty="0"/>
              <a:t>Biological membrane studies (HIV-1 NEF dimer formation at the lipid layer)</a:t>
            </a:r>
          </a:p>
        </p:txBody>
      </p:sp>
      <p:pic>
        <p:nvPicPr>
          <p:cNvPr id="60" name="Picture 59">
            <a:extLst>
              <a:ext uri="{FF2B5EF4-FFF2-40B4-BE49-F238E27FC236}">
                <a16:creationId xmlns:a16="http://schemas.microsoft.com/office/drawing/2014/main" id="{F1D0E0A4-F762-D44C-78B2-A23BF0A3C98A}"/>
              </a:ext>
            </a:extLst>
          </p:cNvPr>
          <p:cNvPicPr>
            <a:picLocks noChangeAspect="1"/>
          </p:cNvPicPr>
          <p:nvPr/>
        </p:nvPicPr>
        <p:blipFill>
          <a:blip r:embed="rId10">
            <a:clrChange>
              <a:clrFrom>
                <a:srgbClr val="F1F4F3"/>
              </a:clrFrom>
              <a:clrTo>
                <a:srgbClr val="F1F4F3">
                  <a:alpha val="0"/>
                </a:srgbClr>
              </a:clrTo>
            </a:clrChange>
          </a:blip>
          <a:stretch>
            <a:fillRect/>
          </a:stretch>
        </p:blipFill>
        <p:spPr>
          <a:xfrm>
            <a:off x="8218980" y="5143176"/>
            <a:ext cx="3696795" cy="1162766"/>
          </a:xfrm>
          <a:prstGeom prst="rect">
            <a:avLst/>
          </a:prstGeom>
        </p:spPr>
      </p:pic>
      <p:sp>
        <p:nvSpPr>
          <p:cNvPr id="4096" name="TextBox 4095">
            <a:extLst>
              <a:ext uri="{FF2B5EF4-FFF2-40B4-BE49-F238E27FC236}">
                <a16:creationId xmlns:a16="http://schemas.microsoft.com/office/drawing/2014/main" id="{A9F0B695-46D7-CC74-D291-2AFF115D85C2}"/>
              </a:ext>
            </a:extLst>
          </p:cNvPr>
          <p:cNvSpPr txBox="1"/>
          <p:nvPr/>
        </p:nvSpPr>
        <p:spPr>
          <a:xfrm>
            <a:off x="8101326" y="6231265"/>
            <a:ext cx="3352010" cy="523220"/>
          </a:xfrm>
          <a:prstGeom prst="rect">
            <a:avLst/>
          </a:prstGeom>
          <a:noFill/>
        </p:spPr>
        <p:txBody>
          <a:bodyPr wrap="square" rtlCol="0">
            <a:spAutoFit/>
          </a:bodyPr>
          <a:lstStyle/>
          <a:p>
            <a:r>
              <a:rPr lang="en-US" sz="1400" i="1" dirty="0"/>
              <a:t>Correlating water diffusion in polyamides to microscopy morphology</a:t>
            </a:r>
          </a:p>
        </p:txBody>
      </p:sp>
      <p:pic>
        <p:nvPicPr>
          <p:cNvPr id="4099" name="Picture 4098">
            <a:extLst>
              <a:ext uri="{FF2B5EF4-FFF2-40B4-BE49-F238E27FC236}">
                <a16:creationId xmlns:a16="http://schemas.microsoft.com/office/drawing/2014/main" id="{A61B5534-2E1B-90BB-F867-FB9F3C284698}"/>
              </a:ext>
            </a:extLst>
          </p:cNvPr>
          <p:cNvPicPr>
            <a:picLocks noChangeAspect="1"/>
          </p:cNvPicPr>
          <p:nvPr/>
        </p:nvPicPr>
        <p:blipFill>
          <a:blip r:embed="rId11"/>
          <a:stretch>
            <a:fillRect/>
          </a:stretch>
        </p:blipFill>
        <p:spPr>
          <a:xfrm>
            <a:off x="6877511" y="2549001"/>
            <a:ext cx="1542824" cy="1499567"/>
          </a:xfrm>
          <a:prstGeom prst="rect">
            <a:avLst/>
          </a:prstGeom>
        </p:spPr>
      </p:pic>
      <p:sp>
        <p:nvSpPr>
          <p:cNvPr id="4100" name="TextBox 4099">
            <a:extLst>
              <a:ext uri="{FF2B5EF4-FFF2-40B4-BE49-F238E27FC236}">
                <a16:creationId xmlns:a16="http://schemas.microsoft.com/office/drawing/2014/main" id="{1DFE6E81-0D36-A81F-97FD-CC0528C1CC1B}"/>
              </a:ext>
            </a:extLst>
          </p:cNvPr>
          <p:cNvSpPr txBox="1"/>
          <p:nvPr/>
        </p:nvSpPr>
        <p:spPr>
          <a:xfrm>
            <a:off x="6963829" y="3974014"/>
            <a:ext cx="1828419" cy="307777"/>
          </a:xfrm>
          <a:prstGeom prst="rect">
            <a:avLst/>
          </a:prstGeom>
          <a:noFill/>
        </p:spPr>
        <p:txBody>
          <a:bodyPr wrap="square" rtlCol="0">
            <a:spAutoFit/>
          </a:bodyPr>
          <a:lstStyle/>
          <a:p>
            <a:r>
              <a:rPr lang="en-US" sz="1400" i="1" dirty="0"/>
              <a:t>Measuring </a:t>
            </a:r>
            <a:r>
              <a:rPr lang="en-US" sz="1400" i="1" dirty="0" err="1"/>
              <a:t>Skyrmions</a:t>
            </a:r>
            <a:endParaRPr lang="en-US" sz="1400" i="1" dirty="0"/>
          </a:p>
        </p:txBody>
      </p:sp>
      <p:sp>
        <p:nvSpPr>
          <p:cNvPr id="4109" name="TextBox 4108">
            <a:extLst>
              <a:ext uri="{FF2B5EF4-FFF2-40B4-BE49-F238E27FC236}">
                <a16:creationId xmlns:a16="http://schemas.microsoft.com/office/drawing/2014/main" id="{B582A9E8-238B-CCA3-15A9-4E9E609F4DD3}"/>
              </a:ext>
            </a:extLst>
          </p:cNvPr>
          <p:cNvSpPr txBox="1"/>
          <p:nvPr/>
        </p:nvSpPr>
        <p:spPr>
          <a:xfrm>
            <a:off x="25835" y="6291683"/>
            <a:ext cx="3953012" cy="553998"/>
          </a:xfrm>
          <a:prstGeom prst="rect">
            <a:avLst/>
          </a:prstGeom>
          <a:noFill/>
        </p:spPr>
        <p:txBody>
          <a:bodyPr wrap="square">
            <a:spAutoFit/>
          </a:bodyPr>
          <a:lstStyle/>
          <a:p>
            <a:r>
              <a:rPr lang="en-US" sz="1000" dirty="0">
                <a:hlinkClick r:id="rId12"/>
              </a:rPr>
              <a:t>https://nvlpubs.nist.gov/nistpubs/SpecialPublications/NIST.SP.1242.pdf</a:t>
            </a:r>
            <a:r>
              <a:rPr lang="en-US" sz="1000" dirty="0"/>
              <a:t> </a:t>
            </a:r>
          </a:p>
          <a:p>
            <a:r>
              <a:rPr lang="en-US" sz="1000" dirty="0">
                <a:hlinkClick r:id="rId13"/>
              </a:rPr>
              <a:t>https://www.psi.ch/en/lns-applied-materials/what-is-neutron-imaging</a:t>
            </a:r>
            <a:r>
              <a:rPr lang="en-US" sz="1000" dirty="0"/>
              <a:t> </a:t>
            </a:r>
          </a:p>
          <a:p>
            <a:r>
              <a:rPr lang="en-US" sz="1000" dirty="0">
                <a:hlinkClick r:id="rId14"/>
              </a:rPr>
              <a:t>https://nvlpubs.nist.gov/nistpubs/SpecialPublications/NIST.SP.1294.pdf</a:t>
            </a:r>
            <a:endParaRPr lang="en-US" sz="1000" dirty="0"/>
          </a:p>
        </p:txBody>
      </p:sp>
    </p:spTree>
    <p:extLst>
      <p:ext uri="{BB962C8B-B14F-4D97-AF65-F5344CB8AC3E}">
        <p14:creationId xmlns:p14="http://schemas.microsoft.com/office/powerpoint/2010/main" val="2525911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60"/>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409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100"/>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4099"/>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41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40" grpId="0"/>
      <p:bldP spid="50" grpId="0"/>
      <p:bldP spid="28" grpId="0" animBg="1"/>
      <p:bldP spid="35" grpId="0" animBg="1"/>
      <p:bldP spid="36" grpId="0" animBg="1"/>
      <p:bldP spid="54" grpId="0"/>
      <p:bldP spid="55" grpId="0"/>
      <p:bldP spid="58" grpId="0"/>
      <p:bldP spid="4096" grpId="0"/>
      <p:bldP spid="4100" grpId="0"/>
      <p:bldP spid="410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F2448-C912-8769-A588-5182EE76F5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5A24CA-995E-21A6-FFE6-DBCB7E04CB8B}"/>
              </a:ext>
            </a:extLst>
          </p:cNvPr>
          <p:cNvSpPr>
            <a:spLocks noGrp="1"/>
          </p:cNvSpPr>
          <p:nvPr>
            <p:ph type="title"/>
          </p:nvPr>
        </p:nvSpPr>
        <p:spPr>
          <a:xfrm>
            <a:off x="574040" y="0"/>
            <a:ext cx="10515600" cy="1325563"/>
          </a:xfrm>
        </p:spPr>
        <p:txBody>
          <a:bodyPr>
            <a:normAutofit/>
          </a:bodyPr>
          <a:lstStyle/>
          <a:p>
            <a:r>
              <a:rPr lang="en-US" sz="3800" dirty="0"/>
              <a:t>Neutron Leakage</a:t>
            </a:r>
          </a:p>
        </p:txBody>
      </p:sp>
      <p:grpSp>
        <p:nvGrpSpPr>
          <p:cNvPr id="14" name="Group 13">
            <a:extLst>
              <a:ext uri="{FF2B5EF4-FFF2-40B4-BE49-F238E27FC236}">
                <a16:creationId xmlns:a16="http://schemas.microsoft.com/office/drawing/2014/main" id="{F4F09120-5F22-48D2-F53B-95E5068061C0}"/>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7059BC06-6AF9-61BC-3B61-46209DEDF46F}"/>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C4BBB72A-8E09-B8C2-6AEF-47E50462FBEF}"/>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79DF1008-5E97-03AA-2BFB-43ADAE96A43F}"/>
              </a:ext>
            </a:extLst>
          </p:cNvPr>
          <p:cNvSpPr>
            <a:spLocks noGrp="1"/>
          </p:cNvSpPr>
          <p:nvPr>
            <p:ph type="sldNum" sz="quarter" idx="12"/>
          </p:nvPr>
        </p:nvSpPr>
        <p:spPr>
          <a:xfrm>
            <a:off x="11915774" y="6491011"/>
            <a:ext cx="242915" cy="365125"/>
          </a:xfrm>
        </p:spPr>
        <p:txBody>
          <a:bodyPr/>
          <a:lstStyle/>
          <a:p>
            <a:fld id="{61C45A3A-841E-C04D-A6C3-2A644B41F8FE}" type="slidenum">
              <a:rPr lang="en-US" smtClean="0"/>
              <a:t>4</a:t>
            </a:fld>
            <a:endParaRPr lang="en-US"/>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06DEFDF4-F37A-C31A-5CC9-E3E9CB8A467C}"/>
                  </a:ext>
                </a:extLst>
              </p:cNvPr>
              <p:cNvSpPr txBox="1"/>
              <p:nvPr/>
            </p:nvSpPr>
            <p:spPr>
              <a:xfrm>
                <a:off x="574040" y="1936374"/>
                <a:ext cx="3214919" cy="49128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𝑘</m:t>
                          </m:r>
                        </m:e>
                        <m:sub>
                          <m:r>
                            <a:rPr lang="en-US" sz="2400" b="0" i="1" smtClean="0">
                              <a:latin typeface="Cambria Math" panose="02040503050406030204" pitchFamily="18" charset="0"/>
                            </a:rPr>
                            <m:t>𝑒𝑓𝑓</m:t>
                          </m:r>
                        </m:sub>
                      </m:sSub>
                      <m:r>
                        <a:rPr lang="en-US" sz="2400" b="0" i="1" smtClean="0">
                          <a:latin typeface="Cambria Math" panose="02040503050406030204" pitchFamily="18" charset="0"/>
                        </a:rPr>
                        <m:t>=</m:t>
                      </m:r>
                      <m:r>
                        <a:rPr lang="en-US" sz="2400" b="0" i="1" smtClean="0">
                          <a:latin typeface="Cambria Math" panose="02040503050406030204" pitchFamily="18" charset="0"/>
                        </a:rPr>
                        <m:t>𝜂</m:t>
                      </m:r>
                      <m:r>
                        <a:rPr lang="en-US" sz="2400" b="0" i="1" smtClean="0">
                          <a:latin typeface="Cambria Math" panose="02040503050406030204" pitchFamily="18" charset="0"/>
                        </a:rPr>
                        <m:t>𝑓𝑝</m:t>
                      </m:r>
                      <m:r>
                        <a:rPr lang="en-US" sz="2400" b="0" i="1" smtClean="0">
                          <a:latin typeface="Cambria Math" panose="02040503050406030204" pitchFamily="18" charset="0"/>
                        </a:rPr>
                        <m:t>𝜖</m:t>
                      </m:r>
                      <m:sSub>
                        <m:sSubPr>
                          <m:ctrlPr>
                            <a:rPr lang="en-US" sz="2400" b="1" i="1" smtClean="0">
                              <a:latin typeface="Cambria Math" panose="02040503050406030204" pitchFamily="18" charset="0"/>
                            </a:rPr>
                          </m:ctrlPr>
                        </m:sSubPr>
                        <m:e>
                          <m:r>
                            <a:rPr lang="en-US" sz="2400" b="1" i="1" smtClean="0">
                              <a:latin typeface="Cambria Math" panose="02040503050406030204" pitchFamily="18" charset="0"/>
                            </a:rPr>
                            <m:t>𝑷</m:t>
                          </m:r>
                        </m:e>
                        <m:sub>
                          <m:r>
                            <a:rPr lang="en-US" sz="2400" b="1" i="1" smtClean="0">
                              <a:latin typeface="Cambria Math" panose="02040503050406030204" pitchFamily="18" charset="0"/>
                            </a:rPr>
                            <m:t>𝑭𝑵𝑳</m:t>
                          </m:r>
                        </m:sub>
                      </m:sSub>
                      <m:sSub>
                        <m:sSubPr>
                          <m:ctrlPr>
                            <a:rPr lang="en-US" sz="2400" b="1" i="1" smtClean="0">
                              <a:latin typeface="Cambria Math" panose="02040503050406030204" pitchFamily="18" charset="0"/>
                            </a:rPr>
                          </m:ctrlPr>
                        </m:sSubPr>
                        <m:e>
                          <m:r>
                            <a:rPr lang="en-US" sz="2400" b="1" i="1" smtClean="0">
                              <a:latin typeface="Cambria Math" panose="02040503050406030204" pitchFamily="18" charset="0"/>
                            </a:rPr>
                            <m:t>𝑷</m:t>
                          </m:r>
                        </m:e>
                        <m:sub>
                          <m:r>
                            <a:rPr lang="en-US" sz="2400" b="1" i="1" smtClean="0">
                              <a:latin typeface="Cambria Math" panose="02040503050406030204" pitchFamily="18" charset="0"/>
                            </a:rPr>
                            <m:t>𝑻𝑵𝑳</m:t>
                          </m:r>
                        </m:sub>
                      </m:sSub>
                    </m:oMath>
                  </m:oMathPara>
                </a14:m>
                <a:endParaRPr lang="en-US" sz="2400" b="1" dirty="0"/>
              </a:p>
            </p:txBody>
          </p:sp>
        </mc:Choice>
        <mc:Fallback xmlns="">
          <p:sp>
            <p:nvSpPr>
              <p:cNvPr id="8" name="TextBox 7">
                <a:extLst>
                  <a:ext uri="{FF2B5EF4-FFF2-40B4-BE49-F238E27FC236}">
                    <a16:creationId xmlns:a16="http://schemas.microsoft.com/office/drawing/2014/main" id="{06DEFDF4-F37A-C31A-5CC9-E3E9CB8A467C}"/>
                  </a:ext>
                </a:extLst>
              </p:cNvPr>
              <p:cNvSpPr txBox="1">
                <a:spLocks noRot="1" noChangeAspect="1" noMove="1" noResize="1" noEditPoints="1" noAdjustHandles="1" noChangeArrowheads="1" noChangeShapeType="1" noTextEdit="1"/>
              </p:cNvSpPr>
              <p:nvPr/>
            </p:nvSpPr>
            <p:spPr>
              <a:xfrm>
                <a:off x="574040" y="1936374"/>
                <a:ext cx="3214919" cy="491288"/>
              </a:xfrm>
              <a:prstGeom prst="rect">
                <a:avLst/>
              </a:prstGeom>
              <a:blipFill>
                <a:blip r:embed="rId4"/>
                <a:stretch>
                  <a:fillRect b="-1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1B09350F-8C38-35B1-7A07-AE7ADAA3042A}"/>
                  </a:ext>
                </a:extLst>
              </p:cNvPr>
              <p:cNvSpPr txBox="1"/>
              <p:nvPr/>
            </p:nvSpPr>
            <p:spPr>
              <a:xfrm>
                <a:off x="4488540" y="1277988"/>
                <a:ext cx="2332946" cy="91762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𝑃</m:t>
                          </m:r>
                        </m:e>
                        <m:sub>
                          <m:r>
                            <a:rPr lang="en-US" sz="2400" b="0" i="1" smtClean="0">
                              <a:latin typeface="Cambria Math" panose="02040503050406030204" pitchFamily="18" charset="0"/>
                            </a:rPr>
                            <m:t>𝐹𝑁𝐿</m:t>
                          </m:r>
                        </m:sub>
                      </m:sSub>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1</m:t>
                          </m:r>
                        </m:num>
                        <m:den>
                          <m:r>
                            <a:rPr lang="en-US" sz="2400" b="0" i="1" smtClean="0">
                              <a:latin typeface="Cambria Math" panose="02040503050406030204" pitchFamily="18" charset="0"/>
                            </a:rPr>
                            <m:t>1+</m:t>
                          </m:r>
                          <m:r>
                            <a:rPr lang="en-US" sz="2400" b="0" i="1" smtClean="0">
                              <a:latin typeface="Cambria Math" panose="02040503050406030204" pitchFamily="18" charset="0"/>
                            </a:rPr>
                            <m:t>𝜏</m:t>
                          </m:r>
                          <m:sSubSup>
                            <m:sSubSupPr>
                              <m:ctrlPr>
                                <a:rPr lang="en-US" sz="2400" b="1" i="1" smtClean="0">
                                  <a:latin typeface="Cambria Math" panose="02040503050406030204" pitchFamily="18" charset="0"/>
                                </a:rPr>
                              </m:ctrlPr>
                            </m:sSubSupPr>
                            <m:e>
                              <m:r>
                                <a:rPr lang="en-US" sz="2400" b="1" i="1" smtClean="0">
                                  <a:latin typeface="Cambria Math" panose="02040503050406030204" pitchFamily="18" charset="0"/>
                                </a:rPr>
                                <m:t>𝑩</m:t>
                              </m:r>
                            </m:e>
                            <m:sub>
                              <m:r>
                                <a:rPr lang="en-US" sz="2400" b="1" i="1" smtClean="0">
                                  <a:latin typeface="Cambria Math" panose="02040503050406030204" pitchFamily="18" charset="0"/>
                                </a:rPr>
                                <m:t>𝒈</m:t>
                              </m:r>
                            </m:sub>
                            <m:sup>
                              <m:r>
                                <a:rPr lang="en-US" sz="2400" b="1" i="1" smtClean="0">
                                  <a:latin typeface="Cambria Math" panose="02040503050406030204" pitchFamily="18" charset="0"/>
                                </a:rPr>
                                <m:t>𝟐</m:t>
                              </m:r>
                            </m:sup>
                          </m:sSubSup>
                        </m:den>
                      </m:f>
                    </m:oMath>
                  </m:oMathPara>
                </a14:m>
                <a:endParaRPr lang="en-US" sz="2400" b="1" dirty="0"/>
              </a:p>
            </p:txBody>
          </p:sp>
        </mc:Choice>
        <mc:Fallback xmlns="">
          <p:sp>
            <p:nvSpPr>
              <p:cNvPr id="9" name="TextBox 8">
                <a:extLst>
                  <a:ext uri="{FF2B5EF4-FFF2-40B4-BE49-F238E27FC236}">
                    <a16:creationId xmlns:a16="http://schemas.microsoft.com/office/drawing/2014/main" id="{1B09350F-8C38-35B1-7A07-AE7ADAA3042A}"/>
                  </a:ext>
                </a:extLst>
              </p:cNvPr>
              <p:cNvSpPr txBox="1">
                <a:spLocks noRot="1" noChangeAspect="1" noMove="1" noResize="1" noEditPoints="1" noAdjustHandles="1" noChangeArrowheads="1" noChangeShapeType="1" noTextEdit="1"/>
              </p:cNvSpPr>
              <p:nvPr/>
            </p:nvSpPr>
            <p:spPr>
              <a:xfrm>
                <a:off x="4488540" y="1277988"/>
                <a:ext cx="2332946" cy="917624"/>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9158641F-4FC7-8C8D-BC21-E5014DB83EAF}"/>
                  </a:ext>
                </a:extLst>
              </p:cNvPr>
              <p:cNvSpPr txBox="1"/>
              <p:nvPr/>
            </p:nvSpPr>
            <p:spPr>
              <a:xfrm>
                <a:off x="4488540" y="2182018"/>
                <a:ext cx="2591222" cy="91762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𝑃</m:t>
                          </m:r>
                        </m:e>
                        <m:sub>
                          <m:r>
                            <a:rPr lang="en-US" sz="2400" b="0" i="1" smtClean="0">
                              <a:latin typeface="Cambria Math" panose="02040503050406030204" pitchFamily="18" charset="0"/>
                            </a:rPr>
                            <m:t>𝑇𝑁𝐿</m:t>
                          </m:r>
                        </m:sub>
                      </m:sSub>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1</m:t>
                          </m:r>
                        </m:num>
                        <m:den>
                          <m:r>
                            <a:rPr lang="en-US" sz="2400" b="0" i="1" smtClean="0">
                              <a:latin typeface="Cambria Math" panose="02040503050406030204" pitchFamily="18" charset="0"/>
                            </a:rPr>
                            <m:t>1+</m:t>
                          </m:r>
                          <m:sSubSup>
                            <m:sSubSupPr>
                              <m:ctrlPr>
                                <a:rPr lang="en-US" sz="2400" b="0" i="1" smtClean="0">
                                  <a:latin typeface="Cambria Math" panose="02040503050406030204" pitchFamily="18" charset="0"/>
                                </a:rPr>
                              </m:ctrlPr>
                            </m:sSubSupPr>
                            <m:e>
                              <m:r>
                                <a:rPr lang="en-US" sz="2400" b="0" i="1" smtClean="0">
                                  <a:latin typeface="Cambria Math" panose="02040503050406030204" pitchFamily="18" charset="0"/>
                                </a:rPr>
                                <m:t>𝐿</m:t>
                              </m:r>
                            </m:e>
                            <m:sub>
                              <m:r>
                                <a:rPr lang="en-US" sz="2400" b="0" i="1" smtClean="0">
                                  <a:latin typeface="Cambria Math" panose="02040503050406030204" pitchFamily="18" charset="0"/>
                                </a:rPr>
                                <m:t>𝑑</m:t>
                              </m:r>
                            </m:sub>
                            <m:sup>
                              <m:r>
                                <a:rPr lang="en-US" sz="2400" b="0" i="1" smtClean="0">
                                  <a:latin typeface="Cambria Math" panose="02040503050406030204" pitchFamily="18" charset="0"/>
                                </a:rPr>
                                <m:t>2</m:t>
                              </m:r>
                            </m:sup>
                          </m:sSubSup>
                          <m:r>
                            <a:rPr lang="en-US" sz="2400" b="0" i="1" smtClean="0">
                              <a:latin typeface="Cambria Math" panose="02040503050406030204" pitchFamily="18" charset="0"/>
                            </a:rPr>
                            <m:t> </m:t>
                          </m:r>
                          <m:sSubSup>
                            <m:sSubSupPr>
                              <m:ctrlPr>
                                <a:rPr lang="en-US" sz="2400" b="1" i="1" smtClean="0">
                                  <a:latin typeface="Cambria Math" panose="02040503050406030204" pitchFamily="18" charset="0"/>
                                </a:rPr>
                              </m:ctrlPr>
                            </m:sSubSupPr>
                            <m:e>
                              <m:r>
                                <a:rPr lang="en-US" sz="2400" b="1" i="1" smtClean="0">
                                  <a:latin typeface="Cambria Math" panose="02040503050406030204" pitchFamily="18" charset="0"/>
                                </a:rPr>
                                <m:t>𝑩</m:t>
                              </m:r>
                            </m:e>
                            <m:sub>
                              <m:r>
                                <a:rPr lang="en-US" sz="2400" b="1" i="1" smtClean="0">
                                  <a:latin typeface="Cambria Math" panose="02040503050406030204" pitchFamily="18" charset="0"/>
                                </a:rPr>
                                <m:t>𝒈</m:t>
                              </m:r>
                            </m:sub>
                            <m:sup>
                              <m:r>
                                <a:rPr lang="en-US" sz="2400" b="1" i="1" smtClean="0">
                                  <a:latin typeface="Cambria Math" panose="02040503050406030204" pitchFamily="18" charset="0"/>
                                </a:rPr>
                                <m:t>𝟐</m:t>
                              </m:r>
                            </m:sup>
                          </m:sSubSup>
                        </m:den>
                      </m:f>
                    </m:oMath>
                  </m:oMathPara>
                </a14:m>
                <a:endParaRPr lang="en-US" sz="2400" b="1" dirty="0"/>
              </a:p>
            </p:txBody>
          </p:sp>
        </mc:Choice>
        <mc:Fallback xmlns="">
          <p:sp>
            <p:nvSpPr>
              <p:cNvPr id="11" name="TextBox 10">
                <a:extLst>
                  <a:ext uri="{FF2B5EF4-FFF2-40B4-BE49-F238E27FC236}">
                    <a16:creationId xmlns:a16="http://schemas.microsoft.com/office/drawing/2014/main" id="{9158641F-4FC7-8C8D-BC21-E5014DB83EAF}"/>
                  </a:ext>
                </a:extLst>
              </p:cNvPr>
              <p:cNvSpPr txBox="1">
                <a:spLocks noRot="1" noChangeAspect="1" noMove="1" noResize="1" noEditPoints="1" noAdjustHandles="1" noChangeArrowheads="1" noChangeShapeType="1" noTextEdit="1"/>
              </p:cNvSpPr>
              <p:nvPr/>
            </p:nvSpPr>
            <p:spPr>
              <a:xfrm>
                <a:off x="4488540" y="2182018"/>
                <a:ext cx="2591222" cy="917624"/>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B715CC4A-4295-1002-A443-F99276BEE042}"/>
                  </a:ext>
                </a:extLst>
              </p:cNvPr>
              <p:cNvSpPr txBox="1"/>
              <p:nvPr/>
            </p:nvSpPr>
            <p:spPr>
              <a:xfrm>
                <a:off x="8016844" y="1951185"/>
                <a:ext cx="2770246"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sz="2400" b="1" i="1" smtClean="0">
                              <a:latin typeface="Cambria Math" panose="02040503050406030204" pitchFamily="18" charset="0"/>
                            </a:rPr>
                          </m:ctrlPr>
                        </m:sSubPr>
                        <m:e>
                          <m:r>
                            <a:rPr lang="en-US" sz="2400" b="1" i="1" smtClean="0">
                              <a:latin typeface="Cambria Math" panose="02040503050406030204" pitchFamily="18" charset="0"/>
                            </a:rPr>
                            <m:t>𝑷</m:t>
                          </m:r>
                        </m:e>
                        <m:sub>
                          <m:r>
                            <a:rPr lang="en-US" sz="2400" b="1" i="1" smtClean="0">
                              <a:latin typeface="Cambria Math" panose="02040503050406030204" pitchFamily="18" charset="0"/>
                            </a:rPr>
                            <m:t>𝑵𝑳</m:t>
                          </m:r>
                        </m:sub>
                      </m:sSub>
                      <m:r>
                        <a:rPr lang="en-US" sz="2400" b="0" i="1" smtClean="0">
                          <a:latin typeface="Cambria Math" panose="02040503050406030204" pitchFamily="18" charset="0"/>
                        </a:rPr>
                        <m:t>=</m:t>
                      </m:r>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𝑃</m:t>
                          </m:r>
                        </m:e>
                        <m:sub>
                          <m:r>
                            <a:rPr lang="en-US" sz="2400" b="0" i="1" smtClean="0">
                              <a:latin typeface="Cambria Math" panose="02040503050406030204" pitchFamily="18" charset="0"/>
                            </a:rPr>
                            <m:t>𝐹𝑁𝐿</m:t>
                          </m:r>
                        </m:sub>
                      </m:sSub>
                      <m:r>
                        <a:rPr lang="en-US" sz="2400" b="0" i="1" smtClean="0">
                          <a:latin typeface="Cambria Math" panose="02040503050406030204" pitchFamily="18" charset="0"/>
                        </a:rPr>
                        <m:t>+</m:t>
                      </m:r>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𝑃</m:t>
                          </m:r>
                        </m:e>
                        <m:sub>
                          <m:r>
                            <a:rPr lang="en-US" sz="2400" b="0" i="1" smtClean="0">
                              <a:latin typeface="Cambria Math" panose="02040503050406030204" pitchFamily="18" charset="0"/>
                            </a:rPr>
                            <m:t>𝑇𝑁𝐿</m:t>
                          </m:r>
                        </m:sub>
                      </m:sSub>
                    </m:oMath>
                  </m:oMathPara>
                </a14:m>
                <a:endParaRPr lang="en-US" sz="2400" b="1" dirty="0"/>
              </a:p>
            </p:txBody>
          </p:sp>
        </mc:Choice>
        <mc:Fallback xmlns="">
          <p:sp>
            <p:nvSpPr>
              <p:cNvPr id="12" name="TextBox 11">
                <a:extLst>
                  <a:ext uri="{FF2B5EF4-FFF2-40B4-BE49-F238E27FC236}">
                    <a16:creationId xmlns:a16="http://schemas.microsoft.com/office/drawing/2014/main" id="{B715CC4A-4295-1002-A443-F99276BEE042}"/>
                  </a:ext>
                </a:extLst>
              </p:cNvPr>
              <p:cNvSpPr txBox="1">
                <a:spLocks noRot="1" noChangeAspect="1" noMove="1" noResize="1" noEditPoints="1" noAdjustHandles="1" noChangeArrowheads="1" noChangeShapeType="1" noTextEdit="1"/>
              </p:cNvSpPr>
              <p:nvPr/>
            </p:nvSpPr>
            <p:spPr>
              <a:xfrm>
                <a:off x="8016844" y="1951185"/>
                <a:ext cx="2770246" cy="461665"/>
              </a:xfrm>
              <a:prstGeom prst="rect">
                <a:avLst/>
              </a:prstGeom>
              <a:blipFill>
                <a:blip r:embed="rId7"/>
                <a:stretch>
                  <a:fillRect b="-2632"/>
                </a:stretch>
              </a:blipFill>
            </p:spPr>
            <p:txBody>
              <a:bodyPr/>
              <a:lstStyle/>
              <a:p>
                <a:r>
                  <a:rPr lang="en-US">
                    <a:noFill/>
                  </a:rPr>
                  <a:t> </a:t>
                </a:r>
              </a:p>
            </p:txBody>
          </p:sp>
        </mc:Fallback>
      </mc:AlternateContent>
      <p:sp>
        <p:nvSpPr>
          <p:cNvPr id="20" name="Cube 19">
            <a:extLst>
              <a:ext uri="{FF2B5EF4-FFF2-40B4-BE49-F238E27FC236}">
                <a16:creationId xmlns:a16="http://schemas.microsoft.com/office/drawing/2014/main" id="{4683F3F4-1F10-3BCA-45F9-F288CFF8DD32}"/>
              </a:ext>
            </a:extLst>
          </p:cNvPr>
          <p:cNvSpPr/>
          <p:nvPr/>
        </p:nvSpPr>
        <p:spPr>
          <a:xfrm>
            <a:off x="9539910" y="4007334"/>
            <a:ext cx="1401288" cy="1852551"/>
          </a:xfrm>
          <a:prstGeom prst="cube">
            <a:avLst>
              <a:gd name="adj" fmla="val 974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ylinder 22">
            <a:extLst>
              <a:ext uri="{FF2B5EF4-FFF2-40B4-BE49-F238E27FC236}">
                <a16:creationId xmlns:a16="http://schemas.microsoft.com/office/drawing/2014/main" id="{1EAD97E6-E6CA-98DB-54AA-3E954FBAFE5F}"/>
              </a:ext>
            </a:extLst>
          </p:cNvPr>
          <p:cNvSpPr/>
          <p:nvPr/>
        </p:nvSpPr>
        <p:spPr>
          <a:xfrm>
            <a:off x="5490827" y="4007334"/>
            <a:ext cx="1588935" cy="1852552"/>
          </a:xfrm>
          <a:prstGeom prst="can">
            <a:avLst>
              <a:gd name="adj" fmla="val 4219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2A5AA26A-4177-059A-ACC9-6767EB367C4B}"/>
              </a:ext>
            </a:extLst>
          </p:cNvPr>
          <p:cNvSpPr/>
          <p:nvPr/>
        </p:nvSpPr>
        <p:spPr>
          <a:xfrm>
            <a:off x="961901" y="3906982"/>
            <a:ext cx="2068778" cy="2068778"/>
          </a:xfrm>
          <a:prstGeom prst="ellipse">
            <a:avLst/>
          </a:prstGeom>
          <a:ln>
            <a:noFill/>
          </a:ln>
          <a:scene3d>
            <a:camera prst="orthographicFront"/>
            <a:lightRig rig="threePt" dir="t">
              <a:rot lat="0" lon="0" rev="0"/>
            </a:lightRig>
          </a:scene3d>
          <a:sp3d>
            <a:bevelT w="977900" h="977900"/>
            <a:bevelB w="977900" h="977900"/>
            <a:contourClr>
              <a:schemeClr val="accent1"/>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DCE95BD4-683C-1F27-4497-4DF53550D5D4}"/>
              </a:ext>
            </a:extLst>
          </p:cNvPr>
          <p:cNvSpPr txBox="1"/>
          <p:nvPr/>
        </p:nvSpPr>
        <p:spPr>
          <a:xfrm>
            <a:off x="1383209" y="3471624"/>
            <a:ext cx="1280159" cy="369332"/>
          </a:xfrm>
          <a:prstGeom prst="rect">
            <a:avLst/>
          </a:prstGeom>
          <a:noFill/>
        </p:spPr>
        <p:txBody>
          <a:bodyPr wrap="none" rtlCol="0">
            <a:spAutoFit/>
          </a:bodyPr>
          <a:lstStyle/>
          <a:p>
            <a:pPr algn="ctr"/>
            <a:r>
              <a:rPr lang="en-US" b="1" dirty="0"/>
              <a:t>Least Leaky</a:t>
            </a:r>
          </a:p>
        </p:txBody>
      </p:sp>
      <p:sp>
        <p:nvSpPr>
          <p:cNvPr id="32" name="TextBox 31">
            <a:extLst>
              <a:ext uri="{FF2B5EF4-FFF2-40B4-BE49-F238E27FC236}">
                <a16:creationId xmlns:a16="http://schemas.microsoft.com/office/drawing/2014/main" id="{5F95392D-C676-DD44-5F29-45A1B8C722A2}"/>
              </a:ext>
            </a:extLst>
          </p:cNvPr>
          <p:cNvSpPr txBox="1"/>
          <p:nvPr/>
        </p:nvSpPr>
        <p:spPr>
          <a:xfrm>
            <a:off x="5673113" y="3471624"/>
            <a:ext cx="1327608" cy="369332"/>
          </a:xfrm>
          <a:prstGeom prst="rect">
            <a:avLst/>
          </a:prstGeom>
          <a:noFill/>
        </p:spPr>
        <p:txBody>
          <a:bodyPr wrap="none" rtlCol="0">
            <a:spAutoFit/>
          </a:bodyPr>
          <a:lstStyle/>
          <a:p>
            <a:pPr algn="ctr"/>
            <a:r>
              <a:rPr lang="en-US" b="1" dirty="0"/>
              <a:t>Kinda Leaky</a:t>
            </a:r>
          </a:p>
        </p:txBody>
      </p:sp>
      <p:sp>
        <p:nvSpPr>
          <p:cNvPr id="33" name="TextBox 32">
            <a:extLst>
              <a:ext uri="{FF2B5EF4-FFF2-40B4-BE49-F238E27FC236}">
                <a16:creationId xmlns:a16="http://schemas.microsoft.com/office/drawing/2014/main" id="{3D877B7C-9032-C18E-01A4-AC44E5A1462E}"/>
              </a:ext>
            </a:extLst>
          </p:cNvPr>
          <p:cNvSpPr txBox="1"/>
          <p:nvPr/>
        </p:nvSpPr>
        <p:spPr>
          <a:xfrm>
            <a:off x="9601282" y="3471624"/>
            <a:ext cx="1278555" cy="369332"/>
          </a:xfrm>
          <a:prstGeom prst="rect">
            <a:avLst/>
          </a:prstGeom>
          <a:noFill/>
        </p:spPr>
        <p:txBody>
          <a:bodyPr wrap="none" rtlCol="0">
            <a:spAutoFit/>
          </a:bodyPr>
          <a:lstStyle/>
          <a:p>
            <a:pPr algn="ctr"/>
            <a:r>
              <a:rPr lang="en-US" b="1" dirty="0"/>
              <a:t>Most Leaky</a:t>
            </a:r>
          </a:p>
        </p:txBody>
      </p:sp>
      <p:cxnSp>
        <p:nvCxnSpPr>
          <p:cNvPr id="35" name="Straight Arrow Connector 34">
            <a:extLst>
              <a:ext uri="{FF2B5EF4-FFF2-40B4-BE49-F238E27FC236}">
                <a16:creationId xmlns:a16="http://schemas.microsoft.com/office/drawing/2014/main" id="{63019DB7-A5CA-FB00-EA7E-FD6350F8D59D}"/>
              </a:ext>
            </a:extLst>
          </p:cNvPr>
          <p:cNvCxnSpPr>
            <a:cxnSpLocks/>
            <a:stCxn id="28" idx="7"/>
          </p:cNvCxnSpPr>
          <p:nvPr/>
        </p:nvCxnSpPr>
        <p:spPr>
          <a:xfrm flipV="1">
            <a:off x="2727713" y="4108641"/>
            <a:ext cx="228321" cy="10130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6E404BE5-E807-765D-B326-6813F58C433E}"/>
              </a:ext>
            </a:extLst>
          </p:cNvPr>
          <p:cNvCxnSpPr>
            <a:cxnSpLocks/>
            <a:stCxn id="28" idx="5"/>
          </p:cNvCxnSpPr>
          <p:nvPr/>
        </p:nvCxnSpPr>
        <p:spPr>
          <a:xfrm>
            <a:off x="2727713" y="5672794"/>
            <a:ext cx="114160" cy="18709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CA73CF4B-778E-4500-D90E-3E68C65709BD}"/>
              </a:ext>
            </a:extLst>
          </p:cNvPr>
          <p:cNvCxnSpPr>
            <a:cxnSpLocks/>
            <a:stCxn id="28" idx="3"/>
          </p:cNvCxnSpPr>
          <p:nvPr/>
        </p:nvCxnSpPr>
        <p:spPr>
          <a:xfrm flipH="1">
            <a:off x="1079849" y="5672794"/>
            <a:ext cx="185018" cy="11102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D404B363-5B9D-5219-8BE3-15550471EC87}"/>
              </a:ext>
            </a:extLst>
          </p:cNvPr>
          <p:cNvCxnSpPr>
            <a:cxnSpLocks/>
            <a:stCxn id="28" idx="2"/>
          </p:cNvCxnSpPr>
          <p:nvPr/>
        </p:nvCxnSpPr>
        <p:spPr>
          <a:xfrm flipH="1" flipV="1">
            <a:off x="740979" y="4855779"/>
            <a:ext cx="220922" cy="8559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18603351-2428-565D-AEA1-3BBD0079DB18}"/>
              </a:ext>
            </a:extLst>
          </p:cNvPr>
          <p:cNvCxnSpPr>
            <a:cxnSpLocks/>
          </p:cNvCxnSpPr>
          <p:nvPr/>
        </p:nvCxnSpPr>
        <p:spPr>
          <a:xfrm flipH="1" flipV="1">
            <a:off x="5580993" y="3956097"/>
            <a:ext cx="309545" cy="35515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46F7D56D-7FEA-A828-D623-68FEF031C730}"/>
              </a:ext>
            </a:extLst>
          </p:cNvPr>
          <p:cNvCxnSpPr>
            <a:cxnSpLocks/>
          </p:cNvCxnSpPr>
          <p:nvPr/>
        </p:nvCxnSpPr>
        <p:spPr>
          <a:xfrm flipV="1">
            <a:off x="6632459" y="3892193"/>
            <a:ext cx="432376" cy="41906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9D3B2AED-AF43-DADB-1D06-6C579D545A5B}"/>
              </a:ext>
            </a:extLst>
          </p:cNvPr>
          <p:cNvCxnSpPr>
            <a:cxnSpLocks/>
          </p:cNvCxnSpPr>
          <p:nvPr/>
        </p:nvCxnSpPr>
        <p:spPr>
          <a:xfrm flipH="1" flipV="1">
            <a:off x="6132786" y="3870434"/>
            <a:ext cx="184515" cy="34716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9DA88D02-032D-7310-DF90-E24992F39C70}"/>
              </a:ext>
            </a:extLst>
          </p:cNvPr>
          <p:cNvCxnSpPr>
            <a:cxnSpLocks/>
          </p:cNvCxnSpPr>
          <p:nvPr/>
        </p:nvCxnSpPr>
        <p:spPr>
          <a:xfrm flipV="1">
            <a:off x="6848647" y="4653101"/>
            <a:ext cx="432376" cy="41906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0CDA3176-032A-CFE2-DA0E-078F60CC47C4}"/>
              </a:ext>
            </a:extLst>
          </p:cNvPr>
          <p:cNvCxnSpPr>
            <a:cxnSpLocks/>
          </p:cNvCxnSpPr>
          <p:nvPr/>
        </p:nvCxnSpPr>
        <p:spPr>
          <a:xfrm flipH="1">
            <a:off x="5289566" y="5208322"/>
            <a:ext cx="365447" cy="13618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ADDB460F-E536-6BBB-48AA-ED09D193FB63}"/>
              </a:ext>
            </a:extLst>
          </p:cNvPr>
          <p:cNvCxnSpPr>
            <a:cxnSpLocks/>
          </p:cNvCxnSpPr>
          <p:nvPr/>
        </p:nvCxnSpPr>
        <p:spPr>
          <a:xfrm flipH="1" flipV="1">
            <a:off x="5174009" y="4849019"/>
            <a:ext cx="792327" cy="18321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430A9663-C465-031A-301F-1D56663389CD}"/>
              </a:ext>
            </a:extLst>
          </p:cNvPr>
          <p:cNvCxnSpPr>
            <a:cxnSpLocks/>
          </p:cNvCxnSpPr>
          <p:nvPr/>
        </p:nvCxnSpPr>
        <p:spPr>
          <a:xfrm flipH="1">
            <a:off x="5784151" y="5408872"/>
            <a:ext cx="336576" cy="61739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097" name="Straight Arrow Connector 4096">
            <a:extLst>
              <a:ext uri="{FF2B5EF4-FFF2-40B4-BE49-F238E27FC236}">
                <a16:creationId xmlns:a16="http://schemas.microsoft.com/office/drawing/2014/main" id="{DC23F4CB-03E7-0E84-9FE0-A1375ACA1260}"/>
              </a:ext>
            </a:extLst>
          </p:cNvPr>
          <p:cNvCxnSpPr>
            <a:cxnSpLocks/>
          </p:cNvCxnSpPr>
          <p:nvPr/>
        </p:nvCxnSpPr>
        <p:spPr>
          <a:xfrm>
            <a:off x="6647386" y="5554041"/>
            <a:ext cx="501030" cy="36866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08" name="Straight Arrow Connector 4107">
            <a:extLst>
              <a:ext uri="{FF2B5EF4-FFF2-40B4-BE49-F238E27FC236}">
                <a16:creationId xmlns:a16="http://schemas.microsoft.com/office/drawing/2014/main" id="{6C118D67-EDAA-DF6D-CCBF-29433A85A83D}"/>
              </a:ext>
            </a:extLst>
          </p:cNvPr>
          <p:cNvCxnSpPr>
            <a:cxnSpLocks/>
          </p:cNvCxnSpPr>
          <p:nvPr/>
        </p:nvCxnSpPr>
        <p:spPr>
          <a:xfrm flipH="1" flipV="1">
            <a:off x="9338649" y="3942263"/>
            <a:ext cx="291427" cy="27533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11" name="Straight Arrow Connector 4110">
            <a:extLst>
              <a:ext uri="{FF2B5EF4-FFF2-40B4-BE49-F238E27FC236}">
                <a16:creationId xmlns:a16="http://schemas.microsoft.com/office/drawing/2014/main" id="{B35B37D8-AD1E-F6CA-3793-537DDC2D5C84}"/>
              </a:ext>
            </a:extLst>
          </p:cNvPr>
          <p:cNvCxnSpPr>
            <a:cxnSpLocks/>
          </p:cNvCxnSpPr>
          <p:nvPr/>
        </p:nvCxnSpPr>
        <p:spPr>
          <a:xfrm flipH="1" flipV="1">
            <a:off x="9310615" y="4249099"/>
            <a:ext cx="291427" cy="27533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12" name="Straight Arrow Connector 4111">
            <a:extLst>
              <a:ext uri="{FF2B5EF4-FFF2-40B4-BE49-F238E27FC236}">
                <a16:creationId xmlns:a16="http://schemas.microsoft.com/office/drawing/2014/main" id="{82FE072C-DB1C-5AC5-05CD-1DEA5FDDD6BD}"/>
              </a:ext>
            </a:extLst>
          </p:cNvPr>
          <p:cNvCxnSpPr>
            <a:cxnSpLocks/>
          </p:cNvCxnSpPr>
          <p:nvPr/>
        </p:nvCxnSpPr>
        <p:spPr>
          <a:xfrm flipH="1" flipV="1">
            <a:off x="9338649" y="4756671"/>
            <a:ext cx="291427" cy="27533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13" name="Straight Arrow Connector 4112">
            <a:extLst>
              <a:ext uri="{FF2B5EF4-FFF2-40B4-BE49-F238E27FC236}">
                <a16:creationId xmlns:a16="http://schemas.microsoft.com/office/drawing/2014/main" id="{6EF3E647-BCF6-C432-898C-69AD5121A1E8}"/>
              </a:ext>
            </a:extLst>
          </p:cNvPr>
          <p:cNvCxnSpPr>
            <a:cxnSpLocks/>
          </p:cNvCxnSpPr>
          <p:nvPr/>
        </p:nvCxnSpPr>
        <p:spPr>
          <a:xfrm flipV="1">
            <a:off x="10713794" y="4263437"/>
            <a:ext cx="640006" cy="22575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14" name="Straight Arrow Connector 4113">
            <a:extLst>
              <a:ext uri="{FF2B5EF4-FFF2-40B4-BE49-F238E27FC236}">
                <a16:creationId xmlns:a16="http://schemas.microsoft.com/office/drawing/2014/main" id="{79F8FCAB-9DC7-15FD-24D7-306A9DAC013A}"/>
              </a:ext>
            </a:extLst>
          </p:cNvPr>
          <p:cNvCxnSpPr>
            <a:cxnSpLocks/>
          </p:cNvCxnSpPr>
          <p:nvPr/>
        </p:nvCxnSpPr>
        <p:spPr>
          <a:xfrm flipV="1">
            <a:off x="10862233" y="4869256"/>
            <a:ext cx="720862" cy="23746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15" name="Straight Arrow Connector 4114">
            <a:extLst>
              <a:ext uri="{FF2B5EF4-FFF2-40B4-BE49-F238E27FC236}">
                <a16:creationId xmlns:a16="http://schemas.microsoft.com/office/drawing/2014/main" id="{4C810371-57FA-6DB9-F858-401E14C35E2C}"/>
              </a:ext>
            </a:extLst>
          </p:cNvPr>
          <p:cNvCxnSpPr>
            <a:cxnSpLocks/>
          </p:cNvCxnSpPr>
          <p:nvPr/>
        </p:nvCxnSpPr>
        <p:spPr>
          <a:xfrm flipH="1">
            <a:off x="9086849" y="5757511"/>
            <a:ext cx="522268" cy="27650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16" name="Straight Arrow Connector 4115">
            <a:extLst>
              <a:ext uri="{FF2B5EF4-FFF2-40B4-BE49-F238E27FC236}">
                <a16:creationId xmlns:a16="http://schemas.microsoft.com/office/drawing/2014/main" id="{8B44564F-B6BD-05F7-F0B5-0A8F48EB7009}"/>
              </a:ext>
            </a:extLst>
          </p:cNvPr>
          <p:cNvCxnSpPr>
            <a:cxnSpLocks/>
          </p:cNvCxnSpPr>
          <p:nvPr/>
        </p:nvCxnSpPr>
        <p:spPr>
          <a:xfrm flipH="1" flipV="1">
            <a:off x="10370550" y="3834374"/>
            <a:ext cx="176581" cy="21736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19" name="Straight Arrow Connector 4118">
            <a:extLst>
              <a:ext uri="{FF2B5EF4-FFF2-40B4-BE49-F238E27FC236}">
                <a16:creationId xmlns:a16="http://schemas.microsoft.com/office/drawing/2014/main" id="{AE373CBC-559D-A5B7-4774-179FC5239DE2}"/>
              </a:ext>
            </a:extLst>
          </p:cNvPr>
          <p:cNvCxnSpPr>
            <a:cxnSpLocks/>
          </p:cNvCxnSpPr>
          <p:nvPr/>
        </p:nvCxnSpPr>
        <p:spPr>
          <a:xfrm>
            <a:off x="10540985" y="4745296"/>
            <a:ext cx="812815" cy="10269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20" name="Straight Arrow Connector 4119">
            <a:extLst>
              <a:ext uri="{FF2B5EF4-FFF2-40B4-BE49-F238E27FC236}">
                <a16:creationId xmlns:a16="http://schemas.microsoft.com/office/drawing/2014/main" id="{F8213942-5C28-1CCC-5593-A41862E6BDB4}"/>
              </a:ext>
            </a:extLst>
          </p:cNvPr>
          <p:cNvCxnSpPr>
            <a:cxnSpLocks/>
          </p:cNvCxnSpPr>
          <p:nvPr/>
        </p:nvCxnSpPr>
        <p:spPr>
          <a:xfrm flipH="1" flipV="1">
            <a:off x="9349966" y="5340184"/>
            <a:ext cx="291427" cy="27533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21" name="Straight Arrow Connector 4120">
            <a:extLst>
              <a:ext uri="{FF2B5EF4-FFF2-40B4-BE49-F238E27FC236}">
                <a16:creationId xmlns:a16="http://schemas.microsoft.com/office/drawing/2014/main" id="{95CBA1D0-46E6-92A4-978D-DDFF3986F429}"/>
              </a:ext>
            </a:extLst>
          </p:cNvPr>
          <p:cNvCxnSpPr>
            <a:cxnSpLocks/>
          </p:cNvCxnSpPr>
          <p:nvPr/>
        </p:nvCxnSpPr>
        <p:spPr>
          <a:xfrm flipV="1">
            <a:off x="10952333" y="4019610"/>
            <a:ext cx="334792" cy="2503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22" name="Straight Arrow Connector 4121">
            <a:extLst>
              <a:ext uri="{FF2B5EF4-FFF2-40B4-BE49-F238E27FC236}">
                <a16:creationId xmlns:a16="http://schemas.microsoft.com/office/drawing/2014/main" id="{FA5D78E0-6AD5-B1A7-A5CD-8ABAA0363DE3}"/>
              </a:ext>
            </a:extLst>
          </p:cNvPr>
          <p:cNvCxnSpPr>
            <a:cxnSpLocks/>
          </p:cNvCxnSpPr>
          <p:nvPr/>
        </p:nvCxnSpPr>
        <p:spPr>
          <a:xfrm>
            <a:off x="10540985" y="5095339"/>
            <a:ext cx="812815" cy="46762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23" name="Straight Arrow Connector 4122">
            <a:extLst>
              <a:ext uri="{FF2B5EF4-FFF2-40B4-BE49-F238E27FC236}">
                <a16:creationId xmlns:a16="http://schemas.microsoft.com/office/drawing/2014/main" id="{F665ED3C-7552-B88A-7155-452237DC239C}"/>
              </a:ext>
            </a:extLst>
          </p:cNvPr>
          <p:cNvCxnSpPr>
            <a:cxnSpLocks/>
          </p:cNvCxnSpPr>
          <p:nvPr/>
        </p:nvCxnSpPr>
        <p:spPr>
          <a:xfrm flipV="1">
            <a:off x="10098316" y="3919453"/>
            <a:ext cx="83553" cy="42454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24" name="Straight Arrow Connector 4123">
            <a:extLst>
              <a:ext uri="{FF2B5EF4-FFF2-40B4-BE49-F238E27FC236}">
                <a16:creationId xmlns:a16="http://schemas.microsoft.com/office/drawing/2014/main" id="{0EE4B374-7C18-EFF7-BF15-602282E2EF7B}"/>
              </a:ext>
            </a:extLst>
          </p:cNvPr>
          <p:cNvCxnSpPr>
            <a:cxnSpLocks/>
          </p:cNvCxnSpPr>
          <p:nvPr/>
        </p:nvCxnSpPr>
        <p:spPr>
          <a:xfrm flipH="1">
            <a:off x="9771141" y="5728305"/>
            <a:ext cx="231230" cy="25871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25" name="Straight Arrow Connector 4124">
            <a:extLst>
              <a:ext uri="{FF2B5EF4-FFF2-40B4-BE49-F238E27FC236}">
                <a16:creationId xmlns:a16="http://schemas.microsoft.com/office/drawing/2014/main" id="{1EA3B944-6069-D5DE-AAB9-81823EBE6011}"/>
              </a:ext>
            </a:extLst>
          </p:cNvPr>
          <p:cNvCxnSpPr>
            <a:cxnSpLocks/>
          </p:cNvCxnSpPr>
          <p:nvPr/>
        </p:nvCxnSpPr>
        <p:spPr>
          <a:xfrm flipH="1" flipV="1">
            <a:off x="10487747" y="5619844"/>
            <a:ext cx="291427" cy="27533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26" name="Straight Arrow Connector 4125">
            <a:extLst>
              <a:ext uri="{FF2B5EF4-FFF2-40B4-BE49-F238E27FC236}">
                <a16:creationId xmlns:a16="http://schemas.microsoft.com/office/drawing/2014/main" id="{1B6F9718-82F9-9510-6DDE-E0D152862533}"/>
              </a:ext>
            </a:extLst>
          </p:cNvPr>
          <p:cNvCxnSpPr>
            <a:cxnSpLocks/>
          </p:cNvCxnSpPr>
          <p:nvPr/>
        </p:nvCxnSpPr>
        <p:spPr>
          <a:xfrm>
            <a:off x="10313969" y="5783816"/>
            <a:ext cx="66718" cy="41202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142" name="TextBox 4141">
            <a:extLst>
              <a:ext uri="{FF2B5EF4-FFF2-40B4-BE49-F238E27FC236}">
                <a16:creationId xmlns:a16="http://schemas.microsoft.com/office/drawing/2014/main" id="{BEC57927-6D93-5CA3-C00E-125C91164E73}"/>
              </a:ext>
            </a:extLst>
          </p:cNvPr>
          <p:cNvSpPr txBox="1"/>
          <p:nvPr/>
        </p:nvSpPr>
        <p:spPr>
          <a:xfrm>
            <a:off x="500406" y="6200249"/>
            <a:ext cx="2991781" cy="369332"/>
          </a:xfrm>
          <a:prstGeom prst="rect">
            <a:avLst/>
          </a:prstGeom>
          <a:noFill/>
        </p:spPr>
        <p:txBody>
          <a:bodyPr wrap="none" rtlCol="0">
            <a:spAutoFit/>
          </a:bodyPr>
          <a:lstStyle/>
          <a:p>
            <a:pPr algn="ctr"/>
            <a:r>
              <a:rPr lang="en-US" dirty="0"/>
              <a:t>Favored in power applications</a:t>
            </a:r>
          </a:p>
        </p:txBody>
      </p:sp>
      <p:sp>
        <p:nvSpPr>
          <p:cNvPr id="4143" name="TextBox 4142">
            <a:extLst>
              <a:ext uri="{FF2B5EF4-FFF2-40B4-BE49-F238E27FC236}">
                <a16:creationId xmlns:a16="http://schemas.microsoft.com/office/drawing/2014/main" id="{5B7C7E0B-F67D-27FF-BF77-B45A06D376D4}"/>
              </a:ext>
            </a:extLst>
          </p:cNvPr>
          <p:cNvSpPr txBox="1"/>
          <p:nvPr/>
        </p:nvSpPr>
        <p:spPr>
          <a:xfrm>
            <a:off x="8542539" y="6200249"/>
            <a:ext cx="3195106" cy="369332"/>
          </a:xfrm>
          <a:prstGeom prst="rect">
            <a:avLst/>
          </a:prstGeom>
          <a:noFill/>
        </p:spPr>
        <p:txBody>
          <a:bodyPr wrap="none" rtlCol="0">
            <a:spAutoFit/>
          </a:bodyPr>
          <a:lstStyle/>
          <a:p>
            <a:pPr algn="ctr"/>
            <a:r>
              <a:rPr lang="en-US" dirty="0"/>
              <a:t>Favored in research applications</a:t>
            </a:r>
          </a:p>
        </p:txBody>
      </p:sp>
      <p:sp>
        <p:nvSpPr>
          <p:cNvPr id="4144" name="TextBox 4143">
            <a:extLst>
              <a:ext uri="{FF2B5EF4-FFF2-40B4-BE49-F238E27FC236}">
                <a16:creationId xmlns:a16="http://schemas.microsoft.com/office/drawing/2014/main" id="{623A35B4-E001-7811-F98F-7884EBDD73B8}"/>
              </a:ext>
            </a:extLst>
          </p:cNvPr>
          <p:cNvSpPr txBox="1"/>
          <p:nvPr/>
        </p:nvSpPr>
        <p:spPr>
          <a:xfrm>
            <a:off x="4535578" y="6200249"/>
            <a:ext cx="3378938" cy="369332"/>
          </a:xfrm>
          <a:prstGeom prst="rect">
            <a:avLst/>
          </a:prstGeom>
          <a:noFill/>
        </p:spPr>
        <p:txBody>
          <a:bodyPr wrap="none" rtlCol="0">
            <a:spAutoFit/>
          </a:bodyPr>
          <a:lstStyle/>
          <a:p>
            <a:pPr algn="ctr"/>
            <a:r>
              <a:rPr lang="en-US" dirty="0"/>
              <a:t>Happy medium (most of the time)</a:t>
            </a:r>
          </a:p>
        </p:txBody>
      </p:sp>
    </p:spTree>
    <p:extLst>
      <p:ext uri="{BB962C8B-B14F-4D97-AF65-F5344CB8AC3E}">
        <p14:creationId xmlns:p14="http://schemas.microsoft.com/office/powerpoint/2010/main" val="2585950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7"/>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8"/>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0"/>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1"/>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09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3"/>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10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111"/>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11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113"/>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114"/>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115"/>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4116"/>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4119"/>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4120"/>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412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4122"/>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4123"/>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4124"/>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4125"/>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412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142"/>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4143"/>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41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3" grpId="0" animBg="1"/>
      <p:bldP spid="28" grpId="0" animBg="1"/>
      <p:bldP spid="30" grpId="0"/>
      <p:bldP spid="32" grpId="0"/>
      <p:bldP spid="33" grpId="0"/>
      <p:bldP spid="4142" grpId="0"/>
      <p:bldP spid="4143" grpId="0"/>
      <p:bldP spid="414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5431E-F7C7-DB05-F0A1-F9F96BCE68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AD7BC5-62F1-8119-5EDF-D499F27FEB3A}"/>
              </a:ext>
            </a:extLst>
          </p:cNvPr>
          <p:cNvSpPr>
            <a:spLocks noGrp="1"/>
          </p:cNvSpPr>
          <p:nvPr>
            <p:ph type="title"/>
          </p:nvPr>
        </p:nvSpPr>
        <p:spPr>
          <a:xfrm>
            <a:off x="574040" y="0"/>
            <a:ext cx="10515600" cy="1325563"/>
          </a:xfrm>
        </p:spPr>
        <p:txBody>
          <a:bodyPr>
            <a:normAutofit/>
          </a:bodyPr>
          <a:lstStyle/>
          <a:p>
            <a:r>
              <a:rPr lang="en-US" sz="3800" dirty="0"/>
              <a:t>Research Reactors</a:t>
            </a:r>
          </a:p>
        </p:txBody>
      </p:sp>
      <p:grpSp>
        <p:nvGrpSpPr>
          <p:cNvPr id="14" name="Group 13">
            <a:extLst>
              <a:ext uri="{FF2B5EF4-FFF2-40B4-BE49-F238E27FC236}">
                <a16:creationId xmlns:a16="http://schemas.microsoft.com/office/drawing/2014/main" id="{D4C24D8E-48E7-5D05-886A-967E6B64E3CA}"/>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1769B296-B3D9-526B-4800-E2C90FA81CA9}"/>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95626409-6333-9FB4-E56A-F7DFB942C74B}"/>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09115870-F5FB-0E23-411D-ED5FFFCA2780}"/>
              </a:ext>
            </a:extLst>
          </p:cNvPr>
          <p:cNvSpPr>
            <a:spLocks noGrp="1"/>
          </p:cNvSpPr>
          <p:nvPr>
            <p:ph type="sldNum" sz="quarter" idx="12"/>
          </p:nvPr>
        </p:nvSpPr>
        <p:spPr/>
        <p:txBody>
          <a:bodyPr/>
          <a:lstStyle/>
          <a:p>
            <a:fld id="{61C45A3A-841E-C04D-A6C3-2A644B41F8FE}" type="slidenum">
              <a:rPr lang="en-US" smtClean="0"/>
              <a:t>5</a:t>
            </a:fld>
            <a:endParaRPr lang="en-US"/>
          </a:p>
        </p:txBody>
      </p:sp>
      <p:pic>
        <p:nvPicPr>
          <p:cNvPr id="9218" name="Picture 2">
            <a:extLst>
              <a:ext uri="{FF2B5EF4-FFF2-40B4-BE49-F238E27FC236}">
                <a16:creationId xmlns:a16="http://schemas.microsoft.com/office/drawing/2014/main" id="{76C51A89-0C1E-1056-5BA5-E3AEC4C4F4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1300" y="1187583"/>
            <a:ext cx="7315200" cy="535803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A684922-9215-8C01-4C4C-5B98B0F58FEC}"/>
              </a:ext>
            </a:extLst>
          </p:cNvPr>
          <p:cNvSpPr txBox="1"/>
          <p:nvPr/>
        </p:nvSpPr>
        <p:spPr>
          <a:xfrm>
            <a:off x="142188" y="6510434"/>
            <a:ext cx="3546088" cy="246221"/>
          </a:xfrm>
          <a:prstGeom prst="rect">
            <a:avLst/>
          </a:prstGeom>
          <a:noFill/>
        </p:spPr>
        <p:txBody>
          <a:bodyPr wrap="square">
            <a:spAutoFit/>
          </a:bodyPr>
          <a:lstStyle/>
          <a:p>
            <a:r>
              <a:rPr lang="en-US" sz="1000" dirty="0">
                <a:hlinkClick r:id="rId5"/>
              </a:rPr>
              <a:t>https://www.trtr.org/knowledge-base/research-reactor-map/</a:t>
            </a:r>
            <a:endParaRPr lang="en-US" sz="1000" dirty="0"/>
          </a:p>
        </p:txBody>
      </p:sp>
      <p:graphicFrame>
        <p:nvGraphicFramePr>
          <p:cNvPr id="21" name="Table 20">
            <a:extLst>
              <a:ext uri="{FF2B5EF4-FFF2-40B4-BE49-F238E27FC236}">
                <a16:creationId xmlns:a16="http://schemas.microsoft.com/office/drawing/2014/main" id="{325C5D1A-5EDF-E2F1-053C-F00F7D2B0E5A}"/>
              </a:ext>
            </a:extLst>
          </p:cNvPr>
          <p:cNvGraphicFramePr>
            <a:graphicFrameLocks noGrp="1"/>
          </p:cNvGraphicFramePr>
          <p:nvPr>
            <p:extLst>
              <p:ext uri="{D42A27DB-BD31-4B8C-83A1-F6EECF244321}">
                <p14:modId xmlns:p14="http://schemas.microsoft.com/office/powerpoint/2010/main" val="1488321231"/>
              </p:ext>
            </p:extLst>
          </p:nvPr>
        </p:nvGraphicFramePr>
        <p:xfrm>
          <a:off x="7695459" y="2208368"/>
          <a:ext cx="4345892" cy="3337560"/>
        </p:xfrm>
        <a:graphic>
          <a:graphicData uri="http://schemas.openxmlformats.org/drawingml/2006/table">
            <a:tbl>
              <a:tblPr firstRow="1" bandRow="1">
                <a:tableStyleId>{9D7B26C5-4107-4FEC-AEDC-1716B250A1EF}</a:tableStyleId>
              </a:tblPr>
              <a:tblGrid>
                <a:gridCol w="3343563">
                  <a:extLst>
                    <a:ext uri="{9D8B030D-6E8A-4147-A177-3AD203B41FA5}">
                      <a16:colId xmlns:a16="http://schemas.microsoft.com/office/drawing/2014/main" val="1129506701"/>
                    </a:ext>
                  </a:extLst>
                </a:gridCol>
                <a:gridCol w="1002329">
                  <a:extLst>
                    <a:ext uri="{9D8B030D-6E8A-4147-A177-3AD203B41FA5}">
                      <a16:colId xmlns:a16="http://schemas.microsoft.com/office/drawing/2014/main" val="1374424915"/>
                    </a:ext>
                  </a:extLst>
                </a:gridCol>
              </a:tblGrid>
              <a:tr h="370840">
                <a:tc>
                  <a:txBody>
                    <a:bodyPr/>
                    <a:lstStyle/>
                    <a:p>
                      <a:r>
                        <a:rPr lang="en-US" dirty="0"/>
                        <a:t>Status</a:t>
                      </a:r>
                    </a:p>
                  </a:txBody>
                  <a:tcPr/>
                </a:tc>
                <a:tc>
                  <a:txBody>
                    <a:bodyPr/>
                    <a:lstStyle/>
                    <a:p>
                      <a:r>
                        <a:rPr lang="en-US" dirty="0"/>
                        <a:t>Number</a:t>
                      </a:r>
                    </a:p>
                  </a:txBody>
                  <a:tcPr/>
                </a:tc>
                <a:extLst>
                  <a:ext uri="{0D108BD9-81ED-4DB2-BD59-A6C34878D82A}">
                    <a16:rowId xmlns:a16="http://schemas.microsoft.com/office/drawing/2014/main" val="976747018"/>
                  </a:ext>
                </a:extLst>
              </a:tr>
              <a:tr h="370840">
                <a:tc>
                  <a:txBody>
                    <a:bodyPr/>
                    <a:lstStyle/>
                    <a:p>
                      <a:r>
                        <a:rPr lang="en-US" dirty="0"/>
                        <a:t>Operational</a:t>
                      </a:r>
                    </a:p>
                  </a:txBody>
                  <a:tcPr/>
                </a:tc>
                <a:tc>
                  <a:txBody>
                    <a:bodyPr/>
                    <a:lstStyle/>
                    <a:p>
                      <a:r>
                        <a:rPr lang="en-US" dirty="0"/>
                        <a:t>227</a:t>
                      </a:r>
                    </a:p>
                  </a:txBody>
                  <a:tcPr/>
                </a:tc>
                <a:extLst>
                  <a:ext uri="{0D108BD9-81ED-4DB2-BD59-A6C34878D82A}">
                    <a16:rowId xmlns:a16="http://schemas.microsoft.com/office/drawing/2014/main" val="200633227"/>
                  </a:ext>
                </a:extLst>
              </a:tr>
              <a:tr h="370840">
                <a:tc>
                  <a:txBody>
                    <a:bodyPr/>
                    <a:lstStyle/>
                    <a:p>
                      <a:r>
                        <a:rPr lang="en-US" dirty="0"/>
                        <a:t>Decommissioned</a:t>
                      </a:r>
                    </a:p>
                  </a:txBody>
                  <a:tcPr/>
                </a:tc>
                <a:tc>
                  <a:txBody>
                    <a:bodyPr/>
                    <a:lstStyle/>
                    <a:p>
                      <a:r>
                        <a:rPr lang="en-US" dirty="0"/>
                        <a:t>451</a:t>
                      </a:r>
                    </a:p>
                  </a:txBody>
                  <a:tcPr/>
                </a:tc>
                <a:extLst>
                  <a:ext uri="{0D108BD9-81ED-4DB2-BD59-A6C34878D82A}">
                    <a16:rowId xmlns:a16="http://schemas.microsoft.com/office/drawing/2014/main" val="2965301839"/>
                  </a:ext>
                </a:extLst>
              </a:tr>
              <a:tr h="370840">
                <a:tc>
                  <a:txBody>
                    <a:bodyPr/>
                    <a:lstStyle/>
                    <a:p>
                      <a:r>
                        <a:rPr lang="en-US" dirty="0"/>
                        <a:t>Under Decommissioning</a:t>
                      </a:r>
                    </a:p>
                  </a:txBody>
                  <a:tcPr/>
                </a:tc>
                <a:tc>
                  <a:txBody>
                    <a:bodyPr/>
                    <a:lstStyle/>
                    <a:p>
                      <a:r>
                        <a:rPr lang="en-US" dirty="0"/>
                        <a:t>68</a:t>
                      </a:r>
                    </a:p>
                  </a:txBody>
                  <a:tcPr/>
                </a:tc>
                <a:extLst>
                  <a:ext uri="{0D108BD9-81ED-4DB2-BD59-A6C34878D82A}">
                    <a16:rowId xmlns:a16="http://schemas.microsoft.com/office/drawing/2014/main" val="3456167450"/>
                  </a:ext>
                </a:extLst>
              </a:tr>
              <a:tr h="370840">
                <a:tc>
                  <a:txBody>
                    <a:bodyPr/>
                    <a:lstStyle/>
                    <a:p>
                      <a:r>
                        <a:rPr lang="en-US" dirty="0"/>
                        <a:t>Facing Permanent Shutdown</a:t>
                      </a:r>
                    </a:p>
                  </a:txBody>
                  <a:tcPr/>
                </a:tc>
                <a:tc>
                  <a:txBody>
                    <a:bodyPr/>
                    <a:lstStyle/>
                    <a:p>
                      <a:r>
                        <a:rPr lang="en-US" dirty="0"/>
                        <a:t>55</a:t>
                      </a:r>
                    </a:p>
                  </a:txBody>
                  <a:tcPr/>
                </a:tc>
                <a:extLst>
                  <a:ext uri="{0D108BD9-81ED-4DB2-BD59-A6C34878D82A}">
                    <a16:rowId xmlns:a16="http://schemas.microsoft.com/office/drawing/2014/main" val="397555414"/>
                  </a:ext>
                </a:extLst>
              </a:tr>
              <a:tr h="370840">
                <a:tc>
                  <a:txBody>
                    <a:bodyPr/>
                    <a:lstStyle/>
                    <a:p>
                      <a:r>
                        <a:rPr lang="en-US" dirty="0"/>
                        <a:t>Planned</a:t>
                      </a:r>
                    </a:p>
                  </a:txBody>
                  <a:tcPr/>
                </a:tc>
                <a:tc>
                  <a:txBody>
                    <a:bodyPr/>
                    <a:lstStyle/>
                    <a:p>
                      <a:r>
                        <a:rPr lang="en-US" dirty="0"/>
                        <a:t>12</a:t>
                      </a:r>
                    </a:p>
                  </a:txBody>
                  <a:tcPr/>
                </a:tc>
                <a:extLst>
                  <a:ext uri="{0D108BD9-81ED-4DB2-BD59-A6C34878D82A}">
                    <a16:rowId xmlns:a16="http://schemas.microsoft.com/office/drawing/2014/main" val="1364351618"/>
                  </a:ext>
                </a:extLst>
              </a:tr>
              <a:tr h="370840">
                <a:tc>
                  <a:txBody>
                    <a:bodyPr/>
                    <a:lstStyle/>
                    <a:p>
                      <a:r>
                        <a:rPr lang="en-US" dirty="0"/>
                        <a:t>Extended Shutdown</a:t>
                      </a:r>
                    </a:p>
                  </a:txBody>
                  <a:tcPr/>
                </a:tc>
                <a:tc>
                  <a:txBody>
                    <a:bodyPr/>
                    <a:lstStyle/>
                    <a:p>
                      <a:r>
                        <a:rPr lang="en-US" dirty="0"/>
                        <a:t>12</a:t>
                      </a:r>
                    </a:p>
                  </a:txBody>
                  <a:tcPr/>
                </a:tc>
                <a:extLst>
                  <a:ext uri="{0D108BD9-81ED-4DB2-BD59-A6C34878D82A}">
                    <a16:rowId xmlns:a16="http://schemas.microsoft.com/office/drawing/2014/main" val="695285605"/>
                  </a:ext>
                </a:extLst>
              </a:tr>
              <a:tr h="370840">
                <a:tc>
                  <a:txBody>
                    <a:bodyPr/>
                    <a:lstStyle/>
                    <a:p>
                      <a:r>
                        <a:rPr lang="en-US" dirty="0"/>
                        <a:t>Under Construction</a:t>
                      </a:r>
                    </a:p>
                  </a:txBody>
                  <a:tcPr/>
                </a:tc>
                <a:tc>
                  <a:txBody>
                    <a:bodyPr/>
                    <a:lstStyle/>
                    <a:p>
                      <a:r>
                        <a:rPr lang="en-US" dirty="0"/>
                        <a:t>10</a:t>
                      </a:r>
                    </a:p>
                  </a:txBody>
                  <a:tcPr/>
                </a:tc>
                <a:extLst>
                  <a:ext uri="{0D108BD9-81ED-4DB2-BD59-A6C34878D82A}">
                    <a16:rowId xmlns:a16="http://schemas.microsoft.com/office/drawing/2014/main" val="1170174008"/>
                  </a:ext>
                </a:extLst>
              </a:tr>
              <a:tr h="370840">
                <a:tc>
                  <a:txBody>
                    <a:bodyPr/>
                    <a:lstStyle/>
                    <a:p>
                      <a:r>
                        <a:rPr lang="en-US" dirty="0"/>
                        <a:t>Temporary Shutdown</a:t>
                      </a:r>
                    </a:p>
                  </a:txBody>
                  <a:tcPr/>
                </a:tc>
                <a:tc>
                  <a:txBody>
                    <a:bodyPr/>
                    <a:lstStyle/>
                    <a:p>
                      <a:r>
                        <a:rPr lang="en-US" dirty="0"/>
                        <a:t>8</a:t>
                      </a:r>
                    </a:p>
                  </a:txBody>
                  <a:tcPr/>
                </a:tc>
                <a:extLst>
                  <a:ext uri="{0D108BD9-81ED-4DB2-BD59-A6C34878D82A}">
                    <a16:rowId xmlns:a16="http://schemas.microsoft.com/office/drawing/2014/main" val="4156939308"/>
                  </a:ext>
                </a:extLst>
              </a:tr>
            </a:tbl>
          </a:graphicData>
        </a:graphic>
      </p:graphicFrame>
      <p:sp>
        <p:nvSpPr>
          <p:cNvPr id="4" name="TextBox 3">
            <a:extLst>
              <a:ext uri="{FF2B5EF4-FFF2-40B4-BE49-F238E27FC236}">
                <a16:creationId xmlns:a16="http://schemas.microsoft.com/office/drawing/2014/main" id="{244F9C90-78C0-87D0-34A1-1D13DE40C2D6}"/>
              </a:ext>
            </a:extLst>
          </p:cNvPr>
          <p:cNvSpPr txBox="1"/>
          <p:nvPr/>
        </p:nvSpPr>
        <p:spPr>
          <a:xfrm>
            <a:off x="7695459" y="5576017"/>
            <a:ext cx="3113494" cy="246221"/>
          </a:xfrm>
          <a:prstGeom prst="rect">
            <a:avLst/>
          </a:prstGeom>
          <a:noFill/>
        </p:spPr>
        <p:txBody>
          <a:bodyPr wrap="square">
            <a:spAutoFit/>
          </a:bodyPr>
          <a:lstStyle/>
          <a:p>
            <a:r>
              <a:rPr lang="en-US" sz="1000" dirty="0">
                <a:hlinkClick r:id="rId6"/>
              </a:rPr>
              <a:t>https://visualizingenergy.org/nuclear-research-reactors/</a:t>
            </a:r>
            <a:r>
              <a:rPr lang="en-US" sz="1000" dirty="0"/>
              <a:t> </a:t>
            </a:r>
          </a:p>
        </p:txBody>
      </p:sp>
      <p:sp>
        <p:nvSpPr>
          <p:cNvPr id="3" name="TextBox 2">
            <a:extLst>
              <a:ext uri="{FF2B5EF4-FFF2-40B4-BE49-F238E27FC236}">
                <a16:creationId xmlns:a16="http://schemas.microsoft.com/office/drawing/2014/main" id="{BEADF2E2-76BE-2245-D567-A03C13E93C3A}"/>
              </a:ext>
            </a:extLst>
          </p:cNvPr>
          <p:cNvSpPr txBox="1"/>
          <p:nvPr/>
        </p:nvSpPr>
        <p:spPr>
          <a:xfrm>
            <a:off x="8887156" y="1573635"/>
            <a:ext cx="2190087" cy="584775"/>
          </a:xfrm>
          <a:prstGeom prst="rect">
            <a:avLst/>
          </a:prstGeom>
          <a:noFill/>
        </p:spPr>
        <p:txBody>
          <a:bodyPr wrap="none" rtlCol="0">
            <a:spAutoFit/>
          </a:bodyPr>
          <a:lstStyle/>
          <a:p>
            <a:pPr algn="ctr"/>
            <a:r>
              <a:rPr lang="en-US" b="1" dirty="0"/>
              <a:t>Worldwide Statistics </a:t>
            </a:r>
          </a:p>
          <a:p>
            <a:pPr algn="ctr"/>
            <a:r>
              <a:rPr lang="en-US" sz="1400" b="1" i="1" dirty="0"/>
              <a:t>(as of 2023)</a:t>
            </a:r>
            <a:endParaRPr lang="en-US" b="1" i="1" dirty="0"/>
          </a:p>
        </p:txBody>
      </p:sp>
    </p:spTree>
    <p:extLst>
      <p:ext uri="{BB962C8B-B14F-4D97-AF65-F5344CB8AC3E}">
        <p14:creationId xmlns:p14="http://schemas.microsoft.com/office/powerpoint/2010/main" val="3267529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41B89-626A-57CF-FA5C-EC7500476AB2}"/>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FA73F7AF-F484-C80A-B325-128BFD537E01}"/>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2182727" y="1409509"/>
            <a:ext cx="7535337" cy="4997730"/>
          </a:xfrm>
          <a:prstGeom prst="rect">
            <a:avLst/>
          </a:prstGeom>
        </p:spPr>
      </p:pic>
      <p:sp>
        <p:nvSpPr>
          <p:cNvPr id="2" name="Title 1">
            <a:extLst>
              <a:ext uri="{FF2B5EF4-FFF2-40B4-BE49-F238E27FC236}">
                <a16:creationId xmlns:a16="http://schemas.microsoft.com/office/drawing/2014/main" id="{75BEE2CE-6D3F-4015-34A1-C7E3F1614486}"/>
              </a:ext>
            </a:extLst>
          </p:cNvPr>
          <p:cNvSpPr>
            <a:spLocks noGrp="1"/>
          </p:cNvSpPr>
          <p:nvPr>
            <p:ph type="title"/>
          </p:nvPr>
        </p:nvSpPr>
        <p:spPr>
          <a:xfrm>
            <a:off x="574040" y="0"/>
            <a:ext cx="10515600" cy="1325563"/>
          </a:xfrm>
        </p:spPr>
        <p:txBody>
          <a:bodyPr>
            <a:normAutofit/>
          </a:bodyPr>
          <a:lstStyle/>
          <a:p>
            <a:r>
              <a:rPr lang="en-US" sz="3800" dirty="0"/>
              <a:t>USHPRRs </a:t>
            </a:r>
            <a:r>
              <a:rPr lang="en-US" sz="3800" baseline="-25000" dirty="0"/>
              <a:t>US High Performance Research Reactors</a:t>
            </a:r>
            <a:endParaRPr lang="en-US" sz="3800" dirty="0"/>
          </a:p>
        </p:txBody>
      </p:sp>
      <p:grpSp>
        <p:nvGrpSpPr>
          <p:cNvPr id="14" name="Group 13">
            <a:extLst>
              <a:ext uri="{FF2B5EF4-FFF2-40B4-BE49-F238E27FC236}">
                <a16:creationId xmlns:a16="http://schemas.microsoft.com/office/drawing/2014/main" id="{42E61ECA-903D-99E0-0B3E-3B8651EFA17A}"/>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AB46908B-EBC5-AD06-7D48-7ADABD83F015}"/>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406182AE-EB2E-57C2-2FB3-6137D29C91D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C5CF7FA6-8D89-9379-1E15-B30CB6A60B66}"/>
              </a:ext>
            </a:extLst>
          </p:cNvPr>
          <p:cNvSpPr>
            <a:spLocks noGrp="1"/>
          </p:cNvSpPr>
          <p:nvPr>
            <p:ph type="sldNum" sz="quarter" idx="12"/>
          </p:nvPr>
        </p:nvSpPr>
        <p:spPr/>
        <p:txBody>
          <a:bodyPr/>
          <a:lstStyle/>
          <a:p>
            <a:fld id="{61C45A3A-841E-C04D-A6C3-2A644B41F8FE}" type="slidenum">
              <a:rPr lang="en-US" smtClean="0"/>
              <a:t>6</a:t>
            </a:fld>
            <a:endParaRPr lang="en-US"/>
          </a:p>
        </p:txBody>
      </p:sp>
      <p:pic>
        <p:nvPicPr>
          <p:cNvPr id="3" name="Picture 8" descr="Idaho National Laboratory profile | Powered by Inpart">
            <a:extLst>
              <a:ext uri="{FF2B5EF4-FFF2-40B4-BE49-F238E27FC236}">
                <a16:creationId xmlns:a16="http://schemas.microsoft.com/office/drawing/2014/main" id="{EF545DA6-CD78-DBD3-35F5-E85783BED2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301" y="2266587"/>
            <a:ext cx="1329050" cy="901616"/>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87481847-C109-4EE4-3FF5-78728527D2B0}"/>
              </a:ext>
            </a:extLst>
          </p:cNvPr>
          <p:cNvCxnSpPr>
            <a:cxnSpLocks/>
            <a:stCxn id="11" idx="1"/>
          </p:cNvCxnSpPr>
          <p:nvPr/>
        </p:nvCxnSpPr>
        <p:spPr>
          <a:xfrm flipH="1">
            <a:off x="9238462" y="2624036"/>
            <a:ext cx="271804" cy="20733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23D1A164-3B0C-0B8A-4506-F84F9A63B780}"/>
              </a:ext>
            </a:extLst>
          </p:cNvPr>
          <p:cNvPicPr>
            <a:picLocks noChangeAspect="1"/>
          </p:cNvPicPr>
          <p:nvPr/>
        </p:nvPicPr>
        <p:blipFill>
          <a:blip r:embed="rId6"/>
          <a:stretch>
            <a:fillRect/>
          </a:stretch>
        </p:blipFill>
        <p:spPr>
          <a:xfrm>
            <a:off x="4059458" y="3553293"/>
            <a:ext cx="1475462" cy="496135"/>
          </a:xfrm>
          <a:prstGeom prst="rect">
            <a:avLst/>
          </a:prstGeom>
        </p:spPr>
      </p:pic>
      <p:cxnSp>
        <p:nvCxnSpPr>
          <p:cNvPr id="9" name="Straight Arrow Connector 8">
            <a:extLst>
              <a:ext uri="{FF2B5EF4-FFF2-40B4-BE49-F238E27FC236}">
                <a16:creationId xmlns:a16="http://schemas.microsoft.com/office/drawing/2014/main" id="{3BE462DF-C26F-052D-8183-EDA3E0C768EB}"/>
              </a:ext>
            </a:extLst>
          </p:cNvPr>
          <p:cNvCxnSpPr>
            <a:cxnSpLocks/>
            <a:stCxn id="8" idx="3"/>
          </p:cNvCxnSpPr>
          <p:nvPr/>
        </p:nvCxnSpPr>
        <p:spPr>
          <a:xfrm>
            <a:off x="5534920" y="3801361"/>
            <a:ext cx="985500" cy="10701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C40BBD8-7C0B-6DD8-9F08-E84563166AA2}"/>
              </a:ext>
            </a:extLst>
          </p:cNvPr>
          <p:cNvCxnSpPr>
            <a:cxnSpLocks/>
            <a:stCxn id="23" idx="1"/>
          </p:cNvCxnSpPr>
          <p:nvPr/>
        </p:nvCxnSpPr>
        <p:spPr>
          <a:xfrm flipH="1" flipV="1">
            <a:off x="8613237" y="3482459"/>
            <a:ext cx="871068" cy="35610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4" descr="MIT Logo and symbol, meaning, history, PNG, brand">
            <a:extLst>
              <a:ext uri="{FF2B5EF4-FFF2-40B4-BE49-F238E27FC236}">
                <a16:creationId xmlns:a16="http://schemas.microsoft.com/office/drawing/2014/main" id="{2151DCFB-FB85-67D7-CFF1-4137251AA50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8321" b="28520"/>
          <a:stretch/>
        </p:blipFill>
        <p:spPr bwMode="auto">
          <a:xfrm>
            <a:off x="9510266" y="2400176"/>
            <a:ext cx="1844206" cy="447720"/>
          </a:xfrm>
          <a:prstGeom prst="rect">
            <a:avLst/>
          </a:prstGeom>
          <a:noFill/>
          <a:extLst>
            <a:ext uri="{909E8E84-426E-40DD-AFC4-6F175D3DCCD1}">
              <a14:hiddenFill xmlns:a14="http://schemas.microsoft.com/office/drawing/2010/main">
                <a:solidFill>
                  <a:srgbClr val="FFFFFF"/>
                </a:solidFill>
              </a14:hiddenFill>
            </a:ext>
          </a:extLst>
        </p:spPr>
      </p:pic>
      <p:cxnSp>
        <p:nvCxnSpPr>
          <p:cNvPr id="16" name="Straight Arrow Connector 15">
            <a:extLst>
              <a:ext uri="{FF2B5EF4-FFF2-40B4-BE49-F238E27FC236}">
                <a16:creationId xmlns:a16="http://schemas.microsoft.com/office/drawing/2014/main" id="{013AC6E4-8587-626C-AD44-8DD0EDA6B18E}"/>
              </a:ext>
            </a:extLst>
          </p:cNvPr>
          <p:cNvCxnSpPr>
            <a:cxnSpLocks/>
            <a:stCxn id="1028" idx="1"/>
          </p:cNvCxnSpPr>
          <p:nvPr/>
        </p:nvCxnSpPr>
        <p:spPr>
          <a:xfrm flipH="1" flipV="1">
            <a:off x="7563608" y="4198513"/>
            <a:ext cx="1485163" cy="898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3" name="Picture 22">
            <a:extLst>
              <a:ext uri="{FF2B5EF4-FFF2-40B4-BE49-F238E27FC236}">
                <a16:creationId xmlns:a16="http://schemas.microsoft.com/office/drawing/2014/main" id="{C3A7B66A-AC73-0ACA-1FC1-BBA06C0C0E42}"/>
              </a:ext>
            </a:extLst>
          </p:cNvPr>
          <p:cNvPicPr>
            <a:picLocks noChangeAspect="1"/>
          </p:cNvPicPr>
          <p:nvPr/>
        </p:nvPicPr>
        <p:blipFill>
          <a:blip r:embed="rId8"/>
          <a:srcRect l="6402" r="26995"/>
          <a:stretch/>
        </p:blipFill>
        <p:spPr>
          <a:xfrm>
            <a:off x="9484305" y="3469050"/>
            <a:ext cx="2068132" cy="739026"/>
          </a:xfrm>
          <a:prstGeom prst="rect">
            <a:avLst/>
          </a:prstGeom>
        </p:spPr>
      </p:pic>
      <p:pic>
        <p:nvPicPr>
          <p:cNvPr id="1028" name="Picture 4" descr="Oak Ridge National Laboratory | Drupal.org">
            <a:extLst>
              <a:ext uri="{FF2B5EF4-FFF2-40B4-BE49-F238E27FC236}">
                <a16:creationId xmlns:a16="http://schemas.microsoft.com/office/drawing/2014/main" id="{C7564C8E-160C-BA4A-4BEA-5570905C101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48771" y="4525129"/>
            <a:ext cx="2264541" cy="1144655"/>
          </a:xfrm>
          <a:prstGeom prst="rect">
            <a:avLst/>
          </a:prstGeom>
          <a:noFill/>
          <a:extLst>
            <a:ext uri="{909E8E84-426E-40DD-AFC4-6F175D3DCCD1}">
              <a14:hiddenFill xmlns:a14="http://schemas.microsoft.com/office/drawing/2010/main">
                <a:solidFill>
                  <a:srgbClr val="FFFFFF"/>
                </a:solidFill>
              </a14:hiddenFill>
            </a:ext>
          </a:extLst>
        </p:spPr>
      </p:pic>
      <p:cxnSp>
        <p:nvCxnSpPr>
          <p:cNvPr id="26" name="Straight Arrow Connector 25">
            <a:extLst>
              <a:ext uri="{FF2B5EF4-FFF2-40B4-BE49-F238E27FC236}">
                <a16:creationId xmlns:a16="http://schemas.microsoft.com/office/drawing/2014/main" id="{A78BAB91-CC79-1539-4B5E-190E6C1BDB1B}"/>
              </a:ext>
            </a:extLst>
          </p:cNvPr>
          <p:cNvCxnSpPr>
            <a:cxnSpLocks/>
            <a:stCxn id="3" idx="3"/>
          </p:cNvCxnSpPr>
          <p:nvPr/>
        </p:nvCxnSpPr>
        <p:spPr>
          <a:xfrm flipV="1">
            <a:off x="1873351" y="2672366"/>
            <a:ext cx="1839474" cy="4502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327ADF6B-17A6-DEAB-88E4-53C85F1F7C21}"/>
              </a:ext>
            </a:extLst>
          </p:cNvPr>
          <p:cNvSpPr txBox="1"/>
          <p:nvPr/>
        </p:nvSpPr>
        <p:spPr>
          <a:xfrm>
            <a:off x="319845" y="3121223"/>
            <a:ext cx="2080891" cy="307777"/>
          </a:xfrm>
          <a:prstGeom prst="rect">
            <a:avLst/>
          </a:prstGeom>
          <a:noFill/>
        </p:spPr>
        <p:txBody>
          <a:bodyPr wrap="none" rtlCol="0">
            <a:spAutoFit/>
          </a:bodyPr>
          <a:lstStyle/>
          <a:p>
            <a:r>
              <a:rPr lang="en-US" sz="1400" i="1" dirty="0"/>
              <a:t>2 TRs and a critical facility</a:t>
            </a:r>
          </a:p>
        </p:txBody>
      </p:sp>
      <p:sp>
        <p:nvSpPr>
          <p:cNvPr id="30" name="TextBox 29">
            <a:extLst>
              <a:ext uri="{FF2B5EF4-FFF2-40B4-BE49-F238E27FC236}">
                <a16:creationId xmlns:a16="http://schemas.microsoft.com/office/drawing/2014/main" id="{0D91E26A-DC3A-722F-D2DE-D44EAD3B1B0D}"/>
              </a:ext>
            </a:extLst>
          </p:cNvPr>
          <p:cNvSpPr txBox="1"/>
          <p:nvPr/>
        </p:nvSpPr>
        <p:spPr>
          <a:xfrm>
            <a:off x="4541349" y="4031087"/>
            <a:ext cx="511679" cy="307777"/>
          </a:xfrm>
          <a:prstGeom prst="rect">
            <a:avLst/>
          </a:prstGeom>
          <a:noFill/>
        </p:spPr>
        <p:txBody>
          <a:bodyPr wrap="none" rtlCol="0">
            <a:spAutoFit/>
          </a:bodyPr>
          <a:lstStyle/>
          <a:p>
            <a:r>
              <a:rPr lang="en-US" sz="1400" i="1" dirty="0"/>
              <a:t>1 RR</a:t>
            </a:r>
          </a:p>
        </p:txBody>
      </p:sp>
      <p:sp>
        <p:nvSpPr>
          <p:cNvPr id="31" name="TextBox 30">
            <a:extLst>
              <a:ext uri="{FF2B5EF4-FFF2-40B4-BE49-F238E27FC236}">
                <a16:creationId xmlns:a16="http://schemas.microsoft.com/office/drawing/2014/main" id="{CE8E8020-CA3A-C7C3-AD7D-81680C3619DF}"/>
              </a:ext>
            </a:extLst>
          </p:cNvPr>
          <p:cNvSpPr txBox="1"/>
          <p:nvPr/>
        </p:nvSpPr>
        <p:spPr>
          <a:xfrm>
            <a:off x="10098423" y="2865419"/>
            <a:ext cx="511679" cy="307777"/>
          </a:xfrm>
          <a:prstGeom prst="rect">
            <a:avLst/>
          </a:prstGeom>
          <a:noFill/>
        </p:spPr>
        <p:txBody>
          <a:bodyPr wrap="none" rtlCol="0">
            <a:spAutoFit/>
          </a:bodyPr>
          <a:lstStyle/>
          <a:p>
            <a:r>
              <a:rPr lang="en-US" sz="1400" i="1" dirty="0"/>
              <a:t>1 RR</a:t>
            </a:r>
          </a:p>
        </p:txBody>
      </p:sp>
      <p:sp>
        <p:nvSpPr>
          <p:cNvPr id="9216" name="TextBox 9215">
            <a:extLst>
              <a:ext uri="{FF2B5EF4-FFF2-40B4-BE49-F238E27FC236}">
                <a16:creationId xmlns:a16="http://schemas.microsoft.com/office/drawing/2014/main" id="{C6DBDE70-952A-80C3-57FF-A38C20716C63}"/>
              </a:ext>
            </a:extLst>
          </p:cNvPr>
          <p:cNvSpPr txBox="1"/>
          <p:nvPr/>
        </p:nvSpPr>
        <p:spPr>
          <a:xfrm>
            <a:off x="9920690" y="5313080"/>
            <a:ext cx="502061" cy="307777"/>
          </a:xfrm>
          <a:prstGeom prst="rect">
            <a:avLst/>
          </a:prstGeom>
          <a:noFill/>
        </p:spPr>
        <p:txBody>
          <a:bodyPr wrap="none" rtlCol="0">
            <a:spAutoFit/>
          </a:bodyPr>
          <a:lstStyle/>
          <a:p>
            <a:r>
              <a:rPr lang="en-US" sz="1400" i="1" dirty="0"/>
              <a:t>1 TR</a:t>
            </a:r>
          </a:p>
        </p:txBody>
      </p:sp>
      <p:sp>
        <p:nvSpPr>
          <p:cNvPr id="9217" name="TextBox 9216">
            <a:extLst>
              <a:ext uri="{FF2B5EF4-FFF2-40B4-BE49-F238E27FC236}">
                <a16:creationId xmlns:a16="http://schemas.microsoft.com/office/drawing/2014/main" id="{C8F15B19-6A26-4A24-69A1-92F22B15DD95}"/>
              </a:ext>
            </a:extLst>
          </p:cNvPr>
          <p:cNvSpPr txBox="1"/>
          <p:nvPr/>
        </p:nvSpPr>
        <p:spPr>
          <a:xfrm>
            <a:off x="10060710" y="4031087"/>
            <a:ext cx="511679" cy="307777"/>
          </a:xfrm>
          <a:prstGeom prst="rect">
            <a:avLst/>
          </a:prstGeom>
          <a:noFill/>
        </p:spPr>
        <p:txBody>
          <a:bodyPr wrap="none" rtlCol="0">
            <a:spAutoFit/>
          </a:bodyPr>
          <a:lstStyle/>
          <a:p>
            <a:r>
              <a:rPr lang="en-US" sz="1400" i="1" dirty="0"/>
              <a:t>1 RR</a:t>
            </a:r>
          </a:p>
        </p:txBody>
      </p:sp>
    </p:spTree>
    <p:extLst>
      <p:ext uri="{BB962C8B-B14F-4D97-AF65-F5344CB8AC3E}">
        <p14:creationId xmlns:p14="http://schemas.microsoft.com/office/powerpoint/2010/main" val="3291507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USHPRRs </a:t>
            </a:r>
            <a:r>
              <a:rPr lang="en-US" sz="3800" baseline="-25000" dirty="0"/>
              <a:t>US High Performance Research Reactors</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a:xfrm>
            <a:off x="11617960" y="683835"/>
            <a:ext cx="500900" cy="365125"/>
          </a:xfrm>
        </p:spPr>
        <p:txBody>
          <a:bodyPr/>
          <a:lstStyle/>
          <a:p>
            <a:fld id="{61C45A3A-841E-C04D-A6C3-2A644B41F8FE}" type="slidenum">
              <a:rPr lang="en-US" smtClean="0"/>
              <a:t>7</a:t>
            </a:fld>
            <a:endParaRPr lang="en-US"/>
          </a:p>
        </p:txBody>
      </p:sp>
      <p:grpSp>
        <p:nvGrpSpPr>
          <p:cNvPr id="3" name="Group 2">
            <a:extLst>
              <a:ext uri="{FF2B5EF4-FFF2-40B4-BE49-F238E27FC236}">
                <a16:creationId xmlns:a16="http://schemas.microsoft.com/office/drawing/2014/main" id="{8D4A5D52-66F7-1EEE-9B7E-82EE9FD934DD}"/>
              </a:ext>
            </a:extLst>
          </p:cNvPr>
          <p:cNvGrpSpPr/>
          <p:nvPr/>
        </p:nvGrpSpPr>
        <p:grpSpPr>
          <a:xfrm>
            <a:off x="11591" y="1382714"/>
            <a:ext cx="12196031" cy="1981574"/>
            <a:chOff x="12582" y="2687602"/>
            <a:chExt cx="12970490" cy="2189572"/>
          </a:xfrm>
        </p:grpSpPr>
        <p:pic>
          <p:nvPicPr>
            <p:cNvPr id="7" name="Picture 6">
              <a:extLst>
                <a:ext uri="{FF2B5EF4-FFF2-40B4-BE49-F238E27FC236}">
                  <a16:creationId xmlns:a16="http://schemas.microsoft.com/office/drawing/2014/main" id="{34D913AC-AB03-5977-C4D2-6ADFEE15E9F4}"/>
                </a:ext>
              </a:extLst>
            </p:cNvPr>
            <p:cNvPicPr>
              <a:picLocks noChangeAspect="1"/>
            </p:cNvPicPr>
            <p:nvPr/>
          </p:nvPicPr>
          <p:blipFill rotWithShape="1">
            <a:blip r:embed="rId4">
              <a:extLst>
                <a:ext uri="{28A0092B-C50C-407E-A947-70E740481C1C}">
                  <a14:useLocalDpi xmlns:a14="http://schemas.microsoft.com/office/drawing/2010/main" val="0"/>
                </a:ext>
              </a:extLst>
            </a:blip>
            <a:srcRect l="24964" t="12809"/>
            <a:stretch/>
          </p:blipFill>
          <p:spPr>
            <a:xfrm>
              <a:off x="2196581" y="2691443"/>
              <a:ext cx="2819333" cy="2185731"/>
            </a:xfrm>
            <a:prstGeom prst="rect">
              <a:avLst/>
            </a:prstGeom>
          </p:spPr>
        </p:pic>
        <p:pic>
          <p:nvPicPr>
            <p:cNvPr id="11" name="Picture 8" descr="http://www.isu.edu/departments/inse/images/atr.jpg">
              <a:extLst>
                <a:ext uri="{FF2B5EF4-FFF2-40B4-BE49-F238E27FC236}">
                  <a16:creationId xmlns:a16="http://schemas.microsoft.com/office/drawing/2014/main" id="{5F57EAE2-C69B-4DB3-9FE6-E03DB7689AA8}"/>
                </a:ext>
              </a:extLst>
            </p:cNvPr>
            <p:cNvPicPr>
              <a:picLocks noChangeAspect="1" noChangeArrowheads="1"/>
            </p:cNvPicPr>
            <p:nvPr/>
          </p:nvPicPr>
          <p:blipFill>
            <a:blip r:embed="rId5" cstate="print"/>
            <a:srcRect/>
            <a:stretch>
              <a:fillRect/>
            </a:stretch>
          </p:blipFill>
          <p:spPr bwMode="auto">
            <a:xfrm>
              <a:off x="12582" y="2687602"/>
              <a:ext cx="2185730" cy="2185730"/>
            </a:xfrm>
            <a:prstGeom prst="rect">
              <a:avLst/>
            </a:prstGeom>
            <a:noFill/>
            <a:ln w="9525">
              <a:noFill/>
              <a:miter lim="800000"/>
              <a:headEnd/>
              <a:tailEnd/>
            </a:ln>
          </p:spPr>
        </p:pic>
        <p:pic>
          <p:nvPicPr>
            <p:cNvPr id="15" name="Picture 9" descr="NISTbackground.jpg">
              <a:extLst>
                <a:ext uri="{FF2B5EF4-FFF2-40B4-BE49-F238E27FC236}">
                  <a16:creationId xmlns:a16="http://schemas.microsoft.com/office/drawing/2014/main" id="{49C0BE23-E505-C4BF-5EE5-0B2B406172DF}"/>
                </a:ext>
              </a:extLst>
            </p:cNvPr>
            <p:cNvPicPr>
              <a:picLocks noChangeAspect="1"/>
            </p:cNvPicPr>
            <p:nvPr/>
          </p:nvPicPr>
          <p:blipFill>
            <a:blip r:embed="rId6" cstate="print"/>
            <a:srcRect/>
            <a:stretch>
              <a:fillRect/>
            </a:stretch>
          </p:blipFill>
          <p:spPr bwMode="auto">
            <a:xfrm>
              <a:off x="9704477" y="2688980"/>
              <a:ext cx="3278595" cy="2185729"/>
            </a:xfrm>
            <a:prstGeom prst="rect">
              <a:avLst/>
            </a:prstGeom>
            <a:noFill/>
            <a:ln w="9525">
              <a:noFill/>
              <a:miter lim="800000"/>
              <a:headEnd/>
              <a:tailEnd/>
            </a:ln>
          </p:spPr>
        </p:pic>
        <p:pic>
          <p:nvPicPr>
            <p:cNvPr id="16" name="Picture 12">
              <a:extLst>
                <a:ext uri="{FF2B5EF4-FFF2-40B4-BE49-F238E27FC236}">
                  <a16:creationId xmlns:a16="http://schemas.microsoft.com/office/drawing/2014/main" id="{7150716C-F4E7-6E40-0D15-DE64CC9E31D6}"/>
                </a:ext>
              </a:extLst>
            </p:cNvPr>
            <p:cNvPicPr>
              <a:picLocks noChangeAspect="1" noChangeArrowheads="1"/>
            </p:cNvPicPr>
            <p:nvPr/>
          </p:nvPicPr>
          <p:blipFill rotWithShape="1">
            <a:blip r:embed="rId7" cstate="print"/>
            <a:srcRect l="18797" t="38149" r="22056" b="5711"/>
            <a:stretch/>
          </p:blipFill>
          <p:spPr bwMode="auto">
            <a:xfrm>
              <a:off x="7404128" y="2689484"/>
              <a:ext cx="2302825" cy="2185731"/>
            </a:xfrm>
            <a:prstGeom prst="rect">
              <a:avLst/>
            </a:prstGeom>
            <a:noFill/>
            <a:ln w="9525">
              <a:noFill/>
              <a:miter lim="800000"/>
              <a:headEnd/>
              <a:tailEnd/>
            </a:ln>
          </p:spPr>
        </p:pic>
        <p:pic>
          <p:nvPicPr>
            <p:cNvPr id="18" name="Picture 2">
              <a:extLst>
                <a:ext uri="{FF2B5EF4-FFF2-40B4-BE49-F238E27FC236}">
                  <a16:creationId xmlns:a16="http://schemas.microsoft.com/office/drawing/2014/main" id="{F9099E80-2DAD-3F9E-FE6A-3976400B81A8}"/>
                </a:ext>
              </a:extLst>
            </p:cNvPr>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brightnessContrast bright="28000"/>
                      </a14:imgEffect>
                    </a14:imgLayer>
                  </a14:imgProps>
                </a:ext>
                <a:ext uri="{28A0092B-C50C-407E-A947-70E740481C1C}">
                  <a14:useLocalDpi xmlns:a14="http://schemas.microsoft.com/office/drawing/2010/main" val="0"/>
                </a:ext>
              </a:extLst>
            </a:blip>
            <a:srcRect l="6840" t="5659" r="4323" b="4637"/>
            <a:stretch/>
          </p:blipFill>
          <p:spPr bwMode="auto">
            <a:xfrm rot="16200000">
              <a:off x="5117783" y="2587616"/>
              <a:ext cx="2185731" cy="2389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1" name="TextBox 20">
            <a:extLst>
              <a:ext uri="{FF2B5EF4-FFF2-40B4-BE49-F238E27FC236}">
                <a16:creationId xmlns:a16="http://schemas.microsoft.com/office/drawing/2014/main" id="{D41B6500-73A1-4395-2893-183F8E1D408F}"/>
              </a:ext>
            </a:extLst>
          </p:cNvPr>
          <p:cNvSpPr txBox="1"/>
          <p:nvPr/>
        </p:nvSpPr>
        <p:spPr>
          <a:xfrm>
            <a:off x="4853755" y="1031880"/>
            <a:ext cx="2229992" cy="369332"/>
          </a:xfrm>
          <a:prstGeom prst="rect">
            <a:avLst/>
          </a:prstGeom>
          <a:noFill/>
        </p:spPr>
        <p:txBody>
          <a:bodyPr wrap="square" rtlCol="0">
            <a:spAutoFit/>
          </a:bodyPr>
          <a:lstStyle/>
          <a:p>
            <a:pPr algn="ctr"/>
            <a:r>
              <a:rPr lang="en-US" b="1" dirty="0"/>
              <a:t>MITR</a:t>
            </a:r>
          </a:p>
        </p:txBody>
      </p:sp>
      <p:sp>
        <p:nvSpPr>
          <p:cNvPr id="22" name="TextBox 21">
            <a:extLst>
              <a:ext uri="{FF2B5EF4-FFF2-40B4-BE49-F238E27FC236}">
                <a16:creationId xmlns:a16="http://schemas.microsoft.com/office/drawing/2014/main" id="{764C2EC8-9910-493E-AF59-D8A1EFBE123A}"/>
              </a:ext>
            </a:extLst>
          </p:cNvPr>
          <p:cNvSpPr txBox="1"/>
          <p:nvPr/>
        </p:nvSpPr>
        <p:spPr>
          <a:xfrm>
            <a:off x="7075896" y="1031880"/>
            <a:ext cx="2178718" cy="369332"/>
          </a:xfrm>
          <a:prstGeom prst="rect">
            <a:avLst/>
          </a:prstGeom>
          <a:noFill/>
        </p:spPr>
        <p:txBody>
          <a:bodyPr wrap="square" rtlCol="0">
            <a:spAutoFit/>
          </a:bodyPr>
          <a:lstStyle/>
          <a:p>
            <a:pPr algn="ctr"/>
            <a:r>
              <a:rPr lang="en-US" b="1" dirty="0"/>
              <a:t>MURR</a:t>
            </a:r>
          </a:p>
        </p:txBody>
      </p:sp>
      <p:sp>
        <p:nvSpPr>
          <p:cNvPr id="23" name="TextBox 22">
            <a:extLst>
              <a:ext uri="{FF2B5EF4-FFF2-40B4-BE49-F238E27FC236}">
                <a16:creationId xmlns:a16="http://schemas.microsoft.com/office/drawing/2014/main" id="{F36A1D5C-0A66-3EA0-E093-0322C178A322}"/>
              </a:ext>
            </a:extLst>
          </p:cNvPr>
          <p:cNvSpPr txBox="1"/>
          <p:nvPr/>
        </p:nvSpPr>
        <p:spPr>
          <a:xfrm>
            <a:off x="10429753" y="1031880"/>
            <a:ext cx="705642" cy="369332"/>
          </a:xfrm>
          <a:prstGeom prst="rect">
            <a:avLst/>
          </a:prstGeom>
          <a:noFill/>
        </p:spPr>
        <p:txBody>
          <a:bodyPr wrap="none" rtlCol="0">
            <a:spAutoFit/>
          </a:bodyPr>
          <a:lstStyle/>
          <a:p>
            <a:pPr algn="ctr"/>
            <a:r>
              <a:rPr lang="en-US" b="1" dirty="0"/>
              <a:t>NBSR</a:t>
            </a:r>
          </a:p>
        </p:txBody>
      </p:sp>
      <p:sp>
        <p:nvSpPr>
          <p:cNvPr id="24" name="TextBox 23">
            <a:extLst>
              <a:ext uri="{FF2B5EF4-FFF2-40B4-BE49-F238E27FC236}">
                <a16:creationId xmlns:a16="http://schemas.microsoft.com/office/drawing/2014/main" id="{27C57107-2C9C-017A-63EA-CDDA557C93BC}"/>
              </a:ext>
            </a:extLst>
          </p:cNvPr>
          <p:cNvSpPr txBox="1"/>
          <p:nvPr/>
        </p:nvSpPr>
        <p:spPr>
          <a:xfrm>
            <a:off x="758680" y="1031880"/>
            <a:ext cx="549766" cy="369332"/>
          </a:xfrm>
          <a:prstGeom prst="rect">
            <a:avLst/>
          </a:prstGeom>
          <a:noFill/>
        </p:spPr>
        <p:txBody>
          <a:bodyPr wrap="none" rtlCol="0">
            <a:spAutoFit/>
          </a:bodyPr>
          <a:lstStyle/>
          <a:p>
            <a:pPr algn="ctr"/>
            <a:r>
              <a:rPr lang="en-US" b="1" dirty="0"/>
              <a:t>ATR</a:t>
            </a:r>
          </a:p>
        </p:txBody>
      </p:sp>
      <p:sp>
        <p:nvSpPr>
          <p:cNvPr id="25" name="TextBox 24">
            <a:extLst>
              <a:ext uri="{FF2B5EF4-FFF2-40B4-BE49-F238E27FC236}">
                <a16:creationId xmlns:a16="http://schemas.microsoft.com/office/drawing/2014/main" id="{EA8B3B6D-3088-3C00-5F37-CEBEEE79B326}"/>
              </a:ext>
            </a:extLst>
          </p:cNvPr>
          <p:cNvSpPr txBox="1"/>
          <p:nvPr/>
        </p:nvSpPr>
        <p:spPr>
          <a:xfrm>
            <a:off x="3262947" y="1031880"/>
            <a:ext cx="627096" cy="369332"/>
          </a:xfrm>
          <a:prstGeom prst="rect">
            <a:avLst/>
          </a:prstGeom>
          <a:noFill/>
        </p:spPr>
        <p:txBody>
          <a:bodyPr wrap="none" rtlCol="0">
            <a:spAutoFit/>
          </a:bodyPr>
          <a:lstStyle/>
          <a:p>
            <a:pPr algn="ctr"/>
            <a:r>
              <a:rPr lang="en-US" b="1" dirty="0"/>
              <a:t>HFIR</a:t>
            </a:r>
          </a:p>
        </p:txBody>
      </p:sp>
      <p:graphicFrame>
        <p:nvGraphicFramePr>
          <p:cNvPr id="26" name="Table 25">
            <a:extLst>
              <a:ext uri="{FF2B5EF4-FFF2-40B4-BE49-F238E27FC236}">
                <a16:creationId xmlns:a16="http://schemas.microsoft.com/office/drawing/2014/main" id="{704687E4-3F1A-BE0E-3E30-B48A9D86463F}"/>
              </a:ext>
            </a:extLst>
          </p:cNvPr>
          <p:cNvGraphicFramePr>
            <a:graphicFrameLocks noGrp="1"/>
          </p:cNvGraphicFramePr>
          <p:nvPr/>
        </p:nvGraphicFramePr>
        <p:xfrm>
          <a:off x="76200" y="3479692"/>
          <a:ext cx="11996994" cy="3291840"/>
        </p:xfrm>
        <a:graphic>
          <a:graphicData uri="http://schemas.openxmlformats.org/drawingml/2006/table">
            <a:tbl>
              <a:tblPr firstRow="1" bandRow="1">
                <a:tableStyleId>{7E9639D4-E3E2-4D34-9284-5A2195B3D0D7}</a:tableStyleId>
              </a:tblPr>
              <a:tblGrid>
                <a:gridCol w="2216834">
                  <a:extLst>
                    <a:ext uri="{9D8B030D-6E8A-4147-A177-3AD203B41FA5}">
                      <a16:colId xmlns:a16="http://schemas.microsoft.com/office/drawing/2014/main" val="3644642290"/>
                    </a:ext>
                  </a:extLst>
                </a:gridCol>
                <a:gridCol w="1579311">
                  <a:extLst>
                    <a:ext uri="{9D8B030D-6E8A-4147-A177-3AD203B41FA5}">
                      <a16:colId xmlns:a16="http://schemas.microsoft.com/office/drawing/2014/main" val="3509701739"/>
                    </a:ext>
                  </a:extLst>
                </a:gridCol>
                <a:gridCol w="2057400">
                  <a:extLst>
                    <a:ext uri="{9D8B030D-6E8A-4147-A177-3AD203B41FA5}">
                      <a16:colId xmlns:a16="http://schemas.microsoft.com/office/drawing/2014/main" val="176000100"/>
                    </a:ext>
                  </a:extLst>
                </a:gridCol>
                <a:gridCol w="2231385">
                  <a:extLst>
                    <a:ext uri="{9D8B030D-6E8A-4147-A177-3AD203B41FA5}">
                      <a16:colId xmlns:a16="http://schemas.microsoft.com/office/drawing/2014/main" val="623416008"/>
                    </a:ext>
                  </a:extLst>
                </a:gridCol>
                <a:gridCol w="1467779">
                  <a:extLst>
                    <a:ext uri="{9D8B030D-6E8A-4147-A177-3AD203B41FA5}">
                      <a16:colId xmlns:a16="http://schemas.microsoft.com/office/drawing/2014/main" val="3754538089"/>
                    </a:ext>
                  </a:extLst>
                </a:gridCol>
                <a:gridCol w="2444285">
                  <a:extLst>
                    <a:ext uri="{9D8B030D-6E8A-4147-A177-3AD203B41FA5}">
                      <a16:colId xmlns:a16="http://schemas.microsoft.com/office/drawing/2014/main" val="2451752772"/>
                    </a:ext>
                  </a:extLst>
                </a:gridCol>
              </a:tblGrid>
              <a:tr h="242770">
                <a:tc>
                  <a:txBody>
                    <a:bodyPr/>
                    <a:lstStyle/>
                    <a:p>
                      <a:r>
                        <a:rPr lang="en-US" dirty="0"/>
                        <a:t>Reactor</a:t>
                      </a:r>
                    </a:p>
                  </a:txBody>
                  <a:tcPr>
                    <a:solidFill>
                      <a:srgbClr val="0D2846"/>
                    </a:solidFill>
                  </a:tcPr>
                </a:tc>
                <a:tc>
                  <a:txBody>
                    <a:bodyPr/>
                    <a:lstStyle/>
                    <a:p>
                      <a:pPr algn="ctr"/>
                      <a:r>
                        <a:rPr lang="en-US" dirty="0"/>
                        <a:t>ATR</a:t>
                      </a:r>
                    </a:p>
                  </a:txBody>
                  <a:tcPr>
                    <a:solidFill>
                      <a:srgbClr val="0D2846"/>
                    </a:solidFill>
                  </a:tcPr>
                </a:tc>
                <a:tc>
                  <a:txBody>
                    <a:bodyPr/>
                    <a:lstStyle/>
                    <a:p>
                      <a:pPr algn="ctr"/>
                      <a:r>
                        <a:rPr lang="en-US" dirty="0"/>
                        <a:t>HFIR</a:t>
                      </a:r>
                    </a:p>
                  </a:txBody>
                  <a:tcPr>
                    <a:solidFill>
                      <a:srgbClr val="0D2846"/>
                    </a:solidFill>
                  </a:tcPr>
                </a:tc>
                <a:tc>
                  <a:txBody>
                    <a:bodyPr/>
                    <a:lstStyle/>
                    <a:p>
                      <a:pPr algn="ctr"/>
                      <a:r>
                        <a:rPr lang="en-US" dirty="0"/>
                        <a:t>MITR</a:t>
                      </a:r>
                    </a:p>
                  </a:txBody>
                  <a:tcPr>
                    <a:solidFill>
                      <a:srgbClr val="0D2846"/>
                    </a:solidFill>
                  </a:tcPr>
                </a:tc>
                <a:tc>
                  <a:txBody>
                    <a:bodyPr/>
                    <a:lstStyle/>
                    <a:p>
                      <a:pPr algn="ctr"/>
                      <a:r>
                        <a:rPr lang="en-US" dirty="0"/>
                        <a:t>MURR</a:t>
                      </a:r>
                    </a:p>
                  </a:txBody>
                  <a:tcPr>
                    <a:solidFill>
                      <a:srgbClr val="0D2846"/>
                    </a:solidFill>
                  </a:tcPr>
                </a:tc>
                <a:tc>
                  <a:txBody>
                    <a:bodyPr/>
                    <a:lstStyle/>
                    <a:p>
                      <a:pPr algn="ctr"/>
                      <a:r>
                        <a:rPr lang="en-US" dirty="0"/>
                        <a:t>NBSR</a:t>
                      </a:r>
                    </a:p>
                  </a:txBody>
                  <a:tcPr>
                    <a:solidFill>
                      <a:srgbClr val="0D2846"/>
                    </a:solidFill>
                  </a:tcPr>
                </a:tc>
                <a:extLst>
                  <a:ext uri="{0D108BD9-81ED-4DB2-BD59-A6C34878D82A}">
                    <a16:rowId xmlns:a16="http://schemas.microsoft.com/office/drawing/2014/main" val="2199250794"/>
                  </a:ext>
                </a:extLst>
              </a:tr>
              <a:tr h="222539">
                <a:tc>
                  <a:txBody>
                    <a:bodyPr/>
                    <a:lstStyle/>
                    <a:p>
                      <a:r>
                        <a:rPr lang="en-US" sz="1600" dirty="0"/>
                        <a:t>Facility</a:t>
                      </a:r>
                    </a:p>
                  </a:txBody>
                  <a:tcPr/>
                </a:tc>
                <a:tc>
                  <a:txBody>
                    <a:bodyPr/>
                    <a:lstStyle/>
                    <a:p>
                      <a:pPr algn="ctr"/>
                      <a:r>
                        <a:rPr lang="en-US" sz="1600" dirty="0"/>
                        <a:t>Idaho National Laboratory</a:t>
                      </a:r>
                    </a:p>
                  </a:txBody>
                  <a:tcPr anchor="ctr"/>
                </a:tc>
                <a:tc>
                  <a:txBody>
                    <a:bodyPr/>
                    <a:lstStyle/>
                    <a:p>
                      <a:pPr algn="ctr"/>
                      <a:r>
                        <a:rPr lang="en-US" sz="1600" dirty="0"/>
                        <a:t>Oak Ridge National Laboratory</a:t>
                      </a:r>
                    </a:p>
                  </a:txBody>
                  <a:tcPr anchor="ctr"/>
                </a:tc>
                <a:tc>
                  <a:txBody>
                    <a:bodyPr/>
                    <a:lstStyle/>
                    <a:p>
                      <a:pPr algn="ctr"/>
                      <a:r>
                        <a:rPr lang="en-US" sz="1600" dirty="0"/>
                        <a:t>Massachusetts Institute of Technology</a:t>
                      </a:r>
                    </a:p>
                  </a:txBody>
                  <a:tcPr anchor="ctr"/>
                </a:tc>
                <a:tc>
                  <a:txBody>
                    <a:bodyPr/>
                    <a:lstStyle/>
                    <a:p>
                      <a:pPr algn="ctr"/>
                      <a:r>
                        <a:rPr lang="en-US" sz="1600" dirty="0"/>
                        <a:t>University of Missouri</a:t>
                      </a:r>
                    </a:p>
                  </a:txBody>
                  <a:tcPr anchor="ctr"/>
                </a:tc>
                <a:tc>
                  <a:txBody>
                    <a:bodyPr/>
                    <a:lstStyle/>
                    <a:p>
                      <a:pPr algn="ctr"/>
                      <a:r>
                        <a:rPr lang="en-US" sz="1600" dirty="0"/>
                        <a:t>National Institute of Standards and Technology</a:t>
                      </a:r>
                    </a:p>
                  </a:txBody>
                  <a:tcPr anchor="ctr"/>
                </a:tc>
                <a:extLst>
                  <a:ext uri="{0D108BD9-81ED-4DB2-BD59-A6C34878D82A}">
                    <a16:rowId xmlns:a16="http://schemas.microsoft.com/office/drawing/2014/main" val="3810189758"/>
                  </a:ext>
                </a:extLst>
              </a:tr>
              <a:tr h="222539">
                <a:tc>
                  <a:txBody>
                    <a:bodyPr/>
                    <a:lstStyle/>
                    <a:p>
                      <a:r>
                        <a:rPr lang="en-US" sz="1600" dirty="0"/>
                        <a:t>Power</a:t>
                      </a:r>
                    </a:p>
                  </a:txBody>
                  <a:tcPr/>
                </a:tc>
                <a:tc>
                  <a:txBody>
                    <a:bodyPr/>
                    <a:lstStyle/>
                    <a:p>
                      <a:pPr algn="ctr"/>
                      <a:r>
                        <a:rPr lang="en-US" sz="1600" dirty="0"/>
                        <a:t>≤ 250 MW</a:t>
                      </a:r>
                    </a:p>
                  </a:txBody>
                  <a:tcPr anchor="ctr"/>
                </a:tc>
                <a:tc>
                  <a:txBody>
                    <a:bodyPr/>
                    <a:lstStyle/>
                    <a:p>
                      <a:pPr algn="ctr"/>
                      <a:r>
                        <a:rPr lang="en-US" sz="1600" dirty="0"/>
                        <a:t>85 MW</a:t>
                      </a:r>
                    </a:p>
                  </a:txBody>
                  <a:tcPr anchor="ctr"/>
                </a:tc>
                <a:tc>
                  <a:txBody>
                    <a:bodyPr/>
                    <a:lstStyle/>
                    <a:p>
                      <a:pPr algn="ctr"/>
                      <a:r>
                        <a:rPr lang="en-US" sz="1600" dirty="0"/>
                        <a:t>6 MW</a:t>
                      </a:r>
                    </a:p>
                  </a:txBody>
                  <a:tcPr anchor="ctr"/>
                </a:tc>
                <a:tc>
                  <a:txBody>
                    <a:bodyPr/>
                    <a:lstStyle/>
                    <a:p>
                      <a:pPr algn="ctr"/>
                      <a:r>
                        <a:rPr lang="en-US" sz="1600" dirty="0"/>
                        <a:t>10 MW</a:t>
                      </a:r>
                    </a:p>
                  </a:txBody>
                  <a:tcPr anchor="ctr"/>
                </a:tc>
                <a:tc>
                  <a:txBody>
                    <a:bodyPr/>
                    <a:lstStyle/>
                    <a:p>
                      <a:pPr algn="ctr"/>
                      <a:r>
                        <a:rPr lang="en-US" sz="1600" dirty="0"/>
                        <a:t>20 MW</a:t>
                      </a:r>
                    </a:p>
                  </a:txBody>
                  <a:tcPr anchor="ctr"/>
                </a:tc>
                <a:extLst>
                  <a:ext uri="{0D108BD9-81ED-4DB2-BD59-A6C34878D82A}">
                    <a16:rowId xmlns:a16="http://schemas.microsoft.com/office/drawing/2014/main" val="159664215"/>
                  </a:ext>
                </a:extLst>
              </a:tr>
              <a:tr h="306847">
                <a:tc>
                  <a:txBody>
                    <a:bodyPr/>
                    <a:lstStyle/>
                    <a:p>
                      <a:r>
                        <a:rPr lang="en-US" sz="1600" dirty="0"/>
                        <a:t>Operating Cycle (days)</a:t>
                      </a:r>
                    </a:p>
                  </a:txBody>
                  <a:tcPr/>
                </a:tc>
                <a:tc>
                  <a:txBody>
                    <a:bodyPr/>
                    <a:lstStyle/>
                    <a:p>
                      <a:pPr algn="ctr"/>
                      <a:r>
                        <a:rPr lang="en-US" sz="1600" dirty="0"/>
                        <a:t>1-60</a:t>
                      </a:r>
                    </a:p>
                  </a:txBody>
                  <a:tcPr anchor="ctr"/>
                </a:tc>
                <a:tc>
                  <a:txBody>
                    <a:bodyPr/>
                    <a:lstStyle/>
                    <a:p>
                      <a:pPr algn="ctr"/>
                      <a:r>
                        <a:rPr lang="en-US" sz="1600" dirty="0"/>
                        <a:t>26</a:t>
                      </a:r>
                    </a:p>
                  </a:txBody>
                  <a:tcPr anchor="ctr"/>
                </a:tc>
                <a:tc>
                  <a:txBody>
                    <a:bodyPr/>
                    <a:lstStyle/>
                    <a:p>
                      <a:pPr algn="ctr"/>
                      <a:r>
                        <a:rPr lang="en-US" sz="1600" dirty="0"/>
                        <a:t>≤ 70</a:t>
                      </a:r>
                    </a:p>
                  </a:txBody>
                  <a:tcPr anchor="ctr"/>
                </a:tc>
                <a:tc>
                  <a:txBody>
                    <a:bodyPr/>
                    <a:lstStyle/>
                    <a:p>
                      <a:pPr algn="ctr"/>
                      <a:r>
                        <a:rPr lang="en-US" sz="1600" dirty="0"/>
                        <a:t>7</a:t>
                      </a:r>
                    </a:p>
                  </a:txBody>
                  <a:tcPr anchor="ctr"/>
                </a:tc>
                <a:tc>
                  <a:txBody>
                    <a:bodyPr/>
                    <a:lstStyle/>
                    <a:p>
                      <a:pPr algn="ctr"/>
                      <a:r>
                        <a:rPr lang="en-US" sz="1600" dirty="0"/>
                        <a:t>38.5</a:t>
                      </a:r>
                    </a:p>
                  </a:txBody>
                  <a:tcPr anchor="ctr"/>
                </a:tc>
                <a:extLst>
                  <a:ext uri="{0D108BD9-81ED-4DB2-BD59-A6C34878D82A}">
                    <a16:rowId xmlns:a16="http://schemas.microsoft.com/office/drawing/2014/main" val="147983612"/>
                  </a:ext>
                </a:extLst>
              </a:tr>
              <a:tr h="222539">
                <a:tc>
                  <a:txBody>
                    <a:bodyPr/>
                    <a:lstStyle/>
                    <a:p>
                      <a:r>
                        <a:rPr lang="en-US" sz="1600" dirty="0"/>
                        <a:t>Fuel Type</a:t>
                      </a:r>
                    </a:p>
                  </a:txBody>
                  <a:tcPr/>
                </a:tc>
                <a:tc>
                  <a:txBody>
                    <a:bodyPr/>
                    <a:lstStyle/>
                    <a:p>
                      <a:pPr algn="ctr"/>
                      <a:r>
                        <a:rPr lang="en-US" sz="1600" dirty="0"/>
                        <a:t>U-Al</a:t>
                      </a:r>
                      <a:r>
                        <a:rPr lang="en-US" sz="1600" baseline="-25000" dirty="0"/>
                        <a:t>x</a:t>
                      </a:r>
                    </a:p>
                  </a:txBody>
                  <a:tcPr anchor="ctr"/>
                </a:tc>
                <a:tc>
                  <a:txBody>
                    <a:bodyPr/>
                    <a:lstStyle/>
                    <a:p>
                      <a:pPr algn="ctr"/>
                      <a:r>
                        <a:rPr lang="en-US" sz="1600" dirty="0"/>
                        <a:t>U</a:t>
                      </a:r>
                      <a:r>
                        <a:rPr lang="en-US" sz="1600" baseline="-25000" dirty="0"/>
                        <a:t>3</a:t>
                      </a:r>
                      <a:r>
                        <a:rPr lang="en-US" sz="1600" dirty="0"/>
                        <a:t>O</a:t>
                      </a:r>
                      <a:r>
                        <a:rPr lang="en-US" sz="1600" baseline="-25000" dirty="0"/>
                        <a:t>8</a:t>
                      </a:r>
                      <a:r>
                        <a:rPr lang="en-US" sz="1600" dirty="0"/>
                        <a:t>-Al</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404040"/>
                          </a:solidFill>
                          <a:effectLst/>
                          <a:uLnTx/>
                          <a:uFillTx/>
                          <a:latin typeface="Calibri"/>
                          <a:ea typeface="+mn-ea"/>
                          <a:cs typeface="+mn-cs"/>
                        </a:rPr>
                        <a:t>U-Al</a:t>
                      </a:r>
                      <a:r>
                        <a:rPr kumimoji="0" lang="en-US" sz="1600" b="0" i="0" u="none" strike="noStrike" kern="1200" cap="none" spc="0" normalizeH="0" baseline="-25000" noProof="0" dirty="0">
                          <a:ln>
                            <a:noFill/>
                          </a:ln>
                          <a:solidFill>
                            <a:srgbClr val="404040"/>
                          </a:solidFill>
                          <a:effectLst/>
                          <a:uLnTx/>
                          <a:uFillTx/>
                          <a:latin typeface="Calibri"/>
                          <a:ea typeface="+mn-ea"/>
                          <a:cs typeface="+mn-cs"/>
                        </a:rPr>
                        <a:t>x</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404040"/>
                          </a:solidFill>
                          <a:effectLst/>
                          <a:uLnTx/>
                          <a:uFillTx/>
                          <a:latin typeface="Calibri"/>
                          <a:ea typeface="+mn-ea"/>
                          <a:cs typeface="+mn-cs"/>
                        </a:rPr>
                        <a:t>U-Al</a:t>
                      </a:r>
                      <a:r>
                        <a:rPr kumimoji="0" lang="en-US" sz="1600" b="0" i="0" u="none" strike="noStrike" kern="1200" cap="none" spc="0" normalizeH="0" baseline="-25000" noProof="0" dirty="0">
                          <a:ln>
                            <a:noFill/>
                          </a:ln>
                          <a:solidFill>
                            <a:srgbClr val="404040"/>
                          </a:solidFill>
                          <a:effectLst/>
                          <a:uLnTx/>
                          <a:uFillTx/>
                          <a:latin typeface="Calibri"/>
                          <a:ea typeface="+mn-ea"/>
                          <a:cs typeface="+mn-cs"/>
                        </a:rPr>
                        <a:t>x</a:t>
                      </a:r>
                    </a:p>
                  </a:txBody>
                  <a:tcPr anchor="ctr"/>
                </a:tc>
                <a:tc>
                  <a:txBody>
                    <a:bodyPr/>
                    <a:lstStyle/>
                    <a:p>
                      <a:pPr algn="ctr"/>
                      <a:r>
                        <a:rPr lang="en-US" sz="1600" dirty="0">
                          <a:solidFill>
                            <a:schemeClr val="tx1"/>
                          </a:solidFill>
                        </a:rPr>
                        <a:t>U</a:t>
                      </a:r>
                      <a:r>
                        <a:rPr lang="en-US" sz="1600" baseline="-25000" dirty="0">
                          <a:solidFill>
                            <a:schemeClr val="tx1"/>
                          </a:solidFill>
                        </a:rPr>
                        <a:t>3</a:t>
                      </a:r>
                      <a:r>
                        <a:rPr lang="en-US" sz="1600" dirty="0">
                          <a:solidFill>
                            <a:schemeClr val="tx1"/>
                          </a:solidFill>
                        </a:rPr>
                        <a:t>O</a:t>
                      </a:r>
                      <a:r>
                        <a:rPr lang="en-US" sz="1600" baseline="-25000" dirty="0">
                          <a:solidFill>
                            <a:schemeClr val="tx1"/>
                          </a:solidFill>
                        </a:rPr>
                        <a:t>8</a:t>
                      </a:r>
                      <a:r>
                        <a:rPr lang="en-US" sz="1600" baseline="0" dirty="0">
                          <a:solidFill>
                            <a:schemeClr val="tx1"/>
                          </a:solidFill>
                        </a:rPr>
                        <a:t>-Al</a:t>
                      </a:r>
                      <a:endParaRPr lang="en-US" sz="1600" dirty="0">
                        <a:solidFill>
                          <a:schemeClr val="tx1"/>
                        </a:solidFill>
                      </a:endParaRPr>
                    </a:p>
                  </a:txBody>
                  <a:tcPr anchor="ctr"/>
                </a:tc>
                <a:extLst>
                  <a:ext uri="{0D108BD9-81ED-4DB2-BD59-A6C34878D82A}">
                    <a16:rowId xmlns:a16="http://schemas.microsoft.com/office/drawing/2014/main" val="3755536194"/>
                  </a:ext>
                </a:extLst>
              </a:tr>
              <a:tr h="222539">
                <a:tc>
                  <a:txBody>
                    <a:bodyPr/>
                    <a:lstStyle/>
                    <a:p>
                      <a:r>
                        <a:rPr lang="en-US" sz="1600" dirty="0"/>
                        <a:t>Number of Elements</a:t>
                      </a:r>
                    </a:p>
                  </a:txBody>
                  <a:tcPr/>
                </a:tc>
                <a:tc>
                  <a:txBody>
                    <a:bodyPr/>
                    <a:lstStyle/>
                    <a:p>
                      <a:pPr algn="ctr"/>
                      <a:r>
                        <a:rPr lang="en-US" sz="1600" dirty="0"/>
                        <a:t>40</a:t>
                      </a:r>
                    </a:p>
                  </a:txBody>
                  <a:tcPr anchor="ctr"/>
                </a:tc>
                <a:tc>
                  <a:txBody>
                    <a:bodyPr/>
                    <a:lstStyle/>
                    <a:p>
                      <a:pPr algn="ctr"/>
                      <a:r>
                        <a:rPr lang="en-US" sz="1600" dirty="0"/>
                        <a:t>2</a:t>
                      </a:r>
                    </a:p>
                  </a:txBody>
                  <a:tcPr anchor="ctr"/>
                </a:tc>
                <a:tc>
                  <a:txBody>
                    <a:bodyPr/>
                    <a:lstStyle/>
                    <a:p>
                      <a:pPr algn="ctr"/>
                      <a:r>
                        <a:rPr lang="en-US" sz="1600" dirty="0"/>
                        <a:t>24</a:t>
                      </a:r>
                    </a:p>
                  </a:txBody>
                  <a:tcPr anchor="ctr"/>
                </a:tc>
                <a:tc>
                  <a:txBody>
                    <a:bodyPr/>
                    <a:lstStyle/>
                    <a:p>
                      <a:pPr algn="ctr"/>
                      <a:r>
                        <a:rPr lang="en-US" sz="1600" dirty="0"/>
                        <a:t>8</a:t>
                      </a:r>
                    </a:p>
                  </a:txBody>
                  <a:tcPr anchor="ctr"/>
                </a:tc>
                <a:tc>
                  <a:txBody>
                    <a:bodyPr/>
                    <a:lstStyle/>
                    <a:p>
                      <a:pPr algn="ctr"/>
                      <a:r>
                        <a:rPr lang="en-US" sz="1600" dirty="0"/>
                        <a:t>30</a:t>
                      </a:r>
                    </a:p>
                  </a:txBody>
                  <a:tcPr anchor="ctr"/>
                </a:tc>
                <a:extLst>
                  <a:ext uri="{0D108BD9-81ED-4DB2-BD59-A6C34878D82A}">
                    <a16:rowId xmlns:a16="http://schemas.microsoft.com/office/drawing/2014/main" val="3254569623"/>
                  </a:ext>
                </a:extLst>
              </a:tr>
              <a:tr h="306847">
                <a:tc>
                  <a:txBody>
                    <a:bodyPr/>
                    <a:lstStyle/>
                    <a:p>
                      <a:r>
                        <a:rPr lang="en-US" sz="1600" dirty="0"/>
                        <a:t>Peak Heat Flux (W/cm</a:t>
                      </a:r>
                      <a:r>
                        <a:rPr lang="en-US" sz="1600" baseline="30000" dirty="0"/>
                        <a:t>2</a:t>
                      </a:r>
                      <a:r>
                        <a:rPr lang="en-US" sz="1600" dirty="0"/>
                        <a:t>)</a:t>
                      </a:r>
                    </a:p>
                  </a:txBody>
                  <a:tcPr/>
                </a:tc>
                <a:tc>
                  <a:txBody>
                    <a:bodyPr/>
                    <a:lstStyle/>
                    <a:p>
                      <a:pPr algn="ctr"/>
                      <a:r>
                        <a:rPr lang="en-US" sz="1600" dirty="0"/>
                        <a:t>476</a:t>
                      </a:r>
                    </a:p>
                  </a:txBody>
                  <a:tcPr anchor="ctr"/>
                </a:tc>
                <a:tc>
                  <a:txBody>
                    <a:bodyPr/>
                    <a:lstStyle/>
                    <a:p>
                      <a:pPr algn="ctr"/>
                      <a:r>
                        <a:rPr lang="en-US" sz="1600" dirty="0"/>
                        <a:t>320</a:t>
                      </a:r>
                    </a:p>
                  </a:txBody>
                  <a:tcPr anchor="ctr"/>
                </a:tc>
                <a:tc>
                  <a:txBody>
                    <a:bodyPr/>
                    <a:lstStyle/>
                    <a:p>
                      <a:pPr algn="ctr"/>
                      <a:r>
                        <a:rPr lang="en-US" sz="1600" dirty="0"/>
                        <a:t>71</a:t>
                      </a:r>
                    </a:p>
                  </a:txBody>
                  <a:tcPr anchor="ctr"/>
                </a:tc>
                <a:tc>
                  <a:txBody>
                    <a:bodyPr/>
                    <a:lstStyle/>
                    <a:p>
                      <a:pPr algn="ctr"/>
                      <a:r>
                        <a:rPr lang="en-US" sz="1600" dirty="0"/>
                        <a:t>198</a:t>
                      </a:r>
                    </a:p>
                  </a:txBody>
                  <a:tcPr anchor="ctr"/>
                </a:tc>
                <a:tc>
                  <a:txBody>
                    <a:bodyPr/>
                    <a:lstStyle/>
                    <a:p>
                      <a:pPr algn="ctr"/>
                      <a:r>
                        <a:rPr lang="en-US" sz="1600" dirty="0"/>
                        <a:t>107</a:t>
                      </a:r>
                    </a:p>
                  </a:txBody>
                  <a:tcPr anchor="ctr"/>
                </a:tc>
                <a:extLst>
                  <a:ext uri="{0D108BD9-81ED-4DB2-BD59-A6C34878D82A}">
                    <a16:rowId xmlns:a16="http://schemas.microsoft.com/office/drawing/2014/main" val="3944154324"/>
                  </a:ext>
                </a:extLst>
              </a:tr>
              <a:tr h="306847">
                <a:tc>
                  <a:txBody>
                    <a:bodyPr/>
                    <a:lstStyle/>
                    <a:p>
                      <a:r>
                        <a:rPr lang="en-US" sz="1600" dirty="0"/>
                        <a:t>Coolant Type</a:t>
                      </a:r>
                    </a:p>
                  </a:txBody>
                  <a:tcPr/>
                </a:tc>
                <a:tc>
                  <a:txBody>
                    <a:bodyPr/>
                    <a:lstStyle/>
                    <a:p>
                      <a:pPr algn="ctr"/>
                      <a:r>
                        <a:rPr lang="en-US" sz="1600" dirty="0"/>
                        <a:t>H</a:t>
                      </a:r>
                      <a:r>
                        <a:rPr lang="en-US" sz="1600" baseline="-25000" dirty="0"/>
                        <a:t>2</a:t>
                      </a:r>
                      <a:r>
                        <a:rPr lang="en-US" sz="1600" dirty="0"/>
                        <a:t>O</a:t>
                      </a:r>
                    </a:p>
                  </a:txBody>
                  <a:tcPr anchor="ctr"/>
                </a:tc>
                <a:tc>
                  <a:txBody>
                    <a:bodyPr/>
                    <a:lstStyle/>
                    <a:p>
                      <a:pPr algn="ctr"/>
                      <a:r>
                        <a:rPr lang="en-US" sz="1600" dirty="0"/>
                        <a:t>H</a:t>
                      </a:r>
                      <a:r>
                        <a:rPr lang="en-US" sz="1600" baseline="-25000" dirty="0"/>
                        <a:t>2</a:t>
                      </a:r>
                      <a:r>
                        <a:rPr lang="en-US" sz="1600" dirty="0"/>
                        <a:t>O</a:t>
                      </a:r>
                    </a:p>
                  </a:txBody>
                  <a:tcPr anchor="ctr"/>
                </a:tc>
                <a:tc>
                  <a:txBody>
                    <a:bodyPr/>
                    <a:lstStyle/>
                    <a:p>
                      <a:pPr algn="ctr"/>
                      <a:r>
                        <a:rPr lang="en-US" sz="1600" dirty="0"/>
                        <a:t>H</a:t>
                      </a:r>
                      <a:r>
                        <a:rPr lang="en-US" sz="1600" baseline="-25000" dirty="0"/>
                        <a:t>2</a:t>
                      </a:r>
                      <a:r>
                        <a:rPr lang="en-US" sz="1600" dirty="0"/>
                        <a:t>O</a:t>
                      </a:r>
                    </a:p>
                  </a:txBody>
                  <a:tcPr anchor="ctr"/>
                </a:tc>
                <a:tc>
                  <a:txBody>
                    <a:bodyPr/>
                    <a:lstStyle/>
                    <a:p>
                      <a:pPr algn="ctr"/>
                      <a:r>
                        <a:rPr lang="en-US" sz="1600" dirty="0"/>
                        <a:t>H</a:t>
                      </a:r>
                      <a:r>
                        <a:rPr lang="en-US" sz="1600" baseline="-25000" dirty="0"/>
                        <a:t>2</a:t>
                      </a:r>
                      <a:r>
                        <a:rPr lang="en-US" sz="1600" dirty="0"/>
                        <a:t>O</a:t>
                      </a:r>
                    </a:p>
                  </a:txBody>
                  <a:tcPr anchor="ctr"/>
                </a:tc>
                <a:tc>
                  <a:txBody>
                    <a:bodyPr/>
                    <a:lstStyle/>
                    <a:p>
                      <a:pPr algn="ctr"/>
                      <a:r>
                        <a:rPr lang="en-US" sz="1600" dirty="0"/>
                        <a:t>D</a:t>
                      </a:r>
                      <a:r>
                        <a:rPr lang="en-US" sz="1600" baseline="-25000" dirty="0"/>
                        <a:t>2</a:t>
                      </a:r>
                      <a:r>
                        <a:rPr lang="en-US" sz="1600" dirty="0"/>
                        <a:t>O</a:t>
                      </a:r>
                    </a:p>
                  </a:txBody>
                  <a:tcPr anchor="ctr"/>
                </a:tc>
                <a:extLst>
                  <a:ext uri="{0D108BD9-81ED-4DB2-BD59-A6C34878D82A}">
                    <a16:rowId xmlns:a16="http://schemas.microsoft.com/office/drawing/2014/main" val="3361199789"/>
                  </a:ext>
                </a:extLst>
              </a:tr>
              <a:tr h="306847">
                <a:tc>
                  <a:txBody>
                    <a:bodyPr/>
                    <a:lstStyle/>
                    <a:p>
                      <a:r>
                        <a:rPr lang="en-US" sz="1600" dirty="0"/>
                        <a:t>Regulator</a:t>
                      </a:r>
                    </a:p>
                  </a:txBody>
                  <a:tcPr/>
                </a:tc>
                <a:tc>
                  <a:txBody>
                    <a:bodyPr/>
                    <a:lstStyle/>
                    <a:p>
                      <a:pPr algn="ctr"/>
                      <a:r>
                        <a:rPr lang="en-US" sz="1600" dirty="0"/>
                        <a:t>DOE-NE</a:t>
                      </a:r>
                    </a:p>
                  </a:txBody>
                  <a:tcPr anchor="ctr"/>
                </a:tc>
                <a:tc>
                  <a:txBody>
                    <a:bodyPr/>
                    <a:lstStyle/>
                    <a:p>
                      <a:pPr algn="ctr"/>
                      <a:r>
                        <a:rPr lang="en-US" sz="1600" dirty="0"/>
                        <a:t>DOE-Science</a:t>
                      </a:r>
                    </a:p>
                  </a:txBody>
                  <a:tcPr anchor="ctr"/>
                </a:tc>
                <a:tc>
                  <a:txBody>
                    <a:bodyPr/>
                    <a:lstStyle/>
                    <a:p>
                      <a:pPr algn="ctr"/>
                      <a:r>
                        <a:rPr lang="en-US" sz="1600" dirty="0"/>
                        <a:t>NRC</a:t>
                      </a:r>
                    </a:p>
                  </a:txBody>
                  <a:tcPr anchor="ctr"/>
                </a:tc>
                <a:tc>
                  <a:txBody>
                    <a:bodyPr/>
                    <a:lstStyle/>
                    <a:p>
                      <a:pPr algn="ctr"/>
                      <a:r>
                        <a:rPr lang="en-US" sz="1600" dirty="0"/>
                        <a:t>NRC</a:t>
                      </a:r>
                    </a:p>
                  </a:txBody>
                  <a:tcPr anchor="ctr"/>
                </a:tc>
                <a:tc>
                  <a:txBody>
                    <a:bodyPr/>
                    <a:lstStyle/>
                    <a:p>
                      <a:pPr algn="ctr"/>
                      <a:r>
                        <a:rPr lang="en-US" sz="1600" dirty="0"/>
                        <a:t>NRC</a:t>
                      </a:r>
                    </a:p>
                  </a:txBody>
                  <a:tcPr anchor="ctr"/>
                </a:tc>
                <a:extLst>
                  <a:ext uri="{0D108BD9-81ED-4DB2-BD59-A6C34878D82A}">
                    <a16:rowId xmlns:a16="http://schemas.microsoft.com/office/drawing/2014/main" val="1430575668"/>
                  </a:ext>
                </a:extLst>
              </a:tr>
            </a:tbl>
          </a:graphicData>
        </a:graphic>
      </p:graphicFrame>
    </p:spTree>
    <p:extLst>
      <p:ext uri="{BB962C8B-B14F-4D97-AF65-F5344CB8AC3E}">
        <p14:creationId xmlns:p14="http://schemas.microsoft.com/office/powerpoint/2010/main" val="670083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44A39-B53A-CA52-D439-3C03944D23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E33ADB-6369-C200-6038-568AE3809470}"/>
              </a:ext>
            </a:extLst>
          </p:cNvPr>
          <p:cNvSpPr>
            <a:spLocks noGrp="1"/>
          </p:cNvSpPr>
          <p:nvPr>
            <p:ph type="title"/>
          </p:nvPr>
        </p:nvSpPr>
        <p:spPr>
          <a:xfrm>
            <a:off x="574040" y="0"/>
            <a:ext cx="10515600" cy="1325563"/>
          </a:xfrm>
        </p:spPr>
        <p:txBody>
          <a:bodyPr>
            <a:normAutofit/>
          </a:bodyPr>
          <a:lstStyle/>
          <a:p>
            <a:r>
              <a:rPr lang="en-US" sz="3800" dirty="0"/>
              <a:t>Comparisons with Power Reactors</a:t>
            </a:r>
          </a:p>
        </p:txBody>
      </p:sp>
      <p:grpSp>
        <p:nvGrpSpPr>
          <p:cNvPr id="14" name="Group 13">
            <a:extLst>
              <a:ext uri="{FF2B5EF4-FFF2-40B4-BE49-F238E27FC236}">
                <a16:creationId xmlns:a16="http://schemas.microsoft.com/office/drawing/2014/main" id="{563C19C7-B671-EB3F-8A29-CCA73686B22F}"/>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34522517-7009-20C4-6DB2-3B43E11DF272}"/>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61DB890C-B693-4076-A98E-F3F4B802CCB0}"/>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652BAED1-392F-64D6-842F-E27D1DAD3579}"/>
              </a:ext>
            </a:extLst>
          </p:cNvPr>
          <p:cNvSpPr>
            <a:spLocks noGrp="1"/>
          </p:cNvSpPr>
          <p:nvPr>
            <p:ph type="sldNum" sz="quarter" idx="12"/>
          </p:nvPr>
        </p:nvSpPr>
        <p:spPr>
          <a:xfrm>
            <a:off x="11825868" y="6492875"/>
            <a:ext cx="366132" cy="365125"/>
          </a:xfrm>
        </p:spPr>
        <p:txBody>
          <a:bodyPr/>
          <a:lstStyle/>
          <a:p>
            <a:fld id="{61C45A3A-841E-C04D-A6C3-2A644B41F8FE}" type="slidenum">
              <a:rPr lang="en-US" smtClean="0"/>
              <a:t>8</a:t>
            </a:fld>
            <a:endParaRPr lang="en-US"/>
          </a:p>
        </p:txBody>
      </p:sp>
      <p:pic>
        <p:nvPicPr>
          <p:cNvPr id="1026" name="Picture 2" descr="− Research versus power reactors: the age . ">
            <a:extLst>
              <a:ext uri="{FF2B5EF4-FFF2-40B4-BE49-F238E27FC236}">
                <a16:creationId xmlns:a16="http://schemas.microsoft.com/office/drawing/2014/main" id="{6CC5F37A-9F85-DA90-25F1-CAC1F24AD35D}"/>
              </a:ext>
            </a:extLst>
          </p:cNvPr>
          <p:cNvPicPr>
            <a:picLocks noChangeAspect="1" noChangeArrowheads="1"/>
          </p:cNvPicPr>
          <p:nvPr/>
        </p:nvPicPr>
        <p:blipFill>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saturation sat="400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0" y="1228673"/>
            <a:ext cx="6007918" cy="50691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D075FD-586A-2536-B6DD-D11EC15B430C}"/>
              </a:ext>
            </a:extLst>
          </p:cNvPr>
          <p:cNvSpPr txBox="1"/>
          <p:nvPr/>
        </p:nvSpPr>
        <p:spPr>
          <a:xfrm>
            <a:off x="185457" y="6322015"/>
            <a:ext cx="652743" cy="369332"/>
          </a:xfrm>
          <a:prstGeom prst="rect">
            <a:avLst/>
          </a:prstGeom>
          <a:noFill/>
        </p:spPr>
        <p:txBody>
          <a:bodyPr wrap="none" rtlCol="0">
            <a:spAutoFit/>
          </a:bodyPr>
          <a:lstStyle/>
          <a:p>
            <a:r>
              <a:rPr lang="en-US" b="1" dirty="0">
                <a:solidFill>
                  <a:srgbClr val="FF0000"/>
                </a:solidFill>
                <a:effectLst>
                  <a:outerShdw blurRad="38100" dist="38100" dir="2700000" algn="tl">
                    <a:srgbClr val="000000">
                      <a:alpha val="43137"/>
                    </a:srgbClr>
                  </a:outerShdw>
                </a:effectLst>
              </a:rPr>
              <a:t>2011</a:t>
            </a:r>
          </a:p>
        </p:txBody>
      </p:sp>
      <p:sp>
        <p:nvSpPr>
          <p:cNvPr id="6" name="TextBox 5">
            <a:extLst>
              <a:ext uri="{FF2B5EF4-FFF2-40B4-BE49-F238E27FC236}">
                <a16:creationId xmlns:a16="http://schemas.microsoft.com/office/drawing/2014/main" id="{B4EE5C58-E334-D166-2E01-56DA4C721E16}"/>
              </a:ext>
            </a:extLst>
          </p:cNvPr>
          <p:cNvSpPr txBox="1"/>
          <p:nvPr/>
        </p:nvSpPr>
        <p:spPr>
          <a:xfrm>
            <a:off x="838200" y="6323394"/>
            <a:ext cx="5035760" cy="400110"/>
          </a:xfrm>
          <a:prstGeom prst="rect">
            <a:avLst/>
          </a:prstGeom>
          <a:noFill/>
        </p:spPr>
        <p:txBody>
          <a:bodyPr wrap="square">
            <a:spAutoFit/>
          </a:bodyPr>
          <a:lstStyle/>
          <a:p>
            <a:r>
              <a:rPr lang="en-US" sz="1000" dirty="0">
                <a:hlinkClick r:id="rId6"/>
              </a:rPr>
              <a:t>https://www.researchgate.net/publication/282869203_Decommissioning_research_reactors_A_case_of_a_reference_accident_scenario</a:t>
            </a:r>
            <a:endParaRPr lang="en-US" sz="1000" dirty="0"/>
          </a:p>
        </p:txBody>
      </p:sp>
      <p:pic>
        <p:nvPicPr>
          <p:cNvPr id="9" name="Picture 8">
            <a:extLst>
              <a:ext uri="{FF2B5EF4-FFF2-40B4-BE49-F238E27FC236}">
                <a16:creationId xmlns:a16="http://schemas.microsoft.com/office/drawing/2014/main" id="{65688F52-CAB7-A5CF-D6CA-991D71337ABF}"/>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6104629" y="1517144"/>
            <a:ext cx="5811145" cy="4938995"/>
          </a:xfrm>
          <a:prstGeom prst="rect">
            <a:avLst/>
          </a:prstGeom>
          <a:ln>
            <a:solidFill>
              <a:schemeClr val="tx1"/>
            </a:solidFill>
          </a:ln>
        </p:spPr>
      </p:pic>
      <p:pic>
        <p:nvPicPr>
          <p:cNvPr id="10" name="Picture 9">
            <a:extLst>
              <a:ext uri="{FF2B5EF4-FFF2-40B4-BE49-F238E27FC236}">
                <a16:creationId xmlns:a16="http://schemas.microsoft.com/office/drawing/2014/main" id="{91D937AC-A416-0E07-D4C1-C3F58E0AED6B}"/>
              </a:ext>
            </a:extLst>
          </p:cNvPr>
          <p:cNvPicPr>
            <a:picLocks noChangeAspect="1"/>
          </p:cNvPicPr>
          <p:nvPr/>
        </p:nvPicPr>
        <p:blipFill>
          <a:blip r:embed="rId8"/>
          <a:stretch>
            <a:fillRect/>
          </a:stretch>
        </p:blipFill>
        <p:spPr>
          <a:xfrm>
            <a:off x="6104629" y="1517143"/>
            <a:ext cx="5811145" cy="4938995"/>
          </a:xfrm>
          <a:prstGeom prst="rect">
            <a:avLst/>
          </a:prstGeom>
          <a:ln>
            <a:solidFill>
              <a:schemeClr val="tx1"/>
            </a:solidFill>
          </a:ln>
        </p:spPr>
      </p:pic>
      <p:sp>
        <p:nvSpPr>
          <p:cNvPr id="11" name="TextBox 10">
            <a:extLst>
              <a:ext uri="{FF2B5EF4-FFF2-40B4-BE49-F238E27FC236}">
                <a16:creationId xmlns:a16="http://schemas.microsoft.com/office/drawing/2014/main" id="{45C94CC2-2C20-7B5D-4A52-A6534D0DBA72}"/>
              </a:ext>
            </a:extLst>
          </p:cNvPr>
          <p:cNvSpPr txBox="1"/>
          <p:nvPr/>
        </p:nvSpPr>
        <p:spPr>
          <a:xfrm>
            <a:off x="7995332" y="1156531"/>
            <a:ext cx="2183034" cy="369332"/>
          </a:xfrm>
          <a:prstGeom prst="rect">
            <a:avLst/>
          </a:prstGeom>
          <a:noFill/>
        </p:spPr>
        <p:txBody>
          <a:bodyPr wrap="none" rtlCol="0">
            <a:spAutoFit/>
          </a:bodyPr>
          <a:lstStyle/>
          <a:p>
            <a:r>
              <a:rPr lang="en-US" i="1" dirty="0"/>
              <a:t>Values are estimates!</a:t>
            </a:r>
          </a:p>
        </p:txBody>
      </p:sp>
    </p:spTree>
    <p:extLst>
      <p:ext uri="{BB962C8B-B14F-4D97-AF65-F5344CB8AC3E}">
        <p14:creationId xmlns:p14="http://schemas.microsoft.com/office/powerpoint/2010/main" val="3956217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399FF-8BAE-B8CB-E35E-77BA8DF392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516E4B-B65B-4707-59C3-DCFAAA7B4707}"/>
              </a:ext>
            </a:extLst>
          </p:cNvPr>
          <p:cNvSpPr>
            <a:spLocks noGrp="1"/>
          </p:cNvSpPr>
          <p:nvPr>
            <p:ph type="title"/>
          </p:nvPr>
        </p:nvSpPr>
        <p:spPr>
          <a:xfrm>
            <a:off x="574040" y="0"/>
            <a:ext cx="10515600" cy="1325563"/>
          </a:xfrm>
        </p:spPr>
        <p:txBody>
          <a:bodyPr>
            <a:normAutofit/>
          </a:bodyPr>
          <a:lstStyle/>
          <a:p>
            <a:r>
              <a:rPr lang="en-US" sz="3800" dirty="0"/>
              <a:t>USHPRRs </a:t>
            </a:r>
            <a:r>
              <a:rPr lang="en-US" sz="3800" baseline="-25000" dirty="0"/>
              <a:t>US High Performance Research Reactors</a:t>
            </a:r>
            <a:endParaRPr lang="en-US" sz="2000" dirty="0"/>
          </a:p>
        </p:txBody>
      </p:sp>
      <p:grpSp>
        <p:nvGrpSpPr>
          <p:cNvPr id="14" name="Group 13">
            <a:extLst>
              <a:ext uri="{FF2B5EF4-FFF2-40B4-BE49-F238E27FC236}">
                <a16:creationId xmlns:a16="http://schemas.microsoft.com/office/drawing/2014/main" id="{8FBB99BA-9AD9-2EA0-E05D-F43BD9480061}"/>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1DAA5FA1-3B36-F430-F223-21B65D08E178}"/>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AE37FDCF-31C1-C8A4-A774-456E58561CF1}"/>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370F5212-6E3D-7D8E-BB3B-9102B49C929E}"/>
              </a:ext>
            </a:extLst>
          </p:cNvPr>
          <p:cNvSpPr>
            <a:spLocks noGrp="1"/>
          </p:cNvSpPr>
          <p:nvPr>
            <p:ph type="sldNum" sz="quarter" idx="12"/>
          </p:nvPr>
        </p:nvSpPr>
        <p:spPr>
          <a:xfrm>
            <a:off x="11617960" y="683835"/>
            <a:ext cx="500900" cy="365125"/>
          </a:xfrm>
        </p:spPr>
        <p:txBody>
          <a:bodyPr/>
          <a:lstStyle/>
          <a:p>
            <a:fld id="{61C45A3A-841E-C04D-A6C3-2A644B41F8FE}" type="slidenum">
              <a:rPr lang="en-US" smtClean="0"/>
              <a:t>9</a:t>
            </a:fld>
            <a:endParaRPr lang="en-US"/>
          </a:p>
        </p:txBody>
      </p:sp>
      <p:grpSp>
        <p:nvGrpSpPr>
          <p:cNvPr id="3" name="Group 2">
            <a:extLst>
              <a:ext uri="{FF2B5EF4-FFF2-40B4-BE49-F238E27FC236}">
                <a16:creationId xmlns:a16="http://schemas.microsoft.com/office/drawing/2014/main" id="{72CAA625-5770-ECD9-EE40-C96DAB5211D2}"/>
              </a:ext>
            </a:extLst>
          </p:cNvPr>
          <p:cNvGrpSpPr/>
          <p:nvPr/>
        </p:nvGrpSpPr>
        <p:grpSpPr>
          <a:xfrm>
            <a:off x="11591" y="1382714"/>
            <a:ext cx="12196031" cy="1981574"/>
            <a:chOff x="12582" y="2687602"/>
            <a:chExt cx="12970490" cy="2189572"/>
          </a:xfrm>
        </p:grpSpPr>
        <p:pic>
          <p:nvPicPr>
            <p:cNvPr id="7" name="Picture 6">
              <a:extLst>
                <a:ext uri="{FF2B5EF4-FFF2-40B4-BE49-F238E27FC236}">
                  <a16:creationId xmlns:a16="http://schemas.microsoft.com/office/drawing/2014/main" id="{25973417-C319-AC29-58F6-6EBFFE3B2805}"/>
                </a:ext>
              </a:extLst>
            </p:cNvPr>
            <p:cNvPicPr>
              <a:picLocks noChangeAspect="1"/>
            </p:cNvPicPr>
            <p:nvPr/>
          </p:nvPicPr>
          <p:blipFill rotWithShape="1">
            <a:blip r:embed="rId4">
              <a:extLst>
                <a:ext uri="{28A0092B-C50C-407E-A947-70E740481C1C}">
                  <a14:useLocalDpi xmlns:a14="http://schemas.microsoft.com/office/drawing/2010/main" val="0"/>
                </a:ext>
              </a:extLst>
            </a:blip>
            <a:srcRect l="24964" t="12809"/>
            <a:stretch/>
          </p:blipFill>
          <p:spPr>
            <a:xfrm>
              <a:off x="2196581" y="2691443"/>
              <a:ext cx="2819333" cy="2185731"/>
            </a:xfrm>
            <a:prstGeom prst="rect">
              <a:avLst/>
            </a:prstGeom>
          </p:spPr>
        </p:pic>
        <p:pic>
          <p:nvPicPr>
            <p:cNvPr id="11" name="Picture 8" descr="http://www.isu.edu/departments/inse/images/atr.jpg">
              <a:extLst>
                <a:ext uri="{FF2B5EF4-FFF2-40B4-BE49-F238E27FC236}">
                  <a16:creationId xmlns:a16="http://schemas.microsoft.com/office/drawing/2014/main" id="{B2266271-1AD6-38BC-4905-C024F1296D77}"/>
                </a:ext>
              </a:extLst>
            </p:cNvPr>
            <p:cNvPicPr>
              <a:picLocks noChangeAspect="1" noChangeArrowheads="1"/>
            </p:cNvPicPr>
            <p:nvPr/>
          </p:nvPicPr>
          <p:blipFill>
            <a:blip r:embed="rId5" cstate="print"/>
            <a:srcRect/>
            <a:stretch>
              <a:fillRect/>
            </a:stretch>
          </p:blipFill>
          <p:spPr bwMode="auto">
            <a:xfrm>
              <a:off x="12582" y="2687602"/>
              <a:ext cx="2185730" cy="2185730"/>
            </a:xfrm>
            <a:prstGeom prst="rect">
              <a:avLst/>
            </a:prstGeom>
            <a:noFill/>
            <a:ln w="9525">
              <a:noFill/>
              <a:miter lim="800000"/>
              <a:headEnd/>
              <a:tailEnd/>
            </a:ln>
          </p:spPr>
        </p:pic>
        <p:pic>
          <p:nvPicPr>
            <p:cNvPr id="15" name="Picture 9" descr="NISTbackground.jpg">
              <a:extLst>
                <a:ext uri="{FF2B5EF4-FFF2-40B4-BE49-F238E27FC236}">
                  <a16:creationId xmlns:a16="http://schemas.microsoft.com/office/drawing/2014/main" id="{4BFC2950-FB7D-7FC8-C32B-99E57D4B1414}"/>
                </a:ext>
              </a:extLst>
            </p:cNvPr>
            <p:cNvPicPr>
              <a:picLocks noChangeAspect="1"/>
            </p:cNvPicPr>
            <p:nvPr/>
          </p:nvPicPr>
          <p:blipFill>
            <a:blip r:embed="rId6" cstate="print"/>
            <a:srcRect/>
            <a:stretch>
              <a:fillRect/>
            </a:stretch>
          </p:blipFill>
          <p:spPr bwMode="auto">
            <a:xfrm>
              <a:off x="9704477" y="2688980"/>
              <a:ext cx="3278595" cy="2185729"/>
            </a:xfrm>
            <a:prstGeom prst="rect">
              <a:avLst/>
            </a:prstGeom>
            <a:noFill/>
            <a:ln w="9525">
              <a:noFill/>
              <a:miter lim="800000"/>
              <a:headEnd/>
              <a:tailEnd/>
            </a:ln>
          </p:spPr>
        </p:pic>
        <p:pic>
          <p:nvPicPr>
            <p:cNvPr id="16" name="Picture 12">
              <a:extLst>
                <a:ext uri="{FF2B5EF4-FFF2-40B4-BE49-F238E27FC236}">
                  <a16:creationId xmlns:a16="http://schemas.microsoft.com/office/drawing/2014/main" id="{D0DBA8B2-B372-74A6-8C48-06CC4047A8A3}"/>
                </a:ext>
              </a:extLst>
            </p:cNvPr>
            <p:cNvPicPr>
              <a:picLocks noChangeAspect="1" noChangeArrowheads="1"/>
            </p:cNvPicPr>
            <p:nvPr/>
          </p:nvPicPr>
          <p:blipFill rotWithShape="1">
            <a:blip r:embed="rId7" cstate="print"/>
            <a:srcRect l="18797" t="38149" r="22056" b="5711"/>
            <a:stretch/>
          </p:blipFill>
          <p:spPr bwMode="auto">
            <a:xfrm>
              <a:off x="7404128" y="2689484"/>
              <a:ext cx="2302825" cy="2185731"/>
            </a:xfrm>
            <a:prstGeom prst="rect">
              <a:avLst/>
            </a:prstGeom>
            <a:noFill/>
            <a:ln w="9525">
              <a:noFill/>
              <a:miter lim="800000"/>
              <a:headEnd/>
              <a:tailEnd/>
            </a:ln>
          </p:spPr>
        </p:pic>
        <p:pic>
          <p:nvPicPr>
            <p:cNvPr id="18" name="Picture 2">
              <a:extLst>
                <a:ext uri="{FF2B5EF4-FFF2-40B4-BE49-F238E27FC236}">
                  <a16:creationId xmlns:a16="http://schemas.microsoft.com/office/drawing/2014/main" id="{2587053A-DA9D-1CE6-D95A-BB7EEC1421B8}"/>
                </a:ext>
              </a:extLst>
            </p:cNvPr>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brightnessContrast bright="28000"/>
                      </a14:imgEffect>
                    </a14:imgLayer>
                  </a14:imgProps>
                </a:ext>
                <a:ext uri="{28A0092B-C50C-407E-A947-70E740481C1C}">
                  <a14:useLocalDpi xmlns:a14="http://schemas.microsoft.com/office/drawing/2010/main" val="0"/>
                </a:ext>
              </a:extLst>
            </a:blip>
            <a:srcRect l="6840" t="5659" r="4323" b="4637"/>
            <a:stretch/>
          </p:blipFill>
          <p:spPr bwMode="auto">
            <a:xfrm rot="16200000">
              <a:off x="5117783" y="2587616"/>
              <a:ext cx="2185731" cy="2389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1" name="TextBox 20">
            <a:extLst>
              <a:ext uri="{FF2B5EF4-FFF2-40B4-BE49-F238E27FC236}">
                <a16:creationId xmlns:a16="http://schemas.microsoft.com/office/drawing/2014/main" id="{2C99B7BA-CD19-FAD7-C83D-B76BA6FD258C}"/>
              </a:ext>
            </a:extLst>
          </p:cNvPr>
          <p:cNvSpPr txBox="1"/>
          <p:nvPr/>
        </p:nvSpPr>
        <p:spPr>
          <a:xfrm>
            <a:off x="4853755" y="1031880"/>
            <a:ext cx="2229992" cy="369332"/>
          </a:xfrm>
          <a:prstGeom prst="rect">
            <a:avLst/>
          </a:prstGeom>
          <a:noFill/>
        </p:spPr>
        <p:txBody>
          <a:bodyPr wrap="square" rtlCol="0">
            <a:spAutoFit/>
          </a:bodyPr>
          <a:lstStyle/>
          <a:p>
            <a:pPr algn="ctr"/>
            <a:r>
              <a:rPr lang="en-US" b="1" dirty="0"/>
              <a:t>MITR</a:t>
            </a:r>
          </a:p>
        </p:txBody>
      </p:sp>
      <p:sp>
        <p:nvSpPr>
          <p:cNvPr id="22" name="TextBox 21">
            <a:extLst>
              <a:ext uri="{FF2B5EF4-FFF2-40B4-BE49-F238E27FC236}">
                <a16:creationId xmlns:a16="http://schemas.microsoft.com/office/drawing/2014/main" id="{79F4CCE5-0FB4-5EFB-6327-F3021AC90CA0}"/>
              </a:ext>
            </a:extLst>
          </p:cNvPr>
          <p:cNvSpPr txBox="1"/>
          <p:nvPr/>
        </p:nvSpPr>
        <p:spPr>
          <a:xfrm>
            <a:off x="7075896" y="1031880"/>
            <a:ext cx="2178718" cy="369332"/>
          </a:xfrm>
          <a:prstGeom prst="rect">
            <a:avLst/>
          </a:prstGeom>
          <a:noFill/>
        </p:spPr>
        <p:txBody>
          <a:bodyPr wrap="square" rtlCol="0">
            <a:spAutoFit/>
          </a:bodyPr>
          <a:lstStyle/>
          <a:p>
            <a:pPr algn="ctr"/>
            <a:r>
              <a:rPr lang="en-US" b="1" dirty="0"/>
              <a:t>MURR</a:t>
            </a:r>
          </a:p>
        </p:txBody>
      </p:sp>
      <p:sp>
        <p:nvSpPr>
          <p:cNvPr id="23" name="TextBox 22">
            <a:extLst>
              <a:ext uri="{FF2B5EF4-FFF2-40B4-BE49-F238E27FC236}">
                <a16:creationId xmlns:a16="http://schemas.microsoft.com/office/drawing/2014/main" id="{90BA56D6-A9A1-F24D-BFBB-4D124DBA027C}"/>
              </a:ext>
            </a:extLst>
          </p:cNvPr>
          <p:cNvSpPr txBox="1"/>
          <p:nvPr/>
        </p:nvSpPr>
        <p:spPr>
          <a:xfrm>
            <a:off x="10429753" y="1031880"/>
            <a:ext cx="705642" cy="369332"/>
          </a:xfrm>
          <a:prstGeom prst="rect">
            <a:avLst/>
          </a:prstGeom>
          <a:noFill/>
        </p:spPr>
        <p:txBody>
          <a:bodyPr wrap="none" rtlCol="0">
            <a:spAutoFit/>
          </a:bodyPr>
          <a:lstStyle/>
          <a:p>
            <a:pPr algn="ctr"/>
            <a:r>
              <a:rPr lang="en-US" b="1" dirty="0"/>
              <a:t>NBSR</a:t>
            </a:r>
          </a:p>
        </p:txBody>
      </p:sp>
      <p:sp>
        <p:nvSpPr>
          <p:cNvPr id="24" name="TextBox 23">
            <a:extLst>
              <a:ext uri="{FF2B5EF4-FFF2-40B4-BE49-F238E27FC236}">
                <a16:creationId xmlns:a16="http://schemas.microsoft.com/office/drawing/2014/main" id="{00FAD7F0-5B3E-F4D9-1E82-D6CAFE068405}"/>
              </a:ext>
            </a:extLst>
          </p:cNvPr>
          <p:cNvSpPr txBox="1"/>
          <p:nvPr/>
        </p:nvSpPr>
        <p:spPr>
          <a:xfrm>
            <a:off x="758680" y="1031880"/>
            <a:ext cx="549766" cy="369332"/>
          </a:xfrm>
          <a:prstGeom prst="rect">
            <a:avLst/>
          </a:prstGeom>
          <a:noFill/>
        </p:spPr>
        <p:txBody>
          <a:bodyPr wrap="none" rtlCol="0">
            <a:spAutoFit/>
          </a:bodyPr>
          <a:lstStyle/>
          <a:p>
            <a:pPr algn="ctr"/>
            <a:r>
              <a:rPr lang="en-US" b="1" dirty="0"/>
              <a:t>ATR</a:t>
            </a:r>
          </a:p>
        </p:txBody>
      </p:sp>
      <p:sp>
        <p:nvSpPr>
          <p:cNvPr id="25" name="TextBox 24">
            <a:extLst>
              <a:ext uri="{FF2B5EF4-FFF2-40B4-BE49-F238E27FC236}">
                <a16:creationId xmlns:a16="http://schemas.microsoft.com/office/drawing/2014/main" id="{0C9BD52C-4830-2D83-F262-F46332295799}"/>
              </a:ext>
            </a:extLst>
          </p:cNvPr>
          <p:cNvSpPr txBox="1"/>
          <p:nvPr/>
        </p:nvSpPr>
        <p:spPr>
          <a:xfrm>
            <a:off x="3262947" y="1031880"/>
            <a:ext cx="627096" cy="369332"/>
          </a:xfrm>
          <a:prstGeom prst="rect">
            <a:avLst/>
          </a:prstGeom>
          <a:noFill/>
        </p:spPr>
        <p:txBody>
          <a:bodyPr wrap="none" rtlCol="0">
            <a:spAutoFit/>
          </a:bodyPr>
          <a:lstStyle/>
          <a:p>
            <a:pPr algn="ctr"/>
            <a:r>
              <a:rPr lang="en-US" b="1" dirty="0"/>
              <a:t>HFIR</a:t>
            </a:r>
          </a:p>
        </p:txBody>
      </p:sp>
      <p:pic>
        <p:nvPicPr>
          <p:cNvPr id="4" name="Picture 3" descr="A screenshot of text&#10;&#10;Description automatically generated">
            <a:extLst>
              <a:ext uri="{FF2B5EF4-FFF2-40B4-BE49-F238E27FC236}">
                <a16:creationId xmlns:a16="http://schemas.microsoft.com/office/drawing/2014/main" id="{D2272DBD-CDF0-CD04-7C84-2E567020532B}"/>
              </a:ext>
            </a:extLst>
          </p:cNvPr>
          <p:cNvPicPr>
            <a:picLocks noChangeAspect="1"/>
          </p:cNvPicPr>
          <p:nvPr/>
        </p:nvPicPr>
        <p:blipFill>
          <a:blip r:embed="rId10"/>
          <a:stretch>
            <a:fillRect/>
          </a:stretch>
        </p:blipFill>
        <p:spPr>
          <a:xfrm>
            <a:off x="2758076" y="3443868"/>
            <a:ext cx="5637392" cy="3343748"/>
          </a:xfrm>
          <a:prstGeom prst="rect">
            <a:avLst/>
          </a:prstGeom>
        </p:spPr>
      </p:pic>
    </p:spTree>
    <p:extLst>
      <p:ext uri="{BB962C8B-B14F-4D97-AF65-F5344CB8AC3E}">
        <p14:creationId xmlns:p14="http://schemas.microsoft.com/office/powerpoint/2010/main" val="3873295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BB59A-06DC-A2E9-41C4-4EA2855E0D3D}"/>
            </a:ext>
          </a:extLst>
        </p:cNvPr>
        <p:cNvGrpSpPr/>
        <p:nvPr/>
      </p:nvGrpSpPr>
      <p:grpSpPr>
        <a:xfrm>
          <a:off x="0" y="0"/>
          <a:ext cx="0" cy="0"/>
          <a:chOff x="0" y="0"/>
          <a:chExt cx="0" cy="0"/>
        </a:xfrm>
      </p:grpSpPr>
      <p:pic>
        <p:nvPicPr>
          <p:cNvPr id="9" name="Picture 8" descr="A picture containing cake, toy&#10;&#10;AI-generated content may be incorrect.">
            <a:extLst>
              <a:ext uri="{FF2B5EF4-FFF2-40B4-BE49-F238E27FC236}">
                <a16:creationId xmlns:a16="http://schemas.microsoft.com/office/drawing/2014/main" id="{2164A19D-53F4-E92B-E550-CD48EE07FE1D}"/>
              </a:ext>
            </a:extLst>
          </p:cNvPr>
          <p:cNvPicPr>
            <a:picLocks noChangeAspect="1"/>
          </p:cNvPicPr>
          <p:nvPr/>
        </p:nvPicPr>
        <p:blipFill>
          <a:blip r:embed="rId2"/>
          <a:srcRect l="38597" t="1150" r="24373" b="1273"/>
          <a:stretch/>
        </p:blipFill>
        <p:spPr>
          <a:xfrm>
            <a:off x="0" y="0"/>
            <a:ext cx="5552222" cy="6858000"/>
          </a:xfrm>
          <a:prstGeom prst="rect">
            <a:avLst/>
          </a:prstGeom>
        </p:spPr>
      </p:pic>
      <p:sp>
        <p:nvSpPr>
          <p:cNvPr id="4" name="Rectangle 3">
            <a:extLst>
              <a:ext uri="{FF2B5EF4-FFF2-40B4-BE49-F238E27FC236}">
                <a16:creationId xmlns:a16="http://schemas.microsoft.com/office/drawing/2014/main" id="{3AA312E2-E7BB-F014-5F37-2D35D8862403}"/>
              </a:ext>
              <a:ext uri="{C183D7F6-B498-43B3-948B-1728B52AA6E4}">
                <adec:decorative xmlns:adec="http://schemas.microsoft.com/office/drawing/2017/decorative" val="1"/>
              </a:ext>
            </a:extLst>
          </p:cNvPr>
          <p:cNvSpPr/>
          <p:nvPr/>
        </p:nvSpPr>
        <p:spPr>
          <a:xfrm>
            <a:off x="5667884" y="2957395"/>
            <a:ext cx="6247891" cy="1168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descr="INSTRUCTIONS (16x9 aspect ratio)&#10;&#10;Save the PowerPoint to your local drive and rename.&#10;Fill text as desired per each slides. The font for the PowerPoint in Calibri. The font of text will adjust to the box size.  Recommended font sizes are 44 for the title and 18 for body text. &#10;To insert pictures, double click picture box and upload. OR  select picture box frame, SHAPE FILL&gt; PICTURE&gt; then upload desired picture from file. Once inserted, do not stretch photo, the image crops to the picture frame size. &#10;To replace icons, double click on the icon, select “change picture” or “insert picture” and select the one you want to use. There is also a slide of icons on the next page. Simply copy and paste if you would like to use these. These may only be used on NIST PowerPoints. &#10;To add a new slide, selected the down arrow from the dropdown next to “New Slide” and select your desired slide design.&#10;FIND NIST IMAGES : https://www.nist.gov/image-gallery contact PAO for assistance if needed.&#10;">
            <a:extLst>
              <a:ext uri="{FF2B5EF4-FFF2-40B4-BE49-F238E27FC236}">
                <a16:creationId xmlns:a16="http://schemas.microsoft.com/office/drawing/2014/main" id="{AEC07C76-12E2-CF66-888F-815197AAED13}"/>
              </a:ext>
            </a:extLst>
          </p:cNvPr>
          <p:cNvSpPr txBox="1"/>
          <p:nvPr/>
        </p:nvSpPr>
        <p:spPr>
          <a:xfrm>
            <a:off x="5667882" y="3417909"/>
            <a:ext cx="624789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u="none" strike="noStrike" kern="1200" cap="none" spc="0" normalizeH="0" baseline="0" noProof="0" dirty="0">
                <a:ln>
                  <a:noFill/>
                </a:ln>
                <a:solidFill>
                  <a:prstClr val="black"/>
                </a:solidFill>
                <a:effectLst/>
                <a:uLnTx/>
                <a:uFillTx/>
                <a:latin typeface="Calibri" panose="020F0502020204030204"/>
                <a:ea typeface="+mn-ea"/>
                <a:cs typeface="+mn-cs"/>
              </a:rPr>
              <a:t>Reactor </a:t>
            </a:r>
            <a:r>
              <a:rPr lang="en-US" sz="4000" b="1" dirty="0">
                <a:solidFill>
                  <a:prstClr val="black"/>
                </a:solidFill>
                <a:latin typeface="Calibri" panose="020F0502020204030204"/>
              </a:rPr>
              <a:t>&amp; Facility Overview</a:t>
            </a:r>
            <a:endParaRPr kumimoji="0" lang="en-US" sz="4000" b="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BF4915FD-BE12-D216-1537-9B7C84C29D2E}"/>
              </a:ext>
            </a:extLst>
          </p:cNvPr>
          <p:cNvSpPr>
            <a:spLocks noGrp="1"/>
          </p:cNvSpPr>
          <p:nvPr>
            <p:ph type="ctrTitle"/>
          </p:nvPr>
        </p:nvSpPr>
        <p:spPr>
          <a:xfrm>
            <a:off x="5667883" y="2957395"/>
            <a:ext cx="6247892" cy="671659"/>
          </a:xfrm>
        </p:spPr>
        <p:txBody>
          <a:bodyPr>
            <a:normAutofit fontScale="90000"/>
          </a:bodyPr>
          <a:lstStyle/>
          <a:p>
            <a:r>
              <a:rPr lang="en-US" sz="4400" dirty="0">
                <a:solidFill>
                  <a:srgbClr val="5D8B72"/>
                </a:solidFill>
                <a:latin typeface="+mn-lt"/>
              </a:rPr>
              <a:t>The NBSR</a:t>
            </a:r>
            <a:endParaRPr lang="en-US" sz="4400" dirty="0">
              <a:latin typeface="+mn-lt"/>
            </a:endParaRPr>
          </a:p>
        </p:txBody>
      </p:sp>
      <p:pic>
        <p:nvPicPr>
          <p:cNvPr id="12" name="Picture 11" descr="Text&#10;&#10;Description automatically generated">
            <a:extLst>
              <a:ext uri="{FF2B5EF4-FFF2-40B4-BE49-F238E27FC236}">
                <a16:creationId xmlns:a16="http://schemas.microsoft.com/office/drawing/2014/main" id="{BBEE1AB3-25DE-3056-CF86-6F78EFC7551E}"/>
              </a:ext>
            </a:extLst>
          </p:cNvPr>
          <p:cNvPicPr>
            <a:picLocks noChangeAspect="1"/>
          </p:cNvPicPr>
          <p:nvPr/>
        </p:nvPicPr>
        <p:blipFill rotWithShape="1">
          <a:blip r:embed="rId3"/>
          <a:srcRect l="6683" t="21551" r="25400" b="19800"/>
          <a:stretch/>
        </p:blipFill>
        <p:spPr>
          <a:xfrm>
            <a:off x="6378828" y="0"/>
            <a:ext cx="4826002" cy="991848"/>
          </a:xfrm>
          <a:prstGeom prst="rect">
            <a:avLst/>
          </a:prstGeom>
        </p:spPr>
      </p:pic>
    </p:spTree>
    <p:extLst>
      <p:ext uri="{BB962C8B-B14F-4D97-AF65-F5344CB8AC3E}">
        <p14:creationId xmlns:p14="http://schemas.microsoft.com/office/powerpoint/2010/main" val="2289240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649540"/>
            <a:ext cx="6293855" cy="3959324"/>
          </a:xfrm>
        </p:spPr>
        <p:txBody>
          <a:bodyPr>
            <a:normAutofit/>
          </a:bodyPr>
          <a:lstStyle/>
          <a:p>
            <a:pPr marL="457200" indent="-457200">
              <a:buFont typeface="Arial" panose="020B0604020202020204" pitchFamily="34" charset="0"/>
              <a:buChar char="•"/>
            </a:pPr>
            <a:r>
              <a:rPr lang="en-US" sz="2400" dirty="0"/>
              <a:t>Contain fuel, coolant, and (if thermal spectrum) moderator</a:t>
            </a:r>
          </a:p>
          <a:p>
            <a:pPr marL="457200" indent="-457200">
              <a:buFont typeface="Arial" panose="020B0604020202020204" pitchFamily="34" charset="0"/>
              <a:buChar char="•"/>
            </a:pPr>
            <a:r>
              <a:rPr lang="en-US" sz="2400" dirty="0"/>
              <a:t>Also must contain a form of control on the neutron population</a:t>
            </a:r>
          </a:p>
          <a:p>
            <a:pPr marL="914400" lvl="1" indent="-457200">
              <a:buFont typeface="Courier New" panose="02070309020205020404" pitchFamily="49" charset="0"/>
              <a:buChar char="o"/>
            </a:pPr>
            <a:r>
              <a:rPr lang="en-US" sz="1800" dirty="0"/>
              <a:t>Control/shim rods/arms</a:t>
            </a:r>
          </a:p>
          <a:p>
            <a:pPr marL="914400" lvl="1" indent="-457200">
              <a:buFont typeface="Courier New" panose="02070309020205020404" pitchFamily="49" charset="0"/>
              <a:buChar char="o"/>
            </a:pPr>
            <a:r>
              <a:rPr lang="en-US" sz="1800" dirty="0"/>
              <a:t>Made of strong neutron absorbers (Cd, B, Hf)</a:t>
            </a:r>
          </a:p>
          <a:p>
            <a:pPr marL="457200" indent="-457200">
              <a:buFont typeface="Arial" panose="020B0604020202020204" pitchFamily="34" charset="0"/>
              <a:buChar char="•"/>
            </a:pPr>
            <a:r>
              <a:rPr lang="en-US" sz="2400" dirty="0"/>
              <a:t>Radiation shielding, detectors, and a neutron source (to initialize the chain </a:t>
            </a:r>
            <a:r>
              <a:rPr lang="en-US" sz="2400" dirty="0" err="1"/>
              <a:t>rxn</a:t>
            </a:r>
            <a:r>
              <a:rPr lang="en-US" sz="2400" dirty="0"/>
              <a:t>) are also needed</a:t>
            </a:r>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What is a Nuclear Reactor?</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11</a:t>
            </a:fld>
            <a:endParaRPr lang="en-US"/>
          </a:p>
        </p:txBody>
      </p:sp>
      <p:pic>
        <p:nvPicPr>
          <p:cNvPr id="15" name="Picture 14">
            <a:extLst>
              <a:ext uri="{FF2B5EF4-FFF2-40B4-BE49-F238E27FC236}">
                <a16:creationId xmlns:a16="http://schemas.microsoft.com/office/drawing/2014/main" id="{86787F23-1549-4769-9CFF-F26CCDEC2F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44744" y="1519463"/>
            <a:ext cx="4409056" cy="3505200"/>
          </a:xfrm>
          <a:prstGeom prst="rect">
            <a:avLst/>
          </a:prstGeom>
        </p:spPr>
      </p:pic>
      <p:sp>
        <p:nvSpPr>
          <p:cNvPr id="16" name="TextBox 15">
            <a:extLst>
              <a:ext uri="{FF2B5EF4-FFF2-40B4-BE49-F238E27FC236}">
                <a16:creationId xmlns:a16="http://schemas.microsoft.com/office/drawing/2014/main" id="{8C20F85B-DC65-4940-A8E7-ED1DCEA90D90}"/>
              </a:ext>
            </a:extLst>
          </p:cNvPr>
          <p:cNvSpPr txBox="1"/>
          <p:nvPr/>
        </p:nvSpPr>
        <p:spPr>
          <a:xfrm>
            <a:off x="7097144" y="5276955"/>
            <a:ext cx="1447800" cy="369332"/>
          </a:xfrm>
          <a:prstGeom prst="rect">
            <a:avLst/>
          </a:prstGeom>
          <a:solidFill>
            <a:schemeClr val="tx2">
              <a:lumMod val="40000"/>
              <a:lumOff val="60000"/>
            </a:schemeClr>
          </a:solidFill>
          <a:ln>
            <a:solidFill>
              <a:schemeClr val="tx1"/>
            </a:solidFill>
          </a:ln>
        </p:spPr>
        <p:txBody>
          <a:bodyPr wrap="square" rtlCol="0">
            <a:spAutoFit/>
          </a:bodyPr>
          <a:lstStyle/>
          <a:p>
            <a:r>
              <a:rPr lang="en-US" b="1" dirty="0"/>
              <a:t>Moderator</a:t>
            </a:r>
          </a:p>
        </p:txBody>
      </p:sp>
      <p:cxnSp>
        <p:nvCxnSpPr>
          <p:cNvPr id="18" name="Straight Arrow Connector 17">
            <a:extLst>
              <a:ext uri="{FF2B5EF4-FFF2-40B4-BE49-F238E27FC236}">
                <a16:creationId xmlns:a16="http://schemas.microsoft.com/office/drawing/2014/main" id="{CCD808CB-4E82-4DFB-8098-792C8C4D8E48}"/>
              </a:ext>
            </a:extLst>
          </p:cNvPr>
          <p:cNvCxnSpPr>
            <a:stCxn id="16" idx="0"/>
          </p:cNvCxnSpPr>
          <p:nvPr/>
        </p:nvCxnSpPr>
        <p:spPr>
          <a:xfrm flipV="1">
            <a:off x="7821044" y="4491263"/>
            <a:ext cx="190500" cy="78569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D32420F-B54C-41FA-BD41-133B47ADACF5}"/>
              </a:ext>
            </a:extLst>
          </p:cNvPr>
          <p:cNvSpPr txBox="1"/>
          <p:nvPr/>
        </p:nvSpPr>
        <p:spPr>
          <a:xfrm>
            <a:off x="9535544" y="5329463"/>
            <a:ext cx="2133600" cy="369332"/>
          </a:xfrm>
          <a:prstGeom prst="rect">
            <a:avLst/>
          </a:prstGeom>
          <a:solidFill>
            <a:schemeClr val="bg1">
              <a:lumMod val="85000"/>
            </a:schemeClr>
          </a:solidFill>
          <a:ln>
            <a:solidFill>
              <a:schemeClr val="tx1"/>
            </a:solidFill>
          </a:ln>
        </p:spPr>
        <p:txBody>
          <a:bodyPr wrap="square" rtlCol="0">
            <a:spAutoFit/>
          </a:bodyPr>
          <a:lstStyle/>
          <a:p>
            <a:r>
              <a:rPr lang="en-US" b="1" dirty="0"/>
              <a:t>Biological Shield</a:t>
            </a:r>
          </a:p>
        </p:txBody>
      </p:sp>
      <p:cxnSp>
        <p:nvCxnSpPr>
          <p:cNvPr id="20" name="Straight Arrow Connector 19">
            <a:extLst>
              <a:ext uri="{FF2B5EF4-FFF2-40B4-BE49-F238E27FC236}">
                <a16:creationId xmlns:a16="http://schemas.microsoft.com/office/drawing/2014/main" id="{BA27C60E-D59D-429E-8723-8094D771E72D}"/>
              </a:ext>
            </a:extLst>
          </p:cNvPr>
          <p:cNvCxnSpPr>
            <a:stCxn id="19" idx="0"/>
          </p:cNvCxnSpPr>
          <p:nvPr/>
        </p:nvCxnSpPr>
        <p:spPr>
          <a:xfrm flipH="1" flipV="1">
            <a:off x="9611744" y="4415063"/>
            <a:ext cx="990600" cy="91440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2556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Types of Nuclear Reactors </a:t>
            </a:r>
            <a:r>
              <a:rPr lang="en-US" sz="2000" dirty="0"/>
              <a:t>Water systems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12</a:t>
            </a:fld>
            <a:endParaRPr lang="en-US"/>
          </a:p>
        </p:txBody>
      </p:sp>
      <p:sp>
        <p:nvSpPr>
          <p:cNvPr id="12" name="TextBox 11">
            <a:extLst>
              <a:ext uri="{FF2B5EF4-FFF2-40B4-BE49-F238E27FC236}">
                <a16:creationId xmlns:a16="http://schemas.microsoft.com/office/drawing/2014/main" id="{23B61C69-5C52-45FD-BB6C-37BC6AC31DDC}"/>
              </a:ext>
            </a:extLst>
          </p:cNvPr>
          <p:cNvSpPr txBox="1"/>
          <p:nvPr/>
        </p:nvSpPr>
        <p:spPr>
          <a:xfrm>
            <a:off x="1095375" y="6258938"/>
            <a:ext cx="3002610" cy="184666"/>
          </a:xfrm>
          <a:prstGeom prst="rect">
            <a:avLst/>
          </a:prstGeom>
          <a:noFill/>
        </p:spPr>
        <p:txBody>
          <a:bodyPr wrap="square">
            <a:spAutoFit/>
          </a:bodyPr>
          <a:lstStyle/>
          <a:p>
            <a:pPr algn="ctr"/>
            <a:r>
              <a:rPr lang="en-US" sz="600" dirty="0">
                <a:solidFill>
                  <a:srgbClr val="0C7DBB"/>
                </a:solidFill>
                <a:latin typeface="NexusSans"/>
                <a:hlinkClick r:id="rId4"/>
              </a:rPr>
              <a:t>https://www.britannica.com/technology/nuclear-reactor/Types-of-reactors</a:t>
            </a:r>
            <a:endParaRPr lang="en-US" sz="600" dirty="0"/>
          </a:p>
        </p:txBody>
      </p:sp>
      <p:pic>
        <p:nvPicPr>
          <p:cNvPr id="6152" name="Picture 8" descr="Amazon.com: NIEHFIT Milk Tumbler With Dome Lids Double Wall Plastic Drink  Cups With Straw Reusable Clear Water Bottle Transparent Fruit Cup (Color :  Plastic Cup A) : Home &amp; Kitchen">
            <a:extLst>
              <a:ext uri="{FF2B5EF4-FFF2-40B4-BE49-F238E27FC236}">
                <a16:creationId xmlns:a16="http://schemas.microsoft.com/office/drawing/2014/main" id="{2768A737-4CD8-4CDA-8F91-8EE0688677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9374" y="1573635"/>
            <a:ext cx="4210050" cy="4762500"/>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descr="Nuclear reactor - Types, Refueling Cycles Explained | Britannica">
            <a:extLst>
              <a:ext uri="{FF2B5EF4-FFF2-40B4-BE49-F238E27FC236}">
                <a16:creationId xmlns:a16="http://schemas.microsoft.com/office/drawing/2014/main" id="{D7922F3B-5998-0711-1EA9-D4BAE0B353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5750" y="1228725"/>
            <a:ext cx="4638675" cy="4882816"/>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Arrow Connector 3">
            <a:extLst>
              <a:ext uri="{FF2B5EF4-FFF2-40B4-BE49-F238E27FC236}">
                <a16:creationId xmlns:a16="http://schemas.microsoft.com/office/drawing/2014/main" id="{83B59BB8-2DDB-873A-4E26-738F4377291F}"/>
              </a:ext>
            </a:extLst>
          </p:cNvPr>
          <p:cNvCxnSpPr>
            <a:cxnSpLocks/>
            <a:stCxn id="7" idx="1"/>
          </p:cNvCxnSpPr>
          <p:nvPr/>
        </p:nvCxnSpPr>
        <p:spPr>
          <a:xfrm flipH="1">
            <a:off x="8184333" y="1264933"/>
            <a:ext cx="1223415" cy="97127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9AD5757-2E57-F8F9-6AA7-4AAAD2A1FD59}"/>
              </a:ext>
            </a:extLst>
          </p:cNvPr>
          <p:cNvSpPr txBox="1"/>
          <p:nvPr/>
        </p:nvSpPr>
        <p:spPr>
          <a:xfrm>
            <a:off x="9407748" y="1080267"/>
            <a:ext cx="1250727" cy="369332"/>
          </a:xfrm>
          <a:prstGeom prst="rect">
            <a:avLst/>
          </a:prstGeom>
          <a:noFill/>
        </p:spPr>
        <p:txBody>
          <a:bodyPr wrap="none" rtlCol="0">
            <a:spAutoFit/>
          </a:bodyPr>
          <a:lstStyle/>
          <a:p>
            <a:r>
              <a:rPr lang="en-US" dirty="0"/>
              <a:t>Control rod</a:t>
            </a:r>
          </a:p>
        </p:txBody>
      </p:sp>
      <p:cxnSp>
        <p:nvCxnSpPr>
          <p:cNvPr id="9" name="Straight Arrow Connector 8">
            <a:extLst>
              <a:ext uri="{FF2B5EF4-FFF2-40B4-BE49-F238E27FC236}">
                <a16:creationId xmlns:a16="http://schemas.microsoft.com/office/drawing/2014/main" id="{784B44E3-9AEE-FF97-1A63-3ADC9A543B70}"/>
              </a:ext>
            </a:extLst>
          </p:cNvPr>
          <p:cNvCxnSpPr>
            <a:cxnSpLocks/>
            <a:stCxn id="10" idx="1"/>
          </p:cNvCxnSpPr>
          <p:nvPr/>
        </p:nvCxnSpPr>
        <p:spPr>
          <a:xfrm flipH="1">
            <a:off x="8944824" y="3262987"/>
            <a:ext cx="1783612" cy="109530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FBFCAD3-850C-BB70-BFAB-89CA9DD65381}"/>
              </a:ext>
            </a:extLst>
          </p:cNvPr>
          <p:cNvSpPr txBox="1"/>
          <p:nvPr/>
        </p:nvSpPr>
        <p:spPr>
          <a:xfrm>
            <a:off x="10728436" y="3078321"/>
            <a:ext cx="767903" cy="369332"/>
          </a:xfrm>
          <a:prstGeom prst="rect">
            <a:avLst/>
          </a:prstGeom>
          <a:noFill/>
        </p:spPr>
        <p:txBody>
          <a:bodyPr wrap="none" rtlCol="0">
            <a:spAutoFit/>
          </a:bodyPr>
          <a:lstStyle/>
          <a:p>
            <a:r>
              <a:rPr lang="en-US" dirty="0"/>
              <a:t>Vessel</a:t>
            </a:r>
          </a:p>
        </p:txBody>
      </p:sp>
    </p:spTree>
    <p:extLst>
      <p:ext uri="{BB962C8B-B14F-4D97-AF65-F5344CB8AC3E}">
        <p14:creationId xmlns:p14="http://schemas.microsoft.com/office/powerpoint/2010/main" val="391454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Pebble-bed reactor - Wikipedia">
            <a:extLst>
              <a:ext uri="{FF2B5EF4-FFF2-40B4-BE49-F238E27FC236}">
                <a16:creationId xmlns:a16="http://schemas.microsoft.com/office/drawing/2014/main" id="{62858930-4E0B-42D1-84B2-AB17A778B7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97" y="1325563"/>
            <a:ext cx="4062183" cy="52197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Types of Nuclear Reactors </a:t>
            </a:r>
            <a:r>
              <a:rPr lang="en-US" sz="2000" dirty="0"/>
              <a:t>Pebble bed systems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13</a:t>
            </a:fld>
            <a:endParaRPr lang="en-US"/>
          </a:p>
        </p:txBody>
      </p:sp>
      <p:sp>
        <p:nvSpPr>
          <p:cNvPr id="12" name="TextBox 11">
            <a:extLst>
              <a:ext uri="{FF2B5EF4-FFF2-40B4-BE49-F238E27FC236}">
                <a16:creationId xmlns:a16="http://schemas.microsoft.com/office/drawing/2014/main" id="{23B61C69-5C52-45FD-BB6C-37BC6AC31DDC}"/>
              </a:ext>
            </a:extLst>
          </p:cNvPr>
          <p:cNvSpPr txBox="1"/>
          <p:nvPr/>
        </p:nvSpPr>
        <p:spPr>
          <a:xfrm>
            <a:off x="771525" y="6258938"/>
            <a:ext cx="3406305" cy="276999"/>
          </a:xfrm>
          <a:prstGeom prst="rect">
            <a:avLst/>
          </a:prstGeom>
          <a:noFill/>
        </p:spPr>
        <p:txBody>
          <a:bodyPr wrap="square">
            <a:spAutoFit/>
          </a:bodyPr>
          <a:lstStyle/>
          <a:p>
            <a:r>
              <a:rPr lang="en-US" sz="600" dirty="0">
                <a:hlinkClick r:id="rId5"/>
              </a:rPr>
              <a:t>https://upload.wikimedia.org/wikipedia/commons/thumb/0/0f/Pebble_bed_reactor_scheme_%28English%29.svg/1200px-Pebble_bed_reactor_scheme_%28English%29.svg.png</a:t>
            </a:r>
            <a:endParaRPr lang="en-US" sz="600" dirty="0"/>
          </a:p>
        </p:txBody>
      </p:sp>
      <p:pic>
        <p:nvPicPr>
          <p:cNvPr id="7174" name="Picture 6" descr="How to Make Boba Tea {Bubble Tea Recipe} - Belly Full">
            <a:extLst>
              <a:ext uri="{FF2B5EF4-FFF2-40B4-BE49-F238E27FC236}">
                <a16:creationId xmlns:a16="http://schemas.microsoft.com/office/drawing/2014/main" id="{1C30915D-73A9-4EF0-81B8-5650CBD4C9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43650" y="1716088"/>
            <a:ext cx="3328988" cy="4438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71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Overview</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14</a:t>
            </a:fld>
            <a:endParaRPr lang="en-US"/>
          </a:p>
        </p:txBody>
      </p:sp>
      <p:pic>
        <p:nvPicPr>
          <p:cNvPr id="41" name="Picture 1" descr="NBSR cutout.jpg">
            <a:extLst>
              <a:ext uri="{FF2B5EF4-FFF2-40B4-BE49-F238E27FC236}">
                <a16:creationId xmlns:a16="http://schemas.microsoft.com/office/drawing/2014/main" id="{7752510C-92F6-4C6E-B965-78ED1708881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17925" y="1206078"/>
            <a:ext cx="3841750" cy="540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 name="TextBox 3">
            <a:extLst>
              <a:ext uri="{FF2B5EF4-FFF2-40B4-BE49-F238E27FC236}">
                <a16:creationId xmlns:a16="http://schemas.microsoft.com/office/drawing/2014/main" id="{F9B86179-1595-49DD-B3DB-E97BC8919C50}"/>
              </a:ext>
            </a:extLst>
          </p:cNvPr>
          <p:cNvSpPr txBox="1">
            <a:spLocks noChangeArrowheads="1"/>
          </p:cNvSpPr>
          <p:nvPr/>
        </p:nvSpPr>
        <p:spPr bwMode="auto">
          <a:xfrm>
            <a:off x="7832725" y="1358478"/>
            <a:ext cx="1905000" cy="369888"/>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dirty="0">
                <a:solidFill>
                  <a:schemeClr val="bg1"/>
                </a:solidFill>
                <a:latin typeface="Arial" charset="0"/>
              </a:rPr>
              <a:t>Top Grid Plate</a:t>
            </a:r>
          </a:p>
        </p:txBody>
      </p:sp>
      <p:cxnSp>
        <p:nvCxnSpPr>
          <p:cNvPr id="43" name="Straight Arrow Connector 42">
            <a:extLst>
              <a:ext uri="{FF2B5EF4-FFF2-40B4-BE49-F238E27FC236}">
                <a16:creationId xmlns:a16="http://schemas.microsoft.com/office/drawing/2014/main" id="{054014CD-D4F0-4CBC-87D3-48F719BEE965}"/>
              </a:ext>
            </a:extLst>
          </p:cNvPr>
          <p:cNvCxnSpPr>
            <a:cxnSpLocks/>
          </p:cNvCxnSpPr>
          <p:nvPr/>
        </p:nvCxnSpPr>
        <p:spPr>
          <a:xfrm flipH="1">
            <a:off x="5927725" y="1663278"/>
            <a:ext cx="1905000" cy="10668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4" name="TextBox 6">
            <a:extLst>
              <a:ext uri="{FF2B5EF4-FFF2-40B4-BE49-F238E27FC236}">
                <a16:creationId xmlns:a16="http://schemas.microsoft.com/office/drawing/2014/main" id="{F8106871-B704-4439-8DCE-FDE58AF62443}"/>
              </a:ext>
            </a:extLst>
          </p:cNvPr>
          <p:cNvSpPr txBox="1">
            <a:spLocks noChangeArrowheads="1"/>
          </p:cNvSpPr>
          <p:nvPr/>
        </p:nvSpPr>
        <p:spPr bwMode="auto">
          <a:xfrm>
            <a:off x="7680325" y="2044278"/>
            <a:ext cx="2209800" cy="369888"/>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dirty="0">
                <a:solidFill>
                  <a:schemeClr val="bg1"/>
                </a:solidFill>
                <a:latin typeface="Arial" charset="0"/>
              </a:rPr>
              <a:t>Fuel Elements (30)</a:t>
            </a:r>
          </a:p>
        </p:txBody>
      </p:sp>
      <p:cxnSp>
        <p:nvCxnSpPr>
          <p:cNvPr id="45" name="Straight Arrow Connector 44">
            <a:extLst>
              <a:ext uri="{FF2B5EF4-FFF2-40B4-BE49-F238E27FC236}">
                <a16:creationId xmlns:a16="http://schemas.microsoft.com/office/drawing/2014/main" id="{DF843BC7-B05B-4E70-8228-79030F57F62E}"/>
              </a:ext>
            </a:extLst>
          </p:cNvPr>
          <p:cNvCxnSpPr>
            <a:cxnSpLocks/>
          </p:cNvCxnSpPr>
          <p:nvPr/>
        </p:nvCxnSpPr>
        <p:spPr>
          <a:xfrm flipH="1">
            <a:off x="6613525" y="2349078"/>
            <a:ext cx="1066800" cy="3810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11559FD7-E3D6-49E4-94B6-208A15509D8D}"/>
              </a:ext>
            </a:extLst>
          </p:cNvPr>
          <p:cNvCxnSpPr>
            <a:cxnSpLocks/>
          </p:cNvCxnSpPr>
          <p:nvPr/>
        </p:nvCxnSpPr>
        <p:spPr>
          <a:xfrm flipH="1">
            <a:off x="6308725" y="2425278"/>
            <a:ext cx="1371600" cy="4572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7" name="TextBox 11">
            <a:extLst>
              <a:ext uri="{FF2B5EF4-FFF2-40B4-BE49-F238E27FC236}">
                <a16:creationId xmlns:a16="http://schemas.microsoft.com/office/drawing/2014/main" id="{CAF444F7-FFF5-4925-9E10-78E16A8A1215}"/>
              </a:ext>
            </a:extLst>
          </p:cNvPr>
          <p:cNvSpPr txBox="1">
            <a:spLocks noChangeArrowheads="1"/>
          </p:cNvSpPr>
          <p:nvPr/>
        </p:nvSpPr>
        <p:spPr bwMode="auto">
          <a:xfrm>
            <a:off x="7680325" y="2577678"/>
            <a:ext cx="1600200" cy="369888"/>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a:solidFill>
                  <a:schemeClr val="bg1"/>
                </a:solidFill>
                <a:latin typeface="Arial" charset="0"/>
              </a:rPr>
              <a:t>Fuel Plates</a:t>
            </a:r>
          </a:p>
        </p:txBody>
      </p:sp>
      <p:cxnSp>
        <p:nvCxnSpPr>
          <p:cNvPr id="48" name="Straight Arrow Connector 47">
            <a:extLst>
              <a:ext uri="{FF2B5EF4-FFF2-40B4-BE49-F238E27FC236}">
                <a16:creationId xmlns:a16="http://schemas.microsoft.com/office/drawing/2014/main" id="{37D8EC14-ECE3-4A35-B807-808A6F496432}"/>
              </a:ext>
            </a:extLst>
          </p:cNvPr>
          <p:cNvCxnSpPr>
            <a:cxnSpLocks/>
          </p:cNvCxnSpPr>
          <p:nvPr/>
        </p:nvCxnSpPr>
        <p:spPr>
          <a:xfrm flipH="1">
            <a:off x="5622925" y="2882478"/>
            <a:ext cx="2057400" cy="10668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644E9724-3A5A-4F1E-A5BF-3D51B33DFCA6}"/>
              </a:ext>
            </a:extLst>
          </p:cNvPr>
          <p:cNvCxnSpPr>
            <a:cxnSpLocks/>
          </p:cNvCxnSpPr>
          <p:nvPr/>
        </p:nvCxnSpPr>
        <p:spPr>
          <a:xfrm flipH="1">
            <a:off x="5622925" y="2958678"/>
            <a:ext cx="2057400" cy="17526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0" name="TextBox 16">
            <a:extLst>
              <a:ext uri="{FF2B5EF4-FFF2-40B4-BE49-F238E27FC236}">
                <a16:creationId xmlns:a16="http://schemas.microsoft.com/office/drawing/2014/main" id="{51614576-C84E-4EDB-8C8B-C99789D347C2}"/>
              </a:ext>
            </a:extLst>
          </p:cNvPr>
          <p:cNvSpPr txBox="1">
            <a:spLocks noChangeArrowheads="1"/>
          </p:cNvSpPr>
          <p:nvPr/>
        </p:nvSpPr>
        <p:spPr bwMode="auto">
          <a:xfrm>
            <a:off x="7756525" y="3873080"/>
            <a:ext cx="2133600" cy="923925"/>
          </a:xfrm>
          <a:prstGeom prst="rect">
            <a:avLst/>
          </a:prstGeom>
          <a:solidFill>
            <a:srgbClr val="0070C0"/>
          </a:solidFill>
          <a:ln w="9525">
            <a:solidFill>
              <a:schemeClr val="tx1"/>
            </a:solidFill>
            <a:miter lim="800000"/>
            <a:headEnd/>
            <a:tailEnd/>
          </a:ln>
        </p:spPr>
        <p:txBody>
          <a:bodyPr wrap="square">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dirty="0">
                <a:solidFill>
                  <a:schemeClr val="bg1"/>
                </a:solidFill>
                <a:latin typeface="Arial" charset="0"/>
              </a:rPr>
              <a:t>Liquid Hydrogen Cold Neutron Source</a:t>
            </a:r>
          </a:p>
        </p:txBody>
      </p:sp>
      <p:cxnSp>
        <p:nvCxnSpPr>
          <p:cNvPr id="51" name="Straight Arrow Connector 50">
            <a:extLst>
              <a:ext uri="{FF2B5EF4-FFF2-40B4-BE49-F238E27FC236}">
                <a16:creationId xmlns:a16="http://schemas.microsoft.com/office/drawing/2014/main" id="{EA3BA6DE-9358-4BC0-82AD-4B68BB838873}"/>
              </a:ext>
            </a:extLst>
          </p:cNvPr>
          <p:cNvCxnSpPr>
            <a:cxnSpLocks/>
            <a:stCxn id="50" idx="1"/>
          </p:cNvCxnSpPr>
          <p:nvPr/>
        </p:nvCxnSpPr>
        <p:spPr>
          <a:xfrm flipH="1">
            <a:off x="6918325" y="4335043"/>
            <a:ext cx="838200" cy="71437"/>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52" name="TextBox 19">
            <a:extLst>
              <a:ext uri="{FF2B5EF4-FFF2-40B4-BE49-F238E27FC236}">
                <a16:creationId xmlns:a16="http://schemas.microsoft.com/office/drawing/2014/main" id="{B1CF3019-793B-48BC-B086-07DE1A33C856}"/>
              </a:ext>
            </a:extLst>
          </p:cNvPr>
          <p:cNvSpPr txBox="1">
            <a:spLocks noChangeArrowheads="1"/>
          </p:cNvSpPr>
          <p:nvPr/>
        </p:nvSpPr>
        <p:spPr bwMode="auto">
          <a:xfrm>
            <a:off x="7604125" y="4863678"/>
            <a:ext cx="2286000" cy="369888"/>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a:solidFill>
                  <a:schemeClr val="bg1"/>
                </a:solidFill>
                <a:latin typeface="Arial" charset="0"/>
              </a:rPr>
              <a:t>Bottom Grid Plate</a:t>
            </a:r>
          </a:p>
        </p:txBody>
      </p:sp>
      <p:cxnSp>
        <p:nvCxnSpPr>
          <p:cNvPr id="53" name="Straight Arrow Connector 52">
            <a:extLst>
              <a:ext uri="{FF2B5EF4-FFF2-40B4-BE49-F238E27FC236}">
                <a16:creationId xmlns:a16="http://schemas.microsoft.com/office/drawing/2014/main" id="{CE88E48F-A9EE-432D-B986-CA9E020CA5CA}"/>
              </a:ext>
            </a:extLst>
          </p:cNvPr>
          <p:cNvCxnSpPr>
            <a:cxnSpLocks/>
          </p:cNvCxnSpPr>
          <p:nvPr/>
        </p:nvCxnSpPr>
        <p:spPr>
          <a:xfrm flipH="1">
            <a:off x="6003925" y="5244678"/>
            <a:ext cx="1600200" cy="3810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4" name="TextBox 22">
            <a:extLst>
              <a:ext uri="{FF2B5EF4-FFF2-40B4-BE49-F238E27FC236}">
                <a16:creationId xmlns:a16="http://schemas.microsoft.com/office/drawing/2014/main" id="{A0937B00-E457-4BDC-A8B4-C1995AA48150}"/>
              </a:ext>
            </a:extLst>
          </p:cNvPr>
          <p:cNvSpPr txBox="1">
            <a:spLocks noChangeArrowheads="1"/>
          </p:cNvSpPr>
          <p:nvPr/>
        </p:nvSpPr>
        <p:spPr bwMode="auto">
          <a:xfrm>
            <a:off x="7832725" y="5473280"/>
            <a:ext cx="1752600" cy="646113"/>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a:solidFill>
                  <a:schemeClr val="bg1"/>
                </a:solidFill>
                <a:latin typeface="Arial" charset="0"/>
              </a:rPr>
              <a:t>D</a:t>
            </a:r>
            <a:r>
              <a:rPr lang="en-US" altLang="en-US" sz="1800" b="1" baseline="-25000">
                <a:solidFill>
                  <a:schemeClr val="bg1"/>
                </a:solidFill>
                <a:latin typeface="Arial" charset="0"/>
              </a:rPr>
              <a:t>2</a:t>
            </a:r>
            <a:r>
              <a:rPr lang="en-US" altLang="en-US" sz="1800" b="1">
                <a:solidFill>
                  <a:schemeClr val="bg1"/>
                </a:solidFill>
                <a:latin typeface="Arial" charset="0"/>
              </a:rPr>
              <a:t>O Primary Inlet Plenums</a:t>
            </a:r>
          </a:p>
        </p:txBody>
      </p:sp>
      <p:cxnSp>
        <p:nvCxnSpPr>
          <p:cNvPr id="55" name="Straight Arrow Connector 54">
            <a:extLst>
              <a:ext uri="{FF2B5EF4-FFF2-40B4-BE49-F238E27FC236}">
                <a16:creationId xmlns:a16="http://schemas.microsoft.com/office/drawing/2014/main" id="{97141B5D-C401-4B20-B00C-347872F8966D}"/>
              </a:ext>
            </a:extLst>
          </p:cNvPr>
          <p:cNvCxnSpPr>
            <a:cxnSpLocks/>
            <a:stCxn id="54" idx="1"/>
          </p:cNvCxnSpPr>
          <p:nvPr/>
        </p:nvCxnSpPr>
        <p:spPr>
          <a:xfrm flipH="1">
            <a:off x="6003925" y="5797128"/>
            <a:ext cx="1828800" cy="5715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6AB88229-0CE3-43D6-9706-76DB1655E7A8}"/>
              </a:ext>
            </a:extLst>
          </p:cNvPr>
          <p:cNvCxnSpPr>
            <a:cxnSpLocks/>
            <a:stCxn id="54" idx="1"/>
          </p:cNvCxnSpPr>
          <p:nvPr/>
        </p:nvCxnSpPr>
        <p:spPr>
          <a:xfrm flipH="1">
            <a:off x="5622925" y="5797128"/>
            <a:ext cx="2209800" cy="59055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7" name="TextBox 27">
            <a:extLst>
              <a:ext uri="{FF2B5EF4-FFF2-40B4-BE49-F238E27FC236}">
                <a16:creationId xmlns:a16="http://schemas.microsoft.com/office/drawing/2014/main" id="{CB348F92-29F2-4FE2-8F2E-5572B4CED34B}"/>
              </a:ext>
            </a:extLst>
          </p:cNvPr>
          <p:cNvSpPr txBox="1">
            <a:spLocks noChangeArrowheads="1"/>
          </p:cNvSpPr>
          <p:nvPr/>
        </p:nvSpPr>
        <p:spPr bwMode="auto">
          <a:xfrm>
            <a:off x="1660525" y="1663280"/>
            <a:ext cx="1905000" cy="646113"/>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dirty="0">
                <a:solidFill>
                  <a:schemeClr val="bg1"/>
                </a:solidFill>
                <a:latin typeface="Arial" charset="0"/>
              </a:rPr>
              <a:t>Cd Shim Safety Arms (4)</a:t>
            </a:r>
          </a:p>
        </p:txBody>
      </p:sp>
      <p:cxnSp>
        <p:nvCxnSpPr>
          <p:cNvPr id="58" name="Straight Arrow Connector 57">
            <a:extLst>
              <a:ext uri="{FF2B5EF4-FFF2-40B4-BE49-F238E27FC236}">
                <a16:creationId xmlns:a16="http://schemas.microsoft.com/office/drawing/2014/main" id="{87D236E6-7C65-4F4C-A0DF-84B4571EC6A0}"/>
              </a:ext>
            </a:extLst>
          </p:cNvPr>
          <p:cNvCxnSpPr>
            <a:cxnSpLocks/>
          </p:cNvCxnSpPr>
          <p:nvPr/>
        </p:nvCxnSpPr>
        <p:spPr>
          <a:xfrm>
            <a:off x="3565525" y="2272878"/>
            <a:ext cx="990600" cy="8382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9" name="TextBox 30">
            <a:extLst>
              <a:ext uri="{FF2B5EF4-FFF2-40B4-BE49-F238E27FC236}">
                <a16:creationId xmlns:a16="http://schemas.microsoft.com/office/drawing/2014/main" id="{D588C787-D76A-4292-BB41-66E392386436}"/>
              </a:ext>
            </a:extLst>
          </p:cNvPr>
          <p:cNvSpPr txBox="1">
            <a:spLocks noChangeArrowheads="1"/>
          </p:cNvSpPr>
          <p:nvPr/>
        </p:nvSpPr>
        <p:spPr bwMode="auto">
          <a:xfrm>
            <a:off x="1584325" y="2882478"/>
            <a:ext cx="1981200" cy="369888"/>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dirty="0">
                <a:solidFill>
                  <a:schemeClr val="bg1"/>
                </a:solidFill>
                <a:latin typeface="Arial" charset="0"/>
              </a:rPr>
              <a:t>Reactor Vessel</a:t>
            </a:r>
          </a:p>
        </p:txBody>
      </p:sp>
      <p:cxnSp>
        <p:nvCxnSpPr>
          <p:cNvPr id="60" name="Straight Arrow Connector 59">
            <a:extLst>
              <a:ext uri="{FF2B5EF4-FFF2-40B4-BE49-F238E27FC236}">
                <a16:creationId xmlns:a16="http://schemas.microsoft.com/office/drawing/2014/main" id="{6E07CF47-6199-4EAF-8D4B-C8D524A0E409}"/>
              </a:ext>
            </a:extLst>
          </p:cNvPr>
          <p:cNvCxnSpPr>
            <a:cxnSpLocks/>
          </p:cNvCxnSpPr>
          <p:nvPr/>
        </p:nvCxnSpPr>
        <p:spPr>
          <a:xfrm>
            <a:off x="3565525" y="3263478"/>
            <a:ext cx="304800" cy="3810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1" name="TextBox 33">
            <a:extLst>
              <a:ext uri="{FF2B5EF4-FFF2-40B4-BE49-F238E27FC236}">
                <a16:creationId xmlns:a16="http://schemas.microsoft.com/office/drawing/2014/main" id="{3BEA4509-F862-4850-85EF-74DE0EF9BE6D}"/>
              </a:ext>
            </a:extLst>
          </p:cNvPr>
          <p:cNvSpPr txBox="1">
            <a:spLocks noChangeArrowheads="1"/>
          </p:cNvSpPr>
          <p:nvPr/>
        </p:nvSpPr>
        <p:spPr bwMode="auto">
          <a:xfrm>
            <a:off x="1584325" y="3568280"/>
            <a:ext cx="1828800" cy="646113"/>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dirty="0">
                <a:solidFill>
                  <a:schemeClr val="bg1"/>
                </a:solidFill>
                <a:latin typeface="Arial" charset="0"/>
              </a:rPr>
              <a:t>Radial Beam Tubes (9)</a:t>
            </a:r>
          </a:p>
        </p:txBody>
      </p:sp>
      <p:cxnSp>
        <p:nvCxnSpPr>
          <p:cNvPr id="62" name="Straight Arrow Connector 61">
            <a:extLst>
              <a:ext uri="{FF2B5EF4-FFF2-40B4-BE49-F238E27FC236}">
                <a16:creationId xmlns:a16="http://schemas.microsoft.com/office/drawing/2014/main" id="{2B0F8967-0328-40FD-AA05-94A1C43F11B4}"/>
              </a:ext>
            </a:extLst>
          </p:cNvPr>
          <p:cNvCxnSpPr>
            <a:cxnSpLocks/>
            <a:stCxn id="61" idx="3"/>
          </p:cNvCxnSpPr>
          <p:nvPr/>
        </p:nvCxnSpPr>
        <p:spPr>
          <a:xfrm>
            <a:off x="3413125" y="3892128"/>
            <a:ext cx="838200" cy="20955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7DF51BC2-4CD1-473D-9777-0B45B9D1192C}"/>
              </a:ext>
            </a:extLst>
          </p:cNvPr>
          <p:cNvCxnSpPr>
            <a:cxnSpLocks/>
            <a:stCxn id="61" idx="3"/>
          </p:cNvCxnSpPr>
          <p:nvPr/>
        </p:nvCxnSpPr>
        <p:spPr>
          <a:xfrm>
            <a:off x="3413125" y="3892128"/>
            <a:ext cx="838200" cy="43815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4" name="TextBox 38">
            <a:extLst>
              <a:ext uri="{FF2B5EF4-FFF2-40B4-BE49-F238E27FC236}">
                <a16:creationId xmlns:a16="http://schemas.microsoft.com/office/drawing/2014/main" id="{3FCF94C4-392A-4495-B9C3-64C511C05233}"/>
              </a:ext>
            </a:extLst>
          </p:cNvPr>
          <p:cNvSpPr txBox="1">
            <a:spLocks noChangeArrowheads="1"/>
          </p:cNvSpPr>
          <p:nvPr/>
        </p:nvSpPr>
        <p:spPr bwMode="auto">
          <a:xfrm>
            <a:off x="1431925" y="4558880"/>
            <a:ext cx="2209800" cy="1015663"/>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2000" b="1" dirty="0">
                <a:solidFill>
                  <a:schemeClr val="bg1"/>
                </a:solidFill>
                <a:latin typeface="Arial" charset="0"/>
              </a:rPr>
              <a:t>Split Core: </a:t>
            </a:r>
          </a:p>
          <a:p>
            <a:pPr eaLnBrk="1" hangingPunct="1">
              <a:spcBef>
                <a:spcPct val="0"/>
              </a:spcBef>
              <a:buClrTx/>
              <a:buSzTx/>
              <a:buFontTx/>
              <a:buNone/>
            </a:pPr>
            <a:r>
              <a:rPr lang="en-US" altLang="en-US" sz="2000" b="1" dirty="0">
                <a:solidFill>
                  <a:schemeClr val="bg1"/>
                </a:solidFill>
                <a:latin typeface="Arial" charset="0"/>
              </a:rPr>
              <a:t>18-cm Unfueled Gap – Flux Trap</a:t>
            </a:r>
          </a:p>
        </p:txBody>
      </p:sp>
      <p:cxnSp>
        <p:nvCxnSpPr>
          <p:cNvPr id="65" name="Straight Arrow Connector 64">
            <a:extLst>
              <a:ext uri="{FF2B5EF4-FFF2-40B4-BE49-F238E27FC236}">
                <a16:creationId xmlns:a16="http://schemas.microsoft.com/office/drawing/2014/main" id="{84C99DB2-7D08-47B4-A427-AC58526C7CA5}"/>
              </a:ext>
            </a:extLst>
          </p:cNvPr>
          <p:cNvCxnSpPr>
            <a:cxnSpLocks/>
            <a:stCxn id="64" idx="3"/>
          </p:cNvCxnSpPr>
          <p:nvPr/>
        </p:nvCxnSpPr>
        <p:spPr>
          <a:xfrm flipV="1">
            <a:off x="3641725" y="4330281"/>
            <a:ext cx="2057400" cy="736431"/>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6" name="TextBox 41">
            <a:extLst>
              <a:ext uri="{FF2B5EF4-FFF2-40B4-BE49-F238E27FC236}">
                <a16:creationId xmlns:a16="http://schemas.microsoft.com/office/drawing/2014/main" id="{FFD2E51A-B81D-4FEC-B699-E912AED88BF1}"/>
              </a:ext>
            </a:extLst>
          </p:cNvPr>
          <p:cNvSpPr txBox="1">
            <a:spLocks noChangeArrowheads="1"/>
          </p:cNvSpPr>
          <p:nvPr/>
        </p:nvSpPr>
        <p:spPr bwMode="auto">
          <a:xfrm>
            <a:off x="1508125" y="5625678"/>
            <a:ext cx="2133600" cy="369888"/>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a:solidFill>
                  <a:schemeClr val="bg1"/>
                </a:solidFill>
                <a:latin typeface="Arial" charset="0"/>
              </a:rPr>
              <a:t>Primary Outlet (2)</a:t>
            </a:r>
          </a:p>
        </p:txBody>
      </p:sp>
      <p:cxnSp>
        <p:nvCxnSpPr>
          <p:cNvPr id="67" name="Straight Arrow Connector 66">
            <a:extLst>
              <a:ext uri="{FF2B5EF4-FFF2-40B4-BE49-F238E27FC236}">
                <a16:creationId xmlns:a16="http://schemas.microsoft.com/office/drawing/2014/main" id="{F839069D-F5C4-4876-9B6F-5B7BD4F8DAFF}"/>
              </a:ext>
            </a:extLst>
          </p:cNvPr>
          <p:cNvCxnSpPr>
            <a:cxnSpLocks/>
          </p:cNvCxnSpPr>
          <p:nvPr/>
        </p:nvCxnSpPr>
        <p:spPr>
          <a:xfrm>
            <a:off x="3641725" y="6006678"/>
            <a:ext cx="609600" cy="3810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8" name="TextBox 44">
            <a:extLst>
              <a:ext uri="{FF2B5EF4-FFF2-40B4-BE49-F238E27FC236}">
                <a16:creationId xmlns:a16="http://schemas.microsoft.com/office/drawing/2014/main" id="{973A4CE5-FE2E-425C-A7A6-FF694DE560C7}"/>
              </a:ext>
            </a:extLst>
          </p:cNvPr>
          <p:cNvSpPr txBox="1">
            <a:spLocks noChangeArrowheads="1"/>
          </p:cNvSpPr>
          <p:nvPr/>
        </p:nvSpPr>
        <p:spPr bwMode="auto">
          <a:xfrm>
            <a:off x="7832725" y="6387678"/>
            <a:ext cx="1828800" cy="381000"/>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1800" b="1">
                <a:solidFill>
                  <a:schemeClr val="bg1"/>
                </a:solidFill>
                <a:latin typeface="Arial" charset="0"/>
              </a:rPr>
              <a:t>Thermal Shield</a:t>
            </a:r>
          </a:p>
        </p:txBody>
      </p:sp>
      <p:cxnSp>
        <p:nvCxnSpPr>
          <p:cNvPr id="69" name="Straight Arrow Connector 68">
            <a:extLst>
              <a:ext uri="{FF2B5EF4-FFF2-40B4-BE49-F238E27FC236}">
                <a16:creationId xmlns:a16="http://schemas.microsoft.com/office/drawing/2014/main" id="{25B85D4D-9BAA-4CFF-A0DC-5C210665D068}"/>
              </a:ext>
            </a:extLst>
          </p:cNvPr>
          <p:cNvCxnSpPr>
            <a:cxnSpLocks/>
            <a:stCxn id="68" idx="1"/>
          </p:cNvCxnSpPr>
          <p:nvPr/>
        </p:nvCxnSpPr>
        <p:spPr>
          <a:xfrm flipH="1" flipV="1">
            <a:off x="7527925" y="6387678"/>
            <a:ext cx="304800" cy="19050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D4AB7DA-E687-E9C5-5E14-D2A55EB82A04}"/>
              </a:ext>
            </a:extLst>
          </p:cNvPr>
          <p:cNvSpPr txBox="1"/>
          <p:nvPr/>
        </p:nvSpPr>
        <p:spPr>
          <a:xfrm>
            <a:off x="0" y="6590670"/>
            <a:ext cx="3557384" cy="261610"/>
          </a:xfrm>
          <a:prstGeom prst="rect">
            <a:avLst/>
          </a:prstGeom>
          <a:noFill/>
        </p:spPr>
        <p:txBody>
          <a:bodyPr wrap="none" rtlCol="0">
            <a:spAutoFit/>
          </a:bodyPr>
          <a:lstStyle/>
          <a:p>
            <a:r>
              <a:rPr lang="en-US" sz="1100" i="1" dirty="0"/>
              <a:t>*There are other features that are not denoted on this slide</a:t>
            </a:r>
          </a:p>
        </p:txBody>
      </p:sp>
    </p:spTree>
    <p:extLst>
      <p:ext uri="{BB962C8B-B14F-4D97-AF65-F5344CB8AC3E}">
        <p14:creationId xmlns:p14="http://schemas.microsoft.com/office/powerpoint/2010/main" val="212174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7"/>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4"/>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6"/>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55"/>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66"/>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6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9"/>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60"/>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68"/>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69"/>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50"/>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51"/>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61"/>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63"/>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44" grpId="0" animBg="1"/>
      <p:bldP spid="47" grpId="0" animBg="1"/>
      <p:bldP spid="50" grpId="0" animBg="1"/>
      <p:bldP spid="52" grpId="0" animBg="1"/>
      <p:bldP spid="54" grpId="0" animBg="1"/>
      <p:bldP spid="57" grpId="0" animBg="1"/>
      <p:bldP spid="59" grpId="0" animBg="1"/>
      <p:bldP spid="61" grpId="0" animBg="1"/>
      <p:bldP spid="64" grpId="0" animBg="1"/>
      <p:bldP spid="66" grpId="0" animBg="1"/>
      <p:bldP spid="6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649539"/>
                <a:ext cx="7005509" cy="4903237"/>
              </a:xfrm>
            </p:spPr>
            <p:txBody>
              <a:bodyPr>
                <a:normAutofit/>
              </a:bodyPr>
              <a:lstStyle/>
              <a:p>
                <a:pPr marL="457200" indent="-457200">
                  <a:buFont typeface="Arial" panose="020B0604020202020204" pitchFamily="34" charset="0"/>
                  <a:buChar char="•"/>
                </a:pPr>
                <a:r>
                  <a:rPr lang="en-US" sz="2400" dirty="0"/>
                  <a:t>HEU fuel (93% </a:t>
                </a:r>
                <a:r>
                  <a:rPr lang="en-US" sz="2400" baseline="30000" dirty="0"/>
                  <a:t>235</a:t>
                </a:r>
                <a:r>
                  <a:rPr lang="en-US" sz="2400" dirty="0"/>
                  <a:t>U) – U</a:t>
                </a:r>
                <a:r>
                  <a:rPr lang="en-US" sz="2400" baseline="-25000" dirty="0"/>
                  <a:t>3</a:t>
                </a:r>
                <a:r>
                  <a:rPr lang="en-US" sz="2400" dirty="0"/>
                  <a:t>O</a:t>
                </a:r>
                <a:r>
                  <a:rPr lang="en-US" sz="2400" baseline="-25000" dirty="0"/>
                  <a:t>8</a:t>
                </a:r>
                <a:r>
                  <a:rPr lang="en-US" sz="2400" dirty="0"/>
                  <a:t>+Al</a:t>
                </a:r>
              </a:p>
              <a:p>
                <a:pPr marL="914400" lvl="1" indent="-457200">
                  <a:buFont typeface="Courier New" panose="02070309020205020404" pitchFamily="49" charset="0"/>
                  <a:buChar char="o"/>
                </a:pPr>
                <a:r>
                  <a:rPr lang="en-US" sz="1800" dirty="0"/>
                  <a:t>350 g </a:t>
                </a:r>
                <a:r>
                  <a:rPr lang="en-US" sz="1800" baseline="30000" dirty="0"/>
                  <a:t>235</a:t>
                </a:r>
                <a:r>
                  <a:rPr lang="en-US" sz="1800" dirty="0"/>
                  <a:t>U/fuel element</a:t>
                </a:r>
              </a:p>
              <a:p>
                <a:pPr marL="914400" lvl="1" indent="-457200">
                  <a:buFont typeface="Courier New" panose="02070309020205020404" pitchFamily="49" charset="0"/>
                  <a:buChar char="o"/>
                </a:pPr>
                <a:r>
                  <a:rPr lang="en-US" sz="1800" dirty="0"/>
                  <a:t>34 plates: 11”</a:t>
                </a:r>
                <a14:m>
                  <m:oMath xmlns:m="http://schemas.openxmlformats.org/officeDocument/2006/math">
                    <m:r>
                      <a:rPr lang="en-US" sz="1800" b="0" i="1" smtClean="0">
                        <a:latin typeface="Cambria Math" panose="02040503050406030204" pitchFamily="18" charset="0"/>
                      </a:rPr>
                      <m:t>×</m:t>
                    </m:r>
                  </m:oMath>
                </a14:m>
                <a:r>
                  <a:rPr lang="en-US" sz="1800" dirty="0"/>
                  <a:t>2.5”</a:t>
                </a:r>
                <a14:m>
                  <m:oMath xmlns:m="http://schemas.openxmlformats.org/officeDocument/2006/math">
                    <m:r>
                      <a:rPr lang="en-US" sz="1800" b="0" i="1" dirty="0" smtClean="0">
                        <a:latin typeface="Cambria Math" panose="02040503050406030204" pitchFamily="18" charset="0"/>
                      </a:rPr>
                      <m:t>×</m:t>
                    </m:r>
                  </m:oMath>
                </a14:m>
                <a:r>
                  <a:rPr lang="en-US" sz="1800" dirty="0"/>
                  <a:t>0.02”</a:t>
                </a:r>
              </a:p>
              <a:p>
                <a:pPr marL="914400" lvl="1" indent="-457200">
                  <a:buFont typeface="Courier New" panose="02070309020205020404" pitchFamily="49" charset="0"/>
                  <a:buChar char="o"/>
                </a:pPr>
                <a:r>
                  <a:rPr lang="en-US" sz="1800" dirty="0"/>
                  <a:t>Heavy water coolant (D</a:t>
                </a:r>
                <a:r>
                  <a:rPr lang="en-US" sz="1800" baseline="-25000" dirty="0"/>
                  <a:t>2</a:t>
                </a:r>
                <a:r>
                  <a:rPr lang="en-US" sz="1800" dirty="0"/>
                  <a:t>O)</a:t>
                </a:r>
              </a:p>
              <a:p>
                <a:pPr marL="457200" indent="-457200">
                  <a:buFont typeface="Arial" panose="020B0604020202020204" pitchFamily="34" charset="0"/>
                  <a:buChar char="•"/>
                </a:pPr>
                <a:r>
                  <a:rPr lang="en-US" sz="2400" dirty="0"/>
                  <a:t>30 Fuel Elements</a:t>
                </a:r>
              </a:p>
              <a:p>
                <a:pPr marL="914400" lvl="1" indent="-457200">
                  <a:buFont typeface="Courier New" panose="02070309020205020404" pitchFamily="49" charset="0"/>
                  <a:buChar char="o"/>
                </a:pPr>
                <a:r>
                  <a:rPr lang="en-US" sz="1800" dirty="0"/>
                  <a:t>~38-day fuel cycle at 20 MW</a:t>
                </a:r>
              </a:p>
              <a:p>
                <a:pPr marL="914400" lvl="1" indent="-457200">
                  <a:buFont typeface="Courier New" panose="02070309020205020404" pitchFamily="49" charset="0"/>
                  <a:buChar char="o"/>
                </a:pPr>
                <a:r>
                  <a:rPr lang="en-US" sz="1800" dirty="0"/>
                  <a:t>4 fresh elements per cycle (usually) with a management scheme to shuffle other elements in the core</a:t>
                </a:r>
              </a:p>
              <a:p>
                <a:pPr marL="914400" lvl="1" indent="-457200">
                  <a:buFont typeface="Courier New" panose="02070309020205020404" pitchFamily="49" charset="0"/>
                  <a:buChar char="o"/>
                </a:pPr>
                <a:r>
                  <a:rPr lang="en-US" sz="1800" dirty="0"/>
                  <a:t>~960 g of </a:t>
                </a:r>
                <a:r>
                  <a:rPr lang="en-US" sz="1800" baseline="30000" dirty="0"/>
                  <a:t>235</a:t>
                </a:r>
                <a:r>
                  <a:rPr lang="en-US" sz="1800" dirty="0"/>
                  <a:t>U consumed per cycle</a:t>
                </a:r>
              </a:p>
              <a:p>
                <a:pPr marL="914400" lvl="1" indent="-457200">
                  <a:buFont typeface="Courier New" panose="02070309020205020404" pitchFamily="49" charset="0"/>
                  <a:buChar char="o"/>
                </a:pPr>
                <a:r>
                  <a:rPr lang="en-US" sz="1800" dirty="0"/>
                  <a:t>7 or 8 cycles per element depending on where it is loaded initially</a:t>
                </a:r>
              </a:p>
              <a:p>
                <a:pPr marL="457200" indent="-457200">
                  <a:buFont typeface="Arial" panose="020B0604020202020204" pitchFamily="34" charset="0"/>
                  <a:buChar char="•"/>
                </a:pPr>
                <a:r>
                  <a:rPr lang="en-US" sz="2400" dirty="0"/>
                  <a:t>Axially split-core</a:t>
                </a:r>
              </a:p>
              <a:p>
                <a:pPr marL="914400" lvl="1" indent="-457200">
                  <a:buFont typeface="Courier New" panose="02070309020205020404" pitchFamily="49" charset="0"/>
                  <a:buChar char="o"/>
                </a:pPr>
                <a:r>
                  <a:rPr lang="en-US" sz="1800" dirty="0"/>
                  <a:t>BTs and CNS(s) are at the thermal neutron flux trap elevation</a:t>
                </a:r>
              </a:p>
              <a:p>
                <a:pPr marL="914400" lvl="1" indent="-457200">
                  <a:buFont typeface="Courier New" panose="02070309020205020404" pitchFamily="49" charset="0"/>
                  <a:buChar char="o"/>
                </a:pPr>
                <a:r>
                  <a:rPr lang="en-US" sz="1800" dirty="0"/>
                  <a:t>BT fluxes ~ 1.5</a:t>
                </a:r>
                <a14:m>
                  <m:oMath xmlns:m="http://schemas.openxmlformats.org/officeDocument/2006/math">
                    <m:r>
                      <a:rPr lang="en-US" sz="1800" b="0" i="1" smtClean="0">
                        <a:latin typeface="Cambria Math" panose="02040503050406030204" pitchFamily="18" charset="0"/>
                      </a:rPr>
                      <m:t>×</m:t>
                    </m:r>
                  </m:oMath>
                </a14:m>
                <a:r>
                  <a:rPr lang="en-US" sz="1800" dirty="0"/>
                  <a:t>10</a:t>
                </a:r>
                <a:r>
                  <a:rPr lang="en-US" sz="1800" baseline="30000" dirty="0"/>
                  <a:t>14</a:t>
                </a:r>
                <a:r>
                  <a:rPr lang="en-US" sz="1800" dirty="0"/>
                  <a:t> n/cm</a:t>
                </a:r>
                <a:r>
                  <a:rPr lang="en-US" sz="1800" baseline="30000" dirty="0"/>
                  <a:t>2</a:t>
                </a:r>
                <a:r>
                  <a:rPr lang="en-US" sz="1800" dirty="0"/>
                  <a:t>-s</a:t>
                </a:r>
              </a:p>
              <a:p>
                <a:pPr marL="457200" indent="-457200">
                  <a:buFont typeface="Arial" panose="020B0604020202020204" pitchFamily="34" charset="0"/>
                  <a:buChar char="•"/>
                </a:pPr>
                <a:endParaRPr lang="en-US" sz="1800" dirty="0"/>
              </a:p>
              <a:p>
                <a:pPr marL="457200" indent="-457200">
                  <a:buFont typeface="Arial" panose="020B0604020202020204" pitchFamily="34" charset="0"/>
                  <a:buChar char="•"/>
                </a:pPr>
                <a:endParaRPr lang="en-US" sz="1600" dirty="0"/>
              </a:p>
            </p:txBody>
          </p:sp>
        </mc:Choice>
        <mc:Fallback xmlns="">
          <p:sp>
            <p:nvSpPr>
              <p:cNvPr id="6" name="Text Placeholder 5">
                <a:extLst>
                  <a:ext uri="{FF2B5EF4-FFF2-40B4-BE49-F238E27FC236}">
                    <a16:creationId xmlns:a16="http://schemas.microsoft.com/office/drawing/2014/main" id="{EAAB5400-5048-5549-B43F-D1687B43130B}"/>
                  </a:ext>
                </a:extLst>
              </p:cNvPr>
              <p:cNvSpPr>
                <a:spLocks noGrp="1" noRot="1" noChangeAspect="1" noMove="1" noResize="1" noEditPoints="1" noAdjustHandles="1" noChangeArrowheads="1" noChangeShapeType="1" noTextEdit="1"/>
              </p:cNvSpPr>
              <p:nvPr>
                <p:ph type="body" sz="half" idx="2"/>
              </p:nvPr>
            </p:nvSpPr>
            <p:spPr>
              <a:xfrm>
                <a:off x="90616" y="1649539"/>
                <a:ext cx="7005509" cy="4903237"/>
              </a:xfrm>
              <a:blipFill>
                <a:blip r:embed="rId4"/>
                <a:stretch>
                  <a:fillRect l="-1218" t="-1741"/>
                </a:stretch>
              </a:blipFill>
            </p:spPr>
            <p:txBody>
              <a:bodyPr/>
              <a:lstStyle/>
              <a:p>
                <a:r>
                  <a:rPr lang="en-US">
                    <a:noFill/>
                  </a:rPr>
                  <a:t> </a:t>
                </a:r>
              </a:p>
            </p:txBody>
          </p:sp>
        </mc:Fallback>
      </mc:AlternateContent>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Core Characteristics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5"/>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15</a:t>
            </a:fld>
            <a:endParaRPr lang="en-US"/>
          </a:p>
        </p:txBody>
      </p:sp>
      <p:pic>
        <p:nvPicPr>
          <p:cNvPr id="3" name="Picture 2">
            <a:extLst>
              <a:ext uri="{FF2B5EF4-FFF2-40B4-BE49-F238E27FC236}">
                <a16:creationId xmlns:a16="http://schemas.microsoft.com/office/drawing/2014/main" id="{99F7C0DB-69F0-6658-565F-3C7FE20DCE18}"/>
              </a:ext>
            </a:extLst>
          </p:cNvPr>
          <p:cNvPicPr>
            <a:picLocks noChangeAspect="1"/>
          </p:cNvPicPr>
          <p:nvPr/>
        </p:nvPicPr>
        <p:blipFill>
          <a:blip r:embed="rId6"/>
          <a:stretch>
            <a:fillRect/>
          </a:stretch>
        </p:blipFill>
        <p:spPr>
          <a:xfrm>
            <a:off x="6744756" y="1115809"/>
            <a:ext cx="5401524" cy="5450296"/>
          </a:xfrm>
          <a:prstGeom prst="rect">
            <a:avLst/>
          </a:prstGeom>
        </p:spPr>
      </p:pic>
    </p:spTree>
    <p:extLst>
      <p:ext uri="{BB962C8B-B14F-4D97-AF65-F5344CB8AC3E}">
        <p14:creationId xmlns:p14="http://schemas.microsoft.com/office/powerpoint/2010/main" val="814974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Core Characteristics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16</a:t>
            </a:fld>
            <a:endParaRPr lang="en-US"/>
          </a:p>
        </p:txBody>
      </p:sp>
      <p:pic>
        <p:nvPicPr>
          <p:cNvPr id="6" name="Picture 5">
            <a:extLst>
              <a:ext uri="{FF2B5EF4-FFF2-40B4-BE49-F238E27FC236}">
                <a16:creationId xmlns:a16="http://schemas.microsoft.com/office/drawing/2014/main" id="{DFD02BED-13B4-294A-07E7-127798AEDDB8}"/>
              </a:ext>
            </a:extLst>
          </p:cNvPr>
          <p:cNvPicPr>
            <a:picLocks noChangeAspect="1"/>
          </p:cNvPicPr>
          <p:nvPr/>
        </p:nvPicPr>
        <p:blipFill>
          <a:blip r:embed="rId4"/>
          <a:stretch>
            <a:fillRect/>
          </a:stretch>
        </p:blipFill>
        <p:spPr>
          <a:xfrm>
            <a:off x="0" y="1289310"/>
            <a:ext cx="7109460" cy="5421500"/>
          </a:xfrm>
          <a:prstGeom prst="rect">
            <a:avLst/>
          </a:prstGeom>
        </p:spPr>
      </p:pic>
      <p:pic>
        <p:nvPicPr>
          <p:cNvPr id="25" name="Picture 24">
            <a:extLst>
              <a:ext uri="{FF2B5EF4-FFF2-40B4-BE49-F238E27FC236}">
                <a16:creationId xmlns:a16="http://schemas.microsoft.com/office/drawing/2014/main" id="{B3F5F61E-7A5F-A870-D51A-4FF93B01C420}"/>
              </a:ext>
            </a:extLst>
          </p:cNvPr>
          <p:cNvPicPr>
            <a:picLocks noChangeAspect="1"/>
          </p:cNvPicPr>
          <p:nvPr/>
        </p:nvPicPr>
        <p:blipFill>
          <a:blip r:embed="rId5"/>
          <a:stretch>
            <a:fillRect/>
          </a:stretch>
        </p:blipFill>
        <p:spPr>
          <a:xfrm>
            <a:off x="6660436" y="1382714"/>
            <a:ext cx="5486876" cy="5236918"/>
          </a:xfrm>
          <a:prstGeom prst="rect">
            <a:avLst/>
          </a:prstGeom>
        </p:spPr>
      </p:pic>
    </p:spTree>
    <p:extLst>
      <p:ext uri="{BB962C8B-B14F-4D97-AF65-F5344CB8AC3E}">
        <p14:creationId xmlns:p14="http://schemas.microsoft.com/office/powerpoint/2010/main" val="1511168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Neutron Flux in the NBSR Flux Trap </a:t>
            </a:r>
            <a:r>
              <a:rPr lang="en-US" sz="2400" dirty="0"/>
              <a:t>(10 MW)</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17</a:t>
            </a:fld>
            <a:endParaRPr lang="en-US"/>
          </a:p>
        </p:txBody>
      </p:sp>
      <p:sp>
        <p:nvSpPr>
          <p:cNvPr id="8" name="Rectangle 7">
            <a:extLst>
              <a:ext uri="{FF2B5EF4-FFF2-40B4-BE49-F238E27FC236}">
                <a16:creationId xmlns:a16="http://schemas.microsoft.com/office/drawing/2014/main" id="{4AD38503-7D2E-063E-74BD-557D45F9D50E}"/>
              </a:ext>
            </a:extLst>
          </p:cNvPr>
          <p:cNvSpPr/>
          <p:nvPr/>
        </p:nvSpPr>
        <p:spPr>
          <a:xfrm>
            <a:off x="11915775" y="1389888"/>
            <a:ext cx="236601" cy="7863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95C8436-6BB7-A0FC-9267-CCB1A8E15AD6}"/>
              </a:ext>
            </a:extLst>
          </p:cNvPr>
          <p:cNvPicPr>
            <a:picLocks noChangeAspect="1"/>
          </p:cNvPicPr>
          <p:nvPr/>
        </p:nvPicPr>
        <p:blipFill>
          <a:blip r:embed="rId4"/>
          <a:stretch>
            <a:fillRect/>
          </a:stretch>
        </p:blipFill>
        <p:spPr>
          <a:xfrm>
            <a:off x="0" y="1783081"/>
            <a:ext cx="5771865" cy="4015836"/>
          </a:xfrm>
          <a:prstGeom prst="rect">
            <a:avLst/>
          </a:prstGeom>
        </p:spPr>
      </p:pic>
      <p:pic>
        <p:nvPicPr>
          <p:cNvPr id="11" name="Picture 10">
            <a:extLst>
              <a:ext uri="{FF2B5EF4-FFF2-40B4-BE49-F238E27FC236}">
                <a16:creationId xmlns:a16="http://schemas.microsoft.com/office/drawing/2014/main" id="{6D652CF8-1835-6BFF-FB8D-5359B71F0217}"/>
              </a:ext>
            </a:extLst>
          </p:cNvPr>
          <p:cNvPicPr>
            <a:picLocks noChangeAspect="1"/>
          </p:cNvPicPr>
          <p:nvPr/>
        </p:nvPicPr>
        <p:blipFill>
          <a:blip r:embed="rId5"/>
          <a:stretch>
            <a:fillRect/>
          </a:stretch>
        </p:blipFill>
        <p:spPr>
          <a:xfrm>
            <a:off x="6096000" y="1810354"/>
            <a:ext cx="5938075" cy="4015837"/>
          </a:xfrm>
          <a:prstGeom prst="rect">
            <a:avLst/>
          </a:prstGeom>
        </p:spPr>
      </p:pic>
      <p:sp>
        <p:nvSpPr>
          <p:cNvPr id="16" name="TextBox 15">
            <a:extLst>
              <a:ext uri="{FF2B5EF4-FFF2-40B4-BE49-F238E27FC236}">
                <a16:creationId xmlns:a16="http://schemas.microsoft.com/office/drawing/2014/main" id="{99BB62BD-4B52-45A8-77B7-98AA56DF2729}"/>
              </a:ext>
            </a:extLst>
          </p:cNvPr>
          <p:cNvSpPr txBox="1"/>
          <p:nvPr/>
        </p:nvSpPr>
        <p:spPr>
          <a:xfrm>
            <a:off x="4735499" y="1280195"/>
            <a:ext cx="2721001" cy="369332"/>
          </a:xfrm>
          <a:prstGeom prst="rect">
            <a:avLst/>
          </a:prstGeom>
          <a:noFill/>
        </p:spPr>
        <p:txBody>
          <a:bodyPr wrap="none" rtlCol="0">
            <a:spAutoFit/>
          </a:bodyPr>
          <a:lstStyle/>
          <a:p>
            <a:r>
              <a:rPr lang="en-US" dirty="0"/>
              <a:t>Obtained from NBSR-9 SAR</a:t>
            </a:r>
          </a:p>
        </p:txBody>
      </p:sp>
      <p:pic>
        <p:nvPicPr>
          <p:cNvPr id="19" name="Picture 18" descr="A sword with a black background&#10;&#10;Description automatically generated with low confidence">
            <a:extLst>
              <a:ext uri="{FF2B5EF4-FFF2-40B4-BE49-F238E27FC236}">
                <a16:creationId xmlns:a16="http://schemas.microsoft.com/office/drawing/2014/main" id="{4A048486-EF30-44FA-DE4E-8471DEF146F8}"/>
              </a:ext>
            </a:extLst>
          </p:cNvPr>
          <p:cNvPicPr>
            <a:picLocks noChangeAspect="1"/>
          </p:cNvPicPr>
          <p:nvPr/>
        </p:nvPicPr>
        <p:blipFill>
          <a:blip r:embed="rId6"/>
          <a:stretch>
            <a:fillRect/>
          </a:stretch>
        </p:blipFill>
        <p:spPr>
          <a:xfrm rot="19870739">
            <a:off x="763770" y="3559874"/>
            <a:ext cx="9466571" cy="5997455"/>
          </a:xfrm>
          <a:prstGeom prst="rect">
            <a:avLst/>
          </a:prstGeom>
        </p:spPr>
      </p:pic>
      <p:sp>
        <p:nvSpPr>
          <p:cNvPr id="20" name="TextBox 19">
            <a:extLst>
              <a:ext uri="{FF2B5EF4-FFF2-40B4-BE49-F238E27FC236}">
                <a16:creationId xmlns:a16="http://schemas.microsoft.com/office/drawing/2014/main" id="{576A1435-32A7-7840-A751-9CE307DA6A6F}"/>
              </a:ext>
            </a:extLst>
          </p:cNvPr>
          <p:cNvSpPr txBox="1"/>
          <p:nvPr/>
        </p:nvSpPr>
        <p:spPr>
          <a:xfrm>
            <a:off x="6491287" y="6056640"/>
            <a:ext cx="766763" cy="584775"/>
          </a:xfrm>
          <a:prstGeom prst="rect">
            <a:avLst/>
          </a:prstGeom>
          <a:noFill/>
        </p:spPr>
        <p:txBody>
          <a:bodyPr wrap="square" rtlCol="0">
            <a:spAutoFit/>
          </a:bodyPr>
          <a:lstStyle/>
          <a:p>
            <a:pPr algn="ctr"/>
            <a:r>
              <a:rPr lang="en-US" sz="1600" b="1" dirty="0">
                <a:solidFill>
                  <a:srgbClr val="FF0000"/>
                </a:solidFill>
              </a:rPr>
              <a:t>Flux Trap</a:t>
            </a:r>
          </a:p>
        </p:txBody>
      </p:sp>
    </p:spTree>
    <p:extLst>
      <p:ext uri="{BB962C8B-B14F-4D97-AF65-F5344CB8AC3E}">
        <p14:creationId xmlns:p14="http://schemas.microsoft.com/office/powerpoint/2010/main" val="3112873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Experimental Capabilities Characteristics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18</a:t>
            </a:fld>
            <a:endParaRPr lang="en-US"/>
          </a:p>
        </p:txBody>
      </p:sp>
      <p:pic>
        <p:nvPicPr>
          <p:cNvPr id="3" name="Picture 2">
            <a:extLst>
              <a:ext uri="{FF2B5EF4-FFF2-40B4-BE49-F238E27FC236}">
                <a16:creationId xmlns:a16="http://schemas.microsoft.com/office/drawing/2014/main" id="{91A35CAD-44A0-8EF6-3C35-445815E896FE}"/>
              </a:ext>
            </a:extLst>
          </p:cNvPr>
          <p:cNvPicPr>
            <a:picLocks noChangeAspect="1"/>
          </p:cNvPicPr>
          <p:nvPr/>
        </p:nvPicPr>
        <p:blipFill>
          <a:blip r:embed="rId4"/>
          <a:stretch>
            <a:fillRect/>
          </a:stretch>
        </p:blipFill>
        <p:spPr>
          <a:xfrm>
            <a:off x="1729740" y="1344476"/>
            <a:ext cx="8204200" cy="5265452"/>
          </a:xfrm>
          <a:prstGeom prst="rect">
            <a:avLst/>
          </a:prstGeom>
        </p:spPr>
      </p:pic>
    </p:spTree>
    <p:extLst>
      <p:ext uri="{BB962C8B-B14F-4D97-AF65-F5344CB8AC3E}">
        <p14:creationId xmlns:p14="http://schemas.microsoft.com/office/powerpoint/2010/main" val="837518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Experimental Capabilities Characteristics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19</a:t>
            </a:fld>
            <a:endParaRPr lang="en-US"/>
          </a:p>
        </p:txBody>
      </p:sp>
      <p:pic>
        <p:nvPicPr>
          <p:cNvPr id="4" name="Picture 3">
            <a:extLst>
              <a:ext uri="{FF2B5EF4-FFF2-40B4-BE49-F238E27FC236}">
                <a16:creationId xmlns:a16="http://schemas.microsoft.com/office/drawing/2014/main" id="{E74B8DA7-AF8A-F33B-EA71-FA0C16D49BF8}"/>
              </a:ext>
            </a:extLst>
          </p:cNvPr>
          <p:cNvPicPr>
            <a:picLocks noChangeAspect="1"/>
          </p:cNvPicPr>
          <p:nvPr/>
        </p:nvPicPr>
        <p:blipFill>
          <a:blip r:embed="rId4"/>
          <a:stretch>
            <a:fillRect/>
          </a:stretch>
        </p:blipFill>
        <p:spPr>
          <a:xfrm>
            <a:off x="8176260" y="3703709"/>
            <a:ext cx="3956184" cy="3154291"/>
          </a:xfrm>
          <a:prstGeom prst="rect">
            <a:avLst/>
          </a:prstGeom>
        </p:spPr>
      </p:pic>
      <p:pic>
        <p:nvPicPr>
          <p:cNvPr id="6" name="Picture 5">
            <a:extLst>
              <a:ext uri="{FF2B5EF4-FFF2-40B4-BE49-F238E27FC236}">
                <a16:creationId xmlns:a16="http://schemas.microsoft.com/office/drawing/2014/main" id="{3B750763-26C2-AE2B-52A3-6E41DB37199E}"/>
              </a:ext>
            </a:extLst>
          </p:cNvPr>
          <p:cNvPicPr>
            <a:picLocks noChangeAspect="1"/>
          </p:cNvPicPr>
          <p:nvPr/>
        </p:nvPicPr>
        <p:blipFill>
          <a:blip r:embed="rId5"/>
          <a:stretch>
            <a:fillRect/>
          </a:stretch>
        </p:blipFill>
        <p:spPr>
          <a:xfrm>
            <a:off x="4917345" y="4153810"/>
            <a:ext cx="3144615" cy="2567665"/>
          </a:xfrm>
          <a:prstGeom prst="rect">
            <a:avLst/>
          </a:prstGeom>
        </p:spPr>
      </p:pic>
      <p:pic>
        <p:nvPicPr>
          <p:cNvPr id="7" name="Picture 6">
            <a:extLst>
              <a:ext uri="{FF2B5EF4-FFF2-40B4-BE49-F238E27FC236}">
                <a16:creationId xmlns:a16="http://schemas.microsoft.com/office/drawing/2014/main" id="{BC4ACC7F-D263-FEDC-78FB-9AAF5348F7DE}"/>
              </a:ext>
            </a:extLst>
          </p:cNvPr>
          <p:cNvPicPr>
            <a:picLocks noChangeAspect="1"/>
          </p:cNvPicPr>
          <p:nvPr/>
        </p:nvPicPr>
        <p:blipFill>
          <a:blip r:embed="rId6"/>
          <a:stretch>
            <a:fillRect/>
          </a:stretch>
        </p:blipFill>
        <p:spPr>
          <a:xfrm>
            <a:off x="1" y="4082601"/>
            <a:ext cx="4655819" cy="2664189"/>
          </a:xfrm>
          <a:prstGeom prst="rect">
            <a:avLst/>
          </a:prstGeom>
        </p:spPr>
      </p:pic>
      <p:cxnSp>
        <p:nvCxnSpPr>
          <p:cNvPr id="9" name="Straight Connector 8">
            <a:extLst>
              <a:ext uri="{FF2B5EF4-FFF2-40B4-BE49-F238E27FC236}">
                <a16:creationId xmlns:a16="http://schemas.microsoft.com/office/drawing/2014/main" id="{4F9DD648-C2DE-B866-157D-7DD2A644F3CF}"/>
              </a:ext>
            </a:extLst>
          </p:cNvPr>
          <p:cNvCxnSpPr>
            <a:cxnSpLocks/>
          </p:cNvCxnSpPr>
          <p:nvPr/>
        </p:nvCxnSpPr>
        <p:spPr>
          <a:xfrm flipV="1">
            <a:off x="4831080" y="1325563"/>
            <a:ext cx="0" cy="5334317"/>
          </a:xfrm>
          <a:prstGeom prst="line">
            <a:avLst/>
          </a:prstGeom>
          <a:ln w="28575">
            <a:solidFill>
              <a:schemeClr val="tx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2A88F1B-F26A-6329-86E0-71921E1F616D}"/>
              </a:ext>
            </a:extLst>
          </p:cNvPr>
          <p:cNvCxnSpPr>
            <a:cxnSpLocks/>
          </p:cNvCxnSpPr>
          <p:nvPr/>
        </p:nvCxnSpPr>
        <p:spPr>
          <a:xfrm flipV="1">
            <a:off x="8084820" y="1325563"/>
            <a:ext cx="0" cy="5334317"/>
          </a:xfrm>
          <a:prstGeom prst="line">
            <a:avLst/>
          </a:prstGeom>
          <a:ln w="28575">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12" name="Text Placeholder 5">
            <a:extLst>
              <a:ext uri="{FF2B5EF4-FFF2-40B4-BE49-F238E27FC236}">
                <a16:creationId xmlns:a16="http://schemas.microsoft.com/office/drawing/2014/main" id="{9CB2F11F-27EE-B91C-4217-6CD48796B1B2}"/>
              </a:ext>
            </a:extLst>
          </p:cNvPr>
          <p:cNvSpPr>
            <a:spLocks noGrp="1"/>
          </p:cNvSpPr>
          <p:nvPr>
            <p:ph type="body" sz="half" idx="2"/>
          </p:nvPr>
        </p:nvSpPr>
        <p:spPr>
          <a:xfrm>
            <a:off x="30746" y="1146620"/>
            <a:ext cx="4686034" cy="2792920"/>
          </a:xfrm>
        </p:spPr>
        <p:txBody>
          <a:bodyPr>
            <a:normAutofit lnSpcReduction="10000"/>
          </a:bodyPr>
          <a:lstStyle/>
          <a:p>
            <a:pPr algn="ctr"/>
            <a:r>
              <a:rPr lang="en-US" sz="2400" b="1" dirty="0"/>
              <a:t>Thermal Column</a:t>
            </a:r>
          </a:p>
          <a:p>
            <a:pPr marL="342900" indent="-342900">
              <a:buFont typeface="Arial" panose="020B0604020202020204" pitchFamily="34" charset="0"/>
              <a:buChar char="•"/>
            </a:pPr>
            <a:r>
              <a:rPr lang="en-US" sz="2400" dirty="0"/>
              <a:t>Penetration in biological shield to typically irradiate large objects or provide access to intense neutron flux. </a:t>
            </a:r>
          </a:p>
          <a:p>
            <a:pPr marL="342900" indent="-342900">
              <a:buFont typeface="Arial" panose="020B0604020202020204" pitchFamily="34" charset="0"/>
              <a:buChar char="•"/>
            </a:pPr>
            <a:r>
              <a:rPr lang="en-US" sz="2400" dirty="0"/>
              <a:t>Was used for calibrating detectors and irradiating paintings.</a:t>
            </a:r>
          </a:p>
          <a:p>
            <a:pPr marL="342900" indent="-342900">
              <a:buFont typeface="Arial" panose="020B0604020202020204" pitchFamily="34" charset="0"/>
              <a:buChar char="•"/>
            </a:pPr>
            <a:endParaRPr lang="en-US" sz="2400" dirty="0"/>
          </a:p>
        </p:txBody>
      </p:sp>
      <p:sp>
        <p:nvSpPr>
          <p:cNvPr id="15" name="Text Placeholder 5">
            <a:extLst>
              <a:ext uri="{FF2B5EF4-FFF2-40B4-BE49-F238E27FC236}">
                <a16:creationId xmlns:a16="http://schemas.microsoft.com/office/drawing/2014/main" id="{C7D13AE6-4A9E-9569-0556-0EBB2E8D3C31}"/>
              </a:ext>
            </a:extLst>
          </p:cNvPr>
          <p:cNvSpPr txBox="1">
            <a:spLocks/>
          </p:cNvSpPr>
          <p:nvPr/>
        </p:nvSpPr>
        <p:spPr>
          <a:xfrm>
            <a:off x="4831080" y="1146620"/>
            <a:ext cx="3162300" cy="27929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b="1" dirty="0"/>
              <a:t>Rabbit Tubes</a:t>
            </a:r>
          </a:p>
          <a:p>
            <a:pPr marL="342900" indent="-342900">
              <a:buFont typeface="Arial" panose="020B0604020202020204" pitchFamily="34" charset="0"/>
              <a:buChar char="•"/>
            </a:pPr>
            <a:r>
              <a:rPr lang="en-US" sz="2400" dirty="0"/>
              <a:t>Pneumatically driven sample insertion and removal tube.</a:t>
            </a:r>
          </a:p>
          <a:p>
            <a:pPr marL="342900" indent="-342900">
              <a:buFont typeface="Arial" panose="020B0604020202020204" pitchFamily="34" charset="0"/>
              <a:buChar char="•"/>
            </a:pPr>
            <a:r>
              <a:rPr lang="en-US" sz="2400" dirty="0"/>
              <a:t>Shoot samples in and out of core for </a:t>
            </a:r>
            <a:r>
              <a:rPr lang="en-US" sz="1600" i="1" dirty="0"/>
              <a:t>(typically quick) </a:t>
            </a:r>
            <a:r>
              <a:rPr lang="en-US" sz="2400" dirty="0"/>
              <a:t>irradiations.</a:t>
            </a:r>
          </a:p>
          <a:p>
            <a:pPr marL="342900" indent="-342900">
              <a:buFont typeface="Arial" panose="020B0604020202020204" pitchFamily="34" charset="0"/>
              <a:buChar char="•"/>
            </a:pPr>
            <a:endParaRPr lang="en-US" sz="2400" dirty="0"/>
          </a:p>
        </p:txBody>
      </p:sp>
      <p:sp>
        <p:nvSpPr>
          <p:cNvPr id="16" name="Text Placeholder 5">
            <a:extLst>
              <a:ext uri="{FF2B5EF4-FFF2-40B4-BE49-F238E27FC236}">
                <a16:creationId xmlns:a16="http://schemas.microsoft.com/office/drawing/2014/main" id="{05D48704-3213-B349-B2BD-0BD5DAAC91F9}"/>
              </a:ext>
            </a:extLst>
          </p:cNvPr>
          <p:cNvSpPr txBox="1">
            <a:spLocks/>
          </p:cNvSpPr>
          <p:nvPr/>
        </p:nvSpPr>
        <p:spPr>
          <a:xfrm>
            <a:off x="8176260" y="1146620"/>
            <a:ext cx="3956184" cy="27929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b="1" dirty="0"/>
              <a:t>Grazing Tubes</a:t>
            </a:r>
          </a:p>
          <a:p>
            <a:pPr marL="342900" indent="-342900">
              <a:buFont typeface="Arial" panose="020B0604020202020204" pitchFamily="34" charset="0"/>
              <a:buChar char="•"/>
            </a:pPr>
            <a:r>
              <a:rPr lang="en-US" sz="2400" dirty="0"/>
              <a:t>Tubes that allow samples to be irradiated in-core and move between east and west of the vessel.</a:t>
            </a:r>
          </a:p>
          <a:p>
            <a:pPr marL="342900" indent="-342900">
              <a:buFont typeface="Arial" panose="020B0604020202020204" pitchFamily="34" charset="0"/>
              <a:buChar char="•"/>
            </a:pPr>
            <a:r>
              <a:rPr lang="en-US" sz="2400" dirty="0"/>
              <a:t>Historically unused at NBSR.</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2198551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Vessel Characteristics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20</a:t>
            </a:fld>
            <a:endParaRPr lang="en-US"/>
          </a:p>
        </p:txBody>
      </p:sp>
      <p:pic>
        <p:nvPicPr>
          <p:cNvPr id="4" name="Picture 3">
            <a:extLst>
              <a:ext uri="{FF2B5EF4-FFF2-40B4-BE49-F238E27FC236}">
                <a16:creationId xmlns:a16="http://schemas.microsoft.com/office/drawing/2014/main" id="{206E3412-3071-29B9-95EF-D2AA57DD1120}"/>
              </a:ext>
            </a:extLst>
          </p:cNvPr>
          <p:cNvPicPr>
            <a:picLocks noChangeAspect="1"/>
          </p:cNvPicPr>
          <p:nvPr/>
        </p:nvPicPr>
        <p:blipFill>
          <a:blip r:embed="rId4"/>
          <a:stretch>
            <a:fillRect/>
          </a:stretch>
        </p:blipFill>
        <p:spPr>
          <a:xfrm>
            <a:off x="965200" y="1149559"/>
            <a:ext cx="9992360" cy="5596908"/>
          </a:xfrm>
          <a:prstGeom prst="rect">
            <a:avLst/>
          </a:prstGeom>
        </p:spPr>
      </p:pic>
      <p:sp>
        <p:nvSpPr>
          <p:cNvPr id="6" name="TextBox 5">
            <a:extLst>
              <a:ext uri="{FF2B5EF4-FFF2-40B4-BE49-F238E27FC236}">
                <a16:creationId xmlns:a16="http://schemas.microsoft.com/office/drawing/2014/main" id="{6F396CD7-7044-80C6-4414-633B64C70BAE}"/>
              </a:ext>
            </a:extLst>
          </p:cNvPr>
          <p:cNvSpPr txBox="1"/>
          <p:nvPr/>
        </p:nvSpPr>
        <p:spPr>
          <a:xfrm>
            <a:off x="205740" y="1531620"/>
            <a:ext cx="918841" cy="369332"/>
          </a:xfrm>
          <a:prstGeom prst="rect">
            <a:avLst/>
          </a:prstGeom>
          <a:noFill/>
        </p:spPr>
        <p:txBody>
          <a:bodyPr wrap="none" rtlCol="0">
            <a:spAutoFit/>
          </a:bodyPr>
          <a:lstStyle/>
          <a:p>
            <a:r>
              <a:rPr lang="en-US" b="1" dirty="0"/>
              <a:t>Al-5052</a:t>
            </a:r>
          </a:p>
        </p:txBody>
      </p:sp>
    </p:spTree>
    <p:extLst>
      <p:ext uri="{BB962C8B-B14F-4D97-AF65-F5344CB8AC3E}">
        <p14:creationId xmlns:p14="http://schemas.microsoft.com/office/powerpoint/2010/main" val="3206414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649539"/>
            <a:ext cx="7005509" cy="4903237"/>
          </a:xfrm>
        </p:spPr>
        <p:txBody>
          <a:bodyPr>
            <a:normAutofit/>
          </a:bodyPr>
          <a:lstStyle/>
          <a:p>
            <a:pPr marL="457200" indent="-457200">
              <a:buFont typeface="Arial" panose="020B0604020202020204" pitchFamily="34" charset="0"/>
              <a:buChar char="•"/>
            </a:pPr>
            <a:r>
              <a:rPr lang="en-US" sz="2400" dirty="0"/>
              <a:t>Designed in 1960s as a multi-purpose research reactor (included a beam port for a single cold source)</a:t>
            </a:r>
          </a:p>
          <a:p>
            <a:pPr marL="457200" indent="-457200">
              <a:buFont typeface="Arial" panose="020B0604020202020204" pitchFamily="34" charset="0"/>
              <a:buChar char="•"/>
            </a:pPr>
            <a:r>
              <a:rPr lang="en-US" sz="2400" dirty="0"/>
              <a:t>It first reached criticality on December 7</a:t>
            </a:r>
            <a:r>
              <a:rPr lang="en-US" sz="2400" baseline="30000" dirty="0"/>
              <a:t>th</a:t>
            </a:r>
            <a:r>
              <a:rPr lang="en-US" sz="2400" dirty="0"/>
              <a:t>, 1967</a:t>
            </a:r>
          </a:p>
          <a:p>
            <a:pPr marL="457200" indent="-457200">
              <a:buFont typeface="Arial" panose="020B0604020202020204" pitchFamily="34" charset="0"/>
              <a:buChar char="•"/>
            </a:pPr>
            <a:r>
              <a:rPr lang="en-US" sz="2400" dirty="0"/>
              <a:t>Originally it was a 10 MW reactor</a:t>
            </a:r>
          </a:p>
          <a:p>
            <a:pPr marL="457200" indent="-457200">
              <a:buFont typeface="Arial" panose="020B0604020202020204" pitchFamily="34" charset="0"/>
              <a:buChar char="•"/>
            </a:pPr>
            <a:r>
              <a:rPr lang="en-US" sz="2400" dirty="0"/>
              <a:t>Converted to 20 MW in 1985</a:t>
            </a:r>
          </a:p>
          <a:p>
            <a:pPr marL="457200" indent="-457200">
              <a:buFont typeface="Arial" panose="020B0604020202020204" pitchFamily="34" charset="0"/>
              <a:buChar char="•"/>
            </a:pPr>
            <a:r>
              <a:rPr lang="en-US" sz="2400" dirty="0"/>
              <a:t>Cold Neutron Facility</a:t>
            </a:r>
          </a:p>
          <a:p>
            <a:pPr marL="914400" lvl="1" indent="-457200">
              <a:buFont typeface="Courier New" panose="02070309020205020404" pitchFamily="49" charset="0"/>
              <a:buChar char="o"/>
            </a:pPr>
            <a:r>
              <a:rPr lang="en-US" sz="1800" dirty="0"/>
              <a:t>D</a:t>
            </a:r>
            <a:r>
              <a:rPr lang="en-US" sz="1800" baseline="-25000" dirty="0"/>
              <a:t>2</a:t>
            </a:r>
            <a:r>
              <a:rPr lang="en-US" sz="1800" dirty="0"/>
              <a:t>O cold neutron source (CNS) installed in 1987</a:t>
            </a:r>
          </a:p>
          <a:p>
            <a:pPr marL="914400" lvl="1" indent="-457200">
              <a:buFont typeface="Courier New" panose="02070309020205020404" pitchFamily="49" charset="0"/>
              <a:buChar char="o"/>
            </a:pPr>
            <a:r>
              <a:rPr lang="en-US" sz="1800" dirty="0"/>
              <a:t>LH</a:t>
            </a:r>
            <a:r>
              <a:rPr lang="en-US" sz="1800" baseline="-25000" dirty="0"/>
              <a:t>2</a:t>
            </a:r>
            <a:r>
              <a:rPr lang="en-US" sz="1800" dirty="0"/>
              <a:t> CNS installed in 1995</a:t>
            </a:r>
          </a:p>
          <a:p>
            <a:pPr marL="914400" lvl="1" indent="-457200">
              <a:buFont typeface="Courier New" panose="02070309020205020404" pitchFamily="49" charset="0"/>
              <a:buChar char="o"/>
            </a:pPr>
            <a:r>
              <a:rPr lang="en-US" sz="1800" dirty="0"/>
              <a:t>An advanced LH</a:t>
            </a:r>
            <a:r>
              <a:rPr lang="en-US" sz="1800" baseline="-25000" dirty="0"/>
              <a:t>2</a:t>
            </a:r>
            <a:r>
              <a:rPr lang="en-US" sz="1800" dirty="0"/>
              <a:t> CNS installed in 2002</a:t>
            </a:r>
          </a:p>
          <a:p>
            <a:pPr marL="914400" lvl="1" indent="-457200">
              <a:buFont typeface="Courier New" panose="02070309020205020404" pitchFamily="49" charset="0"/>
              <a:buChar char="o"/>
            </a:pPr>
            <a:r>
              <a:rPr lang="en-US" sz="1800" dirty="0"/>
              <a:t>Peewee (smaller CNS) installed in 2012 in BT-9</a:t>
            </a:r>
          </a:p>
          <a:p>
            <a:pPr marL="914400" lvl="1" indent="-457200">
              <a:buFont typeface="Courier New" panose="02070309020205020404" pitchFamily="49" charset="0"/>
              <a:buChar char="o"/>
            </a:pPr>
            <a:r>
              <a:rPr lang="en-US" sz="1800" dirty="0"/>
              <a:t>An upcoming cold source upgrade is planned</a:t>
            </a:r>
          </a:p>
          <a:p>
            <a:pPr marL="457200" indent="-457200">
              <a:buFont typeface="Arial" panose="020B0604020202020204" pitchFamily="34" charset="0"/>
              <a:buChar char="•"/>
            </a:pPr>
            <a:endParaRPr lang="en-US" sz="1600" dirty="0"/>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History</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21</a:t>
            </a:fld>
            <a:endParaRPr lang="en-US"/>
          </a:p>
        </p:txBody>
      </p:sp>
      <p:pic>
        <p:nvPicPr>
          <p:cNvPr id="9" name="Picture 8" descr="A picture containing text&#10;&#10;Description automatically generated">
            <a:extLst>
              <a:ext uri="{FF2B5EF4-FFF2-40B4-BE49-F238E27FC236}">
                <a16:creationId xmlns:a16="http://schemas.microsoft.com/office/drawing/2014/main" id="{D2B49236-236B-4540-86EB-F586BC6AA5FE}"/>
              </a:ext>
            </a:extLst>
          </p:cNvPr>
          <p:cNvPicPr>
            <a:picLocks noChangeAspect="1"/>
          </p:cNvPicPr>
          <p:nvPr/>
        </p:nvPicPr>
        <p:blipFill>
          <a:blip r:embed="rId4"/>
          <a:stretch>
            <a:fillRect/>
          </a:stretch>
        </p:blipFill>
        <p:spPr>
          <a:xfrm>
            <a:off x="6814739" y="2020889"/>
            <a:ext cx="5101036" cy="3448051"/>
          </a:xfrm>
          <a:prstGeom prst="rect">
            <a:avLst/>
          </a:prstGeom>
        </p:spPr>
      </p:pic>
    </p:spTree>
    <p:extLst>
      <p:ext uri="{BB962C8B-B14F-4D97-AF65-F5344CB8AC3E}">
        <p14:creationId xmlns:p14="http://schemas.microsoft.com/office/powerpoint/2010/main" val="2381437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Instruments Layout</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22</a:t>
            </a:fld>
            <a:endParaRPr lang="en-US"/>
          </a:p>
        </p:txBody>
      </p:sp>
      <p:pic>
        <p:nvPicPr>
          <p:cNvPr id="11266" name="Picture 2" descr="Instrument Layout | NIST">
            <a:extLst>
              <a:ext uri="{FF2B5EF4-FFF2-40B4-BE49-F238E27FC236}">
                <a16:creationId xmlns:a16="http://schemas.microsoft.com/office/drawing/2014/main" id="{A71FBD83-EAA3-4244-989A-2DA2F4B274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153" y="1134319"/>
            <a:ext cx="9721373" cy="561073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38">
            <a:extLst>
              <a:ext uri="{FF2B5EF4-FFF2-40B4-BE49-F238E27FC236}">
                <a16:creationId xmlns:a16="http://schemas.microsoft.com/office/drawing/2014/main" id="{53E3A494-EC1E-473E-9B38-E2F6D39F183B}"/>
              </a:ext>
            </a:extLst>
          </p:cNvPr>
          <p:cNvSpPr txBox="1">
            <a:spLocks noChangeArrowheads="1"/>
          </p:cNvSpPr>
          <p:nvPr/>
        </p:nvSpPr>
        <p:spPr bwMode="auto">
          <a:xfrm>
            <a:off x="3295650" y="2647992"/>
            <a:ext cx="1377830" cy="400110"/>
          </a:xfrm>
          <a:prstGeom prst="rect">
            <a:avLst/>
          </a:prstGeom>
          <a:solidFill>
            <a:srgbClr val="0070C0"/>
          </a:solidFill>
          <a:ln w="9525">
            <a:solidFill>
              <a:schemeClr val="tx1"/>
            </a:solidFill>
            <a:miter lim="800000"/>
            <a:headEnd/>
            <a:tailEnd/>
          </a:ln>
        </p:spPr>
        <p:txBody>
          <a:bodyPr wrap="square">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2000" b="1" dirty="0">
                <a:solidFill>
                  <a:schemeClr val="bg1"/>
                </a:solidFill>
                <a:latin typeface="Arial" charset="0"/>
              </a:rPr>
              <a:t>Main CNS</a:t>
            </a:r>
          </a:p>
        </p:txBody>
      </p:sp>
      <p:cxnSp>
        <p:nvCxnSpPr>
          <p:cNvPr id="15" name="Straight Arrow Connector 14">
            <a:extLst>
              <a:ext uri="{FF2B5EF4-FFF2-40B4-BE49-F238E27FC236}">
                <a16:creationId xmlns:a16="http://schemas.microsoft.com/office/drawing/2014/main" id="{DF4B6EAA-0BC6-4206-8D07-622985B43109}"/>
              </a:ext>
            </a:extLst>
          </p:cNvPr>
          <p:cNvCxnSpPr>
            <a:cxnSpLocks/>
            <a:stCxn id="12" idx="2"/>
          </p:cNvCxnSpPr>
          <p:nvPr/>
        </p:nvCxnSpPr>
        <p:spPr>
          <a:xfrm flipH="1">
            <a:off x="2552700" y="3048102"/>
            <a:ext cx="1431865" cy="2143023"/>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8" name="TextBox 38">
            <a:extLst>
              <a:ext uri="{FF2B5EF4-FFF2-40B4-BE49-F238E27FC236}">
                <a16:creationId xmlns:a16="http://schemas.microsoft.com/office/drawing/2014/main" id="{433CCED3-EB2C-4065-9C7D-8B145AB6E062}"/>
              </a:ext>
            </a:extLst>
          </p:cNvPr>
          <p:cNvSpPr txBox="1">
            <a:spLocks noChangeArrowheads="1"/>
          </p:cNvSpPr>
          <p:nvPr/>
        </p:nvSpPr>
        <p:spPr bwMode="auto">
          <a:xfrm>
            <a:off x="810559" y="2647992"/>
            <a:ext cx="1180166" cy="400110"/>
          </a:xfrm>
          <a:prstGeom prst="rect">
            <a:avLst/>
          </a:prstGeom>
          <a:solidFill>
            <a:srgbClr val="0070C0"/>
          </a:solidFill>
          <a:ln w="9525">
            <a:solidFill>
              <a:schemeClr val="tx1"/>
            </a:solidFill>
            <a:miter lim="800000"/>
            <a:headEnd/>
            <a:tailEnd/>
          </a:ln>
        </p:spPr>
        <p:txBody>
          <a:bodyPr wrap="square">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2000" b="1" dirty="0">
                <a:solidFill>
                  <a:schemeClr val="bg1"/>
                </a:solidFill>
                <a:latin typeface="Arial" charset="0"/>
              </a:rPr>
              <a:t>Peewee</a:t>
            </a:r>
          </a:p>
        </p:txBody>
      </p:sp>
      <p:cxnSp>
        <p:nvCxnSpPr>
          <p:cNvPr id="19" name="Straight Arrow Connector 18">
            <a:extLst>
              <a:ext uri="{FF2B5EF4-FFF2-40B4-BE49-F238E27FC236}">
                <a16:creationId xmlns:a16="http://schemas.microsoft.com/office/drawing/2014/main" id="{7CB2AAF0-0728-4C50-BFB4-2F8E86556F05}"/>
              </a:ext>
            </a:extLst>
          </p:cNvPr>
          <p:cNvCxnSpPr>
            <a:cxnSpLocks/>
            <a:stCxn id="18" idx="2"/>
          </p:cNvCxnSpPr>
          <p:nvPr/>
        </p:nvCxnSpPr>
        <p:spPr>
          <a:xfrm>
            <a:off x="1400642" y="3048102"/>
            <a:ext cx="0" cy="761797"/>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2825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Neutron Thermalization</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23</a:t>
            </a:fld>
            <a:endParaRPr lang="en-US"/>
          </a:p>
        </p:txBody>
      </p:sp>
      <mc:AlternateContent xmlns:mc="http://schemas.openxmlformats.org/markup-compatibility/2006" xmlns:a14="http://schemas.microsoft.com/office/drawing/2010/main">
        <mc:Choice Requires="a14">
          <p:sp>
            <p:nvSpPr>
              <p:cNvPr id="15" name="Text Placeholder 5">
                <a:extLst>
                  <a:ext uri="{FF2B5EF4-FFF2-40B4-BE49-F238E27FC236}">
                    <a16:creationId xmlns:a16="http://schemas.microsoft.com/office/drawing/2014/main" id="{8E41D77D-9696-4BD7-9349-D7BF553B3143}"/>
                  </a:ext>
                </a:extLst>
              </p:cNvPr>
              <p:cNvSpPr txBox="1">
                <a:spLocks/>
              </p:cNvSpPr>
              <p:nvPr/>
            </p:nvSpPr>
            <p:spPr>
              <a:xfrm>
                <a:off x="90616" y="1649539"/>
                <a:ext cx="5367209" cy="490323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7200" indent="-457200">
                  <a:buFont typeface="Arial" panose="020B0604020202020204" pitchFamily="34" charset="0"/>
                  <a:buChar char="•"/>
                </a:pPr>
                <a:r>
                  <a:rPr lang="en-US" sz="2400" dirty="0"/>
                  <a:t>Fission neutrons are ~2 MeV (fast)</a:t>
                </a:r>
              </a:p>
              <a:p>
                <a:pPr marL="457200" indent="-457200">
                  <a:buFont typeface="Arial" panose="020B0604020202020204" pitchFamily="34" charset="0"/>
                  <a:buChar char="•"/>
                </a:pPr>
                <a:r>
                  <a:rPr lang="en-US" sz="2400" dirty="0"/>
                  <a:t>Thermalized (20 – 400 </a:t>
                </a:r>
                <a:r>
                  <a:rPr lang="en-US" sz="2400" dirty="0" err="1"/>
                  <a:t>meV</a:t>
                </a:r>
                <a:r>
                  <a:rPr lang="en-US" sz="2400" dirty="0"/>
                  <a:t>) via scattering off of the D</a:t>
                </a:r>
                <a:r>
                  <a:rPr lang="en-US" sz="2400" baseline="-25000" dirty="0"/>
                  <a:t>2</a:t>
                </a:r>
                <a:r>
                  <a:rPr lang="en-US" sz="2400" dirty="0"/>
                  <a:t>O moderator in the core</a:t>
                </a:r>
              </a:p>
              <a:p>
                <a:pPr marL="914400" lvl="1" indent="-457200">
                  <a:buFont typeface="Arial" panose="020B0604020202020204" pitchFamily="34" charset="0"/>
                  <a:buChar char="•"/>
                </a:pPr>
                <a:r>
                  <a:rPr lang="en-US" sz="1800" dirty="0"/>
                  <a:t>D</a:t>
                </a:r>
                <a:r>
                  <a:rPr lang="en-US" sz="1800" baseline="-25000" dirty="0"/>
                  <a:t>2</a:t>
                </a:r>
                <a:r>
                  <a:rPr lang="en-US" sz="1800" dirty="0"/>
                  <a:t>O is ~320 K (115 </a:t>
                </a:r>
                <a14:m>
                  <m:oMath xmlns:m="http://schemas.openxmlformats.org/officeDocument/2006/math">
                    <m:r>
                      <a:rPr lang="en-US" sz="1800" i="1" smtClean="0">
                        <a:latin typeface="Cambria Math" panose="02040503050406030204" pitchFamily="18" charset="0"/>
                        <a:ea typeface="Cambria Math" panose="02040503050406030204" pitchFamily="18" charset="0"/>
                      </a:rPr>
                      <m:t>℉</m:t>
                    </m:r>
                  </m:oMath>
                </a14:m>
                <a:r>
                  <a:rPr lang="en-US" sz="1800" dirty="0"/>
                  <a:t>), which is what dictates the thermal energy of the neutrons</a:t>
                </a:r>
              </a:p>
              <a:p>
                <a:pPr marL="914400" lvl="1" indent="-457200">
                  <a:buFont typeface="Arial" panose="020B0604020202020204" pitchFamily="34" charset="0"/>
                  <a:buChar char="•"/>
                </a:pPr>
                <a:r>
                  <a:rPr lang="en-US" sz="1800" dirty="0"/>
                  <a:t>Can be calculated with particle kinematics (classical mechanics formulae)</a:t>
                </a:r>
              </a:p>
              <a:p>
                <a:pPr marL="457200" indent="-457200">
                  <a:buFont typeface="Arial" panose="020B0604020202020204" pitchFamily="34" charset="0"/>
                  <a:buChar char="•"/>
                </a:pPr>
                <a:r>
                  <a:rPr lang="en-US" sz="2400" dirty="0"/>
                  <a:t>To reach lower energies, you introduce a cryogenic facility, the cold neutron source (CNS)</a:t>
                </a:r>
              </a:p>
              <a:p>
                <a:pPr marL="914400" lvl="1" indent="-457200">
                  <a:buFont typeface="Arial" panose="020B0604020202020204" pitchFamily="34" charset="0"/>
                  <a:buChar char="•"/>
                </a:pPr>
                <a:r>
                  <a:rPr lang="en-US" sz="1800" dirty="0"/>
                  <a:t>Currently liquid hydrogen (LH</a:t>
                </a:r>
                <a:r>
                  <a:rPr lang="en-US" sz="1800" baseline="-25000" dirty="0"/>
                  <a:t>2</a:t>
                </a:r>
                <a:r>
                  <a:rPr lang="en-US" sz="1800" dirty="0"/>
                  <a:t>) at 20 K.</a:t>
                </a:r>
              </a:p>
              <a:p>
                <a:pPr marL="457200" indent="-457200">
                  <a:buFont typeface="Arial" panose="020B0604020202020204" pitchFamily="34" charset="0"/>
                  <a:buChar char="•"/>
                </a:pPr>
                <a:endParaRPr lang="en-US" sz="1600" dirty="0"/>
              </a:p>
            </p:txBody>
          </p:sp>
        </mc:Choice>
        <mc:Fallback xmlns="">
          <p:sp>
            <p:nvSpPr>
              <p:cNvPr id="15" name="Text Placeholder 5">
                <a:extLst>
                  <a:ext uri="{FF2B5EF4-FFF2-40B4-BE49-F238E27FC236}">
                    <a16:creationId xmlns:a16="http://schemas.microsoft.com/office/drawing/2014/main" id="{8E41D77D-9696-4BD7-9349-D7BF553B3143}"/>
                  </a:ext>
                </a:extLst>
              </p:cNvPr>
              <p:cNvSpPr txBox="1">
                <a:spLocks noRot="1" noChangeAspect="1" noMove="1" noResize="1" noEditPoints="1" noAdjustHandles="1" noChangeArrowheads="1" noChangeShapeType="1" noTextEdit="1"/>
              </p:cNvSpPr>
              <p:nvPr/>
            </p:nvSpPr>
            <p:spPr>
              <a:xfrm>
                <a:off x="90616" y="1649539"/>
                <a:ext cx="5367209" cy="4903237"/>
              </a:xfrm>
              <a:prstGeom prst="rect">
                <a:avLst/>
              </a:prstGeom>
              <a:blipFill>
                <a:blip r:embed="rId4"/>
                <a:stretch>
                  <a:fillRect l="-1591" t="-1741" r="-2273"/>
                </a:stretch>
              </a:blipFill>
            </p:spPr>
            <p:txBody>
              <a:bodyPr/>
              <a:lstStyle/>
              <a:p>
                <a:r>
                  <a:rPr lang="en-US">
                    <a:noFill/>
                  </a:rPr>
                  <a:t> </a:t>
                </a:r>
              </a:p>
            </p:txBody>
          </p:sp>
        </mc:Fallback>
      </mc:AlternateContent>
      <p:pic>
        <p:nvPicPr>
          <p:cNvPr id="4" name="Picture 3">
            <a:extLst>
              <a:ext uri="{FF2B5EF4-FFF2-40B4-BE49-F238E27FC236}">
                <a16:creationId xmlns:a16="http://schemas.microsoft.com/office/drawing/2014/main" id="{314C59A4-3FEC-2FCF-C936-44218CF28040}"/>
              </a:ext>
            </a:extLst>
          </p:cNvPr>
          <p:cNvPicPr>
            <a:picLocks noChangeAspect="1"/>
          </p:cNvPicPr>
          <p:nvPr/>
        </p:nvPicPr>
        <p:blipFill>
          <a:blip r:embed="rId5"/>
          <a:stretch>
            <a:fillRect/>
          </a:stretch>
        </p:blipFill>
        <p:spPr>
          <a:xfrm>
            <a:off x="5487480" y="4122749"/>
            <a:ext cx="3881948" cy="2598726"/>
          </a:xfrm>
          <a:prstGeom prst="rect">
            <a:avLst/>
          </a:prstGeom>
        </p:spPr>
      </p:pic>
      <p:pic>
        <p:nvPicPr>
          <p:cNvPr id="14342" name="Picture 6" descr="Closed U-Pu and Th-U cycle in sixteen selected reactors: Comparison of  major equilibrium features - ScienceDirect">
            <a:extLst>
              <a:ext uri="{FF2B5EF4-FFF2-40B4-BE49-F238E27FC236}">
                <a16:creationId xmlns:a16="http://schemas.microsoft.com/office/drawing/2014/main" id="{6C95B0BF-9AB7-7A91-5BEE-E82BC9392E3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7556" b="51837"/>
          <a:stretch/>
        </p:blipFill>
        <p:spPr bwMode="auto">
          <a:xfrm>
            <a:off x="6624509" y="1146882"/>
            <a:ext cx="5476875" cy="287635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545DE73-80D8-B715-76DA-5B19B312CC22}"/>
              </a:ext>
            </a:extLst>
          </p:cNvPr>
          <p:cNvSpPr txBox="1"/>
          <p:nvPr/>
        </p:nvSpPr>
        <p:spPr>
          <a:xfrm>
            <a:off x="8504843" y="2530197"/>
            <a:ext cx="2539746" cy="184666"/>
          </a:xfrm>
          <a:prstGeom prst="rect">
            <a:avLst/>
          </a:prstGeom>
          <a:noFill/>
        </p:spPr>
        <p:txBody>
          <a:bodyPr wrap="square">
            <a:spAutoFit/>
          </a:bodyPr>
          <a:lstStyle/>
          <a:p>
            <a:r>
              <a:rPr lang="en-US" sz="600" dirty="0">
                <a:hlinkClick r:id="rId7"/>
              </a:rPr>
              <a:t>https://ars.els-cdn.com/content/image/1-s2.0-S0306454919300180-gr7.jpg</a:t>
            </a:r>
            <a:endParaRPr lang="en-US" sz="600" dirty="0"/>
          </a:p>
        </p:txBody>
      </p:sp>
      <p:sp>
        <p:nvSpPr>
          <p:cNvPr id="8" name="Rectangle 7">
            <a:extLst>
              <a:ext uri="{FF2B5EF4-FFF2-40B4-BE49-F238E27FC236}">
                <a16:creationId xmlns:a16="http://schemas.microsoft.com/office/drawing/2014/main" id="{4AD38503-7D2E-063E-74BD-557D45F9D50E}"/>
              </a:ext>
            </a:extLst>
          </p:cNvPr>
          <p:cNvSpPr/>
          <p:nvPr/>
        </p:nvSpPr>
        <p:spPr>
          <a:xfrm>
            <a:off x="11915775" y="1389888"/>
            <a:ext cx="236601" cy="7863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E12714D4-1EFE-5A22-7DEC-7833999D9F52}"/>
              </a:ext>
            </a:extLst>
          </p:cNvPr>
          <p:cNvPicPr>
            <a:picLocks noChangeAspect="1"/>
          </p:cNvPicPr>
          <p:nvPr/>
        </p:nvPicPr>
        <p:blipFill>
          <a:blip r:embed="rId8"/>
          <a:stretch>
            <a:fillRect/>
          </a:stretch>
        </p:blipFill>
        <p:spPr>
          <a:xfrm>
            <a:off x="9430357" y="4095121"/>
            <a:ext cx="2332958" cy="2360543"/>
          </a:xfrm>
          <a:prstGeom prst="rect">
            <a:avLst/>
          </a:prstGeom>
        </p:spPr>
      </p:pic>
      <p:sp>
        <p:nvSpPr>
          <p:cNvPr id="12" name="TextBox 11">
            <a:extLst>
              <a:ext uri="{FF2B5EF4-FFF2-40B4-BE49-F238E27FC236}">
                <a16:creationId xmlns:a16="http://schemas.microsoft.com/office/drawing/2014/main" id="{3D6CECDF-648D-BE8C-D43F-3BF52033498D}"/>
              </a:ext>
            </a:extLst>
          </p:cNvPr>
          <p:cNvSpPr txBox="1"/>
          <p:nvPr/>
        </p:nvSpPr>
        <p:spPr>
          <a:xfrm>
            <a:off x="9906290" y="4410468"/>
            <a:ext cx="1917954" cy="184666"/>
          </a:xfrm>
          <a:prstGeom prst="rect">
            <a:avLst/>
          </a:prstGeom>
          <a:noFill/>
        </p:spPr>
        <p:txBody>
          <a:bodyPr wrap="square">
            <a:spAutoFit/>
          </a:bodyPr>
          <a:lstStyle/>
          <a:p>
            <a:r>
              <a:rPr lang="en-US" sz="600" dirty="0">
                <a:hlinkClick r:id="rId9"/>
              </a:rPr>
              <a:t>https://www.nrc.gov/docs/ML1214/ML12142A083.pdf</a:t>
            </a:r>
            <a:endParaRPr lang="en-US" sz="600" dirty="0"/>
          </a:p>
        </p:txBody>
      </p:sp>
    </p:spTree>
    <p:extLst>
      <p:ext uri="{BB962C8B-B14F-4D97-AF65-F5344CB8AC3E}">
        <p14:creationId xmlns:p14="http://schemas.microsoft.com/office/powerpoint/2010/main" val="1973156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How do we produce cold neutrons?</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24</a:t>
            </a:fld>
            <a:endParaRPr lang="en-US"/>
          </a:p>
        </p:txBody>
      </p:sp>
      <mc:AlternateContent xmlns:mc="http://schemas.openxmlformats.org/markup-compatibility/2006" xmlns:a14="http://schemas.microsoft.com/office/drawing/2010/main">
        <mc:Choice Requires="a14">
          <p:sp>
            <p:nvSpPr>
              <p:cNvPr id="15" name="Text Placeholder 5">
                <a:extLst>
                  <a:ext uri="{FF2B5EF4-FFF2-40B4-BE49-F238E27FC236}">
                    <a16:creationId xmlns:a16="http://schemas.microsoft.com/office/drawing/2014/main" id="{8E41D77D-9696-4BD7-9349-D7BF553B3143}"/>
                  </a:ext>
                </a:extLst>
              </p:cNvPr>
              <p:cNvSpPr txBox="1">
                <a:spLocks/>
              </p:cNvSpPr>
              <p:nvPr/>
            </p:nvSpPr>
            <p:spPr>
              <a:xfrm>
                <a:off x="90616" y="1649539"/>
                <a:ext cx="5367209" cy="490323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7200" indent="-457200">
                  <a:buFont typeface="Arial" panose="020B0604020202020204" pitchFamily="34" charset="0"/>
                  <a:buChar char="•"/>
                </a:pPr>
                <a:r>
                  <a:rPr lang="en-US" sz="2400" dirty="0"/>
                  <a:t>Fission neutrons are ~2 MeV (fast)</a:t>
                </a:r>
              </a:p>
              <a:p>
                <a:pPr marL="457200" indent="-457200">
                  <a:buFont typeface="Arial" panose="020B0604020202020204" pitchFamily="34" charset="0"/>
                  <a:buChar char="•"/>
                </a:pPr>
                <a:r>
                  <a:rPr lang="en-US" sz="2400" dirty="0"/>
                  <a:t>Thermalized (20 – 400 </a:t>
                </a:r>
                <a:r>
                  <a:rPr lang="en-US" sz="2400" dirty="0" err="1"/>
                  <a:t>meV</a:t>
                </a:r>
                <a:r>
                  <a:rPr lang="en-US" sz="2400" dirty="0"/>
                  <a:t>) via scattering off of the D</a:t>
                </a:r>
                <a:r>
                  <a:rPr lang="en-US" sz="2400" baseline="-25000" dirty="0"/>
                  <a:t>2</a:t>
                </a:r>
                <a:r>
                  <a:rPr lang="en-US" sz="2400" dirty="0"/>
                  <a:t>O moderator in the core</a:t>
                </a:r>
              </a:p>
              <a:p>
                <a:pPr marL="914400" lvl="1" indent="-457200">
                  <a:buFont typeface="Arial" panose="020B0604020202020204" pitchFamily="34" charset="0"/>
                  <a:buChar char="•"/>
                </a:pPr>
                <a:r>
                  <a:rPr lang="en-US" sz="1800" dirty="0"/>
                  <a:t>D</a:t>
                </a:r>
                <a:r>
                  <a:rPr lang="en-US" sz="1800" baseline="-25000" dirty="0"/>
                  <a:t>2</a:t>
                </a:r>
                <a:r>
                  <a:rPr lang="en-US" sz="1800" dirty="0"/>
                  <a:t>O is ~320 K (115 </a:t>
                </a:r>
                <a14:m>
                  <m:oMath xmlns:m="http://schemas.openxmlformats.org/officeDocument/2006/math">
                    <m:r>
                      <a:rPr lang="en-US" sz="1800" i="1" smtClean="0">
                        <a:latin typeface="Cambria Math" panose="02040503050406030204" pitchFamily="18" charset="0"/>
                        <a:ea typeface="Cambria Math" panose="02040503050406030204" pitchFamily="18" charset="0"/>
                      </a:rPr>
                      <m:t>℉</m:t>
                    </m:r>
                  </m:oMath>
                </a14:m>
                <a:r>
                  <a:rPr lang="en-US" sz="1800" dirty="0"/>
                  <a:t>), which is what dictates the thermal energy of the neutrons</a:t>
                </a:r>
              </a:p>
              <a:p>
                <a:pPr marL="457200" indent="-457200">
                  <a:buFont typeface="Arial" panose="020B0604020202020204" pitchFamily="34" charset="0"/>
                  <a:buChar char="•"/>
                </a:pPr>
                <a:r>
                  <a:rPr lang="en-US" sz="2400" dirty="0"/>
                  <a:t>To reach lower energies, you introduce a cryogenic facility, the cold neutron source (CNS)</a:t>
                </a:r>
              </a:p>
              <a:p>
                <a:pPr marL="914400" lvl="1" indent="-457200">
                  <a:buFont typeface="Arial" panose="020B0604020202020204" pitchFamily="34" charset="0"/>
                  <a:buChar char="•"/>
                </a:pPr>
                <a:r>
                  <a:rPr lang="en-US" sz="1800" dirty="0"/>
                  <a:t>Currently liquid hydrogen (LH</a:t>
                </a:r>
                <a:r>
                  <a:rPr lang="en-US" sz="1800" baseline="-25000" dirty="0"/>
                  <a:t>2</a:t>
                </a:r>
                <a:r>
                  <a:rPr lang="en-US" sz="1800" dirty="0"/>
                  <a:t>) at 20 K.</a:t>
                </a:r>
              </a:p>
              <a:p>
                <a:pPr marL="457200" indent="-457200">
                  <a:buFont typeface="Arial" panose="020B0604020202020204" pitchFamily="34" charset="0"/>
                  <a:buChar char="•"/>
                </a:pPr>
                <a:endParaRPr lang="en-US" sz="1600" dirty="0"/>
              </a:p>
            </p:txBody>
          </p:sp>
        </mc:Choice>
        <mc:Fallback xmlns="">
          <p:sp>
            <p:nvSpPr>
              <p:cNvPr id="15" name="Text Placeholder 5">
                <a:extLst>
                  <a:ext uri="{FF2B5EF4-FFF2-40B4-BE49-F238E27FC236}">
                    <a16:creationId xmlns:a16="http://schemas.microsoft.com/office/drawing/2014/main" id="{8E41D77D-9696-4BD7-9349-D7BF553B3143}"/>
                  </a:ext>
                </a:extLst>
              </p:cNvPr>
              <p:cNvSpPr txBox="1">
                <a:spLocks noRot="1" noChangeAspect="1" noMove="1" noResize="1" noEditPoints="1" noAdjustHandles="1" noChangeArrowheads="1" noChangeShapeType="1" noTextEdit="1"/>
              </p:cNvSpPr>
              <p:nvPr/>
            </p:nvSpPr>
            <p:spPr>
              <a:xfrm>
                <a:off x="90616" y="1649539"/>
                <a:ext cx="5367209" cy="4903237"/>
              </a:xfrm>
              <a:prstGeom prst="rect">
                <a:avLst/>
              </a:prstGeom>
              <a:blipFill>
                <a:blip r:embed="rId4"/>
                <a:stretch>
                  <a:fillRect l="-1591" t="-1741" r="-1818"/>
                </a:stretch>
              </a:blipFill>
            </p:spPr>
            <p:txBody>
              <a:bodyPr/>
              <a:lstStyle/>
              <a:p>
                <a:r>
                  <a:rPr lang="en-US">
                    <a:noFill/>
                  </a:rPr>
                  <a:t> </a:t>
                </a:r>
              </a:p>
            </p:txBody>
          </p:sp>
        </mc:Fallback>
      </mc:AlternateContent>
      <p:pic>
        <p:nvPicPr>
          <p:cNvPr id="16" name="Picture 2" descr="E:\NIST_cs\PB230004.JPG">
            <a:extLst>
              <a:ext uri="{FF2B5EF4-FFF2-40B4-BE49-F238E27FC236}">
                <a16:creationId xmlns:a16="http://schemas.microsoft.com/office/drawing/2014/main" id="{530032BE-8B02-44D4-9F60-2C49299692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43562" y="1466478"/>
            <a:ext cx="5934075" cy="4450556"/>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FA2518FA-2833-412B-909E-24A528DA3216}"/>
              </a:ext>
            </a:extLst>
          </p:cNvPr>
          <p:cNvSpPr txBox="1"/>
          <p:nvPr/>
        </p:nvSpPr>
        <p:spPr>
          <a:xfrm>
            <a:off x="6909749" y="5935950"/>
            <a:ext cx="3401700" cy="369332"/>
          </a:xfrm>
          <a:prstGeom prst="rect">
            <a:avLst/>
          </a:prstGeom>
          <a:noFill/>
        </p:spPr>
        <p:txBody>
          <a:bodyPr wrap="none" rtlCol="0">
            <a:spAutoFit/>
          </a:bodyPr>
          <a:lstStyle/>
          <a:p>
            <a:pPr algn="ctr"/>
            <a:r>
              <a:rPr lang="en-US" dirty="0"/>
              <a:t>Installation of LH</a:t>
            </a:r>
            <a:r>
              <a:rPr lang="en-US" baseline="-25000" dirty="0"/>
              <a:t>2</a:t>
            </a:r>
            <a:r>
              <a:rPr lang="en-US" dirty="0"/>
              <a:t> CNS (Nov. 2001)</a:t>
            </a:r>
          </a:p>
        </p:txBody>
      </p:sp>
    </p:spTree>
    <p:extLst>
      <p:ext uri="{BB962C8B-B14F-4D97-AF65-F5344CB8AC3E}">
        <p14:creationId xmlns:p14="http://schemas.microsoft.com/office/powerpoint/2010/main" val="3529165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325563"/>
            <a:ext cx="5411808" cy="3565224"/>
          </a:xfrm>
        </p:spPr>
        <p:txBody>
          <a:bodyPr>
            <a:normAutofit/>
          </a:bodyPr>
          <a:lstStyle/>
          <a:p>
            <a:pPr marL="457200" indent="-457200">
              <a:buFont typeface="+mj-lt"/>
              <a:buAutoNum type="arabicPeriod"/>
            </a:pPr>
            <a:r>
              <a:rPr lang="en-US" sz="2400" dirty="0"/>
              <a:t>D</a:t>
            </a:r>
            <a:r>
              <a:rPr lang="en-US" sz="2400" baseline="-25000" dirty="0"/>
              <a:t>2</a:t>
            </a:r>
            <a:r>
              <a:rPr lang="en-US" sz="2400" dirty="0"/>
              <a:t>O tank (1967)</a:t>
            </a:r>
          </a:p>
          <a:p>
            <a:pPr marL="457200" indent="-457200">
              <a:buFont typeface="+mj-lt"/>
              <a:buAutoNum type="arabicPeriod"/>
            </a:pPr>
            <a:r>
              <a:rPr lang="en-US" sz="2400" dirty="0"/>
              <a:t>D</a:t>
            </a:r>
            <a:r>
              <a:rPr lang="en-US" sz="2400" baseline="-25000" dirty="0"/>
              <a:t>2</a:t>
            </a:r>
            <a:r>
              <a:rPr lang="en-US" sz="2400" dirty="0"/>
              <a:t>O Ice (1987)</a:t>
            </a:r>
          </a:p>
          <a:p>
            <a:pPr marL="914400" lvl="1" indent="-457200">
              <a:buFont typeface="Arial" panose="020B0604020202020204" pitchFamily="34" charset="0"/>
              <a:buChar char="•"/>
            </a:pPr>
            <a:r>
              <a:rPr lang="en-US" sz="1800" dirty="0"/>
              <a:t>Gain of 3-5x in brightness</a:t>
            </a:r>
          </a:p>
          <a:p>
            <a:pPr marL="457200" indent="-457200">
              <a:buFont typeface="+mj-lt"/>
              <a:buAutoNum type="arabicPeriod"/>
            </a:pPr>
            <a:r>
              <a:rPr lang="en-US" sz="2400" dirty="0"/>
              <a:t>Unit 1 LH</a:t>
            </a:r>
            <a:r>
              <a:rPr lang="en-US" sz="2400" baseline="-25000" dirty="0"/>
              <a:t>2</a:t>
            </a:r>
            <a:r>
              <a:rPr lang="en-US" sz="2400" dirty="0"/>
              <a:t> (1995)</a:t>
            </a:r>
          </a:p>
          <a:p>
            <a:pPr marL="914400" lvl="1" indent="-457200">
              <a:buFont typeface="Arial" panose="020B0604020202020204" pitchFamily="34" charset="0"/>
              <a:buChar char="•"/>
            </a:pPr>
            <a:r>
              <a:rPr lang="en-US" sz="1800" dirty="0"/>
              <a:t>Gain of ~6x</a:t>
            </a:r>
          </a:p>
          <a:p>
            <a:pPr marL="457200" indent="-457200">
              <a:buFont typeface="+mj-lt"/>
              <a:buAutoNum type="arabicPeriod"/>
            </a:pPr>
            <a:r>
              <a:rPr lang="en-US" sz="2400" dirty="0"/>
              <a:t>Unit 2 LH</a:t>
            </a:r>
            <a:r>
              <a:rPr lang="en-US" sz="2400" baseline="-25000" dirty="0"/>
              <a:t>2</a:t>
            </a:r>
            <a:r>
              <a:rPr lang="en-US" sz="2400" dirty="0"/>
              <a:t> (2002)</a:t>
            </a:r>
          </a:p>
          <a:p>
            <a:pPr marL="914400" lvl="1" indent="-457200">
              <a:buFont typeface="Arial" panose="020B0604020202020204" pitchFamily="34" charset="0"/>
              <a:buChar char="•"/>
            </a:pPr>
            <a:r>
              <a:rPr lang="en-US" sz="1800" dirty="0"/>
              <a:t>Gain of ~2x</a:t>
            </a:r>
          </a:p>
          <a:p>
            <a:pPr marL="514350" indent="-514350">
              <a:buFont typeface="+mj-lt"/>
              <a:buAutoNum type="arabicPeriod"/>
            </a:pPr>
            <a:r>
              <a:rPr lang="en-US" sz="2400" dirty="0"/>
              <a:t>LD</a:t>
            </a:r>
            <a:r>
              <a:rPr lang="en-US" sz="2400" baseline="-25000" dirty="0"/>
              <a:t>2</a:t>
            </a:r>
            <a:r>
              <a:rPr lang="en-US" sz="2400" dirty="0"/>
              <a:t> (Planned)</a:t>
            </a:r>
          </a:p>
          <a:p>
            <a:pPr marL="971550" lvl="1" indent="-514350">
              <a:buFont typeface="Arial" panose="020B0604020202020204" pitchFamily="34" charset="0"/>
              <a:buChar char="•"/>
            </a:pPr>
            <a:r>
              <a:rPr lang="en-US" sz="1800" dirty="0"/>
              <a:t> </a:t>
            </a:r>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Cold Source </a:t>
            </a:r>
            <a:r>
              <a:rPr lang="en-US" sz="2000" dirty="0"/>
              <a:t>Through the years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25</a:t>
            </a:fld>
            <a:endParaRPr lang="en-US"/>
          </a:p>
        </p:txBody>
      </p:sp>
      <p:pic>
        <p:nvPicPr>
          <p:cNvPr id="8" name="Picture 4" descr="CNS Thimble">
            <a:extLst>
              <a:ext uri="{FF2B5EF4-FFF2-40B4-BE49-F238E27FC236}">
                <a16:creationId xmlns:a16="http://schemas.microsoft.com/office/drawing/2014/main" id="{30EB3B0E-1EE8-45B8-81FF-5F19A48421C5}"/>
              </a:ext>
            </a:extLst>
          </p:cNvPr>
          <p:cNvPicPr>
            <a:picLocks noChangeAspect="1" noChangeArrowheads="1"/>
          </p:cNvPicPr>
          <p:nvPr/>
        </p:nvPicPr>
        <p:blipFill>
          <a:blip r:embed="rId4" cstate="print">
            <a:lum bright="18000"/>
          </a:blip>
          <a:srcRect/>
          <a:stretch>
            <a:fillRect/>
          </a:stretch>
        </p:blipFill>
        <p:spPr bwMode="auto">
          <a:xfrm>
            <a:off x="7076777" y="1573635"/>
            <a:ext cx="4838998" cy="4073524"/>
          </a:xfrm>
          <a:prstGeom prst="rect">
            <a:avLst/>
          </a:prstGeom>
          <a:noFill/>
          <a:ln w="9525">
            <a:noFill/>
            <a:miter lim="800000"/>
            <a:headEnd/>
            <a:tailEnd/>
          </a:ln>
        </p:spPr>
      </p:pic>
      <p:sp>
        <p:nvSpPr>
          <p:cNvPr id="9" name="TextBox 38">
            <a:extLst>
              <a:ext uri="{FF2B5EF4-FFF2-40B4-BE49-F238E27FC236}">
                <a16:creationId xmlns:a16="http://schemas.microsoft.com/office/drawing/2014/main" id="{D037EEAE-6D62-420C-BCDC-055F058203E7}"/>
              </a:ext>
            </a:extLst>
          </p:cNvPr>
          <p:cNvSpPr txBox="1">
            <a:spLocks noChangeArrowheads="1"/>
          </p:cNvSpPr>
          <p:nvPr/>
        </p:nvSpPr>
        <p:spPr bwMode="auto">
          <a:xfrm>
            <a:off x="4489451" y="5414818"/>
            <a:ext cx="2209800" cy="400110"/>
          </a:xfrm>
          <a:prstGeom prst="rect">
            <a:avLst/>
          </a:prstGeom>
          <a:solidFill>
            <a:srgbClr val="0070C0"/>
          </a:solidFill>
          <a:ln w="9525">
            <a:solidFill>
              <a:schemeClr val="tx1"/>
            </a:solidFill>
            <a:miter lim="800000"/>
            <a:headEnd/>
            <a:tailEnd/>
          </a:ln>
        </p:spPr>
        <p:txBody>
          <a:bodyPr>
            <a:spAutoFit/>
          </a:bodyPr>
          <a:lstStyle>
            <a:lvl1pPr eaLnBrk="0" hangingPunct="0">
              <a:spcBef>
                <a:spcPts val="400"/>
              </a:spcBef>
              <a:buClr>
                <a:schemeClr val="accent1"/>
              </a:buClr>
              <a:buSzPct val="68000"/>
              <a:buFont typeface="Wingdings 3" pitchFamily="18" charset="2"/>
              <a:buChar char=""/>
              <a:defRPr sz="2400">
                <a:solidFill>
                  <a:schemeClr val="tx1"/>
                </a:solidFill>
                <a:latin typeface="Lucida Sans Unicode" pitchFamily="34" charset="0"/>
              </a:defRPr>
            </a:lvl1pPr>
            <a:lvl2pPr marL="742950" indent="-285750" eaLnBrk="0" hangingPunct="0">
              <a:spcBef>
                <a:spcPts val="325"/>
              </a:spcBef>
              <a:buClr>
                <a:schemeClr val="accent1"/>
              </a:buClr>
              <a:buFont typeface="Verdana" pitchFamily="34" charset="0"/>
              <a:buChar char="◦"/>
              <a:defRPr sz="2000">
                <a:solidFill>
                  <a:schemeClr val="tx1"/>
                </a:solidFill>
                <a:latin typeface="Lucida Sans Unicode" pitchFamily="34" charset="0"/>
              </a:defRPr>
            </a:lvl2pPr>
            <a:lvl3pPr marL="1143000" indent="-228600" eaLnBrk="0" hangingPunct="0">
              <a:spcBef>
                <a:spcPts val="350"/>
              </a:spcBef>
              <a:buClr>
                <a:schemeClr val="accent2"/>
              </a:buClr>
              <a:buSzPct val="100000"/>
              <a:buFont typeface="Wingdings 2" pitchFamily="18" charset="2"/>
              <a:buChar char=""/>
              <a:defRPr sz="2000">
                <a:solidFill>
                  <a:schemeClr val="tx1"/>
                </a:solidFill>
                <a:latin typeface="Lucida Sans Unicode" pitchFamily="34" charset="0"/>
              </a:defRPr>
            </a:lvl3pPr>
            <a:lvl4pPr marL="16002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4pPr>
            <a:lvl5pPr marL="2057400" indent="-228600" eaLnBrk="0" hangingPunct="0">
              <a:spcBef>
                <a:spcPts val="350"/>
              </a:spcBef>
              <a:buClr>
                <a:schemeClr val="accent2"/>
              </a:buClr>
              <a:buFont typeface="Wingdings 2" pitchFamily="18" charset="2"/>
              <a:buChar char=""/>
              <a:defRPr sz="2000">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defRPr>
            </a:lvl9pPr>
          </a:lstStyle>
          <a:p>
            <a:pPr eaLnBrk="1" hangingPunct="1">
              <a:spcBef>
                <a:spcPct val="0"/>
              </a:spcBef>
              <a:buClrTx/>
              <a:buSzTx/>
              <a:buFontTx/>
              <a:buNone/>
            </a:pPr>
            <a:r>
              <a:rPr lang="en-US" altLang="en-US" sz="2000" b="1" dirty="0">
                <a:solidFill>
                  <a:schemeClr val="bg1"/>
                </a:solidFill>
                <a:latin typeface="Arial" charset="0"/>
              </a:rPr>
              <a:t>55 cm Diameter</a:t>
            </a:r>
          </a:p>
        </p:txBody>
      </p:sp>
      <p:cxnSp>
        <p:nvCxnSpPr>
          <p:cNvPr id="10" name="Straight Arrow Connector 9">
            <a:extLst>
              <a:ext uri="{FF2B5EF4-FFF2-40B4-BE49-F238E27FC236}">
                <a16:creationId xmlns:a16="http://schemas.microsoft.com/office/drawing/2014/main" id="{0D7D9F18-7DB3-475C-8318-B60AEE4BCA1C}"/>
              </a:ext>
            </a:extLst>
          </p:cNvPr>
          <p:cNvCxnSpPr>
            <a:cxnSpLocks/>
            <a:stCxn id="9" idx="3"/>
          </p:cNvCxnSpPr>
          <p:nvPr/>
        </p:nvCxnSpPr>
        <p:spPr>
          <a:xfrm flipV="1">
            <a:off x="6699251" y="3429000"/>
            <a:ext cx="2073275" cy="2185873"/>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77215A29-8FD6-4B26-A687-D948823F01FE}"/>
              </a:ext>
            </a:extLst>
          </p:cNvPr>
          <p:cNvPicPr>
            <a:picLocks noChangeAspect="1"/>
          </p:cNvPicPr>
          <p:nvPr/>
        </p:nvPicPr>
        <p:blipFill>
          <a:blip r:embed="rId5"/>
          <a:stretch>
            <a:fillRect/>
          </a:stretch>
        </p:blipFill>
        <p:spPr>
          <a:xfrm>
            <a:off x="762000" y="4521783"/>
            <a:ext cx="3276600" cy="2331935"/>
          </a:xfrm>
          <a:prstGeom prst="rect">
            <a:avLst/>
          </a:prstGeom>
        </p:spPr>
      </p:pic>
    </p:spTree>
    <p:extLst>
      <p:ext uri="{BB962C8B-B14F-4D97-AF65-F5344CB8AC3E}">
        <p14:creationId xmlns:p14="http://schemas.microsoft.com/office/powerpoint/2010/main" val="799542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Current Cold Source </a:t>
            </a:r>
            <a:r>
              <a:rPr lang="en-US" sz="2000" dirty="0"/>
              <a:t>Unit 2</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26</a:t>
            </a:fld>
            <a:endParaRPr lang="en-US"/>
          </a:p>
        </p:txBody>
      </p:sp>
      <p:sp>
        <p:nvSpPr>
          <p:cNvPr id="15" name="Text Placeholder 5">
            <a:extLst>
              <a:ext uri="{FF2B5EF4-FFF2-40B4-BE49-F238E27FC236}">
                <a16:creationId xmlns:a16="http://schemas.microsoft.com/office/drawing/2014/main" id="{9C1E62D4-15E5-4A58-87FF-BB2194331F04}"/>
              </a:ext>
            </a:extLst>
          </p:cNvPr>
          <p:cNvSpPr>
            <a:spLocks noGrp="1"/>
          </p:cNvSpPr>
          <p:nvPr>
            <p:ph type="body" sz="half" idx="2"/>
          </p:nvPr>
        </p:nvSpPr>
        <p:spPr>
          <a:xfrm>
            <a:off x="90616" y="1649539"/>
            <a:ext cx="7005509" cy="4903237"/>
          </a:xfrm>
        </p:spPr>
        <p:txBody>
          <a:bodyPr>
            <a:normAutofit/>
          </a:bodyPr>
          <a:lstStyle/>
          <a:p>
            <a:pPr marL="457200" indent="-457200">
              <a:buFont typeface="Arial" panose="020B0604020202020204" pitchFamily="34" charset="0"/>
              <a:buChar char="•"/>
            </a:pPr>
            <a:r>
              <a:rPr lang="en-US" sz="2400" dirty="0"/>
              <a:t>Passively safe and simple to operate (and reliable)</a:t>
            </a:r>
          </a:p>
          <a:p>
            <a:pPr marL="457200" indent="-457200">
              <a:buFont typeface="Arial" panose="020B0604020202020204" pitchFamily="34" charset="0"/>
              <a:buChar char="•"/>
            </a:pPr>
            <a:r>
              <a:rPr lang="en-US" sz="2400" dirty="0"/>
              <a:t>Utilizes a thermosiphon system to supply the CNS with LH</a:t>
            </a:r>
            <a:r>
              <a:rPr lang="en-US" sz="2400" baseline="-25000" dirty="0"/>
              <a:t>2</a:t>
            </a:r>
            <a:endParaRPr lang="en-US" sz="2400" dirty="0"/>
          </a:p>
          <a:p>
            <a:pPr marL="457200" indent="-457200">
              <a:buFont typeface="Arial" panose="020B0604020202020204" pitchFamily="34" charset="0"/>
              <a:buChar char="•"/>
            </a:pPr>
            <a:r>
              <a:rPr lang="en-US" sz="2400" dirty="0"/>
              <a:t>Closed system</a:t>
            </a:r>
          </a:p>
          <a:p>
            <a:pPr marL="457200" indent="-457200">
              <a:buFont typeface="Arial" panose="020B0604020202020204" pitchFamily="34" charset="0"/>
              <a:buChar char="•"/>
            </a:pPr>
            <a:r>
              <a:rPr lang="en-US" sz="2400" dirty="0"/>
              <a:t>He containments</a:t>
            </a:r>
            <a:endParaRPr lang="en-US" sz="1800" dirty="0"/>
          </a:p>
          <a:p>
            <a:pPr marL="457200" indent="-457200">
              <a:buFont typeface="Arial" panose="020B0604020202020204" pitchFamily="34" charset="0"/>
              <a:buChar char="•"/>
            </a:pPr>
            <a:endParaRPr lang="en-US" sz="1600" dirty="0"/>
          </a:p>
        </p:txBody>
      </p:sp>
      <p:pic>
        <p:nvPicPr>
          <p:cNvPr id="16" name="Picture 2" descr="cryostat_comparison">
            <a:extLst>
              <a:ext uri="{FF2B5EF4-FFF2-40B4-BE49-F238E27FC236}">
                <a16:creationId xmlns:a16="http://schemas.microsoft.com/office/drawing/2014/main" id="{D3BD3D96-B3E7-4D5D-8D43-6CA267284503}"/>
              </a:ext>
            </a:extLst>
          </p:cNvPr>
          <p:cNvPicPr>
            <a:picLocks noChangeAspect="1" noChangeArrowheads="1"/>
          </p:cNvPicPr>
          <p:nvPr/>
        </p:nvPicPr>
        <p:blipFill rotWithShape="1">
          <a:blip r:embed="rId4">
            <a:lum bright="-12000" contrast="12000"/>
            <a:extLst>
              <a:ext uri="{28A0092B-C50C-407E-A947-70E740481C1C}">
                <a14:useLocalDpi xmlns:a14="http://schemas.microsoft.com/office/drawing/2010/main" val="0"/>
              </a:ext>
            </a:extLst>
          </a:blip>
          <a:srcRect t="50403"/>
          <a:stretch/>
        </p:blipFill>
        <p:spPr bwMode="auto">
          <a:xfrm>
            <a:off x="7339012" y="1816892"/>
            <a:ext cx="4014788" cy="3224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8" name="Object 4">
            <a:extLst>
              <a:ext uri="{FF2B5EF4-FFF2-40B4-BE49-F238E27FC236}">
                <a16:creationId xmlns:a16="http://schemas.microsoft.com/office/drawing/2014/main" id="{BDCFDCFE-0DFC-4967-A3D1-2A4DC330DE50}"/>
              </a:ext>
            </a:extLst>
          </p:cNvPr>
          <p:cNvGraphicFramePr>
            <a:graphicFrameLocks noChangeAspect="1"/>
          </p:cNvGraphicFramePr>
          <p:nvPr>
            <p:extLst>
              <p:ext uri="{D42A27DB-BD31-4B8C-83A1-F6EECF244321}">
                <p14:modId xmlns:p14="http://schemas.microsoft.com/office/powerpoint/2010/main" val="2650864016"/>
              </p:ext>
            </p:extLst>
          </p:nvPr>
        </p:nvGraphicFramePr>
        <p:xfrm>
          <a:off x="3705226" y="2667944"/>
          <a:ext cx="3069102" cy="4053531"/>
        </p:xfrm>
        <a:graphic>
          <a:graphicData uri="http://schemas.openxmlformats.org/presentationml/2006/ole">
            <mc:AlternateContent xmlns:mc="http://schemas.openxmlformats.org/markup-compatibility/2006">
              <mc:Choice xmlns:v="urn:schemas-microsoft-com:vml" Requires="v">
                <p:oleObj name="Photo Editor Photo" r:id="rId5" imgW="9647619" imgH="12742857" progId="MSPhotoEd.3">
                  <p:embed/>
                </p:oleObj>
              </mc:Choice>
              <mc:Fallback>
                <p:oleObj name="Photo Editor Photo" r:id="rId5" imgW="9647619" imgH="12742857" progId="MSPhotoEd.3">
                  <p:embed/>
                  <p:pic>
                    <p:nvPicPr>
                      <p:cNvPr id="18" name="Object 4">
                        <a:extLst>
                          <a:ext uri="{FF2B5EF4-FFF2-40B4-BE49-F238E27FC236}">
                            <a16:creationId xmlns:a16="http://schemas.microsoft.com/office/drawing/2014/main" id="{BDCFDCFE-0DFC-4967-A3D1-2A4DC330DE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5226" y="2667944"/>
                        <a:ext cx="3069102" cy="4053531"/>
                      </a:xfrm>
                      <a:prstGeom prst="rect">
                        <a:avLst/>
                      </a:prstGeom>
                      <a:noFill/>
                      <a:ln>
                        <a:solidFill>
                          <a:schemeClr val="tx1"/>
                        </a:solidFill>
                      </a:ln>
                      <a:effectLst/>
                    </p:spPr>
                  </p:pic>
                </p:oleObj>
              </mc:Fallback>
            </mc:AlternateContent>
          </a:graphicData>
        </a:graphic>
      </p:graphicFrame>
    </p:spTree>
    <p:extLst>
      <p:ext uri="{BB962C8B-B14F-4D97-AF65-F5344CB8AC3E}">
        <p14:creationId xmlns:p14="http://schemas.microsoft.com/office/powerpoint/2010/main" val="4253040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descr="PW In-pile Assembly">
            <a:extLst>
              <a:ext uri="{FF2B5EF4-FFF2-40B4-BE49-F238E27FC236}">
                <a16:creationId xmlns:a16="http://schemas.microsoft.com/office/drawing/2014/main" id="{1063F2C7-7E1E-411B-BD1C-28C2CE6EB9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683"/>
          <a:stretch/>
        </p:blipFill>
        <p:spPr bwMode="auto">
          <a:xfrm>
            <a:off x="318429" y="3762375"/>
            <a:ext cx="5996753" cy="2999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descr="PW amodcham04.jpg">
            <a:extLst>
              <a:ext uri="{FF2B5EF4-FFF2-40B4-BE49-F238E27FC236}">
                <a16:creationId xmlns:a16="http://schemas.microsoft.com/office/drawing/2014/main" id="{0654CC77-03B7-4386-A280-C9AD93BF1C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5592" y="1294977"/>
            <a:ext cx="4673458" cy="4951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649540"/>
            <a:ext cx="6684976" cy="2400778"/>
          </a:xfrm>
        </p:spPr>
        <p:txBody>
          <a:bodyPr>
            <a:normAutofit/>
          </a:bodyPr>
          <a:lstStyle/>
          <a:p>
            <a:pPr marL="457200" indent="-457200">
              <a:buFont typeface="Arial" panose="020B0604020202020204" pitchFamily="34" charset="0"/>
              <a:buChar char="•"/>
            </a:pPr>
            <a:r>
              <a:rPr lang="en-US" sz="2400" dirty="0"/>
              <a:t>“Peewee” installed on BT-9 (MACS-II)</a:t>
            </a:r>
          </a:p>
          <a:p>
            <a:pPr marL="914400" lvl="1" indent="-457200">
              <a:buFont typeface="Arial" panose="020B0604020202020204" pitchFamily="34" charset="0"/>
              <a:buChar char="•"/>
            </a:pPr>
            <a:r>
              <a:rPr lang="en-US" sz="1800" dirty="0"/>
              <a:t>11 cm ID, ½ L volume</a:t>
            </a:r>
          </a:p>
          <a:p>
            <a:pPr marL="914400" lvl="1" indent="-457200">
              <a:buFont typeface="Arial" panose="020B0604020202020204" pitchFamily="34" charset="0"/>
              <a:buChar char="•"/>
            </a:pPr>
            <a:r>
              <a:rPr lang="en-US" sz="1800" dirty="0"/>
              <a:t>Gain of ~1.7 over being directly installed on Unit 2</a:t>
            </a:r>
          </a:p>
          <a:p>
            <a:pPr marL="914400" lvl="1" indent="-457200">
              <a:buFont typeface="Arial" panose="020B0604020202020204" pitchFamily="34" charset="0"/>
              <a:buChar char="•"/>
            </a:pPr>
            <a:r>
              <a:rPr lang="en-US" sz="1800" dirty="0"/>
              <a:t>14.6 cm D</a:t>
            </a:r>
            <a:r>
              <a:rPr lang="en-US" sz="1800" baseline="-25000" dirty="0"/>
              <a:t>2</a:t>
            </a:r>
            <a:r>
              <a:rPr lang="en-US" sz="1800" dirty="0"/>
              <a:t>O jacket and its own H</a:t>
            </a:r>
            <a:r>
              <a:rPr lang="en-US" sz="1800" baseline="-25000" dirty="0"/>
              <a:t>2</a:t>
            </a:r>
            <a:r>
              <a:rPr lang="en-US" sz="1800" dirty="0"/>
              <a:t> tank</a:t>
            </a:r>
          </a:p>
          <a:p>
            <a:pPr marL="914400" lvl="1" indent="-457200">
              <a:buFont typeface="Arial" panose="020B0604020202020204" pitchFamily="34" charset="0"/>
              <a:buChar char="•"/>
            </a:pPr>
            <a:r>
              <a:rPr lang="en-US" sz="1800" dirty="0"/>
              <a:t>Condenser is cooled in parallel with Unit 2</a:t>
            </a:r>
          </a:p>
          <a:p>
            <a:pPr marL="457200" indent="-457200">
              <a:buFont typeface="Arial" panose="020B0604020202020204" pitchFamily="34" charset="0"/>
              <a:buChar char="•"/>
            </a:pPr>
            <a:r>
              <a:rPr lang="en-US" sz="2400" dirty="0"/>
              <a:t>Operating successfully since April 2012</a:t>
            </a:r>
            <a:endParaRPr lang="en-US" sz="1600" dirty="0"/>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OTHER Cold Source </a:t>
            </a:r>
            <a:r>
              <a:rPr lang="en-US" sz="2000" dirty="0"/>
              <a:t>Peewee</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5"/>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27</a:t>
            </a:fld>
            <a:endParaRPr lang="en-US"/>
          </a:p>
        </p:txBody>
      </p:sp>
    </p:spTree>
    <p:extLst>
      <p:ext uri="{BB962C8B-B14F-4D97-AF65-F5344CB8AC3E}">
        <p14:creationId xmlns:p14="http://schemas.microsoft.com/office/powerpoint/2010/main" val="29732373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The OTHER Cold Source </a:t>
            </a:r>
            <a:r>
              <a:rPr lang="en-US" sz="2000" dirty="0"/>
              <a:t>Peewee</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28</a:t>
            </a:fld>
            <a:endParaRPr lang="en-US"/>
          </a:p>
        </p:txBody>
      </p:sp>
      <p:pic>
        <p:nvPicPr>
          <p:cNvPr id="11" name="Picture 2" descr="C:\Users\rew\Pictures\_MG_4921.jpg">
            <a:extLst>
              <a:ext uri="{FF2B5EF4-FFF2-40B4-BE49-F238E27FC236}">
                <a16:creationId xmlns:a16="http://schemas.microsoft.com/office/drawing/2014/main" id="{92D78C46-B1EF-49A2-91EF-C69C127BAF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1325563"/>
            <a:ext cx="7924800" cy="500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3B3D0F27-F20F-45A5-9333-69662E276814}"/>
              </a:ext>
            </a:extLst>
          </p:cNvPr>
          <p:cNvSpPr txBox="1"/>
          <p:nvPr/>
        </p:nvSpPr>
        <p:spPr>
          <a:xfrm>
            <a:off x="4366457" y="6324064"/>
            <a:ext cx="3459088" cy="369332"/>
          </a:xfrm>
          <a:prstGeom prst="rect">
            <a:avLst/>
          </a:prstGeom>
          <a:noFill/>
        </p:spPr>
        <p:txBody>
          <a:bodyPr wrap="none" rtlCol="0">
            <a:spAutoFit/>
          </a:bodyPr>
          <a:lstStyle/>
          <a:p>
            <a:pPr algn="ctr"/>
            <a:r>
              <a:rPr lang="en-US" dirty="0"/>
              <a:t>Installation of peewee (Sep. 2011)</a:t>
            </a:r>
          </a:p>
        </p:txBody>
      </p:sp>
    </p:spTree>
    <p:extLst>
      <p:ext uri="{BB962C8B-B14F-4D97-AF65-F5344CB8AC3E}">
        <p14:creationId xmlns:p14="http://schemas.microsoft.com/office/powerpoint/2010/main" val="2357871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ACEC4-9A0B-4BD6-04C9-03306256AA5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169E224-0519-5BA4-58AC-08A55FD6A51B}"/>
              </a:ext>
              <a:ext uri="{C183D7F6-B498-43B3-948B-1728B52AA6E4}">
                <adec:decorative xmlns:adec="http://schemas.microsoft.com/office/drawing/2017/decorative" val="1"/>
              </a:ext>
            </a:extLst>
          </p:cNvPr>
          <p:cNvSpPr/>
          <p:nvPr/>
        </p:nvSpPr>
        <p:spPr>
          <a:xfrm>
            <a:off x="320040" y="5689600"/>
            <a:ext cx="11595735" cy="1168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descr="INSTRUCTIONS (16x9 aspect ratio)&#10;&#10;Save the PowerPoint to your local drive and rename.&#10;Fill text as desired per each slides. The font for the PowerPoint in Calibri. The font of text will adjust to the box size.  Recommended font sizes are 44 for the title and 18 for body text. &#10;To insert pictures, double click picture box and upload. OR  select picture box frame, SHAPE FILL&gt; PICTURE&gt; then upload desired picture from file. Once inserted, do not stretch photo, the image crops to the picture frame size. &#10;To replace icons, double click on the icon, select “change picture” or “insert picture” and select the one you want to use. There is also a slide of icons on the next page. Simply copy and paste if you would like to use these. These may only be used on NIST PowerPoints. &#10;To add a new slide, selected the down arrow from the dropdown next to “New Slide” and select your desired slide design.&#10;FIND NIST IMAGES : https://www.nist.gov/image-gallery contact PAO for assistance if needed.&#10;">
            <a:extLst>
              <a:ext uri="{FF2B5EF4-FFF2-40B4-BE49-F238E27FC236}">
                <a16:creationId xmlns:a16="http://schemas.microsoft.com/office/drawing/2014/main" id="{1F38E47C-79E7-9022-5CBC-406DD20A656B}"/>
              </a:ext>
            </a:extLst>
          </p:cNvPr>
          <p:cNvSpPr txBox="1"/>
          <p:nvPr/>
        </p:nvSpPr>
        <p:spPr>
          <a:xfrm>
            <a:off x="1066800" y="6150114"/>
            <a:ext cx="1005535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u="none" strike="noStrike" kern="1200" cap="none" spc="0" normalizeH="0" baseline="0" noProof="0" dirty="0">
                <a:ln>
                  <a:noFill/>
                </a:ln>
                <a:solidFill>
                  <a:prstClr val="black"/>
                </a:solidFill>
                <a:effectLst/>
                <a:uLnTx/>
                <a:uFillTx/>
                <a:latin typeface="Calibri" panose="020F0502020204030204"/>
                <a:ea typeface="+mn-ea"/>
                <a:cs typeface="+mn-cs"/>
              </a:rPr>
              <a:t>Feb. 3</a:t>
            </a:r>
            <a:r>
              <a:rPr kumimoji="0" lang="en-US" sz="4000" b="1" u="none" strike="noStrike" kern="1200" cap="none" spc="0" normalizeH="0" baseline="30000" noProof="0" dirty="0">
                <a:ln>
                  <a:noFill/>
                </a:ln>
                <a:solidFill>
                  <a:prstClr val="black"/>
                </a:solidFill>
                <a:effectLst/>
                <a:uLnTx/>
                <a:uFillTx/>
                <a:latin typeface="Calibri" panose="020F0502020204030204"/>
                <a:ea typeface="+mn-ea"/>
                <a:cs typeface="+mn-cs"/>
              </a:rPr>
              <a:t>rd</a:t>
            </a:r>
            <a:r>
              <a:rPr kumimoji="0" lang="en-US" sz="4000" b="1" u="none" strike="noStrike" kern="1200" cap="none" spc="0" normalizeH="0" baseline="0" noProof="0" dirty="0">
                <a:ln>
                  <a:noFill/>
                </a:ln>
                <a:solidFill>
                  <a:prstClr val="black"/>
                </a:solidFill>
                <a:effectLst/>
                <a:uLnTx/>
                <a:uFillTx/>
                <a:latin typeface="Calibri" panose="020F0502020204030204"/>
                <a:ea typeface="+mn-ea"/>
                <a:cs typeface="+mn-cs"/>
              </a:rPr>
              <a:t>, 2021: The Incident and the Recovery</a:t>
            </a:r>
          </a:p>
        </p:txBody>
      </p:sp>
      <p:sp>
        <p:nvSpPr>
          <p:cNvPr id="7" name="Title 6">
            <a:extLst>
              <a:ext uri="{FF2B5EF4-FFF2-40B4-BE49-F238E27FC236}">
                <a16:creationId xmlns:a16="http://schemas.microsoft.com/office/drawing/2014/main" id="{5E10D981-DD5F-AD45-58E4-81FE3BE6CF2F}"/>
              </a:ext>
            </a:extLst>
          </p:cNvPr>
          <p:cNvSpPr>
            <a:spLocks noGrp="1"/>
          </p:cNvSpPr>
          <p:nvPr>
            <p:ph type="ctrTitle"/>
          </p:nvPr>
        </p:nvSpPr>
        <p:spPr>
          <a:xfrm>
            <a:off x="1524000" y="5632451"/>
            <a:ext cx="9144000" cy="671659"/>
          </a:xfrm>
        </p:spPr>
        <p:txBody>
          <a:bodyPr>
            <a:normAutofit fontScale="90000"/>
          </a:bodyPr>
          <a:lstStyle/>
          <a:p>
            <a:r>
              <a:rPr lang="en-US" sz="4400" dirty="0">
                <a:solidFill>
                  <a:srgbClr val="5D8B72"/>
                </a:solidFill>
                <a:latin typeface="+mn-lt"/>
              </a:rPr>
              <a:t>The NBSR</a:t>
            </a:r>
            <a:endParaRPr lang="en-US" sz="4400" dirty="0">
              <a:latin typeface="+mn-lt"/>
            </a:endParaRPr>
          </a:p>
        </p:txBody>
      </p:sp>
      <p:pic>
        <p:nvPicPr>
          <p:cNvPr id="12" name="Picture 11" descr="Text&#10;&#10;Description automatically generated">
            <a:extLst>
              <a:ext uri="{FF2B5EF4-FFF2-40B4-BE49-F238E27FC236}">
                <a16:creationId xmlns:a16="http://schemas.microsoft.com/office/drawing/2014/main" id="{52D1D20A-7559-98AA-B095-465EF01892F1}"/>
              </a:ext>
            </a:extLst>
          </p:cNvPr>
          <p:cNvPicPr>
            <a:picLocks noChangeAspect="1"/>
          </p:cNvPicPr>
          <p:nvPr/>
        </p:nvPicPr>
        <p:blipFill rotWithShape="1">
          <a:blip r:embed="rId2"/>
          <a:srcRect l="6683" t="21551" r="25400" b="19800"/>
          <a:stretch/>
        </p:blipFill>
        <p:spPr>
          <a:xfrm>
            <a:off x="3682999" y="0"/>
            <a:ext cx="4826002" cy="991848"/>
          </a:xfrm>
          <a:prstGeom prst="rect">
            <a:avLst/>
          </a:prstGeom>
        </p:spPr>
      </p:pic>
      <p:pic>
        <p:nvPicPr>
          <p:cNvPr id="2" name="Picture 1">
            <a:extLst>
              <a:ext uri="{FF2B5EF4-FFF2-40B4-BE49-F238E27FC236}">
                <a16:creationId xmlns:a16="http://schemas.microsoft.com/office/drawing/2014/main" id="{81DF4A67-CC90-58EB-14DA-FA6AAB250694}"/>
              </a:ext>
            </a:extLst>
          </p:cNvPr>
          <p:cNvPicPr>
            <a:picLocks noChangeAspect="1"/>
          </p:cNvPicPr>
          <p:nvPr/>
        </p:nvPicPr>
        <p:blipFill rotWithShape="1">
          <a:blip r:embed="rId3"/>
          <a:srcRect l="2605" t="831" r="3211" b="4153"/>
          <a:stretch/>
        </p:blipFill>
        <p:spPr>
          <a:xfrm>
            <a:off x="4284650" y="3507424"/>
            <a:ext cx="3666513" cy="1869890"/>
          </a:xfrm>
          <a:prstGeom prst="rect">
            <a:avLst/>
          </a:prstGeom>
          <a:ln>
            <a:solidFill>
              <a:schemeClr val="tx1"/>
            </a:solidFill>
          </a:ln>
        </p:spPr>
      </p:pic>
      <p:pic>
        <p:nvPicPr>
          <p:cNvPr id="3" name="Picture 6">
            <a:extLst>
              <a:ext uri="{FF2B5EF4-FFF2-40B4-BE49-F238E27FC236}">
                <a16:creationId xmlns:a16="http://schemas.microsoft.com/office/drawing/2014/main" id="{690FD9AF-7AEE-AD9E-D90C-01C84F3383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18" t="6579" r="1065" b="8946"/>
          <a:stretch/>
        </p:blipFill>
        <p:spPr bwMode="auto">
          <a:xfrm>
            <a:off x="3819989" y="1452362"/>
            <a:ext cx="4548973" cy="180668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8" name="Picture 7" descr="A picture containing candelabrum&#10;&#10;Description automatically generated">
            <a:extLst>
              <a:ext uri="{FF2B5EF4-FFF2-40B4-BE49-F238E27FC236}">
                <a16:creationId xmlns:a16="http://schemas.microsoft.com/office/drawing/2014/main" id="{D560C48A-C6C4-A22C-878A-E2B0DAB759C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873" b="96070" l="9924" r="94275">
                        <a14:foregroundMark x1="15076" y1="89301" x2="36069" y2="92904"/>
                        <a14:foregroundMark x1="36069" y1="92904" x2="58779" y2="93450"/>
                        <a14:foregroundMark x1="58779" y1="93450" x2="74046" y2="89301"/>
                        <a14:foregroundMark x1="74046" y1="89301" x2="84733" y2="59389"/>
                        <a14:foregroundMark x1="84733" y1="59389" x2="82443" y2="29039"/>
                        <a14:foregroundMark x1="82443" y1="29039" x2="86450" y2="20197"/>
                        <a14:foregroundMark x1="86450" y1="20197" x2="73664" y2="14083"/>
                        <a14:foregroundMark x1="73664" y1="14083" x2="57443" y2="10699"/>
                        <a14:foregroundMark x1="57443" y1="10699" x2="41221" y2="12227"/>
                        <a14:foregroundMark x1="41221" y1="12227" x2="28244" y2="22489"/>
                        <a14:foregroundMark x1="28244" y1="22489" x2="21374" y2="14301"/>
                        <a14:foregroundMark x1="21374" y1="14301" x2="20229" y2="13865"/>
                        <a14:foregroundMark x1="21756" y1="12009" x2="19084" y2="25437"/>
                        <a14:foregroundMark x1="19084" y1="25437" x2="32634" y2="33734"/>
                        <a14:foregroundMark x1="11069" y1="21616" x2="40840" y2="12445"/>
                        <a14:foregroundMark x1="34924" y1="11026" x2="45611" y2="26310"/>
                        <a14:foregroundMark x1="45611" y1="26310" x2="60115" y2="32751"/>
                        <a14:foregroundMark x1="60115" y1="32751" x2="64885" y2="28603"/>
                        <a14:foregroundMark x1="78626" y1="11463" x2="88168" y2="18450"/>
                        <a14:foregroundMark x1="88168" y1="18450" x2="87595" y2="22707"/>
                        <a14:foregroundMark x1="92748" y1="18996" x2="92748" y2="18996"/>
                        <a14:foregroundMark x1="91603" y1="23253" x2="91603" y2="23253"/>
                        <a14:foregroundMark x1="93321" y1="22162" x2="93321" y2="22162"/>
                        <a14:foregroundMark x1="94275" y1="22052" x2="91985" y2="18777"/>
                        <a14:foregroundMark x1="14122" y1="13974" x2="19466" y2="14520"/>
                        <a14:foregroundMark x1="15840" y1="10262" x2="15840" y2="10262"/>
                        <a14:foregroundMark x1="16221" y1="7642" x2="16221" y2="7642"/>
                        <a14:foregroundMark x1="16221" y1="6441" x2="15840" y2="9170"/>
                        <a14:foregroundMark x1="16603" y1="10480" x2="16985" y2="12009"/>
                        <a14:foregroundMark x1="16221" y1="6114" x2="15076" y2="15502"/>
                        <a14:foregroundMark x1="15076" y1="15502" x2="15458" y2="15939"/>
                        <a14:foregroundMark x1="28244" y1="5568" x2="29771" y2="12555"/>
                        <a14:foregroundMark x1="40840" y1="3493" x2="41794" y2="10371"/>
                        <a14:foregroundMark x1="52863" y1="1965" x2="50573" y2="8843"/>
                        <a14:foregroundMark x1="38168" y1="95633" x2="58779" y2="93886"/>
                        <a14:foregroundMark x1="58779" y1="93886" x2="60115" y2="93341"/>
                        <a14:foregroundMark x1="42748" y1="96179" x2="53435" y2="95961"/>
                        <a14:foregroundMark x1="39885" y1="2838" x2="39885" y2="2838"/>
                        <a14:foregroundMark x1="28435" y1="4476" x2="28435" y2="4476"/>
                        <a14:foregroundMark x1="51527" y1="1310" x2="51527" y2="1310"/>
                        <a14:foregroundMark x1="51527" y1="5677" x2="51527" y2="5677"/>
                        <a14:foregroundMark x1="51718" y1="8079" x2="52099" y2="3166"/>
                        <a14:foregroundMark x1="52290" y1="6332" x2="52290" y2="3930"/>
                        <a14:foregroundMark x1="73855" y1="10917" x2="74237" y2="5568"/>
                        <a14:foregroundMark x1="62977" y1="3166" x2="63359" y2="9607"/>
                        <a14:foregroundMark x1="85687" y1="7096" x2="85305" y2="13100"/>
                        <a14:foregroundMark x1="75382" y1="5022" x2="75382" y2="5022"/>
                        <a14:foregroundMark x1="84542" y1="6987" x2="84542" y2="6987"/>
                        <a14:foregroundMark x1="86260" y1="7533" x2="86260" y2="7533"/>
                        <a14:foregroundMark x1="64313" y1="3930" x2="64313" y2="3930"/>
                        <a14:foregroundMark x1="50954" y1="5022" x2="50954" y2="5022"/>
                        <a14:foregroundMark x1="29008" y1="5022" x2="29008" y2="5022"/>
                        <a14:foregroundMark x1="29198" y1="4585" x2="29198" y2="4585"/>
                        <a14:foregroundMark x1="17366" y1="6659" x2="17366" y2="6659"/>
                        <a14:foregroundMark x1="17366" y1="6659" x2="17366" y2="6659"/>
                        <a14:foregroundMark x1="16794" y1="10262" x2="16794" y2="10262"/>
                        <a14:foregroundMark x1="73473" y1="8624" x2="73473" y2="8624"/>
                        <a14:foregroundMark x1="75191" y1="5568" x2="75191" y2="5568"/>
                        <a14:foregroundMark x1="74618" y1="9279" x2="74618" y2="9279"/>
                        <a14:foregroundMark x1="39695" y1="2402" x2="39695" y2="2402"/>
                        <a14:foregroundMark x1="40267" y1="2511" x2="40267" y2="2511"/>
                        <a14:foregroundMark x1="51908" y1="873" x2="51908" y2="873"/>
                      </a14:backgroundRemoval>
                    </a14:imgEffect>
                  </a14:imgLayer>
                </a14:imgProps>
              </a:ext>
            </a:extLst>
          </a:blip>
          <a:stretch>
            <a:fillRect/>
          </a:stretch>
        </p:blipFill>
        <p:spPr>
          <a:xfrm>
            <a:off x="376302" y="138171"/>
            <a:ext cx="2905514" cy="5366712"/>
          </a:xfrm>
          <a:prstGeom prst="rect">
            <a:avLst/>
          </a:prstGeom>
        </p:spPr>
      </p:pic>
      <p:pic>
        <p:nvPicPr>
          <p:cNvPr id="10" name="Picture 9" descr="A picture containing indoor, appliance, white goods&#10;&#10;AI-generated content may be incorrect.">
            <a:extLst>
              <a:ext uri="{FF2B5EF4-FFF2-40B4-BE49-F238E27FC236}">
                <a16:creationId xmlns:a16="http://schemas.microsoft.com/office/drawing/2014/main" id="{1E3FABC1-AA0A-F66D-6BAE-930F8072A62E}"/>
              </a:ext>
            </a:extLst>
          </p:cNvPr>
          <p:cNvPicPr>
            <a:picLocks noChangeAspect="1"/>
          </p:cNvPicPr>
          <p:nvPr/>
        </p:nvPicPr>
        <p:blipFill>
          <a:blip r:embed="rId7"/>
          <a:stretch>
            <a:fillRect/>
          </a:stretch>
        </p:blipFill>
        <p:spPr>
          <a:xfrm>
            <a:off x="8489336" y="2189528"/>
            <a:ext cx="3464208" cy="2598156"/>
          </a:xfrm>
          <a:prstGeom prst="rect">
            <a:avLst/>
          </a:prstGeom>
        </p:spPr>
      </p:pic>
    </p:spTree>
    <p:extLst>
      <p:ext uri="{BB962C8B-B14F-4D97-AF65-F5344CB8AC3E}">
        <p14:creationId xmlns:p14="http://schemas.microsoft.com/office/powerpoint/2010/main" val="3676377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86E7D-876A-0FEA-39B2-4AEC4ED879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3EB945-454D-03A3-A397-E9815AAC8A33}"/>
              </a:ext>
            </a:extLst>
          </p:cNvPr>
          <p:cNvSpPr>
            <a:spLocks noGrp="1"/>
          </p:cNvSpPr>
          <p:nvPr>
            <p:ph type="title"/>
          </p:nvPr>
        </p:nvSpPr>
        <p:spPr>
          <a:xfrm>
            <a:off x="574040" y="0"/>
            <a:ext cx="10515600" cy="1325563"/>
          </a:xfrm>
        </p:spPr>
        <p:txBody>
          <a:bodyPr>
            <a:normAutofit/>
          </a:bodyPr>
          <a:lstStyle/>
          <a:p>
            <a:r>
              <a:rPr lang="en-US" sz="3800" dirty="0"/>
              <a:t>Blind Fuel Manipulations (refueling plug)</a:t>
            </a:r>
          </a:p>
        </p:txBody>
      </p:sp>
      <p:grpSp>
        <p:nvGrpSpPr>
          <p:cNvPr id="14" name="Group 13">
            <a:extLst>
              <a:ext uri="{FF2B5EF4-FFF2-40B4-BE49-F238E27FC236}">
                <a16:creationId xmlns:a16="http://schemas.microsoft.com/office/drawing/2014/main" id="{01D39B16-454C-BF59-1361-CF19DD77205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BC626924-B1B8-A813-4DD6-2A0B8312160A}"/>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8E693E48-57FE-6D38-EF02-423C4D79387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961177B1-BD3A-E0B6-1ACC-E5509A6EB34B}"/>
              </a:ext>
            </a:extLst>
          </p:cNvPr>
          <p:cNvSpPr>
            <a:spLocks noGrp="1"/>
          </p:cNvSpPr>
          <p:nvPr>
            <p:ph type="sldNum" sz="quarter" idx="12"/>
          </p:nvPr>
        </p:nvSpPr>
        <p:spPr/>
        <p:txBody>
          <a:bodyPr/>
          <a:lstStyle/>
          <a:p>
            <a:fld id="{61C45A3A-841E-C04D-A6C3-2A644B41F8FE}" type="slidenum">
              <a:rPr lang="en-US" smtClean="0"/>
              <a:t>30</a:t>
            </a:fld>
            <a:endParaRPr lang="en-US"/>
          </a:p>
        </p:txBody>
      </p:sp>
      <p:pic>
        <p:nvPicPr>
          <p:cNvPr id="3" name="Picture 2">
            <a:extLst>
              <a:ext uri="{FF2B5EF4-FFF2-40B4-BE49-F238E27FC236}">
                <a16:creationId xmlns:a16="http://schemas.microsoft.com/office/drawing/2014/main" id="{211E8D81-BEA8-BA69-5FA1-16981145EE15}"/>
              </a:ext>
            </a:extLst>
          </p:cNvPr>
          <p:cNvPicPr>
            <a:picLocks noChangeAspect="1"/>
          </p:cNvPicPr>
          <p:nvPr/>
        </p:nvPicPr>
        <p:blipFill>
          <a:blip r:embed="rId4"/>
          <a:stretch>
            <a:fillRect/>
          </a:stretch>
        </p:blipFill>
        <p:spPr>
          <a:xfrm>
            <a:off x="574040" y="1192293"/>
            <a:ext cx="3107580" cy="5011590"/>
          </a:xfrm>
          <a:prstGeom prst="rect">
            <a:avLst/>
          </a:prstGeom>
        </p:spPr>
      </p:pic>
      <p:pic>
        <p:nvPicPr>
          <p:cNvPr id="4" name="Picture 3">
            <a:extLst>
              <a:ext uri="{FF2B5EF4-FFF2-40B4-BE49-F238E27FC236}">
                <a16:creationId xmlns:a16="http://schemas.microsoft.com/office/drawing/2014/main" id="{E2472E09-7C9F-8924-8FEF-2AA5E2F5110E}"/>
              </a:ext>
            </a:extLst>
          </p:cNvPr>
          <p:cNvPicPr>
            <a:picLocks noChangeAspect="1"/>
          </p:cNvPicPr>
          <p:nvPr/>
        </p:nvPicPr>
        <p:blipFill>
          <a:blip r:embed="rId5">
            <a:clrChange>
              <a:clrFrom>
                <a:srgbClr val="FFFFFF"/>
              </a:clrFrom>
              <a:clrTo>
                <a:srgbClr val="FFFFFF">
                  <a:alpha val="0"/>
                </a:srgbClr>
              </a:clrTo>
            </a:clrChange>
          </a:blip>
          <a:srcRect l="-1" r="6044" b="3609"/>
          <a:stretch/>
        </p:blipFill>
        <p:spPr>
          <a:xfrm>
            <a:off x="3681619" y="1511996"/>
            <a:ext cx="2678777" cy="4620234"/>
          </a:xfrm>
          <a:prstGeom prst="rect">
            <a:avLst/>
          </a:prstGeom>
        </p:spPr>
      </p:pic>
      <p:pic>
        <p:nvPicPr>
          <p:cNvPr id="6" name="Picture 5">
            <a:extLst>
              <a:ext uri="{FF2B5EF4-FFF2-40B4-BE49-F238E27FC236}">
                <a16:creationId xmlns:a16="http://schemas.microsoft.com/office/drawing/2014/main" id="{3302A336-EBD2-A440-ABD0-551C85C1170A}"/>
              </a:ext>
            </a:extLst>
          </p:cNvPr>
          <p:cNvPicPr>
            <a:picLocks noChangeAspect="1"/>
          </p:cNvPicPr>
          <p:nvPr/>
        </p:nvPicPr>
        <p:blipFill>
          <a:blip r:embed="rId6"/>
          <a:stretch>
            <a:fillRect/>
          </a:stretch>
        </p:blipFill>
        <p:spPr>
          <a:xfrm>
            <a:off x="5670595" y="3964136"/>
            <a:ext cx="3701371" cy="2809745"/>
          </a:xfrm>
          <a:prstGeom prst="rect">
            <a:avLst/>
          </a:prstGeom>
        </p:spPr>
      </p:pic>
      <p:pic>
        <p:nvPicPr>
          <p:cNvPr id="7" name="Picture 6">
            <a:extLst>
              <a:ext uri="{FF2B5EF4-FFF2-40B4-BE49-F238E27FC236}">
                <a16:creationId xmlns:a16="http://schemas.microsoft.com/office/drawing/2014/main" id="{8370CAB5-6156-1302-74A1-02E7F9F03E89}"/>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9576829" y="4141840"/>
            <a:ext cx="2338946" cy="1990390"/>
          </a:xfrm>
          <a:prstGeom prst="rect">
            <a:avLst/>
          </a:prstGeom>
        </p:spPr>
      </p:pic>
      <p:pic>
        <p:nvPicPr>
          <p:cNvPr id="8" name="Picture 7">
            <a:extLst>
              <a:ext uri="{FF2B5EF4-FFF2-40B4-BE49-F238E27FC236}">
                <a16:creationId xmlns:a16="http://schemas.microsoft.com/office/drawing/2014/main" id="{E3A9F4F0-15A1-4CA1-A687-EFE7A92B2DBA}"/>
              </a:ext>
            </a:extLst>
          </p:cNvPr>
          <p:cNvPicPr>
            <a:picLocks noChangeAspect="1"/>
          </p:cNvPicPr>
          <p:nvPr/>
        </p:nvPicPr>
        <p:blipFill>
          <a:blip r:embed="rId8"/>
          <a:srcRect t="7993" b="9356"/>
          <a:stretch/>
        </p:blipFill>
        <p:spPr>
          <a:xfrm>
            <a:off x="6565260" y="1192293"/>
            <a:ext cx="4809111" cy="2657604"/>
          </a:xfrm>
          <a:prstGeom prst="rect">
            <a:avLst/>
          </a:prstGeom>
        </p:spPr>
      </p:pic>
      <p:sp>
        <p:nvSpPr>
          <p:cNvPr id="11" name="TextBox 10">
            <a:extLst>
              <a:ext uri="{FF2B5EF4-FFF2-40B4-BE49-F238E27FC236}">
                <a16:creationId xmlns:a16="http://schemas.microsoft.com/office/drawing/2014/main" id="{93E03C56-7273-0DDC-31B5-6859BFA30288}"/>
              </a:ext>
            </a:extLst>
          </p:cNvPr>
          <p:cNvSpPr txBox="1"/>
          <p:nvPr/>
        </p:nvSpPr>
        <p:spPr>
          <a:xfrm>
            <a:off x="0" y="6454116"/>
            <a:ext cx="5963492" cy="369332"/>
          </a:xfrm>
          <a:prstGeom prst="rect">
            <a:avLst/>
          </a:prstGeom>
          <a:noFill/>
        </p:spPr>
        <p:txBody>
          <a:bodyPr wrap="none" rtlCol="0">
            <a:spAutoFit/>
          </a:bodyPr>
          <a:lstStyle/>
          <a:p>
            <a:r>
              <a:rPr lang="en-US" dirty="0"/>
              <a:t>The refueling pre-incident was done during COVID (Jan. 2021)</a:t>
            </a:r>
          </a:p>
        </p:txBody>
      </p:sp>
    </p:spTree>
    <p:extLst>
      <p:ext uri="{BB962C8B-B14F-4D97-AF65-F5344CB8AC3E}">
        <p14:creationId xmlns:p14="http://schemas.microsoft.com/office/powerpoint/2010/main" val="2023539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FCAA2-D6F1-DEA1-F8B6-64FEC468D2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632B4-8223-7CEF-5C91-92E5998E6D5F}"/>
              </a:ext>
            </a:extLst>
          </p:cNvPr>
          <p:cNvSpPr>
            <a:spLocks noGrp="1"/>
          </p:cNvSpPr>
          <p:nvPr>
            <p:ph type="title"/>
          </p:nvPr>
        </p:nvSpPr>
        <p:spPr>
          <a:xfrm>
            <a:off x="574040" y="0"/>
            <a:ext cx="10515600" cy="1325563"/>
          </a:xfrm>
        </p:spPr>
        <p:txBody>
          <a:bodyPr>
            <a:normAutofit/>
          </a:bodyPr>
          <a:lstStyle/>
          <a:p>
            <a:r>
              <a:rPr lang="en-US" sz="3800" dirty="0"/>
              <a:t>The Loss of Flow to the Plates</a:t>
            </a:r>
          </a:p>
        </p:txBody>
      </p:sp>
      <p:grpSp>
        <p:nvGrpSpPr>
          <p:cNvPr id="14" name="Group 13">
            <a:extLst>
              <a:ext uri="{FF2B5EF4-FFF2-40B4-BE49-F238E27FC236}">
                <a16:creationId xmlns:a16="http://schemas.microsoft.com/office/drawing/2014/main" id="{DB86CFE2-3DA0-14DB-9B91-C95A27DEFC21}"/>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52471AFF-A8FC-1B3C-88BE-91FF6B1550A1}"/>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500EAFD6-74E3-BE7E-8B9A-C8F8E88E3F9A}"/>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62C6078E-1163-0194-10AC-F81FE7F047E6}"/>
              </a:ext>
            </a:extLst>
          </p:cNvPr>
          <p:cNvSpPr>
            <a:spLocks noGrp="1"/>
          </p:cNvSpPr>
          <p:nvPr>
            <p:ph type="sldNum" sz="quarter" idx="12"/>
          </p:nvPr>
        </p:nvSpPr>
        <p:spPr/>
        <p:txBody>
          <a:bodyPr/>
          <a:lstStyle/>
          <a:p>
            <a:fld id="{61C45A3A-841E-C04D-A6C3-2A644B41F8FE}" type="slidenum">
              <a:rPr lang="en-US" smtClean="0"/>
              <a:t>31</a:t>
            </a:fld>
            <a:endParaRPr lang="en-US"/>
          </a:p>
        </p:txBody>
      </p:sp>
      <p:pic>
        <p:nvPicPr>
          <p:cNvPr id="9" name="Picture 8" descr="A picture containing candelabrum&#10;&#10;Description automatically generated">
            <a:extLst>
              <a:ext uri="{FF2B5EF4-FFF2-40B4-BE49-F238E27FC236}">
                <a16:creationId xmlns:a16="http://schemas.microsoft.com/office/drawing/2014/main" id="{AC7CC778-86FD-1AAA-F680-0193CCFA6F1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873" b="96070" l="9924" r="94275">
                        <a14:foregroundMark x1="15076" y1="89301" x2="36069" y2="92904"/>
                        <a14:foregroundMark x1="36069" y1="92904" x2="58779" y2="93450"/>
                        <a14:foregroundMark x1="58779" y1="93450" x2="74046" y2="89301"/>
                        <a14:foregroundMark x1="74046" y1="89301" x2="84733" y2="59389"/>
                        <a14:foregroundMark x1="84733" y1="59389" x2="82443" y2="29039"/>
                        <a14:foregroundMark x1="82443" y1="29039" x2="86450" y2="20197"/>
                        <a14:foregroundMark x1="86450" y1="20197" x2="73664" y2="14083"/>
                        <a14:foregroundMark x1="73664" y1="14083" x2="57443" y2="10699"/>
                        <a14:foregroundMark x1="57443" y1="10699" x2="41221" y2="12227"/>
                        <a14:foregroundMark x1="41221" y1="12227" x2="28244" y2="22489"/>
                        <a14:foregroundMark x1="28244" y1="22489" x2="21374" y2="14301"/>
                        <a14:foregroundMark x1="21374" y1="14301" x2="20229" y2="13865"/>
                        <a14:foregroundMark x1="21756" y1="12009" x2="19084" y2="25437"/>
                        <a14:foregroundMark x1="19084" y1="25437" x2="32634" y2="33734"/>
                        <a14:foregroundMark x1="11069" y1="21616" x2="40840" y2="12445"/>
                        <a14:foregroundMark x1="34924" y1="11026" x2="45611" y2="26310"/>
                        <a14:foregroundMark x1="45611" y1="26310" x2="60115" y2="32751"/>
                        <a14:foregroundMark x1="60115" y1="32751" x2="64885" y2="28603"/>
                        <a14:foregroundMark x1="78626" y1="11463" x2="88168" y2="18450"/>
                        <a14:foregroundMark x1="88168" y1="18450" x2="87595" y2="22707"/>
                        <a14:foregroundMark x1="92748" y1="18996" x2="92748" y2="18996"/>
                        <a14:foregroundMark x1="91603" y1="23253" x2="91603" y2="23253"/>
                        <a14:foregroundMark x1="93321" y1="22162" x2="93321" y2="22162"/>
                        <a14:foregroundMark x1="94275" y1="22052" x2="91985" y2="18777"/>
                        <a14:foregroundMark x1="14122" y1="13974" x2="19466" y2="14520"/>
                        <a14:foregroundMark x1="15840" y1="10262" x2="15840" y2="10262"/>
                        <a14:foregroundMark x1="16221" y1="7642" x2="16221" y2="7642"/>
                        <a14:foregroundMark x1="16221" y1="6441" x2="15840" y2="9170"/>
                        <a14:foregroundMark x1="16603" y1="10480" x2="16985" y2="12009"/>
                        <a14:foregroundMark x1="16221" y1="6114" x2="15076" y2="15502"/>
                        <a14:foregroundMark x1="15076" y1="15502" x2="15458" y2="15939"/>
                        <a14:foregroundMark x1="28244" y1="5568" x2="29771" y2="12555"/>
                        <a14:foregroundMark x1="40840" y1="3493" x2="41794" y2="10371"/>
                        <a14:foregroundMark x1="52863" y1="1965" x2="50573" y2="8843"/>
                        <a14:foregroundMark x1="38168" y1="95633" x2="58779" y2="93886"/>
                        <a14:foregroundMark x1="58779" y1="93886" x2="60115" y2="93341"/>
                        <a14:foregroundMark x1="42748" y1="96179" x2="53435" y2="95961"/>
                        <a14:foregroundMark x1="39885" y1="2838" x2="39885" y2="2838"/>
                        <a14:foregroundMark x1="28435" y1="4476" x2="28435" y2="4476"/>
                        <a14:foregroundMark x1="51527" y1="1310" x2="51527" y2="1310"/>
                        <a14:foregroundMark x1="51527" y1="5677" x2="51527" y2="5677"/>
                        <a14:foregroundMark x1="51718" y1="8079" x2="52099" y2="3166"/>
                        <a14:foregroundMark x1="52290" y1="6332" x2="52290" y2="3930"/>
                        <a14:foregroundMark x1="73855" y1="10917" x2="74237" y2="5568"/>
                        <a14:foregroundMark x1="62977" y1="3166" x2="63359" y2="9607"/>
                        <a14:foregroundMark x1="85687" y1="7096" x2="85305" y2="13100"/>
                        <a14:foregroundMark x1="75382" y1="5022" x2="75382" y2="5022"/>
                        <a14:foregroundMark x1="84542" y1="6987" x2="84542" y2="6987"/>
                        <a14:foregroundMark x1="86260" y1="7533" x2="86260" y2="7533"/>
                        <a14:foregroundMark x1="64313" y1="3930" x2="64313" y2="3930"/>
                        <a14:foregroundMark x1="50954" y1="5022" x2="50954" y2="5022"/>
                        <a14:foregroundMark x1="29008" y1="5022" x2="29008" y2="5022"/>
                        <a14:foregroundMark x1="29198" y1="4585" x2="29198" y2="4585"/>
                        <a14:foregroundMark x1="17366" y1="6659" x2="17366" y2="6659"/>
                        <a14:foregroundMark x1="17366" y1="6659" x2="17366" y2="6659"/>
                        <a14:foregroundMark x1="16794" y1="10262" x2="16794" y2="10262"/>
                        <a14:foregroundMark x1="73473" y1="8624" x2="73473" y2="8624"/>
                        <a14:foregroundMark x1="75191" y1="5568" x2="75191" y2="5568"/>
                        <a14:foregroundMark x1="74618" y1="9279" x2="74618" y2="9279"/>
                        <a14:foregroundMark x1="39695" y1="2402" x2="39695" y2="2402"/>
                        <a14:foregroundMark x1="40267" y1="2511" x2="40267" y2="2511"/>
                        <a14:foregroundMark x1="51908" y1="873" x2="51908" y2="873"/>
                      </a14:backgroundRemoval>
                    </a14:imgEffect>
                  </a14:imgLayer>
                </a14:imgProps>
              </a:ext>
            </a:extLst>
          </a:blip>
          <a:stretch>
            <a:fillRect/>
          </a:stretch>
        </p:blipFill>
        <p:spPr>
          <a:xfrm>
            <a:off x="376302" y="1256502"/>
            <a:ext cx="2905514" cy="5366712"/>
          </a:xfrm>
          <a:prstGeom prst="rect">
            <a:avLst/>
          </a:prstGeom>
        </p:spPr>
      </p:pic>
      <p:cxnSp>
        <p:nvCxnSpPr>
          <p:cNvPr id="15" name="Straight Connector 14">
            <a:extLst>
              <a:ext uri="{FF2B5EF4-FFF2-40B4-BE49-F238E27FC236}">
                <a16:creationId xmlns:a16="http://schemas.microsoft.com/office/drawing/2014/main" id="{9E59441C-ACD8-5D38-ECA8-FB0AA4CC8A28}"/>
              </a:ext>
            </a:extLst>
          </p:cNvPr>
          <p:cNvCxnSpPr/>
          <p:nvPr/>
        </p:nvCxnSpPr>
        <p:spPr>
          <a:xfrm>
            <a:off x="6626509" y="5930201"/>
            <a:ext cx="196702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F6B3013-9450-9D2C-7A77-B947A8EDD5BC}"/>
              </a:ext>
            </a:extLst>
          </p:cNvPr>
          <p:cNvCxnSpPr>
            <a:cxnSpLocks/>
          </p:cNvCxnSpPr>
          <p:nvPr/>
        </p:nvCxnSpPr>
        <p:spPr>
          <a:xfrm>
            <a:off x="9678053" y="5930201"/>
            <a:ext cx="329609"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4DDBCEC-9785-AD7D-D782-C7E1350147A9}"/>
              </a:ext>
            </a:extLst>
          </p:cNvPr>
          <p:cNvCxnSpPr>
            <a:cxnSpLocks/>
          </p:cNvCxnSpPr>
          <p:nvPr/>
        </p:nvCxnSpPr>
        <p:spPr>
          <a:xfrm>
            <a:off x="8593532" y="3963180"/>
            <a:ext cx="0" cy="1967021"/>
          </a:xfrm>
          <a:prstGeom prst="line">
            <a:avLst/>
          </a:prstGeom>
          <a:ln w="38100">
            <a:solidFill>
              <a:srgbClr val="00B050"/>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6356F33-5581-AA4B-F32C-C522ED4B28E3}"/>
              </a:ext>
            </a:extLst>
          </p:cNvPr>
          <p:cNvCxnSpPr>
            <a:cxnSpLocks/>
          </p:cNvCxnSpPr>
          <p:nvPr/>
        </p:nvCxnSpPr>
        <p:spPr>
          <a:xfrm>
            <a:off x="9678053" y="3963180"/>
            <a:ext cx="0" cy="1967021"/>
          </a:xfrm>
          <a:prstGeom prst="line">
            <a:avLst/>
          </a:prstGeom>
          <a:ln w="38100">
            <a:solidFill>
              <a:srgbClr val="00B050"/>
            </a:solidFill>
            <a:prstDash val="sysDot"/>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15C0D0E1-161B-C319-31EB-3BCDC4C328BA}"/>
              </a:ext>
            </a:extLst>
          </p:cNvPr>
          <p:cNvGrpSpPr/>
          <p:nvPr/>
        </p:nvGrpSpPr>
        <p:grpSpPr>
          <a:xfrm rot="21370074">
            <a:off x="6753377" y="3919048"/>
            <a:ext cx="1084521" cy="1967021"/>
            <a:chOff x="5518298" y="3242933"/>
            <a:chExt cx="1084521" cy="1967021"/>
          </a:xfrm>
        </p:grpSpPr>
        <p:cxnSp>
          <p:nvCxnSpPr>
            <p:cNvPr id="22" name="Straight Connector 21">
              <a:extLst>
                <a:ext uri="{FF2B5EF4-FFF2-40B4-BE49-F238E27FC236}">
                  <a16:creationId xmlns:a16="http://schemas.microsoft.com/office/drawing/2014/main" id="{39D03FCF-CA08-492B-68FF-D2B07456CDE7}"/>
                </a:ext>
              </a:extLst>
            </p:cNvPr>
            <p:cNvCxnSpPr>
              <a:cxnSpLocks/>
            </p:cNvCxnSpPr>
            <p:nvPr/>
          </p:nvCxnSpPr>
          <p:spPr>
            <a:xfrm>
              <a:off x="5518298" y="3242933"/>
              <a:ext cx="0" cy="196702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0082770-0B7A-0FCE-DC55-39C1BA08EB65}"/>
                </a:ext>
              </a:extLst>
            </p:cNvPr>
            <p:cNvCxnSpPr>
              <a:cxnSpLocks/>
            </p:cNvCxnSpPr>
            <p:nvPr/>
          </p:nvCxnSpPr>
          <p:spPr>
            <a:xfrm>
              <a:off x="6602819" y="3242933"/>
              <a:ext cx="0" cy="196702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25" name="Straight Arrow Connector 24">
            <a:extLst>
              <a:ext uri="{FF2B5EF4-FFF2-40B4-BE49-F238E27FC236}">
                <a16:creationId xmlns:a16="http://schemas.microsoft.com/office/drawing/2014/main" id="{48F5C7E0-F13C-4D44-2F75-AA708F60227B}"/>
              </a:ext>
            </a:extLst>
          </p:cNvPr>
          <p:cNvCxnSpPr>
            <a:cxnSpLocks/>
            <a:stCxn id="27" idx="0"/>
          </p:cNvCxnSpPr>
          <p:nvPr/>
        </p:nvCxnSpPr>
        <p:spPr>
          <a:xfrm flipV="1">
            <a:off x="9103896" y="5270982"/>
            <a:ext cx="0" cy="988828"/>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DFCDBE3F-A478-88C5-A7E6-B21892012FD6}"/>
                  </a:ext>
                </a:extLst>
              </p:cNvPr>
              <p:cNvSpPr txBox="1"/>
              <p:nvPr/>
            </p:nvSpPr>
            <p:spPr>
              <a:xfrm>
                <a:off x="8755114" y="6259810"/>
                <a:ext cx="697563"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sz="2400" b="1" i="1" smtClean="0">
                              <a:latin typeface="Cambria Math" panose="02040503050406030204" pitchFamily="18" charset="0"/>
                            </a:rPr>
                          </m:ctrlPr>
                        </m:sSubPr>
                        <m:e>
                          <m:r>
                            <a:rPr lang="en-US" sz="2400" b="1" i="1" smtClean="0">
                              <a:latin typeface="Cambria Math" panose="02040503050406030204" pitchFamily="18" charset="0"/>
                            </a:rPr>
                            <m:t>𝑼</m:t>
                          </m:r>
                        </m:e>
                        <m:sub>
                          <m:r>
                            <a:rPr lang="en-US" sz="2400" b="1" i="1" smtClean="0">
                              <a:latin typeface="Cambria Math" panose="02040503050406030204" pitchFamily="18" charset="0"/>
                            </a:rPr>
                            <m:t>∞</m:t>
                          </m:r>
                        </m:sub>
                      </m:sSub>
                    </m:oMath>
                  </m:oMathPara>
                </a14:m>
                <a:endParaRPr lang="en-US" sz="2400" b="1" dirty="0"/>
              </a:p>
            </p:txBody>
          </p:sp>
        </mc:Choice>
        <mc:Fallback xmlns="">
          <p:sp>
            <p:nvSpPr>
              <p:cNvPr id="27" name="TextBox 26">
                <a:extLst>
                  <a:ext uri="{FF2B5EF4-FFF2-40B4-BE49-F238E27FC236}">
                    <a16:creationId xmlns:a16="http://schemas.microsoft.com/office/drawing/2014/main" id="{DFCDBE3F-A478-88C5-A7E6-B21892012FD6}"/>
                  </a:ext>
                </a:extLst>
              </p:cNvPr>
              <p:cNvSpPr txBox="1">
                <a:spLocks noRot="1" noChangeAspect="1" noMove="1" noResize="1" noEditPoints="1" noAdjustHandles="1" noChangeArrowheads="1" noChangeShapeType="1" noTextEdit="1"/>
              </p:cNvSpPr>
              <p:nvPr/>
            </p:nvSpPr>
            <p:spPr>
              <a:xfrm>
                <a:off x="8755114" y="6259810"/>
                <a:ext cx="697563" cy="461665"/>
              </a:xfrm>
              <a:prstGeom prst="rect">
                <a:avLst/>
              </a:prstGeom>
              <a:blipFill>
                <a:blip r:embed="rId6"/>
                <a:stretch>
                  <a:fillRect/>
                </a:stretch>
              </a:blipFill>
            </p:spPr>
            <p:txBody>
              <a:bodyPr/>
              <a:lstStyle/>
              <a:p>
                <a:r>
                  <a:rPr lang="en-US">
                    <a:noFill/>
                  </a:rPr>
                  <a:t> </a:t>
                </a:r>
              </a:p>
            </p:txBody>
          </p:sp>
        </mc:Fallback>
      </mc:AlternateContent>
      <p:cxnSp>
        <p:nvCxnSpPr>
          <p:cNvPr id="30" name="Straight Connector 29">
            <a:extLst>
              <a:ext uri="{FF2B5EF4-FFF2-40B4-BE49-F238E27FC236}">
                <a16:creationId xmlns:a16="http://schemas.microsoft.com/office/drawing/2014/main" id="{38D64A00-BF7B-2681-35A0-06AB311D754F}"/>
              </a:ext>
            </a:extLst>
          </p:cNvPr>
          <p:cNvCxnSpPr>
            <a:cxnSpLocks/>
          </p:cNvCxnSpPr>
          <p:nvPr/>
        </p:nvCxnSpPr>
        <p:spPr>
          <a:xfrm>
            <a:off x="5541988" y="3963180"/>
            <a:ext cx="0" cy="1967021"/>
          </a:xfrm>
          <a:prstGeom prst="line">
            <a:avLst/>
          </a:prstGeom>
          <a:ln w="38100">
            <a:solidFill>
              <a:srgbClr val="00B050"/>
            </a:solidFill>
            <a:prstDash val="soli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816C6F6-7844-9E54-DF0D-797D203EE3AB}"/>
              </a:ext>
            </a:extLst>
          </p:cNvPr>
          <p:cNvCxnSpPr>
            <a:cxnSpLocks/>
          </p:cNvCxnSpPr>
          <p:nvPr/>
        </p:nvCxnSpPr>
        <p:spPr>
          <a:xfrm>
            <a:off x="6626509" y="3963180"/>
            <a:ext cx="0" cy="1967021"/>
          </a:xfrm>
          <a:prstGeom prst="line">
            <a:avLst/>
          </a:prstGeom>
          <a:ln w="38100">
            <a:solidFill>
              <a:srgbClr val="00B050"/>
            </a:solidFill>
            <a:prstDash val="solid"/>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387B3FB-A186-0674-1454-8D3D7C84B9D7}"/>
              </a:ext>
            </a:extLst>
          </p:cNvPr>
          <p:cNvCxnSpPr>
            <a:cxnSpLocks/>
            <a:stCxn id="33" idx="0"/>
          </p:cNvCxnSpPr>
          <p:nvPr/>
        </p:nvCxnSpPr>
        <p:spPr>
          <a:xfrm flipV="1">
            <a:off x="6052352" y="5270982"/>
            <a:ext cx="0" cy="988828"/>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056EE965-4F8B-40C4-06A6-DC1916024759}"/>
                  </a:ext>
                </a:extLst>
              </p:cNvPr>
              <p:cNvSpPr txBox="1"/>
              <p:nvPr/>
            </p:nvSpPr>
            <p:spPr>
              <a:xfrm>
                <a:off x="5703570" y="6259810"/>
                <a:ext cx="697563"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sSub>
                        <m:sSubPr>
                          <m:ctrlPr>
                            <a:rPr lang="en-US" sz="2400" b="1" i="1" smtClean="0">
                              <a:latin typeface="Cambria Math" panose="02040503050406030204" pitchFamily="18" charset="0"/>
                            </a:rPr>
                          </m:ctrlPr>
                        </m:sSubPr>
                        <m:e>
                          <m:r>
                            <a:rPr lang="en-US" sz="2400" b="1" i="1" smtClean="0">
                              <a:latin typeface="Cambria Math" panose="02040503050406030204" pitchFamily="18" charset="0"/>
                            </a:rPr>
                            <m:t>𝑼</m:t>
                          </m:r>
                        </m:e>
                        <m:sub>
                          <m:r>
                            <a:rPr lang="en-US" sz="2400" b="1" i="1" smtClean="0">
                              <a:latin typeface="Cambria Math" panose="02040503050406030204" pitchFamily="18" charset="0"/>
                            </a:rPr>
                            <m:t>∞</m:t>
                          </m:r>
                        </m:sub>
                      </m:sSub>
                    </m:oMath>
                  </m:oMathPara>
                </a14:m>
                <a:endParaRPr lang="en-US" sz="2400" b="1" dirty="0"/>
              </a:p>
            </p:txBody>
          </p:sp>
        </mc:Choice>
        <mc:Fallback xmlns="">
          <p:sp>
            <p:nvSpPr>
              <p:cNvPr id="33" name="TextBox 32">
                <a:extLst>
                  <a:ext uri="{FF2B5EF4-FFF2-40B4-BE49-F238E27FC236}">
                    <a16:creationId xmlns:a16="http://schemas.microsoft.com/office/drawing/2014/main" id="{056EE965-4F8B-40C4-06A6-DC1916024759}"/>
                  </a:ext>
                </a:extLst>
              </p:cNvPr>
              <p:cNvSpPr txBox="1">
                <a:spLocks noRot="1" noChangeAspect="1" noMove="1" noResize="1" noEditPoints="1" noAdjustHandles="1" noChangeArrowheads="1" noChangeShapeType="1" noTextEdit="1"/>
              </p:cNvSpPr>
              <p:nvPr/>
            </p:nvSpPr>
            <p:spPr>
              <a:xfrm>
                <a:off x="5703570" y="6259810"/>
                <a:ext cx="697563" cy="461665"/>
              </a:xfrm>
              <a:prstGeom prst="rect">
                <a:avLst/>
              </a:prstGeom>
              <a:blipFill>
                <a:blip r:embed="rId7"/>
                <a:stretch>
                  <a:fillRect/>
                </a:stretch>
              </a:blipFill>
            </p:spPr>
            <p:txBody>
              <a:bodyPr/>
              <a:lstStyle/>
              <a:p>
                <a:r>
                  <a:rPr lang="en-US">
                    <a:noFill/>
                  </a:rPr>
                  <a:t> </a:t>
                </a:r>
              </a:p>
            </p:txBody>
          </p:sp>
        </mc:Fallback>
      </mc:AlternateContent>
      <p:sp>
        <p:nvSpPr>
          <p:cNvPr id="42" name="TextBox 41">
            <a:extLst>
              <a:ext uri="{FF2B5EF4-FFF2-40B4-BE49-F238E27FC236}">
                <a16:creationId xmlns:a16="http://schemas.microsoft.com/office/drawing/2014/main" id="{7814246B-92B8-3444-0AC0-E4A2AFCCDA5A}"/>
              </a:ext>
            </a:extLst>
          </p:cNvPr>
          <p:cNvSpPr txBox="1"/>
          <p:nvPr/>
        </p:nvSpPr>
        <p:spPr>
          <a:xfrm>
            <a:off x="1541719" y="5494302"/>
            <a:ext cx="375424" cy="369332"/>
          </a:xfrm>
          <a:prstGeom prst="rect">
            <a:avLst/>
          </a:prstGeom>
          <a:noFill/>
        </p:spPr>
        <p:txBody>
          <a:bodyPr wrap="none" rtlCol="0">
            <a:spAutoFit/>
          </a:bodyPr>
          <a:lstStyle/>
          <a:p>
            <a:r>
              <a:rPr lang="en-US" b="1" dirty="0">
                <a:solidFill>
                  <a:srgbClr val="FF0000"/>
                </a:solidFill>
              </a:rPr>
              <a:t>J7</a:t>
            </a:r>
          </a:p>
        </p:txBody>
      </p:sp>
      <p:sp>
        <p:nvSpPr>
          <p:cNvPr id="43" name="TextBox 42">
            <a:extLst>
              <a:ext uri="{FF2B5EF4-FFF2-40B4-BE49-F238E27FC236}">
                <a16:creationId xmlns:a16="http://schemas.microsoft.com/office/drawing/2014/main" id="{CA9D71A0-8F81-DFC1-4664-5E691BD6BDBC}"/>
              </a:ext>
            </a:extLst>
          </p:cNvPr>
          <p:cNvSpPr txBox="1"/>
          <p:nvPr/>
        </p:nvSpPr>
        <p:spPr>
          <a:xfrm>
            <a:off x="8930490" y="4231196"/>
            <a:ext cx="375424" cy="369332"/>
          </a:xfrm>
          <a:prstGeom prst="rect">
            <a:avLst/>
          </a:prstGeom>
          <a:noFill/>
        </p:spPr>
        <p:txBody>
          <a:bodyPr wrap="none" rtlCol="0">
            <a:spAutoFit/>
          </a:bodyPr>
          <a:lstStyle/>
          <a:p>
            <a:r>
              <a:rPr lang="en-US" b="1" dirty="0">
                <a:solidFill>
                  <a:srgbClr val="FF0000"/>
                </a:solidFill>
              </a:rPr>
              <a:t>J7</a:t>
            </a:r>
          </a:p>
        </p:txBody>
      </p:sp>
      <p:sp>
        <p:nvSpPr>
          <p:cNvPr id="44" name="TextBox 43">
            <a:extLst>
              <a:ext uri="{FF2B5EF4-FFF2-40B4-BE49-F238E27FC236}">
                <a16:creationId xmlns:a16="http://schemas.microsoft.com/office/drawing/2014/main" id="{FC6D0333-E330-C321-DC55-FB5B74C49B26}"/>
              </a:ext>
            </a:extLst>
          </p:cNvPr>
          <p:cNvSpPr txBox="1"/>
          <p:nvPr/>
        </p:nvSpPr>
        <p:spPr>
          <a:xfrm>
            <a:off x="5878946" y="4231196"/>
            <a:ext cx="362600" cy="369332"/>
          </a:xfrm>
          <a:prstGeom prst="rect">
            <a:avLst/>
          </a:prstGeom>
          <a:noFill/>
        </p:spPr>
        <p:txBody>
          <a:bodyPr wrap="none" rtlCol="0">
            <a:spAutoFit/>
          </a:bodyPr>
          <a:lstStyle/>
          <a:p>
            <a:r>
              <a:rPr lang="en-US" b="1" dirty="0">
                <a:solidFill>
                  <a:srgbClr val="FF0000"/>
                </a:solidFill>
              </a:rPr>
              <a:t>I6</a:t>
            </a:r>
          </a:p>
        </p:txBody>
      </p:sp>
      <p:sp>
        <p:nvSpPr>
          <p:cNvPr id="47" name="TextBox 46">
            <a:extLst>
              <a:ext uri="{FF2B5EF4-FFF2-40B4-BE49-F238E27FC236}">
                <a16:creationId xmlns:a16="http://schemas.microsoft.com/office/drawing/2014/main" id="{B32CE2B7-D58E-2D6B-5299-00F9AA4C09CA}"/>
              </a:ext>
            </a:extLst>
          </p:cNvPr>
          <p:cNvSpPr txBox="1"/>
          <p:nvPr/>
        </p:nvSpPr>
        <p:spPr>
          <a:xfrm>
            <a:off x="5606981" y="3527743"/>
            <a:ext cx="906530" cy="646331"/>
          </a:xfrm>
          <a:prstGeom prst="rect">
            <a:avLst/>
          </a:prstGeom>
          <a:noFill/>
        </p:spPr>
        <p:txBody>
          <a:bodyPr wrap="none" rtlCol="0">
            <a:spAutoFit/>
          </a:bodyPr>
          <a:lstStyle/>
          <a:p>
            <a:pPr algn="ctr"/>
            <a:r>
              <a:rPr lang="en-US" dirty="0"/>
              <a:t>Healthy</a:t>
            </a:r>
          </a:p>
          <a:p>
            <a:pPr algn="ctr"/>
            <a:r>
              <a:rPr lang="en-US" dirty="0"/>
              <a:t>Plates</a:t>
            </a:r>
          </a:p>
        </p:txBody>
      </p:sp>
      <p:sp>
        <p:nvSpPr>
          <p:cNvPr id="49" name="TextBox 48">
            <a:extLst>
              <a:ext uri="{FF2B5EF4-FFF2-40B4-BE49-F238E27FC236}">
                <a16:creationId xmlns:a16="http://schemas.microsoft.com/office/drawing/2014/main" id="{0198DA12-60F4-4A73-AC93-B6A261857CCA}"/>
              </a:ext>
            </a:extLst>
          </p:cNvPr>
          <p:cNvSpPr txBox="1"/>
          <p:nvPr/>
        </p:nvSpPr>
        <p:spPr>
          <a:xfrm>
            <a:off x="8664937" y="3527743"/>
            <a:ext cx="906530" cy="646331"/>
          </a:xfrm>
          <a:prstGeom prst="rect">
            <a:avLst/>
          </a:prstGeom>
          <a:noFill/>
        </p:spPr>
        <p:txBody>
          <a:bodyPr wrap="none" rtlCol="0">
            <a:spAutoFit/>
          </a:bodyPr>
          <a:lstStyle/>
          <a:p>
            <a:pPr algn="ctr"/>
            <a:r>
              <a:rPr lang="en-US" dirty="0"/>
              <a:t>Healthy</a:t>
            </a:r>
          </a:p>
          <a:p>
            <a:pPr algn="ctr"/>
            <a:r>
              <a:rPr lang="en-US" dirty="0"/>
              <a:t>Plates</a:t>
            </a:r>
          </a:p>
        </p:txBody>
      </p:sp>
      <p:pic>
        <p:nvPicPr>
          <p:cNvPr id="5122" name="Picture 2" descr="I'm In Danger': Memes From Joe Biden And Donald Trump's Presidential Debate  Are Taking Over | Viral News - News18">
            <a:extLst>
              <a:ext uri="{FF2B5EF4-FFF2-40B4-BE49-F238E27FC236}">
                <a16:creationId xmlns:a16="http://schemas.microsoft.com/office/drawing/2014/main" id="{AEC3BE96-ECAC-49A4-97DE-543003CACD5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24604" y="1152835"/>
            <a:ext cx="3034141" cy="2275606"/>
          </a:xfrm>
          <a:prstGeom prst="rect">
            <a:avLst/>
          </a:prstGeom>
          <a:noFill/>
          <a:extLst>
            <a:ext uri="{909E8E84-426E-40DD-AFC4-6F175D3DCCD1}">
              <a14:hiddenFill xmlns:a14="http://schemas.microsoft.com/office/drawing/2010/main">
                <a:solidFill>
                  <a:srgbClr val="FFFFFF"/>
                </a:solidFill>
              </a14:hiddenFill>
            </a:ext>
          </a:extLst>
        </p:spPr>
      </p:pic>
      <p:cxnSp>
        <p:nvCxnSpPr>
          <p:cNvPr id="51" name="Straight Connector 50">
            <a:extLst>
              <a:ext uri="{FF2B5EF4-FFF2-40B4-BE49-F238E27FC236}">
                <a16:creationId xmlns:a16="http://schemas.microsoft.com/office/drawing/2014/main" id="{E00CA3BC-F10A-60F2-6E5D-D7795C32214B}"/>
              </a:ext>
            </a:extLst>
          </p:cNvPr>
          <p:cNvCxnSpPr>
            <a:cxnSpLocks/>
          </p:cNvCxnSpPr>
          <p:nvPr/>
        </p:nvCxnSpPr>
        <p:spPr>
          <a:xfrm>
            <a:off x="4516582" y="5930201"/>
            <a:ext cx="1025406"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85269A73-C032-D696-CC6C-0F1C8ABF7732}"/>
              </a:ext>
            </a:extLst>
          </p:cNvPr>
          <p:cNvCxnSpPr>
            <a:stCxn id="5122" idx="2"/>
          </p:cNvCxnSpPr>
          <p:nvPr/>
        </p:nvCxnSpPr>
        <p:spPr>
          <a:xfrm flipH="1">
            <a:off x="7287491" y="3428441"/>
            <a:ext cx="554184" cy="84217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1A43DE0B-B75A-D7BE-E291-CC7C7D6790E8}"/>
              </a:ext>
            </a:extLst>
          </p:cNvPr>
          <p:cNvCxnSpPr>
            <a:cxnSpLocks/>
            <a:stCxn id="5122" idx="2"/>
          </p:cNvCxnSpPr>
          <p:nvPr/>
        </p:nvCxnSpPr>
        <p:spPr>
          <a:xfrm>
            <a:off x="7841675" y="3428441"/>
            <a:ext cx="148219" cy="243519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935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12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97C3E-AD7C-2893-1D4C-CCD37825AB19}"/>
            </a:ext>
          </a:extLst>
        </p:cNvPr>
        <p:cNvGrpSpPr/>
        <p:nvPr/>
      </p:nvGrpSpPr>
      <p:grpSpPr>
        <a:xfrm>
          <a:off x="0" y="0"/>
          <a:ext cx="0" cy="0"/>
          <a:chOff x="0" y="0"/>
          <a:chExt cx="0" cy="0"/>
        </a:xfrm>
      </p:grpSpPr>
      <p:sp>
        <p:nvSpPr>
          <p:cNvPr id="51" name="Freeform: Shape 50">
            <a:extLst>
              <a:ext uri="{FF2B5EF4-FFF2-40B4-BE49-F238E27FC236}">
                <a16:creationId xmlns:a16="http://schemas.microsoft.com/office/drawing/2014/main" id="{25B9285C-0AC9-0E88-6BA3-74EB1EA5477E}"/>
              </a:ext>
            </a:extLst>
          </p:cNvPr>
          <p:cNvSpPr/>
          <p:nvPr/>
        </p:nvSpPr>
        <p:spPr>
          <a:xfrm rot="1518570">
            <a:off x="4835816" y="4682763"/>
            <a:ext cx="2871216" cy="1783080"/>
          </a:xfrm>
          <a:custGeom>
            <a:avLst/>
            <a:gdLst>
              <a:gd name="connsiteX0" fmla="*/ 374904 w 2871216"/>
              <a:gd name="connsiteY0" fmla="*/ 1353312 h 1783080"/>
              <a:gd name="connsiteX1" fmla="*/ 301752 w 2871216"/>
              <a:gd name="connsiteY1" fmla="*/ 1344168 h 1783080"/>
              <a:gd name="connsiteX2" fmla="*/ 73152 w 2871216"/>
              <a:gd name="connsiteY2" fmla="*/ 1106424 h 1783080"/>
              <a:gd name="connsiteX3" fmla="*/ 0 w 2871216"/>
              <a:gd name="connsiteY3" fmla="*/ 941832 h 1783080"/>
              <a:gd name="connsiteX4" fmla="*/ 64008 w 2871216"/>
              <a:gd name="connsiteY4" fmla="*/ 850392 h 1783080"/>
              <a:gd name="connsiteX5" fmla="*/ 338328 w 2871216"/>
              <a:gd name="connsiteY5" fmla="*/ 841248 h 1783080"/>
              <a:gd name="connsiteX6" fmla="*/ 384048 w 2871216"/>
              <a:gd name="connsiteY6" fmla="*/ 905256 h 1783080"/>
              <a:gd name="connsiteX7" fmla="*/ 393192 w 2871216"/>
              <a:gd name="connsiteY7" fmla="*/ 932688 h 1783080"/>
              <a:gd name="connsiteX8" fmla="*/ 320040 w 2871216"/>
              <a:gd name="connsiteY8" fmla="*/ 813816 h 1783080"/>
              <a:gd name="connsiteX9" fmla="*/ 347472 w 2871216"/>
              <a:gd name="connsiteY9" fmla="*/ 649224 h 1783080"/>
              <a:gd name="connsiteX10" fmla="*/ 539496 w 2871216"/>
              <a:gd name="connsiteY10" fmla="*/ 502920 h 1783080"/>
              <a:gd name="connsiteX11" fmla="*/ 612648 w 2871216"/>
              <a:gd name="connsiteY11" fmla="*/ 521208 h 1783080"/>
              <a:gd name="connsiteX12" fmla="*/ 649224 w 2871216"/>
              <a:gd name="connsiteY12" fmla="*/ 566928 h 1783080"/>
              <a:gd name="connsiteX13" fmla="*/ 704088 w 2871216"/>
              <a:gd name="connsiteY13" fmla="*/ 694944 h 1783080"/>
              <a:gd name="connsiteX14" fmla="*/ 795528 w 2871216"/>
              <a:gd name="connsiteY14" fmla="*/ 457200 h 1783080"/>
              <a:gd name="connsiteX15" fmla="*/ 1289304 w 2871216"/>
              <a:gd name="connsiteY15" fmla="*/ 0 h 1783080"/>
              <a:gd name="connsiteX16" fmla="*/ 1499616 w 2871216"/>
              <a:gd name="connsiteY16" fmla="*/ 146304 h 1783080"/>
              <a:gd name="connsiteX17" fmla="*/ 1783080 w 2871216"/>
              <a:gd name="connsiteY17" fmla="*/ 713232 h 1783080"/>
              <a:gd name="connsiteX18" fmla="*/ 1773936 w 2871216"/>
              <a:gd name="connsiteY18" fmla="*/ 640080 h 1783080"/>
              <a:gd name="connsiteX19" fmla="*/ 1965960 w 2871216"/>
              <a:gd name="connsiteY19" fmla="*/ 512064 h 1783080"/>
              <a:gd name="connsiteX20" fmla="*/ 2231136 w 2871216"/>
              <a:gd name="connsiteY20" fmla="*/ 475488 h 1783080"/>
              <a:gd name="connsiteX21" fmla="*/ 2642616 w 2871216"/>
              <a:gd name="connsiteY21" fmla="*/ 347472 h 1783080"/>
              <a:gd name="connsiteX22" fmla="*/ 2706624 w 2871216"/>
              <a:gd name="connsiteY22" fmla="*/ 365760 h 1783080"/>
              <a:gd name="connsiteX23" fmla="*/ 2752344 w 2871216"/>
              <a:gd name="connsiteY23" fmla="*/ 420624 h 1783080"/>
              <a:gd name="connsiteX24" fmla="*/ 2871216 w 2871216"/>
              <a:gd name="connsiteY24" fmla="*/ 777240 h 1783080"/>
              <a:gd name="connsiteX25" fmla="*/ 2743200 w 2871216"/>
              <a:gd name="connsiteY25" fmla="*/ 886968 h 1783080"/>
              <a:gd name="connsiteX26" fmla="*/ 2633472 w 2871216"/>
              <a:gd name="connsiteY26" fmla="*/ 1042416 h 1783080"/>
              <a:gd name="connsiteX27" fmla="*/ 2359152 w 2871216"/>
              <a:gd name="connsiteY27" fmla="*/ 1143000 h 1783080"/>
              <a:gd name="connsiteX28" fmla="*/ 2121408 w 2871216"/>
              <a:gd name="connsiteY28" fmla="*/ 1216152 h 1783080"/>
              <a:gd name="connsiteX29" fmla="*/ 2157984 w 2871216"/>
              <a:gd name="connsiteY29" fmla="*/ 1316736 h 1783080"/>
              <a:gd name="connsiteX30" fmla="*/ 2194560 w 2871216"/>
              <a:gd name="connsiteY30" fmla="*/ 1408176 h 1783080"/>
              <a:gd name="connsiteX31" fmla="*/ 2176272 w 2871216"/>
              <a:gd name="connsiteY31" fmla="*/ 1600200 h 1783080"/>
              <a:gd name="connsiteX32" fmla="*/ 1965960 w 2871216"/>
              <a:gd name="connsiteY32" fmla="*/ 1728216 h 1783080"/>
              <a:gd name="connsiteX33" fmla="*/ 1508760 w 2871216"/>
              <a:gd name="connsiteY33" fmla="*/ 1783080 h 1783080"/>
              <a:gd name="connsiteX34" fmla="*/ 1353312 w 2871216"/>
              <a:gd name="connsiteY34" fmla="*/ 1700784 h 1783080"/>
              <a:gd name="connsiteX35" fmla="*/ 1234440 w 2871216"/>
              <a:gd name="connsiteY35" fmla="*/ 1563624 h 1783080"/>
              <a:gd name="connsiteX36" fmla="*/ 1097280 w 2871216"/>
              <a:gd name="connsiteY36" fmla="*/ 1399032 h 1783080"/>
              <a:gd name="connsiteX37" fmla="*/ 1060704 w 2871216"/>
              <a:gd name="connsiteY37" fmla="*/ 1472184 h 1783080"/>
              <a:gd name="connsiteX38" fmla="*/ 1005840 w 2871216"/>
              <a:gd name="connsiteY38" fmla="*/ 1536192 h 1783080"/>
              <a:gd name="connsiteX39" fmla="*/ 832104 w 2871216"/>
              <a:gd name="connsiteY39" fmla="*/ 1572768 h 1783080"/>
              <a:gd name="connsiteX40" fmla="*/ 795528 w 2871216"/>
              <a:gd name="connsiteY40" fmla="*/ 1609344 h 1783080"/>
              <a:gd name="connsiteX41" fmla="*/ 795528 w 2871216"/>
              <a:gd name="connsiteY41" fmla="*/ 1700784 h 1783080"/>
              <a:gd name="connsiteX42" fmla="*/ 740664 w 2871216"/>
              <a:gd name="connsiteY42" fmla="*/ 1728216 h 1783080"/>
              <a:gd name="connsiteX43" fmla="*/ 649224 w 2871216"/>
              <a:gd name="connsiteY43" fmla="*/ 1700784 h 1783080"/>
              <a:gd name="connsiteX44" fmla="*/ 557784 w 2871216"/>
              <a:gd name="connsiteY44" fmla="*/ 1645920 h 1783080"/>
              <a:gd name="connsiteX45" fmla="*/ 374904 w 2871216"/>
              <a:gd name="connsiteY45" fmla="*/ 1463040 h 1783080"/>
              <a:gd name="connsiteX46" fmla="*/ 356616 w 2871216"/>
              <a:gd name="connsiteY46" fmla="*/ 1426464 h 1783080"/>
              <a:gd name="connsiteX47" fmla="*/ 374904 w 2871216"/>
              <a:gd name="connsiteY47" fmla="*/ 1353312 h 178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871216" h="1783080">
                <a:moveTo>
                  <a:pt x="374904" y="1353312"/>
                </a:moveTo>
                <a:cubicBezTo>
                  <a:pt x="365760" y="1339596"/>
                  <a:pt x="324091" y="1354407"/>
                  <a:pt x="301752" y="1344168"/>
                </a:cubicBezTo>
                <a:cubicBezTo>
                  <a:pt x="145315" y="1272468"/>
                  <a:pt x="147336" y="1254793"/>
                  <a:pt x="73152" y="1106424"/>
                </a:cubicBezTo>
                <a:cubicBezTo>
                  <a:pt x="46302" y="1052724"/>
                  <a:pt x="0" y="941832"/>
                  <a:pt x="0" y="941832"/>
                </a:cubicBezTo>
                <a:cubicBezTo>
                  <a:pt x="21336" y="911352"/>
                  <a:pt x="30999" y="867557"/>
                  <a:pt x="64008" y="850392"/>
                </a:cubicBezTo>
                <a:cubicBezTo>
                  <a:pt x="161662" y="799612"/>
                  <a:pt x="242745" y="825318"/>
                  <a:pt x="338328" y="841248"/>
                </a:cubicBezTo>
                <a:cubicBezTo>
                  <a:pt x="353568" y="862584"/>
                  <a:pt x="370558" y="882773"/>
                  <a:pt x="384048" y="905256"/>
                </a:cubicBezTo>
                <a:cubicBezTo>
                  <a:pt x="389007" y="913521"/>
                  <a:pt x="398719" y="940584"/>
                  <a:pt x="393192" y="932688"/>
                </a:cubicBezTo>
                <a:cubicBezTo>
                  <a:pt x="366511" y="894573"/>
                  <a:pt x="344424" y="853440"/>
                  <a:pt x="320040" y="813816"/>
                </a:cubicBezTo>
                <a:cubicBezTo>
                  <a:pt x="312349" y="752292"/>
                  <a:pt x="294388" y="704431"/>
                  <a:pt x="347472" y="649224"/>
                </a:cubicBezTo>
                <a:cubicBezTo>
                  <a:pt x="403246" y="591219"/>
                  <a:pt x="539496" y="502920"/>
                  <a:pt x="539496" y="502920"/>
                </a:cubicBezTo>
                <a:cubicBezTo>
                  <a:pt x="563880" y="509016"/>
                  <a:pt x="590937" y="508543"/>
                  <a:pt x="612648" y="521208"/>
                </a:cubicBezTo>
                <a:cubicBezTo>
                  <a:pt x="629506" y="531042"/>
                  <a:pt x="638398" y="550689"/>
                  <a:pt x="649224" y="566928"/>
                </a:cubicBezTo>
                <a:cubicBezTo>
                  <a:pt x="690861" y="629384"/>
                  <a:pt x="684420" y="626107"/>
                  <a:pt x="704088" y="694944"/>
                </a:cubicBezTo>
                <a:cubicBezTo>
                  <a:pt x="734568" y="615696"/>
                  <a:pt x="745993" y="526161"/>
                  <a:pt x="795528" y="457200"/>
                </a:cubicBezTo>
                <a:cubicBezTo>
                  <a:pt x="1081046" y="59715"/>
                  <a:pt x="1024240" y="101948"/>
                  <a:pt x="1289304" y="0"/>
                </a:cubicBezTo>
                <a:cubicBezTo>
                  <a:pt x="1368919" y="39808"/>
                  <a:pt x="1439758" y="68840"/>
                  <a:pt x="1499616" y="146304"/>
                </a:cubicBezTo>
                <a:cubicBezTo>
                  <a:pt x="1651165" y="342426"/>
                  <a:pt x="1694141" y="490884"/>
                  <a:pt x="1783080" y="713232"/>
                </a:cubicBezTo>
                <a:cubicBezTo>
                  <a:pt x="1780032" y="688848"/>
                  <a:pt x="1763371" y="662267"/>
                  <a:pt x="1773936" y="640080"/>
                </a:cubicBezTo>
                <a:cubicBezTo>
                  <a:pt x="1839046" y="503350"/>
                  <a:pt x="1855484" y="523112"/>
                  <a:pt x="1965960" y="512064"/>
                </a:cubicBezTo>
                <a:cubicBezTo>
                  <a:pt x="2030805" y="609331"/>
                  <a:pt x="1978268" y="549241"/>
                  <a:pt x="2231136" y="475488"/>
                </a:cubicBezTo>
                <a:cubicBezTo>
                  <a:pt x="2369035" y="435268"/>
                  <a:pt x="2505456" y="390144"/>
                  <a:pt x="2642616" y="347472"/>
                </a:cubicBezTo>
                <a:cubicBezTo>
                  <a:pt x="2663952" y="353568"/>
                  <a:pt x="2688161" y="353451"/>
                  <a:pt x="2706624" y="365760"/>
                </a:cubicBezTo>
                <a:cubicBezTo>
                  <a:pt x="2726431" y="378965"/>
                  <a:pt x="2741006" y="399692"/>
                  <a:pt x="2752344" y="420624"/>
                </a:cubicBezTo>
                <a:cubicBezTo>
                  <a:pt x="2835083" y="573374"/>
                  <a:pt x="2830369" y="605682"/>
                  <a:pt x="2871216" y="777240"/>
                </a:cubicBezTo>
                <a:cubicBezTo>
                  <a:pt x="2802657" y="960064"/>
                  <a:pt x="2907439" y="737011"/>
                  <a:pt x="2743200" y="886968"/>
                </a:cubicBezTo>
                <a:cubicBezTo>
                  <a:pt x="2696362" y="929733"/>
                  <a:pt x="2676330" y="995662"/>
                  <a:pt x="2633472" y="1042416"/>
                </a:cubicBezTo>
                <a:cubicBezTo>
                  <a:pt x="2548524" y="1135086"/>
                  <a:pt x="2482568" y="1110804"/>
                  <a:pt x="2359152" y="1143000"/>
                </a:cubicBezTo>
                <a:cubicBezTo>
                  <a:pt x="2278922" y="1163929"/>
                  <a:pt x="2200656" y="1191768"/>
                  <a:pt x="2121408" y="1216152"/>
                </a:cubicBezTo>
                <a:cubicBezTo>
                  <a:pt x="2052957" y="1301716"/>
                  <a:pt x="2089262" y="1225107"/>
                  <a:pt x="2157984" y="1316736"/>
                </a:cubicBezTo>
                <a:cubicBezTo>
                  <a:pt x="2177681" y="1342998"/>
                  <a:pt x="2182368" y="1377696"/>
                  <a:pt x="2194560" y="1408176"/>
                </a:cubicBezTo>
                <a:cubicBezTo>
                  <a:pt x="2188464" y="1472184"/>
                  <a:pt x="2194748" y="1538614"/>
                  <a:pt x="2176272" y="1600200"/>
                </a:cubicBezTo>
                <a:cubicBezTo>
                  <a:pt x="2146336" y="1699985"/>
                  <a:pt x="2049222" y="1705713"/>
                  <a:pt x="1965960" y="1728216"/>
                </a:cubicBezTo>
                <a:cubicBezTo>
                  <a:pt x="1725841" y="1793113"/>
                  <a:pt x="1788690" y="1773427"/>
                  <a:pt x="1508760" y="1783080"/>
                </a:cubicBezTo>
                <a:cubicBezTo>
                  <a:pt x="1456944" y="1755648"/>
                  <a:pt x="1399094" y="1737410"/>
                  <a:pt x="1353312" y="1700784"/>
                </a:cubicBezTo>
                <a:cubicBezTo>
                  <a:pt x="1306069" y="1662989"/>
                  <a:pt x="1273014" y="1610234"/>
                  <a:pt x="1234440" y="1563624"/>
                </a:cubicBezTo>
                <a:cubicBezTo>
                  <a:pt x="1088821" y="1387668"/>
                  <a:pt x="1183153" y="1484905"/>
                  <a:pt x="1097280" y="1399032"/>
                </a:cubicBezTo>
                <a:cubicBezTo>
                  <a:pt x="1085088" y="1423416"/>
                  <a:pt x="1075826" y="1449501"/>
                  <a:pt x="1060704" y="1472184"/>
                </a:cubicBezTo>
                <a:cubicBezTo>
                  <a:pt x="1045116" y="1495566"/>
                  <a:pt x="1027589" y="1518397"/>
                  <a:pt x="1005840" y="1536192"/>
                </a:cubicBezTo>
                <a:cubicBezTo>
                  <a:pt x="973192" y="1562904"/>
                  <a:pt x="836937" y="1572078"/>
                  <a:pt x="832104" y="1572768"/>
                </a:cubicBezTo>
                <a:cubicBezTo>
                  <a:pt x="819912" y="1584960"/>
                  <a:pt x="800065" y="1592709"/>
                  <a:pt x="795528" y="1609344"/>
                </a:cubicBezTo>
                <a:cubicBezTo>
                  <a:pt x="793362" y="1617285"/>
                  <a:pt x="817155" y="1682247"/>
                  <a:pt x="795528" y="1700784"/>
                </a:cubicBezTo>
                <a:cubicBezTo>
                  <a:pt x="780004" y="1714090"/>
                  <a:pt x="758952" y="1719072"/>
                  <a:pt x="740664" y="1728216"/>
                </a:cubicBezTo>
                <a:cubicBezTo>
                  <a:pt x="710184" y="1719072"/>
                  <a:pt x="678243" y="1713843"/>
                  <a:pt x="649224" y="1700784"/>
                </a:cubicBezTo>
                <a:cubicBezTo>
                  <a:pt x="616809" y="1686197"/>
                  <a:pt x="586369" y="1667048"/>
                  <a:pt x="557784" y="1645920"/>
                </a:cubicBezTo>
                <a:cubicBezTo>
                  <a:pt x="466672" y="1578576"/>
                  <a:pt x="434430" y="1549023"/>
                  <a:pt x="374904" y="1463040"/>
                </a:cubicBezTo>
                <a:cubicBezTo>
                  <a:pt x="367145" y="1451833"/>
                  <a:pt x="362712" y="1438656"/>
                  <a:pt x="356616" y="1426464"/>
                </a:cubicBezTo>
                <a:cubicBezTo>
                  <a:pt x="368652" y="1390357"/>
                  <a:pt x="384048" y="1367028"/>
                  <a:pt x="374904" y="1353312"/>
                </a:cubicBezTo>
                <a:close/>
              </a:path>
            </a:pathLst>
          </a:custGeom>
          <a:pattFill prst="lgConfetti">
            <a:fgClr>
              <a:srgbClr val="A37B74"/>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4F01F9A4-A0F5-3047-A534-039E466A5D5F}"/>
              </a:ext>
            </a:extLst>
          </p:cNvPr>
          <p:cNvSpPr/>
          <p:nvPr/>
        </p:nvSpPr>
        <p:spPr>
          <a:xfrm rot="2093983">
            <a:off x="8743242" y="2122605"/>
            <a:ext cx="2571751" cy="3326818"/>
          </a:xfrm>
          <a:custGeom>
            <a:avLst/>
            <a:gdLst>
              <a:gd name="connsiteX0" fmla="*/ 1552354 w 2321582"/>
              <a:gd name="connsiteY0" fmla="*/ 1190846 h 1244009"/>
              <a:gd name="connsiteX1" fmla="*/ 1499191 w 2321582"/>
              <a:gd name="connsiteY1" fmla="*/ 1137683 h 1244009"/>
              <a:gd name="connsiteX2" fmla="*/ 1212112 w 2321582"/>
              <a:gd name="connsiteY2" fmla="*/ 669851 h 1244009"/>
              <a:gd name="connsiteX3" fmla="*/ 1137684 w 2321582"/>
              <a:gd name="connsiteY3" fmla="*/ 701748 h 1244009"/>
              <a:gd name="connsiteX4" fmla="*/ 1116419 w 2321582"/>
              <a:gd name="connsiteY4" fmla="*/ 808074 h 1244009"/>
              <a:gd name="connsiteX5" fmla="*/ 1095154 w 2321582"/>
              <a:gd name="connsiteY5" fmla="*/ 871869 h 1244009"/>
              <a:gd name="connsiteX6" fmla="*/ 1073889 w 2321582"/>
              <a:gd name="connsiteY6" fmla="*/ 946297 h 1244009"/>
              <a:gd name="connsiteX7" fmla="*/ 1031358 w 2321582"/>
              <a:gd name="connsiteY7" fmla="*/ 1010093 h 1244009"/>
              <a:gd name="connsiteX8" fmla="*/ 956931 w 2321582"/>
              <a:gd name="connsiteY8" fmla="*/ 967562 h 1244009"/>
              <a:gd name="connsiteX9" fmla="*/ 893135 w 2321582"/>
              <a:gd name="connsiteY9" fmla="*/ 839972 h 1244009"/>
              <a:gd name="connsiteX10" fmla="*/ 829340 w 2321582"/>
              <a:gd name="connsiteY10" fmla="*/ 893135 h 1244009"/>
              <a:gd name="connsiteX11" fmla="*/ 478465 w 2321582"/>
              <a:gd name="connsiteY11" fmla="*/ 1244009 h 1244009"/>
              <a:gd name="connsiteX12" fmla="*/ 382772 w 2321582"/>
              <a:gd name="connsiteY12" fmla="*/ 1073888 h 1244009"/>
              <a:gd name="connsiteX13" fmla="*/ 329610 w 2321582"/>
              <a:gd name="connsiteY13" fmla="*/ 956930 h 1244009"/>
              <a:gd name="connsiteX14" fmla="*/ 297712 w 2321582"/>
              <a:gd name="connsiteY14" fmla="*/ 946297 h 1244009"/>
              <a:gd name="connsiteX15" fmla="*/ 255182 w 2321582"/>
              <a:gd name="connsiteY15" fmla="*/ 988828 h 1244009"/>
              <a:gd name="connsiteX16" fmla="*/ 233917 w 2321582"/>
              <a:gd name="connsiteY16" fmla="*/ 967562 h 1244009"/>
              <a:gd name="connsiteX17" fmla="*/ 0 w 2321582"/>
              <a:gd name="connsiteY17" fmla="*/ 467832 h 1244009"/>
              <a:gd name="connsiteX18" fmla="*/ 31898 w 2321582"/>
              <a:gd name="connsiteY18" fmla="*/ 446567 h 1244009"/>
              <a:gd name="connsiteX19" fmla="*/ 212651 w 2321582"/>
              <a:gd name="connsiteY19" fmla="*/ 372139 h 1244009"/>
              <a:gd name="connsiteX20" fmla="*/ 308344 w 2321582"/>
              <a:gd name="connsiteY20" fmla="*/ 191386 h 1244009"/>
              <a:gd name="connsiteX21" fmla="*/ 382772 w 2321582"/>
              <a:gd name="connsiteY21" fmla="*/ 148855 h 1244009"/>
              <a:gd name="connsiteX22" fmla="*/ 765544 w 2321582"/>
              <a:gd name="connsiteY22" fmla="*/ 159488 h 1244009"/>
              <a:gd name="connsiteX23" fmla="*/ 914400 w 2321582"/>
              <a:gd name="connsiteY23" fmla="*/ 244548 h 1244009"/>
              <a:gd name="connsiteX24" fmla="*/ 893135 w 2321582"/>
              <a:gd name="connsiteY24" fmla="*/ 74428 h 1244009"/>
              <a:gd name="connsiteX25" fmla="*/ 903768 w 2321582"/>
              <a:gd name="connsiteY25" fmla="*/ 31897 h 1244009"/>
              <a:gd name="connsiteX26" fmla="*/ 946298 w 2321582"/>
              <a:gd name="connsiteY26" fmla="*/ 0 h 1244009"/>
              <a:gd name="connsiteX27" fmla="*/ 1010093 w 2321582"/>
              <a:gd name="connsiteY27" fmla="*/ 42530 h 1244009"/>
              <a:gd name="connsiteX28" fmla="*/ 1116419 w 2321582"/>
              <a:gd name="connsiteY28" fmla="*/ 95693 h 1244009"/>
              <a:gd name="connsiteX29" fmla="*/ 1222744 w 2321582"/>
              <a:gd name="connsiteY29" fmla="*/ 170121 h 1244009"/>
              <a:gd name="connsiteX30" fmla="*/ 1382233 w 2321582"/>
              <a:gd name="connsiteY30" fmla="*/ 233916 h 1244009"/>
              <a:gd name="connsiteX31" fmla="*/ 1562986 w 2321582"/>
              <a:gd name="connsiteY31" fmla="*/ 255181 h 1244009"/>
              <a:gd name="connsiteX32" fmla="*/ 1669312 w 2321582"/>
              <a:gd name="connsiteY32" fmla="*/ 223283 h 1244009"/>
              <a:gd name="connsiteX33" fmla="*/ 1679944 w 2321582"/>
              <a:gd name="connsiteY33" fmla="*/ 148855 h 1244009"/>
              <a:gd name="connsiteX34" fmla="*/ 1818168 w 2321582"/>
              <a:gd name="connsiteY34" fmla="*/ 138223 h 1244009"/>
              <a:gd name="connsiteX35" fmla="*/ 2041451 w 2321582"/>
              <a:gd name="connsiteY35" fmla="*/ 148855 h 1244009"/>
              <a:gd name="connsiteX36" fmla="*/ 2073349 w 2321582"/>
              <a:gd name="connsiteY36" fmla="*/ 191386 h 1244009"/>
              <a:gd name="connsiteX37" fmla="*/ 2105247 w 2321582"/>
              <a:gd name="connsiteY37" fmla="*/ 223283 h 1244009"/>
              <a:gd name="connsiteX38" fmla="*/ 2222205 w 2321582"/>
              <a:gd name="connsiteY38" fmla="*/ 276446 h 1244009"/>
              <a:gd name="connsiteX39" fmla="*/ 2296633 w 2321582"/>
              <a:gd name="connsiteY39" fmla="*/ 318976 h 1244009"/>
              <a:gd name="connsiteX40" fmla="*/ 2307265 w 2321582"/>
              <a:gd name="connsiteY40" fmla="*/ 467832 h 1244009"/>
              <a:gd name="connsiteX41" fmla="*/ 2264735 w 2321582"/>
              <a:gd name="connsiteY41" fmla="*/ 489097 h 1244009"/>
              <a:gd name="connsiteX42" fmla="*/ 2094614 w 2321582"/>
              <a:gd name="connsiteY42" fmla="*/ 510362 h 1244009"/>
              <a:gd name="connsiteX43" fmla="*/ 2073349 w 2321582"/>
              <a:gd name="connsiteY43" fmla="*/ 542260 h 1244009"/>
              <a:gd name="connsiteX44" fmla="*/ 2041451 w 2321582"/>
              <a:gd name="connsiteY44" fmla="*/ 552893 h 1244009"/>
              <a:gd name="connsiteX45" fmla="*/ 2020186 w 2321582"/>
              <a:gd name="connsiteY45" fmla="*/ 606055 h 1244009"/>
              <a:gd name="connsiteX46" fmla="*/ 1998921 w 2321582"/>
              <a:gd name="connsiteY46" fmla="*/ 627321 h 1244009"/>
              <a:gd name="connsiteX47" fmla="*/ 1945758 w 2321582"/>
              <a:gd name="connsiteY47" fmla="*/ 691116 h 1244009"/>
              <a:gd name="connsiteX48" fmla="*/ 1935126 w 2321582"/>
              <a:gd name="connsiteY48" fmla="*/ 723014 h 1244009"/>
              <a:gd name="connsiteX49" fmla="*/ 1913861 w 2321582"/>
              <a:gd name="connsiteY49" fmla="*/ 765544 h 1244009"/>
              <a:gd name="connsiteX50" fmla="*/ 1850065 w 2321582"/>
              <a:gd name="connsiteY50" fmla="*/ 861237 h 1244009"/>
              <a:gd name="connsiteX51" fmla="*/ 1828800 w 2321582"/>
              <a:gd name="connsiteY51" fmla="*/ 903767 h 1244009"/>
              <a:gd name="connsiteX52" fmla="*/ 1796903 w 2321582"/>
              <a:gd name="connsiteY52" fmla="*/ 946297 h 1244009"/>
              <a:gd name="connsiteX53" fmla="*/ 1775637 w 2321582"/>
              <a:gd name="connsiteY53" fmla="*/ 978195 h 1244009"/>
              <a:gd name="connsiteX54" fmla="*/ 1743740 w 2321582"/>
              <a:gd name="connsiteY54" fmla="*/ 1010093 h 1244009"/>
              <a:gd name="connsiteX55" fmla="*/ 1679944 w 2321582"/>
              <a:gd name="connsiteY55" fmla="*/ 1084521 h 1244009"/>
              <a:gd name="connsiteX56" fmla="*/ 1648047 w 2321582"/>
              <a:gd name="connsiteY56" fmla="*/ 1095153 h 1244009"/>
              <a:gd name="connsiteX57" fmla="*/ 1626782 w 2321582"/>
              <a:gd name="connsiteY57" fmla="*/ 1137683 h 1244009"/>
              <a:gd name="connsiteX58" fmla="*/ 1594884 w 2321582"/>
              <a:gd name="connsiteY58" fmla="*/ 1158948 h 1244009"/>
              <a:gd name="connsiteX59" fmla="*/ 1573619 w 2321582"/>
              <a:gd name="connsiteY59" fmla="*/ 1201479 h 1244009"/>
              <a:gd name="connsiteX60" fmla="*/ 1552354 w 2321582"/>
              <a:gd name="connsiteY60" fmla="*/ 1190846 h 1244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2321582" h="1244009">
                <a:moveTo>
                  <a:pt x="1552354" y="1190846"/>
                </a:moveTo>
                <a:cubicBezTo>
                  <a:pt x="1539949" y="1180213"/>
                  <a:pt x="1512222" y="1159090"/>
                  <a:pt x="1499191" y="1137683"/>
                </a:cubicBezTo>
                <a:cubicBezTo>
                  <a:pt x="1206338" y="656568"/>
                  <a:pt x="1392150" y="804877"/>
                  <a:pt x="1212112" y="669851"/>
                </a:cubicBezTo>
                <a:cubicBezTo>
                  <a:pt x="1187303" y="680483"/>
                  <a:pt x="1153048" y="679556"/>
                  <a:pt x="1137684" y="701748"/>
                </a:cubicBezTo>
                <a:cubicBezTo>
                  <a:pt x="1117111" y="731465"/>
                  <a:pt x="1125185" y="773009"/>
                  <a:pt x="1116419" y="808074"/>
                </a:cubicBezTo>
                <a:cubicBezTo>
                  <a:pt x="1110983" y="829820"/>
                  <a:pt x="1101746" y="850445"/>
                  <a:pt x="1095154" y="871869"/>
                </a:cubicBezTo>
                <a:cubicBezTo>
                  <a:pt x="1087566" y="896530"/>
                  <a:pt x="1084702" y="922870"/>
                  <a:pt x="1073889" y="946297"/>
                </a:cubicBezTo>
                <a:cubicBezTo>
                  <a:pt x="1063179" y="969502"/>
                  <a:pt x="1045535" y="988828"/>
                  <a:pt x="1031358" y="1010093"/>
                </a:cubicBezTo>
                <a:cubicBezTo>
                  <a:pt x="1006549" y="995916"/>
                  <a:pt x="974950" y="989739"/>
                  <a:pt x="956931" y="967562"/>
                </a:cubicBezTo>
                <a:cubicBezTo>
                  <a:pt x="926946" y="930658"/>
                  <a:pt x="934208" y="863931"/>
                  <a:pt x="893135" y="839972"/>
                </a:cubicBezTo>
                <a:cubicBezTo>
                  <a:pt x="869225" y="826025"/>
                  <a:pt x="849166" y="873817"/>
                  <a:pt x="829340" y="893135"/>
                </a:cubicBezTo>
                <a:cubicBezTo>
                  <a:pt x="710873" y="1008564"/>
                  <a:pt x="478465" y="1244009"/>
                  <a:pt x="478465" y="1244009"/>
                </a:cubicBezTo>
                <a:cubicBezTo>
                  <a:pt x="446567" y="1187302"/>
                  <a:pt x="409695" y="1133119"/>
                  <a:pt x="382772" y="1073888"/>
                </a:cubicBezTo>
                <a:cubicBezTo>
                  <a:pt x="365051" y="1034902"/>
                  <a:pt x="353365" y="992562"/>
                  <a:pt x="329610" y="956930"/>
                </a:cubicBezTo>
                <a:cubicBezTo>
                  <a:pt x="323393" y="947604"/>
                  <a:pt x="308345" y="949841"/>
                  <a:pt x="297712" y="946297"/>
                </a:cubicBezTo>
                <a:cubicBezTo>
                  <a:pt x="283535" y="960474"/>
                  <a:pt x="274202" y="982488"/>
                  <a:pt x="255182" y="988828"/>
                </a:cubicBezTo>
                <a:cubicBezTo>
                  <a:pt x="245672" y="991998"/>
                  <a:pt x="239171" y="976100"/>
                  <a:pt x="233917" y="967562"/>
                </a:cubicBezTo>
                <a:cubicBezTo>
                  <a:pt x="55311" y="677328"/>
                  <a:pt x="105372" y="770774"/>
                  <a:pt x="0" y="467832"/>
                </a:cubicBezTo>
                <a:cubicBezTo>
                  <a:pt x="10633" y="460744"/>
                  <a:pt x="20245" y="451811"/>
                  <a:pt x="31898" y="446567"/>
                </a:cubicBezTo>
                <a:cubicBezTo>
                  <a:pt x="91318" y="419828"/>
                  <a:pt x="164772" y="416335"/>
                  <a:pt x="212651" y="372139"/>
                </a:cubicBezTo>
                <a:cubicBezTo>
                  <a:pt x="262745" y="325898"/>
                  <a:pt x="267028" y="245613"/>
                  <a:pt x="308344" y="191386"/>
                </a:cubicBezTo>
                <a:cubicBezTo>
                  <a:pt x="325661" y="168657"/>
                  <a:pt x="357963" y="163032"/>
                  <a:pt x="382772" y="148855"/>
                </a:cubicBezTo>
                <a:lnTo>
                  <a:pt x="765544" y="159488"/>
                </a:lnTo>
                <a:cubicBezTo>
                  <a:pt x="814842" y="165918"/>
                  <a:pt x="872761" y="213319"/>
                  <a:pt x="914400" y="244548"/>
                </a:cubicBezTo>
                <a:cubicBezTo>
                  <a:pt x="907312" y="187841"/>
                  <a:pt x="895989" y="131505"/>
                  <a:pt x="893135" y="74428"/>
                </a:cubicBezTo>
                <a:cubicBezTo>
                  <a:pt x="892405" y="59833"/>
                  <a:pt x="895274" y="43788"/>
                  <a:pt x="903768" y="31897"/>
                </a:cubicBezTo>
                <a:cubicBezTo>
                  <a:pt x="914068" y="17477"/>
                  <a:pt x="932121" y="10632"/>
                  <a:pt x="946298" y="0"/>
                </a:cubicBezTo>
                <a:cubicBezTo>
                  <a:pt x="967563" y="14177"/>
                  <a:pt x="985847" y="34449"/>
                  <a:pt x="1010093" y="42530"/>
                </a:cubicBezTo>
                <a:cubicBezTo>
                  <a:pt x="1061142" y="59545"/>
                  <a:pt x="1052546" y="54363"/>
                  <a:pt x="1116419" y="95693"/>
                </a:cubicBezTo>
                <a:cubicBezTo>
                  <a:pt x="1152741" y="119195"/>
                  <a:pt x="1185304" y="148445"/>
                  <a:pt x="1222744" y="170121"/>
                </a:cubicBezTo>
                <a:cubicBezTo>
                  <a:pt x="1240943" y="180658"/>
                  <a:pt x="1348240" y="228004"/>
                  <a:pt x="1382233" y="233916"/>
                </a:cubicBezTo>
                <a:cubicBezTo>
                  <a:pt x="1442002" y="244311"/>
                  <a:pt x="1502735" y="248093"/>
                  <a:pt x="1562986" y="255181"/>
                </a:cubicBezTo>
                <a:cubicBezTo>
                  <a:pt x="1598428" y="244548"/>
                  <a:pt x="1641932" y="248174"/>
                  <a:pt x="1669312" y="223283"/>
                </a:cubicBezTo>
                <a:cubicBezTo>
                  <a:pt x="1687856" y="206425"/>
                  <a:pt x="1658185" y="161289"/>
                  <a:pt x="1679944" y="148855"/>
                </a:cubicBezTo>
                <a:cubicBezTo>
                  <a:pt x="1720066" y="125928"/>
                  <a:pt x="1772093" y="141767"/>
                  <a:pt x="1818168" y="138223"/>
                </a:cubicBezTo>
                <a:cubicBezTo>
                  <a:pt x="1892596" y="141767"/>
                  <a:pt x="1968505" y="133658"/>
                  <a:pt x="2041451" y="148855"/>
                </a:cubicBezTo>
                <a:cubicBezTo>
                  <a:pt x="2058800" y="152469"/>
                  <a:pt x="2061816" y="177931"/>
                  <a:pt x="2073349" y="191386"/>
                </a:cubicBezTo>
                <a:cubicBezTo>
                  <a:pt x="2083135" y="202803"/>
                  <a:pt x="2092192" y="215823"/>
                  <a:pt x="2105247" y="223283"/>
                </a:cubicBezTo>
                <a:cubicBezTo>
                  <a:pt x="2142429" y="244530"/>
                  <a:pt x="2184419" y="256293"/>
                  <a:pt x="2222205" y="276446"/>
                </a:cubicBezTo>
                <a:cubicBezTo>
                  <a:pt x="2329483" y="333662"/>
                  <a:pt x="2212643" y="290981"/>
                  <a:pt x="2296633" y="318976"/>
                </a:cubicBezTo>
                <a:cubicBezTo>
                  <a:pt x="2314308" y="372001"/>
                  <a:pt x="2336774" y="408816"/>
                  <a:pt x="2307265" y="467832"/>
                </a:cubicBezTo>
                <a:cubicBezTo>
                  <a:pt x="2300177" y="482009"/>
                  <a:pt x="2280277" y="485989"/>
                  <a:pt x="2264735" y="489097"/>
                </a:cubicBezTo>
                <a:cubicBezTo>
                  <a:pt x="2208696" y="500305"/>
                  <a:pt x="2094614" y="510362"/>
                  <a:pt x="2094614" y="510362"/>
                </a:cubicBezTo>
                <a:cubicBezTo>
                  <a:pt x="2087526" y="520995"/>
                  <a:pt x="2083328" y="534277"/>
                  <a:pt x="2073349" y="542260"/>
                </a:cubicBezTo>
                <a:cubicBezTo>
                  <a:pt x="2064597" y="549262"/>
                  <a:pt x="2048626" y="544283"/>
                  <a:pt x="2041451" y="552893"/>
                </a:cubicBezTo>
                <a:cubicBezTo>
                  <a:pt x="2029233" y="567555"/>
                  <a:pt x="2029655" y="589484"/>
                  <a:pt x="2020186" y="606055"/>
                </a:cubicBezTo>
                <a:cubicBezTo>
                  <a:pt x="2015212" y="614759"/>
                  <a:pt x="2006009" y="620232"/>
                  <a:pt x="1998921" y="627321"/>
                </a:cubicBezTo>
                <a:cubicBezTo>
                  <a:pt x="1974543" y="700456"/>
                  <a:pt x="2010129" y="613870"/>
                  <a:pt x="1945758" y="691116"/>
                </a:cubicBezTo>
                <a:cubicBezTo>
                  <a:pt x="1938583" y="699726"/>
                  <a:pt x="1939541" y="712712"/>
                  <a:pt x="1935126" y="723014"/>
                </a:cubicBezTo>
                <a:cubicBezTo>
                  <a:pt x="1928882" y="737582"/>
                  <a:pt x="1922262" y="752103"/>
                  <a:pt x="1913861" y="765544"/>
                </a:cubicBezTo>
                <a:cubicBezTo>
                  <a:pt x="1833947" y="893405"/>
                  <a:pt x="1932616" y="712646"/>
                  <a:pt x="1850065" y="861237"/>
                </a:cubicBezTo>
                <a:cubicBezTo>
                  <a:pt x="1842368" y="875092"/>
                  <a:pt x="1837200" y="890326"/>
                  <a:pt x="1828800" y="903767"/>
                </a:cubicBezTo>
                <a:cubicBezTo>
                  <a:pt x="1819408" y="918794"/>
                  <a:pt x="1807203" y="931877"/>
                  <a:pt x="1796903" y="946297"/>
                </a:cubicBezTo>
                <a:cubicBezTo>
                  <a:pt x="1789475" y="956696"/>
                  <a:pt x="1783818" y="968378"/>
                  <a:pt x="1775637" y="978195"/>
                </a:cubicBezTo>
                <a:cubicBezTo>
                  <a:pt x="1766011" y="989746"/>
                  <a:pt x="1753366" y="998541"/>
                  <a:pt x="1743740" y="1010093"/>
                </a:cubicBezTo>
                <a:cubicBezTo>
                  <a:pt x="1710685" y="1049759"/>
                  <a:pt x="1732559" y="1046939"/>
                  <a:pt x="1679944" y="1084521"/>
                </a:cubicBezTo>
                <a:cubicBezTo>
                  <a:pt x="1670824" y="1091035"/>
                  <a:pt x="1658679" y="1091609"/>
                  <a:pt x="1648047" y="1095153"/>
                </a:cubicBezTo>
                <a:cubicBezTo>
                  <a:pt x="1640959" y="1109330"/>
                  <a:pt x="1636929" y="1125507"/>
                  <a:pt x="1626782" y="1137683"/>
                </a:cubicBezTo>
                <a:cubicBezTo>
                  <a:pt x="1618601" y="1147500"/>
                  <a:pt x="1603065" y="1149131"/>
                  <a:pt x="1594884" y="1158948"/>
                </a:cubicBezTo>
                <a:cubicBezTo>
                  <a:pt x="1584737" y="1171125"/>
                  <a:pt x="1583766" y="1189302"/>
                  <a:pt x="1573619" y="1201479"/>
                </a:cubicBezTo>
                <a:cubicBezTo>
                  <a:pt x="1538772" y="1243296"/>
                  <a:pt x="1564759" y="1201479"/>
                  <a:pt x="1552354" y="1190846"/>
                </a:cubicBezTo>
                <a:close/>
              </a:path>
            </a:pathLst>
          </a:custGeom>
          <a:pattFill prst="lgConfetti">
            <a:fgClr>
              <a:srgbClr val="A37B74"/>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1BC8CEAE-0634-1471-5229-8CC6519D792B}"/>
              </a:ext>
            </a:extLst>
          </p:cNvPr>
          <p:cNvSpPr/>
          <p:nvPr/>
        </p:nvSpPr>
        <p:spPr>
          <a:xfrm rot="2093983">
            <a:off x="8660533" y="3958843"/>
            <a:ext cx="2571751" cy="3326818"/>
          </a:xfrm>
          <a:custGeom>
            <a:avLst/>
            <a:gdLst>
              <a:gd name="connsiteX0" fmla="*/ 1552354 w 2321582"/>
              <a:gd name="connsiteY0" fmla="*/ 1190846 h 1244009"/>
              <a:gd name="connsiteX1" fmla="*/ 1499191 w 2321582"/>
              <a:gd name="connsiteY1" fmla="*/ 1137683 h 1244009"/>
              <a:gd name="connsiteX2" fmla="*/ 1212112 w 2321582"/>
              <a:gd name="connsiteY2" fmla="*/ 669851 h 1244009"/>
              <a:gd name="connsiteX3" fmla="*/ 1137684 w 2321582"/>
              <a:gd name="connsiteY3" fmla="*/ 701748 h 1244009"/>
              <a:gd name="connsiteX4" fmla="*/ 1116419 w 2321582"/>
              <a:gd name="connsiteY4" fmla="*/ 808074 h 1244009"/>
              <a:gd name="connsiteX5" fmla="*/ 1095154 w 2321582"/>
              <a:gd name="connsiteY5" fmla="*/ 871869 h 1244009"/>
              <a:gd name="connsiteX6" fmla="*/ 1073889 w 2321582"/>
              <a:gd name="connsiteY6" fmla="*/ 946297 h 1244009"/>
              <a:gd name="connsiteX7" fmla="*/ 1031358 w 2321582"/>
              <a:gd name="connsiteY7" fmla="*/ 1010093 h 1244009"/>
              <a:gd name="connsiteX8" fmla="*/ 956931 w 2321582"/>
              <a:gd name="connsiteY8" fmla="*/ 967562 h 1244009"/>
              <a:gd name="connsiteX9" fmla="*/ 893135 w 2321582"/>
              <a:gd name="connsiteY9" fmla="*/ 839972 h 1244009"/>
              <a:gd name="connsiteX10" fmla="*/ 829340 w 2321582"/>
              <a:gd name="connsiteY10" fmla="*/ 893135 h 1244009"/>
              <a:gd name="connsiteX11" fmla="*/ 478465 w 2321582"/>
              <a:gd name="connsiteY11" fmla="*/ 1244009 h 1244009"/>
              <a:gd name="connsiteX12" fmla="*/ 382772 w 2321582"/>
              <a:gd name="connsiteY12" fmla="*/ 1073888 h 1244009"/>
              <a:gd name="connsiteX13" fmla="*/ 329610 w 2321582"/>
              <a:gd name="connsiteY13" fmla="*/ 956930 h 1244009"/>
              <a:gd name="connsiteX14" fmla="*/ 297712 w 2321582"/>
              <a:gd name="connsiteY14" fmla="*/ 946297 h 1244009"/>
              <a:gd name="connsiteX15" fmla="*/ 255182 w 2321582"/>
              <a:gd name="connsiteY15" fmla="*/ 988828 h 1244009"/>
              <a:gd name="connsiteX16" fmla="*/ 233917 w 2321582"/>
              <a:gd name="connsiteY16" fmla="*/ 967562 h 1244009"/>
              <a:gd name="connsiteX17" fmla="*/ 0 w 2321582"/>
              <a:gd name="connsiteY17" fmla="*/ 467832 h 1244009"/>
              <a:gd name="connsiteX18" fmla="*/ 31898 w 2321582"/>
              <a:gd name="connsiteY18" fmla="*/ 446567 h 1244009"/>
              <a:gd name="connsiteX19" fmla="*/ 212651 w 2321582"/>
              <a:gd name="connsiteY19" fmla="*/ 372139 h 1244009"/>
              <a:gd name="connsiteX20" fmla="*/ 308344 w 2321582"/>
              <a:gd name="connsiteY20" fmla="*/ 191386 h 1244009"/>
              <a:gd name="connsiteX21" fmla="*/ 382772 w 2321582"/>
              <a:gd name="connsiteY21" fmla="*/ 148855 h 1244009"/>
              <a:gd name="connsiteX22" fmla="*/ 765544 w 2321582"/>
              <a:gd name="connsiteY22" fmla="*/ 159488 h 1244009"/>
              <a:gd name="connsiteX23" fmla="*/ 914400 w 2321582"/>
              <a:gd name="connsiteY23" fmla="*/ 244548 h 1244009"/>
              <a:gd name="connsiteX24" fmla="*/ 893135 w 2321582"/>
              <a:gd name="connsiteY24" fmla="*/ 74428 h 1244009"/>
              <a:gd name="connsiteX25" fmla="*/ 903768 w 2321582"/>
              <a:gd name="connsiteY25" fmla="*/ 31897 h 1244009"/>
              <a:gd name="connsiteX26" fmla="*/ 946298 w 2321582"/>
              <a:gd name="connsiteY26" fmla="*/ 0 h 1244009"/>
              <a:gd name="connsiteX27" fmla="*/ 1010093 w 2321582"/>
              <a:gd name="connsiteY27" fmla="*/ 42530 h 1244009"/>
              <a:gd name="connsiteX28" fmla="*/ 1116419 w 2321582"/>
              <a:gd name="connsiteY28" fmla="*/ 95693 h 1244009"/>
              <a:gd name="connsiteX29" fmla="*/ 1222744 w 2321582"/>
              <a:gd name="connsiteY29" fmla="*/ 170121 h 1244009"/>
              <a:gd name="connsiteX30" fmla="*/ 1382233 w 2321582"/>
              <a:gd name="connsiteY30" fmla="*/ 233916 h 1244009"/>
              <a:gd name="connsiteX31" fmla="*/ 1562986 w 2321582"/>
              <a:gd name="connsiteY31" fmla="*/ 255181 h 1244009"/>
              <a:gd name="connsiteX32" fmla="*/ 1669312 w 2321582"/>
              <a:gd name="connsiteY32" fmla="*/ 223283 h 1244009"/>
              <a:gd name="connsiteX33" fmla="*/ 1679944 w 2321582"/>
              <a:gd name="connsiteY33" fmla="*/ 148855 h 1244009"/>
              <a:gd name="connsiteX34" fmla="*/ 1818168 w 2321582"/>
              <a:gd name="connsiteY34" fmla="*/ 138223 h 1244009"/>
              <a:gd name="connsiteX35" fmla="*/ 2041451 w 2321582"/>
              <a:gd name="connsiteY35" fmla="*/ 148855 h 1244009"/>
              <a:gd name="connsiteX36" fmla="*/ 2073349 w 2321582"/>
              <a:gd name="connsiteY36" fmla="*/ 191386 h 1244009"/>
              <a:gd name="connsiteX37" fmla="*/ 2105247 w 2321582"/>
              <a:gd name="connsiteY37" fmla="*/ 223283 h 1244009"/>
              <a:gd name="connsiteX38" fmla="*/ 2222205 w 2321582"/>
              <a:gd name="connsiteY38" fmla="*/ 276446 h 1244009"/>
              <a:gd name="connsiteX39" fmla="*/ 2296633 w 2321582"/>
              <a:gd name="connsiteY39" fmla="*/ 318976 h 1244009"/>
              <a:gd name="connsiteX40" fmla="*/ 2307265 w 2321582"/>
              <a:gd name="connsiteY40" fmla="*/ 467832 h 1244009"/>
              <a:gd name="connsiteX41" fmla="*/ 2264735 w 2321582"/>
              <a:gd name="connsiteY41" fmla="*/ 489097 h 1244009"/>
              <a:gd name="connsiteX42" fmla="*/ 2094614 w 2321582"/>
              <a:gd name="connsiteY42" fmla="*/ 510362 h 1244009"/>
              <a:gd name="connsiteX43" fmla="*/ 2073349 w 2321582"/>
              <a:gd name="connsiteY43" fmla="*/ 542260 h 1244009"/>
              <a:gd name="connsiteX44" fmla="*/ 2041451 w 2321582"/>
              <a:gd name="connsiteY44" fmla="*/ 552893 h 1244009"/>
              <a:gd name="connsiteX45" fmla="*/ 2020186 w 2321582"/>
              <a:gd name="connsiteY45" fmla="*/ 606055 h 1244009"/>
              <a:gd name="connsiteX46" fmla="*/ 1998921 w 2321582"/>
              <a:gd name="connsiteY46" fmla="*/ 627321 h 1244009"/>
              <a:gd name="connsiteX47" fmla="*/ 1945758 w 2321582"/>
              <a:gd name="connsiteY47" fmla="*/ 691116 h 1244009"/>
              <a:gd name="connsiteX48" fmla="*/ 1935126 w 2321582"/>
              <a:gd name="connsiteY48" fmla="*/ 723014 h 1244009"/>
              <a:gd name="connsiteX49" fmla="*/ 1913861 w 2321582"/>
              <a:gd name="connsiteY49" fmla="*/ 765544 h 1244009"/>
              <a:gd name="connsiteX50" fmla="*/ 1850065 w 2321582"/>
              <a:gd name="connsiteY50" fmla="*/ 861237 h 1244009"/>
              <a:gd name="connsiteX51" fmla="*/ 1828800 w 2321582"/>
              <a:gd name="connsiteY51" fmla="*/ 903767 h 1244009"/>
              <a:gd name="connsiteX52" fmla="*/ 1796903 w 2321582"/>
              <a:gd name="connsiteY52" fmla="*/ 946297 h 1244009"/>
              <a:gd name="connsiteX53" fmla="*/ 1775637 w 2321582"/>
              <a:gd name="connsiteY53" fmla="*/ 978195 h 1244009"/>
              <a:gd name="connsiteX54" fmla="*/ 1743740 w 2321582"/>
              <a:gd name="connsiteY54" fmla="*/ 1010093 h 1244009"/>
              <a:gd name="connsiteX55" fmla="*/ 1679944 w 2321582"/>
              <a:gd name="connsiteY55" fmla="*/ 1084521 h 1244009"/>
              <a:gd name="connsiteX56" fmla="*/ 1648047 w 2321582"/>
              <a:gd name="connsiteY56" fmla="*/ 1095153 h 1244009"/>
              <a:gd name="connsiteX57" fmla="*/ 1626782 w 2321582"/>
              <a:gd name="connsiteY57" fmla="*/ 1137683 h 1244009"/>
              <a:gd name="connsiteX58" fmla="*/ 1594884 w 2321582"/>
              <a:gd name="connsiteY58" fmla="*/ 1158948 h 1244009"/>
              <a:gd name="connsiteX59" fmla="*/ 1573619 w 2321582"/>
              <a:gd name="connsiteY59" fmla="*/ 1201479 h 1244009"/>
              <a:gd name="connsiteX60" fmla="*/ 1552354 w 2321582"/>
              <a:gd name="connsiteY60" fmla="*/ 1190846 h 1244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2321582" h="1244009">
                <a:moveTo>
                  <a:pt x="1552354" y="1190846"/>
                </a:moveTo>
                <a:cubicBezTo>
                  <a:pt x="1539949" y="1180213"/>
                  <a:pt x="1512222" y="1159090"/>
                  <a:pt x="1499191" y="1137683"/>
                </a:cubicBezTo>
                <a:cubicBezTo>
                  <a:pt x="1206338" y="656568"/>
                  <a:pt x="1392150" y="804877"/>
                  <a:pt x="1212112" y="669851"/>
                </a:cubicBezTo>
                <a:cubicBezTo>
                  <a:pt x="1187303" y="680483"/>
                  <a:pt x="1153048" y="679556"/>
                  <a:pt x="1137684" y="701748"/>
                </a:cubicBezTo>
                <a:cubicBezTo>
                  <a:pt x="1117111" y="731465"/>
                  <a:pt x="1125185" y="773009"/>
                  <a:pt x="1116419" y="808074"/>
                </a:cubicBezTo>
                <a:cubicBezTo>
                  <a:pt x="1110983" y="829820"/>
                  <a:pt x="1101746" y="850445"/>
                  <a:pt x="1095154" y="871869"/>
                </a:cubicBezTo>
                <a:cubicBezTo>
                  <a:pt x="1087566" y="896530"/>
                  <a:pt x="1084702" y="922870"/>
                  <a:pt x="1073889" y="946297"/>
                </a:cubicBezTo>
                <a:cubicBezTo>
                  <a:pt x="1063179" y="969502"/>
                  <a:pt x="1045535" y="988828"/>
                  <a:pt x="1031358" y="1010093"/>
                </a:cubicBezTo>
                <a:cubicBezTo>
                  <a:pt x="1006549" y="995916"/>
                  <a:pt x="974950" y="989739"/>
                  <a:pt x="956931" y="967562"/>
                </a:cubicBezTo>
                <a:cubicBezTo>
                  <a:pt x="926946" y="930658"/>
                  <a:pt x="934208" y="863931"/>
                  <a:pt x="893135" y="839972"/>
                </a:cubicBezTo>
                <a:cubicBezTo>
                  <a:pt x="869225" y="826025"/>
                  <a:pt x="849166" y="873817"/>
                  <a:pt x="829340" y="893135"/>
                </a:cubicBezTo>
                <a:cubicBezTo>
                  <a:pt x="710873" y="1008564"/>
                  <a:pt x="478465" y="1244009"/>
                  <a:pt x="478465" y="1244009"/>
                </a:cubicBezTo>
                <a:cubicBezTo>
                  <a:pt x="446567" y="1187302"/>
                  <a:pt x="409695" y="1133119"/>
                  <a:pt x="382772" y="1073888"/>
                </a:cubicBezTo>
                <a:cubicBezTo>
                  <a:pt x="365051" y="1034902"/>
                  <a:pt x="353365" y="992562"/>
                  <a:pt x="329610" y="956930"/>
                </a:cubicBezTo>
                <a:cubicBezTo>
                  <a:pt x="323393" y="947604"/>
                  <a:pt x="308345" y="949841"/>
                  <a:pt x="297712" y="946297"/>
                </a:cubicBezTo>
                <a:cubicBezTo>
                  <a:pt x="283535" y="960474"/>
                  <a:pt x="274202" y="982488"/>
                  <a:pt x="255182" y="988828"/>
                </a:cubicBezTo>
                <a:cubicBezTo>
                  <a:pt x="245672" y="991998"/>
                  <a:pt x="239171" y="976100"/>
                  <a:pt x="233917" y="967562"/>
                </a:cubicBezTo>
                <a:cubicBezTo>
                  <a:pt x="55311" y="677328"/>
                  <a:pt x="105372" y="770774"/>
                  <a:pt x="0" y="467832"/>
                </a:cubicBezTo>
                <a:cubicBezTo>
                  <a:pt x="10633" y="460744"/>
                  <a:pt x="20245" y="451811"/>
                  <a:pt x="31898" y="446567"/>
                </a:cubicBezTo>
                <a:cubicBezTo>
                  <a:pt x="91318" y="419828"/>
                  <a:pt x="164772" y="416335"/>
                  <a:pt x="212651" y="372139"/>
                </a:cubicBezTo>
                <a:cubicBezTo>
                  <a:pt x="262745" y="325898"/>
                  <a:pt x="267028" y="245613"/>
                  <a:pt x="308344" y="191386"/>
                </a:cubicBezTo>
                <a:cubicBezTo>
                  <a:pt x="325661" y="168657"/>
                  <a:pt x="357963" y="163032"/>
                  <a:pt x="382772" y="148855"/>
                </a:cubicBezTo>
                <a:lnTo>
                  <a:pt x="765544" y="159488"/>
                </a:lnTo>
                <a:cubicBezTo>
                  <a:pt x="814842" y="165918"/>
                  <a:pt x="872761" y="213319"/>
                  <a:pt x="914400" y="244548"/>
                </a:cubicBezTo>
                <a:cubicBezTo>
                  <a:pt x="907312" y="187841"/>
                  <a:pt x="895989" y="131505"/>
                  <a:pt x="893135" y="74428"/>
                </a:cubicBezTo>
                <a:cubicBezTo>
                  <a:pt x="892405" y="59833"/>
                  <a:pt x="895274" y="43788"/>
                  <a:pt x="903768" y="31897"/>
                </a:cubicBezTo>
                <a:cubicBezTo>
                  <a:pt x="914068" y="17477"/>
                  <a:pt x="932121" y="10632"/>
                  <a:pt x="946298" y="0"/>
                </a:cubicBezTo>
                <a:cubicBezTo>
                  <a:pt x="967563" y="14177"/>
                  <a:pt x="985847" y="34449"/>
                  <a:pt x="1010093" y="42530"/>
                </a:cubicBezTo>
                <a:cubicBezTo>
                  <a:pt x="1061142" y="59545"/>
                  <a:pt x="1052546" y="54363"/>
                  <a:pt x="1116419" y="95693"/>
                </a:cubicBezTo>
                <a:cubicBezTo>
                  <a:pt x="1152741" y="119195"/>
                  <a:pt x="1185304" y="148445"/>
                  <a:pt x="1222744" y="170121"/>
                </a:cubicBezTo>
                <a:cubicBezTo>
                  <a:pt x="1240943" y="180658"/>
                  <a:pt x="1348240" y="228004"/>
                  <a:pt x="1382233" y="233916"/>
                </a:cubicBezTo>
                <a:cubicBezTo>
                  <a:pt x="1442002" y="244311"/>
                  <a:pt x="1502735" y="248093"/>
                  <a:pt x="1562986" y="255181"/>
                </a:cubicBezTo>
                <a:cubicBezTo>
                  <a:pt x="1598428" y="244548"/>
                  <a:pt x="1641932" y="248174"/>
                  <a:pt x="1669312" y="223283"/>
                </a:cubicBezTo>
                <a:cubicBezTo>
                  <a:pt x="1687856" y="206425"/>
                  <a:pt x="1658185" y="161289"/>
                  <a:pt x="1679944" y="148855"/>
                </a:cubicBezTo>
                <a:cubicBezTo>
                  <a:pt x="1720066" y="125928"/>
                  <a:pt x="1772093" y="141767"/>
                  <a:pt x="1818168" y="138223"/>
                </a:cubicBezTo>
                <a:cubicBezTo>
                  <a:pt x="1892596" y="141767"/>
                  <a:pt x="1968505" y="133658"/>
                  <a:pt x="2041451" y="148855"/>
                </a:cubicBezTo>
                <a:cubicBezTo>
                  <a:pt x="2058800" y="152469"/>
                  <a:pt x="2061816" y="177931"/>
                  <a:pt x="2073349" y="191386"/>
                </a:cubicBezTo>
                <a:cubicBezTo>
                  <a:pt x="2083135" y="202803"/>
                  <a:pt x="2092192" y="215823"/>
                  <a:pt x="2105247" y="223283"/>
                </a:cubicBezTo>
                <a:cubicBezTo>
                  <a:pt x="2142429" y="244530"/>
                  <a:pt x="2184419" y="256293"/>
                  <a:pt x="2222205" y="276446"/>
                </a:cubicBezTo>
                <a:cubicBezTo>
                  <a:pt x="2329483" y="333662"/>
                  <a:pt x="2212643" y="290981"/>
                  <a:pt x="2296633" y="318976"/>
                </a:cubicBezTo>
                <a:cubicBezTo>
                  <a:pt x="2314308" y="372001"/>
                  <a:pt x="2336774" y="408816"/>
                  <a:pt x="2307265" y="467832"/>
                </a:cubicBezTo>
                <a:cubicBezTo>
                  <a:pt x="2300177" y="482009"/>
                  <a:pt x="2280277" y="485989"/>
                  <a:pt x="2264735" y="489097"/>
                </a:cubicBezTo>
                <a:cubicBezTo>
                  <a:pt x="2208696" y="500305"/>
                  <a:pt x="2094614" y="510362"/>
                  <a:pt x="2094614" y="510362"/>
                </a:cubicBezTo>
                <a:cubicBezTo>
                  <a:pt x="2087526" y="520995"/>
                  <a:pt x="2083328" y="534277"/>
                  <a:pt x="2073349" y="542260"/>
                </a:cubicBezTo>
                <a:cubicBezTo>
                  <a:pt x="2064597" y="549262"/>
                  <a:pt x="2048626" y="544283"/>
                  <a:pt x="2041451" y="552893"/>
                </a:cubicBezTo>
                <a:cubicBezTo>
                  <a:pt x="2029233" y="567555"/>
                  <a:pt x="2029655" y="589484"/>
                  <a:pt x="2020186" y="606055"/>
                </a:cubicBezTo>
                <a:cubicBezTo>
                  <a:pt x="2015212" y="614759"/>
                  <a:pt x="2006009" y="620232"/>
                  <a:pt x="1998921" y="627321"/>
                </a:cubicBezTo>
                <a:cubicBezTo>
                  <a:pt x="1974543" y="700456"/>
                  <a:pt x="2010129" y="613870"/>
                  <a:pt x="1945758" y="691116"/>
                </a:cubicBezTo>
                <a:cubicBezTo>
                  <a:pt x="1938583" y="699726"/>
                  <a:pt x="1939541" y="712712"/>
                  <a:pt x="1935126" y="723014"/>
                </a:cubicBezTo>
                <a:cubicBezTo>
                  <a:pt x="1928882" y="737582"/>
                  <a:pt x="1922262" y="752103"/>
                  <a:pt x="1913861" y="765544"/>
                </a:cubicBezTo>
                <a:cubicBezTo>
                  <a:pt x="1833947" y="893405"/>
                  <a:pt x="1932616" y="712646"/>
                  <a:pt x="1850065" y="861237"/>
                </a:cubicBezTo>
                <a:cubicBezTo>
                  <a:pt x="1842368" y="875092"/>
                  <a:pt x="1837200" y="890326"/>
                  <a:pt x="1828800" y="903767"/>
                </a:cubicBezTo>
                <a:cubicBezTo>
                  <a:pt x="1819408" y="918794"/>
                  <a:pt x="1807203" y="931877"/>
                  <a:pt x="1796903" y="946297"/>
                </a:cubicBezTo>
                <a:cubicBezTo>
                  <a:pt x="1789475" y="956696"/>
                  <a:pt x="1783818" y="968378"/>
                  <a:pt x="1775637" y="978195"/>
                </a:cubicBezTo>
                <a:cubicBezTo>
                  <a:pt x="1766011" y="989746"/>
                  <a:pt x="1753366" y="998541"/>
                  <a:pt x="1743740" y="1010093"/>
                </a:cubicBezTo>
                <a:cubicBezTo>
                  <a:pt x="1710685" y="1049759"/>
                  <a:pt x="1732559" y="1046939"/>
                  <a:pt x="1679944" y="1084521"/>
                </a:cubicBezTo>
                <a:cubicBezTo>
                  <a:pt x="1670824" y="1091035"/>
                  <a:pt x="1658679" y="1091609"/>
                  <a:pt x="1648047" y="1095153"/>
                </a:cubicBezTo>
                <a:cubicBezTo>
                  <a:pt x="1640959" y="1109330"/>
                  <a:pt x="1636929" y="1125507"/>
                  <a:pt x="1626782" y="1137683"/>
                </a:cubicBezTo>
                <a:cubicBezTo>
                  <a:pt x="1618601" y="1147500"/>
                  <a:pt x="1603065" y="1149131"/>
                  <a:pt x="1594884" y="1158948"/>
                </a:cubicBezTo>
                <a:cubicBezTo>
                  <a:pt x="1584737" y="1171125"/>
                  <a:pt x="1583766" y="1189302"/>
                  <a:pt x="1573619" y="1201479"/>
                </a:cubicBezTo>
                <a:cubicBezTo>
                  <a:pt x="1538772" y="1243296"/>
                  <a:pt x="1564759" y="1201479"/>
                  <a:pt x="1552354" y="1190846"/>
                </a:cubicBezTo>
                <a:close/>
              </a:path>
            </a:pathLst>
          </a:custGeom>
          <a:pattFill prst="lgConfetti">
            <a:fgClr>
              <a:srgbClr val="A37B74"/>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EC418-1DB6-1A4A-EC89-E715F48C4AD6}"/>
              </a:ext>
            </a:extLst>
          </p:cNvPr>
          <p:cNvSpPr>
            <a:spLocks noGrp="1"/>
          </p:cNvSpPr>
          <p:nvPr>
            <p:ph type="title"/>
          </p:nvPr>
        </p:nvSpPr>
        <p:spPr>
          <a:xfrm>
            <a:off x="574040" y="0"/>
            <a:ext cx="10515600" cy="1325563"/>
          </a:xfrm>
        </p:spPr>
        <p:txBody>
          <a:bodyPr>
            <a:normAutofit/>
          </a:bodyPr>
          <a:lstStyle/>
          <a:p>
            <a:r>
              <a:rPr lang="en-US" sz="3800" dirty="0"/>
              <a:t>Fuel Melting [dispersion of U3O8 dust]</a:t>
            </a:r>
          </a:p>
        </p:txBody>
      </p:sp>
      <p:grpSp>
        <p:nvGrpSpPr>
          <p:cNvPr id="14" name="Group 13">
            <a:extLst>
              <a:ext uri="{FF2B5EF4-FFF2-40B4-BE49-F238E27FC236}">
                <a16:creationId xmlns:a16="http://schemas.microsoft.com/office/drawing/2014/main" id="{7CF66969-6C6B-D373-FF9D-A5CF757F8EEA}"/>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4F875436-6E63-9681-AEDF-D4B606B364E1}"/>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4724CFC0-2FAD-7ADF-D420-24E59ED22C95}"/>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CA88B187-E413-F076-B246-6F4CC8E12CF0}"/>
              </a:ext>
            </a:extLst>
          </p:cNvPr>
          <p:cNvSpPr>
            <a:spLocks noGrp="1"/>
          </p:cNvSpPr>
          <p:nvPr>
            <p:ph type="sldNum" sz="quarter" idx="12"/>
          </p:nvPr>
        </p:nvSpPr>
        <p:spPr/>
        <p:txBody>
          <a:bodyPr/>
          <a:lstStyle/>
          <a:p>
            <a:fld id="{61C45A3A-841E-C04D-A6C3-2A644B41F8FE}" type="slidenum">
              <a:rPr lang="en-US" smtClean="0"/>
              <a:t>32</a:t>
            </a:fld>
            <a:endParaRPr lang="en-US"/>
          </a:p>
        </p:txBody>
      </p:sp>
      <p:pic>
        <p:nvPicPr>
          <p:cNvPr id="24" name="Picture 23">
            <a:extLst>
              <a:ext uri="{FF2B5EF4-FFF2-40B4-BE49-F238E27FC236}">
                <a16:creationId xmlns:a16="http://schemas.microsoft.com/office/drawing/2014/main" id="{F37DDFC9-1384-2C3C-B6E3-0BE859BB2553}"/>
              </a:ext>
            </a:extLst>
          </p:cNvPr>
          <p:cNvPicPr>
            <a:picLocks noChangeAspect="1"/>
          </p:cNvPicPr>
          <p:nvPr/>
        </p:nvPicPr>
        <p:blipFill>
          <a:blip r:embed="rId4"/>
          <a:stretch>
            <a:fillRect/>
          </a:stretch>
        </p:blipFill>
        <p:spPr>
          <a:xfrm>
            <a:off x="499959" y="2197804"/>
            <a:ext cx="4436481" cy="3051547"/>
          </a:xfrm>
          <a:prstGeom prst="rect">
            <a:avLst/>
          </a:prstGeom>
        </p:spPr>
      </p:pic>
      <p:sp>
        <p:nvSpPr>
          <p:cNvPr id="30" name="Cube 29">
            <a:extLst>
              <a:ext uri="{FF2B5EF4-FFF2-40B4-BE49-F238E27FC236}">
                <a16:creationId xmlns:a16="http://schemas.microsoft.com/office/drawing/2014/main" id="{07A1A733-59D0-3977-2C99-70BB2524DCF2}"/>
              </a:ext>
            </a:extLst>
          </p:cNvPr>
          <p:cNvSpPr/>
          <p:nvPr/>
        </p:nvSpPr>
        <p:spPr>
          <a:xfrm>
            <a:off x="5782710" y="3333581"/>
            <a:ext cx="4512511" cy="1642052"/>
          </a:xfrm>
          <a:prstGeom prst="cube">
            <a:avLst>
              <a:gd name="adj" fmla="val 90085"/>
            </a:avLst>
          </a:prstGeom>
          <a:pattFill prst="lgConfetti">
            <a:fgClr>
              <a:srgbClr val="7E4F46"/>
            </a:fgClr>
            <a:bgClr>
              <a:schemeClr val="bg1"/>
            </a:bgClr>
          </a:pattFill>
          <a:ln>
            <a:solidFill>
              <a:schemeClr val="tx1"/>
            </a:solidFill>
          </a:ln>
          <a:scene3d>
            <a:camera prst="orthographicFront">
              <a:rot lat="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50" dirty="0"/>
          </a:p>
        </p:txBody>
      </p:sp>
      <p:sp>
        <p:nvSpPr>
          <p:cNvPr id="32" name="TextBox 31">
            <a:extLst>
              <a:ext uri="{FF2B5EF4-FFF2-40B4-BE49-F238E27FC236}">
                <a16:creationId xmlns:a16="http://schemas.microsoft.com/office/drawing/2014/main" id="{204BFBEE-7839-4219-461A-1722153B4CE6}"/>
              </a:ext>
            </a:extLst>
          </p:cNvPr>
          <p:cNvSpPr txBox="1"/>
          <p:nvPr/>
        </p:nvSpPr>
        <p:spPr>
          <a:xfrm>
            <a:off x="6782348" y="4986307"/>
            <a:ext cx="1553117" cy="369332"/>
          </a:xfrm>
          <a:prstGeom prst="rect">
            <a:avLst/>
          </a:prstGeom>
          <a:noFill/>
        </p:spPr>
        <p:txBody>
          <a:bodyPr wrap="none" rtlCol="0">
            <a:spAutoFit/>
          </a:bodyPr>
          <a:lstStyle/>
          <a:p>
            <a:r>
              <a:rPr lang="en-US" b="1" dirty="0">
                <a:solidFill>
                  <a:srgbClr val="FF0000"/>
                </a:solidFill>
                <a:effectLst>
                  <a:outerShdw blurRad="38100" dist="38100" dir="2700000" algn="tl">
                    <a:srgbClr val="000000">
                      <a:alpha val="43137"/>
                    </a:srgbClr>
                  </a:outerShdw>
                </a:effectLst>
              </a:rPr>
              <a:t>The Fuel Meat</a:t>
            </a:r>
          </a:p>
        </p:txBody>
      </p:sp>
      <p:sp>
        <p:nvSpPr>
          <p:cNvPr id="33" name="Rectangle 32">
            <a:extLst>
              <a:ext uri="{FF2B5EF4-FFF2-40B4-BE49-F238E27FC236}">
                <a16:creationId xmlns:a16="http://schemas.microsoft.com/office/drawing/2014/main" id="{44FD795E-00C9-AF63-CD34-9637F4AD4F12}"/>
              </a:ext>
            </a:extLst>
          </p:cNvPr>
          <p:cNvSpPr/>
          <p:nvPr/>
        </p:nvSpPr>
        <p:spPr>
          <a:xfrm>
            <a:off x="6057140" y="2240625"/>
            <a:ext cx="315436" cy="315436"/>
          </a:xfrm>
          <a:prstGeom prst="rect">
            <a:avLst/>
          </a:prstGeom>
          <a:solidFill>
            <a:srgbClr val="A37B7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B18CF0F-4ABF-2553-8103-2AC12B70C178}"/>
              </a:ext>
            </a:extLst>
          </p:cNvPr>
          <p:cNvSpPr/>
          <p:nvPr/>
        </p:nvSpPr>
        <p:spPr>
          <a:xfrm>
            <a:off x="6057140" y="2669604"/>
            <a:ext cx="315436" cy="315436"/>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DA1E9AF6-C108-D235-1485-657689CAEB07}"/>
                  </a:ext>
                </a:extLst>
              </p:cNvPr>
              <p:cNvSpPr txBox="1"/>
              <p:nvPr/>
            </p:nvSpPr>
            <p:spPr>
              <a:xfrm>
                <a:off x="6411439" y="2182272"/>
                <a:ext cx="4243726" cy="390748"/>
              </a:xfrm>
              <a:prstGeom prst="rect">
                <a:avLst/>
              </a:prstGeom>
              <a:noFill/>
            </p:spPr>
            <p:txBody>
              <a:bodyPr wrap="none" rtlCol="0">
                <a:spAutoFit/>
              </a:bodyPr>
              <a:lstStyle/>
              <a:p>
                <a:r>
                  <a:rPr lang="en-US" dirty="0"/>
                  <a:t>U</a:t>
                </a:r>
                <a:r>
                  <a:rPr lang="en-US" baseline="-25000" dirty="0"/>
                  <a:t>3</a:t>
                </a:r>
                <a:r>
                  <a:rPr lang="en-US" dirty="0"/>
                  <a:t>O</a:t>
                </a:r>
                <a:r>
                  <a:rPr lang="en-US" baseline="-25000" dirty="0"/>
                  <a:t>8</a:t>
                </a:r>
                <a:r>
                  <a:rPr lang="en-US" dirty="0"/>
                  <a:t> dispersed fuel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𝑇</m:t>
                        </m:r>
                      </m:e>
                      <m:sub>
                        <m:r>
                          <a:rPr lang="en-US" b="0" i="1" smtClean="0">
                            <a:latin typeface="Cambria Math" panose="02040503050406030204" pitchFamily="18" charset="0"/>
                          </a:rPr>
                          <m:t>𝑑𝑒𝑐𝑜𝑚𝑝𝑜𝑠𝑒</m:t>
                        </m:r>
                      </m:sub>
                    </m:sSub>
                    <m:r>
                      <a:rPr lang="en-US" i="1">
                        <a:latin typeface="Cambria Math" panose="02040503050406030204" pitchFamily="18" charset="0"/>
                      </a:rPr>
                      <m:t>~</m:t>
                    </m:r>
                    <m:r>
                      <a:rPr lang="en-US" b="0" i="1" smtClean="0">
                        <a:latin typeface="Cambria Math" panose="02040503050406030204" pitchFamily="18" charset="0"/>
                      </a:rPr>
                      <m:t>1300</m:t>
                    </m:r>
                    <m:r>
                      <a:rPr lang="en-US" i="1">
                        <a:latin typeface="Cambria Math" panose="02040503050406030204" pitchFamily="18" charset="0"/>
                      </a:rPr>
                      <m:t> ℃</m:t>
                    </m:r>
                  </m:oMath>
                </a14:m>
                <a:r>
                  <a:rPr lang="en-US" dirty="0"/>
                  <a:t>) </a:t>
                </a:r>
              </a:p>
            </p:txBody>
          </p:sp>
        </mc:Choice>
        <mc:Fallback xmlns="">
          <p:sp>
            <p:nvSpPr>
              <p:cNvPr id="35" name="TextBox 34">
                <a:extLst>
                  <a:ext uri="{FF2B5EF4-FFF2-40B4-BE49-F238E27FC236}">
                    <a16:creationId xmlns:a16="http://schemas.microsoft.com/office/drawing/2014/main" id="{DA1E9AF6-C108-D235-1485-657689CAEB07}"/>
                  </a:ext>
                </a:extLst>
              </p:cNvPr>
              <p:cNvSpPr txBox="1">
                <a:spLocks noRot="1" noChangeAspect="1" noMove="1" noResize="1" noEditPoints="1" noAdjustHandles="1" noChangeArrowheads="1" noChangeShapeType="1" noTextEdit="1"/>
              </p:cNvSpPr>
              <p:nvPr/>
            </p:nvSpPr>
            <p:spPr>
              <a:xfrm>
                <a:off x="6411439" y="2182272"/>
                <a:ext cx="4243726" cy="390748"/>
              </a:xfrm>
              <a:prstGeom prst="rect">
                <a:avLst/>
              </a:prstGeom>
              <a:blipFill>
                <a:blip r:embed="rId5"/>
                <a:stretch>
                  <a:fillRect l="-1293" t="-7813" b="-2031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24C8BDD6-0D37-4E9F-C35B-24EFA315D155}"/>
                  </a:ext>
                </a:extLst>
              </p:cNvPr>
              <p:cNvSpPr txBox="1"/>
              <p:nvPr/>
            </p:nvSpPr>
            <p:spPr>
              <a:xfrm>
                <a:off x="6411439" y="2615708"/>
                <a:ext cx="2669770" cy="369332"/>
              </a:xfrm>
              <a:prstGeom prst="rect">
                <a:avLst/>
              </a:prstGeom>
              <a:noFill/>
            </p:spPr>
            <p:txBody>
              <a:bodyPr wrap="none" rtlCol="0">
                <a:spAutoFit/>
              </a:bodyPr>
              <a:lstStyle/>
              <a:p>
                <a:r>
                  <a:rPr lang="en-US" dirty="0"/>
                  <a:t>Aluminum (</a:t>
                </a:r>
                <a14:m>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𝑇</m:t>
                        </m:r>
                      </m:e>
                      <m:sub>
                        <m:r>
                          <a:rPr lang="en-US" b="0" i="1" smtClean="0">
                            <a:latin typeface="Cambria Math" panose="02040503050406030204" pitchFamily="18" charset="0"/>
                          </a:rPr>
                          <m:t>𝑚𝑒𝑙𝑡</m:t>
                        </m:r>
                      </m:sub>
                    </m:sSub>
                    <m:r>
                      <a:rPr lang="en-US" b="0" i="1" smtClean="0">
                        <a:latin typeface="Cambria Math" panose="02040503050406030204" pitchFamily="18" charset="0"/>
                      </a:rPr>
                      <m:t>~580 ℃</m:t>
                    </m:r>
                  </m:oMath>
                </a14:m>
                <a:r>
                  <a:rPr lang="en-US" dirty="0"/>
                  <a:t>)</a:t>
                </a:r>
              </a:p>
            </p:txBody>
          </p:sp>
        </mc:Choice>
        <mc:Fallback xmlns="">
          <p:sp>
            <p:nvSpPr>
              <p:cNvPr id="36" name="TextBox 35">
                <a:extLst>
                  <a:ext uri="{FF2B5EF4-FFF2-40B4-BE49-F238E27FC236}">
                    <a16:creationId xmlns:a16="http://schemas.microsoft.com/office/drawing/2014/main" id="{24C8BDD6-0D37-4E9F-C35B-24EFA315D155}"/>
                  </a:ext>
                </a:extLst>
              </p:cNvPr>
              <p:cNvSpPr txBox="1">
                <a:spLocks noRot="1" noChangeAspect="1" noMove="1" noResize="1" noEditPoints="1" noAdjustHandles="1" noChangeArrowheads="1" noChangeShapeType="1" noTextEdit="1"/>
              </p:cNvSpPr>
              <p:nvPr/>
            </p:nvSpPr>
            <p:spPr>
              <a:xfrm>
                <a:off x="6411439" y="2615708"/>
                <a:ext cx="2669770" cy="369332"/>
              </a:xfrm>
              <a:prstGeom prst="rect">
                <a:avLst/>
              </a:prstGeom>
              <a:blipFill>
                <a:blip r:embed="rId6"/>
                <a:stretch>
                  <a:fillRect l="-2055" t="-8197" r="-1142" b="-2459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 name="TextBox 37">
                <a:extLst>
                  <a:ext uri="{FF2B5EF4-FFF2-40B4-BE49-F238E27FC236}">
                    <a16:creationId xmlns:a16="http://schemas.microsoft.com/office/drawing/2014/main" id="{5BCE57D5-62AF-FBF4-36EA-F58ED989B7E9}"/>
                  </a:ext>
                </a:extLst>
              </p:cNvPr>
              <p:cNvSpPr txBox="1"/>
              <p:nvPr/>
            </p:nvSpPr>
            <p:spPr>
              <a:xfrm>
                <a:off x="8877848" y="1697702"/>
                <a:ext cx="2208703" cy="369332"/>
              </a:xfrm>
              <a:prstGeom prst="rect">
                <a:avLst/>
              </a:prstGeom>
              <a:noFill/>
            </p:spPr>
            <p:txBody>
              <a:bodyPr wrap="square">
                <a:spAutoFit/>
              </a:bodyPr>
              <a:lstStyle/>
              <a:p>
                <a:r>
                  <a:rPr lang="en-US" b="0" dirty="0"/>
                  <a:t>UO</a:t>
                </a:r>
                <a:r>
                  <a:rPr lang="en-US" b="0" baseline="-25000" dirty="0"/>
                  <a:t>2</a:t>
                </a:r>
                <a:r>
                  <a:rPr lang="en-US" b="0" dirty="0"/>
                  <a:t> </a:t>
                </a:r>
                <a14:m>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𝑇</m:t>
                        </m:r>
                      </m:e>
                      <m:sub>
                        <m:r>
                          <a:rPr lang="en-US" b="0" i="1" smtClean="0">
                            <a:latin typeface="Cambria Math" panose="02040503050406030204" pitchFamily="18" charset="0"/>
                          </a:rPr>
                          <m:t>𝑚𝑒𝑙𝑡</m:t>
                        </m:r>
                      </m:sub>
                    </m:sSub>
                    <m:r>
                      <a:rPr lang="en-US" b="0" i="1" smtClean="0">
                        <a:latin typeface="Cambria Math" panose="02040503050406030204" pitchFamily="18" charset="0"/>
                      </a:rPr>
                      <m:t>~2800 ℃</m:t>
                    </m:r>
                  </m:oMath>
                </a14:m>
                <a:endParaRPr lang="en-US" dirty="0"/>
              </a:p>
            </p:txBody>
          </p:sp>
        </mc:Choice>
        <mc:Fallback xmlns="">
          <p:sp>
            <p:nvSpPr>
              <p:cNvPr id="38" name="TextBox 37">
                <a:extLst>
                  <a:ext uri="{FF2B5EF4-FFF2-40B4-BE49-F238E27FC236}">
                    <a16:creationId xmlns:a16="http://schemas.microsoft.com/office/drawing/2014/main" id="{5BCE57D5-62AF-FBF4-36EA-F58ED989B7E9}"/>
                  </a:ext>
                </a:extLst>
              </p:cNvPr>
              <p:cNvSpPr txBox="1">
                <a:spLocks noRot="1" noChangeAspect="1" noMove="1" noResize="1" noEditPoints="1" noAdjustHandles="1" noChangeArrowheads="1" noChangeShapeType="1" noTextEdit="1"/>
              </p:cNvSpPr>
              <p:nvPr/>
            </p:nvSpPr>
            <p:spPr>
              <a:xfrm>
                <a:off x="8877848" y="1697702"/>
                <a:ext cx="2208703" cy="369332"/>
              </a:xfrm>
              <a:prstGeom prst="rect">
                <a:avLst/>
              </a:prstGeom>
              <a:blipFill>
                <a:blip r:embed="rId7"/>
                <a:stretch>
                  <a:fillRect l="-2204" t="-8197" b="-24590"/>
                </a:stretch>
              </a:blipFill>
            </p:spPr>
            <p:txBody>
              <a:bodyPr/>
              <a:lstStyle/>
              <a:p>
                <a:r>
                  <a:rPr lang="en-US">
                    <a:noFill/>
                  </a:rPr>
                  <a:t> </a:t>
                </a:r>
              </a:p>
            </p:txBody>
          </p:sp>
        </mc:Fallback>
      </mc:AlternateContent>
      <p:cxnSp>
        <p:nvCxnSpPr>
          <p:cNvPr id="40" name="Straight Arrow Connector 39">
            <a:extLst>
              <a:ext uri="{FF2B5EF4-FFF2-40B4-BE49-F238E27FC236}">
                <a16:creationId xmlns:a16="http://schemas.microsoft.com/office/drawing/2014/main" id="{2FCD12AA-9D8F-5A2A-4134-935AD5108853}"/>
              </a:ext>
            </a:extLst>
          </p:cNvPr>
          <p:cNvCxnSpPr>
            <a:cxnSpLocks/>
          </p:cNvCxnSpPr>
          <p:nvPr/>
        </p:nvCxnSpPr>
        <p:spPr>
          <a:xfrm flipV="1">
            <a:off x="9032167" y="1999839"/>
            <a:ext cx="157882" cy="26313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D27DEB0B-2459-C23A-4DB2-DBEE0608385F}"/>
              </a:ext>
            </a:extLst>
          </p:cNvPr>
          <p:cNvSpPr/>
          <p:nvPr/>
        </p:nvSpPr>
        <p:spPr>
          <a:xfrm>
            <a:off x="7549115" y="3498112"/>
            <a:ext cx="3296093" cy="1244009"/>
          </a:xfrm>
          <a:custGeom>
            <a:avLst/>
            <a:gdLst>
              <a:gd name="connsiteX0" fmla="*/ 1552354 w 2321582"/>
              <a:gd name="connsiteY0" fmla="*/ 1190846 h 1244009"/>
              <a:gd name="connsiteX1" fmla="*/ 1499191 w 2321582"/>
              <a:gd name="connsiteY1" fmla="*/ 1137683 h 1244009"/>
              <a:gd name="connsiteX2" fmla="*/ 1212112 w 2321582"/>
              <a:gd name="connsiteY2" fmla="*/ 669851 h 1244009"/>
              <a:gd name="connsiteX3" fmla="*/ 1137684 w 2321582"/>
              <a:gd name="connsiteY3" fmla="*/ 701748 h 1244009"/>
              <a:gd name="connsiteX4" fmla="*/ 1116419 w 2321582"/>
              <a:gd name="connsiteY4" fmla="*/ 808074 h 1244009"/>
              <a:gd name="connsiteX5" fmla="*/ 1095154 w 2321582"/>
              <a:gd name="connsiteY5" fmla="*/ 871869 h 1244009"/>
              <a:gd name="connsiteX6" fmla="*/ 1073889 w 2321582"/>
              <a:gd name="connsiteY6" fmla="*/ 946297 h 1244009"/>
              <a:gd name="connsiteX7" fmla="*/ 1031358 w 2321582"/>
              <a:gd name="connsiteY7" fmla="*/ 1010093 h 1244009"/>
              <a:gd name="connsiteX8" fmla="*/ 956931 w 2321582"/>
              <a:gd name="connsiteY8" fmla="*/ 967562 h 1244009"/>
              <a:gd name="connsiteX9" fmla="*/ 893135 w 2321582"/>
              <a:gd name="connsiteY9" fmla="*/ 839972 h 1244009"/>
              <a:gd name="connsiteX10" fmla="*/ 829340 w 2321582"/>
              <a:gd name="connsiteY10" fmla="*/ 893135 h 1244009"/>
              <a:gd name="connsiteX11" fmla="*/ 478465 w 2321582"/>
              <a:gd name="connsiteY11" fmla="*/ 1244009 h 1244009"/>
              <a:gd name="connsiteX12" fmla="*/ 382772 w 2321582"/>
              <a:gd name="connsiteY12" fmla="*/ 1073888 h 1244009"/>
              <a:gd name="connsiteX13" fmla="*/ 329610 w 2321582"/>
              <a:gd name="connsiteY13" fmla="*/ 956930 h 1244009"/>
              <a:gd name="connsiteX14" fmla="*/ 297712 w 2321582"/>
              <a:gd name="connsiteY14" fmla="*/ 946297 h 1244009"/>
              <a:gd name="connsiteX15" fmla="*/ 255182 w 2321582"/>
              <a:gd name="connsiteY15" fmla="*/ 988828 h 1244009"/>
              <a:gd name="connsiteX16" fmla="*/ 233917 w 2321582"/>
              <a:gd name="connsiteY16" fmla="*/ 967562 h 1244009"/>
              <a:gd name="connsiteX17" fmla="*/ 0 w 2321582"/>
              <a:gd name="connsiteY17" fmla="*/ 467832 h 1244009"/>
              <a:gd name="connsiteX18" fmla="*/ 31898 w 2321582"/>
              <a:gd name="connsiteY18" fmla="*/ 446567 h 1244009"/>
              <a:gd name="connsiteX19" fmla="*/ 212651 w 2321582"/>
              <a:gd name="connsiteY19" fmla="*/ 372139 h 1244009"/>
              <a:gd name="connsiteX20" fmla="*/ 308344 w 2321582"/>
              <a:gd name="connsiteY20" fmla="*/ 191386 h 1244009"/>
              <a:gd name="connsiteX21" fmla="*/ 382772 w 2321582"/>
              <a:gd name="connsiteY21" fmla="*/ 148855 h 1244009"/>
              <a:gd name="connsiteX22" fmla="*/ 765544 w 2321582"/>
              <a:gd name="connsiteY22" fmla="*/ 159488 h 1244009"/>
              <a:gd name="connsiteX23" fmla="*/ 914400 w 2321582"/>
              <a:gd name="connsiteY23" fmla="*/ 244548 h 1244009"/>
              <a:gd name="connsiteX24" fmla="*/ 893135 w 2321582"/>
              <a:gd name="connsiteY24" fmla="*/ 74428 h 1244009"/>
              <a:gd name="connsiteX25" fmla="*/ 903768 w 2321582"/>
              <a:gd name="connsiteY25" fmla="*/ 31897 h 1244009"/>
              <a:gd name="connsiteX26" fmla="*/ 946298 w 2321582"/>
              <a:gd name="connsiteY26" fmla="*/ 0 h 1244009"/>
              <a:gd name="connsiteX27" fmla="*/ 1010093 w 2321582"/>
              <a:gd name="connsiteY27" fmla="*/ 42530 h 1244009"/>
              <a:gd name="connsiteX28" fmla="*/ 1116419 w 2321582"/>
              <a:gd name="connsiteY28" fmla="*/ 95693 h 1244009"/>
              <a:gd name="connsiteX29" fmla="*/ 1222744 w 2321582"/>
              <a:gd name="connsiteY29" fmla="*/ 170121 h 1244009"/>
              <a:gd name="connsiteX30" fmla="*/ 1382233 w 2321582"/>
              <a:gd name="connsiteY30" fmla="*/ 233916 h 1244009"/>
              <a:gd name="connsiteX31" fmla="*/ 1562986 w 2321582"/>
              <a:gd name="connsiteY31" fmla="*/ 255181 h 1244009"/>
              <a:gd name="connsiteX32" fmla="*/ 1669312 w 2321582"/>
              <a:gd name="connsiteY32" fmla="*/ 223283 h 1244009"/>
              <a:gd name="connsiteX33" fmla="*/ 1679944 w 2321582"/>
              <a:gd name="connsiteY33" fmla="*/ 148855 h 1244009"/>
              <a:gd name="connsiteX34" fmla="*/ 1818168 w 2321582"/>
              <a:gd name="connsiteY34" fmla="*/ 138223 h 1244009"/>
              <a:gd name="connsiteX35" fmla="*/ 2041451 w 2321582"/>
              <a:gd name="connsiteY35" fmla="*/ 148855 h 1244009"/>
              <a:gd name="connsiteX36" fmla="*/ 2073349 w 2321582"/>
              <a:gd name="connsiteY36" fmla="*/ 191386 h 1244009"/>
              <a:gd name="connsiteX37" fmla="*/ 2105247 w 2321582"/>
              <a:gd name="connsiteY37" fmla="*/ 223283 h 1244009"/>
              <a:gd name="connsiteX38" fmla="*/ 2222205 w 2321582"/>
              <a:gd name="connsiteY38" fmla="*/ 276446 h 1244009"/>
              <a:gd name="connsiteX39" fmla="*/ 2296633 w 2321582"/>
              <a:gd name="connsiteY39" fmla="*/ 318976 h 1244009"/>
              <a:gd name="connsiteX40" fmla="*/ 2307265 w 2321582"/>
              <a:gd name="connsiteY40" fmla="*/ 467832 h 1244009"/>
              <a:gd name="connsiteX41" fmla="*/ 2264735 w 2321582"/>
              <a:gd name="connsiteY41" fmla="*/ 489097 h 1244009"/>
              <a:gd name="connsiteX42" fmla="*/ 2094614 w 2321582"/>
              <a:gd name="connsiteY42" fmla="*/ 510362 h 1244009"/>
              <a:gd name="connsiteX43" fmla="*/ 2073349 w 2321582"/>
              <a:gd name="connsiteY43" fmla="*/ 542260 h 1244009"/>
              <a:gd name="connsiteX44" fmla="*/ 2041451 w 2321582"/>
              <a:gd name="connsiteY44" fmla="*/ 552893 h 1244009"/>
              <a:gd name="connsiteX45" fmla="*/ 2020186 w 2321582"/>
              <a:gd name="connsiteY45" fmla="*/ 606055 h 1244009"/>
              <a:gd name="connsiteX46" fmla="*/ 1998921 w 2321582"/>
              <a:gd name="connsiteY46" fmla="*/ 627321 h 1244009"/>
              <a:gd name="connsiteX47" fmla="*/ 1945758 w 2321582"/>
              <a:gd name="connsiteY47" fmla="*/ 691116 h 1244009"/>
              <a:gd name="connsiteX48" fmla="*/ 1935126 w 2321582"/>
              <a:gd name="connsiteY48" fmla="*/ 723014 h 1244009"/>
              <a:gd name="connsiteX49" fmla="*/ 1913861 w 2321582"/>
              <a:gd name="connsiteY49" fmla="*/ 765544 h 1244009"/>
              <a:gd name="connsiteX50" fmla="*/ 1850065 w 2321582"/>
              <a:gd name="connsiteY50" fmla="*/ 861237 h 1244009"/>
              <a:gd name="connsiteX51" fmla="*/ 1828800 w 2321582"/>
              <a:gd name="connsiteY51" fmla="*/ 903767 h 1244009"/>
              <a:gd name="connsiteX52" fmla="*/ 1796903 w 2321582"/>
              <a:gd name="connsiteY52" fmla="*/ 946297 h 1244009"/>
              <a:gd name="connsiteX53" fmla="*/ 1775637 w 2321582"/>
              <a:gd name="connsiteY53" fmla="*/ 978195 h 1244009"/>
              <a:gd name="connsiteX54" fmla="*/ 1743740 w 2321582"/>
              <a:gd name="connsiteY54" fmla="*/ 1010093 h 1244009"/>
              <a:gd name="connsiteX55" fmla="*/ 1679944 w 2321582"/>
              <a:gd name="connsiteY55" fmla="*/ 1084521 h 1244009"/>
              <a:gd name="connsiteX56" fmla="*/ 1648047 w 2321582"/>
              <a:gd name="connsiteY56" fmla="*/ 1095153 h 1244009"/>
              <a:gd name="connsiteX57" fmla="*/ 1626782 w 2321582"/>
              <a:gd name="connsiteY57" fmla="*/ 1137683 h 1244009"/>
              <a:gd name="connsiteX58" fmla="*/ 1594884 w 2321582"/>
              <a:gd name="connsiteY58" fmla="*/ 1158948 h 1244009"/>
              <a:gd name="connsiteX59" fmla="*/ 1573619 w 2321582"/>
              <a:gd name="connsiteY59" fmla="*/ 1201479 h 1244009"/>
              <a:gd name="connsiteX60" fmla="*/ 1552354 w 2321582"/>
              <a:gd name="connsiteY60" fmla="*/ 1190846 h 1244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2321582" h="1244009">
                <a:moveTo>
                  <a:pt x="1552354" y="1190846"/>
                </a:moveTo>
                <a:cubicBezTo>
                  <a:pt x="1539949" y="1180213"/>
                  <a:pt x="1512222" y="1159090"/>
                  <a:pt x="1499191" y="1137683"/>
                </a:cubicBezTo>
                <a:cubicBezTo>
                  <a:pt x="1206338" y="656568"/>
                  <a:pt x="1392150" y="804877"/>
                  <a:pt x="1212112" y="669851"/>
                </a:cubicBezTo>
                <a:cubicBezTo>
                  <a:pt x="1187303" y="680483"/>
                  <a:pt x="1153048" y="679556"/>
                  <a:pt x="1137684" y="701748"/>
                </a:cubicBezTo>
                <a:cubicBezTo>
                  <a:pt x="1117111" y="731465"/>
                  <a:pt x="1125185" y="773009"/>
                  <a:pt x="1116419" y="808074"/>
                </a:cubicBezTo>
                <a:cubicBezTo>
                  <a:pt x="1110983" y="829820"/>
                  <a:pt x="1101746" y="850445"/>
                  <a:pt x="1095154" y="871869"/>
                </a:cubicBezTo>
                <a:cubicBezTo>
                  <a:pt x="1087566" y="896530"/>
                  <a:pt x="1084702" y="922870"/>
                  <a:pt x="1073889" y="946297"/>
                </a:cubicBezTo>
                <a:cubicBezTo>
                  <a:pt x="1063179" y="969502"/>
                  <a:pt x="1045535" y="988828"/>
                  <a:pt x="1031358" y="1010093"/>
                </a:cubicBezTo>
                <a:cubicBezTo>
                  <a:pt x="1006549" y="995916"/>
                  <a:pt x="974950" y="989739"/>
                  <a:pt x="956931" y="967562"/>
                </a:cubicBezTo>
                <a:cubicBezTo>
                  <a:pt x="926946" y="930658"/>
                  <a:pt x="934208" y="863931"/>
                  <a:pt x="893135" y="839972"/>
                </a:cubicBezTo>
                <a:cubicBezTo>
                  <a:pt x="869225" y="826025"/>
                  <a:pt x="849166" y="873817"/>
                  <a:pt x="829340" y="893135"/>
                </a:cubicBezTo>
                <a:cubicBezTo>
                  <a:pt x="710873" y="1008564"/>
                  <a:pt x="478465" y="1244009"/>
                  <a:pt x="478465" y="1244009"/>
                </a:cubicBezTo>
                <a:cubicBezTo>
                  <a:pt x="446567" y="1187302"/>
                  <a:pt x="409695" y="1133119"/>
                  <a:pt x="382772" y="1073888"/>
                </a:cubicBezTo>
                <a:cubicBezTo>
                  <a:pt x="365051" y="1034902"/>
                  <a:pt x="353365" y="992562"/>
                  <a:pt x="329610" y="956930"/>
                </a:cubicBezTo>
                <a:cubicBezTo>
                  <a:pt x="323393" y="947604"/>
                  <a:pt x="308345" y="949841"/>
                  <a:pt x="297712" y="946297"/>
                </a:cubicBezTo>
                <a:cubicBezTo>
                  <a:pt x="283535" y="960474"/>
                  <a:pt x="274202" y="982488"/>
                  <a:pt x="255182" y="988828"/>
                </a:cubicBezTo>
                <a:cubicBezTo>
                  <a:pt x="245672" y="991998"/>
                  <a:pt x="239171" y="976100"/>
                  <a:pt x="233917" y="967562"/>
                </a:cubicBezTo>
                <a:cubicBezTo>
                  <a:pt x="55311" y="677328"/>
                  <a:pt x="105372" y="770774"/>
                  <a:pt x="0" y="467832"/>
                </a:cubicBezTo>
                <a:cubicBezTo>
                  <a:pt x="10633" y="460744"/>
                  <a:pt x="20245" y="451811"/>
                  <a:pt x="31898" y="446567"/>
                </a:cubicBezTo>
                <a:cubicBezTo>
                  <a:pt x="91318" y="419828"/>
                  <a:pt x="164772" y="416335"/>
                  <a:pt x="212651" y="372139"/>
                </a:cubicBezTo>
                <a:cubicBezTo>
                  <a:pt x="262745" y="325898"/>
                  <a:pt x="267028" y="245613"/>
                  <a:pt x="308344" y="191386"/>
                </a:cubicBezTo>
                <a:cubicBezTo>
                  <a:pt x="325661" y="168657"/>
                  <a:pt x="357963" y="163032"/>
                  <a:pt x="382772" y="148855"/>
                </a:cubicBezTo>
                <a:lnTo>
                  <a:pt x="765544" y="159488"/>
                </a:lnTo>
                <a:cubicBezTo>
                  <a:pt x="814842" y="165918"/>
                  <a:pt x="872761" y="213319"/>
                  <a:pt x="914400" y="244548"/>
                </a:cubicBezTo>
                <a:cubicBezTo>
                  <a:pt x="907312" y="187841"/>
                  <a:pt x="895989" y="131505"/>
                  <a:pt x="893135" y="74428"/>
                </a:cubicBezTo>
                <a:cubicBezTo>
                  <a:pt x="892405" y="59833"/>
                  <a:pt x="895274" y="43788"/>
                  <a:pt x="903768" y="31897"/>
                </a:cubicBezTo>
                <a:cubicBezTo>
                  <a:pt x="914068" y="17477"/>
                  <a:pt x="932121" y="10632"/>
                  <a:pt x="946298" y="0"/>
                </a:cubicBezTo>
                <a:cubicBezTo>
                  <a:pt x="967563" y="14177"/>
                  <a:pt x="985847" y="34449"/>
                  <a:pt x="1010093" y="42530"/>
                </a:cubicBezTo>
                <a:cubicBezTo>
                  <a:pt x="1061142" y="59545"/>
                  <a:pt x="1052546" y="54363"/>
                  <a:pt x="1116419" y="95693"/>
                </a:cubicBezTo>
                <a:cubicBezTo>
                  <a:pt x="1152741" y="119195"/>
                  <a:pt x="1185304" y="148445"/>
                  <a:pt x="1222744" y="170121"/>
                </a:cubicBezTo>
                <a:cubicBezTo>
                  <a:pt x="1240943" y="180658"/>
                  <a:pt x="1348240" y="228004"/>
                  <a:pt x="1382233" y="233916"/>
                </a:cubicBezTo>
                <a:cubicBezTo>
                  <a:pt x="1442002" y="244311"/>
                  <a:pt x="1502735" y="248093"/>
                  <a:pt x="1562986" y="255181"/>
                </a:cubicBezTo>
                <a:cubicBezTo>
                  <a:pt x="1598428" y="244548"/>
                  <a:pt x="1641932" y="248174"/>
                  <a:pt x="1669312" y="223283"/>
                </a:cubicBezTo>
                <a:cubicBezTo>
                  <a:pt x="1687856" y="206425"/>
                  <a:pt x="1658185" y="161289"/>
                  <a:pt x="1679944" y="148855"/>
                </a:cubicBezTo>
                <a:cubicBezTo>
                  <a:pt x="1720066" y="125928"/>
                  <a:pt x="1772093" y="141767"/>
                  <a:pt x="1818168" y="138223"/>
                </a:cubicBezTo>
                <a:cubicBezTo>
                  <a:pt x="1892596" y="141767"/>
                  <a:pt x="1968505" y="133658"/>
                  <a:pt x="2041451" y="148855"/>
                </a:cubicBezTo>
                <a:cubicBezTo>
                  <a:pt x="2058800" y="152469"/>
                  <a:pt x="2061816" y="177931"/>
                  <a:pt x="2073349" y="191386"/>
                </a:cubicBezTo>
                <a:cubicBezTo>
                  <a:pt x="2083135" y="202803"/>
                  <a:pt x="2092192" y="215823"/>
                  <a:pt x="2105247" y="223283"/>
                </a:cubicBezTo>
                <a:cubicBezTo>
                  <a:pt x="2142429" y="244530"/>
                  <a:pt x="2184419" y="256293"/>
                  <a:pt x="2222205" y="276446"/>
                </a:cubicBezTo>
                <a:cubicBezTo>
                  <a:pt x="2329483" y="333662"/>
                  <a:pt x="2212643" y="290981"/>
                  <a:pt x="2296633" y="318976"/>
                </a:cubicBezTo>
                <a:cubicBezTo>
                  <a:pt x="2314308" y="372001"/>
                  <a:pt x="2336774" y="408816"/>
                  <a:pt x="2307265" y="467832"/>
                </a:cubicBezTo>
                <a:cubicBezTo>
                  <a:pt x="2300177" y="482009"/>
                  <a:pt x="2280277" y="485989"/>
                  <a:pt x="2264735" y="489097"/>
                </a:cubicBezTo>
                <a:cubicBezTo>
                  <a:pt x="2208696" y="500305"/>
                  <a:pt x="2094614" y="510362"/>
                  <a:pt x="2094614" y="510362"/>
                </a:cubicBezTo>
                <a:cubicBezTo>
                  <a:pt x="2087526" y="520995"/>
                  <a:pt x="2083328" y="534277"/>
                  <a:pt x="2073349" y="542260"/>
                </a:cubicBezTo>
                <a:cubicBezTo>
                  <a:pt x="2064597" y="549262"/>
                  <a:pt x="2048626" y="544283"/>
                  <a:pt x="2041451" y="552893"/>
                </a:cubicBezTo>
                <a:cubicBezTo>
                  <a:pt x="2029233" y="567555"/>
                  <a:pt x="2029655" y="589484"/>
                  <a:pt x="2020186" y="606055"/>
                </a:cubicBezTo>
                <a:cubicBezTo>
                  <a:pt x="2015212" y="614759"/>
                  <a:pt x="2006009" y="620232"/>
                  <a:pt x="1998921" y="627321"/>
                </a:cubicBezTo>
                <a:cubicBezTo>
                  <a:pt x="1974543" y="700456"/>
                  <a:pt x="2010129" y="613870"/>
                  <a:pt x="1945758" y="691116"/>
                </a:cubicBezTo>
                <a:cubicBezTo>
                  <a:pt x="1938583" y="699726"/>
                  <a:pt x="1939541" y="712712"/>
                  <a:pt x="1935126" y="723014"/>
                </a:cubicBezTo>
                <a:cubicBezTo>
                  <a:pt x="1928882" y="737582"/>
                  <a:pt x="1922262" y="752103"/>
                  <a:pt x="1913861" y="765544"/>
                </a:cubicBezTo>
                <a:cubicBezTo>
                  <a:pt x="1833947" y="893405"/>
                  <a:pt x="1932616" y="712646"/>
                  <a:pt x="1850065" y="861237"/>
                </a:cubicBezTo>
                <a:cubicBezTo>
                  <a:pt x="1842368" y="875092"/>
                  <a:pt x="1837200" y="890326"/>
                  <a:pt x="1828800" y="903767"/>
                </a:cubicBezTo>
                <a:cubicBezTo>
                  <a:pt x="1819408" y="918794"/>
                  <a:pt x="1807203" y="931877"/>
                  <a:pt x="1796903" y="946297"/>
                </a:cubicBezTo>
                <a:cubicBezTo>
                  <a:pt x="1789475" y="956696"/>
                  <a:pt x="1783818" y="968378"/>
                  <a:pt x="1775637" y="978195"/>
                </a:cubicBezTo>
                <a:cubicBezTo>
                  <a:pt x="1766011" y="989746"/>
                  <a:pt x="1753366" y="998541"/>
                  <a:pt x="1743740" y="1010093"/>
                </a:cubicBezTo>
                <a:cubicBezTo>
                  <a:pt x="1710685" y="1049759"/>
                  <a:pt x="1732559" y="1046939"/>
                  <a:pt x="1679944" y="1084521"/>
                </a:cubicBezTo>
                <a:cubicBezTo>
                  <a:pt x="1670824" y="1091035"/>
                  <a:pt x="1658679" y="1091609"/>
                  <a:pt x="1648047" y="1095153"/>
                </a:cubicBezTo>
                <a:cubicBezTo>
                  <a:pt x="1640959" y="1109330"/>
                  <a:pt x="1636929" y="1125507"/>
                  <a:pt x="1626782" y="1137683"/>
                </a:cubicBezTo>
                <a:cubicBezTo>
                  <a:pt x="1618601" y="1147500"/>
                  <a:pt x="1603065" y="1149131"/>
                  <a:pt x="1594884" y="1158948"/>
                </a:cubicBezTo>
                <a:cubicBezTo>
                  <a:pt x="1584737" y="1171125"/>
                  <a:pt x="1583766" y="1189302"/>
                  <a:pt x="1573619" y="1201479"/>
                </a:cubicBezTo>
                <a:cubicBezTo>
                  <a:pt x="1538772" y="1243296"/>
                  <a:pt x="1564759" y="1201479"/>
                  <a:pt x="1552354" y="1190846"/>
                </a:cubicBezTo>
                <a:close/>
              </a:path>
            </a:pathLst>
          </a:custGeom>
          <a:pattFill prst="pct5">
            <a:fgClr>
              <a:srgbClr val="A37B74"/>
            </a:fgClr>
            <a:bgClr>
              <a:schemeClr val="bg1"/>
            </a:bgClr>
          </a:pattFill>
          <a:ln>
            <a:solidFill>
              <a:srgbClr val="FF0000"/>
            </a:solidFill>
          </a:ln>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extBox 45">
            <a:extLst>
              <a:ext uri="{FF2B5EF4-FFF2-40B4-BE49-F238E27FC236}">
                <a16:creationId xmlns:a16="http://schemas.microsoft.com/office/drawing/2014/main" id="{977AEFB1-F9AD-0166-BF5D-32B7C53F2B05}"/>
              </a:ext>
            </a:extLst>
          </p:cNvPr>
          <p:cNvSpPr txBox="1"/>
          <p:nvPr/>
        </p:nvSpPr>
        <p:spPr>
          <a:xfrm>
            <a:off x="7127394" y="5244269"/>
            <a:ext cx="951607" cy="369332"/>
          </a:xfrm>
          <a:prstGeom prst="rect">
            <a:avLst/>
          </a:prstGeom>
          <a:noFill/>
        </p:spPr>
        <p:txBody>
          <a:bodyPr wrap="none" rtlCol="0">
            <a:spAutoFit/>
          </a:bodyPr>
          <a:lstStyle/>
          <a:p>
            <a:r>
              <a:rPr lang="en-US" b="1" dirty="0">
                <a:solidFill>
                  <a:srgbClr val="FF0000"/>
                </a:solidFill>
                <a:effectLst>
                  <a:outerShdw blurRad="38100" dist="38100" dir="2700000" algn="tl">
                    <a:srgbClr val="000000">
                      <a:alpha val="43137"/>
                    </a:srgbClr>
                  </a:outerShdw>
                </a:effectLst>
              </a:rPr>
              <a:t>MELTED</a:t>
            </a:r>
          </a:p>
        </p:txBody>
      </p:sp>
      <p:sp>
        <p:nvSpPr>
          <p:cNvPr id="52" name="Freeform: Shape 51">
            <a:extLst>
              <a:ext uri="{FF2B5EF4-FFF2-40B4-BE49-F238E27FC236}">
                <a16:creationId xmlns:a16="http://schemas.microsoft.com/office/drawing/2014/main" id="{FE547C42-4B0F-21F2-7DC1-F59397024033}"/>
              </a:ext>
            </a:extLst>
          </p:cNvPr>
          <p:cNvSpPr/>
          <p:nvPr/>
        </p:nvSpPr>
        <p:spPr>
          <a:xfrm rot="5112138">
            <a:off x="10028812" y="4980341"/>
            <a:ext cx="825394" cy="924409"/>
          </a:xfrm>
          <a:custGeom>
            <a:avLst/>
            <a:gdLst>
              <a:gd name="connsiteX0" fmla="*/ 1552354 w 2321582"/>
              <a:gd name="connsiteY0" fmla="*/ 1190846 h 1244009"/>
              <a:gd name="connsiteX1" fmla="*/ 1499191 w 2321582"/>
              <a:gd name="connsiteY1" fmla="*/ 1137683 h 1244009"/>
              <a:gd name="connsiteX2" fmla="*/ 1212112 w 2321582"/>
              <a:gd name="connsiteY2" fmla="*/ 669851 h 1244009"/>
              <a:gd name="connsiteX3" fmla="*/ 1137684 w 2321582"/>
              <a:gd name="connsiteY3" fmla="*/ 701748 h 1244009"/>
              <a:gd name="connsiteX4" fmla="*/ 1116419 w 2321582"/>
              <a:gd name="connsiteY4" fmla="*/ 808074 h 1244009"/>
              <a:gd name="connsiteX5" fmla="*/ 1095154 w 2321582"/>
              <a:gd name="connsiteY5" fmla="*/ 871869 h 1244009"/>
              <a:gd name="connsiteX6" fmla="*/ 1073889 w 2321582"/>
              <a:gd name="connsiteY6" fmla="*/ 946297 h 1244009"/>
              <a:gd name="connsiteX7" fmla="*/ 1031358 w 2321582"/>
              <a:gd name="connsiteY7" fmla="*/ 1010093 h 1244009"/>
              <a:gd name="connsiteX8" fmla="*/ 956931 w 2321582"/>
              <a:gd name="connsiteY8" fmla="*/ 967562 h 1244009"/>
              <a:gd name="connsiteX9" fmla="*/ 893135 w 2321582"/>
              <a:gd name="connsiteY9" fmla="*/ 839972 h 1244009"/>
              <a:gd name="connsiteX10" fmla="*/ 829340 w 2321582"/>
              <a:gd name="connsiteY10" fmla="*/ 893135 h 1244009"/>
              <a:gd name="connsiteX11" fmla="*/ 478465 w 2321582"/>
              <a:gd name="connsiteY11" fmla="*/ 1244009 h 1244009"/>
              <a:gd name="connsiteX12" fmla="*/ 382772 w 2321582"/>
              <a:gd name="connsiteY12" fmla="*/ 1073888 h 1244009"/>
              <a:gd name="connsiteX13" fmla="*/ 329610 w 2321582"/>
              <a:gd name="connsiteY13" fmla="*/ 956930 h 1244009"/>
              <a:gd name="connsiteX14" fmla="*/ 297712 w 2321582"/>
              <a:gd name="connsiteY14" fmla="*/ 946297 h 1244009"/>
              <a:gd name="connsiteX15" fmla="*/ 255182 w 2321582"/>
              <a:gd name="connsiteY15" fmla="*/ 988828 h 1244009"/>
              <a:gd name="connsiteX16" fmla="*/ 233917 w 2321582"/>
              <a:gd name="connsiteY16" fmla="*/ 967562 h 1244009"/>
              <a:gd name="connsiteX17" fmla="*/ 0 w 2321582"/>
              <a:gd name="connsiteY17" fmla="*/ 467832 h 1244009"/>
              <a:gd name="connsiteX18" fmla="*/ 31898 w 2321582"/>
              <a:gd name="connsiteY18" fmla="*/ 446567 h 1244009"/>
              <a:gd name="connsiteX19" fmla="*/ 212651 w 2321582"/>
              <a:gd name="connsiteY19" fmla="*/ 372139 h 1244009"/>
              <a:gd name="connsiteX20" fmla="*/ 308344 w 2321582"/>
              <a:gd name="connsiteY20" fmla="*/ 191386 h 1244009"/>
              <a:gd name="connsiteX21" fmla="*/ 382772 w 2321582"/>
              <a:gd name="connsiteY21" fmla="*/ 148855 h 1244009"/>
              <a:gd name="connsiteX22" fmla="*/ 765544 w 2321582"/>
              <a:gd name="connsiteY22" fmla="*/ 159488 h 1244009"/>
              <a:gd name="connsiteX23" fmla="*/ 914400 w 2321582"/>
              <a:gd name="connsiteY23" fmla="*/ 244548 h 1244009"/>
              <a:gd name="connsiteX24" fmla="*/ 893135 w 2321582"/>
              <a:gd name="connsiteY24" fmla="*/ 74428 h 1244009"/>
              <a:gd name="connsiteX25" fmla="*/ 903768 w 2321582"/>
              <a:gd name="connsiteY25" fmla="*/ 31897 h 1244009"/>
              <a:gd name="connsiteX26" fmla="*/ 946298 w 2321582"/>
              <a:gd name="connsiteY26" fmla="*/ 0 h 1244009"/>
              <a:gd name="connsiteX27" fmla="*/ 1010093 w 2321582"/>
              <a:gd name="connsiteY27" fmla="*/ 42530 h 1244009"/>
              <a:gd name="connsiteX28" fmla="*/ 1116419 w 2321582"/>
              <a:gd name="connsiteY28" fmla="*/ 95693 h 1244009"/>
              <a:gd name="connsiteX29" fmla="*/ 1222744 w 2321582"/>
              <a:gd name="connsiteY29" fmla="*/ 170121 h 1244009"/>
              <a:gd name="connsiteX30" fmla="*/ 1382233 w 2321582"/>
              <a:gd name="connsiteY30" fmla="*/ 233916 h 1244009"/>
              <a:gd name="connsiteX31" fmla="*/ 1562986 w 2321582"/>
              <a:gd name="connsiteY31" fmla="*/ 255181 h 1244009"/>
              <a:gd name="connsiteX32" fmla="*/ 1669312 w 2321582"/>
              <a:gd name="connsiteY32" fmla="*/ 223283 h 1244009"/>
              <a:gd name="connsiteX33" fmla="*/ 1679944 w 2321582"/>
              <a:gd name="connsiteY33" fmla="*/ 148855 h 1244009"/>
              <a:gd name="connsiteX34" fmla="*/ 1818168 w 2321582"/>
              <a:gd name="connsiteY34" fmla="*/ 138223 h 1244009"/>
              <a:gd name="connsiteX35" fmla="*/ 2041451 w 2321582"/>
              <a:gd name="connsiteY35" fmla="*/ 148855 h 1244009"/>
              <a:gd name="connsiteX36" fmla="*/ 2073349 w 2321582"/>
              <a:gd name="connsiteY36" fmla="*/ 191386 h 1244009"/>
              <a:gd name="connsiteX37" fmla="*/ 2105247 w 2321582"/>
              <a:gd name="connsiteY37" fmla="*/ 223283 h 1244009"/>
              <a:gd name="connsiteX38" fmla="*/ 2222205 w 2321582"/>
              <a:gd name="connsiteY38" fmla="*/ 276446 h 1244009"/>
              <a:gd name="connsiteX39" fmla="*/ 2296633 w 2321582"/>
              <a:gd name="connsiteY39" fmla="*/ 318976 h 1244009"/>
              <a:gd name="connsiteX40" fmla="*/ 2307265 w 2321582"/>
              <a:gd name="connsiteY40" fmla="*/ 467832 h 1244009"/>
              <a:gd name="connsiteX41" fmla="*/ 2264735 w 2321582"/>
              <a:gd name="connsiteY41" fmla="*/ 489097 h 1244009"/>
              <a:gd name="connsiteX42" fmla="*/ 2094614 w 2321582"/>
              <a:gd name="connsiteY42" fmla="*/ 510362 h 1244009"/>
              <a:gd name="connsiteX43" fmla="*/ 2073349 w 2321582"/>
              <a:gd name="connsiteY43" fmla="*/ 542260 h 1244009"/>
              <a:gd name="connsiteX44" fmla="*/ 2041451 w 2321582"/>
              <a:gd name="connsiteY44" fmla="*/ 552893 h 1244009"/>
              <a:gd name="connsiteX45" fmla="*/ 2020186 w 2321582"/>
              <a:gd name="connsiteY45" fmla="*/ 606055 h 1244009"/>
              <a:gd name="connsiteX46" fmla="*/ 1998921 w 2321582"/>
              <a:gd name="connsiteY46" fmla="*/ 627321 h 1244009"/>
              <a:gd name="connsiteX47" fmla="*/ 1945758 w 2321582"/>
              <a:gd name="connsiteY47" fmla="*/ 691116 h 1244009"/>
              <a:gd name="connsiteX48" fmla="*/ 1935126 w 2321582"/>
              <a:gd name="connsiteY48" fmla="*/ 723014 h 1244009"/>
              <a:gd name="connsiteX49" fmla="*/ 1913861 w 2321582"/>
              <a:gd name="connsiteY49" fmla="*/ 765544 h 1244009"/>
              <a:gd name="connsiteX50" fmla="*/ 1850065 w 2321582"/>
              <a:gd name="connsiteY50" fmla="*/ 861237 h 1244009"/>
              <a:gd name="connsiteX51" fmla="*/ 1828800 w 2321582"/>
              <a:gd name="connsiteY51" fmla="*/ 903767 h 1244009"/>
              <a:gd name="connsiteX52" fmla="*/ 1796903 w 2321582"/>
              <a:gd name="connsiteY52" fmla="*/ 946297 h 1244009"/>
              <a:gd name="connsiteX53" fmla="*/ 1775637 w 2321582"/>
              <a:gd name="connsiteY53" fmla="*/ 978195 h 1244009"/>
              <a:gd name="connsiteX54" fmla="*/ 1743740 w 2321582"/>
              <a:gd name="connsiteY54" fmla="*/ 1010093 h 1244009"/>
              <a:gd name="connsiteX55" fmla="*/ 1679944 w 2321582"/>
              <a:gd name="connsiteY55" fmla="*/ 1084521 h 1244009"/>
              <a:gd name="connsiteX56" fmla="*/ 1648047 w 2321582"/>
              <a:gd name="connsiteY56" fmla="*/ 1095153 h 1244009"/>
              <a:gd name="connsiteX57" fmla="*/ 1626782 w 2321582"/>
              <a:gd name="connsiteY57" fmla="*/ 1137683 h 1244009"/>
              <a:gd name="connsiteX58" fmla="*/ 1594884 w 2321582"/>
              <a:gd name="connsiteY58" fmla="*/ 1158948 h 1244009"/>
              <a:gd name="connsiteX59" fmla="*/ 1573619 w 2321582"/>
              <a:gd name="connsiteY59" fmla="*/ 1201479 h 1244009"/>
              <a:gd name="connsiteX60" fmla="*/ 1552354 w 2321582"/>
              <a:gd name="connsiteY60" fmla="*/ 1190846 h 1244009"/>
              <a:gd name="connsiteX0" fmla="*/ 1552354 w 2321582"/>
              <a:gd name="connsiteY0" fmla="*/ 1190846 h 1262307"/>
              <a:gd name="connsiteX1" fmla="*/ 1499191 w 2321582"/>
              <a:gd name="connsiteY1" fmla="*/ 1137683 h 1262307"/>
              <a:gd name="connsiteX2" fmla="*/ 1212112 w 2321582"/>
              <a:gd name="connsiteY2" fmla="*/ 669851 h 1262307"/>
              <a:gd name="connsiteX3" fmla="*/ 1137684 w 2321582"/>
              <a:gd name="connsiteY3" fmla="*/ 701748 h 1262307"/>
              <a:gd name="connsiteX4" fmla="*/ 1116419 w 2321582"/>
              <a:gd name="connsiteY4" fmla="*/ 808074 h 1262307"/>
              <a:gd name="connsiteX5" fmla="*/ 1095154 w 2321582"/>
              <a:gd name="connsiteY5" fmla="*/ 871869 h 1262307"/>
              <a:gd name="connsiteX6" fmla="*/ 1073889 w 2321582"/>
              <a:gd name="connsiteY6" fmla="*/ 946297 h 1262307"/>
              <a:gd name="connsiteX7" fmla="*/ 1031358 w 2321582"/>
              <a:gd name="connsiteY7" fmla="*/ 1010093 h 1262307"/>
              <a:gd name="connsiteX8" fmla="*/ 956931 w 2321582"/>
              <a:gd name="connsiteY8" fmla="*/ 967562 h 1262307"/>
              <a:gd name="connsiteX9" fmla="*/ 893135 w 2321582"/>
              <a:gd name="connsiteY9" fmla="*/ 839972 h 1262307"/>
              <a:gd name="connsiteX10" fmla="*/ 837724 w 2321582"/>
              <a:gd name="connsiteY10" fmla="*/ 1179380 h 1262307"/>
              <a:gd name="connsiteX11" fmla="*/ 478465 w 2321582"/>
              <a:gd name="connsiteY11" fmla="*/ 1244009 h 1262307"/>
              <a:gd name="connsiteX12" fmla="*/ 382772 w 2321582"/>
              <a:gd name="connsiteY12" fmla="*/ 1073888 h 1262307"/>
              <a:gd name="connsiteX13" fmla="*/ 329610 w 2321582"/>
              <a:gd name="connsiteY13" fmla="*/ 956930 h 1262307"/>
              <a:gd name="connsiteX14" fmla="*/ 297712 w 2321582"/>
              <a:gd name="connsiteY14" fmla="*/ 946297 h 1262307"/>
              <a:gd name="connsiteX15" fmla="*/ 255182 w 2321582"/>
              <a:gd name="connsiteY15" fmla="*/ 988828 h 1262307"/>
              <a:gd name="connsiteX16" fmla="*/ 233917 w 2321582"/>
              <a:gd name="connsiteY16" fmla="*/ 967562 h 1262307"/>
              <a:gd name="connsiteX17" fmla="*/ 0 w 2321582"/>
              <a:gd name="connsiteY17" fmla="*/ 467832 h 1262307"/>
              <a:gd name="connsiteX18" fmla="*/ 31898 w 2321582"/>
              <a:gd name="connsiteY18" fmla="*/ 446567 h 1262307"/>
              <a:gd name="connsiteX19" fmla="*/ 212651 w 2321582"/>
              <a:gd name="connsiteY19" fmla="*/ 372139 h 1262307"/>
              <a:gd name="connsiteX20" fmla="*/ 308344 w 2321582"/>
              <a:gd name="connsiteY20" fmla="*/ 191386 h 1262307"/>
              <a:gd name="connsiteX21" fmla="*/ 382772 w 2321582"/>
              <a:gd name="connsiteY21" fmla="*/ 148855 h 1262307"/>
              <a:gd name="connsiteX22" fmla="*/ 765544 w 2321582"/>
              <a:gd name="connsiteY22" fmla="*/ 159488 h 1262307"/>
              <a:gd name="connsiteX23" fmla="*/ 914400 w 2321582"/>
              <a:gd name="connsiteY23" fmla="*/ 244548 h 1262307"/>
              <a:gd name="connsiteX24" fmla="*/ 893135 w 2321582"/>
              <a:gd name="connsiteY24" fmla="*/ 74428 h 1262307"/>
              <a:gd name="connsiteX25" fmla="*/ 903768 w 2321582"/>
              <a:gd name="connsiteY25" fmla="*/ 31897 h 1262307"/>
              <a:gd name="connsiteX26" fmla="*/ 946298 w 2321582"/>
              <a:gd name="connsiteY26" fmla="*/ 0 h 1262307"/>
              <a:gd name="connsiteX27" fmla="*/ 1010093 w 2321582"/>
              <a:gd name="connsiteY27" fmla="*/ 42530 h 1262307"/>
              <a:gd name="connsiteX28" fmla="*/ 1116419 w 2321582"/>
              <a:gd name="connsiteY28" fmla="*/ 95693 h 1262307"/>
              <a:gd name="connsiteX29" fmla="*/ 1222744 w 2321582"/>
              <a:gd name="connsiteY29" fmla="*/ 170121 h 1262307"/>
              <a:gd name="connsiteX30" fmla="*/ 1382233 w 2321582"/>
              <a:gd name="connsiteY30" fmla="*/ 233916 h 1262307"/>
              <a:gd name="connsiteX31" fmla="*/ 1562986 w 2321582"/>
              <a:gd name="connsiteY31" fmla="*/ 255181 h 1262307"/>
              <a:gd name="connsiteX32" fmla="*/ 1669312 w 2321582"/>
              <a:gd name="connsiteY32" fmla="*/ 223283 h 1262307"/>
              <a:gd name="connsiteX33" fmla="*/ 1679944 w 2321582"/>
              <a:gd name="connsiteY33" fmla="*/ 148855 h 1262307"/>
              <a:gd name="connsiteX34" fmla="*/ 1818168 w 2321582"/>
              <a:gd name="connsiteY34" fmla="*/ 138223 h 1262307"/>
              <a:gd name="connsiteX35" fmla="*/ 2041451 w 2321582"/>
              <a:gd name="connsiteY35" fmla="*/ 148855 h 1262307"/>
              <a:gd name="connsiteX36" fmla="*/ 2073349 w 2321582"/>
              <a:gd name="connsiteY36" fmla="*/ 191386 h 1262307"/>
              <a:gd name="connsiteX37" fmla="*/ 2105247 w 2321582"/>
              <a:gd name="connsiteY37" fmla="*/ 223283 h 1262307"/>
              <a:gd name="connsiteX38" fmla="*/ 2222205 w 2321582"/>
              <a:gd name="connsiteY38" fmla="*/ 276446 h 1262307"/>
              <a:gd name="connsiteX39" fmla="*/ 2296633 w 2321582"/>
              <a:gd name="connsiteY39" fmla="*/ 318976 h 1262307"/>
              <a:gd name="connsiteX40" fmla="*/ 2307265 w 2321582"/>
              <a:gd name="connsiteY40" fmla="*/ 467832 h 1262307"/>
              <a:gd name="connsiteX41" fmla="*/ 2264735 w 2321582"/>
              <a:gd name="connsiteY41" fmla="*/ 489097 h 1262307"/>
              <a:gd name="connsiteX42" fmla="*/ 2094614 w 2321582"/>
              <a:gd name="connsiteY42" fmla="*/ 510362 h 1262307"/>
              <a:gd name="connsiteX43" fmla="*/ 2073349 w 2321582"/>
              <a:gd name="connsiteY43" fmla="*/ 542260 h 1262307"/>
              <a:gd name="connsiteX44" fmla="*/ 2041451 w 2321582"/>
              <a:gd name="connsiteY44" fmla="*/ 552893 h 1262307"/>
              <a:gd name="connsiteX45" fmla="*/ 2020186 w 2321582"/>
              <a:gd name="connsiteY45" fmla="*/ 606055 h 1262307"/>
              <a:gd name="connsiteX46" fmla="*/ 1998921 w 2321582"/>
              <a:gd name="connsiteY46" fmla="*/ 627321 h 1262307"/>
              <a:gd name="connsiteX47" fmla="*/ 1945758 w 2321582"/>
              <a:gd name="connsiteY47" fmla="*/ 691116 h 1262307"/>
              <a:gd name="connsiteX48" fmla="*/ 1935126 w 2321582"/>
              <a:gd name="connsiteY48" fmla="*/ 723014 h 1262307"/>
              <a:gd name="connsiteX49" fmla="*/ 1913861 w 2321582"/>
              <a:gd name="connsiteY49" fmla="*/ 765544 h 1262307"/>
              <a:gd name="connsiteX50" fmla="*/ 1850065 w 2321582"/>
              <a:gd name="connsiteY50" fmla="*/ 861237 h 1262307"/>
              <a:gd name="connsiteX51" fmla="*/ 1828800 w 2321582"/>
              <a:gd name="connsiteY51" fmla="*/ 903767 h 1262307"/>
              <a:gd name="connsiteX52" fmla="*/ 1796903 w 2321582"/>
              <a:gd name="connsiteY52" fmla="*/ 946297 h 1262307"/>
              <a:gd name="connsiteX53" fmla="*/ 1775637 w 2321582"/>
              <a:gd name="connsiteY53" fmla="*/ 978195 h 1262307"/>
              <a:gd name="connsiteX54" fmla="*/ 1743740 w 2321582"/>
              <a:gd name="connsiteY54" fmla="*/ 1010093 h 1262307"/>
              <a:gd name="connsiteX55" fmla="*/ 1679944 w 2321582"/>
              <a:gd name="connsiteY55" fmla="*/ 1084521 h 1262307"/>
              <a:gd name="connsiteX56" fmla="*/ 1648047 w 2321582"/>
              <a:gd name="connsiteY56" fmla="*/ 1095153 h 1262307"/>
              <a:gd name="connsiteX57" fmla="*/ 1626782 w 2321582"/>
              <a:gd name="connsiteY57" fmla="*/ 1137683 h 1262307"/>
              <a:gd name="connsiteX58" fmla="*/ 1594884 w 2321582"/>
              <a:gd name="connsiteY58" fmla="*/ 1158948 h 1262307"/>
              <a:gd name="connsiteX59" fmla="*/ 1573619 w 2321582"/>
              <a:gd name="connsiteY59" fmla="*/ 1201479 h 1262307"/>
              <a:gd name="connsiteX60" fmla="*/ 1552354 w 2321582"/>
              <a:gd name="connsiteY60" fmla="*/ 1190846 h 1262307"/>
              <a:gd name="connsiteX0" fmla="*/ 1552354 w 2321582"/>
              <a:gd name="connsiteY0" fmla="*/ 1190846 h 1246855"/>
              <a:gd name="connsiteX1" fmla="*/ 1499191 w 2321582"/>
              <a:gd name="connsiteY1" fmla="*/ 1137683 h 1246855"/>
              <a:gd name="connsiteX2" fmla="*/ 1212112 w 2321582"/>
              <a:gd name="connsiteY2" fmla="*/ 669851 h 1246855"/>
              <a:gd name="connsiteX3" fmla="*/ 1137684 w 2321582"/>
              <a:gd name="connsiteY3" fmla="*/ 701748 h 1246855"/>
              <a:gd name="connsiteX4" fmla="*/ 1116419 w 2321582"/>
              <a:gd name="connsiteY4" fmla="*/ 808074 h 1246855"/>
              <a:gd name="connsiteX5" fmla="*/ 1095154 w 2321582"/>
              <a:gd name="connsiteY5" fmla="*/ 871869 h 1246855"/>
              <a:gd name="connsiteX6" fmla="*/ 1073889 w 2321582"/>
              <a:gd name="connsiteY6" fmla="*/ 946297 h 1246855"/>
              <a:gd name="connsiteX7" fmla="*/ 1031358 w 2321582"/>
              <a:gd name="connsiteY7" fmla="*/ 1010093 h 1246855"/>
              <a:gd name="connsiteX8" fmla="*/ 956931 w 2321582"/>
              <a:gd name="connsiteY8" fmla="*/ 967562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914400 w 2321582"/>
              <a:gd name="connsiteY23" fmla="*/ 244548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552354 w 2321582"/>
              <a:gd name="connsiteY60" fmla="*/ 1190846 h 1246855"/>
              <a:gd name="connsiteX0" fmla="*/ 1552354 w 2321582"/>
              <a:gd name="connsiteY0" fmla="*/ 1190846 h 1246855"/>
              <a:gd name="connsiteX1" fmla="*/ 1499191 w 2321582"/>
              <a:gd name="connsiteY1" fmla="*/ 1137683 h 1246855"/>
              <a:gd name="connsiteX2" fmla="*/ 1212112 w 2321582"/>
              <a:gd name="connsiteY2" fmla="*/ 669851 h 1246855"/>
              <a:gd name="connsiteX3" fmla="*/ 1137684 w 2321582"/>
              <a:gd name="connsiteY3" fmla="*/ 701748 h 1246855"/>
              <a:gd name="connsiteX4" fmla="*/ 1116419 w 2321582"/>
              <a:gd name="connsiteY4" fmla="*/ 808074 h 1246855"/>
              <a:gd name="connsiteX5" fmla="*/ 1095154 w 2321582"/>
              <a:gd name="connsiteY5" fmla="*/ 871869 h 1246855"/>
              <a:gd name="connsiteX6" fmla="*/ 1073889 w 2321582"/>
              <a:gd name="connsiteY6" fmla="*/ 946297 h 1246855"/>
              <a:gd name="connsiteX7" fmla="*/ 1031358 w 2321582"/>
              <a:gd name="connsiteY7" fmla="*/ 1010093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914400 w 2321582"/>
              <a:gd name="connsiteY23" fmla="*/ 244548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552354 w 2321582"/>
              <a:gd name="connsiteY60" fmla="*/ 1190846 h 1246855"/>
              <a:gd name="connsiteX0" fmla="*/ 1552354 w 2321582"/>
              <a:gd name="connsiteY0" fmla="*/ 1190846 h 1246855"/>
              <a:gd name="connsiteX1" fmla="*/ 1499191 w 2321582"/>
              <a:gd name="connsiteY1" fmla="*/ 1137683 h 1246855"/>
              <a:gd name="connsiteX2" fmla="*/ 1212112 w 2321582"/>
              <a:gd name="connsiteY2" fmla="*/ 669851 h 1246855"/>
              <a:gd name="connsiteX3" fmla="*/ 1137684 w 2321582"/>
              <a:gd name="connsiteY3" fmla="*/ 701748 h 1246855"/>
              <a:gd name="connsiteX4" fmla="*/ 1116419 w 2321582"/>
              <a:gd name="connsiteY4" fmla="*/ 808074 h 1246855"/>
              <a:gd name="connsiteX5" fmla="*/ 1095154 w 2321582"/>
              <a:gd name="connsiteY5" fmla="*/ 871869 h 1246855"/>
              <a:gd name="connsiteX6" fmla="*/ 1073889 w 2321582"/>
              <a:gd name="connsiteY6" fmla="*/ 946297 h 1246855"/>
              <a:gd name="connsiteX7" fmla="*/ 1243582 w 2321582"/>
              <a:gd name="connsiteY7" fmla="*/ 996914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914400 w 2321582"/>
              <a:gd name="connsiteY23" fmla="*/ 244548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552354 w 2321582"/>
              <a:gd name="connsiteY60" fmla="*/ 1190846 h 1246855"/>
              <a:gd name="connsiteX0" fmla="*/ 1552354 w 2321582"/>
              <a:gd name="connsiteY0" fmla="*/ 1190846 h 1246855"/>
              <a:gd name="connsiteX1" fmla="*/ 1499191 w 2321582"/>
              <a:gd name="connsiteY1" fmla="*/ 1137683 h 1246855"/>
              <a:gd name="connsiteX2" fmla="*/ 1212112 w 2321582"/>
              <a:gd name="connsiteY2" fmla="*/ 669851 h 1246855"/>
              <a:gd name="connsiteX3" fmla="*/ 1244085 w 2321582"/>
              <a:gd name="connsiteY3" fmla="*/ 829526 h 1246855"/>
              <a:gd name="connsiteX4" fmla="*/ 1116419 w 2321582"/>
              <a:gd name="connsiteY4" fmla="*/ 808074 h 1246855"/>
              <a:gd name="connsiteX5" fmla="*/ 1095154 w 2321582"/>
              <a:gd name="connsiteY5" fmla="*/ 871869 h 1246855"/>
              <a:gd name="connsiteX6" fmla="*/ 1073889 w 2321582"/>
              <a:gd name="connsiteY6" fmla="*/ 946297 h 1246855"/>
              <a:gd name="connsiteX7" fmla="*/ 1243582 w 2321582"/>
              <a:gd name="connsiteY7" fmla="*/ 996914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914400 w 2321582"/>
              <a:gd name="connsiteY23" fmla="*/ 244548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552354 w 2321582"/>
              <a:gd name="connsiteY60" fmla="*/ 1190846 h 1246855"/>
              <a:gd name="connsiteX0" fmla="*/ 1552354 w 2321582"/>
              <a:gd name="connsiteY0" fmla="*/ 1190846 h 1246855"/>
              <a:gd name="connsiteX1" fmla="*/ 1499191 w 2321582"/>
              <a:gd name="connsiteY1" fmla="*/ 1137683 h 1246855"/>
              <a:gd name="connsiteX2" fmla="*/ 1212112 w 2321582"/>
              <a:gd name="connsiteY2" fmla="*/ 669851 h 1246855"/>
              <a:gd name="connsiteX3" fmla="*/ 1244085 w 2321582"/>
              <a:gd name="connsiteY3" fmla="*/ 829526 h 1246855"/>
              <a:gd name="connsiteX4" fmla="*/ 1116419 w 2321582"/>
              <a:gd name="connsiteY4" fmla="*/ 808074 h 1246855"/>
              <a:gd name="connsiteX5" fmla="*/ 1202543 w 2321582"/>
              <a:gd name="connsiteY5" fmla="*/ 891066 h 1246855"/>
              <a:gd name="connsiteX6" fmla="*/ 1073889 w 2321582"/>
              <a:gd name="connsiteY6" fmla="*/ 946297 h 1246855"/>
              <a:gd name="connsiteX7" fmla="*/ 1243582 w 2321582"/>
              <a:gd name="connsiteY7" fmla="*/ 996914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914400 w 2321582"/>
              <a:gd name="connsiteY23" fmla="*/ 244548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552354 w 2321582"/>
              <a:gd name="connsiteY60" fmla="*/ 1190846 h 1246855"/>
              <a:gd name="connsiteX0" fmla="*/ 1552354 w 2321582"/>
              <a:gd name="connsiteY0" fmla="*/ 1190846 h 1246855"/>
              <a:gd name="connsiteX1" fmla="*/ 1499191 w 2321582"/>
              <a:gd name="connsiteY1" fmla="*/ 1137683 h 1246855"/>
              <a:gd name="connsiteX2" fmla="*/ 1212112 w 2321582"/>
              <a:gd name="connsiteY2" fmla="*/ 669851 h 1246855"/>
              <a:gd name="connsiteX3" fmla="*/ 1244085 w 2321582"/>
              <a:gd name="connsiteY3" fmla="*/ 829526 h 1246855"/>
              <a:gd name="connsiteX4" fmla="*/ 1116419 w 2321582"/>
              <a:gd name="connsiteY4" fmla="*/ 808074 h 1246855"/>
              <a:gd name="connsiteX5" fmla="*/ 1202543 w 2321582"/>
              <a:gd name="connsiteY5" fmla="*/ 891066 h 1246855"/>
              <a:gd name="connsiteX6" fmla="*/ 1073889 w 2321582"/>
              <a:gd name="connsiteY6" fmla="*/ 946297 h 1246855"/>
              <a:gd name="connsiteX7" fmla="*/ 1243582 w 2321582"/>
              <a:gd name="connsiteY7" fmla="*/ 996914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664110 w 2321582"/>
              <a:gd name="connsiteY23" fmla="*/ 470386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552354 w 2321582"/>
              <a:gd name="connsiteY60" fmla="*/ 1190846 h 1246855"/>
              <a:gd name="connsiteX0" fmla="*/ 1552354 w 2321582"/>
              <a:gd name="connsiteY0" fmla="*/ 1190846 h 1246855"/>
              <a:gd name="connsiteX1" fmla="*/ 1499191 w 2321582"/>
              <a:gd name="connsiteY1" fmla="*/ 1137683 h 1246855"/>
              <a:gd name="connsiteX2" fmla="*/ 713959 w 2321582"/>
              <a:gd name="connsiteY2" fmla="*/ 492741 h 1246855"/>
              <a:gd name="connsiteX3" fmla="*/ 1244085 w 2321582"/>
              <a:gd name="connsiteY3" fmla="*/ 829526 h 1246855"/>
              <a:gd name="connsiteX4" fmla="*/ 1116419 w 2321582"/>
              <a:gd name="connsiteY4" fmla="*/ 808074 h 1246855"/>
              <a:gd name="connsiteX5" fmla="*/ 1202543 w 2321582"/>
              <a:gd name="connsiteY5" fmla="*/ 891066 h 1246855"/>
              <a:gd name="connsiteX6" fmla="*/ 1073889 w 2321582"/>
              <a:gd name="connsiteY6" fmla="*/ 946297 h 1246855"/>
              <a:gd name="connsiteX7" fmla="*/ 1243582 w 2321582"/>
              <a:gd name="connsiteY7" fmla="*/ 996914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664110 w 2321582"/>
              <a:gd name="connsiteY23" fmla="*/ 470386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552354 w 2321582"/>
              <a:gd name="connsiteY60" fmla="*/ 1190846 h 1246855"/>
              <a:gd name="connsiteX0" fmla="*/ 1731680 w 2321582"/>
              <a:gd name="connsiteY0" fmla="*/ 641604 h 1246855"/>
              <a:gd name="connsiteX1" fmla="*/ 1499191 w 2321582"/>
              <a:gd name="connsiteY1" fmla="*/ 1137683 h 1246855"/>
              <a:gd name="connsiteX2" fmla="*/ 713959 w 2321582"/>
              <a:gd name="connsiteY2" fmla="*/ 492741 h 1246855"/>
              <a:gd name="connsiteX3" fmla="*/ 1244085 w 2321582"/>
              <a:gd name="connsiteY3" fmla="*/ 829526 h 1246855"/>
              <a:gd name="connsiteX4" fmla="*/ 1116419 w 2321582"/>
              <a:gd name="connsiteY4" fmla="*/ 808074 h 1246855"/>
              <a:gd name="connsiteX5" fmla="*/ 1202543 w 2321582"/>
              <a:gd name="connsiteY5" fmla="*/ 891066 h 1246855"/>
              <a:gd name="connsiteX6" fmla="*/ 1073889 w 2321582"/>
              <a:gd name="connsiteY6" fmla="*/ 946297 h 1246855"/>
              <a:gd name="connsiteX7" fmla="*/ 1243582 w 2321582"/>
              <a:gd name="connsiteY7" fmla="*/ 996914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664110 w 2321582"/>
              <a:gd name="connsiteY23" fmla="*/ 470386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10093 w 2321582"/>
              <a:gd name="connsiteY27" fmla="*/ 4253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731680 w 2321582"/>
              <a:gd name="connsiteY60" fmla="*/ 641604 h 1246855"/>
              <a:gd name="connsiteX0" fmla="*/ 1731680 w 2321582"/>
              <a:gd name="connsiteY0" fmla="*/ 641604 h 1246855"/>
              <a:gd name="connsiteX1" fmla="*/ 1499191 w 2321582"/>
              <a:gd name="connsiteY1" fmla="*/ 1137683 h 1246855"/>
              <a:gd name="connsiteX2" fmla="*/ 713959 w 2321582"/>
              <a:gd name="connsiteY2" fmla="*/ 492741 h 1246855"/>
              <a:gd name="connsiteX3" fmla="*/ 1244085 w 2321582"/>
              <a:gd name="connsiteY3" fmla="*/ 829526 h 1246855"/>
              <a:gd name="connsiteX4" fmla="*/ 1116419 w 2321582"/>
              <a:gd name="connsiteY4" fmla="*/ 808074 h 1246855"/>
              <a:gd name="connsiteX5" fmla="*/ 1202543 w 2321582"/>
              <a:gd name="connsiteY5" fmla="*/ 891066 h 1246855"/>
              <a:gd name="connsiteX6" fmla="*/ 1073889 w 2321582"/>
              <a:gd name="connsiteY6" fmla="*/ 946297 h 1246855"/>
              <a:gd name="connsiteX7" fmla="*/ 1243582 w 2321582"/>
              <a:gd name="connsiteY7" fmla="*/ 996914 h 1246855"/>
              <a:gd name="connsiteX8" fmla="*/ 1182834 w 2321582"/>
              <a:gd name="connsiteY8" fmla="*/ 1172261 h 1246855"/>
              <a:gd name="connsiteX9" fmla="*/ 1068895 w 2321582"/>
              <a:gd name="connsiteY9" fmla="*/ 1165303 h 1246855"/>
              <a:gd name="connsiteX10" fmla="*/ 837724 w 2321582"/>
              <a:gd name="connsiteY10" fmla="*/ 1179380 h 1246855"/>
              <a:gd name="connsiteX11" fmla="*/ 478465 w 2321582"/>
              <a:gd name="connsiteY11" fmla="*/ 1244009 h 1246855"/>
              <a:gd name="connsiteX12" fmla="*/ 382772 w 2321582"/>
              <a:gd name="connsiteY12" fmla="*/ 1073888 h 1246855"/>
              <a:gd name="connsiteX13" fmla="*/ 329610 w 2321582"/>
              <a:gd name="connsiteY13" fmla="*/ 956930 h 1246855"/>
              <a:gd name="connsiteX14" fmla="*/ 297712 w 2321582"/>
              <a:gd name="connsiteY14" fmla="*/ 946297 h 1246855"/>
              <a:gd name="connsiteX15" fmla="*/ 255182 w 2321582"/>
              <a:gd name="connsiteY15" fmla="*/ 988828 h 1246855"/>
              <a:gd name="connsiteX16" fmla="*/ 233917 w 2321582"/>
              <a:gd name="connsiteY16" fmla="*/ 967562 h 1246855"/>
              <a:gd name="connsiteX17" fmla="*/ 0 w 2321582"/>
              <a:gd name="connsiteY17" fmla="*/ 467832 h 1246855"/>
              <a:gd name="connsiteX18" fmla="*/ 31898 w 2321582"/>
              <a:gd name="connsiteY18" fmla="*/ 446567 h 1246855"/>
              <a:gd name="connsiteX19" fmla="*/ 212651 w 2321582"/>
              <a:gd name="connsiteY19" fmla="*/ 372139 h 1246855"/>
              <a:gd name="connsiteX20" fmla="*/ 308344 w 2321582"/>
              <a:gd name="connsiteY20" fmla="*/ 191386 h 1246855"/>
              <a:gd name="connsiteX21" fmla="*/ 382772 w 2321582"/>
              <a:gd name="connsiteY21" fmla="*/ 148855 h 1246855"/>
              <a:gd name="connsiteX22" fmla="*/ 765544 w 2321582"/>
              <a:gd name="connsiteY22" fmla="*/ 159488 h 1246855"/>
              <a:gd name="connsiteX23" fmla="*/ 664110 w 2321582"/>
              <a:gd name="connsiteY23" fmla="*/ 470386 h 1246855"/>
              <a:gd name="connsiteX24" fmla="*/ 893135 w 2321582"/>
              <a:gd name="connsiteY24" fmla="*/ 74428 h 1246855"/>
              <a:gd name="connsiteX25" fmla="*/ 903768 w 2321582"/>
              <a:gd name="connsiteY25" fmla="*/ 31897 h 1246855"/>
              <a:gd name="connsiteX26" fmla="*/ 946298 w 2321582"/>
              <a:gd name="connsiteY26" fmla="*/ 0 h 1246855"/>
              <a:gd name="connsiteX27" fmla="*/ 1068467 w 2321582"/>
              <a:gd name="connsiteY27" fmla="*/ 345350 h 1246855"/>
              <a:gd name="connsiteX28" fmla="*/ 1116419 w 2321582"/>
              <a:gd name="connsiteY28" fmla="*/ 95693 h 1246855"/>
              <a:gd name="connsiteX29" fmla="*/ 1222744 w 2321582"/>
              <a:gd name="connsiteY29" fmla="*/ 170121 h 1246855"/>
              <a:gd name="connsiteX30" fmla="*/ 1382233 w 2321582"/>
              <a:gd name="connsiteY30" fmla="*/ 233916 h 1246855"/>
              <a:gd name="connsiteX31" fmla="*/ 1562986 w 2321582"/>
              <a:gd name="connsiteY31" fmla="*/ 255181 h 1246855"/>
              <a:gd name="connsiteX32" fmla="*/ 1669312 w 2321582"/>
              <a:gd name="connsiteY32" fmla="*/ 223283 h 1246855"/>
              <a:gd name="connsiteX33" fmla="*/ 1679944 w 2321582"/>
              <a:gd name="connsiteY33" fmla="*/ 148855 h 1246855"/>
              <a:gd name="connsiteX34" fmla="*/ 1818168 w 2321582"/>
              <a:gd name="connsiteY34" fmla="*/ 138223 h 1246855"/>
              <a:gd name="connsiteX35" fmla="*/ 2041451 w 2321582"/>
              <a:gd name="connsiteY35" fmla="*/ 148855 h 1246855"/>
              <a:gd name="connsiteX36" fmla="*/ 2073349 w 2321582"/>
              <a:gd name="connsiteY36" fmla="*/ 191386 h 1246855"/>
              <a:gd name="connsiteX37" fmla="*/ 2105247 w 2321582"/>
              <a:gd name="connsiteY37" fmla="*/ 223283 h 1246855"/>
              <a:gd name="connsiteX38" fmla="*/ 2222205 w 2321582"/>
              <a:gd name="connsiteY38" fmla="*/ 276446 h 1246855"/>
              <a:gd name="connsiteX39" fmla="*/ 2296633 w 2321582"/>
              <a:gd name="connsiteY39" fmla="*/ 318976 h 1246855"/>
              <a:gd name="connsiteX40" fmla="*/ 2307265 w 2321582"/>
              <a:gd name="connsiteY40" fmla="*/ 467832 h 1246855"/>
              <a:gd name="connsiteX41" fmla="*/ 2264735 w 2321582"/>
              <a:gd name="connsiteY41" fmla="*/ 489097 h 1246855"/>
              <a:gd name="connsiteX42" fmla="*/ 2094614 w 2321582"/>
              <a:gd name="connsiteY42" fmla="*/ 510362 h 1246855"/>
              <a:gd name="connsiteX43" fmla="*/ 2073349 w 2321582"/>
              <a:gd name="connsiteY43" fmla="*/ 542260 h 1246855"/>
              <a:gd name="connsiteX44" fmla="*/ 2041451 w 2321582"/>
              <a:gd name="connsiteY44" fmla="*/ 552893 h 1246855"/>
              <a:gd name="connsiteX45" fmla="*/ 2020186 w 2321582"/>
              <a:gd name="connsiteY45" fmla="*/ 606055 h 1246855"/>
              <a:gd name="connsiteX46" fmla="*/ 1998921 w 2321582"/>
              <a:gd name="connsiteY46" fmla="*/ 627321 h 1246855"/>
              <a:gd name="connsiteX47" fmla="*/ 1945758 w 2321582"/>
              <a:gd name="connsiteY47" fmla="*/ 691116 h 1246855"/>
              <a:gd name="connsiteX48" fmla="*/ 1935126 w 2321582"/>
              <a:gd name="connsiteY48" fmla="*/ 723014 h 1246855"/>
              <a:gd name="connsiteX49" fmla="*/ 1913861 w 2321582"/>
              <a:gd name="connsiteY49" fmla="*/ 765544 h 1246855"/>
              <a:gd name="connsiteX50" fmla="*/ 1850065 w 2321582"/>
              <a:gd name="connsiteY50" fmla="*/ 861237 h 1246855"/>
              <a:gd name="connsiteX51" fmla="*/ 1828800 w 2321582"/>
              <a:gd name="connsiteY51" fmla="*/ 903767 h 1246855"/>
              <a:gd name="connsiteX52" fmla="*/ 1796903 w 2321582"/>
              <a:gd name="connsiteY52" fmla="*/ 946297 h 1246855"/>
              <a:gd name="connsiteX53" fmla="*/ 1775637 w 2321582"/>
              <a:gd name="connsiteY53" fmla="*/ 978195 h 1246855"/>
              <a:gd name="connsiteX54" fmla="*/ 1743740 w 2321582"/>
              <a:gd name="connsiteY54" fmla="*/ 1010093 h 1246855"/>
              <a:gd name="connsiteX55" fmla="*/ 1679944 w 2321582"/>
              <a:gd name="connsiteY55" fmla="*/ 1084521 h 1246855"/>
              <a:gd name="connsiteX56" fmla="*/ 1648047 w 2321582"/>
              <a:gd name="connsiteY56" fmla="*/ 1095153 h 1246855"/>
              <a:gd name="connsiteX57" fmla="*/ 1626782 w 2321582"/>
              <a:gd name="connsiteY57" fmla="*/ 1137683 h 1246855"/>
              <a:gd name="connsiteX58" fmla="*/ 1594884 w 2321582"/>
              <a:gd name="connsiteY58" fmla="*/ 1158948 h 1246855"/>
              <a:gd name="connsiteX59" fmla="*/ 1573619 w 2321582"/>
              <a:gd name="connsiteY59" fmla="*/ 1201479 h 1246855"/>
              <a:gd name="connsiteX60" fmla="*/ 1731680 w 2321582"/>
              <a:gd name="connsiteY60" fmla="*/ 641604 h 1246855"/>
              <a:gd name="connsiteX0" fmla="*/ 1731680 w 2321582"/>
              <a:gd name="connsiteY0" fmla="*/ 735621 h 1340872"/>
              <a:gd name="connsiteX1" fmla="*/ 1499191 w 2321582"/>
              <a:gd name="connsiteY1" fmla="*/ 1231700 h 1340872"/>
              <a:gd name="connsiteX2" fmla="*/ 713959 w 2321582"/>
              <a:gd name="connsiteY2" fmla="*/ 586758 h 1340872"/>
              <a:gd name="connsiteX3" fmla="*/ 1244085 w 2321582"/>
              <a:gd name="connsiteY3" fmla="*/ 923543 h 1340872"/>
              <a:gd name="connsiteX4" fmla="*/ 1116419 w 2321582"/>
              <a:gd name="connsiteY4" fmla="*/ 902091 h 1340872"/>
              <a:gd name="connsiteX5" fmla="*/ 1202543 w 2321582"/>
              <a:gd name="connsiteY5" fmla="*/ 985083 h 1340872"/>
              <a:gd name="connsiteX6" fmla="*/ 1073889 w 2321582"/>
              <a:gd name="connsiteY6" fmla="*/ 1040314 h 1340872"/>
              <a:gd name="connsiteX7" fmla="*/ 1243582 w 2321582"/>
              <a:gd name="connsiteY7" fmla="*/ 1090931 h 1340872"/>
              <a:gd name="connsiteX8" fmla="*/ 1182834 w 2321582"/>
              <a:gd name="connsiteY8" fmla="*/ 1266278 h 1340872"/>
              <a:gd name="connsiteX9" fmla="*/ 1068895 w 2321582"/>
              <a:gd name="connsiteY9" fmla="*/ 1259320 h 1340872"/>
              <a:gd name="connsiteX10" fmla="*/ 837724 w 2321582"/>
              <a:gd name="connsiteY10" fmla="*/ 1273397 h 1340872"/>
              <a:gd name="connsiteX11" fmla="*/ 478465 w 2321582"/>
              <a:gd name="connsiteY11" fmla="*/ 1338026 h 1340872"/>
              <a:gd name="connsiteX12" fmla="*/ 382772 w 2321582"/>
              <a:gd name="connsiteY12" fmla="*/ 1167905 h 1340872"/>
              <a:gd name="connsiteX13" fmla="*/ 329610 w 2321582"/>
              <a:gd name="connsiteY13" fmla="*/ 1050947 h 1340872"/>
              <a:gd name="connsiteX14" fmla="*/ 297712 w 2321582"/>
              <a:gd name="connsiteY14" fmla="*/ 1040314 h 1340872"/>
              <a:gd name="connsiteX15" fmla="*/ 255182 w 2321582"/>
              <a:gd name="connsiteY15" fmla="*/ 1082845 h 1340872"/>
              <a:gd name="connsiteX16" fmla="*/ 233917 w 2321582"/>
              <a:gd name="connsiteY16" fmla="*/ 1061579 h 1340872"/>
              <a:gd name="connsiteX17" fmla="*/ 0 w 2321582"/>
              <a:gd name="connsiteY17" fmla="*/ 561849 h 1340872"/>
              <a:gd name="connsiteX18" fmla="*/ 31898 w 2321582"/>
              <a:gd name="connsiteY18" fmla="*/ 540584 h 1340872"/>
              <a:gd name="connsiteX19" fmla="*/ 212651 w 2321582"/>
              <a:gd name="connsiteY19" fmla="*/ 466156 h 1340872"/>
              <a:gd name="connsiteX20" fmla="*/ 308344 w 2321582"/>
              <a:gd name="connsiteY20" fmla="*/ 285403 h 1340872"/>
              <a:gd name="connsiteX21" fmla="*/ 382772 w 2321582"/>
              <a:gd name="connsiteY21" fmla="*/ 242872 h 1340872"/>
              <a:gd name="connsiteX22" fmla="*/ 765544 w 2321582"/>
              <a:gd name="connsiteY22" fmla="*/ 253505 h 1340872"/>
              <a:gd name="connsiteX23" fmla="*/ 664110 w 2321582"/>
              <a:gd name="connsiteY23" fmla="*/ 564403 h 1340872"/>
              <a:gd name="connsiteX24" fmla="*/ 893135 w 2321582"/>
              <a:gd name="connsiteY24" fmla="*/ 168445 h 1340872"/>
              <a:gd name="connsiteX25" fmla="*/ 903768 w 2321582"/>
              <a:gd name="connsiteY25" fmla="*/ 125914 h 1340872"/>
              <a:gd name="connsiteX26" fmla="*/ 946298 w 2321582"/>
              <a:gd name="connsiteY26" fmla="*/ 94017 h 1340872"/>
              <a:gd name="connsiteX27" fmla="*/ 1068467 w 2321582"/>
              <a:gd name="connsiteY27" fmla="*/ 439367 h 1340872"/>
              <a:gd name="connsiteX28" fmla="*/ 1116419 w 2321582"/>
              <a:gd name="connsiteY28" fmla="*/ 189710 h 1340872"/>
              <a:gd name="connsiteX29" fmla="*/ 1222744 w 2321582"/>
              <a:gd name="connsiteY29" fmla="*/ 264138 h 1340872"/>
              <a:gd name="connsiteX30" fmla="*/ 1382233 w 2321582"/>
              <a:gd name="connsiteY30" fmla="*/ 327933 h 1340872"/>
              <a:gd name="connsiteX31" fmla="*/ 1622074 w 2321582"/>
              <a:gd name="connsiteY31" fmla="*/ 287 h 1340872"/>
              <a:gd name="connsiteX32" fmla="*/ 1669312 w 2321582"/>
              <a:gd name="connsiteY32" fmla="*/ 317300 h 1340872"/>
              <a:gd name="connsiteX33" fmla="*/ 1679944 w 2321582"/>
              <a:gd name="connsiteY33" fmla="*/ 242872 h 1340872"/>
              <a:gd name="connsiteX34" fmla="*/ 1818168 w 2321582"/>
              <a:gd name="connsiteY34" fmla="*/ 232240 h 1340872"/>
              <a:gd name="connsiteX35" fmla="*/ 2041451 w 2321582"/>
              <a:gd name="connsiteY35" fmla="*/ 242872 h 1340872"/>
              <a:gd name="connsiteX36" fmla="*/ 2073349 w 2321582"/>
              <a:gd name="connsiteY36" fmla="*/ 285403 h 1340872"/>
              <a:gd name="connsiteX37" fmla="*/ 2105247 w 2321582"/>
              <a:gd name="connsiteY37" fmla="*/ 317300 h 1340872"/>
              <a:gd name="connsiteX38" fmla="*/ 2222205 w 2321582"/>
              <a:gd name="connsiteY38" fmla="*/ 370463 h 1340872"/>
              <a:gd name="connsiteX39" fmla="*/ 2296633 w 2321582"/>
              <a:gd name="connsiteY39" fmla="*/ 412993 h 1340872"/>
              <a:gd name="connsiteX40" fmla="*/ 2307265 w 2321582"/>
              <a:gd name="connsiteY40" fmla="*/ 561849 h 1340872"/>
              <a:gd name="connsiteX41" fmla="*/ 2264735 w 2321582"/>
              <a:gd name="connsiteY41" fmla="*/ 583114 h 1340872"/>
              <a:gd name="connsiteX42" fmla="*/ 2094614 w 2321582"/>
              <a:gd name="connsiteY42" fmla="*/ 604379 h 1340872"/>
              <a:gd name="connsiteX43" fmla="*/ 2073349 w 2321582"/>
              <a:gd name="connsiteY43" fmla="*/ 636277 h 1340872"/>
              <a:gd name="connsiteX44" fmla="*/ 2041451 w 2321582"/>
              <a:gd name="connsiteY44" fmla="*/ 646910 h 1340872"/>
              <a:gd name="connsiteX45" fmla="*/ 2020186 w 2321582"/>
              <a:gd name="connsiteY45" fmla="*/ 700072 h 1340872"/>
              <a:gd name="connsiteX46" fmla="*/ 1998921 w 2321582"/>
              <a:gd name="connsiteY46" fmla="*/ 721338 h 1340872"/>
              <a:gd name="connsiteX47" fmla="*/ 1945758 w 2321582"/>
              <a:gd name="connsiteY47" fmla="*/ 785133 h 1340872"/>
              <a:gd name="connsiteX48" fmla="*/ 1935126 w 2321582"/>
              <a:gd name="connsiteY48" fmla="*/ 817031 h 1340872"/>
              <a:gd name="connsiteX49" fmla="*/ 1913861 w 2321582"/>
              <a:gd name="connsiteY49" fmla="*/ 859561 h 1340872"/>
              <a:gd name="connsiteX50" fmla="*/ 1850065 w 2321582"/>
              <a:gd name="connsiteY50" fmla="*/ 955254 h 1340872"/>
              <a:gd name="connsiteX51" fmla="*/ 1828800 w 2321582"/>
              <a:gd name="connsiteY51" fmla="*/ 997784 h 1340872"/>
              <a:gd name="connsiteX52" fmla="*/ 1796903 w 2321582"/>
              <a:gd name="connsiteY52" fmla="*/ 1040314 h 1340872"/>
              <a:gd name="connsiteX53" fmla="*/ 1775637 w 2321582"/>
              <a:gd name="connsiteY53" fmla="*/ 1072212 h 1340872"/>
              <a:gd name="connsiteX54" fmla="*/ 1743740 w 2321582"/>
              <a:gd name="connsiteY54" fmla="*/ 1104110 h 1340872"/>
              <a:gd name="connsiteX55" fmla="*/ 1679944 w 2321582"/>
              <a:gd name="connsiteY55" fmla="*/ 1178538 h 1340872"/>
              <a:gd name="connsiteX56" fmla="*/ 1648047 w 2321582"/>
              <a:gd name="connsiteY56" fmla="*/ 1189170 h 1340872"/>
              <a:gd name="connsiteX57" fmla="*/ 1626782 w 2321582"/>
              <a:gd name="connsiteY57" fmla="*/ 1231700 h 1340872"/>
              <a:gd name="connsiteX58" fmla="*/ 1594884 w 2321582"/>
              <a:gd name="connsiteY58" fmla="*/ 1252965 h 1340872"/>
              <a:gd name="connsiteX59" fmla="*/ 1573619 w 2321582"/>
              <a:gd name="connsiteY59" fmla="*/ 1295496 h 1340872"/>
              <a:gd name="connsiteX60" fmla="*/ 1731680 w 2321582"/>
              <a:gd name="connsiteY60" fmla="*/ 735621 h 1340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2321582" h="1340872">
                <a:moveTo>
                  <a:pt x="1731680" y="735621"/>
                </a:moveTo>
                <a:cubicBezTo>
                  <a:pt x="1719275" y="724988"/>
                  <a:pt x="1668811" y="1256510"/>
                  <a:pt x="1499191" y="1231700"/>
                </a:cubicBezTo>
                <a:cubicBezTo>
                  <a:pt x="1329571" y="1206890"/>
                  <a:pt x="893997" y="721784"/>
                  <a:pt x="713959" y="586758"/>
                </a:cubicBezTo>
                <a:cubicBezTo>
                  <a:pt x="689150" y="597390"/>
                  <a:pt x="1177008" y="870988"/>
                  <a:pt x="1244085" y="923543"/>
                </a:cubicBezTo>
                <a:cubicBezTo>
                  <a:pt x="1311162" y="976098"/>
                  <a:pt x="1123343" y="891834"/>
                  <a:pt x="1116419" y="902091"/>
                </a:cubicBezTo>
                <a:cubicBezTo>
                  <a:pt x="1109495" y="912348"/>
                  <a:pt x="1209135" y="963659"/>
                  <a:pt x="1202543" y="985083"/>
                </a:cubicBezTo>
                <a:cubicBezTo>
                  <a:pt x="1194955" y="1009744"/>
                  <a:pt x="1067049" y="1022673"/>
                  <a:pt x="1073889" y="1040314"/>
                </a:cubicBezTo>
                <a:cubicBezTo>
                  <a:pt x="1080729" y="1057955"/>
                  <a:pt x="1257759" y="1069666"/>
                  <a:pt x="1243582" y="1090931"/>
                </a:cubicBezTo>
                <a:cubicBezTo>
                  <a:pt x="1218773" y="1076754"/>
                  <a:pt x="1211948" y="1238213"/>
                  <a:pt x="1182834" y="1266278"/>
                </a:cubicBezTo>
                <a:cubicBezTo>
                  <a:pt x="1153720" y="1294343"/>
                  <a:pt x="1126413" y="1258134"/>
                  <a:pt x="1068895" y="1259320"/>
                </a:cubicBezTo>
                <a:cubicBezTo>
                  <a:pt x="1011377" y="1260506"/>
                  <a:pt x="936129" y="1260279"/>
                  <a:pt x="837724" y="1273397"/>
                </a:cubicBezTo>
                <a:cubicBezTo>
                  <a:pt x="739319" y="1286515"/>
                  <a:pt x="554290" y="1355608"/>
                  <a:pt x="478465" y="1338026"/>
                </a:cubicBezTo>
                <a:cubicBezTo>
                  <a:pt x="402640" y="1320444"/>
                  <a:pt x="409695" y="1227136"/>
                  <a:pt x="382772" y="1167905"/>
                </a:cubicBezTo>
                <a:cubicBezTo>
                  <a:pt x="365051" y="1128919"/>
                  <a:pt x="353365" y="1086579"/>
                  <a:pt x="329610" y="1050947"/>
                </a:cubicBezTo>
                <a:cubicBezTo>
                  <a:pt x="323393" y="1041621"/>
                  <a:pt x="308345" y="1043858"/>
                  <a:pt x="297712" y="1040314"/>
                </a:cubicBezTo>
                <a:cubicBezTo>
                  <a:pt x="283535" y="1054491"/>
                  <a:pt x="274202" y="1076505"/>
                  <a:pt x="255182" y="1082845"/>
                </a:cubicBezTo>
                <a:cubicBezTo>
                  <a:pt x="245672" y="1086015"/>
                  <a:pt x="239171" y="1070117"/>
                  <a:pt x="233917" y="1061579"/>
                </a:cubicBezTo>
                <a:cubicBezTo>
                  <a:pt x="55311" y="771345"/>
                  <a:pt x="105372" y="864791"/>
                  <a:pt x="0" y="561849"/>
                </a:cubicBezTo>
                <a:cubicBezTo>
                  <a:pt x="10633" y="554761"/>
                  <a:pt x="20245" y="545828"/>
                  <a:pt x="31898" y="540584"/>
                </a:cubicBezTo>
                <a:cubicBezTo>
                  <a:pt x="91318" y="513845"/>
                  <a:pt x="164772" y="510352"/>
                  <a:pt x="212651" y="466156"/>
                </a:cubicBezTo>
                <a:cubicBezTo>
                  <a:pt x="262745" y="419915"/>
                  <a:pt x="267028" y="339630"/>
                  <a:pt x="308344" y="285403"/>
                </a:cubicBezTo>
                <a:cubicBezTo>
                  <a:pt x="325661" y="262674"/>
                  <a:pt x="357963" y="257049"/>
                  <a:pt x="382772" y="242872"/>
                </a:cubicBezTo>
                <a:lnTo>
                  <a:pt x="765544" y="253505"/>
                </a:lnTo>
                <a:cubicBezTo>
                  <a:pt x="814842" y="259935"/>
                  <a:pt x="622471" y="533174"/>
                  <a:pt x="664110" y="564403"/>
                </a:cubicBezTo>
                <a:cubicBezTo>
                  <a:pt x="657022" y="507696"/>
                  <a:pt x="853192" y="241526"/>
                  <a:pt x="893135" y="168445"/>
                </a:cubicBezTo>
                <a:cubicBezTo>
                  <a:pt x="933078" y="95364"/>
                  <a:pt x="895274" y="137805"/>
                  <a:pt x="903768" y="125914"/>
                </a:cubicBezTo>
                <a:cubicBezTo>
                  <a:pt x="914068" y="111494"/>
                  <a:pt x="932121" y="104649"/>
                  <a:pt x="946298" y="94017"/>
                </a:cubicBezTo>
                <a:cubicBezTo>
                  <a:pt x="967563" y="108194"/>
                  <a:pt x="1044221" y="431286"/>
                  <a:pt x="1068467" y="439367"/>
                </a:cubicBezTo>
                <a:cubicBezTo>
                  <a:pt x="1119516" y="456382"/>
                  <a:pt x="1090706" y="218915"/>
                  <a:pt x="1116419" y="189710"/>
                </a:cubicBezTo>
                <a:cubicBezTo>
                  <a:pt x="1142132" y="160505"/>
                  <a:pt x="1185304" y="242462"/>
                  <a:pt x="1222744" y="264138"/>
                </a:cubicBezTo>
                <a:cubicBezTo>
                  <a:pt x="1240943" y="274675"/>
                  <a:pt x="1315678" y="371908"/>
                  <a:pt x="1382233" y="327933"/>
                </a:cubicBezTo>
                <a:cubicBezTo>
                  <a:pt x="1448788" y="283958"/>
                  <a:pt x="1561823" y="-6801"/>
                  <a:pt x="1622074" y="287"/>
                </a:cubicBezTo>
                <a:cubicBezTo>
                  <a:pt x="1657516" y="-10346"/>
                  <a:pt x="1659667" y="276869"/>
                  <a:pt x="1669312" y="317300"/>
                </a:cubicBezTo>
                <a:cubicBezTo>
                  <a:pt x="1678957" y="357731"/>
                  <a:pt x="1658185" y="255306"/>
                  <a:pt x="1679944" y="242872"/>
                </a:cubicBezTo>
                <a:cubicBezTo>
                  <a:pt x="1720066" y="219945"/>
                  <a:pt x="1772093" y="235784"/>
                  <a:pt x="1818168" y="232240"/>
                </a:cubicBezTo>
                <a:cubicBezTo>
                  <a:pt x="1892596" y="235784"/>
                  <a:pt x="1968505" y="227675"/>
                  <a:pt x="2041451" y="242872"/>
                </a:cubicBezTo>
                <a:cubicBezTo>
                  <a:pt x="2058800" y="246486"/>
                  <a:pt x="2061816" y="271948"/>
                  <a:pt x="2073349" y="285403"/>
                </a:cubicBezTo>
                <a:cubicBezTo>
                  <a:pt x="2083135" y="296820"/>
                  <a:pt x="2092192" y="309840"/>
                  <a:pt x="2105247" y="317300"/>
                </a:cubicBezTo>
                <a:cubicBezTo>
                  <a:pt x="2142429" y="338547"/>
                  <a:pt x="2184419" y="350310"/>
                  <a:pt x="2222205" y="370463"/>
                </a:cubicBezTo>
                <a:cubicBezTo>
                  <a:pt x="2329483" y="427679"/>
                  <a:pt x="2212643" y="384998"/>
                  <a:pt x="2296633" y="412993"/>
                </a:cubicBezTo>
                <a:cubicBezTo>
                  <a:pt x="2314308" y="466018"/>
                  <a:pt x="2336774" y="502833"/>
                  <a:pt x="2307265" y="561849"/>
                </a:cubicBezTo>
                <a:cubicBezTo>
                  <a:pt x="2300177" y="576026"/>
                  <a:pt x="2280277" y="580006"/>
                  <a:pt x="2264735" y="583114"/>
                </a:cubicBezTo>
                <a:cubicBezTo>
                  <a:pt x="2208696" y="594322"/>
                  <a:pt x="2094614" y="604379"/>
                  <a:pt x="2094614" y="604379"/>
                </a:cubicBezTo>
                <a:cubicBezTo>
                  <a:pt x="2087526" y="615012"/>
                  <a:pt x="2083328" y="628294"/>
                  <a:pt x="2073349" y="636277"/>
                </a:cubicBezTo>
                <a:cubicBezTo>
                  <a:pt x="2064597" y="643279"/>
                  <a:pt x="2048626" y="638300"/>
                  <a:pt x="2041451" y="646910"/>
                </a:cubicBezTo>
                <a:cubicBezTo>
                  <a:pt x="2029233" y="661572"/>
                  <a:pt x="2029655" y="683501"/>
                  <a:pt x="2020186" y="700072"/>
                </a:cubicBezTo>
                <a:cubicBezTo>
                  <a:pt x="2015212" y="708776"/>
                  <a:pt x="2006009" y="714249"/>
                  <a:pt x="1998921" y="721338"/>
                </a:cubicBezTo>
                <a:cubicBezTo>
                  <a:pt x="1974543" y="794473"/>
                  <a:pt x="2010129" y="707887"/>
                  <a:pt x="1945758" y="785133"/>
                </a:cubicBezTo>
                <a:cubicBezTo>
                  <a:pt x="1938583" y="793743"/>
                  <a:pt x="1939541" y="806729"/>
                  <a:pt x="1935126" y="817031"/>
                </a:cubicBezTo>
                <a:cubicBezTo>
                  <a:pt x="1928882" y="831599"/>
                  <a:pt x="1922262" y="846120"/>
                  <a:pt x="1913861" y="859561"/>
                </a:cubicBezTo>
                <a:cubicBezTo>
                  <a:pt x="1833947" y="987422"/>
                  <a:pt x="1932616" y="806663"/>
                  <a:pt x="1850065" y="955254"/>
                </a:cubicBezTo>
                <a:cubicBezTo>
                  <a:pt x="1842368" y="969109"/>
                  <a:pt x="1837200" y="984343"/>
                  <a:pt x="1828800" y="997784"/>
                </a:cubicBezTo>
                <a:cubicBezTo>
                  <a:pt x="1819408" y="1012811"/>
                  <a:pt x="1807203" y="1025894"/>
                  <a:pt x="1796903" y="1040314"/>
                </a:cubicBezTo>
                <a:cubicBezTo>
                  <a:pt x="1789475" y="1050713"/>
                  <a:pt x="1783818" y="1062395"/>
                  <a:pt x="1775637" y="1072212"/>
                </a:cubicBezTo>
                <a:cubicBezTo>
                  <a:pt x="1766011" y="1083763"/>
                  <a:pt x="1753366" y="1092558"/>
                  <a:pt x="1743740" y="1104110"/>
                </a:cubicBezTo>
                <a:cubicBezTo>
                  <a:pt x="1710685" y="1143776"/>
                  <a:pt x="1732559" y="1140956"/>
                  <a:pt x="1679944" y="1178538"/>
                </a:cubicBezTo>
                <a:cubicBezTo>
                  <a:pt x="1670824" y="1185052"/>
                  <a:pt x="1658679" y="1185626"/>
                  <a:pt x="1648047" y="1189170"/>
                </a:cubicBezTo>
                <a:cubicBezTo>
                  <a:pt x="1640959" y="1203347"/>
                  <a:pt x="1636929" y="1219524"/>
                  <a:pt x="1626782" y="1231700"/>
                </a:cubicBezTo>
                <a:cubicBezTo>
                  <a:pt x="1618601" y="1241517"/>
                  <a:pt x="1603065" y="1243148"/>
                  <a:pt x="1594884" y="1252965"/>
                </a:cubicBezTo>
                <a:cubicBezTo>
                  <a:pt x="1584737" y="1265142"/>
                  <a:pt x="1583766" y="1283319"/>
                  <a:pt x="1573619" y="1295496"/>
                </a:cubicBezTo>
                <a:cubicBezTo>
                  <a:pt x="1538772" y="1337313"/>
                  <a:pt x="1744085" y="746254"/>
                  <a:pt x="1731680" y="735621"/>
                </a:cubicBezTo>
                <a:close/>
              </a:path>
            </a:pathLst>
          </a:custGeom>
          <a:pattFill prst="pct5">
            <a:fgClr>
              <a:srgbClr val="A37B74"/>
            </a:fgClr>
            <a:bgClr>
              <a:schemeClr val="bg1"/>
            </a:bgClr>
          </a:pattFill>
          <a:ln>
            <a:solidFill>
              <a:srgbClr val="FF0000"/>
            </a:solidFill>
          </a:ln>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Oval 53">
            <a:extLst>
              <a:ext uri="{FF2B5EF4-FFF2-40B4-BE49-F238E27FC236}">
                <a16:creationId xmlns:a16="http://schemas.microsoft.com/office/drawing/2014/main" id="{7967EEC6-FD27-5177-5F16-9D67F0A0079A}"/>
              </a:ext>
            </a:extLst>
          </p:cNvPr>
          <p:cNvSpPr/>
          <p:nvPr/>
        </p:nvSpPr>
        <p:spPr>
          <a:xfrm rot="19461654">
            <a:off x="5894100" y="5227847"/>
            <a:ext cx="455010" cy="747881"/>
          </a:xfrm>
          <a:custGeom>
            <a:avLst/>
            <a:gdLst>
              <a:gd name="connsiteX0" fmla="*/ 0 w 825394"/>
              <a:gd name="connsiteY0" fmla="*/ 462205 h 924409"/>
              <a:gd name="connsiteX1" fmla="*/ 412697 w 825394"/>
              <a:gd name="connsiteY1" fmla="*/ 0 h 924409"/>
              <a:gd name="connsiteX2" fmla="*/ 825394 w 825394"/>
              <a:gd name="connsiteY2" fmla="*/ 462205 h 924409"/>
              <a:gd name="connsiteX3" fmla="*/ 412697 w 825394"/>
              <a:gd name="connsiteY3" fmla="*/ 924410 h 924409"/>
              <a:gd name="connsiteX4" fmla="*/ 0 w 825394"/>
              <a:gd name="connsiteY4" fmla="*/ 462205 h 924409"/>
              <a:gd name="connsiteX0" fmla="*/ 7 w 825401"/>
              <a:gd name="connsiteY0" fmla="*/ 110152 h 572357"/>
              <a:gd name="connsiteX1" fmla="*/ 404508 w 825401"/>
              <a:gd name="connsiteY1" fmla="*/ 123260 h 572357"/>
              <a:gd name="connsiteX2" fmla="*/ 825401 w 825401"/>
              <a:gd name="connsiteY2" fmla="*/ 110152 h 572357"/>
              <a:gd name="connsiteX3" fmla="*/ 412704 w 825401"/>
              <a:gd name="connsiteY3" fmla="*/ 572357 h 572357"/>
              <a:gd name="connsiteX4" fmla="*/ 7 w 825401"/>
              <a:gd name="connsiteY4" fmla="*/ 110152 h 572357"/>
              <a:gd name="connsiteX0" fmla="*/ 9 w 691895"/>
              <a:gd name="connsiteY0" fmla="*/ 11639 h 744105"/>
              <a:gd name="connsiteX1" fmla="*/ 271002 w 691895"/>
              <a:gd name="connsiteY1" fmla="*/ 289919 h 744105"/>
              <a:gd name="connsiteX2" fmla="*/ 691895 w 691895"/>
              <a:gd name="connsiteY2" fmla="*/ 276811 h 744105"/>
              <a:gd name="connsiteX3" fmla="*/ 279198 w 691895"/>
              <a:gd name="connsiteY3" fmla="*/ 739016 h 744105"/>
              <a:gd name="connsiteX4" fmla="*/ 9 w 691895"/>
              <a:gd name="connsiteY4" fmla="*/ 11639 h 744105"/>
              <a:gd name="connsiteX0" fmla="*/ 8 w 497709"/>
              <a:gd name="connsiteY0" fmla="*/ 12442 h 740007"/>
              <a:gd name="connsiteX1" fmla="*/ 271001 w 497709"/>
              <a:gd name="connsiteY1" fmla="*/ 290722 h 740007"/>
              <a:gd name="connsiteX2" fmla="*/ 497709 w 497709"/>
              <a:gd name="connsiteY2" fmla="*/ 74704 h 740007"/>
              <a:gd name="connsiteX3" fmla="*/ 279197 w 497709"/>
              <a:gd name="connsiteY3" fmla="*/ 739819 h 740007"/>
              <a:gd name="connsiteX4" fmla="*/ 8 w 497709"/>
              <a:gd name="connsiteY4" fmla="*/ 12442 h 740007"/>
              <a:gd name="connsiteX0" fmla="*/ 3436 w 520690"/>
              <a:gd name="connsiteY0" fmla="*/ 12442 h 687561"/>
              <a:gd name="connsiteX1" fmla="*/ 274429 w 520690"/>
              <a:gd name="connsiteY1" fmla="*/ 290722 h 687561"/>
              <a:gd name="connsiteX2" fmla="*/ 501137 w 520690"/>
              <a:gd name="connsiteY2" fmla="*/ 74704 h 687561"/>
              <a:gd name="connsiteX3" fmla="*/ 475924 w 520690"/>
              <a:gd name="connsiteY3" fmla="*/ 687347 h 687561"/>
              <a:gd name="connsiteX4" fmla="*/ 3436 w 520690"/>
              <a:gd name="connsiteY4" fmla="*/ 12442 h 687561"/>
              <a:gd name="connsiteX0" fmla="*/ 2477 w 519731"/>
              <a:gd name="connsiteY0" fmla="*/ 58511 h 733630"/>
              <a:gd name="connsiteX1" fmla="*/ 297982 w 519731"/>
              <a:gd name="connsiteY1" fmla="*/ 85465 h 733630"/>
              <a:gd name="connsiteX2" fmla="*/ 500178 w 519731"/>
              <a:gd name="connsiteY2" fmla="*/ 120773 h 733630"/>
              <a:gd name="connsiteX3" fmla="*/ 474965 w 519731"/>
              <a:gd name="connsiteY3" fmla="*/ 733416 h 733630"/>
              <a:gd name="connsiteX4" fmla="*/ 2477 w 519731"/>
              <a:gd name="connsiteY4" fmla="*/ 58511 h 733630"/>
              <a:gd name="connsiteX0" fmla="*/ 1624 w 697120"/>
              <a:gd name="connsiteY0" fmla="*/ 362625 h 749539"/>
              <a:gd name="connsiteX1" fmla="*/ 463441 w 697120"/>
              <a:gd name="connsiteY1" fmla="*/ 98392 h 749539"/>
              <a:gd name="connsiteX2" fmla="*/ 665637 w 697120"/>
              <a:gd name="connsiteY2" fmla="*/ 133700 h 749539"/>
              <a:gd name="connsiteX3" fmla="*/ 640424 w 697120"/>
              <a:gd name="connsiteY3" fmla="*/ 746343 h 749539"/>
              <a:gd name="connsiteX4" fmla="*/ 1624 w 697120"/>
              <a:gd name="connsiteY4" fmla="*/ 362625 h 749539"/>
              <a:gd name="connsiteX0" fmla="*/ 3067 w 455010"/>
              <a:gd name="connsiteY0" fmla="*/ 340646 h 747881"/>
              <a:gd name="connsiteX1" fmla="*/ 237546 w 455010"/>
              <a:gd name="connsiteY1" fmla="*/ 97403 h 747881"/>
              <a:gd name="connsiteX2" fmla="*/ 439742 w 455010"/>
              <a:gd name="connsiteY2" fmla="*/ 132711 h 747881"/>
              <a:gd name="connsiteX3" fmla="*/ 414529 w 455010"/>
              <a:gd name="connsiteY3" fmla="*/ 745354 h 747881"/>
              <a:gd name="connsiteX4" fmla="*/ 3067 w 455010"/>
              <a:gd name="connsiteY4" fmla="*/ 340646 h 74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010" h="747881">
                <a:moveTo>
                  <a:pt x="3067" y="340646"/>
                </a:moveTo>
                <a:cubicBezTo>
                  <a:pt x="-26430" y="232654"/>
                  <a:pt x="164767" y="132059"/>
                  <a:pt x="237546" y="97403"/>
                </a:cubicBezTo>
                <a:cubicBezTo>
                  <a:pt x="310325" y="62747"/>
                  <a:pt x="439742" y="-122558"/>
                  <a:pt x="439742" y="132711"/>
                </a:cubicBezTo>
                <a:cubicBezTo>
                  <a:pt x="439742" y="387980"/>
                  <a:pt x="487308" y="710698"/>
                  <a:pt x="414529" y="745354"/>
                </a:cubicBezTo>
                <a:cubicBezTo>
                  <a:pt x="341750" y="780010"/>
                  <a:pt x="32564" y="448638"/>
                  <a:pt x="3067" y="340646"/>
                </a:cubicBezTo>
                <a:close/>
              </a:path>
            </a:pathLst>
          </a:custGeom>
          <a:pattFill prst="pct5">
            <a:fgClr>
              <a:srgbClr val="A37B74"/>
            </a:fgClr>
            <a:bgClr>
              <a:schemeClr val="bg1"/>
            </a:bgClr>
          </a:pattFill>
          <a:ln>
            <a:solidFill>
              <a:srgbClr val="FF0000"/>
            </a:solidFill>
          </a:ln>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5" name="Picture 54">
            <a:extLst>
              <a:ext uri="{FF2B5EF4-FFF2-40B4-BE49-F238E27FC236}">
                <a16:creationId xmlns:a16="http://schemas.microsoft.com/office/drawing/2014/main" id="{0129FEF9-13F8-3702-234C-542AA088D028}"/>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974" b="89895" l="9892" r="94245">
                        <a14:foregroundMark x1="94245" y1="42913" x2="92626" y2="48688"/>
                        <a14:backgroundMark x1="71763" y1="54724" x2="43885" y2="49213"/>
                        <a14:backgroundMark x1="43885" y1="49213" x2="44784" y2="45801"/>
                        <a14:backgroundMark x1="30576" y1="10236" x2="26978" y2="90289"/>
                      </a14:backgroundRemoval>
                    </a14:imgEffect>
                  </a14:imgLayer>
                </a14:imgProps>
              </a:ext>
            </a:extLst>
          </a:blip>
          <a:srcRect l="46926" t="27087" b="43957"/>
          <a:stretch/>
        </p:blipFill>
        <p:spPr>
          <a:xfrm rot="5400000">
            <a:off x="3750803" y="5586010"/>
            <a:ext cx="1209668" cy="904487"/>
          </a:xfrm>
          <a:prstGeom prst="rect">
            <a:avLst/>
          </a:prstGeom>
        </p:spPr>
      </p:pic>
      <p:sp>
        <p:nvSpPr>
          <p:cNvPr id="56" name="TextBox 55">
            <a:extLst>
              <a:ext uri="{FF2B5EF4-FFF2-40B4-BE49-F238E27FC236}">
                <a16:creationId xmlns:a16="http://schemas.microsoft.com/office/drawing/2014/main" id="{BB2F564E-A448-E751-0067-357474CE1B26}"/>
              </a:ext>
            </a:extLst>
          </p:cNvPr>
          <p:cNvSpPr txBox="1"/>
          <p:nvPr/>
        </p:nvSpPr>
        <p:spPr>
          <a:xfrm>
            <a:off x="771189" y="5885970"/>
            <a:ext cx="2714295" cy="646331"/>
          </a:xfrm>
          <a:prstGeom prst="rect">
            <a:avLst/>
          </a:prstGeom>
          <a:noFill/>
        </p:spPr>
        <p:txBody>
          <a:bodyPr wrap="square" rtlCol="0">
            <a:spAutoFit/>
          </a:bodyPr>
          <a:lstStyle/>
          <a:p>
            <a:r>
              <a:rPr lang="en-US" b="1" dirty="0">
                <a:solidFill>
                  <a:srgbClr val="FF0000"/>
                </a:solidFill>
                <a:effectLst>
                  <a:outerShdw blurRad="38100" dist="38100" dir="2700000" algn="tl">
                    <a:srgbClr val="000000">
                      <a:alpha val="43137"/>
                    </a:srgbClr>
                  </a:outerShdw>
                </a:effectLst>
              </a:rPr>
              <a:t>Actual chunk of meat recovered from a thimble</a:t>
            </a:r>
          </a:p>
        </p:txBody>
      </p:sp>
      <p:cxnSp>
        <p:nvCxnSpPr>
          <p:cNvPr id="57" name="Straight Arrow Connector 56">
            <a:extLst>
              <a:ext uri="{FF2B5EF4-FFF2-40B4-BE49-F238E27FC236}">
                <a16:creationId xmlns:a16="http://schemas.microsoft.com/office/drawing/2014/main" id="{3AA71CD2-845E-8BBA-051B-A717235181D4}"/>
              </a:ext>
            </a:extLst>
          </p:cNvPr>
          <p:cNvCxnSpPr>
            <a:cxnSpLocks/>
            <a:stCxn id="56" idx="3"/>
          </p:cNvCxnSpPr>
          <p:nvPr/>
        </p:nvCxnSpPr>
        <p:spPr>
          <a:xfrm flipV="1">
            <a:off x="3485484" y="6121592"/>
            <a:ext cx="549990" cy="8754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61" name="Picture 60">
            <a:extLst>
              <a:ext uri="{FF2B5EF4-FFF2-40B4-BE49-F238E27FC236}">
                <a16:creationId xmlns:a16="http://schemas.microsoft.com/office/drawing/2014/main" id="{AACE46CD-7712-BC8B-7809-FF4FFD7B4FE9}"/>
              </a:ext>
            </a:extLst>
          </p:cNvPr>
          <p:cNvPicPr>
            <a:picLocks noChangeAspect="1"/>
          </p:cNvPicPr>
          <p:nvPr/>
        </p:nvPicPr>
        <p:blipFill>
          <a:blip r:embed="rId10"/>
          <a:stretch>
            <a:fillRect/>
          </a:stretch>
        </p:blipFill>
        <p:spPr>
          <a:xfrm>
            <a:off x="8673760" y="5119898"/>
            <a:ext cx="3172603" cy="1597513"/>
          </a:xfrm>
          <a:prstGeom prst="rect">
            <a:avLst/>
          </a:prstGeom>
        </p:spPr>
      </p:pic>
      <p:sp>
        <p:nvSpPr>
          <p:cNvPr id="62" name="TextBox 61">
            <a:extLst>
              <a:ext uri="{FF2B5EF4-FFF2-40B4-BE49-F238E27FC236}">
                <a16:creationId xmlns:a16="http://schemas.microsoft.com/office/drawing/2014/main" id="{F0CEC25E-8045-CA98-8A30-D7397001DD93}"/>
              </a:ext>
            </a:extLst>
          </p:cNvPr>
          <p:cNvSpPr txBox="1"/>
          <p:nvPr/>
        </p:nvSpPr>
        <p:spPr>
          <a:xfrm>
            <a:off x="8773247" y="6136545"/>
            <a:ext cx="1364620" cy="369332"/>
          </a:xfrm>
          <a:prstGeom prst="rect">
            <a:avLst/>
          </a:prstGeom>
          <a:noFill/>
        </p:spPr>
        <p:txBody>
          <a:bodyPr wrap="square" rtlCol="0">
            <a:spAutoFit/>
          </a:bodyPr>
          <a:lstStyle/>
          <a:p>
            <a:r>
              <a:rPr lang="en-US" b="1" dirty="0">
                <a:solidFill>
                  <a:srgbClr val="FF0000"/>
                </a:solidFill>
                <a:effectLst>
                  <a:outerShdw blurRad="38100" dist="38100" dir="2700000" algn="tl">
                    <a:srgbClr val="000000">
                      <a:alpha val="43137"/>
                    </a:srgbClr>
                  </a:outerShdw>
                </a:effectLst>
              </a:rPr>
              <a:t>Actual Molt</a:t>
            </a:r>
          </a:p>
        </p:txBody>
      </p:sp>
      <p:pic>
        <p:nvPicPr>
          <p:cNvPr id="6146" name="Picture 2" descr="Meet 'Salt Bae,' the Turkish Chef Whose Signature Move Made Him an Internet  Sensation">
            <a:extLst>
              <a:ext uri="{FF2B5EF4-FFF2-40B4-BE49-F238E27FC236}">
                <a16:creationId xmlns:a16="http://schemas.microsoft.com/office/drawing/2014/main" id="{B1BA6584-1C9B-DD6F-FF2B-1E31D3C5098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6560" y="1193843"/>
            <a:ext cx="1426474" cy="1421866"/>
          </a:xfrm>
          <a:prstGeom prst="rect">
            <a:avLst/>
          </a:prstGeom>
          <a:noFill/>
          <a:extLst>
            <a:ext uri="{909E8E84-426E-40DD-AFC4-6F175D3DCCD1}">
              <a14:hiddenFill xmlns:a14="http://schemas.microsoft.com/office/drawing/2010/main">
                <a:solidFill>
                  <a:srgbClr val="FFFFFF"/>
                </a:solidFill>
              </a14:hiddenFill>
            </a:ext>
          </a:extLst>
        </p:spPr>
      </p:pic>
      <p:sp>
        <p:nvSpPr>
          <p:cNvPr id="63" name="TextBox 62">
            <a:extLst>
              <a:ext uri="{FF2B5EF4-FFF2-40B4-BE49-F238E27FC236}">
                <a16:creationId xmlns:a16="http://schemas.microsoft.com/office/drawing/2014/main" id="{FC0791D8-5B92-D96F-1C31-7EAA6C1A59A4}"/>
              </a:ext>
            </a:extLst>
          </p:cNvPr>
          <p:cNvSpPr txBox="1"/>
          <p:nvPr/>
        </p:nvSpPr>
        <p:spPr>
          <a:xfrm>
            <a:off x="499959" y="2634185"/>
            <a:ext cx="641522" cy="369332"/>
          </a:xfrm>
          <a:prstGeom prst="rect">
            <a:avLst/>
          </a:prstGeom>
          <a:noFill/>
        </p:spPr>
        <p:txBody>
          <a:bodyPr wrap="none" rtlCol="0">
            <a:spAutoFit/>
          </a:bodyPr>
          <a:lstStyle/>
          <a:p>
            <a:r>
              <a:rPr lang="en-US" dirty="0">
                <a:solidFill>
                  <a:srgbClr val="FF0000"/>
                </a:solidFill>
              </a:rPr>
              <a:t>U</a:t>
            </a:r>
            <a:r>
              <a:rPr lang="en-US" baseline="-25000" dirty="0">
                <a:solidFill>
                  <a:srgbClr val="FF0000"/>
                </a:solidFill>
              </a:rPr>
              <a:t>3</a:t>
            </a:r>
            <a:r>
              <a:rPr lang="en-US" dirty="0">
                <a:solidFill>
                  <a:srgbClr val="FF0000"/>
                </a:solidFill>
              </a:rPr>
              <a:t>O</a:t>
            </a:r>
            <a:r>
              <a:rPr lang="en-US" baseline="-25000" dirty="0">
                <a:solidFill>
                  <a:srgbClr val="FF0000"/>
                </a:solidFill>
              </a:rPr>
              <a:t>8</a:t>
            </a:r>
            <a:endParaRPr lang="en-US" dirty="0">
              <a:solidFill>
                <a:srgbClr val="FF0000"/>
              </a:solidFill>
            </a:endParaRPr>
          </a:p>
        </p:txBody>
      </p:sp>
      <p:cxnSp>
        <p:nvCxnSpPr>
          <p:cNvPr id="6144" name="Straight Arrow Connector 6143">
            <a:extLst>
              <a:ext uri="{FF2B5EF4-FFF2-40B4-BE49-F238E27FC236}">
                <a16:creationId xmlns:a16="http://schemas.microsoft.com/office/drawing/2014/main" id="{32F3C284-9498-6E54-0CCE-B179C3C4E0BA}"/>
              </a:ext>
            </a:extLst>
          </p:cNvPr>
          <p:cNvCxnSpPr>
            <a:cxnSpLocks/>
            <a:stCxn id="63" idx="0"/>
          </p:cNvCxnSpPr>
          <p:nvPr/>
        </p:nvCxnSpPr>
        <p:spPr>
          <a:xfrm flipH="1" flipV="1">
            <a:off x="561454" y="2398343"/>
            <a:ext cx="259266" cy="3102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039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614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14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animBg="1"/>
      <p:bldP spid="50" grpId="0" animBg="1"/>
      <p:bldP spid="48" grpId="0" animBg="1"/>
      <p:bldP spid="45" grpId="0" animBg="1"/>
      <p:bldP spid="46" grpId="0"/>
      <p:bldP spid="52" grpId="0" animBg="1"/>
      <p:bldP spid="54" grpId="0" animBg="1"/>
      <p:bldP spid="56" grpId="0"/>
      <p:bldP spid="62" grpId="0"/>
      <p:bldP spid="6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3F85D-A4B8-9557-E280-8639529D0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10A907-6C3B-31EB-35BF-1C0CAB954E8F}"/>
              </a:ext>
            </a:extLst>
          </p:cNvPr>
          <p:cNvSpPr>
            <a:spLocks noGrp="1"/>
          </p:cNvSpPr>
          <p:nvPr>
            <p:ph type="title"/>
          </p:nvPr>
        </p:nvSpPr>
        <p:spPr>
          <a:xfrm>
            <a:off x="574040" y="0"/>
            <a:ext cx="10515600" cy="1325563"/>
          </a:xfrm>
        </p:spPr>
        <p:txBody>
          <a:bodyPr>
            <a:normAutofit/>
          </a:bodyPr>
          <a:lstStyle/>
          <a:p>
            <a:r>
              <a:rPr lang="en-US" sz="3800" dirty="0"/>
              <a:t>Operator Experience </a:t>
            </a:r>
            <a:r>
              <a:rPr lang="en-US" sz="3800" baseline="-25000" dirty="0"/>
              <a:t>Courtesy of Jacob Seiter</a:t>
            </a:r>
            <a:endParaRPr lang="en-US" sz="3800" dirty="0"/>
          </a:p>
        </p:txBody>
      </p:sp>
      <p:grpSp>
        <p:nvGrpSpPr>
          <p:cNvPr id="14" name="Group 13">
            <a:extLst>
              <a:ext uri="{FF2B5EF4-FFF2-40B4-BE49-F238E27FC236}">
                <a16:creationId xmlns:a16="http://schemas.microsoft.com/office/drawing/2014/main" id="{4C4A1913-315A-6CAE-8C86-507DF59A18CA}"/>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D1AB5C31-DE63-1408-1290-DAEC0340EC99}"/>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DF113E02-0D0B-4FB6-924E-44CD7CA4C931}"/>
                </a:ext>
              </a:extLst>
            </p:cNvPr>
            <p:cNvPicPr>
              <a:picLocks noChangeAspect="1"/>
            </p:cNvPicPr>
            <p:nvPr/>
          </p:nvPicPr>
          <p:blipFill rotWithShape="1">
            <a:blip r:embed="rId5"/>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0AD3EE8F-4835-879D-3CF9-18A40FF8CC61}"/>
              </a:ext>
            </a:extLst>
          </p:cNvPr>
          <p:cNvSpPr>
            <a:spLocks noGrp="1"/>
          </p:cNvSpPr>
          <p:nvPr>
            <p:ph type="sldNum" sz="quarter" idx="12"/>
          </p:nvPr>
        </p:nvSpPr>
        <p:spPr/>
        <p:txBody>
          <a:bodyPr/>
          <a:lstStyle/>
          <a:p>
            <a:fld id="{61C45A3A-841E-C04D-A6C3-2A644B41F8FE}" type="slidenum">
              <a:rPr lang="en-US" smtClean="0"/>
              <a:t>33</a:t>
            </a:fld>
            <a:endParaRPr lang="en-US"/>
          </a:p>
        </p:txBody>
      </p:sp>
      <p:pic>
        <p:nvPicPr>
          <p:cNvPr id="3" name="Picture 2" descr="A picture containing text, indoor&#10;&#10;Description automatically generated">
            <a:extLst>
              <a:ext uri="{FF2B5EF4-FFF2-40B4-BE49-F238E27FC236}">
                <a16:creationId xmlns:a16="http://schemas.microsoft.com/office/drawing/2014/main" id="{B2A05820-7993-3064-C19E-77C76EEDD388}"/>
              </a:ext>
            </a:extLst>
          </p:cNvPr>
          <p:cNvPicPr>
            <a:picLocks noChangeAspect="1"/>
          </p:cNvPicPr>
          <p:nvPr/>
        </p:nvPicPr>
        <p:blipFill>
          <a:blip r:embed="rId6"/>
          <a:stretch>
            <a:fillRect/>
          </a:stretch>
        </p:blipFill>
        <p:spPr>
          <a:xfrm rot="5400000">
            <a:off x="-21566" y="1103743"/>
            <a:ext cx="3711493" cy="3668367"/>
          </a:xfrm>
          <a:prstGeom prst="rect">
            <a:avLst/>
          </a:prstGeom>
        </p:spPr>
      </p:pic>
      <p:pic>
        <p:nvPicPr>
          <p:cNvPr id="4" name="sound of feburary 3rd">
            <a:hlinkClick r:id="" action="ppaction://media"/>
            <a:extLst>
              <a:ext uri="{FF2B5EF4-FFF2-40B4-BE49-F238E27FC236}">
                <a16:creationId xmlns:a16="http://schemas.microsoft.com/office/drawing/2014/main" id="{2384D6FC-A899-AA8E-B29E-737501468F2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35863" y="1186979"/>
            <a:ext cx="609600" cy="609600"/>
          </a:xfrm>
          <a:prstGeom prst="rect">
            <a:avLst/>
          </a:prstGeom>
        </p:spPr>
      </p:pic>
      <p:pic>
        <p:nvPicPr>
          <p:cNvPr id="7" name="Picture 6">
            <a:extLst>
              <a:ext uri="{FF2B5EF4-FFF2-40B4-BE49-F238E27FC236}">
                <a16:creationId xmlns:a16="http://schemas.microsoft.com/office/drawing/2014/main" id="{CE2F6534-1CD7-592C-A7D3-5227D6AE52C2}"/>
              </a:ext>
            </a:extLst>
          </p:cNvPr>
          <p:cNvPicPr>
            <a:picLocks noChangeAspect="1"/>
          </p:cNvPicPr>
          <p:nvPr/>
        </p:nvPicPr>
        <p:blipFill>
          <a:blip r:embed="rId8"/>
          <a:stretch>
            <a:fillRect/>
          </a:stretch>
        </p:blipFill>
        <p:spPr>
          <a:xfrm>
            <a:off x="55752" y="3814280"/>
            <a:ext cx="3626543" cy="2730136"/>
          </a:xfrm>
          <a:prstGeom prst="rect">
            <a:avLst/>
          </a:prstGeom>
        </p:spPr>
      </p:pic>
      <p:sp>
        <p:nvSpPr>
          <p:cNvPr id="12" name="TextBox 11">
            <a:extLst>
              <a:ext uri="{FF2B5EF4-FFF2-40B4-BE49-F238E27FC236}">
                <a16:creationId xmlns:a16="http://schemas.microsoft.com/office/drawing/2014/main" id="{BDE3E02F-2A57-DAF2-32DA-DECF0EA505A1}"/>
              </a:ext>
            </a:extLst>
          </p:cNvPr>
          <p:cNvSpPr txBox="1"/>
          <p:nvPr/>
        </p:nvSpPr>
        <p:spPr>
          <a:xfrm>
            <a:off x="83668" y="6488668"/>
            <a:ext cx="3113990" cy="369332"/>
          </a:xfrm>
          <a:prstGeom prst="rect">
            <a:avLst/>
          </a:prstGeom>
          <a:noFill/>
        </p:spPr>
        <p:txBody>
          <a:bodyPr wrap="square">
            <a:spAutoFit/>
          </a:bodyPr>
          <a:lstStyle/>
          <a:p>
            <a:pPr algn="ctr"/>
            <a:r>
              <a:rPr lang="en-US" b="1" dirty="0"/>
              <a:t>Power Traces during Startup</a:t>
            </a:r>
          </a:p>
        </p:txBody>
      </p:sp>
      <p:pic>
        <p:nvPicPr>
          <p:cNvPr id="15" name="Picture 14">
            <a:extLst>
              <a:ext uri="{FF2B5EF4-FFF2-40B4-BE49-F238E27FC236}">
                <a16:creationId xmlns:a16="http://schemas.microsoft.com/office/drawing/2014/main" id="{D36667EF-4240-83EC-A4B6-46E92A03BDC7}"/>
              </a:ext>
            </a:extLst>
          </p:cNvPr>
          <p:cNvPicPr>
            <a:picLocks noChangeAspect="1"/>
          </p:cNvPicPr>
          <p:nvPr/>
        </p:nvPicPr>
        <p:blipFill>
          <a:blip r:embed="rId8"/>
          <a:srcRect l="30477" t="39928" r="44775" b="44201"/>
          <a:stretch/>
        </p:blipFill>
        <p:spPr>
          <a:xfrm>
            <a:off x="4004070" y="4435734"/>
            <a:ext cx="3677359" cy="1775495"/>
          </a:xfrm>
          <a:prstGeom prst="rect">
            <a:avLst/>
          </a:prstGeom>
        </p:spPr>
      </p:pic>
      <p:pic>
        <p:nvPicPr>
          <p:cNvPr id="16" name="Picture 15">
            <a:extLst>
              <a:ext uri="{FF2B5EF4-FFF2-40B4-BE49-F238E27FC236}">
                <a16:creationId xmlns:a16="http://schemas.microsoft.com/office/drawing/2014/main" id="{1A76CAEA-8727-4E98-5CC1-925924E3666C}"/>
              </a:ext>
            </a:extLst>
          </p:cNvPr>
          <p:cNvPicPr>
            <a:picLocks noChangeAspect="1"/>
          </p:cNvPicPr>
          <p:nvPr/>
        </p:nvPicPr>
        <p:blipFill>
          <a:blip r:embed="rId9"/>
          <a:srcRect l="33131" t="44873" r="47041" b="45806"/>
          <a:stretch/>
        </p:blipFill>
        <p:spPr>
          <a:xfrm>
            <a:off x="8003204" y="4793673"/>
            <a:ext cx="3782705" cy="1325563"/>
          </a:xfrm>
          <a:prstGeom prst="rect">
            <a:avLst/>
          </a:prstGeom>
        </p:spPr>
      </p:pic>
      <p:sp>
        <p:nvSpPr>
          <p:cNvPr id="18" name="TextBox 17">
            <a:extLst>
              <a:ext uri="{FF2B5EF4-FFF2-40B4-BE49-F238E27FC236}">
                <a16:creationId xmlns:a16="http://schemas.microsoft.com/office/drawing/2014/main" id="{2C9A731A-4E21-63B9-E063-3F8267A5192D}"/>
              </a:ext>
            </a:extLst>
          </p:cNvPr>
          <p:cNvSpPr txBox="1"/>
          <p:nvPr/>
        </p:nvSpPr>
        <p:spPr>
          <a:xfrm>
            <a:off x="4187317" y="6211229"/>
            <a:ext cx="3113990" cy="369332"/>
          </a:xfrm>
          <a:prstGeom prst="rect">
            <a:avLst/>
          </a:prstGeom>
          <a:noFill/>
        </p:spPr>
        <p:txBody>
          <a:bodyPr wrap="square">
            <a:spAutoFit/>
          </a:bodyPr>
          <a:lstStyle/>
          <a:p>
            <a:pPr algn="ctr"/>
            <a:r>
              <a:rPr lang="en-US" b="1" dirty="0"/>
              <a:t>Feb. 3</a:t>
            </a:r>
            <a:r>
              <a:rPr lang="en-US" b="1" baseline="30000" dirty="0"/>
              <a:t>rd</a:t>
            </a:r>
            <a:r>
              <a:rPr lang="en-US" b="1" dirty="0"/>
              <a:t>, 2021</a:t>
            </a:r>
          </a:p>
        </p:txBody>
      </p:sp>
      <p:sp>
        <p:nvSpPr>
          <p:cNvPr id="19" name="TextBox 18">
            <a:extLst>
              <a:ext uri="{FF2B5EF4-FFF2-40B4-BE49-F238E27FC236}">
                <a16:creationId xmlns:a16="http://schemas.microsoft.com/office/drawing/2014/main" id="{62819819-B743-76ED-C12F-7676C83BB20F}"/>
              </a:ext>
            </a:extLst>
          </p:cNvPr>
          <p:cNvSpPr txBox="1"/>
          <p:nvPr/>
        </p:nvSpPr>
        <p:spPr>
          <a:xfrm>
            <a:off x="8337561" y="6211229"/>
            <a:ext cx="3113990" cy="369332"/>
          </a:xfrm>
          <a:prstGeom prst="rect">
            <a:avLst/>
          </a:prstGeom>
          <a:noFill/>
        </p:spPr>
        <p:txBody>
          <a:bodyPr wrap="square">
            <a:spAutoFit/>
          </a:bodyPr>
          <a:lstStyle/>
          <a:p>
            <a:pPr algn="ctr"/>
            <a:r>
              <a:rPr lang="en-US" b="1" dirty="0"/>
              <a:t>Normal startup</a:t>
            </a:r>
          </a:p>
        </p:txBody>
      </p:sp>
      <p:pic>
        <p:nvPicPr>
          <p:cNvPr id="20" name="Picture 19">
            <a:extLst>
              <a:ext uri="{FF2B5EF4-FFF2-40B4-BE49-F238E27FC236}">
                <a16:creationId xmlns:a16="http://schemas.microsoft.com/office/drawing/2014/main" id="{28DAFD3D-9690-B23B-90CB-47ACDA2B8213}"/>
              </a:ext>
            </a:extLst>
          </p:cNvPr>
          <p:cNvPicPr>
            <a:picLocks noChangeAspect="1"/>
          </p:cNvPicPr>
          <p:nvPr/>
        </p:nvPicPr>
        <p:blipFill>
          <a:blip r:embed="rId10"/>
          <a:stretch>
            <a:fillRect/>
          </a:stretch>
        </p:blipFill>
        <p:spPr>
          <a:xfrm>
            <a:off x="4004069" y="1514563"/>
            <a:ext cx="7809977" cy="2374233"/>
          </a:xfrm>
          <a:prstGeom prst="rect">
            <a:avLst/>
          </a:prstGeom>
        </p:spPr>
      </p:pic>
    </p:spTree>
    <p:extLst>
      <p:ext uri="{BB962C8B-B14F-4D97-AF65-F5344CB8AC3E}">
        <p14:creationId xmlns:p14="http://schemas.microsoft.com/office/powerpoint/2010/main" val="4047209118"/>
      </p:ext>
    </p:extLst>
  </p:cSld>
  <p:clrMapOvr>
    <a:masterClrMapping/>
  </p:clrMapOvr>
  <p:timing>
    <p:tnLst>
      <p:par>
        <p:cTn id="1" dur="indefinite" restart="never" nodeType="tmRoot">
          <p:childTnLst>
            <p:audio>
              <p:cMediaNode vol="27551">
                <p:cTn id="2"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625E7-9E9B-24D8-6BA1-5ABA20E83E2E}"/>
            </a:ext>
          </a:extLst>
        </p:cNvPr>
        <p:cNvGrpSpPr/>
        <p:nvPr/>
      </p:nvGrpSpPr>
      <p:grpSpPr>
        <a:xfrm>
          <a:off x="0" y="0"/>
          <a:ext cx="0" cy="0"/>
          <a:chOff x="0" y="0"/>
          <a:chExt cx="0" cy="0"/>
        </a:xfrm>
      </p:grpSpPr>
      <p:pic>
        <p:nvPicPr>
          <p:cNvPr id="23" name="Picture 22" descr="A picture containing candelabrum&#10;&#10;Description automatically generated">
            <a:extLst>
              <a:ext uri="{FF2B5EF4-FFF2-40B4-BE49-F238E27FC236}">
                <a16:creationId xmlns:a16="http://schemas.microsoft.com/office/drawing/2014/main" id="{3395E03A-5EED-8EEE-1D7D-D9FE210B5808}"/>
              </a:ext>
            </a:extLst>
          </p:cNvPr>
          <p:cNvPicPr>
            <a:picLocks noChangeAspect="1"/>
          </p:cNvPicPr>
          <p:nvPr/>
        </p:nvPicPr>
        <p:blipFill>
          <a:blip r:embed="rId3"/>
          <a:stretch>
            <a:fillRect/>
          </a:stretch>
        </p:blipFill>
        <p:spPr>
          <a:xfrm>
            <a:off x="9086848" y="1103492"/>
            <a:ext cx="3105151" cy="5735458"/>
          </a:xfrm>
          <a:prstGeom prst="rect">
            <a:avLst/>
          </a:prstGeom>
        </p:spPr>
      </p:pic>
      <p:sp>
        <p:nvSpPr>
          <p:cNvPr id="2" name="Title 1">
            <a:extLst>
              <a:ext uri="{FF2B5EF4-FFF2-40B4-BE49-F238E27FC236}">
                <a16:creationId xmlns:a16="http://schemas.microsoft.com/office/drawing/2014/main" id="{863E946C-7D75-37B1-7004-B4085D7A247B}"/>
              </a:ext>
            </a:extLst>
          </p:cNvPr>
          <p:cNvSpPr>
            <a:spLocks noGrp="1"/>
          </p:cNvSpPr>
          <p:nvPr>
            <p:ph type="title"/>
          </p:nvPr>
        </p:nvSpPr>
        <p:spPr>
          <a:xfrm>
            <a:off x="574040" y="0"/>
            <a:ext cx="10515600" cy="1325563"/>
          </a:xfrm>
        </p:spPr>
        <p:txBody>
          <a:bodyPr>
            <a:normAutofit/>
          </a:bodyPr>
          <a:lstStyle/>
          <a:p>
            <a:r>
              <a:rPr lang="en-US" sz="3800" dirty="0"/>
              <a:t>The NBSR </a:t>
            </a:r>
            <a:r>
              <a:rPr lang="en-US" sz="2000" dirty="0"/>
              <a:t>Feb. 3</a:t>
            </a:r>
            <a:r>
              <a:rPr lang="en-US" sz="2000" baseline="30000" dirty="0"/>
              <a:t>rd</a:t>
            </a:r>
            <a:r>
              <a:rPr lang="en-US" sz="2000" dirty="0"/>
              <a:t> Incident</a:t>
            </a:r>
          </a:p>
        </p:txBody>
      </p:sp>
      <p:grpSp>
        <p:nvGrpSpPr>
          <p:cNvPr id="14" name="Group 13">
            <a:extLst>
              <a:ext uri="{FF2B5EF4-FFF2-40B4-BE49-F238E27FC236}">
                <a16:creationId xmlns:a16="http://schemas.microsoft.com/office/drawing/2014/main" id="{468B2DC2-A60C-95F2-7FE9-6528D2062118}"/>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3FE535B6-FF4D-3C28-69A6-CF11C8D8954F}"/>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868FFCA8-A310-18CF-C7C1-0CB900D23A1A}"/>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C06692D6-9A1E-0CC9-2FE6-AC137D527DE8}"/>
              </a:ext>
            </a:extLst>
          </p:cNvPr>
          <p:cNvSpPr>
            <a:spLocks noGrp="1"/>
          </p:cNvSpPr>
          <p:nvPr>
            <p:ph type="sldNum" sz="quarter" idx="12"/>
          </p:nvPr>
        </p:nvSpPr>
        <p:spPr>
          <a:xfrm>
            <a:off x="11902239" y="6469931"/>
            <a:ext cx="276225" cy="365125"/>
          </a:xfrm>
        </p:spPr>
        <p:txBody>
          <a:bodyPr/>
          <a:lstStyle/>
          <a:p>
            <a:fld id="{61C45A3A-841E-C04D-A6C3-2A644B41F8FE}" type="slidenum">
              <a:rPr lang="en-US" smtClean="0"/>
              <a:t>34</a:t>
            </a:fld>
            <a:endParaRPr lang="en-US" dirty="0"/>
          </a:p>
        </p:txBody>
      </p:sp>
      <p:sp>
        <p:nvSpPr>
          <p:cNvPr id="10" name="Text Placeholder 5">
            <a:extLst>
              <a:ext uri="{FF2B5EF4-FFF2-40B4-BE49-F238E27FC236}">
                <a16:creationId xmlns:a16="http://schemas.microsoft.com/office/drawing/2014/main" id="{CB4DFB83-0235-F4AC-443E-09142AEA069F}"/>
              </a:ext>
            </a:extLst>
          </p:cNvPr>
          <p:cNvSpPr>
            <a:spLocks noGrp="1"/>
          </p:cNvSpPr>
          <p:nvPr>
            <p:ph type="body" sz="half" idx="2"/>
          </p:nvPr>
        </p:nvSpPr>
        <p:spPr>
          <a:xfrm>
            <a:off x="113707" y="1099797"/>
            <a:ext cx="6560603" cy="5658143"/>
          </a:xfrm>
        </p:spPr>
        <p:txBody>
          <a:bodyPr vert="horz" lIns="91440" tIns="45720" rIns="91440" bIns="45720" rtlCol="0" anchor="t">
            <a:normAutofit/>
          </a:bodyPr>
          <a:lstStyle/>
          <a:p>
            <a:pPr marL="457200" indent="-457200">
              <a:buFont typeface="Arial" panose="020B0604020202020204" pitchFamily="34" charset="0"/>
              <a:buChar char="•"/>
            </a:pPr>
            <a:r>
              <a:rPr lang="en-US" sz="2400" dirty="0"/>
              <a:t>February 3</a:t>
            </a:r>
            <a:r>
              <a:rPr lang="en-US" sz="2400" baseline="30000" dirty="0"/>
              <a:t>rd</a:t>
            </a:r>
            <a:r>
              <a:rPr lang="en-US" sz="2400" dirty="0"/>
              <a:t> fuel failure event</a:t>
            </a:r>
            <a:endParaRPr lang="en-US" sz="2400" dirty="0">
              <a:ea typeface="Calibri"/>
              <a:cs typeface="Calibri"/>
            </a:endParaRPr>
          </a:p>
          <a:p>
            <a:pPr marL="914400" lvl="1" indent="-457200">
              <a:buFont typeface="Courier New" panose="02070309020205020404" pitchFamily="49" charset="0"/>
              <a:buChar char="o"/>
            </a:pPr>
            <a:r>
              <a:rPr lang="en-US" sz="1800" dirty="0"/>
              <a:t>Highest internal dose received by any personnel was </a:t>
            </a:r>
            <a:br>
              <a:rPr lang="en-US" sz="1800" dirty="0"/>
            </a:br>
            <a:r>
              <a:rPr lang="en-US" sz="1800" dirty="0"/>
              <a:t>5.2 mrem </a:t>
            </a:r>
            <a:br>
              <a:rPr lang="en-US" sz="1800" dirty="0"/>
            </a:br>
            <a:r>
              <a:rPr lang="en-US" sz="1800" dirty="0"/>
              <a:t>(520 bananas, or ~75% of dose from living in a stone, brick, or concrete building for a year)</a:t>
            </a:r>
            <a:endParaRPr lang="en-US" sz="1000" dirty="0"/>
          </a:p>
          <a:p>
            <a:pPr marL="457200" indent="-457200">
              <a:buFont typeface="Arial" panose="020B0604020202020204" pitchFamily="34" charset="0"/>
              <a:buChar char="•"/>
            </a:pPr>
            <a:r>
              <a:rPr lang="en-US" sz="2400" dirty="0"/>
              <a:t>Cleaning of primary system was conducted</a:t>
            </a:r>
          </a:p>
          <a:p>
            <a:pPr marL="457200" indent="-457200">
              <a:buFont typeface="Arial" panose="020B0604020202020204" pitchFamily="34" charset="0"/>
              <a:buChar char="•"/>
            </a:pPr>
            <a:r>
              <a:rPr lang="en-US" sz="2400" dirty="0"/>
              <a:t>Fuel loading analysis completed</a:t>
            </a:r>
          </a:p>
          <a:p>
            <a:pPr marL="914400" lvl="1" indent="-457200">
              <a:buFont typeface="Courier New" panose="02070309020205020404" pitchFamily="49" charset="0"/>
              <a:buChar char="o"/>
            </a:pPr>
            <a:r>
              <a:rPr lang="en-US" sz="1800" dirty="0"/>
              <a:t>Currently updated to meet operations developments</a:t>
            </a:r>
          </a:p>
          <a:p>
            <a:pPr marL="457200" indent="-457200">
              <a:buFont typeface="Arial" panose="020B0604020202020204" pitchFamily="34" charset="0"/>
              <a:buChar char="•"/>
            </a:pPr>
            <a:r>
              <a:rPr lang="en-US" sz="2400" dirty="0"/>
              <a:t>New training program developed</a:t>
            </a:r>
          </a:p>
          <a:p>
            <a:pPr marL="457200" indent="-457200">
              <a:buFont typeface="Arial" panose="020B0604020202020204" pitchFamily="34" charset="0"/>
              <a:buChar char="•"/>
            </a:pPr>
            <a:r>
              <a:rPr lang="en-US" sz="2400" dirty="0"/>
              <a:t>New Reactor aging management program developed</a:t>
            </a:r>
          </a:p>
          <a:p>
            <a:pPr marL="457200" indent="-457200">
              <a:buFont typeface="Arial" panose="020B0604020202020204" pitchFamily="34" charset="0"/>
              <a:buChar char="•"/>
            </a:pPr>
            <a:r>
              <a:rPr lang="en-US" sz="2400" dirty="0"/>
              <a:t>Obtained restart authorization from NRC!</a:t>
            </a:r>
          </a:p>
          <a:p>
            <a:pPr marL="457200" indent="-457200">
              <a:buFont typeface="Arial" panose="020B0604020202020204" pitchFamily="34" charset="0"/>
              <a:buChar char="•"/>
            </a:pPr>
            <a:r>
              <a:rPr lang="en-US" sz="2400" dirty="0"/>
              <a:t>Restarted safely (March 2023)</a:t>
            </a:r>
          </a:p>
          <a:p>
            <a:pPr marL="457200" indent="-457200">
              <a:buFont typeface="Arial" panose="020B0604020202020204" pitchFamily="34" charset="0"/>
              <a:buChar char="•"/>
            </a:pPr>
            <a:r>
              <a:rPr lang="en-US" sz="2400" dirty="0"/>
              <a:t>Low power testing revealed continued presence of fission products</a:t>
            </a:r>
            <a:endParaRPr lang="en-US" sz="2400" dirty="0">
              <a:ea typeface="Calibri"/>
              <a:cs typeface="Calibri"/>
            </a:endParaRPr>
          </a:p>
        </p:txBody>
      </p:sp>
      <p:pic>
        <p:nvPicPr>
          <p:cNvPr id="12" name="Picture 11" descr="A picture containing indoor, person, wall, ceiling&#10;&#10;Description automatically generated">
            <a:extLst>
              <a:ext uri="{FF2B5EF4-FFF2-40B4-BE49-F238E27FC236}">
                <a16:creationId xmlns:a16="http://schemas.microsoft.com/office/drawing/2014/main" id="{54632243-37E1-6915-C29C-23560BB33650}"/>
              </a:ext>
            </a:extLst>
          </p:cNvPr>
          <p:cNvPicPr>
            <a:picLocks noChangeAspect="1"/>
          </p:cNvPicPr>
          <p:nvPr/>
        </p:nvPicPr>
        <p:blipFill>
          <a:blip r:embed="rId5"/>
          <a:stretch>
            <a:fillRect/>
          </a:stretch>
        </p:blipFill>
        <p:spPr>
          <a:xfrm>
            <a:off x="6620191" y="1103492"/>
            <a:ext cx="2465084" cy="3415168"/>
          </a:xfrm>
          <a:prstGeom prst="rect">
            <a:avLst/>
          </a:prstGeom>
        </p:spPr>
      </p:pic>
      <p:pic>
        <p:nvPicPr>
          <p:cNvPr id="22" name="Picture 21">
            <a:extLst>
              <a:ext uri="{FF2B5EF4-FFF2-40B4-BE49-F238E27FC236}">
                <a16:creationId xmlns:a16="http://schemas.microsoft.com/office/drawing/2014/main" id="{87D4F260-8155-D54E-C685-2D0EC2A36772}"/>
              </a:ext>
            </a:extLst>
          </p:cNvPr>
          <p:cNvPicPr>
            <a:picLocks noChangeAspect="1"/>
          </p:cNvPicPr>
          <p:nvPr/>
        </p:nvPicPr>
        <p:blipFill>
          <a:blip r:embed="rId6"/>
          <a:stretch>
            <a:fillRect/>
          </a:stretch>
        </p:blipFill>
        <p:spPr>
          <a:xfrm>
            <a:off x="6052574" y="4872417"/>
            <a:ext cx="3172603" cy="1597513"/>
          </a:xfrm>
          <a:prstGeom prst="rect">
            <a:avLst/>
          </a:prstGeom>
        </p:spPr>
      </p:pic>
      <p:sp>
        <p:nvSpPr>
          <p:cNvPr id="24" name="TextBox 23">
            <a:extLst>
              <a:ext uri="{FF2B5EF4-FFF2-40B4-BE49-F238E27FC236}">
                <a16:creationId xmlns:a16="http://schemas.microsoft.com/office/drawing/2014/main" id="{9350A726-3C96-33EF-A0B8-28182C23E9AC}"/>
              </a:ext>
            </a:extLst>
          </p:cNvPr>
          <p:cNvSpPr txBox="1"/>
          <p:nvPr/>
        </p:nvSpPr>
        <p:spPr>
          <a:xfrm>
            <a:off x="10375900" y="5765800"/>
            <a:ext cx="312906" cy="276999"/>
          </a:xfrm>
          <a:prstGeom prst="rect">
            <a:avLst/>
          </a:prstGeom>
          <a:noFill/>
        </p:spPr>
        <p:txBody>
          <a:bodyPr wrap="none" rtlCol="0">
            <a:spAutoFit/>
          </a:bodyPr>
          <a:lstStyle/>
          <a:p>
            <a:r>
              <a:rPr lang="en-US" sz="1200" b="1" dirty="0">
                <a:solidFill>
                  <a:srgbClr val="FF0000"/>
                </a:solidFill>
              </a:rPr>
              <a:t>J7</a:t>
            </a:r>
          </a:p>
        </p:txBody>
      </p:sp>
    </p:spTree>
    <p:extLst>
      <p:ext uri="{BB962C8B-B14F-4D97-AF65-F5344CB8AC3E}">
        <p14:creationId xmlns:p14="http://schemas.microsoft.com/office/powerpoint/2010/main" val="35621377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Developments </a:t>
            </a:r>
            <a:r>
              <a:rPr lang="en-US" sz="2000" dirty="0"/>
              <a:t>NBSR Recovery</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pic>
        <p:nvPicPr>
          <p:cNvPr id="15" name="Picture 14">
            <a:extLst>
              <a:ext uri="{FF2B5EF4-FFF2-40B4-BE49-F238E27FC236}">
                <a16:creationId xmlns:a16="http://schemas.microsoft.com/office/drawing/2014/main" id="{9E3EA1CB-A7B5-2E10-3DE7-43E55DBC4D85}"/>
              </a:ext>
            </a:extLst>
          </p:cNvPr>
          <p:cNvPicPr>
            <a:picLocks noChangeAspect="1"/>
          </p:cNvPicPr>
          <p:nvPr/>
        </p:nvPicPr>
        <p:blipFill>
          <a:blip r:embed="rId4"/>
          <a:stretch>
            <a:fillRect/>
          </a:stretch>
        </p:blipFill>
        <p:spPr>
          <a:xfrm>
            <a:off x="985153" y="1707961"/>
            <a:ext cx="3841786" cy="4745736"/>
          </a:xfrm>
          <a:prstGeom prst="rect">
            <a:avLst/>
          </a:prstGeom>
          <a:ln>
            <a:solidFill>
              <a:schemeClr val="tx1"/>
            </a:solidFill>
          </a:ln>
        </p:spPr>
      </p:pic>
      <p:pic>
        <p:nvPicPr>
          <p:cNvPr id="18" name="Picture 17">
            <a:extLst>
              <a:ext uri="{FF2B5EF4-FFF2-40B4-BE49-F238E27FC236}">
                <a16:creationId xmlns:a16="http://schemas.microsoft.com/office/drawing/2014/main" id="{FE22FFA7-1B3C-FE08-472F-6E49F36308F3}"/>
              </a:ext>
            </a:extLst>
          </p:cNvPr>
          <p:cNvPicPr>
            <a:picLocks noChangeAspect="1"/>
          </p:cNvPicPr>
          <p:nvPr/>
        </p:nvPicPr>
        <p:blipFill>
          <a:blip r:embed="rId5"/>
          <a:stretch>
            <a:fillRect/>
          </a:stretch>
        </p:blipFill>
        <p:spPr>
          <a:xfrm>
            <a:off x="6689114" y="1803335"/>
            <a:ext cx="4795470" cy="4650362"/>
          </a:xfrm>
          <a:prstGeom prst="rect">
            <a:avLst/>
          </a:prstGeom>
          <a:ln>
            <a:solidFill>
              <a:schemeClr val="tx1"/>
            </a:solidFill>
          </a:ln>
        </p:spPr>
      </p:pic>
      <p:sp>
        <p:nvSpPr>
          <p:cNvPr id="19" name="TextBox 18">
            <a:extLst>
              <a:ext uri="{FF2B5EF4-FFF2-40B4-BE49-F238E27FC236}">
                <a16:creationId xmlns:a16="http://schemas.microsoft.com/office/drawing/2014/main" id="{E25D2FD7-8363-B841-2A6F-BABF8D86E310}"/>
              </a:ext>
            </a:extLst>
          </p:cNvPr>
          <p:cNvSpPr txBox="1"/>
          <p:nvPr/>
        </p:nvSpPr>
        <p:spPr>
          <a:xfrm>
            <a:off x="7110441" y="1140897"/>
            <a:ext cx="3952813" cy="369332"/>
          </a:xfrm>
          <a:prstGeom prst="rect">
            <a:avLst/>
          </a:prstGeom>
          <a:noFill/>
        </p:spPr>
        <p:txBody>
          <a:bodyPr wrap="none" rtlCol="0">
            <a:spAutoFit/>
          </a:bodyPr>
          <a:lstStyle/>
          <a:p>
            <a:r>
              <a:rPr lang="en-US" dirty="0"/>
              <a:t>Can operate with loose fuel in the water</a:t>
            </a:r>
          </a:p>
        </p:txBody>
      </p:sp>
      <p:sp>
        <p:nvSpPr>
          <p:cNvPr id="20" name="TextBox 19">
            <a:extLst>
              <a:ext uri="{FF2B5EF4-FFF2-40B4-BE49-F238E27FC236}">
                <a16:creationId xmlns:a16="http://schemas.microsoft.com/office/drawing/2014/main" id="{982E7E2F-3328-30BC-6ED9-D0C62A976C60}"/>
              </a:ext>
            </a:extLst>
          </p:cNvPr>
          <p:cNvSpPr txBox="1"/>
          <p:nvPr/>
        </p:nvSpPr>
        <p:spPr>
          <a:xfrm>
            <a:off x="186102" y="1140897"/>
            <a:ext cx="5439887" cy="369332"/>
          </a:xfrm>
          <a:prstGeom prst="rect">
            <a:avLst/>
          </a:prstGeom>
          <a:noFill/>
        </p:spPr>
        <p:txBody>
          <a:bodyPr wrap="none" rtlCol="0">
            <a:spAutoFit/>
          </a:bodyPr>
          <a:lstStyle/>
          <a:p>
            <a:r>
              <a:rPr lang="en-US" dirty="0"/>
              <a:t>Can operate with alternative fuel management schemes</a:t>
            </a:r>
          </a:p>
        </p:txBody>
      </p:sp>
      <p:pic>
        <p:nvPicPr>
          <p:cNvPr id="4" name="Picture 3">
            <a:extLst>
              <a:ext uri="{FF2B5EF4-FFF2-40B4-BE49-F238E27FC236}">
                <a16:creationId xmlns:a16="http://schemas.microsoft.com/office/drawing/2014/main" id="{8ABAC633-8D2A-2BE7-6307-C7FD284ADAA3}"/>
              </a:ext>
            </a:extLst>
          </p:cNvPr>
          <p:cNvPicPr>
            <a:picLocks noChangeAspect="1"/>
          </p:cNvPicPr>
          <p:nvPr/>
        </p:nvPicPr>
        <p:blipFill>
          <a:blip r:embed="rId6"/>
          <a:stretch>
            <a:fillRect/>
          </a:stretch>
        </p:blipFill>
        <p:spPr>
          <a:xfrm>
            <a:off x="7110442" y="4123828"/>
            <a:ext cx="4199648" cy="2486100"/>
          </a:xfrm>
          <a:prstGeom prst="rect">
            <a:avLst/>
          </a:prstGeom>
        </p:spPr>
      </p:pic>
    </p:spTree>
    <p:extLst>
      <p:ext uri="{BB962C8B-B14F-4D97-AF65-F5344CB8AC3E}">
        <p14:creationId xmlns:p14="http://schemas.microsoft.com/office/powerpoint/2010/main" val="233545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NBSR Recovery </a:t>
            </a:r>
            <a:r>
              <a:rPr lang="en-US" sz="2000"/>
              <a:t>AFMS: Motivation</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pic>
        <p:nvPicPr>
          <p:cNvPr id="3" name="Picture 2">
            <a:extLst>
              <a:ext uri="{FF2B5EF4-FFF2-40B4-BE49-F238E27FC236}">
                <a16:creationId xmlns:a16="http://schemas.microsoft.com/office/drawing/2014/main" id="{D60ED70B-930C-EDF8-658B-35244B19AF82}"/>
              </a:ext>
            </a:extLst>
          </p:cNvPr>
          <p:cNvPicPr>
            <a:picLocks noChangeAspect="1"/>
          </p:cNvPicPr>
          <p:nvPr/>
        </p:nvPicPr>
        <p:blipFill>
          <a:blip r:embed="rId4"/>
          <a:stretch>
            <a:fillRect/>
          </a:stretch>
        </p:blipFill>
        <p:spPr>
          <a:xfrm>
            <a:off x="6659770" y="1577700"/>
            <a:ext cx="5256005" cy="4990409"/>
          </a:xfrm>
          <a:prstGeom prst="rect">
            <a:avLst/>
          </a:prstGeom>
        </p:spPr>
      </p:pic>
      <p:sp>
        <p:nvSpPr>
          <p:cNvPr id="4" name="TextBox 3">
            <a:extLst>
              <a:ext uri="{FF2B5EF4-FFF2-40B4-BE49-F238E27FC236}">
                <a16:creationId xmlns:a16="http://schemas.microsoft.com/office/drawing/2014/main" id="{EA97CF3F-DB04-B66C-B4D0-54E35DDA9C41}"/>
              </a:ext>
            </a:extLst>
          </p:cNvPr>
          <p:cNvSpPr txBox="1"/>
          <p:nvPr/>
        </p:nvSpPr>
        <p:spPr>
          <a:xfrm>
            <a:off x="7411994" y="1205874"/>
            <a:ext cx="4291752" cy="369332"/>
          </a:xfrm>
          <a:prstGeom prst="rect">
            <a:avLst/>
          </a:prstGeom>
          <a:noFill/>
        </p:spPr>
        <p:txBody>
          <a:bodyPr wrap="none" rtlCol="0">
            <a:spAutoFit/>
          </a:bodyPr>
          <a:lstStyle/>
          <a:p>
            <a:r>
              <a:rPr lang="en-US" b="1"/>
              <a:t>Original Fuel Management Scheme (OFMS)</a:t>
            </a:r>
          </a:p>
        </p:txBody>
      </p:sp>
      <p:sp>
        <p:nvSpPr>
          <p:cNvPr id="6" name="Text Placeholder 5">
            <a:extLst>
              <a:ext uri="{FF2B5EF4-FFF2-40B4-BE49-F238E27FC236}">
                <a16:creationId xmlns:a16="http://schemas.microsoft.com/office/drawing/2014/main" id="{41AD9B2A-0925-5518-D9EB-B0DF87FF226F}"/>
              </a:ext>
            </a:extLst>
          </p:cNvPr>
          <p:cNvSpPr>
            <a:spLocks noGrp="1"/>
          </p:cNvSpPr>
          <p:nvPr>
            <p:ph type="body" sz="half" idx="2"/>
          </p:nvPr>
        </p:nvSpPr>
        <p:spPr>
          <a:xfrm>
            <a:off x="90616" y="1184464"/>
            <a:ext cx="6791512" cy="5673536"/>
          </a:xfrm>
        </p:spPr>
        <p:txBody>
          <a:bodyPr vert="horz" lIns="91440" tIns="45720" rIns="91440" bIns="45720" rtlCol="0" anchor="t">
            <a:normAutofit/>
          </a:bodyPr>
          <a:lstStyle/>
          <a:p>
            <a:pPr marL="457200" indent="-457200">
              <a:buFont typeface="Arial" panose="020B0604020202020204" pitchFamily="34" charset="0"/>
              <a:buChar char="•"/>
            </a:pPr>
            <a:r>
              <a:rPr lang="en-US" sz="2400"/>
              <a:t>Due to the fuel melting and U</a:t>
            </a:r>
            <a:r>
              <a:rPr lang="en-US" sz="2400" baseline="-25000"/>
              <a:t>3</a:t>
            </a:r>
            <a:r>
              <a:rPr lang="en-US" sz="2400"/>
              <a:t>O</a:t>
            </a:r>
            <a:r>
              <a:rPr lang="en-US" sz="2400" baseline="-25000"/>
              <a:t>8</a:t>
            </a:r>
            <a:r>
              <a:rPr lang="en-US" sz="2400"/>
              <a:t>-Al particle dispersion, all fuel elements in the core for that cycle (#654) were disposed of as waste.</a:t>
            </a:r>
            <a:endParaRPr lang="en-US" sz="2400">
              <a:ea typeface="Calibri"/>
              <a:cs typeface="Calibri"/>
            </a:endParaRPr>
          </a:p>
          <a:p>
            <a:pPr marL="457200" indent="-457200">
              <a:buFont typeface="Arial" panose="020B0604020202020204" pitchFamily="34" charset="0"/>
              <a:buChar char="•"/>
            </a:pPr>
            <a:r>
              <a:rPr lang="en-US" sz="2400"/>
              <a:t>To allow startup post accident, the restart core required an alternative fuel loading consisting of only the following</a:t>
            </a:r>
          </a:p>
          <a:p>
            <a:pPr marL="914400" lvl="1" indent="-457200">
              <a:buFont typeface="Arial" panose="020B0604020202020204" pitchFamily="34" charset="0"/>
              <a:buChar char="•"/>
            </a:pPr>
            <a:r>
              <a:rPr lang="en-US" sz="1800"/>
              <a:t>Fresh HEU fuel </a:t>
            </a:r>
          </a:p>
          <a:p>
            <a:pPr marL="914400" lvl="1" indent="-457200">
              <a:buFont typeface="Arial" panose="020B0604020202020204" pitchFamily="34" charset="0"/>
              <a:buChar char="•"/>
            </a:pPr>
            <a:r>
              <a:rPr lang="en-US" sz="1800"/>
              <a:t>Spent fuel that was in inventory and within burnup limits </a:t>
            </a:r>
            <a:br>
              <a:rPr lang="en-US" sz="1800"/>
            </a:br>
            <a:r>
              <a:rPr lang="en-US" sz="1800"/>
              <a:t>(7-cycle elements)</a:t>
            </a:r>
          </a:p>
          <a:p>
            <a:pPr marL="457200" indent="-457200">
              <a:buFont typeface="Arial" panose="020B0604020202020204" pitchFamily="34" charset="0"/>
              <a:buChar char="•"/>
            </a:pPr>
            <a:r>
              <a:rPr lang="en-US" sz="2400"/>
              <a:t>To accommodate this, and Alternative Fuel Management Scheme (AFMS) was required, which required NBSR license amendment.</a:t>
            </a:r>
            <a:endParaRPr lang="en-US" sz="2400">
              <a:ea typeface="Calibri"/>
              <a:cs typeface="Calibri"/>
            </a:endParaRPr>
          </a:p>
          <a:p>
            <a:pPr marL="457200" indent="-457200">
              <a:buFont typeface="Arial" panose="020B0604020202020204" pitchFamily="34" charset="0"/>
              <a:buChar char="•"/>
            </a:pPr>
            <a:endParaRPr lang="en-US" sz="2400"/>
          </a:p>
        </p:txBody>
      </p:sp>
      <p:pic>
        <p:nvPicPr>
          <p:cNvPr id="12" name="Picture 11">
            <a:extLst>
              <a:ext uri="{FF2B5EF4-FFF2-40B4-BE49-F238E27FC236}">
                <a16:creationId xmlns:a16="http://schemas.microsoft.com/office/drawing/2014/main" id="{AC10C26E-A6E2-DEC7-7CA4-F10A93FC9A48}"/>
              </a:ext>
            </a:extLst>
          </p:cNvPr>
          <p:cNvPicPr>
            <a:picLocks noChangeAspect="1"/>
          </p:cNvPicPr>
          <p:nvPr/>
        </p:nvPicPr>
        <p:blipFill>
          <a:blip r:embed="rId5"/>
          <a:stretch>
            <a:fillRect/>
          </a:stretch>
        </p:blipFill>
        <p:spPr>
          <a:xfrm>
            <a:off x="1204970" y="5331257"/>
            <a:ext cx="4209002" cy="1329949"/>
          </a:xfrm>
          <a:prstGeom prst="rect">
            <a:avLst/>
          </a:prstGeom>
        </p:spPr>
      </p:pic>
      <p:pic>
        <p:nvPicPr>
          <p:cNvPr id="8" name="Picture 7">
            <a:extLst>
              <a:ext uri="{FF2B5EF4-FFF2-40B4-BE49-F238E27FC236}">
                <a16:creationId xmlns:a16="http://schemas.microsoft.com/office/drawing/2014/main" id="{9FAF2CA8-4DF1-656E-5701-5DD3A0928776}"/>
              </a:ext>
            </a:extLst>
          </p:cNvPr>
          <p:cNvPicPr>
            <a:picLocks noChangeAspect="1"/>
          </p:cNvPicPr>
          <p:nvPr/>
        </p:nvPicPr>
        <p:blipFill>
          <a:blip r:embed="rId6"/>
          <a:stretch>
            <a:fillRect/>
          </a:stretch>
        </p:blipFill>
        <p:spPr>
          <a:xfrm>
            <a:off x="1384093" y="6667879"/>
            <a:ext cx="3850755" cy="157765"/>
          </a:xfrm>
          <a:prstGeom prst="rect">
            <a:avLst/>
          </a:prstGeom>
        </p:spPr>
      </p:pic>
    </p:spTree>
    <p:extLst>
      <p:ext uri="{BB962C8B-B14F-4D97-AF65-F5344CB8AC3E}">
        <p14:creationId xmlns:p14="http://schemas.microsoft.com/office/powerpoint/2010/main" val="13179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NBSR Recovery </a:t>
            </a:r>
            <a:r>
              <a:rPr lang="en-US" sz="2000"/>
              <a:t>AFMS: Computational Framework</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pic>
        <p:nvPicPr>
          <p:cNvPr id="9" name="Picture 8">
            <a:extLst>
              <a:ext uri="{FF2B5EF4-FFF2-40B4-BE49-F238E27FC236}">
                <a16:creationId xmlns:a16="http://schemas.microsoft.com/office/drawing/2014/main" id="{AE27DB27-933C-AC18-8B07-538506EAA7DD}"/>
              </a:ext>
            </a:extLst>
          </p:cNvPr>
          <p:cNvPicPr>
            <a:picLocks noChangeAspect="1"/>
          </p:cNvPicPr>
          <p:nvPr/>
        </p:nvPicPr>
        <p:blipFill>
          <a:blip r:embed="rId4"/>
          <a:stretch>
            <a:fillRect/>
          </a:stretch>
        </p:blipFill>
        <p:spPr>
          <a:xfrm>
            <a:off x="0" y="1547989"/>
            <a:ext cx="12192000" cy="5310011"/>
          </a:xfrm>
          <a:prstGeom prst="rect">
            <a:avLst/>
          </a:prstGeom>
        </p:spPr>
      </p:pic>
      <p:sp>
        <p:nvSpPr>
          <p:cNvPr id="15" name="TextBox 14">
            <a:extLst>
              <a:ext uri="{FF2B5EF4-FFF2-40B4-BE49-F238E27FC236}">
                <a16:creationId xmlns:a16="http://schemas.microsoft.com/office/drawing/2014/main" id="{5027F96B-2DB8-426E-237F-754CC5FDF5E2}"/>
              </a:ext>
            </a:extLst>
          </p:cNvPr>
          <p:cNvSpPr txBox="1"/>
          <p:nvPr/>
        </p:nvSpPr>
        <p:spPr>
          <a:xfrm>
            <a:off x="0" y="6488668"/>
            <a:ext cx="4231095" cy="369332"/>
          </a:xfrm>
          <a:prstGeom prst="rect">
            <a:avLst/>
          </a:prstGeom>
          <a:noFill/>
        </p:spPr>
        <p:txBody>
          <a:bodyPr wrap="none" rtlCol="0">
            <a:spAutoFit/>
          </a:bodyPr>
          <a:lstStyle/>
          <a:p>
            <a:r>
              <a:rPr lang="en-US" i="1"/>
              <a:t>*TH component done separately (for now)</a:t>
            </a:r>
          </a:p>
        </p:txBody>
      </p:sp>
    </p:spTree>
    <p:extLst>
      <p:ext uri="{BB962C8B-B14F-4D97-AF65-F5344CB8AC3E}">
        <p14:creationId xmlns:p14="http://schemas.microsoft.com/office/powerpoint/2010/main" val="15928571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NBSR Recovery </a:t>
            </a:r>
            <a:r>
              <a:rPr lang="en-US" sz="2000"/>
              <a:t>AFMS: Optimization</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71" name="TextBox 70">
            <a:extLst>
              <a:ext uri="{FF2B5EF4-FFF2-40B4-BE49-F238E27FC236}">
                <a16:creationId xmlns:a16="http://schemas.microsoft.com/office/drawing/2014/main" id="{B0A0965D-B21F-70EB-A634-FCD22E9C931A}"/>
              </a:ext>
            </a:extLst>
          </p:cNvPr>
          <p:cNvSpPr txBox="1"/>
          <p:nvPr/>
        </p:nvSpPr>
        <p:spPr>
          <a:xfrm>
            <a:off x="7883400" y="6432084"/>
            <a:ext cx="2244974" cy="369332"/>
          </a:xfrm>
          <a:prstGeom prst="rect">
            <a:avLst/>
          </a:prstGeom>
          <a:noFill/>
        </p:spPr>
        <p:txBody>
          <a:bodyPr wrap="none" rtlCol="0">
            <a:spAutoFit/>
          </a:bodyPr>
          <a:lstStyle/>
          <a:p>
            <a:r>
              <a:rPr lang="en-US" b="1"/>
              <a:t>Optimization Method</a:t>
            </a:r>
          </a:p>
        </p:txBody>
      </p:sp>
      <p:sp>
        <p:nvSpPr>
          <p:cNvPr id="72" name="TextBox 71">
            <a:extLst>
              <a:ext uri="{FF2B5EF4-FFF2-40B4-BE49-F238E27FC236}">
                <a16:creationId xmlns:a16="http://schemas.microsoft.com/office/drawing/2014/main" id="{24728815-856E-7719-9873-B91FF301B197}"/>
              </a:ext>
            </a:extLst>
          </p:cNvPr>
          <p:cNvSpPr txBox="1"/>
          <p:nvPr/>
        </p:nvSpPr>
        <p:spPr>
          <a:xfrm>
            <a:off x="512948" y="6432084"/>
            <a:ext cx="3572388" cy="369332"/>
          </a:xfrm>
          <a:prstGeom prst="rect">
            <a:avLst/>
          </a:prstGeom>
          <a:noFill/>
        </p:spPr>
        <p:txBody>
          <a:bodyPr wrap="none" rtlCol="0">
            <a:spAutoFit/>
          </a:bodyPr>
          <a:lstStyle/>
          <a:p>
            <a:r>
              <a:rPr lang="en-US" b="1"/>
              <a:t>Surrogate Model Training Approach</a:t>
            </a:r>
          </a:p>
        </p:txBody>
      </p:sp>
      <p:pic>
        <p:nvPicPr>
          <p:cNvPr id="73" name="Picture 72">
            <a:extLst>
              <a:ext uri="{FF2B5EF4-FFF2-40B4-BE49-F238E27FC236}">
                <a16:creationId xmlns:a16="http://schemas.microsoft.com/office/drawing/2014/main" id="{C852D8CA-0B3E-A4B3-2E1B-83D0A4BD1A30}"/>
              </a:ext>
            </a:extLst>
          </p:cNvPr>
          <p:cNvPicPr>
            <a:picLocks noChangeAspect="1"/>
          </p:cNvPicPr>
          <p:nvPr/>
        </p:nvPicPr>
        <p:blipFill>
          <a:blip r:embed="rId4"/>
          <a:stretch>
            <a:fillRect/>
          </a:stretch>
        </p:blipFill>
        <p:spPr>
          <a:xfrm>
            <a:off x="276225" y="1873848"/>
            <a:ext cx="4045835" cy="4558236"/>
          </a:xfrm>
          <a:prstGeom prst="rect">
            <a:avLst/>
          </a:prstGeom>
        </p:spPr>
      </p:pic>
      <p:pic>
        <p:nvPicPr>
          <p:cNvPr id="74" name="Picture 73">
            <a:extLst>
              <a:ext uri="{FF2B5EF4-FFF2-40B4-BE49-F238E27FC236}">
                <a16:creationId xmlns:a16="http://schemas.microsoft.com/office/drawing/2014/main" id="{78DBC4E8-7506-80F0-D81D-D058AB484D0D}"/>
              </a:ext>
            </a:extLst>
          </p:cNvPr>
          <p:cNvPicPr>
            <a:picLocks noChangeAspect="1"/>
          </p:cNvPicPr>
          <p:nvPr/>
        </p:nvPicPr>
        <p:blipFill>
          <a:blip r:embed="rId5"/>
          <a:stretch>
            <a:fillRect/>
          </a:stretch>
        </p:blipFill>
        <p:spPr>
          <a:xfrm>
            <a:off x="6096000" y="1868456"/>
            <a:ext cx="5819775" cy="4536585"/>
          </a:xfrm>
          <a:prstGeom prst="rect">
            <a:avLst/>
          </a:prstGeom>
        </p:spPr>
      </p:pic>
      <p:sp>
        <p:nvSpPr>
          <p:cNvPr id="75" name="TextBox 74">
            <a:extLst>
              <a:ext uri="{FF2B5EF4-FFF2-40B4-BE49-F238E27FC236}">
                <a16:creationId xmlns:a16="http://schemas.microsoft.com/office/drawing/2014/main" id="{EA5CAA8F-EE25-4771-A1D7-BFBEBD1B91A8}"/>
              </a:ext>
            </a:extLst>
          </p:cNvPr>
          <p:cNvSpPr txBox="1"/>
          <p:nvPr/>
        </p:nvSpPr>
        <p:spPr>
          <a:xfrm>
            <a:off x="3273548" y="1256565"/>
            <a:ext cx="4675254" cy="400110"/>
          </a:xfrm>
          <a:prstGeom prst="rect">
            <a:avLst/>
          </a:prstGeom>
          <a:noFill/>
        </p:spPr>
        <p:txBody>
          <a:bodyPr wrap="none" rtlCol="0">
            <a:spAutoFit/>
          </a:bodyPr>
          <a:lstStyle/>
          <a:p>
            <a:r>
              <a:rPr lang="en-US" sz="2000" b="1"/>
              <a:t>Metaheuristic Combinatorial Optimization</a:t>
            </a:r>
          </a:p>
        </p:txBody>
      </p:sp>
    </p:spTree>
    <p:extLst>
      <p:ext uri="{BB962C8B-B14F-4D97-AF65-F5344CB8AC3E}">
        <p14:creationId xmlns:p14="http://schemas.microsoft.com/office/powerpoint/2010/main" val="37318998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NBSR Recovery </a:t>
            </a:r>
            <a:r>
              <a:rPr lang="en-US" sz="2000"/>
              <a:t>AFMS: we have a GUI/game app now</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77" name="TextBox 76">
            <a:extLst>
              <a:ext uri="{FF2B5EF4-FFF2-40B4-BE49-F238E27FC236}">
                <a16:creationId xmlns:a16="http://schemas.microsoft.com/office/drawing/2014/main" id="{AC49E800-5C85-3262-D797-C13C7B976B73}"/>
              </a:ext>
            </a:extLst>
          </p:cNvPr>
          <p:cNvSpPr txBox="1"/>
          <p:nvPr/>
        </p:nvSpPr>
        <p:spPr>
          <a:xfrm>
            <a:off x="630512" y="6441381"/>
            <a:ext cx="10402656" cy="400110"/>
          </a:xfrm>
          <a:prstGeom prst="rect">
            <a:avLst/>
          </a:prstGeom>
          <a:noFill/>
        </p:spPr>
        <p:txBody>
          <a:bodyPr wrap="none" rtlCol="0">
            <a:spAutoFit/>
          </a:bodyPr>
          <a:lstStyle/>
          <a:p>
            <a:r>
              <a:rPr lang="en-US" sz="2000" b="1"/>
              <a:t>Plan to use these methods (and this app) to develop and optimize LEU conversion cores for NBSR</a:t>
            </a:r>
          </a:p>
        </p:txBody>
      </p:sp>
      <p:pic>
        <p:nvPicPr>
          <p:cNvPr id="81" name="Picture 80">
            <a:extLst>
              <a:ext uri="{FF2B5EF4-FFF2-40B4-BE49-F238E27FC236}">
                <a16:creationId xmlns:a16="http://schemas.microsoft.com/office/drawing/2014/main" id="{B75E7E02-AD2A-9383-5BF3-72B4056778AD}"/>
              </a:ext>
            </a:extLst>
          </p:cNvPr>
          <p:cNvPicPr>
            <a:picLocks noChangeAspect="1"/>
          </p:cNvPicPr>
          <p:nvPr/>
        </p:nvPicPr>
        <p:blipFill>
          <a:blip r:embed="rId4"/>
          <a:stretch>
            <a:fillRect/>
          </a:stretch>
        </p:blipFill>
        <p:spPr>
          <a:xfrm>
            <a:off x="1294984" y="1134319"/>
            <a:ext cx="9602032" cy="5255207"/>
          </a:xfrm>
          <a:prstGeom prst="rect">
            <a:avLst/>
          </a:prstGeom>
        </p:spPr>
      </p:pic>
    </p:spTree>
    <p:extLst>
      <p:ext uri="{BB962C8B-B14F-4D97-AF65-F5344CB8AC3E}">
        <p14:creationId xmlns:p14="http://schemas.microsoft.com/office/powerpoint/2010/main" val="7347413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Developments </a:t>
            </a:r>
            <a:r>
              <a:rPr lang="en-US" sz="2000" dirty="0"/>
              <a:t>NBSR Recovery</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pic>
        <p:nvPicPr>
          <p:cNvPr id="4" name="Picture 3" descr="A group of people posing for a photo&#10;&#10;AI-generated content may be incorrect.">
            <a:extLst>
              <a:ext uri="{FF2B5EF4-FFF2-40B4-BE49-F238E27FC236}">
                <a16:creationId xmlns:a16="http://schemas.microsoft.com/office/drawing/2014/main" id="{902165CD-60A9-CC17-BEC1-9FD7B9605D91}"/>
              </a:ext>
            </a:extLst>
          </p:cNvPr>
          <p:cNvPicPr>
            <a:picLocks noChangeAspect="1"/>
          </p:cNvPicPr>
          <p:nvPr/>
        </p:nvPicPr>
        <p:blipFill>
          <a:blip r:embed="rId4"/>
          <a:stretch>
            <a:fillRect/>
          </a:stretch>
        </p:blipFill>
        <p:spPr>
          <a:xfrm>
            <a:off x="2263140" y="1573635"/>
            <a:ext cx="7665720" cy="4699154"/>
          </a:xfrm>
          <a:prstGeom prst="rect">
            <a:avLst/>
          </a:prstGeom>
        </p:spPr>
      </p:pic>
    </p:spTree>
    <p:extLst>
      <p:ext uri="{BB962C8B-B14F-4D97-AF65-F5344CB8AC3E}">
        <p14:creationId xmlns:p14="http://schemas.microsoft.com/office/powerpoint/2010/main" val="3119342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184464"/>
                <a:ext cx="8013542" cy="5673536"/>
              </a:xfrm>
            </p:spPr>
            <p:txBody>
              <a:bodyPr>
                <a:normAutofit fontScale="92500"/>
              </a:bodyPr>
              <a:lstStyle/>
              <a:p>
                <a:pPr marL="457200" indent="-457200">
                  <a:buFont typeface="Arial" panose="020B0604020202020204" pitchFamily="34" charset="0"/>
                  <a:buChar char="•"/>
                </a:pPr>
                <a:r>
                  <a:rPr lang="en-US" sz="2400" dirty="0"/>
                  <a:t>Aug. 8</a:t>
                </a:r>
                <a:r>
                  <a:rPr lang="en-US" sz="2400" baseline="30000" dirty="0"/>
                  <a:t>th</a:t>
                </a:r>
                <a:r>
                  <a:rPr lang="en-US" sz="2400" dirty="0"/>
                  <a:t>, 2023: un-anticipated loss of power</a:t>
                </a:r>
              </a:p>
              <a:p>
                <a:pPr marL="457200" indent="-457200">
                  <a:buFont typeface="Arial" panose="020B0604020202020204" pitchFamily="34" charset="0"/>
                  <a:buChar char="•"/>
                </a:pPr>
                <a:r>
                  <a:rPr lang="en-US" sz="2400" dirty="0"/>
                  <a:t>Reactor was operating at 1 MW</a:t>
                </a:r>
              </a:p>
              <a:p>
                <a:pPr marL="457200" indent="-457200">
                  <a:buFont typeface="Arial" panose="020B0604020202020204" pitchFamily="34" charset="0"/>
                  <a:buChar char="•"/>
                </a:pPr>
                <a:r>
                  <a:rPr lang="en-US" sz="2400" dirty="0"/>
                  <a:t>NIST general electrical maintenance outside NCNR caused loss of power at multiple NIST buildings, including NCNR</a:t>
                </a:r>
              </a:p>
              <a:p>
                <a:pPr marL="457200" indent="-457200">
                  <a:buFont typeface="Arial" panose="020B0604020202020204" pitchFamily="34" charset="0"/>
                  <a:buChar char="•"/>
                </a:pPr>
                <a:r>
                  <a:rPr lang="en-US" sz="2400" dirty="0"/>
                  <a:t>Loss of power initiated a temporary shutdown of ventilation, allowing fission gases to be released through confinement</a:t>
                </a:r>
              </a:p>
              <a:p>
                <a:pPr marL="457200" indent="-457200">
                  <a:buFont typeface="Arial" panose="020B0604020202020204" pitchFamily="34" charset="0"/>
                  <a:buChar char="•"/>
                </a:pPr>
                <a:r>
                  <a:rPr lang="en-US" sz="2400" dirty="0"/>
                  <a:t>Several personnel got minor contamination</a:t>
                </a:r>
              </a:p>
              <a:p>
                <a:pPr marL="914400" lvl="1" indent="-457200">
                  <a:buFont typeface="Courier New" panose="02070309020205020404" pitchFamily="49" charset="0"/>
                  <a:buChar char="o"/>
                </a:pPr>
                <a14:m>
                  <m:oMath xmlns:m="http://schemas.openxmlformats.org/officeDocument/2006/math">
                    <m:r>
                      <a:rPr lang="en-US" sz="2000" b="0" i="1" smtClean="0">
                        <a:latin typeface="Cambria Math" panose="02040503050406030204" pitchFamily="18" charset="0"/>
                      </a:rPr>
                      <m:t>≤</m:t>
                    </m:r>
                  </m:oMath>
                </a14:m>
                <a:r>
                  <a:rPr lang="en-US" sz="2000" dirty="0"/>
                  <a:t>100 counts per minute (~1.7 </a:t>
                </a:r>
                <a:r>
                  <a:rPr lang="en-US" sz="2000" dirty="0" err="1"/>
                  <a:t>Bq</a:t>
                </a:r>
                <a:r>
                  <a:rPr lang="en-US" sz="2000" dirty="0"/>
                  <a:t>)</a:t>
                </a:r>
                <a:endParaRPr lang="en-US" sz="1000" dirty="0"/>
              </a:p>
              <a:p>
                <a:pPr marL="914400" lvl="1" indent="-457200">
                  <a:buFont typeface="Courier New" panose="02070309020205020404" pitchFamily="49" charset="0"/>
                  <a:buChar char="o"/>
                </a:pPr>
                <a:r>
                  <a:rPr lang="en-US" sz="2000" dirty="0"/>
                  <a:t>Dose was minimal, roughly &lt;0.5 mrem</a:t>
                </a:r>
              </a:p>
              <a:p>
                <a:pPr marL="1371600" lvl="2" indent="-457200">
                  <a:buFont typeface="Wingdings" panose="05000000000000000000" pitchFamily="2" charset="2"/>
                  <a:buChar char="§"/>
                </a:pPr>
                <a:r>
                  <a:rPr lang="en-US" sz="1800" dirty="0"/>
                  <a:t>Equivalent to roughly 50 bananas</a:t>
                </a:r>
              </a:p>
              <a:p>
                <a:pPr marL="1371600" lvl="2" indent="-457200">
                  <a:buFont typeface="Wingdings" panose="05000000000000000000" pitchFamily="2" charset="2"/>
                  <a:buChar char="§"/>
                </a:pPr>
                <a:r>
                  <a:rPr lang="en-US" sz="1800" dirty="0"/>
                  <a:t>Less than half the dose of a flight from DC to Boulder, CO </a:t>
                </a:r>
              </a:p>
              <a:p>
                <a:pPr marL="457200" indent="-457200">
                  <a:buFont typeface="Arial" panose="020B0604020202020204" pitchFamily="34" charset="0"/>
                  <a:buChar char="•"/>
                </a:pPr>
                <a:r>
                  <a:rPr lang="en-US" sz="2400" dirty="0"/>
                  <a:t>Consequences yielded additional oversight and administrative controls to prevent such accidents in the future.</a:t>
                </a:r>
              </a:p>
              <a:p>
                <a:pPr marL="457200" indent="-457200">
                  <a:buFont typeface="Arial" panose="020B0604020202020204" pitchFamily="34" charset="0"/>
                  <a:buChar char="•"/>
                </a:pPr>
                <a:r>
                  <a:rPr lang="en-US" sz="2400" b="1" dirty="0"/>
                  <a:t>Additional recovery efforts initiated to further clean the NBSR &amp; its systems.</a:t>
                </a:r>
              </a:p>
            </p:txBody>
          </p:sp>
        </mc:Choice>
        <mc:Fallback xmlns="">
          <p:sp>
            <p:nvSpPr>
              <p:cNvPr id="6" name="Text Placeholder 5">
                <a:extLst>
                  <a:ext uri="{FF2B5EF4-FFF2-40B4-BE49-F238E27FC236}">
                    <a16:creationId xmlns:a16="http://schemas.microsoft.com/office/drawing/2014/main" id="{EAAB5400-5048-5549-B43F-D1687B43130B}"/>
                  </a:ext>
                </a:extLst>
              </p:cNvPr>
              <p:cNvSpPr>
                <a:spLocks noGrp="1" noRot="1" noChangeAspect="1" noMove="1" noResize="1" noEditPoints="1" noAdjustHandles="1" noChangeArrowheads="1" noChangeShapeType="1" noTextEdit="1"/>
              </p:cNvSpPr>
              <p:nvPr>
                <p:ph type="body" sz="half" idx="2"/>
              </p:nvPr>
            </p:nvSpPr>
            <p:spPr>
              <a:xfrm>
                <a:off x="90616" y="1184464"/>
                <a:ext cx="8013542" cy="5673536"/>
              </a:xfrm>
              <a:blipFill>
                <a:blip r:embed="rId3"/>
                <a:stretch>
                  <a:fillRect l="-913" t="-1289" r="-1294"/>
                </a:stretch>
              </a:blipFill>
            </p:spPr>
            <p:txBody>
              <a:bodyPr/>
              <a:lstStyle/>
              <a:p>
                <a:r>
                  <a:rPr lang="en-US">
                    <a:noFill/>
                  </a:rPr>
                  <a:t> </a:t>
                </a:r>
              </a:p>
            </p:txBody>
          </p:sp>
        </mc:Fallback>
      </mc:AlternateContent>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Unanticipated Loss of Power </a:t>
            </a:r>
            <a:r>
              <a:rPr lang="en-US" sz="2000" dirty="0"/>
              <a:t>August 2023</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41</a:t>
            </a:fld>
            <a:endParaRPr lang="en-US"/>
          </a:p>
        </p:txBody>
      </p:sp>
      <p:pic>
        <p:nvPicPr>
          <p:cNvPr id="1026" name="Picture 2">
            <a:extLst>
              <a:ext uri="{FF2B5EF4-FFF2-40B4-BE49-F238E27FC236}">
                <a16:creationId xmlns:a16="http://schemas.microsoft.com/office/drawing/2014/main" id="{D643A861-91D6-792D-7D91-9DED9115A420}"/>
              </a:ext>
            </a:extLst>
          </p:cNvPr>
          <p:cNvPicPr>
            <a:picLocks noChangeAspect="1" noChangeArrowheads="1"/>
          </p:cNvPicPr>
          <p:nvPr/>
        </p:nvPicPr>
        <p:blipFill rotWithShape="1">
          <a:blip r:embed="rId5">
            <a:clrChange>
              <a:clrFrom>
                <a:srgbClr val="000000"/>
              </a:clrFrom>
              <a:clrTo>
                <a:srgbClr val="000000">
                  <a:alpha val="0"/>
                </a:srgbClr>
              </a:clrTo>
            </a:clrChange>
            <a:extLst>
              <a:ext uri="{28A0092B-C50C-407E-A947-70E740481C1C}">
                <a14:useLocalDpi xmlns:a14="http://schemas.microsoft.com/office/drawing/2010/main" val="0"/>
              </a:ext>
            </a:extLst>
          </a:blip>
          <a:srcRect l="15258" t="9816" r="9380" b="4717"/>
          <a:stretch/>
        </p:blipFill>
        <p:spPr bwMode="auto">
          <a:xfrm>
            <a:off x="8104158" y="1382714"/>
            <a:ext cx="3997226" cy="385876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CC259D9-E026-98E0-9DFE-EF05FAC689F5}"/>
              </a:ext>
            </a:extLst>
          </p:cNvPr>
          <p:cNvSpPr txBox="1"/>
          <p:nvPr/>
        </p:nvSpPr>
        <p:spPr>
          <a:xfrm>
            <a:off x="7708391" y="5240169"/>
            <a:ext cx="4491535" cy="830997"/>
          </a:xfrm>
          <a:prstGeom prst="rect">
            <a:avLst/>
          </a:prstGeom>
          <a:noFill/>
        </p:spPr>
        <p:txBody>
          <a:bodyPr wrap="square">
            <a:spAutoFit/>
          </a:bodyPr>
          <a:lstStyle/>
          <a:p>
            <a:pPr algn="ctr"/>
            <a:r>
              <a:rPr lang="en-US" sz="1600" b="1" dirty="0"/>
              <a:t>Predicted Total Mass of Loose U</a:t>
            </a:r>
            <a:r>
              <a:rPr lang="en-US" sz="1600" b="1" baseline="-25000" dirty="0"/>
              <a:t>3</a:t>
            </a:r>
            <a:r>
              <a:rPr lang="en-US" sz="1600" b="1" dirty="0"/>
              <a:t>O</a:t>
            </a:r>
            <a:r>
              <a:rPr lang="en-US" sz="1600" b="1" baseline="-25000" dirty="0"/>
              <a:t>8 </a:t>
            </a:r>
            <a:r>
              <a:rPr lang="en-US" sz="1600" b="1" dirty="0"/>
              <a:t>if concentrated in any given location in the core</a:t>
            </a:r>
            <a:endParaRPr lang="en-US" sz="1600" b="1" baseline="-25000" dirty="0"/>
          </a:p>
          <a:p>
            <a:pPr algn="ctr"/>
            <a:r>
              <a:rPr lang="en-US" sz="1600" b="1" baseline="-25000" dirty="0"/>
              <a:t>(0-5 grams scale)</a:t>
            </a:r>
            <a:endParaRPr lang="en-US" sz="1600" b="1" dirty="0"/>
          </a:p>
        </p:txBody>
      </p:sp>
    </p:spTree>
    <p:extLst>
      <p:ext uri="{BB962C8B-B14F-4D97-AF65-F5344CB8AC3E}">
        <p14:creationId xmlns:p14="http://schemas.microsoft.com/office/powerpoint/2010/main" val="16182703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Developments </a:t>
            </a:r>
            <a:r>
              <a:rPr lang="en-US" sz="2000" dirty="0"/>
              <a:t>NBSR Recovery 2.0</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a:xfrm>
            <a:off x="9517380" y="6538912"/>
            <a:ext cx="2743200" cy="365125"/>
          </a:xfrm>
        </p:spPr>
        <p:txBody>
          <a:bodyPr/>
          <a:lstStyle/>
          <a:p>
            <a:fld id="{61C45A3A-841E-C04D-A6C3-2A644B41F8FE}" type="slidenum">
              <a:rPr lang="en-US" smtClean="0"/>
              <a:t>42</a:t>
            </a:fld>
            <a:endParaRPr lang="en-US"/>
          </a:p>
        </p:txBody>
      </p:sp>
      <p:pic>
        <p:nvPicPr>
          <p:cNvPr id="7" name="Picture 6" descr="A picture containing indoor, engine&#10;&#10;AI-generated content may be incorrect.">
            <a:extLst>
              <a:ext uri="{FF2B5EF4-FFF2-40B4-BE49-F238E27FC236}">
                <a16:creationId xmlns:a16="http://schemas.microsoft.com/office/drawing/2014/main" id="{7871F003-CDB2-1BBF-79A2-886D8E641B35}"/>
              </a:ext>
            </a:extLst>
          </p:cNvPr>
          <p:cNvPicPr>
            <a:picLocks noChangeAspect="1"/>
          </p:cNvPicPr>
          <p:nvPr/>
        </p:nvPicPr>
        <p:blipFill>
          <a:blip r:embed="rId4"/>
          <a:stretch>
            <a:fillRect/>
          </a:stretch>
        </p:blipFill>
        <p:spPr>
          <a:xfrm>
            <a:off x="8757953" y="1684295"/>
            <a:ext cx="3160663" cy="2370497"/>
          </a:xfrm>
          <a:prstGeom prst="rect">
            <a:avLst/>
          </a:prstGeom>
        </p:spPr>
      </p:pic>
      <p:pic>
        <p:nvPicPr>
          <p:cNvPr id="12" name="Picture 11" descr="A picture containing engine&#10;&#10;AI-generated content may be incorrect.">
            <a:extLst>
              <a:ext uri="{FF2B5EF4-FFF2-40B4-BE49-F238E27FC236}">
                <a16:creationId xmlns:a16="http://schemas.microsoft.com/office/drawing/2014/main" id="{37F26DE9-BAF7-9B49-1CC2-E0E44DF33452}"/>
              </a:ext>
            </a:extLst>
          </p:cNvPr>
          <p:cNvPicPr>
            <a:picLocks noChangeAspect="1"/>
          </p:cNvPicPr>
          <p:nvPr/>
        </p:nvPicPr>
        <p:blipFill>
          <a:blip r:embed="rId5"/>
          <a:stretch>
            <a:fillRect/>
          </a:stretch>
        </p:blipFill>
        <p:spPr>
          <a:xfrm>
            <a:off x="337219" y="1480199"/>
            <a:ext cx="3180080" cy="2385060"/>
          </a:xfrm>
          <a:prstGeom prst="rect">
            <a:avLst/>
          </a:prstGeom>
        </p:spPr>
      </p:pic>
      <p:sp>
        <p:nvSpPr>
          <p:cNvPr id="18" name="TextBox 17">
            <a:extLst>
              <a:ext uri="{FF2B5EF4-FFF2-40B4-BE49-F238E27FC236}">
                <a16:creationId xmlns:a16="http://schemas.microsoft.com/office/drawing/2014/main" id="{1F6FE65C-6CF4-E120-FD66-6A90AF514B1E}"/>
              </a:ext>
            </a:extLst>
          </p:cNvPr>
          <p:cNvSpPr txBox="1"/>
          <p:nvPr/>
        </p:nvSpPr>
        <p:spPr>
          <a:xfrm>
            <a:off x="677942" y="1076064"/>
            <a:ext cx="2775183" cy="369332"/>
          </a:xfrm>
          <a:prstGeom prst="rect">
            <a:avLst/>
          </a:prstGeom>
          <a:noFill/>
        </p:spPr>
        <p:txBody>
          <a:bodyPr wrap="none" rtlCol="0">
            <a:spAutoFit/>
          </a:bodyPr>
          <a:lstStyle/>
          <a:p>
            <a:r>
              <a:rPr lang="en-US" b="1" dirty="0"/>
              <a:t>1. Rigging of Refueling Plug</a:t>
            </a:r>
          </a:p>
        </p:txBody>
      </p:sp>
      <p:sp>
        <p:nvSpPr>
          <p:cNvPr id="19" name="TextBox 18">
            <a:extLst>
              <a:ext uri="{FF2B5EF4-FFF2-40B4-BE49-F238E27FC236}">
                <a16:creationId xmlns:a16="http://schemas.microsoft.com/office/drawing/2014/main" id="{DCC2E7A9-5DBD-527C-ABB0-E6F9D5FDB868}"/>
              </a:ext>
            </a:extLst>
          </p:cNvPr>
          <p:cNvSpPr txBox="1"/>
          <p:nvPr/>
        </p:nvSpPr>
        <p:spPr>
          <a:xfrm>
            <a:off x="4559664" y="1076064"/>
            <a:ext cx="2677080" cy="369332"/>
          </a:xfrm>
          <a:prstGeom prst="rect">
            <a:avLst/>
          </a:prstGeom>
          <a:noFill/>
        </p:spPr>
        <p:txBody>
          <a:bodyPr wrap="none" rtlCol="0">
            <a:spAutoFit/>
          </a:bodyPr>
          <a:lstStyle/>
          <a:p>
            <a:r>
              <a:rPr lang="en-US" b="1" dirty="0"/>
              <a:t>2. Lifting of Refueling Plug</a:t>
            </a:r>
          </a:p>
        </p:txBody>
      </p:sp>
      <p:sp>
        <p:nvSpPr>
          <p:cNvPr id="20" name="TextBox 19">
            <a:extLst>
              <a:ext uri="{FF2B5EF4-FFF2-40B4-BE49-F238E27FC236}">
                <a16:creationId xmlns:a16="http://schemas.microsoft.com/office/drawing/2014/main" id="{A78D9216-1E9A-2690-3761-0EFDCBA7AC1F}"/>
              </a:ext>
            </a:extLst>
          </p:cNvPr>
          <p:cNvSpPr txBox="1"/>
          <p:nvPr/>
        </p:nvSpPr>
        <p:spPr>
          <a:xfrm>
            <a:off x="8621727" y="1068444"/>
            <a:ext cx="3433114" cy="646331"/>
          </a:xfrm>
          <a:prstGeom prst="rect">
            <a:avLst/>
          </a:prstGeom>
          <a:noFill/>
        </p:spPr>
        <p:txBody>
          <a:bodyPr wrap="square" rtlCol="0">
            <a:spAutoFit/>
          </a:bodyPr>
          <a:lstStyle/>
          <a:p>
            <a:pPr algn="ctr"/>
            <a:r>
              <a:rPr lang="en-US" b="1" dirty="0"/>
              <a:t>3. Inserting Radiation Absorbing Spheres</a:t>
            </a:r>
          </a:p>
        </p:txBody>
      </p:sp>
      <p:pic>
        <p:nvPicPr>
          <p:cNvPr id="23" name="Picture 22">
            <a:extLst>
              <a:ext uri="{FF2B5EF4-FFF2-40B4-BE49-F238E27FC236}">
                <a16:creationId xmlns:a16="http://schemas.microsoft.com/office/drawing/2014/main" id="{DEBF5E2E-F6E3-C3F5-7BCC-1848BA7F8F94}"/>
              </a:ext>
            </a:extLst>
          </p:cNvPr>
          <p:cNvPicPr>
            <a:picLocks noChangeAspect="1"/>
          </p:cNvPicPr>
          <p:nvPr/>
        </p:nvPicPr>
        <p:blipFill>
          <a:blip r:embed="rId6"/>
          <a:stretch>
            <a:fillRect/>
          </a:stretch>
        </p:blipFill>
        <p:spPr>
          <a:xfrm>
            <a:off x="3597409" y="1480199"/>
            <a:ext cx="5024318" cy="2370496"/>
          </a:xfrm>
          <a:prstGeom prst="rect">
            <a:avLst/>
          </a:prstGeom>
        </p:spPr>
      </p:pic>
      <p:pic>
        <p:nvPicPr>
          <p:cNvPr id="25" name="Picture 24" descr="A picture containing indoor, appliance, white goods&#10;&#10;AI-generated content may be incorrect.">
            <a:extLst>
              <a:ext uri="{FF2B5EF4-FFF2-40B4-BE49-F238E27FC236}">
                <a16:creationId xmlns:a16="http://schemas.microsoft.com/office/drawing/2014/main" id="{57007A9E-9188-0F5A-28A3-91BE1ED879BF}"/>
              </a:ext>
            </a:extLst>
          </p:cNvPr>
          <p:cNvPicPr>
            <a:picLocks noChangeAspect="1"/>
          </p:cNvPicPr>
          <p:nvPr/>
        </p:nvPicPr>
        <p:blipFill>
          <a:blip r:embed="rId7"/>
          <a:stretch>
            <a:fillRect/>
          </a:stretch>
        </p:blipFill>
        <p:spPr>
          <a:xfrm>
            <a:off x="409427" y="4543152"/>
            <a:ext cx="3035664" cy="2276748"/>
          </a:xfrm>
          <a:prstGeom prst="rect">
            <a:avLst/>
          </a:prstGeom>
        </p:spPr>
      </p:pic>
      <p:sp>
        <p:nvSpPr>
          <p:cNvPr id="26" name="TextBox 25">
            <a:extLst>
              <a:ext uri="{FF2B5EF4-FFF2-40B4-BE49-F238E27FC236}">
                <a16:creationId xmlns:a16="http://schemas.microsoft.com/office/drawing/2014/main" id="{B762744E-62AA-DE0E-B668-5596694759F0}"/>
              </a:ext>
            </a:extLst>
          </p:cNvPr>
          <p:cNvSpPr txBox="1"/>
          <p:nvPr/>
        </p:nvSpPr>
        <p:spPr>
          <a:xfrm>
            <a:off x="181439" y="3920175"/>
            <a:ext cx="3433114" cy="646331"/>
          </a:xfrm>
          <a:prstGeom prst="rect">
            <a:avLst/>
          </a:prstGeom>
          <a:noFill/>
        </p:spPr>
        <p:txBody>
          <a:bodyPr wrap="square" rtlCol="0">
            <a:spAutoFit/>
          </a:bodyPr>
          <a:lstStyle/>
          <a:p>
            <a:pPr algn="ctr"/>
            <a:r>
              <a:rPr lang="en-US" b="1" dirty="0"/>
              <a:t>4. Standing on bridge to manipulate tooling for cleaning</a:t>
            </a:r>
          </a:p>
        </p:txBody>
      </p:sp>
      <p:pic>
        <p:nvPicPr>
          <p:cNvPr id="28" name="Picture 27">
            <a:extLst>
              <a:ext uri="{FF2B5EF4-FFF2-40B4-BE49-F238E27FC236}">
                <a16:creationId xmlns:a16="http://schemas.microsoft.com/office/drawing/2014/main" id="{C8690792-3415-978A-4BBC-342E4B96D7B0}"/>
              </a:ext>
            </a:extLst>
          </p:cNvPr>
          <p:cNvPicPr>
            <a:picLocks noChangeAspect="1"/>
          </p:cNvPicPr>
          <p:nvPr/>
        </p:nvPicPr>
        <p:blipFill>
          <a:blip r:embed="rId8"/>
          <a:stretch>
            <a:fillRect/>
          </a:stretch>
        </p:blipFill>
        <p:spPr>
          <a:xfrm>
            <a:off x="5649334" y="4298872"/>
            <a:ext cx="2171173" cy="1215434"/>
          </a:xfrm>
          <a:prstGeom prst="rect">
            <a:avLst/>
          </a:prstGeom>
        </p:spPr>
      </p:pic>
      <p:pic>
        <p:nvPicPr>
          <p:cNvPr id="30" name="Picture 29">
            <a:extLst>
              <a:ext uri="{FF2B5EF4-FFF2-40B4-BE49-F238E27FC236}">
                <a16:creationId xmlns:a16="http://schemas.microsoft.com/office/drawing/2014/main" id="{F938AF04-B000-21C4-40C0-52F23A47878B}"/>
              </a:ext>
            </a:extLst>
          </p:cNvPr>
          <p:cNvPicPr>
            <a:picLocks noChangeAspect="1"/>
          </p:cNvPicPr>
          <p:nvPr/>
        </p:nvPicPr>
        <p:blipFill>
          <a:blip r:embed="rId9"/>
          <a:stretch>
            <a:fillRect/>
          </a:stretch>
        </p:blipFill>
        <p:spPr>
          <a:xfrm>
            <a:off x="3710239" y="4285832"/>
            <a:ext cx="1843409" cy="1215434"/>
          </a:xfrm>
          <a:prstGeom prst="rect">
            <a:avLst/>
          </a:prstGeom>
        </p:spPr>
      </p:pic>
      <p:sp>
        <p:nvSpPr>
          <p:cNvPr id="31" name="TextBox 30">
            <a:extLst>
              <a:ext uri="{FF2B5EF4-FFF2-40B4-BE49-F238E27FC236}">
                <a16:creationId xmlns:a16="http://schemas.microsoft.com/office/drawing/2014/main" id="{1B52D2F0-9DDF-4956-B36F-B901CADA7382}"/>
              </a:ext>
            </a:extLst>
          </p:cNvPr>
          <p:cNvSpPr txBox="1"/>
          <p:nvPr/>
        </p:nvSpPr>
        <p:spPr>
          <a:xfrm>
            <a:off x="3932777" y="3905856"/>
            <a:ext cx="3433114" cy="369332"/>
          </a:xfrm>
          <a:prstGeom prst="rect">
            <a:avLst/>
          </a:prstGeom>
          <a:noFill/>
        </p:spPr>
        <p:txBody>
          <a:bodyPr wrap="square" rtlCol="0">
            <a:spAutoFit/>
          </a:bodyPr>
          <a:lstStyle/>
          <a:p>
            <a:pPr algn="ctr"/>
            <a:r>
              <a:rPr lang="en-US" b="1" dirty="0"/>
              <a:t>5. Find &amp; pick-up chunks</a:t>
            </a:r>
          </a:p>
        </p:txBody>
      </p:sp>
      <p:sp>
        <p:nvSpPr>
          <p:cNvPr id="2055" name="TextBox 2054">
            <a:extLst>
              <a:ext uri="{FF2B5EF4-FFF2-40B4-BE49-F238E27FC236}">
                <a16:creationId xmlns:a16="http://schemas.microsoft.com/office/drawing/2014/main" id="{4C2D12FC-418F-F18E-EDDF-580F967D0BAB}"/>
              </a:ext>
            </a:extLst>
          </p:cNvPr>
          <p:cNvSpPr txBox="1"/>
          <p:nvPr/>
        </p:nvSpPr>
        <p:spPr>
          <a:xfrm>
            <a:off x="3710239" y="5962484"/>
            <a:ext cx="1987969" cy="646331"/>
          </a:xfrm>
          <a:prstGeom prst="rect">
            <a:avLst/>
          </a:prstGeom>
          <a:noFill/>
        </p:spPr>
        <p:txBody>
          <a:bodyPr wrap="square" rtlCol="0">
            <a:spAutoFit/>
          </a:bodyPr>
          <a:lstStyle/>
          <a:p>
            <a:pPr algn="ctr"/>
            <a:r>
              <a:rPr lang="en-US" b="1" dirty="0"/>
              <a:t>5. Also vacuum </a:t>
            </a:r>
            <a:br>
              <a:rPr lang="en-US" b="1" dirty="0"/>
            </a:br>
            <a:r>
              <a:rPr lang="en-US" b="1" dirty="0"/>
              <a:t>&amp; flush</a:t>
            </a:r>
          </a:p>
        </p:txBody>
      </p:sp>
      <p:pic>
        <p:nvPicPr>
          <p:cNvPr id="2057" name="Picture 2056">
            <a:extLst>
              <a:ext uri="{FF2B5EF4-FFF2-40B4-BE49-F238E27FC236}">
                <a16:creationId xmlns:a16="http://schemas.microsoft.com/office/drawing/2014/main" id="{249FCDAC-3AF1-C1CB-D390-9AB0EDF76B87}"/>
              </a:ext>
            </a:extLst>
          </p:cNvPr>
          <p:cNvPicPr>
            <a:picLocks noChangeAspect="1"/>
          </p:cNvPicPr>
          <p:nvPr/>
        </p:nvPicPr>
        <p:blipFill>
          <a:blip r:embed="rId10"/>
          <a:stretch>
            <a:fillRect/>
          </a:stretch>
        </p:blipFill>
        <p:spPr>
          <a:xfrm>
            <a:off x="5649334" y="5573288"/>
            <a:ext cx="2171173" cy="1237771"/>
          </a:xfrm>
          <a:prstGeom prst="rect">
            <a:avLst/>
          </a:prstGeom>
        </p:spPr>
      </p:pic>
      <p:cxnSp>
        <p:nvCxnSpPr>
          <p:cNvPr id="2059" name="Straight Arrow Connector 2058">
            <a:extLst>
              <a:ext uri="{FF2B5EF4-FFF2-40B4-BE49-F238E27FC236}">
                <a16:creationId xmlns:a16="http://schemas.microsoft.com/office/drawing/2014/main" id="{A8F751A7-16FC-94C7-FB66-E2DD3584D4BC}"/>
              </a:ext>
            </a:extLst>
          </p:cNvPr>
          <p:cNvCxnSpPr>
            <a:cxnSpLocks/>
          </p:cNvCxnSpPr>
          <p:nvPr/>
        </p:nvCxnSpPr>
        <p:spPr>
          <a:xfrm>
            <a:off x="5455920" y="6195060"/>
            <a:ext cx="1808880" cy="1193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60" name="Straight Arrow Connector 2059">
            <a:extLst>
              <a:ext uri="{FF2B5EF4-FFF2-40B4-BE49-F238E27FC236}">
                <a16:creationId xmlns:a16="http://schemas.microsoft.com/office/drawing/2014/main" id="{8E746092-56BC-4605-2345-A48644A02958}"/>
              </a:ext>
            </a:extLst>
          </p:cNvPr>
          <p:cNvCxnSpPr>
            <a:cxnSpLocks/>
          </p:cNvCxnSpPr>
          <p:nvPr/>
        </p:nvCxnSpPr>
        <p:spPr>
          <a:xfrm>
            <a:off x="6243638" y="4214813"/>
            <a:ext cx="481162" cy="103398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64" name="Straight Arrow Connector 2063">
            <a:extLst>
              <a:ext uri="{FF2B5EF4-FFF2-40B4-BE49-F238E27FC236}">
                <a16:creationId xmlns:a16="http://schemas.microsoft.com/office/drawing/2014/main" id="{F36FECA0-DC04-5AEF-C306-64CFB4C6D12F}"/>
              </a:ext>
            </a:extLst>
          </p:cNvPr>
          <p:cNvCxnSpPr>
            <a:cxnSpLocks/>
          </p:cNvCxnSpPr>
          <p:nvPr/>
        </p:nvCxnSpPr>
        <p:spPr>
          <a:xfrm flipH="1">
            <a:off x="5044440" y="4206240"/>
            <a:ext cx="1196340" cy="29718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69" name="TextBox 2068">
            <a:extLst>
              <a:ext uri="{FF2B5EF4-FFF2-40B4-BE49-F238E27FC236}">
                <a16:creationId xmlns:a16="http://schemas.microsoft.com/office/drawing/2014/main" id="{3AD68D4B-4712-20AC-9F73-92552A17F096}"/>
              </a:ext>
            </a:extLst>
          </p:cNvPr>
          <p:cNvSpPr txBox="1"/>
          <p:nvPr/>
        </p:nvSpPr>
        <p:spPr>
          <a:xfrm>
            <a:off x="8361214" y="4137852"/>
            <a:ext cx="3554561" cy="369332"/>
          </a:xfrm>
          <a:prstGeom prst="rect">
            <a:avLst/>
          </a:prstGeom>
          <a:noFill/>
        </p:spPr>
        <p:txBody>
          <a:bodyPr wrap="square" rtlCol="0">
            <a:spAutoFit/>
          </a:bodyPr>
          <a:lstStyle/>
          <a:p>
            <a:pPr algn="ctr"/>
            <a:r>
              <a:rPr lang="en-US" b="1" dirty="0"/>
              <a:t>6. Measure &amp; estimate U content</a:t>
            </a:r>
          </a:p>
        </p:txBody>
      </p:sp>
      <p:pic>
        <p:nvPicPr>
          <p:cNvPr id="2073" name="Picture 2072">
            <a:extLst>
              <a:ext uri="{FF2B5EF4-FFF2-40B4-BE49-F238E27FC236}">
                <a16:creationId xmlns:a16="http://schemas.microsoft.com/office/drawing/2014/main" id="{12EDE6F3-2FC9-E22B-6010-78249A732713}"/>
              </a:ext>
            </a:extLst>
          </p:cNvPr>
          <p:cNvPicPr>
            <a:picLocks noChangeAspect="1"/>
          </p:cNvPicPr>
          <p:nvPr/>
        </p:nvPicPr>
        <p:blipFill>
          <a:blip r:embed="rId11"/>
          <a:stretch>
            <a:fillRect/>
          </a:stretch>
        </p:blipFill>
        <p:spPr>
          <a:xfrm>
            <a:off x="8193600" y="4461219"/>
            <a:ext cx="3945600" cy="1369259"/>
          </a:xfrm>
          <a:prstGeom prst="rect">
            <a:avLst/>
          </a:prstGeom>
          <a:ln>
            <a:solidFill>
              <a:schemeClr val="tx1"/>
            </a:solidFill>
          </a:ln>
        </p:spPr>
      </p:pic>
      <p:cxnSp>
        <p:nvCxnSpPr>
          <p:cNvPr id="2076" name="Straight Connector 2075">
            <a:extLst>
              <a:ext uri="{FF2B5EF4-FFF2-40B4-BE49-F238E27FC236}">
                <a16:creationId xmlns:a16="http://schemas.microsoft.com/office/drawing/2014/main" id="{8E5F2536-ECEB-60A7-8018-0AB7038B84BE}"/>
              </a:ext>
            </a:extLst>
          </p:cNvPr>
          <p:cNvCxnSpPr/>
          <p:nvPr/>
        </p:nvCxnSpPr>
        <p:spPr>
          <a:xfrm>
            <a:off x="3556800" y="1180800"/>
            <a:ext cx="0" cy="284400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77" name="Straight Connector 2076">
            <a:extLst>
              <a:ext uri="{FF2B5EF4-FFF2-40B4-BE49-F238E27FC236}">
                <a16:creationId xmlns:a16="http://schemas.microsoft.com/office/drawing/2014/main" id="{2EB52EF0-2AFB-4C37-440A-EF1C4E27311A}"/>
              </a:ext>
            </a:extLst>
          </p:cNvPr>
          <p:cNvCxnSpPr/>
          <p:nvPr/>
        </p:nvCxnSpPr>
        <p:spPr>
          <a:xfrm>
            <a:off x="8690400" y="1180800"/>
            <a:ext cx="0" cy="284400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78" name="Straight Connector 2077">
            <a:extLst>
              <a:ext uri="{FF2B5EF4-FFF2-40B4-BE49-F238E27FC236}">
                <a16:creationId xmlns:a16="http://schemas.microsoft.com/office/drawing/2014/main" id="{7C90F87B-3B5C-D4A7-3C45-6E19243AC1D9}"/>
              </a:ext>
            </a:extLst>
          </p:cNvPr>
          <p:cNvCxnSpPr>
            <a:cxnSpLocks/>
          </p:cNvCxnSpPr>
          <p:nvPr/>
        </p:nvCxnSpPr>
        <p:spPr>
          <a:xfrm>
            <a:off x="3556800" y="4090522"/>
            <a:ext cx="0" cy="2630952"/>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82" name="Straight Connector 2081">
            <a:extLst>
              <a:ext uri="{FF2B5EF4-FFF2-40B4-BE49-F238E27FC236}">
                <a16:creationId xmlns:a16="http://schemas.microsoft.com/office/drawing/2014/main" id="{A5D2BD96-CB54-1D8B-5D25-9337D0BF3940}"/>
              </a:ext>
            </a:extLst>
          </p:cNvPr>
          <p:cNvCxnSpPr>
            <a:cxnSpLocks/>
          </p:cNvCxnSpPr>
          <p:nvPr/>
        </p:nvCxnSpPr>
        <p:spPr>
          <a:xfrm>
            <a:off x="8078400" y="4090522"/>
            <a:ext cx="0" cy="2630952"/>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86" name="Straight Connector 2085">
            <a:extLst>
              <a:ext uri="{FF2B5EF4-FFF2-40B4-BE49-F238E27FC236}">
                <a16:creationId xmlns:a16="http://schemas.microsoft.com/office/drawing/2014/main" id="{EDB83435-C573-9CA7-F86D-185A652F3B0A}"/>
              </a:ext>
            </a:extLst>
          </p:cNvPr>
          <p:cNvCxnSpPr>
            <a:cxnSpLocks/>
          </p:cNvCxnSpPr>
          <p:nvPr/>
        </p:nvCxnSpPr>
        <p:spPr>
          <a:xfrm flipH="1">
            <a:off x="3621600" y="3914652"/>
            <a:ext cx="5000127"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88" name="Straight Connector 2087">
            <a:extLst>
              <a:ext uri="{FF2B5EF4-FFF2-40B4-BE49-F238E27FC236}">
                <a16:creationId xmlns:a16="http://schemas.microsoft.com/office/drawing/2014/main" id="{C9B38ACB-14A9-00B0-7301-88086826187C}"/>
              </a:ext>
            </a:extLst>
          </p:cNvPr>
          <p:cNvCxnSpPr>
            <a:cxnSpLocks/>
          </p:cNvCxnSpPr>
          <p:nvPr/>
        </p:nvCxnSpPr>
        <p:spPr>
          <a:xfrm flipH="1">
            <a:off x="285409" y="3920175"/>
            <a:ext cx="323189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91" name="Straight Connector 2090">
            <a:extLst>
              <a:ext uri="{FF2B5EF4-FFF2-40B4-BE49-F238E27FC236}">
                <a16:creationId xmlns:a16="http://schemas.microsoft.com/office/drawing/2014/main" id="{963C8911-5E78-50C3-C6D8-DD116BAE51D6}"/>
              </a:ext>
            </a:extLst>
          </p:cNvPr>
          <p:cNvCxnSpPr>
            <a:cxnSpLocks/>
          </p:cNvCxnSpPr>
          <p:nvPr/>
        </p:nvCxnSpPr>
        <p:spPr>
          <a:xfrm flipH="1">
            <a:off x="8193600" y="5873052"/>
            <a:ext cx="394560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95" name="Straight Connector 2094">
            <a:extLst>
              <a:ext uri="{FF2B5EF4-FFF2-40B4-BE49-F238E27FC236}">
                <a16:creationId xmlns:a16="http://schemas.microsoft.com/office/drawing/2014/main" id="{FEB832DA-99CF-E98C-EFB5-C6767A4C4E52}"/>
              </a:ext>
            </a:extLst>
          </p:cNvPr>
          <p:cNvCxnSpPr>
            <a:cxnSpLocks/>
          </p:cNvCxnSpPr>
          <p:nvPr/>
        </p:nvCxnSpPr>
        <p:spPr>
          <a:xfrm flipH="1">
            <a:off x="8193600" y="4142904"/>
            <a:ext cx="394560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2101" name="Picture 2100">
            <a:extLst>
              <a:ext uri="{FF2B5EF4-FFF2-40B4-BE49-F238E27FC236}">
                <a16:creationId xmlns:a16="http://schemas.microsoft.com/office/drawing/2014/main" id="{D04819B2-F887-4DBC-824A-7F6B6169F52C}"/>
              </a:ext>
            </a:extLst>
          </p:cNvPr>
          <p:cNvPicPr>
            <a:picLocks noChangeAspect="1"/>
          </p:cNvPicPr>
          <p:nvPr/>
        </p:nvPicPr>
        <p:blipFill>
          <a:blip r:embed="rId12"/>
          <a:srcRect t="1" r="29248" b="-1"/>
          <a:stretch/>
        </p:blipFill>
        <p:spPr>
          <a:xfrm>
            <a:off x="8099425" y="5689601"/>
            <a:ext cx="1486448" cy="140878"/>
          </a:xfrm>
          <a:prstGeom prst="rect">
            <a:avLst/>
          </a:prstGeom>
          <a:ln>
            <a:solidFill>
              <a:schemeClr val="tx1"/>
            </a:solidFill>
          </a:ln>
        </p:spPr>
      </p:pic>
      <p:sp>
        <p:nvSpPr>
          <p:cNvPr id="3" name="TextBox 2">
            <a:extLst>
              <a:ext uri="{FF2B5EF4-FFF2-40B4-BE49-F238E27FC236}">
                <a16:creationId xmlns:a16="http://schemas.microsoft.com/office/drawing/2014/main" id="{7890B2D6-E0FD-768A-01ED-2CFEEF880DE8}"/>
              </a:ext>
            </a:extLst>
          </p:cNvPr>
          <p:cNvSpPr txBox="1"/>
          <p:nvPr/>
        </p:nvSpPr>
        <p:spPr>
          <a:xfrm>
            <a:off x="8013921" y="5982919"/>
            <a:ext cx="4249148" cy="646331"/>
          </a:xfrm>
          <a:prstGeom prst="rect">
            <a:avLst/>
          </a:prstGeom>
          <a:noFill/>
        </p:spPr>
        <p:txBody>
          <a:bodyPr wrap="square" rtlCol="0">
            <a:spAutoFit/>
          </a:bodyPr>
          <a:lstStyle/>
          <a:p>
            <a:pPr algn="ctr"/>
            <a:r>
              <a:rPr lang="en-US" b="1" dirty="0"/>
              <a:t>7. Continue cleaning as much as possible, with ultrasonic cleaning of the surfaces.</a:t>
            </a:r>
          </a:p>
        </p:txBody>
      </p:sp>
    </p:spTree>
    <p:extLst>
      <p:ext uri="{BB962C8B-B14F-4D97-AF65-F5344CB8AC3E}">
        <p14:creationId xmlns:p14="http://schemas.microsoft.com/office/powerpoint/2010/main" val="18224547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Developments </a:t>
            </a:r>
            <a:r>
              <a:rPr lang="en-US" sz="2000" dirty="0"/>
              <a:t>NBSR Recovery 2.0 </a:t>
            </a:r>
            <a:r>
              <a:rPr lang="en-US" sz="2000" i="1" u="sng" dirty="0"/>
              <a:t>(pre 2025 gov. shutdown)</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43</a:t>
            </a:fld>
            <a:endParaRPr lang="en-US"/>
          </a:p>
        </p:txBody>
      </p:sp>
      <p:sp>
        <p:nvSpPr>
          <p:cNvPr id="8" name="Text Placeholder 5">
            <a:extLst>
              <a:ext uri="{FF2B5EF4-FFF2-40B4-BE49-F238E27FC236}">
                <a16:creationId xmlns:a16="http://schemas.microsoft.com/office/drawing/2014/main" id="{C9AD4830-9058-7832-91F6-E2F41EB40A26}"/>
              </a:ext>
            </a:extLst>
          </p:cNvPr>
          <p:cNvSpPr>
            <a:spLocks noGrp="1"/>
          </p:cNvSpPr>
          <p:nvPr>
            <p:ph type="body" sz="half" idx="2"/>
          </p:nvPr>
        </p:nvSpPr>
        <p:spPr>
          <a:xfrm>
            <a:off x="90616" y="6024880"/>
            <a:ext cx="10811064" cy="833120"/>
          </a:xfrm>
        </p:spPr>
        <p:txBody>
          <a:bodyPr>
            <a:normAutofit fontScale="62500" lnSpcReduction="20000"/>
          </a:bodyPr>
          <a:lstStyle/>
          <a:p>
            <a:r>
              <a:rPr lang="en-US" sz="2400" b="1" dirty="0"/>
              <a:t>Additional recovery work includes </a:t>
            </a:r>
            <a:r>
              <a:rPr lang="en-US" sz="2400" dirty="0"/>
              <a:t>several license amendments, </a:t>
            </a:r>
            <a:r>
              <a:rPr lang="en-US" sz="2400" i="1" dirty="0"/>
              <a:t>QA programs development, Ageing reactor management processes development, power noise monitoring system, fuel detection technique, control room upgrades, Thermal column work, Work towards relicensing, updating and filling gaps in technical bases, SSC classifications and setpoint developments, Integration of reliability and risk assessment techniques, Secondary loop work, cold source upgrade work, LEU conversion, New reactor development. </a:t>
            </a:r>
            <a:r>
              <a:rPr lang="en-US" sz="2400" i="1" baseline="-25000" dirty="0"/>
              <a:t>(I probably missed some)</a:t>
            </a:r>
            <a:endParaRPr lang="en-US" sz="2400" i="1" dirty="0"/>
          </a:p>
        </p:txBody>
      </p:sp>
      <p:pic>
        <p:nvPicPr>
          <p:cNvPr id="1026" name="Picture 2" descr="Clean &amp; Run July 2025">
            <a:extLst>
              <a:ext uri="{FF2B5EF4-FFF2-40B4-BE49-F238E27FC236}">
                <a16:creationId xmlns:a16="http://schemas.microsoft.com/office/drawing/2014/main" id="{ED345413-C3ED-9262-ECE0-1E75A993D1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82688"/>
            <a:ext cx="12192000" cy="44910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9716669-840C-DCFD-CAAD-1988DA0AA749}"/>
              </a:ext>
            </a:extLst>
          </p:cNvPr>
          <p:cNvSpPr txBox="1"/>
          <p:nvPr/>
        </p:nvSpPr>
        <p:spPr>
          <a:xfrm>
            <a:off x="3964054" y="5304393"/>
            <a:ext cx="2493453" cy="276999"/>
          </a:xfrm>
          <a:prstGeom prst="rect">
            <a:avLst/>
          </a:prstGeom>
          <a:noFill/>
        </p:spPr>
        <p:txBody>
          <a:bodyPr wrap="square">
            <a:spAutoFit/>
          </a:bodyPr>
          <a:lstStyle/>
          <a:p>
            <a:r>
              <a:rPr lang="en-US" sz="1200" dirty="0">
                <a:hlinkClick r:id="rId5"/>
              </a:rPr>
              <a:t>https://www.nist.gov/ncnr/clean-run</a:t>
            </a:r>
            <a:endParaRPr lang="en-US" sz="1200" dirty="0"/>
          </a:p>
        </p:txBody>
      </p:sp>
    </p:spTree>
    <p:extLst>
      <p:ext uri="{BB962C8B-B14F-4D97-AF65-F5344CB8AC3E}">
        <p14:creationId xmlns:p14="http://schemas.microsoft.com/office/powerpoint/2010/main" val="40350067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25D10-EA62-5966-0410-21AA667430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05A035-75C3-C66D-8217-4A53A2B75B2A}"/>
              </a:ext>
            </a:extLst>
          </p:cNvPr>
          <p:cNvSpPr>
            <a:spLocks noGrp="1"/>
          </p:cNvSpPr>
          <p:nvPr>
            <p:ph type="title"/>
          </p:nvPr>
        </p:nvSpPr>
        <p:spPr>
          <a:xfrm>
            <a:off x="574040" y="0"/>
            <a:ext cx="10515600" cy="1325563"/>
          </a:xfrm>
        </p:spPr>
        <p:txBody>
          <a:bodyPr>
            <a:normAutofit/>
          </a:bodyPr>
          <a:lstStyle/>
          <a:p>
            <a:r>
              <a:rPr lang="en-US" sz="3800" dirty="0"/>
              <a:t>Developments </a:t>
            </a:r>
            <a:r>
              <a:rPr lang="en-US" sz="2000" dirty="0"/>
              <a:t>NBSR Recovery 2.0 </a:t>
            </a:r>
            <a:r>
              <a:rPr lang="en-US" sz="2000" i="1" u="sng" dirty="0"/>
              <a:t>(pre 2025 gov. shutdown)</a:t>
            </a:r>
          </a:p>
        </p:txBody>
      </p:sp>
      <p:grpSp>
        <p:nvGrpSpPr>
          <p:cNvPr id="14" name="Group 13">
            <a:extLst>
              <a:ext uri="{FF2B5EF4-FFF2-40B4-BE49-F238E27FC236}">
                <a16:creationId xmlns:a16="http://schemas.microsoft.com/office/drawing/2014/main" id="{EE0F6350-095C-3CF9-5FD6-96C8F34E30D5}"/>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B1D309FE-54DD-6EE2-3878-B079DF1B436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733F0643-394A-EEC8-F46A-8DAB21F87989}"/>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9E14A611-CA18-72BD-C0D8-6FE884CAAE90}"/>
              </a:ext>
            </a:extLst>
          </p:cNvPr>
          <p:cNvSpPr>
            <a:spLocks noGrp="1"/>
          </p:cNvSpPr>
          <p:nvPr>
            <p:ph type="sldNum" sz="quarter" idx="12"/>
          </p:nvPr>
        </p:nvSpPr>
        <p:spPr/>
        <p:txBody>
          <a:bodyPr/>
          <a:lstStyle/>
          <a:p>
            <a:fld id="{61C45A3A-841E-C04D-A6C3-2A644B41F8FE}" type="slidenum">
              <a:rPr lang="en-US" smtClean="0"/>
              <a:t>44</a:t>
            </a:fld>
            <a:endParaRPr lang="en-US"/>
          </a:p>
        </p:txBody>
      </p:sp>
      <p:sp>
        <p:nvSpPr>
          <p:cNvPr id="3" name="Text Placeholder 2">
            <a:extLst>
              <a:ext uri="{FF2B5EF4-FFF2-40B4-BE49-F238E27FC236}">
                <a16:creationId xmlns:a16="http://schemas.microsoft.com/office/drawing/2014/main" id="{91C93BC0-1718-C936-13AC-5E6790417C81}"/>
              </a:ext>
            </a:extLst>
          </p:cNvPr>
          <p:cNvSpPr>
            <a:spLocks noGrp="1"/>
          </p:cNvSpPr>
          <p:nvPr>
            <p:ph type="body" sz="half" idx="2"/>
          </p:nvPr>
        </p:nvSpPr>
        <p:spPr>
          <a:xfrm>
            <a:off x="719253" y="2328518"/>
            <a:ext cx="10753493" cy="1143000"/>
          </a:xfrm>
        </p:spPr>
        <p:txBody>
          <a:bodyPr/>
          <a:lstStyle/>
          <a:p>
            <a:endParaRPr lang="en-US" dirty="0"/>
          </a:p>
        </p:txBody>
      </p:sp>
      <p:pic>
        <p:nvPicPr>
          <p:cNvPr id="2052" name="Picture 4" descr="NG7 Panoramic">
            <a:extLst>
              <a:ext uri="{FF2B5EF4-FFF2-40B4-BE49-F238E27FC236}">
                <a16:creationId xmlns:a16="http://schemas.microsoft.com/office/drawing/2014/main" id="{6562A0D3-82DC-0206-5B48-28597AD551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677" y="1570246"/>
            <a:ext cx="11752646" cy="51295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5E70ADF-C0DB-429E-B38C-39567EE847CE}"/>
              </a:ext>
            </a:extLst>
          </p:cNvPr>
          <p:cNvSpPr txBox="1"/>
          <p:nvPr/>
        </p:nvSpPr>
        <p:spPr>
          <a:xfrm>
            <a:off x="182880" y="1140897"/>
            <a:ext cx="2036198" cy="369332"/>
          </a:xfrm>
          <a:prstGeom prst="rect">
            <a:avLst/>
          </a:prstGeom>
          <a:noFill/>
        </p:spPr>
        <p:txBody>
          <a:bodyPr wrap="none" rtlCol="0">
            <a:spAutoFit/>
          </a:bodyPr>
          <a:lstStyle/>
          <a:p>
            <a:r>
              <a:rPr lang="en-US" dirty="0"/>
              <a:t>NG-5,6,7 Upgrades!</a:t>
            </a:r>
          </a:p>
        </p:txBody>
      </p:sp>
    </p:spTree>
    <p:extLst>
      <p:ext uri="{BB962C8B-B14F-4D97-AF65-F5344CB8AC3E}">
        <p14:creationId xmlns:p14="http://schemas.microsoft.com/office/powerpoint/2010/main" val="30146409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C46C8-21B2-7A1F-BF6A-69EEE917E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41D2A0-B1DA-1B87-6DC6-06703EB104C4}"/>
              </a:ext>
            </a:extLst>
          </p:cNvPr>
          <p:cNvSpPr>
            <a:spLocks noGrp="1"/>
          </p:cNvSpPr>
          <p:nvPr>
            <p:ph type="title"/>
          </p:nvPr>
        </p:nvSpPr>
        <p:spPr>
          <a:xfrm>
            <a:off x="574040" y="0"/>
            <a:ext cx="10515600" cy="1325563"/>
          </a:xfrm>
        </p:spPr>
        <p:txBody>
          <a:bodyPr>
            <a:normAutofit/>
          </a:bodyPr>
          <a:lstStyle/>
          <a:p>
            <a:r>
              <a:rPr lang="en-US" sz="3800" dirty="0"/>
              <a:t>Developments </a:t>
            </a:r>
            <a:r>
              <a:rPr lang="en-US" sz="2000" dirty="0"/>
              <a:t>Restarted to 20 MW successfully</a:t>
            </a:r>
            <a:endParaRPr lang="en-US" sz="2000" i="1" u="sng" dirty="0"/>
          </a:p>
        </p:txBody>
      </p:sp>
      <p:grpSp>
        <p:nvGrpSpPr>
          <p:cNvPr id="14" name="Group 13">
            <a:extLst>
              <a:ext uri="{FF2B5EF4-FFF2-40B4-BE49-F238E27FC236}">
                <a16:creationId xmlns:a16="http://schemas.microsoft.com/office/drawing/2014/main" id="{391104A5-4CC9-AD44-8E7D-F2619E7A34EF}"/>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7BA77A54-381B-F173-8359-541C1A9C86B0}"/>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CFFFE927-B2B3-D60E-95B8-F9970A610209}"/>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55C78F4F-CCEF-4E32-E206-E17832486371}"/>
              </a:ext>
            </a:extLst>
          </p:cNvPr>
          <p:cNvSpPr>
            <a:spLocks noGrp="1"/>
          </p:cNvSpPr>
          <p:nvPr>
            <p:ph type="sldNum" sz="quarter" idx="12"/>
          </p:nvPr>
        </p:nvSpPr>
        <p:spPr/>
        <p:txBody>
          <a:bodyPr/>
          <a:lstStyle/>
          <a:p>
            <a:fld id="{61C45A3A-841E-C04D-A6C3-2A644B41F8FE}" type="slidenum">
              <a:rPr lang="en-US" smtClean="0"/>
              <a:t>45</a:t>
            </a:fld>
            <a:endParaRPr lang="en-US"/>
          </a:p>
        </p:txBody>
      </p:sp>
      <p:sp>
        <p:nvSpPr>
          <p:cNvPr id="7" name="Text Placeholder 5">
            <a:extLst>
              <a:ext uri="{FF2B5EF4-FFF2-40B4-BE49-F238E27FC236}">
                <a16:creationId xmlns:a16="http://schemas.microsoft.com/office/drawing/2014/main" id="{11E9C700-FF1A-570A-35AF-3E10733ACA83}"/>
              </a:ext>
            </a:extLst>
          </p:cNvPr>
          <p:cNvSpPr>
            <a:spLocks noGrp="1"/>
          </p:cNvSpPr>
          <p:nvPr>
            <p:ph type="body" sz="half" idx="2"/>
          </p:nvPr>
        </p:nvSpPr>
        <p:spPr>
          <a:xfrm>
            <a:off x="90616" y="1184464"/>
            <a:ext cx="8013542" cy="5673536"/>
          </a:xfrm>
        </p:spPr>
        <p:txBody>
          <a:bodyPr>
            <a:normAutofit/>
          </a:bodyPr>
          <a:lstStyle/>
          <a:p>
            <a:pPr marL="457200" indent="-457200">
              <a:buFont typeface="Arial" panose="020B0604020202020204" pitchFamily="34" charset="0"/>
              <a:buChar char="•"/>
            </a:pPr>
            <a:r>
              <a:rPr lang="en-US" sz="2400" dirty="0"/>
              <a:t>Reached 20 MW on May 22</a:t>
            </a:r>
            <a:r>
              <a:rPr lang="en-US" sz="2400" baseline="30000" dirty="0"/>
              <a:t>nd</a:t>
            </a:r>
            <a:r>
              <a:rPr lang="en-US" sz="2400" dirty="0"/>
              <a:t>, 2026 </a:t>
            </a:r>
            <a:br>
              <a:rPr lang="en-US" sz="2400" dirty="0"/>
            </a:br>
            <a:r>
              <a:rPr lang="en-US" sz="2000" i="1" dirty="0"/>
              <a:t>(5 years, 3 months, and 19 days after the incident)</a:t>
            </a:r>
            <a:endParaRPr lang="en-US" sz="2400" dirty="0"/>
          </a:p>
          <a:p>
            <a:pPr marL="457200" indent="-457200">
              <a:buFont typeface="Arial" panose="020B0604020202020204" pitchFamily="34" charset="0"/>
              <a:buChar char="•"/>
            </a:pPr>
            <a:r>
              <a:rPr lang="en-US" sz="2400" dirty="0"/>
              <a:t>Opened shutters at 20 MW on June 24</a:t>
            </a:r>
            <a:r>
              <a:rPr lang="en-US" sz="2400" baseline="30000" dirty="0"/>
              <a:t>th</a:t>
            </a:r>
            <a:r>
              <a:rPr lang="en-US" sz="2400" dirty="0"/>
              <a:t>, 2026</a:t>
            </a:r>
            <a:br>
              <a:rPr lang="en-US" sz="2400" dirty="0"/>
            </a:br>
            <a:r>
              <a:rPr lang="en-US" sz="2000" i="1" dirty="0"/>
              <a:t>(5 years, 4 months, and 21 days after the incident)</a:t>
            </a:r>
          </a:p>
          <a:p>
            <a:pPr marL="457200" indent="-457200">
              <a:buFont typeface="Arial" panose="020B0604020202020204" pitchFamily="34" charset="0"/>
              <a:buChar char="•"/>
            </a:pPr>
            <a:endParaRPr lang="en-US" sz="2400" dirty="0"/>
          </a:p>
        </p:txBody>
      </p:sp>
      <p:pic>
        <p:nvPicPr>
          <p:cNvPr id="10" name="Picture 9">
            <a:extLst>
              <a:ext uri="{FF2B5EF4-FFF2-40B4-BE49-F238E27FC236}">
                <a16:creationId xmlns:a16="http://schemas.microsoft.com/office/drawing/2014/main" id="{647E8A65-4AB7-3386-D13B-966572985F03}"/>
              </a:ext>
            </a:extLst>
          </p:cNvPr>
          <p:cNvPicPr>
            <a:picLocks noChangeAspect="1"/>
          </p:cNvPicPr>
          <p:nvPr/>
        </p:nvPicPr>
        <p:blipFill>
          <a:blip r:embed="rId4"/>
          <a:stretch>
            <a:fillRect/>
          </a:stretch>
        </p:blipFill>
        <p:spPr>
          <a:xfrm>
            <a:off x="1360274" y="3116284"/>
            <a:ext cx="4237087" cy="3176291"/>
          </a:xfrm>
          <a:prstGeom prst="rect">
            <a:avLst/>
          </a:prstGeom>
        </p:spPr>
      </p:pic>
      <p:pic>
        <p:nvPicPr>
          <p:cNvPr id="11" name="Picture 10">
            <a:extLst>
              <a:ext uri="{FF2B5EF4-FFF2-40B4-BE49-F238E27FC236}">
                <a16:creationId xmlns:a16="http://schemas.microsoft.com/office/drawing/2014/main" id="{A2BFF593-0EB4-CF9A-6D01-48F8AEA04251}"/>
              </a:ext>
            </a:extLst>
          </p:cNvPr>
          <p:cNvPicPr>
            <a:picLocks noChangeAspect="1"/>
          </p:cNvPicPr>
          <p:nvPr/>
        </p:nvPicPr>
        <p:blipFill>
          <a:blip r:embed="rId5"/>
          <a:stretch>
            <a:fillRect/>
          </a:stretch>
        </p:blipFill>
        <p:spPr>
          <a:xfrm>
            <a:off x="6294768" y="3116284"/>
            <a:ext cx="3176291" cy="3176291"/>
          </a:xfrm>
          <a:prstGeom prst="rect">
            <a:avLst/>
          </a:prstGeom>
        </p:spPr>
      </p:pic>
      <p:pic>
        <p:nvPicPr>
          <p:cNvPr id="3079" name="Picture 1">
            <a:extLst>
              <a:ext uri="{FF2B5EF4-FFF2-40B4-BE49-F238E27FC236}">
                <a16:creationId xmlns:a16="http://schemas.microsoft.com/office/drawing/2014/main" id="{01EC3493-1D11-A65F-6591-FCB8BF838B4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5747" r="15537" b="88609"/>
          <a:stretch>
            <a:fillRect/>
          </a:stretch>
        </p:blipFill>
        <p:spPr bwMode="auto">
          <a:xfrm>
            <a:off x="6488428" y="1888787"/>
            <a:ext cx="2598421" cy="936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7444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1AB0B-1AC9-D04A-812C-4FAE01F045A6}"/>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8A5F471-DCCB-5BB7-DD23-8747375C91DA}"/>
              </a:ext>
              <a:ext uri="{C183D7F6-B498-43B3-948B-1728B52AA6E4}">
                <adec:decorative xmlns:adec="http://schemas.microsoft.com/office/drawing/2017/decorative" val="1"/>
              </a:ext>
            </a:extLst>
          </p:cNvPr>
          <p:cNvSpPr/>
          <p:nvPr/>
        </p:nvSpPr>
        <p:spPr>
          <a:xfrm>
            <a:off x="534522" y="1528231"/>
            <a:ext cx="11181947" cy="344689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76760314-1CB7-D72C-6845-4967FE0443A1}"/>
              </a:ext>
              <a:ext uri="{C183D7F6-B498-43B3-948B-1728B52AA6E4}">
                <adec:decorative xmlns:adec="http://schemas.microsoft.com/office/drawing/2017/decorative" val="1"/>
              </a:ext>
            </a:extLst>
          </p:cNvPr>
          <p:cNvSpPr/>
          <p:nvPr/>
        </p:nvSpPr>
        <p:spPr>
          <a:xfrm>
            <a:off x="320040" y="5689600"/>
            <a:ext cx="11595735" cy="1168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descr="INSTRUCTIONS (16x9 aspect ratio)&#10;&#10;Save the PowerPoint to your local drive and rename.&#10;Fill text as desired per each slides. The font for the PowerPoint in Calibri. The font of text will adjust to the box size.  Recommended font sizes are 44 for the title and 18 for body text. &#10;To insert pictures, double click picture box and upload. OR  select picture box frame, SHAPE FILL&gt; PICTURE&gt; then upload desired picture from file. Once inserted, do not stretch photo, the image crops to the picture frame size. &#10;To replace icons, double click on the icon, select “change picture” or “insert picture” and select the one you want to use. There is also a slide of icons on the next page. Simply copy and paste if you would like to use these. These may only be used on NIST PowerPoints. &#10;To add a new slide, selected the down arrow from the dropdown next to “New Slide” and select your desired slide design.&#10;FIND NIST IMAGES : https://www.nist.gov/image-gallery contact PAO for assistance if needed.&#10;">
            <a:extLst>
              <a:ext uri="{FF2B5EF4-FFF2-40B4-BE49-F238E27FC236}">
                <a16:creationId xmlns:a16="http://schemas.microsoft.com/office/drawing/2014/main" id="{947C5415-91E9-C7C7-C4E3-9558F7E31E67}"/>
              </a:ext>
            </a:extLst>
          </p:cNvPr>
          <p:cNvSpPr txBox="1"/>
          <p:nvPr/>
        </p:nvSpPr>
        <p:spPr>
          <a:xfrm>
            <a:off x="1066800" y="6150114"/>
            <a:ext cx="1005535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u="none" strike="noStrike" kern="1200" cap="none" spc="0" normalizeH="0" baseline="0" noProof="0" dirty="0">
                <a:ln>
                  <a:noFill/>
                </a:ln>
                <a:solidFill>
                  <a:prstClr val="black"/>
                </a:solidFill>
                <a:effectLst/>
                <a:uLnTx/>
                <a:uFillTx/>
                <a:latin typeface="Calibri" panose="020F0502020204030204"/>
                <a:ea typeface="+mn-ea"/>
                <a:cs typeface="+mn-cs"/>
              </a:rPr>
              <a:t>LEU Conversion &amp; Cold Source Upgrade</a:t>
            </a:r>
          </a:p>
        </p:txBody>
      </p:sp>
      <p:sp>
        <p:nvSpPr>
          <p:cNvPr id="7" name="Title 6">
            <a:extLst>
              <a:ext uri="{FF2B5EF4-FFF2-40B4-BE49-F238E27FC236}">
                <a16:creationId xmlns:a16="http://schemas.microsoft.com/office/drawing/2014/main" id="{8C034B2D-55D5-4A0A-DFB0-770BE0B32841}"/>
              </a:ext>
            </a:extLst>
          </p:cNvPr>
          <p:cNvSpPr>
            <a:spLocks noGrp="1"/>
          </p:cNvSpPr>
          <p:nvPr>
            <p:ph type="ctrTitle"/>
          </p:nvPr>
        </p:nvSpPr>
        <p:spPr>
          <a:xfrm>
            <a:off x="1524000" y="5632451"/>
            <a:ext cx="9144000" cy="671659"/>
          </a:xfrm>
        </p:spPr>
        <p:txBody>
          <a:bodyPr>
            <a:normAutofit fontScale="90000"/>
          </a:bodyPr>
          <a:lstStyle/>
          <a:p>
            <a:r>
              <a:rPr lang="en-US" sz="4400" dirty="0">
                <a:solidFill>
                  <a:srgbClr val="5D8B72"/>
                </a:solidFill>
                <a:latin typeface="+mn-lt"/>
              </a:rPr>
              <a:t>The NBSR</a:t>
            </a:r>
            <a:endParaRPr lang="en-US" sz="4400" dirty="0">
              <a:latin typeface="+mn-lt"/>
            </a:endParaRPr>
          </a:p>
        </p:txBody>
      </p:sp>
      <p:pic>
        <p:nvPicPr>
          <p:cNvPr id="12" name="Picture 11" descr="Text&#10;&#10;Description automatically generated">
            <a:extLst>
              <a:ext uri="{FF2B5EF4-FFF2-40B4-BE49-F238E27FC236}">
                <a16:creationId xmlns:a16="http://schemas.microsoft.com/office/drawing/2014/main" id="{A3BE41E5-AF6B-BD47-62A6-21EAF7A57E8E}"/>
              </a:ext>
            </a:extLst>
          </p:cNvPr>
          <p:cNvPicPr>
            <a:picLocks noChangeAspect="1"/>
          </p:cNvPicPr>
          <p:nvPr/>
        </p:nvPicPr>
        <p:blipFill rotWithShape="1">
          <a:blip r:embed="rId2"/>
          <a:srcRect l="6683" t="21551" r="25400" b="19800"/>
          <a:stretch/>
        </p:blipFill>
        <p:spPr>
          <a:xfrm>
            <a:off x="3682999" y="0"/>
            <a:ext cx="4826002" cy="991848"/>
          </a:xfrm>
          <a:prstGeom prst="rect">
            <a:avLst/>
          </a:prstGeom>
        </p:spPr>
      </p:pic>
      <p:pic>
        <p:nvPicPr>
          <p:cNvPr id="6" name="Picture 5">
            <a:extLst>
              <a:ext uri="{FF2B5EF4-FFF2-40B4-BE49-F238E27FC236}">
                <a16:creationId xmlns:a16="http://schemas.microsoft.com/office/drawing/2014/main" id="{E355955D-843C-22AA-D198-B9B247A99D04}"/>
              </a:ext>
            </a:extLst>
          </p:cNvPr>
          <p:cNvPicPr>
            <a:picLocks noChangeAspect="1"/>
          </p:cNvPicPr>
          <p:nvPr/>
        </p:nvPicPr>
        <p:blipFill>
          <a:blip r:embed="rId3"/>
          <a:stretch>
            <a:fillRect/>
          </a:stretch>
        </p:blipFill>
        <p:spPr>
          <a:xfrm>
            <a:off x="585796" y="1591940"/>
            <a:ext cx="4826002" cy="3319472"/>
          </a:xfrm>
          <a:prstGeom prst="rect">
            <a:avLst/>
          </a:prstGeom>
        </p:spPr>
      </p:pic>
      <p:pic>
        <p:nvPicPr>
          <p:cNvPr id="9" name="Picture 8">
            <a:extLst>
              <a:ext uri="{FF2B5EF4-FFF2-40B4-BE49-F238E27FC236}">
                <a16:creationId xmlns:a16="http://schemas.microsoft.com/office/drawing/2014/main" id="{54BED488-BED8-C2C7-597C-1516B4248A08}"/>
              </a:ext>
            </a:extLst>
          </p:cNvPr>
          <p:cNvPicPr>
            <a:picLocks noChangeAspect="1"/>
          </p:cNvPicPr>
          <p:nvPr/>
        </p:nvPicPr>
        <p:blipFill>
          <a:blip r:embed="rId4"/>
          <a:stretch>
            <a:fillRect/>
          </a:stretch>
        </p:blipFill>
        <p:spPr>
          <a:xfrm>
            <a:off x="6730659" y="1591941"/>
            <a:ext cx="4936650" cy="3319472"/>
          </a:xfrm>
          <a:prstGeom prst="rect">
            <a:avLst/>
          </a:prstGeom>
        </p:spPr>
      </p:pic>
      <p:cxnSp>
        <p:nvCxnSpPr>
          <p:cNvPr id="14" name="Straight Arrow Connector 13">
            <a:extLst>
              <a:ext uri="{FF2B5EF4-FFF2-40B4-BE49-F238E27FC236}">
                <a16:creationId xmlns:a16="http://schemas.microsoft.com/office/drawing/2014/main" id="{62E8E804-562A-E0C8-0522-EEF39A75336D}"/>
              </a:ext>
            </a:extLst>
          </p:cNvPr>
          <p:cNvCxnSpPr>
            <a:cxnSpLocks/>
            <a:endCxn id="9" idx="1"/>
          </p:cNvCxnSpPr>
          <p:nvPr/>
        </p:nvCxnSpPr>
        <p:spPr>
          <a:xfrm>
            <a:off x="5480149" y="3251677"/>
            <a:ext cx="1250510"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08EE862F-486C-4E2C-0897-9EAEB375C9F1}"/>
              </a:ext>
            </a:extLst>
          </p:cNvPr>
          <p:cNvSpPr txBox="1"/>
          <p:nvPr/>
        </p:nvSpPr>
        <p:spPr>
          <a:xfrm>
            <a:off x="5491945" y="2774861"/>
            <a:ext cx="1245662" cy="369332"/>
          </a:xfrm>
          <a:prstGeom prst="rect">
            <a:avLst/>
          </a:prstGeom>
          <a:noFill/>
        </p:spPr>
        <p:txBody>
          <a:bodyPr wrap="none" rtlCol="0">
            <a:spAutoFit/>
          </a:bodyPr>
          <a:lstStyle/>
          <a:p>
            <a:r>
              <a:rPr lang="en-US" b="1" dirty="0">
                <a:effectLst>
                  <a:outerShdw blurRad="38100" dist="38100" dir="2700000" algn="tl">
                    <a:srgbClr val="000000">
                      <a:alpha val="43137"/>
                    </a:srgbClr>
                  </a:outerShdw>
                </a:effectLst>
              </a:rPr>
              <a:t>Conversion</a:t>
            </a:r>
          </a:p>
        </p:txBody>
      </p:sp>
      <p:sp>
        <p:nvSpPr>
          <p:cNvPr id="17" name="TextBox 16">
            <a:extLst>
              <a:ext uri="{FF2B5EF4-FFF2-40B4-BE49-F238E27FC236}">
                <a16:creationId xmlns:a16="http://schemas.microsoft.com/office/drawing/2014/main" id="{75C12EA4-51CD-2A72-2068-5453DE998EFE}"/>
              </a:ext>
            </a:extLst>
          </p:cNvPr>
          <p:cNvSpPr txBox="1"/>
          <p:nvPr/>
        </p:nvSpPr>
        <p:spPr>
          <a:xfrm>
            <a:off x="4818366" y="4542080"/>
            <a:ext cx="593432" cy="369332"/>
          </a:xfrm>
          <a:prstGeom prst="rect">
            <a:avLst/>
          </a:prstGeom>
          <a:noFill/>
        </p:spPr>
        <p:txBody>
          <a:bodyPr wrap="none" rtlCol="0">
            <a:spAutoFit/>
          </a:bodyPr>
          <a:lstStyle/>
          <a:p>
            <a:r>
              <a:rPr lang="en-US" b="1" dirty="0">
                <a:effectLst>
                  <a:outerShdw blurRad="38100" dist="38100" dir="2700000" algn="tl">
                    <a:srgbClr val="000000">
                      <a:alpha val="43137"/>
                    </a:srgbClr>
                  </a:outerShdw>
                </a:effectLst>
              </a:rPr>
              <a:t>HEU</a:t>
            </a:r>
          </a:p>
        </p:txBody>
      </p:sp>
      <p:sp>
        <p:nvSpPr>
          <p:cNvPr id="18" name="TextBox 17">
            <a:extLst>
              <a:ext uri="{FF2B5EF4-FFF2-40B4-BE49-F238E27FC236}">
                <a16:creationId xmlns:a16="http://schemas.microsoft.com/office/drawing/2014/main" id="{C56A342B-0E7F-5BA3-8F9F-74384F69A241}"/>
              </a:ext>
            </a:extLst>
          </p:cNvPr>
          <p:cNvSpPr txBox="1"/>
          <p:nvPr/>
        </p:nvSpPr>
        <p:spPr>
          <a:xfrm>
            <a:off x="10836632" y="4542080"/>
            <a:ext cx="830677" cy="369332"/>
          </a:xfrm>
          <a:prstGeom prst="rect">
            <a:avLst/>
          </a:prstGeom>
          <a:noFill/>
        </p:spPr>
        <p:txBody>
          <a:bodyPr wrap="none" rtlCol="0">
            <a:spAutoFit/>
          </a:bodyPr>
          <a:lstStyle/>
          <a:p>
            <a:r>
              <a:rPr lang="en-US" b="1" dirty="0">
                <a:effectLst>
                  <a:outerShdw blurRad="38100" dist="38100" dir="2700000" algn="tl">
                    <a:srgbClr val="000000">
                      <a:alpha val="43137"/>
                    </a:srgbClr>
                  </a:outerShdw>
                </a:effectLst>
              </a:rPr>
              <a:t>HALEU</a:t>
            </a:r>
          </a:p>
        </p:txBody>
      </p:sp>
    </p:spTree>
    <p:extLst>
      <p:ext uri="{BB962C8B-B14F-4D97-AF65-F5344CB8AC3E}">
        <p14:creationId xmlns:p14="http://schemas.microsoft.com/office/powerpoint/2010/main" val="517342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E3D7C-BF9C-5658-D924-88CA7AD9AEFD}"/>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BD3A14F6-FBD7-C130-12FF-1FFF7DDEE808}"/>
              </a:ext>
            </a:extLst>
          </p:cNvPr>
          <p:cNvSpPr>
            <a:spLocks noGrp="1"/>
          </p:cNvSpPr>
          <p:nvPr>
            <p:ph type="body" sz="half" idx="2"/>
          </p:nvPr>
        </p:nvSpPr>
        <p:spPr>
          <a:xfrm>
            <a:off x="90615" y="1253124"/>
            <a:ext cx="8519985" cy="2914651"/>
          </a:xfrm>
        </p:spPr>
        <p:txBody>
          <a:bodyPr>
            <a:normAutofit fontScale="92500" lnSpcReduction="20000"/>
          </a:bodyPr>
          <a:lstStyle/>
          <a:p>
            <a:pPr marL="457200" indent="-457200">
              <a:buFont typeface="Arial" panose="020B0604020202020204" pitchFamily="34" charset="0"/>
              <a:buChar char="•"/>
            </a:pPr>
            <a:r>
              <a:rPr lang="en-US" sz="2400" dirty="0"/>
              <a:t>US High Performance Research Reactors Conversion Program</a:t>
            </a:r>
          </a:p>
          <a:p>
            <a:pPr marL="914400" lvl="1" indent="-457200">
              <a:buFont typeface="Courier New" panose="02070309020205020404" pitchFamily="49" charset="0"/>
              <a:buChar char="o"/>
            </a:pPr>
            <a:r>
              <a:rPr lang="en-US" sz="1600" dirty="0"/>
              <a:t>Collaboration with several DOE laboratories (ANL, INL, BNL, ORNL)</a:t>
            </a:r>
          </a:p>
          <a:p>
            <a:pPr marL="914400" lvl="1" indent="-457200">
              <a:buFont typeface="Courier New" panose="02070309020205020404" pitchFamily="49" charset="0"/>
              <a:buChar char="o"/>
            </a:pPr>
            <a:r>
              <a:rPr lang="en-US" sz="1600" dirty="0"/>
              <a:t>To meet US and international non-proliferation goals</a:t>
            </a:r>
          </a:p>
          <a:p>
            <a:pPr marL="457200" indent="-457200">
              <a:buFont typeface="Arial" panose="020B0604020202020204" pitchFamily="34" charset="0"/>
              <a:buChar char="•"/>
            </a:pPr>
            <a:r>
              <a:rPr lang="en-US" sz="2400" dirty="0"/>
              <a:t>Converting to U-10Mo HALEU (19.75% enrichment)</a:t>
            </a:r>
          </a:p>
          <a:p>
            <a:pPr marL="457200" indent="-457200">
              <a:buFont typeface="Arial" panose="020B0604020202020204" pitchFamily="34" charset="0"/>
              <a:buChar char="•"/>
            </a:pPr>
            <a:r>
              <a:rPr lang="en-US" sz="2400" dirty="0"/>
              <a:t>Finished Rev. 1 of the drawings and fuel specification document for the NBSR U-10Mo.</a:t>
            </a:r>
          </a:p>
          <a:p>
            <a:pPr marL="914400" lvl="1" indent="-457200">
              <a:buFont typeface="Courier New" panose="02070309020205020404" pitchFamily="49" charset="0"/>
              <a:buChar char="o"/>
            </a:pPr>
            <a:r>
              <a:rPr lang="en-US" sz="1600" dirty="0"/>
              <a:t>Working on a unified version for all US high-performance research reactors converting to </a:t>
            </a:r>
            <a:br>
              <a:rPr lang="en-US" sz="1600" dirty="0"/>
            </a:br>
            <a:r>
              <a:rPr lang="en-US" sz="1600" dirty="0"/>
              <a:t>U-10Mo LEU fuel.</a:t>
            </a:r>
          </a:p>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Working on irradiation and qualification plan and schedule for the test NBSR LEU fuel element at BR-2 (SCK-CEN).</a:t>
            </a:r>
          </a:p>
        </p:txBody>
      </p:sp>
      <p:sp>
        <p:nvSpPr>
          <p:cNvPr id="2" name="Title 1">
            <a:extLst>
              <a:ext uri="{FF2B5EF4-FFF2-40B4-BE49-F238E27FC236}">
                <a16:creationId xmlns:a16="http://schemas.microsoft.com/office/drawing/2014/main" id="{D1623873-8120-5F0A-3AC8-80A625C63F65}"/>
              </a:ext>
            </a:extLst>
          </p:cNvPr>
          <p:cNvSpPr>
            <a:spLocks noGrp="1"/>
          </p:cNvSpPr>
          <p:nvPr>
            <p:ph type="title"/>
          </p:nvPr>
        </p:nvSpPr>
        <p:spPr>
          <a:xfrm>
            <a:off x="574040" y="0"/>
            <a:ext cx="10515600" cy="1325563"/>
          </a:xfrm>
        </p:spPr>
        <p:txBody>
          <a:bodyPr>
            <a:normAutofit/>
          </a:bodyPr>
          <a:lstStyle/>
          <a:p>
            <a:r>
              <a:rPr lang="en-US" sz="3800" dirty="0"/>
              <a:t>LEU Conversion of NBSR</a:t>
            </a:r>
            <a:endParaRPr lang="en-US" sz="2000" dirty="0"/>
          </a:p>
        </p:txBody>
      </p:sp>
      <p:grpSp>
        <p:nvGrpSpPr>
          <p:cNvPr id="14" name="Group 13">
            <a:extLst>
              <a:ext uri="{FF2B5EF4-FFF2-40B4-BE49-F238E27FC236}">
                <a16:creationId xmlns:a16="http://schemas.microsoft.com/office/drawing/2014/main" id="{0205D815-AA87-94A9-4E72-F38FDF5FDD30}"/>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9DB80ED2-AB13-D9CA-DBDA-3D612968C9EB}"/>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18EC89B8-9BF5-C1DF-C1B4-3D8192DCF3CF}"/>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B986B88C-BFE9-F0C5-96F7-12F694D75F32}"/>
              </a:ext>
            </a:extLst>
          </p:cNvPr>
          <p:cNvSpPr>
            <a:spLocks noGrp="1"/>
          </p:cNvSpPr>
          <p:nvPr>
            <p:ph type="sldNum" sz="quarter" idx="12"/>
          </p:nvPr>
        </p:nvSpPr>
        <p:spPr/>
        <p:txBody>
          <a:bodyPr/>
          <a:lstStyle/>
          <a:p>
            <a:fld id="{61C45A3A-841E-C04D-A6C3-2A644B41F8FE}" type="slidenum">
              <a:rPr lang="en-US" smtClean="0"/>
              <a:t>47</a:t>
            </a:fld>
            <a:endParaRPr lang="en-US"/>
          </a:p>
        </p:txBody>
      </p:sp>
      <p:pic>
        <p:nvPicPr>
          <p:cNvPr id="8" name="Picture 7" descr="Chart, surface chart&#10;&#10;Description automatically generated">
            <a:extLst>
              <a:ext uri="{FF2B5EF4-FFF2-40B4-BE49-F238E27FC236}">
                <a16:creationId xmlns:a16="http://schemas.microsoft.com/office/drawing/2014/main" id="{240EE576-459E-F11C-FF4B-F3C7C79563A3}"/>
              </a:ext>
            </a:extLst>
          </p:cNvPr>
          <p:cNvPicPr>
            <a:picLocks noChangeAspect="1"/>
          </p:cNvPicPr>
          <p:nvPr/>
        </p:nvPicPr>
        <p:blipFill>
          <a:blip r:embed="rId4"/>
          <a:stretch>
            <a:fillRect/>
          </a:stretch>
        </p:blipFill>
        <p:spPr>
          <a:xfrm>
            <a:off x="395605" y="4061662"/>
            <a:ext cx="3793320" cy="2753216"/>
          </a:xfrm>
          <a:prstGeom prst="rect">
            <a:avLst/>
          </a:prstGeom>
        </p:spPr>
      </p:pic>
      <p:pic>
        <p:nvPicPr>
          <p:cNvPr id="9" name="Picture 8" descr="A picture containing graphical user interface&#10;&#10;Description automatically generated">
            <a:extLst>
              <a:ext uri="{FF2B5EF4-FFF2-40B4-BE49-F238E27FC236}">
                <a16:creationId xmlns:a16="http://schemas.microsoft.com/office/drawing/2014/main" id="{F23A0011-C4E2-B4A7-383C-C5DB7255BA4A}"/>
              </a:ext>
            </a:extLst>
          </p:cNvPr>
          <p:cNvPicPr>
            <a:picLocks noChangeAspect="1"/>
          </p:cNvPicPr>
          <p:nvPr/>
        </p:nvPicPr>
        <p:blipFill>
          <a:blip r:embed="rId5"/>
          <a:stretch>
            <a:fillRect/>
          </a:stretch>
        </p:blipFill>
        <p:spPr>
          <a:xfrm>
            <a:off x="4185455" y="4374295"/>
            <a:ext cx="2131695" cy="1916430"/>
          </a:xfrm>
          <a:prstGeom prst="rect">
            <a:avLst/>
          </a:prstGeom>
        </p:spPr>
      </p:pic>
      <p:pic>
        <p:nvPicPr>
          <p:cNvPr id="10" name="Picture 9">
            <a:extLst>
              <a:ext uri="{FF2B5EF4-FFF2-40B4-BE49-F238E27FC236}">
                <a16:creationId xmlns:a16="http://schemas.microsoft.com/office/drawing/2014/main" id="{FE8CF6ED-4CDE-9CB0-D75E-23BAD7AD7B3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7922" t="1346"/>
          <a:stretch/>
        </p:blipFill>
        <p:spPr bwMode="auto">
          <a:xfrm>
            <a:off x="6267280" y="3900228"/>
            <a:ext cx="1386205" cy="2914650"/>
          </a:xfrm>
          <a:prstGeom prst="rect">
            <a:avLst/>
          </a:prstGeom>
          <a:noFill/>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60A68519-0106-A92D-BF40-3DD8EF6BDB44}"/>
              </a:ext>
            </a:extLst>
          </p:cNvPr>
          <p:cNvPicPr>
            <a:picLocks noChangeAspect="1"/>
          </p:cNvPicPr>
          <p:nvPr/>
        </p:nvPicPr>
        <p:blipFill>
          <a:blip r:embed="rId7"/>
          <a:stretch>
            <a:fillRect/>
          </a:stretch>
        </p:blipFill>
        <p:spPr>
          <a:xfrm>
            <a:off x="8610600" y="1117538"/>
            <a:ext cx="3398662" cy="4381922"/>
          </a:xfrm>
          <a:prstGeom prst="rect">
            <a:avLst/>
          </a:prstGeom>
          <a:ln>
            <a:solidFill>
              <a:schemeClr val="tx1"/>
            </a:solidFill>
          </a:ln>
        </p:spPr>
      </p:pic>
      <p:pic>
        <p:nvPicPr>
          <p:cNvPr id="12" name="Picture 11">
            <a:extLst>
              <a:ext uri="{FF2B5EF4-FFF2-40B4-BE49-F238E27FC236}">
                <a16:creationId xmlns:a16="http://schemas.microsoft.com/office/drawing/2014/main" id="{BE604368-5782-03A1-3A6A-58A707C16910}"/>
              </a:ext>
            </a:extLst>
          </p:cNvPr>
          <p:cNvPicPr>
            <a:picLocks noChangeAspect="1"/>
          </p:cNvPicPr>
          <p:nvPr/>
        </p:nvPicPr>
        <p:blipFill>
          <a:blip r:embed="rId8"/>
          <a:stretch>
            <a:fillRect/>
          </a:stretch>
        </p:blipFill>
        <p:spPr>
          <a:xfrm rot="2525900">
            <a:off x="7806207" y="2739778"/>
            <a:ext cx="4769482" cy="998786"/>
          </a:xfrm>
          <a:prstGeom prst="rect">
            <a:avLst/>
          </a:prstGeom>
        </p:spPr>
      </p:pic>
    </p:spTree>
    <p:extLst>
      <p:ext uri="{BB962C8B-B14F-4D97-AF65-F5344CB8AC3E}">
        <p14:creationId xmlns:p14="http://schemas.microsoft.com/office/powerpoint/2010/main" val="751576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5BA47E7C-1026-1287-B147-AFAB800E77CC}"/>
              </a:ext>
            </a:extLst>
          </p:cNvPr>
          <p:cNvPicPr>
            <a:picLocks noChangeAspect="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25000"/>
                    </a14:imgEffect>
                    <a14:imgEffect>
                      <a14:saturation sat="400000"/>
                    </a14:imgEffect>
                  </a14:imgLayer>
                </a14:imgProps>
              </a:ext>
            </a:extLst>
          </a:blip>
          <a:srcRect l="18915" r="33828"/>
          <a:stretch/>
        </p:blipFill>
        <p:spPr>
          <a:xfrm>
            <a:off x="7398720" y="1464508"/>
            <a:ext cx="2035755" cy="5168045"/>
          </a:xfrm>
          <a:prstGeom prst="rect">
            <a:avLst/>
          </a:prstGeom>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Towards LEU Conversion</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5"/>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a:xfrm>
            <a:off x="11767800" y="6470025"/>
            <a:ext cx="424200" cy="365125"/>
          </a:xfrm>
        </p:spPr>
        <p:txBody>
          <a:bodyPr/>
          <a:lstStyle/>
          <a:p>
            <a:fld id="{61C45A3A-841E-C04D-A6C3-2A644B41F8FE}" type="slidenum">
              <a:rPr lang="en-US" smtClean="0"/>
              <a:t>48</a:t>
            </a:fld>
            <a:endParaRPr lang="en-US"/>
          </a:p>
        </p:txBody>
      </p:sp>
      <p:pic>
        <p:nvPicPr>
          <p:cNvPr id="15" name="Picture 14">
            <a:extLst>
              <a:ext uri="{FF2B5EF4-FFF2-40B4-BE49-F238E27FC236}">
                <a16:creationId xmlns:a16="http://schemas.microsoft.com/office/drawing/2014/main" id="{51A0162C-5EE2-629D-3750-CEE7F5BE3597}"/>
              </a:ext>
            </a:extLst>
          </p:cNvPr>
          <p:cNvPicPr>
            <a:picLocks noChangeAspect="1"/>
          </p:cNvPicPr>
          <p:nvPr/>
        </p:nvPicPr>
        <p:blipFill>
          <a:blip r:embed="rId6">
            <a:clrChange>
              <a:clrFrom>
                <a:srgbClr val="FFFFFF"/>
              </a:clrFrom>
              <a:clrTo>
                <a:srgbClr val="FFFFFF">
                  <a:alpha val="0"/>
                </a:srgbClr>
              </a:clrTo>
            </a:clrChange>
          </a:blip>
          <a:srcRect t="31067"/>
          <a:stretch/>
        </p:blipFill>
        <p:spPr>
          <a:xfrm>
            <a:off x="8446033" y="1382933"/>
            <a:ext cx="3628697" cy="2069626"/>
          </a:xfrm>
          <a:prstGeom prst="rect">
            <a:avLst/>
          </a:prstGeom>
        </p:spPr>
      </p:pic>
      <p:pic>
        <p:nvPicPr>
          <p:cNvPr id="16" name="Picture 15" descr="Diagram&#10;&#10;Description automatically generated">
            <a:extLst>
              <a:ext uri="{FF2B5EF4-FFF2-40B4-BE49-F238E27FC236}">
                <a16:creationId xmlns:a16="http://schemas.microsoft.com/office/drawing/2014/main" id="{C562C2F6-1913-96E0-9304-AD826DDF4843}"/>
              </a:ext>
            </a:extLst>
          </p:cNvPr>
          <p:cNvPicPr>
            <a:picLocks noChangeAspect="1"/>
          </p:cNvPicPr>
          <p:nvPr/>
        </p:nvPicPr>
        <p:blipFill>
          <a:blip r:embed="rId7">
            <a:clrChange>
              <a:clrFrom>
                <a:srgbClr val="FFFFFF"/>
              </a:clrFrom>
              <a:clrTo>
                <a:srgbClr val="FFFFFF">
                  <a:alpha val="0"/>
                </a:srgbClr>
              </a:clrTo>
            </a:clrChange>
          </a:blip>
          <a:srcRect r="62873"/>
          <a:stretch/>
        </p:blipFill>
        <p:spPr>
          <a:xfrm>
            <a:off x="9458625" y="2887765"/>
            <a:ext cx="2521275" cy="3819907"/>
          </a:xfrm>
          <a:prstGeom prst="rect">
            <a:avLst/>
          </a:prstGeom>
        </p:spPr>
      </p:pic>
      <p:cxnSp>
        <p:nvCxnSpPr>
          <p:cNvPr id="22" name="Straight Connector 21">
            <a:extLst>
              <a:ext uri="{FF2B5EF4-FFF2-40B4-BE49-F238E27FC236}">
                <a16:creationId xmlns:a16="http://schemas.microsoft.com/office/drawing/2014/main" id="{2976193D-40B5-801B-2746-FB45E4BCE554}"/>
              </a:ext>
            </a:extLst>
          </p:cNvPr>
          <p:cNvCxnSpPr>
            <a:cxnSpLocks/>
          </p:cNvCxnSpPr>
          <p:nvPr/>
        </p:nvCxnSpPr>
        <p:spPr>
          <a:xfrm>
            <a:off x="7314596" y="1180800"/>
            <a:ext cx="0" cy="5526872"/>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DACC26BA-EFF3-5EA3-D591-7FA4437FC464}"/>
              </a:ext>
            </a:extLst>
          </p:cNvPr>
          <p:cNvPicPr>
            <a:picLocks noChangeAspect="1"/>
          </p:cNvPicPr>
          <p:nvPr/>
        </p:nvPicPr>
        <p:blipFill>
          <a:blip r:embed="rId8"/>
          <a:srcRect t="34048"/>
          <a:stretch/>
        </p:blipFill>
        <p:spPr>
          <a:xfrm>
            <a:off x="295949" y="1676917"/>
            <a:ext cx="3713861" cy="1939076"/>
          </a:xfrm>
          <a:prstGeom prst="rect">
            <a:avLst/>
          </a:prstGeom>
        </p:spPr>
      </p:pic>
      <p:pic>
        <p:nvPicPr>
          <p:cNvPr id="26" name="Picture 25">
            <a:extLst>
              <a:ext uri="{FF2B5EF4-FFF2-40B4-BE49-F238E27FC236}">
                <a16:creationId xmlns:a16="http://schemas.microsoft.com/office/drawing/2014/main" id="{4BB568EB-2B54-3A9F-454B-7081C991262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544610" y="2246815"/>
            <a:ext cx="1404507" cy="385459"/>
          </a:xfrm>
          <a:prstGeom prst="rect">
            <a:avLst/>
          </a:prstGeom>
        </p:spPr>
      </p:pic>
      <p:pic>
        <p:nvPicPr>
          <p:cNvPr id="29" name="Picture 28" descr="Chart, bar chart&#10;&#10;Description automatically generated">
            <a:extLst>
              <a:ext uri="{FF2B5EF4-FFF2-40B4-BE49-F238E27FC236}">
                <a16:creationId xmlns:a16="http://schemas.microsoft.com/office/drawing/2014/main" id="{0F8C4A21-8198-A651-2436-80E679A9BFE5}"/>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17306" y="3944236"/>
            <a:ext cx="3843493" cy="2161964"/>
          </a:xfrm>
          <a:prstGeom prst="rect">
            <a:avLst/>
          </a:prstGeom>
        </p:spPr>
      </p:pic>
      <p:pic>
        <p:nvPicPr>
          <p:cNvPr id="30" name="Picture 29" descr="Chart&#10;&#10;Description automatically generated">
            <a:extLst>
              <a:ext uri="{FF2B5EF4-FFF2-40B4-BE49-F238E27FC236}">
                <a16:creationId xmlns:a16="http://schemas.microsoft.com/office/drawing/2014/main" id="{A680CB01-5664-BF7F-E5BD-D5B258605DD8}"/>
              </a:ext>
            </a:extLst>
          </p:cNvPr>
          <p:cNvPicPr>
            <a:picLocks noChangeAspect="1"/>
          </p:cNvPicPr>
          <p:nvPr/>
        </p:nvPicPr>
        <p:blipFill>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257258" y="4783890"/>
            <a:ext cx="3092216" cy="1739372"/>
          </a:xfrm>
          <a:prstGeom prst="rect">
            <a:avLst/>
          </a:prstGeom>
        </p:spPr>
      </p:pic>
      <p:pic>
        <p:nvPicPr>
          <p:cNvPr id="31" name="Picture 30" descr="Chart&#10;&#10;Description automatically generated with low confidence">
            <a:extLst>
              <a:ext uri="{FF2B5EF4-FFF2-40B4-BE49-F238E27FC236}">
                <a16:creationId xmlns:a16="http://schemas.microsoft.com/office/drawing/2014/main" id="{689C87AC-3901-FD01-B224-4CB4D41A5C3D}"/>
              </a:ext>
            </a:extLst>
          </p:cNvPr>
          <p:cNvPicPr>
            <a:picLocks noChangeAspect="1"/>
          </p:cNvPicPr>
          <p:nvPr/>
        </p:nvPicPr>
        <p:blipFill>
          <a:blip r:embed="rId1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66909" y="2246815"/>
            <a:ext cx="3663813" cy="2060895"/>
          </a:xfrm>
          <a:prstGeom prst="rect">
            <a:avLst/>
          </a:prstGeom>
        </p:spPr>
      </p:pic>
      <p:pic>
        <p:nvPicPr>
          <p:cNvPr id="32" name="Picture 31">
            <a:extLst>
              <a:ext uri="{FF2B5EF4-FFF2-40B4-BE49-F238E27FC236}">
                <a16:creationId xmlns:a16="http://schemas.microsoft.com/office/drawing/2014/main" id="{532FC5D9-6932-6FE9-93C9-FFE1A5F5F0FD}"/>
              </a:ext>
            </a:extLst>
          </p:cNvPr>
          <p:cNvPicPr>
            <a:picLocks noChangeAspect="1"/>
          </p:cNvPicPr>
          <p:nvPr/>
        </p:nvPicPr>
        <p:blipFill>
          <a:blip r:embed="rId8"/>
          <a:srcRect b="91563"/>
          <a:stretch/>
        </p:blipFill>
        <p:spPr>
          <a:xfrm>
            <a:off x="295949" y="1428859"/>
            <a:ext cx="3713861" cy="248058"/>
          </a:xfrm>
          <a:prstGeom prst="rect">
            <a:avLst/>
          </a:prstGeom>
        </p:spPr>
      </p:pic>
      <p:pic>
        <p:nvPicPr>
          <p:cNvPr id="33" name="Picture 32">
            <a:extLst>
              <a:ext uri="{FF2B5EF4-FFF2-40B4-BE49-F238E27FC236}">
                <a16:creationId xmlns:a16="http://schemas.microsoft.com/office/drawing/2014/main" id="{89E38615-3568-235A-C49F-83F599B80C5C}"/>
              </a:ext>
            </a:extLst>
          </p:cNvPr>
          <p:cNvPicPr>
            <a:picLocks noChangeAspect="1"/>
          </p:cNvPicPr>
          <p:nvPr/>
        </p:nvPicPr>
        <p:blipFill>
          <a:blip r:embed="rId6"/>
          <a:srcRect b="91738"/>
          <a:stretch/>
        </p:blipFill>
        <p:spPr>
          <a:xfrm>
            <a:off x="8446033" y="1180801"/>
            <a:ext cx="3628697" cy="248058"/>
          </a:xfrm>
          <a:prstGeom prst="rect">
            <a:avLst/>
          </a:prstGeom>
        </p:spPr>
      </p:pic>
      <p:pic>
        <p:nvPicPr>
          <p:cNvPr id="34" name="Picture 33">
            <a:extLst>
              <a:ext uri="{FF2B5EF4-FFF2-40B4-BE49-F238E27FC236}">
                <a16:creationId xmlns:a16="http://schemas.microsoft.com/office/drawing/2014/main" id="{3844937F-2471-AE99-BAE7-92732AAA6F1F}"/>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575393" y="1941741"/>
            <a:ext cx="1404507" cy="385459"/>
          </a:xfrm>
          <a:prstGeom prst="rect">
            <a:avLst/>
          </a:prstGeom>
        </p:spPr>
      </p:pic>
      <p:pic>
        <p:nvPicPr>
          <p:cNvPr id="35" name="Picture 34">
            <a:extLst>
              <a:ext uri="{FF2B5EF4-FFF2-40B4-BE49-F238E27FC236}">
                <a16:creationId xmlns:a16="http://schemas.microsoft.com/office/drawing/2014/main" id="{A24D7F8D-1505-6DA3-5551-70D7351AC4B2}"/>
              </a:ext>
            </a:extLst>
          </p:cNvPr>
          <p:cNvPicPr>
            <a:picLocks noChangeAspect="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25000"/>
                    </a14:imgEffect>
                    <a14:imgEffect>
                      <a14:saturation sat="400000"/>
                    </a14:imgEffect>
                  </a14:imgLayer>
                </a14:imgProps>
              </a:ext>
            </a:extLst>
          </a:blip>
          <a:srcRect l="2532" t="19598" r="83422" b="32827"/>
          <a:stretch/>
        </p:blipFill>
        <p:spPr>
          <a:xfrm>
            <a:off x="8065924" y="3452559"/>
            <a:ext cx="568800" cy="2311200"/>
          </a:xfrm>
          <a:prstGeom prst="rect">
            <a:avLst/>
          </a:prstGeom>
        </p:spPr>
      </p:pic>
    </p:spTree>
    <p:extLst>
      <p:ext uri="{BB962C8B-B14F-4D97-AF65-F5344CB8AC3E}">
        <p14:creationId xmlns:p14="http://schemas.microsoft.com/office/powerpoint/2010/main" val="32632782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FE2D01-1E2A-463C-B7E9-025EA5E6D75B}"/>
              </a:ext>
            </a:extLst>
          </p:cNvPr>
          <p:cNvPicPr>
            <a:picLocks noChangeAspect="1"/>
          </p:cNvPicPr>
          <p:nvPr/>
        </p:nvPicPr>
        <p:blipFill>
          <a:blip r:embed="rId3"/>
          <a:stretch>
            <a:fillRect/>
          </a:stretch>
        </p:blipFill>
        <p:spPr>
          <a:xfrm>
            <a:off x="6675061" y="3735512"/>
            <a:ext cx="4414579" cy="3063875"/>
          </a:xfrm>
          <a:prstGeom prst="rect">
            <a:avLst/>
          </a:prstGeom>
        </p:spPr>
      </p:pic>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649539"/>
            <a:ext cx="11396534" cy="3293935"/>
          </a:xfrm>
        </p:spPr>
        <p:txBody>
          <a:bodyPr>
            <a:normAutofit/>
          </a:bodyPr>
          <a:lstStyle/>
          <a:p>
            <a:pPr marL="457200" indent="-457200">
              <a:buFont typeface="Arial" panose="020B0604020202020204" pitchFamily="34" charset="0"/>
              <a:buChar char="•"/>
            </a:pPr>
            <a:r>
              <a:rPr lang="en-US" sz="2400" dirty="0"/>
              <a:t>Planned NBSR LEU conversion results in 10% reduction in thermal and cold neutron beams, which can be mitigated by replacing LH</a:t>
            </a:r>
            <a:r>
              <a:rPr lang="en-US" sz="2400" baseline="-25000" dirty="0"/>
              <a:t>2</a:t>
            </a:r>
            <a:r>
              <a:rPr lang="en-US" sz="2400" dirty="0"/>
              <a:t> to LD</a:t>
            </a:r>
            <a:r>
              <a:rPr lang="en-US" sz="2400" baseline="-25000" dirty="0"/>
              <a:t>2</a:t>
            </a:r>
            <a:r>
              <a:rPr lang="en-US" sz="2400" dirty="0"/>
              <a:t>.</a:t>
            </a:r>
          </a:p>
          <a:p>
            <a:pPr marL="457200" indent="-457200">
              <a:buFont typeface="Arial" panose="020B0604020202020204" pitchFamily="34" charset="0"/>
              <a:buChar char="•"/>
            </a:pPr>
            <a:r>
              <a:rPr lang="en-US" sz="2400" dirty="0"/>
              <a:t>Support for some of these modifications comes from US NNSA</a:t>
            </a:r>
          </a:p>
          <a:p>
            <a:pPr marL="457200" indent="-457200">
              <a:buFont typeface="Arial" panose="020B0604020202020204" pitchFamily="34" charset="0"/>
              <a:buChar char="•"/>
            </a:pPr>
            <a:r>
              <a:rPr lang="en-US" sz="2400" dirty="0"/>
              <a:t>Increase in cryogenic heat load to ~4 kW </a:t>
            </a:r>
          </a:p>
          <a:p>
            <a:pPr marL="457200" indent="-457200">
              <a:buFont typeface="Arial" panose="020B0604020202020204" pitchFamily="34" charset="0"/>
              <a:buChar char="•"/>
            </a:pPr>
            <a:r>
              <a:rPr lang="en-US" sz="2400" dirty="0"/>
              <a:t>Already purchased and installed a new 7 kW fridge to accommodate the heat load increase.</a:t>
            </a:r>
            <a:endParaRPr lang="en-US" sz="1600" dirty="0"/>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Cold Source Upgrade</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49</a:t>
            </a:fld>
            <a:endParaRPr lang="en-US"/>
          </a:p>
        </p:txBody>
      </p:sp>
      <p:pic>
        <p:nvPicPr>
          <p:cNvPr id="27" name="Picture 26">
            <a:extLst>
              <a:ext uri="{FF2B5EF4-FFF2-40B4-BE49-F238E27FC236}">
                <a16:creationId xmlns:a16="http://schemas.microsoft.com/office/drawing/2014/main" id="{891C7212-6E18-4325-854F-FD7466E55C96}"/>
              </a:ext>
            </a:extLst>
          </p:cNvPr>
          <p:cNvPicPr>
            <a:picLocks noChangeAspect="1"/>
          </p:cNvPicPr>
          <p:nvPr/>
        </p:nvPicPr>
        <p:blipFill>
          <a:blip r:embed="rId5"/>
          <a:stretch>
            <a:fillRect/>
          </a:stretch>
        </p:blipFill>
        <p:spPr>
          <a:xfrm>
            <a:off x="3093468" y="4101481"/>
            <a:ext cx="3276600" cy="2331935"/>
          </a:xfrm>
          <a:prstGeom prst="rect">
            <a:avLst/>
          </a:prstGeom>
        </p:spPr>
      </p:pic>
      <p:pic>
        <p:nvPicPr>
          <p:cNvPr id="7" name="Picture 6">
            <a:extLst>
              <a:ext uri="{FF2B5EF4-FFF2-40B4-BE49-F238E27FC236}">
                <a16:creationId xmlns:a16="http://schemas.microsoft.com/office/drawing/2014/main" id="{806D3424-25A5-8B6F-9D4D-74C2F5EADD08}"/>
              </a:ext>
            </a:extLst>
          </p:cNvPr>
          <p:cNvPicPr>
            <a:picLocks noChangeAspect="1"/>
          </p:cNvPicPr>
          <p:nvPr/>
        </p:nvPicPr>
        <p:blipFill>
          <a:blip r:embed="rId6"/>
          <a:stretch>
            <a:fillRect/>
          </a:stretch>
        </p:blipFill>
        <p:spPr>
          <a:xfrm>
            <a:off x="229668" y="4050783"/>
            <a:ext cx="2608114" cy="2728912"/>
          </a:xfrm>
          <a:prstGeom prst="rect">
            <a:avLst/>
          </a:prstGeom>
        </p:spPr>
      </p:pic>
    </p:spTree>
    <p:extLst>
      <p:ext uri="{BB962C8B-B14F-4D97-AF65-F5344CB8AC3E}">
        <p14:creationId xmlns:p14="http://schemas.microsoft.com/office/powerpoint/2010/main" val="16027538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90616" y="1649539"/>
            <a:ext cx="11396534" cy="3293935"/>
          </a:xfrm>
        </p:spPr>
        <p:txBody>
          <a:bodyPr>
            <a:normAutofit/>
          </a:bodyPr>
          <a:lstStyle/>
          <a:p>
            <a:pPr marL="457200" indent="-457200">
              <a:buFont typeface="Arial" panose="020B0604020202020204" pitchFamily="34" charset="0"/>
              <a:buChar char="•"/>
            </a:pPr>
            <a:r>
              <a:rPr lang="en-US" sz="2400" dirty="0"/>
              <a:t>Planned NBSR LEU conversion results in 10% reduction in thermal and cold neutron beams, which can be mitigated by replacing LH</a:t>
            </a:r>
            <a:r>
              <a:rPr lang="en-US" sz="2400" baseline="-25000" dirty="0"/>
              <a:t>2</a:t>
            </a:r>
            <a:r>
              <a:rPr lang="en-US" sz="2400" dirty="0"/>
              <a:t> to LD</a:t>
            </a:r>
            <a:r>
              <a:rPr lang="en-US" sz="2400" baseline="-25000" dirty="0"/>
              <a:t>2</a:t>
            </a:r>
            <a:r>
              <a:rPr lang="en-US" sz="2400" dirty="0"/>
              <a:t>.</a:t>
            </a:r>
          </a:p>
          <a:p>
            <a:pPr marL="457200" indent="-457200">
              <a:buFont typeface="Arial" panose="020B0604020202020204" pitchFamily="34" charset="0"/>
              <a:buChar char="•"/>
            </a:pPr>
            <a:r>
              <a:rPr lang="en-US" sz="2400" dirty="0"/>
              <a:t>Support for some of these modifications comes from US NNSA</a:t>
            </a:r>
          </a:p>
          <a:p>
            <a:pPr marL="457200" indent="-457200">
              <a:buFont typeface="Arial" panose="020B0604020202020204" pitchFamily="34" charset="0"/>
              <a:buChar char="•"/>
            </a:pPr>
            <a:r>
              <a:rPr lang="en-US" sz="2400" dirty="0"/>
              <a:t>Increase in cryogenic heat load to ~4 kW </a:t>
            </a:r>
          </a:p>
          <a:p>
            <a:pPr marL="457200" indent="-457200">
              <a:buFont typeface="Arial" panose="020B0604020202020204" pitchFamily="34" charset="0"/>
              <a:buChar char="•"/>
            </a:pPr>
            <a:r>
              <a:rPr lang="en-US" sz="2400" dirty="0"/>
              <a:t>Already purchased and installed a new 7 kW fridge to accommodate the heat load increase (will still use the thermosiphon system).</a:t>
            </a:r>
            <a:endParaRPr lang="en-US" sz="1600" dirty="0"/>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Cold Source Upgrade</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50</a:t>
            </a:fld>
            <a:endParaRPr lang="en-US"/>
          </a:p>
        </p:txBody>
      </p:sp>
      <p:pic>
        <p:nvPicPr>
          <p:cNvPr id="8" name="Picture 2">
            <a:extLst>
              <a:ext uri="{FF2B5EF4-FFF2-40B4-BE49-F238E27FC236}">
                <a16:creationId xmlns:a16="http://schemas.microsoft.com/office/drawing/2014/main" id="{F6530D79-EEDE-4AE0-ABE6-50C862C9A9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0100" b="4674"/>
          <a:stretch/>
        </p:blipFill>
        <p:spPr bwMode="auto">
          <a:xfrm>
            <a:off x="2257425" y="4029074"/>
            <a:ext cx="6829424" cy="2828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a:extLst>
              <a:ext uri="{FF2B5EF4-FFF2-40B4-BE49-F238E27FC236}">
                <a16:creationId xmlns:a16="http://schemas.microsoft.com/office/drawing/2014/main" id="{F5F730F2-D351-4D9B-9A19-4E3EA856AAE6}"/>
              </a:ext>
            </a:extLst>
          </p:cNvPr>
          <p:cNvSpPr txBox="1"/>
          <p:nvPr/>
        </p:nvSpPr>
        <p:spPr>
          <a:xfrm>
            <a:off x="1343025" y="4324349"/>
            <a:ext cx="1447800" cy="369332"/>
          </a:xfrm>
          <a:prstGeom prst="rect">
            <a:avLst/>
          </a:prstGeom>
          <a:solidFill>
            <a:srgbClr val="0070C0"/>
          </a:solidFill>
          <a:ln>
            <a:solidFill>
              <a:schemeClr val="tx1"/>
            </a:solidFill>
          </a:ln>
        </p:spPr>
        <p:txBody>
          <a:bodyPr wrap="square" rtlCol="0">
            <a:spAutoFit/>
          </a:bodyPr>
          <a:lstStyle/>
          <a:p>
            <a:r>
              <a:rPr lang="en-US" b="1" dirty="0">
                <a:solidFill>
                  <a:schemeClr val="bg1"/>
                </a:solidFill>
              </a:rPr>
              <a:t>D</a:t>
            </a:r>
            <a:r>
              <a:rPr lang="en-US" b="1" baseline="-25000" dirty="0">
                <a:solidFill>
                  <a:schemeClr val="bg1"/>
                </a:solidFill>
              </a:rPr>
              <a:t>2</a:t>
            </a:r>
            <a:r>
              <a:rPr lang="en-US" b="1" dirty="0">
                <a:solidFill>
                  <a:schemeClr val="bg1"/>
                </a:solidFill>
              </a:rPr>
              <a:t>O Jacket</a:t>
            </a:r>
          </a:p>
        </p:txBody>
      </p:sp>
      <p:cxnSp>
        <p:nvCxnSpPr>
          <p:cNvPr id="10" name="Straight Arrow Connector 9">
            <a:extLst>
              <a:ext uri="{FF2B5EF4-FFF2-40B4-BE49-F238E27FC236}">
                <a16:creationId xmlns:a16="http://schemas.microsoft.com/office/drawing/2014/main" id="{0ECBEDD6-5B01-45D0-BBC2-C437E50C6F1F}"/>
              </a:ext>
            </a:extLst>
          </p:cNvPr>
          <p:cNvCxnSpPr/>
          <p:nvPr/>
        </p:nvCxnSpPr>
        <p:spPr>
          <a:xfrm flipV="1">
            <a:off x="2790825" y="4400549"/>
            <a:ext cx="381000" cy="108466"/>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BC1FC58-F684-487F-9493-73C8054114CE}"/>
              </a:ext>
            </a:extLst>
          </p:cNvPr>
          <p:cNvSpPr txBox="1"/>
          <p:nvPr/>
        </p:nvSpPr>
        <p:spPr>
          <a:xfrm>
            <a:off x="109666" y="6065281"/>
            <a:ext cx="2628901" cy="369332"/>
          </a:xfrm>
          <a:prstGeom prst="rect">
            <a:avLst/>
          </a:prstGeom>
          <a:solidFill>
            <a:srgbClr val="0070C0"/>
          </a:solidFill>
          <a:ln>
            <a:solidFill>
              <a:schemeClr val="tx1"/>
            </a:solidFill>
          </a:ln>
        </p:spPr>
        <p:txBody>
          <a:bodyPr wrap="square" rtlCol="0">
            <a:spAutoFit/>
          </a:bodyPr>
          <a:lstStyle/>
          <a:p>
            <a:r>
              <a:rPr lang="en-US" b="1" dirty="0">
                <a:solidFill>
                  <a:schemeClr val="bg1"/>
                </a:solidFill>
              </a:rPr>
              <a:t>Vacuum Jacket (thin wall)</a:t>
            </a:r>
          </a:p>
        </p:txBody>
      </p:sp>
      <p:cxnSp>
        <p:nvCxnSpPr>
          <p:cNvPr id="12" name="Straight Arrow Connector 11">
            <a:extLst>
              <a:ext uri="{FF2B5EF4-FFF2-40B4-BE49-F238E27FC236}">
                <a16:creationId xmlns:a16="http://schemas.microsoft.com/office/drawing/2014/main" id="{89336D8C-189D-443E-A974-C3608166FF93}"/>
              </a:ext>
            </a:extLst>
          </p:cNvPr>
          <p:cNvCxnSpPr>
            <a:cxnSpLocks/>
            <a:stCxn id="11" idx="3"/>
          </p:cNvCxnSpPr>
          <p:nvPr/>
        </p:nvCxnSpPr>
        <p:spPr>
          <a:xfrm flipV="1">
            <a:off x="2738567" y="6151959"/>
            <a:ext cx="2100261" cy="97988"/>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9DCAFD65-A38C-469D-9374-9EF9FA72C17C}"/>
              </a:ext>
            </a:extLst>
          </p:cNvPr>
          <p:cNvSpPr txBox="1"/>
          <p:nvPr/>
        </p:nvSpPr>
        <p:spPr>
          <a:xfrm>
            <a:off x="7820025" y="6151959"/>
            <a:ext cx="2057400" cy="369332"/>
          </a:xfrm>
          <a:prstGeom prst="rect">
            <a:avLst/>
          </a:prstGeom>
          <a:solidFill>
            <a:srgbClr val="0070C0"/>
          </a:solidFill>
          <a:ln>
            <a:solidFill>
              <a:schemeClr val="tx1"/>
            </a:solidFill>
          </a:ln>
        </p:spPr>
        <p:txBody>
          <a:bodyPr wrap="square" rtlCol="0">
            <a:spAutoFit/>
          </a:bodyPr>
          <a:lstStyle/>
          <a:p>
            <a:r>
              <a:rPr lang="en-US" b="1" dirty="0">
                <a:solidFill>
                  <a:schemeClr val="bg1"/>
                </a:solidFill>
              </a:rPr>
              <a:t>LD</a:t>
            </a:r>
            <a:r>
              <a:rPr lang="en-US" b="1" baseline="-25000" dirty="0">
                <a:solidFill>
                  <a:schemeClr val="bg1"/>
                </a:solidFill>
              </a:rPr>
              <a:t>2</a:t>
            </a:r>
            <a:r>
              <a:rPr lang="en-US" b="1" dirty="0">
                <a:solidFill>
                  <a:schemeClr val="bg1"/>
                </a:solidFill>
              </a:rPr>
              <a:t> Supply Line</a:t>
            </a:r>
          </a:p>
        </p:txBody>
      </p:sp>
      <p:sp>
        <p:nvSpPr>
          <p:cNvPr id="16" name="TextBox 15">
            <a:extLst>
              <a:ext uri="{FF2B5EF4-FFF2-40B4-BE49-F238E27FC236}">
                <a16:creationId xmlns:a16="http://schemas.microsoft.com/office/drawing/2014/main" id="{C732D20E-4048-438F-960E-0B388DC15989}"/>
              </a:ext>
            </a:extLst>
          </p:cNvPr>
          <p:cNvSpPr txBox="1"/>
          <p:nvPr/>
        </p:nvSpPr>
        <p:spPr>
          <a:xfrm>
            <a:off x="8124825" y="4509015"/>
            <a:ext cx="1905000" cy="369332"/>
          </a:xfrm>
          <a:prstGeom prst="rect">
            <a:avLst/>
          </a:prstGeom>
          <a:solidFill>
            <a:srgbClr val="0070C0"/>
          </a:solidFill>
          <a:ln>
            <a:solidFill>
              <a:schemeClr val="tx1"/>
            </a:solidFill>
          </a:ln>
        </p:spPr>
        <p:txBody>
          <a:bodyPr wrap="square" rtlCol="0">
            <a:spAutoFit/>
          </a:bodyPr>
          <a:lstStyle/>
          <a:p>
            <a:r>
              <a:rPr lang="en-US" b="1" dirty="0">
                <a:solidFill>
                  <a:schemeClr val="bg1"/>
                </a:solidFill>
              </a:rPr>
              <a:t>D</a:t>
            </a:r>
            <a:r>
              <a:rPr lang="en-US" b="1" baseline="-25000" dirty="0">
                <a:solidFill>
                  <a:schemeClr val="bg1"/>
                </a:solidFill>
              </a:rPr>
              <a:t>2</a:t>
            </a:r>
            <a:r>
              <a:rPr lang="en-US" b="1" dirty="0">
                <a:solidFill>
                  <a:schemeClr val="bg1"/>
                </a:solidFill>
              </a:rPr>
              <a:t> Return Line</a:t>
            </a:r>
          </a:p>
        </p:txBody>
      </p:sp>
      <p:cxnSp>
        <p:nvCxnSpPr>
          <p:cNvPr id="18" name="Straight Arrow Connector 17">
            <a:extLst>
              <a:ext uri="{FF2B5EF4-FFF2-40B4-BE49-F238E27FC236}">
                <a16:creationId xmlns:a16="http://schemas.microsoft.com/office/drawing/2014/main" id="{ED3D02F1-E9EF-46C8-A7D7-87A72C468DA2}"/>
              </a:ext>
            </a:extLst>
          </p:cNvPr>
          <p:cNvCxnSpPr>
            <a:stCxn id="16" idx="1"/>
          </p:cNvCxnSpPr>
          <p:nvPr/>
        </p:nvCxnSpPr>
        <p:spPr>
          <a:xfrm flipH="1">
            <a:off x="7820025" y="4693681"/>
            <a:ext cx="304800" cy="0"/>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B7700C2B-A810-4810-B493-536579E7D67F}"/>
              </a:ext>
            </a:extLst>
          </p:cNvPr>
          <p:cNvSpPr txBox="1"/>
          <p:nvPr/>
        </p:nvSpPr>
        <p:spPr>
          <a:xfrm>
            <a:off x="209550" y="5213009"/>
            <a:ext cx="2148017" cy="369332"/>
          </a:xfrm>
          <a:prstGeom prst="rect">
            <a:avLst/>
          </a:prstGeom>
          <a:solidFill>
            <a:srgbClr val="0070C0"/>
          </a:solidFill>
          <a:ln>
            <a:solidFill>
              <a:schemeClr val="tx1"/>
            </a:solidFill>
          </a:ln>
        </p:spPr>
        <p:txBody>
          <a:bodyPr wrap="square" rtlCol="0">
            <a:spAutoFit/>
          </a:bodyPr>
          <a:lstStyle/>
          <a:p>
            <a:r>
              <a:rPr lang="en-US" b="1" dirty="0">
                <a:solidFill>
                  <a:schemeClr val="bg1"/>
                </a:solidFill>
              </a:rPr>
              <a:t>Moderator Chamber</a:t>
            </a:r>
          </a:p>
        </p:txBody>
      </p:sp>
      <p:cxnSp>
        <p:nvCxnSpPr>
          <p:cNvPr id="20" name="Straight Arrow Connector 19">
            <a:extLst>
              <a:ext uri="{FF2B5EF4-FFF2-40B4-BE49-F238E27FC236}">
                <a16:creationId xmlns:a16="http://schemas.microsoft.com/office/drawing/2014/main" id="{4702BF3F-39BF-4099-992A-3563C4B31244}"/>
              </a:ext>
            </a:extLst>
          </p:cNvPr>
          <p:cNvCxnSpPr>
            <a:cxnSpLocks/>
          </p:cNvCxnSpPr>
          <p:nvPr/>
        </p:nvCxnSpPr>
        <p:spPr>
          <a:xfrm flipV="1">
            <a:off x="2357567" y="5213009"/>
            <a:ext cx="1176208" cy="184666"/>
          </a:xfrm>
          <a:prstGeom prst="straightConnector1">
            <a:avLst/>
          </a:prstGeom>
          <a:ln w="254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62636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Cold Source Upgrade</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51</a:t>
            </a:fld>
            <a:endParaRPr lang="en-US"/>
          </a:p>
        </p:txBody>
      </p:sp>
      <p:pic>
        <p:nvPicPr>
          <p:cNvPr id="3" name="Picture 2" descr="A picture containing indoor&#10;&#10;Description automatically generated">
            <a:extLst>
              <a:ext uri="{FF2B5EF4-FFF2-40B4-BE49-F238E27FC236}">
                <a16:creationId xmlns:a16="http://schemas.microsoft.com/office/drawing/2014/main" id="{2B0C2954-CD96-C6E4-4116-1D0778ECC85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02416" y="1676293"/>
            <a:ext cx="8258847" cy="4329327"/>
          </a:xfrm>
          <a:prstGeom prst="rect">
            <a:avLst/>
          </a:prstGeom>
        </p:spPr>
      </p:pic>
    </p:spTree>
    <p:extLst>
      <p:ext uri="{BB962C8B-B14F-4D97-AF65-F5344CB8AC3E}">
        <p14:creationId xmlns:p14="http://schemas.microsoft.com/office/powerpoint/2010/main" val="32235917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BDB825E-3D4D-4043-B6A1-047E8A234900}"/>
              </a:ext>
              <a:ext uri="{C183D7F6-B498-43B3-948B-1728B52AA6E4}">
                <adec:decorative xmlns:adec="http://schemas.microsoft.com/office/drawing/2017/decorative" val="1"/>
              </a:ext>
            </a:extLst>
          </p:cNvPr>
          <p:cNvSpPr/>
          <p:nvPr/>
        </p:nvSpPr>
        <p:spPr>
          <a:xfrm>
            <a:off x="320040" y="5689600"/>
            <a:ext cx="11595735" cy="1168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descr="INSTRUCTIONS (16x9 aspect ratio)&#10;&#10;Save the PowerPoint to your local drive and rename.&#10;Fill text as desired per each slides. The font for the PowerPoint in Calibri. The font of text will adjust to the box size.  Recommended font sizes are 44 for the title and 18 for body text. &#10;To insert pictures, double click picture box and upload. OR  select picture box frame, SHAPE FILL&gt; PICTURE&gt; then upload desired picture from file. Once inserted, do not stretch photo, the image crops to the picture frame size. &#10;To replace icons, double click on the icon, select “change picture” or “insert picture” and select the one you want to use. There is also a slide of icons on the next page. Simply copy and paste if you would like to use these. These may only be used on NIST PowerPoints. &#10;To add a new slide, selected the down arrow from the dropdown next to “New Slide” and select your desired slide design.&#10;FIND NIST IMAGES : https://www.nist.gov/image-gallery contact PAO for assistance if needed.&#10;">
            <a:extLst>
              <a:ext uri="{FF2B5EF4-FFF2-40B4-BE49-F238E27FC236}">
                <a16:creationId xmlns:a16="http://schemas.microsoft.com/office/drawing/2014/main" id="{9A14CBD1-B1EF-C84F-A4E3-5259422E18D5}"/>
              </a:ext>
            </a:extLst>
          </p:cNvPr>
          <p:cNvSpPr txBox="1"/>
          <p:nvPr/>
        </p:nvSpPr>
        <p:spPr>
          <a:xfrm>
            <a:off x="1066800" y="6150114"/>
            <a:ext cx="1005535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u="none" strike="noStrike" kern="1200" cap="none" spc="0" normalizeH="0" baseline="0" noProof="0" dirty="0">
                <a:ln>
                  <a:noFill/>
                </a:ln>
                <a:solidFill>
                  <a:prstClr val="black"/>
                </a:solidFill>
                <a:effectLst/>
                <a:uLnTx/>
                <a:uFillTx/>
                <a:latin typeface="Calibri" panose="020F0502020204030204"/>
                <a:ea typeface="+mn-ea"/>
                <a:cs typeface="+mn-cs"/>
              </a:rPr>
              <a:t>The New Reactor: NIST Neutron Source (NNS)</a:t>
            </a:r>
          </a:p>
        </p:txBody>
      </p:sp>
      <p:sp>
        <p:nvSpPr>
          <p:cNvPr id="7" name="Title 6">
            <a:extLst>
              <a:ext uri="{FF2B5EF4-FFF2-40B4-BE49-F238E27FC236}">
                <a16:creationId xmlns:a16="http://schemas.microsoft.com/office/drawing/2014/main" id="{EE190DB3-09E7-B046-9793-B907FC337FB8}"/>
              </a:ext>
            </a:extLst>
          </p:cNvPr>
          <p:cNvSpPr>
            <a:spLocks noGrp="1"/>
          </p:cNvSpPr>
          <p:nvPr>
            <p:ph type="ctrTitle"/>
          </p:nvPr>
        </p:nvSpPr>
        <p:spPr>
          <a:xfrm>
            <a:off x="1524000" y="5632451"/>
            <a:ext cx="9144000" cy="671659"/>
          </a:xfrm>
        </p:spPr>
        <p:txBody>
          <a:bodyPr>
            <a:normAutofit fontScale="90000"/>
          </a:bodyPr>
          <a:lstStyle/>
          <a:p>
            <a:r>
              <a:rPr lang="en-US" sz="4400" dirty="0">
                <a:solidFill>
                  <a:srgbClr val="5D8B72"/>
                </a:solidFill>
                <a:latin typeface="+mn-lt"/>
              </a:rPr>
              <a:t>The Future</a:t>
            </a:r>
            <a:endParaRPr lang="en-US" sz="4400" dirty="0">
              <a:latin typeface="+mn-lt"/>
            </a:endParaRPr>
          </a:p>
        </p:txBody>
      </p:sp>
      <p:pic>
        <p:nvPicPr>
          <p:cNvPr id="12" name="Picture 11" descr="Text&#10;&#10;Description automatically generated">
            <a:extLst>
              <a:ext uri="{FF2B5EF4-FFF2-40B4-BE49-F238E27FC236}">
                <a16:creationId xmlns:a16="http://schemas.microsoft.com/office/drawing/2014/main" id="{B5E0378B-A652-A2C8-7239-29CB2DF53E08}"/>
              </a:ext>
            </a:extLst>
          </p:cNvPr>
          <p:cNvPicPr>
            <a:picLocks noChangeAspect="1"/>
          </p:cNvPicPr>
          <p:nvPr/>
        </p:nvPicPr>
        <p:blipFill rotWithShape="1">
          <a:blip r:embed="rId2"/>
          <a:srcRect l="6683" t="21551" r="25400" b="19800"/>
          <a:stretch/>
        </p:blipFill>
        <p:spPr>
          <a:xfrm>
            <a:off x="3682999" y="0"/>
            <a:ext cx="4826002" cy="991848"/>
          </a:xfrm>
          <a:prstGeom prst="rect">
            <a:avLst/>
          </a:prstGeom>
        </p:spPr>
      </p:pic>
      <p:pic>
        <p:nvPicPr>
          <p:cNvPr id="18436" name="Picture 4" descr="Back To The Future Meme GIFs | Tenor">
            <a:extLst>
              <a:ext uri="{FF2B5EF4-FFF2-40B4-BE49-F238E27FC236}">
                <a16:creationId xmlns:a16="http://schemas.microsoft.com/office/drawing/2014/main" id="{23E82ED4-8F78-6305-A6C2-B520880AD0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39" y="191013"/>
            <a:ext cx="2095500" cy="13239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ue and red object with a black background&#10;&#10;Description automatically generated">
            <a:extLst>
              <a:ext uri="{FF2B5EF4-FFF2-40B4-BE49-F238E27FC236}">
                <a16:creationId xmlns:a16="http://schemas.microsoft.com/office/drawing/2014/main" id="{736D3C3F-835F-793A-55D8-CA53E8F07E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8937" y="0"/>
            <a:ext cx="8874125" cy="6858000"/>
          </a:xfrm>
          <a:prstGeom prst="rect">
            <a:avLst/>
          </a:prstGeom>
        </p:spPr>
      </p:pic>
    </p:spTree>
    <p:extLst>
      <p:ext uri="{BB962C8B-B14F-4D97-AF65-F5344CB8AC3E}">
        <p14:creationId xmlns:p14="http://schemas.microsoft.com/office/powerpoint/2010/main" val="1240596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Why a new reactor?</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5D0B8714-5C99-47D7-9BF3-A4DD198A96F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C45A3A-841E-C04D-A6C3-2A644B41F8F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Content Placeholder 8">
            <a:extLst>
              <a:ext uri="{FF2B5EF4-FFF2-40B4-BE49-F238E27FC236}">
                <a16:creationId xmlns:a16="http://schemas.microsoft.com/office/drawing/2014/main" id="{E04C1CBC-8101-C03F-B8D5-E5D3B56283CB}"/>
              </a:ext>
            </a:extLst>
          </p:cNvPr>
          <p:cNvSpPr>
            <a:spLocks noGrp="1"/>
          </p:cNvSpPr>
          <p:nvPr>
            <p:ph idx="1"/>
          </p:nvPr>
        </p:nvSpPr>
        <p:spPr>
          <a:xfrm>
            <a:off x="108584" y="1825624"/>
            <a:ext cx="6734176" cy="4623301"/>
          </a:xfrm>
        </p:spPr>
        <p:txBody>
          <a:bodyPr>
            <a:normAutofit fontScale="92500" lnSpcReduction="20000"/>
          </a:bodyPr>
          <a:lstStyle/>
          <a:p>
            <a:pPr marL="285750" indent="-285750">
              <a:buFont typeface="Arial" panose="020B0604020202020204" pitchFamily="34" charset="0"/>
              <a:buChar char="•"/>
            </a:pPr>
            <a:r>
              <a:rPr lang="en-US" dirty="0">
                <a:effectLst/>
                <a:ea typeface="Calibri" panose="020F0502020204030204" pitchFamily="34" charset="0"/>
                <a:cs typeface="Arial" panose="020B0604020202020204" pitchFamily="34" charset="0"/>
              </a:rPr>
              <a:t>A study on future options for the NCNR --&gt; </a:t>
            </a:r>
            <a:r>
              <a:rPr lang="en-US" b="1" i="1" dirty="0">
                <a:effectLst/>
                <a:ea typeface="Calibri" panose="020F0502020204030204" pitchFamily="34" charset="0"/>
                <a:cs typeface="Arial" panose="020B0604020202020204" pitchFamily="34" charset="0"/>
              </a:rPr>
              <a:t>replacement reactor is the best option </a:t>
            </a:r>
          </a:p>
          <a:p>
            <a:pPr marL="971550" lvl="1" indent="-285750"/>
            <a:r>
              <a:rPr lang="en-US" dirty="0">
                <a:solidFill>
                  <a:srgbClr val="C00000"/>
                </a:solidFill>
                <a:cs typeface="Arial" panose="020B0604020202020204" pitchFamily="34" charset="0"/>
              </a:rPr>
              <a:t>Refurbish and Replace NBSR Internals</a:t>
            </a:r>
          </a:p>
          <a:p>
            <a:pPr marL="1428750" lvl="2" indent="-285750"/>
            <a:r>
              <a:rPr lang="en-US" dirty="0">
                <a:cs typeface="Arial" panose="020B0604020202020204" pitchFamily="34" charset="0"/>
              </a:rPr>
              <a:t>No advancement as a neutron source, and similar cost to building a new reactor. </a:t>
            </a:r>
          </a:p>
          <a:p>
            <a:pPr marL="971550" lvl="1" indent="-285750"/>
            <a:r>
              <a:rPr lang="en-US" dirty="0">
                <a:solidFill>
                  <a:srgbClr val="C00000"/>
                </a:solidFill>
                <a:cs typeface="Arial" panose="020B0604020202020204" pitchFamily="34" charset="0"/>
              </a:rPr>
              <a:t>Keep NBSR Operational </a:t>
            </a:r>
          </a:p>
          <a:p>
            <a:pPr marL="1428750" lvl="2" indent="-285750"/>
            <a:r>
              <a:rPr lang="en-US" dirty="0">
                <a:cs typeface="Arial" panose="020B0604020202020204" pitchFamily="34" charset="0"/>
              </a:rPr>
              <a:t>Long-term uncertainty in the condition of the reactor </a:t>
            </a:r>
          </a:p>
          <a:p>
            <a:pPr marL="971550" lvl="1" indent="-285750"/>
            <a:r>
              <a:rPr lang="en-US" dirty="0">
                <a:solidFill>
                  <a:srgbClr val="C00000"/>
                </a:solidFill>
                <a:cs typeface="Arial" panose="020B0604020202020204" pitchFamily="34" charset="0"/>
              </a:rPr>
              <a:t>Spallation Source</a:t>
            </a:r>
          </a:p>
          <a:p>
            <a:pPr marL="1428750" lvl="2" indent="-285750"/>
            <a:r>
              <a:rPr lang="en-US" dirty="0">
                <a:cs typeface="Arial" panose="020B0604020202020204" pitchFamily="34" charset="0"/>
              </a:rPr>
              <a:t>Steady-state reactor sources are complementary to pulsed accelerator-based neutron sources </a:t>
            </a:r>
          </a:p>
          <a:p>
            <a:pPr marL="971550" lvl="1" indent="-285750"/>
            <a:r>
              <a:rPr lang="en-US" dirty="0">
                <a:solidFill>
                  <a:srgbClr val="C00000"/>
                </a:solidFill>
                <a:cs typeface="Arial" panose="020B0604020202020204" pitchFamily="34" charset="0"/>
              </a:rPr>
              <a:t>New Core inside NBSR</a:t>
            </a:r>
          </a:p>
          <a:p>
            <a:pPr marL="1428750" lvl="2" indent="-285750"/>
            <a:r>
              <a:rPr lang="en-US" dirty="0">
                <a:cs typeface="Arial" panose="020B0604020202020204" pitchFamily="34" charset="0"/>
              </a:rPr>
              <a:t>Retains the ageing issues of NBSR, and it is likely as expensive as a new reactor.</a:t>
            </a:r>
          </a:p>
          <a:p>
            <a:pPr marL="971550" lvl="1" indent="-285750"/>
            <a:r>
              <a:rPr lang="en-US" b="1" u="sng" dirty="0">
                <a:solidFill>
                  <a:srgbClr val="00B050"/>
                </a:solidFill>
                <a:cs typeface="Arial" panose="020B0604020202020204" pitchFamily="34" charset="0"/>
              </a:rPr>
              <a:t>New Reactor</a:t>
            </a:r>
          </a:p>
          <a:p>
            <a:pPr marL="1428750" lvl="2" indent="-285750"/>
            <a:r>
              <a:rPr lang="en-US" dirty="0">
                <a:cs typeface="Arial" panose="020B0604020202020204" pitchFamily="34" charset="0"/>
              </a:rPr>
              <a:t>A clean slate: ultimately the best path forward. Allows “Ideal’ neutron source design </a:t>
            </a:r>
          </a:p>
          <a:p>
            <a:pPr lvl="2" indent="0">
              <a:buNone/>
            </a:pPr>
            <a:endParaRPr lang="en-US" dirty="0">
              <a:latin typeface="Times New Roman" panose="02020603050405020304" pitchFamily="18" charset="0"/>
              <a:cs typeface="Arial" panose="020B0604020202020204" pitchFamily="34" charset="0"/>
            </a:endParaRPr>
          </a:p>
        </p:txBody>
      </p:sp>
      <p:pic>
        <p:nvPicPr>
          <p:cNvPr id="4" name="Picture 1" descr="NBSR cutout.jpg">
            <a:extLst>
              <a:ext uri="{FF2B5EF4-FFF2-40B4-BE49-F238E27FC236}">
                <a16:creationId xmlns:a16="http://schemas.microsoft.com/office/drawing/2014/main" id="{3DBC79D8-8632-37F5-A1A1-DAF3E9BFAC9C}"/>
              </a:ext>
            </a:extLst>
          </p:cNvPr>
          <p:cNvPicPr>
            <a:picLocks noChangeAspect="1"/>
          </p:cNvPicPr>
          <p:nvPr/>
        </p:nvPicPr>
        <p:blipFill>
          <a:blip r:embed="rId4" cstate="print"/>
          <a:srcRect/>
          <a:stretch>
            <a:fillRect/>
          </a:stretch>
        </p:blipFill>
        <p:spPr bwMode="auto">
          <a:xfrm>
            <a:off x="7224869" y="1161627"/>
            <a:ext cx="3832721" cy="5391150"/>
          </a:xfrm>
          <a:prstGeom prst="rect">
            <a:avLst/>
          </a:prstGeom>
          <a:noFill/>
          <a:ln w="9525">
            <a:noFill/>
            <a:miter lim="800000"/>
            <a:headEnd/>
            <a:tailEnd/>
          </a:ln>
        </p:spPr>
      </p:pic>
      <p:sp>
        <p:nvSpPr>
          <p:cNvPr id="6" name="TextBox 5">
            <a:extLst>
              <a:ext uri="{FF2B5EF4-FFF2-40B4-BE49-F238E27FC236}">
                <a16:creationId xmlns:a16="http://schemas.microsoft.com/office/drawing/2014/main" id="{A982B365-470A-7C6A-64A6-B96A77EC94A8}"/>
              </a:ext>
            </a:extLst>
          </p:cNvPr>
          <p:cNvSpPr txBox="1"/>
          <p:nvPr/>
        </p:nvSpPr>
        <p:spPr>
          <a:xfrm rot="1391740">
            <a:off x="6477028" y="3247832"/>
            <a:ext cx="5775443"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solidFill>
                  <a:srgbClr val="FF0000"/>
                </a:solidFill>
              </a:rPr>
              <a:t>It is </a:t>
            </a:r>
          </a:p>
          <a:p>
            <a:pPr marL="342900" indent="-342900">
              <a:buAutoNum type="arabicPeriod"/>
            </a:pPr>
            <a:r>
              <a:rPr lang="en-US" b="1" dirty="0">
                <a:solidFill>
                  <a:srgbClr val="FF0000"/>
                </a:solidFill>
              </a:rPr>
              <a:t>Ageing</a:t>
            </a:r>
          </a:p>
          <a:p>
            <a:pPr marL="342900" indent="-342900">
              <a:buAutoNum type="arabicPeriod"/>
            </a:pPr>
            <a:r>
              <a:rPr lang="en-US" b="1" dirty="0">
                <a:solidFill>
                  <a:srgbClr val="FF0000"/>
                </a:solidFill>
              </a:rPr>
              <a:t>Not keeping up with scientific needs</a:t>
            </a:r>
          </a:p>
          <a:p>
            <a:pPr marL="800100" lvl="1" indent="-342900">
              <a:buFont typeface="Arial" panose="020B0604020202020204" pitchFamily="34" charset="0"/>
              <a:buChar char="•"/>
            </a:pPr>
            <a:r>
              <a:rPr lang="en-US" b="1" dirty="0">
                <a:solidFill>
                  <a:srgbClr val="FF0000"/>
                </a:solidFill>
              </a:rPr>
              <a:t>Specifically, neutron scattering research needs</a:t>
            </a:r>
          </a:p>
        </p:txBody>
      </p:sp>
    </p:spTree>
    <p:extLst>
      <p:ext uri="{BB962C8B-B14F-4D97-AF65-F5344CB8AC3E}">
        <p14:creationId xmlns:p14="http://schemas.microsoft.com/office/powerpoint/2010/main" val="87951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Why a new reactor?</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5D0B8714-5C99-47D7-9BF3-A4DD198A96F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C45A3A-841E-C04D-A6C3-2A644B41F8F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Content Placeholder 8">
            <a:extLst>
              <a:ext uri="{FF2B5EF4-FFF2-40B4-BE49-F238E27FC236}">
                <a16:creationId xmlns:a16="http://schemas.microsoft.com/office/drawing/2014/main" id="{E04C1CBC-8101-C03F-B8D5-E5D3B56283CB}"/>
              </a:ext>
            </a:extLst>
          </p:cNvPr>
          <p:cNvSpPr>
            <a:spLocks noGrp="1"/>
          </p:cNvSpPr>
          <p:nvPr>
            <p:ph idx="1"/>
          </p:nvPr>
        </p:nvSpPr>
        <p:spPr>
          <a:xfrm>
            <a:off x="838200" y="1825624"/>
            <a:ext cx="10515600" cy="4727153"/>
          </a:xfrm>
        </p:spPr>
        <p:txBody>
          <a:bodyPr>
            <a:normAutofit fontScale="85000" lnSpcReduction="10000"/>
          </a:bodyPr>
          <a:lstStyle/>
          <a:p>
            <a:r>
              <a:rPr lang="en-US" b="1" dirty="0">
                <a:effectLst/>
                <a:ea typeface="Calibri" panose="020F0502020204030204" pitchFamily="34" charset="0"/>
                <a:cs typeface="Arial" panose="020B0604020202020204" pitchFamily="34" charset="0"/>
              </a:rPr>
              <a:t>The Law</a:t>
            </a:r>
            <a:r>
              <a:rPr lang="en-US" dirty="0">
                <a:effectLst/>
                <a:ea typeface="Calibri" panose="020F0502020204030204" pitchFamily="34" charset="0"/>
                <a:cs typeface="Arial" panose="020B0604020202020204" pitchFamily="34" charset="0"/>
              </a:rPr>
              <a:t>:</a:t>
            </a:r>
            <a:r>
              <a:rPr kumimoji="0" lang="en-US"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p>
          <a:p>
            <a:r>
              <a:rPr kumimoji="0" lang="en-US" altLang="en-US" sz="2800" b="0" i="1"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P.L. 117-167 – Chips and Science Act</a:t>
            </a:r>
            <a:r>
              <a:rPr kumimoji="0" lang="en-US" altLang="en-US" sz="28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2800" b="0" i="1"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 Sec. 10231. Neutron Scattering</a:t>
            </a:r>
            <a:r>
              <a:rPr kumimoji="0" lang="en-US"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lang="en-US" dirty="0">
              <a:effectLst/>
              <a:ea typeface="Calibri" panose="020F0502020204030204" pitchFamily="34" charset="0"/>
              <a:cs typeface="Arial" panose="020B0604020202020204" pitchFamily="34" charset="0"/>
            </a:endParaRPr>
          </a:p>
          <a:p>
            <a:pPr marL="514350" indent="-514350">
              <a:buFont typeface="+mj-lt"/>
              <a:buAutoNum type="alphaLcParenR"/>
            </a:pPr>
            <a:r>
              <a:rPr lang="en-US" dirty="0">
                <a:effectLst/>
                <a:ea typeface="Calibri" panose="020F0502020204030204" pitchFamily="34" charset="0"/>
                <a:cs typeface="Arial" panose="020B0604020202020204" pitchFamily="34" charset="0"/>
              </a:rPr>
              <a:t>STRATEGIC PLAN FOR THE INSTITUTE NEUTRON REACTOR.—The Director shall develop a strategic plan for the future of the NIST Center for Neutron Research after the current neutron reactor is decommissioned, including—</a:t>
            </a:r>
          </a:p>
          <a:p>
            <a:pPr marL="1200150" lvl="1" indent="-514350">
              <a:buFont typeface="+mj-lt"/>
              <a:buAutoNum type="arabicParenR"/>
            </a:pPr>
            <a:r>
              <a:rPr lang="en-US" dirty="0">
                <a:effectLst/>
                <a:ea typeface="Calibri" panose="020F0502020204030204" pitchFamily="34" charset="0"/>
                <a:cs typeface="Arial" panose="020B0604020202020204" pitchFamily="34" charset="0"/>
              </a:rPr>
              <a:t>a succession plan for the reactor, including a roadmap with timeline and milestones;</a:t>
            </a:r>
          </a:p>
          <a:p>
            <a:pPr marL="1200150" lvl="1" indent="-514350">
              <a:buFont typeface="+mj-lt"/>
              <a:buAutoNum type="arabicParenR"/>
            </a:pPr>
            <a:r>
              <a:rPr lang="en-US" dirty="0">
                <a:effectLst/>
                <a:ea typeface="Calibri" panose="020F0502020204030204" pitchFamily="34" charset="0"/>
                <a:cs typeface="Arial" panose="020B0604020202020204" pitchFamily="34" charset="0"/>
              </a:rPr>
              <a:t>conceptual design of a new reactor and accompanying facilities, as appropriate; and</a:t>
            </a:r>
          </a:p>
          <a:p>
            <a:pPr marL="1200150" lvl="1" indent="-514350">
              <a:buFont typeface="+mj-lt"/>
              <a:buAutoNum type="arabicParenR"/>
            </a:pPr>
            <a:r>
              <a:rPr lang="en-US" dirty="0">
                <a:effectLst/>
                <a:ea typeface="Calibri" panose="020F0502020204030204" pitchFamily="34" charset="0"/>
                <a:cs typeface="Arial" panose="020B0604020202020204" pitchFamily="34" charset="0"/>
              </a:rPr>
              <a:t>a plan to minimize disruption to the user community during the transition.</a:t>
            </a:r>
          </a:p>
          <a:p>
            <a:pPr marL="514350" indent="-514350">
              <a:buFont typeface="+mj-lt"/>
              <a:buAutoNum type="alphaLcParenR"/>
            </a:pPr>
            <a:r>
              <a:rPr lang="en-US" sz="2800" i="1" dirty="0">
                <a:effectLst/>
                <a:latin typeface="Times New Roman" panose="02020603050405020304" pitchFamily="18" charset="0"/>
                <a:ea typeface="Times New Roman" panose="02020603050405020304" pitchFamily="18" charset="0"/>
              </a:rPr>
              <a:t>COORDINATION WITH THE DEPARTMENT OF ENERGY.—The Secretary, acting through the Director, shall coordinate with the Secretary of Energy on issues related to Federal support for neutron science, including estimation of long-term needs for research using neutron sources, and planning efforts for future facilities to meet such needs.</a:t>
            </a:r>
            <a:endParaRPr lang="en-US" dirty="0">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932892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D89CA2-EEF6-AE67-0538-9E963C885567}"/>
              </a:ext>
            </a:extLst>
          </p:cNvPr>
          <p:cNvPicPr>
            <a:picLocks noChangeAspect="1"/>
          </p:cNvPicPr>
          <p:nvPr/>
        </p:nvPicPr>
        <p:blipFill>
          <a:blip r:embed="rId3"/>
          <a:stretch>
            <a:fillRect/>
          </a:stretch>
        </p:blipFill>
        <p:spPr>
          <a:xfrm>
            <a:off x="608776" y="1754236"/>
            <a:ext cx="9851990" cy="3676207"/>
          </a:xfrm>
          <a:prstGeom prst="rect">
            <a:avLst/>
          </a:prstGeom>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Proposed Design Approach</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9" name="Slide Number Placeholder 8">
            <a:extLst>
              <a:ext uri="{FF2B5EF4-FFF2-40B4-BE49-F238E27FC236}">
                <a16:creationId xmlns:a16="http://schemas.microsoft.com/office/drawing/2014/main" id="{0A787801-2D9D-43C7-83F3-FE1319995E8C}"/>
              </a:ext>
            </a:extLst>
          </p:cNvPr>
          <p:cNvSpPr>
            <a:spLocks noGrp="1"/>
          </p:cNvSpPr>
          <p:nvPr>
            <p:ph type="sldNum" sz="quarter" idx="12"/>
          </p:nvPr>
        </p:nvSpPr>
        <p:spPr/>
        <p:txBody>
          <a:bodyPr/>
          <a:lstStyle/>
          <a:p>
            <a:fld id="{61C45A3A-841E-C04D-A6C3-2A644B41F8FE}" type="slidenum">
              <a:rPr lang="en-US" smtClean="0"/>
              <a:t>55</a:t>
            </a:fld>
            <a:endParaRPr lang="en-US"/>
          </a:p>
        </p:txBody>
      </p:sp>
      <p:sp>
        <p:nvSpPr>
          <p:cNvPr id="7" name="TextBox 6">
            <a:extLst>
              <a:ext uri="{FF2B5EF4-FFF2-40B4-BE49-F238E27FC236}">
                <a16:creationId xmlns:a16="http://schemas.microsoft.com/office/drawing/2014/main" id="{DC29798E-10A6-9738-10DF-BA9F7F1C4130}"/>
              </a:ext>
            </a:extLst>
          </p:cNvPr>
          <p:cNvSpPr txBox="1"/>
          <p:nvPr/>
        </p:nvSpPr>
        <p:spPr>
          <a:xfrm>
            <a:off x="4699866" y="4897267"/>
            <a:ext cx="1804988" cy="738664"/>
          </a:xfrm>
          <a:prstGeom prst="rect">
            <a:avLst/>
          </a:prstGeom>
          <a:noFill/>
        </p:spPr>
        <p:txBody>
          <a:bodyPr wrap="square" rtlCol="0">
            <a:spAutoFit/>
          </a:bodyPr>
          <a:lstStyle/>
          <a:p>
            <a:pPr algn="ctr"/>
            <a:r>
              <a:rPr lang="en-US" sz="1400"/>
              <a:t>Designs sent for optimization are inherently compliant</a:t>
            </a:r>
          </a:p>
        </p:txBody>
      </p:sp>
      <p:cxnSp>
        <p:nvCxnSpPr>
          <p:cNvPr id="15" name="Straight Arrow Connector 14">
            <a:extLst>
              <a:ext uri="{FF2B5EF4-FFF2-40B4-BE49-F238E27FC236}">
                <a16:creationId xmlns:a16="http://schemas.microsoft.com/office/drawing/2014/main" id="{9EF406B3-A2B3-C9C0-2FC6-F43C1E6CC82A}"/>
              </a:ext>
            </a:extLst>
          </p:cNvPr>
          <p:cNvCxnSpPr>
            <a:cxnSpLocks/>
            <a:stCxn id="7" idx="0"/>
          </p:cNvCxnSpPr>
          <p:nvPr/>
        </p:nvCxnSpPr>
        <p:spPr>
          <a:xfrm flipV="1">
            <a:off x="5602360" y="3867150"/>
            <a:ext cx="816768" cy="103011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82C5B30A-E412-A43D-3218-70635325D61D}"/>
              </a:ext>
            </a:extLst>
          </p:cNvPr>
          <p:cNvSpPr txBox="1"/>
          <p:nvPr/>
        </p:nvSpPr>
        <p:spPr>
          <a:xfrm>
            <a:off x="0" y="5903893"/>
            <a:ext cx="2827109" cy="954107"/>
          </a:xfrm>
          <a:prstGeom prst="rect">
            <a:avLst/>
          </a:prstGeom>
          <a:noFill/>
        </p:spPr>
        <p:txBody>
          <a:bodyPr wrap="square" rtlCol="0">
            <a:spAutoFit/>
          </a:bodyPr>
          <a:lstStyle/>
          <a:p>
            <a:pPr algn="ctr"/>
            <a:r>
              <a:rPr lang="en-US" sz="1400"/>
              <a:t>*Recommendation</a:t>
            </a:r>
          </a:p>
          <a:p>
            <a:pPr algn="ctr"/>
            <a:r>
              <a:rPr lang="en-US" sz="1400"/>
              <a:t>Detailed methodology discussions should be saved for PSAR and forthcoming discussions</a:t>
            </a:r>
          </a:p>
        </p:txBody>
      </p:sp>
      <p:sp>
        <p:nvSpPr>
          <p:cNvPr id="19" name="TextBox 18">
            <a:extLst>
              <a:ext uri="{FF2B5EF4-FFF2-40B4-BE49-F238E27FC236}">
                <a16:creationId xmlns:a16="http://schemas.microsoft.com/office/drawing/2014/main" id="{FD095FA3-BE87-32DA-16FB-015E0CE5F654}"/>
              </a:ext>
            </a:extLst>
          </p:cNvPr>
          <p:cNvSpPr txBox="1"/>
          <p:nvPr/>
        </p:nvSpPr>
        <p:spPr>
          <a:xfrm>
            <a:off x="7602044" y="4158603"/>
            <a:ext cx="2046059" cy="738664"/>
          </a:xfrm>
          <a:prstGeom prst="rect">
            <a:avLst/>
          </a:prstGeom>
          <a:noFill/>
        </p:spPr>
        <p:txBody>
          <a:bodyPr wrap="square" rtlCol="0">
            <a:spAutoFit/>
          </a:bodyPr>
          <a:lstStyle/>
          <a:p>
            <a:pPr algn="ctr"/>
            <a:r>
              <a:rPr lang="en-US" sz="1400"/>
              <a:t>Design is optimized for staff and safety engineering standards</a:t>
            </a:r>
          </a:p>
        </p:txBody>
      </p:sp>
      <p:cxnSp>
        <p:nvCxnSpPr>
          <p:cNvPr id="20" name="Straight Arrow Connector 19">
            <a:extLst>
              <a:ext uri="{FF2B5EF4-FFF2-40B4-BE49-F238E27FC236}">
                <a16:creationId xmlns:a16="http://schemas.microsoft.com/office/drawing/2014/main" id="{D029C171-1ABF-03CD-2B3F-42073BFD110B}"/>
              </a:ext>
            </a:extLst>
          </p:cNvPr>
          <p:cNvCxnSpPr>
            <a:cxnSpLocks/>
            <a:stCxn id="19" idx="0"/>
          </p:cNvCxnSpPr>
          <p:nvPr/>
        </p:nvCxnSpPr>
        <p:spPr>
          <a:xfrm flipH="1" flipV="1">
            <a:off x="7857403" y="3981450"/>
            <a:ext cx="767671" cy="17715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04FA38F6-4B5C-18C3-1AB8-61F3D0301AD5}"/>
              </a:ext>
            </a:extLst>
          </p:cNvPr>
          <p:cNvSpPr txBox="1"/>
          <p:nvPr/>
        </p:nvSpPr>
        <p:spPr>
          <a:xfrm>
            <a:off x="6468571" y="5795188"/>
            <a:ext cx="2046059" cy="954107"/>
          </a:xfrm>
          <a:prstGeom prst="rect">
            <a:avLst/>
          </a:prstGeom>
          <a:noFill/>
        </p:spPr>
        <p:txBody>
          <a:bodyPr wrap="square" rtlCol="0">
            <a:spAutoFit/>
          </a:bodyPr>
          <a:lstStyle/>
          <a:p>
            <a:pPr algn="ctr"/>
            <a:r>
              <a:rPr lang="en-US" sz="1400"/>
              <a:t>Regulatory only receives verified &amp; validated results in an easily digestible form</a:t>
            </a:r>
          </a:p>
        </p:txBody>
      </p:sp>
      <p:cxnSp>
        <p:nvCxnSpPr>
          <p:cNvPr id="27" name="Straight Arrow Connector 26">
            <a:extLst>
              <a:ext uri="{FF2B5EF4-FFF2-40B4-BE49-F238E27FC236}">
                <a16:creationId xmlns:a16="http://schemas.microsoft.com/office/drawing/2014/main" id="{EFB2BE6C-6DAB-3EB9-FF07-87BF63524743}"/>
              </a:ext>
            </a:extLst>
          </p:cNvPr>
          <p:cNvCxnSpPr>
            <a:cxnSpLocks/>
            <a:stCxn id="26" idx="0"/>
          </p:cNvCxnSpPr>
          <p:nvPr/>
        </p:nvCxnSpPr>
        <p:spPr>
          <a:xfrm flipH="1" flipV="1">
            <a:off x="7373555" y="5459010"/>
            <a:ext cx="118046" cy="33617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A845F86C-8277-8283-F1C0-61626E087D45}"/>
              </a:ext>
            </a:extLst>
          </p:cNvPr>
          <p:cNvSpPr txBox="1"/>
          <p:nvPr/>
        </p:nvSpPr>
        <p:spPr>
          <a:xfrm>
            <a:off x="9991025" y="3390096"/>
            <a:ext cx="2046059" cy="738664"/>
          </a:xfrm>
          <a:prstGeom prst="rect">
            <a:avLst/>
          </a:prstGeom>
          <a:noFill/>
        </p:spPr>
        <p:txBody>
          <a:bodyPr wrap="square" rtlCol="0">
            <a:spAutoFit/>
          </a:bodyPr>
          <a:lstStyle/>
          <a:p>
            <a:pPr algn="ctr"/>
            <a:r>
              <a:rPr lang="en-US" sz="1400"/>
              <a:t>Models/correlations are justified and adjusted per regulator feedback here</a:t>
            </a:r>
          </a:p>
        </p:txBody>
      </p:sp>
      <p:cxnSp>
        <p:nvCxnSpPr>
          <p:cNvPr id="30" name="Straight Arrow Connector 29">
            <a:extLst>
              <a:ext uri="{FF2B5EF4-FFF2-40B4-BE49-F238E27FC236}">
                <a16:creationId xmlns:a16="http://schemas.microsoft.com/office/drawing/2014/main" id="{0E11B3D9-CFD6-6250-BD6F-695CD96B61D1}"/>
              </a:ext>
            </a:extLst>
          </p:cNvPr>
          <p:cNvCxnSpPr>
            <a:cxnSpLocks/>
            <a:stCxn id="29" idx="0"/>
          </p:cNvCxnSpPr>
          <p:nvPr/>
        </p:nvCxnSpPr>
        <p:spPr>
          <a:xfrm flipH="1" flipV="1">
            <a:off x="10421446" y="2820901"/>
            <a:ext cx="592609" cy="56919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7A5B6937-732D-798D-0ED7-65C670290649}"/>
              </a:ext>
            </a:extLst>
          </p:cNvPr>
          <p:cNvSpPr txBox="1"/>
          <p:nvPr/>
        </p:nvSpPr>
        <p:spPr>
          <a:xfrm>
            <a:off x="10019490" y="4373388"/>
            <a:ext cx="2046059" cy="1169551"/>
          </a:xfrm>
          <a:prstGeom prst="rect">
            <a:avLst/>
          </a:prstGeom>
          <a:noFill/>
        </p:spPr>
        <p:txBody>
          <a:bodyPr wrap="square" rtlCol="0">
            <a:spAutoFit/>
          </a:bodyPr>
          <a:lstStyle/>
          <a:p>
            <a:pPr algn="ctr"/>
            <a:r>
              <a:rPr lang="en-US" sz="1400"/>
              <a:t>If no optimization is needed: models/correlations can be selected in the design stage</a:t>
            </a:r>
          </a:p>
        </p:txBody>
      </p:sp>
    </p:spTree>
    <p:extLst>
      <p:ext uri="{BB962C8B-B14F-4D97-AF65-F5344CB8AC3E}">
        <p14:creationId xmlns:p14="http://schemas.microsoft.com/office/powerpoint/2010/main" val="11620853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3500042" y="1649540"/>
            <a:ext cx="4556563" cy="3798760"/>
          </a:xfrm>
        </p:spPr>
        <p:txBody>
          <a:bodyPr>
            <a:normAutofit fontScale="92500" lnSpcReduction="20000"/>
          </a:bodyPr>
          <a:lstStyle/>
          <a:p>
            <a:pPr marL="342900" indent="-342900">
              <a:buFont typeface="Arial" panose="020B0604020202020204" pitchFamily="34" charset="0"/>
              <a:buChar char="•"/>
            </a:pPr>
            <a:r>
              <a:rPr lang="en-US" sz="2400" dirty="0"/>
              <a:t>Influenced by several reactors designed for neutron science </a:t>
            </a:r>
          </a:p>
          <a:p>
            <a:pPr marL="342900" indent="-342900">
              <a:buFont typeface="Arial" panose="020B0604020202020204" pitchFamily="34" charset="0"/>
              <a:buChar char="•"/>
            </a:pPr>
            <a:r>
              <a:rPr lang="en-US" sz="2400" dirty="0"/>
              <a:t>Nominal power of 20 MW</a:t>
            </a:r>
          </a:p>
          <a:p>
            <a:pPr marL="342900" indent="-342900">
              <a:buFont typeface="Arial" panose="020B0604020202020204" pitchFamily="34" charset="0"/>
              <a:buChar char="•"/>
            </a:pPr>
            <a:r>
              <a:rPr lang="en-US" sz="2400" dirty="0"/>
              <a:t>U-10Mo LEU (or U3Si2)</a:t>
            </a:r>
          </a:p>
          <a:p>
            <a:pPr marL="342900" indent="-342900">
              <a:buFont typeface="Arial" panose="020B0604020202020204" pitchFamily="34" charset="0"/>
              <a:buChar char="•"/>
            </a:pPr>
            <a:r>
              <a:rPr lang="en-US" sz="2400" dirty="0"/>
              <a:t>Light-water-cooled compact reactor core (</a:t>
            </a:r>
            <a:r>
              <a:rPr lang="en-US" sz="2400" dirty="0" err="1"/>
              <a:t>upflow</a:t>
            </a:r>
            <a:r>
              <a:rPr lang="en-US" sz="2400" dirty="0"/>
              <a:t>)</a:t>
            </a:r>
          </a:p>
          <a:p>
            <a:pPr marL="342900" indent="-342900">
              <a:buFont typeface="Arial" panose="020B0604020202020204" pitchFamily="34" charset="0"/>
              <a:buChar char="•"/>
            </a:pPr>
            <a:r>
              <a:rPr lang="en-US" sz="2400" dirty="0"/>
              <a:t>Surrounded by heavy-water in the reflector tank</a:t>
            </a:r>
          </a:p>
          <a:p>
            <a:pPr marL="342900" indent="-342900">
              <a:buFont typeface="Arial" panose="020B0604020202020204" pitchFamily="34" charset="0"/>
              <a:buChar char="•"/>
            </a:pPr>
            <a:r>
              <a:rPr lang="en-US" sz="2400" dirty="0"/>
              <a:t>2 Cold Neutron Sources</a:t>
            </a:r>
          </a:p>
          <a:p>
            <a:pPr marL="342900" indent="-342900">
              <a:buFont typeface="Arial" panose="020B0604020202020204" pitchFamily="34" charset="0"/>
              <a:buChar char="•"/>
            </a:pPr>
            <a:r>
              <a:rPr lang="en-US" sz="2400" dirty="0"/>
              <a:t>8 Thermal Neutron Beams</a:t>
            </a:r>
          </a:p>
          <a:p>
            <a:pPr marL="342900" indent="-342900">
              <a:buFont typeface="Arial" panose="020B0604020202020204" pitchFamily="34" charset="0"/>
              <a:buChar char="•"/>
            </a:pPr>
            <a:r>
              <a:rPr lang="en-US" sz="2400" dirty="0"/>
              <a:t>40 days operating cycle</a:t>
            </a:r>
          </a:p>
          <a:p>
            <a:pPr marL="342900" indent="-342900">
              <a:buFont typeface="Arial" panose="020B0604020202020204" pitchFamily="34" charset="0"/>
              <a:buChar char="•"/>
            </a:pPr>
            <a:endParaRPr lang="en-US" sz="2400" dirty="0"/>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Design of NNS </a:t>
            </a:r>
            <a:r>
              <a:rPr lang="en-US" sz="3800" baseline="-25000" dirty="0"/>
              <a:t>Overview</a:t>
            </a:r>
            <a:endParaRPr lang="en-US" sz="38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8" name="Slide Number Placeholder 7">
            <a:extLst>
              <a:ext uri="{FF2B5EF4-FFF2-40B4-BE49-F238E27FC236}">
                <a16:creationId xmlns:a16="http://schemas.microsoft.com/office/drawing/2014/main" id="{3461AF2A-ED93-462F-B1EA-F81921E3CC4A}"/>
              </a:ext>
            </a:extLst>
          </p:cNvPr>
          <p:cNvSpPr>
            <a:spLocks noGrp="1"/>
          </p:cNvSpPr>
          <p:nvPr>
            <p:ph type="sldNum" sz="quarter" idx="12"/>
          </p:nvPr>
        </p:nvSpPr>
        <p:spPr>
          <a:xfrm>
            <a:off x="9378696" y="6356350"/>
            <a:ext cx="2743200" cy="365125"/>
          </a:xfrm>
        </p:spPr>
        <p:txBody>
          <a:bodyPr/>
          <a:lstStyle/>
          <a:p>
            <a:fld id="{61C45A3A-841E-C04D-A6C3-2A644B41F8FE}" type="slidenum">
              <a:rPr lang="en-US" smtClean="0"/>
              <a:t>56</a:t>
            </a:fld>
            <a:endParaRPr lang="en-US" dirty="0"/>
          </a:p>
        </p:txBody>
      </p:sp>
      <p:sp>
        <p:nvSpPr>
          <p:cNvPr id="7" name="TextBox 6">
            <a:extLst>
              <a:ext uri="{FF2B5EF4-FFF2-40B4-BE49-F238E27FC236}">
                <a16:creationId xmlns:a16="http://schemas.microsoft.com/office/drawing/2014/main" id="{B6AA95F7-81BB-E31F-DBD1-4051095D1DF6}"/>
              </a:ext>
            </a:extLst>
          </p:cNvPr>
          <p:cNvSpPr txBox="1"/>
          <p:nvPr/>
        </p:nvSpPr>
        <p:spPr>
          <a:xfrm>
            <a:off x="7381103" y="6452265"/>
            <a:ext cx="4391396" cy="369332"/>
          </a:xfrm>
          <a:prstGeom prst="rect">
            <a:avLst/>
          </a:prstGeom>
          <a:noFill/>
        </p:spPr>
        <p:txBody>
          <a:bodyPr wrap="square">
            <a:spAutoFit/>
          </a:bodyPr>
          <a:lstStyle/>
          <a:p>
            <a:pPr algn="ctr"/>
            <a:r>
              <a:rPr lang="en-US" b="1" dirty="0"/>
              <a:t>Reactor Pool and Primary Coolant System</a:t>
            </a:r>
          </a:p>
        </p:txBody>
      </p:sp>
      <p:sp>
        <p:nvSpPr>
          <p:cNvPr id="11" name="TextBox 10">
            <a:extLst>
              <a:ext uri="{FF2B5EF4-FFF2-40B4-BE49-F238E27FC236}">
                <a16:creationId xmlns:a16="http://schemas.microsoft.com/office/drawing/2014/main" id="{30A02439-5FC1-42DE-8AC3-F9B837E6255F}"/>
              </a:ext>
            </a:extLst>
          </p:cNvPr>
          <p:cNvSpPr txBox="1"/>
          <p:nvPr/>
        </p:nvSpPr>
        <p:spPr>
          <a:xfrm>
            <a:off x="0" y="6472467"/>
            <a:ext cx="4366260" cy="369332"/>
          </a:xfrm>
          <a:prstGeom prst="rect">
            <a:avLst/>
          </a:prstGeom>
          <a:noFill/>
        </p:spPr>
        <p:txBody>
          <a:bodyPr wrap="square">
            <a:spAutoFit/>
          </a:bodyPr>
          <a:lstStyle/>
          <a:p>
            <a:pPr algn="ctr"/>
            <a:r>
              <a:rPr lang="en-US" b="1"/>
              <a:t>Reflector tank with surrounding features</a:t>
            </a:r>
          </a:p>
        </p:txBody>
      </p:sp>
      <p:pic>
        <p:nvPicPr>
          <p:cNvPr id="4" name="Picture 3" descr="A picture containing green&#10;&#10;Description automatically generated">
            <a:extLst>
              <a:ext uri="{FF2B5EF4-FFF2-40B4-BE49-F238E27FC236}">
                <a16:creationId xmlns:a16="http://schemas.microsoft.com/office/drawing/2014/main" id="{41507E93-4CEB-B037-502C-021F89F6D106}"/>
              </a:ext>
            </a:extLst>
          </p:cNvPr>
          <p:cNvPicPr>
            <a:picLocks noChangeAspect="1"/>
          </p:cNvPicPr>
          <p:nvPr/>
        </p:nvPicPr>
        <p:blipFill rotWithShape="1">
          <a:blip r:embed="rId4"/>
          <a:srcRect l="35232" r="34768"/>
          <a:stretch/>
        </p:blipFill>
        <p:spPr>
          <a:xfrm>
            <a:off x="721299" y="990603"/>
            <a:ext cx="2923661" cy="5481864"/>
          </a:xfrm>
          <a:prstGeom prst="rect">
            <a:avLst/>
          </a:prstGeom>
        </p:spPr>
      </p:pic>
      <p:pic>
        <p:nvPicPr>
          <p:cNvPr id="15" name="Picture 14" descr="Diagram&#10;&#10;Description automatically generated">
            <a:extLst>
              <a:ext uri="{FF2B5EF4-FFF2-40B4-BE49-F238E27FC236}">
                <a16:creationId xmlns:a16="http://schemas.microsoft.com/office/drawing/2014/main" id="{BEBA9E86-ED7B-D95E-1373-DE93E2796474}"/>
              </a:ext>
            </a:extLst>
          </p:cNvPr>
          <p:cNvPicPr>
            <a:picLocks noChangeAspect="1"/>
          </p:cNvPicPr>
          <p:nvPr/>
        </p:nvPicPr>
        <p:blipFill rotWithShape="1">
          <a:blip r:embed="rId5"/>
          <a:srcRect l="15805" r="28626"/>
          <a:stretch/>
        </p:blipFill>
        <p:spPr>
          <a:xfrm>
            <a:off x="6856151" y="1017736"/>
            <a:ext cx="5441300" cy="5508030"/>
          </a:xfrm>
          <a:prstGeom prst="rect">
            <a:avLst/>
          </a:prstGeom>
        </p:spPr>
      </p:pic>
    </p:spTree>
    <p:extLst>
      <p:ext uri="{BB962C8B-B14F-4D97-AF65-F5344CB8AC3E}">
        <p14:creationId xmlns:p14="http://schemas.microsoft.com/office/powerpoint/2010/main" val="2524013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Text&#10;&#10;Description automatically generated with low confidence">
            <a:extLst>
              <a:ext uri="{FF2B5EF4-FFF2-40B4-BE49-F238E27FC236}">
                <a16:creationId xmlns:a16="http://schemas.microsoft.com/office/drawing/2014/main" id="{9EF12749-84EB-5327-872D-C95EE3F47667}"/>
              </a:ext>
            </a:extLst>
          </p:cNvPr>
          <p:cNvPicPr>
            <a:picLocks noChangeAspect="1"/>
          </p:cNvPicPr>
          <p:nvPr/>
        </p:nvPicPr>
        <p:blipFill rotWithShape="1">
          <a:blip r:embed="rId3"/>
          <a:srcRect l="16560" r="21154"/>
          <a:stretch/>
        </p:blipFill>
        <p:spPr>
          <a:xfrm>
            <a:off x="7206887" y="1068623"/>
            <a:ext cx="5946255" cy="5369988"/>
          </a:xfrm>
          <a:prstGeom prst="rect">
            <a:avLst/>
          </a:prstGeom>
        </p:spPr>
      </p:pic>
      <p:cxnSp>
        <p:nvCxnSpPr>
          <p:cNvPr id="31" name="Straight Arrow Connector 30">
            <a:extLst>
              <a:ext uri="{FF2B5EF4-FFF2-40B4-BE49-F238E27FC236}">
                <a16:creationId xmlns:a16="http://schemas.microsoft.com/office/drawing/2014/main" id="{8A7682C3-5376-8F1D-F9B5-45A2C42B681E}"/>
              </a:ext>
            </a:extLst>
          </p:cNvPr>
          <p:cNvCxnSpPr>
            <a:cxnSpLocks/>
            <a:stCxn id="32" idx="2"/>
          </p:cNvCxnSpPr>
          <p:nvPr/>
        </p:nvCxnSpPr>
        <p:spPr>
          <a:xfrm>
            <a:off x="9131896" y="3012382"/>
            <a:ext cx="0" cy="98418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BB62EA78-410F-9EFE-6A99-2C38E739A938}"/>
              </a:ext>
            </a:extLst>
          </p:cNvPr>
          <p:cNvSpPr txBox="1"/>
          <p:nvPr/>
        </p:nvSpPr>
        <p:spPr>
          <a:xfrm>
            <a:off x="8623961" y="2643050"/>
            <a:ext cx="1015869" cy="369332"/>
          </a:xfrm>
          <a:prstGeom prst="rect">
            <a:avLst/>
          </a:prstGeom>
          <a:noFill/>
          <a:ln w="38100">
            <a:noFill/>
          </a:ln>
        </p:spPr>
        <p:txBody>
          <a:bodyPr wrap="square" rtlCol="0">
            <a:spAutoFit/>
          </a:bodyPr>
          <a:lstStyle/>
          <a:p>
            <a:r>
              <a:rPr lang="en-US" b="1" dirty="0"/>
              <a:t>Chimney</a:t>
            </a:r>
          </a:p>
        </p:txBody>
      </p:sp>
      <p:pic>
        <p:nvPicPr>
          <p:cNvPr id="6" name="Picture 5">
            <a:extLst>
              <a:ext uri="{FF2B5EF4-FFF2-40B4-BE49-F238E27FC236}">
                <a16:creationId xmlns:a16="http://schemas.microsoft.com/office/drawing/2014/main" id="{6EBF1CFB-53DD-4B89-F9FC-C0C2067390F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15652" r="16120"/>
          <a:stretch/>
        </p:blipFill>
        <p:spPr bwMode="auto">
          <a:xfrm>
            <a:off x="7174112" y="1068499"/>
            <a:ext cx="5943452" cy="5360743"/>
          </a:xfrm>
          <a:prstGeom prst="rect">
            <a:avLst/>
          </a:prstGeom>
          <a:noFill/>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Design of NNS</a:t>
            </a:r>
            <a:r>
              <a:rPr lang="en-US" sz="2000" dirty="0"/>
              <a:t> Core, Cold Sources, and Reflector Tank</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5"/>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57</a:t>
            </a:fld>
            <a:endParaRPr lang="en-US"/>
          </a:p>
        </p:txBody>
      </p:sp>
      <p:pic>
        <p:nvPicPr>
          <p:cNvPr id="49" name="Picture 48" descr="A picture containing toy, LEGO, hand&#10;&#10;Description automatically generated">
            <a:extLst>
              <a:ext uri="{FF2B5EF4-FFF2-40B4-BE49-F238E27FC236}">
                <a16:creationId xmlns:a16="http://schemas.microsoft.com/office/drawing/2014/main" id="{E95F4B9F-D546-C06E-E9C2-325512DF2885}"/>
              </a:ext>
            </a:extLst>
          </p:cNvPr>
          <p:cNvPicPr>
            <a:picLocks noChangeAspect="1"/>
          </p:cNvPicPr>
          <p:nvPr/>
        </p:nvPicPr>
        <p:blipFill>
          <a:blip r:embed="rId6"/>
          <a:stretch>
            <a:fillRect/>
          </a:stretch>
        </p:blipFill>
        <p:spPr>
          <a:xfrm>
            <a:off x="-290734" y="1764221"/>
            <a:ext cx="9228610" cy="4902698"/>
          </a:xfrm>
          <a:prstGeom prst="rect">
            <a:avLst/>
          </a:prstGeom>
        </p:spPr>
      </p:pic>
      <p:sp>
        <p:nvSpPr>
          <p:cNvPr id="50" name="TextBox 49">
            <a:extLst>
              <a:ext uri="{FF2B5EF4-FFF2-40B4-BE49-F238E27FC236}">
                <a16:creationId xmlns:a16="http://schemas.microsoft.com/office/drawing/2014/main" id="{B0258185-CDD0-7D3F-53BD-041C41E76254}"/>
              </a:ext>
            </a:extLst>
          </p:cNvPr>
          <p:cNvSpPr txBox="1"/>
          <p:nvPr/>
        </p:nvSpPr>
        <p:spPr>
          <a:xfrm>
            <a:off x="710878" y="6488668"/>
            <a:ext cx="10593855" cy="369332"/>
          </a:xfrm>
          <a:prstGeom prst="rect">
            <a:avLst/>
          </a:prstGeom>
          <a:noFill/>
        </p:spPr>
        <p:txBody>
          <a:bodyPr wrap="square">
            <a:spAutoFit/>
          </a:bodyPr>
          <a:lstStyle/>
          <a:p>
            <a:pPr algn="ctr"/>
            <a:r>
              <a:rPr lang="en-US" b="1"/>
              <a:t>Reflector Tank with the core, cold sources, and beam tubes</a:t>
            </a:r>
          </a:p>
        </p:txBody>
      </p:sp>
      <p:cxnSp>
        <p:nvCxnSpPr>
          <p:cNvPr id="52" name="Straight Arrow Connector 51">
            <a:extLst>
              <a:ext uri="{FF2B5EF4-FFF2-40B4-BE49-F238E27FC236}">
                <a16:creationId xmlns:a16="http://schemas.microsoft.com/office/drawing/2014/main" id="{C13FBE5B-89C0-8098-9406-E84321CF18AA}"/>
              </a:ext>
            </a:extLst>
          </p:cNvPr>
          <p:cNvCxnSpPr>
            <a:cxnSpLocks/>
            <a:stCxn id="66" idx="3"/>
          </p:cNvCxnSpPr>
          <p:nvPr/>
        </p:nvCxnSpPr>
        <p:spPr>
          <a:xfrm>
            <a:off x="2574040" y="2515059"/>
            <a:ext cx="2530395" cy="154765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B55096FA-10CF-8034-AE7F-4F8FFCCE0B27}"/>
              </a:ext>
            </a:extLst>
          </p:cNvPr>
          <p:cNvCxnSpPr>
            <a:cxnSpLocks/>
            <a:stCxn id="55" idx="3"/>
          </p:cNvCxnSpPr>
          <p:nvPr/>
        </p:nvCxnSpPr>
        <p:spPr>
          <a:xfrm flipV="1">
            <a:off x="2591598" y="3727048"/>
            <a:ext cx="1679460" cy="1270399"/>
          </a:xfrm>
          <a:prstGeom prst="straightConnector1">
            <a:avLst/>
          </a:prstGeom>
          <a:ln w="38100">
            <a:solidFill>
              <a:srgbClr val="E5893D"/>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7D29FFED-2F12-4945-1B3A-2B0B9FA87AB9}"/>
              </a:ext>
            </a:extLst>
          </p:cNvPr>
          <p:cNvCxnSpPr>
            <a:cxnSpLocks/>
            <a:stCxn id="55" idx="3"/>
          </p:cNvCxnSpPr>
          <p:nvPr/>
        </p:nvCxnSpPr>
        <p:spPr>
          <a:xfrm flipV="1">
            <a:off x="2591598" y="4618299"/>
            <a:ext cx="1714184" cy="379148"/>
          </a:xfrm>
          <a:prstGeom prst="straightConnector1">
            <a:avLst/>
          </a:prstGeom>
          <a:ln w="38100">
            <a:solidFill>
              <a:srgbClr val="E5893D"/>
            </a:solidFill>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E9C85A38-5965-F5B8-C8F5-BD90973143A0}"/>
              </a:ext>
            </a:extLst>
          </p:cNvPr>
          <p:cNvSpPr txBox="1"/>
          <p:nvPr/>
        </p:nvSpPr>
        <p:spPr>
          <a:xfrm>
            <a:off x="951405" y="4812781"/>
            <a:ext cx="1640193" cy="369332"/>
          </a:xfrm>
          <a:prstGeom prst="rect">
            <a:avLst/>
          </a:prstGeom>
          <a:noFill/>
          <a:ln w="38100">
            <a:solidFill>
              <a:srgbClr val="E5893D"/>
            </a:solidFill>
          </a:ln>
        </p:spPr>
        <p:txBody>
          <a:bodyPr wrap="none" rtlCol="0">
            <a:spAutoFit/>
          </a:bodyPr>
          <a:lstStyle/>
          <a:p>
            <a:r>
              <a:rPr lang="en-US"/>
              <a:t>Thermal Beams</a:t>
            </a:r>
          </a:p>
        </p:txBody>
      </p:sp>
      <p:cxnSp>
        <p:nvCxnSpPr>
          <p:cNvPr id="56" name="Straight Arrow Connector 55">
            <a:extLst>
              <a:ext uri="{FF2B5EF4-FFF2-40B4-BE49-F238E27FC236}">
                <a16:creationId xmlns:a16="http://schemas.microsoft.com/office/drawing/2014/main" id="{3443A5FB-0915-0A62-E6A5-B6D036435E23}"/>
              </a:ext>
            </a:extLst>
          </p:cNvPr>
          <p:cNvCxnSpPr>
            <a:cxnSpLocks/>
            <a:stCxn id="57" idx="2"/>
          </p:cNvCxnSpPr>
          <p:nvPr/>
        </p:nvCxnSpPr>
        <p:spPr>
          <a:xfrm flipH="1">
            <a:off x="4522038" y="1543025"/>
            <a:ext cx="710308" cy="821352"/>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366C3BCB-49AE-442F-56CD-AA92BDF476B8}"/>
              </a:ext>
            </a:extLst>
          </p:cNvPr>
          <p:cNvSpPr txBox="1"/>
          <p:nvPr/>
        </p:nvSpPr>
        <p:spPr>
          <a:xfrm>
            <a:off x="4161636" y="1173693"/>
            <a:ext cx="2141420" cy="369332"/>
          </a:xfrm>
          <a:prstGeom prst="rect">
            <a:avLst/>
          </a:prstGeom>
          <a:noFill/>
          <a:ln w="38100">
            <a:solidFill>
              <a:srgbClr val="00B0F0"/>
            </a:solidFill>
          </a:ln>
        </p:spPr>
        <p:txBody>
          <a:bodyPr wrap="square" rtlCol="0">
            <a:spAutoFit/>
          </a:bodyPr>
          <a:lstStyle/>
          <a:p>
            <a:r>
              <a:rPr lang="en-US" dirty="0"/>
              <a:t>Cold Neutron Guides</a:t>
            </a:r>
          </a:p>
        </p:txBody>
      </p:sp>
      <p:cxnSp>
        <p:nvCxnSpPr>
          <p:cNvPr id="58" name="Straight Arrow Connector 57">
            <a:extLst>
              <a:ext uri="{FF2B5EF4-FFF2-40B4-BE49-F238E27FC236}">
                <a16:creationId xmlns:a16="http://schemas.microsoft.com/office/drawing/2014/main" id="{44F80093-A7C2-0FEE-C11A-58FA7751C360}"/>
              </a:ext>
            </a:extLst>
          </p:cNvPr>
          <p:cNvCxnSpPr>
            <a:cxnSpLocks/>
            <a:stCxn id="57" idx="2"/>
          </p:cNvCxnSpPr>
          <p:nvPr/>
        </p:nvCxnSpPr>
        <p:spPr>
          <a:xfrm>
            <a:off x="5232346" y="1543025"/>
            <a:ext cx="736332" cy="774992"/>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65324CBF-E0C0-81DA-E1FC-385139F82E12}"/>
              </a:ext>
            </a:extLst>
          </p:cNvPr>
          <p:cNvSpPr txBox="1"/>
          <p:nvPr/>
        </p:nvSpPr>
        <p:spPr>
          <a:xfrm>
            <a:off x="4731767" y="4772408"/>
            <a:ext cx="984214" cy="646331"/>
          </a:xfrm>
          <a:prstGeom prst="rect">
            <a:avLst/>
          </a:prstGeom>
          <a:noFill/>
          <a:ln w="38100">
            <a:solidFill>
              <a:schemeClr val="accent5">
                <a:lumMod val="75000"/>
              </a:schemeClr>
            </a:solidFill>
          </a:ln>
        </p:spPr>
        <p:txBody>
          <a:bodyPr wrap="square" rtlCol="0">
            <a:spAutoFit/>
          </a:bodyPr>
          <a:lstStyle/>
          <a:p>
            <a:pPr algn="ctr"/>
            <a:r>
              <a:rPr lang="en-US"/>
              <a:t>Cold Sources</a:t>
            </a:r>
          </a:p>
        </p:txBody>
      </p:sp>
      <p:cxnSp>
        <p:nvCxnSpPr>
          <p:cNvPr id="60" name="Straight Arrow Connector 59">
            <a:extLst>
              <a:ext uri="{FF2B5EF4-FFF2-40B4-BE49-F238E27FC236}">
                <a16:creationId xmlns:a16="http://schemas.microsoft.com/office/drawing/2014/main" id="{D5E26F8E-FE62-2F37-E8F3-21F78F3C284A}"/>
              </a:ext>
            </a:extLst>
          </p:cNvPr>
          <p:cNvCxnSpPr>
            <a:cxnSpLocks/>
            <a:stCxn id="59" idx="0"/>
          </p:cNvCxnSpPr>
          <p:nvPr/>
        </p:nvCxnSpPr>
        <p:spPr>
          <a:xfrm flipH="1" flipV="1">
            <a:off x="4844725" y="4321969"/>
            <a:ext cx="379149" cy="450439"/>
          </a:xfrm>
          <a:prstGeom prst="straightConnector1">
            <a:avLst/>
          </a:prstGeom>
          <a:ln w="381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A29417C7-A84B-5B21-AAC3-365F88354210}"/>
              </a:ext>
            </a:extLst>
          </p:cNvPr>
          <p:cNvCxnSpPr>
            <a:cxnSpLocks/>
            <a:stCxn id="59" idx="0"/>
          </p:cNvCxnSpPr>
          <p:nvPr/>
        </p:nvCxnSpPr>
        <p:spPr>
          <a:xfrm flipV="1">
            <a:off x="5223874" y="4321969"/>
            <a:ext cx="389995" cy="450439"/>
          </a:xfrm>
          <a:prstGeom prst="straightConnector1">
            <a:avLst/>
          </a:prstGeom>
          <a:ln w="381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64" name="TextBox 63">
            <a:extLst>
              <a:ext uri="{FF2B5EF4-FFF2-40B4-BE49-F238E27FC236}">
                <a16:creationId xmlns:a16="http://schemas.microsoft.com/office/drawing/2014/main" id="{7046162D-9DE9-E78E-ED1A-586D5DF5ACD3}"/>
              </a:ext>
            </a:extLst>
          </p:cNvPr>
          <p:cNvSpPr txBox="1"/>
          <p:nvPr/>
        </p:nvSpPr>
        <p:spPr>
          <a:xfrm>
            <a:off x="1020214" y="3911744"/>
            <a:ext cx="622478" cy="369332"/>
          </a:xfrm>
          <a:prstGeom prst="rect">
            <a:avLst/>
          </a:prstGeom>
          <a:noFill/>
          <a:ln w="38100">
            <a:solidFill>
              <a:srgbClr val="FF0000"/>
            </a:solidFill>
          </a:ln>
        </p:spPr>
        <p:txBody>
          <a:bodyPr wrap="none" rtlCol="0">
            <a:spAutoFit/>
          </a:bodyPr>
          <a:lstStyle/>
          <a:p>
            <a:r>
              <a:rPr lang="en-US"/>
              <a:t>Core</a:t>
            </a:r>
          </a:p>
        </p:txBody>
      </p:sp>
      <p:sp>
        <p:nvSpPr>
          <p:cNvPr id="65" name="Slide Number Placeholder 74">
            <a:extLst>
              <a:ext uri="{FF2B5EF4-FFF2-40B4-BE49-F238E27FC236}">
                <a16:creationId xmlns:a16="http://schemas.microsoft.com/office/drawing/2014/main" id="{294320A7-A2CE-64BE-7F2D-2A5647D6FFFE}"/>
              </a:ext>
            </a:extLst>
          </p:cNvPr>
          <p:cNvSpPr txBox="1">
            <a:spLocks/>
          </p:cNvSpPr>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1C45A3A-841E-C04D-A6C3-2A644B41F8FE}" type="slidenum">
              <a:rPr lang="en-US" smtClean="0"/>
              <a:pPr/>
              <a:t>57</a:t>
            </a:fld>
            <a:endParaRPr lang="en-US"/>
          </a:p>
        </p:txBody>
      </p:sp>
      <p:pic>
        <p:nvPicPr>
          <p:cNvPr id="66" name="Picture 65" descr="A picture containing text&#10;&#10;Description automatically generated">
            <a:extLst>
              <a:ext uri="{FF2B5EF4-FFF2-40B4-BE49-F238E27FC236}">
                <a16:creationId xmlns:a16="http://schemas.microsoft.com/office/drawing/2014/main" id="{A9DAFF43-54C2-5E00-789B-05AAA15DAC50}"/>
              </a:ext>
            </a:extLst>
          </p:cNvPr>
          <p:cNvPicPr>
            <a:picLocks noChangeAspect="1"/>
          </p:cNvPicPr>
          <p:nvPr/>
        </p:nvPicPr>
        <p:blipFill rotWithShape="1">
          <a:blip r:embed="rId7"/>
          <a:srcRect l="36883" t="899" r="16829" b="2451"/>
          <a:stretch/>
        </p:blipFill>
        <p:spPr>
          <a:xfrm>
            <a:off x="91164" y="1137990"/>
            <a:ext cx="2482876" cy="2754137"/>
          </a:xfrm>
          <a:prstGeom prst="rect">
            <a:avLst/>
          </a:prstGeom>
          <a:ln w="38100">
            <a:solidFill>
              <a:srgbClr val="FF0000"/>
            </a:solidFill>
          </a:ln>
        </p:spPr>
      </p:pic>
      <p:sp>
        <p:nvSpPr>
          <p:cNvPr id="3" name="TextBox 2">
            <a:extLst>
              <a:ext uri="{FF2B5EF4-FFF2-40B4-BE49-F238E27FC236}">
                <a16:creationId xmlns:a16="http://schemas.microsoft.com/office/drawing/2014/main" id="{9D565A07-2E33-7EC7-D9A3-ED1B065E2EFF}"/>
              </a:ext>
            </a:extLst>
          </p:cNvPr>
          <p:cNvSpPr txBox="1"/>
          <p:nvPr/>
        </p:nvSpPr>
        <p:spPr>
          <a:xfrm>
            <a:off x="7206887" y="1375620"/>
            <a:ext cx="1763219" cy="1200329"/>
          </a:xfrm>
          <a:prstGeom prst="rect">
            <a:avLst/>
          </a:prstGeom>
          <a:noFill/>
          <a:ln w="38100">
            <a:noFill/>
          </a:ln>
        </p:spPr>
        <p:txBody>
          <a:bodyPr wrap="square" rtlCol="0">
            <a:spAutoFit/>
          </a:bodyPr>
          <a:lstStyle/>
          <a:p>
            <a:r>
              <a:rPr lang="en-US" b="1" dirty="0"/>
              <a:t>Pool Dimensions</a:t>
            </a:r>
          </a:p>
          <a:p>
            <a:r>
              <a:rPr lang="en-US" dirty="0"/>
              <a:t>Depth = 15.3 m</a:t>
            </a:r>
          </a:p>
          <a:p>
            <a:r>
              <a:rPr lang="en-US" dirty="0" err="1"/>
              <a:t>D</a:t>
            </a:r>
            <a:r>
              <a:rPr lang="en-US" baseline="-25000" dirty="0" err="1"/>
              <a:t>hyd</a:t>
            </a:r>
            <a:r>
              <a:rPr lang="en-US" dirty="0"/>
              <a:t> = 4.5 m</a:t>
            </a:r>
          </a:p>
          <a:p>
            <a:r>
              <a:rPr lang="en-US" dirty="0" err="1"/>
              <a:t>D</a:t>
            </a:r>
            <a:r>
              <a:rPr lang="en-US" baseline="-25000" dirty="0" err="1"/>
              <a:t>hyd</a:t>
            </a:r>
            <a:r>
              <a:rPr lang="en-US" baseline="-25000" dirty="0"/>
              <a:t>, ref</a:t>
            </a:r>
            <a:r>
              <a:rPr lang="en-US" dirty="0"/>
              <a:t> = 1.61 m</a:t>
            </a:r>
          </a:p>
        </p:txBody>
      </p:sp>
    </p:spTree>
    <p:extLst>
      <p:ext uri="{BB962C8B-B14F-4D97-AF65-F5344CB8AC3E}">
        <p14:creationId xmlns:p14="http://schemas.microsoft.com/office/powerpoint/2010/main" val="423800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Core-9_Explode2">
            <a:hlinkClick r:id="" action="ppaction://media"/>
            <a:extLst>
              <a:ext uri="{FF2B5EF4-FFF2-40B4-BE49-F238E27FC236}">
                <a16:creationId xmlns:a16="http://schemas.microsoft.com/office/drawing/2014/main" id="{40D2B006-0617-76C8-958E-2BCF645DE77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8541" r="41092"/>
          <a:stretch/>
        </p:blipFill>
        <p:spPr>
          <a:xfrm>
            <a:off x="4125259" y="1431237"/>
            <a:ext cx="2483117" cy="4765675"/>
          </a:xfrm>
          <a:prstGeom prst="rect">
            <a:avLst/>
          </a:prstGeom>
        </p:spPr>
      </p:pic>
      <p:sp>
        <p:nvSpPr>
          <p:cNvPr id="6" name="Text Placeholder 5">
            <a:extLst>
              <a:ext uri="{FF2B5EF4-FFF2-40B4-BE49-F238E27FC236}">
                <a16:creationId xmlns:a16="http://schemas.microsoft.com/office/drawing/2014/main" id="{EAAB5400-5048-5549-B43F-D1687B43130B}"/>
              </a:ext>
            </a:extLst>
          </p:cNvPr>
          <p:cNvSpPr>
            <a:spLocks noGrp="1"/>
          </p:cNvSpPr>
          <p:nvPr>
            <p:ph type="body" sz="half" idx="2"/>
          </p:nvPr>
        </p:nvSpPr>
        <p:spPr>
          <a:xfrm>
            <a:off x="23941" y="1649540"/>
            <a:ext cx="4438706" cy="4905877"/>
          </a:xfrm>
        </p:spPr>
        <p:txBody>
          <a:bodyPr>
            <a:normAutofit fontScale="92500" lnSpcReduction="20000"/>
          </a:bodyPr>
          <a:lstStyle/>
          <a:p>
            <a:pPr marL="342900" indent="-342900">
              <a:buFont typeface="Arial" panose="020B0604020202020204" pitchFamily="34" charset="0"/>
              <a:buChar char="•"/>
            </a:pPr>
            <a:r>
              <a:rPr lang="en-US" sz="2400" dirty="0"/>
              <a:t>Nine </a:t>
            </a:r>
            <a:r>
              <a:rPr lang="en-US" sz="2400" dirty="0">
                <a:solidFill>
                  <a:srgbClr val="FF0000"/>
                </a:solidFill>
              </a:rPr>
              <a:t>fuel assemblies</a:t>
            </a:r>
            <a:r>
              <a:rPr lang="en-US" sz="2400" dirty="0"/>
              <a:t> (FA) in a 3x3 array</a:t>
            </a:r>
          </a:p>
          <a:p>
            <a:pPr marL="342900" indent="-342900">
              <a:buFont typeface="Arial" panose="020B0604020202020204" pitchFamily="34" charset="0"/>
              <a:buChar char="•"/>
            </a:pPr>
            <a:r>
              <a:rPr lang="en-US" sz="2400" dirty="0"/>
              <a:t>Each FA contains 21 U-10Mo fuel plates </a:t>
            </a:r>
          </a:p>
          <a:p>
            <a:pPr marL="342900" indent="-342900">
              <a:buFont typeface="Arial" panose="020B0604020202020204" pitchFamily="34" charset="0"/>
              <a:buChar char="•"/>
            </a:pPr>
            <a:r>
              <a:rPr lang="en-US" sz="2400" dirty="0"/>
              <a:t>19.75% enriched Y-12 fuel wrapped with ~8 µm thick zirconium foil</a:t>
            </a:r>
          </a:p>
          <a:p>
            <a:pPr marL="342900" indent="-342900">
              <a:buFont typeface="Arial" panose="020B0604020202020204" pitchFamily="34" charset="0"/>
              <a:buChar char="•"/>
            </a:pPr>
            <a:r>
              <a:rPr lang="en-US" sz="2400" dirty="0"/>
              <a:t>Four </a:t>
            </a:r>
            <a:r>
              <a:rPr lang="en-US" sz="2400" dirty="0">
                <a:solidFill>
                  <a:schemeClr val="accent4">
                    <a:lumMod val="75000"/>
                  </a:schemeClr>
                </a:solidFill>
              </a:rPr>
              <a:t>safety blades</a:t>
            </a:r>
            <a:r>
              <a:rPr lang="en-US" sz="2400" dirty="0"/>
              <a:t> and two </a:t>
            </a:r>
            <a:r>
              <a:rPr lang="en-US" sz="2400" dirty="0">
                <a:solidFill>
                  <a:srgbClr val="00B050"/>
                </a:solidFill>
              </a:rPr>
              <a:t>control blades</a:t>
            </a:r>
            <a:r>
              <a:rPr lang="en-US" sz="2400" dirty="0"/>
              <a:t> placed in the center within two </a:t>
            </a:r>
            <a:r>
              <a:rPr lang="en-US" sz="2400" dirty="0">
                <a:solidFill>
                  <a:srgbClr val="7030A0"/>
                </a:solidFill>
              </a:rPr>
              <a:t>guide boxes</a:t>
            </a:r>
            <a:r>
              <a:rPr lang="en-US" sz="2400" dirty="0"/>
              <a:t> </a:t>
            </a:r>
          </a:p>
          <a:p>
            <a:pPr marL="342900" indent="-342900">
              <a:buFont typeface="Arial" panose="020B0604020202020204" pitchFamily="34" charset="0"/>
              <a:buChar char="•"/>
            </a:pPr>
            <a:r>
              <a:rPr lang="en-US" sz="2400" b="1" dirty="0"/>
              <a:t>Core horizontally divided into three rows</a:t>
            </a:r>
          </a:p>
          <a:p>
            <a:pPr marL="342900" indent="-342900">
              <a:buFont typeface="Arial" panose="020B0604020202020204" pitchFamily="34" charset="0"/>
              <a:buChar char="•"/>
            </a:pPr>
            <a:r>
              <a:rPr lang="en-US" sz="2400" dirty="0"/>
              <a:t>64 coolant channels at each row</a:t>
            </a:r>
          </a:p>
          <a:p>
            <a:pPr marL="342900" indent="-342900">
              <a:buFont typeface="Arial" panose="020B0604020202020204" pitchFamily="34" charset="0"/>
              <a:buChar char="•"/>
            </a:pPr>
            <a:r>
              <a:rPr lang="en-US" sz="2400" dirty="0"/>
              <a:t>Optimize fuel cycle length &amp; maintain a negative reactivity feedback</a:t>
            </a:r>
          </a:p>
        </p:txBody>
      </p:sp>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Design of NNS</a:t>
            </a:r>
            <a:r>
              <a:rPr lang="en-US" sz="3800" baseline="-25000" dirty="0"/>
              <a:t> Core</a:t>
            </a:r>
            <a:endParaRPr lang="en-US" sz="38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6"/>
            <a:srcRect l="6683" t="21551" r="25400" b="19800"/>
            <a:stretch/>
          </p:blipFill>
          <p:spPr>
            <a:xfrm>
              <a:off x="9086849" y="343692"/>
              <a:ext cx="3105151" cy="638175"/>
            </a:xfrm>
            <a:prstGeom prst="rect">
              <a:avLst/>
            </a:prstGeom>
          </p:spPr>
        </p:pic>
      </p:grpSp>
      <p:sp>
        <p:nvSpPr>
          <p:cNvPr id="9" name="Slide Number Placeholder 8">
            <a:extLst>
              <a:ext uri="{FF2B5EF4-FFF2-40B4-BE49-F238E27FC236}">
                <a16:creationId xmlns:a16="http://schemas.microsoft.com/office/drawing/2014/main" id="{2F6BFA7D-55A9-4D22-8829-38634C31282C}"/>
              </a:ext>
            </a:extLst>
          </p:cNvPr>
          <p:cNvSpPr>
            <a:spLocks noGrp="1"/>
          </p:cNvSpPr>
          <p:nvPr>
            <p:ph type="sldNum" sz="quarter" idx="12"/>
          </p:nvPr>
        </p:nvSpPr>
        <p:spPr>
          <a:xfrm>
            <a:off x="9352280" y="6518910"/>
            <a:ext cx="2743200" cy="365125"/>
          </a:xfrm>
        </p:spPr>
        <p:txBody>
          <a:bodyPr/>
          <a:lstStyle/>
          <a:p>
            <a:fld id="{61C45A3A-841E-C04D-A6C3-2A644B41F8FE}" type="slidenum">
              <a:rPr lang="en-US" smtClean="0"/>
              <a:t>58</a:t>
            </a:fld>
            <a:endParaRPr lang="en-US"/>
          </a:p>
        </p:txBody>
      </p:sp>
      <p:pic>
        <p:nvPicPr>
          <p:cNvPr id="3" name="Picture 2" descr="A picture containing text&#10;&#10;Description automatically generated">
            <a:extLst>
              <a:ext uri="{FF2B5EF4-FFF2-40B4-BE49-F238E27FC236}">
                <a16:creationId xmlns:a16="http://schemas.microsoft.com/office/drawing/2014/main" id="{482EF4E3-ECE9-0FFD-8713-7B6F97F682A6}"/>
              </a:ext>
            </a:extLst>
          </p:cNvPr>
          <p:cNvPicPr>
            <a:picLocks noChangeAspect="1"/>
          </p:cNvPicPr>
          <p:nvPr/>
        </p:nvPicPr>
        <p:blipFill rotWithShape="1">
          <a:blip r:embed="rId7"/>
          <a:srcRect l="36883" t="899" r="16829" b="2451"/>
          <a:stretch/>
        </p:blipFill>
        <p:spPr>
          <a:xfrm>
            <a:off x="7979827" y="1573635"/>
            <a:ext cx="3883432" cy="4307708"/>
          </a:xfrm>
          <a:prstGeom prst="rect">
            <a:avLst/>
          </a:prstGeom>
          <a:ln w="38100">
            <a:noFill/>
          </a:ln>
        </p:spPr>
      </p:pic>
      <p:sp>
        <p:nvSpPr>
          <p:cNvPr id="4" name="TextBox 3">
            <a:extLst>
              <a:ext uri="{FF2B5EF4-FFF2-40B4-BE49-F238E27FC236}">
                <a16:creationId xmlns:a16="http://schemas.microsoft.com/office/drawing/2014/main" id="{B7E7C11B-B4C6-B4E8-3309-4568182B6CE8}"/>
              </a:ext>
            </a:extLst>
          </p:cNvPr>
          <p:cNvSpPr txBox="1"/>
          <p:nvPr/>
        </p:nvSpPr>
        <p:spPr>
          <a:xfrm>
            <a:off x="7390890" y="6474786"/>
            <a:ext cx="1787473" cy="369332"/>
          </a:xfrm>
          <a:prstGeom prst="rect">
            <a:avLst/>
          </a:prstGeom>
          <a:noFill/>
        </p:spPr>
        <p:txBody>
          <a:bodyPr wrap="square">
            <a:spAutoFit/>
          </a:bodyPr>
          <a:lstStyle/>
          <a:p>
            <a:pPr algn="ctr"/>
            <a:r>
              <a:rPr lang="en-US" b="1"/>
              <a:t>Reactor Core</a:t>
            </a:r>
          </a:p>
        </p:txBody>
      </p:sp>
      <p:pic>
        <p:nvPicPr>
          <p:cNvPr id="7" name="Picture 6">
            <a:extLst>
              <a:ext uri="{FF2B5EF4-FFF2-40B4-BE49-F238E27FC236}">
                <a16:creationId xmlns:a16="http://schemas.microsoft.com/office/drawing/2014/main" id="{AF644521-585A-8361-58DA-D261F53BE2A4}"/>
              </a:ext>
            </a:extLst>
          </p:cNvPr>
          <p:cNvPicPr>
            <a:picLocks noChangeAspect="1"/>
          </p:cNvPicPr>
          <p:nvPr/>
        </p:nvPicPr>
        <p:blipFill rotWithShape="1">
          <a:blip r:embed="rId8"/>
          <a:srcRect l="25854" t="6111" r="60409" b="14028"/>
          <a:stretch/>
        </p:blipFill>
        <p:spPr>
          <a:xfrm>
            <a:off x="6638975" y="1414781"/>
            <a:ext cx="1092092" cy="4905877"/>
          </a:xfrm>
          <a:prstGeom prst="rect">
            <a:avLst/>
          </a:prstGeom>
        </p:spPr>
      </p:pic>
      <p:sp>
        <p:nvSpPr>
          <p:cNvPr id="8" name="TextBox 7">
            <a:extLst>
              <a:ext uri="{FF2B5EF4-FFF2-40B4-BE49-F238E27FC236}">
                <a16:creationId xmlns:a16="http://schemas.microsoft.com/office/drawing/2014/main" id="{38068417-0D18-E5CA-83EB-4D14AEFE4E52}"/>
              </a:ext>
            </a:extLst>
          </p:cNvPr>
          <p:cNvSpPr txBox="1"/>
          <p:nvPr/>
        </p:nvSpPr>
        <p:spPr>
          <a:xfrm>
            <a:off x="10226347" y="998302"/>
            <a:ext cx="1590036" cy="369332"/>
          </a:xfrm>
          <a:prstGeom prst="rect">
            <a:avLst/>
          </a:prstGeom>
          <a:noFill/>
        </p:spPr>
        <p:txBody>
          <a:bodyPr wrap="square">
            <a:spAutoFit/>
          </a:bodyPr>
          <a:lstStyle/>
          <a:p>
            <a:pPr algn="ctr"/>
            <a:r>
              <a:rPr lang="en-US" b="1" dirty="0">
                <a:solidFill>
                  <a:srgbClr val="FF0000"/>
                </a:solidFill>
              </a:rPr>
              <a:t>Fuel Assembly</a:t>
            </a:r>
          </a:p>
        </p:txBody>
      </p:sp>
      <p:sp>
        <p:nvSpPr>
          <p:cNvPr id="10" name="Rectangle 9">
            <a:extLst>
              <a:ext uri="{FF2B5EF4-FFF2-40B4-BE49-F238E27FC236}">
                <a16:creationId xmlns:a16="http://schemas.microsoft.com/office/drawing/2014/main" id="{5FC6CF2C-CD9A-2090-250C-A3ACC839A747}"/>
              </a:ext>
            </a:extLst>
          </p:cNvPr>
          <p:cNvSpPr/>
          <p:nvPr/>
        </p:nvSpPr>
        <p:spPr>
          <a:xfrm>
            <a:off x="8075824" y="1623540"/>
            <a:ext cx="1321063" cy="118633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4E9A06-4523-8995-C83E-A861547BCA8F}"/>
              </a:ext>
            </a:extLst>
          </p:cNvPr>
          <p:cNvSpPr/>
          <p:nvPr/>
        </p:nvSpPr>
        <p:spPr>
          <a:xfrm>
            <a:off x="8147297" y="4349405"/>
            <a:ext cx="1073335" cy="308467"/>
          </a:xfrm>
          <a:prstGeom prst="rect">
            <a:avLst/>
          </a:prstGeom>
          <a:noFill/>
          <a:ln w="381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90EB70FC-5345-DDD9-C5E2-BAED4DE880D8}"/>
              </a:ext>
            </a:extLst>
          </p:cNvPr>
          <p:cNvSpPr txBox="1"/>
          <p:nvPr/>
        </p:nvSpPr>
        <p:spPr>
          <a:xfrm>
            <a:off x="9141829" y="1200405"/>
            <a:ext cx="527957" cy="461665"/>
          </a:xfrm>
          <a:prstGeom prst="rect">
            <a:avLst/>
          </a:prstGeom>
          <a:noFill/>
        </p:spPr>
        <p:txBody>
          <a:bodyPr wrap="square" rtlCol="0">
            <a:spAutoFit/>
          </a:bodyPr>
          <a:lstStyle/>
          <a:p>
            <a:r>
              <a:rPr lang="en-US" sz="2400">
                <a:solidFill>
                  <a:srgbClr val="FF0000"/>
                </a:solidFill>
              </a:rPr>
              <a:t>x9</a:t>
            </a:r>
          </a:p>
        </p:txBody>
      </p:sp>
      <p:sp>
        <p:nvSpPr>
          <p:cNvPr id="20" name="TextBox 19">
            <a:extLst>
              <a:ext uri="{FF2B5EF4-FFF2-40B4-BE49-F238E27FC236}">
                <a16:creationId xmlns:a16="http://schemas.microsoft.com/office/drawing/2014/main" id="{001CB24E-2506-631C-B1FE-42C83A13A0BF}"/>
              </a:ext>
            </a:extLst>
          </p:cNvPr>
          <p:cNvSpPr txBox="1"/>
          <p:nvPr/>
        </p:nvSpPr>
        <p:spPr>
          <a:xfrm>
            <a:off x="7715849" y="3888706"/>
            <a:ext cx="527957" cy="461665"/>
          </a:xfrm>
          <a:prstGeom prst="rect">
            <a:avLst/>
          </a:prstGeom>
          <a:noFill/>
        </p:spPr>
        <p:txBody>
          <a:bodyPr wrap="square" rtlCol="0">
            <a:spAutoFit/>
          </a:bodyPr>
          <a:lstStyle/>
          <a:p>
            <a:r>
              <a:rPr lang="en-US" sz="2400">
                <a:solidFill>
                  <a:srgbClr val="E5893D"/>
                </a:solidFill>
              </a:rPr>
              <a:t>x4</a:t>
            </a:r>
          </a:p>
        </p:txBody>
      </p:sp>
      <p:sp>
        <p:nvSpPr>
          <p:cNvPr id="21" name="Rectangle 20">
            <a:extLst>
              <a:ext uri="{FF2B5EF4-FFF2-40B4-BE49-F238E27FC236}">
                <a16:creationId xmlns:a16="http://schemas.microsoft.com/office/drawing/2014/main" id="{295E5189-F6B7-2599-A3B1-B043F4014330}"/>
              </a:ext>
            </a:extLst>
          </p:cNvPr>
          <p:cNvSpPr/>
          <p:nvPr/>
        </p:nvSpPr>
        <p:spPr>
          <a:xfrm>
            <a:off x="9364974" y="2840307"/>
            <a:ext cx="1073335" cy="308467"/>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7AAFA86-3466-5824-0A97-E53DB7674201}"/>
              </a:ext>
            </a:extLst>
          </p:cNvPr>
          <p:cNvSpPr/>
          <p:nvPr/>
        </p:nvSpPr>
        <p:spPr>
          <a:xfrm>
            <a:off x="7988748" y="4312247"/>
            <a:ext cx="3817964" cy="394145"/>
          </a:xfrm>
          <a:prstGeom prst="rect">
            <a:avLst/>
          </a:prstGeom>
          <a:no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0B40ECB8-E2B3-9663-777E-B17471592898}"/>
              </a:ext>
            </a:extLst>
          </p:cNvPr>
          <p:cNvSpPr txBox="1"/>
          <p:nvPr/>
        </p:nvSpPr>
        <p:spPr>
          <a:xfrm>
            <a:off x="7628557" y="4751563"/>
            <a:ext cx="527957" cy="461665"/>
          </a:xfrm>
          <a:prstGeom prst="rect">
            <a:avLst/>
          </a:prstGeom>
          <a:noFill/>
        </p:spPr>
        <p:txBody>
          <a:bodyPr wrap="square" rtlCol="0">
            <a:spAutoFit/>
          </a:bodyPr>
          <a:lstStyle/>
          <a:p>
            <a:r>
              <a:rPr lang="en-US" sz="2400">
                <a:solidFill>
                  <a:srgbClr val="7030A0"/>
                </a:solidFill>
              </a:rPr>
              <a:t>x2</a:t>
            </a:r>
          </a:p>
        </p:txBody>
      </p:sp>
      <p:sp>
        <p:nvSpPr>
          <p:cNvPr id="24" name="TextBox 23">
            <a:extLst>
              <a:ext uri="{FF2B5EF4-FFF2-40B4-BE49-F238E27FC236}">
                <a16:creationId xmlns:a16="http://schemas.microsoft.com/office/drawing/2014/main" id="{A86B2C2B-BBB9-EAF0-DC4D-5DB4795F3D58}"/>
              </a:ext>
            </a:extLst>
          </p:cNvPr>
          <p:cNvSpPr txBox="1"/>
          <p:nvPr/>
        </p:nvSpPr>
        <p:spPr>
          <a:xfrm>
            <a:off x="9684088" y="1120676"/>
            <a:ext cx="527957" cy="461665"/>
          </a:xfrm>
          <a:prstGeom prst="rect">
            <a:avLst/>
          </a:prstGeom>
          <a:noFill/>
        </p:spPr>
        <p:txBody>
          <a:bodyPr wrap="square" rtlCol="0">
            <a:spAutoFit/>
          </a:bodyPr>
          <a:lstStyle/>
          <a:p>
            <a:r>
              <a:rPr lang="en-US" sz="2400" dirty="0">
                <a:solidFill>
                  <a:srgbClr val="00B050"/>
                </a:solidFill>
              </a:rPr>
              <a:t>x2</a:t>
            </a:r>
          </a:p>
        </p:txBody>
      </p:sp>
      <p:cxnSp>
        <p:nvCxnSpPr>
          <p:cNvPr id="25" name="Straight Arrow Connector 24">
            <a:extLst>
              <a:ext uri="{FF2B5EF4-FFF2-40B4-BE49-F238E27FC236}">
                <a16:creationId xmlns:a16="http://schemas.microsoft.com/office/drawing/2014/main" id="{C26F2B2A-E450-CCAC-5B38-D6AD0A8760F8}"/>
              </a:ext>
            </a:extLst>
          </p:cNvPr>
          <p:cNvCxnSpPr>
            <a:cxnSpLocks/>
            <a:stCxn id="3" idx="0"/>
            <a:endCxn id="21" idx="0"/>
          </p:cNvCxnSpPr>
          <p:nvPr/>
        </p:nvCxnSpPr>
        <p:spPr>
          <a:xfrm flipH="1">
            <a:off x="9901642" y="1573635"/>
            <a:ext cx="19901" cy="1266672"/>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B696D4B-C711-5575-827E-1F864DE2AAFE}"/>
              </a:ext>
            </a:extLst>
          </p:cNvPr>
          <p:cNvSpPr/>
          <p:nvPr/>
        </p:nvSpPr>
        <p:spPr>
          <a:xfrm>
            <a:off x="10511356" y="1582341"/>
            <a:ext cx="1221529" cy="1180700"/>
          </a:xfrm>
          <a:prstGeom prst="rect">
            <a:avLst/>
          </a:prstGeom>
          <a:no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8" name="Straight Arrow Connector 37">
            <a:extLst>
              <a:ext uri="{FF2B5EF4-FFF2-40B4-BE49-F238E27FC236}">
                <a16:creationId xmlns:a16="http://schemas.microsoft.com/office/drawing/2014/main" id="{76900675-AA87-4619-13EC-42B6FC4E69AC}"/>
              </a:ext>
            </a:extLst>
          </p:cNvPr>
          <p:cNvCxnSpPr>
            <a:cxnSpLocks/>
            <a:stCxn id="8" idx="2"/>
            <a:endCxn id="16" idx="0"/>
          </p:cNvCxnSpPr>
          <p:nvPr/>
        </p:nvCxnSpPr>
        <p:spPr>
          <a:xfrm>
            <a:off x="11021365" y="1367634"/>
            <a:ext cx="100756" cy="21470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601C59FA-5FC8-7F72-E285-E90FF7DBFD37}"/>
              </a:ext>
            </a:extLst>
          </p:cNvPr>
          <p:cNvCxnSpPr>
            <a:cxnSpLocks/>
          </p:cNvCxnSpPr>
          <p:nvPr/>
        </p:nvCxnSpPr>
        <p:spPr>
          <a:xfrm>
            <a:off x="8120897" y="5964752"/>
            <a:ext cx="3669783" cy="0"/>
          </a:xfrm>
          <a:prstGeom prst="straightConnector1">
            <a:avLst/>
          </a:prstGeom>
          <a:ln w="38100">
            <a:solidFill>
              <a:srgbClr val="FF0000"/>
            </a:solidFill>
            <a:headEnd type="triangle" w="sm" len="sm"/>
            <a:tailEnd type="triangle" w="sm" len="sm"/>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75276D96-19D5-E762-3040-DCC3C1925161}"/>
              </a:ext>
            </a:extLst>
          </p:cNvPr>
          <p:cNvSpPr txBox="1"/>
          <p:nvPr/>
        </p:nvSpPr>
        <p:spPr>
          <a:xfrm>
            <a:off x="9669787" y="5918042"/>
            <a:ext cx="809078" cy="369332"/>
          </a:xfrm>
          <a:prstGeom prst="rect">
            <a:avLst/>
          </a:prstGeom>
          <a:noFill/>
        </p:spPr>
        <p:txBody>
          <a:bodyPr wrap="square" rtlCol="0">
            <a:spAutoFit/>
          </a:bodyPr>
          <a:lstStyle/>
          <a:p>
            <a:pPr algn="ctr"/>
            <a:r>
              <a:rPr lang="en-US" b="1">
                <a:latin typeface="Times New Roman" panose="02020603050405020304" pitchFamily="18" charset="0"/>
                <a:cs typeface="Times New Roman" panose="02020603050405020304" pitchFamily="18" charset="0"/>
              </a:rPr>
              <a:t>24 cm</a:t>
            </a:r>
          </a:p>
        </p:txBody>
      </p:sp>
      <p:cxnSp>
        <p:nvCxnSpPr>
          <p:cNvPr id="57" name="Straight Arrow Connector 56">
            <a:extLst>
              <a:ext uri="{FF2B5EF4-FFF2-40B4-BE49-F238E27FC236}">
                <a16:creationId xmlns:a16="http://schemas.microsoft.com/office/drawing/2014/main" id="{44CAFD3A-2E26-C99C-F039-C7DC9B76705E}"/>
              </a:ext>
            </a:extLst>
          </p:cNvPr>
          <p:cNvCxnSpPr>
            <a:cxnSpLocks/>
          </p:cNvCxnSpPr>
          <p:nvPr/>
        </p:nvCxnSpPr>
        <p:spPr>
          <a:xfrm>
            <a:off x="11863259" y="1573635"/>
            <a:ext cx="0" cy="4307708"/>
          </a:xfrm>
          <a:prstGeom prst="straightConnector1">
            <a:avLst/>
          </a:prstGeom>
          <a:ln w="38100">
            <a:solidFill>
              <a:srgbClr val="FF0000"/>
            </a:solidFill>
            <a:headEnd type="triangle" w="sm" len="sm"/>
            <a:tailEnd type="triangle" w="sm" len="sm"/>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6B9AEB17-2257-1F7F-6431-B7E9BE36FAA7}"/>
              </a:ext>
            </a:extLst>
          </p:cNvPr>
          <p:cNvSpPr txBox="1"/>
          <p:nvPr/>
        </p:nvSpPr>
        <p:spPr>
          <a:xfrm rot="5400000">
            <a:off x="11638790" y="3629408"/>
            <a:ext cx="809078" cy="369332"/>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29 cm</a:t>
            </a:r>
          </a:p>
        </p:txBody>
      </p:sp>
    </p:spTree>
    <p:extLst>
      <p:ext uri="{BB962C8B-B14F-4D97-AF65-F5344CB8AC3E}">
        <p14:creationId xmlns:p14="http://schemas.microsoft.com/office/powerpoint/2010/main" val="3385097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33"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6"/>
                                        </p:tgtEl>
                                      </p:cBhvr>
                                    </p:cmd>
                                  </p:childTnLst>
                                </p:cTn>
                              </p:par>
                            </p:childTnLst>
                          </p:cTn>
                        </p:par>
                      </p:childTnLst>
                    </p:cTn>
                  </p:par>
                </p:childTnLst>
              </p:cTn>
              <p:nextCondLst>
                <p:cond evt="onClick" delay="0">
                  <p:tgtEl>
                    <p:spTgt spid="26"/>
                  </p:tgtEl>
                </p:cond>
              </p:nextCondLst>
            </p:seq>
            <p:video>
              <p:cMediaNode vol="80000">
                <p:cTn id="12" fill="hold" display="0">
                  <p:stCondLst>
                    <p:cond delay="indefinite"/>
                  </p:stCondLst>
                </p:cTn>
                <p:tgtEl>
                  <p:spTgt spid="26"/>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600" dirty="0"/>
              <a:t>Leaky by design </a:t>
            </a:r>
            <a:r>
              <a:rPr lang="en-US" sz="3600" baseline="-25000" dirty="0"/>
              <a:t>Thermal (&lt;0.3eV) neutron flux</a:t>
            </a:r>
            <a:endParaRPr lang="en-US" sz="3800" baseline="-25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5D0B8714-5C99-47D7-9BF3-A4DD198A96FC}"/>
              </a:ext>
            </a:extLst>
          </p:cNvPr>
          <p:cNvSpPr>
            <a:spLocks noGrp="1"/>
          </p:cNvSpPr>
          <p:nvPr>
            <p:ph type="sldNum" sz="quarter" idx="12"/>
          </p:nvPr>
        </p:nvSpPr>
        <p:spPr/>
        <p:txBody>
          <a:bodyPr/>
          <a:lstStyle/>
          <a:p>
            <a:fld id="{61C45A3A-841E-C04D-A6C3-2A644B41F8FE}" type="slidenum">
              <a:rPr lang="en-US" smtClean="0"/>
              <a:t>59</a:t>
            </a:fld>
            <a:endParaRPr lang="en-US"/>
          </a:p>
        </p:txBody>
      </p:sp>
      <p:grpSp>
        <p:nvGrpSpPr>
          <p:cNvPr id="4" name="Group 3">
            <a:extLst>
              <a:ext uri="{FF2B5EF4-FFF2-40B4-BE49-F238E27FC236}">
                <a16:creationId xmlns:a16="http://schemas.microsoft.com/office/drawing/2014/main" id="{E452ED01-3513-74AA-465C-08C2059C2B21}"/>
              </a:ext>
            </a:extLst>
          </p:cNvPr>
          <p:cNvGrpSpPr/>
          <p:nvPr/>
        </p:nvGrpSpPr>
        <p:grpSpPr>
          <a:xfrm>
            <a:off x="502878" y="1373535"/>
            <a:ext cx="10586762" cy="4757081"/>
            <a:chOff x="788204" y="3347352"/>
            <a:chExt cx="10586762" cy="4757081"/>
          </a:xfrm>
        </p:grpSpPr>
        <p:pic>
          <p:nvPicPr>
            <p:cNvPr id="6" name="Picture 5" descr="Chart&#10;&#10;Description automatically generated">
              <a:extLst>
                <a:ext uri="{FF2B5EF4-FFF2-40B4-BE49-F238E27FC236}">
                  <a16:creationId xmlns:a16="http://schemas.microsoft.com/office/drawing/2014/main" id="{B8837CD6-EFD6-BC63-0397-4071A1F781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8204" y="3347352"/>
              <a:ext cx="5148072" cy="4757081"/>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73C98AC1-09E3-9663-EF41-C93D72C474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5182" y="3350044"/>
              <a:ext cx="5129784" cy="4749429"/>
            </a:xfrm>
            <a:prstGeom prst="rect">
              <a:avLst/>
            </a:prstGeom>
          </p:spPr>
        </p:pic>
      </p:grpSp>
      <p:sp>
        <p:nvSpPr>
          <p:cNvPr id="8" name="TextBox 7">
            <a:extLst>
              <a:ext uri="{FF2B5EF4-FFF2-40B4-BE49-F238E27FC236}">
                <a16:creationId xmlns:a16="http://schemas.microsoft.com/office/drawing/2014/main" id="{DE91CADA-EEEE-2771-9FC9-564418547D36}"/>
              </a:ext>
            </a:extLst>
          </p:cNvPr>
          <p:cNvSpPr txBox="1"/>
          <p:nvPr/>
        </p:nvSpPr>
        <p:spPr>
          <a:xfrm>
            <a:off x="2671761" y="6224195"/>
            <a:ext cx="1362075" cy="369332"/>
          </a:xfrm>
          <a:prstGeom prst="rect">
            <a:avLst/>
          </a:prstGeom>
          <a:noFill/>
        </p:spPr>
        <p:txBody>
          <a:bodyPr wrap="square">
            <a:spAutoFit/>
          </a:bodyPr>
          <a:lstStyle/>
          <a:p>
            <a:pPr algn="ctr"/>
            <a:r>
              <a:rPr lang="en-US" b="1">
                <a:latin typeface="Times New Roman" panose="02020603050405020304" pitchFamily="18" charset="0"/>
                <a:ea typeface="Calibri" panose="020F0502020204030204" pitchFamily="34" charset="0"/>
                <a:cs typeface="Arial" panose="020B0604020202020204" pitchFamily="34" charset="0"/>
              </a:rPr>
              <a:t>NBSR</a:t>
            </a:r>
            <a:endParaRPr lang="en-US" b="1"/>
          </a:p>
        </p:txBody>
      </p:sp>
      <p:sp>
        <p:nvSpPr>
          <p:cNvPr id="9" name="TextBox 8">
            <a:extLst>
              <a:ext uri="{FF2B5EF4-FFF2-40B4-BE49-F238E27FC236}">
                <a16:creationId xmlns:a16="http://schemas.microsoft.com/office/drawing/2014/main" id="{A732F631-3C1B-6986-FA83-0C715DBA3AE4}"/>
              </a:ext>
            </a:extLst>
          </p:cNvPr>
          <p:cNvSpPr txBox="1"/>
          <p:nvPr/>
        </p:nvSpPr>
        <p:spPr>
          <a:xfrm>
            <a:off x="8105778" y="6224195"/>
            <a:ext cx="1362075" cy="369332"/>
          </a:xfrm>
          <a:prstGeom prst="rect">
            <a:avLst/>
          </a:prstGeom>
          <a:noFill/>
        </p:spPr>
        <p:txBody>
          <a:bodyPr wrap="square">
            <a:spAutoFit/>
          </a:bodyPr>
          <a:lstStyle/>
          <a:p>
            <a:pPr algn="ctr"/>
            <a:r>
              <a:rPr lang="en-US" b="1">
                <a:latin typeface="Times New Roman" panose="02020603050405020304" pitchFamily="18" charset="0"/>
                <a:ea typeface="Calibri" panose="020F0502020204030204" pitchFamily="34" charset="0"/>
                <a:cs typeface="Arial" panose="020B0604020202020204" pitchFamily="34" charset="0"/>
              </a:rPr>
              <a:t>NNS</a:t>
            </a:r>
            <a:endParaRPr lang="en-US" b="1"/>
          </a:p>
        </p:txBody>
      </p:sp>
    </p:spTree>
    <p:extLst>
      <p:ext uri="{BB962C8B-B14F-4D97-AF65-F5344CB8AC3E}">
        <p14:creationId xmlns:p14="http://schemas.microsoft.com/office/powerpoint/2010/main" val="21455416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Core Neutron Flux Distributions </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5D0B8714-5C99-47D7-9BF3-A4DD198A96FC}"/>
              </a:ext>
            </a:extLst>
          </p:cNvPr>
          <p:cNvSpPr>
            <a:spLocks noGrp="1"/>
          </p:cNvSpPr>
          <p:nvPr>
            <p:ph type="sldNum" sz="quarter" idx="12"/>
          </p:nvPr>
        </p:nvSpPr>
        <p:spPr/>
        <p:txBody>
          <a:bodyPr/>
          <a:lstStyle/>
          <a:p>
            <a:fld id="{61C45A3A-841E-C04D-A6C3-2A644B41F8FE}" type="slidenum">
              <a:rPr lang="en-US" smtClean="0"/>
              <a:t>60</a:t>
            </a:fld>
            <a:endParaRPr lang="en-US"/>
          </a:p>
        </p:txBody>
      </p:sp>
      <p:sp>
        <p:nvSpPr>
          <p:cNvPr id="27" name="TextBox 26">
            <a:extLst>
              <a:ext uri="{FF2B5EF4-FFF2-40B4-BE49-F238E27FC236}">
                <a16:creationId xmlns:a16="http://schemas.microsoft.com/office/drawing/2014/main" id="{F0EC0E5F-514D-C134-3B9F-6448D3F26B2E}"/>
              </a:ext>
            </a:extLst>
          </p:cNvPr>
          <p:cNvSpPr txBox="1"/>
          <p:nvPr/>
        </p:nvSpPr>
        <p:spPr>
          <a:xfrm>
            <a:off x="1585911" y="1178668"/>
            <a:ext cx="1362075" cy="646331"/>
          </a:xfrm>
          <a:prstGeom prst="rect">
            <a:avLst/>
          </a:prstGeom>
          <a:noFill/>
        </p:spPr>
        <p:txBody>
          <a:bodyPr wrap="square">
            <a:spAutoFit/>
          </a:bodyPr>
          <a:lstStyle/>
          <a:p>
            <a:pPr algn="ctr"/>
            <a:r>
              <a:rPr lang="en-US" b="1">
                <a:latin typeface="Times New Roman" panose="02020603050405020304" pitchFamily="18" charset="0"/>
                <a:ea typeface="Calibri" panose="020F0502020204030204" pitchFamily="34" charset="0"/>
                <a:cs typeface="Arial" panose="020B0604020202020204" pitchFamily="34" charset="0"/>
              </a:rPr>
              <a:t>“Cold”</a:t>
            </a:r>
            <a:endParaRPr lang="en-US" sz="1800" b="1">
              <a:effectLst/>
              <a:latin typeface="Times New Roman" panose="02020603050405020304" pitchFamily="18" charset="0"/>
              <a:ea typeface="Calibri" panose="020F0502020204030204" pitchFamily="34" charset="0"/>
              <a:cs typeface="Arial" panose="020B0604020202020204" pitchFamily="34" charset="0"/>
            </a:endParaRPr>
          </a:p>
          <a:p>
            <a:pPr algn="ctr"/>
            <a:r>
              <a:rPr lang="en-US" sz="1800" b="1">
                <a:effectLst/>
                <a:latin typeface="Times New Roman" panose="02020603050405020304" pitchFamily="18" charset="0"/>
                <a:ea typeface="Calibri" panose="020F0502020204030204" pitchFamily="34" charset="0"/>
                <a:cs typeface="Arial" panose="020B0604020202020204" pitchFamily="34" charset="0"/>
              </a:rPr>
              <a:t>(&lt;0.025 eV)</a:t>
            </a:r>
            <a:endParaRPr lang="en-US" b="1"/>
          </a:p>
        </p:txBody>
      </p:sp>
      <p:sp>
        <p:nvSpPr>
          <p:cNvPr id="32" name="TextBox 31">
            <a:extLst>
              <a:ext uri="{FF2B5EF4-FFF2-40B4-BE49-F238E27FC236}">
                <a16:creationId xmlns:a16="http://schemas.microsoft.com/office/drawing/2014/main" id="{70ECBA0B-E49B-3EAB-92B2-B943C19A5680}"/>
              </a:ext>
            </a:extLst>
          </p:cNvPr>
          <p:cNvSpPr txBox="1"/>
          <p:nvPr/>
        </p:nvSpPr>
        <p:spPr>
          <a:xfrm>
            <a:off x="5105398" y="1183159"/>
            <a:ext cx="1981204" cy="646331"/>
          </a:xfrm>
          <a:prstGeom prst="rect">
            <a:avLst/>
          </a:prstGeom>
          <a:noFill/>
        </p:spPr>
        <p:txBody>
          <a:bodyPr wrap="square">
            <a:spAutoFit/>
          </a:bodyPr>
          <a:lstStyle/>
          <a:p>
            <a:pPr algn="ctr"/>
            <a:r>
              <a:rPr lang="en-US" sz="1800" b="1">
                <a:effectLst/>
                <a:latin typeface="Times New Roman" panose="02020603050405020304" pitchFamily="18" charset="0"/>
                <a:ea typeface="Calibri" panose="020F0502020204030204" pitchFamily="34" charset="0"/>
                <a:cs typeface="Arial" panose="020B0604020202020204" pitchFamily="34" charset="0"/>
              </a:rPr>
              <a:t>“Thermal”</a:t>
            </a:r>
          </a:p>
          <a:p>
            <a:pPr algn="ctr"/>
            <a:r>
              <a:rPr lang="en-US" sz="1800" b="1">
                <a:effectLst/>
                <a:latin typeface="Times New Roman" panose="02020603050405020304" pitchFamily="18" charset="0"/>
                <a:ea typeface="Calibri" panose="020F0502020204030204" pitchFamily="34" charset="0"/>
                <a:cs typeface="Arial" panose="020B0604020202020204" pitchFamily="34" charset="0"/>
              </a:rPr>
              <a:t>(0.025 – 0.4 eV)</a:t>
            </a:r>
            <a:endParaRPr lang="en-US" b="1"/>
          </a:p>
        </p:txBody>
      </p:sp>
      <p:sp>
        <p:nvSpPr>
          <p:cNvPr id="45" name="TextBox 44">
            <a:extLst>
              <a:ext uri="{FF2B5EF4-FFF2-40B4-BE49-F238E27FC236}">
                <a16:creationId xmlns:a16="http://schemas.microsoft.com/office/drawing/2014/main" id="{48B813F7-9E40-A8B7-0BD4-B87D55644E52}"/>
              </a:ext>
            </a:extLst>
          </p:cNvPr>
          <p:cNvSpPr txBox="1"/>
          <p:nvPr/>
        </p:nvSpPr>
        <p:spPr>
          <a:xfrm>
            <a:off x="8884118" y="1181762"/>
            <a:ext cx="2196164" cy="646331"/>
          </a:xfrm>
          <a:prstGeom prst="rect">
            <a:avLst/>
          </a:prstGeom>
          <a:noFill/>
        </p:spPr>
        <p:txBody>
          <a:bodyPr wrap="square">
            <a:spAutoFit/>
          </a:bodyPr>
          <a:lstStyle/>
          <a:p>
            <a:pPr algn="ctr"/>
            <a:r>
              <a:rPr lang="en-US" sz="1800" b="1" dirty="0">
                <a:effectLst/>
                <a:latin typeface="Times New Roman" panose="02020603050405020304" pitchFamily="18" charset="0"/>
                <a:ea typeface="Calibri" panose="020F0502020204030204" pitchFamily="34" charset="0"/>
                <a:cs typeface="Arial" panose="020B0604020202020204" pitchFamily="34" charset="0"/>
              </a:rPr>
              <a:t>“Fast”</a:t>
            </a:r>
          </a:p>
          <a:p>
            <a:pPr algn="ctr"/>
            <a:r>
              <a:rPr lang="en-US" sz="1800" b="1" dirty="0">
                <a:effectLst/>
                <a:latin typeface="Times New Roman" panose="02020603050405020304" pitchFamily="18" charset="0"/>
                <a:ea typeface="Calibri" panose="020F0502020204030204" pitchFamily="34" charset="0"/>
                <a:cs typeface="Arial" panose="020B0604020202020204" pitchFamily="34" charset="0"/>
              </a:rPr>
              <a:t>(100 keV – 20 MeV)</a:t>
            </a:r>
            <a:endParaRPr lang="en-US" b="1" dirty="0"/>
          </a:p>
        </p:txBody>
      </p:sp>
      <p:grpSp>
        <p:nvGrpSpPr>
          <p:cNvPr id="58" name="Group 57">
            <a:extLst>
              <a:ext uri="{FF2B5EF4-FFF2-40B4-BE49-F238E27FC236}">
                <a16:creationId xmlns:a16="http://schemas.microsoft.com/office/drawing/2014/main" id="{699D1A5B-1828-A28E-B62C-8006FB4F6084}"/>
              </a:ext>
            </a:extLst>
          </p:cNvPr>
          <p:cNvGrpSpPr/>
          <p:nvPr/>
        </p:nvGrpSpPr>
        <p:grpSpPr>
          <a:xfrm>
            <a:off x="142872" y="1922569"/>
            <a:ext cx="11963405" cy="4300438"/>
            <a:chOff x="142872" y="1835944"/>
            <a:chExt cx="11963405" cy="4300438"/>
          </a:xfrm>
        </p:grpSpPr>
        <p:pic>
          <p:nvPicPr>
            <p:cNvPr id="25" name="Picture 24">
              <a:extLst>
                <a:ext uri="{FF2B5EF4-FFF2-40B4-BE49-F238E27FC236}">
                  <a16:creationId xmlns:a16="http://schemas.microsoft.com/office/drawing/2014/main" id="{E91404A3-D94E-D884-C18B-750943D29BD2}"/>
                </a:ext>
              </a:extLst>
            </p:cNvPr>
            <p:cNvPicPr>
              <a:picLocks noChangeAspect="1"/>
            </p:cNvPicPr>
            <p:nvPr/>
          </p:nvPicPr>
          <p:blipFill rotWithShape="1">
            <a:blip r:embed="rId4"/>
            <a:srcRect l="7648" t="520" r="1537" b="67639"/>
            <a:stretch/>
          </p:blipFill>
          <p:spPr>
            <a:xfrm>
              <a:off x="142874" y="1835944"/>
              <a:ext cx="4248151" cy="2183606"/>
            </a:xfrm>
            <a:prstGeom prst="rect">
              <a:avLst/>
            </a:prstGeom>
          </p:spPr>
        </p:pic>
        <p:pic>
          <p:nvPicPr>
            <p:cNvPr id="29" name="Picture 28">
              <a:extLst>
                <a:ext uri="{FF2B5EF4-FFF2-40B4-BE49-F238E27FC236}">
                  <a16:creationId xmlns:a16="http://schemas.microsoft.com/office/drawing/2014/main" id="{89C8A4C4-7BFB-6417-FC09-A5FC81D8E183}"/>
                </a:ext>
              </a:extLst>
            </p:cNvPr>
            <p:cNvPicPr>
              <a:picLocks noChangeAspect="1"/>
            </p:cNvPicPr>
            <p:nvPr/>
          </p:nvPicPr>
          <p:blipFill rotWithShape="1">
            <a:blip r:embed="rId4"/>
            <a:srcRect l="7911" t="66053" r="1276" b="7315"/>
            <a:stretch/>
          </p:blipFill>
          <p:spPr>
            <a:xfrm>
              <a:off x="142872" y="4267325"/>
              <a:ext cx="4248152" cy="1826419"/>
            </a:xfrm>
            <a:prstGeom prst="rect">
              <a:avLst/>
            </a:prstGeom>
          </p:spPr>
        </p:pic>
        <p:pic>
          <p:nvPicPr>
            <p:cNvPr id="40" name="Picture 39">
              <a:extLst>
                <a:ext uri="{FF2B5EF4-FFF2-40B4-BE49-F238E27FC236}">
                  <a16:creationId xmlns:a16="http://schemas.microsoft.com/office/drawing/2014/main" id="{7D23A52E-7A8E-902B-6E63-FCC88D298897}"/>
                </a:ext>
              </a:extLst>
            </p:cNvPr>
            <p:cNvPicPr>
              <a:picLocks noChangeAspect="1"/>
            </p:cNvPicPr>
            <p:nvPr/>
          </p:nvPicPr>
          <p:blipFill rotWithShape="1">
            <a:blip r:embed="rId5"/>
            <a:srcRect l="8102" t="66606" r="1084" b="6762"/>
            <a:stretch/>
          </p:blipFill>
          <p:spPr>
            <a:xfrm>
              <a:off x="3971924" y="4288754"/>
              <a:ext cx="4248152" cy="1826419"/>
            </a:xfrm>
            <a:prstGeom prst="rect">
              <a:avLst/>
            </a:prstGeom>
          </p:spPr>
        </p:pic>
        <p:pic>
          <p:nvPicPr>
            <p:cNvPr id="42" name="Picture 41">
              <a:extLst>
                <a:ext uri="{FF2B5EF4-FFF2-40B4-BE49-F238E27FC236}">
                  <a16:creationId xmlns:a16="http://schemas.microsoft.com/office/drawing/2014/main" id="{C189C8B2-30F5-CBFC-8814-11A0EEBAF096}"/>
                </a:ext>
              </a:extLst>
            </p:cNvPr>
            <p:cNvPicPr>
              <a:picLocks noChangeAspect="1"/>
            </p:cNvPicPr>
            <p:nvPr/>
          </p:nvPicPr>
          <p:blipFill rotWithShape="1">
            <a:blip r:embed="rId5"/>
            <a:srcRect l="7266" t="598" r="1920" b="68160"/>
            <a:stretch/>
          </p:blipFill>
          <p:spPr>
            <a:xfrm>
              <a:off x="3971924" y="1876926"/>
              <a:ext cx="4248152" cy="2142624"/>
            </a:xfrm>
            <a:prstGeom prst="rect">
              <a:avLst/>
            </a:prstGeom>
          </p:spPr>
        </p:pic>
        <p:pic>
          <p:nvPicPr>
            <p:cNvPr id="44" name="Picture 43">
              <a:extLst>
                <a:ext uri="{FF2B5EF4-FFF2-40B4-BE49-F238E27FC236}">
                  <a16:creationId xmlns:a16="http://schemas.microsoft.com/office/drawing/2014/main" id="{E2A76438-CC1E-8522-0D40-BAC7AB540C97}"/>
                </a:ext>
              </a:extLst>
            </p:cNvPr>
            <p:cNvPicPr>
              <a:picLocks noChangeAspect="1"/>
            </p:cNvPicPr>
            <p:nvPr/>
          </p:nvPicPr>
          <p:blipFill rotWithShape="1">
            <a:blip r:embed="rId6"/>
            <a:srcRect l="7471" t="842" r="1714" b="68160"/>
            <a:stretch/>
          </p:blipFill>
          <p:spPr>
            <a:xfrm>
              <a:off x="7858124" y="1885311"/>
              <a:ext cx="4248152" cy="2125854"/>
            </a:xfrm>
            <a:prstGeom prst="rect">
              <a:avLst/>
            </a:prstGeom>
          </p:spPr>
        </p:pic>
        <p:pic>
          <p:nvPicPr>
            <p:cNvPr id="47" name="Picture 46">
              <a:extLst>
                <a:ext uri="{FF2B5EF4-FFF2-40B4-BE49-F238E27FC236}">
                  <a16:creationId xmlns:a16="http://schemas.microsoft.com/office/drawing/2014/main" id="{1873844D-430F-FD11-2B07-A7C5907DF3A9}"/>
                </a:ext>
              </a:extLst>
            </p:cNvPr>
            <p:cNvPicPr>
              <a:picLocks noChangeAspect="1"/>
            </p:cNvPicPr>
            <p:nvPr/>
          </p:nvPicPr>
          <p:blipFill rotWithShape="1">
            <a:blip r:embed="rId6"/>
            <a:srcRect l="8088" t="66053" r="1098" b="7315"/>
            <a:stretch/>
          </p:blipFill>
          <p:spPr>
            <a:xfrm>
              <a:off x="7858124" y="4288754"/>
              <a:ext cx="4248153" cy="1826419"/>
            </a:xfrm>
            <a:prstGeom prst="rect">
              <a:avLst/>
            </a:prstGeom>
          </p:spPr>
        </p:pic>
        <p:sp>
          <p:nvSpPr>
            <p:cNvPr id="48" name="Rectangle 47">
              <a:extLst>
                <a:ext uri="{FF2B5EF4-FFF2-40B4-BE49-F238E27FC236}">
                  <a16:creationId xmlns:a16="http://schemas.microsoft.com/office/drawing/2014/main" id="{FB7B460A-61FD-4919-7C08-423111A4066A}"/>
                </a:ext>
              </a:extLst>
            </p:cNvPr>
            <p:cNvSpPr/>
            <p:nvPr/>
          </p:nvSpPr>
          <p:spPr>
            <a:xfrm>
              <a:off x="142872" y="2271562"/>
              <a:ext cx="242139" cy="35902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2C4D1FF-8264-ED79-8A15-D06160E43626}"/>
                </a:ext>
              </a:extLst>
            </p:cNvPr>
            <p:cNvSpPr/>
            <p:nvPr/>
          </p:nvSpPr>
          <p:spPr>
            <a:xfrm>
              <a:off x="2194003" y="2271562"/>
              <a:ext cx="242139" cy="35902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29514F6-F474-724E-9E6F-17768EDBD1B2}"/>
                </a:ext>
              </a:extLst>
            </p:cNvPr>
            <p:cNvSpPr/>
            <p:nvPr/>
          </p:nvSpPr>
          <p:spPr>
            <a:xfrm>
              <a:off x="3995880" y="2271562"/>
              <a:ext cx="242139" cy="35902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4EC7B26-05E0-CF2A-A3DA-AB3FA679F5B2}"/>
                </a:ext>
              </a:extLst>
            </p:cNvPr>
            <p:cNvSpPr/>
            <p:nvPr/>
          </p:nvSpPr>
          <p:spPr>
            <a:xfrm>
              <a:off x="6042305" y="2367815"/>
              <a:ext cx="242139" cy="3493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9A1C9A97-4394-4DA3-0D13-0C8FD0171A36}"/>
                </a:ext>
              </a:extLst>
            </p:cNvPr>
            <p:cNvSpPr/>
            <p:nvPr/>
          </p:nvSpPr>
          <p:spPr>
            <a:xfrm>
              <a:off x="7849099" y="2271562"/>
              <a:ext cx="242139" cy="35902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9DE3F9B6-0C91-7399-CB03-62CDAB0CC039}"/>
                </a:ext>
              </a:extLst>
            </p:cNvPr>
            <p:cNvSpPr/>
            <p:nvPr/>
          </p:nvSpPr>
          <p:spPr>
            <a:xfrm>
              <a:off x="9909255" y="2358189"/>
              <a:ext cx="242139" cy="35035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CB76A00-2E9B-EF5F-7FFF-A6A76A2E63AD}"/>
                </a:ext>
              </a:extLst>
            </p:cNvPr>
            <p:cNvSpPr/>
            <p:nvPr/>
          </p:nvSpPr>
          <p:spPr>
            <a:xfrm rot="5400000">
              <a:off x="5955655" y="426220"/>
              <a:ext cx="242139" cy="111781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7ED69028-80F9-5DB0-3B32-B2B6929E2212}"/>
                </a:ext>
              </a:extLst>
            </p:cNvPr>
            <p:cNvSpPr/>
            <p:nvPr/>
          </p:nvSpPr>
          <p:spPr>
            <a:xfrm rot="5400000">
              <a:off x="5955655" y="-1611547"/>
              <a:ext cx="242139" cy="111781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60" name="Straight Connector 59">
            <a:extLst>
              <a:ext uri="{FF2B5EF4-FFF2-40B4-BE49-F238E27FC236}">
                <a16:creationId xmlns:a16="http://schemas.microsoft.com/office/drawing/2014/main" id="{E4D55F59-E628-CBA5-8B48-EE34CB8B4BDA}"/>
              </a:ext>
            </a:extLst>
          </p:cNvPr>
          <p:cNvCxnSpPr/>
          <p:nvPr/>
        </p:nvCxnSpPr>
        <p:spPr>
          <a:xfrm>
            <a:off x="4116949" y="1178668"/>
            <a:ext cx="0" cy="517768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A8416A1-F232-BC5B-F7CB-8C350E517FA2}"/>
              </a:ext>
            </a:extLst>
          </p:cNvPr>
          <p:cNvCxnSpPr/>
          <p:nvPr/>
        </p:nvCxnSpPr>
        <p:spPr>
          <a:xfrm>
            <a:off x="7970168" y="1178668"/>
            <a:ext cx="0" cy="517768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85228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Proposed Cold Neutron Instruments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8" name="TextBox 17">
            <a:extLst>
              <a:ext uri="{FF2B5EF4-FFF2-40B4-BE49-F238E27FC236}">
                <a16:creationId xmlns:a16="http://schemas.microsoft.com/office/drawing/2014/main" id="{D43C57D2-DA59-4D91-A66B-DE308E060F2C}"/>
              </a:ext>
            </a:extLst>
          </p:cNvPr>
          <p:cNvSpPr txBox="1"/>
          <p:nvPr/>
        </p:nvSpPr>
        <p:spPr>
          <a:xfrm>
            <a:off x="0" y="6069730"/>
            <a:ext cx="5206312" cy="369332"/>
          </a:xfrm>
          <a:prstGeom prst="rect">
            <a:avLst/>
          </a:prstGeom>
          <a:noFill/>
        </p:spPr>
        <p:txBody>
          <a:bodyPr wrap="square">
            <a:spAutoFit/>
          </a:bodyPr>
          <a:lstStyle/>
          <a:p>
            <a:pPr algn="ctr"/>
            <a:r>
              <a:rPr lang="en-US" b="1" dirty="0"/>
              <a:t>Plan view through the fuel center of the reactor core</a:t>
            </a:r>
          </a:p>
        </p:txBody>
      </p:sp>
      <p:pic>
        <p:nvPicPr>
          <p:cNvPr id="9" name="Picture 8" descr="Diagram&#10;&#10;Description automatically generated">
            <a:extLst>
              <a:ext uri="{FF2B5EF4-FFF2-40B4-BE49-F238E27FC236}">
                <a16:creationId xmlns:a16="http://schemas.microsoft.com/office/drawing/2014/main" id="{09D115DE-6333-45D0-9910-29369BCAE6FC}"/>
              </a:ext>
            </a:extLst>
          </p:cNvPr>
          <p:cNvPicPr>
            <a:picLocks noChangeAspect="1"/>
          </p:cNvPicPr>
          <p:nvPr/>
        </p:nvPicPr>
        <p:blipFill>
          <a:blip r:embed="rId4"/>
          <a:stretch>
            <a:fillRect/>
          </a:stretch>
        </p:blipFill>
        <p:spPr>
          <a:xfrm>
            <a:off x="246988" y="1252937"/>
            <a:ext cx="4712335" cy="4695825"/>
          </a:xfrm>
          <a:prstGeom prst="rect">
            <a:avLst/>
          </a:prstGeom>
        </p:spPr>
      </p:pic>
      <p:graphicFrame>
        <p:nvGraphicFramePr>
          <p:cNvPr id="10" name="Content Placeholder 4">
            <a:extLst>
              <a:ext uri="{FF2B5EF4-FFF2-40B4-BE49-F238E27FC236}">
                <a16:creationId xmlns:a16="http://schemas.microsoft.com/office/drawing/2014/main" id="{F8FD58F6-3E1E-476B-A9A7-2665B7482CEE}"/>
              </a:ext>
            </a:extLst>
          </p:cNvPr>
          <p:cNvGraphicFramePr>
            <a:graphicFrameLocks noGrp="1"/>
          </p:cNvGraphicFramePr>
          <p:nvPr>
            <p:ph idx="1"/>
          </p:nvPr>
        </p:nvGraphicFramePr>
        <p:xfrm>
          <a:off x="5206312" y="1631197"/>
          <a:ext cx="6738699" cy="4053840"/>
        </p:xfrm>
        <a:graphic>
          <a:graphicData uri="http://schemas.openxmlformats.org/drawingml/2006/table">
            <a:tbl>
              <a:tblPr firstRow="1" firstCol="1" bandRow="1">
                <a:tableStyleId>{9D7B26C5-4107-4FEC-AEDC-1716B250A1EF}</a:tableStyleId>
              </a:tblPr>
              <a:tblGrid>
                <a:gridCol w="4491165">
                  <a:extLst>
                    <a:ext uri="{9D8B030D-6E8A-4147-A177-3AD203B41FA5}">
                      <a16:colId xmlns:a16="http://schemas.microsoft.com/office/drawing/2014/main" val="78250990"/>
                    </a:ext>
                  </a:extLst>
                </a:gridCol>
                <a:gridCol w="1194003">
                  <a:extLst>
                    <a:ext uri="{9D8B030D-6E8A-4147-A177-3AD203B41FA5}">
                      <a16:colId xmlns:a16="http://schemas.microsoft.com/office/drawing/2014/main" val="2600527761"/>
                    </a:ext>
                  </a:extLst>
                </a:gridCol>
                <a:gridCol w="1053531">
                  <a:extLst>
                    <a:ext uri="{9D8B030D-6E8A-4147-A177-3AD203B41FA5}">
                      <a16:colId xmlns:a16="http://schemas.microsoft.com/office/drawing/2014/main" val="1291677353"/>
                    </a:ext>
                  </a:extLst>
                </a:gridCol>
              </a:tblGrid>
              <a:tr h="384811">
                <a:tc>
                  <a:txBody>
                    <a:bodyPr/>
                    <a:lstStyle/>
                    <a:p>
                      <a:pPr marL="0" marR="19050" algn="just">
                        <a:spcBef>
                          <a:spcPts val="0"/>
                        </a:spcBef>
                        <a:spcAft>
                          <a:spcPts val="0"/>
                        </a:spcAft>
                      </a:pPr>
                      <a:r>
                        <a:rPr lang="en-US" sz="1400">
                          <a:effectLst/>
                        </a:rPr>
                        <a:t>Instrument type</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Total Number</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End position</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439242893"/>
                  </a:ext>
                </a:extLst>
              </a:tr>
              <a:tr h="192405">
                <a:tc>
                  <a:txBody>
                    <a:bodyPr/>
                    <a:lstStyle/>
                    <a:p>
                      <a:pPr marL="0" marR="19050" algn="just">
                        <a:spcBef>
                          <a:spcPts val="0"/>
                        </a:spcBef>
                        <a:spcAft>
                          <a:spcPts val="0"/>
                        </a:spcAft>
                      </a:pPr>
                      <a:r>
                        <a:rPr lang="en-US" sz="1400">
                          <a:effectLst/>
                        </a:rPr>
                        <a:t>Small-Angle Neutron Scattering (SANS)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2-3</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490718922"/>
                  </a:ext>
                </a:extLst>
              </a:tr>
              <a:tr h="192405">
                <a:tc>
                  <a:txBody>
                    <a:bodyPr/>
                    <a:lstStyle/>
                    <a:p>
                      <a:pPr marL="0" marR="19050" algn="just">
                        <a:spcBef>
                          <a:spcPts val="0"/>
                        </a:spcBef>
                        <a:spcAft>
                          <a:spcPts val="0"/>
                        </a:spcAft>
                      </a:pPr>
                      <a:r>
                        <a:rPr lang="en-US" sz="1400" dirty="0">
                          <a:effectLst/>
                        </a:rPr>
                        <a:t>Reflectometer (CANDOR type)</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2</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689857459"/>
                  </a:ext>
                </a:extLst>
              </a:tr>
              <a:tr h="192405">
                <a:tc>
                  <a:txBody>
                    <a:bodyPr/>
                    <a:lstStyle/>
                    <a:p>
                      <a:pPr marL="0" marR="19050" algn="just">
                        <a:spcBef>
                          <a:spcPts val="0"/>
                        </a:spcBef>
                        <a:spcAft>
                          <a:spcPts val="0"/>
                        </a:spcAft>
                      </a:pPr>
                      <a:r>
                        <a:rPr lang="en-US" sz="1400">
                          <a:effectLst/>
                        </a:rPr>
                        <a:t>Cold Neutron Imaging (CNI)</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2</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075653092"/>
                  </a:ext>
                </a:extLst>
              </a:tr>
              <a:tr h="192405">
                <a:tc>
                  <a:txBody>
                    <a:bodyPr/>
                    <a:lstStyle/>
                    <a:p>
                      <a:pPr marL="0" marR="19050" algn="just">
                        <a:spcBef>
                          <a:spcPts val="0"/>
                        </a:spcBef>
                        <a:spcAft>
                          <a:spcPts val="0"/>
                        </a:spcAft>
                      </a:pPr>
                      <a:r>
                        <a:rPr lang="en-US" sz="1400">
                          <a:effectLst/>
                        </a:rPr>
                        <a:t>Cold 3-Axis (CN3X)</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2</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546302888"/>
                  </a:ext>
                </a:extLst>
              </a:tr>
              <a:tr h="192405">
                <a:tc>
                  <a:txBody>
                    <a:bodyPr/>
                    <a:lstStyle/>
                    <a:p>
                      <a:pPr marL="0" marR="19050" algn="just">
                        <a:spcBef>
                          <a:spcPts val="0"/>
                        </a:spcBef>
                        <a:spcAft>
                          <a:spcPts val="0"/>
                        </a:spcAft>
                      </a:pPr>
                      <a:r>
                        <a:rPr lang="en-US" sz="1400">
                          <a:effectLst/>
                        </a:rPr>
                        <a:t>Backscattering (BS)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2</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YES/NO?</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077439253"/>
                  </a:ext>
                </a:extLst>
              </a:tr>
              <a:tr h="192405">
                <a:tc>
                  <a:txBody>
                    <a:bodyPr/>
                    <a:lstStyle/>
                    <a:p>
                      <a:pPr marL="0" marR="19050" algn="just">
                        <a:spcBef>
                          <a:spcPts val="0"/>
                        </a:spcBef>
                        <a:spcAft>
                          <a:spcPts val="0"/>
                        </a:spcAft>
                      </a:pPr>
                      <a:r>
                        <a:rPr lang="en-US" sz="1400" dirty="0">
                          <a:effectLst/>
                        </a:rPr>
                        <a:t>Neutron Spin-Echo (NSE) (</a:t>
                      </a:r>
                      <a:r>
                        <a:rPr lang="en-US" sz="1400" dirty="0" err="1">
                          <a:effectLst/>
                        </a:rPr>
                        <a:t>Mezei</a:t>
                      </a:r>
                      <a:r>
                        <a:rPr lang="en-US" sz="1400" dirty="0">
                          <a:effectLst/>
                        </a:rPr>
                        <a:t>-type)</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1</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227453947"/>
                  </a:ext>
                </a:extLst>
              </a:tr>
              <a:tr h="192405">
                <a:tc>
                  <a:txBody>
                    <a:bodyPr/>
                    <a:lstStyle/>
                    <a:p>
                      <a:pPr marL="0" marR="19050" algn="just">
                        <a:spcBef>
                          <a:spcPts val="0"/>
                        </a:spcBef>
                        <a:spcAft>
                          <a:spcPts val="0"/>
                        </a:spcAft>
                      </a:pPr>
                      <a:r>
                        <a:rPr lang="en-US" sz="1400">
                          <a:effectLst/>
                        </a:rPr>
                        <a:t>Neutron Spin-Echo (NSE) (WASP type)</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1</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71192381"/>
                  </a:ext>
                </a:extLst>
              </a:tr>
              <a:tr h="179068">
                <a:tc>
                  <a:txBody>
                    <a:bodyPr/>
                    <a:lstStyle/>
                    <a:p>
                      <a:pPr marL="0" marR="19050" algn="just">
                        <a:spcBef>
                          <a:spcPts val="0"/>
                        </a:spcBef>
                        <a:spcAft>
                          <a:spcPts val="0"/>
                        </a:spcAft>
                      </a:pPr>
                      <a:r>
                        <a:rPr lang="en-US" sz="1400" dirty="0">
                          <a:effectLst/>
                        </a:rPr>
                        <a:t>High current physics experimental position (Physics)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dirty="0">
                          <a:effectLst/>
                        </a:rPr>
                        <a:t>1</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dirty="0">
                          <a:effectLst/>
                        </a:rPr>
                        <a:t>YES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4126593981"/>
                  </a:ext>
                </a:extLst>
              </a:tr>
              <a:tr h="192405">
                <a:tc>
                  <a:txBody>
                    <a:bodyPr/>
                    <a:lstStyle/>
                    <a:p>
                      <a:pPr marL="0" marR="19050" algn="just">
                        <a:spcBef>
                          <a:spcPts val="0"/>
                        </a:spcBef>
                        <a:spcAft>
                          <a:spcPts val="0"/>
                        </a:spcAft>
                      </a:pPr>
                      <a:r>
                        <a:rPr lang="en-US" sz="1400">
                          <a:effectLst/>
                        </a:rPr>
                        <a:t>Prompt Gamma Activation Analysis (PGAA)</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1</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795779415"/>
                  </a:ext>
                </a:extLst>
              </a:tr>
              <a:tr h="192405">
                <a:tc>
                  <a:txBody>
                    <a:bodyPr/>
                    <a:lstStyle/>
                    <a:p>
                      <a:pPr marL="0" marR="19050" algn="just">
                        <a:spcBef>
                          <a:spcPts val="0"/>
                        </a:spcBef>
                        <a:spcAft>
                          <a:spcPts val="0"/>
                        </a:spcAft>
                      </a:pPr>
                      <a:r>
                        <a:rPr lang="en-US" sz="1400">
                          <a:effectLst/>
                        </a:rPr>
                        <a:t>Neutron Depth Profiling (NDP)</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1</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641392387"/>
                  </a:ext>
                </a:extLst>
              </a:tr>
              <a:tr h="192405">
                <a:tc>
                  <a:txBody>
                    <a:bodyPr/>
                    <a:lstStyle/>
                    <a:p>
                      <a:pPr marL="0" marR="19050" algn="just">
                        <a:spcBef>
                          <a:spcPts val="0"/>
                        </a:spcBef>
                        <a:spcAft>
                          <a:spcPts val="0"/>
                        </a:spcAft>
                      </a:pPr>
                      <a:r>
                        <a:rPr lang="en-US" sz="1400" dirty="0">
                          <a:effectLst/>
                        </a:rPr>
                        <a:t>Materials Diffractometer (λ &gt; 0.3 nm)?</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1?</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047123208"/>
                  </a:ext>
                </a:extLst>
              </a:tr>
              <a:tr h="192405">
                <a:tc>
                  <a:txBody>
                    <a:bodyPr/>
                    <a:lstStyle/>
                    <a:p>
                      <a:pPr marL="0" marR="19050" algn="just">
                        <a:spcBef>
                          <a:spcPts val="0"/>
                        </a:spcBef>
                        <a:spcAft>
                          <a:spcPts val="0"/>
                        </a:spcAft>
                      </a:pPr>
                      <a:r>
                        <a:rPr lang="en-US" sz="1400">
                          <a:effectLst/>
                        </a:rPr>
                        <a:t>Interferometer</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1?</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NO</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953592172"/>
                  </a:ext>
                </a:extLst>
              </a:tr>
              <a:tr h="384811">
                <a:tc>
                  <a:txBody>
                    <a:bodyPr/>
                    <a:lstStyle/>
                    <a:p>
                      <a:pPr marL="0" marR="19050" algn="just">
                        <a:spcBef>
                          <a:spcPts val="0"/>
                        </a:spcBef>
                        <a:spcAft>
                          <a:spcPts val="0"/>
                        </a:spcAft>
                      </a:pPr>
                      <a:r>
                        <a:rPr lang="en-US" sz="1400">
                          <a:effectLst/>
                        </a:rPr>
                        <a:t>Monochromatic Physical Measurements Laboratory (PML) positions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2-3?</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NO</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062891413"/>
                  </a:ext>
                </a:extLst>
              </a:tr>
              <a:tr h="192405">
                <a:tc>
                  <a:txBody>
                    <a:bodyPr/>
                    <a:lstStyle/>
                    <a:p>
                      <a:pPr marL="0" marR="19050" algn="just">
                        <a:spcBef>
                          <a:spcPts val="0"/>
                        </a:spcBef>
                        <a:spcAft>
                          <a:spcPts val="0"/>
                        </a:spcAft>
                      </a:pPr>
                      <a:r>
                        <a:rPr lang="en-US" sz="1400" dirty="0">
                          <a:effectLst/>
                        </a:rPr>
                        <a:t>Miscellaneous monochromatic/ test positions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2-3?</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400">
                          <a:effectLst/>
                        </a:rPr>
                        <a:t>NO</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208857630"/>
                  </a:ext>
                </a:extLst>
              </a:tr>
              <a:tr h="192405">
                <a:tc>
                  <a:txBody>
                    <a:bodyPr/>
                    <a:lstStyle/>
                    <a:p>
                      <a:pPr marL="0" marR="19050" algn="just">
                        <a:spcBef>
                          <a:spcPts val="0"/>
                        </a:spcBef>
                        <a:spcAft>
                          <a:spcPts val="0"/>
                        </a:spcAft>
                      </a:pPr>
                      <a:r>
                        <a:rPr lang="en-US" sz="1400">
                          <a:effectLst/>
                        </a:rPr>
                        <a:t>Very Small-Angle Neutron Scattering (vSANS)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19050" algn="just">
                        <a:spcBef>
                          <a:spcPts val="0"/>
                        </a:spcBef>
                        <a:spcAft>
                          <a:spcPts val="0"/>
                        </a:spcAft>
                      </a:pPr>
                      <a:r>
                        <a:rPr lang="en-US" sz="1400">
                          <a:effectLst/>
                        </a:rPr>
                        <a:t>1</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19050" algn="just">
                        <a:spcBef>
                          <a:spcPts val="0"/>
                        </a:spcBef>
                        <a:spcAft>
                          <a:spcPts val="0"/>
                        </a:spcAft>
                      </a:pPr>
                      <a:r>
                        <a:rPr lang="en-US" sz="1400">
                          <a:effectLst/>
                        </a:rPr>
                        <a:t>YES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96595754"/>
                  </a:ext>
                </a:extLst>
              </a:tr>
              <a:tr h="192405">
                <a:tc>
                  <a:txBody>
                    <a:bodyPr/>
                    <a:lstStyle/>
                    <a:p>
                      <a:pPr marL="0" marR="19050" algn="r">
                        <a:spcBef>
                          <a:spcPts val="0"/>
                        </a:spcBef>
                        <a:spcAft>
                          <a:spcPts val="0"/>
                        </a:spcAft>
                      </a:pPr>
                      <a:r>
                        <a:rPr lang="en-US" sz="1400" dirty="0">
                          <a:effectLst/>
                        </a:rPr>
                        <a:t>TOTAL</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lnT w="12700" cap="flat" cmpd="sng" algn="ctr">
                      <a:solidFill>
                        <a:schemeClr val="tx1"/>
                      </a:solidFill>
                      <a:prstDash val="solid"/>
                      <a:round/>
                      <a:headEnd type="none" w="med" len="med"/>
                      <a:tailEnd type="none" w="med" len="med"/>
                    </a:lnT>
                  </a:tcPr>
                </a:tc>
                <a:tc>
                  <a:txBody>
                    <a:bodyPr/>
                    <a:lstStyle/>
                    <a:p>
                      <a:pPr marL="0" marR="19050" algn="just">
                        <a:spcBef>
                          <a:spcPts val="0"/>
                        </a:spcBef>
                        <a:spcAft>
                          <a:spcPts val="0"/>
                        </a:spcAft>
                      </a:pPr>
                      <a:r>
                        <a:rPr lang="en-US" sz="1400" dirty="0">
                          <a:effectLst/>
                        </a:rPr>
                        <a:t>22-25</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lnT w="12700" cap="flat" cmpd="sng" algn="ctr">
                      <a:solidFill>
                        <a:schemeClr val="tx1"/>
                      </a:solidFill>
                      <a:prstDash val="solid"/>
                      <a:round/>
                      <a:headEnd type="none" w="med" len="med"/>
                      <a:tailEnd type="none" w="med" len="med"/>
                    </a:lnT>
                  </a:tcPr>
                </a:tc>
                <a:tc>
                  <a:txBody>
                    <a:bodyPr/>
                    <a:lstStyle/>
                    <a:p>
                      <a:pPr marL="0" marR="19050" algn="just">
                        <a:spcBef>
                          <a:spcPts val="0"/>
                        </a:spcBef>
                        <a:spcAft>
                          <a:spcPts val="0"/>
                        </a:spcAft>
                      </a:pPr>
                      <a:r>
                        <a:rPr lang="en-US" sz="1400" dirty="0">
                          <a:effectLst/>
                        </a:rPr>
                        <a:t>16-18</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536224338"/>
                  </a:ext>
                </a:extLst>
              </a:tr>
            </a:tbl>
          </a:graphicData>
        </a:graphic>
      </p:graphicFrame>
      <p:sp>
        <p:nvSpPr>
          <p:cNvPr id="11" name="TextBox 10">
            <a:extLst>
              <a:ext uri="{FF2B5EF4-FFF2-40B4-BE49-F238E27FC236}">
                <a16:creationId xmlns:a16="http://schemas.microsoft.com/office/drawing/2014/main" id="{A11FB43C-1D07-4767-A455-B416961A7683}"/>
              </a:ext>
            </a:extLst>
          </p:cNvPr>
          <p:cNvSpPr txBox="1"/>
          <p:nvPr/>
        </p:nvSpPr>
        <p:spPr>
          <a:xfrm>
            <a:off x="5972505" y="5806005"/>
            <a:ext cx="5206312" cy="369332"/>
          </a:xfrm>
          <a:prstGeom prst="rect">
            <a:avLst/>
          </a:prstGeom>
          <a:noFill/>
        </p:spPr>
        <p:txBody>
          <a:bodyPr wrap="square">
            <a:spAutoFit/>
          </a:bodyPr>
          <a:lstStyle/>
          <a:p>
            <a:pPr algn="ctr"/>
            <a:r>
              <a:rPr lang="en-US" b="1" dirty="0"/>
              <a:t>Proposed Cold Neutron Instruments</a:t>
            </a:r>
          </a:p>
        </p:txBody>
      </p:sp>
      <p:sp>
        <p:nvSpPr>
          <p:cNvPr id="3" name="Slide Number Placeholder 2">
            <a:extLst>
              <a:ext uri="{FF2B5EF4-FFF2-40B4-BE49-F238E27FC236}">
                <a16:creationId xmlns:a16="http://schemas.microsoft.com/office/drawing/2014/main" id="{9590CB27-0543-45CA-A1BD-E9DDB4EC77A0}"/>
              </a:ext>
            </a:extLst>
          </p:cNvPr>
          <p:cNvSpPr>
            <a:spLocks noGrp="1"/>
          </p:cNvSpPr>
          <p:nvPr>
            <p:ph type="sldNum" sz="quarter" idx="12"/>
          </p:nvPr>
        </p:nvSpPr>
        <p:spPr/>
        <p:txBody>
          <a:bodyPr/>
          <a:lstStyle/>
          <a:p>
            <a:fld id="{61C45A3A-841E-C04D-A6C3-2A644B41F8FE}" type="slidenum">
              <a:rPr lang="en-US" smtClean="0"/>
              <a:t>61</a:t>
            </a:fld>
            <a:endParaRPr lang="en-US"/>
          </a:p>
        </p:txBody>
      </p:sp>
    </p:spTree>
    <p:extLst>
      <p:ext uri="{BB962C8B-B14F-4D97-AF65-F5344CB8AC3E}">
        <p14:creationId xmlns:p14="http://schemas.microsoft.com/office/powerpoint/2010/main" val="27724830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Proposed Thermal Neutron Instruments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8" name="TextBox 17">
            <a:extLst>
              <a:ext uri="{FF2B5EF4-FFF2-40B4-BE49-F238E27FC236}">
                <a16:creationId xmlns:a16="http://schemas.microsoft.com/office/drawing/2014/main" id="{D43C57D2-DA59-4D91-A66B-DE308E060F2C}"/>
              </a:ext>
            </a:extLst>
          </p:cNvPr>
          <p:cNvSpPr txBox="1"/>
          <p:nvPr/>
        </p:nvSpPr>
        <p:spPr>
          <a:xfrm>
            <a:off x="148281" y="6069730"/>
            <a:ext cx="5206312" cy="369332"/>
          </a:xfrm>
          <a:prstGeom prst="rect">
            <a:avLst/>
          </a:prstGeom>
          <a:noFill/>
        </p:spPr>
        <p:txBody>
          <a:bodyPr wrap="square">
            <a:spAutoFit/>
          </a:bodyPr>
          <a:lstStyle/>
          <a:p>
            <a:pPr algn="ctr"/>
            <a:r>
              <a:rPr lang="en-US" b="1" dirty="0"/>
              <a:t>View of Potential Thermal Instruments</a:t>
            </a:r>
          </a:p>
        </p:txBody>
      </p:sp>
      <p:sp>
        <p:nvSpPr>
          <p:cNvPr id="11" name="TextBox 10">
            <a:extLst>
              <a:ext uri="{FF2B5EF4-FFF2-40B4-BE49-F238E27FC236}">
                <a16:creationId xmlns:a16="http://schemas.microsoft.com/office/drawing/2014/main" id="{A11FB43C-1D07-4767-A455-B416961A7683}"/>
              </a:ext>
            </a:extLst>
          </p:cNvPr>
          <p:cNvSpPr txBox="1"/>
          <p:nvPr/>
        </p:nvSpPr>
        <p:spPr>
          <a:xfrm>
            <a:off x="6320689" y="4965746"/>
            <a:ext cx="5206312" cy="369332"/>
          </a:xfrm>
          <a:prstGeom prst="rect">
            <a:avLst/>
          </a:prstGeom>
          <a:noFill/>
        </p:spPr>
        <p:txBody>
          <a:bodyPr wrap="square">
            <a:spAutoFit/>
          </a:bodyPr>
          <a:lstStyle/>
          <a:p>
            <a:pPr algn="ctr"/>
            <a:r>
              <a:rPr lang="en-US" b="1" dirty="0"/>
              <a:t>Proposed Thermal Neutron Instruments</a:t>
            </a:r>
          </a:p>
        </p:txBody>
      </p:sp>
      <p:pic>
        <p:nvPicPr>
          <p:cNvPr id="12" name="Content Placeholder 4">
            <a:extLst>
              <a:ext uri="{FF2B5EF4-FFF2-40B4-BE49-F238E27FC236}">
                <a16:creationId xmlns:a16="http://schemas.microsoft.com/office/drawing/2014/main" id="{D7816DCC-D122-4E10-ADB1-318CA841B7CC}"/>
              </a:ext>
            </a:extLst>
          </p:cNvPr>
          <p:cNvPicPr>
            <a:picLocks noChangeAspect="1"/>
          </p:cNvPicPr>
          <p:nvPr/>
        </p:nvPicPr>
        <p:blipFill rotWithShape="1">
          <a:blip r:embed="rId4"/>
          <a:srcRect t="-8"/>
          <a:stretch/>
        </p:blipFill>
        <p:spPr>
          <a:xfrm>
            <a:off x="246989" y="1416908"/>
            <a:ext cx="4755672" cy="4665686"/>
          </a:xfrm>
          <a:prstGeom prst="rect">
            <a:avLst/>
          </a:prstGeom>
        </p:spPr>
      </p:pic>
      <p:graphicFrame>
        <p:nvGraphicFramePr>
          <p:cNvPr id="15" name="Content Placeholder 4">
            <a:extLst>
              <a:ext uri="{FF2B5EF4-FFF2-40B4-BE49-F238E27FC236}">
                <a16:creationId xmlns:a16="http://schemas.microsoft.com/office/drawing/2014/main" id="{4CE1344E-1826-452A-9650-EAE7D6EA22EE}"/>
              </a:ext>
            </a:extLst>
          </p:cNvPr>
          <p:cNvGraphicFramePr>
            <a:graphicFrameLocks/>
          </p:cNvGraphicFramePr>
          <p:nvPr/>
        </p:nvGraphicFramePr>
        <p:xfrm>
          <a:off x="6096000" y="2438276"/>
          <a:ext cx="5655691" cy="2406522"/>
        </p:xfrm>
        <a:graphic>
          <a:graphicData uri="http://schemas.openxmlformats.org/drawingml/2006/table">
            <a:tbl>
              <a:tblPr firstRow="1" firstCol="1" bandRow="1">
                <a:tableStyleId>{9D7B26C5-4107-4FEC-AEDC-1716B250A1EF}</a:tableStyleId>
              </a:tblPr>
              <a:tblGrid>
                <a:gridCol w="4638167">
                  <a:extLst>
                    <a:ext uri="{9D8B030D-6E8A-4147-A177-3AD203B41FA5}">
                      <a16:colId xmlns:a16="http://schemas.microsoft.com/office/drawing/2014/main" val="2442611663"/>
                    </a:ext>
                  </a:extLst>
                </a:gridCol>
                <a:gridCol w="1017524">
                  <a:extLst>
                    <a:ext uri="{9D8B030D-6E8A-4147-A177-3AD203B41FA5}">
                      <a16:colId xmlns:a16="http://schemas.microsoft.com/office/drawing/2014/main" val="3438471230"/>
                    </a:ext>
                  </a:extLst>
                </a:gridCol>
              </a:tblGrid>
              <a:tr h="240652">
                <a:tc>
                  <a:txBody>
                    <a:bodyPr/>
                    <a:lstStyle/>
                    <a:p>
                      <a:pPr marL="0" marR="19050" algn="just">
                        <a:spcBef>
                          <a:spcPts val="0"/>
                        </a:spcBef>
                        <a:spcAft>
                          <a:spcPts val="0"/>
                        </a:spcAft>
                      </a:pPr>
                      <a:r>
                        <a:rPr lang="en-US" sz="1200" dirty="0">
                          <a:effectLst/>
                        </a:rPr>
                        <a:t>Instrument Type</a:t>
                      </a:r>
                      <a:endParaRPr lang="en-US"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dirty="0">
                          <a:effectLst/>
                        </a:rPr>
                        <a:t>Abbreviation</a:t>
                      </a:r>
                      <a:endParaRPr lang="en-US"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009286335"/>
                  </a:ext>
                </a:extLst>
              </a:tr>
              <a:tr h="240652">
                <a:tc>
                  <a:txBody>
                    <a:bodyPr/>
                    <a:lstStyle/>
                    <a:p>
                      <a:pPr marL="0" marR="19050" algn="just">
                        <a:spcBef>
                          <a:spcPts val="0"/>
                        </a:spcBef>
                        <a:spcAft>
                          <a:spcPts val="0"/>
                        </a:spcAft>
                      </a:pPr>
                      <a:r>
                        <a:rPr lang="en-US" sz="1200">
                          <a:effectLst/>
                        </a:rPr>
                        <a:t>Prompt Gamma Neutron Activation Analysis</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a:effectLst/>
                        </a:rPr>
                        <a:t>PGNAA</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389592194"/>
                  </a:ext>
                </a:extLst>
              </a:tr>
              <a:tr h="240652">
                <a:tc>
                  <a:txBody>
                    <a:bodyPr/>
                    <a:lstStyle/>
                    <a:p>
                      <a:pPr marL="0" marR="19050" algn="just">
                        <a:spcBef>
                          <a:spcPts val="0"/>
                        </a:spcBef>
                        <a:spcAft>
                          <a:spcPts val="0"/>
                        </a:spcAft>
                      </a:pPr>
                      <a:r>
                        <a:rPr lang="en-US" sz="1200">
                          <a:effectLst/>
                        </a:rPr>
                        <a:t>Neutron Microscope</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a:effectLst/>
                        </a:rPr>
                        <a:t>Imaging</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112231388"/>
                  </a:ext>
                </a:extLst>
              </a:tr>
              <a:tr h="240652">
                <a:tc>
                  <a:txBody>
                    <a:bodyPr/>
                    <a:lstStyle/>
                    <a:p>
                      <a:pPr marL="0" marR="19050" algn="just">
                        <a:spcBef>
                          <a:spcPts val="0"/>
                        </a:spcBef>
                        <a:spcAft>
                          <a:spcPts val="0"/>
                        </a:spcAft>
                      </a:pPr>
                      <a:r>
                        <a:rPr lang="en-US" sz="1200">
                          <a:effectLst/>
                        </a:rPr>
                        <a:t>High-Resolution powder diffractometer</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a:effectLst/>
                        </a:rPr>
                        <a:t>D</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43697196"/>
                  </a:ext>
                </a:extLst>
              </a:tr>
              <a:tr h="240652">
                <a:tc>
                  <a:txBody>
                    <a:bodyPr/>
                    <a:lstStyle/>
                    <a:p>
                      <a:pPr marL="0" marR="19050" algn="just">
                        <a:spcBef>
                          <a:spcPts val="0"/>
                        </a:spcBef>
                        <a:spcAft>
                          <a:spcPts val="0"/>
                        </a:spcAft>
                      </a:pPr>
                      <a:r>
                        <a:rPr lang="en-US" sz="1200">
                          <a:effectLst/>
                        </a:rPr>
                        <a:t>Triple Axis Spectrometer</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a:effectLst/>
                        </a:rPr>
                        <a:t>3X</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019183437"/>
                  </a:ext>
                </a:extLst>
              </a:tr>
              <a:tr h="240652">
                <a:tc>
                  <a:txBody>
                    <a:bodyPr/>
                    <a:lstStyle/>
                    <a:p>
                      <a:pPr marL="0" marR="19050" algn="just">
                        <a:spcBef>
                          <a:spcPts val="0"/>
                        </a:spcBef>
                        <a:spcAft>
                          <a:spcPts val="0"/>
                        </a:spcAft>
                      </a:pPr>
                      <a:r>
                        <a:rPr lang="en-US" sz="1200">
                          <a:effectLst/>
                        </a:rPr>
                        <a:t>Ultra-Small Angle Neutron Scattering</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a:effectLst/>
                        </a:rPr>
                        <a:t>USANS</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576290375"/>
                  </a:ext>
                </a:extLst>
              </a:tr>
              <a:tr h="240652">
                <a:tc>
                  <a:txBody>
                    <a:bodyPr/>
                    <a:lstStyle/>
                    <a:p>
                      <a:pPr marL="0" marR="19050" algn="just">
                        <a:spcBef>
                          <a:spcPts val="0"/>
                        </a:spcBef>
                        <a:spcAft>
                          <a:spcPts val="0"/>
                        </a:spcAft>
                      </a:pPr>
                      <a:r>
                        <a:rPr lang="en-US" sz="1200" dirty="0">
                          <a:effectLst/>
                        </a:rPr>
                        <a:t>High Throughput Fast Powder Diffractometer</a:t>
                      </a:r>
                      <a:endParaRPr lang="en-US"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a:effectLst/>
                        </a:rPr>
                        <a:t>D</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659320480"/>
                  </a:ext>
                </a:extLst>
              </a:tr>
              <a:tr h="481306">
                <a:tc>
                  <a:txBody>
                    <a:bodyPr/>
                    <a:lstStyle/>
                    <a:p>
                      <a:pPr marL="0" marR="19050" algn="just">
                        <a:spcBef>
                          <a:spcPts val="0"/>
                        </a:spcBef>
                        <a:spcAft>
                          <a:spcPts val="0"/>
                        </a:spcAft>
                      </a:pPr>
                      <a:r>
                        <a:rPr lang="en-US" sz="1200" dirty="0">
                          <a:effectLst/>
                        </a:rPr>
                        <a:t>White Beam Engineering Diffractometer (with CANDOR-type detector)</a:t>
                      </a:r>
                      <a:endParaRPr lang="en-US"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a:effectLst/>
                        </a:rPr>
                        <a:t>ENG</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84829856"/>
                  </a:ext>
                </a:extLst>
              </a:tr>
              <a:tr h="240652">
                <a:tc>
                  <a:txBody>
                    <a:bodyPr/>
                    <a:lstStyle/>
                    <a:p>
                      <a:pPr marL="0" marR="19050" algn="just">
                        <a:spcBef>
                          <a:spcPts val="0"/>
                        </a:spcBef>
                        <a:spcAft>
                          <a:spcPts val="0"/>
                        </a:spcAft>
                      </a:pPr>
                      <a:r>
                        <a:rPr lang="en-US" sz="1200">
                          <a:effectLst/>
                        </a:rPr>
                        <a:t>High Current Physics Experimental Position</a:t>
                      </a:r>
                      <a:endParaRPr lang="en-US"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tc>
                  <a:txBody>
                    <a:bodyPr/>
                    <a:lstStyle/>
                    <a:p>
                      <a:pPr marL="0" marR="19050" algn="just">
                        <a:spcBef>
                          <a:spcPts val="0"/>
                        </a:spcBef>
                        <a:spcAft>
                          <a:spcPts val="0"/>
                        </a:spcAft>
                      </a:pPr>
                      <a:r>
                        <a:rPr lang="en-US" sz="1200" dirty="0">
                          <a:effectLst/>
                        </a:rPr>
                        <a:t>PHYS</a:t>
                      </a:r>
                      <a:endParaRPr lang="en-US"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217068125"/>
                  </a:ext>
                </a:extLst>
              </a:tr>
            </a:tbl>
          </a:graphicData>
        </a:graphic>
      </p:graphicFrame>
      <p:sp>
        <p:nvSpPr>
          <p:cNvPr id="6" name="Slide Number Placeholder 5">
            <a:extLst>
              <a:ext uri="{FF2B5EF4-FFF2-40B4-BE49-F238E27FC236}">
                <a16:creationId xmlns:a16="http://schemas.microsoft.com/office/drawing/2014/main" id="{CD43C1D1-B017-46E7-9FCF-320AD2467BED}"/>
              </a:ext>
            </a:extLst>
          </p:cNvPr>
          <p:cNvSpPr>
            <a:spLocks noGrp="1"/>
          </p:cNvSpPr>
          <p:nvPr>
            <p:ph type="sldNum" sz="quarter" idx="12"/>
          </p:nvPr>
        </p:nvSpPr>
        <p:spPr/>
        <p:txBody>
          <a:bodyPr/>
          <a:lstStyle/>
          <a:p>
            <a:fld id="{61C45A3A-841E-C04D-A6C3-2A644B41F8FE}" type="slidenum">
              <a:rPr lang="en-US" smtClean="0"/>
              <a:t>62</a:t>
            </a:fld>
            <a:endParaRPr lang="en-US"/>
          </a:p>
        </p:txBody>
      </p:sp>
    </p:spTree>
    <p:extLst>
      <p:ext uri="{BB962C8B-B14F-4D97-AF65-F5344CB8AC3E}">
        <p14:creationId xmlns:p14="http://schemas.microsoft.com/office/powerpoint/2010/main" val="28240714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Performance Comparison</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3" name="Slide Number Placeholder 2">
            <a:extLst>
              <a:ext uri="{FF2B5EF4-FFF2-40B4-BE49-F238E27FC236}">
                <a16:creationId xmlns:a16="http://schemas.microsoft.com/office/drawing/2014/main" id="{FD63506A-81FB-4E96-ABAA-196D53B2E6A2}"/>
              </a:ext>
            </a:extLst>
          </p:cNvPr>
          <p:cNvSpPr>
            <a:spLocks noGrp="1"/>
          </p:cNvSpPr>
          <p:nvPr>
            <p:ph type="sldNum" sz="quarter" idx="12"/>
          </p:nvPr>
        </p:nvSpPr>
        <p:spPr/>
        <p:txBody>
          <a:bodyPr/>
          <a:lstStyle/>
          <a:p>
            <a:fld id="{61C45A3A-841E-C04D-A6C3-2A644B41F8FE}" type="slidenum">
              <a:rPr lang="en-US" smtClean="0"/>
              <a:t>63</a:t>
            </a:fld>
            <a:endParaRPr lang="en-US"/>
          </a:p>
        </p:txBody>
      </p:sp>
      <p:pic>
        <p:nvPicPr>
          <p:cNvPr id="24" name="Picture 23">
            <a:extLst>
              <a:ext uri="{FF2B5EF4-FFF2-40B4-BE49-F238E27FC236}">
                <a16:creationId xmlns:a16="http://schemas.microsoft.com/office/drawing/2014/main" id="{7E6D7BBD-AEF0-B615-07AF-00A15EAABE4A}"/>
              </a:ext>
            </a:extLst>
          </p:cNvPr>
          <p:cNvPicPr>
            <a:picLocks noChangeAspect="1"/>
          </p:cNvPicPr>
          <p:nvPr/>
        </p:nvPicPr>
        <p:blipFill>
          <a:blip r:embed="rId4"/>
          <a:stretch>
            <a:fillRect/>
          </a:stretch>
        </p:blipFill>
        <p:spPr>
          <a:xfrm>
            <a:off x="6327192" y="1573634"/>
            <a:ext cx="5789472" cy="4405699"/>
          </a:xfrm>
          <a:prstGeom prst="rect">
            <a:avLst/>
          </a:prstGeom>
        </p:spPr>
      </p:pic>
      <p:cxnSp>
        <p:nvCxnSpPr>
          <p:cNvPr id="26" name="Straight Arrow Connector 25">
            <a:extLst>
              <a:ext uri="{FF2B5EF4-FFF2-40B4-BE49-F238E27FC236}">
                <a16:creationId xmlns:a16="http://schemas.microsoft.com/office/drawing/2014/main" id="{577C0098-1F5E-5375-1D76-2CC3EA80942C}"/>
              </a:ext>
            </a:extLst>
          </p:cNvPr>
          <p:cNvCxnSpPr>
            <a:cxnSpLocks/>
            <a:stCxn id="30" idx="3"/>
          </p:cNvCxnSpPr>
          <p:nvPr/>
        </p:nvCxnSpPr>
        <p:spPr>
          <a:xfrm flipV="1">
            <a:off x="8791575" y="2143125"/>
            <a:ext cx="533400" cy="44448"/>
          </a:xfrm>
          <a:prstGeom prst="straightConnector1">
            <a:avLst/>
          </a:prstGeom>
          <a:ln w="38100">
            <a:solidFill>
              <a:schemeClr val="tx1"/>
            </a:solidFill>
            <a:prstDash val="sysDot"/>
            <a:tailEnd type="triangle"/>
          </a:ln>
        </p:spPr>
        <p:style>
          <a:lnRef idx="1">
            <a:schemeClr val="dk1"/>
          </a:lnRef>
          <a:fillRef idx="0">
            <a:schemeClr val="dk1"/>
          </a:fillRef>
          <a:effectRef idx="0">
            <a:schemeClr val="dk1"/>
          </a:effectRef>
          <a:fontRef idx="minor">
            <a:schemeClr val="tx1"/>
          </a:fontRef>
        </p:style>
      </p:cxnSp>
      <p:sp>
        <p:nvSpPr>
          <p:cNvPr id="30" name="TextBox 29">
            <a:extLst>
              <a:ext uri="{FF2B5EF4-FFF2-40B4-BE49-F238E27FC236}">
                <a16:creationId xmlns:a16="http://schemas.microsoft.com/office/drawing/2014/main" id="{111EE781-32A8-CF42-26D4-D7B4D0B8DCF7}"/>
              </a:ext>
            </a:extLst>
          </p:cNvPr>
          <p:cNvSpPr txBox="1"/>
          <p:nvPr/>
        </p:nvSpPr>
        <p:spPr>
          <a:xfrm>
            <a:off x="7660230" y="1864407"/>
            <a:ext cx="1131345" cy="646331"/>
          </a:xfrm>
          <a:prstGeom prst="rect">
            <a:avLst/>
          </a:prstGeom>
          <a:noFill/>
        </p:spPr>
        <p:txBody>
          <a:bodyPr wrap="square" rtlCol="0">
            <a:spAutoFit/>
          </a:bodyPr>
          <a:lstStyle/>
          <a:p>
            <a:pPr algn="ctr"/>
            <a:r>
              <a:rPr lang="en-US" b="1" dirty="0"/>
              <a:t>OPAL-like CNS</a:t>
            </a:r>
          </a:p>
        </p:txBody>
      </p:sp>
      <p:sp>
        <p:nvSpPr>
          <p:cNvPr id="4" name="TextBox 3">
            <a:extLst>
              <a:ext uri="{FF2B5EF4-FFF2-40B4-BE49-F238E27FC236}">
                <a16:creationId xmlns:a16="http://schemas.microsoft.com/office/drawing/2014/main" id="{1BC32FF9-B5CE-9AA1-382A-AC9E401BE386}"/>
              </a:ext>
            </a:extLst>
          </p:cNvPr>
          <p:cNvSpPr txBox="1"/>
          <p:nvPr/>
        </p:nvSpPr>
        <p:spPr>
          <a:xfrm>
            <a:off x="409575" y="6356350"/>
            <a:ext cx="2694135" cy="369332"/>
          </a:xfrm>
          <a:prstGeom prst="rect">
            <a:avLst/>
          </a:prstGeom>
          <a:noFill/>
        </p:spPr>
        <p:txBody>
          <a:bodyPr wrap="none" rtlCol="0">
            <a:spAutoFit/>
          </a:bodyPr>
          <a:lstStyle/>
          <a:p>
            <a:r>
              <a:rPr lang="en-US" i="1" dirty="0"/>
              <a:t>Courtesy of Jeremy C. Cook</a:t>
            </a:r>
          </a:p>
        </p:txBody>
      </p:sp>
      <p:pic>
        <p:nvPicPr>
          <p:cNvPr id="9" name="Picture 8">
            <a:extLst>
              <a:ext uri="{FF2B5EF4-FFF2-40B4-BE49-F238E27FC236}">
                <a16:creationId xmlns:a16="http://schemas.microsoft.com/office/drawing/2014/main" id="{E9F607B2-191D-E5D5-02BD-37665393258D}"/>
              </a:ext>
            </a:extLst>
          </p:cNvPr>
          <p:cNvPicPr>
            <a:picLocks noChangeAspect="1"/>
          </p:cNvPicPr>
          <p:nvPr/>
        </p:nvPicPr>
        <p:blipFill>
          <a:blip r:embed="rId5"/>
          <a:stretch>
            <a:fillRect/>
          </a:stretch>
        </p:blipFill>
        <p:spPr>
          <a:xfrm>
            <a:off x="75336" y="2187573"/>
            <a:ext cx="6020664" cy="3036738"/>
          </a:xfrm>
          <a:prstGeom prst="rect">
            <a:avLst/>
          </a:prstGeom>
        </p:spPr>
      </p:pic>
    </p:spTree>
    <p:extLst>
      <p:ext uri="{BB962C8B-B14F-4D97-AF65-F5344CB8AC3E}">
        <p14:creationId xmlns:p14="http://schemas.microsoft.com/office/powerpoint/2010/main" val="19413991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Fission Density Discharge</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5D0B8714-5C99-47D7-9BF3-A4DD198A96FC}"/>
              </a:ext>
            </a:extLst>
          </p:cNvPr>
          <p:cNvSpPr>
            <a:spLocks noGrp="1"/>
          </p:cNvSpPr>
          <p:nvPr>
            <p:ph type="sldNum" sz="quarter" idx="12"/>
          </p:nvPr>
        </p:nvSpPr>
        <p:spPr/>
        <p:txBody>
          <a:bodyPr/>
          <a:lstStyle/>
          <a:p>
            <a:fld id="{61C45A3A-841E-C04D-A6C3-2A644B41F8FE}" type="slidenum">
              <a:rPr lang="en-US" smtClean="0"/>
              <a:t>64</a:t>
            </a:fld>
            <a:endParaRPr lang="en-US"/>
          </a:p>
        </p:txBody>
      </p:sp>
      <p:sp>
        <p:nvSpPr>
          <p:cNvPr id="3" name="Content Placeholder 8">
            <a:extLst>
              <a:ext uri="{FF2B5EF4-FFF2-40B4-BE49-F238E27FC236}">
                <a16:creationId xmlns:a16="http://schemas.microsoft.com/office/drawing/2014/main" id="{E04C1CBC-8101-C03F-B8D5-E5D3B56283CB}"/>
              </a:ext>
            </a:extLst>
          </p:cNvPr>
          <p:cNvSpPr>
            <a:spLocks noGrp="1"/>
          </p:cNvSpPr>
          <p:nvPr>
            <p:ph idx="1"/>
          </p:nvPr>
        </p:nvSpPr>
        <p:spPr>
          <a:xfrm>
            <a:off x="838200" y="1382714"/>
            <a:ext cx="10515600" cy="1325563"/>
          </a:xfrm>
        </p:spPr>
        <p:txBody>
          <a:bodyPr/>
          <a:lstStyle/>
          <a:p>
            <a:pPr marL="0" marR="0" algn="just">
              <a:lnSpc>
                <a:spcPct val="107000"/>
              </a:lnSpc>
              <a:spcBef>
                <a:spcPts val="0"/>
              </a:spcBef>
              <a:spcAft>
                <a:spcPts val="800"/>
              </a:spcAft>
            </a:pPr>
            <a:r>
              <a:rPr lang="en-US" sz="1800">
                <a:effectLst/>
                <a:latin typeface="Times New Roman" panose="02020603050405020304" pitchFamily="18" charset="0"/>
                <a:ea typeface="Calibri" panose="020F0502020204030204" pitchFamily="34" charset="0"/>
                <a:cs typeface="Arial" panose="020B0604020202020204" pitchFamily="34" charset="0"/>
              </a:rPr>
              <a:t>Elevated power densities for 2</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nd</a:t>
            </a:r>
            <a:r>
              <a:rPr lang="en-US" sz="1800">
                <a:effectLst/>
                <a:latin typeface="Times New Roman" panose="02020603050405020304" pitchFamily="18" charset="0"/>
                <a:ea typeface="Calibri" panose="020F0502020204030204" pitchFamily="34" charset="0"/>
                <a:cs typeface="Arial" panose="020B0604020202020204" pitchFamily="34" charset="0"/>
              </a:rPr>
              <a:t> cycle FAs are observed with values greater than 18 kW/cm</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3</a:t>
            </a:r>
            <a:r>
              <a:rPr lang="en-US" sz="1800">
                <a:effectLst/>
                <a:latin typeface="Times New Roman" panose="02020603050405020304" pitchFamily="18" charset="0"/>
                <a:ea typeface="Calibri" panose="020F0502020204030204" pitchFamily="34" charset="0"/>
                <a:cs typeface="Arial" panose="020B0604020202020204" pitchFamily="34" charset="0"/>
              </a:rPr>
              <a:t> and are accompanied with fission densities in the range of 1.5 – 2 </a:t>
            </a:r>
            <a:r>
              <a:rPr lang="en-US" sz="1800">
                <a:effectLst/>
                <a:latin typeface="Times New Roman" panose="02020603050405020304" pitchFamily="18" charset="0"/>
                <a:ea typeface="Calibri" panose="020F0502020204030204" pitchFamily="34" charset="0"/>
                <a:cs typeface="Calibri" panose="020F0502020204030204" pitchFamily="34" charset="0"/>
              </a:rPr>
              <a:t>×</a:t>
            </a:r>
            <a:r>
              <a:rPr lang="en-US" sz="1800">
                <a:effectLst/>
                <a:latin typeface="Times New Roman" panose="02020603050405020304" pitchFamily="18" charset="0"/>
                <a:ea typeface="Calibri" panose="020F0502020204030204" pitchFamily="34" charset="0"/>
                <a:cs typeface="Arial" panose="020B0604020202020204" pitchFamily="34" charset="0"/>
              </a:rPr>
              <a:t> 10</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21</a:t>
            </a:r>
            <a:r>
              <a:rPr lang="en-US" sz="1800">
                <a:effectLst/>
                <a:latin typeface="Times New Roman" panose="02020603050405020304" pitchFamily="18" charset="0"/>
                <a:ea typeface="Calibri" panose="020F0502020204030204" pitchFamily="34" charset="0"/>
                <a:cs typeface="Arial" panose="020B0604020202020204" pitchFamily="34" charset="0"/>
              </a:rPr>
              <a:t> cm</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-3</a:t>
            </a:r>
            <a:r>
              <a:rPr lang="en-US" sz="1800">
                <a:effectLst/>
                <a:latin typeface="Times New Roman" panose="02020603050405020304" pitchFamily="18" charset="0"/>
                <a:ea typeface="Calibri" panose="020F0502020204030204" pitchFamily="34" charset="0"/>
                <a:cs typeface="Arial" panose="020B0604020202020204" pitchFamily="34" charset="0"/>
              </a:rPr>
              <a:t>.  The 3</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rd</a:t>
            </a:r>
            <a:r>
              <a:rPr lang="en-US" sz="1800">
                <a:effectLst/>
                <a:latin typeface="Times New Roman" panose="02020603050405020304" pitchFamily="18" charset="0"/>
                <a:ea typeface="Calibri" panose="020F0502020204030204" pitchFamily="34" charset="0"/>
                <a:cs typeface="Arial" panose="020B0604020202020204" pitchFamily="34" charset="0"/>
              </a:rPr>
              <a:t> cycle fuel assemblies have suppressed power densities with elevated fission densities in excess of 3 </a:t>
            </a:r>
            <a:r>
              <a:rPr lang="en-US" sz="1800">
                <a:effectLst/>
                <a:latin typeface="Times New Roman" panose="02020603050405020304" pitchFamily="18" charset="0"/>
                <a:ea typeface="Calibri" panose="020F0502020204030204" pitchFamily="34" charset="0"/>
                <a:cs typeface="Calibri" panose="020F0502020204030204" pitchFamily="34" charset="0"/>
              </a:rPr>
              <a:t>× </a:t>
            </a:r>
            <a:r>
              <a:rPr lang="en-US" sz="1800">
                <a:effectLst/>
                <a:latin typeface="Times New Roman" panose="02020603050405020304" pitchFamily="18" charset="0"/>
                <a:ea typeface="Calibri" panose="020F0502020204030204" pitchFamily="34" charset="0"/>
                <a:cs typeface="Arial" panose="020B0604020202020204" pitchFamily="34" charset="0"/>
              </a:rPr>
              <a:t>10</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21</a:t>
            </a:r>
            <a:r>
              <a:rPr lang="en-US" sz="1800">
                <a:effectLst/>
                <a:latin typeface="Times New Roman" panose="02020603050405020304" pitchFamily="18" charset="0"/>
                <a:ea typeface="Calibri" panose="020F0502020204030204" pitchFamily="34" charset="0"/>
                <a:cs typeface="Arial" panose="020B0604020202020204" pitchFamily="34" charset="0"/>
              </a:rPr>
              <a:t> cm</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 -3</a:t>
            </a:r>
            <a:r>
              <a:rPr lang="en-US" sz="1800">
                <a:effectLst/>
                <a:latin typeface="Times New Roman" panose="02020603050405020304" pitchFamily="18" charset="0"/>
                <a:ea typeface="Calibri" panose="020F0502020204030204" pitchFamily="34" charset="0"/>
                <a:cs typeface="Arial" panose="020B0604020202020204" pitchFamily="34" charset="0"/>
              </a:rPr>
              <a:t>.</a:t>
            </a:r>
            <a:r>
              <a:rPr lang="en-US" sz="1800">
                <a:effectLst/>
                <a:latin typeface="Calibri" panose="020F0502020204030204" pitchFamily="34" charset="0"/>
                <a:ea typeface="Calibri" panose="020F0502020204030204" pitchFamily="34" charset="0"/>
                <a:cs typeface="Times New Roman" panose="02020603050405020304" pitchFamily="18" charset="0"/>
              </a:rPr>
              <a:t>   </a:t>
            </a:r>
            <a:r>
              <a:rPr lang="en-US" sz="1800">
                <a:effectLst/>
                <a:latin typeface="Times New Roman" panose="02020603050405020304" pitchFamily="18" charset="0"/>
                <a:ea typeface="Calibri" panose="020F0502020204030204" pitchFamily="34" charset="0"/>
                <a:cs typeface="Arial" panose="020B0604020202020204" pitchFamily="34" charset="0"/>
              </a:rPr>
              <a:t> The maximum fission density is found to be 4.47 </a:t>
            </a:r>
            <a:r>
              <a:rPr lang="en-US" sz="1800">
                <a:effectLst/>
                <a:latin typeface="Times New Roman" panose="02020603050405020304" pitchFamily="18" charset="0"/>
                <a:ea typeface="Calibri" panose="020F0502020204030204" pitchFamily="34" charset="0"/>
                <a:cs typeface="Calibri" panose="020F0502020204030204" pitchFamily="34" charset="0"/>
              </a:rPr>
              <a:t>× </a:t>
            </a:r>
            <a:r>
              <a:rPr lang="en-US" sz="1800">
                <a:effectLst/>
                <a:latin typeface="Times New Roman" panose="02020603050405020304" pitchFamily="18" charset="0"/>
                <a:ea typeface="Calibri" panose="020F0502020204030204" pitchFamily="34" charset="0"/>
                <a:cs typeface="Arial" panose="020B0604020202020204" pitchFamily="34" charset="0"/>
              </a:rPr>
              <a:t>10</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21</a:t>
            </a:r>
            <a:r>
              <a:rPr lang="en-US" sz="1800">
                <a:effectLst/>
                <a:latin typeface="Times New Roman" panose="02020603050405020304" pitchFamily="18" charset="0"/>
                <a:ea typeface="Calibri" panose="020F0502020204030204" pitchFamily="34" charset="0"/>
                <a:cs typeface="Arial" panose="020B0604020202020204" pitchFamily="34" charset="0"/>
              </a:rPr>
              <a:t> cm</a:t>
            </a:r>
            <a:r>
              <a:rPr lang="en-US" sz="1800" baseline="30000">
                <a:effectLst/>
                <a:latin typeface="Times New Roman" panose="02020603050405020304" pitchFamily="18" charset="0"/>
                <a:ea typeface="Calibri" panose="020F0502020204030204" pitchFamily="34" charset="0"/>
                <a:cs typeface="Arial" panose="020B0604020202020204" pitchFamily="34" charset="0"/>
              </a:rPr>
              <a:t> -3</a:t>
            </a:r>
            <a:r>
              <a:rPr lang="en-US" sz="1800">
                <a:effectLst/>
                <a:latin typeface="Times New Roman" panose="02020603050405020304" pitchFamily="18" charset="0"/>
                <a:ea typeface="Calibri" panose="020F0502020204030204" pitchFamily="34" charset="0"/>
                <a:cs typeface="Arial" panose="020B0604020202020204" pitchFamily="34" charset="0"/>
              </a:rPr>
              <a:t>.</a:t>
            </a:r>
            <a:r>
              <a:rPr lang="en-US" sz="1800">
                <a:effectLst/>
                <a:latin typeface="Calibri" panose="020F0502020204030204" pitchFamily="34" charset="0"/>
                <a:ea typeface="Calibri" panose="020F0502020204030204" pitchFamily="34" charset="0"/>
                <a:cs typeface="Times New Roman" panose="02020603050405020304" pitchFamily="18" charset="0"/>
              </a:rPr>
              <a:t> </a:t>
            </a:r>
            <a:endParaRPr lang="en-US"/>
          </a:p>
        </p:txBody>
      </p:sp>
      <p:pic>
        <p:nvPicPr>
          <p:cNvPr id="4" name="Picture 3">
            <a:extLst>
              <a:ext uri="{FF2B5EF4-FFF2-40B4-BE49-F238E27FC236}">
                <a16:creationId xmlns:a16="http://schemas.microsoft.com/office/drawing/2014/main" id="{AD6C80D4-0F19-8978-1240-C967AA12159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0638" b="1150"/>
          <a:stretch/>
        </p:blipFill>
        <p:spPr bwMode="auto">
          <a:xfrm>
            <a:off x="1000290" y="2708277"/>
            <a:ext cx="4023360" cy="3549015"/>
          </a:xfrm>
          <a:prstGeom prst="rect">
            <a:avLst/>
          </a:prstGeom>
          <a:ln>
            <a:noFill/>
          </a:ln>
          <a:extLst>
            <a:ext uri="{53640926-AAD7-44D8-BBD7-CCE9431645EC}">
              <a14:shadowObscured xmlns:a14="http://schemas.microsoft.com/office/drawing/2010/main"/>
            </a:ext>
          </a:extLst>
        </p:spPr>
      </p:pic>
      <p:pic>
        <p:nvPicPr>
          <p:cNvPr id="6" name="Picture 5" descr="A screenshot of text&#10;&#10;Description automatically generated">
            <a:extLst>
              <a:ext uri="{FF2B5EF4-FFF2-40B4-BE49-F238E27FC236}">
                <a16:creationId xmlns:a16="http://schemas.microsoft.com/office/drawing/2014/main" id="{CB823C87-4891-CEB2-F732-207FF1B5A89B}"/>
              </a:ext>
            </a:extLst>
          </p:cNvPr>
          <p:cNvPicPr>
            <a:picLocks noChangeAspect="1"/>
          </p:cNvPicPr>
          <p:nvPr/>
        </p:nvPicPr>
        <p:blipFill>
          <a:blip r:embed="rId5"/>
          <a:stretch>
            <a:fillRect/>
          </a:stretch>
        </p:blipFill>
        <p:spPr>
          <a:xfrm>
            <a:off x="5713524" y="2796367"/>
            <a:ext cx="5181600" cy="3073400"/>
          </a:xfrm>
          <a:prstGeom prst="rect">
            <a:avLst/>
          </a:prstGeom>
        </p:spPr>
      </p:pic>
      <p:grpSp>
        <p:nvGrpSpPr>
          <p:cNvPr id="7" name="Group 6">
            <a:extLst>
              <a:ext uri="{FF2B5EF4-FFF2-40B4-BE49-F238E27FC236}">
                <a16:creationId xmlns:a16="http://schemas.microsoft.com/office/drawing/2014/main" id="{820F9830-9BDC-6580-85EE-6F534355E7E2}"/>
              </a:ext>
            </a:extLst>
          </p:cNvPr>
          <p:cNvGrpSpPr/>
          <p:nvPr/>
        </p:nvGrpSpPr>
        <p:grpSpPr>
          <a:xfrm>
            <a:off x="6181726" y="4846476"/>
            <a:ext cx="2905124" cy="642620"/>
            <a:chOff x="0" y="0"/>
            <a:chExt cx="3219450" cy="756920"/>
          </a:xfrm>
        </p:grpSpPr>
        <p:sp>
          <p:nvSpPr>
            <p:cNvPr id="8" name="Freeform 5">
              <a:extLst>
                <a:ext uri="{FF2B5EF4-FFF2-40B4-BE49-F238E27FC236}">
                  <a16:creationId xmlns:a16="http://schemas.microsoft.com/office/drawing/2014/main" id="{5D83925C-3533-BBF8-06C8-8A25E09E003E}"/>
                </a:ext>
              </a:extLst>
            </p:cNvPr>
            <p:cNvSpPr/>
            <p:nvPr/>
          </p:nvSpPr>
          <p:spPr>
            <a:xfrm>
              <a:off x="0" y="0"/>
              <a:ext cx="3219450" cy="756920"/>
            </a:xfrm>
            <a:custGeom>
              <a:avLst/>
              <a:gdLst>
                <a:gd name="connsiteX0" fmla="*/ 0 w 3796937"/>
                <a:gd name="connsiteY0" fmla="*/ 200297 h 862148"/>
                <a:gd name="connsiteX1" fmla="*/ 714103 w 3796937"/>
                <a:gd name="connsiteY1" fmla="*/ 209005 h 862148"/>
                <a:gd name="connsiteX2" fmla="*/ 792480 w 3796937"/>
                <a:gd name="connsiteY2" fmla="*/ 0 h 862148"/>
                <a:gd name="connsiteX3" fmla="*/ 1567543 w 3796937"/>
                <a:gd name="connsiteY3" fmla="*/ 8708 h 862148"/>
                <a:gd name="connsiteX4" fmla="*/ 2899954 w 3796937"/>
                <a:gd name="connsiteY4" fmla="*/ 243840 h 862148"/>
                <a:gd name="connsiteX5" fmla="*/ 3779520 w 3796937"/>
                <a:gd name="connsiteY5" fmla="*/ 374468 h 862148"/>
                <a:gd name="connsiteX6" fmla="*/ 3796937 w 3796937"/>
                <a:gd name="connsiteY6" fmla="*/ 862148 h 862148"/>
                <a:gd name="connsiteX7" fmla="*/ 0 w 3796937"/>
                <a:gd name="connsiteY7" fmla="*/ 862148 h 862148"/>
                <a:gd name="connsiteX8" fmla="*/ 0 w 3796937"/>
                <a:gd name="connsiteY8" fmla="*/ 200297 h 862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37" h="862148">
                  <a:moveTo>
                    <a:pt x="0" y="200297"/>
                  </a:moveTo>
                  <a:lnTo>
                    <a:pt x="714103" y="209005"/>
                  </a:lnTo>
                  <a:lnTo>
                    <a:pt x="792480" y="0"/>
                  </a:lnTo>
                  <a:lnTo>
                    <a:pt x="1567543" y="8708"/>
                  </a:lnTo>
                  <a:lnTo>
                    <a:pt x="2899954" y="243840"/>
                  </a:lnTo>
                  <a:lnTo>
                    <a:pt x="3779520" y="374468"/>
                  </a:lnTo>
                  <a:lnTo>
                    <a:pt x="3796937" y="862148"/>
                  </a:lnTo>
                  <a:lnTo>
                    <a:pt x="0" y="862148"/>
                  </a:lnTo>
                  <a:lnTo>
                    <a:pt x="0" y="200297"/>
                  </a:lnTo>
                  <a:close/>
                </a:path>
              </a:pathLst>
            </a:custGeom>
            <a:solidFill>
              <a:schemeClr val="tx2">
                <a:lumMod val="60000"/>
                <a:lumOff val="40000"/>
                <a:alpha val="50196"/>
              </a:schemeClr>
            </a:solidFill>
            <a:ln w="19050">
              <a:solidFill>
                <a:srgbClr val="FFFF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9" name="Text Box 274">
              <a:extLst>
                <a:ext uri="{FF2B5EF4-FFF2-40B4-BE49-F238E27FC236}">
                  <a16:creationId xmlns:a16="http://schemas.microsoft.com/office/drawing/2014/main" id="{AE9D7ADD-5AA3-6613-E342-13FE7DABF1E3}"/>
                </a:ext>
              </a:extLst>
            </p:cNvPr>
            <p:cNvSpPr txBox="1">
              <a:spLocks noChangeArrowheads="1"/>
            </p:cNvSpPr>
            <p:nvPr/>
          </p:nvSpPr>
          <p:spPr bwMode="auto">
            <a:xfrm>
              <a:off x="2328900" y="272590"/>
              <a:ext cx="618166"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rot="0" vert="horz" wrap="square" lIns="91440" tIns="45720" rIns="91440" bIns="45720" anchor="t" anchorCtr="0" upright="1">
              <a:noAutofit/>
            </a:bodyPr>
            <a:lstStyle/>
            <a:p>
              <a:pPr marL="0" marR="0" algn="just">
                <a:lnSpc>
                  <a:spcPct val="107000"/>
                </a:lnSpc>
                <a:spcBef>
                  <a:spcPts val="0"/>
                </a:spcBef>
                <a:spcAft>
                  <a:spcPts val="800"/>
                </a:spcAft>
              </a:pPr>
              <a:r>
                <a:rPr lang="en-US" sz="1400" b="1">
                  <a:solidFill>
                    <a:srgbClr val="FFFF00"/>
                  </a:solidFill>
                  <a:effectLst/>
                  <a:latin typeface="Times New Roman" panose="02020603050405020304" pitchFamily="18" charset="0"/>
                  <a:ea typeface="Calibri" panose="020F0502020204030204" pitchFamily="34" charset="0"/>
                  <a:cs typeface="Arial" panose="020B0604020202020204" pitchFamily="34" charset="0"/>
                </a:rPr>
                <a:t>NNS</a:t>
              </a:r>
              <a:endParaRPr lang="en-US" sz="1200">
                <a:effectLst/>
                <a:latin typeface="Times New Roman" panose="02020603050405020304" pitchFamily="18" charset="0"/>
                <a:ea typeface="Calibri" panose="020F0502020204030204" pitchFamily="34" charset="0"/>
                <a:cs typeface="Arial" panose="020B0604020202020204" pitchFamily="34" charset="0"/>
              </a:endParaRPr>
            </a:p>
          </p:txBody>
        </p:sp>
      </p:grpSp>
      <p:sp>
        <p:nvSpPr>
          <p:cNvPr id="12" name="TextBox 11">
            <a:extLst>
              <a:ext uri="{FF2B5EF4-FFF2-40B4-BE49-F238E27FC236}">
                <a16:creationId xmlns:a16="http://schemas.microsoft.com/office/drawing/2014/main" id="{0FED49CC-3E2C-E7B4-D62F-E0961DE0C11D}"/>
              </a:ext>
            </a:extLst>
          </p:cNvPr>
          <p:cNvSpPr txBox="1"/>
          <p:nvPr/>
        </p:nvSpPr>
        <p:spPr>
          <a:xfrm>
            <a:off x="6045962" y="5957858"/>
            <a:ext cx="5241163" cy="523220"/>
          </a:xfrm>
          <a:prstGeom prst="rect">
            <a:avLst/>
          </a:prstGeom>
          <a:noFill/>
        </p:spPr>
        <p:txBody>
          <a:bodyPr wrap="square">
            <a:spAutoFit/>
          </a:bodyPr>
          <a:lstStyle/>
          <a:p>
            <a:r>
              <a:rPr lang="en-US" sz="1400" dirty="0">
                <a:effectLst/>
                <a:latin typeface="Times New Roman" panose="02020603050405020304" pitchFamily="18" charset="0"/>
                <a:ea typeface="Calibri" panose="020F0502020204030204" pitchFamily="34" charset="0"/>
                <a:cs typeface="Arial" panose="020B0604020202020204" pitchFamily="34" charset="0"/>
              </a:rPr>
              <a:t>Power and Fission Density Profiles in other USHPRR (modified and reproduced)</a:t>
            </a:r>
            <a:endParaRPr lang="en-US" sz="1400" dirty="0"/>
          </a:p>
        </p:txBody>
      </p:sp>
    </p:spTree>
    <p:extLst>
      <p:ext uri="{BB962C8B-B14F-4D97-AF65-F5344CB8AC3E}">
        <p14:creationId xmlns:p14="http://schemas.microsoft.com/office/powerpoint/2010/main" val="39726195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a:extLst>
              <a:ext uri="{FF2B5EF4-FFF2-40B4-BE49-F238E27FC236}">
                <a16:creationId xmlns:a16="http://schemas.microsoft.com/office/drawing/2014/main" id="{3370F04C-4BD3-5CAB-3AB8-FCD3A285875B}"/>
              </a:ext>
            </a:extLst>
          </p:cNvPr>
          <p:cNvSpPr txBox="1"/>
          <p:nvPr/>
        </p:nvSpPr>
        <p:spPr>
          <a:xfrm>
            <a:off x="6664491" y="6180652"/>
            <a:ext cx="4844716" cy="646331"/>
          </a:xfrm>
          <a:prstGeom prst="rect">
            <a:avLst/>
          </a:prstGeom>
          <a:noFill/>
        </p:spPr>
        <p:txBody>
          <a:bodyPr wrap="square">
            <a:spAutoFit/>
          </a:bodyPr>
          <a:lstStyle/>
          <a:p>
            <a:pPr algn="ctr"/>
            <a:r>
              <a:rPr lang="en-US" b="1"/>
              <a:t>Detailed relative power distributions of the 1</a:t>
            </a:r>
            <a:r>
              <a:rPr lang="en-US" b="1" baseline="30000"/>
              <a:t>st</a:t>
            </a:r>
            <a:r>
              <a:rPr lang="en-US" b="1"/>
              <a:t> and last fuel plate in each assembly</a:t>
            </a:r>
          </a:p>
        </p:txBody>
      </p:sp>
      <p:pic>
        <p:nvPicPr>
          <p:cNvPr id="27" name="Picture 26">
            <a:extLst>
              <a:ext uri="{FF2B5EF4-FFF2-40B4-BE49-F238E27FC236}">
                <a16:creationId xmlns:a16="http://schemas.microsoft.com/office/drawing/2014/main" id="{0406289E-F804-99AA-FDE2-699A7CADA749}"/>
              </a:ext>
            </a:extLst>
          </p:cNvPr>
          <p:cNvPicPr>
            <a:picLocks noChangeAspect="1"/>
          </p:cNvPicPr>
          <p:nvPr/>
        </p:nvPicPr>
        <p:blipFill rotWithShape="1">
          <a:blip r:embed="rId3"/>
          <a:srcRect l="94961" t="39053" r="-332" b="36978"/>
          <a:stretch/>
        </p:blipFill>
        <p:spPr>
          <a:xfrm>
            <a:off x="11762364" y="2396193"/>
            <a:ext cx="425937" cy="2850885"/>
          </a:xfrm>
          <a:prstGeom prst="rect">
            <a:avLst/>
          </a:prstGeom>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Core Power Analyses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4" name="Slide Number Placeholder 3">
            <a:extLst>
              <a:ext uri="{FF2B5EF4-FFF2-40B4-BE49-F238E27FC236}">
                <a16:creationId xmlns:a16="http://schemas.microsoft.com/office/drawing/2014/main" id="{5D21ACA3-926A-4E54-A5C6-E1F501D972FA}"/>
              </a:ext>
            </a:extLst>
          </p:cNvPr>
          <p:cNvSpPr>
            <a:spLocks noGrp="1"/>
          </p:cNvSpPr>
          <p:nvPr>
            <p:ph type="sldNum" sz="quarter" idx="12"/>
          </p:nvPr>
        </p:nvSpPr>
        <p:spPr>
          <a:xfrm>
            <a:off x="11687323" y="6356350"/>
            <a:ext cx="425937" cy="365125"/>
          </a:xfrm>
        </p:spPr>
        <p:txBody>
          <a:bodyPr/>
          <a:lstStyle/>
          <a:p>
            <a:fld id="{61C45A3A-841E-C04D-A6C3-2A644B41F8FE}" type="slidenum">
              <a:rPr lang="en-US" smtClean="0"/>
              <a:t>65</a:t>
            </a:fld>
            <a:endParaRPr lang="en-US"/>
          </a:p>
        </p:txBody>
      </p:sp>
      <p:pic>
        <p:nvPicPr>
          <p:cNvPr id="18" name="Picture 17">
            <a:extLst>
              <a:ext uri="{FF2B5EF4-FFF2-40B4-BE49-F238E27FC236}">
                <a16:creationId xmlns:a16="http://schemas.microsoft.com/office/drawing/2014/main" id="{E96937FB-2ADC-9424-69A4-2342F415528C}"/>
              </a:ext>
            </a:extLst>
          </p:cNvPr>
          <p:cNvPicPr>
            <a:picLocks noChangeAspect="1"/>
          </p:cNvPicPr>
          <p:nvPr/>
        </p:nvPicPr>
        <p:blipFill rotWithShape="1">
          <a:blip r:embed="rId5"/>
          <a:srcRect l="10439" t="2669" b="7210"/>
          <a:stretch/>
        </p:blipFill>
        <p:spPr>
          <a:xfrm>
            <a:off x="250258" y="1183784"/>
            <a:ext cx="5321868" cy="5355128"/>
          </a:xfrm>
          <a:prstGeom prst="rect">
            <a:avLst/>
          </a:prstGeom>
        </p:spPr>
      </p:pic>
      <p:pic>
        <p:nvPicPr>
          <p:cNvPr id="20" name="Picture 19">
            <a:extLst>
              <a:ext uri="{FF2B5EF4-FFF2-40B4-BE49-F238E27FC236}">
                <a16:creationId xmlns:a16="http://schemas.microsoft.com/office/drawing/2014/main" id="{5E5C6EC5-0362-F628-7EAB-A99CD4A5A392}"/>
              </a:ext>
            </a:extLst>
          </p:cNvPr>
          <p:cNvPicPr>
            <a:picLocks noChangeAspect="1"/>
          </p:cNvPicPr>
          <p:nvPr/>
        </p:nvPicPr>
        <p:blipFill rotWithShape="1">
          <a:blip r:embed="rId3"/>
          <a:srcRect r="5272" b="75152"/>
          <a:stretch/>
        </p:blipFill>
        <p:spPr>
          <a:xfrm>
            <a:off x="5770748" y="1325563"/>
            <a:ext cx="6047477" cy="2379237"/>
          </a:xfrm>
          <a:prstGeom prst="rect">
            <a:avLst/>
          </a:prstGeom>
        </p:spPr>
      </p:pic>
      <p:sp>
        <p:nvSpPr>
          <p:cNvPr id="21" name="TextBox 20">
            <a:extLst>
              <a:ext uri="{FF2B5EF4-FFF2-40B4-BE49-F238E27FC236}">
                <a16:creationId xmlns:a16="http://schemas.microsoft.com/office/drawing/2014/main" id="{CA134944-323E-658B-993D-5A25702238B8}"/>
              </a:ext>
            </a:extLst>
          </p:cNvPr>
          <p:cNvSpPr txBox="1"/>
          <p:nvPr/>
        </p:nvSpPr>
        <p:spPr>
          <a:xfrm>
            <a:off x="329422" y="6503818"/>
            <a:ext cx="4844716" cy="369332"/>
          </a:xfrm>
          <a:prstGeom prst="rect">
            <a:avLst/>
          </a:prstGeom>
          <a:noFill/>
        </p:spPr>
        <p:txBody>
          <a:bodyPr wrap="square">
            <a:spAutoFit/>
          </a:bodyPr>
          <a:lstStyle/>
          <a:p>
            <a:pPr algn="ctr"/>
            <a:r>
              <a:rPr lang="en-US" b="1"/>
              <a:t>Axial-averaged relative powers of each fuel plate</a:t>
            </a:r>
          </a:p>
        </p:txBody>
      </p:sp>
      <p:pic>
        <p:nvPicPr>
          <p:cNvPr id="24" name="Picture 23">
            <a:extLst>
              <a:ext uri="{FF2B5EF4-FFF2-40B4-BE49-F238E27FC236}">
                <a16:creationId xmlns:a16="http://schemas.microsoft.com/office/drawing/2014/main" id="{9BCF58FB-077E-98BC-62B7-933980F7E030}"/>
              </a:ext>
            </a:extLst>
          </p:cNvPr>
          <p:cNvPicPr>
            <a:picLocks noChangeAspect="1"/>
          </p:cNvPicPr>
          <p:nvPr/>
        </p:nvPicPr>
        <p:blipFill rotWithShape="1">
          <a:blip r:embed="rId3"/>
          <a:srcRect t="75555" r="5143"/>
          <a:stretch/>
        </p:blipFill>
        <p:spPr>
          <a:xfrm>
            <a:off x="5770748" y="3920285"/>
            <a:ext cx="6047477" cy="2337416"/>
          </a:xfrm>
          <a:prstGeom prst="rect">
            <a:avLst/>
          </a:prstGeom>
        </p:spPr>
      </p:pic>
      <p:cxnSp>
        <p:nvCxnSpPr>
          <p:cNvPr id="26" name="Straight Connector 25">
            <a:extLst>
              <a:ext uri="{FF2B5EF4-FFF2-40B4-BE49-F238E27FC236}">
                <a16:creationId xmlns:a16="http://schemas.microsoft.com/office/drawing/2014/main" id="{B0E9EEEA-D93D-1D6B-0165-C1110151EFCE}"/>
              </a:ext>
            </a:extLst>
          </p:cNvPr>
          <p:cNvCxnSpPr/>
          <p:nvPr/>
        </p:nvCxnSpPr>
        <p:spPr>
          <a:xfrm>
            <a:off x="5695950" y="1078439"/>
            <a:ext cx="0" cy="557001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09027430-112A-B837-DC9B-E13FE1A03822}"/>
              </a:ext>
            </a:extLst>
          </p:cNvPr>
          <p:cNvCxnSpPr>
            <a:cxnSpLocks/>
            <a:stCxn id="6" idx="1"/>
          </p:cNvCxnSpPr>
          <p:nvPr/>
        </p:nvCxnSpPr>
        <p:spPr>
          <a:xfrm flipH="1">
            <a:off x="8953500" y="1221884"/>
            <a:ext cx="520700" cy="20051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66D6489-A343-A34C-1103-B674EE9472DB}"/>
              </a:ext>
            </a:extLst>
          </p:cNvPr>
          <p:cNvSpPr txBox="1"/>
          <p:nvPr/>
        </p:nvSpPr>
        <p:spPr>
          <a:xfrm>
            <a:off x="9474200" y="1037218"/>
            <a:ext cx="2717800" cy="369332"/>
          </a:xfrm>
          <a:prstGeom prst="rect">
            <a:avLst/>
          </a:prstGeom>
          <a:noFill/>
        </p:spPr>
        <p:txBody>
          <a:bodyPr wrap="square">
            <a:spAutoFit/>
          </a:bodyPr>
          <a:lstStyle/>
          <a:p>
            <a:r>
              <a:rPr lang="en-US" b="1" dirty="0">
                <a:solidFill>
                  <a:srgbClr val="FF0000"/>
                </a:solidFill>
              </a:rPr>
              <a:t>Most limiting cycle state</a:t>
            </a:r>
          </a:p>
        </p:txBody>
      </p:sp>
    </p:spTree>
    <p:extLst>
      <p:ext uri="{BB962C8B-B14F-4D97-AF65-F5344CB8AC3E}">
        <p14:creationId xmlns:p14="http://schemas.microsoft.com/office/powerpoint/2010/main" val="290806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NNS Primary System</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p:txBody>
          <a:bodyPr/>
          <a:lstStyle/>
          <a:p>
            <a:fld id="{61C45A3A-841E-C04D-A6C3-2A644B41F8FE}" type="slidenum">
              <a:rPr lang="en-US" smtClean="0"/>
              <a:t>66</a:t>
            </a:fld>
            <a:endParaRPr lang="en-US"/>
          </a:p>
        </p:txBody>
      </p:sp>
      <p:pic>
        <p:nvPicPr>
          <p:cNvPr id="7" name="Picture 6">
            <a:extLst>
              <a:ext uri="{FF2B5EF4-FFF2-40B4-BE49-F238E27FC236}">
                <a16:creationId xmlns:a16="http://schemas.microsoft.com/office/drawing/2014/main" id="{D2377036-F8FD-8030-42B8-D95DF838B974}"/>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41777" y="1102276"/>
            <a:ext cx="7708446" cy="5701075"/>
          </a:xfrm>
          <a:prstGeom prst="rect">
            <a:avLst/>
          </a:prstGeom>
          <a:noFill/>
          <a:ln>
            <a:noFill/>
          </a:ln>
        </p:spPr>
      </p:pic>
      <p:cxnSp>
        <p:nvCxnSpPr>
          <p:cNvPr id="11" name="Straight Arrow Connector 10">
            <a:extLst>
              <a:ext uri="{FF2B5EF4-FFF2-40B4-BE49-F238E27FC236}">
                <a16:creationId xmlns:a16="http://schemas.microsoft.com/office/drawing/2014/main" id="{18EDDF49-2879-B9A1-E085-48AD53EB4959}"/>
              </a:ext>
            </a:extLst>
          </p:cNvPr>
          <p:cNvCxnSpPr>
            <a:cxnSpLocks/>
            <a:stCxn id="20" idx="2"/>
          </p:cNvCxnSpPr>
          <p:nvPr/>
        </p:nvCxnSpPr>
        <p:spPr>
          <a:xfrm flipH="1">
            <a:off x="9715500" y="5469719"/>
            <a:ext cx="1483699" cy="104538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88607E5-D107-55B6-0465-357F954EDE92}"/>
              </a:ext>
            </a:extLst>
          </p:cNvPr>
          <p:cNvSpPr txBox="1"/>
          <p:nvPr/>
        </p:nvSpPr>
        <p:spPr>
          <a:xfrm>
            <a:off x="10096499" y="5100387"/>
            <a:ext cx="2205399" cy="369332"/>
          </a:xfrm>
          <a:prstGeom prst="rect">
            <a:avLst/>
          </a:prstGeom>
          <a:noFill/>
        </p:spPr>
        <p:txBody>
          <a:bodyPr wrap="square">
            <a:spAutoFit/>
          </a:bodyPr>
          <a:lstStyle/>
          <a:p>
            <a:pPr algn="ctr"/>
            <a:r>
              <a:rPr lang="en-US" b="1" dirty="0">
                <a:solidFill>
                  <a:srgbClr val="FF0000"/>
                </a:solidFill>
              </a:rPr>
              <a:t>Plate-type HXs</a:t>
            </a:r>
          </a:p>
        </p:txBody>
      </p:sp>
      <p:sp>
        <p:nvSpPr>
          <p:cNvPr id="36" name="TextBox 35">
            <a:extLst>
              <a:ext uri="{FF2B5EF4-FFF2-40B4-BE49-F238E27FC236}">
                <a16:creationId xmlns:a16="http://schemas.microsoft.com/office/drawing/2014/main" id="{231D7DA5-1540-C8E4-44F7-E72B980C6F8C}"/>
              </a:ext>
            </a:extLst>
          </p:cNvPr>
          <p:cNvSpPr txBox="1"/>
          <p:nvPr/>
        </p:nvSpPr>
        <p:spPr>
          <a:xfrm>
            <a:off x="171972" y="1325563"/>
            <a:ext cx="2205399" cy="861774"/>
          </a:xfrm>
          <a:prstGeom prst="rect">
            <a:avLst/>
          </a:prstGeom>
          <a:noFill/>
        </p:spPr>
        <p:txBody>
          <a:bodyPr wrap="square">
            <a:spAutoFit/>
          </a:bodyPr>
          <a:lstStyle/>
          <a:p>
            <a:pPr algn="ctr"/>
            <a:r>
              <a:rPr lang="en-US" b="1" dirty="0">
                <a:solidFill>
                  <a:srgbClr val="FF0000"/>
                </a:solidFill>
              </a:rPr>
              <a:t>3-pump operation </a:t>
            </a:r>
            <a:r>
              <a:rPr lang="en-US" sz="1600" b="1" dirty="0">
                <a:solidFill>
                  <a:srgbClr val="FF0000"/>
                </a:solidFill>
              </a:rPr>
              <a:t>(4</a:t>
            </a:r>
            <a:r>
              <a:rPr lang="en-US" sz="1600" b="1" baseline="30000" dirty="0">
                <a:solidFill>
                  <a:srgbClr val="FF0000"/>
                </a:solidFill>
              </a:rPr>
              <a:t>th</a:t>
            </a:r>
            <a:r>
              <a:rPr lang="en-US" sz="1600" b="1" dirty="0">
                <a:solidFill>
                  <a:srgbClr val="FF0000"/>
                </a:solidFill>
              </a:rPr>
              <a:t> pump not included in the model)</a:t>
            </a:r>
            <a:endParaRPr lang="en-US" b="1" dirty="0">
              <a:solidFill>
                <a:srgbClr val="FF0000"/>
              </a:solidFill>
            </a:endParaRPr>
          </a:p>
        </p:txBody>
      </p:sp>
    </p:spTree>
    <p:extLst>
      <p:ext uri="{BB962C8B-B14F-4D97-AF65-F5344CB8AC3E}">
        <p14:creationId xmlns:p14="http://schemas.microsoft.com/office/powerpoint/2010/main" val="201171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36"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0C8EA7B2-ABE4-9FB2-4358-83A2D60A1725}"/>
              </a:ext>
            </a:extLst>
          </p:cNvPr>
          <p:cNvPicPr>
            <a:picLocks noChangeAspect="1"/>
          </p:cNvPicPr>
          <p:nvPr/>
        </p:nvPicPr>
        <p:blipFill>
          <a:blip r:embed="rId3"/>
          <a:stretch>
            <a:fillRect/>
          </a:stretch>
        </p:blipFill>
        <p:spPr>
          <a:xfrm>
            <a:off x="6155055" y="1144110"/>
            <a:ext cx="2774762" cy="3169762"/>
          </a:xfrm>
          <a:prstGeom prst="rect">
            <a:avLst/>
          </a:prstGeom>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Thermal Hydraulics </a:t>
            </a:r>
            <a:r>
              <a:rPr lang="en-US" sz="3800" baseline="-25000"/>
              <a:t>Hot Channel in Nominal Operation</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21" name="Slide Number Placeholder 20">
            <a:extLst>
              <a:ext uri="{FF2B5EF4-FFF2-40B4-BE49-F238E27FC236}">
                <a16:creationId xmlns:a16="http://schemas.microsoft.com/office/drawing/2014/main" id="{E0294D03-FFDF-4AD9-A81B-040AF27145A4}"/>
              </a:ext>
            </a:extLst>
          </p:cNvPr>
          <p:cNvSpPr>
            <a:spLocks noGrp="1"/>
          </p:cNvSpPr>
          <p:nvPr>
            <p:ph type="sldNum" sz="quarter" idx="12"/>
          </p:nvPr>
        </p:nvSpPr>
        <p:spPr>
          <a:xfrm>
            <a:off x="9423400" y="6508432"/>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C45A3A-841E-C04D-A6C3-2A644B41F8F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54AD96E5-DBD6-8C41-302F-DB30C1FB2B7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8354" y="1325563"/>
            <a:ext cx="4388744" cy="4933996"/>
          </a:xfrm>
          <a:prstGeom prst="rect">
            <a:avLst/>
          </a:prstGeom>
          <a:noFill/>
          <a:ln>
            <a:noFill/>
          </a:ln>
        </p:spPr>
      </p:pic>
      <p:cxnSp>
        <p:nvCxnSpPr>
          <p:cNvPr id="19" name="Straight Arrow Connector 18">
            <a:extLst>
              <a:ext uri="{FF2B5EF4-FFF2-40B4-BE49-F238E27FC236}">
                <a16:creationId xmlns:a16="http://schemas.microsoft.com/office/drawing/2014/main" id="{40A75F5D-7405-CF30-B092-001DC5EB5E5D}"/>
              </a:ext>
            </a:extLst>
          </p:cNvPr>
          <p:cNvCxnSpPr>
            <a:cxnSpLocks/>
          </p:cNvCxnSpPr>
          <p:nvPr/>
        </p:nvCxnSpPr>
        <p:spPr>
          <a:xfrm>
            <a:off x="4375150" y="1536700"/>
            <a:ext cx="4373434" cy="1107646"/>
          </a:xfrm>
          <a:prstGeom prst="straightConnector1">
            <a:avLst/>
          </a:prstGeom>
          <a:ln w="19050">
            <a:solidFill>
              <a:srgbClr val="FF0000"/>
            </a:solidFill>
            <a:prstDash val="sysDot"/>
            <a:tailEnd type="triangle"/>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EC7B6C8D-1EF0-B8B1-A40C-39B6CA05C37B}"/>
              </a:ext>
            </a:extLst>
          </p:cNvPr>
          <p:cNvGraphicFramePr>
            <a:graphicFrameLocks noGrp="1"/>
          </p:cNvGraphicFramePr>
          <p:nvPr/>
        </p:nvGraphicFramePr>
        <p:xfrm>
          <a:off x="4673596" y="4405311"/>
          <a:ext cx="7496917" cy="2141776"/>
        </p:xfrm>
        <a:graphic>
          <a:graphicData uri="http://schemas.openxmlformats.org/drawingml/2006/table">
            <a:tbl>
              <a:tblPr firstRow="1" firstCol="1" bandRow="1"/>
              <a:tblGrid>
                <a:gridCol w="1113367">
                  <a:extLst>
                    <a:ext uri="{9D8B030D-6E8A-4147-A177-3AD203B41FA5}">
                      <a16:colId xmlns:a16="http://schemas.microsoft.com/office/drawing/2014/main" val="3429345291"/>
                    </a:ext>
                  </a:extLst>
                </a:gridCol>
                <a:gridCol w="1930082">
                  <a:extLst>
                    <a:ext uri="{9D8B030D-6E8A-4147-A177-3AD203B41FA5}">
                      <a16:colId xmlns:a16="http://schemas.microsoft.com/office/drawing/2014/main" val="1478934463"/>
                    </a:ext>
                  </a:extLst>
                </a:gridCol>
                <a:gridCol w="1113367">
                  <a:extLst>
                    <a:ext uri="{9D8B030D-6E8A-4147-A177-3AD203B41FA5}">
                      <a16:colId xmlns:a16="http://schemas.microsoft.com/office/drawing/2014/main" val="26377688"/>
                    </a:ext>
                  </a:extLst>
                </a:gridCol>
                <a:gridCol w="1113367">
                  <a:extLst>
                    <a:ext uri="{9D8B030D-6E8A-4147-A177-3AD203B41FA5}">
                      <a16:colId xmlns:a16="http://schemas.microsoft.com/office/drawing/2014/main" val="2818840396"/>
                    </a:ext>
                  </a:extLst>
                </a:gridCol>
                <a:gridCol w="1113367">
                  <a:extLst>
                    <a:ext uri="{9D8B030D-6E8A-4147-A177-3AD203B41FA5}">
                      <a16:colId xmlns:a16="http://schemas.microsoft.com/office/drawing/2014/main" val="4169110729"/>
                    </a:ext>
                  </a:extLst>
                </a:gridCol>
                <a:gridCol w="1113367">
                  <a:extLst>
                    <a:ext uri="{9D8B030D-6E8A-4147-A177-3AD203B41FA5}">
                      <a16:colId xmlns:a16="http://schemas.microsoft.com/office/drawing/2014/main" val="161359738"/>
                    </a:ext>
                  </a:extLst>
                </a:gridCol>
              </a:tblGrid>
              <a:tr h="247928">
                <a:tc rowSpan="2">
                  <a:txBody>
                    <a:bodyPr/>
                    <a:lstStyle/>
                    <a:p>
                      <a:pPr marL="0" marR="0" algn="ctr">
                        <a:spcBef>
                          <a:spcPts val="0"/>
                        </a:spcBef>
                        <a:spcAft>
                          <a:spcPts val="600"/>
                        </a:spcAft>
                      </a:pPr>
                      <a:r>
                        <a:rPr lang="en-US" sz="1800" b="1">
                          <a:effectLst/>
                          <a:latin typeface="Times New Roman" panose="02020603050405020304" pitchFamily="18" charset="0"/>
                          <a:ea typeface="Calibri" panose="020F0502020204030204" pitchFamily="34" charset="0"/>
                          <a:cs typeface="Arial" panose="020B0604020202020204" pitchFamily="34" charset="0"/>
                        </a:rPr>
                        <a:t>Safety Criterion</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marL="0" marR="0" algn="ctr">
                        <a:spcBef>
                          <a:spcPts val="0"/>
                        </a:spcBef>
                        <a:spcAft>
                          <a:spcPts val="600"/>
                        </a:spcAft>
                      </a:pPr>
                      <a:r>
                        <a:rPr lang="en-US" sz="1800" b="1">
                          <a:effectLst/>
                          <a:latin typeface="Times New Roman" panose="02020603050405020304" pitchFamily="18" charset="0"/>
                          <a:ea typeface="Calibri" panose="020F0502020204030204" pitchFamily="34" charset="0"/>
                          <a:cs typeface="Arial" panose="020B0604020202020204" pitchFamily="34" charset="0"/>
                        </a:rPr>
                        <a:t>Correlation</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600"/>
                        </a:spcAft>
                      </a:pPr>
                      <a:r>
                        <a:rPr lang="en-US" sz="1800" b="1">
                          <a:effectLst/>
                          <a:latin typeface="Times New Roman" panose="02020603050405020304" pitchFamily="18" charset="0"/>
                          <a:ea typeface="Calibri" panose="020F0502020204030204" pitchFamily="34" charset="0"/>
                          <a:cs typeface="Arial" panose="020B0604020202020204" pitchFamily="34" charset="0"/>
                        </a:rPr>
                        <a:t>NNS</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600"/>
                        </a:spcAft>
                      </a:pPr>
                      <a:r>
                        <a:rPr lang="en-US" sz="1800" b="1">
                          <a:effectLst/>
                          <a:latin typeface="Times New Roman" panose="02020603050405020304" pitchFamily="18" charset="0"/>
                          <a:ea typeface="Calibri" panose="020F0502020204030204" pitchFamily="34" charset="0"/>
                          <a:cs typeface="Arial" panose="020B0604020202020204" pitchFamily="34" charset="0"/>
                        </a:rPr>
                        <a:t>NNS</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600"/>
                        </a:spcAft>
                      </a:pPr>
                      <a:r>
                        <a:rPr lang="en-US" sz="1800" b="1">
                          <a:effectLst/>
                          <a:latin typeface="Times New Roman" panose="02020603050405020304" pitchFamily="18" charset="0"/>
                          <a:ea typeface="Calibri" panose="020F0502020204030204" pitchFamily="34" charset="0"/>
                          <a:cs typeface="Arial" panose="020B0604020202020204" pitchFamily="34" charset="0"/>
                        </a:rPr>
                        <a:t>NBSR</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600"/>
                        </a:spcAft>
                      </a:pPr>
                      <a:r>
                        <a:rPr lang="en-US" sz="1800" b="1">
                          <a:effectLst/>
                          <a:latin typeface="Times New Roman" panose="02020603050405020304" pitchFamily="18" charset="0"/>
                          <a:ea typeface="Calibri" panose="020F0502020204030204" pitchFamily="34" charset="0"/>
                          <a:cs typeface="Arial" panose="020B0604020202020204" pitchFamily="34" charset="0"/>
                        </a:rPr>
                        <a:t>NBSR</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b">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3902102872"/>
                  </a:ext>
                </a:extLst>
              </a:tr>
              <a:tr h="247928">
                <a:tc vMerge="1">
                  <a:txBody>
                    <a:bodyPr/>
                    <a:lstStyle/>
                    <a:p>
                      <a:endParaRPr lang="en-US"/>
                    </a:p>
                  </a:txBody>
                  <a:tcPr/>
                </a:tc>
                <a:tc vMerge="1">
                  <a:txBody>
                    <a:bodyPr/>
                    <a:lstStyle/>
                    <a:p>
                      <a:endParaRPr lang="en-US"/>
                    </a:p>
                  </a:txBody>
                  <a:tcPr/>
                </a:tc>
                <a:tc>
                  <a:txBody>
                    <a:bodyPr/>
                    <a:lstStyle/>
                    <a:p>
                      <a:pPr marL="0" marR="0" algn="ctr">
                        <a:spcBef>
                          <a:spcPts val="0"/>
                        </a:spcBef>
                        <a:spcAft>
                          <a:spcPts val="600"/>
                        </a:spcAft>
                      </a:pPr>
                      <a:r>
                        <a:rPr lang="en-US" sz="1200" b="1" i="1">
                          <a:effectLst/>
                          <a:latin typeface="Times New Roman" panose="02020603050405020304" pitchFamily="18" charset="0"/>
                          <a:ea typeface="Calibri" panose="020F0502020204030204" pitchFamily="34" charset="0"/>
                          <a:cs typeface="Arial" panose="020B0604020202020204" pitchFamily="34" charset="0"/>
                        </a:rPr>
                        <a:t>System</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600"/>
                        </a:spcAft>
                      </a:pPr>
                      <a:r>
                        <a:rPr lang="en-US" sz="1200" b="1" i="1">
                          <a:effectLst/>
                          <a:latin typeface="Times New Roman" panose="02020603050405020304" pitchFamily="18" charset="0"/>
                          <a:ea typeface="Calibri" panose="020F0502020204030204" pitchFamily="34" charset="0"/>
                          <a:cs typeface="Arial" panose="020B0604020202020204" pitchFamily="34" charset="0"/>
                        </a:rPr>
                        <a:t>Core (SU)</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600"/>
                        </a:spcAft>
                      </a:pPr>
                      <a:r>
                        <a:rPr lang="en-US" sz="1200" b="1" i="1">
                          <a:effectLst/>
                          <a:latin typeface="Times New Roman" panose="02020603050405020304" pitchFamily="18" charset="0"/>
                          <a:ea typeface="Calibri" panose="020F0502020204030204" pitchFamily="34" charset="0"/>
                          <a:cs typeface="Arial" panose="020B0604020202020204" pitchFamily="34" charset="0"/>
                        </a:rPr>
                        <a:t>HEU</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600"/>
                        </a:spcAft>
                      </a:pPr>
                      <a:r>
                        <a:rPr lang="en-US" sz="1200" b="1" i="1">
                          <a:effectLst/>
                          <a:latin typeface="Times New Roman" panose="02020603050405020304" pitchFamily="18" charset="0"/>
                          <a:ea typeface="Calibri" panose="020F0502020204030204" pitchFamily="34" charset="0"/>
                          <a:cs typeface="Arial" panose="020B0604020202020204" pitchFamily="34" charset="0"/>
                        </a:rPr>
                        <a:t>LEU</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35058250"/>
                  </a:ext>
                </a:extLst>
              </a:tr>
              <a:tr h="247928">
                <a:tc rowSpan="2">
                  <a:txBody>
                    <a:bodyPr/>
                    <a:lstStyle/>
                    <a:p>
                      <a:pPr marL="0" marR="0" algn="ctr">
                        <a:spcBef>
                          <a:spcPts val="0"/>
                        </a:spcBef>
                        <a:spcAft>
                          <a:spcPts val="600"/>
                        </a:spcAft>
                      </a:pPr>
                      <a:r>
                        <a:rPr lang="en-US" sz="18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CHFR</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chemeClr val="bg1">
                        <a:lumMod val="85000"/>
                      </a:schemeClr>
                    </a:solidFill>
                  </a:tcPr>
                </a:tc>
                <a:tc>
                  <a:txBody>
                    <a:bodyPr/>
                    <a:lstStyle/>
                    <a:p>
                      <a:pPr marL="0" marR="0" algn="ctr">
                        <a:spcBef>
                          <a:spcPts val="0"/>
                        </a:spcBef>
                        <a:spcAft>
                          <a:spcPts val="600"/>
                        </a:spcAft>
                      </a:pPr>
                      <a:r>
                        <a:rPr lang="en-US" sz="180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Mirshak</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3.03</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3.09</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3.04</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chemeClr val="bg1">
                        <a:lumMod val="85000"/>
                      </a:schemeClr>
                    </a:solidFill>
                  </a:tcPr>
                </a:tc>
                <a:extLst>
                  <a:ext uri="{0D108BD9-81ED-4DB2-BD59-A6C34878D82A}">
                    <a16:rowId xmlns:a16="http://schemas.microsoft.com/office/drawing/2014/main" val="1238074092"/>
                  </a:ext>
                </a:extLst>
              </a:tr>
              <a:tr h="247928">
                <a:tc vMerge="1">
                  <a:txBody>
                    <a:bodyPr/>
                    <a:lstStyle/>
                    <a:p>
                      <a:endParaRPr lang="en-US"/>
                    </a:p>
                  </a:txBody>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Sudo-Kaminaga</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3.22</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3.28</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a:noFill/>
                    </a:lnL>
                    <a:lnR>
                      <a:noFill/>
                    </a:lnR>
                    <a:lnT>
                      <a:noFill/>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3.99</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a:noFill/>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3.96</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a:noFill/>
                    </a:lnB>
                    <a:solidFill>
                      <a:schemeClr val="bg1">
                        <a:lumMod val="85000"/>
                      </a:schemeClr>
                    </a:solidFill>
                  </a:tcPr>
                </a:tc>
                <a:extLst>
                  <a:ext uri="{0D108BD9-81ED-4DB2-BD59-A6C34878D82A}">
                    <a16:rowId xmlns:a16="http://schemas.microsoft.com/office/drawing/2014/main" val="3940679220"/>
                  </a:ext>
                </a:extLst>
              </a:tr>
              <a:tr h="247928">
                <a:tc rowSpan="2">
                  <a:txBody>
                    <a:bodyPr/>
                    <a:lstStyle/>
                    <a:p>
                      <a:pPr marL="0" marR="0" algn="ctr">
                        <a:spcBef>
                          <a:spcPts val="0"/>
                        </a:spcBef>
                        <a:spcAft>
                          <a:spcPts val="600"/>
                        </a:spcAft>
                      </a:pPr>
                      <a:r>
                        <a:rPr lang="en-US" sz="1800" b="1">
                          <a:effectLst/>
                          <a:latin typeface="Times New Roman" panose="02020603050405020304" pitchFamily="18" charset="0"/>
                          <a:ea typeface="Calibri" panose="020F0502020204030204" pitchFamily="34" charset="0"/>
                          <a:cs typeface="Arial" panose="020B0604020202020204" pitchFamily="34" charset="0"/>
                        </a:rPr>
                        <a:t>OFIR</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Saha-Zuber</a:t>
                      </a:r>
                    </a:p>
                  </a:txBody>
                  <a:tcPr marL="68580" marR="68580" marT="0" marB="0" anchor="ctr">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7.17</a:t>
                      </a:r>
                    </a:p>
                  </a:txBody>
                  <a:tcPr marL="68580" marR="68580" marT="0" marB="0" anchor="ctr">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7.22</a:t>
                      </a:r>
                    </a:p>
                  </a:txBody>
                  <a:tcPr marL="68580" marR="68580" marT="0" marB="0">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5.50</a:t>
                      </a:r>
                    </a:p>
                  </a:txBody>
                  <a:tcPr marL="68580" marR="68580" marT="0" marB="0" anchor="ctr">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5.61</a:t>
                      </a:r>
                    </a:p>
                  </a:txBody>
                  <a:tcPr marL="68580" marR="68580" marT="0" marB="0" anchor="ctr">
                    <a:lnL>
                      <a:noFill/>
                    </a:lnL>
                    <a:lnR>
                      <a:noFill/>
                    </a:lnR>
                    <a:lnT>
                      <a:noFill/>
                    </a:lnT>
                    <a:lnB>
                      <a:noFill/>
                    </a:lnB>
                  </a:tcPr>
                </a:tc>
                <a:extLst>
                  <a:ext uri="{0D108BD9-81ED-4DB2-BD59-A6C34878D82A}">
                    <a16:rowId xmlns:a16="http://schemas.microsoft.com/office/drawing/2014/main" val="2731603143"/>
                  </a:ext>
                </a:extLst>
              </a:tr>
              <a:tr h="247928">
                <a:tc vMerge="1">
                  <a:txBody>
                    <a:bodyPr/>
                    <a:lstStyle/>
                    <a:p>
                      <a:endParaRPr lang="en-US"/>
                    </a:p>
                  </a:txBody>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Costa</a:t>
                      </a:r>
                    </a:p>
                  </a:txBody>
                  <a:tcPr marL="68580" marR="68580" marT="0" marB="0" anchor="ctr">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5.62</a:t>
                      </a:r>
                    </a:p>
                  </a:txBody>
                  <a:tcPr marL="68580" marR="68580" marT="0" marB="0" anchor="ctr">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5.48</a:t>
                      </a:r>
                    </a:p>
                  </a:txBody>
                  <a:tcPr marL="68580" marR="68580" marT="0" marB="0">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a:t>
                      </a:r>
                    </a:p>
                  </a:txBody>
                  <a:tcPr marL="68580" marR="68580" marT="0" marB="0" anchor="ctr">
                    <a:lnL>
                      <a:noFill/>
                    </a:lnL>
                    <a:lnR>
                      <a:noFill/>
                    </a:lnR>
                    <a:lnT>
                      <a:noFill/>
                    </a:lnT>
                    <a:lnB>
                      <a:noFill/>
                    </a:lnB>
                  </a:tcPr>
                </a:tc>
                <a:tc>
                  <a:txBody>
                    <a:bodyPr/>
                    <a:lstStyle/>
                    <a:p>
                      <a:pPr marL="0" marR="0" algn="ctr">
                        <a:spcBef>
                          <a:spcPts val="0"/>
                        </a:spcBef>
                        <a:spcAft>
                          <a:spcPts val="600"/>
                        </a:spcAft>
                      </a:pPr>
                      <a:r>
                        <a:rPr lang="en-US" sz="1800">
                          <a:effectLst/>
                          <a:latin typeface="Times New Roman" panose="02020603050405020304" pitchFamily="18" charset="0"/>
                          <a:ea typeface="Calibri" panose="020F0502020204030204" pitchFamily="34" charset="0"/>
                          <a:cs typeface="Arial" panose="020B0604020202020204" pitchFamily="34" charset="0"/>
                        </a:rPr>
                        <a:t>-</a:t>
                      </a:r>
                    </a:p>
                  </a:txBody>
                  <a:tcPr marL="68580" marR="68580" marT="0" marB="0" anchor="ctr">
                    <a:lnL>
                      <a:noFill/>
                    </a:lnL>
                    <a:lnR>
                      <a:noFill/>
                    </a:lnR>
                    <a:lnT>
                      <a:noFill/>
                    </a:lnT>
                    <a:lnB>
                      <a:noFill/>
                    </a:lnB>
                  </a:tcPr>
                </a:tc>
                <a:extLst>
                  <a:ext uri="{0D108BD9-81ED-4DB2-BD59-A6C34878D82A}">
                    <a16:rowId xmlns:a16="http://schemas.microsoft.com/office/drawing/2014/main" val="956467453"/>
                  </a:ext>
                </a:extLst>
              </a:tr>
              <a:tr h="495856">
                <a:tc>
                  <a:txBody>
                    <a:bodyPr/>
                    <a:lstStyle/>
                    <a:p>
                      <a:pPr marL="0" marR="0" algn="ctr">
                        <a:spcBef>
                          <a:spcPts val="0"/>
                        </a:spcBef>
                        <a:spcAft>
                          <a:spcPts val="600"/>
                        </a:spcAft>
                      </a:pPr>
                      <a:r>
                        <a:rPr lang="en-US" sz="18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ONBR</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marL="0" marR="0" algn="ctr">
                        <a:spcBef>
                          <a:spcPts val="0"/>
                        </a:spcBef>
                        <a:spcAft>
                          <a:spcPts val="600"/>
                        </a:spcAft>
                      </a:pPr>
                      <a:r>
                        <a:rPr lang="en-US" sz="180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Bergles-Rosenhow</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1.96</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2.15</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marL="0" marR="0" algn="ctr">
                        <a:spcBef>
                          <a:spcPts val="0"/>
                        </a:spcBef>
                        <a:spcAft>
                          <a:spcPts val="600"/>
                        </a:spcAft>
                      </a:pPr>
                      <a:r>
                        <a:rPr lang="en-US"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endParaRPr lang="en-US" sz="18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917372144"/>
                  </a:ext>
                </a:extLst>
              </a:tr>
            </a:tbl>
          </a:graphicData>
        </a:graphic>
      </p:graphicFrame>
    </p:spTree>
    <p:extLst>
      <p:ext uri="{BB962C8B-B14F-4D97-AF65-F5344CB8AC3E}">
        <p14:creationId xmlns:p14="http://schemas.microsoft.com/office/powerpoint/2010/main" val="186015164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Thermal Hydraulics (TH) </a:t>
            </a:r>
            <a:r>
              <a:rPr lang="en-US" sz="3800" baseline="-25000"/>
              <a:t>Safety Margins</a:t>
            </a:r>
            <a:endParaRPr lang="en-US" sz="380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a:xfrm>
            <a:off x="11823700" y="6597227"/>
            <a:ext cx="368300" cy="260773"/>
          </a:xfrm>
        </p:spPr>
        <p:txBody>
          <a:bodyPr/>
          <a:lstStyle/>
          <a:p>
            <a:fld id="{61C45A3A-841E-C04D-A6C3-2A644B41F8FE}" type="slidenum">
              <a:rPr lang="en-US" smtClean="0"/>
              <a:t>68</a:t>
            </a:fld>
            <a:endParaRPr lang="en-US"/>
          </a:p>
        </p:txBody>
      </p:sp>
      <p:graphicFrame>
        <p:nvGraphicFramePr>
          <p:cNvPr id="9" name="Table 8">
            <a:extLst>
              <a:ext uri="{FF2B5EF4-FFF2-40B4-BE49-F238E27FC236}">
                <a16:creationId xmlns:a16="http://schemas.microsoft.com/office/drawing/2014/main" id="{8235583F-D6E5-6828-96FB-3E05C9A7F0A1}"/>
              </a:ext>
            </a:extLst>
          </p:cNvPr>
          <p:cNvGraphicFramePr>
            <a:graphicFrameLocks noGrp="1"/>
          </p:cNvGraphicFramePr>
          <p:nvPr/>
        </p:nvGraphicFramePr>
        <p:xfrm>
          <a:off x="163004" y="3956358"/>
          <a:ext cx="11865991" cy="2436634"/>
        </p:xfrm>
        <a:graphic>
          <a:graphicData uri="http://schemas.openxmlformats.org/drawingml/2006/table">
            <a:tbl>
              <a:tblPr firstRow="1" firstCol="1" bandRow="1"/>
              <a:tblGrid>
                <a:gridCol w="1833118">
                  <a:extLst>
                    <a:ext uri="{9D8B030D-6E8A-4147-A177-3AD203B41FA5}">
                      <a16:colId xmlns:a16="http://schemas.microsoft.com/office/drawing/2014/main" val="314469023"/>
                    </a:ext>
                  </a:extLst>
                </a:gridCol>
                <a:gridCol w="1904873">
                  <a:extLst>
                    <a:ext uri="{9D8B030D-6E8A-4147-A177-3AD203B41FA5}">
                      <a16:colId xmlns:a16="http://schemas.microsoft.com/office/drawing/2014/main" val="3590146773"/>
                    </a:ext>
                  </a:extLst>
                </a:gridCol>
                <a:gridCol w="1625600">
                  <a:extLst>
                    <a:ext uri="{9D8B030D-6E8A-4147-A177-3AD203B41FA5}">
                      <a16:colId xmlns:a16="http://schemas.microsoft.com/office/drawing/2014/main" val="66166557"/>
                    </a:ext>
                  </a:extLst>
                </a:gridCol>
                <a:gridCol w="1625600">
                  <a:extLst>
                    <a:ext uri="{9D8B030D-6E8A-4147-A177-3AD203B41FA5}">
                      <a16:colId xmlns:a16="http://schemas.microsoft.com/office/drawing/2014/main" val="4089027138"/>
                    </a:ext>
                  </a:extLst>
                </a:gridCol>
                <a:gridCol w="1625600">
                  <a:extLst>
                    <a:ext uri="{9D8B030D-6E8A-4147-A177-3AD203B41FA5}">
                      <a16:colId xmlns:a16="http://schemas.microsoft.com/office/drawing/2014/main" val="1891815776"/>
                    </a:ext>
                  </a:extLst>
                </a:gridCol>
                <a:gridCol w="1625600">
                  <a:extLst>
                    <a:ext uri="{9D8B030D-6E8A-4147-A177-3AD203B41FA5}">
                      <a16:colId xmlns:a16="http://schemas.microsoft.com/office/drawing/2014/main" val="3451577409"/>
                    </a:ext>
                  </a:extLst>
                </a:gridCol>
                <a:gridCol w="1625600">
                  <a:extLst>
                    <a:ext uri="{9D8B030D-6E8A-4147-A177-3AD203B41FA5}">
                      <a16:colId xmlns:a16="http://schemas.microsoft.com/office/drawing/2014/main" val="275716893"/>
                    </a:ext>
                  </a:extLst>
                </a:gridCol>
              </a:tblGrid>
              <a:tr h="803612">
                <a:tc>
                  <a:txBody>
                    <a:bodyPr/>
                    <a:lstStyle/>
                    <a:p>
                      <a:pPr marL="0" marR="0" algn="ctr">
                        <a:spcBef>
                          <a:spcPts val="0"/>
                        </a:spcBef>
                        <a:spcAft>
                          <a:spcPts val="0"/>
                        </a:spcAft>
                      </a:pPr>
                      <a:r>
                        <a:rPr lang="en-US" sz="1800" b="1" kern="100">
                          <a:effectLst/>
                          <a:latin typeface="+mn-lt"/>
                          <a:ea typeface="Calibri" panose="020F0502020204030204" pitchFamily="34" charset="0"/>
                          <a:cs typeface="Times New Roman" panose="02020603050405020304" pitchFamily="18" charset="0"/>
                        </a:rPr>
                        <a:t>Safety Margin</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800" b="1" kern="100" dirty="0">
                          <a:effectLst/>
                          <a:latin typeface="+mn-lt"/>
                          <a:ea typeface="Calibri" panose="020F0502020204030204" pitchFamily="34" charset="0"/>
                          <a:cs typeface="Times New Roman" panose="02020603050405020304" pitchFamily="18" charset="0"/>
                        </a:rPr>
                        <a:t>Correlation</a:t>
                      </a:r>
                      <a:endParaRPr lang="en-US" sz="1800" kern="100" dirty="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800" b="1" kern="100">
                          <a:effectLst/>
                          <a:latin typeface="+mn-lt"/>
                          <a:ea typeface="Calibri" panose="020F0502020204030204" pitchFamily="34" charset="0"/>
                          <a:cs typeface="Times New Roman" panose="02020603050405020304" pitchFamily="18" charset="0"/>
                        </a:rPr>
                        <a:t>LOPA</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800" b="1" kern="100">
                          <a:effectLst/>
                          <a:latin typeface="+mn-lt"/>
                          <a:ea typeface="Calibri" panose="020F0502020204030204" pitchFamily="34" charset="0"/>
                          <a:cs typeface="Times New Roman" panose="02020603050405020304" pitchFamily="18" charset="0"/>
                        </a:rPr>
                        <a:t>LOHSA</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800" b="1" kern="100">
                          <a:effectLst/>
                          <a:latin typeface="+mn-lt"/>
                          <a:ea typeface="Calibri" panose="020F0502020204030204" pitchFamily="34" charset="0"/>
                          <a:cs typeface="Times New Roman" panose="02020603050405020304" pitchFamily="18" charset="0"/>
                        </a:rPr>
                        <a:t>RIA</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800" b="1" kern="100">
                          <a:effectLst/>
                          <a:latin typeface="+mn-lt"/>
                          <a:ea typeface="Calibri" panose="020F0502020204030204" pitchFamily="34" charset="0"/>
                          <a:cs typeface="Times New Roman" panose="02020603050405020304" pitchFamily="18" charset="0"/>
                        </a:rPr>
                        <a:t>LOFA - Seizure</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800" b="1" kern="100">
                          <a:effectLst/>
                          <a:latin typeface="+mn-lt"/>
                          <a:ea typeface="Calibri" panose="020F0502020204030204" pitchFamily="34" charset="0"/>
                          <a:cs typeface="Times New Roman" panose="02020603050405020304" pitchFamily="18" charset="0"/>
                        </a:rPr>
                        <a:t>LOFA - Failure</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66205538"/>
                  </a:ext>
                </a:extLst>
              </a:tr>
              <a:tr h="267871">
                <a:tc rowSpan="2">
                  <a:txBody>
                    <a:bodyPr/>
                    <a:lstStyle/>
                    <a:p>
                      <a:pPr marL="0" marR="0" algn="ctr">
                        <a:spcBef>
                          <a:spcPts val="600"/>
                        </a:spcBef>
                        <a:spcAft>
                          <a:spcPts val="0"/>
                        </a:spcAft>
                      </a:pPr>
                      <a:r>
                        <a:rPr lang="en-US" sz="1800" b="1" kern="100">
                          <a:solidFill>
                            <a:srgbClr val="000000"/>
                          </a:solidFill>
                          <a:effectLst/>
                          <a:latin typeface="+mn-lt"/>
                          <a:ea typeface="Calibri" panose="020F0502020204030204" pitchFamily="34" charset="0"/>
                          <a:cs typeface="Times New Roman" panose="02020603050405020304" pitchFamily="18" charset="0"/>
                        </a:rPr>
                        <a:t>CHFR</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Mirshak</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1800" kern="100" dirty="0">
                          <a:solidFill>
                            <a:srgbClr val="000000"/>
                          </a:solidFill>
                          <a:effectLst/>
                          <a:latin typeface="+mn-lt"/>
                          <a:ea typeface="Calibri" panose="020F0502020204030204" pitchFamily="34" charset="0"/>
                          <a:cs typeface="Times New Roman" panose="02020603050405020304" pitchFamily="18" charset="0"/>
                        </a:rPr>
                        <a:t>3.03</a:t>
                      </a:r>
                      <a:endParaRPr lang="en-US" sz="1800" kern="100" dirty="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2.81</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2.17</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2.85</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2.86</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extLst>
                  <a:ext uri="{0D108BD9-81ED-4DB2-BD59-A6C34878D82A}">
                    <a16:rowId xmlns:a16="http://schemas.microsoft.com/office/drawing/2014/main" val="1813203505"/>
                  </a:ext>
                </a:extLst>
              </a:tr>
              <a:tr h="535742">
                <a:tc vMerge="1">
                  <a:txBody>
                    <a:bodyPr/>
                    <a:lstStyle/>
                    <a:p>
                      <a:endParaRPr lang="en-US"/>
                    </a:p>
                  </a:txBody>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Sudo-Kaminaga</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tc>
                  <a:txBody>
                    <a:bodyPr/>
                    <a:lstStyle/>
                    <a:p>
                      <a:pPr marL="0" marR="0" algn="ctr">
                        <a:spcBef>
                          <a:spcPts val="600"/>
                        </a:spcBef>
                        <a:spcAft>
                          <a:spcPts val="0"/>
                        </a:spcAft>
                      </a:pPr>
                      <a:r>
                        <a:rPr lang="en-US" sz="1800" kern="100" dirty="0">
                          <a:solidFill>
                            <a:srgbClr val="000000"/>
                          </a:solidFill>
                          <a:effectLst/>
                          <a:latin typeface="+mn-lt"/>
                          <a:ea typeface="Calibri" panose="020F0502020204030204" pitchFamily="34" charset="0"/>
                          <a:cs typeface="Times New Roman" panose="02020603050405020304" pitchFamily="18" charset="0"/>
                        </a:rPr>
                        <a:t>2.70</a:t>
                      </a:r>
                      <a:endParaRPr lang="en-US" sz="1800" kern="100" dirty="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tc>
                  <a:txBody>
                    <a:bodyPr/>
                    <a:lstStyle/>
                    <a:p>
                      <a:pPr marL="0" marR="0" algn="ctr">
                        <a:spcBef>
                          <a:spcPts val="600"/>
                        </a:spcBef>
                        <a:spcAft>
                          <a:spcPts val="0"/>
                        </a:spcAft>
                      </a:pPr>
                      <a:r>
                        <a:rPr lang="en-US" sz="1800" kern="100" dirty="0">
                          <a:solidFill>
                            <a:srgbClr val="000000"/>
                          </a:solidFill>
                          <a:effectLst/>
                          <a:latin typeface="+mn-lt"/>
                          <a:ea typeface="Calibri" panose="020F0502020204030204" pitchFamily="34" charset="0"/>
                          <a:cs typeface="Times New Roman" panose="02020603050405020304" pitchFamily="18" charset="0"/>
                        </a:rPr>
                        <a:t>3.12</a:t>
                      </a:r>
                      <a:endParaRPr lang="en-US" sz="1800" kern="100" dirty="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2.36</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3.15</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tc>
                  <a:txBody>
                    <a:bodyPr/>
                    <a:lstStyle/>
                    <a:p>
                      <a:pPr marL="0" marR="0" algn="ctr">
                        <a:spcBef>
                          <a:spcPts val="600"/>
                        </a:spcBef>
                        <a:spcAft>
                          <a:spcPts val="0"/>
                        </a:spcAft>
                      </a:pPr>
                      <a:r>
                        <a:rPr lang="en-US" sz="1800" kern="100">
                          <a:solidFill>
                            <a:srgbClr val="000000"/>
                          </a:solidFill>
                          <a:effectLst/>
                          <a:latin typeface="+mn-lt"/>
                          <a:ea typeface="Calibri" panose="020F0502020204030204" pitchFamily="34" charset="0"/>
                          <a:cs typeface="Times New Roman" panose="02020603050405020304" pitchFamily="18" charset="0"/>
                        </a:rPr>
                        <a:t>3.16</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extLst>
                  <a:ext uri="{0D108BD9-81ED-4DB2-BD59-A6C34878D82A}">
                    <a16:rowId xmlns:a16="http://schemas.microsoft.com/office/drawing/2014/main" val="4056679761"/>
                  </a:ext>
                </a:extLst>
              </a:tr>
              <a:tr h="267871">
                <a:tc rowSpan="2">
                  <a:txBody>
                    <a:bodyPr/>
                    <a:lstStyle/>
                    <a:p>
                      <a:pPr marL="0" marR="0" algn="ctr">
                        <a:spcBef>
                          <a:spcPts val="600"/>
                        </a:spcBef>
                        <a:spcAft>
                          <a:spcPts val="0"/>
                        </a:spcAft>
                      </a:pPr>
                      <a:r>
                        <a:rPr lang="en-US" sz="1800" b="1" kern="100">
                          <a:effectLst/>
                          <a:latin typeface="+mn-lt"/>
                          <a:ea typeface="Calibri" panose="020F0502020204030204" pitchFamily="34" charset="0"/>
                          <a:cs typeface="Times New Roman" panose="02020603050405020304" pitchFamily="18" charset="0"/>
                        </a:rPr>
                        <a:t>OFIR</a:t>
                      </a:r>
                      <a:endParaRPr lang="en-US" sz="18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Costa</a:t>
                      </a:r>
                    </a:p>
                  </a:txBody>
                  <a:tcPr marL="68580" marR="68580" marT="0" marB="0" anchor="ctr">
                    <a:lnL>
                      <a:noFill/>
                    </a:lnL>
                    <a:lnR>
                      <a:noFill/>
                    </a:lnR>
                    <a:lnT>
                      <a:noFill/>
                    </a:lnT>
                    <a:lnB>
                      <a:noFill/>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2.72</a:t>
                      </a:r>
                    </a:p>
                  </a:txBody>
                  <a:tcPr marL="68580" marR="68580" marT="0" marB="0" anchor="ctr">
                    <a:lnL>
                      <a:noFill/>
                    </a:lnL>
                    <a:lnR>
                      <a:noFill/>
                    </a:lnR>
                    <a:lnT>
                      <a:noFill/>
                    </a:lnT>
                    <a:lnB>
                      <a:noFill/>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4.04</a:t>
                      </a:r>
                    </a:p>
                  </a:txBody>
                  <a:tcPr marL="68580" marR="68580" marT="0" marB="0" anchor="ctr">
                    <a:lnL>
                      <a:noFill/>
                    </a:lnL>
                    <a:lnR>
                      <a:noFill/>
                    </a:lnR>
                    <a:lnT>
                      <a:noFill/>
                    </a:lnT>
                    <a:lnB>
                      <a:noFill/>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3.62</a:t>
                      </a:r>
                    </a:p>
                  </a:txBody>
                  <a:tcPr marL="68580" marR="68580" marT="0" marB="0" anchor="ctr">
                    <a:lnL>
                      <a:noFill/>
                    </a:lnL>
                    <a:lnR>
                      <a:noFill/>
                    </a:lnR>
                    <a:lnT>
                      <a:noFill/>
                    </a:lnT>
                    <a:lnB>
                      <a:noFill/>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5.53</a:t>
                      </a:r>
                    </a:p>
                  </a:txBody>
                  <a:tcPr marL="68580" marR="68580" marT="0" marB="0" anchor="ctr">
                    <a:lnL>
                      <a:noFill/>
                    </a:lnL>
                    <a:lnR>
                      <a:noFill/>
                    </a:lnR>
                    <a:lnT>
                      <a:noFill/>
                    </a:lnT>
                    <a:lnB>
                      <a:noFill/>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5.56</a:t>
                      </a:r>
                    </a:p>
                  </a:txBody>
                  <a:tcPr marL="68580" marR="68580" marT="0" marB="0" anchor="ctr">
                    <a:lnL>
                      <a:noFill/>
                    </a:lnL>
                    <a:lnR>
                      <a:noFill/>
                    </a:lnR>
                    <a:lnT>
                      <a:noFill/>
                    </a:lnT>
                    <a:lnB>
                      <a:noFill/>
                    </a:lnB>
                    <a:noFill/>
                  </a:tcPr>
                </a:tc>
                <a:extLst>
                  <a:ext uri="{0D108BD9-81ED-4DB2-BD59-A6C34878D82A}">
                    <a16:rowId xmlns:a16="http://schemas.microsoft.com/office/drawing/2014/main" val="2544336217"/>
                  </a:ext>
                </a:extLst>
              </a:tr>
              <a:tr h="267871">
                <a:tc vMerge="1">
                  <a:txBody>
                    <a:bodyPr/>
                    <a:lstStyle/>
                    <a:p>
                      <a:endParaRPr lang="en-US"/>
                    </a:p>
                  </a:txBody>
                  <a:tcPr/>
                </a:tc>
                <a:tc>
                  <a:txBody>
                    <a:bodyPr/>
                    <a:lstStyle/>
                    <a:p>
                      <a:pPr marL="0" marR="0" algn="ctr">
                        <a:spcBef>
                          <a:spcPts val="600"/>
                        </a:spcBef>
                        <a:spcAft>
                          <a:spcPts val="0"/>
                        </a:spcAft>
                      </a:pPr>
                      <a:r>
                        <a:rPr lang="en-US" sz="1800" kern="100" dirty="0">
                          <a:effectLst/>
                          <a:latin typeface="+mn-lt"/>
                          <a:ea typeface="Calibri" panose="020F0502020204030204" pitchFamily="34" charset="0"/>
                          <a:cs typeface="Times New Roman" panose="02020603050405020304" pitchFamily="18" charset="0"/>
                        </a:rPr>
                        <a:t>Saha-Zuber</a:t>
                      </a: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7.17</a:t>
                      </a: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5.14</a:t>
                      </a: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4.61</a:t>
                      </a: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1800" kern="100">
                          <a:effectLst/>
                          <a:latin typeface="+mn-lt"/>
                          <a:ea typeface="Calibri" panose="020F0502020204030204" pitchFamily="34" charset="0"/>
                          <a:cs typeface="Times New Roman" panose="02020603050405020304" pitchFamily="18" charset="0"/>
                        </a:rPr>
                        <a:t>5.75</a:t>
                      </a: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1800" kern="100" dirty="0">
                          <a:effectLst/>
                          <a:latin typeface="+mn-lt"/>
                          <a:ea typeface="Calibri" panose="020F0502020204030204" pitchFamily="34" charset="0"/>
                          <a:cs typeface="Times New Roman" panose="02020603050405020304" pitchFamily="18" charset="0"/>
                        </a:rPr>
                        <a:t>5.83</a:t>
                      </a:r>
                    </a:p>
                  </a:txBody>
                  <a:tcPr marL="68580" marR="68580" marT="0" marB="0" anchor="ctr">
                    <a:lnL>
                      <a:noFill/>
                    </a:lnL>
                    <a:lnR>
                      <a:noFill/>
                    </a:lnR>
                    <a:lnT>
                      <a:noFill/>
                    </a:lnT>
                    <a:lnB w="12700" cap="flat" cmpd="sng" algn="ctr">
                      <a:noFill/>
                      <a:prstDash val="solid"/>
                      <a:round/>
                      <a:headEnd type="none" w="med" len="med"/>
                      <a:tailEnd type="none" w="med" len="med"/>
                    </a:lnB>
                    <a:noFill/>
                  </a:tcPr>
                </a:tc>
                <a:extLst>
                  <a:ext uri="{0D108BD9-81ED-4DB2-BD59-A6C34878D82A}">
                    <a16:rowId xmlns:a16="http://schemas.microsoft.com/office/drawing/2014/main" val="1436583601"/>
                  </a:ext>
                </a:extLst>
              </a:tr>
              <a:tr h="51673">
                <a:tc>
                  <a:txBody>
                    <a:bodyPr/>
                    <a:lstStyle/>
                    <a:p>
                      <a:pPr marL="0" marR="0" algn="ctr">
                        <a:spcBef>
                          <a:spcPts val="600"/>
                        </a:spcBef>
                        <a:spcAft>
                          <a:spcPts val="0"/>
                        </a:spcAft>
                      </a:pPr>
                      <a:r>
                        <a:rPr lang="en-US" sz="1800" b="1" kern="100" dirty="0">
                          <a:effectLst/>
                          <a:latin typeface="+mn-lt"/>
                          <a:ea typeface="Calibri" panose="020F0502020204030204" pitchFamily="34" charset="0"/>
                          <a:cs typeface="Times New Roman" panose="02020603050405020304" pitchFamily="18" charset="0"/>
                        </a:rPr>
                        <a:t>ONBR</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US" sz="1800" b="0" kern="100" dirty="0">
                          <a:effectLst/>
                          <a:latin typeface="+mn-lt"/>
                          <a:ea typeface="Calibri" panose="020F0502020204030204" pitchFamily="34" charset="0"/>
                          <a:cs typeface="Times New Roman" panose="02020603050405020304" pitchFamily="18" charset="0"/>
                        </a:rPr>
                        <a:t>Bergles-</a:t>
                      </a:r>
                      <a:r>
                        <a:rPr lang="en-US" sz="1800" b="0" kern="100" dirty="0" err="1">
                          <a:effectLst/>
                          <a:latin typeface="+mn-lt"/>
                          <a:ea typeface="Calibri" panose="020F0502020204030204" pitchFamily="34" charset="0"/>
                          <a:cs typeface="Times New Roman" panose="02020603050405020304" pitchFamily="18" charset="0"/>
                        </a:rPr>
                        <a:t>Rohsenow</a:t>
                      </a:r>
                      <a:endParaRPr lang="en-US" sz="1800" b="0" kern="100" dirty="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spcBef>
                          <a:spcPts val="600"/>
                        </a:spcBef>
                        <a:spcAft>
                          <a:spcPts val="0"/>
                        </a:spcAft>
                      </a:pPr>
                      <a:r>
                        <a:rPr lang="en-US" sz="1800" kern="100" dirty="0">
                          <a:effectLst/>
                          <a:latin typeface="+mn-lt"/>
                          <a:ea typeface="Calibri" panose="020F0502020204030204" pitchFamily="34" charset="0"/>
                          <a:cs typeface="Times New Roman" panose="02020603050405020304" pitchFamily="18" charset="0"/>
                        </a:rPr>
                        <a:t>1.34</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spcBef>
                          <a:spcPts val="600"/>
                        </a:spcBef>
                        <a:spcAft>
                          <a:spcPts val="0"/>
                        </a:spcAft>
                      </a:pPr>
                      <a:r>
                        <a:rPr lang="en-US" sz="1800" kern="100" dirty="0">
                          <a:effectLst/>
                          <a:latin typeface="+mn-lt"/>
                          <a:ea typeface="Calibri" panose="020F0502020204030204" pitchFamily="34" charset="0"/>
                          <a:cs typeface="Times New Roman" panose="02020603050405020304" pitchFamily="18" charset="0"/>
                        </a:rPr>
                        <a:t>1.81</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spcBef>
                          <a:spcPts val="600"/>
                        </a:spcBef>
                        <a:spcAft>
                          <a:spcPts val="0"/>
                        </a:spcAft>
                      </a:pPr>
                      <a:r>
                        <a:rPr lang="en-US" sz="1800" kern="100" dirty="0">
                          <a:effectLst/>
                          <a:latin typeface="+mn-lt"/>
                          <a:ea typeface="Calibri" panose="020F0502020204030204" pitchFamily="34" charset="0"/>
                          <a:cs typeface="Times New Roman" panose="02020603050405020304" pitchFamily="18" charset="0"/>
                        </a:rPr>
                        <a:t>1.49</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spcBef>
                          <a:spcPts val="600"/>
                        </a:spcBef>
                        <a:spcAft>
                          <a:spcPts val="0"/>
                        </a:spcAft>
                      </a:pPr>
                      <a:r>
                        <a:rPr lang="en-US" sz="1800" kern="100" dirty="0">
                          <a:effectLst/>
                          <a:latin typeface="+mn-lt"/>
                          <a:ea typeface="Calibri" panose="020F0502020204030204" pitchFamily="34" charset="0"/>
                          <a:cs typeface="Times New Roman" panose="02020603050405020304" pitchFamily="18" charset="0"/>
                        </a:rPr>
                        <a:t>1.68</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spcBef>
                          <a:spcPts val="600"/>
                        </a:spcBef>
                        <a:spcAft>
                          <a:spcPts val="0"/>
                        </a:spcAft>
                      </a:pPr>
                      <a:r>
                        <a:rPr lang="en-US" sz="1800" kern="100" dirty="0">
                          <a:effectLst/>
                          <a:latin typeface="+mn-lt"/>
                          <a:ea typeface="Calibri" panose="020F0502020204030204" pitchFamily="34" charset="0"/>
                          <a:cs typeface="Times New Roman" panose="02020603050405020304" pitchFamily="18" charset="0"/>
                        </a:rPr>
                        <a:t>1.89</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081967261"/>
                  </a:ext>
                </a:extLst>
              </a:tr>
            </a:tbl>
          </a:graphicData>
        </a:graphic>
      </p:graphicFrame>
      <p:graphicFrame>
        <p:nvGraphicFramePr>
          <p:cNvPr id="11" name="Table 10">
            <a:extLst>
              <a:ext uri="{FF2B5EF4-FFF2-40B4-BE49-F238E27FC236}">
                <a16:creationId xmlns:a16="http://schemas.microsoft.com/office/drawing/2014/main" id="{1E88E322-28D6-E7C8-CC40-182D9ACFC594}"/>
              </a:ext>
            </a:extLst>
          </p:cNvPr>
          <p:cNvGraphicFramePr>
            <a:graphicFrameLocks noGrp="1"/>
          </p:cNvGraphicFramePr>
          <p:nvPr/>
        </p:nvGraphicFramePr>
        <p:xfrm>
          <a:off x="2243296" y="1587129"/>
          <a:ext cx="7177088" cy="1828800"/>
        </p:xfrm>
        <a:graphic>
          <a:graphicData uri="http://schemas.openxmlformats.org/drawingml/2006/table">
            <a:tbl>
              <a:tblPr firstRow="1" firstCol="1" bandRow="1"/>
              <a:tblGrid>
                <a:gridCol w="2391680">
                  <a:extLst>
                    <a:ext uri="{9D8B030D-6E8A-4147-A177-3AD203B41FA5}">
                      <a16:colId xmlns:a16="http://schemas.microsoft.com/office/drawing/2014/main" val="955646187"/>
                    </a:ext>
                  </a:extLst>
                </a:gridCol>
                <a:gridCol w="2392704">
                  <a:extLst>
                    <a:ext uri="{9D8B030D-6E8A-4147-A177-3AD203B41FA5}">
                      <a16:colId xmlns:a16="http://schemas.microsoft.com/office/drawing/2014/main" val="1261861926"/>
                    </a:ext>
                  </a:extLst>
                </a:gridCol>
                <a:gridCol w="2392704">
                  <a:extLst>
                    <a:ext uri="{9D8B030D-6E8A-4147-A177-3AD203B41FA5}">
                      <a16:colId xmlns:a16="http://schemas.microsoft.com/office/drawing/2014/main" val="2463000543"/>
                    </a:ext>
                  </a:extLst>
                </a:gridCol>
              </a:tblGrid>
              <a:tr h="0">
                <a:tc>
                  <a:txBody>
                    <a:bodyPr/>
                    <a:lstStyle/>
                    <a:p>
                      <a:pPr marL="0" marR="0" algn="ctr">
                        <a:spcBef>
                          <a:spcPts val="0"/>
                        </a:spcBef>
                        <a:spcAft>
                          <a:spcPts val="0"/>
                        </a:spcAft>
                      </a:pPr>
                      <a:r>
                        <a:rPr lang="en-US" sz="2000" b="1" kern="100">
                          <a:effectLst/>
                          <a:latin typeface="+mn-lt"/>
                          <a:ea typeface="Calibri" panose="020F0502020204030204" pitchFamily="34" charset="0"/>
                          <a:cs typeface="Times New Roman" panose="02020603050405020304" pitchFamily="18" charset="0"/>
                        </a:rPr>
                        <a:t>Safety Margin</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2000" b="1" kern="100">
                          <a:effectLst/>
                          <a:latin typeface="+mn-lt"/>
                          <a:ea typeface="Calibri" panose="020F0502020204030204" pitchFamily="34" charset="0"/>
                          <a:cs typeface="Times New Roman" panose="02020603050405020304" pitchFamily="18" charset="0"/>
                        </a:rPr>
                        <a:t>Correlation</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2000" b="1" kern="100">
                          <a:effectLst/>
                          <a:latin typeface="+mn-lt"/>
                          <a:ea typeface="Calibri" panose="020F0502020204030204" pitchFamily="34" charset="0"/>
                          <a:cs typeface="Times New Roman" panose="02020603050405020304" pitchFamily="18" charset="0"/>
                        </a:rPr>
                        <a:t>TRACE Model</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33383647"/>
                  </a:ext>
                </a:extLst>
              </a:tr>
              <a:tr h="0">
                <a:tc rowSpan="2">
                  <a:txBody>
                    <a:bodyPr/>
                    <a:lstStyle/>
                    <a:p>
                      <a:pPr marL="0" marR="0" algn="ctr">
                        <a:spcBef>
                          <a:spcPts val="600"/>
                        </a:spcBef>
                        <a:spcAft>
                          <a:spcPts val="0"/>
                        </a:spcAft>
                      </a:pPr>
                      <a:r>
                        <a:rPr lang="en-US" sz="2000" b="1" kern="100">
                          <a:solidFill>
                            <a:srgbClr val="000000"/>
                          </a:solidFill>
                          <a:effectLst/>
                          <a:latin typeface="+mn-lt"/>
                          <a:ea typeface="Calibri" panose="020F0502020204030204" pitchFamily="34" charset="0"/>
                          <a:cs typeface="Times New Roman" panose="02020603050405020304" pitchFamily="18" charset="0"/>
                        </a:rPr>
                        <a:t>CHFR</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2000" kern="100">
                          <a:solidFill>
                            <a:srgbClr val="000000"/>
                          </a:solidFill>
                          <a:effectLst/>
                          <a:latin typeface="+mn-lt"/>
                          <a:ea typeface="Calibri" panose="020F0502020204030204" pitchFamily="34" charset="0"/>
                          <a:cs typeface="Times New Roman" panose="02020603050405020304" pitchFamily="18" charset="0"/>
                        </a:rPr>
                        <a:t>Mirshak</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tc>
                  <a:txBody>
                    <a:bodyPr/>
                    <a:lstStyle/>
                    <a:p>
                      <a:pPr marL="0" marR="0" algn="ctr">
                        <a:spcBef>
                          <a:spcPts val="600"/>
                        </a:spcBef>
                        <a:spcAft>
                          <a:spcPts val="0"/>
                        </a:spcAft>
                      </a:pPr>
                      <a:r>
                        <a:rPr lang="en-US" sz="2000" kern="100">
                          <a:solidFill>
                            <a:srgbClr val="000000"/>
                          </a:solidFill>
                          <a:effectLst/>
                          <a:latin typeface="+mn-lt"/>
                          <a:ea typeface="Calibri" panose="020F0502020204030204" pitchFamily="34" charset="0"/>
                          <a:cs typeface="Times New Roman" panose="02020603050405020304" pitchFamily="18" charset="0"/>
                        </a:rPr>
                        <a:t>3.03</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solidFill>
                      <a:srgbClr val="E7E6E6"/>
                    </a:solidFill>
                  </a:tcPr>
                </a:tc>
                <a:extLst>
                  <a:ext uri="{0D108BD9-81ED-4DB2-BD59-A6C34878D82A}">
                    <a16:rowId xmlns:a16="http://schemas.microsoft.com/office/drawing/2014/main" val="876654122"/>
                  </a:ext>
                </a:extLst>
              </a:tr>
              <a:tr h="0">
                <a:tc vMerge="1">
                  <a:txBody>
                    <a:bodyPr/>
                    <a:lstStyle/>
                    <a:p>
                      <a:endParaRPr lang="en-US"/>
                    </a:p>
                  </a:txBody>
                  <a:tcPr/>
                </a:tc>
                <a:tc>
                  <a:txBody>
                    <a:bodyPr/>
                    <a:lstStyle/>
                    <a:p>
                      <a:pPr marL="0" marR="0" algn="ctr">
                        <a:spcBef>
                          <a:spcPts val="600"/>
                        </a:spcBef>
                        <a:spcAft>
                          <a:spcPts val="0"/>
                        </a:spcAft>
                      </a:pPr>
                      <a:r>
                        <a:rPr lang="en-US" sz="2000" kern="100">
                          <a:solidFill>
                            <a:srgbClr val="000000"/>
                          </a:solidFill>
                          <a:effectLst/>
                          <a:latin typeface="+mn-lt"/>
                          <a:ea typeface="Calibri" panose="020F0502020204030204" pitchFamily="34" charset="0"/>
                          <a:cs typeface="Times New Roman" panose="02020603050405020304" pitchFamily="18" charset="0"/>
                        </a:rPr>
                        <a:t>Sudo-Kaminaga</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tc>
                  <a:txBody>
                    <a:bodyPr/>
                    <a:lstStyle/>
                    <a:p>
                      <a:pPr marL="0" marR="0" algn="ctr">
                        <a:spcBef>
                          <a:spcPts val="600"/>
                        </a:spcBef>
                        <a:spcAft>
                          <a:spcPts val="0"/>
                        </a:spcAft>
                      </a:pPr>
                      <a:r>
                        <a:rPr lang="en-US" sz="2000" kern="100" dirty="0">
                          <a:solidFill>
                            <a:srgbClr val="000000"/>
                          </a:solidFill>
                          <a:effectLst/>
                          <a:latin typeface="+mn-lt"/>
                          <a:ea typeface="Calibri" panose="020F0502020204030204" pitchFamily="34" charset="0"/>
                          <a:cs typeface="Times New Roman" panose="02020603050405020304" pitchFamily="18" charset="0"/>
                        </a:rPr>
                        <a:t>3.22</a:t>
                      </a:r>
                      <a:endParaRPr lang="en-US" sz="2000" kern="100" dirty="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a:noFill/>
                    </a:lnB>
                    <a:solidFill>
                      <a:srgbClr val="E7E6E6"/>
                    </a:solidFill>
                  </a:tcPr>
                </a:tc>
                <a:extLst>
                  <a:ext uri="{0D108BD9-81ED-4DB2-BD59-A6C34878D82A}">
                    <a16:rowId xmlns:a16="http://schemas.microsoft.com/office/drawing/2014/main" val="746786899"/>
                  </a:ext>
                </a:extLst>
              </a:tr>
              <a:tr h="0">
                <a:tc rowSpan="2">
                  <a:txBody>
                    <a:bodyPr/>
                    <a:lstStyle/>
                    <a:p>
                      <a:pPr marL="0" marR="0" algn="ctr">
                        <a:spcBef>
                          <a:spcPts val="600"/>
                        </a:spcBef>
                        <a:spcAft>
                          <a:spcPts val="0"/>
                        </a:spcAft>
                      </a:pPr>
                      <a:r>
                        <a:rPr lang="en-US" sz="2000" b="1" kern="100" dirty="0">
                          <a:effectLst/>
                          <a:latin typeface="+mn-lt"/>
                          <a:ea typeface="Calibri" panose="020F0502020204030204" pitchFamily="34" charset="0"/>
                          <a:cs typeface="Times New Roman" panose="02020603050405020304" pitchFamily="18" charset="0"/>
                        </a:rPr>
                        <a:t>OFIR</a:t>
                      </a:r>
                      <a:endParaRPr lang="en-US" sz="2000" kern="100" dirty="0">
                        <a:effectLst/>
                        <a:latin typeface="+mn-lt"/>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2000" kern="100">
                          <a:effectLst/>
                          <a:latin typeface="+mn-lt"/>
                          <a:ea typeface="Calibri" panose="020F0502020204030204" pitchFamily="34" charset="0"/>
                          <a:cs typeface="Times New Roman" panose="02020603050405020304" pitchFamily="18" charset="0"/>
                        </a:rPr>
                        <a:t>Costa</a:t>
                      </a:r>
                    </a:p>
                  </a:txBody>
                  <a:tcPr marL="68580" marR="68580" marT="0" marB="0" anchor="ctr">
                    <a:lnL>
                      <a:noFill/>
                    </a:lnL>
                    <a:lnR>
                      <a:noFill/>
                    </a:lnR>
                    <a:lnT>
                      <a:noFill/>
                    </a:lnT>
                    <a:lnB>
                      <a:noFill/>
                    </a:lnB>
                    <a:noFill/>
                  </a:tcPr>
                </a:tc>
                <a:tc>
                  <a:txBody>
                    <a:bodyPr/>
                    <a:lstStyle/>
                    <a:p>
                      <a:pPr marL="0" marR="0" algn="ctr">
                        <a:spcBef>
                          <a:spcPts val="600"/>
                        </a:spcBef>
                        <a:spcAft>
                          <a:spcPts val="0"/>
                        </a:spcAft>
                      </a:pPr>
                      <a:r>
                        <a:rPr lang="en-US" sz="2000" kern="100">
                          <a:effectLst/>
                          <a:latin typeface="+mn-lt"/>
                          <a:ea typeface="Calibri" panose="020F0502020204030204" pitchFamily="34" charset="0"/>
                          <a:cs typeface="Times New Roman" panose="02020603050405020304" pitchFamily="18" charset="0"/>
                        </a:rPr>
                        <a:t>5.62</a:t>
                      </a:r>
                    </a:p>
                  </a:txBody>
                  <a:tcPr marL="68580" marR="68580" marT="0" marB="0" anchor="ctr">
                    <a:lnL>
                      <a:noFill/>
                    </a:lnL>
                    <a:lnR>
                      <a:noFill/>
                    </a:lnR>
                    <a:lnT>
                      <a:noFill/>
                    </a:lnT>
                    <a:lnB>
                      <a:noFill/>
                    </a:lnB>
                    <a:noFill/>
                  </a:tcPr>
                </a:tc>
                <a:extLst>
                  <a:ext uri="{0D108BD9-81ED-4DB2-BD59-A6C34878D82A}">
                    <a16:rowId xmlns:a16="http://schemas.microsoft.com/office/drawing/2014/main" val="3464158699"/>
                  </a:ext>
                </a:extLst>
              </a:tr>
              <a:tr h="0">
                <a:tc vMerge="1">
                  <a:txBody>
                    <a:bodyPr/>
                    <a:lstStyle/>
                    <a:p>
                      <a:endParaRPr lang="en-US"/>
                    </a:p>
                  </a:txBody>
                  <a:tcPr/>
                </a:tc>
                <a:tc>
                  <a:txBody>
                    <a:bodyPr/>
                    <a:lstStyle/>
                    <a:p>
                      <a:pPr marL="0" marR="0" algn="ctr">
                        <a:spcBef>
                          <a:spcPts val="600"/>
                        </a:spcBef>
                        <a:spcAft>
                          <a:spcPts val="0"/>
                        </a:spcAft>
                      </a:pPr>
                      <a:r>
                        <a:rPr lang="en-US" sz="2000" kern="100">
                          <a:effectLst/>
                          <a:latin typeface="+mn-lt"/>
                          <a:ea typeface="Calibri" panose="020F0502020204030204" pitchFamily="34" charset="0"/>
                          <a:cs typeface="Times New Roman" panose="02020603050405020304" pitchFamily="18" charset="0"/>
                        </a:rPr>
                        <a:t>Saha-Zuber</a:t>
                      </a:r>
                    </a:p>
                  </a:txBody>
                  <a:tcPr marL="68580" marR="68580" marT="0" marB="0" anchor="ctr">
                    <a:lnL>
                      <a:noFill/>
                    </a:lnL>
                    <a:lnR>
                      <a:noFill/>
                    </a:lnR>
                    <a:lnT>
                      <a:noFill/>
                    </a:lnT>
                    <a:lnB w="12700" cap="flat" cmpd="sng" algn="ctr">
                      <a:noFill/>
                      <a:prstDash val="solid"/>
                      <a:round/>
                      <a:headEnd type="none" w="med" len="med"/>
                      <a:tailEnd type="none" w="med" len="med"/>
                    </a:lnB>
                    <a:noFill/>
                  </a:tcPr>
                </a:tc>
                <a:tc>
                  <a:txBody>
                    <a:bodyPr/>
                    <a:lstStyle/>
                    <a:p>
                      <a:pPr marL="0" marR="0" algn="ctr">
                        <a:spcBef>
                          <a:spcPts val="600"/>
                        </a:spcBef>
                        <a:spcAft>
                          <a:spcPts val="0"/>
                        </a:spcAft>
                      </a:pPr>
                      <a:r>
                        <a:rPr lang="en-US" sz="2000" kern="100" dirty="0">
                          <a:effectLst/>
                          <a:latin typeface="+mn-lt"/>
                          <a:ea typeface="Calibri" panose="020F0502020204030204" pitchFamily="34" charset="0"/>
                          <a:cs typeface="Times New Roman" panose="02020603050405020304" pitchFamily="18" charset="0"/>
                        </a:rPr>
                        <a:t>7.17</a:t>
                      </a:r>
                    </a:p>
                  </a:txBody>
                  <a:tcPr marL="68580" marR="68580" marT="0" marB="0" anchor="ctr">
                    <a:lnL>
                      <a:noFill/>
                    </a:lnL>
                    <a:lnR>
                      <a:noFill/>
                    </a:lnR>
                    <a:lnT>
                      <a:noFill/>
                    </a:lnT>
                    <a:lnB w="12700" cap="flat" cmpd="sng" algn="ctr">
                      <a:noFill/>
                      <a:prstDash val="solid"/>
                      <a:round/>
                      <a:headEnd type="none" w="med" len="med"/>
                      <a:tailEnd type="none" w="med" len="med"/>
                    </a:lnB>
                    <a:noFill/>
                  </a:tcPr>
                </a:tc>
                <a:extLst>
                  <a:ext uri="{0D108BD9-81ED-4DB2-BD59-A6C34878D82A}">
                    <a16:rowId xmlns:a16="http://schemas.microsoft.com/office/drawing/2014/main" val="4142306802"/>
                  </a:ext>
                </a:extLst>
              </a:tr>
              <a:tr h="0">
                <a:tc>
                  <a:txBody>
                    <a:bodyPr/>
                    <a:lstStyle/>
                    <a:p>
                      <a:pPr marL="0" marR="0" algn="ctr">
                        <a:spcBef>
                          <a:spcPts val="600"/>
                        </a:spcBef>
                        <a:spcAft>
                          <a:spcPts val="0"/>
                        </a:spcAft>
                      </a:pPr>
                      <a:r>
                        <a:rPr lang="en-US" sz="2000" b="1" kern="100" dirty="0">
                          <a:effectLst/>
                          <a:latin typeface="+mn-lt"/>
                          <a:ea typeface="Calibri" panose="020F0502020204030204" pitchFamily="34" charset="0"/>
                          <a:cs typeface="Times New Roman" panose="02020603050405020304" pitchFamily="18" charset="0"/>
                        </a:rPr>
                        <a:t>ONBR</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US" sz="2000" b="0" kern="100" dirty="0">
                          <a:effectLst/>
                          <a:latin typeface="Times New Roman" panose="02020603050405020304" pitchFamily="18" charset="0"/>
                          <a:ea typeface="Calibri" panose="020F0502020204030204" pitchFamily="34" charset="0"/>
                          <a:cs typeface="Times New Roman" panose="02020603050405020304" pitchFamily="18" charset="0"/>
                        </a:rPr>
                        <a:t>Bergles-</a:t>
                      </a:r>
                      <a:r>
                        <a:rPr lang="en-US" sz="2000" b="0" kern="100" dirty="0" err="1">
                          <a:effectLst/>
                          <a:latin typeface="Times New Roman" panose="02020603050405020304" pitchFamily="18" charset="0"/>
                          <a:ea typeface="Calibri" panose="020F0502020204030204" pitchFamily="34" charset="0"/>
                          <a:cs typeface="Times New Roman" panose="02020603050405020304" pitchFamily="18" charset="0"/>
                        </a:rPr>
                        <a:t>Rohsenow</a:t>
                      </a:r>
                      <a:endParaRPr lang="en-US"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spcBef>
                          <a:spcPts val="600"/>
                        </a:spcBef>
                        <a:spcAft>
                          <a:spcPts val="0"/>
                        </a:spcAft>
                      </a:pPr>
                      <a:r>
                        <a:rPr lang="en-US" sz="2000" kern="100" dirty="0">
                          <a:effectLst/>
                          <a:latin typeface="+mn-lt"/>
                          <a:ea typeface="Calibri" panose="020F0502020204030204" pitchFamily="34" charset="0"/>
                          <a:cs typeface="Times New Roman" panose="02020603050405020304" pitchFamily="18" charset="0"/>
                        </a:rPr>
                        <a:t>1.96</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764286713"/>
                  </a:ext>
                </a:extLst>
              </a:tr>
            </a:tbl>
          </a:graphicData>
        </a:graphic>
      </p:graphicFrame>
      <p:sp>
        <p:nvSpPr>
          <p:cNvPr id="12" name="TextBox 11">
            <a:extLst>
              <a:ext uri="{FF2B5EF4-FFF2-40B4-BE49-F238E27FC236}">
                <a16:creationId xmlns:a16="http://schemas.microsoft.com/office/drawing/2014/main" id="{AF3021DE-01DD-0B71-B380-F1556B5B99A3}"/>
              </a:ext>
            </a:extLst>
          </p:cNvPr>
          <p:cNvSpPr txBox="1"/>
          <p:nvPr/>
        </p:nvSpPr>
        <p:spPr>
          <a:xfrm>
            <a:off x="3648710" y="1195668"/>
            <a:ext cx="4366260" cy="400110"/>
          </a:xfrm>
          <a:prstGeom prst="rect">
            <a:avLst/>
          </a:prstGeom>
          <a:noFill/>
        </p:spPr>
        <p:txBody>
          <a:bodyPr wrap="square">
            <a:spAutoFit/>
          </a:bodyPr>
          <a:lstStyle/>
          <a:p>
            <a:pPr algn="ctr"/>
            <a:r>
              <a:rPr lang="en-US" sz="2000" b="1" dirty="0"/>
              <a:t>Steady State (nominal conditions)</a:t>
            </a:r>
          </a:p>
        </p:txBody>
      </p:sp>
      <p:sp>
        <p:nvSpPr>
          <p:cNvPr id="18" name="TextBox 17">
            <a:extLst>
              <a:ext uri="{FF2B5EF4-FFF2-40B4-BE49-F238E27FC236}">
                <a16:creationId xmlns:a16="http://schemas.microsoft.com/office/drawing/2014/main" id="{AD5B554D-3BEE-9CF0-0169-C04D833DEEB1}"/>
              </a:ext>
            </a:extLst>
          </p:cNvPr>
          <p:cNvSpPr txBox="1"/>
          <p:nvPr/>
        </p:nvSpPr>
        <p:spPr>
          <a:xfrm>
            <a:off x="3912869" y="3556248"/>
            <a:ext cx="4366260" cy="400110"/>
          </a:xfrm>
          <a:prstGeom prst="rect">
            <a:avLst/>
          </a:prstGeom>
          <a:noFill/>
        </p:spPr>
        <p:txBody>
          <a:bodyPr wrap="square">
            <a:spAutoFit/>
          </a:bodyPr>
          <a:lstStyle/>
          <a:p>
            <a:pPr algn="ctr"/>
            <a:r>
              <a:rPr lang="en-US" sz="2000" b="1" dirty="0"/>
              <a:t>Transients (accidents)</a:t>
            </a:r>
          </a:p>
        </p:txBody>
      </p:sp>
    </p:spTree>
    <p:extLst>
      <p:ext uri="{BB962C8B-B14F-4D97-AF65-F5344CB8AC3E}">
        <p14:creationId xmlns:p14="http://schemas.microsoft.com/office/powerpoint/2010/main" val="309789142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7DD859D-9802-8A1D-E04C-43633378481D}"/>
              </a:ext>
            </a:extLst>
          </p:cNvPr>
          <p:cNvPicPr>
            <a:picLocks noChangeAspect="1"/>
          </p:cNvPicPr>
          <p:nvPr/>
        </p:nvPicPr>
        <p:blipFill>
          <a:blip r:embed="rId3"/>
          <a:srcRect l="5609" t="4077" r="8765" b="1807"/>
          <a:stretch/>
        </p:blipFill>
        <p:spPr>
          <a:xfrm>
            <a:off x="204257" y="2236465"/>
            <a:ext cx="11765493" cy="4424137"/>
          </a:xfrm>
          <a:prstGeom prst="rect">
            <a:avLst/>
          </a:prstGeom>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TH </a:t>
            </a:r>
            <a:r>
              <a:rPr lang="en-US" sz="3800" baseline="-25000"/>
              <a:t>Safety Criterion (peak clad temperature)</a:t>
            </a:r>
            <a:endParaRPr lang="en-US" sz="380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4"/>
            <a:srcRect l="6683" t="21551" r="25400" b="19800"/>
            <a:stretch/>
          </p:blipFill>
          <p:spPr>
            <a:xfrm>
              <a:off x="9086849" y="343692"/>
              <a:ext cx="3105151" cy="638175"/>
            </a:xfrm>
            <a:prstGeom prst="rect">
              <a:avLst/>
            </a:prstGeom>
          </p:spPr>
        </p:pic>
      </p:grpSp>
      <p:sp>
        <p:nvSpPr>
          <p:cNvPr id="17" name="Slide Number Placeholder 16">
            <a:extLst>
              <a:ext uri="{FF2B5EF4-FFF2-40B4-BE49-F238E27FC236}">
                <a16:creationId xmlns:a16="http://schemas.microsoft.com/office/drawing/2014/main" id="{DD8FF50E-03FD-40A1-A28B-41A08D10CFCF}"/>
              </a:ext>
            </a:extLst>
          </p:cNvPr>
          <p:cNvSpPr>
            <a:spLocks noGrp="1"/>
          </p:cNvSpPr>
          <p:nvPr>
            <p:ph type="sldNum" sz="quarter" idx="12"/>
          </p:nvPr>
        </p:nvSpPr>
        <p:spPr>
          <a:xfrm>
            <a:off x="11782926" y="6356350"/>
            <a:ext cx="409074" cy="365125"/>
          </a:xfrm>
        </p:spPr>
        <p:txBody>
          <a:bodyPr/>
          <a:lstStyle/>
          <a:p>
            <a:fld id="{61C45A3A-841E-C04D-A6C3-2A644B41F8FE}" type="slidenum">
              <a:rPr lang="en-US" smtClean="0"/>
              <a:t>69</a:t>
            </a:fld>
            <a:endParaRPr lang="en-US"/>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11FAE71B-3CFA-2329-FCBA-31AB322AD6C0}"/>
                  </a:ext>
                </a:extLst>
              </p:cNvPr>
              <p:cNvSpPr txBox="1"/>
              <p:nvPr/>
            </p:nvSpPr>
            <p:spPr>
              <a:xfrm>
                <a:off x="1962150" y="2648422"/>
                <a:ext cx="2828290" cy="413511"/>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14:m>
                  <m:oMathPara xmlns:m="http://schemas.openxmlformats.org/officeDocument/2006/math">
                    <m:oMathParaPr>
                      <m:jc m:val="centerGroup"/>
                    </m:oMathParaPr>
                    <m:oMath xmlns:m="http://schemas.openxmlformats.org/officeDocument/2006/math">
                      <m:sSub>
                        <m:sSubPr>
                          <m:ctrlPr>
                            <a:rPr lang="en-US" sz="2000" b="1" i="1" dirty="0" smtClean="0">
                              <a:solidFill>
                                <a:schemeClr val="tx1"/>
                              </a:solidFill>
                              <a:latin typeface="Cambria Math" panose="02040503050406030204" pitchFamily="18" charset="0"/>
                            </a:rPr>
                          </m:ctrlPr>
                        </m:sSubPr>
                        <m:e>
                          <m:r>
                            <a:rPr lang="en-US" sz="2000" b="1" i="1" dirty="0" smtClean="0">
                              <a:solidFill>
                                <a:schemeClr val="tx1"/>
                              </a:solidFill>
                              <a:latin typeface="Cambria Math" panose="02040503050406030204" pitchFamily="18" charset="0"/>
                            </a:rPr>
                            <m:t>𝑻</m:t>
                          </m:r>
                        </m:e>
                        <m:sub>
                          <m:r>
                            <a:rPr lang="en-US" sz="2000" b="1" i="1" dirty="0" smtClean="0">
                              <a:solidFill>
                                <a:schemeClr val="tx1"/>
                              </a:solidFill>
                              <a:latin typeface="Cambria Math" panose="02040503050406030204" pitchFamily="18" charset="0"/>
                            </a:rPr>
                            <m:t>𝒄𝒍𝒂𝒅</m:t>
                          </m:r>
                          <m:r>
                            <a:rPr lang="en-US" sz="2000" b="1" i="1" dirty="0" smtClean="0">
                              <a:solidFill>
                                <a:schemeClr val="tx1"/>
                              </a:solidFill>
                              <a:latin typeface="Cambria Math" panose="02040503050406030204" pitchFamily="18" charset="0"/>
                            </a:rPr>
                            <m:t>, </m:t>
                          </m:r>
                          <m:r>
                            <a:rPr lang="en-US" sz="2000" b="1" i="1" dirty="0" smtClean="0">
                              <a:solidFill>
                                <a:schemeClr val="tx1"/>
                              </a:solidFill>
                              <a:latin typeface="Cambria Math" panose="02040503050406030204" pitchFamily="18" charset="0"/>
                            </a:rPr>
                            <m:t>𝒍𝒊𝒎𝒊𝒕</m:t>
                          </m:r>
                        </m:sub>
                      </m:sSub>
                      <m:r>
                        <a:rPr lang="en-US" sz="2000" b="1" i="1" dirty="0" smtClean="0">
                          <a:solidFill>
                            <a:schemeClr val="tx1"/>
                          </a:solidFill>
                          <a:latin typeface="Cambria Math" panose="02040503050406030204" pitchFamily="18" charset="0"/>
                        </a:rPr>
                        <m:t>=</m:t>
                      </m:r>
                      <m:r>
                        <a:rPr lang="en-US" sz="2000" b="1" i="1" dirty="0" smtClean="0">
                          <a:solidFill>
                            <a:schemeClr val="tx1"/>
                          </a:solidFill>
                          <a:latin typeface="Cambria Math" panose="02040503050406030204" pitchFamily="18" charset="0"/>
                        </a:rPr>
                        <m:t>𝟔𝟒𝟓</m:t>
                      </m:r>
                      <m:r>
                        <a:rPr lang="en-US" sz="2000" b="1" i="1" dirty="0" smtClean="0">
                          <a:solidFill>
                            <a:schemeClr val="tx1"/>
                          </a:solidFill>
                          <a:latin typeface="Cambria Math" panose="02040503050406030204" pitchFamily="18" charset="0"/>
                        </a:rPr>
                        <m:t> </m:t>
                      </m:r>
                      <m:r>
                        <a:rPr lang="en-US" sz="2000" b="1" i="1" dirty="0" smtClean="0">
                          <a:solidFill>
                            <a:schemeClr val="tx1"/>
                          </a:solidFill>
                          <a:latin typeface="Cambria Math" panose="02040503050406030204" pitchFamily="18" charset="0"/>
                        </a:rPr>
                        <m:t>𝑲</m:t>
                      </m:r>
                    </m:oMath>
                  </m:oMathPara>
                </a14:m>
                <a:endParaRPr lang="en-US" sz="2000" b="1" dirty="0">
                  <a:solidFill>
                    <a:schemeClr val="tx1"/>
                  </a:solidFill>
                </a:endParaRPr>
              </a:p>
            </p:txBody>
          </p:sp>
        </mc:Choice>
        <mc:Fallback xmlns="">
          <p:sp>
            <p:nvSpPr>
              <p:cNvPr id="4" name="TextBox 3">
                <a:extLst>
                  <a:ext uri="{FF2B5EF4-FFF2-40B4-BE49-F238E27FC236}">
                    <a16:creationId xmlns:a16="http://schemas.microsoft.com/office/drawing/2014/main" id="{11FAE71B-3CFA-2329-FCBA-31AB322AD6C0}"/>
                  </a:ext>
                </a:extLst>
              </p:cNvPr>
              <p:cNvSpPr txBox="1">
                <a:spLocks noRot="1" noChangeAspect="1" noMove="1" noResize="1" noEditPoints="1" noAdjustHandles="1" noChangeArrowheads="1" noChangeShapeType="1" noTextEdit="1"/>
              </p:cNvSpPr>
              <p:nvPr/>
            </p:nvSpPr>
            <p:spPr>
              <a:xfrm>
                <a:off x="1962150" y="2648422"/>
                <a:ext cx="2828290" cy="413511"/>
              </a:xfrm>
              <a:prstGeom prst="rect">
                <a:avLst/>
              </a:prstGeom>
              <a:blipFill>
                <a:blip r:embed="rId5"/>
                <a:stretch>
                  <a:fillRect/>
                </a:stretch>
              </a:blipFill>
            </p:spPr>
            <p:txBody>
              <a:bodyPr/>
              <a:lstStyle/>
              <a:p>
                <a:r>
                  <a:rPr lang="en-US">
                    <a:noFill/>
                  </a:rPr>
                  <a:t> </a:t>
                </a:r>
              </a:p>
            </p:txBody>
          </p:sp>
        </mc:Fallback>
      </mc:AlternateContent>
      <p:graphicFrame>
        <p:nvGraphicFramePr>
          <p:cNvPr id="8" name="Table 7">
            <a:extLst>
              <a:ext uri="{FF2B5EF4-FFF2-40B4-BE49-F238E27FC236}">
                <a16:creationId xmlns:a16="http://schemas.microsoft.com/office/drawing/2014/main" id="{484633F9-1783-8822-D518-FB22144A349F}"/>
              </a:ext>
            </a:extLst>
          </p:cNvPr>
          <p:cNvGraphicFramePr>
            <a:graphicFrameLocks noGrp="1"/>
          </p:cNvGraphicFramePr>
          <p:nvPr/>
        </p:nvGraphicFramePr>
        <p:xfrm>
          <a:off x="118776" y="1382714"/>
          <a:ext cx="11954448" cy="735150"/>
        </p:xfrm>
        <a:graphic>
          <a:graphicData uri="http://schemas.openxmlformats.org/drawingml/2006/table">
            <a:tbl>
              <a:tblPr firstRow="1" firstCol="1" bandRow="1"/>
              <a:tblGrid>
                <a:gridCol w="2279650">
                  <a:extLst>
                    <a:ext uri="{9D8B030D-6E8A-4147-A177-3AD203B41FA5}">
                      <a16:colId xmlns:a16="http://schemas.microsoft.com/office/drawing/2014/main" val="314469023"/>
                    </a:ext>
                  </a:extLst>
                </a:gridCol>
                <a:gridCol w="1230156">
                  <a:extLst>
                    <a:ext uri="{9D8B030D-6E8A-4147-A177-3AD203B41FA5}">
                      <a16:colId xmlns:a16="http://schemas.microsoft.com/office/drawing/2014/main" val="3146943893"/>
                    </a:ext>
                  </a:extLst>
                </a:gridCol>
                <a:gridCol w="817228">
                  <a:extLst>
                    <a:ext uri="{9D8B030D-6E8A-4147-A177-3AD203B41FA5}">
                      <a16:colId xmlns:a16="http://schemas.microsoft.com/office/drawing/2014/main" val="66166557"/>
                    </a:ext>
                  </a:extLst>
                </a:gridCol>
                <a:gridCol w="872696">
                  <a:extLst>
                    <a:ext uri="{9D8B030D-6E8A-4147-A177-3AD203B41FA5}">
                      <a16:colId xmlns:a16="http://schemas.microsoft.com/office/drawing/2014/main" val="4089027138"/>
                    </a:ext>
                  </a:extLst>
                </a:gridCol>
                <a:gridCol w="817228">
                  <a:extLst>
                    <a:ext uri="{9D8B030D-6E8A-4147-A177-3AD203B41FA5}">
                      <a16:colId xmlns:a16="http://schemas.microsoft.com/office/drawing/2014/main" val="1891815776"/>
                    </a:ext>
                  </a:extLst>
                </a:gridCol>
                <a:gridCol w="1490670">
                  <a:extLst>
                    <a:ext uri="{9D8B030D-6E8A-4147-A177-3AD203B41FA5}">
                      <a16:colId xmlns:a16="http://schemas.microsoft.com/office/drawing/2014/main" val="3451577409"/>
                    </a:ext>
                  </a:extLst>
                </a:gridCol>
                <a:gridCol w="1479885">
                  <a:extLst>
                    <a:ext uri="{9D8B030D-6E8A-4147-A177-3AD203B41FA5}">
                      <a16:colId xmlns:a16="http://schemas.microsoft.com/office/drawing/2014/main" val="275716893"/>
                    </a:ext>
                  </a:extLst>
                </a:gridCol>
                <a:gridCol w="1365621">
                  <a:extLst>
                    <a:ext uri="{9D8B030D-6E8A-4147-A177-3AD203B41FA5}">
                      <a16:colId xmlns:a16="http://schemas.microsoft.com/office/drawing/2014/main" val="3178932482"/>
                    </a:ext>
                  </a:extLst>
                </a:gridCol>
                <a:gridCol w="1601314">
                  <a:extLst>
                    <a:ext uri="{9D8B030D-6E8A-4147-A177-3AD203B41FA5}">
                      <a16:colId xmlns:a16="http://schemas.microsoft.com/office/drawing/2014/main" val="4016254577"/>
                    </a:ext>
                  </a:extLst>
                </a:gridCol>
              </a:tblGrid>
              <a:tr h="484186">
                <a:tc>
                  <a:txBody>
                    <a:bodyPr/>
                    <a:lstStyle/>
                    <a:p>
                      <a:pPr marL="0" marR="0" algn="ctr">
                        <a:spcBef>
                          <a:spcPts val="600"/>
                        </a:spcBef>
                        <a:spcAft>
                          <a:spcPts val="0"/>
                        </a:spcAft>
                      </a:pPr>
                      <a:r>
                        <a:rPr lang="en-US" sz="1600" b="1" kern="100" dirty="0">
                          <a:effectLst/>
                          <a:latin typeface="Times New Roman" panose="02020603050405020304" pitchFamily="18" charset="0"/>
                          <a:cs typeface="Times New Roman" panose="02020603050405020304" pitchFamily="18" charset="0"/>
                        </a:rPr>
                        <a:t>Safety Criterion</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600"/>
                        </a:spcBef>
                        <a:spcAft>
                          <a:spcPts val="0"/>
                        </a:spcAft>
                      </a:pPr>
                      <a:r>
                        <a:rPr lang="en-US" sz="1600" b="1" kern="100" dirty="0">
                          <a:effectLst/>
                          <a:latin typeface="Times New Roman" panose="02020603050405020304" pitchFamily="18" charset="0"/>
                          <a:cs typeface="Times New Roman" panose="02020603050405020304" pitchFamily="18" charset="0"/>
                        </a:rPr>
                        <a:t>Steady State</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LOPA</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LOHSA</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RIA</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LOFA - Seizure</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LOFA - Failure</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LOCA - 0.1 m</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spcBef>
                          <a:spcPts val="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LOCA - 0.2 m</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14696348"/>
                  </a:ext>
                </a:extLst>
              </a:tr>
              <a:tr h="250964">
                <a:tc>
                  <a:txBody>
                    <a:bodyPr/>
                    <a:lstStyle/>
                    <a:p>
                      <a:pPr marL="0" marR="0" algn="ctr">
                        <a:spcBef>
                          <a:spcPts val="600"/>
                        </a:spcBef>
                        <a:spcAft>
                          <a:spcPts val="0"/>
                        </a:spcAft>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Max. Clad Temperature</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364.4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387.7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369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372.3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373.9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373.4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404.6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marL="0" marR="0" algn="ctr">
                        <a:spcBef>
                          <a:spcPts val="600"/>
                        </a:spcBef>
                        <a:spcAft>
                          <a:spcPts val="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408.7 K</a:t>
                      </a:r>
                    </a:p>
                  </a:txBody>
                  <a:tcPr marL="68580" marR="68580" marT="0" marB="0" anchor="ctr">
                    <a:lnL>
                      <a:noFill/>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700911227"/>
                  </a:ext>
                </a:extLst>
              </a:tr>
            </a:tbl>
          </a:graphicData>
        </a:graphic>
      </p:graphicFrame>
    </p:spTree>
    <p:extLst>
      <p:ext uri="{BB962C8B-B14F-4D97-AF65-F5344CB8AC3E}">
        <p14:creationId xmlns:p14="http://schemas.microsoft.com/office/powerpoint/2010/main" val="33507761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TH </a:t>
            </a:r>
            <a:r>
              <a:rPr lang="en-US" sz="3800" baseline="-25000"/>
              <a:t>CFD (V&amp;V prioritized modeling approach)</a:t>
            </a:r>
            <a:endParaRPr lang="en-US" sz="380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21" name="Slide Number Placeholder 20">
            <a:extLst>
              <a:ext uri="{FF2B5EF4-FFF2-40B4-BE49-F238E27FC236}">
                <a16:creationId xmlns:a16="http://schemas.microsoft.com/office/drawing/2014/main" id="{E0294D03-FFDF-4AD9-A81B-040AF27145A4}"/>
              </a:ext>
            </a:extLst>
          </p:cNvPr>
          <p:cNvSpPr>
            <a:spLocks noGrp="1"/>
          </p:cNvSpPr>
          <p:nvPr>
            <p:ph type="sldNum" sz="quarter" idx="12"/>
          </p:nvPr>
        </p:nvSpPr>
        <p:spPr>
          <a:xfrm>
            <a:off x="11715350" y="6492875"/>
            <a:ext cx="476649" cy="365125"/>
          </a:xfrm>
        </p:spPr>
        <p:txBody>
          <a:bodyPr/>
          <a:lstStyle/>
          <a:p>
            <a:fld id="{61C45A3A-841E-C04D-A6C3-2A644B41F8FE}" type="slidenum">
              <a:rPr lang="en-US" smtClean="0"/>
              <a:t>70</a:t>
            </a:fld>
            <a:endParaRPr lang="en-US"/>
          </a:p>
        </p:txBody>
      </p:sp>
      <p:cxnSp>
        <p:nvCxnSpPr>
          <p:cNvPr id="17" name="Straight Connector 16">
            <a:extLst>
              <a:ext uri="{FF2B5EF4-FFF2-40B4-BE49-F238E27FC236}">
                <a16:creationId xmlns:a16="http://schemas.microsoft.com/office/drawing/2014/main" id="{F626490C-8F3B-8C88-E763-C12A5E504CA7}"/>
              </a:ext>
            </a:extLst>
          </p:cNvPr>
          <p:cNvCxnSpPr/>
          <p:nvPr/>
        </p:nvCxnSpPr>
        <p:spPr>
          <a:xfrm>
            <a:off x="7258590" y="1325563"/>
            <a:ext cx="0" cy="5247037"/>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F6A5367-9A46-D9E6-2E9D-8EEDEF8CA60C}"/>
              </a:ext>
            </a:extLst>
          </p:cNvPr>
          <p:cNvSpPr txBox="1"/>
          <p:nvPr/>
        </p:nvSpPr>
        <p:spPr>
          <a:xfrm>
            <a:off x="3762380" y="1538845"/>
            <a:ext cx="2929041" cy="1569660"/>
          </a:xfrm>
          <a:prstGeom prst="rect">
            <a:avLst/>
          </a:prstGeom>
          <a:noFill/>
        </p:spPr>
        <p:txBody>
          <a:bodyPr wrap="square">
            <a:spAutoFit/>
          </a:bodyPr>
          <a:lstStyle/>
          <a:p>
            <a:pPr algn="ctr"/>
            <a:r>
              <a:rPr lang="en-US" b="1"/>
              <a:t>CFD Modeling of curved MTR channels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prstClr val="black"/>
                </a:solidFill>
                <a:effectLst/>
                <a:uLnTx/>
                <a:uFillTx/>
                <a:latin typeface="Calibri" panose="020F0502020204030204"/>
                <a:ea typeface="+mn-ea"/>
                <a:cs typeface="+mn-cs"/>
              </a:rPr>
              <a:t>Exp. Data: Ha, et al.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0" u="none" strike="noStrike">
                <a:effectLst/>
                <a:latin typeface="ElsevierSans"/>
                <a:hlinkClick r:id="rId4" tooltip="Persistent link using digital object identifier"/>
              </a:rPr>
              <a:t>https://doi.org/10.1016/j.nucengdes.2005.10.004</a:t>
            </a:r>
            <a:endParaRPr kumimoji="0" lang="en-US" sz="1400" b="0" i="1" u="none" strike="noStrike" kern="1200" cap="none" spc="0" normalizeH="0" baseline="0" noProof="0">
              <a:ln>
                <a:noFill/>
              </a:ln>
              <a:solidFill>
                <a:prstClr val="black"/>
              </a:solidFill>
              <a:effectLst/>
              <a:uLnTx/>
              <a:uFillTx/>
              <a:latin typeface="Calibri" panose="020F0502020204030204"/>
              <a:ea typeface="+mn-ea"/>
              <a:cs typeface="+mn-cs"/>
            </a:endParaRPr>
          </a:p>
          <a:p>
            <a:pPr algn="ctr"/>
            <a:endParaRPr lang="en-US" b="1"/>
          </a:p>
        </p:txBody>
      </p:sp>
      <p:sp>
        <p:nvSpPr>
          <p:cNvPr id="19" name="TextBox 18">
            <a:extLst>
              <a:ext uri="{FF2B5EF4-FFF2-40B4-BE49-F238E27FC236}">
                <a16:creationId xmlns:a16="http://schemas.microsoft.com/office/drawing/2014/main" id="{34C8C5B6-C0E8-401E-7CAD-28706A71ED63}"/>
              </a:ext>
            </a:extLst>
          </p:cNvPr>
          <p:cNvSpPr txBox="1"/>
          <p:nvPr/>
        </p:nvSpPr>
        <p:spPr>
          <a:xfrm>
            <a:off x="8424530" y="5594265"/>
            <a:ext cx="3115340" cy="1015663"/>
          </a:xfrm>
          <a:prstGeom prst="rect">
            <a:avLst/>
          </a:prstGeom>
          <a:noFill/>
        </p:spPr>
        <p:txBody>
          <a:bodyPr wrap="square">
            <a:spAutoFit/>
          </a:bodyPr>
          <a:lstStyle/>
          <a:p>
            <a:pPr algn="ctr"/>
            <a:r>
              <a:rPr lang="en-US" b="1"/>
              <a:t>CFD Modeling of a Chimney</a:t>
            </a:r>
          </a:p>
          <a:p>
            <a:pPr algn="ctr"/>
            <a:r>
              <a:rPr lang="en-US" sz="1400" i="1"/>
              <a:t>Exp. Data: Sengupta, et al. </a:t>
            </a:r>
          </a:p>
          <a:p>
            <a:pPr algn="ctr"/>
            <a:r>
              <a:rPr lang="en-US" sz="1400">
                <a:effectLst/>
                <a:hlinkClick r:id="rId5"/>
              </a:rPr>
              <a:t>https://doi.org/10.1016/j.expthermflusci.2015.01.014</a:t>
            </a:r>
            <a:endParaRPr lang="en-US" sz="1400">
              <a:effectLst/>
            </a:endParaRPr>
          </a:p>
        </p:txBody>
      </p:sp>
      <p:pic>
        <p:nvPicPr>
          <p:cNvPr id="3" name="Content Placeholder 5" descr="A graph of a line&#10;&#10;Description automatically generated">
            <a:extLst>
              <a:ext uri="{FF2B5EF4-FFF2-40B4-BE49-F238E27FC236}">
                <a16:creationId xmlns:a16="http://schemas.microsoft.com/office/drawing/2014/main" id="{EAB6BE51-0A52-7668-C34F-5BC6B918AE63}"/>
              </a:ext>
            </a:extLst>
          </p:cNvPr>
          <p:cNvPicPr>
            <a:picLocks noChangeAspect="1"/>
          </p:cNvPicPr>
          <p:nvPr/>
        </p:nvPicPr>
        <p:blipFill>
          <a:blip r:embed="rId6"/>
          <a:stretch>
            <a:fillRect/>
          </a:stretch>
        </p:blipFill>
        <p:spPr>
          <a:xfrm>
            <a:off x="7325984" y="1916076"/>
            <a:ext cx="4866015" cy="3648120"/>
          </a:xfrm>
          <a:prstGeom prst="rect">
            <a:avLst/>
          </a:prstGeom>
        </p:spPr>
      </p:pic>
      <mc:AlternateContent xmlns:mc="http://schemas.openxmlformats.org/markup-compatibility/2006" xmlns:a14="http://schemas.microsoft.com/office/drawing/2010/main">
        <mc:Choice Requires="a14">
          <p:sp>
            <p:nvSpPr>
              <p:cNvPr id="4" name="Text Placeholder 2">
                <a:extLst>
                  <a:ext uri="{FF2B5EF4-FFF2-40B4-BE49-F238E27FC236}">
                    <a16:creationId xmlns:a16="http://schemas.microsoft.com/office/drawing/2014/main" id="{E2A6F6B1-09C9-5B46-D543-3A3352E4954A}"/>
                  </a:ext>
                </a:extLst>
              </p:cNvPr>
              <p:cNvSpPr txBox="1">
                <a:spLocks/>
              </p:cNvSpPr>
              <p:nvPr/>
            </p:nvSpPr>
            <p:spPr>
              <a:xfrm>
                <a:off x="8892127" y="2094682"/>
                <a:ext cx="3192453" cy="74066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14:m>
                  <m:oMathPara xmlns:m="http://schemas.openxmlformats.org/officeDocument/2006/math">
                    <m:oMathParaPr>
                      <m:jc m:val="centerGroup"/>
                    </m:oMathParaPr>
                    <m:oMath xmlns:m="http://schemas.openxmlformats.org/officeDocument/2006/math">
                      <m:func>
                        <m:funcPr>
                          <m:ctrlPr>
                            <a:rPr lang="en-US" sz="1800" i="1" smtClean="0">
                              <a:latin typeface="Cambria Math" panose="02040503050406030204" pitchFamily="18" charset="0"/>
                            </a:rPr>
                          </m:ctrlPr>
                        </m:funcPr>
                        <m:fName>
                          <m:r>
                            <m:rPr>
                              <m:sty m:val="p"/>
                            </m:rPr>
                            <a:rPr lang="en-US" sz="1800" smtClean="0">
                              <a:latin typeface="Cambria Math" panose="02040503050406030204" pitchFamily="18" charset="0"/>
                            </a:rPr>
                            <m:t>max</m:t>
                          </m:r>
                        </m:fName>
                        <m:e>
                          <m:d>
                            <m:dPr>
                              <m:ctrlPr>
                                <a:rPr lang="en-US" sz="1800" i="1" smtClean="0">
                                  <a:latin typeface="Cambria Math" panose="02040503050406030204" pitchFamily="18" charset="0"/>
                                </a:rPr>
                              </m:ctrlPr>
                            </m:dPr>
                            <m:e>
                              <m:sSub>
                                <m:sSubPr>
                                  <m:ctrlPr>
                                    <a:rPr lang="en-US" sz="1800" i="1" smtClean="0">
                                      <a:latin typeface="Cambria Math" panose="02040503050406030204" pitchFamily="18" charset="0"/>
                                    </a:rPr>
                                  </m:ctrlPr>
                                </m:sSubPr>
                                <m:e>
                                  <m:r>
                                    <a:rPr lang="en-US" sz="1800" i="1" smtClean="0">
                                      <a:latin typeface="Cambria Math" panose="02040503050406030204" pitchFamily="18" charset="0"/>
                                    </a:rPr>
                                    <m:t>𝑢</m:t>
                                  </m:r>
                                </m:e>
                                <m:sub>
                                  <m:r>
                                    <a:rPr lang="en-US" sz="1800" i="1" smtClean="0">
                                      <a:latin typeface="Cambria Math" panose="02040503050406030204" pitchFamily="18" charset="0"/>
                                    </a:rPr>
                                    <m:t>𝑒𝑥𝑝</m:t>
                                  </m:r>
                                </m:sub>
                              </m:sSub>
                            </m:e>
                          </m:d>
                        </m:e>
                      </m:func>
                      <m:r>
                        <a:rPr lang="en-US" sz="1800" i="1" smtClean="0">
                          <a:latin typeface="Cambria Math" panose="02040503050406030204" pitchFamily="18" charset="0"/>
                        </a:rPr>
                        <m:t>=17% </m:t>
                      </m:r>
                      <m:d>
                        <m:dPr>
                          <m:begChr m:val="["/>
                          <m:endChr m:val="]"/>
                          <m:ctrlPr>
                            <a:rPr lang="en-US" sz="1800" i="1" smtClean="0">
                              <a:latin typeface="Cambria Math" panose="02040503050406030204" pitchFamily="18" charset="0"/>
                            </a:rPr>
                          </m:ctrlPr>
                        </m:dPr>
                        <m:e>
                          <m:sSub>
                            <m:sSubPr>
                              <m:ctrlPr>
                                <a:rPr lang="en-US" sz="1800" i="1" smtClean="0">
                                  <a:latin typeface="Cambria Math" panose="02040503050406030204" pitchFamily="18" charset="0"/>
                                </a:rPr>
                              </m:ctrlPr>
                            </m:sSubPr>
                            <m:e>
                              <m:r>
                                <a:rPr lang="en-US" sz="1800" i="1" smtClean="0">
                                  <a:latin typeface="Cambria Math" panose="02040503050406030204" pitchFamily="18" charset="0"/>
                                </a:rPr>
                                <m:t>𝑈</m:t>
                              </m:r>
                            </m:e>
                            <m:sub>
                              <m:r>
                                <a:rPr lang="en-US" sz="1800" i="1" smtClean="0">
                                  <a:latin typeface="Cambria Math" panose="02040503050406030204" pitchFamily="18" charset="0"/>
                                </a:rPr>
                                <m:t>𝑖𝑛𝑙𝑒𝑡</m:t>
                              </m:r>
                            </m:sub>
                          </m:sSub>
                        </m:e>
                      </m:d>
                    </m:oMath>
                  </m:oMathPara>
                </a14:m>
                <a:endParaRPr lang="en-US" sz="1800"/>
              </a:p>
              <a:p>
                <a:pPr/>
                <a14:m>
                  <m:oMathPara xmlns:m="http://schemas.openxmlformats.org/officeDocument/2006/math">
                    <m:oMathParaPr>
                      <m:jc m:val="centerGroup"/>
                    </m:oMathParaPr>
                    <m:oMath xmlns:m="http://schemas.openxmlformats.org/officeDocument/2006/math">
                      <m:func>
                        <m:funcPr>
                          <m:ctrlPr>
                            <a:rPr lang="en-US" sz="1800" i="1" smtClean="0">
                              <a:latin typeface="Cambria Math" panose="02040503050406030204" pitchFamily="18" charset="0"/>
                            </a:rPr>
                          </m:ctrlPr>
                        </m:funcPr>
                        <m:fName>
                          <m:r>
                            <m:rPr>
                              <m:sty m:val="p"/>
                            </m:rPr>
                            <a:rPr lang="en-US" sz="1800" smtClean="0">
                              <a:latin typeface="Cambria Math" panose="02040503050406030204" pitchFamily="18" charset="0"/>
                            </a:rPr>
                            <m:t>mean</m:t>
                          </m:r>
                        </m:fName>
                        <m:e>
                          <m:d>
                            <m:dPr>
                              <m:ctrlPr>
                                <a:rPr lang="en-US" sz="1800" i="1" smtClean="0">
                                  <a:latin typeface="Cambria Math" panose="02040503050406030204" pitchFamily="18" charset="0"/>
                                </a:rPr>
                              </m:ctrlPr>
                            </m:dPr>
                            <m:e>
                              <m:sSub>
                                <m:sSubPr>
                                  <m:ctrlPr>
                                    <a:rPr lang="en-US" sz="1800" i="1" smtClean="0">
                                      <a:latin typeface="Cambria Math" panose="02040503050406030204" pitchFamily="18" charset="0"/>
                                    </a:rPr>
                                  </m:ctrlPr>
                                </m:sSubPr>
                                <m:e>
                                  <m:r>
                                    <a:rPr lang="en-US" sz="1800" i="1" smtClean="0">
                                      <a:latin typeface="Cambria Math" panose="02040503050406030204" pitchFamily="18" charset="0"/>
                                    </a:rPr>
                                    <m:t>𝑢</m:t>
                                  </m:r>
                                </m:e>
                                <m:sub>
                                  <m:r>
                                    <a:rPr lang="en-US" sz="1800" i="1" smtClean="0">
                                      <a:latin typeface="Cambria Math" panose="02040503050406030204" pitchFamily="18" charset="0"/>
                                    </a:rPr>
                                    <m:t>𝑒𝑥𝑝</m:t>
                                  </m:r>
                                </m:sub>
                              </m:sSub>
                            </m:e>
                          </m:d>
                        </m:e>
                      </m:func>
                      <m:r>
                        <a:rPr lang="en-US" sz="1800" i="1" smtClean="0">
                          <a:latin typeface="Cambria Math" panose="02040503050406030204" pitchFamily="18" charset="0"/>
                        </a:rPr>
                        <m:t>=2.34% </m:t>
                      </m:r>
                      <m:d>
                        <m:dPr>
                          <m:begChr m:val="["/>
                          <m:endChr m:val="]"/>
                          <m:ctrlPr>
                            <a:rPr lang="en-US" sz="1800" i="1" smtClean="0">
                              <a:latin typeface="Cambria Math" panose="02040503050406030204" pitchFamily="18" charset="0"/>
                            </a:rPr>
                          </m:ctrlPr>
                        </m:dPr>
                        <m:e>
                          <m:sSub>
                            <m:sSubPr>
                              <m:ctrlPr>
                                <a:rPr lang="en-US" sz="1800" i="1" smtClean="0">
                                  <a:latin typeface="Cambria Math" panose="02040503050406030204" pitchFamily="18" charset="0"/>
                                </a:rPr>
                              </m:ctrlPr>
                            </m:sSubPr>
                            <m:e>
                              <m:r>
                                <a:rPr lang="en-US" sz="1800" i="1" smtClean="0">
                                  <a:latin typeface="Cambria Math" panose="02040503050406030204" pitchFamily="18" charset="0"/>
                                </a:rPr>
                                <m:t>𝑈</m:t>
                              </m:r>
                            </m:e>
                            <m:sub>
                              <m:r>
                                <a:rPr lang="en-US" sz="1800" i="1" smtClean="0">
                                  <a:latin typeface="Cambria Math" panose="02040503050406030204" pitchFamily="18" charset="0"/>
                                </a:rPr>
                                <m:t>𝑖𝑛𝑙𝑒𝑡</m:t>
                              </m:r>
                            </m:sub>
                          </m:sSub>
                        </m:e>
                      </m:d>
                    </m:oMath>
                  </m:oMathPara>
                </a14:m>
                <a:endParaRPr lang="en-US" sz="1800"/>
              </a:p>
            </p:txBody>
          </p:sp>
        </mc:Choice>
        <mc:Fallback xmlns="">
          <p:sp>
            <p:nvSpPr>
              <p:cNvPr id="4" name="Text Placeholder 2">
                <a:extLst>
                  <a:ext uri="{FF2B5EF4-FFF2-40B4-BE49-F238E27FC236}">
                    <a16:creationId xmlns:a16="http://schemas.microsoft.com/office/drawing/2014/main" id="{E2A6F6B1-09C9-5B46-D543-3A3352E4954A}"/>
                  </a:ext>
                </a:extLst>
              </p:cNvPr>
              <p:cNvSpPr txBox="1">
                <a:spLocks noRot="1" noChangeAspect="1" noMove="1" noResize="1" noEditPoints="1" noAdjustHandles="1" noChangeArrowheads="1" noChangeShapeType="1" noTextEdit="1"/>
              </p:cNvSpPr>
              <p:nvPr/>
            </p:nvSpPr>
            <p:spPr>
              <a:xfrm>
                <a:off x="8892127" y="2094682"/>
                <a:ext cx="3192453" cy="740668"/>
              </a:xfrm>
              <a:prstGeom prst="rect">
                <a:avLst/>
              </a:prstGeom>
              <a:blipFill>
                <a:blip r:embed="rId7"/>
                <a:stretch>
                  <a:fillRect/>
                </a:stretch>
              </a:blipFill>
            </p:spPr>
            <p:txBody>
              <a:bodyPr/>
              <a:lstStyle/>
              <a:p>
                <a:r>
                  <a:rPr lang="en-US">
                    <a:noFill/>
                  </a:rPr>
                  <a:t> </a:t>
                </a:r>
              </a:p>
            </p:txBody>
          </p:sp>
        </mc:Fallback>
      </mc:AlternateContent>
      <p:pic>
        <p:nvPicPr>
          <p:cNvPr id="6" name="Picture 5">
            <a:extLst>
              <a:ext uri="{FF2B5EF4-FFF2-40B4-BE49-F238E27FC236}">
                <a16:creationId xmlns:a16="http://schemas.microsoft.com/office/drawing/2014/main" id="{FBBFD194-07DD-067F-7051-0A7BD8603209}"/>
              </a:ext>
            </a:extLst>
          </p:cNvPr>
          <p:cNvPicPr>
            <a:picLocks noChangeAspect="1"/>
          </p:cNvPicPr>
          <p:nvPr/>
        </p:nvPicPr>
        <p:blipFill>
          <a:blip r:embed="rId8"/>
          <a:stretch>
            <a:fillRect/>
          </a:stretch>
        </p:blipFill>
        <p:spPr>
          <a:xfrm>
            <a:off x="178282" y="1144376"/>
            <a:ext cx="3546900" cy="2358599"/>
          </a:xfrm>
          <a:prstGeom prst="rect">
            <a:avLst/>
          </a:prstGeom>
        </p:spPr>
      </p:pic>
      <p:pic>
        <p:nvPicPr>
          <p:cNvPr id="8" name="Picture 7">
            <a:extLst>
              <a:ext uri="{FF2B5EF4-FFF2-40B4-BE49-F238E27FC236}">
                <a16:creationId xmlns:a16="http://schemas.microsoft.com/office/drawing/2014/main" id="{F617C060-2AA9-5465-7A65-38CC7C21E42F}"/>
              </a:ext>
            </a:extLst>
          </p:cNvPr>
          <p:cNvPicPr>
            <a:picLocks noChangeAspect="1"/>
          </p:cNvPicPr>
          <p:nvPr/>
        </p:nvPicPr>
        <p:blipFill rotWithShape="1">
          <a:blip r:embed="rId9"/>
          <a:srcRect l="51429" t="444" r="-282" b="50301"/>
          <a:stretch/>
        </p:blipFill>
        <p:spPr>
          <a:xfrm>
            <a:off x="108715" y="4395171"/>
            <a:ext cx="3686034" cy="2359607"/>
          </a:xfrm>
          <a:prstGeom prst="rect">
            <a:avLst/>
          </a:prstGeom>
        </p:spPr>
      </p:pic>
      <p:pic>
        <p:nvPicPr>
          <p:cNvPr id="7" name="Picture 6">
            <a:extLst>
              <a:ext uri="{FF2B5EF4-FFF2-40B4-BE49-F238E27FC236}">
                <a16:creationId xmlns:a16="http://schemas.microsoft.com/office/drawing/2014/main" id="{F21D1C96-6D14-BEBF-BF52-305D1BD2384A}"/>
              </a:ext>
            </a:extLst>
          </p:cNvPr>
          <p:cNvPicPr>
            <a:picLocks noChangeAspect="1"/>
          </p:cNvPicPr>
          <p:nvPr/>
        </p:nvPicPr>
        <p:blipFill rotWithShape="1">
          <a:blip r:embed="rId10"/>
          <a:srcRect l="52143" t="745" r="3505" b="51191"/>
          <a:stretch/>
        </p:blipFill>
        <p:spPr>
          <a:xfrm>
            <a:off x="3581259" y="4433752"/>
            <a:ext cx="3503101" cy="2321026"/>
          </a:xfrm>
          <a:prstGeom prst="rect">
            <a:avLst/>
          </a:prstGeom>
        </p:spPr>
      </p:pic>
      <p:sp>
        <p:nvSpPr>
          <p:cNvPr id="9" name="TextBox 8">
            <a:extLst>
              <a:ext uri="{FF2B5EF4-FFF2-40B4-BE49-F238E27FC236}">
                <a16:creationId xmlns:a16="http://schemas.microsoft.com/office/drawing/2014/main" id="{698D2538-44CA-B9D3-07ED-B5EB1BF7BCF1}"/>
              </a:ext>
            </a:extLst>
          </p:cNvPr>
          <p:cNvSpPr txBox="1"/>
          <p:nvPr/>
        </p:nvSpPr>
        <p:spPr>
          <a:xfrm>
            <a:off x="640726" y="4689254"/>
            <a:ext cx="444352" cy="369332"/>
          </a:xfrm>
          <a:prstGeom prst="rect">
            <a:avLst/>
          </a:prstGeom>
          <a:solidFill>
            <a:srgbClr val="FFFFFF"/>
          </a:solidFill>
        </p:spPr>
        <p:txBody>
          <a:bodyPr wrap="none" rtlCol="0">
            <a:spAutoFit/>
          </a:bodyPr>
          <a:lstStyle/>
          <a:p>
            <a:r>
              <a:rPr lang="en-US" b="1">
                <a:solidFill>
                  <a:srgbClr val="FF0000"/>
                </a:solidFill>
              </a:rPr>
              <a:t>2D</a:t>
            </a:r>
          </a:p>
        </p:txBody>
      </p:sp>
      <p:sp>
        <p:nvSpPr>
          <p:cNvPr id="10" name="TextBox 9">
            <a:extLst>
              <a:ext uri="{FF2B5EF4-FFF2-40B4-BE49-F238E27FC236}">
                <a16:creationId xmlns:a16="http://schemas.microsoft.com/office/drawing/2014/main" id="{53274CC3-D168-1D7F-02BD-5812CD34886A}"/>
              </a:ext>
            </a:extLst>
          </p:cNvPr>
          <p:cNvSpPr txBox="1"/>
          <p:nvPr/>
        </p:nvSpPr>
        <p:spPr>
          <a:xfrm>
            <a:off x="4155542" y="4689254"/>
            <a:ext cx="444352" cy="369332"/>
          </a:xfrm>
          <a:prstGeom prst="rect">
            <a:avLst/>
          </a:prstGeom>
          <a:solidFill>
            <a:srgbClr val="FFFFFF"/>
          </a:solidFill>
        </p:spPr>
        <p:txBody>
          <a:bodyPr wrap="none" rtlCol="0">
            <a:spAutoFit/>
          </a:bodyPr>
          <a:lstStyle/>
          <a:p>
            <a:r>
              <a:rPr lang="en-US" b="1">
                <a:solidFill>
                  <a:srgbClr val="FF0000"/>
                </a:solidFill>
              </a:rPr>
              <a:t>3D</a:t>
            </a:r>
          </a:p>
        </p:txBody>
      </p:sp>
      <p:sp>
        <p:nvSpPr>
          <p:cNvPr id="11" name="TextBox 10">
            <a:extLst>
              <a:ext uri="{FF2B5EF4-FFF2-40B4-BE49-F238E27FC236}">
                <a16:creationId xmlns:a16="http://schemas.microsoft.com/office/drawing/2014/main" id="{346710A4-879C-F1EA-CB89-46AB2726659E}"/>
              </a:ext>
            </a:extLst>
          </p:cNvPr>
          <p:cNvSpPr txBox="1"/>
          <p:nvPr/>
        </p:nvSpPr>
        <p:spPr>
          <a:xfrm>
            <a:off x="839410" y="3613035"/>
            <a:ext cx="5910678" cy="800219"/>
          </a:xfrm>
          <a:prstGeom prst="rect">
            <a:avLst/>
          </a:prstGeom>
          <a:noFill/>
        </p:spPr>
        <p:txBody>
          <a:bodyPr wrap="square">
            <a:spAutoFit/>
          </a:bodyPr>
          <a:lstStyle/>
          <a:p>
            <a:pPr algn="ctr"/>
            <a:r>
              <a:rPr lang="en-US" b="1"/>
              <a:t>CFD Modeling of triple channel mixing (inlet of NNS)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prstClr val="black"/>
                </a:solidFill>
                <a:effectLst/>
                <a:uLnTx/>
                <a:uFillTx/>
                <a:latin typeface="Calibri" panose="020F0502020204030204"/>
                <a:ea typeface="+mn-ea"/>
                <a:cs typeface="+mn-cs"/>
              </a:rPr>
              <a:t>Exp. Data: Weiss, et al.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0" u="none" strike="noStrike">
                <a:effectLst/>
                <a:latin typeface="ElsevierSans"/>
                <a:hlinkClick r:id="rId11" tooltip="Persistent link using digital object identifier"/>
              </a:rPr>
              <a:t>https://doi.org/10.1016/j.expthermflusci.2022.110619</a:t>
            </a:r>
            <a:endParaRPr kumimoji="0" lang="en-US" sz="1400" b="0" i="1"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2" name="Straight Connector 21">
            <a:extLst>
              <a:ext uri="{FF2B5EF4-FFF2-40B4-BE49-F238E27FC236}">
                <a16:creationId xmlns:a16="http://schemas.microsoft.com/office/drawing/2014/main" id="{47BEC9AC-1178-46E1-D036-9C60D32E046B}"/>
              </a:ext>
            </a:extLst>
          </p:cNvPr>
          <p:cNvCxnSpPr>
            <a:cxnSpLocks/>
          </p:cNvCxnSpPr>
          <p:nvPr/>
        </p:nvCxnSpPr>
        <p:spPr>
          <a:xfrm flipH="1">
            <a:off x="108715" y="3512142"/>
            <a:ext cx="708248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26778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TH </a:t>
            </a:r>
            <a:r>
              <a:rPr lang="en-US" sz="3800" baseline="-25000"/>
              <a:t>CFD (design optimization prep)</a:t>
            </a:r>
            <a:endParaRPr lang="en-US" sz="380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21" name="Slide Number Placeholder 20">
            <a:extLst>
              <a:ext uri="{FF2B5EF4-FFF2-40B4-BE49-F238E27FC236}">
                <a16:creationId xmlns:a16="http://schemas.microsoft.com/office/drawing/2014/main" id="{E0294D03-FFDF-4AD9-A81B-040AF27145A4}"/>
              </a:ext>
            </a:extLst>
          </p:cNvPr>
          <p:cNvSpPr>
            <a:spLocks noGrp="1"/>
          </p:cNvSpPr>
          <p:nvPr>
            <p:ph type="sldNum" sz="quarter" idx="12"/>
          </p:nvPr>
        </p:nvSpPr>
        <p:spPr>
          <a:xfrm>
            <a:off x="87450" y="6454294"/>
            <a:ext cx="476649" cy="365125"/>
          </a:xfrm>
        </p:spPr>
        <p:txBody>
          <a:bodyPr/>
          <a:lstStyle/>
          <a:p>
            <a:fld id="{61C45A3A-841E-C04D-A6C3-2A644B41F8FE}" type="slidenum">
              <a:rPr lang="en-US" smtClean="0"/>
              <a:t>71</a:t>
            </a:fld>
            <a:endParaRPr lang="en-US"/>
          </a:p>
        </p:txBody>
      </p:sp>
      <p:pic>
        <p:nvPicPr>
          <p:cNvPr id="12" name="Picture 11">
            <a:extLst>
              <a:ext uri="{FF2B5EF4-FFF2-40B4-BE49-F238E27FC236}">
                <a16:creationId xmlns:a16="http://schemas.microsoft.com/office/drawing/2014/main" id="{31B4F887-DF56-F7C7-6584-8552B32599A0}"/>
              </a:ext>
            </a:extLst>
          </p:cNvPr>
          <p:cNvPicPr>
            <a:picLocks noChangeAspect="1"/>
          </p:cNvPicPr>
          <p:nvPr/>
        </p:nvPicPr>
        <p:blipFill rotWithShape="1">
          <a:blip r:embed="rId4">
            <a:extLst>
              <a:ext uri="{28A0092B-C50C-407E-A947-70E740481C1C}">
                <a14:useLocalDpi xmlns:a14="http://schemas.microsoft.com/office/drawing/2010/main" val="0"/>
              </a:ext>
            </a:extLst>
          </a:blip>
          <a:srcRect t="1" b="373"/>
          <a:stretch/>
        </p:blipFill>
        <p:spPr bwMode="auto">
          <a:xfrm>
            <a:off x="87452" y="1490937"/>
            <a:ext cx="6683253" cy="4097063"/>
          </a:xfrm>
          <a:prstGeom prst="rect">
            <a:avLst/>
          </a:prstGeom>
          <a:noFill/>
          <a:ln>
            <a:noFill/>
          </a:ln>
          <a:extLst>
            <a:ext uri="{53640926-AAD7-44D8-BBD7-CCE9431645EC}">
              <a14:shadowObscured xmlns:a14="http://schemas.microsoft.com/office/drawing/2010/main"/>
            </a:ext>
          </a:extLst>
        </p:spPr>
      </p:pic>
      <p:cxnSp>
        <p:nvCxnSpPr>
          <p:cNvPr id="17" name="Straight Connector 16">
            <a:extLst>
              <a:ext uri="{FF2B5EF4-FFF2-40B4-BE49-F238E27FC236}">
                <a16:creationId xmlns:a16="http://schemas.microsoft.com/office/drawing/2014/main" id="{F626490C-8F3B-8C88-E763-C12A5E504CA7}"/>
              </a:ext>
            </a:extLst>
          </p:cNvPr>
          <p:cNvCxnSpPr/>
          <p:nvPr/>
        </p:nvCxnSpPr>
        <p:spPr>
          <a:xfrm>
            <a:off x="6783669" y="1325563"/>
            <a:ext cx="0" cy="5247037"/>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F6A5367-9A46-D9E6-2E9D-8EEDEF8CA60C}"/>
              </a:ext>
            </a:extLst>
          </p:cNvPr>
          <p:cNvSpPr txBox="1"/>
          <p:nvPr/>
        </p:nvSpPr>
        <p:spPr>
          <a:xfrm>
            <a:off x="1193150" y="6033184"/>
            <a:ext cx="5219550" cy="646331"/>
          </a:xfrm>
          <a:prstGeom prst="rect">
            <a:avLst/>
          </a:prstGeom>
          <a:noFill/>
        </p:spPr>
        <p:txBody>
          <a:bodyPr wrap="square">
            <a:spAutoFit/>
          </a:bodyPr>
          <a:lstStyle/>
          <a:p>
            <a:pPr algn="ctr"/>
            <a:r>
              <a:rPr lang="en-US" b="1"/>
              <a:t>CFD Modeling of the NNS Inlet </a:t>
            </a:r>
          </a:p>
          <a:p>
            <a:pPr algn="ctr"/>
            <a:r>
              <a:rPr lang="en-US" b="1"/>
              <a:t>(Streamwise and Spanwise velocities shown)</a:t>
            </a:r>
          </a:p>
        </p:txBody>
      </p:sp>
      <p:sp>
        <p:nvSpPr>
          <p:cNvPr id="19" name="TextBox 18">
            <a:extLst>
              <a:ext uri="{FF2B5EF4-FFF2-40B4-BE49-F238E27FC236}">
                <a16:creationId xmlns:a16="http://schemas.microsoft.com/office/drawing/2014/main" id="{34C8C5B6-C0E8-401E-7CAD-28706A71ED63}"/>
              </a:ext>
            </a:extLst>
          </p:cNvPr>
          <p:cNvSpPr txBox="1"/>
          <p:nvPr/>
        </p:nvSpPr>
        <p:spPr>
          <a:xfrm>
            <a:off x="7372425" y="6033184"/>
            <a:ext cx="4133775" cy="584775"/>
          </a:xfrm>
          <a:prstGeom prst="rect">
            <a:avLst/>
          </a:prstGeom>
          <a:noFill/>
        </p:spPr>
        <p:txBody>
          <a:bodyPr wrap="square">
            <a:spAutoFit/>
          </a:bodyPr>
          <a:lstStyle/>
          <a:p>
            <a:pPr algn="ctr"/>
            <a:r>
              <a:rPr lang="en-US" b="1" dirty="0"/>
              <a:t>CFD Modeling of the NNS Outlet</a:t>
            </a:r>
          </a:p>
          <a:p>
            <a:pPr algn="ctr"/>
            <a:r>
              <a:rPr lang="en-US" sz="1400" i="1" dirty="0"/>
              <a:t>Sensitivity of outlet flow as a function of pool height</a:t>
            </a:r>
          </a:p>
        </p:txBody>
      </p:sp>
      <p:grpSp>
        <p:nvGrpSpPr>
          <p:cNvPr id="27" name="Group 26">
            <a:extLst>
              <a:ext uri="{FF2B5EF4-FFF2-40B4-BE49-F238E27FC236}">
                <a16:creationId xmlns:a16="http://schemas.microsoft.com/office/drawing/2014/main" id="{D68A4784-46AF-CC1F-EE11-3C07E956C2A4}"/>
              </a:ext>
            </a:extLst>
          </p:cNvPr>
          <p:cNvGrpSpPr/>
          <p:nvPr/>
        </p:nvGrpSpPr>
        <p:grpSpPr>
          <a:xfrm>
            <a:off x="8047801" y="1433667"/>
            <a:ext cx="3239324" cy="4491412"/>
            <a:chOff x="1265016" y="3120539"/>
            <a:chExt cx="2148178" cy="2978508"/>
          </a:xfrm>
        </p:grpSpPr>
        <p:pic>
          <p:nvPicPr>
            <p:cNvPr id="28" name="Picture 27">
              <a:extLst>
                <a:ext uri="{FF2B5EF4-FFF2-40B4-BE49-F238E27FC236}">
                  <a16:creationId xmlns:a16="http://schemas.microsoft.com/office/drawing/2014/main" id="{7E6FEF89-AFDA-2644-E7AC-2CE85B6DD234}"/>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2644561" y="3182629"/>
              <a:ext cx="768633" cy="1461351"/>
            </a:xfrm>
            <a:prstGeom prst="rect">
              <a:avLst/>
            </a:prstGeom>
          </p:spPr>
        </p:pic>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EB1378EA-3059-E660-5189-BB814D38DE10}"/>
                    </a:ext>
                  </a:extLst>
                </p:cNvPr>
                <p:cNvSpPr txBox="1"/>
                <p:nvPr/>
              </p:nvSpPr>
              <p:spPr>
                <a:xfrm>
                  <a:off x="2672627" y="3120539"/>
                  <a:ext cx="241071" cy="215444"/>
                </a:xfrm>
                <a:prstGeom prst="rect">
                  <a:avLst/>
                </a:prstGeom>
                <a:noFill/>
              </p:spPr>
              <p:txBody>
                <a:bodyPr wrap="square" rtlCol="0">
                  <a:spAutoFit/>
                </a:bodyPr>
                <a:lstStyle/>
                <a:p>
                  <a:pPr algn="r"/>
                  <a14:m>
                    <m:oMathPara xmlns:m="http://schemas.openxmlformats.org/officeDocument/2006/math">
                      <m:oMathParaPr>
                        <m:jc m:val="centerGroup"/>
                      </m:oMathParaPr>
                      <m:oMath xmlns:m="http://schemas.openxmlformats.org/officeDocument/2006/math">
                        <m:r>
                          <a:rPr lang="en-US" sz="800" b="0" i="1" smtClean="0">
                            <a:latin typeface="Cambria Math" panose="02040503050406030204" pitchFamily="18" charset="0"/>
                            <a:cs typeface="Times New Roman" panose="02020603050405020304" pitchFamily="18" charset="0"/>
                          </a:rPr>
                          <m:t>𝑉</m:t>
                        </m:r>
                      </m:oMath>
                    </m:oMathPara>
                  </a14:m>
                  <a:endParaRPr lang="en-US" sz="800" i="1">
                    <a:latin typeface="Times New Roman" panose="02020603050405020304" pitchFamily="18" charset="0"/>
                    <a:cs typeface="Times New Roman" panose="02020603050405020304" pitchFamily="18" charset="0"/>
                  </a:endParaRPr>
                </a:p>
              </p:txBody>
            </p:sp>
          </mc:Choice>
          <mc:Fallback xmlns="">
            <p:sp>
              <p:nvSpPr>
                <p:cNvPr id="137" name="TextBox 136">
                  <a:extLst>
                    <a:ext uri="{FF2B5EF4-FFF2-40B4-BE49-F238E27FC236}">
                      <a16:creationId xmlns:a16="http://schemas.microsoft.com/office/drawing/2014/main" id="{338332AD-F9B0-A97B-C7C9-F73BEE03FA4E}"/>
                    </a:ext>
                  </a:extLst>
                </p:cNvPr>
                <p:cNvSpPr txBox="1">
                  <a:spLocks noRot="1" noChangeAspect="1" noMove="1" noResize="1" noEditPoints="1" noAdjustHandles="1" noChangeArrowheads="1" noChangeShapeType="1" noTextEdit="1"/>
                </p:cNvSpPr>
                <p:nvPr/>
              </p:nvSpPr>
              <p:spPr>
                <a:xfrm>
                  <a:off x="2672627" y="3120539"/>
                  <a:ext cx="241071" cy="215444"/>
                </a:xfrm>
                <a:prstGeom prst="rect">
                  <a:avLst/>
                </a:prstGeom>
                <a:blipFill>
                  <a:blip r:embed="rId6"/>
                  <a:stretch>
                    <a:fillRect/>
                  </a:stretch>
                </a:blipFill>
              </p:spPr>
              <p:txBody>
                <a:bodyPr/>
                <a:lstStyle/>
                <a:p>
                  <a:r>
                    <a:rPr lang="en-US">
                      <a:noFill/>
                    </a:rPr>
                    <a:t> </a:t>
                  </a:r>
                </a:p>
              </p:txBody>
            </p:sp>
          </mc:Fallback>
        </mc:AlternateContent>
        <p:pic>
          <p:nvPicPr>
            <p:cNvPr id="30" name="Picture 29">
              <a:extLst>
                <a:ext uri="{FF2B5EF4-FFF2-40B4-BE49-F238E27FC236}">
                  <a16:creationId xmlns:a16="http://schemas.microsoft.com/office/drawing/2014/main" id="{9DD46DB1-CE26-7307-AD64-6C256C9E030F}"/>
                </a:ext>
              </a:extLst>
            </p:cNvPr>
            <p:cNvPicPr>
              <a:picLocks noChangeAspect="1"/>
            </p:cNvPicPr>
            <p:nvPr/>
          </p:nvPicPr>
          <p:blipFill>
            <a:blip r:embed="rId7"/>
            <a:stretch>
              <a:fillRect/>
            </a:stretch>
          </p:blipFill>
          <p:spPr>
            <a:xfrm>
              <a:off x="1265016" y="3314700"/>
              <a:ext cx="1882375" cy="2784347"/>
            </a:xfrm>
            <a:prstGeom prst="rect">
              <a:avLst/>
            </a:prstGeom>
          </p:spPr>
        </p:pic>
      </p:grpSp>
    </p:spTree>
    <p:extLst>
      <p:ext uri="{BB962C8B-B14F-4D97-AF65-F5344CB8AC3E}">
        <p14:creationId xmlns:p14="http://schemas.microsoft.com/office/powerpoint/2010/main" val="48660489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NNS Publications (since Oct. 2022)</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3" name="Slide Number Placeholder 2">
            <a:extLst>
              <a:ext uri="{FF2B5EF4-FFF2-40B4-BE49-F238E27FC236}">
                <a16:creationId xmlns:a16="http://schemas.microsoft.com/office/drawing/2014/main" id="{FD63506A-81FB-4E96-ABAA-196D53B2E6A2}"/>
              </a:ext>
            </a:extLst>
          </p:cNvPr>
          <p:cNvSpPr>
            <a:spLocks noGrp="1"/>
          </p:cNvSpPr>
          <p:nvPr>
            <p:ph type="sldNum" sz="quarter" idx="12"/>
          </p:nvPr>
        </p:nvSpPr>
        <p:spPr/>
        <p:txBody>
          <a:bodyPr/>
          <a:lstStyle/>
          <a:p>
            <a:fld id="{61C45A3A-841E-C04D-A6C3-2A644B41F8FE}" type="slidenum">
              <a:rPr lang="en-US" smtClean="0"/>
              <a:t>72</a:t>
            </a:fld>
            <a:endParaRPr lang="en-US"/>
          </a:p>
        </p:txBody>
      </p:sp>
      <p:pic>
        <p:nvPicPr>
          <p:cNvPr id="15362" name="Picture 2">
            <a:extLst>
              <a:ext uri="{FF2B5EF4-FFF2-40B4-BE49-F238E27FC236}">
                <a16:creationId xmlns:a16="http://schemas.microsoft.com/office/drawing/2014/main" id="{9808335F-8F8C-A8A1-0D78-A715E3B41F7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77656"/>
          <a:stretch/>
        </p:blipFill>
        <p:spPr bwMode="auto">
          <a:xfrm>
            <a:off x="0" y="5572304"/>
            <a:ext cx="1190478" cy="1169666"/>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uropean Nuclear Society - YouTube">
            <a:extLst>
              <a:ext uri="{FF2B5EF4-FFF2-40B4-BE49-F238E27FC236}">
                <a16:creationId xmlns:a16="http://schemas.microsoft.com/office/drawing/2014/main" id="{42C4F47A-E288-F83A-7F97-9A51CB8F20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1924" y="5321731"/>
            <a:ext cx="1169666" cy="1169666"/>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descr="ASME.org (@ASMEdotorg) / Twitter">
            <a:extLst>
              <a:ext uri="{FF2B5EF4-FFF2-40B4-BE49-F238E27FC236}">
                <a16:creationId xmlns:a16="http://schemas.microsoft.com/office/drawing/2014/main" id="{90BBF176-323B-6A62-B231-27109431AFE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1000" b="23750"/>
          <a:stretch/>
        </p:blipFill>
        <p:spPr bwMode="auto">
          <a:xfrm>
            <a:off x="2465517" y="5891391"/>
            <a:ext cx="1574246" cy="869771"/>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descr="International Atomic Energy Agency (IAEA) - AI for Good">
            <a:extLst>
              <a:ext uri="{FF2B5EF4-FFF2-40B4-BE49-F238E27FC236}">
                <a16:creationId xmlns:a16="http://schemas.microsoft.com/office/drawing/2014/main" id="{619FCE18-261A-2218-1627-DAF1C1F9923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12063"/>
          <a:stretch/>
        </p:blipFill>
        <p:spPr bwMode="auto">
          <a:xfrm>
            <a:off x="4100743" y="5311824"/>
            <a:ext cx="1403397" cy="1071513"/>
          </a:xfrm>
          <a:prstGeom prst="rect">
            <a:avLst/>
          </a:prstGeom>
          <a:noFill/>
          <a:extLst>
            <a:ext uri="{909E8E84-426E-40DD-AFC4-6F175D3DCCD1}">
              <a14:hiddenFill xmlns:a14="http://schemas.microsoft.com/office/drawing/2010/main">
                <a:solidFill>
                  <a:srgbClr val="FFFFFF"/>
                </a:solidFill>
              </a14:hiddenFill>
            </a:ext>
          </a:extLst>
        </p:spPr>
      </p:pic>
      <p:pic>
        <p:nvPicPr>
          <p:cNvPr id="15370" name="Picture 10" descr="ICONE 28">
            <a:extLst>
              <a:ext uri="{FF2B5EF4-FFF2-40B4-BE49-F238E27FC236}">
                <a16:creationId xmlns:a16="http://schemas.microsoft.com/office/drawing/2014/main" id="{B8CAA4DD-4F85-ED9D-7DBD-D47643364B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8500" t="5882" r="19500" b="18137"/>
          <a:stretch/>
        </p:blipFill>
        <p:spPr bwMode="auto">
          <a:xfrm>
            <a:off x="5707379" y="5276234"/>
            <a:ext cx="777241" cy="809626"/>
          </a:xfrm>
          <a:prstGeom prst="rect">
            <a:avLst/>
          </a:prstGeom>
          <a:noFill/>
          <a:extLst>
            <a:ext uri="{909E8E84-426E-40DD-AFC4-6F175D3DCCD1}">
              <a14:hiddenFill xmlns:a14="http://schemas.microsoft.com/office/drawing/2010/main">
                <a:solidFill>
                  <a:srgbClr val="FFFFFF"/>
                </a:solidFill>
              </a14:hiddenFill>
            </a:ext>
          </a:extLst>
        </p:spPr>
      </p:pic>
      <p:pic>
        <p:nvPicPr>
          <p:cNvPr id="15372" name="Picture 12" descr="AESJ Atomic Energy Society of Japan">
            <a:extLst>
              <a:ext uri="{FF2B5EF4-FFF2-40B4-BE49-F238E27FC236}">
                <a16:creationId xmlns:a16="http://schemas.microsoft.com/office/drawing/2014/main" id="{B9CCA94B-E0A9-EF83-487F-C06E0A4B8C5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07379" y="6167437"/>
            <a:ext cx="2933700" cy="5937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38DA34BC-F5EE-B5DC-8F86-B6E97D0F91BF}"/>
              </a:ext>
            </a:extLst>
          </p:cNvPr>
          <p:cNvPicPr>
            <a:picLocks noChangeAspect="1"/>
          </p:cNvPicPr>
          <p:nvPr/>
        </p:nvPicPr>
        <p:blipFill>
          <a:blip r:embed="rId10"/>
          <a:stretch>
            <a:fillRect/>
          </a:stretch>
        </p:blipFill>
        <p:spPr>
          <a:xfrm>
            <a:off x="9879475" y="5283477"/>
            <a:ext cx="2130972" cy="735031"/>
          </a:xfrm>
          <a:prstGeom prst="rect">
            <a:avLst/>
          </a:prstGeom>
        </p:spPr>
      </p:pic>
      <p:pic>
        <p:nvPicPr>
          <p:cNvPr id="15374" name="Picture 14" descr="JAEA (@JAEA_en) / Twitter">
            <a:extLst>
              <a:ext uri="{FF2B5EF4-FFF2-40B4-BE49-F238E27FC236}">
                <a16:creationId xmlns:a16="http://schemas.microsoft.com/office/drawing/2014/main" id="{C539F70A-998B-355D-2311-65C7D3FD5FDE}"/>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27250" b="27000"/>
          <a:stretch/>
        </p:blipFill>
        <p:spPr bwMode="auto">
          <a:xfrm>
            <a:off x="6935613" y="5325532"/>
            <a:ext cx="1554164" cy="711030"/>
          </a:xfrm>
          <a:prstGeom prst="rect">
            <a:avLst/>
          </a:prstGeom>
          <a:noFill/>
          <a:extLst>
            <a:ext uri="{909E8E84-426E-40DD-AFC4-6F175D3DCCD1}">
              <a14:hiddenFill xmlns:a14="http://schemas.microsoft.com/office/drawing/2010/main">
                <a:solidFill>
                  <a:srgbClr val="FFFFFF"/>
                </a:solidFill>
              </a14:hiddenFill>
            </a:ext>
          </a:extLst>
        </p:spPr>
      </p:pic>
      <p:pic>
        <p:nvPicPr>
          <p:cNvPr id="15376" name="Picture 16" descr="Alternative and Atomic Energies Agency">
            <a:extLst>
              <a:ext uri="{FF2B5EF4-FFF2-40B4-BE49-F238E27FC236}">
                <a16:creationId xmlns:a16="http://schemas.microsoft.com/office/drawing/2014/main" id="{17E86D8A-66CC-0085-4C86-47F99C3A153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898995" y="6048374"/>
            <a:ext cx="990287" cy="8096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4138E12-D342-0634-5854-D7D5C5D20BDC}"/>
              </a:ext>
            </a:extLst>
          </p:cNvPr>
          <p:cNvSpPr txBox="1"/>
          <p:nvPr/>
        </p:nvSpPr>
        <p:spPr>
          <a:xfrm>
            <a:off x="1" y="1143606"/>
            <a:ext cx="12192000" cy="4455066"/>
          </a:xfrm>
          <a:prstGeom prst="rect">
            <a:avLst/>
          </a:prstGeom>
          <a:noFill/>
        </p:spPr>
        <p:txBody>
          <a:bodyPr wrap="square" rtlCol="0">
            <a:spAutoFit/>
          </a:bodyPr>
          <a:lstStyle/>
          <a:p>
            <a:pPr marL="342900" indent="-342900">
              <a:buFont typeface="+mj-lt"/>
              <a:buAutoNum type="arabicPeriod"/>
            </a:pPr>
            <a:r>
              <a:rPr lang="en-US" sz="1350" dirty="0"/>
              <a:t>D. Şahin, et al., “</a:t>
            </a:r>
            <a:r>
              <a:rPr lang="en-US" sz="1350" dirty="0">
                <a:hlinkClick r:id="rId13"/>
              </a:rPr>
              <a:t>NIST Neutron Source Preconceptual Design</a:t>
            </a:r>
            <a:r>
              <a:rPr lang="en-US" sz="1350" dirty="0"/>
              <a:t>”, Proceedings of RERTR, Oct. 2022.</a:t>
            </a:r>
          </a:p>
          <a:p>
            <a:pPr marL="342900" indent="-342900">
              <a:buFont typeface="+mj-lt"/>
              <a:buAutoNum type="arabicPeriod"/>
            </a:pPr>
            <a:r>
              <a:rPr lang="en-US" sz="1350" dirty="0"/>
              <a:t>O. Çelikten, et al., “</a:t>
            </a:r>
            <a:r>
              <a:rPr lang="en-US" sz="1350" dirty="0">
                <a:hlinkClick r:id="rId14"/>
              </a:rPr>
              <a:t>Highlights of Neutronics Analyses for the Pre-conceptual NIST Neutron Source Design</a:t>
            </a:r>
            <a:r>
              <a:rPr lang="en-US" sz="1350" dirty="0"/>
              <a:t>”, Proceedings of American Nuclear Society, Nov. 2022.</a:t>
            </a:r>
          </a:p>
          <a:p>
            <a:pPr marL="342900" indent="-342900">
              <a:buFont typeface="+mj-lt"/>
              <a:buAutoNum type="arabicPeriod"/>
            </a:pPr>
            <a:r>
              <a:rPr lang="en-US" sz="1350" dirty="0"/>
              <a:t>I.R. Baroukh, et al., “</a:t>
            </a:r>
            <a:r>
              <a:rPr lang="en-US" sz="1350" dirty="0">
                <a:hlinkClick r:id="rId15"/>
              </a:rPr>
              <a:t>A Preliminary Thermal-hydraulics Analysis for the NIST Neutron Source</a:t>
            </a:r>
            <a:r>
              <a:rPr lang="en-US" sz="1350" dirty="0"/>
              <a:t>”, Proceedings of American Nuclear Society, Nov. 2022.</a:t>
            </a:r>
          </a:p>
          <a:p>
            <a:pPr marL="342900" indent="-342900">
              <a:buFont typeface="+mj-lt"/>
              <a:buAutoNum type="arabicPeriod"/>
            </a:pPr>
            <a:r>
              <a:rPr lang="en-US" sz="1350" dirty="0"/>
              <a:t>I.R. Baroukh, et al., “</a:t>
            </a:r>
            <a:r>
              <a:rPr lang="en-US" sz="1350" dirty="0">
                <a:hlinkClick r:id="rId16"/>
              </a:rPr>
              <a:t>Preliminary CFD Investigations for the NIST Neutron Source</a:t>
            </a:r>
            <a:r>
              <a:rPr lang="en-US" sz="1350" dirty="0"/>
              <a:t>”, Proceedings of American Nuclear Society, Nov. 2022.</a:t>
            </a:r>
          </a:p>
          <a:p>
            <a:pPr marL="342900" indent="-342900">
              <a:buFont typeface="+mj-lt"/>
              <a:buAutoNum type="arabicPeriod"/>
            </a:pPr>
            <a:r>
              <a:rPr lang="en-US" sz="1350" dirty="0"/>
              <a:t>J.C. Cook, et al., “</a:t>
            </a:r>
            <a:r>
              <a:rPr lang="en-US" sz="1350" dirty="0">
                <a:hlinkClick r:id="rId17"/>
              </a:rPr>
              <a:t>Proposed NIST Neutron Source User Facility</a:t>
            </a:r>
            <a:r>
              <a:rPr lang="en-US" sz="1350" dirty="0"/>
              <a:t>”, Proceedings of American Nuclear Society, Nov. 2022.</a:t>
            </a:r>
          </a:p>
          <a:p>
            <a:pPr marL="342900" indent="-342900">
              <a:buFont typeface="+mj-lt"/>
              <a:buAutoNum type="arabicPeriod"/>
            </a:pPr>
            <a:r>
              <a:rPr lang="en-US" sz="1350" dirty="0"/>
              <a:t>J.C. Cook, et al., “</a:t>
            </a:r>
            <a:r>
              <a:rPr lang="en-US" sz="1350" dirty="0">
                <a:hlinkClick r:id="rId18"/>
              </a:rPr>
              <a:t>Neutron Delivery Systems Design of the Proposed NIST Neutron Source</a:t>
            </a:r>
            <a:r>
              <a:rPr lang="en-US" sz="1350" dirty="0"/>
              <a:t>”, Proceedings of American Nuclear Society, Nov. 2022.</a:t>
            </a:r>
          </a:p>
          <a:p>
            <a:pPr marL="342900" indent="-342900">
              <a:buFont typeface="+mj-lt"/>
              <a:buAutoNum type="arabicPeriod"/>
            </a:pPr>
            <a:r>
              <a:rPr lang="en-US" sz="1350" dirty="0"/>
              <a:t>D. Şahin, et al., “</a:t>
            </a:r>
            <a:r>
              <a:rPr lang="en-US" sz="1350" dirty="0">
                <a:hlinkClick r:id="rId19"/>
              </a:rPr>
              <a:t>Pre-Conceptual Design of the NIST Neutron Source</a:t>
            </a:r>
            <a:r>
              <a:rPr lang="en-US" sz="1350" dirty="0"/>
              <a:t>”, Proceedings of RRFM, April 2023.</a:t>
            </a:r>
          </a:p>
          <a:p>
            <a:pPr marL="342900" indent="-342900">
              <a:buFont typeface="+mj-lt"/>
              <a:buAutoNum type="arabicPeriod"/>
            </a:pPr>
            <a:r>
              <a:rPr lang="en-US" sz="1350" dirty="0"/>
              <a:t>A.G. Weiss, et al., “</a:t>
            </a:r>
            <a:r>
              <a:rPr lang="en-US" sz="1350" dirty="0">
                <a:hlinkClick r:id="rId20"/>
              </a:rPr>
              <a:t>Modeling Approach for the Design of the NIST Neutron Source</a:t>
            </a:r>
            <a:r>
              <a:rPr lang="en-US" sz="1350" dirty="0"/>
              <a:t>”, Proceedings of RRFM, April 2023.</a:t>
            </a:r>
          </a:p>
          <a:p>
            <a:pPr marL="342900" indent="-342900">
              <a:buFont typeface="+mj-lt"/>
              <a:buAutoNum type="arabicPeriod"/>
            </a:pPr>
            <a:r>
              <a:rPr lang="en-US" sz="1350" dirty="0"/>
              <a:t>O. Çelikten, et al., “</a:t>
            </a:r>
            <a:r>
              <a:rPr lang="en-US" sz="1350" dirty="0">
                <a:hlinkClick r:id="rId21"/>
              </a:rPr>
              <a:t>Comparison of U</a:t>
            </a:r>
            <a:r>
              <a:rPr lang="en-US" sz="1350" baseline="-25000" dirty="0">
                <a:hlinkClick r:id="rId21"/>
              </a:rPr>
              <a:t>3</a:t>
            </a:r>
            <a:r>
              <a:rPr lang="en-US" sz="1350" dirty="0">
                <a:hlinkClick r:id="rId21"/>
              </a:rPr>
              <a:t>Si</a:t>
            </a:r>
            <a:r>
              <a:rPr lang="en-US" sz="1350" baseline="-25000" dirty="0">
                <a:hlinkClick r:id="rId21"/>
              </a:rPr>
              <a:t>2</a:t>
            </a:r>
            <a:r>
              <a:rPr lang="en-US" sz="1350" dirty="0">
                <a:hlinkClick r:id="rId21"/>
              </a:rPr>
              <a:t> and U-10Mo LEU-fueled Reactor Cores for the Preconceptual NIST Neutron Source Design</a:t>
            </a:r>
            <a:r>
              <a:rPr lang="en-US" sz="1350" dirty="0"/>
              <a:t>”, Proceedings of ICONE30, May 2023.</a:t>
            </a:r>
          </a:p>
          <a:p>
            <a:pPr marL="342900" indent="-342900">
              <a:buFont typeface="+mj-lt"/>
              <a:buAutoNum type="arabicPeriod"/>
            </a:pPr>
            <a:r>
              <a:rPr lang="en-US" sz="1350" dirty="0"/>
              <a:t>J. Shen, et al., “</a:t>
            </a:r>
            <a:r>
              <a:rPr lang="en-US" sz="1350" dirty="0">
                <a:hlinkClick r:id="rId22"/>
              </a:rPr>
              <a:t>Turbulence Model Sensitivity Analysis of Thermal-Hydraulic Properties on the Pre-Conceptual NIST Neutron Source Design</a:t>
            </a:r>
            <a:r>
              <a:rPr lang="en-US" sz="1350" dirty="0"/>
              <a:t>”, Proceedings of ICONE30, May 2023.</a:t>
            </a:r>
          </a:p>
          <a:p>
            <a:pPr marL="342900" indent="-342900">
              <a:buFont typeface="+mj-lt"/>
              <a:buAutoNum type="arabicPeriod"/>
            </a:pPr>
            <a:r>
              <a:rPr lang="en-US" sz="1350" dirty="0"/>
              <a:t>A.G. Weiss, et al., “</a:t>
            </a:r>
            <a:r>
              <a:rPr lang="en-US" sz="1350" dirty="0">
                <a:hlinkClick r:id="rId23"/>
              </a:rPr>
              <a:t>Sensitivity Analyses of the Thermal-hydraulics Safety Margins in the Proposed NIST Neutron Source Design</a:t>
            </a:r>
            <a:r>
              <a:rPr lang="en-US" sz="1350" dirty="0"/>
              <a:t>”, Proceedings of ICONE30, May 2023.</a:t>
            </a:r>
          </a:p>
          <a:p>
            <a:pPr marL="342900" indent="-342900">
              <a:buFont typeface="+mj-lt"/>
              <a:buAutoNum type="arabicPeriod"/>
            </a:pPr>
            <a:r>
              <a:rPr lang="en-US" sz="1350" dirty="0"/>
              <a:t>Y. Shaposhnik, et al., “</a:t>
            </a:r>
            <a:r>
              <a:rPr lang="en-US" sz="1350" dirty="0">
                <a:hlinkClick r:id="rId24"/>
              </a:rPr>
              <a:t>Alternative Reflectors for the NIST Neutron Source</a:t>
            </a:r>
            <a:r>
              <a:rPr lang="en-US" sz="1350" dirty="0"/>
              <a:t>”, In Transactions of TRTR/IGORR, June 2023.</a:t>
            </a:r>
          </a:p>
          <a:p>
            <a:pPr marL="342900" indent="-342900">
              <a:buFont typeface="+mj-lt"/>
              <a:buAutoNum type="arabicPeriod"/>
            </a:pPr>
            <a:r>
              <a:rPr lang="en-US" sz="1350" dirty="0"/>
              <a:t>J. Jurns, et al., “Liquid deuterium cold source concept for the NIST neutron source”, In Proceedings of CEC/IMS 2023, July 2023.</a:t>
            </a:r>
          </a:p>
          <a:p>
            <a:pPr marL="342900" indent="-342900">
              <a:buFont typeface="+mj-lt"/>
              <a:buAutoNum type="arabicPeriod"/>
            </a:pPr>
            <a:r>
              <a:rPr lang="en-US" sz="1350" dirty="0"/>
              <a:t>A.G. Weiss, et al., “</a:t>
            </a:r>
            <a:r>
              <a:rPr lang="en-US" sz="1350" dirty="0">
                <a:hlinkClick r:id="rId25"/>
              </a:rPr>
              <a:t>A Turbulence Model Sensitivity Analysis on the Hydraulic Behavior in the Inlet Plenum of the Proposed NIST Neutron Source Design</a:t>
            </a:r>
            <a:r>
              <a:rPr lang="en-US" sz="1350" dirty="0"/>
              <a:t>”, In Proceedings of NURETH-20, Aug. 2023.</a:t>
            </a:r>
          </a:p>
          <a:p>
            <a:pPr marL="342900" indent="-342900">
              <a:buFont typeface="+mj-lt"/>
              <a:buAutoNum type="arabicPeriod"/>
            </a:pPr>
            <a:r>
              <a:rPr lang="en-US" sz="1350" dirty="0"/>
              <a:t>A. Gurgen, et al., “</a:t>
            </a:r>
            <a:r>
              <a:rPr lang="en-US" sz="1350" dirty="0">
                <a:hlinkClick r:id="rId26"/>
              </a:rPr>
              <a:t>Thermal-hydraulic Assessment of the Proposed NIST Neutron Source Design</a:t>
            </a:r>
            <a:r>
              <a:rPr lang="en-US" sz="1350" dirty="0"/>
              <a:t>”, In Proceedings of NURETH-20, Aug. 2023.</a:t>
            </a:r>
          </a:p>
          <a:p>
            <a:pPr marL="342900" indent="-342900">
              <a:buFont typeface="+mj-lt"/>
              <a:buAutoNum type="arabicPeriod"/>
            </a:pPr>
            <a:r>
              <a:rPr lang="en-US" sz="1350" dirty="0"/>
              <a:t>E. Bures, et al., “</a:t>
            </a:r>
            <a:r>
              <a:rPr lang="en-US" sz="1350" dirty="0">
                <a:hlinkClick r:id="rId27"/>
              </a:rPr>
              <a:t>Validation and Comparison of 2D and 3D RANS Models for Flow Through Curved Channels in MTR-type Nuclear Fuel Assemblies</a:t>
            </a:r>
            <a:r>
              <a:rPr lang="en-US" sz="1350" dirty="0"/>
              <a:t>”, Proceedings of RERTR, Nov. 2023.</a:t>
            </a:r>
          </a:p>
          <a:p>
            <a:pPr marL="342900" indent="-342900">
              <a:buFont typeface="+mj-lt"/>
              <a:buAutoNum type="arabicPeriod"/>
            </a:pPr>
            <a:endParaRPr lang="en-US" sz="1350" dirty="0"/>
          </a:p>
          <a:p>
            <a:pPr marL="342900" indent="-342900">
              <a:buFont typeface="+mj-lt"/>
              <a:buAutoNum type="arabicPeriod"/>
            </a:pPr>
            <a:endParaRPr lang="en-US" sz="1350" dirty="0"/>
          </a:p>
        </p:txBody>
      </p:sp>
    </p:spTree>
    <p:extLst>
      <p:ext uri="{BB962C8B-B14F-4D97-AF65-F5344CB8AC3E}">
        <p14:creationId xmlns:p14="http://schemas.microsoft.com/office/powerpoint/2010/main" val="350531384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9C4BE0E1-BE29-342C-A9D1-A7B15E2C4451}"/>
              </a:ext>
            </a:extLst>
          </p:cNvPr>
          <p:cNvPicPr>
            <a:picLocks noChangeAspect="1"/>
          </p:cNvPicPr>
          <p:nvPr/>
        </p:nvPicPr>
        <p:blipFill>
          <a:blip r:embed="rId3"/>
          <a:stretch>
            <a:fillRect/>
          </a:stretch>
        </p:blipFill>
        <p:spPr>
          <a:xfrm>
            <a:off x="3038246" y="1459198"/>
            <a:ext cx="2930697" cy="3812143"/>
          </a:xfrm>
          <a:prstGeom prst="rect">
            <a:avLst/>
          </a:prstGeom>
        </p:spPr>
      </p:pic>
      <p:pic>
        <p:nvPicPr>
          <p:cNvPr id="6" name="Picture 5">
            <a:extLst>
              <a:ext uri="{FF2B5EF4-FFF2-40B4-BE49-F238E27FC236}">
                <a16:creationId xmlns:a16="http://schemas.microsoft.com/office/drawing/2014/main" id="{4BFE2C02-B285-54EA-7713-2A924E061F17}"/>
              </a:ext>
            </a:extLst>
          </p:cNvPr>
          <p:cNvPicPr>
            <a:picLocks noChangeAspect="1"/>
          </p:cNvPicPr>
          <p:nvPr/>
        </p:nvPicPr>
        <p:blipFill>
          <a:blip r:embed="rId4"/>
          <a:stretch>
            <a:fillRect/>
          </a:stretch>
        </p:blipFill>
        <p:spPr>
          <a:xfrm>
            <a:off x="-7134" y="1427480"/>
            <a:ext cx="3082386" cy="4003040"/>
          </a:xfrm>
          <a:prstGeom prst="rect">
            <a:avLst/>
          </a:prstGeom>
        </p:spPr>
      </p:pic>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NIST Technical Notes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5"/>
            <a:srcRect l="6683" t="21551" r="25400" b="19800"/>
            <a:stretch/>
          </p:blipFill>
          <p:spPr>
            <a:xfrm>
              <a:off x="9086849" y="343692"/>
              <a:ext cx="3105151" cy="638175"/>
            </a:xfrm>
            <a:prstGeom prst="rect">
              <a:avLst/>
            </a:prstGeom>
          </p:spPr>
        </p:pic>
      </p:grpSp>
      <p:sp>
        <p:nvSpPr>
          <p:cNvPr id="3" name="Slide Number Placeholder 2">
            <a:extLst>
              <a:ext uri="{FF2B5EF4-FFF2-40B4-BE49-F238E27FC236}">
                <a16:creationId xmlns:a16="http://schemas.microsoft.com/office/drawing/2014/main" id="{FD63506A-81FB-4E96-ABAA-196D53B2E6A2}"/>
              </a:ext>
            </a:extLst>
          </p:cNvPr>
          <p:cNvSpPr>
            <a:spLocks noGrp="1"/>
          </p:cNvSpPr>
          <p:nvPr>
            <p:ph type="sldNum" sz="quarter" idx="12"/>
          </p:nvPr>
        </p:nvSpPr>
        <p:spPr/>
        <p:txBody>
          <a:bodyPr/>
          <a:lstStyle/>
          <a:p>
            <a:fld id="{61C45A3A-841E-C04D-A6C3-2A644B41F8FE}" type="slidenum">
              <a:rPr lang="en-US" smtClean="0"/>
              <a:t>73</a:t>
            </a:fld>
            <a:endParaRPr lang="en-US"/>
          </a:p>
        </p:txBody>
      </p:sp>
      <p:sp>
        <p:nvSpPr>
          <p:cNvPr id="17" name="TextBox 16">
            <a:extLst>
              <a:ext uri="{FF2B5EF4-FFF2-40B4-BE49-F238E27FC236}">
                <a16:creationId xmlns:a16="http://schemas.microsoft.com/office/drawing/2014/main" id="{70FA55C8-A10C-D8C7-DA32-792238550EF1}"/>
              </a:ext>
            </a:extLst>
          </p:cNvPr>
          <p:cNvSpPr txBox="1"/>
          <p:nvPr/>
        </p:nvSpPr>
        <p:spPr>
          <a:xfrm>
            <a:off x="3329037" y="5322300"/>
            <a:ext cx="2349118" cy="646331"/>
          </a:xfrm>
          <a:prstGeom prst="rect">
            <a:avLst/>
          </a:prstGeom>
          <a:noFill/>
          <a:ln>
            <a:solidFill>
              <a:schemeClr val="tx1"/>
            </a:solidFill>
          </a:ln>
        </p:spPr>
        <p:txBody>
          <a:bodyPr wrap="square" rtlCol="0">
            <a:spAutoFit/>
          </a:bodyPr>
          <a:lstStyle/>
          <a:p>
            <a:pPr algn="ctr"/>
            <a:r>
              <a:rPr lang="en-US"/>
              <a:t>CNS &amp; Thermal Beams Assessments</a:t>
            </a:r>
          </a:p>
        </p:txBody>
      </p:sp>
      <p:sp>
        <p:nvSpPr>
          <p:cNvPr id="18" name="TextBox 17">
            <a:extLst>
              <a:ext uri="{FF2B5EF4-FFF2-40B4-BE49-F238E27FC236}">
                <a16:creationId xmlns:a16="http://schemas.microsoft.com/office/drawing/2014/main" id="{62B3E196-968C-2B41-4D2C-C3FFCDA46B13}"/>
              </a:ext>
            </a:extLst>
          </p:cNvPr>
          <p:cNvSpPr txBox="1"/>
          <p:nvPr/>
        </p:nvSpPr>
        <p:spPr>
          <a:xfrm>
            <a:off x="411983" y="5322299"/>
            <a:ext cx="2349118" cy="646331"/>
          </a:xfrm>
          <a:prstGeom prst="rect">
            <a:avLst/>
          </a:prstGeom>
          <a:noFill/>
          <a:ln>
            <a:solidFill>
              <a:schemeClr val="tx1"/>
            </a:solidFill>
          </a:ln>
        </p:spPr>
        <p:txBody>
          <a:bodyPr wrap="square" rtlCol="0">
            <a:spAutoFit/>
          </a:bodyPr>
          <a:lstStyle/>
          <a:p>
            <a:pPr algn="ctr"/>
            <a:r>
              <a:rPr lang="en-US"/>
              <a:t>Facility Design Planning</a:t>
            </a:r>
          </a:p>
        </p:txBody>
      </p:sp>
      <p:sp>
        <p:nvSpPr>
          <p:cNvPr id="19" name="TextBox 18">
            <a:extLst>
              <a:ext uri="{FF2B5EF4-FFF2-40B4-BE49-F238E27FC236}">
                <a16:creationId xmlns:a16="http://schemas.microsoft.com/office/drawing/2014/main" id="{ECD1F50B-FCF0-9AE0-B9AF-C80F7F0BB60B}"/>
              </a:ext>
            </a:extLst>
          </p:cNvPr>
          <p:cNvSpPr txBox="1"/>
          <p:nvPr/>
        </p:nvSpPr>
        <p:spPr>
          <a:xfrm>
            <a:off x="6416011" y="5322299"/>
            <a:ext cx="2349118" cy="646331"/>
          </a:xfrm>
          <a:prstGeom prst="rect">
            <a:avLst/>
          </a:prstGeom>
          <a:noFill/>
          <a:ln>
            <a:solidFill>
              <a:schemeClr val="tx1"/>
            </a:solidFill>
          </a:ln>
        </p:spPr>
        <p:txBody>
          <a:bodyPr wrap="square" rtlCol="0">
            <a:spAutoFit/>
          </a:bodyPr>
          <a:lstStyle/>
          <a:p>
            <a:pPr algn="ctr"/>
            <a:r>
              <a:rPr lang="en-US"/>
              <a:t>Neutronics Assessments</a:t>
            </a:r>
          </a:p>
        </p:txBody>
      </p:sp>
      <p:sp>
        <p:nvSpPr>
          <p:cNvPr id="20" name="TextBox 19">
            <a:extLst>
              <a:ext uri="{FF2B5EF4-FFF2-40B4-BE49-F238E27FC236}">
                <a16:creationId xmlns:a16="http://schemas.microsoft.com/office/drawing/2014/main" id="{6CE79760-2731-1DE3-A902-95FC6D0AE245}"/>
              </a:ext>
            </a:extLst>
          </p:cNvPr>
          <p:cNvSpPr txBox="1"/>
          <p:nvPr/>
        </p:nvSpPr>
        <p:spPr>
          <a:xfrm>
            <a:off x="9483916" y="5322299"/>
            <a:ext cx="2349118" cy="646331"/>
          </a:xfrm>
          <a:prstGeom prst="rect">
            <a:avLst/>
          </a:prstGeom>
          <a:noFill/>
          <a:ln>
            <a:solidFill>
              <a:schemeClr val="tx1"/>
            </a:solidFill>
          </a:ln>
        </p:spPr>
        <p:txBody>
          <a:bodyPr wrap="square" rtlCol="0">
            <a:spAutoFit/>
          </a:bodyPr>
          <a:lstStyle/>
          <a:p>
            <a:pPr algn="ctr"/>
            <a:r>
              <a:rPr lang="en-US"/>
              <a:t>Thermal-hydraulics Assessments</a:t>
            </a:r>
          </a:p>
        </p:txBody>
      </p:sp>
      <p:cxnSp>
        <p:nvCxnSpPr>
          <p:cNvPr id="22" name="Straight Connector 21">
            <a:extLst>
              <a:ext uri="{FF2B5EF4-FFF2-40B4-BE49-F238E27FC236}">
                <a16:creationId xmlns:a16="http://schemas.microsoft.com/office/drawing/2014/main" id="{696B4E2C-9F0D-442C-BCFB-8D6DE0073D47}"/>
              </a:ext>
            </a:extLst>
          </p:cNvPr>
          <p:cNvCxnSpPr/>
          <p:nvPr/>
        </p:nvCxnSpPr>
        <p:spPr>
          <a:xfrm>
            <a:off x="3054096" y="1243584"/>
            <a:ext cx="0" cy="5349240"/>
          </a:xfrm>
          <a:prstGeom prst="line">
            <a:avLst/>
          </a:prstGeom>
          <a:ln w="19050">
            <a:prstDash val="sysDash"/>
          </a:ln>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9C698F23-5166-B995-CB91-7FD37FBD72DD}"/>
              </a:ext>
            </a:extLst>
          </p:cNvPr>
          <p:cNvCxnSpPr/>
          <p:nvPr/>
        </p:nvCxnSpPr>
        <p:spPr>
          <a:xfrm>
            <a:off x="6062472" y="1243584"/>
            <a:ext cx="0" cy="5349240"/>
          </a:xfrm>
          <a:prstGeom prst="line">
            <a:avLst/>
          </a:prstGeom>
          <a:ln w="19050">
            <a:prstDash val="sysDash"/>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1AD5D85A-5B93-812C-3320-F86CFAF69ADB}"/>
              </a:ext>
            </a:extLst>
          </p:cNvPr>
          <p:cNvSpPr txBox="1"/>
          <p:nvPr/>
        </p:nvSpPr>
        <p:spPr>
          <a:xfrm>
            <a:off x="211749" y="5968630"/>
            <a:ext cx="2749585" cy="461665"/>
          </a:xfrm>
          <a:prstGeom prst="rect">
            <a:avLst/>
          </a:prstGeom>
          <a:noFill/>
        </p:spPr>
        <p:txBody>
          <a:bodyPr wrap="square">
            <a:spAutoFit/>
          </a:bodyPr>
          <a:lstStyle/>
          <a:p>
            <a:pPr algn="ctr"/>
            <a:r>
              <a:rPr lang="en-US" sz="1200" b="1"/>
              <a:t>Published</a:t>
            </a:r>
          </a:p>
          <a:p>
            <a:pPr algn="ctr"/>
            <a:r>
              <a:rPr lang="en-US" sz="1200" b="1">
                <a:hlinkClick r:id="rId6"/>
              </a:rPr>
              <a:t>https://doi.org/10.6028/NIST.TN.2280</a:t>
            </a:r>
            <a:endParaRPr lang="en-US" sz="1200" b="1"/>
          </a:p>
        </p:txBody>
      </p:sp>
      <p:sp>
        <p:nvSpPr>
          <p:cNvPr id="21" name="TextBox 20">
            <a:extLst>
              <a:ext uri="{FF2B5EF4-FFF2-40B4-BE49-F238E27FC236}">
                <a16:creationId xmlns:a16="http://schemas.microsoft.com/office/drawing/2014/main" id="{E68D6678-9191-0B17-4E27-31F5FDBC0370}"/>
              </a:ext>
            </a:extLst>
          </p:cNvPr>
          <p:cNvSpPr txBox="1"/>
          <p:nvPr/>
        </p:nvSpPr>
        <p:spPr>
          <a:xfrm>
            <a:off x="3128803" y="5968630"/>
            <a:ext cx="2749585" cy="461665"/>
          </a:xfrm>
          <a:prstGeom prst="rect">
            <a:avLst/>
          </a:prstGeom>
          <a:noFill/>
        </p:spPr>
        <p:txBody>
          <a:bodyPr wrap="square">
            <a:spAutoFit/>
          </a:bodyPr>
          <a:lstStyle/>
          <a:p>
            <a:pPr algn="ctr"/>
            <a:r>
              <a:rPr lang="en-US" sz="1200" b="1"/>
              <a:t>Published</a:t>
            </a:r>
          </a:p>
          <a:p>
            <a:pPr algn="ctr"/>
            <a:r>
              <a:rPr lang="en-US" sz="1200" b="1">
                <a:hlinkClick r:id="rId7"/>
              </a:rPr>
              <a:t>https://doi.org/10.6028/NIST.TN.2284</a:t>
            </a:r>
            <a:endParaRPr lang="en-US" sz="1200" b="1"/>
          </a:p>
        </p:txBody>
      </p:sp>
      <p:sp>
        <p:nvSpPr>
          <p:cNvPr id="27" name="TextBox 26">
            <a:extLst>
              <a:ext uri="{FF2B5EF4-FFF2-40B4-BE49-F238E27FC236}">
                <a16:creationId xmlns:a16="http://schemas.microsoft.com/office/drawing/2014/main" id="{FBAED1E6-6CB0-D594-4C06-2F7D66BB48BF}"/>
              </a:ext>
            </a:extLst>
          </p:cNvPr>
          <p:cNvSpPr txBox="1"/>
          <p:nvPr/>
        </p:nvSpPr>
        <p:spPr>
          <a:xfrm>
            <a:off x="6217280" y="5968630"/>
            <a:ext cx="2749585" cy="461665"/>
          </a:xfrm>
          <a:prstGeom prst="rect">
            <a:avLst/>
          </a:prstGeom>
          <a:noFill/>
        </p:spPr>
        <p:txBody>
          <a:bodyPr wrap="square">
            <a:spAutoFit/>
          </a:bodyPr>
          <a:lstStyle/>
          <a:p>
            <a:pPr algn="ctr"/>
            <a:r>
              <a:rPr lang="en-US" sz="1200" b="1"/>
              <a:t>Published</a:t>
            </a:r>
          </a:p>
          <a:p>
            <a:pPr algn="ctr"/>
            <a:r>
              <a:rPr lang="en-US" sz="1200" b="1">
                <a:hlinkClick r:id="rId8"/>
              </a:rPr>
              <a:t>https://doi.org/10.6028/NIST.TN.2316</a:t>
            </a:r>
            <a:endParaRPr lang="en-US" sz="1200" b="1"/>
          </a:p>
        </p:txBody>
      </p:sp>
      <p:sp>
        <p:nvSpPr>
          <p:cNvPr id="28" name="TextBox 27">
            <a:extLst>
              <a:ext uri="{FF2B5EF4-FFF2-40B4-BE49-F238E27FC236}">
                <a16:creationId xmlns:a16="http://schemas.microsoft.com/office/drawing/2014/main" id="{A214C814-BA02-0CAA-9D6A-8B44AB8DD0DA}"/>
              </a:ext>
            </a:extLst>
          </p:cNvPr>
          <p:cNvSpPr txBox="1"/>
          <p:nvPr/>
        </p:nvSpPr>
        <p:spPr>
          <a:xfrm>
            <a:off x="9264631" y="5968630"/>
            <a:ext cx="2749585" cy="461665"/>
          </a:xfrm>
          <a:prstGeom prst="rect">
            <a:avLst/>
          </a:prstGeom>
          <a:noFill/>
        </p:spPr>
        <p:txBody>
          <a:bodyPr wrap="square">
            <a:spAutoFit/>
          </a:bodyPr>
          <a:lstStyle/>
          <a:p>
            <a:pPr algn="ctr"/>
            <a:r>
              <a:rPr lang="en-US" sz="1200" b="1"/>
              <a:t>Published</a:t>
            </a:r>
          </a:p>
          <a:p>
            <a:pPr algn="ctr"/>
            <a:r>
              <a:rPr lang="en-US" sz="1200" b="1" i="0">
                <a:effectLst/>
                <a:latin typeface="-apple-system"/>
                <a:hlinkClick r:id="rId9"/>
              </a:rPr>
              <a:t>https://doi.org/10.6028/NIST.TN.2323</a:t>
            </a:r>
            <a:endParaRPr lang="en-US" sz="1200" b="1"/>
          </a:p>
        </p:txBody>
      </p:sp>
      <p:cxnSp>
        <p:nvCxnSpPr>
          <p:cNvPr id="4" name="Straight Connector 3">
            <a:extLst>
              <a:ext uri="{FF2B5EF4-FFF2-40B4-BE49-F238E27FC236}">
                <a16:creationId xmlns:a16="http://schemas.microsoft.com/office/drawing/2014/main" id="{86E39BCC-B2FC-14B7-6636-6C1DC2D37C60}"/>
              </a:ext>
            </a:extLst>
          </p:cNvPr>
          <p:cNvCxnSpPr/>
          <p:nvPr/>
        </p:nvCxnSpPr>
        <p:spPr>
          <a:xfrm>
            <a:off x="9065044" y="1243584"/>
            <a:ext cx="0" cy="5349240"/>
          </a:xfrm>
          <a:prstGeom prst="line">
            <a:avLst/>
          </a:prstGeom>
          <a:ln w="19050">
            <a:prstDash val="sysDash"/>
          </a:ln>
        </p:spPr>
        <p:style>
          <a:lnRef idx="1">
            <a:schemeClr val="dk1"/>
          </a:lnRef>
          <a:fillRef idx="0">
            <a:schemeClr val="dk1"/>
          </a:fillRef>
          <a:effectRef idx="0">
            <a:schemeClr val="dk1"/>
          </a:effectRef>
          <a:fontRef idx="minor">
            <a:schemeClr val="tx1"/>
          </a:fontRef>
        </p:style>
      </p:cxnSp>
      <p:pic>
        <p:nvPicPr>
          <p:cNvPr id="10" name="Picture 9">
            <a:extLst>
              <a:ext uri="{FF2B5EF4-FFF2-40B4-BE49-F238E27FC236}">
                <a16:creationId xmlns:a16="http://schemas.microsoft.com/office/drawing/2014/main" id="{48F68F06-F7BF-E939-2DD5-B52123E66B9D}"/>
              </a:ext>
            </a:extLst>
          </p:cNvPr>
          <p:cNvPicPr>
            <a:picLocks noChangeAspect="1"/>
          </p:cNvPicPr>
          <p:nvPr/>
        </p:nvPicPr>
        <p:blipFill rotWithShape="1">
          <a:blip r:embed="rId10"/>
          <a:srcRect l="11921"/>
          <a:stretch/>
        </p:blipFill>
        <p:spPr>
          <a:xfrm>
            <a:off x="9191525" y="1556951"/>
            <a:ext cx="2941253" cy="3540211"/>
          </a:xfrm>
          <a:prstGeom prst="rect">
            <a:avLst/>
          </a:prstGeom>
        </p:spPr>
      </p:pic>
      <p:pic>
        <p:nvPicPr>
          <p:cNvPr id="12" name="Picture 11">
            <a:extLst>
              <a:ext uri="{FF2B5EF4-FFF2-40B4-BE49-F238E27FC236}">
                <a16:creationId xmlns:a16="http://schemas.microsoft.com/office/drawing/2014/main" id="{44C2A082-FA11-2D35-DAA2-29C89704E9FB}"/>
              </a:ext>
            </a:extLst>
          </p:cNvPr>
          <p:cNvPicPr>
            <a:picLocks noChangeAspect="1"/>
          </p:cNvPicPr>
          <p:nvPr/>
        </p:nvPicPr>
        <p:blipFill>
          <a:blip r:embed="rId11"/>
          <a:stretch>
            <a:fillRect/>
          </a:stretch>
        </p:blipFill>
        <p:spPr>
          <a:xfrm>
            <a:off x="6211407" y="1712566"/>
            <a:ext cx="2749586" cy="3222729"/>
          </a:xfrm>
          <a:prstGeom prst="rect">
            <a:avLst/>
          </a:prstGeom>
        </p:spPr>
      </p:pic>
    </p:spTree>
    <p:extLst>
      <p:ext uri="{BB962C8B-B14F-4D97-AF65-F5344CB8AC3E}">
        <p14:creationId xmlns:p14="http://schemas.microsoft.com/office/powerpoint/2010/main" val="168996311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a:t>NIST Special Publications</a:t>
            </a:r>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3" name="Slide Number Placeholder 2">
            <a:extLst>
              <a:ext uri="{FF2B5EF4-FFF2-40B4-BE49-F238E27FC236}">
                <a16:creationId xmlns:a16="http://schemas.microsoft.com/office/drawing/2014/main" id="{FD63506A-81FB-4E96-ABAA-196D53B2E6A2}"/>
              </a:ext>
            </a:extLst>
          </p:cNvPr>
          <p:cNvSpPr>
            <a:spLocks noGrp="1"/>
          </p:cNvSpPr>
          <p:nvPr>
            <p:ph type="sldNum" sz="quarter" idx="12"/>
          </p:nvPr>
        </p:nvSpPr>
        <p:spPr/>
        <p:txBody>
          <a:bodyPr/>
          <a:lstStyle/>
          <a:p>
            <a:fld id="{61C45A3A-841E-C04D-A6C3-2A644B41F8FE}" type="slidenum">
              <a:rPr lang="en-US" smtClean="0"/>
              <a:t>74</a:t>
            </a:fld>
            <a:endParaRPr lang="en-US"/>
          </a:p>
        </p:txBody>
      </p:sp>
      <p:sp>
        <p:nvSpPr>
          <p:cNvPr id="18" name="TextBox 17">
            <a:extLst>
              <a:ext uri="{FF2B5EF4-FFF2-40B4-BE49-F238E27FC236}">
                <a16:creationId xmlns:a16="http://schemas.microsoft.com/office/drawing/2014/main" id="{62B3E196-968C-2B41-4D2C-C3FFCDA46B13}"/>
              </a:ext>
            </a:extLst>
          </p:cNvPr>
          <p:cNvSpPr txBox="1"/>
          <p:nvPr/>
        </p:nvSpPr>
        <p:spPr>
          <a:xfrm>
            <a:off x="1866937" y="5645464"/>
            <a:ext cx="2349118" cy="646331"/>
          </a:xfrm>
          <a:prstGeom prst="rect">
            <a:avLst/>
          </a:prstGeom>
          <a:noFill/>
          <a:ln>
            <a:solidFill>
              <a:schemeClr val="tx1"/>
            </a:solidFill>
          </a:ln>
        </p:spPr>
        <p:txBody>
          <a:bodyPr wrap="square" rtlCol="0">
            <a:spAutoFit/>
          </a:bodyPr>
          <a:lstStyle/>
          <a:p>
            <a:pPr algn="ctr"/>
            <a:r>
              <a:rPr lang="en-US"/>
              <a:t>Neutrons for the Future Workshop</a:t>
            </a:r>
          </a:p>
        </p:txBody>
      </p:sp>
      <p:sp>
        <p:nvSpPr>
          <p:cNvPr id="19" name="TextBox 18">
            <a:extLst>
              <a:ext uri="{FF2B5EF4-FFF2-40B4-BE49-F238E27FC236}">
                <a16:creationId xmlns:a16="http://schemas.microsoft.com/office/drawing/2014/main" id="{ECD1F50B-FCF0-9AE0-B9AF-C80F7F0BB60B}"/>
              </a:ext>
            </a:extLst>
          </p:cNvPr>
          <p:cNvSpPr txBox="1"/>
          <p:nvPr/>
        </p:nvSpPr>
        <p:spPr>
          <a:xfrm>
            <a:off x="8107621" y="5645464"/>
            <a:ext cx="2349118" cy="646331"/>
          </a:xfrm>
          <a:prstGeom prst="rect">
            <a:avLst/>
          </a:prstGeom>
          <a:noFill/>
          <a:ln>
            <a:solidFill>
              <a:schemeClr val="tx1"/>
            </a:solidFill>
          </a:ln>
        </p:spPr>
        <p:txBody>
          <a:bodyPr wrap="square" rtlCol="0">
            <a:spAutoFit/>
          </a:bodyPr>
          <a:lstStyle/>
          <a:p>
            <a:pPr algn="ctr"/>
            <a:r>
              <a:rPr lang="en-US"/>
              <a:t>Pre-conceptual Design Report</a:t>
            </a:r>
          </a:p>
        </p:txBody>
      </p:sp>
      <p:cxnSp>
        <p:nvCxnSpPr>
          <p:cNvPr id="23" name="Straight Connector 22">
            <a:extLst>
              <a:ext uri="{FF2B5EF4-FFF2-40B4-BE49-F238E27FC236}">
                <a16:creationId xmlns:a16="http://schemas.microsoft.com/office/drawing/2014/main" id="{9C698F23-5166-B995-CB91-7FD37FBD72DD}"/>
              </a:ext>
            </a:extLst>
          </p:cNvPr>
          <p:cNvCxnSpPr/>
          <p:nvPr/>
        </p:nvCxnSpPr>
        <p:spPr>
          <a:xfrm>
            <a:off x="6062472" y="1243584"/>
            <a:ext cx="0" cy="5349240"/>
          </a:xfrm>
          <a:prstGeom prst="line">
            <a:avLst/>
          </a:prstGeom>
          <a:ln w="19050">
            <a:prstDash val="sysDash"/>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1AD5D85A-5B93-812C-3320-F86CFAF69ADB}"/>
              </a:ext>
            </a:extLst>
          </p:cNvPr>
          <p:cNvSpPr txBox="1"/>
          <p:nvPr/>
        </p:nvSpPr>
        <p:spPr>
          <a:xfrm>
            <a:off x="1666703" y="6291795"/>
            <a:ext cx="2749585" cy="461665"/>
          </a:xfrm>
          <a:prstGeom prst="rect">
            <a:avLst/>
          </a:prstGeom>
          <a:noFill/>
        </p:spPr>
        <p:txBody>
          <a:bodyPr wrap="square">
            <a:spAutoFit/>
          </a:bodyPr>
          <a:lstStyle/>
          <a:p>
            <a:pPr algn="ctr"/>
            <a:r>
              <a:rPr lang="en-US" sz="1200" b="1"/>
              <a:t>Published</a:t>
            </a:r>
          </a:p>
          <a:p>
            <a:pPr algn="ctr"/>
            <a:r>
              <a:rPr lang="en-US" sz="1200" b="1">
                <a:hlinkClick r:id="rId4"/>
              </a:rPr>
              <a:t>https://doi.org/10.6028/nist.sp.2100-07</a:t>
            </a:r>
            <a:endParaRPr lang="en-US" sz="1200" b="1"/>
          </a:p>
        </p:txBody>
      </p:sp>
      <p:sp>
        <p:nvSpPr>
          <p:cNvPr id="27" name="TextBox 26">
            <a:extLst>
              <a:ext uri="{FF2B5EF4-FFF2-40B4-BE49-F238E27FC236}">
                <a16:creationId xmlns:a16="http://schemas.microsoft.com/office/drawing/2014/main" id="{FBAED1E6-6CB0-D594-4C06-2F7D66BB48BF}"/>
              </a:ext>
            </a:extLst>
          </p:cNvPr>
          <p:cNvSpPr txBox="1"/>
          <p:nvPr/>
        </p:nvSpPr>
        <p:spPr>
          <a:xfrm>
            <a:off x="7908890" y="6291795"/>
            <a:ext cx="2749585" cy="461665"/>
          </a:xfrm>
          <a:prstGeom prst="rect">
            <a:avLst/>
          </a:prstGeom>
          <a:noFill/>
        </p:spPr>
        <p:txBody>
          <a:bodyPr wrap="square">
            <a:spAutoFit/>
          </a:bodyPr>
          <a:lstStyle/>
          <a:p>
            <a:pPr algn="ctr"/>
            <a:r>
              <a:rPr lang="en-US" sz="1200" b="1"/>
              <a:t>Published</a:t>
            </a:r>
          </a:p>
          <a:p>
            <a:pPr algn="ctr"/>
            <a:r>
              <a:rPr lang="en-US" sz="1200" b="1">
                <a:hlinkClick r:id="rId5"/>
              </a:rPr>
              <a:t>https://doi.org/10.6028/NIST.SP.1327</a:t>
            </a:r>
            <a:endParaRPr lang="en-US" sz="1200" b="1"/>
          </a:p>
        </p:txBody>
      </p:sp>
      <p:pic>
        <p:nvPicPr>
          <p:cNvPr id="9" name="Picture 8">
            <a:extLst>
              <a:ext uri="{FF2B5EF4-FFF2-40B4-BE49-F238E27FC236}">
                <a16:creationId xmlns:a16="http://schemas.microsoft.com/office/drawing/2014/main" id="{7EB2F498-1BD6-24EB-875A-6959390C0C5B}"/>
              </a:ext>
            </a:extLst>
          </p:cNvPr>
          <p:cNvPicPr>
            <a:picLocks noChangeAspect="1"/>
          </p:cNvPicPr>
          <p:nvPr/>
        </p:nvPicPr>
        <p:blipFill>
          <a:blip r:embed="rId6"/>
          <a:stretch>
            <a:fillRect/>
          </a:stretch>
        </p:blipFill>
        <p:spPr>
          <a:xfrm>
            <a:off x="1396957" y="1114549"/>
            <a:ext cx="3449360" cy="4494964"/>
          </a:xfrm>
          <a:prstGeom prst="rect">
            <a:avLst/>
          </a:prstGeom>
          <a:ln>
            <a:solidFill>
              <a:schemeClr val="tx1"/>
            </a:solidFill>
          </a:ln>
        </p:spPr>
      </p:pic>
      <p:pic>
        <p:nvPicPr>
          <p:cNvPr id="6" name="Picture 5">
            <a:extLst>
              <a:ext uri="{FF2B5EF4-FFF2-40B4-BE49-F238E27FC236}">
                <a16:creationId xmlns:a16="http://schemas.microsoft.com/office/drawing/2014/main" id="{45DF3935-4DF2-EEED-E7AC-10A9C6AB9280}"/>
              </a:ext>
            </a:extLst>
          </p:cNvPr>
          <p:cNvPicPr>
            <a:picLocks noChangeAspect="1"/>
          </p:cNvPicPr>
          <p:nvPr/>
        </p:nvPicPr>
        <p:blipFill>
          <a:blip r:embed="rId7"/>
          <a:stretch>
            <a:fillRect/>
          </a:stretch>
        </p:blipFill>
        <p:spPr>
          <a:xfrm>
            <a:off x="7429027" y="1114548"/>
            <a:ext cx="3473653" cy="4494965"/>
          </a:xfrm>
          <a:prstGeom prst="rect">
            <a:avLst/>
          </a:prstGeom>
          <a:ln>
            <a:solidFill>
              <a:schemeClr val="tx1"/>
            </a:solidFill>
          </a:ln>
        </p:spPr>
      </p:pic>
    </p:spTree>
    <p:extLst>
      <p:ext uri="{BB962C8B-B14F-4D97-AF65-F5344CB8AC3E}">
        <p14:creationId xmlns:p14="http://schemas.microsoft.com/office/powerpoint/2010/main" val="20146562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EAE3-7FD4-1847-BBC9-CED99B10BEF1}"/>
              </a:ext>
            </a:extLst>
          </p:cNvPr>
          <p:cNvSpPr>
            <a:spLocks noGrp="1"/>
          </p:cNvSpPr>
          <p:nvPr>
            <p:ph type="title"/>
          </p:nvPr>
        </p:nvSpPr>
        <p:spPr>
          <a:xfrm>
            <a:off x="574040" y="0"/>
            <a:ext cx="10515600" cy="1325563"/>
          </a:xfrm>
        </p:spPr>
        <p:txBody>
          <a:bodyPr>
            <a:normAutofit/>
          </a:bodyPr>
          <a:lstStyle/>
          <a:p>
            <a:r>
              <a:rPr lang="en-US" sz="3800" dirty="0"/>
              <a:t>NCNR-NNSA Collaboration</a:t>
            </a:r>
            <a:endParaRPr lang="en-US" sz="2000" dirty="0"/>
          </a:p>
        </p:txBody>
      </p:sp>
      <p:grpSp>
        <p:nvGrpSpPr>
          <p:cNvPr id="14" name="Group 13">
            <a:extLst>
              <a:ext uri="{FF2B5EF4-FFF2-40B4-BE49-F238E27FC236}">
                <a16:creationId xmlns:a16="http://schemas.microsoft.com/office/drawing/2014/main" id="{98B378AA-319F-4051-B1C4-8FB6239C28BB}"/>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89AEDCFC-5A94-4F4C-9495-2291060912AE}"/>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Text&#10;&#10;Description automatically generated">
              <a:extLst>
                <a:ext uri="{FF2B5EF4-FFF2-40B4-BE49-F238E27FC236}">
                  <a16:creationId xmlns:a16="http://schemas.microsoft.com/office/drawing/2014/main" id="{EA8BC296-4E17-4BB5-992D-EC4B7894EAB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65" name="Slide Number Placeholder 74">
            <a:extLst>
              <a:ext uri="{FF2B5EF4-FFF2-40B4-BE49-F238E27FC236}">
                <a16:creationId xmlns:a16="http://schemas.microsoft.com/office/drawing/2014/main" id="{294320A7-A2CE-64BE-7F2D-2A5647D6FFFE}"/>
              </a:ext>
            </a:extLst>
          </p:cNvPr>
          <p:cNvSpPr txBox="1">
            <a:spLocks/>
          </p:cNvSpPr>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1C45A3A-841E-C04D-A6C3-2A644B41F8F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ext Placeholder 5">
            <a:extLst>
              <a:ext uri="{FF2B5EF4-FFF2-40B4-BE49-F238E27FC236}">
                <a16:creationId xmlns:a16="http://schemas.microsoft.com/office/drawing/2014/main" id="{3BA7E7C8-EC12-120D-458E-0F367CA86800}"/>
              </a:ext>
            </a:extLst>
          </p:cNvPr>
          <p:cNvSpPr>
            <a:spLocks noGrp="1"/>
          </p:cNvSpPr>
          <p:nvPr>
            <p:ph type="body" sz="half" idx="2"/>
          </p:nvPr>
        </p:nvSpPr>
        <p:spPr>
          <a:xfrm>
            <a:off x="574041" y="1216210"/>
            <a:ext cx="10515600" cy="2593790"/>
          </a:xfrm>
        </p:spPr>
        <p:txBody>
          <a:bodyPr>
            <a:normAutofit/>
          </a:bodyPr>
          <a:lstStyle/>
          <a:p>
            <a:pPr marL="342900" indent="-342900">
              <a:buFont typeface="Arial" panose="020B0604020202020204" pitchFamily="34" charset="0"/>
              <a:buChar char="•"/>
            </a:pPr>
            <a:r>
              <a:rPr lang="en-US" sz="2400"/>
              <a:t>Collaborations on the NNS are currently ongoing with various domestic and international partners.</a:t>
            </a:r>
          </a:p>
          <a:p>
            <a:pPr marL="342900" indent="-342900">
              <a:buFont typeface="Arial" panose="020B0604020202020204" pitchFamily="34" charset="0"/>
              <a:buChar char="•"/>
            </a:pPr>
            <a:r>
              <a:rPr lang="en-US" sz="2400"/>
              <a:t>MOU signed with NNSA Pro-X to collaborate on proliferation-resistant design for the NNS.</a:t>
            </a:r>
          </a:p>
          <a:p>
            <a:pPr marL="342900" indent="-342900">
              <a:buFont typeface="Arial" panose="020B0604020202020204" pitchFamily="34" charset="0"/>
              <a:buChar char="•"/>
            </a:pPr>
            <a:endParaRPr lang="en-US" sz="2000"/>
          </a:p>
        </p:txBody>
      </p:sp>
      <p:pic>
        <p:nvPicPr>
          <p:cNvPr id="3" name="Picture 2">
            <a:extLst>
              <a:ext uri="{FF2B5EF4-FFF2-40B4-BE49-F238E27FC236}">
                <a16:creationId xmlns:a16="http://schemas.microsoft.com/office/drawing/2014/main" id="{45324FBD-2108-040E-4E1E-1F61CFF75B03}"/>
              </a:ext>
            </a:extLst>
          </p:cNvPr>
          <p:cNvPicPr>
            <a:picLocks noChangeAspect="1"/>
          </p:cNvPicPr>
          <p:nvPr/>
        </p:nvPicPr>
        <p:blipFill>
          <a:blip r:embed="rId4"/>
          <a:stretch>
            <a:fillRect/>
          </a:stretch>
        </p:blipFill>
        <p:spPr>
          <a:xfrm>
            <a:off x="755451" y="2913803"/>
            <a:ext cx="5218628" cy="3481118"/>
          </a:xfrm>
          <a:prstGeom prst="rect">
            <a:avLst/>
          </a:prstGeom>
        </p:spPr>
      </p:pic>
      <p:pic>
        <p:nvPicPr>
          <p:cNvPr id="6" name="Picture 5">
            <a:extLst>
              <a:ext uri="{FF2B5EF4-FFF2-40B4-BE49-F238E27FC236}">
                <a16:creationId xmlns:a16="http://schemas.microsoft.com/office/drawing/2014/main" id="{5661B991-543E-41E9-87A8-A46EB7BDB3A3}"/>
              </a:ext>
            </a:extLst>
          </p:cNvPr>
          <p:cNvPicPr>
            <a:picLocks noChangeAspect="1"/>
          </p:cNvPicPr>
          <p:nvPr/>
        </p:nvPicPr>
        <p:blipFill>
          <a:blip r:embed="rId5"/>
          <a:stretch>
            <a:fillRect/>
          </a:stretch>
        </p:blipFill>
        <p:spPr>
          <a:xfrm>
            <a:off x="6217921" y="2896505"/>
            <a:ext cx="5218628" cy="3481118"/>
          </a:xfrm>
          <a:prstGeom prst="rect">
            <a:avLst/>
          </a:prstGeom>
        </p:spPr>
      </p:pic>
    </p:spTree>
    <p:extLst>
      <p:ext uri="{BB962C8B-B14F-4D97-AF65-F5344CB8AC3E}">
        <p14:creationId xmlns:p14="http://schemas.microsoft.com/office/powerpoint/2010/main" val="30427524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CEBF1-24A8-6E29-69EA-209209B4A2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99A47A-755D-2FB3-BC5B-C2C82A2E3D24}"/>
              </a:ext>
            </a:extLst>
          </p:cNvPr>
          <p:cNvSpPr>
            <a:spLocks noGrp="1"/>
          </p:cNvSpPr>
          <p:nvPr>
            <p:ph type="title"/>
          </p:nvPr>
        </p:nvSpPr>
        <p:spPr>
          <a:xfrm>
            <a:off x="574040" y="0"/>
            <a:ext cx="10515600" cy="1325563"/>
          </a:xfrm>
        </p:spPr>
        <p:txBody>
          <a:bodyPr>
            <a:normAutofit/>
          </a:bodyPr>
          <a:lstStyle/>
          <a:p>
            <a:r>
              <a:rPr lang="en-US" sz="3800" dirty="0"/>
              <a:t>The Path Forward</a:t>
            </a:r>
          </a:p>
        </p:txBody>
      </p:sp>
      <p:grpSp>
        <p:nvGrpSpPr>
          <p:cNvPr id="14" name="Group 13">
            <a:extLst>
              <a:ext uri="{FF2B5EF4-FFF2-40B4-BE49-F238E27FC236}">
                <a16:creationId xmlns:a16="http://schemas.microsoft.com/office/drawing/2014/main" id="{20AE3C8F-443F-E23C-A7A4-22CE54198E23}"/>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DBC621C2-B1FF-4B2C-BC03-F1139607C90F}"/>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Text&#10;&#10;Description automatically generated">
              <a:extLst>
                <a:ext uri="{FF2B5EF4-FFF2-40B4-BE49-F238E27FC236}">
                  <a16:creationId xmlns:a16="http://schemas.microsoft.com/office/drawing/2014/main" id="{7B102FCF-A233-D7DA-63B3-A7B8D5E15B84}"/>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3964A8EB-F8AB-889C-6BC2-B2D59C9C7B4A}"/>
              </a:ext>
            </a:extLst>
          </p:cNvPr>
          <p:cNvSpPr>
            <a:spLocks noGrp="1"/>
          </p:cNvSpPr>
          <p:nvPr>
            <p:ph type="sldNum" sz="quarter" idx="12"/>
          </p:nvPr>
        </p:nvSpPr>
        <p:spPr>
          <a:xfrm>
            <a:off x="11699875" y="6427365"/>
            <a:ext cx="4318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C45A3A-841E-C04D-A6C3-2A644B41F8F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Content Placeholder 8">
            <a:extLst>
              <a:ext uri="{FF2B5EF4-FFF2-40B4-BE49-F238E27FC236}">
                <a16:creationId xmlns:a16="http://schemas.microsoft.com/office/drawing/2014/main" id="{A5822531-3818-1F8F-2A5B-1B410DCC79E3}"/>
              </a:ext>
            </a:extLst>
          </p:cNvPr>
          <p:cNvSpPr>
            <a:spLocks noGrp="1"/>
          </p:cNvSpPr>
          <p:nvPr>
            <p:ph idx="1"/>
          </p:nvPr>
        </p:nvSpPr>
        <p:spPr>
          <a:xfrm>
            <a:off x="838200" y="2533967"/>
            <a:ext cx="10515600" cy="4133952"/>
          </a:xfrm>
        </p:spPr>
        <p:txBody>
          <a:bodyPr>
            <a:normAutofit lnSpcReduction="10000"/>
          </a:bodyPr>
          <a:lstStyle/>
          <a:p>
            <a:pPr marL="285750" indent="-285750">
              <a:buFont typeface="Arial" panose="020B0604020202020204" pitchFamily="34" charset="0"/>
              <a:buChar char="•"/>
            </a:pPr>
            <a:r>
              <a:rPr lang="en-US" sz="2400" dirty="0">
                <a:effectLst/>
                <a:ea typeface="Calibri" panose="020F0502020204030204" pitchFamily="34" charset="0"/>
                <a:cs typeface="Arial" panose="020B0604020202020204" pitchFamily="34" charset="0"/>
              </a:rPr>
              <a:t>Deliverable to congress</a:t>
            </a:r>
          </a:p>
          <a:p>
            <a:pPr marL="1028700" lvl="1" indent="-342900">
              <a:buFont typeface="Courier New" panose="02070309020205020404" pitchFamily="49" charset="0"/>
              <a:buChar char="o"/>
            </a:pPr>
            <a:r>
              <a:rPr lang="en-US" sz="2000" dirty="0">
                <a:ea typeface="Calibri" panose="020F0502020204030204" pitchFamily="34" charset="0"/>
                <a:cs typeface="Arial" panose="020B0604020202020204" pitchFamily="34" charset="0"/>
              </a:rPr>
              <a:t>Submitted on time from NCNR to NIST director office</a:t>
            </a:r>
          </a:p>
          <a:p>
            <a:pPr marL="1028700" lvl="1" indent="-342900">
              <a:buFont typeface="Courier New" panose="02070309020205020404" pitchFamily="49" charset="0"/>
              <a:buChar char="o"/>
            </a:pPr>
            <a:r>
              <a:rPr lang="en-US" sz="2000" dirty="0">
                <a:effectLst/>
                <a:ea typeface="Calibri" panose="020F0502020204030204" pitchFamily="34" charset="0"/>
                <a:cs typeface="Arial" panose="020B0604020202020204" pitchFamily="34" charset="0"/>
              </a:rPr>
              <a:t>Ongoing development due to various uncertainties</a:t>
            </a:r>
          </a:p>
          <a:p>
            <a:pPr marL="285750" indent="-285750">
              <a:buFont typeface="Arial" panose="020B0604020202020204" pitchFamily="34" charset="0"/>
              <a:buChar char="•"/>
            </a:pPr>
            <a:r>
              <a:rPr lang="en-US" sz="2400" dirty="0">
                <a:effectLst/>
                <a:ea typeface="Calibri" panose="020F0502020204030204" pitchFamily="34" charset="0"/>
                <a:cs typeface="Arial" panose="020B0604020202020204" pitchFamily="34" charset="0"/>
              </a:rPr>
              <a:t>Continuing of </a:t>
            </a:r>
            <a:r>
              <a:rPr lang="en-US" sz="2400" dirty="0">
                <a:ea typeface="Calibri" panose="020F0502020204030204" pitchFamily="34" charset="0"/>
                <a:cs typeface="Arial" panose="020B0604020202020204" pitchFamily="34" charset="0"/>
              </a:rPr>
              <a:t>scheduling and cost benchmarking activities with ANL.</a:t>
            </a:r>
          </a:p>
          <a:p>
            <a:pPr marL="285750" indent="-285750">
              <a:buFont typeface="Arial" panose="020B0604020202020204" pitchFamily="34" charset="0"/>
              <a:buChar char="•"/>
            </a:pPr>
            <a:r>
              <a:rPr lang="en-US" sz="2400" dirty="0">
                <a:effectLst/>
                <a:ea typeface="Calibri" panose="020F0502020204030204" pitchFamily="34" charset="0"/>
                <a:cs typeface="Arial" panose="020B0604020202020204" pitchFamily="34" charset="0"/>
              </a:rPr>
              <a:t>Continuing core design &amp; </a:t>
            </a:r>
            <a:r>
              <a:rPr lang="en-US" sz="2400" dirty="0">
                <a:ea typeface="Calibri" panose="020F0502020204030204" pitchFamily="34" charset="0"/>
                <a:cs typeface="Arial" panose="020B0604020202020204" pitchFamily="34" charset="0"/>
              </a:rPr>
              <a:t>optimization </a:t>
            </a:r>
            <a:r>
              <a:rPr lang="en-US" sz="2400" dirty="0">
                <a:effectLst/>
                <a:ea typeface="Calibri" panose="020F0502020204030204" pitchFamily="34" charset="0"/>
                <a:cs typeface="Arial" panose="020B0604020202020204" pitchFamily="34" charset="0"/>
              </a:rPr>
              <a:t>work </a:t>
            </a:r>
            <a:r>
              <a:rPr lang="en-US" sz="2400" dirty="0">
                <a:ea typeface="Calibri" panose="020F0502020204030204" pitchFamily="34" charset="0"/>
                <a:cs typeface="Arial" panose="020B0604020202020204" pitchFamily="34" charset="0"/>
              </a:rPr>
              <a:t>with NNSA &amp; ANL</a:t>
            </a:r>
          </a:p>
          <a:p>
            <a:pPr marL="1028700" lvl="1" indent="-342900">
              <a:buFont typeface="Courier New" panose="02070309020205020404" pitchFamily="49" charset="0"/>
              <a:buChar char="o"/>
            </a:pPr>
            <a:r>
              <a:rPr lang="en-US" sz="2000" dirty="0">
                <a:ea typeface="Calibri" panose="020F0502020204030204" pitchFamily="34" charset="0"/>
                <a:cs typeface="Arial" panose="020B0604020202020204" pitchFamily="34" charset="0"/>
              </a:rPr>
              <a:t>Incorporate various proliferation resistance techniques in the design.</a:t>
            </a:r>
          </a:p>
          <a:p>
            <a:pPr marL="285750" indent="-285750">
              <a:buFont typeface="Arial" panose="020B0604020202020204" pitchFamily="34" charset="0"/>
              <a:buChar char="•"/>
            </a:pPr>
            <a:r>
              <a:rPr lang="en-US" sz="2400" dirty="0">
                <a:effectLst/>
                <a:ea typeface="Calibri" panose="020F0502020204030204" pitchFamily="34" charset="0"/>
                <a:cs typeface="Arial" panose="020B0604020202020204" pitchFamily="34" charset="0"/>
              </a:rPr>
              <a:t>Continue design optimization work in-house</a:t>
            </a:r>
          </a:p>
          <a:p>
            <a:pPr marL="1028700" lvl="1" indent="-342900">
              <a:buFont typeface="Courier New" panose="02070309020205020404" pitchFamily="49" charset="0"/>
              <a:buChar char="o"/>
            </a:pPr>
            <a:r>
              <a:rPr lang="en-US" sz="2000" dirty="0">
                <a:effectLst/>
                <a:ea typeface="Calibri" panose="020F0502020204030204" pitchFamily="34" charset="0"/>
                <a:cs typeface="Arial" panose="020B0604020202020204" pitchFamily="34" charset="0"/>
              </a:rPr>
              <a:t>Rabbit systems</a:t>
            </a:r>
          </a:p>
          <a:p>
            <a:pPr marL="1028700" lvl="1" indent="-342900">
              <a:buFont typeface="Courier New" panose="02070309020205020404" pitchFamily="49" charset="0"/>
              <a:buChar char="o"/>
            </a:pPr>
            <a:r>
              <a:rPr lang="en-US" sz="2000" dirty="0">
                <a:ea typeface="Calibri" panose="020F0502020204030204" pitchFamily="34" charset="0"/>
                <a:cs typeface="Arial" panose="020B0604020202020204" pitchFamily="34" charset="0"/>
              </a:rPr>
              <a:t>LOCA resilience</a:t>
            </a:r>
          </a:p>
          <a:p>
            <a:pPr marL="1028700" lvl="1" indent="-342900">
              <a:buFont typeface="Courier New" panose="02070309020205020404" pitchFamily="49" charset="0"/>
              <a:buChar char="o"/>
            </a:pPr>
            <a:r>
              <a:rPr lang="en-US" sz="2000" dirty="0">
                <a:ea typeface="Calibri" panose="020F0502020204030204" pitchFamily="34" charset="0"/>
                <a:cs typeface="Arial" panose="020B0604020202020204" pitchFamily="34" charset="0"/>
              </a:rPr>
              <a:t>Cycle length</a:t>
            </a:r>
          </a:p>
          <a:p>
            <a:pPr marL="1028700" lvl="1" indent="-342900">
              <a:buFont typeface="Courier New" panose="02070309020205020404" pitchFamily="49" charset="0"/>
              <a:buChar char="o"/>
            </a:pPr>
            <a:r>
              <a:rPr lang="en-US" sz="2000" dirty="0">
                <a:ea typeface="Calibri" panose="020F0502020204030204" pitchFamily="34" charset="0"/>
                <a:cs typeface="Arial" panose="020B0604020202020204" pitchFamily="34" charset="0"/>
              </a:rPr>
              <a:t>Ultra cold neutron source exploration</a:t>
            </a:r>
          </a:p>
          <a:p>
            <a:pPr marL="1028700" lvl="1" indent="-342900">
              <a:buFont typeface="Courier New" panose="02070309020205020404" pitchFamily="49" charset="0"/>
              <a:buChar char="o"/>
            </a:pPr>
            <a:r>
              <a:rPr lang="en-US" sz="2000" dirty="0">
                <a:effectLst/>
                <a:ea typeface="Calibri" panose="020F0502020204030204" pitchFamily="34" charset="0"/>
                <a:cs typeface="Arial" panose="020B0604020202020204" pitchFamily="34" charset="0"/>
              </a:rPr>
              <a:t>Cost reduction</a:t>
            </a:r>
          </a:p>
        </p:txBody>
      </p:sp>
      <p:graphicFrame>
        <p:nvGraphicFramePr>
          <p:cNvPr id="6" name="Diagram 5">
            <a:extLst>
              <a:ext uri="{FF2B5EF4-FFF2-40B4-BE49-F238E27FC236}">
                <a16:creationId xmlns:a16="http://schemas.microsoft.com/office/drawing/2014/main" id="{0F94FFA9-C677-3E9B-8BC3-242ACF883033}"/>
              </a:ext>
            </a:extLst>
          </p:cNvPr>
          <p:cNvGraphicFramePr/>
          <p:nvPr/>
        </p:nvGraphicFramePr>
        <p:xfrm>
          <a:off x="892175" y="1443216"/>
          <a:ext cx="11023600" cy="8578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BC5D88CB-7E6E-617B-84DE-E9F9CF8CE521}"/>
              </a:ext>
            </a:extLst>
          </p:cNvPr>
          <p:cNvSpPr txBox="1"/>
          <p:nvPr/>
        </p:nvSpPr>
        <p:spPr>
          <a:xfrm>
            <a:off x="896269" y="1036151"/>
            <a:ext cx="1708929" cy="461665"/>
          </a:xfrm>
          <a:prstGeom prst="rect">
            <a:avLst/>
          </a:prstGeom>
          <a:noFill/>
        </p:spPr>
        <p:txBody>
          <a:bodyPr wrap="none" rtlCol="0">
            <a:spAutoFit/>
          </a:bodyPr>
          <a:lstStyle/>
          <a:p>
            <a:r>
              <a:rPr lang="en-US" sz="2400" dirty="0">
                <a:solidFill>
                  <a:srgbClr val="00B050"/>
                </a:solidFill>
              </a:rPr>
              <a:t>Complete ✔</a:t>
            </a:r>
          </a:p>
        </p:txBody>
      </p:sp>
      <p:sp>
        <p:nvSpPr>
          <p:cNvPr id="9" name="TextBox 8">
            <a:extLst>
              <a:ext uri="{FF2B5EF4-FFF2-40B4-BE49-F238E27FC236}">
                <a16:creationId xmlns:a16="http://schemas.microsoft.com/office/drawing/2014/main" id="{CCE7ABBE-75D1-D65B-1C7D-D881EBDD53C6}"/>
              </a:ext>
            </a:extLst>
          </p:cNvPr>
          <p:cNvSpPr txBox="1"/>
          <p:nvPr/>
        </p:nvSpPr>
        <p:spPr>
          <a:xfrm>
            <a:off x="3433729" y="1014185"/>
            <a:ext cx="1230914" cy="461665"/>
          </a:xfrm>
          <a:prstGeom prst="rect">
            <a:avLst/>
          </a:prstGeom>
          <a:noFill/>
        </p:spPr>
        <p:txBody>
          <a:bodyPr wrap="none" rtlCol="0">
            <a:spAutoFit/>
          </a:bodyPr>
          <a:lstStyle/>
          <a:p>
            <a:r>
              <a:rPr lang="en-US" sz="2400" dirty="0">
                <a:solidFill>
                  <a:schemeClr val="accent2"/>
                </a:solidFill>
              </a:rPr>
              <a:t>Ongoing</a:t>
            </a:r>
          </a:p>
        </p:txBody>
      </p:sp>
      <p:sp>
        <p:nvSpPr>
          <p:cNvPr id="11" name="TextBox 10">
            <a:extLst>
              <a:ext uri="{FF2B5EF4-FFF2-40B4-BE49-F238E27FC236}">
                <a16:creationId xmlns:a16="http://schemas.microsoft.com/office/drawing/2014/main" id="{5C3C7540-8857-43EA-C638-F4A4D9F5941B}"/>
              </a:ext>
            </a:extLst>
          </p:cNvPr>
          <p:cNvSpPr txBox="1"/>
          <p:nvPr/>
        </p:nvSpPr>
        <p:spPr>
          <a:xfrm>
            <a:off x="5899285" y="1036151"/>
            <a:ext cx="1009379" cy="461665"/>
          </a:xfrm>
          <a:prstGeom prst="rect">
            <a:avLst/>
          </a:prstGeom>
          <a:noFill/>
        </p:spPr>
        <p:txBody>
          <a:bodyPr wrap="none" rtlCol="0">
            <a:spAutoFit/>
          </a:bodyPr>
          <a:lstStyle/>
          <a:p>
            <a:r>
              <a:rPr lang="en-US" sz="2400" dirty="0"/>
              <a:t>Future</a:t>
            </a:r>
          </a:p>
        </p:txBody>
      </p:sp>
      <p:sp>
        <p:nvSpPr>
          <p:cNvPr id="12" name="TextBox 11">
            <a:extLst>
              <a:ext uri="{FF2B5EF4-FFF2-40B4-BE49-F238E27FC236}">
                <a16:creationId xmlns:a16="http://schemas.microsoft.com/office/drawing/2014/main" id="{2AC40550-87EF-7380-2F59-5CE28B19E29C}"/>
              </a:ext>
            </a:extLst>
          </p:cNvPr>
          <p:cNvSpPr txBox="1"/>
          <p:nvPr/>
        </p:nvSpPr>
        <p:spPr>
          <a:xfrm>
            <a:off x="8248785" y="1036151"/>
            <a:ext cx="1009379" cy="461665"/>
          </a:xfrm>
          <a:prstGeom prst="rect">
            <a:avLst/>
          </a:prstGeom>
          <a:noFill/>
        </p:spPr>
        <p:txBody>
          <a:bodyPr wrap="none" rtlCol="0">
            <a:spAutoFit/>
          </a:bodyPr>
          <a:lstStyle/>
          <a:p>
            <a:r>
              <a:rPr lang="en-US" sz="2400" dirty="0"/>
              <a:t>Future</a:t>
            </a:r>
          </a:p>
        </p:txBody>
      </p:sp>
      <p:sp>
        <p:nvSpPr>
          <p:cNvPr id="15" name="TextBox 14">
            <a:extLst>
              <a:ext uri="{FF2B5EF4-FFF2-40B4-BE49-F238E27FC236}">
                <a16:creationId xmlns:a16="http://schemas.microsoft.com/office/drawing/2014/main" id="{2C2712EE-8372-9AC1-B99C-445C78CC7C0A}"/>
              </a:ext>
            </a:extLst>
          </p:cNvPr>
          <p:cNvSpPr txBox="1"/>
          <p:nvPr/>
        </p:nvSpPr>
        <p:spPr>
          <a:xfrm>
            <a:off x="10598285" y="1036151"/>
            <a:ext cx="1009379" cy="461665"/>
          </a:xfrm>
          <a:prstGeom prst="rect">
            <a:avLst/>
          </a:prstGeom>
          <a:noFill/>
        </p:spPr>
        <p:txBody>
          <a:bodyPr wrap="none" rtlCol="0">
            <a:spAutoFit/>
          </a:bodyPr>
          <a:lstStyle/>
          <a:p>
            <a:r>
              <a:rPr lang="en-US" sz="2400" dirty="0"/>
              <a:t>Future</a:t>
            </a:r>
          </a:p>
        </p:txBody>
      </p:sp>
      <p:sp>
        <p:nvSpPr>
          <p:cNvPr id="16" name="TextBox 15">
            <a:extLst>
              <a:ext uri="{FF2B5EF4-FFF2-40B4-BE49-F238E27FC236}">
                <a16:creationId xmlns:a16="http://schemas.microsoft.com/office/drawing/2014/main" id="{93E7AF33-C526-404E-035F-2147B995D809}"/>
              </a:ext>
            </a:extLst>
          </p:cNvPr>
          <p:cNvSpPr txBox="1"/>
          <p:nvPr/>
        </p:nvSpPr>
        <p:spPr>
          <a:xfrm rot="18812178">
            <a:off x="-9154" y="1661984"/>
            <a:ext cx="944489" cy="461665"/>
          </a:xfrm>
          <a:prstGeom prst="rect">
            <a:avLst/>
          </a:prstGeom>
          <a:noFill/>
        </p:spPr>
        <p:txBody>
          <a:bodyPr wrap="none" rtlCol="0">
            <a:spAutoFit/>
          </a:bodyPr>
          <a:lstStyle/>
          <a:p>
            <a:r>
              <a:rPr lang="en-US" sz="2400" b="1" dirty="0"/>
              <a:t>Phase</a:t>
            </a:r>
          </a:p>
        </p:txBody>
      </p:sp>
    </p:spTree>
    <p:extLst>
      <p:ext uri="{BB962C8B-B14F-4D97-AF65-F5344CB8AC3E}">
        <p14:creationId xmlns:p14="http://schemas.microsoft.com/office/powerpoint/2010/main" val="24616020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8FADE0-0A93-907B-192E-91165697EC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9D1893-93A3-8628-E830-9D2C80A6173E}"/>
              </a:ext>
            </a:extLst>
          </p:cNvPr>
          <p:cNvSpPr>
            <a:spLocks noGrp="1"/>
          </p:cNvSpPr>
          <p:nvPr>
            <p:ph type="title"/>
          </p:nvPr>
        </p:nvSpPr>
        <p:spPr>
          <a:xfrm>
            <a:off x="574040" y="0"/>
            <a:ext cx="10515600" cy="1325563"/>
          </a:xfrm>
        </p:spPr>
        <p:txBody>
          <a:bodyPr>
            <a:normAutofit/>
          </a:bodyPr>
          <a:lstStyle/>
          <a:p>
            <a:r>
              <a:rPr lang="en-US" sz="3800" dirty="0"/>
              <a:t>The Need for New HPRRs</a:t>
            </a:r>
          </a:p>
        </p:txBody>
      </p:sp>
      <p:grpSp>
        <p:nvGrpSpPr>
          <p:cNvPr id="14" name="Group 13">
            <a:extLst>
              <a:ext uri="{FF2B5EF4-FFF2-40B4-BE49-F238E27FC236}">
                <a16:creationId xmlns:a16="http://schemas.microsoft.com/office/drawing/2014/main" id="{0AC084D3-55A3-B60E-5BD6-C6CCF77F3440}"/>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4C251DF2-C506-051B-3EBA-827CF7BB2942}"/>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Text&#10;&#10;Description automatically generated">
              <a:extLst>
                <a:ext uri="{FF2B5EF4-FFF2-40B4-BE49-F238E27FC236}">
                  <a16:creationId xmlns:a16="http://schemas.microsoft.com/office/drawing/2014/main" id="{ADA17ED4-05FE-9562-28A6-D0F85355C6EA}"/>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E8A0188F-F2CD-9A9B-BE50-0AC14E4951D2}"/>
              </a:ext>
            </a:extLst>
          </p:cNvPr>
          <p:cNvSpPr>
            <a:spLocks noGrp="1"/>
          </p:cNvSpPr>
          <p:nvPr>
            <p:ph type="sldNum" sz="quarter" idx="12"/>
          </p:nvPr>
        </p:nvSpPr>
        <p:spPr>
          <a:xfrm>
            <a:off x="11699875" y="6427365"/>
            <a:ext cx="4318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C45A3A-841E-C04D-A6C3-2A644B41F8F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Content Placeholder 8">
            <a:extLst>
              <a:ext uri="{FF2B5EF4-FFF2-40B4-BE49-F238E27FC236}">
                <a16:creationId xmlns:a16="http://schemas.microsoft.com/office/drawing/2014/main" id="{DDECB790-32FC-04A3-2A54-200DA679870B}"/>
              </a:ext>
            </a:extLst>
          </p:cNvPr>
          <p:cNvSpPr>
            <a:spLocks noGrp="1"/>
          </p:cNvSpPr>
          <p:nvPr>
            <p:ph idx="1"/>
          </p:nvPr>
        </p:nvSpPr>
        <p:spPr>
          <a:xfrm>
            <a:off x="225536" y="1226288"/>
            <a:ext cx="8408102" cy="5441631"/>
          </a:xfrm>
        </p:spPr>
        <p:txBody>
          <a:bodyPr>
            <a:normAutofit fontScale="85000" lnSpcReduction="20000"/>
          </a:bodyPr>
          <a:lstStyle/>
          <a:p>
            <a:pPr marL="285750" indent="-285750">
              <a:buFont typeface="Arial" panose="020B0604020202020204" pitchFamily="34" charset="0"/>
              <a:buChar char="•"/>
            </a:pPr>
            <a:r>
              <a:rPr lang="en-US" sz="2400" dirty="0">
                <a:effectLst/>
                <a:ea typeface="Calibri" panose="020F0502020204030204" pitchFamily="34" charset="0"/>
                <a:cs typeface="Arial" panose="020B0604020202020204" pitchFamily="34" charset="0"/>
              </a:rPr>
              <a:t>Standard Reference Materials (SRMs)</a:t>
            </a:r>
          </a:p>
          <a:p>
            <a:pPr marL="285750" indent="-285750">
              <a:buFont typeface="Arial" panose="020B0604020202020204" pitchFamily="34" charset="0"/>
              <a:buChar char="•"/>
            </a:pPr>
            <a:r>
              <a:rPr lang="en-US" sz="2400" dirty="0">
                <a:ea typeface="Calibri" panose="020F0502020204030204" pitchFamily="34" charset="0"/>
                <a:cs typeface="Arial" panose="020B0604020202020204" pitchFamily="34" charset="0"/>
              </a:rPr>
              <a:t>Silicone Doping</a:t>
            </a:r>
            <a:endParaRPr lang="en-US" sz="2400" dirty="0">
              <a:effectLst/>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US" sz="2400" dirty="0">
                <a:effectLst/>
                <a:ea typeface="Calibri" panose="020F0502020204030204" pitchFamily="34" charset="0"/>
                <a:cs typeface="Arial" panose="020B0604020202020204" pitchFamily="34" charset="0"/>
              </a:rPr>
              <a:t>Radioisotopes production </a:t>
            </a:r>
            <a:r>
              <a:rPr lang="en-US" sz="2400" dirty="0">
                <a:solidFill>
                  <a:srgbClr val="FF0000"/>
                </a:solidFill>
                <a:effectLst/>
                <a:ea typeface="Calibri" panose="020F0502020204030204" pitchFamily="34" charset="0"/>
                <a:cs typeface="Arial" panose="020B0604020202020204" pitchFamily="34" charset="0"/>
              </a:rPr>
              <a:t>AND</a:t>
            </a:r>
            <a:r>
              <a:rPr lang="en-US" sz="2400" dirty="0">
                <a:effectLst/>
                <a:ea typeface="Calibri" panose="020F0502020204030204" pitchFamily="34" charset="0"/>
                <a:cs typeface="Arial" panose="020B0604020202020204" pitchFamily="34" charset="0"/>
              </a:rPr>
              <a:t> R&amp;D</a:t>
            </a:r>
          </a:p>
          <a:p>
            <a:pPr marL="285750" indent="-285750">
              <a:buFont typeface="Arial" panose="020B0604020202020204" pitchFamily="34" charset="0"/>
              <a:buChar char="•"/>
            </a:pPr>
            <a:r>
              <a:rPr lang="en-US" sz="2400" dirty="0">
                <a:ea typeface="Calibri" panose="020F0502020204030204" pitchFamily="34" charset="0"/>
                <a:cs typeface="Arial" panose="020B0604020202020204" pitchFamily="34" charset="0"/>
              </a:rPr>
              <a:t>Demonstration of advanced reactor technologies</a:t>
            </a:r>
          </a:p>
          <a:p>
            <a:pPr marL="971550" lvl="1" indent="-285750"/>
            <a:r>
              <a:rPr lang="en-US" sz="1900" dirty="0">
                <a:effectLst/>
                <a:ea typeface="Calibri" panose="020F0502020204030204" pitchFamily="34" charset="0"/>
                <a:cs typeface="Arial" panose="020B0604020202020204" pitchFamily="34" charset="0"/>
              </a:rPr>
              <a:t>Fuels</a:t>
            </a:r>
          </a:p>
          <a:p>
            <a:pPr marL="971550" lvl="1" indent="-285750"/>
            <a:r>
              <a:rPr lang="en-US" sz="1900" dirty="0">
                <a:ea typeface="Calibri" panose="020F0502020204030204" pitchFamily="34" charset="0"/>
                <a:cs typeface="Arial" panose="020B0604020202020204" pitchFamily="34" charset="0"/>
              </a:rPr>
              <a:t>Moderators</a:t>
            </a:r>
          </a:p>
          <a:p>
            <a:pPr marL="971550" lvl="1" indent="-285750"/>
            <a:r>
              <a:rPr lang="en-US" sz="1900" dirty="0">
                <a:effectLst/>
                <a:ea typeface="Calibri" panose="020F0502020204030204" pitchFamily="34" charset="0"/>
                <a:cs typeface="Arial" panose="020B0604020202020204" pitchFamily="34" charset="0"/>
              </a:rPr>
              <a:t>Coolants</a:t>
            </a:r>
          </a:p>
          <a:p>
            <a:pPr marL="971550" lvl="1" indent="-285750"/>
            <a:r>
              <a:rPr lang="en-US" sz="1900" dirty="0">
                <a:ea typeface="Calibri" panose="020F0502020204030204" pitchFamily="34" charset="0"/>
                <a:cs typeface="Arial" panose="020B0604020202020204" pitchFamily="34" charset="0"/>
              </a:rPr>
              <a:t>Clad and Structural Materials</a:t>
            </a:r>
          </a:p>
          <a:p>
            <a:pPr marL="285750" indent="-285750">
              <a:buFont typeface="Arial" panose="020B0604020202020204" pitchFamily="34" charset="0"/>
              <a:buChar char="•"/>
            </a:pPr>
            <a:r>
              <a:rPr lang="en-US" sz="2400" dirty="0">
                <a:ea typeface="Calibri" panose="020F0502020204030204" pitchFamily="34" charset="0"/>
                <a:cs typeface="Arial" panose="020B0604020202020204" pitchFamily="34" charset="0"/>
              </a:rPr>
              <a:t>Neutron Beam Science</a:t>
            </a:r>
          </a:p>
          <a:p>
            <a:pPr marL="971550" lvl="1" indent="-285750"/>
            <a:r>
              <a:rPr lang="en-US" sz="1900" dirty="0">
                <a:ea typeface="Calibri" panose="020F0502020204030204" pitchFamily="34" charset="0"/>
                <a:cs typeface="Arial" panose="020B0604020202020204" pitchFamily="34" charset="0"/>
              </a:rPr>
              <a:t>Thermal neutrons</a:t>
            </a:r>
          </a:p>
          <a:p>
            <a:pPr marL="971550" lvl="1" indent="-285750"/>
            <a:r>
              <a:rPr lang="en-US" sz="1900" dirty="0">
                <a:ea typeface="Calibri" panose="020F0502020204030204" pitchFamily="34" charset="0"/>
                <a:cs typeface="Arial" panose="020B0604020202020204" pitchFamily="34" charset="0"/>
              </a:rPr>
              <a:t>Cold neutrons</a:t>
            </a:r>
          </a:p>
          <a:p>
            <a:pPr marL="971550" lvl="1" indent="-285750"/>
            <a:r>
              <a:rPr lang="en-US" sz="1900" dirty="0">
                <a:ea typeface="Calibri" panose="020F0502020204030204" pitchFamily="34" charset="0"/>
                <a:cs typeface="Arial" panose="020B0604020202020204" pitchFamily="34" charset="0"/>
              </a:rPr>
              <a:t>Hot, epithermal, and fast neutrons</a:t>
            </a:r>
          </a:p>
          <a:p>
            <a:pPr marL="285750" indent="-285750">
              <a:buFont typeface="Arial" panose="020B0604020202020204" pitchFamily="34" charset="0"/>
              <a:buChar char="•"/>
            </a:pPr>
            <a:r>
              <a:rPr lang="en-US" sz="2400" dirty="0">
                <a:ea typeface="Calibri" panose="020F0502020204030204" pitchFamily="34" charset="0"/>
                <a:cs typeface="Arial" panose="020B0604020202020204" pitchFamily="34" charset="0"/>
              </a:rPr>
              <a:t>Advanced Neutron Measurement Science &amp; Technology</a:t>
            </a:r>
          </a:p>
          <a:p>
            <a:pPr marL="971550" lvl="1" indent="-285750"/>
            <a:r>
              <a:rPr lang="en-US" sz="1900" dirty="0">
                <a:ea typeface="Calibri" panose="020F0502020204030204" pitchFamily="34" charset="0"/>
                <a:cs typeface="Arial" panose="020B0604020202020204" pitchFamily="34" charset="0"/>
              </a:rPr>
              <a:t>Ultra Cold Neutrons</a:t>
            </a:r>
          </a:p>
          <a:p>
            <a:pPr marL="971550" lvl="1" indent="-285750"/>
            <a:r>
              <a:rPr lang="en-US" sz="1900" dirty="0">
                <a:ea typeface="Calibri" panose="020F0502020204030204" pitchFamily="34" charset="0"/>
                <a:cs typeface="Arial" panose="020B0604020202020204" pitchFamily="34" charset="0"/>
              </a:rPr>
              <a:t>Neutrinos</a:t>
            </a:r>
          </a:p>
          <a:p>
            <a:pPr marL="971550" lvl="1" indent="-285750"/>
            <a:r>
              <a:rPr lang="en-US" sz="1900" dirty="0">
                <a:ea typeface="Calibri" panose="020F0502020204030204" pitchFamily="34" charset="0"/>
                <a:cs typeface="Arial" panose="020B0604020202020204" pitchFamily="34" charset="0"/>
              </a:rPr>
              <a:t>Particle Physics</a:t>
            </a:r>
          </a:p>
          <a:p>
            <a:pPr marL="971550" lvl="1" indent="-285750"/>
            <a:r>
              <a:rPr lang="en-US" sz="1900" dirty="0">
                <a:ea typeface="Calibri" panose="020F0502020204030204" pitchFamily="34" charset="0"/>
                <a:cs typeface="Arial" panose="020B0604020202020204" pitchFamily="34" charset="0"/>
              </a:rPr>
              <a:t>Detectors</a:t>
            </a:r>
          </a:p>
          <a:p>
            <a:pPr marL="971550" lvl="1" indent="-285750"/>
            <a:r>
              <a:rPr lang="en-US" sz="1900" dirty="0">
                <a:ea typeface="Calibri" panose="020F0502020204030204" pitchFamily="34" charset="0"/>
                <a:cs typeface="Arial" panose="020B0604020202020204" pitchFamily="34" charset="0"/>
              </a:rPr>
              <a:t>Sources</a:t>
            </a:r>
          </a:p>
          <a:p>
            <a:pPr marL="971550" lvl="1" indent="-285750"/>
            <a:r>
              <a:rPr lang="en-US" sz="1900" dirty="0">
                <a:ea typeface="Calibri" panose="020F0502020204030204" pitchFamily="34" charset="0"/>
                <a:cs typeface="Arial" panose="020B0604020202020204" pitchFamily="34" charset="0"/>
              </a:rPr>
              <a:t>Etc.</a:t>
            </a:r>
          </a:p>
          <a:p>
            <a:pPr marL="285750" indent="-285750">
              <a:buFont typeface="Arial" panose="020B0604020202020204" pitchFamily="34" charset="0"/>
              <a:buChar char="•"/>
            </a:pPr>
            <a:endParaRPr lang="en-US" sz="1400" dirty="0">
              <a:ea typeface="Calibri" panose="020F0502020204030204" pitchFamily="34" charset="0"/>
              <a:cs typeface="Arial" panose="020B0604020202020204" pitchFamily="34" charset="0"/>
            </a:endParaRPr>
          </a:p>
        </p:txBody>
      </p:sp>
      <p:pic>
        <p:nvPicPr>
          <p:cNvPr id="2050" name="Picture 2" descr="NIST NEUTRON SCIENCE">
            <a:extLst>
              <a:ext uri="{FF2B5EF4-FFF2-40B4-BE49-F238E27FC236}">
                <a16:creationId xmlns:a16="http://schemas.microsoft.com/office/drawing/2014/main" id="{6E00D662-64A2-2CD0-FEF8-816871D1A5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0098" y="1226288"/>
            <a:ext cx="3216367" cy="440542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68CA5E2-9189-1229-E7A5-36E655F43814}"/>
              </a:ext>
            </a:extLst>
          </p:cNvPr>
          <p:cNvSpPr txBox="1"/>
          <p:nvPr/>
        </p:nvSpPr>
        <p:spPr>
          <a:xfrm>
            <a:off x="9347126" y="5631711"/>
            <a:ext cx="2622698" cy="276999"/>
          </a:xfrm>
          <a:prstGeom prst="rect">
            <a:avLst/>
          </a:prstGeom>
          <a:noFill/>
        </p:spPr>
        <p:txBody>
          <a:bodyPr wrap="square">
            <a:spAutoFit/>
          </a:bodyPr>
          <a:lstStyle/>
          <a:p>
            <a:r>
              <a:rPr lang="en-US" sz="1200" dirty="0">
                <a:hlinkClick r:id="rId5"/>
              </a:rPr>
              <a:t>https://www.nist.gov/ncnr/about-ncnr</a:t>
            </a:r>
            <a:endParaRPr lang="en-US" sz="1200" dirty="0"/>
          </a:p>
        </p:txBody>
      </p:sp>
      <p:pic>
        <p:nvPicPr>
          <p:cNvPr id="11" name="Picture 10">
            <a:extLst>
              <a:ext uri="{FF2B5EF4-FFF2-40B4-BE49-F238E27FC236}">
                <a16:creationId xmlns:a16="http://schemas.microsoft.com/office/drawing/2014/main" id="{0E2EB491-399C-720A-5D15-5D94BDC86B56}"/>
              </a:ext>
            </a:extLst>
          </p:cNvPr>
          <p:cNvPicPr>
            <a:picLocks noChangeAspect="1"/>
          </p:cNvPicPr>
          <p:nvPr/>
        </p:nvPicPr>
        <p:blipFill>
          <a:blip r:embed="rId6"/>
          <a:stretch>
            <a:fillRect/>
          </a:stretch>
        </p:blipFill>
        <p:spPr>
          <a:xfrm>
            <a:off x="4419408" y="4876672"/>
            <a:ext cx="3586525" cy="1952599"/>
          </a:xfrm>
          <a:prstGeom prst="rect">
            <a:avLst/>
          </a:prstGeom>
        </p:spPr>
      </p:pic>
      <p:sp>
        <p:nvSpPr>
          <p:cNvPr id="17" name="TextBox 16">
            <a:extLst>
              <a:ext uri="{FF2B5EF4-FFF2-40B4-BE49-F238E27FC236}">
                <a16:creationId xmlns:a16="http://schemas.microsoft.com/office/drawing/2014/main" id="{5B4CC540-518F-5DA4-FE94-A9D36876D868}"/>
              </a:ext>
            </a:extLst>
          </p:cNvPr>
          <p:cNvSpPr txBox="1"/>
          <p:nvPr/>
        </p:nvSpPr>
        <p:spPr>
          <a:xfrm>
            <a:off x="6367220" y="6314378"/>
            <a:ext cx="4649296" cy="461665"/>
          </a:xfrm>
          <a:prstGeom prst="rect">
            <a:avLst/>
          </a:prstGeom>
          <a:noFill/>
        </p:spPr>
        <p:txBody>
          <a:bodyPr wrap="square">
            <a:spAutoFit/>
          </a:bodyPr>
          <a:lstStyle/>
          <a:p>
            <a:r>
              <a:rPr lang="en-US" sz="1200" dirty="0">
                <a:hlinkClick r:id="rId7"/>
              </a:rPr>
              <a:t>https://www.rti.org/publication/assessment-retrospective-prospective-economic-impacts-investments-u-neutron-research-sources-facilit</a:t>
            </a:r>
            <a:endParaRPr lang="en-US" sz="1200" dirty="0"/>
          </a:p>
        </p:txBody>
      </p:sp>
    </p:spTree>
    <p:extLst>
      <p:ext uri="{BB962C8B-B14F-4D97-AF65-F5344CB8AC3E}">
        <p14:creationId xmlns:p14="http://schemas.microsoft.com/office/powerpoint/2010/main" val="3963775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082EA-DB51-5DF0-AB34-92C4082D6A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62C8E4-3B3A-4CE2-44AE-A636960A9B8D}"/>
              </a:ext>
            </a:extLst>
          </p:cNvPr>
          <p:cNvSpPr>
            <a:spLocks noGrp="1"/>
          </p:cNvSpPr>
          <p:nvPr>
            <p:ph type="title"/>
          </p:nvPr>
        </p:nvSpPr>
        <p:spPr>
          <a:xfrm>
            <a:off x="574040" y="0"/>
            <a:ext cx="10515600" cy="1325563"/>
          </a:xfrm>
        </p:spPr>
        <p:txBody>
          <a:bodyPr>
            <a:normAutofit/>
          </a:bodyPr>
          <a:lstStyle/>
          <a:p>
            <a:r>
              <a:rPr lang="en-US" sz="3800" dirty="0"/>
              <a:t>Dunning-Kruger Curve </a:t>
            </a:r>
            <a:r>
              <a:rPr lang="en-US" sz="3800" baseline="-25000" dirty="0"/>
              <a:t>Nuclear Industry 2025 Ed.</a:t>
            </a:r>
            <a:endParaRPr lang="en-US" sz="3800" dirty="0"/>
          </a:p>
        </p:txBody>
      </p:sp>
      <p:grpSp>
        <p:nvGrpSpPr>
          <p:cNvPr id="14" name="Group 13">
            <a:extLst>
              <a:ext uri="{FF2B5EF4-FFF2-40B4-BE49-F238E27FC236}">
                <a16:creationId xmlns:a16="http://schemas.microsoft.com/office/drawing/2014/main" id="{3A0C3336-B421-542F-79AF-924265C31E66}"/>
              </a:ext>
            </a:extLst>
          </p:cNvPr>
          <p:cNvGrpSpPr/>
          <p:nvPr/>
        </p:nvGrpSpPr>
        <p:grpSpPr>
          <a:xfrm>
            <a:off x="9086849" y="248072"/>
            <a:ext cx="3105151" cy="638175"/>
            <a:chOff x="9086849" y="343692"/>
            <a:chExt cx="3105151" cy="638175"/>
          </a:xfrm>
        </p:grpSpPr>
        <p:sp>
          <p:nvSpPr>
            <p:cNvPr id="5" name="Rectangle 4">
              <a:extLst>
                <a:ext uri="{FF2B5EF4-FFF2-40B4-BE49-F238E27FC236}">
                  <a16:creationId xmlns:a16="http://schemas.microsoft.com/office/drawing/2014/main" id="{F550DF0A-E7BD-9723-5FC7-720DEE9BB48B}"/>
                </a:ext>
              </a:extLst>
            </p:cNvPr>
            <p:cNvSpPr/>
            <p:nvPr/>
          </p:nvSpPr>
          <p:spPr>
            <a:xfrm>
              <a:off x="10658475" y="400843"/>
              <a:ext cx="1257300" cy="523875"/>
            </a:xfrm>
            <a:prstGeom prst="rect">
              <a:avLst/>
            </a:prstGeom>
            <a:solidFill>
              <a:srgbClr val="0B2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Text&#10;&#10;Description automatically generated">
              <a:extLst>
                <a:ext uri="{FF2B5EF4-FFF2-40B4-BE49-F238E27FC236}">
                  <a16:creationId xmlns:a16="http://schemas.microsoft.com/office/drawing/2014/main" id="{16866BA5-B269-58FE-6410-59C810AA36FB}"/>
                </a:ext>
              </a:extLst>
            </p:cNvPr>
            <p:cNvPicPr>
              <a:picLocks noChangeAspect="1"/>
            </p:cNvPicPr>
            <p:nvPr/>
          </p:nvPicPr>
          <p:blipFill rotWithShape="1">
            <a:blip r:embed="rId3"/>
            <a:srcRect l="6683" t="21551" r="25400" b="19800"/>
            <a:stretch/>
          </p:blipFill>
          <p:spPr>
            <a:xfrm>
              <a:off x="9086849" y="343692"/>
              <a:ext cx="3105151" cy="638175"/>
            </a:xfrm>
            <a:prstGeom prst="rect">
              <a:avLst/>
            </a:prstGeom>
          </p:spPr>
        </p:pic>
      </p:grpSp>
      <p:sp>
        <p:nvSpPr>
          <p:cNvPr id="10" name="Slide Number Placeholder 9">
            <a:extLst>
              <a:ext uri="{FF2B5EF4-FFF2-40B4-BE49-F238E27FC236}">
                <a16:creationId xmlns:a16="http://schemas.microsoft.com/office/drawing/2014/main" id="{245EA192-721D-ECD7-B372-3969F0143EB2}"/>
              </a:ext>
            </a:extLst>
          </p:cNvPr>
          <p:cNvSpPr>
            <a:spLocks noGrp="1"/>
          </p:cNvSpPr>
          <p:nvPr>
            <p:ph type="sldNum" sz="quarter" idx="12"/>
          </p:nvPr>
        </p:nvSpPr>
        <p:spPr>
          <a:xfrm>
            <a:off x="11699875" y="6427365"/>
            <a:ext cx="4318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C45A3A-841E-C04D-A6C3-2A644B41F8F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7EF75516-53D2-A547-2228-4024CE1F4D47}"/>
              </a:ext>
            </a:extLst>
          </p:cNvPr>
          <p:cNvSpPr/>
          <p:nvPr/>
        </p:nvSpPr>
        <p:spPr>
          <a:xfrm>
            <a:off x="1661652" y="2951415"/>
            <a:ext cx="4657060" cy="3325682"/>
          </a:xfrm>
          <a:custGeom>
            <a:avLst/>
            <a:gdLst>
              <a:gd name="connsiteX0" fmla="*/ 0 w 6790660"/>
              <a:gd name="connsiteY0" fmla="*/ 3325682 h 3325682"/>
              <a:gd name="connsiteX1" fmla="*/ 467832 w 6790660"/>
              <a:gd name="connsiteY1" fmla="*/ 1404733 h 3325682"/>
              <a:gd name="connsiteX2" fmla="*/ 772632 w 6790660"/>
              <a:gd name="connsiteY2" fmla="*/ 539952 h 3325682"/>
              <a:gd name="connsiteX3" fmla="*/ 1105786 w 6790660"/>
              <a:gd name="connsiteY3" fmla="*/ 86296 h 3325682"/>
              <a:gd name="connsiteX4" fmla="*/ 1325525 w 6790660"/>
              <a:gd name="connsiteY4" fmla="*/ 8324 h 3325682"/>
              <a:gd name="connsiteX5" fmla="*/ 1616149 w 6790660"/>
              <a:gd name="connsiteY5" fmla="*/ 199710 h 3325682"/>
              <a:gd name="connsiteX6" fmla="*/ 1885507 w 6790660"/>
              <a:gd name="connsiteY6" fmla="*/ 745515 h 3325682"/>
              <a:gd name="connsiteX7" fmla="*/ 2126511 w 6790660"/>
              <a:gd name="connsiteY7" fmla="*/ 1418910 h 3325682"/>
              <a:gd name="connsiteX8" fmla="*/ 2225749 w 6790660"/>
              <a:gd name="connsiteY8" fmla="*/ 1915096 h 3325682"/>
              <a:gd name="connsiteX9" fmla="*/ 2480930 w 6790660"/>
              <a:gd name="connsiteY9" fmla="*/ 2312045 h 3325682"/>
              <a:gd name="connsiteX10" fmla="*/ 2849525 w 6790660"/>
              <a:gd name="connsiteY10" fmla="*/ 2538873 h 3325682"/>
              <a:gd name="connsiteX11" fmla="*/ 3296093 w 6790660"/>
              <a:gd name="connsiteY11" fmla="*/ 2510519 h 3325682"/>
              <a:gd name="connsiteX12" fmla="*/ 3799367 w 6790660"/>
              <a:gd name="connsiteY12" fmla="*/ 2212808 h 3325682"/>
              <a:gd name="connsiteX13" fmla="*/ 4997302 w 6790660"/>
              <a:gd name="connsiteY13" fmla="*/ 1411822 h 3325682"/>
              <a:gd name="connsiteX14" fmla="*/ 5628167 w 6790660"/>
              <a:gd name="connsiteY14" fmla="*/ 1085756 h 3325682"/>
              <a:gd name="connsiteX15" fmla="*/ 6244856 w 6790660"/>
              <a:gd name="connsiteY15" fmla="*/ 887282 h 3325682"/>
              <a:gd name="connsiteX16" fmla="*/ 6790660 w 6790660"/>
              <a:gd name="connsiteY16" fmla="*/ 816398 h 3325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0660" h="3325682">
                <a:moveTo>
                  <a:pt x="0" y="3325682"/>
                </a:moveTo>
                <a:cubicBezTo>
                  <a:pt x="169530" y="2597351"/>
                  <a:pt x="339060" y="1869021"/>
                  <a:pt x="467832" y="1404733"/>
                </a:cubicBezTo>
                <a:cubicBezTo>
                  <a:pt x="596604" y="940445"/>
                  <a:pt x="666306" y="759691"/>
                  <a:pt x="772632" y="539952"/>
                </a:cubicBezTo>
                <a:cubicBezTo>
                  <a:pt x="878958" y="320212"/>
                  <a:pt x="1013637" y="174901"/>
                  <a:pt x="1105786" y="86296"/>
                </a:cubicBezTo>
                <a:cubicBezTo>
                  <a:pt x="1197935" y="-2309"/>
                  <a:pt x="1240465" y="-10578"/>
                  <a:pt x="1325525" y="8324"/>
                </a:cubicBezTo>
                <a:cubicBezTo>
                  <a:pt x="1410585" y="27226"/>
                  <a:pt x="1522819" y="76845"/>
                  <a:pt x="1616149" y="199710"/>
                </a:cubicBezTo>
                <a:cubicBezTo>
                  <a:pt x="1709479" y="322575"/>
                  <a:pt x="1800447" y="542315"/>
                  <a:pt x="1885507" y="745515"/>
                </a:cubicBezTo>
                <a:cubicBezTo>
                  <a:pt x="1970567" y="948715"/>
                  <a:pt x="2069804" y="1223980"/>
                  <a:pt x="2126511" y="1418910"/>
                </a:cubicBezTo>
                <a:cubicBezTo>
                  <a:pt x="2183218" y="1613840"/>
                  <a:pt x="2166679" y="1766240"/>
                  <a:pt x="2225749" y="1915096"/>
                </a:cubicBezTo>
                <a:cubicBezTo>
                  <a:pt x="2284819" y="2063952"/>
                  <a:pt x="2376967" y="2208082"/>
                  <a:pt x="2480930" y="2312045"/>
                </a:cubicBezTo>
                <a:cubicBezTo>
                  <a:pt x="2584893" y="2416008"/>
                  <a:pt x="2713665" y="2505794"/>
                  <a:pt x="2849525" y="2538873"/>
                </a:cubicBezTo>
                <a:cubicBezTo>
                  <a:pt x="2985386" y="2571952"/>
                  <a:pt x="3137786" y="2564863"/>
                  <a:pt x="3296093" y="2510519"/>
                </a:cubicBezTo>
                <a:cubicBezTo>
                  <a:pt x="3454400" y="2456175"/>
                  <a:pt x="3515832" y="2395924"/>
                  <a:pt x="3799367" y="2212808"/>
                </a:cubicBezTo>
                <a:cubicBezTo>
                  <a:pt x="4082902" y="2029692"/>
                  <a:pt x="4692502" y="1599664"/>
                  <a:pt x="4997302" y="1411822"/>
                </a:cubicBezTo>
                <a:cubicBezTo>
                  <a:pt x="5302102" y="1223980"/>
                  <a:pt x="5420241" y="1173179"/>
                  <a:pt x="5628167" y="1085756"/>
                </a:cubicBezTo>
                <a:cubicBezTo>
                  <a:pt x="5836093" y="998333"/>
                  <a:pt x="6051107" y="932175"/>
                  <a:pt x="6244856" y="887282"/>
                </a:cubicBezTo>
                <a:cubicBezTo>
                  <a:pt x="6438605" y="842389"/>
                  <a:pt x="6614632" y="829393"/>
                  <a:pt x="6790660" y="816398"/>
                </a:cubicBezTo>
              </a:path>
            </a:pathLst>
          </a:cu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9029BAAC-AD9B-87A7-3DE2-342CC578EF3A}"/>
              </a:ext>
            </a:extLst>
          </p:cNvPr>
          <p:cNvCxnSpPr>
            <a:cxnSpLocks/>
            <a:stCxn id="7" idx="0"/>
          </p:cNvCxnSpPr>
          <p:nvPr/>
        </p:nvCxnSpPr>
        <p:spPr>
          <a:xfrm flipV="1">
            <a:off x="1661652" y="1219200"/>
            <a:ext cx="0" cy="5057897"/>
          </a:xfrm>
          <a:prstGeom prst="line">
            <a:avLst/>
          </a:prstGeom>
          <a:ln w="38100"/>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A6E0F742-1771-5291-DE19-B2C2EAC94984}"/>
              </a:ext>
            </a:extLst>
          </p:cNvPr>
          <p:cNvCxnSpPr>
            <a:cxnSpLocks/>
            <a:stCxn id="7" idx="0"/>
          </p:cNvCxnSpPr>
          <p:nvPr/>
        </p:nvCxnSpPr>
        <p:spPr>
          <a:xfrm>
            <a:off x="1661652" y="6277097"/>
            <a:ext cx="8357190" cy="0"/>
          </a:xfrm>
          <a:prstGeom prst="line">
            <a:avLst/>
          </a:prstGeom>
          <a:ln w="38100"/>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99151B08-85A9-7748-48E2-BC15D8F5C835}"/>
              </a:ext>
            </a:extLst>
          </p:cNvPr>
          <p:cNvSpPr txBox="1"/>
          <p:nvPr/>
        </p:nvSpPr>
        <p:spPr>
          <a:xfrm rot="16200000">
            <a:off x="650924" y="4997564"/>
            <a:ext cx="1619289" cy="461665"/>
          </a:xfrm>
          <a:prstGeom prst="rect">
            <a:avLst/>
          </a:prstGeom>
          <a:noFill/>
        </p:spPr>
        <p:txBody>
          <a:bodyPr wrap="none" rtlCol="0">
            <a:spAutoFit/>
          </a:bodyPr>
          <a:lstStyle/>
          <a:p>
            <a:r>
              <a:rPr lang="en-US" sz="2400" b="1" dirty="0"/>
              <a:t>Confidence</a:t>
            </a:r>
          </a:p>
        </p:txBody>
      </p:sp>
      <p:sp>
        <p:nvSpPr>
          <p:cNvPr id="21" name="TextBox 20">
            <a:extLst>
              <a:ext uri="{FF2B5EF4-FFF2-40B4-BE49-F238E27FC236}">
                <a16:creationId xmlns:a16="http://schemas.microsoft.com/office/drawing/2014/main" id="{33E72AD2-27FD-06D7-10AA-36288DACF515}"/>
              </a:ext>
            </a:extLst>
          </p:cNvPr>
          <p:cNvSpPr txBox="1"/>
          <p:nvPr/>
        </p:nvSpPr>
        <p:spPr>
          <a:xfrm>
            <a:off x="1909228" y="6196532"/>
            <a:ext cx="1602490" cy="461665"/>
          </a:xfrm>
          <a:prstGeom prst="rect">
            <a:avLst/>
          </a:prstGeom>
          <a:noFill/>
        </p:spPr>
        <p:txBody>
          <a:bodyPr wrap="none" rtlCol="0">
            <a:spAutoFit/>
          </a:bodyPr>
          <a:lstStyle/>
          <a:p>
            <a:r>
              <a:rPr lang="en-US" sz="2400" b="1" dirty="0"/>
              <a:t>Knowledge</a:t>
            </a:r>
          </a:p>
        </p:txBody>
      </p:sp>
      <p:cxnSp>
        <p:nvCxnSpPr>
          <p:cNvPr id="25" name="Straight Connector 24">
            <a:extLst>
              <a:ext uri="{FF2B5EF4-FFF2-40B4-BE49-F238E27FC236}">
                <a16:creationId xmlns:a16="http://schemas.microsoft.com/office/drawing/2014/main" id="{6E9B076D-48AE-73A7-848E-0273A4A827DC}"/>
              </a:ext>
            </a:extLst>
          </p:cNvPr>
          <p:cNvCxnSpPr>
            <a:cxnSpLocks/>
          </p:cNvCxnSpPr>
          <p:nvPr/>
        </p:nvCxnSpPr>
        <p:spPr>
          <a:xfrm>
            <a:off x="6906928" y="3526032"/>
            <a:ext cx="0" cy="2751065"/>
          </a:xfrm>
          <a:prstGeom prst="line">
            <a:avLst/>
          </a:prstGeom>
          <a:ln w="19050">
            <a:prstDash val="sysDot"/>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C340B433-C338-A1C1-0542-DC29C53F2C4F}"/>
              </a:ext>
            </a:extLst>
          </p:cNvPr>
          <p:cNvSpPr txBox="1"/>
          <p:nvPr/>
        </p:nvSpPr>
        <p:spPr>
          <a:xfrm>
            <a:off x="6580556" y="6331487"/>
            <a:ext cx="652743" cy="369332"/>
          </a:xfrm>
          <a:prstGeom prst="rect">
            <a:avLst/>
          </a:prstGeom>
          <a:noFill/>
        </p:spPr>
        <p:txBody>
          <a:bodyPr wrap="none" rtlCol="0">
            <a:spAutoFit/>
          </a:bodyPr>
          <a:lstStyle/>
          <a:p>
            <a:r>
              <a:rPr lang="en-US" b="1" dirty="0"/>
              <a:t>2025</a:t>
            </a:r>
          </a:p>
        </p:txBody>
      </p:sp>
      <p:cxnSp>
        <p:nvCxnSpPr>
          <p:cNvPr id="27" name="Straight Connector 26">
            <a:extLst>
              <a:ext uri="{FF2B5EF4-FFF2-40B4-BE49-F238E27FC236}">
                <a16:creationId xmlns:a16="http://schemas.microsoft.com/office/drawing/2014/main" id="{B710CF16-9B6E-1A3E-1E68-7DDBF01A94C0}"/>
              </a:ext>
            </a:extLst>
          </p:cNvPr>
          <p:cNvCxnSpPr>
            <a:cxnSpLocks/>
          </p:cNvCxnSpPr>
          <p:nvPr/>
        </p:nvCxnSpPr>
        <p:spPr>
          <a:xfrm flipV="1">
            <a:off x="2548180" y="2467371"/>
            <a:ext cx="0" cy="501861"/>
          </a:xfrm>
          <a:prstGeom prst="line">
            <a:avLst/>
          </a:prstGeom>
          <a:ln w="19050">
            <a:prstDash val="sysDot"/>
          </a:ln>
        </p:spPr>
        <p:style>
          <a:lnRef idx="1">
            <a:schemeClr val="dk1"/>
          </a:lnRef>
          <a:fillRef idx="0">
            <a:schemeClr val="dk1"/>
          </a:fillRef>
          <a:effectRef idx="0">
            <a:schemeClr val="dk1"/>
          </a:effectRef>
          <a:fontRef idx="minor">
            <a:schemeClr val="tx1"/>
          </a:fontRef>
        </p:style>
      </p:cxnSp>
      <p:sp>
        <p:nvSpPr>
          <p:cNvPr id="30" name="TextBox 29">
            <a:extLst>
              <a:ext uri="{FF2B5EF4-FFF2-40B4-BE49-F238E27FC236}">
                <a16:creationId xmlns:a16="http://schemas.microsoft.com/office/drawing/2014/main" id="{E4A1F8EF-10F7-3D34-F241-4293EFBF90E2}"/>
              </a:ext>
            </a:extLst>
          </p:cNvPr>
          <p:cNvSpPr txBox="1"/>
          <p:nvPr/>
        </p:nvSpPr>
        <p:spPr>
          <a:xfrm>
            <a:off x="2293142" y="2098039"/>
            <a:ext cx="510076" cy="369332"/>
          </a:xfrm>
          <a:prstGeom prst="rect">
            <a:avLst/>
          </a:prstGeom>
          <a:noFill/>
        </p:spPr>
        <p:txBody>
          <a:bodyPr wrap="none" rtlCol="0">
            <a:spAutoFit/>
          </a:bodyPr>
          <a:lstStyle/>
          <a:p>
            <a:r>
              <a:rPr lang="en-US" b="1" dirty="0"/>
              <a:t>70s</a:t>
            </a:r>
          </a:p>
        </p:txBody>
      </p:sp>
      <p:cxnSp>
        <p:nvCxnSpPr>
          <p:cNvPr id="31" name="Straight Connector 30">
            <a:extLst>
              <a:ext uri="{FF2B5EF4-FFF2-40B4-BE49-F238E27FC236}">
                <a16:creationId xmlns:a16="http://schemas.microsoft.com/office/drawing/2014/main" id="{CF960F99-E3D8-2F50-01E3-6DE74EF40A9F}"/>
              </a:ext>
            </a:extLst>
          </p:cNvPr>
          <p:cNvCxnSpPr>
            <a:cxnSpLocks/>
          </p:cNvCxnSpPr>
          <p:nvPr/>
        </p:nvCxnSpPr>
        <p:spPr>
          <a:xfrm flipV="1">
            <a:off x="3270868" y="4664208"/>
            <a:ext cx="0" cy="366452"/>
          </a:xfrm>
          <a:prstGeom prst="line">
            <a:avLst/>
          </a:prstGeom>
          <a:ln w="19050">
            <a:prstDash val="sysDot"/>
          </a:ln>
        </p:spPr>
        <p:style>
          <a:lnRef idx="1">
            <a:schemeClr val="dk1"/>
          </a:lnRef>
          <a:fillRef idx="0">
            <a:schemeClr val="dk1"/>
          </a:fillRef>
          <a:effectRef idx="0">
            <a:schemeClr val="dk1"/>
          </a:effectRef>
          <a:fontRef idx="minor">
            <a:schemeClr val="tx1"/>
          </a:fontRef>
        </p:style>
      </p:cxnSp>
      <p:sp>
        <p:nvSpPr>
          <p:cNvPr id="2048" name="TextBox 2047">
            <a:extLst>
              <a:ext uri="{FF2B5EF4-FFF2-40B4-BE49-F238E27FC236}">
                <a16:creationId xmlns:a16="http://schemas.microsoft.com/office/drawing/2014/main" id="{D18BD646-1DA2-DF0A-387C-A193141E42B7}"/>
              </a:ext>
            </a:extLst>
          </p:cNvPr>
          <p:cNvSpPr txBox="1"/>
          <p:nvPr/>
        </p:nvSpPr>
        <p:spPr>
          <a:xfrm>
            <a:off x="3228627" y="4394816"/>
            <a:ext cx="652743" cy="369332"/>
          </a:xfrm>
          <a:prstGeom prst="rect">
            <a:avLst/>
          </a:prstGeom>
          <a:noFill/>
        </p:spPr>
        <p:txBody>
          <a:bodyPr wrap="square" rtlCol="0">
            <a:spAutoFit/>
          </a:bodyPr>
          <a:lstStyle/>
          <a:p>
            <a:r>
              <a:rPr lang="en-US" b="1" dirty="0"/>
              <a:t>2011</a:t>
            </a:r>
          </a:p>
        </p:txBody>
      </p:sp>
      <p:cxnSp>
        <p:nvCxnSpPr>
          <p:cNvPr id="2049" name="Straight Connector 2048">
            <a:extLst>
              <a:ext uri="{FF2B5EF4-FFF2-40B4-BE49-F238E27FC236}">
                <a16:creationId xmlns:a16="http://schemas.microsoft.com/office/drawing/2014/main" id="{521BBB06-AF79-2D71-3D2D-FC46E677E7C0}"/>
              </a:ext>
            </a:extLst>
          </p:cNvPr>
          <p:cNvCxnSpPr>
            <a:cxnSpLocks/>
            <a:endCxn id="2051" idx="2"/>
          </p:cNvCxnSpPr>
          <p:nvPr/>
        </p:nvCxnSpPr>
        <p:spPr>
          <a:xfrm flipV="1">
            <a:off x="4729426" y="4206753"/>
            <a:ext cx="0" cy="501861"/>
          </a:xfrm>
          <a:prstGeom prst="line">
            <a:avLst/>
          </a:prstGeom>
          <a:ln w="19050">
            <a:prstDash val="sysDot"/>
          </a:ln>
        </p:spPr>
        <p:style>
          <a:lnRef idx="1">
            <a:schemeClr val="dk1"/>
          </a:lnRef>
          <a:fillRef idx="0">
            <a:schemeClr val="dk1"/>
          </a:fillRef>
          <a:effectRef idx="0">
            <a:schemeClr val="dk1"/>
          </a:effectRef>
          <a:fontRef idx="minor">
            <a:schemeClr val="tx1"/>
          </a:fontRef>
        </p:style>
      </p:cxnSp>
      <p:sp>
        <p:nvSpPr>
          <p:cNvPr id="2051" name="TextBox 2050">
            <a:extLst>
              <a:ext uri="{FF2B5EF4-FFF2-40B4-BE49-F238E27FC236}">
                <a16:creationId xmlns:a16="http://schemas.microsoft.com/office/drawing/2014/main" id="{B29E98CD-946D-F354-42C1-5BC02B253309}"/>
              </a:ext>
            </a:extLst>
          </p:cNvPr>
          <p:cNvSpPr txBox="1"/>
          <p:nvPr/>
        </p:nvSpPr>
        <p:spPr>
          <a:xfrm>
            <a:off x="4403054" y="3837421"/>
            <a:ext cx="652743" cy="369332"/>
          </a:xfrm>
          <a:prstGeom prst="rect">
            <a:avLst/>
          </a:prstGeom>
          <a:noFill/>
        </p:spPr>
        <p:txBody>
          <a:bodyPr wrap="none" rtlCol="0">
            <a:spAutoFit/>
          </a:bodyPr>
          <a:lstStyle/>
          <a:p>
            <a:r>
              <a:rPr lang="en-US" b="1" dirty="0"/>
              <a:t>2020</a:t>
            </a:r>
          </a:p>
        </p:txBody>
      </p:sp>
      <p:sp>
        <p:nvSpPr>
          <p:cNvPr id="2061" name="Freeform: Shape 2060">
            <a:extLst>
              <a:ext uri="{FF2B5EF4-FFF2-40B4-BE49-F238E27FC236}">
                <a16:creationId xmlns:a16="http://schemas.microsoft.com/office/drawing/2014/main" id="{FCF92291-7762-0608-C1CC-D094A7D8FF0E}"/>
              </a:ext>
            </a:extLst>
          </p:cNvPr>
          <p:cNvSpPr/>
          <p:nvPr/>
        </p:nvSpPr>
        <p:spPr>
          <a:xfrm>
            <a:off x="8271925" y="1658570"/>
            <a:ext cx="1126672" cy="156196"/>
          </a:xfrm>
          <a:custGeom>
            <a:avLst/>
            <a:gdLst>
              <a:gd name="connsiteX0" fmla="*/ 0 w 2098222"/>
              <a:gd name="connsiteY0" fmla="*/ 82717 h 82717"/>
              <a:gd name="connsiteX1" fmla="*/ 840922 w 2098222"/>
              <a:gd name="connsiteY1" fmla="*/ 9239 h 82717"/>
              <a:gd name="connsiteX2" fmla="*/ 2098222 w 2098222"/>
              <a:gd name="connsiteY2" fmla="*/ 1074 h 82717"/>
            </a:gdLst>
            <a:ahLst/>
            <a:cxnLst>
              <a:cxn ang="0">
                <a:pos x="connsiteX0" y="connsiteY0"/>
              </a:cxn>
              <a:cxn ang="0">
                <a:pos x="connsiteX1" y="connsiteY1"/>
              </a:cxn>
              <a:cxn ang="0">
                <a:pos x="connsiteX2" y="connsiteY2"/>
              </a:cxn>
            </a:cxnLst>
            <a:rect l="l" t="t" r="r" b="b"/>
            <a:pathLst>
              <a:path w="2098222" h="82717">
                <a:moveTo>
                  <a:pt x="0" y="82717"/>
                </a:moveTo>
                <a:cubicBezTo>
                  <a:pt x="245609" y="52781"/>
                  <a:pt x="491218" y="22846"/>
                  <a:pt x="840922" y="9239"/>
                </a:cubicBezTo>
                <a:cubicBezTo>
                  <a:pt x="1190626" y="-4368"/>
                  <a:pt x="2098222" y="1074"/>
                  <a:pt x="2098222" y="1074"/>
                </a:cubicBezTo>
              </a:path>
            </a:pathLst>
          </a:custGeom>
          <a:noFill/>
          <a:ln w="38100">
            <a:solidFill>
              <a:srgbClr val="00B05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TextBox 2061">
            <a:extLst>
              <a:ext uri="{FF2B5EF4-FFF2-40B4-BE49-F238E27FC236}">
                <a16:creationId xmlns:a16="http://schemas.microsoft.com/office/drawing/2014/main" id="{CD5EF539-7633-C7F4-92D1-D2F739B2384A}"/>
              </a:ext>
            </a:extLst>
          </p:cNvPr>
          <p:cNvSpPr txBox="1"/>
          <p:nvPr/>
        </p:nvSpPr>
        <p:spPr>
          <a:xfrm>
            <a:off x="9417616" y="1473904"/>
            <a:ext cx="1327608" cy="369332"/>
          </a:xfrm>
          <a:prstGeom prst="rect">
            <a:avLst/>
          </a:prstGeom>
          <a:noFill/>
        </p:spPr>
        <p:txBody>
          <a:bodyPr wrap="none" rtlCol="0">
            <a:spAutoFit/>
          </a:bodyPr>
          <a:lstStyle/>
          <a:p>
            <a:r>
              <a:rPr lang="en-US" b="1" dirty="0"/>
              <a:t>With HPRRs</a:t>
            </a:r>
          </a:p>
        </p:txBody>
      </p:sp>
      <p:sp>
        <p:nvSpPr>
          <p:cNvPr id="2063" name="TextBox 2062">
            <a:extLst>
              <a:ext uri="{FF2B5EF4-FFF2-40B4-BE49-F238E27FC236}">
                <a16:creationId xmlns:a16="http://schemas.microsoft.com/office/drawing/2014/main" id="{DC197608-275F-EFA1-79EF-C0E0187D74F1}"/>
              </a:ext>
            </a:extLst>
          </p:cNvPr>
          <p:cNvSpPr txBox="1"/>
          <p:nvPr/>
        </p:nvSpPr>
        <p:spPr>
          <a:xfrm>
            <a:off x="8590306" y="2176243"/>
            <a:ext cx="1654620" cy="369332"/>
          </a:xfrm>
          <a:prstGeom prst="rect">
            <a:avLst/>
          </a:prstGeom>
          <a:noFill/>
        </p:spPr>
        <p:txBody>
          <a:bodyPr wrap="none" rtlCol="0">
            <a:spAutoFit/>
          </a:bodyPr>
          <a:lstStyle/>
          <a:p>
            <a:r>
              <a:rPr lang="en-US" b="1" dirty="0"/>
              <a:t>Without HPRRs</a:t>
            </a:r>
          </a:p>
        </p:txBody>
      </p:sp>
      <p:cxnSp>
        <p:nvCxnSpPr>
          <p:cNvPr id="2069" name="Straight Connector 2068">
            <a:extLst>
              <a:ext uri="{FF2B5EF4-FFF2-40B4-BE49-F238E27FC236}">
                <a16:creationId xmlns:a16="http://schemas.microsoft.com/office/drawing/2014/main" id="{EA17D0EE-AD31-810A-9FD5-C637E65F7001}"/>
              </a:ext>
            </a:extLst>
          </p:cNvPr>
          <p:cNvCxnSpPr>
            <a:cxnSpLocks/>
          </p:cNvCxnSpPr>
          <p:nvPr/>
        </p:nvCxnSpPr>
        <p:spPr>
          <a:xfrm flipV="1">
            <a:off x="3010653" y="3320746"/>
            <a:ext cx="0" cy="501861"/>
          </a:xfrm>
          <a:prstGeom prst="line">
            <a:avLst/>
          </a:prstGeom>
          <a:ln w="19050">
            <a:prstDash val="sysDot"/>
          </a:ln>
        </p:spPr>
        <p:style>
          <a:lnRef idx="1">
            <a:schemeClr val="dk1"/>
          </a:lnRef>
          <a:fillRef idx="0">
            <a:schemeClr val="dk1"/>
          </a:fillRef>
          <a:effectRef idx="0">
            <a:schemeClr val="dk1"/>
          </a:effectRef>
          <a:fontRef idx="minor">
            <a:schemeClr val="tx1"/>
          </a:fontRef>
        </p:style>
      </p:cxnSp>
      <p:sp>
        <p:nvSpPr>
          <p:cNvPr id="2070" name="TextBox 2069">
            <a:extLst>
              <a:ext uri="{FF2B5EF4-FFF2-40B4-BE49-F238E27FC236}">
                <a16:creationId xmlns:a16="http://schemas.microsoft.com/office/drawing/2014/main" id="{C2CCDA46-4FDB-2CD2-F8F0-1E9062248F5B}"/>
              </a:ext>
            </a:extLst>
          </p:cNvPr>
          <p:cNvSpPr txBox="1"/>
          <p:nvPr/>
        </p:nvSpPr>
        <p:spPr>
          <a:xfrm>
            <a:off x="2852500" y="3016552"/>
            <a:ext cx="510076" cy="369332"/>
          </a:xfrm>
          <a:prstGeom prst="rect">
            <a:avLst/>
          </a:prstGeom>
          <a:noFill/>
        </p:spPr>
        <p:txBody>
          <a:bodyPr wrap="none" rtlCol="0">
            <a:spAutoFit/>
          </a:bodyPr>
          <a:lstStyle/>
          <a:p>
            <a:r>
              <a:rPr lang="en-US" b="1" dirty="0"/>
              <a:t>80s</a:t>
            </a:r>
          </a:p>
        </p:txBody>
      </p:sp>
      <p:sp>
        <p:nvSpPr>
          <p:cNvPr id="3072" name="Freeform: Shape 3071">
            <a:extLst>
              <a:ext uri="{FF2B5EF4-FFF2-40B4-BE49-F238E27FC236}">
                <a16:creationId xmlns:a16="http://schemas.microsoft.com/office/drawing/2014/main" id="{E3B9D850-4679-CDCB-AB68-4FD6EBE02D3E}"/>
              </a:ext>
            </a:extLst>
          </p:cNvPr>
          <p:cNvSpPr/>
          <p:nvPr/>
        </p:nvSpPr>
        <p:spPr>
          <a:xfrm>
            <a:off x="6317172" y="1800922"/>
            <a:ext cx="1951897" cy="1969491"/>
          </a:xfrm>
          <a:custGeom>
            <a:avLst/>
            <a:gdLst>
              <a:gd name="connsiteX0" fmla="*/ 0 w 2291576"/>
              <a:gd name="connsiteY0" fmla="*/ 1957039 h 1969491"/>
              <a:gd name="connsiteX1" fmla="*/ 234176 w 2291576"/>
              <a:gd name="connsiteY1" fmla="*/ 1951463 h 1969491"/>
              <a:gd name="connsiteX2" fmla="*/ 624468 w 2291576"/>
              <a:gd name="connsiteY2" fmla="*/ 1784195 h 1969491"/>
              <a:gd name="connsiteX3" fmla="*/ 1159727 w 2291576"/>
              <a:gd name="connsiteY3" fmla="*/ 1232210 h 1969491"/>
              <a:gd name="connsiteX4" fmla="*/ 1622502 w 2291576"/>
              <a:gd name="connsiteY4" fmla="*/ 702527 h 1969491"/>
              <a:gd name="connsiteX5" fmla="*/ 2007219 w 2291576"/>
              <a:gd name="connsiteY5" fmla="*/ 183995 h 1969491"/>
              <a:gd name="connsiteX6" fmla="*/ 2163336 w 2291576"/>
              <a:gd name="connsiteY6" fmla="*/ 66907 h 1969491"/>
              <a:gd name="connsiteX7" fmla="*/ 2291576 w 2291576"/>
              <a:gd name="connsiteY7" fmla="*/ 0 h 1969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576" h="1969491">
                <a:moveTo>
                  <a:pt x="0" y="1957039"/>
                </a:moveTo>
                <a:cubicBezTo>
                  <a:pt x="65049" y="1968654"/>
                  <a:pt x="130098" y="1980270"/>
                  <a:pt x="234176" y="1951463"/>
                </a:cubicBezTo>
                <a:cubicBezTo>
                  <a:pt x="338254" y="1922656"/>
                  <a:pt x="470210" y="1904070"/>
                  <a:pt x="624468" y="1784195"/>
                </a:cubicBezTo>
                <a:cubicBezTo>
                  <a:pt x="778727" y="1664319"/>
                  <a:pt x="993388" y="1412488"/>
                  <a:pt x="1159727" y="1232210"/>
                </a:cubicBezTo>
                <a:cubicBezTo>
                  <a:pt x="1326066" y="1051932"/>
                  <a:pt x="1481253" y="877229"/>
                  <a:pt x="1622502" y="702527"/>
                </a:cubicBezTo>
                <a:cubicBezTo>
                  <a:pt x="1763751" y="527824"/>
                  <a:pt x="1917080" y="289932"/>
                  <a:pt x="2007219" y="183995"/>
                </a:cubicBezTo>
                <a:cubicBezTo>
                  <a:pt x="2097358" y="78058"/>
                  <a:pt x="2115943" y="97573"/>
                  <a:pt x="2163336" y="66907"/>
                </a:cubicBezTo>
                <a:cubicBezTo>
                  <a:pt x="2210729" y="36241"/>
                  <a:pt x="2251152" y="18120"/>
                  <a:pt x="2291576" y="0"/>
                </a:cubicBezTo>
              </a:path>
            </a:pathLst>
          </a:custGeom>
          <a:noFill/>
          <a:ln w="38100">
            <a:solidFill>
              <a:srgbClr val="FF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5" name="Freeform: Shape 3074">
            <a:extLst>
              <a:ext uri="{FF2B5EF4-FFF2-40B4-BE49-F238E27FC236}">
                <a16:creationId xmlns:a16="http://schemas.microsoft.com/office/drawing/2014/main" id="{D1B1A8A8-D5EB-73FA-C18D-2B1E07FDD161}"/>
              </a:ext>
            </a:extLst>
          </p:cNvPr>
          <p:cNvSpPr/>
          <p:nvPr/>
        </p:nvSpPr>
        <p:spPr>
          <a:xfrm>
            <a:off x="8294246" y="1812095"/>
            <a:ext cx="1326675" cy="3937442"/>
          </a:xfrm>
          <a:custGeom>
            <a:avLst/>
            <a:gdLst>
              <a:gd name="connsiteX0" fmla="*/ 0 w 2348495"/>
              <a:gd name="connsiteY0" fmla="*/ 10127 h 3937442"/>
              <a:gd name="connsiteX1" fmla="*/ 98676 w 2348495"/>
              <a:gd name="connsiteY1" fmla="*/ 10127 h 3937442"/>
              <a:gd name="connsiteX2" fmla="*/ 210510 w 2348495"/>
              <a:gd name="connsiteY2" fmla="*/ 115381 h 3937442"/>
              <a:gd name="connsiteX3" fmla="*/ 394705 w 2348495"/>
              <a:gd name="connsiteY3" fmla="*/ 424567 h 3937442"/>
              <a:gd name="connsiteX4" fmla="*/ 855194 w 2348495"/>
              <a:gd name="connsiteY4" fmla="*/ 1569211 h 3937442"/>
              <a:gd name="connsiteX5" fmla="*/ 1493301 w 2348495"/>
              <a:gd name="connsiteY5" fmla="*/ 2884895 h 3937442"/>
              <a:gd name="connsiteX6" fmla="*/ 2059045 w 2348495"/>
              <a:gd name="connsiteY6" fmla="*/ 3713776 h 3937442"/>
              <a:gd name="connsiteX7" fmla="*/ 2348495 w 2348495"/>
              <a:gd name="connsiteY7" fmla="*/ 3937442 h 393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8495" h="3937442">
                <a:moveTo>
                  <a:pt x="0" y="10127"/>
                </a:moveTo>
                <a:cubicBezTo>
                  <a:pt x="31795" y="1356"/>
                  <a:pt x="63591" y="-7415"/>
                  <a:pt x="98676" y="10127"/>
                </a:cubicBezTo>
                <a:cubicBezTo>
                  <a:pt x="133761" y="27669"/>
                  <a:pt x="161172" y="46308"/>
                  <a:pt x="210510" y="115381"/>
                </a:cubicBezTo>
                <a:cubicBezTo>
                  <a:pt x="259848" y="184454"/>
                  <a:pt x="287258" y="182262"/>
                  <a:pt x="394705" y="424567"/>
                </a:cubicBezTo>
                <a:cubicBezTo>
                  <a:pt x="502152" y="666872"/>
                  <a:pt x="672095" y="1159156"/>
                  <a:pt x="855194" y="1569211"/>
                </a:cubicBezTo>
                <a:cubicBezTo>
                  <a:pt x="1038293" y="1979266"/>
                  <a:pt x="1292659" y="2527468"/>
                  <a:pt x="1493301" y="2884895"/>
                </a:cubicBezTo>
                <a:cubicBezTo>
                  <a:pt x="1693943" y="3242323"/>
                  <a:pt x="1916513" y="3538352"/>
                  <a:pt x="2059045" y="3713776"/>
                </a:cubicBezTo>
                <a:cubicBezTo>
                  <a:pt x="2201577" y="3889201"/>
                  <a:pt x="2275036" y="3913321"/>
                  <a:pt x="2348495" y="3937442"/>
                </a:cubicBezTo>
              </a:path>
            </a:pathLst>
          </a:custGeom>
          <a:noFill/>
          <a:ln w="38100">
            <a:solidFill>
              <a:srgbClr val="FF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0633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07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6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05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04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07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06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06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30" grpId="0"/>
      <p:bldP spid="2048" grpId="0"/>
      <p:bldP spid="2051" grpId="0"/>
      <p:bldP spid="2061" grpId="0" animBg="1"/>
      <p:bldP spid="2062" grpId="0"/>
      <p:bldP spid="2063" grpId="0"/>
      <p:bldP spid="2070" grpId="0"/>
      <p:bldP spid="3072" grpId="0" animBg="1"/>
      <p:bldP spid="3075"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BDB825E-3D4D-4043-B6A1-047E8A234900}"/>
              </a:ext>
              <a:ext uri="{C183D7F6-B498-43B3-948B-1728B52AA6E4}">
                <adec:decorative xmlns:adec="http://schemas.microsoft.com/office/drawing/2017/decorative" val="1"/>
              </a:ext>
            </a:extLst>
          </p:cNvPr>
          <p:cNvSpPr/>
          <p:nvPr/>
        </p:nvSpPr>
        <p:spPr>
          <a:xfrm>
            <a:off x="969194" y="1210962"/>
            <a:ext cx="10255827" cy="432147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19050" algn="ctr">
              <a:spcBef>
                <a:spcPts val="0"/>
              </a:spcBef>
              <a:spcAft>
                <a:spcPts val="0"/>
              </a:spcAft>
            </a:pPr>
            <a:endParaRPr lang="en-US" sz="1800" b="1" dirty="0">
              <a:solidFill>
                <a:schemeClr val="tx1"/>
              </a:solidFill>
              <a:effectLst/>
              <a:latin typeface="Times New Roman" panose="02020603050405020304" pitchFamily="18" charset="0"/>
              <a:ea typeface="Times New Roman" panose="02020603050405020304" pitchFamily="18" charset="0"/>
            </a:endParaRPr>
          </a:p>
          <a:p>
            <a:pPr marL="0" marR="19050" algn="ctr">
              <a:spcBef>
                <a:spcPts val="0"/>
              </a:spcBef>
              <a:spcAft>
                <a:spcPts val="0"/>
              </a:spcAft>
            </a:pPr>
            <a:r>
              <a:rPr lang="en-US" b="1" dirty="0">
                <a:solidFill>
                  <a:schemeClr val="tx1"/>
                </a:solidFill>
                <a:latin typeface="Times New Roman" panose="02020603050405020304" pitchFamily="18" charset="0"/>
                <a:ea typeface="Times New Roman" panose="02020603050405020304" pitchFamily="18" charset="0"/>
              </a:rPr>
              <a:t>Abdullah G. Weiss</a:t>
            </a:r>
            <a:endParaRPr lang="en-US" sz="1800" b="1" dirty="0">
              <a:solidFill>
                <a:schemeClr val="tx1"/>
              </a:solidFill>
              <a:effectLst/>
              <a:latin typeface="Times New Roman" panose="02020603050405020304" pitchFamily="18" charset="0"/>
              <a:ea typeface="Times New Roman" panose="02020603050405020304" pitchFamily="18" charset="0"/>
            </a:endParaRPr>
          </a:p>
          <a:p>
            <a:pPr marL="0" marR="19050" algn="ctr">
              <a:spcBef>
                <a:spcPts val="0"/>
              </a:spcBef>
              <a:spcAft>
                <a:spcPts val="0"/>
              </a:spcAft>
            </a:pPr>
            <a:r>
              <a:rPr lang="en-US" sz="1600" i="1" dirty="0">
                <a:solidFill>
                  <a:schemeClr val="accent1"/>
                </a:solidFill>
                <a:effectLst/>
                <a:latin typeface="Times New Roman" panose="02020603050405020304" pitchFamily="18" charset="0"/>
                <a:ea typeface="Times New Roman" panose="02020603050405020304" pitchFamily="18" charset="0"/>
              </a:rPr>
              <a:t>NIST Center for Neutron Research</a:t>
            </a:r>
          </a:p>
          <a:p>
            <a:pPr marL="0" marR="19050" algn="ctr">
              <a:spcBef>
                <a:spcPts val="0"/>
              </a:spcBef>
              <a:spcAft>
                <a:spcPts val="0"/>
              </a:spcAft>
            </a:pPr>
            <a:r>
              <a:rPr lang="en-US" sz="1600" i="1" dirty="0">
                <a:solidFill>
                  <a:schemeClr val="tx1"/>
                </a:solidFill>
                <a:effectLst/>
                <a:latin typeface="Times New Roman" panose="02020603050405020304" pitchFamily="18" charset="0"/>
                <a:ea typeface="Times New Roman" panose="02020603050405020304" pitchFamily="18" charset="0"/>
              </a:rPr>
              <a:t>100 Bureau Drive, Gaithersburg, 20899, USA</a:t>
            </a:r>
          </a:p>
          <a:p>
            <a:pPr marL="0" marR="19050" algn="ctr">
              <a:spcBef>
                <a:spcPts val="0"/>
              </a:spcBef>
              <a:spcAft>
                <a:spcPts val="0"/>
              </a:spcAft>
            </a:pPr>
            <a:r>
              <a:rPr lang="en-US" sz="1400" i="1" dirty="0">
                <a:solidFill>
                  <a:schemeClr val="tx1"/>
                </a:solidFill>
                <a:latin typeface="Times New Roman" panose="02020603050405020304" pitchFamily="18" charset="0"/>
                <a:ea typeface="Times New Roman" panose="02020603050405020304" pitchFamily="18" charset="0"/>
                <a:hlinkClick r:id="rId3"/>
              </a:rPr>
              <a:t>abdullah.weiss@nist.gov</a:t>
            </a:r>
            <a:endParaRPr lang="en-US" sz="1400" i="1" dirty="0">
              <a:solidFill>
                <a:schemeClr val="tx1"/>
              </a:solidFill>
              <a:effectLst/>
              <a:latin typeface="Times New Roman" panose="02020603050405020304" pitchFamily="18" charset="0"/>
              <a:ea typeface="Times New Roman" panose="02020603050405020304" pitchFamily="18" charset="0"/>
            </a:endParaRPr>
          </a:p>
          <a:p>
            <a:pPr marL="0" marR="19050" algn="ctr">
              <a:spcBef>
                <a:spcPts val="0"/>
              </a:spcBef>
              <a:spcAft>
                <a:spcPts val="0"/>
              </a:spcAft>
            </a:pPr>
            <a:r>
              <a:rPr lang="en-US" sz="1600" dirty="0">
                <a:solidFill>
                  <a:schemeClr val="tx1"/>
                </a:solidFill>
                <a:effectLst/>
                <a:latin typeface="Times New Roman" panose="02020603050405020304" pitchFamily="18" charset="0"/>
                <a:ea typeface="Times New Roman" panose="02020603050405020304" pitchFamily="18" charset="0"/>
              </a:rPr>
              <a:t> </a:t>
            </a:r>
            <a:r>
              <a:rPr lang="en-US" sz="1800" dirty="0">
                <a:solidFill>
                  <a:schemeClr val="tx1"/>
                </a:solidFill>
                <a:effectLst/>
                <a:latin typeface="Times New Roman" panose="02020603050405020304" pitchFamily="18" charset="0"/>
                <a:ea typeface="Times New Roman" panose="02020603050405020304" pitchFamily="18" charset="0"/>
              </a:rPr>
              <a:t> </a:t>
            </a:r>
          </a:p>
        </p:txBody>
      </p:sp>
      <p:pic>
        <p:nvPicPr>
          <p:cNvPr id="15" name="Picture 14" descr="Text&#10;&#10;Description automatically generated">
            <a:extLst>
              <a:ext uri="{FF2B5EF4-FFF2-40B4-BE49-F238E27FC236}">
                <a16:creationId xmlns:a16="http://schemas.microsoft.com/office/drawing/2014/main" id="{26AF9E96-A095-4E4D-96C6-6FAA2E83BD36}"/>
              </a:ext>
            </a:extLst>
          </p:cNvPr>
          <p:cNvPicPr>
            <a:picLocks noChangeAspect="1"/>
          </p:cNvPicPr>
          <p:nvPr/>
        </p:nvPicPr>
        <p:blipFill rotWithShape="1">
          <a:blip r:embed="rId4"/>
          <a:srcRect l="6683" t="21551" r="25400" b="19800"/>
          <a:stretch/>
        </p:blipFill>
        <p:spPr>
          <a:xfrm>
            <a:off x="3682999" y="5866152"/>
            <a:ext cx="4826002" cy="991848"/>
          </a:xfrm>
          <a:prstGeom prst="rect">
            <a:avLst/>
          </a:prstGeom>
        </p:spPr>
      </p:pic>
      <p:sp>
        <p:nvSpPr>
          <p:cNvPr id="12" name="Title 6">
            <a:extLst>
              <a:ext uri="{FF2B5EF4-FFF2-40B4-BE49-F238E27FC236}">
                <a16:creationId xmlns:a16="http://schemas.microsoft.com/office/drawing/2014/main" id="{CD9E4238-E04C-4EFC-B1F2-83078D2399D5}"/>
              </a:ext>
            </a:extLst>
          </p:cNvPr>
          <p:cNvSpPr>
            <a:spLocks noGrp="1"/>
          </p:cNvSpPr>
          <p:nvPr>
            <p:ph type="ctrTitle"/>
          </p:nvPr>
        </p:nvSpPr>
        <p:spPr>
          <a:xfrm>
            <a:off x="3105150" y="1210961"/>
            <a:ext cx="5981700" cy="808339"/>
          </a:xfrm>
        </p:spPr>
        <p:txBody>
          <a:bodyPr>
            <a:normAutofit/>
          </a:bodyPr>
          <a:lstStyle/>
          <a:p>
            <a:r>
              <a:rPr lang="en-US" sz="4400" dirty="0">
                <a:solidFill>
                  <a:srgbClr val="5D8B72"/>
                </a:solidFill>
                <a:latin typeface="+mn-lt"/>
              </a:rPr>
              <a:t>Thank you for listening!</a:t>
            </a:r>
            <a:endParaRPr lang="en-US" sz="4400" dirty="0">
              <a:latin typeface="+mn-lt"/>
            </a:endParaRPr>
          </a:p>
        </p:txBody>
      </p:sp>
      <p:sp>
        <p:nvSpPr>
          <p:cNvPr id="3" name="Title 6">
            <a:extLst>
              <a:ext uri="{FF2B5EF4-FFF2-40B4-BE49-F238E27FC236}">
                <a16:creationId xmlns:a16="http://schemas.microsoft.com/office/drawing/2014/main" id="{D5278550-8EEE-DB8C-6F13-434054B89C84}"/>
              </a:ext>
            </a:extLst>
          </p:cNvPr>
          <p:cNvSpPr txBox="1">
            <a:spLocks/>
          </p:cNvSpPr>
          <p:nvPr/>
        </p:nvSpPr>
        <p:spPr>
          <a:xfrm>
            <a:off x="3105150" y="4724098"/>
            <a:ext cx="5981700" cy="80833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400">
                <a:solidFill>
                  <a:srgbClr val="5D8B72"/>
                </a:solidFill>
                <a:latin typeface="+mn-lt"/>
              </a:rPr>
              <a:t>Questions??</a:t>
            </a:r>
            <a:endParaRPr lang="en-US" sz="4400" dirty="0">
              <a:latin typeface="+mn-lt"/>
            </a:endParaRPr>
          </a:p>
        </p:txBody>
      </p:sp>
      <p:sp>
        <p:nvSpPr>
          <p:cNvPr id="7" name="Rectangle 6">
            <a:extLst>
              <a:ext uri="{FF2B5EF4-FFF2-40B4-BE49-F238E27FC236}">
                <a16:creationId xmlns:a16="http://schemas.microsoft.com/office/drawing/2014/main" id="{AA25EE6F-9596-D276-A692-5C4C210975A9}"/>
              </a:ext>
            </a:extLst>
          </p:cNvPr>
          <p:cNvSpPr/>
          <p:nvPr/>
        </p:nvSpPr>
        <p:spPr>
          <a:xfrm>
            <a:off x="3810000" y="-1"/>
            <a:ext cx="4572000" cy="11715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Logo for Center for High Resolution Neutron Scattering">
            <a:extLst>
              <a:ext uri="{FF2B5EF4-FFF2-40B4-BE49-F238E27FC236}">
                <a16:creationId xmlns:a16="http://schemas.microsoft.com/office/drawing/2014/main" id="{E330C1E4-79A2-3F6A-DDB8-F117F665C7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0000" y="21392"/>
            <a:ext cx="4572000" cy="1171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103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28BD8301-4474-134C-AAC7-FCD69C20A5D1}" vid="{18F9D09E-F9D5-E041-B6A8-C90056012170}"/>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28BD8301-4474-134C-AAC7-FCD69C20A5D1}" vid="{18F9D09E-F9D5-E041-B6A8-C9005601217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8fcdd3f-be8d-4516-9587-3239612ab425">
      <UserInfo>
        <DisplayName>King, Hubert E. (Fed)</DisplayName>
        <AccountId>77</AccountId>
        <AccountType/>
      </UserInfo>
      <UserInfo>
        <DisplayName>Neumann, Dan A. (Fed)</DisplayName>
        <AccountId>85</AccountId>
        <AccountType/>
      </UserInfo>
    </SharedWithUsers>
    <TaxCatchAll xmlns="68fcdd3f-be8d-4516-9587-3239612ab425" xsi:nil="true"/>
    <lcf76f155ced4ddcb4097134ff3c332f xmlns="aa348c6a-d4cc-4efc-8d08-7ee908b103aa">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6042581EFB5A14D8B250AE93424AF04" ma:contentTypeVersion="14" ma:contentTypeDescription="Create a new document." ma:contentTypeScope="" ma:versionID="3ae38ab7786cc0447b39473276a3f2fc">
  <xsd:schema xmlns:xsd="http://www.w3.org/2001/XMLSchema" xmlns:xs="http://www.w3.org/2001/XMLSchema" xmlns:p="http://schemas.microsoft.com/office/2006/metadata/properties" xmlns:ns1="http://schemas.microsoft.com/sharepoint/v3" xmlns:ns2="aa348c6a-d4cc-4efc-8d08-7ee908b103aa" xmlns:ns3="68fcdd3f-be8d-4516-9587-3239612ab425" targetNamespace="http://schemas.microsoft.com/office/2006/metadata/properties" ma:root="true" ma:fieldsID="62ae8bc86f646e2c02c85b9c4f0b0765" ns1:_="" ns2:_="" ns3:_="">
    <xsd:import namespace="http://schemas.microsoft.com/sharepoint/v3"/>
    <xsd:import namespace="aa348c6a-d4cc-4efc-8d08-7ee908b103aa"/>
    <xsd:import namespace="68fcdd3f-be8d-4516-9587-3239612ab425"/>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1:_ip_UnifiedCompliancePolicyProperties" minOccurs="0"/>
                <xsd:element ref="ns1:_ip_UnifiedCompliancePolicyUIAction" minOccurs="0"/>
                <xsd:element ref="ns2:lcf76f155ced4ddcb4097134ff3c332f" minOccurs="0"/>
                <xsd:element ref="ns3:TaxCatchAll"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348c6a-d4cc-4efc-8d08-7ee908b103a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2e6a98a9-4721-402f-9b0e-578e6c49775b"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fcdd3f-be8d-4516-9587-3239612ab425"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166bade0-9885-4f4f-b288-bd6e2a65301c}" ma:internalName="TaxCatchAll" ma:showField="CatchAllData" ma:web="68fcdd3f-be8d-4516-9587-3239612ab42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B710D0-CAB8-4A35-BA66-607E5C7C174D}">
  <ds:schemaRefs>
    <ds:schemaRef ds:uri="http://schemas.microsoft.com/sharepoint/v3/contenttype/forms"/>
  </ds:schemaRefs>
</ds:datastoreItem>
</file>

<file path=customXml/itemProps2.xml><?xml version="1.0" encoding="utf-8"?>
<ds:datastoreItem xmlns:ds="http://schemas.openxmlformats.org/officeDocument/2006/customXml" ds:itemID="{B39B279A-0283-4E11-9FC1-183D57DD21F9}">
  <ds:schemaRefs>
    <ds:schemaRef ds:uri="68fcdd3f-be8d-4516-9587-3239612ab425"/>
    <ds:schemaRef ds:uri="aa348c6a-d4cc-4efc-8d08-7ee908b103a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 ds:uri="b7839f58-268c-4b1f-958f-baa594a8c7f5"/>
  </ds:schemaRefs>
</ds:datastoreItem>
</file>

<file path=customXml/itemProps3.xml><?xml version="1.0" encoding="utf-8"?>
<ds:datastoreItem xmlns:ds="http://schemas.openxmlformats.org/officeDocument/2006/customXml" ds:itemID="{49E021A7-3223-44D2-836E-3C0CF211A3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a348c6a-d4cc-4efc-8d08-7ee908b103aa"/>
    <ds:schemaRef ds:uri="68fcdd3f-be8d-4516-9587-3239612ab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8529</TotalTime>
  <Words>4826</Words>
  <Application>Microsoft Office PowerPoint</Application>
  <PresentationFormat>Widescreen</PresentationFormat>
  <Paragraphs>955</Paragraphs>
  <Slides>79</Slides>
  <Notes>75</Notes>
  <HiddenSlides>0</HiddenSlides>
  <MMClips>2</MMClips>
  <ScaleCrop>false</ScaleCrop>
  <HeadingPairs>
    <vt:vector size="8" baseType="variant">
      <vt:variant>
        <vt:lpstr>Fonts Used</vt:lpstr>
      </vt:variant>
      <vt:variant>
        <vt:i4>10</vt:i4>
      </vt:variant>
      <vt:variant>
        <vt:lpstr>Theme</vt:lpstr>
      </vt:variant>
      <vt:variant>
        <vt:i4>2</vt:i4>
      </vt:variant>
      <vt:variant>
        <vt:lpstr>Embedded OLE Servers</vt:lpstr>
      </vt:variant>
      <vt:variant>
        <vt:i4>1</vt:i4>
      </vt:variant>
      <vt:variant>
        <vt:lpstr>Slide Titles</vt:lpstr>
      </vt:variant>
      <vt:variant>
        <vt:i4>79</vt:i4>
      </vt:variant>
    </vt:vector>
  </HeadingPairs>
  <TitlesOfParts>
    <vt:vector size="92" baseType="lpstr">
      <vt:lpstr>-apple-system</vt:lpstr>
      <vt:lpstr>Arial</vt:lpstr>
      <vt:lpstr>Calibri</vt:lpstr>
      <vt:lpstr>Calibri Light</vt:lpstr>
      <vt:lpstr>Cambria Math</vt:lpstr>
      <vt:lpstr>Courier New</vt:lpstr>
      <vt:lpstr>ElsevierSans</vt:lpstr>
      <vt:lpstr>NexusSans</vt:lpstr>
      <vt:lpstr>Times New Roman</vt:lpstr>
      <vt:lpstr>Wingdings</vt:lpstr>
      <vt:lpstr>Office Theme</vt:lpstr>
      <vt:lpstr>1_Office Theme</vt:lpstr>
      <vt:lpstr>Photo Editor Photo</vt:lpstr>
      <vt:lpstr>The National Bureau of Standards Reactor (NBSR) and Nuclear Reactor Operations &amp; Engineering at the NCNR</vt:lpstr>
      <vt:lpstr>Nuclear Fission &amp; Fuel</vt:lpstr>
      <vt:lpstr>Applications of Neutrons</vt:lpstr>
      <vt:lpstr>Neutron Leakage</vt:lpstr>
      <vt:lpstr>Research Reactors</vt:lpstr>
      <vt:lpstr>USHPRRs US High Performance Research Reactors</vt:lpstr>
      <vt:lpstr>USHPRRs US High Performance Research Reactors</vt:lpstr>
      <vt:lpstr>Comparisons with Power Reactors</vt:lpstr>
      <vt:lpstr>USHPRRs US High Performance Research Reactors</vt:lpstr>
      <vt:lpstr>The NBSR</vt:lpstr>
      <vt:lpstr>What is a Nuclear Reactor?</vt:lpstr>
      <vt:lpstr>Types of Nuclear Reactors Water systems</vt:lpstr>
      <vt:lpstr>Types of Nuclear Reactors Pebble bed systems</vt:lpstr>
      <vt:lpstr>The NBSR Overview</vt:lpstr>
      <vt:lpstr>The NBSR Core Characteristics</vt:lpstr>
      <vt:lpstr>The NBSR Core Characteristics</vt:lpstr>
      <vt:lpstr>Neutron Flux in the NBSR Flux Trap (10 MW)</vt:lpstr>
      <vt:lpstr>The NBSR Experimental Capabilities Characteristics</vt:lpstr>
      <vt:lpstr>The NBSR Experimental Capabilities Characteristics</vt:lpstr>
      <vt:lpstr>The NBSR Vessel Characteristics</vt:lpstr>
      <vt:lpstr>The NBSR History</vt:lpstr>
      <vt:lpstr>The NBSR Instruments Layout</vt:lpstr>
      <vt:lpstr>Neutron Thermalization</vt:lpstr>
      <vt:lpstr>How do we produce cold neutrons?</vt:lpstr>
      <vt:lpstr>The Cold Source Through the years</vt:lpstr>
      <vt:lpstr>The Current Cold Source Unit 2</vt:lpstr>
      <vt:lpstr>The OTHER Cold Source Peewee</vt:lpstr>
      <vt:lpstr>The OTHER Cold Source Peewee</vt:lpstr>
      <vt:lpstr>The NBSR</vt:lpstr>
      <vt:lpstr>Blind Fuel Manipulations (refueling plug)</vt:lpstr>
      <vt:lpstr>The Loss of Flow to the Plates</vt:lpstr>
      <vt:lpstr>Fuel Melting [dispersion of U3O8 dust]</vt:lpstr>
      <vt:lpstr>Operator Experience Courtesy of Jacob Seiter</vt:lpstr>
      <vt:lpstr>The NBSR Feb. 3rd Incident</vt:lpstr>
      <vt:lpstr>Developments NBSR Recovery</vt:lpstr>
      <vt:lpstr>NBSR Recovery AFMS: Motivation</vt:lpstr>
      <vt:lpstr>NBSR Recovery AFMS: Computational Framework</vt:lpstr>
      <vt:lpstr>NBSR Recovery AFMS: Optimization</vt:lpstr>
      <vt:lpstr>NBSR Recovery AFMS: we have a GUI/game app now</vt:lpstr>
      <vt:lpstr>Developments NBSR Recovery</vt:lpstr>
      <vt:lpstr>Unanticipated Loss of Power August 2023</vt:lpstr>
      <vt:lpstr>Developments NBSR Recovery 2.0</vt:lpstr>
      <vt:lpstr>Developments NBSR Recovery 2.0 (pre 2025 gov. shutdown)</vt:lpstr>
      <vt:lpstr>Developments NBSR Recovery 2.0 (pre 2025 gov. shutdown)</vt:lpstr>
      <vt:lpstr>Developments Restarted to 20 MW successfully</vt:lpstr>
      <vt:lpstr>The NBSR</vt:lpstr>
      <vt:lpstr>LEU Conversion of NBSR</vt:lpstr>
      <vt:lpstr>Towards LEU Conversion</vt:lpstr>
      <vt:lpstr>Cold Source Upgrade</vt:lpstr>
      <vt:lpstr>Cold Source Upgrade</vt:lpstr>
      <vt:lpstr>Cold Source Upgrade</vt:lpstr>
      <vt:lpstr>The Future</vt:lpstr>
      <vt:lpstr>Why a new reactor?</vt:lpstr>
      <vt:lpstr>Why a new reactor?</vt:lpstr>
      <vt:lpstr>Proposed Design Approach</vt:lpstr>
      <vt:lpstr>Design of NNS Overview</vt:lpstr>
      <vt:lpstr>Design of NNS Core, Cold Sources, and Reflector Tank</vt:lpstr>
      <vt:lpstr>Design of NNS Core</vt:lpstr>
      <vt:lpstr>Leaky by design Thermal (&lt;0.3eV) neutron flux</vt:lpstr>
      <vt:lpstr>Core Neutron Flux Distributions </vt:lpstr>
      <vt:lpstr>Proposed Cold Neutron Instruments</vt:lpstr>
      <vt:lpstr>Proposed Thermal Neutron Instruments</vt:lpstr>
      <vt:lpstr>Performance Comparison</vt:lpstr>
      <vt:lpstr>Fission Density Discharge</vt:lpstr>
      <vt:lpstr>Core Power Analyses</vt:lpstr>
      <vt:lpstr>NNS Primary System</vt:lpstr>
      <vt:lpstr>Thermal Hydraulics Hot Channel in Nominal Operation</vt:lpstr>
      <vt:lpstr>Thermal Hydraulics (TH) Safety Margins</vt:lpstr>
      <vt:lpstr>TH Safety Criterion (peak clad temperature)</vt:lpstr>
      <vt:lpstr>TH CFD (V&amp;V prioritized modeling approach)</vt:lpstr>
      <vt:lpstr>TH CFD (design optimization prep)</vt:lpstr>
      <vt:lpstr>NNS Publications (since Oct. 2022)</vt:lpstr>
      <vt:lpstr>NIST Technical Notes</vt:lpstr>
      <vt:lpstr>NIST Special Publications</vt:lpstr>
      <vt:lpstr>NCNR-NNSA Collaboration</vt:lpstr>
      <vt:lpstr>The Path Forward</vt:lpstr>
      <vt:lpstr>The Need for New HPRRs</vt:lpstr>
      <vt:lpstr>Dunning-Kruger Curve Nuclear Industry 2025 Ed.</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INSTRUCTIONS (16x9 aspect ratio)</dc:title>
  <dc:creator>Hanacek, Natasha C. (Fed)</dc:creator>
  <cp:lastModifiedBy>Harriger, Leland W. (Fed)</cp:lastModifiedBy>
  <cp:revision>357</cp:revision>
  <dcterms:created xsi:type="dcterms:W3CDTF">2021-03-17T14:03:45Z</dcterms:created>
  <dcterms:modified xsi:type="dcterms:W3CDTF">2026-07-29T15:13:33Z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0x010100E6042581EFB5A14D8B250AE93424AF04</vt:lpwstr>
  </property>
  <property fmtid="{D5CDD505-2E9C-101B-9397-08002B2CF9AE}" pid="3" name="MediaServiceImageTags">
    <vt:lpwstr/>
  </property>
</Properties>
</file>