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s/_rels/slide47.xml.rels" ContentType="application/vnd.openxmlformats-package.relationships+xml"/>
  <Override PartName="/ppt/slides/_rels/slide44.xml.rels" ContentType="application/vnd.openxmlformats-package.relationships+xml"/>
  <Override PartName="/ppt/slides/_rels/slide42.xml.rels" ContentType="application/vnd.openxmlformats-package.relationships+xml"/>
  <Override PartName="/ppt/slides/_rels/slide41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36.xml.rels" ContentType="application/vnd.openxmlformats-package.relationships+xml"/>
  <Override PartName="/ppt/slides/_rels/slide38.xml.rels" ContentType="application/vnd.openxmlformats-package.relationships+xml"/>
  <Override PartName="/ppt/slides/_rels/slide35.xml.rels" ContentType="application/vnd.openxmlformats-package.relationships+xml"/>
  <Override PartName="/ppt/slides/_rels/slide32.xml.rels" ContentType="application/vnd.openxmlformats-package.relationships+xml"/>
  <Override PartName="/ppt/slides/_rels/slide29.xml.rels" ContentType="application/vnd.openxmlformats-package.relationships+xml"/>
  <Override PartName="/ppt/slides/_rels/slide24.xml.rels" ContentType="application/vnd.openxmlformats-package.relationships+xml"/>
  <Override PartName="/ppt/slides/_rels/slide31.xml.rels" ContentType="application/vnd.openxmlformats-package.relationships+xml"/>
  <Override PartName="/ppt/slides/_rels/slide28.xml.rels" ContentType="application/vnd.openxmlformats-package.relationships+xml"/>
  <Override PartName="/ppt/slides/_rels/slide23.xml.rels" ContentType="application/vnd.openxmlformats-package.relationships+xml"/>
  <Override PartName="/ppt/slides/_rels/slide26.xml.rels" ContentType="application/vnd.openxmlformats-package.relationships+xml"/>
  <Override PartName="/ppt/slides/_rels/slide48.xml.rels" ContentType="application/vnd.openxmlformats-package.relationships+xml"/>
  <Override PartName="/ppt/slides/_rels/slide21.xml.rels" ContentType="application/vnd.openxmlformats-package.relationships+xml"/>
  <Override PartName="/ppt/slides/_rels/slide46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2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7.xml.rels" ContentType="application/vnd.openxmlformats-package.relationships+xml"/>
  <Override PartName="/ppt/slides/_rels/slide15.xml.rels" ContentType="application/vnd.openxmlformats-package.relationships+xml"/>
  <Override PartName="/ppt/slides/_rels/slide20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37.xml.rels" ContentType="application/vnd.openxmlformats-package.relationships+xml"/>
  <Override PartName="/ppt/slides/_rels/slide4.xml.rels" ContentType="application/vnd.openxmlformats-package.relationships+xml"/>
  <Override PartName="/ppt/slides/_rels/slide17.xml.rels" ContentType="application/vnd.openxmlformats-package.relationships+xml"/>
  <Override PartName="/ppt/slides/_rels/slide43.xml.rels" ContentType="application/vnd.openxmlformats-package.relationships+xml"/>
  <Override PartName="/ppt/slides/_rels/slide3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3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45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4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5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58.png" ContentType="image/png"/>
  <Override PartName="/ppt/media/image57.png" ContentType="image/png"/>
  <Override PartName="/ppt/media/image53.png" ContentType="image/png"/>
  <Override PartName="/ppt/media/image52.png" ContentType="image/png"/>
  <Override PartName="/ppt/media/image56.png" ContentType="image/png"/>
  <Override PartName="/ppt/media/image51.png" ContentType="image/png"/>
  <Override PartName="/ppt/media/image50.png" ContentType="image/png"/>
  <Override PartName="/ppt/media/image49.png" ContentType="image/png"/>
  <Override PartName="/ppt/media/image43.png" ContentType="image/png"/>
  <Override PartName="/ppt/media/image42.png" ContentType="image/png"/>
  <Override PartName="/ppt/media/image41.png" ContentType="image/png"/>
  <Override PartName="/ppt/media/image36.png" ContentType="image/png"/>
  <Override PartName="/ppt/media/image32.png" ContentType="image/png"/>
  <Override PartName="/ppt/media/image45.png" ContentType="image/png"/>
  <Override PartName="/ppt/media/image44.png" ContentType="image/png"/>
  <Override PartName="/ppt/media/image30.png" ContentType="image/png"/>
  <Override PartName="/ppt/media/image27.png" ContentType="image/png"/>
  <Override PartName="/ppt/media/image26.png" ContentType="image/png"/>
  <Override PartName="/ppt/media/image38.png" ContentType="image/png"/>
  <Override PartName="/ppt/media/image33.png" ContentType="image/png"/>
  <Override PartName="/ppt/media/image25.png" ContentType="image/png"/>
  <Override PartName="/ppt/media/image28.png" ContentType="image/png"/>
  <Override PartName="/ppt/media/image55.png" ContentType="image/png"/>
  <Override PartName="/ppt/media/image37.png" ContentType="image/png"/>
  <Override PartName="/ppt/media/image22.png" ContentType="image/png"/>
  <Override PartName="/ppt/media/image31.png" ContentType="image/png"/>
  <Override PartName="/ppt/media/image24.png" ContentType="image/png"/>
  <Override PartName="/ppt/media/image54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6.png" ContentType="image/png"/>
  <Override PartName="/ppt/media/image17.png" ContentType="image/png"/>
  <Override PartName="/ppt/media/image14.png" ContentType="image/png"/>
  <Override PartName="/ppt/media/image46.png" ContentType="image/png"/>
  <Override PartName="/ppt/media/image13.png" ContentType="image/png"/>
  <Override PartName="/ppt/media/image23.png" ContentType="image/png"/>
  <Override PartName="/ppt/media/image39.png" ContentType="image/png"/>
  <Override PartName="/ppt/media/image35.png" ContentType="image/png"/>
  <Override PartName="/ppt/media/image12.png" ContentType="image/png"/>
  <Override PartName="/ppt/media/image10.png" ContentType="image/png"/>
  <Override PartName="/ppt/media/image48.png" ContentType="image/png"/>
  <Override PartName="/ppt/media/image15.png" ContentType="image/png"/>
  <Override PartName="/ppt/media/image9.png" ContentType="image/png"/>
  <Override PartName="/ppt/media/image40.png" ContentType="image/png"/>
  <Override PartName="/ppt/media/image8.png" ContentType="image/png"/>
  <Override PartName="/ppt/media/image29.png" ContentType="image/png"/>
  <Override PartName="/ppt/media/image34.png" ContentType="image/png"/>
  <Override PartName="/ppt/media/image6.png" ContentType="image/png"/>
  <Override PartName="/ppt/media/image5.png" ContentType="image/png"/>
  <Override PartName="/ppt/media/image18.png" ContentType="image/png"/>
  <Override PartName="/ppt/media/image7.png" ContentType="image/png"/>
  <Override PartName="/ppt/media/image4.png" ContentType="image/png"/>
  <Override PartName="/ppt/media/image3.png" ContentType="image/png"/>
  <Override PartName="/ppt/media/image47.png" ContentType="image/png"/>
  <Override PartName="/ppt/media/image2.png" ContentType="image/png"/>
  <Override PartName="/ppt/media/image11.png" ContentType="image/png"/>
  <Override PartName="/ppt/media/image1.png" ContentType="image/png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128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128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128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54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55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2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128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128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93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94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364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3640" y="40586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ECC6068D-BCBA-45AB-9341-10A17A8500E6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50364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447000" y="6886800"/>
            <a:ext cx="3194640" cy="52092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722700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pPr algn="r"/>
            <a:fld id="{99D0D316-EB14-44C5-8F29-84816C7134CE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50364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3447000" y="6886800"/>
            <a:ext cx="3194640" cy="52092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722700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pPr algn="r"/>
            <a:fld id="{2488D5D2-CF67-4C49-BF8F-769211A21D7C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2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dt"/>
          </p:nvPr>
        </p:nvSpPr>
        <p:spPr>
          <a:xfrm>
            <a:off x="50364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20" name="PlaceHolder 4"/>
          <p:cNvSpPr>
            <a:spLocks noGrp="1"/>
          </p:cNvSpPr>
          <p:nvPr>
            <p:ph type="ftr"/>
          </p:nvPr>
        </p:nvSpPr>
        <p:spPr>
          <a:xfrm>
            <a:off x="3447000" y="6886800"/>
            <a:ext cx="3194640" cy="52092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21" name="PlaceHolder 5"/>
          <p:cNvSpPr>
            <a:spLocks noGrp="1"/>
          </p:cNvSpPr>
          <p:nvPr>
            <p:ph type="sldNum"/>
          </p:nvPr>
        </p:nvSpPr>
        <p:spPr>
          <a:xfrm>
            <a:off x="7227000" y="6886800"/>
            <a:ext cx="2348280" cy="520920"/>
          </a:xfrm>
          <a:prstGeom prst="rect">
            <a:avLst/>
          </a:prstGeom>
        </p:spPr>
        <p:txBody>
          <a:bodyPr lIns="0" rIns="0" tIns="0" bIns="0"/>
          <a:p>
            <a:pPr algn="r"/>
            <a:fld id="{A827A537-A121-4A81-BEF0-4A0E60DC4284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3640" y="30096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128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dt"/>
          </p:nvPr>
        </p:nvSpPr>
        <p:spPr>
          <a:xfrm>
            <a:off x="503640" y="6886800"/>
            <a:ext cx="2347920" cy="52092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59" name="PlaceHolder 4"/>
          <p:cNvSpPr>
            <a:spLocks noGrp="1"/>
          </p:cNvSpPr>
          <p:nvPr>
            <p:ph type="ftr"/>
          </p:nvPr>
        </p:nvSpPr>
        <p:spPr>
          <a:xfrm>
            <a:off x="3447000" y="6886800"/>
            <a:ext cx="3195000" cy="52092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60" name="PlaceHolder 5"/>
          <p:cNvSpPr>
            <a:spLocks noGrp="1"/>
          </p:cNvSpPr>
          <p:nvPr>
            <p:ph type="sldNum"/>
          </p:nvPr>
        </p:nvSpPr>
        <p:spPr>
          <a:xfrm>
            <a:off x="7227000" y="6886800"/>
            <a:ext cx="2347920" cy="520920"/>
          </a:xfrm>
          <a:prstGeom prst="rect">
            <a:avLst/>
          </a:prstGeom>
        </p:spPr>
        <p:txBody>
          <a:bodyPr lIns="0" rIns="0" tIns="0" bIns="0"/>
          <a:p>
            <a:pPr algn="r"/>
            <a:fld id="{ECD30589-1927-4D5B-8ECD-B62D964C1832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4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4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2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3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3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2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2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2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49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slideLayout" Target="../slideLayouts/slideLayout2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2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2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49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49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4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" descr=""/>
          <p:cNvPicPr/>
          <p:nvPr/>
        </p:nvPicPr>
        <p:blipFill>
          <a:blip r:embed="rId1"/>
          <a:stretch/>
        </p:blipFill>
        <p:spPr>
          <a:xfrm>
            <a:off x="1951200" y="182160"/>
            <a:ext cx="6366960" cy="7221240"/>
          </a:xfrm>
          <a:prstGeom prst="rect">
            <a:avLst/>
          </a:prstGeom>
          <a:ln>
            <a:noFill/>
          </a:ln>
        </p:spPr>
      </p:pic>
      <p:sp>
        <p:nvSpPr>
          <p:cNvPr id="205" name="Line 1"/>
          <p:cNvSpPr/>
          <p:nvPr/>
        </p:nvSpPr>
        <p:spPr>
          <a:xfrm>
            <a:off x="1951200" y="5942520"/>
            <a:ext cx="58204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06" name="Line 2"/>
          <p:cNvSpPr/>
          <p:nvPr/>
        </p:nvSpPr>
        <p:spPr>
          <a:xfrm>
            <a:off x="1951200" y="5942520"/>
            <a:ext cx="360" cy="137160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07" name="Line 3"/>
          <p:cNvSpPr/>
          <p:nvPr/>
        </p:nvSpPr>
        <p:spPr>
          <a:xfrm>
            <a:off x="7771680" y="5942520"/>
            <a:ext cx="360" cy="137160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08" name="Line 4"/>
          <p:cNvSpPr/>
          <p:nvPr/>
        </p:nvSpPr>
        <p:spPr>
          <a:xfrm>
            <a:off x="1951200" y="7314120"/>
            <a:ext cx="58204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78408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78408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" descr=""/>
          <p:cNvPicPr/>
          <p:nvPr/>
        </p:nvPicPr>
        <p:blipFill>
          <a:blip r:embed="rId1"/>
          <a:stretch/>
        </p:blipFill>
        <p:spPr>
          <a:xfrm>
            <a:off x="69480" y="182880"/>
            <a:ext cx="989748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" descr=""/>
          <p:cNvPicPr/>
          <p:nvPr/>
        </p:nvPicPr>
        <p:blipFill>
          <a:blip r:embed="rId1"/>
          <a:stretch/>
        </p:blipFill>
        <p:spPr>
          <a:xfrm>
            <a:off x="2193120" y="91080"/>
            <a:ext cx="5670720" cy="7219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4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>
            <a:off x="68760" y="91440"/>
            <a:ext cx="989820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" descr=""/>
          <p:cNvPicPr/>
          <p:nvPr/>
        </p:nvPicPr>
        <p:blipFill>
          <a:blip r:embed="rId1"/>
          <a:stretch/>
        </p:blipFill>
        <p:spPr>
          <a:xfrm>
            <a:off x="41760" y="39960"/>
            <a:ext cx="10016640" cy="7458120"/>
          </a:xfrm>
          <a:prstGeom prst="rect">
            <a:avLst/>
          </a:prstGeom>
          <a:ln>
            <a:noFill/>
          </a:ln>
        </p:spPr>
      </p:pic>
      <p:sp>
        <p:nvSpPr>
          <p:cNvPr id="221" name="CustomShape 1"/>
          <p:cNvSpPr/>
          <p:nvPr/>
        </p:nvSpPr>
        <p:spPr>
          <a:xfrm>
            <a:off x="7497360" y="3039120"/>
            <a:ext cx="2580120" cy="3925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By simultaneously fitting multiple NR data sets for the same membrane system but corresponding to different reservoir SLD</a:t>
            </a:r>
            <a:endParaRPr/>
          </a:p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values, phase information can be effectively retrieved.  Combining the SLD profile for the membrane system thereby obtained by NR with, for example, x-ray crystallographic, NMR,</a:t>
            </a:r>
            <a:endParaRPr/>
          </a:p>
          <a:p>
            <a:r>
              <a:rPr lang="en-US" sz="1600" strike="noStrike">
                <a:solidFill>
                  <a:srgbClr val="000000"/>
                </a:solidFill>
                <a:latin typeface="Arial"/>
                <a:ea typeface="DejaVu Sans"/>
              </a:rPr>
              <a:t>or MD simulation information, then makes it possible to reconstruct a composition space profile.</a:t>
            </a:r>
            <a:endParaRPr/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78408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784080" cy="74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78408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78408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78408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692640" cy="74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78408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78408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" descr=""/>
          <p:cNvPicPr/>
          <p:nvPr/>
        </p:nvPicPr>
        <p:blipFill>
          <a:blip r:embed="rId1"/>
          <a:stretch/>
        </p:blipFill>
        <p:spPr>
          <a:xfrm>
            <a:off x="1828800" y="91440"/>
            <a:ext cx="6233400" cy="7403400"/>
          </a:xfrm>
          <a:prstGeom prst="rect">
            <a:avLst/>
          </a:prstGeom>
          <a:ln>
            <a:noFill/>
          </a:ln>
        </p:spPr>
      </p:pic>
      <p:sp>
        <p:nvSpPr>
          <p:cNvPr id="234" name="Line 1"/>
          <p:cNvSpPr/>
          <p:nvPr/>
        </p:nvSpPr>
        <p:spPr>
          <a:xfrm>
            <a:off x="2059560" y="3474000"/>
            <a:ext cx="580356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35" name="Line 2"/>
          <p:cNvSpPr/>
          <p:nvPr/>
        </p:nvSpPr>
        <p:spPr>
          <a:xfrm>
            <a:off x="2059560" y="3474000"/>
            <a:ext cx="360" cy="64008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36" name="Line 3"/>
          <p:cNvSpPr/>
          <p:nvPr/>
        </p:nvSpPr>
        <p:spPr>
          <a:xfrm>
            <a:off x="7862760" y="3474000"/>
            <a:ext cx="360" cy="64008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37" name="Line 4"/>
          <p:cNvSpPr/>
          <p:nvPr/>
        </p:nvSpPr>
        <p:spPr>
          <a:xfrm>
            <a:off x="2059560" y="4114080"/>
            <a:ext cx="580356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38" name="Line 5"/>
          <p:cNvSpPr/>
          <p:nvPr/>
        </p:nvSpPr>
        <p:spPr>
          <a:xfrm>
            <a:off x="2102760" y="6125400"/>
            <a:ext cx="55774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39" name="Line 6"/>
          <p:cNvSpPr/>
          <p:nvPr/>
        </p:nvSpPr>
        <p:spPr>
          <a:xfrm>
            <a:off x="2102760" y="6125400"/>
            <a:ext cx="360" cy="12801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40" name="Line 7"/>
          <p:cNvSpPr/>
          <p:nvPr/>
        </p:nvSpPr>
        <p:spPr>
          <a:xfrm>
            <a:off x="7680240" y="6125400"/>
            <a:ext cx="360" cy="128016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241" name="Line 8"/>
          <p:cNvSpPr/>
          <p:nvPr/>
        </p:nvSpPr>
        <p:spPr>
          <a:xfrm>
            <a:off x="2102760" y="7405560"/>
            <a:ext cx="5577480" cy="360"/>
          </a:xfrm>
          <a:prstGeom prst="line">
            <a:avLst/>
          </a:prstGeom>
          <a:ln>
            <a:solidFill>
              <a:srgbClr val="000000"/>
            </a:solidFill>
          </a:ln>
        </p:spPr>
      </p:sp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78408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" descr=""/>
          <p:cNvPicPr/>
          <p:nvPr/>
        </p:nvPicPr>
        <p:blipFill>
          <a:blip r:embed="rId1"/>
          <a:stretch/>
        </p:blipFill>
        <p:spPr>
          <a:xfrm>
            <a:off x="182880" y="274320"/>
            <a:ext cx="9784080" cy="713232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" descr=""/>
          <p:cNvPicPr/>
          <p:nvPr/>
        </p:nvPicPr>
        <p:blipFill>
          <a:blip r:embed="rId1"/>
          <a:stretch/>
        </p:blipFill>
        <p:spPr>
          <a:xfrm>
            <a:off x="822960" y="182880"/>
            <a:ext cx="8412840" cy="731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1" dur="indefinite" restart="never" nodeType="tmRoot">
          <p:childTnLst>
            <p:seq>
              <p:cTn id="6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692640" cy="7132320"/>
          </a:xfrm>
          <a:prstGeom prst="rect">
            <a:avLst/>
          </a:prstGeom>
          <a:ln>
            <a:noFill/>
          </a:ln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78408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40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3" dur="indefinite" restart="never" nodeType="tmRoot">
          <p:childTnLst>
            <p:seq>
              <p:cTn id="6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692640" cy="7040880"/>
          </a:xfrm>
          <a:prstGeom prst="rect">
            <a:avLst/>
          </a:prstGeom>
          <a:ln>
            <a:noFill/>
          </a:ln>
        </p:spPr>
      </p:pic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692640" cy="7132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5" dur="indefinite" restart="never" nodeType="tmRoot">
          <p:childTnLst>
            <p:seq>
              <p:cTn id="6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69264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" dur="indefinite" restart="never" nodeType="tmRoot">
          <p:childTnLst>
            <p:seq>
              <p:cTn id="6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" descr=""/>
          <p:cNvPicPr/>
          <p:nvPr/>
        </p:nvPicPr>
        <p:blipFill>
          <a:blip r:embed="rId1"/>
          <a:stretch/>
        </p:blipFill>
        <p:spPr>
          <a:xfrm>
            <a:off x="182880" y="91440"/>
            <a:ext cx="969264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9" dur="indefinite" restart="never" nodeType="tmRoot">
          <p:childTnLst>
            <p:seq>
              <p:cTn id="7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1" dur="indefinite" restart="never" nodeType="tmRoot">
          <p:childTnLst>
            <p:seq>
              <p:cTn id="7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3" dur="indefinite" restart="never" nodeType="tmRoot">
          <p:childTnLst>
            <p:seq>
              <p:cTn id="7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22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5" dur="indefinite" restart="never" nodeType="tmRoot">
          <p:childTnLst>
            <p:seq>
              <p:cTn id="7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" descr=""/>
          <p:cNvPicPr/>
          <p:nvPr/>
        </p:nvPicPr>
        <p:blipFill>
          <a:blip r:embed="rId1"/>
          <a:stretch/>
        </p:blipFill>
        <p:spPr>
          <a:xfrm>
            <a:off x="274320" y="274320"/>
            <a:ext cx="9509760" cy="7040880"/>
          </a:xfrm>
          <a:prstGeom prst="rect">
            <a:avLst/>
          </a:prstGeom>
          <a:ln>
            <a:noFill/>
          </a:ln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" descr=""/>
          <p:cNvPicPr/>
          <p:nvPr/>
        </p:nvPicPr>
        <p:blipFill>
          <a:blip r:embed="rId1"/>
          <a:stretch/>
        </p:blipFill>
        <p:spPr>
          <a:xfrm>
            <a:off x="91440" y="182880"/>
            <a:ext cx="987552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68400" y="575640"/>
            <a:ext cx="9931320" cy="6405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182880" y="182880"/>
            <a:ext cx="9692640" cy="7223760"/>
          </a:xfrm>
          <a:prstGeom prst="rect">
            <a:avLst/>
          </a:prstGeom>
          <a:ln>
            <a:noFill/>
          </a:ln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" descr=""/>
          <p:cNvPicPr/>
          <p:nvPr/>
        </p:nvPicPr>
        <p:blipFill>
          <a:blip r:embed="rId1"/>
          <a:stretch/>
        </p:blipFill>
        <p:spPr>
          <a:xfrm>
            <a:off x="91440" y="91440"/>
            <a:ext cx="9875520" cy="731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