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1220" r:id="rId2"/>
    <p:sldId id="522" r:id="rId3"/>
    <p:sldId id="261" r:id="rId4"/>
    <p:sldId id="524" r:id="rId5"/>
    <p:sldId id="287" r:id="rId6"/>
    <p:sldId id="1165" r:id="rId7"/>
    <p:sldId id="276" r:id="rId8"/>
    <p:sldId id="262" r:id="rId9"/>
    <p:sldId id="263" r:id="rId10"/>
    <p:sldId id="264" r:id="rId11"/>
    <p:sldId id="265" r:id="rId12"/>
    <p:sldId id="1162" r:id="rId13"/>
    <p:sldId id="926" r:id="rId14"/>
    <p:sldId id="1046" r:id="rId15"/>
    <p:sldId id="1217" r:id="rId16"/>
    <p:sldId id="362" r:id="rId17"/>
    <p:sldId id="1213" r:id="rId18"/>
    <p:sldId id="1215" r:id="rId19"/>
    <p:sldId id="1216" r:id="rId20"/>
    <p:sldId id="1202" r:id="rId21"/>
    <p:sldId id="1203" r:id="rId22"/>
    <p:sldId id="1200" r:id="rId23"/>
    <p:sldId id="1219" r:id="rId24"/>
    <p:sldId id="1218" r:id="rId25"/>
    <p:sldId id="523" r:id="rId26"/>
    <p:sldId id="282" r:id="rId27"/>
    <p:sldId id="271" r:id="rId28"/>
    <p:sldId id="272" r:id="rId29"/>
    <p:sldId id="273" r:id="rId30"/>
    <p:sldId id="520" r:id="rId31"/>
    <p:sldId id="307" r:id="rId32"/>
    <p:sldId id="306" r:id="rId33"/>
    <p:sldId id="308" r:id="rId34"/>
    <p:sldId id="116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C485DB-E282-4D5D-B327-E966F130CAFF}" v="80" dt="2026-07-24T14:22:23.5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bert King" userId="5469f36fb4165aa1" providerId="LiveId" clId="{A85DF9A7-7A6D-4797-9BEE-E0721208D6C1}"/>
    <pc:docChg chg="undo custSel addSld delSld modSld sldOrd">
      <pc:chgData name="Hubert King" userId="5469f36fb4165aa1" providerId="LiveId" clId="{A85DF9A7-7A6D-4797-9BEE-E0721208D6C1}" dt="2026-07-24T14:34:19.103" v="1258" actId="1076"/>
      <pc:docMkLst>
        <pc:docMk/>
      </pc:docMkLst>
      <pc:sldChg chg="del">
        <pc:chgData name="Hubert King" userId="5469f36fb4165aa1" providerId="LiveId" clId="{A85DF9A7-7A6D-4797-9BEE-E0721208D6C1}" dt="2026-07-23T18:14:09.055" v="1211" actId="2696"/>
        <pc:sldMkLst>
          <pc:docMk/>
          <pc:sldMk cId="2186093022" sldId="256"/>
        </pc:sldMkLst>
      </pc:sldChg>
      <pc:sldChg chg="ord">
        <pc:chgData name="Hubert King" userId="5469f36fb4165aa1" providerId="LiveId" clId="{A85DF9A7-7A6D-4797-9BEE-E0721208D6C1}" dt="2026-07-24T14:19:36.231" v="1231"/>
        <pc:sldMkLst>
          <pc:docMk/>
          <pc:sldMk cId="3873176791" sldId="271"/>
        </pc:sldMkLst>
      </pc:sldChg>
      <pc:sldChg chg="ord">
        <pc:chgData name="Hubert King" userId="5469f36fb4165aa1" providerId="LiveId" clId="{A85DF9A7-7A6D-4797-9BEE-E0721208D6C1}" dt="2026-07-24T14:19:36.231" v="1231"/>
        <pc:sldMkLst>
          <pc:docMk/>
          <pc:sldMk cId="713284549" sldId="272"/>
        </pc:sldMkLst>
      </pc:sldChg>
      <pc:sldChg chg="modSp mod ord">
        <pc:chgData name="Hubert King" userId="5469f36fb4165aa1" providerId="LiveId" clId="{A85DF9A7-7A6D-4797-9BEE-E0721208D6C1}" dt="2026-07-24T14:19:36.231" v="1231"/>
        <pc:sldMkLst>
          <pc:docMk/>
          <pc:sldMk cId="1564769867" sldId="273"/>
        </pc:sldMkLst>
        <pc:picChg chg="mod">
          <ac:chgData name="Hubert King" userId="5469f36fb4165aa1" providerId="LiveId" clId="{A85DF9A7-7A6D-4797-9BEE-E0721208D6C1}" dt="2026-07-22T19:19:56.316" v="744" actId="1037"/>
          <ac:picMkLst>
            <pc:docMk/>
            <pc:sldMk cId="1564769867" sldId="273"/>
            <ac:picMk id="3" creationId="{11A0DF7F-2CF2-949B-8688-D76EC4D1A918}"/>
          </ac:picMkLst>
        </pc:picChg>
      </pc:sldChg>
      <pc:sldChg chg="modSp mod">
        <pc:chgData name="Hubert King" userId="5469f36fb4165aa1" providerId="LiveId" clId="{A85DF9A7-7A6D-4797-9BEE-E0721208D6C1}" dt="2026-07-22T19:25:09.497" v="816" actId="20577"/>
        <pc:sldMkLst>
          <pc:docMk/>
          <pc:sldMk cId="2926307885" sldId="276"/>
        </pc:sldMkLst>
        <pc:spChg chg="mod">
          <ac:chgData name="Hubert King" userId="5469f36fb4165aa1" providerId="LiveId" clId="{A85DF9A7-7A6D-4797-9BEE-E0721208D6C1}" dt="2026-07-22T19:25:09.497" v="816" actId="20577"/>
          <ac:spMkLst>
            <pc:docMk/>
            <pc:sldMk cId="2926307885" sldId="276"/>
            <ac:spMk id="4" creationId="{372F20EE-5FBB-6642-D2F6-F2585354DB89}"/>
          </ac:spMkLst>
        </pc:spChg>
      </pc:sldChg>
      <pc:sldChg chg="ord">
        <pc:chgData name="Hubert King" userId="5469f36fb4165aa1" providerId="LiveId" clId="{A85DF9A7-7A6D-4797-9BEE-E0721208D6C1}" dt="2026-07-24T14:19:36.231" v="1231"/>
        <pc:sldMkLst>
          <pc:docMk/>
          <pc:sldMk cId="1489950311" sldId="282"/>
        </pc:sldMkLst>
      </pc:sldChg>
      <pc:sldChg chg="ord">
        <pc:chgData name="Hubert King" userId="5469f36fb4165aa1" providerId="LiveId" clId="{A85DF9A7-7A6D-4797-9BEE-E0721208D6C1}" dt="2026-07-23T17:40:56.290" v="1036"/>
        <pc:sldMkLst>
          <pc:docMk/>
          <pc:sldMk cId="2336063710" sldId="308"/>
        </pc:sldMkLst>
      </pc:sldChg>
      <pc:sldChg chg="modSp mod">
        <pc:chgData name="Hubert King" userId="5469f36fb4165aa1" providerId="LiveId" clId="{A85DF9A7-7A6D-4797-9BEE-E0721208D6C1}" dt="2026-07-24T14:22:46.441" v="1243" actId="20577"/>
        <pc:sldMkLst>
          <pc:docMk/>
          <pc:sldMk cId="1362829027" sldId="362"/>
        </pc:sldMkLst>
        <pc:spChg chg="mod">
          <ac:chgData name="Hubert King" userId="5469f36fb4165aa1" providerId="LiveId" clId="{A85DF9A7-7A6D-4797-9BEE-E0721208D6C1}" dt="2026-07-24T14:22:46.441" v="1243" actId="20577"/>
          <ac:spMkLst>
            <pc:docMk/>
            <pc:sldMk cId="1362829027" sldId="362"/>
            <ac:spMk id="22529" creationId="{00000000-0000-0000-0000-000000000000}"/>
          </ac:spMkLst>
        </pc:spChg>
      </pc:sldChg>
      <pc:sldChg chg="delSp modSp mod">
        <pc:chgData name="Hubert King" userId="5469f36fb4165aa1" providerId="LiveId" clId="{A85DF9A7-7A6D-4797-9BEE-E0721208D6C1}" dt="2026-07-24T14:20:48.259" v="1232"/>
        <pc:sldMkLst>
          <pc:docMk/>
          <pc:sldMk cId="2195991115" sldId="926"/>
        </pc:sldMkLst>
        <pc:spChg chg="mod">
          <ac:chgData name="Hubert King" userId="5469f36fb4165aa1" providerId="LiveId" clId="{A85DF9A7-7A6D-4797-9BEE-E0721208D6C1}" dt="2026-07-24T14:20:48.259" v="1232"/>
          <ac:spMkLst>
            <pc:docMk/>
            <pc:sldMk cId="2195991115" sldId="926"/>
            <ac:spMk id="2" creationId="{00000000-0000-0000-0000-000000000000}"/>
          </ac:spMkLst>
        </pc:spChg>
        <pc:spChg chg="del">
          <ac:chgData name="Hubert King" userId="5469f36fb4165aa1" providerId="LiveId" clId="{A85DF9A7-7A6D-4797-9BEE-E0721208D6C1}" dt="2026-07-23T17:37:35.728" v="865" actId="478"/>
          <ac:spMkLst>
            <pc:docMk/>
            <pc:sldMk cId="2195991115" sldId="926"/>
            <ac:spMk id="3" creationId="{53F140BD-20B1-99EE-D6D2-6C52273810E8}"/>
          </ac:spMkLst>
        </pc:spChg>
        <pc:spChg chg="mod">
          <ac:chgData name="Hubert King" userId="5469f36fb4165aa1" providerId="LiveId" clId="{A85DF9A7-7A6D-4797-9BEE-E0721208D6C1}" dt="2026-07-23T17:38:35.118" v="929" actId="1037"/>
          <ac:spMkLst>
            <pc:docMk/>
            <pc:sldMk cId="2195991115" sldId="926"/>
            <ac:spMk id="4" creationId="{00000000-0000-0000-0000-000000000000}"/>
          </ac:spMkLst>
        </pc:spChg>
        <pc:spChg chg="mod">
          <ac:chgData name="Hubert King" userId="5469f36fb4165aa1" providerId="LiveId" clId="{A85DF9A7-7A6D-4797-9BEE-E0721208D6C1}" dt="2026-07-23T17:38:35.118" v="929" actId="1037"/>
          <ac:spMkLst>
            <pc:docMk/>
            <pc:sldMk cId="2195991115" sldId="926"/>
            <ac:spMk id="7" creationId="{00000000-0000-0000-0000-000000000000}"/>
          </ac:spMkLst>
        </pc:spChg>
        <pc:spChg chg="mod">
          <ac:chgData name="Hubert King" userId="5469f36fb4165aa1" providerId="LiveId" clId="{A85DF9A7-7A6D-4797-9BEE-E0721208D6C1}" dt="2026-07-22T19:27:41.773" v="845" actId="20577"/>
          <ac:spMkLst>
            <pc:docMk/>
            <pc:sldMk cId="2195991115" sldId="926"/>
            <ac:spMk id="16" creationId="{9433810A-63AA-F6D0-9E9C-FEFA10758471}"/>
          </ac:spMkLst>
        </pc:spChg>
        <pc:spChg chg="mod">
          <ac:chgData name="Hubert King" userId="5469f36fb4165aa1" providerId="LiveId" clId="{A85DF9A7-7A6D-4797-9BEE-E0721208D6C1}" dt="2026-07-23T17:38:35.118" v="929" actId="1037"/>
          <ac:spMkLst>
            <pc:docMk/>
            <pc:sldMk cId="2195991115" sldId="926"/>
            <ac:spMk id="23" creationId="{00000000-0000-0000-0000-000000000000}"/>
          </ac:spMkLst>
        </pc:spChg>
        <pc:spChg chg="mod">
          <ac:chgData name="Hubert King" userId="5469f36fb4165aa1" providerId="LiveId" clId="{A85DF9A7-7A6D-4797-9BEE-E0721208D6C1}" dt="2026-07-23T17:38:58.133" v="1005" actId="1038"/>
          <ac:spMkLst>
            <pc:docMk/>
            <pc:sldMk cId="2195991115" sldId="926"/>
            <ac:spMk id="26" creationId="{00000000-0000-0000-0000-000000000000}"/>
          </ac:spMkLst>
        </pc:spChg>
        <pc:spChg chg="mod">
          <ac:chgData name="Hubert King" userId="5469f36fb4165aa1" providerId="LiveId" clId="{A85DF9A7-7A6D-4797-9BEE-E0721208D6C1}" dt="2026-07-23T17:38:53.974" v="986" actId="1038"/>
          <ac:spMkLst>
            <pc:docMk/>
            <pc:sldMk cId="2195991115" sldId="926"/>
            <ac:spMk id="28" creationId="{00000000-0000-0000-0000-000000000000}"/>
          </ac:spMkLst>
        </pc:spChg>
        <pc:picChg chg="mod">
          <ac:chgData name="Hubert King" userId="5469f36fb4165aa1" providerId="LiveId" clId="{A85DF9A7-7A6D-4797-9BEE-E0721208D6C1}" dt="2026-07-23T17:36:51.500" v="862" actId="14100"/>
          <ac:picMkLst>
            <pc:docMk/>
            <pc:sldMk cId="2195991115" sldId="926"/>
            <ac:picMk id="13" creationId="{00000000-0000-0000-0000-000000000000}"/>
          </ac:picMkLst>
        </pc:picChg>
        <pc:picChg chg="mod">
          <ac:chgData name="Hubert King" userId="5469f36fb4165aa1" providerId="LiveId" clId="{A85DF9A7-7A6D-4797-9BEE-E0721208D6C1}" dt="2026-07-23T17:38:23.610" v="909" actId="1037"/>
          <ac:picMkLst>
            <pc:docMk/>
            <pc:sldMk cId="2195991115" sldId="926"/>
            <ac:picMk id="1530882" creationId="{00000000-0000-0000-0000-000000000000}"/>
          </ac:picMkLst>
        </pc:picChg>
        <pc:cxnChg chg="mod">
          <ac:chgData name="Hubert King" userId="5469f36fb4165aa1" providerId="LiveId" clId="{A85DF9A7-7A6D-4797-9BEE-E0721208D6C1}" dt="2026-07-23T17:39:09.967" v="1032" actId="1038"/>
          <ac:cxnSpMkLst>
            <pc:docMk/>
            <pc:sldMk cId="2195991115" sldId="926"/>
            <ac:cxnSpMk id="25" creationId="{00000000-0000-0000-0000-000000000000}"/>
          </ac:cxnSpMkLst>
        </pc:cxnChg>
      </pc:sldChg>
      <pc:sldChg chg="modSp">
        <pc:chgData name="Hubert King" userId="5469f36fb4165aa1" providerId="LiveId" clId="{A85DF9A7-7A6D-4797-9BEE-E0721208D6C1}" dt="2026-07-24T14:21:02.732" v="1233"/>
        <pc:sldMkLst>
          <pc:docMk/>
          <pc:sldMk cId="896392115" sldId="1046"/>
        </pc:sldMkLst>
        <pc:spChg chg="mod">
          <ac:chgData name="Hubert King" userId="5469f36fb4165aa1" providerId="LiveId" clId="{A85DF9A7-7A6D-4797-9BEE-E0721208D6C1}" dt="2026-07-24T14:21:02.732" v="1233"/>
          <ac:spMkLst>
            <pc:docMk/>
            <pc:sldMk cId="896392115" sldId="1046"/>
            <ac:spMk id="2" creationId="{00000000-0000-0000-0000-000000000000}"/>
          </ac:spMkLst>
        </pc:spChg>
      </pc:sldChg>
      <pc:sldChg chg="modSp mod ord">
        <pc:chgData name="Hubert King" userId="5469f36fb4165aa1" providerId="LiveId" clId="{A85DF9A7-7A6D-4797-9BEE-E0721208D6C1}" dt="2026-07-24T14:33:57.171" v="1255" actId="12788"/>
        <pc:sldMkLst>
          <pc:docMk/>
          <pc:sldMk cId="3217737552" sldId="1166"/>
        </pc:sldMkLst>
        <pc:spChg chg="mod">
          <ac:chgData name="Hubert King" userId="5469f36fb4165aa1" providerId="LiveId" clId="{A85DF9A7-7A6D-4797-9BEE-E0721208D6C1}" dt="2026-07-22T19:20:58.149" v="771" actId="20577"/>
          <ac:spMkLst>
            <pc:docMk/>
            <pc:sldMk cId="3217737552" sldId="1166"/>
            <ac:spMk id="3" creationId="{00000000-0000-0000-0000-000000000000}"/>
          </ac:spMkLst>
        </pc:spChg>
        <pc:spChg chg="mod">
          <ac:chgData name="Hubert King" userId="5469f36fb4165aa1" providerId="LiveId" clId="{A85DF9A7-7A6D-4797-9BEE-E0721208D6C1}" dt="2026-07-24T14:33:57.171" v="1255" actId="12788"/>
          <ac:spMkLst>
            <pc:docMk/>
            <pc:sldMk cId="3217737552" sldId="1166"/>
            <ac:spMk id="7" creationId="{01C22BB4-20C4-BE74-3C2F-13FB012E877F}"/>
          </ac:spMkLst>
        </pc:spChg>
        <pc:picChg chg="mod">
          <ac:chgData name="Hubert King" userId="5469f36fb4165aa1" providerId="LiveId" clId="{A85DF9A7-7A6D-4797-9BEE-E0721208D6C1}" dt="2026-07-24T14:33:57.171" v="1255" actId="12788"/>
          <ac:picMkLst>
            <pc:docMk/>
            <pc:sldMk cId="3217737552" sldId="1166"/>
            <ac:picMk id="4" creationId="{35B7117D-A321-81C8-4E8E-346EEB72942C}"/>
          </ac:picMkLst>
        </pc:picChg>
      </pc:sldChg>
      <pc:sldChg chg="modSp">
        <pc:chgData name="Hubert King" userId="5469f36fb4165aa1" providerId="LiveId" clId="{A85DF9A7-7A6D-4797-9BEE-E0721208D6C1}" dt="2026-07-24T14:22:23.531" v="1242"/>
        <pc:sldMkLst>
          <pc:docMk/>
          <pc:sldMk cId="1379722094" sldId="1202"/>
        </pc:sldMkLst>
        <pc:spChg chg="mod">
          <ac:chgData name="Hubert King" userId="5469f36fb4165aa1" providerId="LiveId" clId="{A85DF9A7-7A6D-4797-9BEE-E0721208D6C1}" dt="2026-07-24T14:22:23.531" v="1242"/>
          <ac:spMkLst>
            <pc:docMk/>
            <pc:sldMk cId="1379722094" sldId="1202"/>
            <ac:spMk id="219" creationId="{00000000-0000-0000-0000-000000000000}"/>
          </ac:spMkLst>
        </pc:spChg>
      </pc:sldChg>
      <pc:sldChg chg="modSp">
        <pc:chgData name="Hubert King" userId="5469f36fb4165aa1" providerId="LiveId" clId="{A85DF9A7-7A6D-4797-9BEE-E0721208D6C1}" dt="2026-07-24T14:22:00.201" v="1240"/>
        <pc:sldMkLst>
          <pc:docMk/>
          <pc:sldMk cId="2623647731" sldId="1213"/>
        </pc:sldMkLst>
        <pc:spChg chg="mod">
          <ac:chgData name="Hubert King" userId="5469f36fb4165aa1" providerId="LiveId" clId="{A85DF9A7-7A6D-4797-9BEE-E0721208D6C1}" dt="2026-07-24T14:22:00.201" v="1240"/>
          <ac:spMkLst>
            <pc:docMk/>
            <pc:sldMk cId="2623647731" sldId="1213"/>
            <ac:spMk id="2" creationId="{00000000-0000-0000-0000-000000000000}"/>
          </ac:spMkLst>
        </pc:spChg>
      </pc:sldChg>
      <pc:sldChg chg="modSp">
        <pc:chgData name="Hubert King" userId="5469f36fb4165aa1" providerId="LiveId" clId="{A85DF9A7-7A6D-4797-9BEE-E0721208D6C1}" dt="2026-07-24T14:22:09.346" v="1241"/>
        <pc:sldMkLst>
          <pc:docMk/>
          <pc:sldMk cId="1394716634" sldId="1215"/>
        </pc:sldMkLst>
        <pc:spChg chg="mod">
          <ac:chgData name="Hubert King" userId="5469f36fb4165aa1" providerId="LiveId" clId="{A85DF9A7-7A6D-4797-9BEE-E0721208D6C1}" dt="2026-07-24T14:22:09.346" v="1241"/>
          <ac:spMkLst>
            <pc:docMk/>
            <pc:sldMk cId="1394716634" sldId="1215"/>
            <ac:spMk id="9" creationId="{00000000-0000-0000-0000-000000000000}"/>
          </ac:spMkLst>
        </pc:spChg>
      </pc:sldChg>
      <pc:sldChg chg="modSp mod">
        <pc:chgData name="Hubert King" userId="5469f36fb4165aa1" providerId="LiveId" clId="{A85DF9A7-7A6D-4797-9BEE-E0721208D6C1}" dt="2026-07-23T17:43:58.316" v="1041" actId="1076"/>
        <pc:sldMkLst>
          <pc:docMk/>
          <pc:sldMk cId="628318583" sldId="1216"/>
        </pc:sldMkLst>
        <pc:spChg chg="mod">
          <ac:chgData name="Hubert King" userId="5469f36fb4165aa1" providerId="LiveId" clId="{A85DF9A7-7A6D-4797-9BEE-E0721208D6C1}" dt="2026-07-23T17:43:58.316" v="1041" actId="1076"/>
          <ac:spMkLst>
            <pc:docMk/>
            <pc:sldMk cId="628318583" sldId="1216"/>
            <ac:spMk id="2" creationId="{00000000-0000-0000-0000-000000000000}"/>
          </ac:spMkLst>
        </pc:spChg>
      </pc:sldChg>
      <pc:sldChg chg="modSp">
        <pc:chgData name="Hubert King" userId="5469f36fb4165aa1" providerId="LiveId" clId="{A85DF9A7-7A6D-4797-9BEE-E0721208D6C1}" dt="2026-07-24T14:21:11.075" v="1234"/>
        <pc:sldMkLst>
          <pc:docMk/>
          <pc:sldMk cId="2404387322" sldId="1217"/>
        </pc:sldMkLst>
        <pc:spChg chg="mod">
          <ac:chgData name="Hubert King" userId="5469f36fb4165aa1" providerId="LiveId" clId="{A85DF9A7-7A6D-4797-9BEE-E0721208D6C1}" dt="2026-07-24T14:21:11.075" v="1234"/>
          <ac:spMkLst>
            <pc:docMk/>
            <pc:sldMk cId="2404387322" sldId="1217"/>
            <ac:spMk id="2" creationId="{00000000-0000-0000-0000-000000000000}"/>
          </ac:spMkLst>
        </pc:spChg>
      </pc:sldChg>
      <pc:sldChg chg="addSp delSp modSp mod">
        <pc:chgData name="Hubert King" userId="5469f36fb4165aa1" providerId="LiveId" clId="{A85DF9A7-7A6D-4797-9BEE-E0721208D6C1}" dt="2026-07-24T14:34:19.103" v="1258" actId="1076"/>
        <pc:sldMkLst>
          <pc:docMk/>
          <pc:sldMk cId="601524903" sldId="1218"/>
        </pc:sldMkLst>
        <pc:spChg chg="add mod">
          <ac:chgData name="Hubert King" userId="5469f36fb4165aa1" providerId="LiveId" clId="{A85DF9A7-7A6D-4797-9BEE-E0721208D6C1}" dt="2026-07-24T14:32:02.216" v="1252" actId="20577"/>
          <ac:spMkLst>
            <pc:docMk/>
            <pc:sldMk cId="601524903" sldId="1218"/>
            <ac:spMk id="5" creationId="{DEAD6069-3413-8B14-8F5A-0C13344FFD64}"/>
          </ac:spMkLst>
        </pc:spChg>
        <pc:spChg chg="add mod">
          <ac:chgData name="Hubert King" userId="5469f36fb4165aa1" providerId="LiveId" clId="{A85DF9A7-7A6D-4797-9BEE-E0721208D6C1}" dt="2026-07-22T19:12:57.451" v="464" actId="1037"/>
          <ac:spMkLst>
            <pc:docMk/>
            <pc:sldMk cId="601524903" sldId="1218"/>
            <ac:spMk id="10" creationId="{4ED0AF4A-0EA9-C867-CD02-982C9831F8F6}"/>
          </ac:spMkLst>
        </pc:spChg>
        <pc:spChg chg="add mod">
          <ac:chgData name="Hubert King" userId="5469f36fb4165aa1" providerId="LiveId" clId="{A85DF9A7-7A6D-4797-9BEE-E0721208D6C1}" dt="2026-07-22T19:19:16.724" v="721" actId="20577"/>
          <ac:spMkLst>
            <pc:docMk/>
            <pc:sldMk cId="601524903" sldId="1218"/>
            <ac:spMk id="17" creationId="{72DE38FA-87C0-3237-D342-8E7674C41027}"/>
          </ac:spMkLst>
        </pc:spChg>
        <pc:picChg chg="add mod">
          <ac:chgData name="Hubert King" userId="5469f36fb4165aa1" providerId="LiveId" clId="{A85DF9A7-7A6D-4797-9BEE-E0721208D6C1}" dt="2026-07-24T14:34:19.103" v="1258" actId="1076"/>
          <ac:picMkLst>
            <pc:docMk/>
            <pc:sldMk cId="601524903" sldId="1218"/>
            <ac:picMk id="6" creationId="{E21483EA-9ED1-1453-454E-5E6907B8AFC7}"/>
          </ac:picMkLst>
        </pc:picChg>
        <pc:picChg chg="add mod">
          <ac:chgData name="Hubert King" userId="5469f36fb4165aa1" providerId="LiveId" clId="{A85DF9A7-7A6D-4797-9BEE-E0721208D6C1}" dt="2026-07-24T14:33:29.460" v="1253" actId="1076"/>
          <ac:picMkLst>
            <pc:docMk/>
            <pc:sldMk cId="601524903" sldId="1218"/>
            <ac:picMk id="12" creationId="{EA5E3325-A94B-0F80-AA00-933755527D35}"/>
          </ac:picMkLst>
        </pc:picChg>
        <pc:picChg chg="add mod">
          <ac:chgData name="Hubert King" userId="5469f36fb4165aa1" providerId="LiveId" clId="{A85DF9A7-7A6D-4797-9BEE-E0721208D6C1}" dt="2026-07-24T14:33:35.453" v="1254" actId="1076"/>
          <ac:picMkLst>
            <pc:docMk/>
            <pc:sldMk cId="601524903" sldId="1218"/>
            <ac:picMk id="14" creationId="{4FCB2133-6A76-28FB-C332-D349103E4E7E}"/>
          </ac:picMkLst>
        </pc:picChg>
        <pc:picChg chg="add mod">
          <ac:chgData name="Hubert King" userId="5469f36fb4165aa1" providerId="LiveId" clId="{A85DF9A7-7A6D-4797-9BEE-E0721208D6C1}" dt="2026-07-22T19:17:19.457" v="706" actId="1076"/>
          <ac:picMkLst>
            <pc:docMk/>
            <pc:sldMk cId="601524903" sldId="1218"/>
            <ac:picMk id="16" creationId="{1F5D06D0-AFA0-DD1C-9AF2-9FAE913E15E8}"/>
          </ac:picMkLst>
        </pc:picChg>
      </pc:sldChg>
      <pc:sldChg chg="modSp add del mod">
        <pc:chgData name="Hubert King" userId="5469f36fb4165aa1" providerId="LiveId" clId="{A85DF9A7-7A6D-4797-9BEE-E0721208D6C1}" dt="2026-07-23T17:44:39.373" v="1045"/>
        <pc:sldMkLst>
          <pc:docMk/>
          <pc:sldMk cId="2667190054" sldId="1219"/>
        </pc:sldMkLst>
        <pc:spChg chg="mod">
          <ac:chgData name="Hubert King" userId="5469f36fb4165aa1" providerId="LiveId" clId="{A85DF9A7-7A6D-4797-9BEE-E0721208D6C1}" dt="2026-07-23T17:44:39.373" v="1045"/>
          <ac:spMkLst>
            <pc:docMk/>
            <pc:sldMk cId="2667190054" sldId="1219"/>
            <ac:spMk id="2" creationId="{3B1C316A-AC34-3EA1-18A0-CE938644AA2C}"/>
          </ac:spMkLst>
        </pc:spChg>
      </pc:sldChg>
      <pc:sldChg chg="addSp modSp add mod">
        <pc:chgData name="Hubert King" userId="5469f36fb4165aa1" providerId="LiveId" clId="{A85DF9A7-7A6D-4797-9BEE-E0721208D6C1}" dt="2026-07-24T14:18:03.390" v="1229" actId="20577"/>
        <pc:sldMkLst>
          <pc:docMk/>
          <pc:sldMk cId="732147965" sldId="1220"/>
        </pc:sldMkLst>
        <pc:spChg chg="mod">
          <ac:chgData name="Hubert King" userId="5469f36fb4165aa1" providerId="LiveId" clId="{A85DF9A7-7A6D-4797-9BEE-E0721208D6C1}" dt="2026-07-23T18:12:23.750" v="1209" actId="12788"/>
          <ac:spMkLst>
            <pc:docMk/>
            <pc:sldMk cId="732147965" sldId="1220"/>
            <ac:spMk id="2" creationId="{3F107BDA-728B-BF01-2C47-C7A4860DF72B}"/>
          </ac:spMkLst>
        </pc:spChg>
        <pc:spChg chg="mod">
          <ac:chgData name="Hubert King" userId="5469f36fb4165aa1" providerId="LiveId" clId="{A85DF9A7-7A6D-4797-9BEE-E0721208D6C1}" dt="2026-07-23T18:12:38.893" v="1210" actId="12788"/>
          <ac:spMkLst>
            <pc:docMk/>
            <pc:sldMk cId="732147965" sldId="1220"/>
            <ac:spMk id="3" creationId="{A48E1E8F-945D-5651-F76A-8FC7222734AE}"/>
          </ac:spMkLst>
        </pc:spChg>
        <pc:spChg chg="mod">
          <ac:chgData name="Hubert King" userId="5469f36fb4165aa1" providerId="LiveId" clId="{A85DF9A7-7A6D-4797-9BEE-E0721208D6C1}" dt="2026-07-24T14:18:03.390" v="1229" actId="20577"/>
          <ac:spMkLst>
            <pc:docMk/>
            <pc:sldMk cId="732147965" sldId="1220"/>
            <ac:spMk id="4" creationId="{20EE61FF-6300-CDD7-9E4A-16A6DBBF5779}"/>
          </ac:spMkLst>
        </pc:spChg>
        <pc:spChg chg="add mod">
          <ac:chgData name="Hubert King" userId="5469f36fb4165aa1" providerId="LiveId" clId="{A85DF9A7-7A6D-4797-9BEE-E0721208D6C1}" dt="2026-07-24T14:17:23.349" v="1219" actId="12788"/>
          <ac:spMkLst>
            <pc:docMk/>
            <pc:sldMk cId="732147965" sldId="1220"/>
            <ac:spMk id="16" creationId="{FE8593E9-5B33-4860-C38A-77A37A101629}"/>
          </ac:spMkLst>
        </pc:spChg>
        <pc:spChg chg="add mod">
          <ac:chgData name="Hubert King" userId="5469f36fb4165aa1" providerId="LiveId" clId="{A85DF9A7-7A6D-4797-9BEE-E0721208D6C1}" dt="2026-07-23T18:09:12.485" v="1153" actId="1036"/>
          <ac:spMkLst>
            <pc:docMk/>
            <pc:sldMk cId="732147965" sldId="1220"/>
            <ac:spMk id="17" creationId="{6DCF31AB-AD68-48B2-3B5F-1B57DF0951D6}"/>
          </ac:spMkLst>
        </pc:spChg>
        <pc:spChg chg="add mod">
          <ac:chgData name="Hubert King" userId="5469f36fb4165aa1" providerId="LiveId" clId="{A85DF9A7-7A6D-4797-9BEE-E0721208D6C1}" dt="2026-07-23T18:09:41.631" v="1168" actId="1076"/>
          <ac:spMkLst>
            <pc:docMk/>
            <pc:sldMk cId="732147965" sldId="1220"/>
            <ac:spMk id="19" creationId="{A9AF9D7B-3963-3882-F283-96164E8897C3}"/>
          </ac:spMkLst>
        </pc:spChg>
        <pc:spChg chg="add mod">
          <ac:chgData name="Hubert King" userId="5469f36fb4165aa1" providerId="LiveId" clId="{A85DF9A7-7A6D-4797-9BEE-E0721208D6C1}" dt="2026-07-24T14:17:23.349" v="1219" actId="12788"/>
          <ac:spMkLst>
            <pc:docMk/>
            <pc:sldMk cId="732147965" sldId="1220"/>
            <ac:spMk id="21" creationId="{DB78E498-1FD3-F3CA-8629-59F78C90712E}"/>
          </ac:spMkLst>
        </pc:spChg>
        <pc:spChg chg="add mod">
          <ac:chgData name="Hubert King" userId="5469f36fb4165aa1" providerId="LiveId" clId="{A85DF9A7-7A6D-4797-9BEE-E0721208D6C1}" dt="2026-07-23T18:07:07.599" v="1124" actId="1076"/>
          <ac:spMkLst>
            <pc:docMk/>
            <pc:sldMk cId="732147965" sldId="1220"/>
            <ac:spMk id="22" creationId="{43A33FFC-7BAD-60E2-AD1A-F84652927679}"/>
          </ac:spMkLst>
        </pc:spChg>
        <pc:picChg chg="add mod">
          <ac:chgData name="Hubert King" userId="5469f36fb4165aa1" providerId="LiveId" clId="{A85DF9A7-7A6D-4797-9BEE-E0721208D6C1}" dt="2026-07-23T18:10:15.925" v="1169" actId="12788"/>
          <ac:picMkLst>
            <pc:docMk/>
            <pc:sldMk cId="732147965" sldId="1220"/>
            <ac:picMk id="6" creationId="{8E787FE3-F29B-CFA9-3239-9CC51B527C57}"/>
          </ac:picMkLst>
        </pc:picChg>
        <pc:picChg chg="add mod">
          <ac:chgData name="Hubert King" userId="5469f36fb4165aa1" providerId="LiveId" clId="{A85DF9A7-7A6D-4797-9BEE-E0721208D6C1}" dt="2026-07-23T18:10:15.925" v="1169" actId="12788"/>
          <ac:picMkLst>
            <pc:docMk/>
            <pc:sldMk cId="732147965" sldId="1220"/>
            <ac:picMk id="8" creationId="{E9B64212-E7D7-5A11-54F0-1CEDB01F8710}"/>
          </ac:picMkLst>
        </pc:picChg>
        <pc:picChg chg="add mod">
          <ac:chgData name="Hubert King" userId="5469f36fb4165aa1" providerId="LiveId" clId="{A85DF9A7-7A6D-4797-9BEE-E0721208D6C1}" dt="2026-07-23T18:07:45.351" v="1131" actId="1076"/>
          <ac:picMkLst>
            <pc:docMk/>
            <pc:sldMk cId="732147965" sldId="1220"/>
            <ac:picMk id="10" creationId="{35CF147A-D063-BC9D-0DB1-85FF51C9B654}"/>
          </ac:picMkLst>
        </pc:picChg>
        <pc:picChg chg="add mod">
          <ac:chgData name="Hubert King" userId="5469f36fb4165aa1" providerId="LiveId" clId="{A85DF9A7-7A6D-4797-9BEE-E0721208D6C1}" dt="2026-07-23T18:10:37.356" v="1172" actId="12788"/>
          <ac:picMkLst>
            <pc:docMk/>
            <pc:sldMk cId="732147965" sldId="1220"/>
            <ac:picMk id="12" creationId="{7E153FA8-3DEE-1A0F-E265-548496B2E3B6}"/>
          </ac:picMkLst>
        </pc:picChg>
        <pc:picChg chg="add mod">
          <ac:chgData name="Hubert King" userId="5469f36fb4165aa1" providerId="LiveId" clId="{A85DF9A7-7A6D-4797-9BEE-E0721208D6C1}" dt="2026-07-23T18:10:37.356" v="1172" actId="12788"/>
          <ac:picMkLst>
            <pc:docMk/>
            <pc:sldMk cId="732147965" sldId="1220"/>
            <ac:picMk id="14" creationId="{68ADE3C4-5416-F9A8-5B9E-3E18013A23E9}"/>
          </ac:picMkLst>
        </pc:picChg>
      </pc:sldChg>
      <pc:sldMasterChg chg="delSldLayout">
        <pc:chgData name="Hubert King" userId="5469f36fb4165aa1" providerId="LiveId" clId="{A85DF9A7-7A6D-4797-9BEE-E0721208D6C1}" dt="2026-07-22T15:57:19.441" v="0" actId="47"/>
        <pc:sldMasterMkLst>
          <pc:docMk/>
          <pc:sldMasterMk cId="3185916628" sldId="214748364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9135C7-7AE9-41DF-A360-B772442EACFE}"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C75EF-3A1C-42F7-9002-11B9D4457449}" type="slidenum">
              <a:rPr lang="en-US" smtClean="0"/>
              <a:t>‹#›</a:t>
            </a:fld>
            <a:endParaRPr lang="en-US"/>
          </a:p>
        </p:txBody>
      </p:sp>
    </p:spTree>
    <p:extLst>
      <p:ext uri="{BB962C8B-B14F-4D97-AF65-F5344CB8AC3E}">
        <p14:creationId xmlns:p14="http://schemas.microsoft.com/office/powerpoint/2010/main" val="3263915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You heard yesterday how neutron can give unique information about materials</a:t>
            </a:r>
          </a:p>
          <a:p>
            <a:endParaRPr lang="en-US" dirty="0"/>
          </a:p>
          <a:p>
            <a:r>
              <a:rPr lang="en-US" dirty="0"/>
              <a:t>Today I’m going to give you information about that information can be valuable in industry. For those interested in numbers. Our analysis shows a value of 29 billion dollars for just four well-documented case studies. Obviously this is a lower bound of the total impact</a:t>
            </a:r>
          </a:p>
          <a:p>
            <a:endParaRPr lang="en-US" dirty="0"/>
          </a:p>
          <a:p>
            <a:endParaRPr lang="en-US" dirty="0"/>
          </a:p>
          <a:p>
            <a:r>
              <a:rPr lang="en-US" dirty="0"/>
              <a:t>For </a:t>
            </a:r>
            <a:r>
              <a:rPr lang="en-US" dirty="0" err="1"/>
              <a:t>me:PhD</a:t>
            </a:r>
            <a:r>
              <a:rPr lang="en-US" dirty="0"/>
              <a:t> Stony Brook, student research at Bell, then to IBM for a postdoc, then ExxonMobil for a long career. Finally retired a few years back and came to NCNR and I also hold a visiting appointment with U. Del</a:t>
            </a:r>
          </a:p>
          <a:p>
            <a:endParaRPr lang="en-US" dirty="0"/>
          </a:p>
          <a:p>
            <a:r>
              <a:rPr lang="en-US" dirty="0"/>
              <a:t>Today I’ll tell you about my experiences and some of those from NCNR staff</a:t>
            </a:r>
          </a:p>
        </p:txBody>
      </p:sp>
      <p:sp>
        <p:nvSpPr>
          <p:cNvPr id="4" name="Slide Number Placeholder 3"/>
          <p:cNvSpPr>
            <a:spLocks noGrp="1"/>
          </p:cNvSpPr>
          <p:nvPr>
            <p:ph type="sldNum" sz="quarter" idx="5"/>
          </p:nvPr>
        </p:nvSpPr>
        <p:spPr/>
        <p:txBody>
          <a:bodyPr/>
          <a:lstStyle/>
          <a:p>
            <a:fld id="{11FC75EF-3A1C-42F7-9002-11B9D4457449}" type="slidenum">
              <a:rPr lang="en-US" smtClean="0"/>
              <a:t>1</a:t>
            </a:fld>
            <a:endParaRPr lang="en-US"/>
          </a:p>
        </p:txBody>
      </p:sp>
    </p:spTree>
    <p:extLst>
      <p:ext uri="{BB962C8B-B14F-4D97-AF65-F5344CB8AC3E}">
        <p14:creationId xmlns:p14="http://schemas.microsoft.com/office/powerpoint/2010/main" val="487468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reasoned that a crystalline and amorphous part was needed, but guessed that a </a:t>
            </a:r>
            <a:r>
              <a:rPr lang="en-US" dirty="0" err="1"/>
              <a:t>diblock</a:t>
            </a:r>
            <a:r>
              <a:rPr lang="en-US" dirty="0"/>
              <a:t> would give use much better control. These were sold to the business as a means to test polymer geometry. I </a:t>
            </a:r>
            <a:r>
              <a:rPr lang="en-US" dirty="0" err="1"/>
              <a:t>emntion</a:t>
            </a:r>
            <a:r>
              <a:rPr lang="en-US" dirty="0"/>
              <a:t> this since adding such a tailored polymer was guessed to be too expense</a:t>
            </a:r>
          </a:p>
          <a:p>
            <a:endParaRPr lang="en-US" dirty="0"/>
          </a:p>
          <a:p>
            <a:r>
              <a:rPr lang="en-US" dirty="0"/>
              <a:t>Well, we had not anticipated their effectiveness a few ppm was more than enough</a:t>
            </a:r>
          </a:p>
          <a:p>
            <a:endParaRPr lang="en-US" dirty="0"/>
          </a:p>
          <a:p>
            <a:r>
              <a:rPr lang="en-US" dirty="0"/>
              <a:t>The story got better thanks to further neutron experiments. The power of changing contrast</a:t>
            </a:r>
          </a:p>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10</a:t>
            </a:fld>
            <a:endParaRPr lang="en-US"/>
          </a:p>
        </p:txBody>
      </p:sp>
    </p:spTree>
    <p:extLst>
      <p:ext uri="{BB962C8B-B14F-4D97-AF65-F5344CB8AC3E}">
        <p14:creationId xmlns:p14="http://schemas.microsoft.com/office/powerpoint/2010/main" val="2578881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Varying the contrast of the two parts of the deblock and combining that with exploring how the wax interacted with these hairy plates allowed us to optimize the structure. </a:t>
            </a:r>
          </a:p>
          <a:p>
            <a:endParaRPr lang="en-US" dirty="0"/>
          </a:p>
          <a:p>
            <a:r>
              <a:rPr lang="en-US" dirty="0"/>
              <a:t>WE learned- make the crystalline cores small and give adequate amorphous to mop up the alkanes, thus interfering with crystal nucleation and growth</a:t>
            </a:r>
          </a:p>
          <a:p>
            <a:endParaRPr lang="en-US" dirty="0"/>
          </a:p>
          <a:p>
            <a:r>
              <a:rPr lang="en-US" dirty="0"/>
              <a:t>Because these were so effective, only a few ppm is needed and such </a:t>
            </a:r>
            <a:r>
              <a:rPr lang="en-US" dirty="0" err="1"/>
              <a:t>dibloks</a:t>
            </a:r>
            <a:r>
              <a:rPr lang="en-US" dirty="0"/>
              <a:t> are included in winter diesel</a:t>
            </a:r>
          </a:p>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11</a:t>
            </a:fld>
            <a:endParaRPr lang="en-US"/>
          </a:p>
        </p:txBody>
      </p:sp>
    </p:spTree>
    <p:extLst>
      <p:ext uri="{BB962C8B-B14F-4D97-AF65-F5344CB8AC3E}">
        <p14:creationId xmlns:p14="http://schemas.microsoft.com/office/powerpoint/2010/main" val="162465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next example comes from a collaboration between Amgen scientist Nick Clark (former NCNR </a:t>
            </a:r>
            <a:r>
              <a:rPr lang="en-US" dirty="0" err="1"/>
              <a:t>PostDoc</a:t>
            </a:r>
            <a:r>
              <a:rPr lang="en-US" dirty="0"/>
              <a:t>) and NCNR staff Susan Kruger. We will also describe several projects by Yun Li here at NCNR with a variety of companies. I encourage you to chat with them if you want to know more</a:t>
            </a:r>
          </a:p>
          <a:p>
            <a:endParaRPr lang="en-US" dirty="0"/>
          </a:p>
          <a:p>
            <a:r>
              <a:rPr lang="en-US" dirty="0"/>
              <a:t>This picture shows a range of moieties and gives some length scales- you can see the overlap in sizes with those probed by neutrons</a:t>
            </a:r>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13</a:t>
            </a:fld>
            <a:endParaRPr lang="en-US" dirty="0"/>
          </a:p>
        </p:txBody>
      </p:sp>
    </p:spTree>
    <p:extLst>
      <p:ext uri="{BB962C8B-B14F-4D97-AF65-F5344CB8AC3E}">
        <p14:creationId xmlns:p14="http://schemas.microsoft.com/office/powerpoint/2010/main" val="2446252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my wax additive example. The path from a effective molecule and a formulation that can be distributed and given to patients is a long one. Because SANS can tell us unique information about these high-MW additives. They can help along this path</a:t>
            </a:r>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14</a:t>
            </a:fld>
            <a:endParaRPr lang="en-US" dirty="0"/>
          </a:p>
        </p:txBody>
      </p:sp>
    </p:spTree>
    <p:extLst>
      <p:ext uri="{BB962C8B-B14F-4D97-AF65-F5344CB8AC3E}">
        <p14:creationId xmlns:p14="http://schemas.microsoft.com/office/powerpoint/2010/main" val="32041370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 Pharma employes many analytic techniques to examine the products along the path of formulation</a:t>
            </a:r>
          </a:p>
          <a:p>
            <a:endParaRPr lang="en-US" dirty="0"/>
          </a:p>
          <a:p>
            <a:r>
              <a:rPr lang="en-US" dirty="0"/>
              <a:t>Here is where your ability to listen can help. When you hear about other results, it is your job to understand what these data tell you about the SANS experiment.  You might need to learn a new language- study other analytic methods- ask colleagues for help. </a:t>
            </a:r>
          </a:p>
          <a:p>
            <a:endParaRPr lang="en-US" dirty="0"/>
          </a:p>
          <a:p>
            <a:r>
              <a:rPr lang="en-US" dirty="0"/>
              <a:t>Combining techniques is a base case in todays world</a:t>
            </a:r>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15</a:t>
            </a:fld>
            <a:endParaRPr lang="en-US" dirty="0"/>
          </a:p>
        </p:txBody>
      </p:sp>
    </p:spTree>
    <p:extLst>
      <p:ext uri="{BB962C8B-B14F-4D97-AF65-F5344CB8AC3E}">
        <p14:creationId xmlns:p14="http://schemas.microsoft.com/office/powerpoint/2010/main" val="3262755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 example of combing energetics from Mote-Carlo simulations of monoclonal antibodies with SANS</a:t>
            </a:r>
          </a:p>
          <a:p>
            <a:endParaRPr lang="en-US" dirty="0"/>
          </a:p>
          <a:p>
            <a:r>
              <a:rPr lang="en-US" dirty="0"/>
              <a:t>WE start with 8 candidate structures. Energetics then reduce that by half- to 4</a:t>
            </a:r>
          </a:p>
        </p:txBody>
      </p:sp>
      <p:sp>
        <p:nvSpPr>
          <p:cNvPr id="4" name="Slide Number Placeholder 3"/>
          <p:cNvSpPr>
            <a:spLocks noGrp="1"/>
          </p:cNvSpPr>
          <p:nvPr>
            <p:ph type="sldNum" sz="quarter" idx="5"/>
          </p:nvPr>
        </p:nvSpPr>
        <p:spPr/>
        <p:txBody>
          <a:bodyPr/>
          <a:lstStyle/>
          <a:p>
            <a:fld id="{11FC75EF-3A1C-42F7-9002-11B9D4457449}" type="slidenum">
              <a:rPr lang="en-US" smtClean="0"/>
              <a:t>16</a:t>
            </a:fld>
            <a:endParaRPr lang="en-US"/>
          </a:p>
        </p:txBody>
      </p:sp>
    </p:spTree>
    <p:extLst>
      <p:ext uri="{BB962C8B-B14F-4D97-AF65-F5344CB8AC3E}">
        <p14:creationId xmlns:p14="http://schemas.microsoft.com/office/powerpoint/2010/main" val="1925733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17</a:t>
            </a:fld>
            <a:endParaRPr lang="en-US" dirty="0"/>
          </a:p>
        </p:txBody>
      </p:sp>
    </p:spTree>
    <p:extLst>
      <p:ext uri="{BB962C8B-B14F-4D97-AF65-F5344CB8AC3E}">
        <p14:creationId xmlns:p14="http://schemas.microsoft.com/office/powerpoint/2010/main" val="4019034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Ryan’s structure factor that </a:t>
            </a:r>
            <a:r>
              <a:rPr lang="en-US" dirty="0" err="1"/>
              <a:t>descrbes</a:t>
            </a:r>
            <a:r>
              <a:rPr lang="en-US" dirty="0"/>
              <a:t> inter-particle scattering- here it is as we increase </a:t>
            </a:r>
            <a:r>
              <a:rPr lang="en-US" dirty="0" err="1"/>
              <a:t>mAbs</a:t>
            </a:r>
            <a:r>
              <a:rPr lang="en-US" dirty="0"/>
              <a:t> concentration</a:t>
            </a:r>
          </a:p>
          <a:p>
            <a:endParaRPr lang="en-US" dirty="0"/>
          </a:p>
          <a:p>
            <a:r>
              <a:rPr lang="en-US" dirty="0"/>
              <a:t>WE are using neutrons to help determine the solution structure as we increase dug concentration towards actual concentrations for formulation</a:t>
            </a:r>
          </a:p>
        </p:txBody>
      </p:sp>
      <p:sp>
        <p:nvSpPr>
          <p:cNvPr id="4" name="Slide Number Placeholder 3"/>
          <p:cNvSpPr>
            <a:spLocks noGrp="1"/>
          </p:cNvSpPr>
          <p:nvPr>
            <p:ph type="sldNum" sz="quarter" idx="5"/>
          </p:nvPr>
        </p:nvSpPr>
        <p:spPr/>
        <p:txBody>
          <a:bodyPr/>
          <a:lstStyle/>
          <a:p>
            <a:fld id="{11FC75EF-3A1C-42F7-9002-11B9D4457449}" type="slidenum">
              <a:rPr lang="en-US" smtClean="0"/>
              <a:t>18</a:t>
            </a:fld>
            <a:endParaRPr lang="en-US"/>
          </a:p>
        </p:txBody>
      </p:sp>
    </p:spTree>
    <p:extLst>
      <p:ext uri="{BB962C8B-B14F-4D97-AF65-F5344CB8AC3E}">
        <p14:creationId xmlns:p14="http://schemas.microsoft.com/office/powerpoint/2010/main" val="2563474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Storage conditions are of interest for protein based therapies but also for vaccines as we recall for the Covid-19 vaccines.  Drug formulations are often stored in concentrated form and even final DP can be at high concentration.</a:t>
            </a:r>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19</a:t>
            </a:fld>
            <a:endParaRPr lang="en-US" dirty="0"/>
          </a:p>
        </p:txBody>
      </p:sp>
    </p:spTree>
    <p:extLst>
      <p:ext uri="{BB962C8B-B14F-4D97-AF65-F5344CB8AC3E}">
        <p14:creationId xmlns:p14="http://schemas.microsoft.com/office/powerpoint/2010/main" val="1742078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using neutron scattering for include ExxonMobil, Dow Chemical and PPG Industries in the chemicals and gases industry, Coherent Corp. and Raychem in the electrical equipment industry, and Intel and Texas Instruments in the semiconductor industry.</a:t>
            </a:r>
          </a:p>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2</a:t>
            </a:fld>
            <a:endParaRPr lang="en-US"/>
          </a:p>
        </p:txBody>
      </p:sp>
    </p:spTree>
    <p:extLst>
      <p:ext uri="{BB962C8B-B14F-4D97-AF65-F5344CB8AC3E}">
        <p14:creationId xmlns:p14="http://schemas.microsoft.com/office/powerpoint/2010/main" val="9426542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formulations are primary water based. When ice forms it pushes the polymer solution into an even more concentrated liquid.</a:t>
            </a:r>
          </a:p>
          <a:p>
            <a:endParaRPr lang="en-US" dirty="0"/>
          </a:p>
          <a:p>
            <a:r>
              <a:rPr lang="en-US" dirty="0"/>
              <a:t>Use neutron methods we can look at the concentrated solution polymer chain configuration. These have been used to test the stability of proteins after addition of stabilizing agents</a:t>
            </a:r>
          </a:p>
          <a:p>
            <a:endParaRPr lang="en-US" dirty="0"/>
          </a:p>
          <a:p>
            <a:r>
              <a:rPr lang="en-US" dirty="0"/>
              <a:t>Both in situ and time depend effects can be measured by using neutron scattering</a:t>
            </a:r>
          </a:p>
        </p:txBody>
      </p:sp>
    </p:spTree>
    <p:extLst>
      <p:ext uri="{BB962C8B-B14F-4D97-AF65-F5344CB8AC3E}">
        <p14:creationId xmlns:p14="http://schemas.microsoft.com/office/powerpoint/2010/main" val="3660048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Synthesis and processing involves a reactor whose surface can interact</a:t>
            </a:r>
          </a:p>
          <a:p>
            <a:endParaRPr lang="en-US" dirty="0"/>
          </a:p>
          <a:p>
            <a:r>
              <a:rPr lang="en-US" dirty="0"/>
              <a:t>This interaction can be measured with reflectivity and various additive formulations test to examine how to minimize the effects</a:t>
            </a:r>
          </a:p>
          <a:p>
            <a:endParaRPr lang="en-US" dirty="0"/>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21</a:t>
            </a:fld>
            <a:endParaRPr lang="en-US" dirty="0"/>
          </a:p>
        </p:txBody>
      </p:sp>
    </p:spTree>
    <p:extLst>
      <p:ext uri="{BB962C8B-B14F-4D97-AF65-F5344CB8AC3E}">
        <p14:creationId xmlns:p14="http://schemas.microsoft.com/office/powerpoint/2010/main" val="1552794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22</a:t>
            </a:fld>
            <a:endParaRPr lang="en-US" dirty="0"/>
          </a:p>
        </p:txBody>
      </p:sp>
    </p:spTree>
    <p:extLst>
      <p:ext uri="{BB962C8B-B14F-4D97-AF65-F5344CB8AC3E}">
        <p14:creationId xmlns:p14="http://schemas.microsoft.com/office/powerpoint/2010/main" val="10419132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FC75EF-3A1C-42F7-9002-11B9D4457449}" type="slidenum">
              <a:rPr lang="en-US" smtClean="0"/>
              <a:t>23</a:t>
            </a:fld>
            <a:endParaRPr lang="en-US"/>
          </a:p>
        </p:txBody>
      </p:sp>
    </p:spTree>
    <p:extLst>
      <p:ext uri="{BB962C8B-B14F-4D97-AF65-F5344CB8AC3E}">
        <p14:creationId xmlns:p14="http://schemas.microsoft.com/office/powerpoint/2010/main" val="2909233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5F2125-1E15-46D2-9E5A-CBFEE24FEC1E}" type="slidenum">
              <a:rPr lang="en-US" smtClean="0"/>
              <a:t>31</a:t>
            </a:fld>
            <a:endParaRPr lang="en-US"/>
          </a:p>
        </p:txBody>
      </p:sp>
    </p:spTree>
    <p:extLst>
      <p:ext uri="{BB962C8B-B14F-4D97-AF65-F5344CB8AC3E}">
        <p14:creationId xmlns:p14="http://schemas.microsoft.com/office/powerpoint/2010/main" val="4780624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5F2125-1E15-46D2-9E5A-CBFEE24FEC1E}" type="slidenum">
              <a:rPr lang="en-US" smtClean="0"/>
              <a:t>32</a:t>
            </a:fld>
            <a:endParaRPr lang="en-US"/>
          </a:p>
        </p:txBody>
      </p:sp>
    </p:spTree>
    <p:extLst>
      <p:ext uri="{BB962C8B-B14F-4D97-AF65-F5344CB8AC3E}">
        <p14:creationId xmlns:p14="http://schemas.microsoft.com/office/powerpoint/2010/main" val="2845139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45F2125-1E15-46D2-9E5A-CBFEE24FEC1E}" type="slidenum">
              <a:rPr lang="en-US" smtClean="0"/>
              <a:t>33</a:t>
            </a:fld>
            <a:endParaRPr lang="en-US"/>
          </a:p>
        </p:txBody>
      </p:sp>
    </p:spTree>
    <p:extLst>
      <p:ext uri="{BB962C8B-B14F-4D97-AF65-F5344CB8AC3E}">
        <p14:creationId xmlns:p14="http://schemas.microsoft.com/office/powerpoint/2010/main" val="2167518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C52E74-ED92-4E33-95B3-E50292C96D80}" type="slidenum">
              <a:rPr lang="en-US" smtClean="0"/>
              <a:pPr>
                <a:defRPr/>
              </a:pPr>
              <a:t>34</a:t>
            </a:fld>
            <a:endParaRPr lang="en-US" dirty="0"/>
          </a:p>
        </p:txBody>
      </p:sp>
    </p:spTree>
    <p:extLst>
      <p:ext uri="{BB962C8B-B14F-4D97-AF65-F5344CB8AC3E}">
        <p14:creationId xmlns:p14="http://schemas.microsoft.com/office/powerpoint/2010/main" val="2209862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3</a:t>
            </a:fld>
            <a:endParaRPr lang="en-US" dirty="0"/>
          </a:p>
        </p:txBody>
      </p:sp>
    </p:spTree>
    <p:extLst>
      <p:ext uri="{BB962C8B-B14F-4D97-AF65-F5344CB8AC3E}">
        <p14:creationId xmlns:p14="http://schemas.microsoft.com/office/powerpoint/2010/main" val="752526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Polarized neutron reflectometry helped establish how magnetization is distributed through the nanometer-scale layers used in </a:t>
            </a:r>
            <a:r>
              <a:rPr lang="en-US" b="1" dirty="0"/>
              <a:t>giant magnetoresistance (GMR)</a:t>
            </a:r>
            <a:r>
              <a:rPr lang="en-US" dirty="0"/>
              <a:t> devices. GMR structures contain alternating magnetic and nonmagnetic conducting layers; their electrical resistance changes strongly when the magnetizations of neighboring magnetic layers switch between parallel and antiparallel alignment. </a:t>
            </a:r>
          </a:p>
          <a:p>
            <a:r>
              <a:rPr lang="en-US" dirty="0"/>
              <a:t>The key technical contribution of polarized neutrons was their ability to measure, nondestructively and with depth resolution: the thickness and magnetic moment of each buried layer, </a:t>
            </a:r>
          </a:p>
          <a:p>
            <a:r>
              <a:rPr lang="en-US" dirty="0"/>
              <a:t>whether adjacent magnetic layers were parallel or antiparallel, </a:t>
            </a:r>
          </a:p>
          <a:p>
            <a:r>
              <a:rPr lang="en-US" dirty="0"/>
              <a:t>the strength of magnetic coupling across the nonmagnetic spacer, </a:t>
            </a:r>
          </a:p>
          <a:p>
            <a:r>
              <a:rPr lang="en-US" dirty="0"/>
              <a:t>interfacial roughness, intermixing, and magnetically “dead” regions. </a:t>
            </a:r>
          </a:p>
          <a:p>
            <a:r>
              <a:rPr lang="en-US" dirty="0"/>
              <a:t>This information allowed researchers to optimize layer thicknesses and interfaces so that very small magnetic fields from densely packed recorded bits produced a large, reliable resistance change in the read head. The resulting GMR sensors could read much smaller bits, sharply increasing areal storage density and lowering the cost per gigabyte. The report therefore describes polarized neutron reflectometry as the technique of choice for understanding the individual nanolayers required for high-density GMR recording. </a:t>
            </a:r>
          </a:p>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4</a:t>
            </a:fld>
            <a:endParaRPr lang="en-US" dirty="0"/>
          </a:p>
        </p:txBody>
      </p:sp>
    </p:spTree>
    <p:extLst>
      <p:ext uri="{BB962C8B-B14F-4D97-AF65-F5344CB8AC3E}">
        <p14:creationId xmlns:p14="http://schemas.microsoft.com/office/powerpoint/2010/main" val="3985065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the properties of neurons you heard yesterday and you can begin to see why they are useful in industry</a:t>
            </a:r>
          </a:p>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5</a:t>
            </a:fld>
            <a:endParaRPr lang="en-US"/>
          </a:p>
        </p:txBody>
      </p:sp>
    </p:spTree>
    <p:extLst>
      <p:ext uri="{BB962C8B-B14F-4D97-AF65-F5344CB8AC3E}">
        <p14:creationId xmlns:p14="http://schemas.microsoft.com/office/powerpoint/2010/main" val="144617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simple examples can help you develop a skill which is key- hearing other’s problems and perhaps their language and creating a plan to solve those problems.</a:t>
            </a:r>
          </a:p>
          <a:p>
            <a:endParaRPr lang="en-US" dirty="0"/>
          </a:p>
          <a:p>
            <a:r>
              <a:rPr lang="en-US" dirty="0"/>
              <a:t> You might need to learn a entirely new technical language outside your science background</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1FC75EF-3A1C-42F7-9002-11B9D4457449}" type="slidenum">
              <a:rPr lang="en-US" smtClean="0"/>
              <a:t>6</a:t>
            </a:fld>
            <a:endParaRPr lang="en-US"/>
          </a:p>
        </p:txBody>
      </p:sp>
    </p:spTree>
    <p:extLst>
      <p:ext uri="{BB962C8B-B14F-4D97-AF65-F5344CB8AC3E}">
        <p14:creationId xmlns:p14="http://schemas.microsoft.com/office/powerpoint/2010/main" val="1382260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have had experience obtaining beamtime thru proposals.</a:t>
            </a:r>
          </a:p>
          <a:p>
            <a:endParaRPr lang="en-US" dirty="0"/>
          </a:p>
          <a:p>
            <a:r>
              <a:rPr lang="en-US" dirty="0"/>
              <a:t>Industry needs can be too immediate to go thru the uncertainty and delay of obtaining beam time </a:t>
            </a:r>
          </a:p>
          <a:p>
            <a:endParaRPr lang="en-US" dirty="0"/>
          </a:p>
          <a:p>
            <a:r>
              <a:rPr lang="en-US" dirty="0"/>
              <a:t>A few years back we invented a mechanism to facility industrial use- </a:t>
            </a:r>
            <a:r>
              <a:rPr lang="en-US" dirty="0" err="1"/>
              <a:t>nSoft</a:t>
            </a:r>
            <a:r>
              <a:rPr lang="en-US" dirty="0"/>
              <a:t>- aimed at </a:t>
            </a:r>
            <a:r>
              <a:rPr lang="en-US" dirty="0" err="1"/>
              <a:t>solft</a:t>
            </a:r>
            <a:r>
              <a:rPr lang="en-US" dirty="0"/>
              <a:t>-matter problems</a:t>
            </a:r>
          </a:p>
          <a:p>
            <a:endParaRPr lang="en-US" dirty="0"/>
          </a:p>
          <a:p>
            <a:r>
              <a:rPr lang="en-US" dirty="0"/>
              <a:t>Now, we are broadening the science areas and adding new partners thru </a:t>
            </a:r>
            <a:r>
              <a:rPr lang="en-US" dirty="0" err="1"/>
              <a:t>nMat</a:t>
            </a:r>
            <a:r>
              <a:rPr lang="en-US" dirty="0"/>
              <a:t>.</a:t>
            </a:r>
          </a:p>
          <a:p>
            <a:endParaRPr lang="en-US" dirty="0"/>
          </a:p>
          <a:p>
            <a:endParaRPr lang="en-US" dirty="0"/>
          </a:p>
          <a:p>
            <a:r>
              <a:rPr lang="en-US" dirty="0"/>
              <a:t>When you find yourselves in an industrial position. Give the Director Jonathan a call to see how that project you have in mind can be accommodated</a:t>
            </a:r>
          </a:p>
          <a:p>
            <a:endParaRPr lang="en-US" dirty="0"/>
          </a:p>
          <a:p>
            <a:r>
              <a:rPr lang="en-US" dirty="0"/>
              <a:t>Now lets turn to some examples.</a:t>
            </a:r>
          </a:p>
        </p:txBody>
      </p:sp>
      <p:sp>
        <p:nvSpPr>
          <p:cNvPr id="4" name="Slide Number Placeholder 3"/>
          <p:cNvSpPr>
            <a:spLocks noGrp="1"/>
          </p:cNvSpPr>
          <p:nvPr>
            <p:ph type="sldNum" sz="quarter" idx="5"/>
          </p:nvPr>
        </p:nvSpPr>
        <p:spPr/>
        <p:txBody>
          <a:bodyPr/>
          <a:lstStyle/>
          <a:p>
            <a:fld id="{11FC75EF-3A1C-42F7-9002-11B9D4457449}" type="slidenum">
              <a:rPr lang="en-US" smtClean="0"/>
              <a:t>7</a:t>
            </a:fld>
            <a:endParaRPr lang="en-US" dirty="0"/>
          </a:p>
        </p:txBody>
      </p:sp>
    </p:spTree>
    <p:extLst>
      <p:ext uri="{BB962C8B-B14F-4D97-AF65-F5344CB8AC3E}">
        <p14:creationId xmlns:p14="http://schemas.microsoft.com/office/powerpoint/2010/main" val="146109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FC75EF-3A1C-42F7-9002-11B9D4457449}" type="slidenum">
              <a:rPr lang="en-US" smtClean="0"/>
              <a:t>8</a:t>
            </a:fld>
            <a:endParaRPr lang="en-US"/>
          </a:p>
        </p:txBody>
      </p:sp>
    </p:spTree>
    <p:extLst>
      <p:ext uri="{BB962C8B-B14F-4D97-AF65-F5344CB8AC3E}">
        <p14:creationId xmlns:p14="http://schemas.microsoft.com/office/powerpoint/2010/main" val="1710100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on a cold day you start your diesel truck, car, bus etc. It might operate briefly then shut down. Classic behavior for wax crystal separates blocking the fuel filter an a cold overnight.</a:t>
            </a:r>
          </a:p>
          <a:p>
            <a:endParaRPr lang="en-US" dirty="0"/>
          </a:p>
          <a:p>
            <a:r>
              <a:rPr lang="en-US" dirty="0"/>
              <a:t>It’s hard to fight thermodynamics, so we learned to control the kinetics of crystal grown- working great until higher wax fuels came on market. Then the reliable technology of Ethylene vinyl acetate did not work.</a:t>
            </a:r>
          </a:p>
          <a:p>
            <a:endParaRPr lang="en-US" dirty="0"/>
          </a:p>
          <a:p>
            <a:r>
              <a:rPr lang="en-US" dirty="0"/>
              <a:t>We listened to the polymer chemists and fuel formulators to hear about their experience with this random co-polymer . Longer ethylene runs are better- up to point . Branching is good unless too high ETC</a:t>
            </a:r>
          </a:p>
          <a:p>
            <a:endParaRPr lang="en-US" dirty="0"/>
          </a:p>
          <a:p>
            <a:r>
              <a:rPr lang="en-US" dirty="0"/>
              <a:t>Comb polymers had shown some promise, especially if side chains were similar to carbon number of alkanes</a:t>
            </a:r>
          </a:p>
          <a:p>
            <a:endParaRPr lang="en-US" dirty="0"/>
          </a:p>
          <a:p>
            <a:r>
              <a:rPr lang="en-US" dirty="0"/>
              <a:t>Any commercial package would be less than 400 ppm</a:t>
            </a:r>
          </a:p>
        </p:txBody>
      </p:sp>
      <p:sp>
        <p:nvSpPr>
          <p:cNvPr id="4" name="Slide Number Placeholder 3"/>
          <p:cNvSpPr>
            <a:spLocks noGrp="1"/>
          </p:cNvSpPr>
          <p:nvPr>
            <p:ph type="sldNum" sz="quarter" idx="5"/>
          </p:nvPr>
        </p:nvSpPr>
        <p:spPr/>
        <p:txBody>
          <a:bodyPr/>
          <a:lstStyle/>
          <a:p>
            <a:fld id="{11FC75EF-3A1C-42F7-9002-11B9D4457449}" type="slidenum">
              <a:rPr lang="en-US" smtClean="0"/>
              <a:t>9</a:t>
            </a:fld>
            <a:endParaRPr lang="en-US" dirty="0"/>
          </a:p>
        </p:txBody>
      </p:sp>
    </p:spTree>
    <p:extLst>
      <p:ext uri="{BB962C8B-B14F-4D97-AF65-F5344CB8AC3E}">
        <p14:creationId xmlns:p14="http://schemas.microsoft.com/office/powerpoint/2010/main" val="2139289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B710-48FB-4B89-F2B1-D1F461D814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730819-AAD0-BA6E-E2FC-52429494AB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A82C90-3101-4116-FD22-282FF0B5D43C}"/>
              </a:ext>
            </a:extLst>
          </p:cNvPr>
          <p:cNvSpPr>
            <a:spLocks noGrp="1"/>
          </p:cNvSpPr>
          <p:nvPr>
            <p:ph type="dt" sz="half" idx="10"/>
          </p:nvPr>
        </p:nvSpPr>
        <p:spPr/>
        <p:txBody>
          <a:bodyPr/>
          <a:lstStyle/>
          <a:p>
            <a:fld id="{CCF8D7B2-84F8-4564-A96E-6D7E9F170271}" type="datetime1">
              <a:rPr lang="en-US" smtClean="0"/>
              <a:t>7/27/2026</a:t>
            </a:fld>
            <a:endParaRPr lang="en-US"/>
          </a:p>
        </p:txBody>
      </p:sp>
      <p:sp>
        <p:nvSpPr>
          <p:cNvPr id="5" name="Footer Placeholder 4">
            <a:extLst>
              <a:ext uri="{FF2B5EF4-FFF2-40B4-BE49-F238E27FC236}">
                <a16:creationId xmlns:a16="http://schemas.microsoft.com/office/drawing/2014/main" id="{DE459E4C-0394-0A8D-49F3-5DA4B9686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20B02-1E5A-1710-6F9F-2152B285FCD8}"/>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15593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8C65F-E9FD-E06F-85BC-EAFA6F95BF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59E102-B6E3-A179-1B5E-37EE068380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C572D-0D5C-8515-FED5-9427AD4254B8}"/>
              </a:ext>
            </a:extLst>
          </p:cNvPr>
          <p:cNvSpPr>
            <a:spLocks noGrp="1"/>
          </p:cNvSpPr>
          <p:nvPr>
            <p:ph type="dt" sz="half" idx="10"/>
          </p:nvPr>
        </p:nvSpPr>
        <p:spPr/>
        <p:txBody>
          <a:bodyPr/>
          <a:lstStyle/>
          <a:p>
            <a:fld id="{71F3653C-2543-4025-BB8E-640C7524EDAA}" type="datetime1">
              <a:rPr lang="en-US" smtClean="0"/>
              <a:t>7/27/2026</a:t>
            </a:fld>
            <a:endParaRPr lang="en-US"/>
          </a:p>
        </p:txBody>
      </p:sp>
      <p:sp>
        <p:nvSpPr>
          <p:cNvPr id="5" name="Footer Placeholder 4">
            <a:extLst>
              <a:ext uri="{FF2B5EF4-FFF2-40B4-BE49-F238E27FC236}">
                <a16:creationId xmlns:a16="http://schemas.microsoft.com/office/drawing/2014/main" id="{1EBF2433-BEC5-CEE4-4818-E3AB27330C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9070DD-7B90-7032-E391-232216BD966B}"/>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4186591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5660C2-1660-C229-2AAB-BB64966EC0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82FA34-F3E5-464F-3909-A1066A4BA4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373862-C285-B752-F0AF-95026D570151}"/>
              </a:ext>
            </a:extLst>
          </p:cNvPr>
          <p:cNvSpPr>
            <a:spLocks noGrp="1"/>
          </p:cNvSpPr>
          <p:nvPr>
            <p:ph type="dt" sz="half" idx="10"/>
          </p:nvPr>
        </p:nvSpPr>
        <p:spPr/>
        <p:txBody>
          <a:bodyPr/>
          <a:lstStyle/>
          <a:p>
            <a:fld id="{FCF6E4A5-54A0-4759-9E5E-EA502BA50034}" type="datetime1">
              <a:rPr lang="en-US" smtClean="0"/>
              <a:t>7/27/2026</a:t>
            </a:fld>
            <a:endParaRPr lang="en-US"/>
          </a:p>
        </p:txBody>
      </p:sp>
      <p:sp>
        <p:nvSpPr>
          <p:cNvPr id="5" name="Footer Placeholder 4">
            <a:extLst>
              <a:ext uri="{FF2B5EF4-FFF2-40B4-BE49-F238E27FC236}">
                <a16:creationId xmlns:a16="http://schemas.microsoft.com/office/drawing/2014/main" id="{A4DDD49F-BEA2-BD1B-B12B-80FD35CD4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01E7FF-0BE9-9AFA-F1D4-8042D1C7EE4F}"/>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1460038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0" name="Title Text"/>
          <p:cNvSpPr txBox="1">
            <a:spLocks noGrp="1"/>
          </p:cNvSpPr>
          <p:nvPr>
            <p:ph type="title"/>
          </p:nvPr>
        </p:nvSpPr>
        <p:spPr>
          <a:prstGeom prst="rect">
            <a:avLst/>
          </a:prstGeom>
        </p:spPr>
        <p:txBody>
          <a:bodyPr/>
          <a:lstStyle/>
          <a:p>
            <a:r>
              <a:t>Title Text</a:t>
            </a:r>
          </a:p>
        </p:txBody>
      </p:sp>
      <p:sp>
        <p:nvSpPr>
          <p:cNvPr id="41" name="Body Level One…"/>
          <p:cNvSpPr txBox="1">
            <a:spLocks noGrp="1"/>
          </p:cNvSpPr>
          <p:nvPr>
            <p:ph type="body" idx="1"/>
          </p:nvPr>
        </p:nvSpPr>
        <p:spPr>
          <a:xfrm>
            <a:off x="333375" y="2241352"/>
            <a:ext cx="11525250" cy="4107656"/>
          </a:xfrm>
          <a:prstGeom prst="rect">
            <a:avLst/>
          </a:prstGeom>
        </p:spPr>
        <p:txBody>
          <a:bodyPr/>
          <a:lstStyle>
            <a:lvl1pPr>
              <a:lnSpc>
                <a:spcPct val="100000"/>
              </a:lnSpc>
              <a:defRPr sz="2672">
                <a:solidFill>
                  <a:srgbClr val="535353"/>
                </a:solidFill>
              </a:defRPr>
            </a:lvl1pPr>
            <a:lvl2pPr>
              <a:lnSpc>
                <a:spcPct val="100000"/>
              </a:lnSpc>
              <a:defRPr sz="2672">
                <a:solidFill>
                  <a:srgbClr val="535353"/>
                </a:solidFill>
              </a:defRPr>
            </a:lvl2pPr>
            <a:lvl3pPr>
              <a:lnSpc>
                <a:spcPct val="100000"/>
              </a:lnSpc>
              <a:defRPr sz="2672">
                <a:solidFill>
                  <a:srgbClr val="535353"/>
                </a:solidFill>
              </a:defRPr>
            </a:lvl3pPr>
            <a:lvl4pPr>
              <a:lnSpc>
                <a:spcPct val="100000"/>
              </a:lnSpc>
              <a:defRPr sz="2672">
                <a:solidFill>
                  <a:srgbClr val="535353"/>
                </a:solidFill>
              </a:defRPr>
            </a:lvl4pPr>
            <a:lvl5pPr>
              <a:lnSpc>
                <a:spcPct val="100000"/>
              </a:lnSpc>
              <a:defRPr sz="2672">
                <a:solidFill>
                  <a:srgbClr val="535353"/>
                </a:solidFill>
              </a:defRPr>
            </a:lvl5pPr>
          </a:lstStyle>
          <a:p>
            <a:r>
              <a:t>Body Level One</a:t>
            </a:r>
          </a:p>
          <a:p>
            <a:pPr lvl="1"/>
            <a:r>
              <a:t>Body Level Two</a:t>
            </a:r>
          </a:p>
          <a:p>
            <a:pPr lvl="2"/>
            <a:r>
              <a:t>Body Level Three</a:t>
            </a:r>
          </a:p>
          <a:p>
            <a:pPr lvl="3"/>
            <a:r>
              <a:t>Body Level Four</a:t>
            </a:r>
          </a:p>
          <a:p>
            <a:pPr lvl="4"/>
            <a:r>
              <a:t>Body Level Five</a:t>
            </a:r>
          </a:p>
        </p:txBody>
      </p:sp>
      <p:sp>
        <p:nvSpPr>
          <p:cNvPr id="42" name="Slide Number"/>
          <p:cNvSpPr txBox="1">
            <a:spLocks noGrp="1"/>
          </p:cNvSpPr>
          <p:nvPr>
            <p:ph type="sldNum" sz="quarter" idx="2"/>
          </p:nvPr>
        </p:nvSpPr>
        <p:spPr>
          <a:xfrm>
            <a:off x="8610600" y="6356350"/>
            <a:ext cx="2743200" cy="36512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6170570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6192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Only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
        <p:nvSpPr>
          <p:cNvPr id="3" name="TextBox 2">
            <a:extLst>
              <a:ext uri="{FF2B5EF4-FFF2-40B4-BE49-F238E27FC236}">
                <a16:creationId xmlns:a16="http://schemas.microsoft.com/office/drawing/2014/main" id="{70910DF1-8868-2B84-B8EE-3B286253F6CC}"/>
              </a:ext>
            </a:extLst>
          </p:cNvPr>
          <p:cNvSpPr txBox="1"/>
          <p:nvPr userDrawn="1"/>
        </p:nvSpPr>
        <p:spPr>
          <a:xfrm>
            <a:off x="11125212" y="6123543"/>
            <a:ext cx="457176" cy="369332"/>
          </a:xfrm>
          <a:prstGeom prst="rect">
            <a:avLst/>
          </a:prstGeom>
          <a:noFill/>
        </p:spPr>
        <p:txBody>
          <a:bodyPr wrap="none" rtlCol="0">
            <a:spAutoFit/>
          </a:bodyPr>
          <a:lstStyle/>
          <a:p>
            <a:fld id="{851FCD74-00F0-441C-A340-19590964B451}" type="slidenum">
              <a:rPr lang="en-US" smtClean="0"/>
              <a:t>‹#›</a:t>
            </a:fld>
            <a:endParaRPr lang="en-US" dirty="0"/>
          </a:p>
        </p:txBody>
      </p:sp>
    </p:spTree>
    <p:extLst>
      <p:ext uri="{BB962C8B-B14F-4D97-AF65-F5344CB8AC3E}">
        <p14:creationId xmlns:p14="http://schemas.microsoft.com/office/powerpoint/2010/main" val="4019913079"/>
      </p:ext>
    </p:extLst>
  </p:cSld>
  <p:clrMapOvr>
    <a:masterClrMapping/>
  </p:clrMapOvr>
  <p:transition>
    <p:fade/>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8469A-5938-1E3C-7667-D2DA9FFAE5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3325DF-8C1E-7D9D-1B7B-62C796C26F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1FA854-8FDD-AEC1-7C96-8E2A1FB827CE}"/>
              </a:ext>
            </a:extLst>
          </p:cNvPr>
          <p:cNvSpPr>
            <a:spLocks noGrp="1"/>
          </p:cNvSpPr>
          <p:nvPr>
            <p:ph type="dt" sz="half" idx="10"/>
          </p:nvPr>
        </p:nvSpPr>
        <p:spPr/>
        <p:txBody>
          <a:bodyPr/>
          <a:lstStyle/>
          <a:p>
            <a:fld id="{E4188E06-2997-438B-A848-6B0586D07BE7}" type="datetime1">
              <a:rPr lang="en-US" smtClean="0"/>
              <a:t>7/27/2026</a:t>
            </a:fld>
            <a:endParaRPr lang="en-US"/>
          </a:p>
        </p:txBody>
      </p:sp>
      <p:sp>
        <p:nvSpPr>
          <p:cNvPr id="5" name="Footer Placeholder 4">
            <a:extLst>
              <a:ext uri="{FF2B5EF4-FFF2-40B4-BE49-F238E27FC236}">
                <a16:creationId xmlns:a16="http://schemas.microsoft.com/office/drawing/2014/main" id="{110B819A-4048-DE3D-4FF4-30B576086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13653-A5A3-741A-B46B-9479E5D9D972}"/>
              </a:ext>
            </a:extLst>
          </p:cNvPr>
          <p:cNvSpPr>
            <a:spLocks noGrp="1"/>
          </p:cNvSpPr>
          <p:nvPr>
            <p:ph type="sldNum" sz="quarter" idx="12"/>
          </p:nvPr>
        </p:nvSpPr>
        <p:spPr/>
        <p:txBody>
          <a:bodyPr/>
          <a:lstStyle>
            <a:lvl1pPr>
              <a:defRPr sz="1400" b="1"/>
            </a:lvl1pPr>
          </a:lstStyle>
          <a:p>
            <a:fld id="{337805DB-AA52-4CDB-BC8E-C020D0E2C42D}" type="slidenum">
              <a:rPr lang="en-US" smtClean="0"/>
              <a:pPr/>
              <a:t>‹#›</a:t>
            </a:fld>
            <a:endParaRPr lang="en-US" b="1"/>
          </a:p>
        </p:txBody>
      </p:sp>
    </p:spTree>
    <p:extLst>
      <p:ext uri="{BB962C8B-B14F-4D97-AF65-F5344CB8AC3E}">
        <p14:creationId xmlns:p14="http://schemas.microsoft.com/office/powerpoint/2010/main" val="122281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ED23-839D-DF01-F76D-2BCAE28B7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CE06D2-0EC6-4F03-26A3-3AA8489AFE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ACBD-0437-F53B-73E1-ABB8A62870A7}"/>
              </a:ext>
            </a:extLst>
          </p:cNvPr>
          <p:cNvSpPr>
            <a:spLocks noGrp="1"/>
          </p:cNvSpPr>
          <p:nvPr>
            <p:ph type="dt" sz="half" idx="10"/>
          </p:nvPr>
        </p:nvSpPr>
        <p:spPr/>
        <p:txBody>
          <a:bodyPr/>
          <a:lstStyle/>
          <a:p>
            <a:fld id="{BA4C068F-C337-47F1-91DE-22837F20D2D5}" type="datetime1">
              <a:rPr lang="en-US" smtClean="0"/>
              <a:t>7/27/2026</a:t>
            </a:fld>
            <a:endParaRPr lang="en-US"/>
          </a:p>
        </p:txBody>
      </p:sp>
      <p:sp>
        <p:nvSpPr>
          <p:cNvPr id="5" name="Footer Placeholder 4">
            <a:extLst>
              <a:ext uri="{FF2B5EF4-FFF2-40B4-BE49-F238E27FC236}">
                <a16:creationId xmlns:a16="http://schemas.microsoft.com/office/drawing/2014/main" id="{39DA5427-92F2-C3AB-1D4B-3C522DA3D8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5945C5-12B4-8B9B-7004-BA36BB49C7FE}"/>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268599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8B8E0-93A6-516D-829C-E03C0DBED9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A14350-9DCC-4868-3A89-44FCB5F4B2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E9FF78-4B32-B4BB-7F9E-9318C2C191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3E093A-F506-7B78-578B-F21759540FC7}"/>
              </a:ext>
            </a:extLst>
          </p:cNvPr>
          <p:cNvSpPr>
            <a:spLocks noGrp="1"/>
          </p:cNvSpPr>
          <p:nvPr>
            <p:ph type="dt" sz="half" idx="10"/>
          </p:nvPr>
        </p:nvSpPr>
        <p:spPr/>
        <p:txBody>
          <a:bodyPr/>
          <a:lstStyle/>
          <a:p>
            <a:fld id="{D55AA055-B378-4B10-BDDA-10B5522FE7E2}" type="datetime1">
              <a:rPr lang="en-US" smtClean="0"/>
              <a:t>7/27/2026</a:t>
            </a:fld>
            <a:endParaRPr lang="en-US"/>
          </a:p>
        </p:txBody>
      </p:sp>
      <p:sp>
        <p:nvSpPr>
          <p:cNvPr id="6" name="Footer Placeholder 5">
            <a:extLst>
              <a:ext uri="{FF2B5EF4-FFF2-40B4-BE49-F238E27FC236}">
                <a16:creationId xmlns:a16="http://schemas.microsoft.com/office/drawing/2014/main" id="{2DAAEA8B-8009-EE6F-19E2-52520E60F2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416F7B-D8D1-3319-E50B-17EA040833A7}"/>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39746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59C15-D9A3-7EB2-A200-7A34FDAB420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E8246D-FA87-F79B-B421-52429F018D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5D27BA-BDFA-3CF1-2540-30D634BCBC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DF1C08-6C09-0CD5-0607-BFBF2F426D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9C319C-D4DE-F299-1FED-350025CEF3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6F7A98-8BEB-824F-3CA7-2E8779D0B30D}"/>
              </a:ext>
            </a:extLst>
          </p:cNvPr>
          <p:cNvSpPr>
            <a:spLocks noGrp="1"/>
          </p:cNvSpPr>
          <p:nvPr>
            <p:ph type="dt" sz="half" idx="10"/>
          </p:nvPr>
        </p:nvSpPr>
        <p:spPr/>
        <p:txBody>
          <a:bodyPr/>
          <a:lstStyle/>
          <a:p>
            <a:fld id="{FF57BD04-965A-4BB4-86FC-B3A883FE40D0}" type="datetime1">
              <a:rPr lang="en-US" smtClean="0"/>
              <a:t>7/27/2026</a:t>
            </a:fld>
            <a:endParaRPr lang="en-US"/>
          </a:p>
        </p:txBody>
      </p:sp>
      <p:sp>
        <p:nvSpPr>
          <p:cNvPr id="8" name="Footer Placeholder 7">
            <a:extLst>
              <a:ext uri="{FF2B5EF4-FFF2-40B4-BE49-F238E27FC236}">
                <a16:creationId xmlns:a16="http://schemas.microsoft.com/office/drawing/2014/main" id="{B61DDEDB-C3E5-4C8E-8781-CC0356EE4E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1D92A2-AF17-B264-7608-625F2928100A}"/>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973192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3021-5DF0-A14C-F5AF-5B198EA11066}"/>
              </a:ext>
            </a:extLst>
          </p:cNvPr>
          <p:cNvSpPr>
            <a:spLocks noGrp="1"/>
          </p:cNvSpPr>
          <p:nvPr>
            <p:ph type="title"/>
          </p:nvPr>
        </p:nvSpPr>
        <p:spPr/>
        <p:txBody>
          <a:bodyPr/>
          <a:lstStyle>
            <a:lvl1pPr>
              <a:defRPr b="1"/>
            </a:lvl1pPr>
          </a:lstStyle>
          <a:p>
            <a:r>
              <a:rPr lang="en-US"/>
              <a:t>Click to edit Master title style</a:t>
            </a:r>
          </a:p>
        </p:txBody>
      </p:sp>
      <p:sp>
        <p:nvSpPr>
          <p:cNvPr id="3" name="Date Placeholder 2">
            <a:extLst>
              <a:ext uri="{FF2B5EF4-FFF2-40B4-BE49-F238E27FC236}">
                <a16:creationId xmlns:a16="http://schemas.microsoft.com/office/drawing/2014/main" id="{02866A2F-2923-C091-7CDC-499A47719D6E}"/>
              </a:ext>
            </a:extLst>
          </p:cNvPr>
          <p:cNvSpPr>
            <a:spLocks noGrp="1"/>
          </p:cNvSpPr>
          <p:nvPr>
            <p:ph type="dt" sz="half" idx="10"/>
          </p:nvPr>
        </p:nvSpPr>
        <p:spPr/>
        <p:txBody>
          <a:bodyPr/>
          <a:lstStyle/>
          <a:p>
            <a:fld id="{98EF108E-A9FF-4A71-982F-C6EA018BE03C}" type="datetime1">
              <a:rPr lang="en-US" smtClean="0"/>
              <a:t>7/27/2026</a:t>
            </a:fld>
            <a:endParaRPr lang="en-US"/>
          </a:p>
        </p:txBody>
      </p:sp>
      <p:sp>
        <p:nvSpPr>
          <p:cNvPr id="4" name="Footer Placeholder 3">
            <a:extLst>
              <a:ext uri="{FF2B5EF4-FFF2-40B4-BE49-F238E27FC236}">
                <a16:creationId xmlns:a16="http://schemas.microsoft.com/office/drawing/2014/main" id="{AA841DA3-DAA8-2008-B6EB-ED44E6A7E3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E9B30D-544B-BE76-110C-E54209873615}"/>
              </a:ext>
            </a:extLst>
          </p:cNvPr>
          <p:cNvSpPr>
            <a:spLocks noGrp="1"/>
          </p:cNvSpPr>
          <p:nvPr>
            <p:ph type="sldNum" sz="quarter" idx="12"/>
          </p:nvPr>
        </p:nvSpPr>
        <p:spPr/>
        <p:txBody>
          <a:bodyPr/>
          <a:lstStyle>
            <a:lvl1pPr>
              <a:defRPr sz="1800" b="1"/>
            </a:lvl1pPr>
          </a:lstStyle>
          <a:p>
            <a:fld id="{337805DB-AA52-4CDB-BC8E-C020D0E2C42D}" type="slidenum">
              <a:rPr lang="en-US" smtClean="0"/>
              <a:pPr/>
              <a:t>‹#›</a:t>
            </a:fld>
            <a:endParaRPr lang="en-US" sz="1800"/>
          </a:p>
        </p:txBody>
      </p:sp>
    </p:spTree>
    <p:extLst>
      <p:ext uri="{BB962C8B-B14F-4D97-AF65-F5344CB8AC3E}">
        <p14:creationId xmlns:p14="http://schemas.microsoft.com/office/powerpoint/2010/main" val="206174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CD47F6-E50F-2FBC-67FF-69061ABE351B}"/>
              </a:ext>
            </a:extLst>
          </p:cNvPr>
          <p:cNvSpPr>
            <a:spLocks noGrp="1"/>
          </p:cNvSpPr>
          <p:nvPr>
            <p:ph type="dt" sz="half" idx="10"/>
          </p:nvPr>
        </p:nvSpPr>
        <p:spPr/>
        <p:txBody>
          <a:bodyPr/>
          <a:lstStyle/>
          <a:p>
            <a:fld id="{47E16E3F-307E-4787-8CD1-606218EBB55B}" type="datetime1">
              <a:rPr lang="en-US" smtClean="0"/>
              <a:t>7/27/2026</a:t>
            </a:fld>
            <a:endParaRPr lang="en-US"/>
          </a:p>
        </p:txBody>
      </p:sp>
      <p:sp>
        <p:nvSpPr>
          <p:cNvPr id="3" name="Footer Placeholder 2">
            <a:extLst>
              <a:ext uri="{FF2B5EF4-FFF2-40B4-BE49-F238E27FC236}">
                <a16:creationId xmlns:a16="http://schemas.microsoft.com/office/drawing/2014/main" id="{4238F62F-F630-3AB2-C095-5AC5A16E70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83F3E3-A9DC-3F01-9322-854330EB7819}"/>
              </a:ext>
            </a:extLst>
          </p:cNvPr>
          <p:cNvSpPr>
            <a:spLocks noGrp="1"/>
          </p:cNvSpPr>
          <p:nvPr>
            <p:ph type="sldNum" sz="quarter" idx="12"/>
          </p:nvPr>
        </p:nvSpPr>
        <p:spPr/>
        <p:txBody>
          <a:bodyPr/>
          <a:lstStyle>
            <a:lvl1pPr>
              <a:defRPr sz="1800" b="1"/>
            </a:lvl1pPr>
          </a:lstStyle>
          <a:p>
            <a:fld id="{337805DB-AA52-4CDB-BC8E-C020D0E2C42D}" type="slidenum">
              <a:rPr lang="en-US" smtClean="0"/>
              <a:pPr/>
              <a:t>‹#›</a:t>
            </a:fld>
            <a:endParaRPr lang="en-US" b="1"/>
          </a:p>
        </p:txBody>
      </p:sp>
    </p:spTree>
    <p:extLst>
      <p:ext uri="{BB962C8B-B14F-4D97-AF65-F5344CB8AC3E}">
        <p14:creationId xmlns:p14="http://schemas.microsoft.com/office/powerpoint/2010/main" val="930156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D9EBD-1C9C-A02C-C98C-59D68CC882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63F49F-3919-1D76-520A-3A6F7463D2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141A71-9075-7D7B-9374-DDF0095D0D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566294-704A-60C7-0E08-74543EF594A6}"/>
              </a:ext>
            </a:extLst>
          </p:cNvPr>
          <p:cNvSpPr>
            <a:spLocks noGrp="1"/>
          </p:cNvSpPr>
          <p:nvPr>
            <p:ph type="dt" sz="half" idx="10"/>
          </p:nvPr>
        </p:nvSpPr>
        <p:spPr/>
        <p:txBody>
          <a:bodyPr/>
          <a:lstStyle/>
          <a:p>
            <a:fld id="{E1F5AB8A-EED2-4601-A1CA-82A004E8F988}" type="datetime1">
              <a:rPr lang="en-US" smtClean="0"/>
              <a:t>7/27/2026</a:t>
            </a:fld>
            <a:endParaRPr lang="en-US"/>
          </a:p>
        </p:txBody>
      </p:sp>
      <p:sp>
        <p:nvSpPr>
          <p:cNvPr id="6" name="Footer Placeholder 5">
            <a:extLst>
              <a:ext uri="{FF2B5EF4-FFF2-40B4-BE49-F238E27FC236}">
                <a16:creationId xmlns:a16="http://schemas.microsoft.com/office/drawing/2014/main" id="{7523909A-ADE4-A73B-2FBA-C6F117F987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14029C-83FE-984A-5077-31D39A3FDBB2}"/>
              </a:ext>
            </a:extLst>
          </p:cNvPr>
          <p:cNvSpPr>
            <a:spLocks noGrp="1"/>
          </p:cNvSpPr>
          <p:nvPr>
            <p:ph type="sldNum" sz="quarter" idx="12"/>
          </p:nvPr>
        </p:nvSpPr>
        <p:spPr/>
        <p:txBody>
          <a:bodyPr/>
          <a:lstStyle>
            <a:lvl1pPr>
              <a:defRPr sz="1800" b="1"/>
            </a:lvl1pPr>
          </a:lstStyle>
          <a:p>
            <a:fld id="{337805DB-AA52-4CDB-BC8E-C020D0E2C42D}" type="slidenum">
              <a:rPr lang="en-US" smtClean="0"/>
              <a:pPr/>
              <a:t>‹#›</a:t>
            </a:fld>
            <a:endParaRPr lang="en-US" b="1"/>
          </a:p>
        </p:txBody>
      </p:sp>
    </p:spTree>
    <p:extLst>
      <p:ext uri="{BB962C8B-B14F-4D97-AF65-F5344CB8AC3E}">
        <p14:creationId xmlns:p14="http://schemas.microsoft.com/office/powerpoint/2010/main" val="328773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1639-F3E8-182B-677C-524FED4112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CF70B3-07F9-AF3D-7653-1F83DFD963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13635A-876B-3836-DEFF-A6D9BF7A5D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8CEE6-4B01-AC53-7586-AC0A57B3C933}"/>
              </a:ext>
            </a:extLst>
          </p:cNvPr>
          <p:cNvSpPr>
            <a:spLocks noGrp="1"/>
          </p:cNvSpPr>
          <p:nvPr>
            <p:ph type="dt" sz="half" idx="10"/>
          </p:nvPr>
        </p:nvSpPr>
        <p:spPr/>
        <p:txBody>
          <a:bodyPr/>
          <a:lstStyle/>
          <a:p>
            <a:fld id="{30981F47-B3C7-4C1F-A6DB-0354185D6CEE}" type="datetime1">
              <a:rPr lang="en-US" smtClean="0"/>
              <a:t>7/27/2026</a:t>
            </a:fld>
            <a:endParaRPr lang="en-US"/>
          </a:p>
        </p:txBody>
      </p:sp>
      <p:sp>
        <p:nvSpPr>
          <p:cNvPr id="6" name="Footer Placeholder 5">
            <a:extLst>
              <a:ext uri="{FF2B5EF4-FFF2-40B4-BE49-F238E27FC236}">
                <a16:creationId xmlns:a16="http://schemas.microsoft.com/office/drawing/2014/main" id="{47D42E85-CA86-C00F-DB66-F14AC0486F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4E67E5-93D9-D376-8888-846AC0AF63F1}"/>
              </a:ext>
            </a:extLst>
          </p:cNvPr>
          <p:cNvSpPr>
            <a:spLocks noGrp="1"/>
          </p:cNvSpPr>
          <p:nvPr>
            <p:ph type="sldNum" sz="quarter" idx="12"/>
          </p:nvPr>
        </p:nvSpPr>
        <p:spPr/>
        <p:txBody>
          <a:bodyPr/>
          <a:lstStyle/>
          <a:p>
            <a:fld id="{337805DB-AA52-4CDB-BC8E-C020D0E2C42D}" type="slidenum">
              <a:rPr lang="en-US" smtClean="0"/>
              <a:t>‹#›</a:t>
            </a:fld>
            <a:endParaRPr lang="en-US"/>
          </a:p>
        </p:txBody>
      </p:sp>
    </p:spTree>
    <p:extLst>
      <p:ext uri="{BB962C8B-B14F-4D97-AF65-F5344CB8AC3E}">
        <p14:creationId xmlns:p14="http://schemas.microsoft.com/office/powerpoint/2010/main" val="3587194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6F3C1-DC1F-5297-A321-A639879195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BD96AB-3825-1E41-D935-BD8BFAF7AD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3B65C-B696-E960-30E5-B7D2A7446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E8D042-38B3-4B6F-A6CA-F54B9233D2CC}" type="datetime1">
              <a:rPr lang="en-US" smtClean="0"/>
              <a:t>7/27/2026</a:t>
            </a:fld>
            <a:endParaRPr lang="en-US"/>
          </a:p>
        </p:txBody>
      </p:sp>
      <p:sp>
        <p:nvSpPr>
          <p:cNvPr id="5" name="Footer Placeholder 4">
            <a:extLst>
              <a:ext uri="{FF2B5EF4-FFF2-40B4-BE49-F238E27FC236}">
                <a16:creationId xmlns:a16="http://schemas.microsoft.com/office/drawing/2014/main" id="{7D520EC3-F9F2-A9AF-DE07-BC7A14B10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ED1D8E4-8208-E97C-9CB5-B5CD7E92C4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7805DB-AA52-4CDB-BC8E-C020D0E2C42D}" type="slidenum">
              <a:rPr lang="en-US" smtClean="0"/>
              <a:t>‹#›</a:t>
            </a:fld>
            <a:endParaRPr lang="en-US"/>
          </a:p>
        </p:txBody>
      </p:sp>
    </p:spTree>
    <p:extLst>
      <p:ext uri="{BB962C8B-B14F-4D97-AF65-F5344CB8AC3E}">
        <p14:creationId xmlns:p14="http://schemas.microsoft.com/office/powerpoint/2010/main" val="318591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3" r:id="rId13"/>
    <p:sldLayoutId id="214748366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210.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6.emf"/><Relationship Id="rId4" Type="http://schemas.openxmlformats.org/officeDocument/2006/relationships/image" Target="../media/image55.emf"/></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e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pubs.acs.org/action/showCitFormats?doi=10.1021/acs.molpharmaceut.7b01127" TargetMode="External"/><Relationship Id="rId5" Type="http://schemas.openxmlformats.org/officeDocument/2006/relationships/image" Target="../media/image70.jpeg"/><Relationship Id="rId4" Type="http://schemas.openxmlformats.org/officeDocument/2006/relationships/image" Target="../media/image69.jpg"/></Relationships>
</file>

<file path=ppt/slides/_rels/slide22.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1.png"/><Relationship Id="rId7"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microsoft.com/office/2007/relationships/hdphoto" Target="../media/hdphoto1.wdp"/><Relationship Id="rId9" Type="http://schemas.openxmlformats.org/officeDocument/2006/relationships/image" Target="../media/image76.png"/></Relationships>
</file>

<file path=ppt/slides/_rels/slide2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jpeg"/><Relationship Id="rId7" Type="http://schemas.microsoft.com/office/2007/relationships/hdphoto" Target="../media/hdphoto2.wdp"/><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0.png"/><Relationship Id="rId11" Type="http://schemas.openxmlformats.org/officeDocument/2006/relationships/image" Target="../media/image83.jpeg"/><Relationship Id="rId5" Type="http://schemas.openxmlformats.org/officeDocument/2006/relationships/image" Target="../media/image79.emf"/><Relationship Id="rId10" Type="http://schemas.openxmlformats.org/officeDocument/2006/relationships/image" Target="../media/image82.png"/><Relationship Id="rId4" Type="http://schemas.openxmlformats.org/officeDocument/2006/relationships/image" Target="../media/image78.jpeg"/><Relationship Id="rId9"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6.xml"/><Relationship Id="rId5" Type="http://schemas.openxmlformats.org/officeDocument/2006/relationships/image" Target="../media/image87.png"/><Relationship Id="rId4" Type="http://schemas.openxmlformats.org/officeDocument/2006/relationships/image" Target="../media/image8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94.png"/><Relationship Id="rId4" Type="http://schemas.openxmlformats.org/officeDocument/2006/relationships/image" Target="../media/image93.emf"/></Relationships>
</file>

<file path=ppt/slides/_rels/slide32.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97.emf"/><Relationship Id="rId4" Type="http://schemas.openxmlformats.org/officeDocument/2006/relationships/image" Target="../media/image96.emf"/></Relationships>
</file>

<file path=ppt/slides/_rels/slide3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100.png"/><Relationship Id="rId4" Type="http://schemas.openxmlformats.org/officeDocument/2006/relationships/image" Target="../media/image99.png"/></Relationships>
</file>

<file path=ppt/slides/_rels/slide3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svg"/><Relationship Id="rId3" Type="http://schemas.openxmlformats.org/officeDocument/2006/relationships/image" Target="../media/image14.jpeg"/><Relationship Id="rId21" Type="http://schemas.openxmlformats.org/officeDocument/2006/relationships/image" Target="../media/image32.png"/><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7.xml"/><Relationship Id="rId16" Type="http://schemas.openxmlformats.org/officeDocument/2006/relationships/image" Target="../media/image27.jpeg"/><Relationship Id="rId20" Type="http://schemas.openxmlformats.org/officeDocument/2006/relationships/image" Target="../media/image31.svg"/><Relationship Id="rId1" Type="http://schemas.openxmlformats.org/officeDocument/2006/relationships/slideLayout" Target="../slideLayouts/slideLayout6.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ED9DE-8CC0-FB09-3077-756060BAD0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107BDA-728B-BF01-2C47-C7A4860DF72B}"/>
              </a:ext>
            </a:extLst>
          </p:cNvPr>
          <p:cNvSpPr>
            <a:spLocks noGrp="1"/>
          </p:cNvSpPr>
          <p:nvPr>
            <p:ph type="ctrTitle"/>
          </p:nvPr>
        </p:nvSpPr>
        <p:spPr>
          <a:xfrm>
            <a:off x="1173333" y="0"/>
            <a:ext cx="9845335" cy="2068497"/>
          </a:xfrm>
        </p:spPr>
        <p:txBody>
          <a:bodyPr>
            <a:normAutofit/>
          </a:bodyPr>
          <a:lstStyle/>
          <a:p>
            <a:r>
              <a:rPr lang="en-US" b="1" dirty="0">
                <a:solidFill>
                  <a:srgbClr val="FF0000"/>
                </a:solidFill>
              </a:rPr>
              <a:t>Industrial Research Applications of Neutron Scattering</a:t>
            </a:r>
          </a:p>
        </p:txBody>
      </p:sp>
      <p:sp>
        <p:nvSpPr>
          <p:cNvPr id="3" name="Subtitle 2">
            <a:extLst>
              <a:ext uri="{FF2B5EF4-FFF2-40B4-BE49-F238E27FC236}">
                <a16:creationId xmlns:a16="http://schemas.microsoft.com/office/drawing/2014/main" id="{A48E1E8F-945D-5651-F76A-8FC7222734AE}"/>
              </a:ext>
            </a:extLst>
          </p:cNvPr>
          <p:cNvSpPr>
            <a:spLocks noGrp="1"/>
          </p:cNvSpPr>
          <p:nvPr>
            <p:ph type="subTitle" idx="1"/>
          </p:nvPr>
        </p:nvSpPr>
        <p:spPr>
          <a:xfrm>
            <a:off x="1524000" y="4507300"/>
            <a:ext cx="9144000" cy="1205081"/>
          </a:xfrm>
        </p:spPr>
        <p:txBody>
          <a:bodyPr>
            <a:noAutofit/>
          </a:bodyPr>
          <a:lstStyle/>
          <a:p>
            <a:pPr>
              <a:spcBef>
                <a:spcPts val="0"/>
              </a:spcBef>
            </a:pPr>
            <a:r>
              <a:rPr lang="en-US" dirty="0"/>
              <a:t>NCNR/CHRNS Summer School</a:t>
            </a:r>
          </a:p>
          <a:p>
            <a:pPr>
              <a:spcBef>
                <a:spcPts val="0"/>
              </a:spcBef>
            </a:pPr>
            <a:r>
              <a:rPr lang="en-US" dirty="0"/>
              <a:t>July 27-31, 2026</a:t>
            </a:r>
          </a:p>
          <a:p>
            <a:pPr>
              <a:spcBef>
                <a:spcPts val="0"/>
              </a:spcBef>
            </a:pPr>
            <a:r>
              <a:rPr lang="en-US" dirty="0"/>
              <a:t>Hubert E. King Jr</a:t>
            </a:r>
          </a:p>
        </p:txBody>
      </p:sp>
      <p:sp>
        <p:nvSpPr>
          <p:cNvPr id="4" name="TextBox 3">
            <a:extLst>
              <a:ext uri="{FF2B5EF4-FFF2-40B4-BE49-F238E27FC236}">
                <a16:creationId xmlns:a16="http://schemas.microsoft.com/office/drawing/2014/main" id="{20EE61FF-6300-CDD7-9E4A-16A6DBBF5779}"/>
              </a:ext>
            </a:extLst>
          </p:cNvPr>
          <p:cNvSpPr txBox="1"/>
          <p:nvPr/>
        </p:nvSpPr>
        <p:spPr>
          <a:xfrm>
            <a:off x="2790395" y="2367495"/>
            <a:ext cx="6611210" cy="1569660"/>
          </a:xfrm>
          <a:prstGeom prst="rect">
            <a:avLst/>
          </a:prstGeom>
          <a:noFill/>
          <a:ln>
            <a:solidFill>
              <a:schemeClr val="tx1"/>
            </a:solidFill>
          </a:ln>
        </p:spPr>
        <p:txBody>
          <a:bodyPr wrap="square" rtlCol="0">
            <a:spAutoFit/>
          </a:bodyPr>
          <a:lstStyle/>
          <a:p>
            <a:pPr algn="ctr"/>
            <a:r>
              <a:rPr lang="en-US" sz="2400" dirty="0"/>
              <a:t>A STORY IN THREE PARTS</a:t>
            </a:r>
          </a:p>
          <a:p>
            <a:pPr marL="342900" indent="-342900">
              <a:buAutoNum type="arabicParenR"/>
            </a:pPr>
            <a:r>
              <a:rPr lang="en-US" sz="2400" dirty="0"/>
              <a:t>Job hunting/Grant request? Try these industries</a:t>
            </a:r>
          </a:p>
          <a:p>
            <a:pPr marL="342900" indent="-342900">
              <a:buAutoNum type="arabicParenR"/>
            </a:pPr>
            <a:r>
              <a:rPr lang="en-US" sz="2400" dirty="0"/>
              <a:t>Accessing resources for that work</a:t>
            </a:r>
          </a:p>
          <a:p>
            <a:pPr marL="342900" indent="-342900">
              <a:buAutoNum type="arabicParenR"/>
            </a:pPr>
            <a:r>
              <a:rPr lang="en-US" sz="2400" dirty="0"/>
              <a:t>A few examples</a:t>
            </a:r>
          </a:p>
        </p:txBody>
      </p:sp>
      <p:pic>
        <p:nvPicPr>
          <p:cNvPr id="6" name="Picture 5">
            <a:extLst>
              <a:ext uri="{FF2B5EF4-FFF2-40B4-BE49-F238E27FC236}">
                <a16:creationId xmlns:a16="http://schemas.microsoft.com/office/drawing/2014/main" id="{8E787FE3-F29B-CFA9-3239-9CC51B527C5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01301" y="2325545"/>
            <a:ext cx="1326820" cy="914400"/>
          </a:xfrm>
          <a:prstGeom prst="rect">
            <a:avLst/>
          </a:prstGeom>
        </p:spPr>
      </p:pic>
      <p:pic>
        <p:nvPicPr>
          <p:cNvPr id="8" name="Picture 7">
            <a:extLst>
              <a:ext uri="{FF2B5EF4-FFF2-40B4-BE49-F238E27FC236}">
                <a16:creationId xmlns:a16="http://schemas.microsoft.com/office/drawing/2014/main" id="{E9B64212-E7D7-5A11-54F0-1CEDB01F8710}"/>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50311" y="4283547"/>
            <a:ext cx="1828800" cy="914400"/>
          </a:xfrm>
          <a:prstGeom prst="rect">
            <a:avLst/>
          </a:prstGeom>
        </p:spPr>
      </p:pic>
      <p:pic>
        <p:nvPicPr>
          <p:cNvPr id="10" name="Picture 9">
            <a:extLst>
              <a:ext uri="{FF2B5EF4-FFF2-40B4-BE49-F238E27FC236}">
                <a16:creationId xmlns:a16="http://schemas.microsoft.com/office/drawing/2014/main" id="{35CF147A-D063-BC9D-0DB1-85FF51C9B65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217457" y="5795309"/>
            <a:ext cx="1625509" cy="914400"/>
          </a:xfrm>
          <a:prstGeom prst="rect">
            <a:avLst/>
          </a:prstGeom>
        </p:spPr>
      </p:pic>
      <p:pic>
        <p:nvPicPr>
          <p:cNvPr id="12" name="Picture 11">
            <a:extLst>
              <a:ext uri="{FF2B5EF4-FFF2-40B4-BE49-F238E27FC236}">
                <a16:creationId xmlns:a16="http://schemas.microsoft.com/office/drawing/2014/main" id="{7E153FA8-3DEE-1A0F-E265-548496B2E3B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0255188" y="4283547"/>
            <a:ext cx="1625600" cy="914400"/>
          </a:xfrm>
          <a:prstGeom prst="rect">
            <a:avLst/>
          </a:prstGeom>
        </p:spPr>
      </p:pic>
      <p:pic>
        <p:nvPicPr>
          <p:cNvPr id="14" name="Picture 13">
            <a:extLst>
              <a:ext uri="{FF2B5EF4-FFF2-40B4-BE49-F238E27FC236}">
                <a16:creationId xmlns:a16="http://schemas.microsoft.com/office/drawing/2014/main" id="{68ADE3C4-5416-F9A8-5B9E-3E18013A23E9}"/>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953624" y="2325545"/>
            <a:ext cx="2228729" cy="914400"/>
          </a:xfrm>
          <a:prstGeom prst="rect">
            <a:avLst/>
          </a:prstGeom>
        </p:spPr>
      </p:pic>
      <p:sp>
        <p:nvSpPr>
          <p:cNvPr id="16" name="TextBox 15">
            <a:extLst>
              <a:ext uri="{FF2B5EF4-FFF2-40B4-BE49-F238E27FC236}">
                <a16:creationId xmlns:a16="http://schemas.microsoft.com/office/drawing/2014/main" id="{FE8593E9-5B33-4860-C38A-77A37A101629}"/>
              </a:ext>
            </a:extLst>
          </p:cNvPr>
          <p:cNvSpPr txBox="1"/>
          <p:nvPr/>
        </p:nvSpPr>
        <p:spPr>
          <a:xfrm>
            <a:off x="10015927" y="5513255"/>
            <a:ext cx="2109232" cy="369332"/>
          </a:xfrm>
          <a:prstGeom prst="rect">
            <a:avLst/>
          </a:prstGeom>
          <a:noFill/>
        </p:spPr>
        <p:txBody>
          <a:bodyPr wrap="none" rtlCol="0">
            <a:spAutoFit/>
          </a:bodyPr>
          <a:lstStyle>
            <a:defPPr>
              <a:defRPr lang="en-US"/>
            </a:defPPr>
            <a:lvl1pPr>
              <a:defRPr/>
            </a:lvl1pPr>
          </a:lstStyle>
          <a:p>
            <a:r>
              <a:rPr lang="en-US" dirty="0"/>
              <a:t>ExxonMobil (retired)</a:t>
            </a:r>
          </a:p>
        </p:txBody>
      </p:sp>
      <p:sp>
        <p:nvSpPr>
          <p:cNvPr id="17" name="TextBox 16">
            <a:extLst>
              <a:ext uri="{FF2B5EF4-FFF2-40B4-BE49-F238E27FC236}">
                <a16:creationId xmlns:a16="http://schemas.microsoft.com/office/drawing/2014/main" id="{6DCF31AB-AD68-48B2-3B5F-1B57DF0951D6}"/>
              </a:ext>
            </a:extLst>
          </p:cNvPr>
          <p:cNvSpPr txBox="1"/>
          <p:nvPr/>
        </p:nvSpPr>
        <p:spPr>
          <a:xfrm>
            <a:off x="550599" y="5513255"/>
            <a:ext cx="1002647" cy="369332"/>
          </a:xfrm>
          <a:prstGeom prst="rect">
            <a:avLst/>
          </a:prstGeom>
          <a:noFill/>
        </p:spPr>
        <p:txBody>
          <a:bodyPr wrap="none" rtlCol="0">
            <a:spAutoFit/>
          </a:bodyPr>
          <a:lstStyle/>
          <a:p>
            <a:r>
              <a:rPr lang="en-US" dirty="0"/>
              <a:t>Bell Labs</a:t>
            </a:r>
          </a:p>
        </p:txBody>
      </p:sp>
      <p:sp>
        <p:nvSpPr>
          <p:cNvPr id="19" name="TextBox 18">
            <a:extLst>
              <a:ext uri="{FF2B5EF4-FFF2-40B4-BE49-F238E27FC236}">
                <a16:creationId xmlns:a16="http://schemas.microsoft.com/office/drawing/2014/main" id="{A9AF9D7B-3963-3882-F283-96164E8897C3}"/>
              </a:ext>
            </a:extLst>
          </p:cNvPr>
          <p:cNvSpPr txBox="1"/>
          <p:nvPr/>
        </p:nvSpPr>
        <p:spPr>
          <a:xfrm>
            <a:off x="6962910" y="6133364"/>
            <a:ext cx="2619307" cy="369332"/>
          </a:xfrm>
          <a:prstGeom prst="rect">
            <a:avLst/>
          </a:prstGeom>
          <a:noFill/>
        </p:spPr>
        <p:txBody>
          <a:bodyPr wrap="none" rtlCol="0">
            <a:spAutoFit/>
          </a:bodyPr>
          <a:lstStyle>
            <a:defPPr>
              <a:defRPr lang="en-US"/>
            </a:defPPr>
            <a:lvl1pPr>
              <a:defRPr/>
            </a:lvl1pPr>
          </a:lstStyle>
          <a:p>
            <a:r>
              <a:rPr lang="en-US" dirty="0">
                <a:sym typeface="Symbol" panose="05050102010706020507" pitchFamily="18" charset="2"/>
              </a:rPr>
              <a:t>IBM T.J. Watson Research </a:t>
            </a:r>
            <a:endParaRPr lang="en-US" dirty="0"/>
          </a:p>
        </p:txBody>
      </p:sp>
      <p:sp>
        <p:nvSpPr>
          <p:cNvPr id="21" name="TextBox 20">
            <a:extLst>
              <a:ext uri="{FF2B5EF4-FFF2-40B4-BE49-F238E27FC236}">
                <a16:creationId xmlns:a16="http://schemas.microsoft.com/office/drawing/2014/main" id="{DB78E498-1FD3-F3CA-8629-59F78C90712E}"/>
              </a:ext>
            </a:extLst>
          </p:cNvPr>
          <p:cNvSpPr txBox="1"/>
          <p:nvPr/>
        </p:nvSpPr>
        <p:spPr>
          <a:xfrm>
            <a:off x="10375481" y="3315244"/>
            <a:ext cx="1390124" cy="369332"/>
          </a:xfrm>
          <a:prstGeom prst="rect">
            <a:avLst/>
          </a:prstGeom>
          <a:noFill/>
        </p:spPr>
        <p:txBody>
          <a:bodyPr wrap="none" rtlCol="0">
            <a:spAutoFit/>
          </a:bodyPr>
          <a:lstStyle>
            <a:defPPr>
              <a:defRPr lang="en-US"/>
            </a:defPPr>
            <a:lvl1pPr>
              <a:defRPr/>
            </a:lvl1pPr>
          </a:lstStyle>
          <a:p>
            <a:r>
              <a:rPr lang="en-US" dirty="0">
                <a:sym typeface="Symbol" panose="05050102010706020507" pitchFamily="18" charset="2"/>
              </a:rPr>
              <a:t>NCNR/U Del.</a:t>
            </a:r>
            <a:endParaRPr lang="en-US" dirty="0"/>
          </a:p>
        </p:txBody>
      </p:sp>
      <p:sp>
        <p:nvSpPr>
          <p:cNvPr id="22" name="TextBox 21">
            <a:extLst>
              <a:ext uri="{FF2B5EF4-FFF2-40B4-BE49-F238E27FC236}">
                <a16:creationId xmlns:a16="http://schemas.microsoft.com/office/drawing/2014/main" id="{43A33FFC-7BAD-60E2-AD1A-F84652927679}"/>
              </a:ext>
            </a:extLst>
          </p:cNvPr>
          <p:cNvSpPr txBox="1"/>
          <p:nvPr/>
        </p:nvSpPr>
        <p:spPr>
          <a:xfrm>
            <a:off x="501301" y="3447954"/>
            <a:ext cx="1310936" cy="369332"/>
          </a:xfrm>
          <a:prstGeom prst="rect">
            <a:avLst/>
          </a:prstGeom>
          <a:noFill/>
        </p:spPr>
        <p:txBody>
          <a:bodyPr wrap="none" rtlCol="0">
            <a:spAutoFit/>
          </a:bodyPr>
          <a:lstStyle/>
          <a:p>
            <a:r>
              <a:rPr lang="en-US" dirty="0"/>
              <a:t>Stony Brook</a:t>
            </a:r>
          </a:p>
        </p:txBody>
      </p:sp>
    </p:spTree>
    <p:extLst>
      <p:ext uri="{BB962C8B-B14F-4D97-AF65-F5344CB8AC3E}">
        <p14:creationId xmlns:p14="http://schemas.microsoft.com/office/powerpoint/2010/main" val="732147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95FA82-FF4E-B946-183A-304068DBF5CA}"/>
              </a:ext>
            </a:extLst>
          </p:cNvPr>
          <p:cNvPicPr>
            <a:picLocks noChangeAspect="1"/>
          </p:cNvPicPr>
          <p:nvPr/>
        </p:nvPicPr>
        <p:blipFill>
          <a:blip r:embed="rId3"/>
          <a:stretch>
            <a:fillRect/>
          </a:stretch>
        </p:blipFill>
        <p:spPr>
          <a:xfrm>
            <a:off x="0" y="220579"/>
            <a:ext cx="12192000" cy="6416842"/>
          </a:xfrm>
          <a:prstGeom prst="rect">
            <a:avLst/>
          </a:prstGeom>
        </p:spPr>
      </p:pic>
      <p:sp>
        <p:nvSpPr>
          <p:cNvPr id="2" name="Slide Number Placeholder 1">
            <a:extLst>
              <a:ext uri="{FF2B5EF4-FFF2-40B4-BE49-F238E27FC236}">
                <a16:creationId xmlns:a16="http://schemas.microsoft.com/office/drawing/2014/main" id="{05FCCBEF-A690-B0A8-DAAA-8AD23D973CF1}"/>
              </a:ext>
            </a:extLst>
          </p:cNvPr>
          <p:cNvSpPr>
            <a:spLocks noGrp="1"/>
          </p:cNvSpPr>
          <p:nvPr>
            <p:ph type="sldNum" sz="quarter" idx="12"/>
          </p:nvPr>
        </p:nvSpPr>
        <p:spPr/>
        <p:txBody>
          <a:bodyPr/>
          <a:lstStyle/>
          <a:p>
            <a:fld id="{337805DB-AA52-4CDB-BC8E-C020D0E2C42D}" type="slidenum">
              <a:rPr lang="en-US" smtClean="0"/>
              <a:t>10</a:t>
            </a:fld>
            <a:endParaRPr lang="en-US"/>
          </a:p>
        </p:txBody>
      </p:sp>
    </p:spTree>
    <p:extLst>
      <p:ext uri="{BB962C8B-B14F-4D97-AF65-F5344CB8AC3E}">
        <p14:creationId xmlns:p14="http://schemas.microsoft.com/office/powerpoint/2010/main" val="1934893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5C6861-3E01-F635-320B-AE308F42418E}"/>
              </a:ext>
            </a:extLst>
          </p:cNvPr>
          <p:cNvPicPr>
            <a:picLocks noChangeAspect="1"/>
          </p:cNvPicPr>
          <p:nvPr/>
        </p:nvPicPr>
        <p:blipFill>
          <a:blip r:embed="rId3"/>
          <a:stretch>
            <a:fillRect/>
          </a:stretch>
        </p:blipFill>
        <p:spPr>
          <a:xfrm>
            <a:off x="0" y="43842"/>
            <a:ext cx="12192000" cy="6770316"/>
          </a:xfrm>
          <a:prstGeom prst="rect">
            <a:avLst/>
          </a:prstGeom>
        </p:spPr>
      </p:pic>
      <p:sp>
        <p:nvSpPr>
          <p:cNvPr id="4" name="Rectangle 3">
            <a:extLst>
              <a:ext uri="{FF2B5EF4-FFF2-40B4-BE49-F238E27FC236}">
                <a16:creationId xmlns:a16="http://schemas.microsoft.com/office/drawing/2014/main" id="{1E49FDA8-B239-CA74-C46F-3AE1BF9F870E}"/>
              </a:ext>
            </a:extLst>
          </p:cNvPr>
          <p:cNvSpPr/>
          <p:nvPr/>
        </p:nvSpPr>
        <p:spPr>
          <a:xfrm>
            <a:off x="266330" y="6205492"/>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9D635ED4-65D0-4497-360D-F523BB8D7922}"/>
              </a:ext>
            </a:extLst>
          </p:cNvPr>
          <p:cNvSpPr>
            <a:spLocks noGrp="1"/>
          </p:cNvSpPr>
          <p:nvPr>
            <p:ph type="sldNum" sz="quarter" idx="12"/>
          </p:nvPr>
        </p:nvSpPr>
        <p:spPr/>
        <p:txBody>
          <a:bodyPr/>
          <a:lstStyle/>
          <a:p>
            <a:fld id="{337805DB-AA52-4CDB-BC8E-C020D0E2C42D}" type="slidenum">
              <a:rPr lang="en-US" smtClean="0"/>
              <a:t>11</a:t>
            </a:fld>
            <a:endParaRPr lang="en-US"/>
          </a:p>
        </p:txBody>
      </p:sp>
    </p:spTree>
    <p:extLst>
      <p:ext uri="{BB962C8B-B14F-4D97-AF65-F5344CB8AC3E}">
        <p14:creationId xmlns:p14="http://schemas.microsoft.com/office/powerpoint/2010/main" val="736515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2103120"/>
            <a:ext cx="10881360" cy="914400"/>
          </a:xfrm>
          <a:prstGeom prst="rect">
            <a:avLst/>
          </a:prstGeom>
          <a:noFill/>
          <a:ln/>
        </p:spPr>
        <p:txBody>
          <a:bodyPr wrap="square" lIns="0" tIns="0" rIns="0" bIns="0" rtlCol="0" anchor="ctr"/>
          <a:lstStyle/>
          <a:p>
            <a:pPr marL="0" indent="0">
              <a:buNone/>
            </a:pPr>
            <a:r>
              <a:rPr lang="en-US" sz="3600" b="1" dirty="0">
                <a:solidFill>
                  <a:srgbClr val="1F4E79"/>
                </a:solidFill>
                <a:latin typeface="Aptos Display" pitchFamily="34" charset="0"/>
                <a:ea typeface="Aptos Display" pitchFamily="34" charset="-122"/>
                <a:cs typeface="Aptos Display" pitchFamily="34" charset="-120"/>
              </a:rPr>
              <a:t>Pharma is a prime target for SANS</a:t>
            </a:r>
            <a:endParaRPr lang="en-US" sz="3600" dirty="0"/>
          </a:p>
        </p:txBody>
      </p:sp>
      <p:sp>
        <p:nvSpPr>
          <p:cNvPr id="3" name="Text 1"/>
          <p:cNvSpPr/>
          <p:nvPr/>
        </p:nvSpPr>
        <p:spPr>
          <a:xfrm>
            <a:off x="713232" y="3154680"/>
            <a:ext cx="10424160" cy="640080"/>
          </a:xfrm>
          <a:prstGeom prst="rect">
            <a:avLst/>
          </a:prstGeom>
          <a:noFill/>
          <a:ln/>
        </p:spPr>
        <p:txBody>
          <a:bodyPr wrap="square" lIns="0" tIns="0" rIns="0" bIns="0" rtlCol="0" anchor="ctr"/>
          <a:lstStyle/>
          <a:p>
            <a:pPr marL="0" indent="0">
              <a:buNone/>
            </a:pPr>
            <a:r>
              <a:rPr lang="en-US" sz="2000" i="1" dirty="0">
                <a:solidFill>
                  <a:srgbClr val="555555"/>
                </a:solidFill>
                <a:latin typeface="Aptos" pitchFamily="34" charset="0"/>
                <a:ea typeface="Aptos" pitchFamily="34" charset="-122"/>
                <a:cs typeface="Aptos" pitchFamily="34" charset="-120"/>
              </a:rPr>
              <a:t>Molecular entities span the natural length-scale range of small-angle scattering</a:t>
            </a:r>
            <a:endParaRPr lang="en-US" sz="2000" dirty="0"/>
          </a:p>
        </p:txBody>
      </p:sp>
      <p:sp>
        <p:nvSpPr>
          <p:cNvPr id="4" name="Shape 2"/>
          <p:cNvSpPr/>
          <p:nvPr/>
        </p:nvSpPr>
        <p:spPr>
          <a:xfrm>
            <a:off x="685800" y="4160520"/>
            <a:ext cx="3200400" cy="0"/>
          </a:xfrm>
          <a:prstGeom prst="line">
            <a:avLst/>
          </a:prstGeom>
          <a:noFill/>
          <a:ln w="25400">
            <a:solidFill>
              <a:srgbClr val="9EADCC"/>
            </a:solidFill>
            <a:prstDash val="solid"/>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96" y="146855"/>
            <a:ext cx="9603985" cy="492443"/>
          </a:xfrm>
        </p:spPr>
        <p:txBody>
          <a:bodyPr>
            <a:noAutofit/>
          </a:bodyPr>
          <a:lstStyle/>
          <a:p>
            <a:r>
              <a:rPr lang="en-US" sz="3200" b="1" dirty="0">
                <a:solidFill>
                  <a:srgbClr val="FF0000"/>
                </a:solidFill>
              </a:rPr>
              <a:t>Amgen Has Built An Array Of Drug Modalities </a:t>
            </a:r>
          </a:p>
        </p:txBody>
      </p:sp>
      <p:pic>
        <p:nvPicPr>
          <p:cNvPr id="153088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42232" y="1164025"/>
            <a:ext cx="8869680" cy="1689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08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391" y="2974972"/>
            <a:ext cx="9136581" cy="290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284084" y="2478915"/>
            <a:ext cx="2076209" cy="338554"/>
          </a:xfrm>
          <a:prstGeom prst="rect">
            <a:avLst/>
          </a:prstGeom>
          <a:noFill/>
        </p:spPr>
        <p:txBody>
          <a:bodyPr wrap="none" rtlCol="0">
            <a:spAutoFit/>
          </a:bodyPr>
          <a:lstStyle/>
          <a:p>
            <a:r>
              <a:rPr lang="en-US" sz="1600" dirty="0"/>
              <a:t>Therapeutic Proteins</a:t>
            </a:r>
          </a:p>
        </p:txBody>
      </p:sp>
      <p:sp>
        <p:nvSpPr>
          <p:cNvPr id="7" name="TextBox 6"/>
          <p:cNvSpPr txBox="1"/>
          <p:nvPr/>
        </p:nvSpPr>
        <p:spPr>
          <a:xfrm>
            <a:off x="1686229" y="2376700"/>
            <a:ext cx="1675459" cy="338554"/>
          </a:xfrm>
          <a:prstGeom prst="rect">
            <a:avLst/>
          </a:prstGeom>
          <a:noFill/>
        </p:spPr>
        <p:txBody>
          <a:bodyPr wrap="none" rtlCol="0">
            <a:spAutoFit/>
          </a:bodyPr>
          <a:lstStyle/>
          <a:p>
            <a:r>
              <a:rPr lang="en-US" sz="1600" dirty="0"/>
              <a:t>Small Molecules</a:t>
            </a:r>
          </a:p>
        </p:txBody>
      </p:sp>
      <p:sp>
        <p:nvSpPr>
          <p:cNvPr id="8" name="TextBox 7"/>
          <p:cNvSpPr txBox="1"/>
          <p:nvPr/>
        </p:nvSpPr>
        <p:spPr>
          <a:xfrm>
            <a:off x="2357820" y="3852283"/>
            <a:ext cx="1675459" cy="338554"/>
          </a:xfrm>
          <a:prstGeom prst="rect">
            <a:avLst/>
          </a:prstGeom>
          <a:noFill/>
        </p:spPr>
        <p:txBody>
          <a:bodyPr wrap="none" rtlCol="0">
            <a:spAutoFit/>
          </a:bodyPr>
          <a:lstStyle/>
          <a:p>
            <a:r>
              <a:rPr lang="en-US" sz="1600" dirty="0"/>
              <a:t>Small Molecules</a:t>
            </a:r>
          </a:p>
        </p:txBody>
      </p:sp>
      <p:sp>
        <p:nvSpPr>
          <p:cNvPr id="9" name="TextBox 8"/>
          <p:cNvSpPr txBox="1"/>
          <p:nvPr/>
        </p:nvSpPr>
        <p:spPr>
          <a:xfrm>
            <a:off x="4688955" y="4058588"/>
            <a:ext cx="1675459" cy="338554"/>
          </a:xfrm>
          <a:prstGeom prst="rect">
            <a:avLst/>
          </a:prstGeom>
          <a:noFill/>
        </p:spPr>
        <p:txBody>
          <a:bodyPr wrap="none" rtlCol="0">
            <a:spAutoFit/>
          </a:bodyPr>
          <a:lstStyle/>
          <a:p>
            <a:r>
              <a:rPr lang="en-US" sz="1600" dirty="0"/>
              <a:t>Small Molecules</a:t>
            </a:r>
          </a:p>
        </p:txBody>
      </p:sp>
      <p:sp>
        <p:nvSpPr>
          <p:cNvPr id="10" name="TextBox 9"/>
          <p:cNvSpPr txBox="1"/>
          <p:nvPr/>
        </p:nvSpPr>
        <p:spPr>
          <a:xfrm>
            <a:off x="6864599" y="4021560"/>
            <a:ext cx="1675459" cy="338554"/>
          </a:xfrm>
          <a:prstGeom prst="rect">
            <a:avLst/>
          </a:prstGeom>
          <a:noFill/>
        </p:spPr>
        <p:txBody>
          <a:bodyPr wrap="none" rtlCol="0">
            <a:spAutoFit/>
          </a:bodyPr>
          <a:lstStyle/>
          <a:p>
            <a:r>
              <a:rPr lang="en-US" sz="1600" dirty="0"/>
              <a:t>Small Molecules</a:t>
            </a:r>
          </a:p>
        </p:txBody>
      </p:sp>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8386" y="2856348"/>
            <a:ext cx="9136581" cy="290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6864599" y="3902904"/>
            <a:ext cx="1675459" cy="338554"/>
          </a:xfrm>
          <a:prstGeom prst="rect">
            <a:avLst/>
          </a:prstGeom>
          <a:noFill/>
        </p:spPr>
        <p:txBody>
          <a:bodyPr wrap="none" rtlCol="0">
            <a:spAutoFit/>
          </a:bodyPr>
          <a:lstStyle/>
          <a:p>
            <a:r>
              <a:rPr lang="en-US" sz="1600" dirty="0"/>
              <a:t>Small Molecules</a:t>
            </a:r>
          </a:p>
        </p:txBody>
      </p:sp>
      <p:pic>
        <p:nvPicPr>
          <p:cNvPr id="1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5808" y="2842740"/>
            <a:ext cx="9136581" cy="290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912395" y="3955366"/>
            <a:ext cx="665567" cy="338554"/>
          </a:xfrm>
          <a:prstGeom prst="rect">
            <a:avLst/>
          </a:prstGeom>
          <a:noFill/>
        </p:spPr>
        <p:txBody>
          <a:bodyPr wrap="none" rtlCol="0">
            <a:spAutoFit/>
          </a:bodyPr>
          <a:lstStyle/>
          <a:p>
            <a:r>
              <a:rPr lang="en-US" sz="1600" dirty="0" err="1"/>
              <a:t>BiTE</a:t>
            </a:r>
            <a:r>
              <a:rPr lang="en-US" sz="1600" dirty="0"/>
              <a:t>®</a:t>
            </a:r>
          </a:p>
        </p:txBody>
      </p:sp>
      <p:sp>
        <p:nvSpPr>
          <p:cNvPr id="17" name="TextBox 16"/>
          <p:cNvSpPr txBox="1"/>
          <p:nvPr/>
        </p:nvSpPr>
        <p:spPr>
          <a:xfrm>
            <a:off x="1085967" y="3974698"/>
            <a:ext cx="1608133" cy="338554"/>
          </a:xfrm>
          <a:prstGeom prst="rect">
            <a:avLst/>
          </a:prstGeom>
          <a:noFill/>
        </p:spPr>
        <p:txBody>
          <a:bodyPr wrap="none" rtlCol="0">
            <a:spAutoFit/>
          </a:bodyPr>
          <a:lstStyle/>
          <a:p>
            <a:r>
              <a:rPr lang="en-US" sz="1600" dirty="0"/>
              <a:t>Fusion Proteins</a:t>
            </a:r>
          </a:p>
        </p:txBody>
      </p:sp>
      <p:sp>
        <p:nvSpPr>
          <p:cNvPr id="18" name="TextBox 17"/>
          <p:cNvSpPr txBox="1"/>
          <p:nvPr/>
        </p:nvSpPr>
        <p:spPr>
          <a:xfrm>
            <a:off x="8504783" y="5504211"/>
            <a:ext cx="1150571" cy="338554"/>
          </a:xfrm>
          <a:prstGeom prst="rect">
            <a:avLst/>
          </a:prstGeom>
          <a:noFill/>
        </p:spPr>
        <p:txBody>
          <a:bodyPr wrap="none" rtlCol="0">
            <a:spAutoFit/>
          </a:bodyPr>
          <a:lstStyle/>
          <a:p>
            <a:r>
              <a:rPr lang="en-US" sz="1600" dirty="0"/>
              <a:t>Car-T Cells</a:t>
            </a:r>
          </a:p>
        </p:txBody>
      </p:sp>
      <p:sp>
        <p:nvSpPr>
          <p:cNvPr id="19" name="TextBox 18"/>
          <p:cNvSpPr txBox="1"/>
          <p:nvPr/>
        </p:nvSpPr>
        <p:spPr>
          <a:xfrm>
            <a:off x="5758742" y="5496936"/>
            <a:ext cx="2576346" cy="338554"/>
          </a:xfrm>
          <a:prstGeom prst="rect">
            <a:avLst/>
          </a:prstGeom>
          <a:noFill/>
        </p:spPr>
        <p:txBody>
          <a:bodyPr wrap="none" rtlCol="0">
            <a:spAutoFit/>
          </a:bodyPr>
          <a:lstStyle/>
          <a:p>
            <a:r>
              <a:rPr lang="en-US" sz="1600" dirty="0"/>
              <a:t>Antibody Drug Conjugates</a:t>
            </a:r>
          </a:p>
        </p:txBody>
      </p:sp>
      <p:sp>
        <p:nvSpPr>
          <p:cNvPr id="20" name="TextBox 19"/>
          <p:cNvSpPr txBox="1"/>
          <p:nvPr/>
        </p:nvSpPr>
        <p:spPr>
          <a:xfrm>
            <a:off x="3110842" y="5563283"/>
            <a:ext cx="2569934" cy="584775"/>
          </a:xfrm>
          <a:prstGeom prst="rect">
            <a:avLst/>
          </a:prstGeom>
          <a:noFill/>
        </p:spPr>
        <p:txBody>
          <a:bodyPr wrap="none" rtlCol="0">
            <a:spAutoFit/>
          </a:bodyPr>
          <a:lstStyle/>
          <a:p>
            <a:r>
              <a:rPr lang="en-US" sz="1600" dirty="0"/>
              <a:t>Oncolytic Immunotherapy </a:t>
            </a:r>
          </a:p>
          <a:p>
            <a:pPr algn="ctr"/>
            <a:r>
              <a:rPr lang="en-US" sz="1600" dirty="0"/>
              <a:t>Viruses</a:t>
            </a:r>
          </a:p>
        </p:txBody>
      </p:sp>
      <p:sp>
        <p:nvSpPr>
          <p:cNvPr id="21" name="TextBox 20"/>
          <p:cNvSpPr txBox="1"/>
          <p:nvPr/>
        </p:nvSpPr>
        <p:spPr>
          <a:xfrm>
            <a:off x="1730874" y="5673488"/>
            <a:ext cx="1253868" cy="338554"/>
          </a:xfrm>
          <a:prstGeom prst="rect">
            <a:avLst/>
          </a:prstGeom>
          <a:noFill/>
        </p:spPr>
        <p:txBody>
          <a:bodyPr wrap="none" rtlCol="0">
            <a:spAutoFit/>
          </a:bodyPr>
          <a:lstStyle/>
          <a:p>
            <a:r>
              <a:rPr lang="en-US" sz="1600" dirty="0" err="1"/>
              <a:t>Peptibodies</a:t>
            </a:r>
            <a:endParaRPr lang="en-US" sz="1600" dirty="0"/>
          </a:p>
        </p:txBody>
      </p:sp>
      <p:sp>
        <p:nvSpPr>
          <p:cNvPr id="22" name="TextBox 13"/>
          <p:cNvSpPr txBox="1"/>
          <p:nvPr/>
        </p:nvSpPr>
        <p:spPr>
          <a:xfrm>
            <a:off x="5869960" y="3948623"/>
            <a:ext cx="2050433"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Bispecific Antibodies</a:t>
            </a:r>
          </a:p>
        </p:txBody>
      </p:sp>
      <p:sp>
        <p:nvSpPr>
          <p:cNvPr id="23" name="TextBox 13"/>
          <p:cNvSpPr txBox="1"/>
          <p:nvPr/>
        </p:nvSpPr>
        <p:spPr>
          <a:xfrm>
            <a:off x="7064887" y="2476114"/>
            <a:ext cx="2233175"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Monoclonal Antibodies</a:t>
            </a:r>
          </a:p>
        </p:txBody>
      </p:sp>
      <p:sp>
        <p:nvSpPr>
          <p:cNvPr id="24" name="TextBox 13"/>
          <p:cNvSpPr txBox="1"/>
          <p:nvPr/>
        </p:nvSpPr>
        <p:spPr>
          <a:xfrm>
            <a:off x="8540063" y="3817447"/>
            <a:ext cx="981359"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dirty="0"/>
              <a:t>Peptides</a:t>
            </a:r>
          </a:p>
        </p:txBody>
      </p:sp>
      <p:cxnSp>
        <p:nvCxnSpPr>
          <p:cNvPr id="25" name="Straight Arrow Connector 24"/>
          <p:cNvCxnSpPr/>
          <p:nvPr/>
        </p:nvCxnSpPr>
        <p:spPr>
          <a:xfrm>
            <a:off x="1971400" y="6377820"/>
            <a:ext cx="5825992" cy="29083"/>
          </a:xfrm>
          <a:prstGeom prst="straightConnector1">
            <a:avLst/>
          </a:prstGeom>
          <a:ln w="28575" cap="rnd">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043005" y="6127685"/>
            <a:ext cx="2529522" cy="53168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Length Scales</a:t>
            </a:r>
          </a:p>
        </p:txBody>
      </p:sp>
      <p:sp>
        <p:nvSpPr>
          <p:cNvPr id="27" name="Rectangle 26"/>
          <p:cNvSpPr/>
          <p:nvPr/>
        </p:nvSpPr>
        <p:spPr>
          <a:xfrm>
            <a:off x="1530520" y="6104476"/>
            <a:ext cx="1011300" cy="53168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 nm</a:t>
            </a:r>
          </a:p>
        </p:txBody>
      </p:sp>
      <p:sp>
        <p:nvSpPr>
          <p:cNvPr id="28" name="Rectangle 27"/>
          <p:cNvSpPr/>
          <p:nvPr/>
        </p:nvSpPr>
        <p:spPr>
          <a:xfrm>
            <a:off x="7723862" y="6155097"/>
            <a:ext cx="1480080" cy="53168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~1200 nm</a:t>
            </a:r>
          </a:p>
        </p:txBody>
      </p:sp>
      <p:sp>
        <p:nvSpPr>
          <p:cNvPr id="16" name="TextBox 15">
            <a:extLst>
              <a:ext uri="{FF2B5EF4-FFF2-40B4-BE49-F238E27FC236}">
                <a16:creationId xmlns:a16="http://schemas.microsoft.com/office/drawing/2014/main" id="{9433810A-63AA-F6D0-9E9C-FEFA10758471}"/>
              </a:ext>
            </a:extLst>
          </p:cNvPr>
          <p:cNvSpPr txBox="1"/>
          <p:nvPr/>
        </p:nvSpPr>
        <p:spPr>
          <a:xfrm>
            <a:off x="9942785" y="5573699"/>
            <a:ext cx="2079087" cy="1077218"/>
          </a:xfrm>
          <a:prstGeom prst="rect">
            <a:avLst/>
          </a:prstGeom>
          <a:noFill/>
        </p:spPr>
        <p:txBody>
          <a:bodyPr wrap="square">
            <a:spAutoFit/>
          </a:bodyPr>
          <a:lstStyle/>
          <a:p>
            <a:r>
              <a:rPr lang="en-US" sz="1600" dirty="0"/>
              <a:t>THANKS TO:</a:t>
            </a:r>
          </a:p>
          <a:p>
            <a:r>
              <a:rPr lang="en-US" sz="1600" dirty="0"/>
              <a:t>Nick Clark AMGEN </a:t>
            </a:r>
          </a:p>
          <a:p>
            <a:r>
              <a:rPr lang="en-US" sz="1600" dirty="0"/>
              <a:t>Susan Kruger, NCNR</a:t>
            </a:r>
          </a:p>
          <a:p>
            <a:r>
              <a:rPr lang="en-US" sz="1600" dirty="0"/>
              <a:t>Yun Liu, NCNR</a:t>
            </a:r>
          </a:p>
        </p:txBody>
      </p:sp>
      <p:sp>
        <p:nvSpPr>
          <p:cNvPr id="29" name="Slide Number Placeholder 28">
            <a:extLst>
              <a:ext uri="{FF2B5EF4-FFF2-40B4-BE49-F238E27FC236}">
                <a16:creationId xmlns:a16="http://schemas.microsoft.com/office/drawing/2014/main" id="{FBDD42D4-F8E1-71E7-9A2D-8ECCD5258630}"/>
              </a:ext>
            </a:extLst>
          </p:cNvPr>
          <p:cNvSpPr>
            <a:spLocks noGrp="1"/>
          </p:cNvSpPr>
          <p:nvPr>
            <p:ph type="sldNum" sz="quarter" idx="12"/>
          </p:nvPr>
        </p:nvSpPr>
        <p:spPr>
          <a:xfrm>
            <a:off x="9270478" y="6356350"/>
            <a:ext cx="2743200" cy="365125"/>
          </a:xfrm>
        </p:spPr>
        <p:txBody>
          <a:bodyPr/>
          <a:lstStyle/>
          <a:p>
            <a:fld id="{337805DB-AA52-4CDB-BC8E-C020D0E2C42D}" type="slidenum">
              <a:rPr lang="en-US" smtClean="0"/>
              <a:t>13</a:t>
            </a:fld>
            <a:endParaRPr lang="en-US"/>
          </a:p>
        </p:txBody>
      </p:sp>
    </p:spTree>
    <p:extLst>
      <p:ext uri="{BB962C8B-B14F-4D97-AF65-F5344CB8AC3E}">
        <p14:creationId xmlns:p14="http://schemas.microsoft.com/office/powerpoint/2010/main" val="2195991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rot="21220662">
            <a:off x="2035911" y="1503166"/>
            <a:ext cx="8379638" cy="4224297"/>
            <a:chOff x="1282834" y="857250"/>
            <a:chExt cx="7440251" cy="3983323"/>
          </a:xfrm>
        </p:grpSpPr>
        <p:sp>
          <p:nvSpPr>
            <p:cNvPr id="5" name="Shape 4"/>
            <p:cNvSpPr/>
            <p:nvPr/>
          </p:nvSpPr>
          <p:spPr>
            <a:xfrm>
              <a:off x="1282834" y="857250"/>
              <a:ext cx="6230092" cy="3657600"/>
            </a:xfrm>
            <a:prstGeom prst="swooshArrow">
              <a:avLst>
                <a:gd name="adj1" fmla="val 25000"/>
                <a:gd name="adj2" fmla="val 25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Oval 5"/>
            <p:cNvSpPr/>
            <p:nvPr/>
          </p:nvSpPr>
          <p:spPr>
            <a:xfrm>
              <a:off x="1630500" y="3773528"/>
              <a:ext cx="154260" cy="163825"/>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 name="Freeform 6"/>
            <p:cNvSpPr/>
            <p:nvPr/>
          </p:nvSpPr>
          <p:spPr>
            <a:xfrm rot="379338">
              <a:off x="1355981" y="4546249"/>
              <a:ext cx="1260764" cy="294324"/>
            </a:xfrm>
            <a:custGeom>
              <a:avLst/>
              <a:gdLst>
                <a:gd name="connsiteX0" fmla="*/ 0 w 2088392"/>
                <a:gd name="connsiteY0" fmla="*/ 0 h 527606"/>
                <a:gd name="connsiteX1" fmla="*/ 2088392 w 2088392"/>
                <a:gd name="connsiteY1" fmla="*/ 0 h 527606"/>
                <a:gd name="connsiteX2" fmla="*/ 2088392 w 2088392"/>
                <a:gd name="connsiteY2" fmla="*/ 527606 h 527606"/>
                <a:gd name="connsiteX3" fmla="*/ 0 w 2088392"/>
                <a:gd name="connsiteY3" fmla="*/ 527606 h 527606"/>
                <a:gd name="connsiteX4" fmla="*/ 0 w 2088392"/>
                <a:gd name="connsiteY4" fmla="*/ 0 h 527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8392" h="527606">
                  <a:moveTo>
                    <a:pt x="0" y="0"/>
                  </a:moveTo>
                  <a:lnTo>
                    <a:pt x="2088392" y="0"/>
                  </a:lnTo>
                  <a:lnTo>
                    <a:pt x="2088392" y="527606"/>
                  </a:lnTo>
                  <a:lnTo>
                    <a:pt x="0" y="52760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1322" tIns="0" rIns="0" bIns="0" numCol="1" spcCol="1270" anchor="t" anchorCtr="0">
              <a:noAutofit/>
            </a:bodyPr>
            <a:lstStyle/>
            <a:p>
              <a:pPr defTabSz="755650">
                <a:lnSpc>
                  <a:spcPct val="90000"/>
                </a:lnSpc>
                <a:spcAft>
                  <a:spcPct val="35000"/>
                </a:spcAft>
              </a:pPr>
              <a:r>
                <a:rPr lang="en-US" sz="1700" dirty="0"/>
                <a:t>Discovery</a:t>
              </a:r>
            </a:p>
          </p:txBody>
        </p:sp>
        <p:sp>
          <p:nvSpPr>
            <p:cNvPr id="8" name="Oval 7"/>
            <p:cNvSpPr/>
            <p:nvPr/>
          </p:nvSpPr>
          <p:spPr>
            <a:xfrm>
              <a:off x="2899696" y="2585314"/>
              <a:ext cx="345143" cy="345143"/>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9" name="Freeform 8"/>
            <p:cNvSpPr/>
            <p:nvPr/>
          </p:nvSpPr>
          <p:spPr>
            <a:xfrm rot="379338">
              <a:off x="1726291" y="4121965"/>
              <a:ext cx="2917212" cy="327557"/>
            </a:xfrm>
            <a:custGeom>
              <a:avLst/>
              <a:gdLst>
                <a:gd name="connsiteX0" fmla="*/ 0 w 2917212"/>
                <a:gd name="connsiteY0" fmla="*/ 0 h 1303926"/>
                <a:gd name="connsiteX1" fmla="*/ 2917212 w 2917212"/>
                <a:gd name="connsiteY1" fmla="*/ 0 h 1303926"/>
                <a:gd name="connsiteX2" fmla="*/ 2917212 w 2917212"/>
                <a:gd name="connsiteY2" fmla="*/ 1303926 h 1303926"/>
                <a:gd name="connsiteX3" fmla="*/ 0 w 2917212"/>
                <a:gd name="connsiteY3" fmla="*/ 1303926 h 1303926"/>
                <a:gd name="connsiteX4" fmla="*/ 0 w 2917212"/>
                <a:gd name="connsiteY4" fmla="*/ 0 h 1303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7212" h="1303926">
                  <a:moveTo>
                    <a:pt x="0" y="0"/>
                  </a:moveTo>
                  <a:lnTo>
                    <a:pt x="2917212" y="0"/>
                  </a:lnTo>
                  <a:lnTo>
                    <a:pt x="2917212" y="1303926"/>
                  </a:lnTo>
                  <a:lnTo>
                    <a:pt x="0" y="13039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634" tIns="0" rIns="0" bIns="0" numCol="1" spcCol="1270" anchor="t" anchorCtr="0">
              <a:noAutofit/>
            </a:bodyPr>
            <a:lstStyle/>
            <a:p>
              <a:pPr defTabSz="711200">
                <a:lnSpc>
                  <a:spcPct val="90000"/>
                </a:lnSpc>
                <a:spcAft>
                  <a:spcPct val="35000"/>
                </a:spcAft>
              </a:pPr>
              <a:r>
                <a:rPr lang="en-US" sz="1600" dirty="0"/>
                <a:t>Antibody-Selectivity Optimization</a:t>
              </a:r>
            </a:p>
          </p:txBody>
        </p:sp>
        <p:sp>
          <p:nvSpPr>
            <p:cNvPr id="10" name="Oval 9"/>
            <p:cNvSpPr/>
            <p:nvPr/>
          </p:nvSpPr>
          <p:spPr>
            <a:xfrm>
              <a:off x="4916477" y="1652897"/>
              <a:ext cx="640080" cy="640080"/>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dirty="0"/>
                <a:t>DP</a:t>
              </a:r>
            </a:p>
          </p:txBody>
        </p:sp>
        <p:sp>
          <p:nvSpPr>
            <p:cNvPr id="11" name="Freeform 10"/>
            <p:cNvSpPr/>
            <p:nvPr/>
          </p:nvSpPr>
          <p:spPr>
            <a:xfrm rot="379338">
              <a:off x="5152573" y="2590849"/>
              <a:ext cx="3222378" cy="223862"/>
            </a:xfrm>
            <a:custGeom>
              <a:avLst/>
              <a:gdLst>
                <a:gd name="connsiteX0" fmla="*/ 0 w 2186191"/>
                <a:gd name="connsiteY0" fmla="*/ 0 h 507493"/>
                <a:gd name="connsiteX1" fmla="*/ 2186191 w 2186191"/>
                <a:gd name="connsiteY1" fmla="*/ 0 h 507493"/>
                <a:gd name="connsiteX2" fmla="*/ 2186191 w 2186191"/>
                <a:gd name="connsiteY2" fmla="*/ 507493 h 507493"/>
                <a:gd name="connsiteX3" fmla="*/ 0 w 2186191"/>
                <a:gd name="connsiteY3" fmla="*/ 507493 h 507493"/>
                <a:gd name="connsiteX4" fmla="*/ 0 w 2186191"/>
                <a:gd name="connsiteY4" fmla="*/ 0 h 507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191" h="507493">
                  <a:moveTo>
                    <a:pt x="0" y="0"/>
                  </a:moveTo>
                  <a:lnTo>
                    <a:pt x="2186191" y="0"/>
                  </a:lnTo>
                  <a:lnTo>
                    <a:pt x="2186191" y="507493"/>
                  </a:lnTo>
                  <a:lnTo>
                    <a:pt x="0" y="5074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258" tIns="0" rIns="0" bIns="0" numCol="1" spcCol="1270" anchor="t" anchorCtr="0">
              <a:noAutofit/>
            </a:bodyPr>
            <a:lstStyle/>
            <a:p>
              <a:pPr defTabSz="711200">
                <a:lnSpc>
                  <a:spcPct val="90000"/>
                </a:lnSpc>
              </a:pPr>
              <a:r>
                <a:rPr lang="en-US" sz="1600" dirty="0"/>
                <a:t>Drug Product Optimization</a:t>
              </a:r>
            </a:p>
          </p:txBody>
        </p:sp>
        <p:sp>
          <p:nvSpPr>
            <p:cNvPr id="12" name="Oval 11"/>
            <p:cNvSpPr/>
            <p:nvPr/>
          </p:nvSpPr>
          <p:spPr>
            <a:xfrm>
              <a:off x="6027142" y="1309150"/>
              <a:ext cx="908786" cy="822960"/>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1600" dirty="0"/>
                <a:t>IND</a:t>
              </a:r>
            </a:p>
            <a:p>
              <a:r>
                <a:rPr lang="en-US" sz="1600" dirty="0"/>
                <a:t>Filing</a:t>
              </a:r>
            </a:p>
          </p:txBody>
        </p:sp>
        <p:sp>
          <p:nvSpPr>
            <p:cNvPr id="13" name="Freeform 12"/>
            <p:cNvSpPr/>
            <p:nvPr/>
          </p:nvSpPr>
          <p:spPr>
            <a:xfrm rot="379338">
              <a:off x="7016507" y="2215441"/>
              <a:ext cx="1706578" cy="387408"/>
            </a:xfrm>
            <a:custGeom>
              <a:avLst/>
              <a:gdLst>
                <a:gd name="connsiteX0" fmla="*/ 0 w 2258559"/>
                <a:gd name="connsiteY0" fmla="*/ 0 h 905882"/>
                <a:gd name="connsiteX1" fmla="*/ 2258559 w 2258559"/>
                <a:gd name="connsiteY1" fmla="*/ 0 h 905882"/>
                <a:gd name="connsiteX2" fmla="*/ 2258559 w 2258559"/>
                <a:gd name="connsiteY2" fmla="*/ 905882 h 905882"/>
                <a:gd name="connsiteX3" fmla="*/ 0 w 2258559"/>
                <a:gd name="connsiteY3" fmla="*/ 905882 h 905882"/>
                <a:gd name="connsiteX4" fmla="*/ 0 w 2258559"/>
                <a:gd name="connsiteY4" fmla="*/ 0 h 90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8559" h="905882">
                  <a:moveTo>
                    <a:pt x="0" y="0"/>
                  </a:moveTo>
                  <a:lnTo>
                    <a:pt x="2258559" y="0"/>
                  </a:lnTo>
                  <a:lnTo>
                    <a:pt x="2258559" y="905882"/>
                  </a:lnTo>
                  <a:lnTo>
                    <a:pt x="0" y="905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4974" tIns="0" rIns="0" bIns="0" numCol="1" spcCol="1270" anchor="t" anchorCtr="0">
              <a:noAutofit/>
            </a:bodyPr>
            <a:lstStyle/>
            <a:p>
              <a:pPr defTabSz="711200">
                <a:lnSpc>
                  <a:spcPct val="90000"/>
                </a:lnSpc>
                <a:spcAft>
                  <a:spcPct val="35000"/>
                </a:spcAft>
              </a:pPr>
              <a:r>
                <a:rPr lang="en-US" sz="1400" dirty="0"/>
                <a:t>First in Patients (FIH)</a:t>
              </a:r>
            </a:p>
            <a:p>
              <a:pPr defTabSz="711200">
                <a:lnSpc>
                  <a:spcPct val="90000"/>
                </a:lnSpc>
                <a:spcAft>
                  <a:spcPct val="35000"/>
                </a:spcAft>
              </a:pPr>
              <a:r>
                <a:rPr lang="en-US" sz="1400" dirty="0"/>
                <a:t>Phase 1 Trials</a:t>
              </a:r>
            </a:p>
          </p:txBody>
        </p:sp>
      </p:grpSp>
      <p:sp>
        <p:nvSpPr>
          <p:cNvPr id="21" name="Explosion 1 20"/>
          <p:cNvSpPr/>
          <p:nvPr/>
        </p:nvSpPr>
        <p:spPr>
          <a:xfrm>
            <a:off x="2097909" y="5619944"/>
            <a:ext cx="357615" cy="323657"/>
          </a:xfrm>
          <a:prstGeom prst="irregularSeal1">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2" name="Title 1"/>
          <p:cNvSpPr>
            <a:spLocks noGrp="1"/>
          </p:cNvSpPr>
          <p:nvPr>
            <p:ph type="title"/>
          </p:nvPr>
        </p:nvSpPr>
        <p:spPr>
          <a:xfrm>
            <a:off x="235371" y="142823"/>
            <a:ext cx="9067800" cy="492443"/>
          </a:xfrm>
        </p:spPr>
        <p:txBody>
          <a:bodyPr>
            <a:noAutofit/>
          </a:bodyPr>
          <a:lstStyle/>
          <a:p>
            <a:r>
              <a:rPr lang="en-US" sz="3200" b="1" dirty="0">
                <a:solidFill>
                  <a:srgbClr val="FF0000"/>
                </a:solidFill>
              </a:rPr>
              <a:t>Roadmap For Antibody Drug Development</a:t>
            </a:r>
          </a:p>
        </p:txBody>
      </p:sp>
      <p:sp>
        <p:nvSpPr>
          <p:cNvPr id="3" name="Content Placeholder 2"/>
          <p:cNvSpPr>
            <a:spLocks noGrp="1"/>
          </p:cNvSpPr>
          <p:nvPr>
            <p:ph idx="1"/>
          </p:nvPr>
        </p:nvSpPr>
        <p:spPr>
          <a:xfrm>
            <a:off x="1530531" y="749707"/>
            <a:ext cx="8416782" cy="4617719"/>
          </a:xfrm>
        </p:spPr>
        <p:txBody>
          <a:bodyPr/>
          <a:lstStyle/>
          <a:p>
            <a:pPr marL="231775" lvl="1" indent="0">
              <a:buNone/>
            </a:pPr>
            <a:r>
              <a:rPr lang="en-US" sz="1600" dirty="0"/>
              <a:t>Stages of Monoclonal Antibody (</a:t>
            </a:r>
            <a:r>
              <a:rPr lang="en-US" sz="1600" dirty="0" err="1"/>
              <a:t>mAb</a:t>
            </a:r>
            <a:r>
              <a:rPr lang="en-US" sz="1600" dirty="0"/>
              <a:t>) Development</a:t>
            </a:r>
          </a:p>
          <a:p>
            <a:pPr lvl="2"/>
            <a:r>
              <a:rPr lang="en-US" sz="1600" dirty="0"/>
              <a:t>Candidate selection</a:t>
            </a:r>
          </a:p>
          <a:p>
            <a:pPr lvl="2"/>
            <a:r>
              <a:rPr lang="en-US" sz="1600" dirty="0"/>
              <a:t>Bioactivity and Safety</a:t>
            </a:r>
          </a:p>
          <a:p>
            <a:pPr lvl="2"/>
            <a:r>
              <a:rPr lang="en-US" sz="1600" dirty="0"/>
              <a:t>Formulation and Stability</a:t>
            </a:r>
          </a:p>
          <a:p>
            <a:pPr lvl="2"/>
            <a:r>
              <a:rPr lang="en-US" sz="1600" dirty="0"/>
              <a:t>Drug Substance Process Optimization</a:t>
            </a:r>
          </a:p>
          <a:p>
            <a:pPr lvl="2"/>
            <a:r>
              <a:rPr lang="en-US" sz="1600" dirty="0"/>
              <a:t>Drug Product Process Optimization</a:t>
            </a:r>
          </a:p>
        </p:txBody>
      </p:sp>
      <p:sp>
        <p:nvSpPr>
          <p:cNvPr id="14" name="Oval 13"/>
          <p:cNvSpPr/>
          <p:nvPr/>
        </p:nvSpPr>
        <p:spPr>
          <a:xfrm>
            <a:off x="3173827" y="4273088"/>
            <a:ext cx="228600" cy="228600"/>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14"/>
          <p:cNvSpPr/>
          <p:nvPr/>
        </p:nvSpPr>
        <p:spPr>
          <a:xfrm>
            <a:off x="4884446" y="2922573"/>
            <a:ext cx="548640" cy="548640"/>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en-US" sz="1100" dirty="0"/>
              <a:t>DS</a:t>
            </a:r>
          </a:p>
        </p:txBody>
      </p:sp>
      <p:sp>
        <p:nvSpPr>
          <p:cNvPr id="16" name="Oval 15"/>
          <p:cNvSpPr/>
          <p:nvPr/>
        </p:nvSpPr>
        <p:spPr>
          <a:xfrm>
            <a:off x="2208187" y="5679393"/>
            <a:ext cx="134599" cy="134599"/>
          </a:xfrm>
          <a:prstGeom prst="ellipse">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7" name="Freeform 16"/>
          <p:cNvSpPr/>
          <p:nvPr/>
        </p:nvSpPr>
        <p:spPr>
          <a:xfrm>
            <a:off x="3402427" y="4529011"/>
            <a:ext cx="2917212" cy="327557"/>
          </a:xfrm>
          <a:custGeom>
            <a:avLst/>
            <a:gdLst>
              <a:gd name="connsiteX0" fmla="*/ 0 w 2917212"/>
              <a:gd name="connsiteY0" fmla="*/ 0 h 1303926"/>
              <a:gd name="connsiteX1" fmla="*/ 2917212 w 2917212"/>
              <a:gd name="connsiteY1" fmla="*/ 0 h 1303926"/>
              <a:gd name="connsiteX2" fmla="*/ 2917212 w 2917212"/>
              <a:gd name="connsiteY2" fmla="*/ 1303926 h 1303926"/>
              <a:gd name="connsiteX3" fmla="*/ 0 w 2917212"/>
              <a:gd name="connsiteY3" fmla="*/ 1303926 h 1303926"/>
              <a:gd name="connsiteX4" fmla="*/ 0 w 2917212"/>
              <a:gd name="connsiteY4" fmla="*/ 0 h 1303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7212" h="1303926">
                <a:moveTo>
                  <a:pt x="0" y="0"/>
                </a:moveTo>
                <a:lnTo>
                  <a:pt x="2917212" y="0"/>
                </a:lnTo>
                <a:lnTo>
                  <a:pt x="2917212" y="1303926"/>
                </a:lnTo>
                <a:lnTo>
                  <a:pt x="0" y="13039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634" tIns="0" rIns="0" bIns="0" numCol="1" spcCol="1270" anchor="t" anchorCtr="0">
            <a:noAutofit/>
          </a:bodyPr>
          <a:lstStyle/>
          <a:p>
            <a:pPr defTabSz="711200">
              <a:lnSpc>
                <a:spcPct val="90000"/>
              </a:lnSpc>
              <a:spcAft>
                <a:spcPct val="35000"/>
              </a:spcAft>
            </a:pPr>
            <a:r>
              <a:rPr lang="en-US" sz="1600" dirty="0"/>
              <a:t>Biological Activity Optimization</a:t>
            </a:r>
          </a:p>
        </p:txBody>
      </p:sp>
      <p:sp>
        <p:nvSpPr>
          <p:cNvPr id="18" name="Freeform 17"/>
          <p:cNvSpPr/>
          <p:nvPr/>
        </p:nvSpPr>
        <p:spPr>
          <a:xfrm>
            <a:off x="5374508" y="3482444"/>
            <a:ext cx="2917212" cy="327557"/>
          </a:xfrm>
          <a:custGeom>
            <a:avLst/>
            <a:gdLst>
              <a:gd name="connsiteX0" fmla="*/ 0 w 2917212"/>
              <a:gd name="connsiteY0" fmla="*/ 0 h 1303926"/>
              <a:gd name="connsiteX1" fmla="*/ 2917212 w 2917212"/>
              <a:gd name="connsiteY1" fmla="*/ 0 h 1303926"/>
              <a:gd name="connsiteX2" fmla="*/ 2917212 w 2917212"/>
              <a:gd name="connsiteY2" fmla="*/ 1303926 h 1303926"/>
              <a:gd name="connsiteX3" fmla="*/ 0 w 2917212"/>
              <a:gd name="connsiteY3" fmla="*/ 1303926 h 1303926"/>
              <a:gd name="connsiteX4" fmla="*/ 0 w 2917212"/>
              <a:gd name="connsiteY4" fmla="*/ 0 h 1303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7212" h="1303926">
                <a:moveTo>
                  <a:pt x="0" y="0"/>
                </a:moveTo>
                <a:lnTo>
                  <a:pt x="2917212" y="0"/>
                </a:lnTo>
                <a:lnTo>
                  <a:pt x="2917212" y="1303926"/>
                </a:lnTo>
                <a:lnTo>
                  <a:pt x="0" y="130392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1634" tIns="0" rIns="0" bIns="0" numCol="1" spcCol="1270" anchor="t" anchorCtr="0">
            <a:noAutofit/>
          </a:bodyPr>
          <a:lstStyle/>
          <a:p>
            <a:pPr defTabSz="711200">
              <a:lnSpc>
                <a:spcPct val="90000"/>
              </a:lnSpc>
              <a:spcAft>
                <a:spcPct val="35000"/>
              </a:spcAft>
            </a:pPr>
            <a:r>
              <a:rPr lang="en-US" sz="1600" dirty="0"/>
              <a:t>Drug Substance</a:t>
            </a:r>
          </a:p>
        </p:txBody>
      </p:sp>
      <p:sp>
        <p:nvSpPr>
          <p:cNvPr id="19" name="Freeform 18"/>
          <p:cNvSpPr/>
          <p:nvPr/>
        </p:nvSpPr>
        <p:spPr>
          <a:xfrm>
            <a:off x="4267201" y="3893105"/>
            <a:ext cx="2876987" cy="314195"/>
          </a:xfrm>
          <a:custGeom>
            <a:avLst/>
            <a:gdLst>
              <a:gd name="connsiteX0" fmla="*/ 0 w 2186191"/>
              <a:gd name="connsiteY0" fmla="*/ 0 h 507493"/>
              <a:gd name="connsiteX1" fmla="*/ 2186191 w 2186191"/>
              <a:gd name="connsiteY1" fmla="*/ 0 h 507493"/>
              <a:gd name="connsiteX2" fmla="*/ 2186191 w 2186191"/>
              <a:gd name="connsiteY2" fmla="*/ 507493 h 507493"/>
              <a:gd name="connsiteX3" fmla="*/ 0 w 2186191"/>
              <a:gd name="connsiteY3" fmla="*/ 507493 h 507493"/>
              <a:gd name="connsiteX4" fmla="*/ 0 w 2186191"/>
              <a:gd name="connsiteY4" fmla="*/ 0 h 507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6191" h="507493">
                <a:moveTo>
                  <a:pt x="0" y="0"/>
                </a:moveTo>
                <a:lnTo>
                  <a:pt x="2186191" y="0"/>
                </a:lnTo>
                <a:lnTo>
                  <a:pt x="2186191" y="507493"/>
                </a:lnTo>
                <a:lnTo>
                  <a:pt x="0" y="5074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2258" tIns="0" rIns="0" bIns="0" numCol="1" spcCol="1270" anchor="t" anchorCtr="0">
            <a:noAutofit/>
          </a:bodyPr>
          <a:lstStyle/>
          <a:p>
            <a:pPr defTabSz="711200">
              <a:lnSpc>
                <a:spcPct val="90000"/>
              </a:lnSpc>
            </a:pPr>
            <a:r>
              <a:rPr lang="en-US" sz="1600" dirty="0"/>
              <a:t>Formulation and Stability Optimization</a:t>
            </a:r>
          </a:p>
        </p:txBody>
      </p:sp>
      <p:cxnSp>
        <p:nvCxnSpPr>
          <p:cNvPr id="35" name="Straight Arrow Connector 34"/>
          <p:cNvCxnSpPr/>
          <p:nvPr/>
        </p:nvCxnSpPr>
        <p:spPr>
          <a:xfrm>
            <a:off x="2304470" y="6144420"/>
            <a:ext cx="6626400" cy="3434"/>
          </a:xfrm>
          <a:prstGeom prst="straightConnector1">
            <a:avLst/>
          </a:prstGeom>
          <a:ln w="28575" cap="rnd">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298475" y="5867883"/>
            <a:ext cx="1600200" cy="53168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~3-5 years</a:t>
            </a:r>
          </a:p>
        </p:txBody>
      </p:sp>
      <p:pic>
        <p:nvPicPr>
          <p:cNvPr id="22" name="Picture 21"/>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911438" y="970921"/>
            <a:ext cx="1468884" cy="1605524"/>
          </a:xfrm>
          <a:prstGeom prst="rect">
            <a:avLst/>
          </a:prstGeom>
        </p:spPr>
      </p:pic>
      <p:cxnSp>
        <p:nvCxnSpPr>
          <p:cNvPr id="23" name="Straight Connector 22">
            <a:extLst>
              <a:ext uri="{FF2B5EF4-FFF2-40B4-BE49-F238E27FC236}">
                <a16:creationId xmlns:a16="http://schemas.microsoft.com/office/drawing/2014/main" id="{4021DE5A-0383-A504-78B7-F4E2916EBDE7}"/>
              </a:ext>
            </a:extLst>
          </p:cNvPr>
          <p:cNvCxnSpPr/>
          <p:nvPr/>
        </p:nvCxnSpPr>
        <p:spPr>
          <a:xfrm>
            <a:off x="2304470" y="1857080"/>
            <a:ext cx="24937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EFFA496-9389-7CD6-3247-EB6E628F50CD}"/>
              </a:ext>
            </a:extLst>
          </p:cNvPr>
          <p:cNvCxnSpPr/>
          <p:nvPr/>
        </p:nvCxnSpPr>
        <p:spPr>
          <a:xfrm>
            <a:off x="2304470" y="2150882"/>
            <a:ext cx="24937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C90947F-EB52-8231-477B-1A9FFB812DD9}"/>
              </a:ext>
            </a:extLst>
          </p:cNvPr>
          <p:cNvCxnSpPr/>
          <p:nvPr/>
        </p:nvCxnSpPr>
        <p:spPr>
          <a:xfrm>
            <a:off x="2275498" y="2463538"/>
            <a:ext cx="24937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4B2017F1-0592-0CC5-D96F-F4BABE6DC886}"/>
              </a:ext>
            </a:extLst>
          </p:cNvPr>
          <p:cNvSpPr txBox="1"/>
          <p:nvPr/>
        </p:nvSpPr>
        <p:spPr>
          <a:xfrm>
            <a:off x="1152076" y="1966216"/>
            <a:ext cx="676724" cy="369332"/>
          </a:xfrm>
          <a:prstGeom prst="rect">
            <a:avLst/>
          </a:prstGeom>
          <a:noFill/>
        </p:spPr>
        <p:txBody>
          <a:bodyPr wrap="none" rtlCol="0">
            <a:spAutoFit/>
          </a:bodyPr>
          <a:lstStyle/>
          <a:p>
            <a:r>
              <a:rPr lang="en-US" dirty="0"/>
              <a:t>SANS</a:t>
            </a:r>
          </a:p>
        </p:txBody>
      </p:sp>
      <p:sp>
        <p:nvSpPr>
          <p:cNvPr id="31" name="Slide Number Placeholder 30">
            <a:extLst>
              <a:ext uri="{FF2B5EF4-FFF2-40B4-BE49-F238E27FC236}">
                <a16:creationId xmlns:a16="http://schemas.microsoft.com/office/drawing/2014/main" id="{43A96217-FBA0-A61F-6A9D-D1651D9BEC09}"/>
              </a:ext>
            </a:extLst>
          </p:cNvPr>
          <p:cNvSpPr>
            <a:spLocks noGrp="1"/>
          </p:cNvSpPr>
          <p:nvPr>
            <p:ph type="sldNum" sz="quarter" idx="12"/>
          </p:nvPr>
        </p:nvSpPr>
        <p:spPr/>
        <p:txBody>
          <a:bodyPr/>
          <a:lstStyle/>
          <a:p>
            <a:fld id="{337805DB-AA52-4CDB-BC8E-C020D0E2C42D}" type="slidenum">
              <a:rPr lang="en-US" smtClean="0"/>
              <a:t>14</a:t>
            </a:fld>
            <a:endParaRPr lang="en-US"/>
          </a:p>
        </p:txBody>
      </p:sp>
    </p:spTree>
    <p:extLst>
      <p:ext uri="{BB962C8B-B14F-4D97-AF65-F5344CB8AC3E}">
        <p14:creationId xmlns:p14="http://schemas.microsoft.com/office/powerpoint/2010/main" val="896392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562"/>
            <a:ext cx="11830639" cy="1292662"/>
          </a:xfrm>
        </p:spPr>
        <p:txBody>
          <a:bodyPr>
            <a:noAutofit/>
          </a:bodyPr>
          <a:lstStyle/>
          <a:p>
            <a:pPr algn="l"/>
            <a:r>
              <a:rPr lang="en-US" sz="3200" b="1" dirty="0">
                <a:solidFill>
                  <a:srgbClr val="FF0000"/>
                </a:solidFill>
                <a:cs typeface="Calibri" panose="020F0502020204030204" pitchFamily="34" charset="0"/>
              </a:rPr>
              <a:t>Advanced And Proven Characterization Techniques Are What Make Drug Development Possible At The Current Pace The Industry Demands</a:t>
            </a:r>
          </a:p>
        </p:txBody>
      </p:sp>
      <p:sp>
        <p:nvSpPr>
          <p:cNvPr id="3" name="Text Placeholder 2"/>
          <p:cNvSpPr>
            <a:spLocks noGrp="1"/>
          </p:cNvSpPr>
          <p:nvPr>
            <p:ph type="body" idx="1"/>
          </p:nvPr>
        </p:nvSpPr>
        <p:spPr>
          <a:xfrm>
            <a:off x="1321837" y="1320224"/>
            <a:ext cx="2840999" cy="3506815"/>
          </a:xfrm>
        </p:spPr>
        <p:txBody>
          <a:bodyPr>
            <a:noAutofit/>
          </a:bodyPr>
          <a:lstStyle/>
          <a:p>
            <a:pPr marL="0" indent="0" algn="ctr">
              <a:buNone/>
            </a:pPr>
            <a:r>
              <a:rPr lang="en-US" sz="2000" b="1" u="sng" dirty="0">
                <a:latin typeface="Calibri" panose="020F0502020204030204" pitchFamily="34" charset="0"/>
                <a:cs typeface="Calibri" panose="020F0502020204030204" pitchFamily="34" charset="0"/>
              </a:rPr>
              <a:t>Structural</a:t>
            </a:r>
          </a:p>
          <a:p>
            <a:r>
              <a:rPr lang="en-US" sz="2000" b="1" dirty="0">
                <a:latin typeface="Calibri" panose="020F0502020204030204" pitchFamily="34" charset="0"/>
                <a:cs typeface="Calibri" panose="020F0502020204030204" pitchFamily="34" charset="0"/>
              </a:rPr>
              <a:t>Circular Dichroism (CD)</a:t>
            </a:r>
          </a:p>
          <a:p>
            <a:r>
              <a:rPr lang="en-US" sz="2000" b="1" dirty="0">
                <a:latin typeface="Calibri" panose="020F0502020204030204" pitchFamily="34" charset="0"/>
                <a:cs typeface="Calibri" panose="020F0502020204030204" pitchFamily="34" charset="0"/>
              </a:rPr>
              <a:t>Fourier Transform Infrared Spectroscopy (FTIR)</a:t>
            </a:r>
          </a:p>
          <a:p>
            <a:r>
              <a:rPr lang="en-US" sz="2000" b="1" dirty="0">
                <a:latin typeface="Calibri" panose="020F0502020204030204" pitchFamily="34" charset="0"/>
                <a:cs typeface="Calibri" panose="020F0502020204030204" pitchFamily="34" charset="0"/>
              </a:rPr>
              <a:t>Fluorescence Spectroscopy</a:t>
            </a:r>
          </a:p>
          <a:p>
            <a:r>
              <a:rPr lang="en-US" sz="2000" b="1" dirty="0">
                <a:latin typeface="Calibri" panose="020F0502020204030204" pitchFamily="34" charset="0"/>
                <a:cs typeface="Calibri" panose="020F0502020204030204" pitchFamily="34" charset="0"/>
              </a:rPr>
              <a:t>NMR Spectroscopy</a:t>
            </a:r>
          </a:p>
          <a:p>
            <a:r>
              <a:rPr lang="en-US" sz="2000" b="1" dirty="0">
                <a:latin typeface="Calibri" panose="020F0502020204030204" pitchFamily="34" charset="0"/>
                <a:cs typeface="Calibri" panose="020F0502020204030204" pitchFamily="34" charset="0"/>
              </a:rPr>
              <a:t>Crystallography</a:t>
            </a:r>
          </a:p>
        </p:txBody>
      </p:sp>
      <p:sp>
        <p:nvSpPr>
          <p:cNvPr id="4" name="Text Placeholder 2"/>
          <p:cNvSpPr txBox="1">
            <a:spLocks/>
          </p:cNvSpPr>
          <p:nvPr/>
        </p:nvSpPr>
        <p:spPr>
          <a:xfrm>
            <a:off x="4628709" y="1316017"/>
            <a:ext cx="3296097" cy="3668024"/>
          </a:xfrm>
          <a:prstGeom prst="rect">
            <a:avLst/>
          </a:prstGeom>
          <a:noFill/>
          <a:ln w="9525" algn="ctr">
            <a:noFill/>
            <a:miter lim="800000"/>
            <a:headEnd/>
            <a:tailEnd/>
          </a:ln>
        </p:spPr>
        <p:txBody>
          <a:bodyPr vert="horz" wrap="square" lIns="40815" tIns="40815" rIns="40815" bIns="40815" numCol="1" anchor="t" anchorCtr="0" compatLnSpc="1">
            <a:prstTxWarp prst="textNoShape">
              <a:avLst/>
            </a:prstTxWarp>
            <a:spAutoFit/>
          </a:bodyPr>
          <a:lstStyle>
            <a:lvl1pPr marL="295952" indent="-295952"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1pPr>
            <a:lvl2pPr marL="568844" indent="-281859"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2pPr>
            <a:lvl3pPr marL="822960" indent="-263069"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3pPr>
            <a:lvl4pPr marL="1176636" indent="-315683"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4pPr>
            <a:lvl5pPr marL="1463621" indent="-315683"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u="sng" dirty="0"/>
              <a:t>Biophysical</a:t>
            </a:r>
          </a:p>
          <a:p>
            <a:pPr lvl="1">
              <a:buClr>
                <a:schemeClr val="tx1"/>
              </a:buClr>
              <a:buFont typeface="Arial" panose="020B0604020202020204" pitchFamily="34" charset="0"/>
              <a:buChar char="•"/>
            </a:pPr>
            <a:r>
              <a:rPr lang="en-US" sz="2000" dirty="0"/>
              <a:t>Dynamic Light Scattering (DLS)</a:t>
            </a:r>
          </a:p>
          <a:p>
            <a:pPr lvl="1">
              <a:buClr>
                <a:schemeClr val="tx1"/>
              </a:buClr>
              <a:buFont typeface="Arial" panose="020B0604020202020204" pitchFamily="34" charset="0"/>
              <a:buChar char="•"/>
            </a:pPr>
            <a:r>
              <a:rPr lang="en-US" sz="2000" dirty="0"/>
              <a:t>Static Light Scattering (SLS)</a:t>
            </a:r>
          </a:p>
          <a:p>
            <a:pPr lvl="1">
              <a:buClr>
                <a:schemeClr val="tx1"/>
              </a:buClr>
              <a:buFont typeface="Arial" panose="020B0604020202020204" pitchFamily="34" charset="0"/>
              <a:buChar char="•"/>
            </a:pPr>
            <a:r>
              <a:rPr lang="en-US" sz="2000" dirty="0"/>
              <a:t>Analytical Ultracentrifugation (AUC)</a:t>
            </a:r>
          </a:p>
          <a:p>
            <a:pPr lvl="1">
              <a:buClr>
                <a:schemeClr val="tx1"/>
              </a:buClr>
              <a:buFont typeface="Arial" panose="020B0604020202020204" pitchFamily="34" charset="0"/>
              <a:buChar char="•"/>
            </a:pPr>
            <a:r>
              <a:rPr lang="en-US" sz="2000" dirty="0"/>
              <a:t>SEC-SAXS</a:t>
            </a:r>
          </a:p>
          <a:p>
            <a:pPr lvl="1">
              <a:buClr>
                <a:schemeClr val="tx1"/>
              </a:buClr>
              <a:buFont typeface="Arial" panose="020B0604020202020204" pitchFamily="34" charset="0"/>
              <a:buChar char="•"/>
            </a:pPr>
            <a:r>
              <a:rPr lang="en-US" sz="2000" dirty="0"/>
              <a:t>SANS</a:t>
            </a:r>
          </a:p>
        </p:txBody>
      </p:sp>
      <p:sp>
        <p:nvSpPr>
          <p:cNvPr id="5" name="Text Placeholder 2"/>
          <p:cNvSpPr txBox="1">
            <a:spLocks/>
          </p:cNvSpPr>
          <p:nvPr/>
        </p:nvSpPr>
        <p:spPr>
          <a:xfrm>
            <a:off x="8239233" y="1316017"/>
            <a:ext cx="3011633" cy="2159919"/>
          </a:xfrm>
          <a:prstGeom prst="rect">
            <a:avLst/>
          </a:prstGeom>
          <a:noFill/>
          <a:ln w="9525" algn="ctr">
            <a:noFill/>
            <a:miter lim="800000"/>
            <a:headEnd/>
            <a:tailEnd/>
          </a:ln>
        </p:spPr>
        <p:txBody>
          <a:bodyPr vert="horz" wrap="square" lIns="40815" tIns="40815" rIns="40815" bIns="40815" numCol="1" anchor="t" anchorCtr="0" compatLnSpc="1">
            <a:prstTxWarp prst="textNoShape">
              <a:avLst/>
            </a:prstTxWarp>
            <a:spAutoFit/>
          </a:bodyPr>
          <a:lstStyle>
            <a:lvl1pPr marL="295952" indent="-295952"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1pPr>
            <a:lvl2pPr marL="568844" indent="-281859"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2pPr>
            <a:lvl3pPr marL="822960" indent="-263069"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3pPr>
            <a:lvl4pPr marL="1176636" indent="-315683"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4pPr>
            <a:lvl5pPr marL="1463621" indent="-315683" algn="l" defTabSz="408156" rtl="0" eaLnBrk="1" fontAlgn="base" latinLnBrk="0" hangingPunct="1">
              <a:lnSpc>
                <a:spcPct val="100000"/>
              </a:lnSpc>
              <a:spcBef>
                <a:spcPts val="628"/>
              </a:spcBef>
              <a:spcAft>
                <a:spcPct val="0"/>
              </a:spcAft>
              <a:buClr>
                <a:schemeClr val="accent1"/>
              </a:buClr>
              <a:buSzPct val="100000"/>
              <a:buFont typeface="Arial"/>
              <a:buChar char="»"/>
              <a:defRPr lang="en-US" sz="2800" b="1" kern="1200">
                <a:solidFill>
                  <a:schemeClr val="tx1"/>
                </a:solidFill>
                <a:latin typeface="Calibri"/>
                <a:ea typeface="Calibri"/>
                <a:cs typeface="Calibri"/>
                <a:sym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000" u="sng" dirty="0"/>
              <a:t>Chemical</a:t>
            </a:r>
          </a:p>
          <a:p>
            <a:pPr lvl="1">
              <a:buClr>
                <a:schemeClr val="tx1"/>
              </a:buClr>
              <a:buFont typeface="Arial" panose="020B0604020202020204" pitchFamily="34" charset="0"/>
              <a:buChar char="•"/>
            </a:pPr>
            <a:r>
              <a:rPr lang="en-US" sz="2000" dirty="0"/>
              <a:t>Mass Spectrometry</a:t>
            </a:r>
          </a:p>
          <a:p>
            <a:pPr marL="559891" lvl="2" indent="0">
              <a:buClr>
                <a:schemeClr val="tx1"/>
              </a:buClr>
              <a:buNone/>
            </a:pPr>
            <a:r>
              <a:rPr lang="en-US" sz="2000" dirty="0"/>
              <a:t>(HDX, MS/MS, Intact mass)</a:t>
            </a:r>
          </a:p>
          <a:p>
            <a:pPr lvl="1">
              <a:buClr>
                <a:schemeClr val="tx1"/>
              </a:buClr>
              <a:buFont typeface="Arial" panose="020B0604020202020204" pitchFamily="34" charset="0"/>
              <a:buChar char="•"/>
            </a:pPr>
            <a:r>
              <a:rPr lang="en-US" sz="2000" dirty="0"/>
              <a:t>Chromatographic techniques (IEX, RP)</a:t>
            </a:r>
          </a:p>
        </p:txBody>
      </p:sp>
      <p:sp>
        <p:nvSpPr>
          <p:cNvPr id="6" name="Rectangle 5"/>
          <p:cNvSpPr/>
          <p:nvPr/>
        </p:nvSpPr>
        <p:spPr bwMode="gray">
          <a:xfrm>
            <a:off x="1864244" y="5599372"/>
            <a:ext cx="2764465" cy="308345"/>
          </a:xfrm>
          <a:prstGeom prst="rect">
            <a:avLst/>
          </a:prstGeom>
          <a:solidFill>
            <a:schemeClr val="bg1"/>
          </a:solidFill>
          <a:ln w="6350" algn="ctr">
            <a:solidFill>
              <a:schemeClr val="bg1"/>
            </a:solidFill>
            <a:miter lim="800000"/>
            <a:headEnd/>
            <a:tailEnd/>
          </a:ln>
          <a:effectLst/>
        </p:spPr>
        <p:txBody>
          <a:bodyPr wrap="none" rtlCol="0" anchor="ctr"/>
          <a:lstStyle/>
          <a:p>
            <a:pPr algn="ctr"/>
            <a:endParaRPr lang="en-US" b="1" dirty="0">
              <a:solidFill>
                <a:schemeClr val="bg1"/>
              </a:solidFill>
            </a:endParaRPr>
          </a:p>
        </p:txBody>
      </p:sp>
      <p:sp>
        <p:nvSpPr>
          <p:cNvPr id="7" name="Title 1"/>
          <p:cNvSpPr txBox="1">
            <a:spLocks/>
          </p:cNvSpPr>
          <p:nvPr/>
        </p:nvSpPr>
        <p:spPr>
          <a:xfrm>
            <a:off x="2143349" y="5733043"/>
            <a:ext cx="7543799" cy="910531"/>
          </a:xfrm>
          <a:prstGeom prst="rect">
            <a:avLst/>
          </a:prstGeom>
          <a:solidFill>
            <a:srgbClr val="0C68C6"/>
          </a:solidFill>
          <a:ln w="9525" algn="ctr">
            <a:solidFill>
              <a:srgbClr val="0C68C6"/>
            </a:solidFill>
            <a:miter lim="800000"/>
            <a:headEnd/>
            <a:tailEnd/>
          </a:ln>
        </p:spPr>
        <p:txBody>
          <a:bodyPr vert="horz" wrap="square" lIns="91440" tIns="45720" rIns="91440" bIns="45720" numCol="1" anchor="b" anchorCtr="0" compatLnSpc="1">
            <a:prstTxWarp prst="textNoShape">
              <a:avLst/>
            </a:prstTxWarp>
          </a:bodyPr>
          <a:lstStyle>
            <a:lvl1pPr algn="ctr" defTabSz="914400" rtl="0" eaLnBrk="1" latinLnBrk="0" hangingPunct="1">
              <a:lnSpc>
                <a:spcPts val="3500"/>
              </a:lnSpc>
              <a:spcBef>
                <a:spcPct val="0"/>
              </a:spcBef>
              <a:buNone/>
              <a:defRPr lang="en-US" sz="3200" b="1" kern="1200" smtClean="0">
                <a:solidFill>
                  <a:schemeClr val="tx1"/>
                </a:solidFill>
                <a:latin typeface="Calibri" pitchFamily="34" charset="0"/>
                <a:ea typeface="+mj-ea"/>
                <a:cs typeface="+mj-cs"/>
              </a:defRPr>
            </a:lvl1pPr>
          </a:lstStyle>
          <a:p>
            <a:r>
              <a:rPr lang="en-US" sz="2400" dirty="0">
                <a:solidFill>
                  <a:schemeClr val="bg1"/>
                </a:solidFill>
              </a:rPr>
              <a:t>Small Angle Scattering techniques are emerging as powerful tools for </a:t>
            </a:r>
            <a:r>
              <a:rPr lang="en-US" sz="2400" dirty="0" err="1">
                <a:solidFill>
                  <a:schemeClr val="bg1"/>
                </a:solidFill>
              </a:rPr>
              <a:t>Biomanufacturing</a:t>
            </a:r>
            <a:endParaRPr lang="en-US" sz="2400" dirty="0">
              <a:solidFill>
                <a:schemeClr val="bg1"/>
              </a:solidFill>
            </a:endParaRPr>
          </a:p>
        </p:txBody>
      </p:sp>
      <p:sp>
        <p:nvSpPr>
          <p:cNvPr id="9" name="TextBox 8"/>
          <p:cNvSpPr txBox="1"/>
          <p:nvPr/>
        </p:nvSpPr>
        <p:spPr>
          <a:xfrm>
            <a:off x="2398781" y="5200930"/>
            <a:ext cx="7032934" cy="338554"/>
          </a:xfrm>
          <a:prstGeom prst="rect">
            <a:avLst/>
          </a:prstGeom>
          <a:noFill/>
          <a:ln>
            <a:solidFill>
              <a:schemeClr val="tx1"/>
            </a:solidFill>
          </a:ln>
        </p:spPr>
        <p:txBody>
          <a:bodyPr wrap="square" rtlCol="0">
            <a:spAutoFit/>
          </a:bodyPr>
          <a:lstStyle/>
          <a:p>
            <a:r>
              <a:rPr lang="en-US" sz="1600" b="1" dirty="0">
                <a:solidFill>
                  <a:srgbClr val="0070C0"/>
                </a:solidFill>
              </a:rPr>
              <a:t>Constraints could be combined to further improve SAS characterizations</a:t>
            </a:r>
          </a:p>
        </p:txBody>
      </p:sp>
      <p:pic>
        <p:nvPicPr>
          <p:cNvPr id="10" name="Picture 9" descr="Ear - Wikipedia">
            <a:extLst>
              <a:ext uri="{FF2B5EF4-FFF2-40B4-BE49-F238E27FC236}">
                <a16:creationId xmlns:a16="http://schemas.microsoft.com/office/drawing/2014/main" id="{75C55FC5-96AD-F455-DA2E-2ABE699899A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623875" y="4124387"/>
            <a:ext cx="1253981" cy="1865058"/>
          </a:xfrm>
          <a:prstGeom prst="rect">
            <a:avLst/>
          </a:prstGeom>
        </p:spPr>
      </p:pic>
    </p:spTree>
    <p:extLst>
      <p:ext uri="{BB962C8B-B14F-4D97-AF65-F5344CB8AC3E}">
        <p14:creationId xmlns:p14="http://schemas.microsoft.com/office/powerpoint/2010/main" val="2404387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77390" y="26789"/>
            <a:ext cx="7358063" cy="669727"/>
          </a:xfrm>
        </p:spPr>
        <p:txBody>
          <a:bodyPr>
            <a:normAutofit/>
          </a:bodyPr>
          <a:lstStyle/>
          <a:p>
            <a:pPr eaLnBrk="1" hangingPunct="1">
              <a:defRPr/>
            </a:pPr>
            <a:r>
              <a:rPr lang="en-US" sz="3200" b="1" dirty="0">
                <a:solidFill>
                  <a:srgbClr val="FF0000"/>
                </a:solidFill>
              </a:rPr>
              <a:t>Monte Carlo Ensemble Fit To </a:t>
            </a:r>
            <a:r>
              <a:rPr lang="en-US" sz="3200" b="1" dirty="0" err="1">
                <a:solidFill>
                  <a:srgbClr val="FF0000"/>
                </a:solidFill>
              </a:rPr>
              <a:t>mAbs</a:t>
            </a:r>
            <a:r>
              <a:rPr lang="en-US" sz="3200" b="1" dirty="0">
                <a:solidFill>
                  <a:srgbClr val="FF0000"/>
                </a:solidFill>
              </a:rPr>
              <a:t> Data</a:t>
            </a:r>
          </a:p>
        </p:txBody>
      </p:sp>
      <p:grpSp>
        <p:nvGrpSpPr>
          <p:cNvPr id="27650" name="Group 4"/>
          <p:cNvGrpSpPr>
            <a:grpSpLocks/>
          </p:cNvGrpSpPr>
          <p:nvPr/>
        </p:nvGrpSpPr>
        <p:grpSpPr bwMode="auto">
          <a:xfrm>
            <a:off x="1490514" y="687586"/>
            <a:ext cx="8571384" cy="3375422"/>
            <a:chOff x="0" y="0"/>
            <a:chExt cx="7680" cy="3024"/>
          </a:xfrm>
        </p:grpSpPr>
        <p:pic>
          <p:nvPicPr>
            <p:cNvPr id="27688" name="Picture 2"/>
            <p:cNvPicPr>
              <a:picLocks noChangeAspect="1" noChangeArrowheads="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0" y="136"/>
              <a:ext cx="3994" cy="2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89" name="Picture 3"/>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3974" y="0"/>
              <a:ext cx="3706" cy="30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grpSp>
        <p:nvGrpSpPr>
          <p:cNvPr id="27652" name="Group 22"/>
          <p:cNvGrpSpPr>
            <a:grpSpLocks/>
          </p:cNvGrpSpPr>
          <p:nvPr/>
        </p:nvGrpSpPr>
        <p:grpSpPr bwMode="auto">
          <a:xfrm>
            <a:off x="1488281" y="4162445"/>
            <a:ext cx="8708678" cy="2605227"/>
            <a:chOff x="0" y="0"/>
            <a:chExt cx="7802" cy="2333"/>
          </a:xfrm>
        </p:grpSpPr>
        <p:pic>
          <p:nvPicPr>
            <p:cNvPr id="27672" name="Picture 6"/>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4600" y="0"/>
              <a:ext cx="1648" cy="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3" name="Picture 7"/>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2912" y="41"/>
              <a:ext cx="1712" cy="1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4" name="Picture 8"/>
            <p:cNvPicPr>
              <a:picLocks noChangeAspect="1" noChangeArrowheads="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0" y="185"/>
              <a:ext cx="1290" cy="8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5" name="Picture 9"/>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477" y="1233"/>
              <a:ext cx="1383" cy="9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6" name="Picture 10"/>
            <p:cNvPicPr>
              <a:picLocks noChangeAspect="1" noChangeArrowheads="1"/>
            </p:cNvPicPr>
            <p:nvPr/>
          </p:nvPicPr>
          <p:blipFill>
            <a:blip r:embed="rId9" cstate="hqprint">
              <a:extLst>
                <a:ext uri="{28A0092B-C50C-407E-A947-70E740481C1C}">
                  <a14:useLocalDpi xmlns:a14="http://schemas.microsoft.com/office/drawing/2010/main"/>
                </a:ext>
              </a:extLst>
            </a:blip>
            <a:srcRect/>
            <a:stretch>
              <a:fillRect/>
            </a:stretch>
          </p:blipFill>
          <p:spPr bwMode="auto">
            <a:xfrm>
              <a:off x="2444" y="1153"/>
              <a:ext cx="1695" cy="11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7" name="Picture 11"/>
            <p:cNvPicPr>
              <a:picLocks noChangeAspect="1" noChangeArrowheads="1"/>
            </p:cNvPicPr>
            <p:nvPr/>
          </p:nvPicPr>
          <p:blipFill>
            <a:blip r:embed="rId10" cstate="hqprint">
              <a:extLst>
                <a:ext uri="{28A0092B-C50C-407E-A947-70E740481C1C}">
                  <a14:useLocalDpi xmlns:a14="http://schemas.microsoft.com/office/drawing/2010/main"/>
                </a:ext>
              </a:extLst>
            </a:blip>
            <a:srcRect/>
            <a:stretch>
              <a:fillRect/>
            </a:stretch>
          </p:blipFill>
          <p:spPr bwMode="auto">
            <a:xfrm>
              <a:off x="4336" y="1078"/>
              <a:ext cx="1824" cy="1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8" name="Picture 12"/>
            <p:cNvPicPr>
              <a:picLocks noChangeAspect="1" noChangeArrowheads="1"/>
            </p:cNvPicPr>
            <p:nvPr/>
          </p:nvPicPr>
          <p:blipFill>
            <a:blip r:embed="rId11" cstate="hqprint">
              <a:extLst>
                <a:ext uri="{28A0092B-C50C-407E-A947-70E740481C1C}">
                  <a14:useLocalDpi xmlns:a14="http://schemas.microsoft.com/office/drawing/2010/main"/>
                </a:ext>
              </a:extLst>
            </a:blip>
            <a:srcRect/>
            <a:stretch>
              <a:fillRect/>
            </a:stretch>
          </p:blipFill>
          <p:spPr bwMode="auto">
            <a:xfrm>
              <a:off x="5984" y="1065"/>
              <a:ext cx="1818" cy="11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9" name="Picture 13"/>
            <p:cNvPicPr>
              <a:picLocks noChangeAspect="1" noChangeArrowheads="1"/>
            </p:cNvPicPr>
            <p:nvPr/>
          </p:nvPicPr>
          <p:blipFill>
            <a:blip r:embed="rId12" cstate="hqprint">
              <a:extLst>
                <a:ext uri="{28A0092B-C50C-407E-A947-70E740481C1C}">
                  <a14:useLocalDpi xmlns:a14="http://schemas.microsoft.com/office/drawing/2010/main"/>
                </a:ext>
              </a:extLst>
            </a:blip>
            <a:srcRect/>
            <a:stretch>
              <a:fillRect/>
            </a:stretch>
          </p:blipFill>
          <p:spPr bwMode="auto">
            <a:xfrm>
              <a:off x="1440" y="33"/>
              <a:ext cx="1548" cy="1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sp>
          <p:nvSpPr>
            <p:cNvPr id="27680" name="Rectangle 14"/>
            <p:cNvSpPr>
              <a:spLocks/>
            </p:cNvSpPr>
            <p:nvPr/>
          </p:nvSpPr>
          <p:spPr bwMode="auto">
            <a:xfrm>
              <a:off x="1104" y="734"/>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a:latin typeface="Times New Roman Bold" charset="0"/>
                  <a:ea typeface="ＭＳ Ｐゴシック" charset="0"/>
                  <a:cs typeface="ＭＳ Ｐゴシック" charset="0"/>
                  <a:sym typeface="Times New Roman Bold" charset="0"/>
                </a:rPr>
                <a:t>1</a:t>
              </a:r>
            </a:p>
          </p:txBody>
        </p:sp>
        <p:sp>
          <p:nvSpPr>
            <p:cNvPr id="27681" name="Rectangle 15"/>
            <p:cNvSpPr>
              <a:spLocks/>
            </p:cNvSpPr>
            <p:nvPr/>
          </p:nvSpPr>
          <p:spPr bwMode="auto">
            <a:xfrm>
              <a:off x="2600" y="734"/>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a:latin typeface="Times New Roman Bold" charset="0"/>
                  <a:ea typeface="ＭＳ Ｐゴシック" charset="0"/>
                  <a:cs typeface="ＭＳ Ｐゴシック" charset="0"/>
                  <a:sym typeface="Times New Roman Bold" charset="0"/>
                </a:rPr>
                <a:t>2</a:t>
              </a:r>
            </a:p>
          </p:txBody>
        </p:sp>
        <p:sp>
          <p:nvSpPr>
            <p:cNvPr id="27682" name="Rectangle 16"/>
            <p:cNvSpPr>
              <a:spLocks/>
            </p:cNvSpPr>
            <p:nvPr/>
          </p:nvSpPr>
          <p:spPr bwMode="auto">
            <a:xfrm>
              <a:off x="4544" y="734"/>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a:latin typeface="Times New Roman Bold" charset="0"/>
                  <a:ea typeface="ＭＳ Ｐゴシック" charset="0"/>
                  <a:cs typeface="ＭＳ Ｐゴシック" charset="0"/>
                  <a:sym typeface="Times New Roman Bold" charset="0"/>
                </a:rPr>
                <a:t>3</a:t>
              </a:r>
            </a:p>
          </p:txBody>
        </p:sp>
        <p:sp>
          <p:nvSpPr>
            <p:cNvPr id="27683" name="Rectangle 17"/>
            <p:cNvSpPr>
              <a:spLocks/>
            </p:cNvSpPr>
            <p:nvPr/>
          </p:nvSpPr>
          <p:spPr bwMode="auto">
            <a:xfrm>
              <a:off x="6008" y="734"/>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a:latin typeface="Times New Roman Bold" charset="0"/>
                  <a:ea typeface="ＭＳ Ｐゴシック" charset="0"/>
                  <a:cs typeface="ＭＳ Ｐゴシック" charset="0"/>
                  <a:sym typeface="Times New Roman Bold" charset="0"/>
                </a:rPr>
                <a:t>4</a:t>
              </a:r>
            </a:p>
          </p:txBody>
        </p:sp>
        <p:sp>
          <p:nvSpPr>
            <p:cNvPr id="27685" name="Rectangle 19"/>
            <p:cNvSpPr>
              <a:spLocks/>
            </p:cNvSpPr>
            <p:nvPr/>
          </p:nvSpPr>
          <p:spPr bwMode="auto">
            <a:xfrm>
              <a:off x="3924" y="2062"/>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dirty="0">
                  <a:latin typeface="Times New Roman Bold" charset="0"/>
                  <a:ea typeface="ＭＳ Ｐゴシック" charset="0"/>
                  <a:cs typeface="ＭＳ Ｐゴシック" charset="0"/>
                  <a:sym typeface="Times New Roman Bold" charset="0"/>
                </a:rPr>
                <a:t>2</a:t>
              </a:r>
            </a:p>
          </p:txBody>
        </p:sp>
        <p:sp>
          <p:nvSpPr>
            <p:cNvPr id="27686" name="Rectangle 20"/>
            <p:cNvSpPr>
              <a:spLocks/>
            </p:cNvSpPr>
            <p:nvPr/>
          </p:nvSpPr>
          <p:spPr bwMode="auto">
            <a:xfrm>
              <a:off x="5848" y="2062"/>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dirty="0">
                  <a:latin typeface="Times New Roman Bold" charset="0"/>
                  <a:ea typeface="ＭＳ Ｐゴシック" charset="0"/>
                  <a:cs typeface="ＭＳ Ｐゴシック" charset="0"/>
                  <a:sym typeface="Times New Roman Bold" charset="0"/>
                </a:rPr>
                <a:t>3</a:t>
              </a:r>
            </a:p>
          </p:txBody>
        </p:sp>
        <p:sp>
          <p:nvSpPr>
            <p:cNvPr id="27687" name="Rectangle 21"/>
            <p:cNvSpPr>
              <a:spLocks/>
            </p:cNvSpPr>
            <p:nvPr/>
          </p:nvSpPr>
          <p:spPr bwMode="auto">
            <a:xfrm>
              <a:off x="7288" y="2062"/>
              <a:ext cx="113" cy="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969" dirty="0">
                  <a:latin typeface="Times New Roman Bold" charset="0"/>
                  <a:ea typeface="ＭＳ Ｐゴシック" charset="0"/>
                  <a:cs typeface="ＭＳ Ｐゴシック" charset="0"/>
                  <a:sym typeface="Times New Roman Bold" charset="0"/>
                </a:rPr>
                <a:t>4</a:t>
              </a:r>
            </a:p>
          </p:txBody>
        </p:sp>
      </p:grpSp>
      <p:grpSp>
        <p:nvGrpSpPr>
          <p:cNvPr id="22565" name="Group 37"/>
          <p:cNvGrpSpPr>
            <a:grpSpLocks/>
          </p:cNvGrpSpPr>
          <p:nvPr/>
        </p:nvGrpSpPr>
        <p:grpSpPr bwMode="auto">
          <a:xfrm>
            <a:off x="1577578" y="589359"/>
            <a:ext cx="8783464" cy="3661172"/>
            <a:chOff x="0" y="0"/>
            <a:chExt cx="7869" cy="3280"/>
          </a:xfrm>
        </p:grpSpPr>
        <p:grpSp>
          <p:nvGrpSpPr>
            <p:cNvPr id="27658" name="Group 32"/>
            <p:cNvGrpSpPr>
              <a:grpSpLocks/>
            </p:cNvGrpSpPr>
            <p:nvPr/>
          </p:nvGrpSpPr>
          <p:grpSpPr bwMode="auto">
            <a:xfrm>
              <a:off x="0" y="0"/>
              <a:ext cx="7869" cy="3280"/>
              <a:chOff x="0" y="0"/>
              <a:chExt cx="7869" cy="3280"/>
            </a:xfrm>
          </p:grpSpPr>
          <p:grpSp>
            <p:nvGrpSpPr>
              <p:cNvPr id="27663" name="Group 27"/>
              <p:cNvGrpSpPr>
                <a:grpSpLocks/>
              </p:cNvGrpSpPr>
              <p:nvPr/>
            </p:nvGrpSpPr>
            <p:grpSpPr bwMode="auto">
              <a:xfrm>
                <a:off x="0" y="0"/>
                <a:ext cx="7869" cy="3280"/>
                <a:chOff x="0" y="0"/>
                <a:chExt cx="7869" cy="3280"/>
              </a:xfrm>
            </p:grpSpPr>
            <p:grpSp>
              <p:nvGrpSpPr>
                <p:cNvPr id="27668" name="Group 25"/>
                <p:cNvGrpSpPr>
                  <a:grpSpLocks/>
                </p:cNvGrpSpPr>
                <p:nvPr/>
              </p:nvGrpSpPr>
              <p:grpSpPr bwMode="auto">
                <a:xfrm>
                  <a:off x="0" y="195"/>
                  <a:ext cx="7869" cy="3085"/>
                  <a:chOff x="0" y="0"/>
                  <a:chExt cx="7869" cy="3084"/>
                </a:xfrm>
              </p:grpSpPr>
              <p:pic>
                <p:nvPicPr>
                  <p:cNvPr id="27670" name="Picture 23"/>
                  <p:cNvPicPr>
                    <a:picLocks noChangeAspect="1" noChangeArrowheads="1"/>
                  </p:cNvPicPr>
                  <p:nvPr/>
                </p:nvPicPr>
                <p:blipFill>
                  <a:blip r:embed="rId13" cstate="hqprint">
                    <a:extLst>
                      <a:ext uri="{28A0092B-C50C-407E-A947-70E740481C1C}">
                        <a14:useLocalDpi xmlns:a14="http://schemas.microsoft.com/office/drawing/2010/main"/>
                      </a:ext>
                    </a:extLst>
                  </a:blip>
                  <a:srcRect/>
                  <a:stretch>
                    <a:fillRect/>
                  </a:stretch>
                </p:blipFill>
                <p:spPr bwMode="auto">
                  <a:xfrm>
                    <a:off x="3985" y="0"/>
                    <a:ext cx="3884" cy="2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27671" name="Picture 24"/>
                  <p:cNvPicPr>
                    <a:picLocks noChangeAspect="1" noChangeArrowheads="1"/>
                  </p:cNvPicPr>
                  <p:nvPr/>
                </p:nvPicPr>
                <p:blipFill>
                  <a:blip r:embed="rId14" cstate="hqprint">
                    <a:extLst>
                      <a:ext uri="{28A0092B-C50C-407E-A947-70E740481C1C}">
                        <a14:useLocalDpi xmlns:a14="http://schemas.microsoft.com/office/drawing/2010/main"/>
                      </a:ext>
                    </a:extLst>
                  </a:blip>
                  <a:srcRect/>
                  <a:stretch>
                    <a:fillRect/>
                  </a:stretch>
                </p:blipFill>
                <p:spPr bwMode="auto">
                  <a:xfrm>
                    <a:off x="0" y="5"/>
                    <a:ext cx="3884" cy="28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sp>
              <p:nvSpPr>
                <p:cNvPr id="27669" name="Rectangle 26"/>
                <p:cNvSpPr>
                  <a:spLocks/>
                </p:cNvSpPr>
                <p:nvPr/>
              </p:nvSpPr>
              <p:spPr bwMode="auto">
                <a:xfrm>
                  <a:off x="2664" y="0"/>
                  <a:ext cx="2543" cy="4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r>
                    <a:rPr lang="en-US" sz="2109" dirty="0">
                      <a:ea typeface="ＭＳ Ｐゴシック" charset="0"/>
                      <a:cs typeface="ＭＳ Ｐゴシック" charset="0"/>
                    </a:rPr>
                    <a:t>Best-Fit Structures</a:t>
                  </a:r>
                </a:p>
              </p:txBody>
            </p:sp>
          </p:grpSp>
          <p:sp>
            <p:nvSpPr>
              <p:cNvPr id="27664" name="AutoShape 28"/>
              <p:cNvSpPr>
                <a:spLocks/>
              </p:cNvSpPr>
              <p:nvPr/>
            </p:nvSpPr>
            <p:spPr bwMode="auto">
              <a:xfrm>
                <a:off x="1744" y="2438"/>
                <a:ext cx="112" cy="88"/>
              </a:xfrm>
              <a:prstGeom prst="triangle">
                <a:avLst>
                  <a:gd name="adj" fmla="val 50000"/>
                </a:avLst>
              </a:prstGeom>
              <a:solidFill>
                <a:srgbClr val="FFFFFF"/>
              </a:solidFill>
              <a:ln w="38100">
                <a:solidFill>
                  <a:srgbClr val="D90B00"/>
                </a:solidFill>
                <a:miter lim="800000"/>
                <a:headEnd/>
                <a:tailEnd/>
              </a:ln>
            </p:spPr>
            <p:txBody>
              <a:bodyPr lIns="0" tIns="0" rIns="0" bIns="0"/>
              <a:lstStyle/>
              <a:p>
                <a:endParaRPr lang="en-US" sz="1266"/>
              </a:p>
            </p:txBody>
          </p:sp>
          <p:sp>
            <p:nvSpPr>
              <p:cNvPr id="27665" name="AutoShape 29"/>
              <p:cNvSpPr>
                <a:spLocks/>
              </p:cNvSpPr>
              <p:nvPr/>
            </p:nvSpPr>
            <p:spPr bwMode="auto">
              <a:xfrm>
                <a:off x="2128" y="1990"/>
                <a:ext cx="112" cy="88"/>
              </a:xfrm>
              <a:prstGeom prst="triangle">
                <a:avLst>
                  <a:gd name="adj" fmla="val 50000"/>
                </a:avLst>
              </a:prstGeom>
              <a:solidFill>
                <a:srgbClr val="FFFFFF"/>
              </a:solidFill>
              <a:ln w="38100">
                <a:solidFill>
                  <a:srgbClr val="D90B00"/>
                </a:solidFill>
                <a:miter lim="800000"/>
                <a:headEnd/>
                <a:tailEnd/>
              </a:ln>
            </p:spPr>
            <p:txBody>
              <a:bodyPr lIns="0" tIns="0" rIns="0" bIns="0"/>
              <a:lstStyle/>
              <a:p>
                <a:endParaRPr lang="en-US" sz="1266"/>
              </a:p>
            </p:txBody>
          </p:sp>
          <p:sp>
            <p:nvSpPr>
              <p:cNvPr id="27666" name="AutoShape 30"/>
              <p:cNvSpPr>
                <a:spLocks/>
              </p:cNvSpPr>
              <p:nvPr/>
            </p:nvSpPr>
            <p:spPr bwMode="auto">
              <a:xfrm>
                <a:off x="1896" y="2094"/>
                <a:ext cx="112" cy="88"/>
              </a:xfrm>
              <a:prstGeom prst="triangle">
                <a:avLst>
                  <a:gd name="adj" fmla="val 50000"/>
                </a:avLst>
              </a:prstGeom>
              <a:solidFill>
                <a:srgbClr val="FFFFFF"/>
              </a:solidFill>
              <a:ln w="38100">
                <a:solidFill>
                  <a:srgbClr val="D90B00"/>
                </a:solidFill>
                <a:miter lim="800000"/>
                <a:headEnd/>
                <a:tailEnd/>
              </a:ln>
            </p:spPr>
            <p:txBody>
              <a:bodyPr lIns="0" tIns="0" rIns="0" bIns="0"/>
              <a:lstStyle/>
              <a:p>
                <a:endParaRPr lang="en-US" sz="1266"/>
              </a:p>
            </p:txBody>
          </p:sp>
          <p:sp>
            <p:nvSpPr>
              <p:cNvPr id="27667" name="AutoShape 31"/>
              <p:cNvSpPr>
                <a:spLocks/>
              </p:cNvSpPr>
              <p:nvPr/>
            </p:nvSpPr>
            <p:spPr bwMode="auto">
              <a:xfrm>
                <a:off x="1976" y="2254"/>
                <a:ext cx="112" cy="88"/>
              </a:xfrm>
              <a:prstGeom prst="triangle">
                <a:avLst>
                  <a:gd name="adj" fmla="val 50000"/>
                </a:avLst>
              </a:prstGeom>
              <a:solidFill>
                <a:srgbClr val="FFFFFF"/>
              </a:solidFill>
              <a:ln w="38100">
                <a:solidFill>
                  <a:srgbClr val="D90B00"/>
                </a:solidFill>
                <a:miter lim="800000"/>
                <a:headEnd/>
                <a:tailEnd/>
              </a:ln>
            </p:spPr>
            <p:txBody>
              <a:bodyPr lIns="0" tIns="0" rIns="0" bIns="0"/>
              <a:lstStyle/>
              <a:p>
                <a:endParaRPr lang="en-US" sz="1266"/>
              </a:p>
            </p:txBody>
          </p:sp>
        </p:grpSp>
        <p:sp>
          <p:nvSpPr>
            <p:cNvPr id="27659" name="Rectangle 33"/>
            <p:cNvSpPr>
              <a:spLocks/>
            </p:cNvSpPr>
            <p:nvPr/>
          </p:nvSpPr>
          <p:spPr bwMode="auto">
            <a:xfrm>
              <a:off x="2136" y="2062"/>
              <a:ext cx="96"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687" dirty="0">
                  <a:latin typeface="Times New Roman Bold" charset="0"/>
                  <a:ea typeface="ＭＳ Ｐゴシック" charset="0"/>
                  <a:cs typeface="ＭＳ Ｐゴシック" charset="0"/>
                  <a:sym typeface="Times New Roman Bold" charset="0"/>
                </a:rPr>
                <a:t>1</a:t>
              </a:r>
            </a:p>
          </p:txBody>
        </p:sp>
        <p:sp>
          <p:nvSpPr>
            <p:cNvPr id="27660" name="Rectangle 34"/>
            <p:cNvSpPr>
              <a:spLocks/>
            </p:cNvSpPr>
            <p:nvPr/>
          </p:nvSpPr>
          <p:spPr bwMode="auto">
            <a:xfrm>
              <a:off x="1968" y="2370"/>
              <a:ext cx="96"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687" dirty="0">
                  <a:latin typeface="Times New Roman Bold" charset="0"/>
                  <a:ea typeface="ＭＳ Ｐゴシック" charset="0"/>
                  <a:cs typeface="ＭＳ Ｐゴシック" charset="0"/>
                  <a:sym typeface="Times New Roman Bold" charset="0"/>
                </a:rPr>
                <a:t>2</a:t>
              </a:r>
            </a:p>
          </p:txBody>
        </p:sp>
        <p:sp>
          <p:nvSpPr>
            <p:cNvPr id="27661" name="Rectangle 35"/>
            <p:cNvSpPr>
              <a:spLocks/>
            </p:cNvSpPr>
            <p:nvPr/>
          </p:nvSpPr>
          <p:spPr bwMode="auto">
            <a:xfrm>
              <a:off x="1744" y="2130"/>
              <a:ext cx="96"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687" dirty="0">
                  <a:latin typeface="Times New Roman Bold" charset="0"/>
                  <a:ea typeface="ＭＳ Ｐゴシック" charset="0"/>
                  <a:cs typeface="ＭＳ Ｐゴシック" charset="0"/>
                  <a:sym typeface="Times New Roman Bold" charset="0"/>
                </a:rPr>
                <a:t>3</a:t>
              </a:r>
            </a:p>
          </p:txBody>
        </p:sp>
        <p:sp>
          <p:nvSpPr>
            <p:cNvPr id="27662" name="Rectangle 36"/>
            <p:cNvSpPr>
              <a:spLocks/>
            </p:cNvSpPr>
            <p:nvPr/>
          </p:nvSpPr>
          <p:spPr bwMode="auto">
            <a:xfrm>
              <a:off x="1592" y="2434"/>
              <a:ext cx="96"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1687" dirty="0">
                  <a:latin typeface="Times New Roman Bold" charset="0"/>
                  <a:ea typeface="ＭＳ Ｐゴシック" charset="0"/>
                  <a:cs typeface="ＭＳ Ｐゴシック" charset="0"/>
                  <a:sym typeface="Times New Roman Bold" charset="0"/>
                </a:rPr>
                <a:t>4</a:t>
              </a:r>
            </a:p>
          </p:txBody>
        </p:sp>
      </p:grpSp>
      <p:grpSp>
        <p:nvGrpSpPr>
          <p:cNvPr id="22569" name="Group 41"/>
          <p:cNvGrpSpPr>
            <a:grpSpLocks/>
          </p:cNvGrpSpPr>
          <p:nvPr/>
        </p:nvGrpSpPr>
        <p:grpSpPr bwMode="auto">
          <a:xfrm>
            <a:off x="1738314" y="2234654"/>
            <a:ext cx="7383735" cy="3114229"/>
            <a:chOff x="0" y="0"/>
            <a:chExt cx="6615" cy="2789"/>
          </a:xfrm>
        </p:grpSpPr>
        <p:sp>
          <p:nvSpPr>
            <p:cNvPr id="27655" name="Rectangle 38"/>
            <p:cNvSpPr>
              <a:spLocks/>
            </p:cNvSpPr>
            <p:nvPr/>
          </p:nvSpPr>
          <p:spPr bwMode="auto">
            <a:xfrm>
              <a:off x="0" y="1749"/>
              <a:ext cx="6160" cy="1040"/>
            </a:xfrm>
            <a:prstGeom prst="rect">
              <a:avLst/>
            </a:prstGeom>
            <a:solidFill>
              <a:srgbClr val="FFFFFF"/>
            </a:solidFill>
            <a:ln w="25400">
              <a:solidFill>
                <a:srgbClr val="FFFFFF"/>
              </a:solidFill>
              <a:miter lim="800000"/>
              <a:headEnd/>
              <a:tailEnd/>
            </a:ln>
          </p:spPr>
          <p:txBody>
            <a:bodyPr lIns="0" tIns="0" rIns="0" bIns="0"/>
            <a:lstStyle/>
            <a:p>
              <a:endParaRPr lang="en-US" sz="1266" dirty="0"/>
            </a:p>
          </p:txBody>
        </p:sp>
        <p:sp>
          <p:nvSpPr>
            <p:cNvPr id="27656" name="Line 39"/>
            <p:cNvSpPr>
              <a:spLocks noChangeShapeType="1"/>
            </p:cNvSpPr>
            <p:nvPr/>
          </p:nvSpPr>
          <p:spPr bwMode="auto">
            <a:xfrm flipH="1">
              <a:off x="4794" y="0"/>
              <a:ext cx="1421" cy="1983"/>
            </a:xfrm>
            <a:prstGeom prst="line">
              <a:avLst/>
            </a:prstGeom>
            <a:noFill/>
            <a:ln w="38100">
              <a:solidFill>
                <a:schemeClr val="tx1"/>
              </a:solidFill>
              <a:miter lim="800000"/>
              <a:headEnd type="stealth" w="med" len="med"/>
              <a:tailEnd/>
            </a:ln>
            <a:extLst>
              <a:ext uri="{909E8E84-426E-40dd-AFC4-6F175D3DCCD1}">
                <a14:hiddenFill xmlns:a14="http://schemas.microsoft.com/office/drawing/2010/main" xmlns="">
                  <a:noFill/>
                </a14:hiddenFill>
              </a:ext>
            </a:extLst>
          </p:spPr>
          <p:txBody>
            <a:bodyPr lIns="0" tIns="0" rIns="0" bIns="0"/>
            <a:lstStyle/>
            <a:p>
              <a:endParaRPr lang="en-US" sz="1266"/>
            </a:p>
          </p:txBody>
        </p:sp>
        <mc:AlternateContent xmlns:mc="http://schemas.openxmlformats.org/markup-compatibility/2006" xmlns:a14="http://schemas.microsoft.com/office/drawing/2010/main">
          <mc:Choice Requires="a14">
            <p:sp>
              <p:nvSpPr>
                <p:cNvPr id="27657" name="Rectangle 40"/>
                <p:cNvSpPr>
                  <a:spLocks/>
                </p:cNvSpPr>
                <p:nvPr/>
              </p:nvSpPr>
              <p:spPr bwMode="auto">
                <a:xfrm>
                  <a:off x="29" y="2131"/>
                  <a:ext cx="6586" cy="276"/>
                </a:xfrm>
                <a:prstGeom prst="rect">
                  <a:avLst/>
                </a:prstGeom>
                <a:noFill/>
                <a:ln>
                  <a:noFill/>
                </a:ln>
                <a:extLst>
                  <a:ext uri="{909E8E84-426E-40dd-AFC4-6F175D3DCCD1}">
                    <a14:hiddenFill xmlns="">
                      <a:solidFill>
                        <a:srgbClr val="FFFFFF"/>
                      </a:solidFill>
                    </a14:hiddenFill>
                  </a:ext>
                  <a:ext uri="{91240B29-F687-4f45-9708-019B960494DF}">
                    <a14:hiddenLine xmlns="" w="12700">
                      <a:solidFill>
                        <a:schemeClr val="tx1"/>
                      </a:solidFill>
                      <a:miter lim="800000"/>
                      <a:headEnd/>
                      <a:tailEnd/>
                    </a14:hiddenLine>
                  </a:ext>
                </a:extLst>
              </p:spPr>
              <p:txBody>
                <a:bodyPr wrap="square" lIns="0" tIns="0" rIns="0" bIns="0" anchor="ctr">
                  <a:spAutoFit/>
                </a:bodyPr>
                <a:lstStyle/>
                <a:p>
                  <a:r>
                    <a:rPr lang="en-US" sz="2000" dirty="0">
                      <a:latin typeface="Calibri" panose="020F0502020204030204" pitchFamily="34" charset="0"/>
                      <a:ea typeface="ＭＳ Ｐゴシック" charset="0"/>
                      <a:cs typeface="Calibri" panose="020F0502020204030204" pitchFamily="34" charset="0"/>
                    </a:rPr>
                    <a:t>We now have our scattering curve under dilute conditions: </a:t>
                  </a:r>
                  <a14:m>
                    <m:oMath xmlns:m="http://schemas.openxmlformats.org/officeDocument/2006/math">
                      <m:r>
                        <a:rPr lang="en-US" sz="2000" i="1" smtClean="0">
                          <a:latin typeface="Cambria Math" panose="02040503050406030204" pitchFamily="18" charset="0"/>
                          <a:ea typeface="Cambria Math" panose="02040503050406030204" pitchFamily="18" charset="0"/>
                          <a:cs typeface="Calibri" panose="020F0502020204030204" pitchFamily="34" charset="0"/>
                        </a:rPr>
                        <m:t>≤</m:t>
                      </m:r>
                    </m:oMath>
                  </a14:m>
                  <a:r>
                    <a:rPr lang="en-US" sz="2000" dirty="0">
                      <a:latin typeface="Calibri" panose="020F0502020204030204" pitchFamily="34" charset="0"/>
                      <a:ea typeface="ＭＳ Ｐゴシック" charset="0"/>
                      <a:cs typeface="Calibri" panose="020F0502020204030204" pitchFamily="34" charset="0"/>
                    </a:rPr>
                    <a:t> 5 mg/mL</a:t>
                  </a:r>
                </a:p>
              </p:txBody>
            </p:sp>
          </mc:Choice>
          <mc:Fallback xmlns="">
            <p:sp>
              <p:nvSpPr>
                <p:cNvPr id="27657" name="Rectangle 40"/>
                <p:cNvSpPr>
                  <a:spLocks noRot="1" noChangeAspect="1" noMove="1" noResize="1" noEditPoints="1" noAdjustHandles="1" noChangeArrowheads="1" noChangeShapeType="1" noTextEdit="1"/>
                </p:cNvSpPr>
                <p:nvPr/>
              </p:nvSpPr>
              <p:spPr bwMode="auto">
                <a:xfrm>
                  <a:off x="29" y="2131"/>
                  <a:ext cx="6586" cy="276"/>
                </a:xfrm>
                <a:prstGeom prst="rect">
                  <a:avLst/>
                </a:prstGeom>
                <a:blipFill>
                  <a:blip r:embed="rId15"/>
                  <a:stretch>
                    <a:fillRect l="-2069" t="-24000" r="-862" b="-48000"/>
                  </a:stretch>
                </a:blip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a:lstStyle/>
                <a:p>
                  <a:r>
                    <a:rPr lang="en-US">
                      <a:noFill/>
                    </a:rPr>
                    <a:t> </a:t>
                  </a:r>
                </a:p>
              </p:txBody>
            </p:sp>
          </mc:Fallback>
        </mc:AlternateContent>
      </p:grpSp>
      <p:sp>
        <p:nvSpPr>
          <p:cNvPr id="4" name="Rectangle 18">
            <a:extLst>
              <a:ext uri="{FF2B5EF4-FFF2-40B4-BE49-F238E27FC236}">
                <a16:creationId xmlns:a16="http://schemas.microsoft.com/office/drawing/2014/main" id="{024F076B-9E31-0777-5800-D98926E47196}"/>
              </a:ext>
            </a:extLst>
          </p:cNvPr>
          <p:cNvSpPr>
            <a:spLocks/>
          </p:cNvSpPr>
          <p:nvPr/>
        </p:nvSpPr>
        <p:spPr bwMode="auto">
          <a:xfrm>
            <a:off x="3455605" y="6379772"/>
            <a:ext cx="219892" cy="3030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square" lIns="0" tIns="0" rIns="0" bIns="0" anchor="ctr">
            <a:spAutoFit/>
          </a:bodyPr>
          <a:lstStyle/>
          <a:p>
            <a:r>
              <a:rPr lang="en-US" sz="1969" dirty="0">
                <a:latin typeface="Times New Roman Bold" charset="0"/>
                <a:ea typeface="ＭＳ Ｐゴシック" charset="0"/>
                <a:cs typeface="ＭＳ Ｐゴシック" charset="0"/>
                <a:sym typeface="Times New Roman Bold" charset="0"/>
              </a:rPr>
              <a:t>1</a:t>
            </a:r>
          </a:p>
        </p:txBody>
      </p:sp>
      <p:cxnSp>
        <p:nvCxnSpPr>
          <p:cNvPr id="3" name="Straight Connector 2">
            <a:extLst>
              <a:ext uri="{FF2B5EF4-FFF2-40B4-BE49-F238E27FC236}">
                <a16:creationId xmlns:a16="http://schemas.microsoft.com/office/drawing/2014/main" id="{D8284591-C152-7B22-B1B4-DB52F08AC9D2}"/>
              </a:ext>
            </a:extLst>
          </p:cNvPr>
          <p:cNvCxnSpPr/>
          <p:nvPr/>
        </p:nvCxnSpPr>
        <p:spPr>
          <a:xfrm>
            <a:off x="1770684" y="4982092"/>
            <a:ext cx="7279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9CA56E18-9D71-E9D1-FB3F-8D16CC53ECDE}"/>
              </a:ext>
            </a:extLst>
          </p:cNvPr>
          <p:cNvSpPr>
            <a:spLocks noGrp="1"/>
          </p:cNvSpPr>
          <p:nvPr>
            <p:ph type="sldNum" sz="quarter" idx="12"/>
          </p:nvPr>
        </p:nvSpPr>
        <p:spPr/>
        <p:txBody>
          <a:bodyPr/>
          <a:lstStyle/>
          <a:p>
            <a:fld id="{337805DB-AA52-4CDB-BC8E-C020D0E2C42D}" type="slidenum">
              <a:rPr lang="en-US" smtClean="0"/>
              <a:pPr/>
              <a:t>16</a:t>
            </a:fld>
            <a:endParaRPr lang="en-US" b="1"/>
          </a:p>
        </p:txBody>
      </p:sp>
    </p:spTree>
    <p:extLst>
      <p:ext uri="{BB962C8B-B14F-4D97-AF65-F5344CB8AC3E}">
        <p14:creationId xmlns:p14="http://schemas.microsoft.com/office/powerpoint/2010/main" val="13628290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25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25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95" y="0"/>
            <a:ext cx="10200767" cy="1329179"/>
          </a:xfrm>
        </p:spPr>
        <p:txBody>
          <a:bodyPr/>
          <a:lstStyle/>
          <a:p>
            <a:r>
              <a:rPr lang="en-US" sz="3200" b="1" dirty="0">
                <a:solidFill>
                  <a:srgbClr val="FF0000"/>
                </a:solidFill>
              </a:rPr>
              <a:t>What Happens When You Measure Monoclonal Antibodies At Therapeutically Relevant Concentrations?</a:t>
            </a:r>
          </a:p>
        </p:txBody>
      </p:sp>
      <p:pic>
        <p:nvPicPr>
          <p:cNvPr id="3" name="Picture 5" descr="Screen shot 2012-12-07 at 4.41.29 PM.png">
            <a:extLst>
              <a:ext uri="{FF2B5EF4-FFF2-40B4-BE49-F238E27FC236}">
                <a16:creationId xmlns:a16="http://schemas.microsoft.com/office/drawing/2014/main" id="{6111B616-217E-8300-EB93-5927B28663D5}"/>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325957" y="2517468"/>
            <a:ext cx="3755679" cy="3474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a:extLst>
              <a:ext uri="{FF2B5EF4-FFF2-40B4-BE49-F238E27FC236}">
                <a16:creationId xmlns:a16="http://schemas.microsoft.com/office/drawing/2014/main" id="{B7258230-1FC7-46B9-436D-AE3D021E2CB9}"/>
              </a:ext>
            </a:extLst>
          </p:cNvPr>
          <p:cNvSpPr txBox="1"/>
          <p:nvPr/>
        </p:nvSpPr>
        <p:spPr>
          <a:xfrm>
            <a:off x="8579384" y="3522510"/>
            <a:ext cx="1820539" cy="646331"/>
          </a:xfrm>
          <a:prstGeom prst="rect">
            <a:avLst/>
          </a:prstGeom>
          <a:noFill/>
        </p:spPr>
        <p:txBody>
          <a:bodyPr wrap="square">
            <a:spAutoFit/>
          </a:bodyPr>
          <a:lstStyle/>
          <a:p>
            <a:r>
              <a:rPr lang="en-US" dirty="0"/>
              <a:t>ASA-IgG2 </a:t>
            </a:r>
            <a:r>
              <a:rPr lang="en-US" dirty="0" err="1"/>
              <a:t>mAb</a:t>
            </a:r>
            <a:r>
              <a:rPr lang="en-US" dirty="0"/>
              <a:t> at ~50mg/ml</a:t>
            </a:r>
          </a:p>
        </p:txBody>
      </p:sp>
    </p:spTree>
    <p:extLst>
      <p:ext uri="{BB962C8B-B14F-4D97-AF65-F5344CB8AC3E}">
        <p14:creationId xmlns:p14="http://schemas.microsoft.com/office/powerpoint/2010/main" val="2623647731"/>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p:cNvSpPr txBox="1">
            <a:spLocks noChangeArrowheads="1"/>
          </p:cNvSpPr>
          <p:nvPr/>
        </p:nvSpPr>
        <p:spPr bwMode="auto">
          <a:xfrm>
            <a:off x="43990" y="7609"/>
            <a:ext cx="11437855" cy="77688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lIns="35717" tIns="35717" rIns="35717" bIns="35717" anchor="ctr"/>
          <a:lst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a:lstStyle>
          <a:p>
            <a:pPr algn="l">
              <a:defRPr/>
            </a:pPr>
            <a:r>
              <a:rPr lang="en-US" sz="3200" b="1" dirty="0">
                <a:solidFill>
                  <a:srgbClr val="FF0000"/>
                </a:solidFill>
              </a:rPr>
              <a:t>Small-angle Scattering Profiles Reveal Intermolecular Interactions</a:t>
            </a:r>
          </a:p>
        </p:txBody>
      </p:sp>
      <p:grpSp>
        <p:nvGrpSpPr>
          <p:cNvPr id="4" name="Group 3">
            <a:extLst>
              <a:ext uri="{FF2B5EF4-FFF2-40B4-BE49-F238E27FC236}">
                <a16:creationId xmlns:a16="http://schemas.microsoft.com/office/drawing/2014/main" id="{7757C721-321A-7745-7206-9D6883155965}"/>
              </a:ext>
            </a:extLst>
          </p:cNvPr>
          <p:cNvGrpSpPr/>
          <p:nvPr/>
        </p:nvGrpSpPr>
        <p:grpSpPr>
          <a:xfrm>
            <a:off x="2154378" y="3601230"/>
            <a:ext cx="7875984" cy="3098580"/>
            <a:chOff x="2653606" y="3303771"/>
            <a:chExt cx="7875984" cy="3098580"/>
          </a:xfrm>
        </p:grpSpPr>
        <p:sp>
          <p:nvSpPr>
            <p:cNvPr id="40" name="AutoShape 32"/>
            <p:cNvSpPr>
              <a:spLocks/>
            </p:cNvSpPr>
            <p:nvPr/>
          </p:nvSpPr>
          <p:spPr bwMode="auto">
            <a:xfrm flipH="1" flipV="1">
              <a:off x="3309939" y="5750484"/>
              <a:ext cx="7179468" cy="651867"/>
            </a:xfrm>
            <a:prstGeom prst="rtTriangle">
              <a:avLst/>
            </a:prstGeom>
            <a:gradFill rotWithShape="0">
              <a:gsLst>
                <a:gs pos="0">
                  <a:srgbClr val="FFFFFF"/>
                </a:gs>
                <a:gs pos="100000">
                  <a:srgbClr val="464658"/>
                </a:gs>
              </a:gsLst>
              <a:lin ang="0" scaled="1"/>
            </a:gradFill>
            <a:ln w="25400" cap="flat">
              <a:solidFill>
                <a:schemeClr val="tx1"/>
              </a:solidFill>
              <a:prstDash val="solid"/>
              <a:miter lim="800000"/>
              <a:headEnd type="none" w="med" len="med"/>
              <a:tailEnd type="none" w="med" len="med"/>
            </a:ln>
          </p:spPr>
          <p:txBody>
            <a:bodyPr lIns="0" tIns="0" rIns="0" bIns="0" anchor="ctr"/>
            <a:lstStyle/>
            <a:p>
              <a:pPr>
                <a:defRPr/>
              </a:pPr>
              <a:endParaRPr lang="en-US" sz="984" dirty="0">
                <a:solidFill>
                  <a:srgbClr val="FFFFFF"/>
                </a:solidFill>
                <a:effectLst>
                  <a:outerShdw blurRad="38100" dist="38100" dir="2700000" algn="tl">
                    <a:srgbClr val="DDDDDD"/>
                  </a:outerShdw>
                </a:effectLst>
                <a:ea typeface="ＭＳ Ｐゴシック" charset="0"/>
                <a:cs typeface="Gill Sans" charset="0"/>
              </a:endParaRPr>
            </a:p>
            <a:p>
              <a:pPr>
                <a:defRPr/>
              </a:pPr>
              <a:endParaRPr lang="en-US" sz="984" dirty="0">
                <a:solidFill>
                  <a:srgbClr val="FFFFFF"/>
                </a:solidFill>
                <a:effectLst>
                  <a:outerShdw blurRad="38100" dist="38100" dir="2700000" algn="tl">
                    <a:srgbClr val="DDDDDD"/>
                  </a:outerShdw>
                </a:effectLst>
                <a:ea typeface="ＭＳ Ｐゴシック" charset="0"/>
                <a:cs typeface="Gill Sans" charset="0"/>
              </a:endParaRPr>
            </a:p>
          </p:txBody>
        </p:sp>
        <p:sp>
          <p:nvSpPr>
            <p:cNvPr id="20519" name="Rectangle 4"/>
            <p:cNvSpPr>
              <a:spLocks/>
            </p:cNvSpPr>
            <p:nvPr/>
          </p:nvSpPr>
          <p:spPr bwMode="auto">
            <a:xfrm>
              <a:off x="2653606" y="3330220"/>
              <a:ext cx="2330648" cy="2330794"/>
            </a:xfrm>
            <a:prstGeom prst="rect">
              <a:avLst/>
            </a:prstGeom>
            <a:solidFill>
              <a:srgbClr val="FFFFFF"/>
            </a:solidFill>
            <a:ln w="25400">
              <a:solidFill>
                <a:schemeClr val="tx1"/>
              </a:solidFill>
              <a:miter lim="800000"/>
              <a:headEnd/>
              <a:tailEnd/>
            </a:ln>
          </p:spPr>
          <p:txBody>
            <a:bodyPr lIns="0" tIns="0" rIns="0" bIns="0"/>
            <a:lstStyle/>
            <a:p>
              <a:endParaRPr lang="en-US" sz="984"/>
            </a:p>
          </p:txBody>
        </p:sp>
        <p:sp>
          <p:nvSpPr>
            <p:cNvPr id="20520" name="Oval 5"/>
            <p:cNvSpPr>
              <a:spLocks/>
            </p:cNvSpPr>
            <p:nvPr/>
          </p:nvSpPr>
          <p:spPr bwMode="auto">
            <a:xfrm>
              <a:off x="2841130" y="3892825"/>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1" name="Oval 6"/>
            <p:cNvSpPr>
              <a:spLocks/>
            </p:cNvSpPr>
            <p:nvPr/>
          </p:nvSpPr>
          <p:spPr bwMode="auto">
            <a:xfrm>
              <a:off x="4484192" y="4946595"/>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2" name="Oval 7"/>
            <p:cNvSpPr>
              <a:spLocks/>
            </p:cNvSpPr>
            <p:nvPr/>
          </p:nvSpPr>
          <p:spPr bwMode="auto">
            <a:xfrm>
              <a:off x="4421684" y="3428453"/>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3" name="Rectangle 8"/>
            <p:cNvSpPr>
              <a:spLocks/>
            </p:cNvSpPr>
            <p:nvPr/>
          </p:nvSpPr>
          <p:spPr bwMode="auto">
            <a:xfrm>
              <a:off x="5466458" y="3330220"/>
              <a:ext cx="2330648" cy="2330794"/>
            </a:xfrm>
            <a:prstGeom prst="rect">
              <a:avLst/>
            </a:prstGeom>
            <a:solidFill>
              <a:srgbClr val="FFFFFF"/>
            </a:solidFill>
            <a:ln w="25400">
              <a:solidFill>
                <a:schemeClr val="tx1"/>
              </a:solidFill>
              <a:miter lim="800000"/>
              <a:headEnd/>
              <a:tailEnd/>
            </a:ln>
          </p:spPr>
          <p:txBody>
            <a:bodyPr lIns="0" tIns="0" rIns="0" bIns="0"/>
            <a:lstStyle/>
            <a:p>
              <a:endParaRPr lang="en-US" sz="984"/>
            </a:p>
          </p:txBody>
        </p:sp>
        <p:sp>
          <p:nvSpPr>
            <p:cNvPr id="20524" name="Oval 9"/>
            <p:cNvSpPr>
              <a:spLocks/>
            </p:cNvSpPr>
            <p:nvPr/>
          </p:nvSpPr>
          <p:spPr bwMode="auto">
            <a:xfrm>
              <a:off x="5653981" y="3892825"/>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5" name="Oval 10"/>
            <p:cNvSpPr>
              <a:spLocks/>
            </p:cNvSpPr>
            <p:nvPr/>
          </p:nvSpPr>
          <p:spPr bwMode="auto">
            <a:xfrm>
              <a:off x="7314902" y="4910874"/>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6" name="Oval 11"/>
            <p:cNvSpPr>
              <a:spLocks/>
            </p:cNvSpPr>
            <p:nvPr/>
          </p:nvSpPr>
          <p:spPr bwMode="auto">
            <a:xfrm>
              <a:off x="7234535" y="3428453"/>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7" name="Oval 12"/>
            <p:cNvSpPr>
              <a:spLocks/>
            </p:cNvSpPr>
            <p:nvPr/>
          </p:nvSpPr>
          <p:spPr bwMode="auto">
            <a:xfrm>
              <a:off x="6484442" y="5018037"/>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8" name="Oval 13"/>
            <p:cNvSpPr>
              <a:spLocks/>
            </p:cNvSpPr>
            <p:nvPr/>
          </p:nvSpPr>
          <p:spPr bwMode="auto">
            <a:xfrm>
              <a:off x="6484442" y="4321478"/>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29" name="Oval 14"/>
            <p:cNvSpPr>
              <a:spLocks/>
            </p:cNvSpPr>
            <p:nvPr/>
          </p:nvSpPr>
          <p:spPr bwMode="auto">
            <a:xfrm>
              <a:off x="5555755" y="5125200"/>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0" name="Oval 15"/>
            <p:cNvSpPr>
              <a:spLocks/>
            </p:cNvSpPr>
            <p:nvPr/>
          </p:nvSpPr>
          <p:spPr bwMode="auto">
            <a:xfrm>
              <a:off x="6279059" y="3330220"/>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1" name="Rectangle 16"/>
            <p:cNvSpPr>
              <a:spLocks/>
            </p:cNvSpPr>
            <p:nvPr/>
          </p:nvSpPr>
          <p:spPr bwMode="auto">
            <a:xfrm>
              <a:off x="8198942" y="3330220"/>
              <a:ext cx="2330648" cy="2330794"/>
            </a:xfrm>
            <a:prstGeom prst="rect">
              <a:avLst/>
            </a:prstGeom>
            <a:solidFill>
              <a:srgbClr val="FFFFFF"/>
            </a:solidFill>
            <a:ln w="25400">
              <a:solidFill>
                <a:schemeClr val="tx1"/>
              </a:solidFill>
              <a:miter lim="800000"/>
              <a:headEnd/>
              <a:tailEnd/>
            </a:ln>
          </p:spPr>
          <p:txBody>
            <a:bodyPr lIns="0" tIns="0" rIns="0" bIns="0"/>
            <a:lstStyle/>
            <a:p>
              <a:endParaRPr lang="en-US" sz="984"/>
            </a:p>
          </p:txBody>
        </p:sp>
        <p:sp>
          <p:nvSpPr>
            <p:cNvPr id="20532" name="Oval 17"/>
            <p:cNvSpPr>
              <a:spLocks/>
            </p:cNvSpPr>
            <p:nvPr/>
          </p:nvSpPr>
          <p:spPr bwMode="auto">
            <a:xfrm>
              <a:off x="8386465" y="3892825"/>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3" name="Oval 18"/>
            <p:cNvSpPr>
              <a:spLocks/>
            </p:cNvSpPr>
            <p:nvPr/>
          </p:nvSpPr>
          <p:spPr bwMode="auto">
            <a:xfrm>
              <a:off x="10047387" y="4910874"/>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4" name="Oval 19"/>
            <p:cNvSpPr>
              <a:spLocks/>
            </p:cNvSpPr>
            <p:nvPr/>
          </p:nvSpPr>
          <p:spPr bwMode="auto">
            <a:xfrm>
              <a:off x="9967019" y="3428453"/>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5" name="Oval 20"/>
            <p:cNvSpPr>
              <a:spLocks/>
            </p:cNvSpPr>
            <p:nvPr/>
          </p:nvSpPr>
          <p:spPr bwMode="auto">
            <a:xfrm>
              <a:off x="9216926" y="5018037"/>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6" name="Oval 21"/>
            <p:cNvSpPr>
              <a:spLocks/>
            </p:cNvSpPr>
            <p:nvPr/>
          </p:nvSpPr>
          <p:spPr bwMode="auto">
            <a:xfrm>
              <a:off x="9216926" y="4321478"/>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7" name="Oval 22"/>
            <p:cNvSpPr>
              <a:spLocks/>
            </p:cNvSpPr>
            <p:nvPr/>
          </p:nvSpPr>
          <p:spPr bwMode="auto">
            <a:xfrm>
              <a:off x="8288238" y="5125200"/>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8" name="Oval 23"/>
            <p:cNvSpPr>
              <a:spLocks/>
            </p:cNvSpPr>
            <p:nvPr/>
          </p:nvSpPr>
          <p:spPr bwMode="auto">
            <a:xfrm>
              <a:off x="9056191" y="3383802"/>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39" name="Oval 24"/>
            <p:cNvSpPr>
              <a:spLocks/>
            </p:cNvSpPr>
            <p:nvPr/>
          </p:nvSpPr>
          <p:spPr bwMode="auto">
            <a:xfrm>
              <a:off x="8743652" y="5259153"/>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0" name="Oval 25"/>
            <p:cNvSpPr>
              <a:spLocks/>
            </p:cNvSpPr>
            <p:nvPr/>
          </p:nvSpPr>
          <p:spPr bwMode="auto">
            <a:xfrm>
              <a:off x="8743652" y="4562594"/>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1" name="Oval 26"/>
            <p:cNvSpPr>
              <a:spLocks/>
            </p:cNvSpPr>
            <p:nvPr/>
          </p:nvSpPr>
          <p:spPr bwMode="auto">
            <a:xfrm>
              <a:off x="9681269" y="4517943"/>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2" name="Oval 27"/>
            <p:cNvSpPr>
              <a:spLocks/>
            </p:cNvSpPr>
            <p:nvPr/>
          </p:nvSpPr>
          <p:spPr bwMode="auto">
            <a:xfrm>
              <a:off x="9681269" y="3821384"/>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3" name="Oval 28"/>
            <p:cNvSpPr>
              <a:spLocks/>
            </p:cNvSpPr>
            <p:nvPr/>
          </p:nvSpPr>
          <p:spPr bwMode="auto">
            <a:xfrm>
              <a:off x="8386465" y="3374871"/>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4" name="Oval 29"/>
            <p:cNvSpPr>
              <a:spLocks/>
            </p:cNvSpPr>
            <p:nvPr/>
          </p:nvSpPr>
          <p:spPr bwMode="auto">
            <a:xfrm>
              <a:off x="8797230" y="3866035"/>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5" name="Oval 30"/>
            <p:cNvSpPr>
              <a:spLocks/>
            </p:cNvSpPr>
            <p:nvPr/>
          </p:nvSpPr>
          <p:spPr bwMode="auto">
            <a:xfrm>
              <a:off x="10118824" y="3830314"/>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6" name="Oval 31"/>
            <p:cNvSpPr>
              <a:spLocks/>
            </p:cNvSpPr>
            <p:nvPr/>
          </p:nvSpPr>
          <p:spPr bwMode="auto">
            <a:xfrm>
              <a:off x="9502676" y="3473104"/>
              <a:ext cx="348258" cy="34828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984"/>
            </a:p>
          </p:txBody>
        </p:sp>
        <p:sp>
          <p:nvSpPr>
            <p:cNvPr id="20547" name="Rectangle 33"/>
            <p:cNvSpPr>
              <a:spLocks/>
            </p:cNvSpPr>
            <p:nvPr/>
          </p:nvSpPr>
          <p:spPr bwMode="auto">
            <a:xfrm>
              <a:off x="6585050" y="408947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48" name="Rectangle 34"/>
            <p:cNvSpPr>
              <a:spLocks/>
            </p:cNvSpPr>
            <p:nvPr/>
          </p:nvSpPr>
          <p:spPr bwMode="auto">
            <a:xfrm>
              <a:off x="6903727" y="425021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49" name="Rectangle 35"/>
            <p:cNvSpPr>
              <a:spLocks/>
            </p:cNvSpPr>
            <p:nvPr/>
          </p:nvSpPr>
          <p:spPr bwMode="auto">
            <a:xfrm>
              <a:off x="6876938" y="450919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0" name="Rectangle 36"/>
            <p:cNvSpPr>
              <a:spLocks/>
            </p:cNvSpPr>
            <p:nvPr/>
          </p:nvSpPr>
          <p:spPr bwMode="auto">
            <a:xfrm>
              <a:off x="6600119" y="461635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1" name="Rectangle 37"/>
            <p:cNvSpPr>
              <a:spLocks/>
            </p:cNvSpPr>
            <p:nvPr/>
          </p:nvSpPr>
          <p:spPr bwMode="auto">
            <a:xfrm>
              <a:off x="6760852" y="481282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2" name="Rectangle 38"/>
            <p:cNvSpPr>
              <a:spLocks/>
            </p:cNvSpPr>
            <p:nvPr/>
          </p:nvSpPr>
          <p:spPr bwMode="auto">
            <a:xfrm>
              <a:off x="6332228" y="440203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3" name="Rectangle 39"/>
            <p:cNvSpPr>
              <a:spLocks/>
            </p:cNvSpPr>
            <p:nvPr/>
          </p:nvSpPr>
          <p:spPr bwMode="auto">
            <a:xfrm>
              <a:off x="5662502" y="488426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4" name="Rectangle 40"/>
            <p:cNvSpPr>
              <a:spLocks/>
            </p:cNvSpPr>
            <p:nvPr/>
          </p:nvSpPr>
          <p:spPr bwMode="auto">
            <a:xfrm>
              <a:off x="5983971" y="504500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5" name="Rectangle 41"/>
            <p:cNvSpPr>
              <a:spLocks/>
            </p:cNvSpPr>
            <p:nvPr/>
          </p:nvSpPr>
          <p:spPr bwMode="auto">
            <a:xfrm>
              <a:off x="5957183" y="5303985"/>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6" name="Rectangle 42"/>
            <p:cNvSpPr>
              <a:spLocks/>
            </p:cNvSpPr>
            <p:nvPr/>
          </p:nvSpPr>
          <p:spPr bwMode="auto">
            <a:xfrm>
              <a:off x="5680362" y="5411147"/>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7" name="Rectangle 43"/>
            <p:cNvSpPr>
              <a:spLocks/>
            </p:cNvSpPr>
            <p:nvPr/>
          </p:nvSpPr>
          <p:spPr bwMode="auto">
            <a:xfrm>
              <a:off x="5537487" y="532184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8" name="Rectangle 44"/>
            <p:cNvSpPr>
              <a:spLocks/>
            </p:cNvSpPr>
            <p:nvPr/>
          </p:nvSpPr>
          <p:spPr bwMode="auto">
            <a:xfrm>
              <a:off x="6555471" y="483961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59" name="Rectangle 45"/>
            <p:cNvSpPr>
              <a:spLocks/>
            </p:cNvSpPr>
            <p:nvPr/>
          </p:nvSpPr>
          <p:spPr bwMode="auto">
            <a:xfrm>
              <a:off x="6876938" y="5000357"/>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0" name="Rectangle 46"/>
            <p:cNvSpPr>
              <a:spLocks/>
            </p:cNvSpPr>
            <p:nvPr/>
          </p:nvSpPr>
          <p:spPr bwMode="auto">
            <a:xfrm>
              <a:off x="6850150" y="525933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1" name="Rectangle 47"/>
            <p:cNvSpPr>
              <a:spLocks/>
            </p:cNvSpPr>
            <p:nvPr/>
          </p:nvSpPr>
          <p:spPr bwMode="auto">
            <a:xfrm>
              <a:off x="6573330" y="536649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2" name="Rectangle 48"/>
            <p:cNvSpPr>
              <a:spLocks/>
            </p:cNvSpPr>
            <p:nvPr/>
          </p:nvSpPr>
          <p:spPr bwMode="auto">
            <a:xfrm>
              <a:off x="6305439" y="515217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3" name="Rectangle 49"/>
            <p:cNvSpPr>
              <a:spLocks/>
            </p:cNvSpPr>
            <p:nvPr/>
          </p:nvSpPr>
          <p:spPr bwMode="auto">
            <a:xfrm>
              <a:off x="7385932" y="471458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4" name="Rectangle 50"/>
            <p:cNvSpPr>
              <a:spLocks/>
            </p:cNvSpPr>
            <p:nvPr/>
          </p:nvSpPr>
          <p:spPr bwMode="auto">
            <a:xfrm>
              <a:off x="7707400" y="487533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5" name="Rectangle 51"/>
            <p:cNvSpPr>
              <a:spLocks/>
            </p:cNvSpPr>
            <p:nvPr/>
          </p:nvSpPr>
          <p:spPr bwMode="auto">
            <a:xfrm>
              <a:off x="7680611" y="513431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6" name="Rectangle 52"/>
            <p:cNvSpPr>
              <a:spLocks/>
            </p:cNvSpPr>
            <p:nvPr/>
          </p:nvSpPr>
          <p:spPr bwMode="auto">
            <a:xfrm>
              <a:off x="7403791" y="524147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7" name="Rectangle 53"/>
            <p:cNvSpPr>
              <a:spLocks/>
            </p:cNvSpPr>
            <p:nvPr/>
          </p:nvSpPr>
          <p:spPr bwMode="auto">
            <a:xfrm>
              <a:off x="7135900" y="502714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8" name="Rectangle 54"/>
            <p:cNvSpPr>
              <a:spLocks/>
            </p:cNvSpPr>
            <p:nvPr/>
          </p:nvSpPr>
          <p:spPr bwMode="auto">
            <a:xfrm>
              <a:off x="7223270" y="330377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69" name="Rectangle 55"/>
            <p:cNvSpPr>
              <a:spLocks/>
            </p:cNvSpPr>
            <p:nvPr/>
          </p:nvSpPr>
          <p:spPr bwMode="auto">
            <a:xfrm>
              <a:off x="7609173" y="337505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0" name="Rectangle 56"/>
            <p:cNvSpPr>
              <a:spLocks/>
            </p:cNvSpPr>
            <p:nvPr/>
          </p:nvSpPr>
          <p:spPr bwMode="auto">
            <a:xfrm>
              <a:off x="7582384" y="3634029"/>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1" name="Rectangle 57"/>
            <p:cNvSpPr>
              <a:spLocks/>
            </p:cNvSpPr>
            <p:nvPr/>
          </p:nvSpPr>
          <p:spPr bwMode="auto">
            <a:xfrm>
              <a:off x="7305563" y="374119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2" name="Rectangle 58"/>
            <p:cNvSpPr>
              <a:spLocks/>
            </p:cNvSpPr>
            <p:nvPr/>
          </p:nvSpPr>
          <p:spPr bwMode="auto">
            <a:xfrm>
              <a:off x="7037673" y="352686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3" name="Rectangle 59"/>
            <p:cNvSpPr>
              <a:spLocks/>
            </p:cNvSpPr>
            <p:nvPr/>
          </p:nvSpPr>
          <p:spPr bwMode="auto">
            <a:xfrm>
              <a:off x="6167030" y="335735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4" name="Rectangle 60"/>
            <p:cNvSpPr>
              <a:spLocks/>
            </p:cNvSpPr>
            <p:nvPr/>
          </p:nvSpPr>
          <p:spPr bwMode="auto">
            <a:xfrm>
              <a:off x="6689416" y="331254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5" name="Rectangle 61"/>
            <p:cNvSpPr>
              <a:spLocks/>
            </p:cNvSpPr>
            <p:nvPr/>
          </p:nvSpPr>
          <p:spPr bwMode="auto">
            <a:xfrm>
              <a:off x="6662627" y="3571517"/>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6" name="Rectangle 62"/>
            <p:cNvSpPr>
              <a:spLocks/>
            </p:cNvSpPr>
            <p:nvPr/>
          </p:nvSpPr>
          <p:spPr bwMode="auto">
            <a:xfrm>
              <a:off x="6385808" y="367868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7" name="Rectangle 63"/>
            <p:cNvSpPr>
              <a:spLocks/>
            </p:cNvSpPr>
            <p:nvPr/>
          </p:nvSpPr>
          <p:spPr bwMode="auto">
            <a:xfrm>
              <a:off x="6117916" y="346435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8" name="Rectangle 64"/>
            <p:cNvSpPr>
              <a:spLocks/>
            </p:cNvSpPr>
            <p:nvPr/>
          </p:nvSpPr>
          <p:spPr bwMode="auto">
            <a:xfrm>
              <a:off x="5742869" y="370547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79" name="Rectangle 65"/>
            <p:cNvSpPr>
              <a:spLocks/>
            </p:cNvSpPr>
            <p:nvPr/>
          </p:nvSpPr>
          <p:spPr bwMode="auto">
            <a:xfrm>
              <a:off x="6064338" y="3866215"/>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0" name="Rectangle 66"/>
            <p:cNvSpPr>
              <a:spLocks/>
            </p:cNvSpPr>
            <p:nvPr/>
          </p:nvSpPr>
          <p:spPr bwMode="auto">
            <a:xfrm>
              <a:off x="6037549" y="412519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1" name="Rectangle 67"/>
            <p:cNvSpPr>
              <a:spLocks/>
            </p:cNvSpPr>
            <p:nvPr/>
          </p:nvSpPr>
          <p:spPr bwMode="auto">
            <a:xfrm>
              <a:off x="5760730" y="423235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2" name="Rectangle 68"/>
            <p:cNvSpPr>
              <a:spLocks/>
            </p:cNvSpPr>
            <p:nvPr/>
          </p:nvSpPr>
          <p:spPr bwMode="auto">
            <a:xfrm>
              <a:off x="5492838" y="401802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3" name="Rectangle 69"/>
            <p:cNvSpPr>
              <a:spLocks/>
            </p:cNvSpPr>
            <p:nvPr/>
          </p:nvSpPr>
          <p:spPr bwMode="auto">
            <a:xfrm>
              <a:off x="4564150" y="4741379"/>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4" name="Rectangle 70"/>
            <p:cNvSpPr>
              <a:spLocks/>
            </p:cNvSpPr>
            <p:nvPr/>
          </p:nvSpPr>
          <p:spPr bwMode="auto">
            <a:xfrm>
              <a:off x="4885619" y="490212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5" name="Rectangle 71"/>
            <p:cNvSpPr>
              <a:spLocks/>
            </p:cNvSpPr>
            <p:nvPr/>
          </p:nvSpPr>
          <p:spPr bwMode="auto">
            <a:xfrm>
              <a:off x="4858830" y="516110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6" name="Rectangle 72"/>
            <p:cNvSpPr>
              <a:spLocks/>
            </p:cNvSpPr>
            <p:nvPr/>
          </p:nvSpPr>
          <p:spPr bwMode="auto">
            <a:xfrm>
              <a:off x="4582010" y="526826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7" name="Rectangle 73"/>
            <p:cNvSpPr>
              <a:spLocks/>
            </p:cNvSpPr>
            <p:nvPr/>
          </p:nvSpPr>
          <p:spPr bwMode="auto">
            <a:xfrm>
              <a:off x="4314119" y="505393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8" name="Rectangle 74"/>
            <p:cNvSpPr>
              <a:spLocks/>
            </p:cNvSpPr>
            <p:nvPr/>
          </p:nvSpPr>
          <p:spPr bwMode="auto">
            <a:xfrm>
              <a:off x="8832541" y="437523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89" name="Rectangle 75"/>
            <p:cNvSpPr>
              <a:spLocks/>
            </p:cNvSpPr>
            <p:nvPr/>
          </p:nvSpPr>
          <p:spPr bwMode="auto">
            <a:xfrm>
              <a:off x="9154010" y="453598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0" name="Rectangle 76"/>
            <p:cNvSpPr>
              <a:spLocks/>
            </p:cNvSpPr>
            <p:nvPr/>
          </p:nvSpPr>
          <p:spPr bwMode="auto">
            <a:xfrm>
              <a:off x="9127221" y="479496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1" name="Rectangle 77"/>
            <p:cNvSpPr>
              <a:spLocks/>
            </p:cNvSpPr>
            <p:nvPr/>
          </p:nvSpPr>
          <p:spPr bwMode="auto">
            <a:xfrm>
              <a:off x="8850400" y="490212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2" name="Rectangle 78"/>
            <p:cNvSpPr>
              <a:spLocks/>
            </p:cNvSpPr>
            <p:nvPr/>
          </p:nvSpPr>
          <p:spPr bwMode="auto">
            <a:xfrm>
              <a:off x="8582510" y="468779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3" name="Rectangle 79"/>
            <p:cNvSpPr>
              <a:spLocks/>
            </p:cNvSpPr>
            <p:nvPr/>
          </p:nvSpPr>
          <p:spPr bwMode="auto">
            <a:xfrm>
              <a:off x="9332602" y="482175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4" name="Rectangle 80"/>
            <p:cNvSpPr>
              <a:spLocks/>
            </p:cNvSpPr>
            <p:nvPr/>
          </p:nvSpPr>
          <p:spPr bwMode="auto">
            <a:xfrm>
              <a:off x="9654072" y="498249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5" name="Rectangle 81"/>
            <p:cNvSpPr>
              <a:spLocks/>
            </p:cNvSpPr>
            <p:nvPr/>
          </p:nvSpPr>
          <p:spPr bwMode="auto">
            <a:xfrm>
              <a:off x="9627283" y="524147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6" name="Rectangle 82"/>
            <p:cNvSpPr>
              <a:spLocks/>
            </p:cNvSpPr>
            <p:nvPr/>
          </p:nvSpPr>
          <p:spPr bwMode="auto">
            <a:xfrm>
              <a:off x="9350462" y="534863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7" name="Rectangle 83"/>
            <p:cNvSpPr>
              <a:spLocks/>
            </p:cNvSpPr>
            <p:nvPr/>
          </p:nvSpPr>
          <p:spPr bwMode="auto">
            <a:xfrm>
              <a:off x="9082572" y="513431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8" name="Rectangle 84"/>
            <p:cNvSpPr>
              <a:spLocks/>
            </p:cNvSpPr>
            <p:nvPr/>
          </p:nvSpPr>
          <p:spPr bwMode="auto">
            <a:xfrm>
              <a:off x="9752299" y="433951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99" name="Rectangle 85"/>
            <p:cNvSpPr>
              <a:spLocks/>
            </p:cNvSpPr>
            <p:nvPr/>
          </p:nvSpPr>
          <p:spPr bwMode="auto">
            <a:xfrm>
              <a:off x="10073766" y="450026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0" name="Rectangle 86"/>
            <p:cNvSpPr>
              <a:spLocks/>
            </p:cNvSpPr>
            <p:nvPr/>
          </p:nvSpPr>
          <p:spPr bwMode="auto">
            <a:xfrm>
              <a:off x="10046978" y="475924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1" name="Rectangle 87"/>
            <p:cNvSpPr>
              <a:spLocks/>
            </p:cNvSpPr>
            <p:nvPr/>
          </p:nvSpPr>
          <p:spPr bwMode="auto">
            <a:xfrm>
              <a:off x="9770158" y="486640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2" name="Rectangle 88"/>
            <p:cNvSpPr>
              <a:spLocks/>
            </p:cNvSpPr>
            <p:nvPr/>
          </p:nvSpPr>
          <p:spPr bwMode="auto">
            <a:xfrm>
              <a:off x="9502266" y="4652077"/>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3" name="Rectangle 89"/>
            <p:cNvSpPr>
              <a:spLocks/>
            </p:cNvSpPr>
            <p:nvPr/>
          </p:nvSpPr>
          <p:spPr bwMode="auto">
            <a:xfrm>
              <a:off x="9895174" y="360723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4" name="Rectangle 90"/>
            <p:cNvSpPr>
              <a:spLocks/>
            </p:cNvSpPr>
            <p:nvPr/>
          </p:nvSpPr>
          <p:spPr bwMode="auto">
            <a:xfrm>
              <a:off x="10064837" y="374119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5" name="Rectangle 91"/>
            <p:cNvSpPr>
              <a:spLocks/>
            </p:cNvSpPr>
            <p:nvPr/>
          </p:nvSpPr>
          <p:spPr bwMode="auto">
            <a:xfrm>
              <a:off x="10038049" y="4000169"/>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6" name="Rectangle 92"/>
            <p:cNvSpPr>
              <a:spLocks/>
            </p:cNvSpPr>
            <p:nvPr/>
          </p:nvSpPr>
          <p:spPr bwMode="auto">
            <a:xfrm>
              <a:off x="9761228" y="4107332"/>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7" name="Rectangle 93"/>
            <p:cNvSpPr>
              <a:spLocks/>
            </p:cNvSpPr>
            <p:nvPr/>
          </p:nvSpPr>
          <p:spPr bwMode="auto">
            <a:xfrm>
              <a:off x="9493337" y="3893006"/>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8" name="Rectangle 94"/>
            <p:cNvSpPr>
              <a:spLocks/>
            </p:cNvSpPr>
            <p:nvPr/>
          </p:nvSpPr>
          <p:spPr bwMode="auto">
            <a:xfrm>
              <a:off x="10413095" y="517896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09" name="Rectangle 95"/>
            <p:cNvSpPr>
              <a:spLocks/>
            </p:cNvSpPr>
            <p:nvPr/>
          </p:nvSpPr>
          <p:spPr bwMode="auto">
            <a:xfrm>
              <a:off x="10136275" y="528612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0" name="Rectangle 96"/>
            <p:cNvSpPr>
              <a:spLocks/>
            </p:cNvSpPr>
            <p:nvPr/>
          </p:nvSpPr>
          <p:spPr bwMode="auto">
            <a:xfrm>
              <a:off x="9868385" y="507179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1" name="Rectangle 97"/>
            <p:cNvSpPr>
              <a:spLocks/>
            </p:cNvSpPr>
            <p:nvPr/>
          </p:nvSpPr>
          <p:spPr bwMode="auto">
            <a:xfrm>
              <a:off x="8761102" y="4134123"/>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2" name="Rectangle 98"/>
            <p:cNvSpPr>
              <a:spLocks/>
            </p:cNvSpPr>
            <p:nvPr/>
          </p:nvSpPr>
          <p:spPr bwMode="auto">
            <a:xfrm>
              <a:off x="8511072" y="4241285"/>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3" name="Rectangle 99"/>
            <p:cNvSpPr>
              <a:spLocks/>
            </p:cNvSpPr>
            <p:nvPr/>
          </p:nvSpPr>
          <p:spPr bwMode="auto">
            <a:xfrm>
              <a:off x="8243182" y="4026960"/>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4" name="Rectangle 100"/>
            <p:cNvSpPr>
              <a:spLocks/>
            </p:cNvSpPr>
            <p:nvPr/>
          </p:nvSpPr>
          <p:spPr bwMode="auto">
            <a:xfrm>
              <a:off x="9412971" y="3607238"/>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5" name="Rectangle 101"/>
            <p:cNvSpPr>
              <a:spLocks/>
            </p:cNvSpPr>
            <p:nvPr/>
          </p:nvSpPr>
          <p:spPr bwMode="auto">
            <a:xfrm>
              <a:off x="9136150" y="3714401"/>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616" name="Rectangle 102"/>
            <p:cNvSpPr>
              <a:spLocks/>
            </p:cNvSpPr>
            <p:nvPr/>
          </p:nvSpPr>
          <p:spPr bwMode="auto">
            <a:xfrm>
              <a:off x="8868260" y="3500074"/>
              <a:ext cx="70532" cy="1514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grpSp>
          <p:nvGrpSpPr>
            <p:cNvPr id="2" name="Group 1">
              <a:extLst>
                <a:ext uri="{FF2B5EF4-FFF2-40B4-BE49-F238E27FC236}">
                  <a16:creationId xmlns:a16="http://schemas.microsoft.com/office/drawing/2014/main" id="{C4AE216B-9A79-4EC9-7776-BCF3D3A5EFFB}"/>
                </a:ext>
              </a:extLst>
            </p:cNvPr>
            <p:cNvGrpSpPr/>
            <p:nvPr/>
          </p:nvGrpSpPr>
          <p:grpSpPr>
            <a:xfrm>
              <a:off x="2716010" y="3384293"/>
              <a:ext cx="7800185" cy="2696190"/>
              <a:chOff x="1695303" y="4546851"/>
              <a:chExt cx="11093596" cy="3834581"/>
            </a:xfrm>
          </p:grpSpPr>
          <p:sp>
            <p:nvSpPr>
              <p:cNvPr id="20484" name="TextBox 4"/>
              <p:cNvSpPr txBox="1">
                <a:spLocks noChangeArrowheads="1"/>
              </p:cNvSpPr>
              <p:nvPr/>
            </p:nvSpPr>
            <p:spPr bwMode="auto">
              <a:xfrm>
                <a:off x="7645400" y="7858125"/>
                <a:ext cx="4550158" cy="5233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4290" tIns="32145" rIns="64290" bIns="32145">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969"/>
                  <a:t>Increasing mAb concentration</a:t>
                </a:r>
              </a:p>
            </p:txBody>
          </p:sp>
          <p:sp>
            <p:nvSpPr>
              <p:cNvPr id="20485" name="Oval 22"/>
              <p:cNvSpPr>
                <a:spLocks/>
              </p:cNvSpPr>
              <p:nvPr/>
            </p:nvSpPr>
            <p:spPr bwMode="auto">
              <a:xfrm>
                <a:off x="3149599" y="5715000"/>
                <a:ext cx="495300" cy="49530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1266"/>
              </a:p>
            </p:txBody>
          </p:sp>
          <p:sp>
            <p:nvSpPr>
              <p:cNvPr id="20486" name="Oval 22"/>
              <p:cNvSpPr>
                <a:spLocks/>
              </p:cNvSpPr>
              <p:nvPr/>
            </p:nvSpPr>
            <p:spPr bwMode="auto">
              <a:xfrm>
                <a:off x="2539999" y="6553200"/>
                <a:ext cx="495300" cy="49530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1266"/>
              </a:p>
            </p:txBody>
          </p:sp>
          <p:sp>
            <p:nvSpPr>
              <p:cNvPr id="20487" name="Oval 22"/>
              <p:cNvSpPr>
                <a:spLocks/>
              </p:cNvSpPr>
              <p:nvPr/>
            </p:nvSpPr>
            <p:spPr bwMode="auto">
              <a:xfrm>
                <a:off x="4368799" y="5410200"/>
                <a:ext cx="495300" cy="49530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1266"/>
              </a:p>
            </p:txBody>
          </p:sp>
          <p:sp>
            <p:nvSpPr>
              <p:cNvPr id="20488" name="Oval 22"/>
              <p:cNvSpPr>
                <a:spLocks/>
              </p:cNvSpPr>
              <p:nvPr/>
            </p:nvSpPr>
            <p:spPr bwMode="auto">
              <a:xfrm>
                <a:off x="6007100" y="6172200"/>
                <a:ext cx="495300" cy="49530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1266"/>
              </a:p>
            </p:txBody>
          </p:sp>
          <p:sp>
            <p:nvSpPr>
              <p:cNvPr id="20489" name="Oval 22"/>
              <p:cNvSpPr>
                <a:spLocks/>
              </p:cNvSpPr>
              <p:nvPr/>
            </p:nvSpPr>
            <p:spPr bwMode="auto">
              <a:xfrm>
                <a:off x="8407400" y="5638800"/>
                <a:ext cx="495300" cy="49530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1266"/>
              </a:p>
            </p:txBody>
          </p:sp>
          <p:sp>
            <p:nvSpPr>
              <p:cNvPr id="20490" name="Oval 21"/>
              <p:cNvSpPr>
                <a:spLocks/>
              </p:cNvSpPr>
              <p:nvPr/>
            </p:nvSpPr>
            <p:spPr bwMode="auto">
              <a:xfrm>
                <a:off x="12293599" y="5981700"/>
                <a:ext cx="495300" cy="495300"/>
              </a:xfrm>
              <a:prstGeom prst="ellipse">
                <a:avLst/>
              </a:prstGeom>
              <a:gradFill rotWithShape="0">
                <a:gsLst>
                  <a:gs pos="0">
                    <a:srgbClr val="FFFFFF"/>
                  </a:gs>
                  <a:gs pos="100000">
                    <a:srgbClr val="464658"/>
                  </a:gs>
                </a:gsLst>
                <a:lin ang="5400000" scaled="1"/>
              </a:gradFill>
              <a:ln w="25400">
                <a:solidFill>
                  <a:schemeClr val="tx1"/>
                </a:solidFill>
                <a:miter lim="800000"/>
                <a:headEnd/>
                <a:tailEnd/>
              </a:ln>
            </p:spPr>
            <p:txBody>
              <a:bodyPr lIns="0" tIns="0" rIns="0" bIns="0"/>
              <a:lstStyle/>
              <a:p>
                <a:endParaRPr lang="en-US" sz="1266"/>
              </a:p>
            </p:txBody>
          </p:sp>
          <p:sp>
            <p:nvSpPr>
              <p:cNvPr id="20494" name="Rectangle 74"/>
              <p:cNvSpPr>
                <a:spLocks/>
              </p:cNvSpPr>
              <p:nvPr/>
            </p:nvSpPr>
            <p:spPr bwMode="auto">
              <a:xfrm>
                <a:off x="3346302" y="54358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495" name="Rectangle 75"/>
              <p:cNvSpPr>
                <a:spLocks/>
              </p:cNvSpPr>
              <p:nvPr/>
            </p:nvSpPr>
            <p:spPr bwMode="auto">
              <a:xfrm>
                <a:off x="3803503" y="5664452"/>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496" name="Rectangle 77"/>
              <p:cNvSpPr>
                <a:spLocks/>
              </p:cNvSpPr>
              <p:nvPr/>
            </p:nvSpPr>
            <p:spPr bwMode="auto">
              <a:xfrm>
                <a:off x="3371703" y="61851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497" name="Rectangle 78"/>
              <p:cNvSpPr>
                <a:spLocks/>
              </p:cNvSpPr>
              <p:nvPr/>
            </p:nvSpPr>
            <p:spPr bwMode="auto">
              <a:xfrm>
                <a:off x="2990703" y="58803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498" name="Rectangle 83"/>
              <p:cNvSpPr>
                <a:spLocks/>
              </p:cNvSpPr>
              <p:nvPr/>
            </p:nvSpPr>
            <p:spPr bwMode="auto">
              <a:xfrm>
                <a:off x="3701902" y="65153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499" name="Rectangle 74"/>
              <p:cNvSpPr>
                <a:spLocks/>
              </p:cNvSpPr>
              <p:nvPr/>
            </p:nvSpPr>
            <p:spPr bwMode="auto">
              <a:xfrm>
                <a:off x="2736702" y="6223253"/>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0" name="Rectangle 75"/>
              <p:cNvSpPr>
                <a:spLocks/>
              </p:cNvSpPr>
              <p:nvPr/>
            </p:nvSpPr>
            <p:spPr bwMode="auto">
              <a:xfrm>
                <a:off x="3193903" y="64518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1" name="Rectangle 77"/>
              <p:cNvSpPr>
                <a:spLocks/>
              </p:cNvSpPr>
              <p:nvPr/>
            </p:nvSpPr>
            <p:spPr bwMode="auto">
              <a:xfrm>
                <a:off x="2762103" y="6972550"/>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2" name="Rectangle 78"/>
              <p:cNvSpPr>
                <a:spLocks/>
              </p:cNvSpPr>
              <p:nvPr/>
            </p:nvSpPr>
            <p:spPr bwMode="auto">
              <a:xfrm>
                <a:off x="2381103" y="6667753"/>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3" name="Rectangle 74"/>
              <p:cNvSpPr>
                <a:spLocks/>
              </p:cNvSpPr>
              <p:nvPr/>
            </p:nvSpPr>
            <p:spPr bwMode="auto">
              <a:xfrm>
                <a:off x="2050903" y="4978650"/>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4" name="Rectangle 75"/>
              <p:cNvSpPr>
                <a:spLocks/>
              </p:cNvSpPr>
              <p:nvPr/>
            </p:nvSpPr>
            <p:spPr bwMode="auto">
              <a:xfrm>
                <a:off x="2508103" y="52072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5" name="Rectangle 77"/>
              <p:cNvSpPr>
                <a:spLocks/>
              </p:cNvSpPr>
              <p:nvPr/>
            </p:nvSpPr>
            <p:spPr bwMode="auto">
              <a:xfrm>
                <a:off x="2076302" y="57279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6" name="Rectangle 78"/>
              <p:cNvSpPr>
                <a:spLocks/>
              </p:cNvSpPr>
              <p:nvPr/>
            </p:nvSpPr>
            <p:spPr bwMode="auto">
              <a:xfrm>
                <a:off x="1695303" y="5423150"/>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7" name="Rectangle 83"/>
              <p:cNvSpPr>
                <a:spLocks/>
              </p:cNvSpPr>
              <p:nvPr/>
            </p:nvSpPr>
            <p:spPr bwMode="auto">
              <a:xfrm>
                <a:off x="2406502" y="6058153"/>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8" name="Rectangle 75"/>
              <p:cNvSpPr>
                <a:spLocks/>
              </p:cNvSpPr>
              <p:nvPr/>
            </p:nvSpPr>
            <p:spPr bwMode="auto">
              <a:xfrm>
                <a:off x="4717902" y="45468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09" name="Rectangle 77"/>
              <p:cNvSpPr>
                <a:spLocks/>
              </p:cNvSpPr>
              <p:nvPr/>
            </p:nvSpPr>
            <p:spPr bwMode="auto">
              <a:xfrm>
                <a:off x="4286103" y="50675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10" name="Rectangle 78"/>
              <p:cNvSpPr>
                <a:spLocks/>
              </p:cNvSpPr>
              <p:nvPr/>
            </p:nvSpPr>
            <p:spPr bwMode="auto">
              <a:xfrm>
                <a:off x="3905102" y="47627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11" name="Rectangle 83"/>
              <p:cNvSpPr>
                <a:spLocks/>
              </p:cNvSpPr>
              <p:nvPr/>
            </p:nvSpPr>
            <p:spPr bwMode="auto">
              <a:xfrm>
                <a:off x="4717902" y="5854953"/>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12" name="Rectangle 83"/>
              <p:cNvSpPr>
                <a:spLocks/>
              </p:cNvSpPr>
              <p:nvPr/>
            </p:nvSpPr>
            <p:spPr bwMode="auto">
              <a:xfrm>
                <a:off x="4184503" y="54358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sp>
            <p:nvSpPr>
              <p:cNvPr id="20513" name="Rectangle 83"/>
              <p:cNvSpPr>
                <a:spLocks/>
              </p:cNvSpPr>
              <p:nvPr/>
            </p:nvSpPr>
            <p:spPr bwMode="auto">
              <a:xfrm>
                <a:off x="4717902" y="5131051"/>
                <a:ext cx="100312" cy="2153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r>
                  <a:rPr lang="en-US" sz="984">
                    <a:ea typeface="ＭＳ Ｐゴシック" charset="0"/>
                  </a:rPr>
                  <a:t>q</a:t>
                </a:r>
              </a:p>
            </p:txBody>
          </p:sp>
        </p:grpSp>
      </p:grpSp>
      <p:grpSp>
        <p:nvGrpSpPr>
          <p:cNvPr id="5" name="Group 4">
            <a:extLst>
              <a:ext uri="{FF2B5EF4-FFF2-40B4-BE49-F238E27FC236}">
                <a16:creationId xmlns:a16="http://schemas.microsoft.com/office/drawing/2014/main" id="{A078AF22-7AF4-D207-3B1D-F2DD5D311E69}"/>
              </a:ext>
            </a:extLst>
          </p:cNvPr>
          <p:cNvGrpSpPr/>
          <p:nvPr/>
        </p:nvGrpSpPr>
        <p:grpSpPr>
          <a:xfrm>
            <a:off x="2003950" y="960257"/>
            <a:ext cx="8215030" cy="2280987"/>
            <a:chOff x="1959882" y="695849"/>
            <a:chExt cx="8215030" cy="2280987"/>
          </a:xfrm>
        </p:grpSpPr>
        <p:pic>
          <p:nvPicPr>
            <p:cNvPr id="20491" name="Picture 5" descr="150mg_SANS_Iq_140221nc.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74798" y="726555"/>
              <a:ext cx="2700114" cy="22502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92" name="Picture 6" descr="100mg_SANS_Iq_140221nc.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2313" y="726555"/>
              <a:ext cx="2700114" cy="22502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493" name="Picture 7" descr="50mg_SANS_Iq_140221n.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59882" y="695849"/>
              <a:ext cx="2700114" cy="22502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14" name="TextBox 25601"/>
            <p:cNvSpPr txBox="1">
              <a:spLocks noChangeArrowheads="1"/>
            </p:cNvSpPr>
            <p:nvPr/>
          </p:nvSpPr>
          <p:spPr bwMode="auto">
            <a:xfrm>
              <a:off x="2906147" y="1583804"/>
              <a:ext cx="1131713" cy="324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4290" tIns="32145" rIns="64290" bIns="32145">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687" b="1"/>
                <a:t>d </a:t>
              </a:r>
              <a:r>
                <a:rPr lang="en-US" sz="1687">
                  <a:latin typeface="ＭＳ ゴシック" charset="0"/>
                  <a:ea typeface="ＭＳ ゴシック" charset="0"/>
                  <a:cs typeface="ＭＳ ゴシック" charset="0"/>
                </a:rPr>
                <a:t>≈</a:t>
              </a:r>
              <a:r>
                <a:rPr lang="en-US" sz="1687" b="1"/>
                <a:t> 241 Å</a:t>
              </a:r>
            </a:p>
          </p:txBody>
        </p:sp>
        <p:sp>
          <p:nvSpPr>
            <p:cNvPr id="20515" name="TextBox 147"/>
            <p:cNvSpPr txBox="1">
              <a:spLocks noChangeArrowheads="1"/>
            </p:cNvSpPr>
            <p:nvPr/>
          </p:nvSpPr>
          <p:spPr bwMode="auto">
            <a:xfrm>
              <a:off x="5884198" y="1583804"/>
              <a:ext cx="1174994" cy="324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4290" tIns="32145" rIns="64290" bIns="32145">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687" b="1" dirty="0"/>
                <a:t>d </a:t>
              </a:r>
              <a:r>
                <a:rPr lang="en-US" sz="1687" dirty="0">
                  <a:latin typeface="ＭＳ ゴシック" charset="0"/>
                  <a:ea typeface="ＭＳ ゴシック" charset="0"/>
                  <a:cs typeface="ＭＳ ゴシック" charset="0"/>
                </a:rPr>
                <a:t>≈ </a:t>
              </a:r>
              <a:r>
                <a:rPr lang="en-US" sz="1687" b="1" dirty="0"/>
                <a:t>207 </a:t>
              </a:r>
              <a:r>
                <a:rPr lang="en-US" sz="1687" b="1" dirty="0" err="1"/>
                <a:t>Å</a:t>
              </a:r>
              <a:endParaRPr lang="en-US" sz="1687" b="1" dirty="0"/>
            </a:p>
          </p:txBody>
        </p:sp>
        <p:sp>
          <p:nvSpPr>
            <p:cNvPr id="20516" name="TextBox 148"/>
            <p:cNvSpPr txBox="1">
              <a:spLocks noChangeArrowheads="1"/>
            </p:cNvSpPr>
            <p:nvPr/>
          </p:nvSpPr>
          <p:spPr bwMode="auto">
            <a:xfrm>
              <a:off x="8670259" y="1583804"/>
              <a:ext cx="1174994" cy="324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64290" tIns="32145" rIns="64290" bIns="32145">
              <a:spAutoFit/>
            </a:bodyPr>
            <a:lstStyle>
              <a:lvl1pPr eaLnBrk="0" hangingPunct="0">
                <a:defRPr sz="4200">
                  <a:solidFill>
                    <a:srgbClr val="000000"/>
                  </a:solidFill>
                  <a:latin typeface="Gill Sans" charset="0"/>
                  <a:ea typeface="ヒラギノ角ゴ ProN W3" charset="0"/>
                  <a:cs typeface="ヒラギノ角ゴ ProN W3" charset="0"/>
                  <a:sym typeface="Gill Sans" charset="0"/>
                </a:defRPr>
              </a:lvl1pPr>
              <a:lvl2pPr marL="742950" indent="-285750" eaLnBrk="0" hangingPunct="0">
                <a:defRPr sz="42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42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42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42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4200">
                  <a:solidFill>
                    <a:srgbClr val="000000"/>
                  </a:solidFill>
                  <a:latin typeface="Gill Sans" charset="0"/>
                  <a:ea typeface="ヒラギノ角ゴ ProN W3" charset="0"/>
                  <a:cs typeface="ヒラギノ角ゴ ProN W3" charset="0"/>
                  <a:sym typeface="Gill Sans" charset="0"/>
                </a:defRPr>
              </a:lvl9pPr>
            </a:lstStyle>
            <a:p>
              <a:pPr eaLnBrk="1" hangingPunct="1"/>
              <a:r>
                <a:rPr lang="en-US" sz="1687" b="1"/>
                <a:t>d </a:t>
              </a:r>
              <a:r>
                <a:rPr lang="en-US" sz="1687">
                  <a:latin typeface="ＭＳ ゴシック" charset="0"/>
                  <a:ea typeface="ＭＳ ゴシック" charset="0"/>
                  <a:cs typeface="ＭＳ ゴシック" charset="0"/>
                </a:rPr>
                <a:t>≈ </a:t>
              </a:r>
              <a:r>
                <a:rPr lang="en-US" sz="1687" b="1"/>
                <a:t>190 Å</a:t>
              </a:r>
            </a:p>
          </p:txBody>
        </p:sp>
      </p:grpSp>
      <p:sp>
        <p:nvSpPr>
          <p:cNvPr id="6" name="TextBox 5">
            <a:extLst>
              <a:ext uri="{FF2B5EF4-FFF2-40B4-BE49-F238E27FC236}">
                <a16:creationId xmlns:a16="http://schemas.microsoft.com/office/drawing/2014/main" id="{CC9714FE-44ED-D7CA-C027-40356D91179E}"/>
              </a:ext>
            </a:extLst>
          </p:cNvPr>
          <p:cNvSpPr txBox="1"/>
          <p:nvPr/>
        </p:nvSpPr>
        <p:spPr>
          <a:xfrm>
            <a:off x="1733493" y="6226122"/>
            <a:ext cx="1176284" cy="369332"/>
          </a:xfrm>
          <a:prstGeom prst="rect">
            <a:avLst/>
          </a:prstGeom>
          <a:noFill/>
        </p:spPr>
        <p:txBody>
          <a:bodyPr wrap="none" rtlCol="0">
            <a:spAutoFit/>
          </a:bodyPr>
          <a:lstStyle/>
          <a:p>
            <a:r>
              <a:rPr lang="en-US" dirty="0"/>
              <a:t>50 mg/mL</a:t>
            </a:r>
          </a:p>
        </p:txBody>
      </p:sp>
      <p:sp>
        <p:nvSpPr>
          <p:cNvPr id="7" name="TextBox 6">
            <a:extLst>
              <a:ext uri="{FF2B5EF4-FFF2-40B4-BE49-F238E27FC236}">
                <a16:creationId xmlns:a16="http://schemas.microsoft.com/office/drawing/2014/main" id="{BD72DB64-C11D-83FD-8667-66000095A12A}"/>
              </a:ext>
            </a:extLst>
          </p:cNvPr>
          <p:cNvSpPr txBox="1"/>
          <p:nvPr/>
        </p:nvSpPr>
        <p:spPr>
          <a:xfrm>
            <a:off x="10178542" y="6220010"/>
            <a:ext cx="1299715" cy="369332"/>
          </a:xfrm>
          <a:prstGeom prst="rect">
            <a:avLst/>
          </a:prstGeom>
          <a:noFill/>
        </p:spPr>
        <p:txBody>
          <a:bodyPr wrap="none" rtlCol="0">
            <a:spAutoFit/>
          </a:bodyPr>
          <a:lstStyle/>
          <a:p>
            <a:r>
              <a:rPr lang="en-US" dirty="0"/>
              <a:t>150 mg/mL</a:t>
            </a:r>
          </a:p>
        </p:txBody>
      </p:sp>
      <p:sp>
        <p:nvSpPr>
          <p:cNvPr id="11" name="TextBox 10">
            <a:extLst>
              <a:ext uri="{FF2B5EF4-FFF2-40B4-BE49-F238E27FC236}">
                <a16:creationId xmlns:a16="http://schemas.microsoft.com/office/drawing/2014/main" id="{032DF595-FC7C-C97D-66AB-11292A66DFD2}"/>
              </a:ext>
            </a:extLst>
          </p:cNvPr>
          <p:cNvSpPr txBox="1"/>
          <p:nvPr/>
        </p:nvSpPr>
        <p:spPr>
          <a:xfrm>
            <a:off x="4766854" y="609254"/>
            <a:ext cx="2658292"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Intermolecular Spacing (d)</a:t>
            </a:r>
          </a:p>
        </p:txBody>
      </p:sp>
      <p:sp>
        <p:nvSpPr>
          <p:cNvPr id="3" name="Slide Number Placeholder 2">
            <a:extLst>
              <a:ext uri="{FF2B5EF4-FFF2-40B4-BE49-F238E27FC236}">
                <a16:creationId xmlns:a16="http://schemas.microsoft.com/office/drawing/2014/main" id="{A33CC871-7E3A-6FD3-E360-18A6FFD41669}"/>
              </a:ext>
            </a:extLst>
          </p:cNvPr>
          <p:cNvSpPr>
            <a:spLocks noGrp="1"/>
          </p:cNvSpPr>
          <p:nvPr>
            <p:ph type="sldNum" sz="quarter" idx="12"/>
          </p:nvPr>
        </p:nvSpPr>
        <p:spPr/>
        <p:txBody>
          <a:bodyPr/>
          <a:lstStyle/>
          <a:p>
            <a:fld id="{337805DB-AA52-4CDB-BC8E-C020D0E2C42D}" type="slidenum">
              <a:rPr lang="en-US" smtClean="0"/>
              <a:pPr/>
              <a:t>18</a:t>
            </a:fld>
            <a:endParaRPr lang="en-US" b="1"/>
          </a:p>
        </p:txBody>
      </p:sp>
    </p:spTree>
    <p:extLst>
      <p:ext uri="{BB962C8B-B14F-4D97-AF65-F5344CB8AC3E}">
        <p14:creationId xmlns:p14="http://schemas.microsoft.com/office/powerpoint/2010/main" val="1394716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29" y="37762"/>
            <a:ext cx="8898971" cy="954107"/>
          </a:xfrm>
        </p:spPr>
        <p:txBody>
          <a:bodyPr>
            <a:normAutofit/>
          </a:bodyPr>
          <a:lstStyle/>
          <a:p>
            <a:r>
              <a:rPr lang="en-US" sz="3200" b="1" dirty="0">
                <a:solidFill>
                  <a:srgbClr val="FF0000"/>
                </a:solidFill>
                <a:cs typeface="Arial" panose="020B0604020202020204" pitchFamily="34" charset="0"/>
              </a:rPr>
              <a:t>Freeze-thaw Studies</a:t>
            </a:r>
          </a:p>
        </p:txBody>
      </p:sp>
      <p:grpSp>
        <p:nvGrpSpPr>
          <p:cNvPr id="22" name="Group 21">
            <a:extLst>
              <a:ext uri="{FF2B5EF4-FFF2-40B4-BE49-F238E27FC236}">
                <a16:creationId xmlns:a16="http://schemas.microsoft.com/office/drawing/2014/main" id="{2FA1EA3E-6F1A-D21D-E911-DE99802D237E}"/>
              </a:ext>
            </a:extLst>
          </p:cNvPr>
          <p:cNvGrpSpPr/>
          <p:nvPr/>
        </p:nvGrpSpPr>
        <p:grpSpPr>
          <a:xfrm>
            <a:off x="1193282" y="1498600"/>
            <a:ext cx="9408903" cy="2509567"/>
            <a:chOff x="894961" y="717566"/>
            <a:chExt cx="7056677" cy="1882175"/>
          </a:xfrm>
        </p:grpSpPr>
        <p:sp>
          <p:nvSpPr>
            <p:cNvPr id="11" name="TextBox 10"/>
            <p:cNvSpPr txBox="1"/>
            <p:nvPr/>
          </p:nvSpPr>
          <p:spPr>
            <a:xfrm>
              <a:off x="894961" y="2343150"/>
              <a:ext cx="2207705" cy="253916"/>
            </a:xfrm>
            <a:prstGeom prst="rect">
              <a:avLst/>
            </a:prstGeom>
            <a:noFill/>
          </p:spPr>
          <p:txBody>
            <a:bodyPr wrap="square" rtlCol="0">
              <a:spAutoFit/>
            </a:bodyPr>
            <a:lstStyle/>
            <a:p>
              <a:r>
                <a:rPr lang="en-US" sz="1600" b="1" dirty="0">
                  <a:solidFill>
                    <a:srgbClr val="FF0000"/>
                  </a:solidFill>
                </a:rPr>
                <a:t>Final Drug Substance (DS)</a:t>
              </a:r>
            </a:p>
          </p:txBody>
        </p:sp>
        <p:sp>
          <p:nvSpPr>
            <p:cNvPr id="37" name="TextBox 36"/>
            <p:cNvSpPr txBox="1"/>
            <p:nvPr/>
          </p:nvSpPr>
          <p:spPr>
            <a:xfrm>
              <a:off x="4048654" y="2345825"/>
              <a:ext cx="3902984" cy="253916"/>
            </a:xfrm>
            <a:prstGeom prst="rect">
              <a:avLst/>
            </a:prstGeom>
            <a:noFill/>
          </p:spPr>
          <p:txBody>
            <a:bodyPr wrap="square" rtlCol="0">
              <a:spAutoFit/>
            </a:bodyPr>
            <a:lstStyle/>
            <a:p>
              <a:r>
                <a:rPr lang="en-US" sz="1600" b="1" dirty="0">
                  <a:solidFill>
                    <a:srgbClr val="FF0000"/>
                  </a:solidFill>
                </a:rPr>
                <a:t>Final Lyophilized or Liquid Drug Product (DP)</a:t>
              </a:r>
            </a:p>
          </p:txBody>
        </p:sp>
        <p:pic>
          <p:nvPicPr>
            <p:cNvPr id="29" name="Picture 28"/>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706136" y="1082710"/>
              <a:ext cx="585356" cy="1101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ight Arrow 29"/>
            <p:cNvSpPr/>
            <p:nvPr/>
          </p:nvSpPr>
          <p:spPr>
            <a:xfrm>
              <a:off x="2258875" y="1218994"/>
              <a:ext cx="1092961" cy="86279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Store Frozen</a:t>
              </a:r>
            </a:p>
          </p:txBody>
        </p:sp>
        <p:pic>
          <p:nvPicPr>
            <p:cNvPr id="38" name="Picture 2"/>
            <p:cNvPicPr>
              <a:picLocks noChangeArrowheads="1"/>
            </p:cNvPicPr>
            <p:nvPr/>
          </p:nvPicPr>
          <p:blipFill rotWithShape="1">
            <a:blip r:embed="rId4" cstate="print">
              <a:extLst>
                <a:ext uri="{28A0092B-C50C-407E-A947-70E740481C1C}">
                  <a14:useLocalDpi xmlns:a14="http://schemas.microsoft.com/office/drawing/2010/main" val="0"/>
                </a:ext>
              </a:extLst>
            </a:blip>
            <a:srcRect l="5662" t="22894" r="1773" b="23865"/>
            <a:stretch/>
          </p:blipFill>
          <p:spPr bwMode="auto">
            <a:xfrm rot="6936187">
              <a:off x="6440045" y="1447604"/>
              <a:ext cx="1737360" cy="277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34"/>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344523" y="1082711"/>
              <a:ext cx="572835" cy="1078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 name="Right Arrow 35"/>
            <p:cNvSpPr/>
            <p:nvPr/>
          </p:nvSpPr>
          <p:spPr>
            <a:xfrm>
              <a:off x="3995356" y="1189866"/>
              <a:ext cx="1121755" cy="891924"/>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Process to DP</a:t>
              </a:r>
            </a:p>
          </p:txBody>
        </p:sp>
        <p:pic>
          <p:nvPicPr>
            <p:cNvPr id="13" name="Picture 12"/>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5186555" y="819713"/>
              <a:ext cx="651510" cy="1493520"/>
            </a:xfrm>
            <a:prstGeom prst="rect">
              <a:avLst/>
            </a:prstGeom>
          </p:spPr>
        </p:pic>
        <p:pic>
          <p:nvPicPr>
            <p:cNvPr id="25" name="Picture 24"/>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6198267" y="819150"/>
              <a:ext cx="651510" cy="1493521"/>
            </a:xfrm>
            <a:prstGeom prst="rect">
              <a:avLst/>
            </a:prstGeom>
          </p:spPr>
        </p:pic>
      </p:grpSp>
      <p:grpSp>
        <p:nvGrpSpPr>
          <p:cNvPr id="28" name="Group 27"/>
          <p:cNvGrpSpPr/>
          <p:nvPr/>
        </p:nvGrpSpPr>
        <p:grpSpPr>
          <a:xfrm>
            <a:off x="7542182" y="4436621"/>
            <a:ext cx="3902829" cy="1837179"/>
            <a:chOff x="4343400" y="2536370"/>
            <a:chExt cx="3902829" cy="1837179"/>
          </a:xfrm>
        </p:grpSpPr>
        <p:pic>
          <p:nvPicPr>
            <p:cNvPr id="24" name="Picture 23"/>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343400" y="2546625"/>
              <a:ext cx="1117701" cy="1826924"/>
            </a:xfrm>
            <a:prstGeom prst="rect">
              <a:avLst/>
            </a:prstGeom>
          </p:spPr>
        </p:pic>
        <p:pic>
          <p:nvPicPr>
            <p:cNvPr id="39" name="Picture 38"/>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59517" y="2536370"/>
              <a:ext cx="1117701" cy="1826924"/>
            </a:xfrm>
            <a:prstGeom prst="rect">
              <a:avLst/>
            </a:prstGeom>
          </p:spPr>
        </p:pic>
        <p:sp>
          <p:nvSpPr>
            <p:cNvPr id="40" name="TextBox 39"/>
            <p:cNvSpPr txBox="1"/>
            <p:nvPr/>
          </p:nvSpPr>
          <p:spPr>
            <a:xfrm>
              <a:off x="5338312" y="3328859"/>
              <a:ext cx="1589049" cy="379656"/>
            </a:xfrm>
            <a:prstGeom prst="rect">
              <a:avLst/>
            </a:prstGeom>
            <a:noFill/>
          </p:spPr>
          <p:txBody>
            <a:bodyPr wrap="square" rtlCol="0">
              <a:spAutoFit/>
            </a:bodyPr>
            <a:lstStyle/>
            <a:p>
              <a:r>
                <a:rPr lang="en-US" sz="1867" b="1" dirty="0"/>
                <a:t>vs</a:t>
              </a:r>
            </a:p>
          </p:txBody>
        </p:sp>
        <p:sp>
          <p:nvSpPr>
            <p:cNvPr id="41" name="TextBox 40"/>
            <p:cNvSpPr txBox="1"/>
            <p:nvPr/>
          </p:nvSpPr>
          <p:spPr>
            <a:xfrm>
              <a:off x="4870403" y="3157351"/>
              <a:ext cx="296560" cy="584775"/>
            </a:xfrm>
            <a:prstGeom prst="rect">
              <a:avLst/>
            </a:prstGeom>
            <a:noFill/>
          </p:spPr>
          <p:txBody>
            <a:bodyPr wrap="square" rtlCol="0">
              <a:spAutoFit/>
            </a:bodyPr>
            <a:lstStyle/>
            <a:p>
              <a:r>
                <a:rPr lang="en-US" sz="3200" b="1" dirty="0"/>
                <a:t>$</a:t>
              </a:r>
            </a:p>
          </p:txBody>
        </p:sp>
        <p:sp>
          <p:nvSpPr>
            <p:cNvPr id="42" name="TextBox 41"/>
            <p:cNvSpPr txBox="1"/>
            <p:nvPr/>
          </p:nvSpPr>
          <p:spPr>
            <a:xfrm>
              <a:off x="6859517" y="3283218"/>
              <a:ext cx="1386712" cy="584775"/>
            </a:xfrm>
            <a:prstGeom prst="rect">
              <a:avLst/>
            </a:prstGeom>
            <a:noFill/>
          </p:spPr>
          <p:txBody>
            <a:bodyPr wrap="square" rtlCol="0">
              <a:spAutoFit/>
            </a:bodyPr>
            <a:lstStyle/>
            <a:p>
              <a:r>
                <a:rPr lang="en-US" sz="3200" b="1" dirty="0"/>
                <a:t>$$$</a:t>
              </a:r>
            </a:p>
          </p:txBody>
        </p:sp>
      </p:grpSp>
      <p:sp>
        <p:nvSpPr>
          <p:cNvPr id="17" name="TextBox 16">
            <a:extLst>
              <a:ext uri="{FF2B5EF4-FFF2-40B4-BE49-F238E27FC236}">
                <a16:creationId xmlns:a16="http://schemas.microsoft.com/office/drawing/2014/main" id="{F5E78A66-7630-B7F8-2506-4D1250E5637A}"/>
              </a:ext>
            </a:extLst>
          </p:cNvPr>
          <p:cNvSpPr txBox="1"/>
          <p:nvPr/>
        </p:nvSpPr>
        <p:spPr>
          <a:xfrm>
            <a:off x="4689571" y="6388696"/>
            <a:ext cx="3050194" cy="318100"/>
          </a:xfrm>
          <a:prstGeom prst="rect">
            <a:avLst/>
          </a:prstGeom>
          <a:noFill/>
        </p:spPr>
        <p:txBody>
          <a:bodyPr wrap="none" rtlCol="0">
            <a:spAutoFit/>
          </a:bodyPr>
          <a:lstStyle/>
          <a:p>
            <a:r>
              <a:rPr lang="en-US" sz="1467" dirty="0"/>
              <a:t>Courtesy of Nick Clark, Amgen, Inc.</a:t>
            </a:r>
          </a:p>
        </p:txBody>
      </p:sp>
      <p:sp>
        <p:nvSpPr>
          <p:cNvPr id="21" name="TextBox 20">
            <a:extLst>
              <a:ext uri="{FF2B5EF4-FFF2-40B4-BE49-F238E27FC236}">
                <a16:creationId xmlns:a16="http://schemas.microsoft.com/office/drawing/2014/main" id="{0E645278-9DCF-2578-ABC0-C2D4ADDD1939}"/>
              </a:ext>
            </a:extLst>
          </p:cNvPr>
          <p:cNvSpPr txBox="1"/>
          <p:nvPr/>
        </p:nvSpPr>
        <p:spPr>
          <a:xfrm>
            <a:off x="562648" y="4449409"/>
            <a:ext cx="5736552" cy="1733488"/>
          </a:xfrm>
          <a:prstGeom prst="rect">
            <a:avLst/>
          </a:prstGeom>
          <a:noFill/>
        </p:spPr>
        <p:txBody>
          <a:bodyPr wrap="square" rtlCol="0">
            <a:spAutoFit/>
          </a:bodyPr>
          <a:lstStyle/>
          <a:p>
            <a:pPr marL="380990" indent="-380990">
              <a:buClr>
                <a:srgbClr val="FF3300"/>
              </a:buClr>
              <a:buFont typeface="Wingdings" pitchFamily="2" charset="2"/>
              <a:buChar char="§"/>
            </a:pPr>
            <a:r>
              <a:rPr lang="en-US" sz="2133" dirty="0">
                <a:latin typeface="Arial" panose="020B0604020202020204" pitchFamily="34" charset="0"/>
                <a:cs typeface="Arial" panose="020B0604020202020204" pitchFamily="34" charset="0"/>
              </a:rPr>
              <a:t>DS storage can last years</a:t>
            </a:r>
          </a:p>
          <a:p>
            <a:pPr marL="380990" indent="-380990">
              <a:buClr>
                <a:srgbClr val="FF3300"/>
              </a:buClr>
              <a:buFont typeface="Wingdings" pitchFamily="2" charset="2"/>
              <a:buChar char="§"/>
            </a:pPr>
            <a:r>
              <a:rPr lang="en-US" sz="2133" dirty="0">
                <a:latin typeface="Arial" panose="020B0604020202020204" pitchFamily="34" charset="0"/>
                <a:cs typeface="Arial" panose="020B0604020202020204" pitchFamily="34" charset="0"/>
              </a:rPr>
              <a:t>Processed into drug product as needed</a:t>
            </a:r>
          </a:p>
          <a:p>
            <a:pPr marL="380990" indent="-380990">
              <a:buClr>
                <a:srgbClr val="FF3300"/>
              </a:buClr>
              <a:buFont typeface="Wingdings" pitchFamily="2" charset="2"/>
              <a:buChar char="§"/>
            </a:pPr>
            <a:r>
              <a:rPr lang="en-US" sz="2133" dirty="0">
                <a:latin typeface="Arial" panose="020B0604020202020204" pitchFamily="34" charset="0"/>
                <a:cs typeface="Arial" panose="020B0604020202020204" pitchFamily="34" charset="0"/>
              </a:rPr>
              <a:t>Can cost significantly more to store if it proves unstable at -20 to -40 ⁰C</a:t>
            </a:r>
          </a:p>
          <a:p>
            <a:pPr marL="990575" lvl="1" indent="-380990">
              <a:buClr>
                <a:srgbClr val="0000FF"/>
              </a:buClr>
              <a:buSzPct val="125000"/>
              <a:buFont typeface="Arial" panose="020B0604020202020204" pitchFamily="34" charset="0"/>
              <a:buChar char="•"/>
            </a:pPr>
            <a:r>
              <a:rPr lang="en-US" sz="2133" dirty="0">
                <a:latin typeface="Arial" panose="020B0604020202020204" pitchFamily="34" charset="0"/>
                <a:cs typeface="Arial" panose="020B0604020202020204" pitchFamily="34" charset="0"/>
              </a:rPr>
              <a:t>Storage will have to be -70 to -80 ⁰C</a:t>
            </a:r>
          </a:p>
        </p:txBody>
      </p:sp>
      <p:sp>
        <p:nvSpPr>
          <p:cNvPr id="3" name="TextBox 2">
            <a:extLst>
              <a:ext uri="{FF2B5EF4-FFF2-40B4-BE49-F238E27FC236}">
                <a16:creationId xmlns:a16="http://schemas.microsoft.com/office/drawing/2014/main" id="{BF9A7F13-C8EE-B097-72A2-FFB6A47A7552}"/>
              </a:ext>
            </a:extLst>
          </p:cNvPr>
          <p:cNvSpPr txBox="1"/>
          <p:nvPr/>
        </p:nvSpPr>
        <p:spPr>
          <a:xfrm>
            <a:off x="2925398" y="763760"/>
            <a:ext cx="5991256" cy="461665"/>
          </a:xfrm>
          <a:prstGeom prst="rect">
            <a:avLst/>
          </a:prstGeom>
          <a:noFill/>
        </p:spPr>
        <p:txBody>
          <a:bodyPr wrap="none" rtlCol="0">
            <a:spAutoFit/>
          </a:bodyPr>
          <a:lstStyle/>
          <a:p>
            <a:r>
              <a:rPr lang="en-US" sz="2400" b="1" dirty="0">
                <a:solidFill>
                  <a:srgbClr val="560CFA"/>
                </a:solidFill>
              </a:rPr>
              <a:t>Protein and nanoparticle-based therapies</a:t>
            </a:r>
          </a:p>
        </p:txBody>
      </p:sp>
      <p:sp>
        <p:nvSpPr>
          <p:cNvPr id="4" name="Slide Number Placeholder 3">
            <a:extLst>
              <a:ext uri="{FF2B5EF4-FFF2-40B4-BE49-F238E27FC236}">
                <a16:creationId xmlns:a16="http://schemas.microsoft.com/office/drawing/2014/main" id="{ECF5030D-EF13-1B9E-C173-342981879C59}"/>
              </a:ext>
            </a:extLst>
          </p:cNvPr>
          <p:cNvSpPr>
            <a:spLocks noGrp="1"/>
          </p:cNvSpPr>
          <p:nvPr>
            <p:ph type="sldNum" sz="quarter" idx="12"/>
          </p:nvPr>
        </p:nvSpPr>
        <p:spPr/>
        <p:txBody>
          <a:bodyPr/>
          <a:lstStyle/>
          <a:p>
            <a:fld id="{337805DB-AA52-4CDB-BC8E-C020D0E2C42D}" type="slidenum">
              <a:rPr lang="en-US" smtClean="0"/>
              <a:pPr/>
              <a:t>19</a:t>
            </a:fld>
            <a:endParaRPr lang="en-US" sz="1800"/>
          </a:p>
        </p:txBody>
      </p:sp>
    </p:spTree>
    <p:extLst>
      <p:ext uri="{BB962C8B-B14F-4D97-AF65-F5344CB8AC3E}">
        <p14:creationId xmlns:p14="http://schemas.microsoft.com/office/powerpoint/2010/main" val="62831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C1C27-C207-06DF-80E4-7713E12C0AC9}"/>
              </a:ext>
            </a:extLst>
          </p:cNvPr>
          <p:cNvSpPr>
            <a:spLocks noGrp="1"/>
          </p:cNvSpPr>
          <p:nvPr>
            <p:ph type="title"/>
          </p:nvPr>
        </p:nvSpPr>
        <p:spPr>
          <a:xfrm>
            <a:off x="-1" y="-275663"/>
            <a:ext cx="11096625" cy="1325563"/>
          </a:xfrm>
        </p:spPr>
        <p:txBody>
          <a:bodyPr>
            <a:normAutofit/>
          </a:bodyPr>
          <a:lstStyle/>
          <a:p>
            <a:r>
              <a:rPr lang="en-US" sz="3200" dirty="0">
                <a:solidFill>
                  <a:srgbClr val="FF0000"/>
                </a:solidFill>
              </a:rPr>
              <a:t>Industrial Impact from 2024 RTI Report</a:t>
            </a:r>
          </a:p>
        </p:txBody>
      </p:sp>
      <p:pic>
        <p:nvPicPr>
          <p:cNvPr id="6" name="Picture 5">
            <a:extLst>
              <a:ext uri="{FF2B5EF4-FFF2-40B4-BE49-F238E27FC236}">
                <a16:creationId xmlns:a16="http://schemas.microsoft.com/office/drawing/2014/main" id="{4E79214F-E254-8A6E-71FB-5D1E38C4E0B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 y="648070"/>
            <a:ext cx="10529681" cy="5610687"/>
          </a:xfrm>
          <a:prstGeom prst="rect">
            <a:avLst/>
          </a:prstGeom>
        </p:spPr>
      </p:pic>
      <p:sp>
        <p:nvSpPr>
          <p:cNvPr id="17" name="TextBox 16">
            <a:extLst>
              <a:ext uri="{FF2B5EF4-FFF2-40B4-BE49-F238E27FC236}">
                <a16:creationId xmlns:a16="http://schemas.microsoft.com/office/drawing/2014/main" id="{CF9ABFE8-EBF9-D383-22BB-32ABCD896973}"/>
              </a:ext>
            </a:extLst>
          </p:cNvPr>
          <p:cNvSpPr txBox="1"/>
          <p:nvPr/>
        </p:nvSpPr>
        <p:spPr>
          <a:xfrm>
            <a:off x="8185611" y="2106430"/>
            <a:ext cx="2344069" cy="1200329"/>
          </a:xfrm>
          <a:prstGeom prst="rect">
            <a:avLst/>
          </a:prstGeom>
          <a:solidFill>
            <a:schemeClr val="bg1"/>
          </a:solidFill>
          <a:ln>
            <a:solidFill>
              <a:schemeClr val="tx1"/>
            </a:solidFill>
          </a:ln>
        </p:spPr>
        <p:txBody>
          <a:bodyPr wrap="square">
            <a:spAutoFit/>
          </a:bodyPr>
          <a:lstStyle/>
          <a:p>
            <a:r>
              <a:rPr lang="en-US" dirty="0"/>
              <a:t>Commercial Products/Services= Isotope Production &amp; Transmutation (P in Si)</a:t>
            </a:r>
          </a:p>
        </p:txBody>
      </p:sp>
      <p:sp>
        <p:nvSpPr>
          <p:cNvPr id="4" name="TextBox 3">
            <a:extLst>
              <a:ext uri="{FF2B5EF4-FFF2-40B4-BE49-F238E27FC236}">
                <a16:creationId xmlns:a16="http://schemas.microsoft.com/office/drawing/2014/main" id="{AD11947F-5473-5EB5-EE73-BA1BE1A1A05A}"/>
              </a:ext>
            </a:extLst>
          </p:cNvPr>
          <p:cNvSpPr txBox="1"/>
          <p:nvPr/>
        </p:nvSpPr>
        <p:spPr>
          <a:xfrm>
            <a:off x="5866660" y="5278896"/>
            <a:ext cx="6218808" cy="1477328"/>
          </a:xfrm>
          <a:prstGeom prst="rect">
            <a:avLst/>
          </a:prstGeom>
          <a:solidFill>
            <a:schemeClr val="bg1"/>
          </a:solidFill>
          <a:ln>
            <a:solidFill>
              <a:schemeClr val="tx1"/>
            </a:solidFill>
          </a:ln>
        </p:spPr>
        <p:txBody>
          <a:bodyPr wrap="square">
            <a:spAutoFit/>
          </a:bodyPr>
          <a:lstStyle/>
          <a:p>
            <a:r>
              <a:rPr lang="en-US" sz="1800" dirty="0"/>
              <a:t>Walsh, A. C., </a:t>
            </a:r>
            <a:r>
              <a:rPr lang="en-US" sz="1800" dirty="0" err="1"/>
              <a:t>Nienow</a:t>
            </a:r>
            <a:r>
              <a:rPr lang="en-US" sz="1800" dirty="0"/>
              <a:t>, S., </a:t>
            </a:r>
            <a:r>
              <a:rPr lang="en-US" sz="1800" dirty="0" err="1"/>
              <a:t>Merker</a:t>
            </a:r>
            <a:r>
              <a:rPr lang="en-US" sz="1800" dirty="0"/>
              <a:t>, J. M. S., Decker, E. C., </a:t>
            </a:r>
            <a:r>
              <a:rPr lang="en-US" sz="1800" dirty="0" err="1"/>
              <a:t>Strack</a:t>
            </a:r>
            <a:r>
              <a:rPr lang="en-US" sz="1800" dirty="0"/>
              <a:t>, C. N., Salem, M. E., Martin, G., &amp; Shaw, B. (2024). </a:t>
            </a:r>
            <a:r>
              <a:rPr lang="en-US" sz="1800" b="1" i="1" dirty="0"/>
              <a:t>Assessment of the retrospective and prospective economic impacts of investments in U.S. neutron research sources and facilities from 1960 to 2030: Final report</a:t>
            </a:r>
            <a:r>
              <a:rPr lang="en-US" sz="1800" dirty="0"/>
              <a:t>. RTI International</a:t>
            </a:r>
            <a:endParaRPr lang="en-US" dirty="0"/>
          </a:p>
        </p:txBody>
      </p:sp>
      <p:sp>
        <p:nvSpPr>
          <p:cNvPr id="3" name="Slide Number Placeholder 2">
            <a:extLst>
              <a:ext uri="{FF2B5EF4-FFF2-40B4-BE49-F238E27FC236}">
                <a16:creationId xmlns:a16="http://schemas.microsoft.com/office/drawing/2014/main" id="{06B6FB74-DD02-F631-1497-BD74A4916D43}"/>
              </a:ext>
            </a:extLst>
          </p:cNvPr>
          <p:cNvSpPr>
            <a:spLocks noGrp="1"/>
          </p:cNvSpPr>
          <p:nvPr>
            <p:ph type="sldNum" sz="quarter" idx="12"/>
          </p:nvPr>
        </p:nvSpPr>
        <p:spPr/>
        <p:txBody>
          <a:bodyPr/>
          <a:lstStyle/>
          <a:p>
            <a:fld id="{337805DB-AA52-4CDB-BC8E-C020D0E2C42D}" type="slidenum">
              <a:rPr lang="en-US" smtClean="0"/>
              <a:t>2</a:t>
            </a:fld>
            <a:endParaRPr lang="en-US"/>
          </a:p>
        </p:txBody>
      </p:sp>
    </p:spTree>
    <p:extLst>
      <p:ext uri="{BB962C8B-B14F-4D97-AF65-F5344CB8AC3E}">
        <p14:creationId xmlns:p14="http://schemas.microsoft.com/office/powerpoint/2010/main" val="750840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 name="Screen Shot 2014-01-24 at 12.06.04 PM.png" descr="Screen Shot 2014-01-24 at 12.06.04 PM.png"/>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524000" y="4080192"/>
            <a:ext cx="2918182" cy="2762457"/>
          </a:xfrm>
          <a:prstGeom prst="rect">
            <a:avLst/>
          </a:prstGeom>
          <a:ln w="12700">
            <a:miter lim="400000"/>
          </a:ln>
        </p:spPr>
      </p:pic>
      <p:sp>
        <p:nvSpPr>
          <p:cNvPr id="219" name="Proteins in solid phases"/>
          <p:cNvSpPr txBox="1">
            <a:spLocks noGrp="1"/>
          </p:cNvSpPr>
          <p:nvPr>
            <p:ph type="title"/>
          </p:nvPr>
        </p:nvSpPr>
        <p:spPr>
          <a:xfrm>
            <a:off x="68462" y="62472"/>
            <a:ext cx="7625953" cy="707886"/>
          </a:xfrm>
          <a:prstGeom prst="rect">
            <a:avLst/>
          </a:prstGeom>
        </p:spPr>
        <p:txBody>
          <a:bodyPr>
            <a:normAutofit/>
          </a:bodyPr>
          <a:lstStyle>
            <a:lvl1pPr>
              <a:defRPr sz="4000"/>
            </a:lvl1pPr>
          </a:lstStyle>
          <a:p>
            <a:r>
              <a:rPr lang="en-US" sz="3200" b="1" dirty="0">
                <a:solidFill>
                  <a:srgbClr val="FF0000"/>
                </a:solidFill>
              </a:rPr>
              <a:t>SANS From Proteins In Ice </a:t>
            </a:r>
          </a:p>
        </p:txBody>
      </p:sp>
      <p:pic>
        <p:nvPicPr>
          <p:cNvPr id="221" name="fig3.pdf" descr="fig3.pdf"/>
          <p:cNvPicPr>
            <a:picLocks noChangeAspect="1"/>
          </p:cNvPicPr>
          <p:nvPr/>
        </p:nvPicPr>
        <p:blipFill>
          <a:blip r:embed="rId4"/>
          <a:stretch>
            <a:fillRect/>
          </a:stretch>
        </p:blipFill>
        <p:spPr>
          <a:xfrm>
            <a:off x="1782962" y="1091414"/>
            <a:ext cx="5911453" cy="2955727"/>
          </a:xfrm>
          <a:prstGeom prst="rect">
            <a:avLst/>
          </a:prstGeom>
          <a:ln w="12700">
            <a:miter lim="400000"/>
          </a:ln>
        </p:spPr>
      </p:pic>
      <p:sp>
        <p:nvSpPr>
          <p:cNvPr id="222" name="freezing proteins in water"/>
          <p:cNvSpPr/>
          <p:nvPr/>
        </p:nvSpPr>
        <p:spPr>
          <a:xfrm>
            <a:off x="5022541" y="761142"/>
            <a:ext cx="2384781" cy="310214"/>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p>
            <a:r>
              <a:rPr sz="1547" dirty="0"/>
              <a:t>freezing </a:t>
            </a:r>
            <a:r>
              <a:rPr lang="en-US" sz="1547" dirty="0"/>
              <a:t>lysozyme</a:t>
            </a:r>
            <a:r>
              <a:rPr sz="1547" dirty="0"/>
              <a:t> in water</a:t>
            </a:r>
          </a:p>
        </p:txBody>
      </p:sp>
      <p:pic>
        <p:nvPicPr>
          <p:cNvPr id="223" name="ice_cartoon_figure4.pdf" descr="ice_cartoon_figure4.pdf"/>
          <p:cNvPicPr>
            <a:picLocks noChangeAspect="1"/>
          </p:cNvPicPr>
          <p:nvPr/>
        </p:nvPicPr>
        <p:blipFill>
          <a:blip r:embed="rId5"/>
          <a:stretch>
            <a:fillRect/>
          </a:stretch>
        </p:blipFill>
        <p:spPr>
          <a:xfrm>
            <a:off x="7924801" y="1152550"/>
            <a:ext cx="2505051" cy="2505051"/>
          </a:xfrm>
          <a:prstGeom prst="rect">
            <a:avLst/>
          </a:prstGeom>
          <a:ln w="12700">
            <a:miter lim="400000"/>
          </a:ln>
        </p:spPr>
      </p:pic>
      <p:sp>
        <p:nvSpPr>
          <p:cNvPr id="224" name="freezing proteins in sorbitol-water"/>
          <p:cNvSpPr/>
          <p:nvPr/>
        </p:nvSpPr>
        <p:spPr>
          <a:xfrm>
            <a:off x="4735449" y="4038037"/>
            <a:ext cx="2958966" cy="310214"/>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p>
            <a:r>
              <a:rPr sz="1547" dirty="0"/>
              <a:t>freezing proteins in sorbitol-water</a:t>
            </a:r>
          </a:p>
        </p:txBody>
      </p:sp>
      <p:pic>
        <p:nvPicPr>
          <p:cNvPr id="225" name="droppedImage.pdf" descr="droppedImage.pdf"/>
          <p:cNvPicPr>
            <a:picLocks noChangeAspect="1"/>
          </p:cNvPicPr>
          <p:nvPr/>
        </p:nvPicPr>
        <p:blipFill>
          <a:blip r:embed="rId6"/>
          <a:stretch>
            <a:fillRect/>
          </a:stretch>
        </p:blipFill>
        <p:spPr>
          <a:xfrm>
            <a:off x="4343400" y="4388368"/>
            <a:ext cx="3962400" cy="1216716"/>
          </a:xfrm>
          <a:prstGeom prst="rect">
            <a:avLst/>
          </a:prstGeom>
          <a:ln w="12700">
            <a:miter lim="400000"/>
          </a:ln>
        </p:spPr>
      </p:pic>
      <p:sp>
        <p:nvSpPr>
          <p:cNvPr id="227" name="J. Phys. Chem. B 116, 9653 (2012)…"/>
          <p:cNvSpPr/>
          <p:nvPr/>
        </p:nvSpPr>
        <p:spPr>
          <a:xfrm>
            <a:off x="8033356" y="3731364"/>
            <a:ext cx="2482453" cy="526555"/>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p>
            <a:pPr>
              <a:defRPr sz="1800"/>
            </a:pPr>
            <a:r>
              <a:rPr sz="1266" dirty="0"/>
              <a:t>J. Phys. Chem. B </a:t>
            </a:r>
            <a:r>
              <a:rPr sz="1266" b="1" dirty="0">
                <a:latin typeface="Gill Sans"/>
                <a:ea typeface="Gill Sans"/>
                <a:cs typeface="Gill Sans"/>
                <a:sym typeface="Gill Sans"/>
              </a:rPr>
              <a:t>116</a:t>
            </a:r>
            <a:r>
              <a:rPr sz="1266" dirty="0"/>
              <a:t>, 9653 (2012)</a:t>
            </a:r>
          </a:p>
          <a:p>
            <a:pPr>
              <a:defRPr sz="1800"/>
            </a:pPr>
            <a:r>
              <a:rPr sz="1266" dirty="0"/>
              <a:t>Faraday Disc. </a:t>
            </a:r>
            <a:r>
              <a:rPr sz="1266" b="1" dirty="0">
                <a:latin typeface="Gill Sans"/>
                <a:ea typeface="Gill Sans"/>
                <a:cs typeface="Gill Sans"/>
                <a:sym typeface="Gill Sans"/>
              </a:rPr>
              <a:t>158</a:t>
            </a:r>
            <a:r>
              <a:rPr sz="1266" dirty="0"/>
              <a:t>, 285 (2012)</a:t>
            </a:r>
            <a:r>
              <a:rPr sz="1687" dirty="0"/>
              <a:t>         </a:t>
            </a:r>
          </a:p>
        </p:txBody>
      </p:sp>
      <p:sp>
        <p:nvSpPr>
          <p:cNvPr id="228" name="J. Phys. Chem. B 116, 4439 (2012)…"/>
          <p:cNvSpPr/>
          <p:nvPr/>
        </p:nvSpPr>
        <p:spPr>
          <a:xfrm>
            <a:off x="4651240" y="5793478"/>
            <a:ext cx="3418623" cy="656526"/>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p>
            <a:pPr>
              <a:defRPr sz="1800"/>
            </a:pPr>
            <a:r>
              <a:rPr sz="1266" dirty="0"/>
              <a:t>J. Phys. Chem. B</a:t>
            </a:r>
            <a:r>
              <a:rPr lang="en-US" sz="1266" dirty="0"/>
              <a:t>, 2012,</a:t>
            </a:r>
            <a:r>
              <a:rPr sz="1266" dirty="0"/>
              <a:t> </a:t>
            </a:r>
            <a:r>
              <a:rPr sz="1266" b="1" dirty="0">
                <a:latin typeface="Gill Sans"/>
                <a:ea typeface="Gill Sans"/>
                <a:cs typeface="Gill Sans"/>
                <a:sym typeface="Gill Sans"/>
              </a:rPr>
              <a:t>116</a:t>
            </a:r>
            <a:r>
              <a:rPr sz="1266" dirty="0"/>
              <a:t>, 4439</a:t>
            </a:r>
          </a:p>
          <a:p>
            <a:pPr>
              <a:defRPr sz="1800"/>
            </a:pPr>
            <a:r>
              <a:rPr lang="en-US" sz="1266" i="1" dirty="0"/>
              <a:t>&amp;</a:t>
            </a:r>
          </a:p>
          <a:p>
            <a:pPr>
              <a:defRPr sz="1800"/>
            </a:pPr>
            <a:r>
              <a:rPr lang="en-US" sz="1266" i="1" dirty="0"/>
              <a:t>Soft Matter</a:t>
            </a:r>
            <a:r>
              <a:rPr lang="en-US" sz="1266" dirty="0"/>
              <a:t>, 2014,10, 4056-4060</a:t>
            </a:r>
            <a:endParaRPr sz="1687" dirty="0"/>
          </a:p>
        </p:txBody>
      </p:sp>
      <p:pic>
        <p:nvPicPr>
          <p:cNvPr id="229" name="fig10.pdf" descr="fig10.pdf"/>
          <p:cNvPicPr>
            <a:picLocks noChangeAspect="1"/>
          </p:cNvPicPr>
          <p:nvPr/>
        </p:nvPicPr>
        <p:blipFill>
          <a:blip r:embed="rId7"/>
          <a:stretch>
            <a:fillRect/>
          </a:stretch>
        </p:blipFill>
        <p:spPr>
          <a:xfrm>
            <a:off x="8373410" y="4376452"/>
            <a:ext cx="2249944" cy="1507577"/>
          </a:xfrm>
          <a:prstGeom prst="rect">
            <a:avLst/>
          </a:prstGeom>
          <a:ln w="12700">
            <a:miter lim="400000"/>
          </a:ln>
        </p:spPr>
      </p:pic>
      <p:sp>
        <p:nvSpPr>
          <p:cNvPr id="230" name="distance ~ 29 A"/>
          <p:cNvSpPr/>
          <p:nvPr/>
        </p:nvSpPr>
        <p:spPr>
          <a:xfrm>
            <a:off x="8823235" y="5858463"/>
            <a:ext cx="1571626" cy="331758"/>
          </a:xfrm>
          <a:prstGeom prst="rect">
            <a:avLst/>
          </a:prstGeom>
          <a:ln w="12700">
            <a:miter lim="400000"/>
          </a:ln>
          <a:extLst>
            <a:ext uri="{C572A759-6A51-4108-AA02-DFA0A04FC94B}">
              <ma14:wrappingTextBoxFlag xmlns:ma14="http://schemas.microsoft.com/office/mac/drawingml/2011/main" xmlns="" val="1"/>
            </a:ext>
          </a:extLst>
        </p:spPr>
        <p:txBody>
          <a:bodyPr lIns="35719" tIns="35719" rIns="35719" bIns="35719" anchor="ctr">
            <a:spAutoFit/>
          </a:bodyPr>
          <a:lstStyle>
            <a:lvl1pPr>
              <a:defRPr sz="2400"/>
            </a:lvl1pPr>
          </a:lstStyle>
          <a:p>
            <a:r>
              <a:rPr sz="1687" dirty="0"/>
              <a:t>distance ~ 29 </a:t>
            </a:r>
            <a:r>
              <a:rPr lang="en-US" sz="1687" dirty="0" err="1"/>
              <a:t>Å</a:t>
            </a:r>
            <a:r>
              <a:rPr sz="1687" dirty="0"/>
              <a:t>        </a:t>
            </a:r>
          </a:p>
        </p:txBody>
      </p:sp>
      <p:sp>
        <p:nvSpPr>
          <p:cNvPr id="231" name="Ti windows"/>
          <p:cNvSpPr/>
          <p:nvPr/>
        </p:nvSpPr>
        <p:spPr>
          <a:xfrm>
            <a:off x="8915401" y="798971"/>
            <a:ext cx="1739835" cy="331758"/>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defRPr sz="2400"/>
            </a:lvl1pPr>
          </a:lstStyle>
          <a:p>
            <a:r>
              <a:rPr lang="en-US" sz="1687" dirty="0"/>
              <a:t>w/ </a:t>
            </a:r>
            <a:r>
              <a:rPr sz="1687" dirty="0" err="1"/>
              <a:t>Ti</a:t>
            </a:r>
            <a:r>
              <a:rPr sz="1687" dirty="0"/>
              <a:t> windows         </a:t>
            </a:r>
          </a:p>
        </p:txBody>
      </p:sp>
      <p:pic>
        <p:nvPicPr>
          <p:cNvPr id="14" name="ticells.jpg" descr="ticells.jpg"/>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9448800" y="41657"/>
            <a:ext cx="1149154" cy="817176"/>
          </a:xfrm>
          <a:prstGeom prst="rect">
            <a:avLst/>
          </a:prstGeom>
          <a:ln w="12700">
            <a:miter lim="400000"/>
          </a:ln>
        </p:spPr>
      </p:pic>
      <p:sp>
        <p:nvSpPr>
          <p:cNvPr id="2" name="Slide Number Placeholder 1">
            <a:extLst>
              <a:ext uri="{FF2B5EF4-FFF2-40B4-BE49-F238E27FC236}">
                <a16:creationId xmlns:a16="http://schemas.microsoft.com/office/drawing/2014/main" id="{CDE9E5A6-BBF7-514D-0BD8-66BF80EC2C58}"/>
              </a:ext>
            </a:extLst>
          </p:cNvPr>
          <p:cNvSpPr>
            <a:spLocks noGrp="1"/>
          </p:cNvSpPr>
          <p:nvPr>
            <p:ph type="sldNum" sz="quarter" idx="2"/>
          </p:nvPr>
        </p:nvSpPr>
        <p:spPr/>
        <p:txBody>
          <a:bodyPr/>
          <a:lstStyle/>
          <a:p>
            <a:fld id="{86CB4B4D-7CA3-9044-876B-883B54F8677D}" type="slidenum">
              <a:rPr lang="en-US" smtClean="0"/>
              <a:t>20</a:t>
            </a:fld>
            <a:endParaRPr lang="en-US"/>
          </a:p>
        </p:txBody>
      </p:sp>
    </p:spTree>
    <p:extLst>
      <p:ext uri="{BB962C8B-B14F-4D97-AF65-F5344CB8AC3E}">
        <p14:creationId xmlns:p14="http://schemas.microsoft.com/office/powerpoint/2010/main" val="137972209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bwMode="gray">
          <a:xfrm>
            <a:off x="1524001" y="1295401"/>
            <a:ext cx="9107489" cy="4715689"/>
          </a:xfrm>
          <a:prstGeom prst="rect">
            <a:avLst/>
          </a:prstGeom>
          <a:solidFill>
            <a:schemeClr val="bg1"/>
          </a:solidFill>
          <a:ln w="6350" algn="ctr">
            <a:solidFill>
              <a:schemeClr val="bg1"/>
            </a:solidFill>
            <a:miter lim="800000"/>
            <a:headEnd/>
            <a:tailEnd/>
          </a:ln>
          <a:effectLst/>
        </p:spPr>
        <p:txBody>
          <a:bodyPr wrap="none" rtlCol="0" anchor="ctr"/>
          <a:lstStyle/>
          <a:p>
            <a:pPr algn="ctr"/>
            <a:endParaRPr lang="en-US" b="1" dirty="0">
              <a:solidFill>
                <a:schemeClr val="bg1"/>
              </a:solidFill>
            </a:endParaRPr>
          </a:p>
        </p:txBody>
      </p:sp>
      <p:sp>
        <p:nvSpPr>
          <p:cNvPr id="2" name="Title 1"/>
          <p:cNvSpPr>
            <a:spLocks noGrp="1"/>
          </p:cNvSpPr>
          <p:nvPr>
            <p:ph type="title"/>
          </p:nvPr>
        </p:nvSpPr>
        <p:spPr>
          <a:xfrm>
            <a:off x="28278" y="-6189"/>
            <a:ext cx="11444139" cy="901403"/>
          </a:xfrm>
        </p:spPr>
        <p:txBody>
          <a:bodyPr>
            <a:normAutofit/>
          </a:bodyPr>
          <a:lstStyle/>
          <a:p>
            <a:r>
              <a:rPr lang="en-US" sz="3200" dirty="0" err="1">
                <a:solidFill>
                  <a:srgbClr val="FF0000"/>
                </a:solidFill>
              </a:rPr>
              <a:t>mAbs</a:t>
            </a:r>
            <a:r>
              <a:rPr lang="en-US" sz="3200" dirty="0">
                <a:solidFill>
                  <a:srgbClr val="FF0000"/>
                </a:solidFill>
              </a:rPr>
              <a:t> At Surfaces. NIST Studies Help Evaluate Adsorption Propensity </a:t>
            </a:r>
          </a:p>
        </p:txBody>
      </p:sp>
      <p:sp>
        <p:nvSpPr>
          <p:cNvPr id="3" name="AutoShape 2" descr="Image result for hyclone 20000l bioreactor"/>
          <p:cNvSpPr>
            <a:spLocks noChangeAspect="1" noChangeArrowheads="1"/>
          </p:cNvSpPr>
          <p:nvPr/>
        </p:nvSpPr>
        <p:spPr bwMode="auto">
          <a:xfrm>
            <a:off x="1679575" y="71278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 name="Group 9"/>
          <p:cNvGrpSpPr/>
          <p:nvPr/>
        </p:nvGrpSpPr>
        <p:grpSpPr>
          <a:xfrm>
            <a:off x="844879" y="1295400"/>
            <a:ext cx="6988639" cy="3746580"/>
            <a:chOff x="-562656" y="1057484"/>
            <a:chExt cx="6988639" cy="3746580"/>
          </a:xfrm>
        </p:grpSpPr>
        <p:sp>
          <p:nvSpPr>
            <p:cNvPr id="9" name="Rectangle 8"/>
            <p:cNvSpPr/>
            <p:nvPr/>
          </p:nvSpPr>
          <p:spPr bwMode="gray">
            <a:xfrm>
              <a:off x="308349" y="1057484"/>
              <a:ext cx="6117634" cy="3746580"/>
            </a:xfrm>
            <a:prstGeom prst="rect">
              <a:avLst/>
            </a:prstGeom>
            <a:solidFill>
              <a:schemeClr val="bg1"/>
            </a:solidFill>
            <a:ln w="6350" algn="ctr">
              <a:solidFill>
                <a:schemeClr val="bg1"/>
              </a:solidFill>
              <a:miter lim="800000"/>
              <a:headEnd/>
              <a:tailEnd/>
            </a:ln>
            <a:effectLst/>
          </p:spPr>
          <p:txBody>
            <a:bodyPr wrap="none" rtlCol="0" anchor="ctr"/>
            <a:lstStyle/>
            <a:p>
              <a:pPr algn="ctr"/>
              <a:endParaRPr lang="en-US" b="1" dirty="0">
                <a:solidFill>
                  <a:schemeClr val="bg1"/>
                </a:solidFill>
              </a:endParaRPr>
            </a:p>
          </p:txBody>
        </p:sp>
        <p:pic>
          <p:nvPicPr>
            <p:cNvPr id="7" name="Picture 6"/>
            <p:cNvPicPr>
              <a:picLocks noChangeAspect="1"/>
            </p:cNvPicPr>
            <p:nvPr/>
          </p:nvPicPr>
          <p:blipFill rotWithShape="1">
            <a:blip r:embed="rId3" cstate="hqprint">
              <a:extLst>
                <a:ext uri="{28A0092B-C50C-407E-A947-70E740481C1C}">
                  <a14:useLocalDpi xmlns:a14="http://schemas.microsoft.com/office/drawing/2010/main"/>
                </a:ext>
              </a:extLst>
            </a:blip>
            <a:srcRect r="7144"/>
            <a:stretch/>
          </p:blipFill>
          <p:spPr>
            <a:xfrm>
              <a:off x="384468" y="1871327"/>
              <a:ext cx="4687262" cy="2841921"/>
            </a:xfrm>
            <a:prstGeom prst="rect">
              <a:avLst/>
            </a:prstGeom>
          </p:spPr>
        </p:pic>
        <p:sp>
          <p:nvSpPr>
            <p:cNvPr id="8" name="TextBox 7"/>
            <p:cNvSpPr txBox="1"/>
            <p:nvPr/>
          </p:nvSpPr>
          <p:spPr>
            <a:xfrm>
              <a:off x="-562656" y="4050770"/>
              <a:ext cx="1546584" cy="553998"/>
            </a:xfrm>
            <a:prstGeom prst="rect">
              <a:avLst/>
            </a:prstGeom>
            <a:noFill/>
          </p:spPr>
          <p:txBody>
            <a:bodyPr wrap="square" rtlCol="0">
              <a:spAutoFit/>
            </a:bodyPr>
            <a:lstStyle/>
            <a:p>
              <a:pPr algn="r"/>
              <a:r>
                <a:rPr lang="en-US" sz="1000" b="1" dirty="0">
                  <a:solidFill>
                    <a:schemeClr val="bg1">
                      <a:lumMod val="65000"/>
                    </a:schemeClr>
                  </a:solidFill>
                </a:rPr>
                <a:t>Bioprocess Technology Consultants </a:t>
              </a:r>
            </a:p>
            <a:p>
              <a:pPr algn="r"/>
              <a:r>
                <a:rPr lang="en-US" sz="1000" b="1" dirty="0">
                  <a:solidFill>
                    <a:schemeClr val="bg1">
                      <a:lumMod val="65000"/>
                    </a:schemeClr>
                  </a:solidFill>
                </a:rPr>
                <a:t>bptc.com</a:t>
              </a:r>
            </a:p>
          </p:txBody>
        </p:sp>
      </p:grpSp>
      <p:sp>
        <p:nvSpPr>
          <p:cNvPr id="59" name="TextBox 58"/>
          <p:cNvSpPr txBox="1"/>
          <p:nvPr/>
        </p:nvSpPr>
        <p:spPr>
          <a:xfrm>
            <a:off x="1524001" y="1460212"/>
            <a:ext cx="3185103" cy="292388"/>
          </a:xfrm>
          <a:prstGeom prst="rect">
            <a:avLst/>
          </a:prstGeom>
          <a:noFill/>
        </p:spPr>
        <p:txBody>
          <a:bodyPr wrap="none" rtlCol="0">
            <a:spAutoFit/>
          </a:bodyPr>
          <a:lstStyle/>
          <a:p>
            <a:r>
              <a:rPr lang="en-US" sz="1300" b="1" u="sng" dirty="0"/>
              <a:t>Generic Production Equipment Diagram</a:t>
            </a:r>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563882" y="873372"/>
            <a:ext cx="2027918" cy="5832229"/>
          </a:xfrm>
          <a:prstGeom prst="rect">
            <a:avLst/>
          </a:prstGeom>
        </p:spPr>
      </p:pic>
      <p:pic>
        <p:nvPicPr>
          <p:cNvPr id="5" name="Picture 4"/>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5029200" y="1560970"/>
            <a:ext cx="3480800" cy="2917730"/>
          </a:xfrm>
          <a:prstGeom prst="rect">
            <a:avLst/>
          </a:prstGeom>
          <a:ln w="38100">
            <a:solidFill>
              <a:srgbClr val="0C68C6"/>
            </a:solidFill>
          </a:ln>
        </p:spPr>
      </p:pic>
      <p:cxnSp>
        <p:nvCxnSpPr>
          <p:cNvPr id="14" name="Straight Connector 13"/>
          <p:cNvCxnSpPr/>
          <p:nvPr/>
        </p:nvCxnSpPr>
        <p:spPr>
          <a:xfrm flipV="1">
            <a:off x="3080790" y="1575166"/>
            <a:ext cx="1948410" cy="2218373"/>
          </a:xfrm>
          <a:prstGeom prst="line">
            <a:avLst/>
          </a:prstGeom>
          <a:ln w="28575" cap="rnd">
            <a:solidFill>
              <a:srgbClr val="0C68C6"/>
            </a:solidFill>
            <a:tailEnd type="stealth"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102496" y="4193724"/>
            <a:ext cx="2020233" cy="276076"/>
          </a:xfrm>
          <a:prstGeom prst="line">
            <a:avLst/>
          </a:prstGeom>
          <a:ln w="28575" cap="rnd">
            <a:solidFill>
              <a:srgbClr val="0C68C6"/>
            </a:solidFill>
            <a:tailEnd type="stealth" w="med" len="med"/>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2764971" y="3769676"/>
            <a:ext cx="337525" cy="424049"/>
          </a:xfrm>
          <a:prstGeom prst="rect">
            <a:avLst/>
          </a:prstGeom>
          <a:noFill/>
          <a:ln w="28575">
            <a:solidFill>
              <a:srgbClr val="0C68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25" name="TextBox 24"/>
          <p:cNvSpPr txBox="1"/>
          <p:nvPr/>
        </p:nvSpPr>
        <p:spPr>
          <a:xfrm>
            <a:off x="3628119" y="5095358"/>
            <a:ext cx="4472848" cy="307777"/>
          </a:xfrm>
          <a:prstGeom prst="rect">
            <a:avLst/>
          </a:prstGeom>
          <a:noFill/>
        </p:spPr>
        <p:txBody>
          <a:bodyPr wrap="square" rtlCol="0">
            <a:spAutoFit/>
          </a:bodyPr>
          <a:lstStyle/>
          <a:p>
            <a:r>
              <a:rPr lang="en-US" sz="1400" b="1" dirty="0" err="1">
                <a:hlinkClick r:id="rId6"/>
              </a:rPr>
              <a:t>Kalonia</a:t>
            </a:r>
            <a:r>
              <a:rPr lang="en-US" sz="1400" b="1" i="1" dirty="0">
                <a:hlinkClick r:id="rId6"/>
              </a:rPr>
              <a:t> et al., Mol. Pharmaceuticals </a:t>
            </a:r>
            <a:r>
              <a:rPr lang="en-US" sz="1400" b="1" dirty="0">
                <a:hlinkClick r:id="rId6"/>
              </a:rPr>
              <a:t>15, 3, 1319-1331</a:t>
            </a:r>
            <a:endParaRPr lang="en-US" sz="1400" b="1" dirty="0"/>
          </a:p>
        </p:txBody>
      </p:sp>
      <p:sp>
        <p:nvSpPr>
          <p:cNvPr id="69" name="TextBox 68"/>
          <p:cNvSpPr txBox="1"/>
          <p:nvPr/>
        </p:nvSpPr>
        <p:spPr>
          <a:xfrm>
            <a:off x="776742" y="6064468"/>
            <a:ext cx="4419600" cy="584775"/>
          </a:xfrm>
          <a:prstGeom prst="rect">
            <a:avLst/>
          </a:prstGeom>
          <a:noFill/>
          <a:ln>
            <a:solidFill>
              <a:srgbClr val="0C68C6"/>
            </a:solidFill>
          </a:ln>
        </p:spPr>
        <p:txBody>
          <a:bodyPr wrap="square" rtlCol="0">
            <a:spAutoFit/>
          </a:bodyPr>
          <a:lstStyle/>
          <a:p>
            <a:pPr algn="l"/>
            <a:r>
              <a:rPr lang="en-US" sz="1600" dirty="0"/>
              <a:t>Also see work done by U. Del and </a:t>
            </a:r>
            <a:r>
              <a:rPr lang="en-US" sz="1600" dirty="0" err="1"/>
              <a:t>nSoft</a:t>
            </a:r>
            <a:r>
              <a:rPr lang="en-US" sz="1600" u="sng" dirty="0"/>
              <a:t>:</a:t>
            </a:r>
          </a:p>
          <a:p>
            <a:pPr algn="l"/>
            <a:r>
              <a:rPr lang="en-US" sz="1600" dirty="0" err="1">
                <a:latin typeface="+mj-lt"/>
              </a:rPr>
              <a:t>Perevozchikova</a:t>
            </a:r>
            <a:r>
              <a:rPr lang="en-US" sz="1600" dirty="0">
                <a:latin typeface="+mj-lt"/>
              </a:rPr>
              <a:t> </a:t>
            </a:r>
            <a:r>
              <a:rPr lang="en-US" sz="1600" i="1" dirty="0">
                <a:latin typeface="+mj-lt"/>
              </a:rPr>
              <a:t>et al., J Pharm </a:t>
            </a:r>
            <a:r>
              <a:rPr lang="en-US" sz="1600" i="1" dirty="0" err="1">
                <a:latin typeface="+mj-lt"/>
              </a:rPr>
              <a:t>Sci</a:t>
            </a:r>
            <a:r>
              <a:rPr lang="en-US" sz="1600" dirty="0">
                <a:latin typeface="+mj-lt"/>
              </a:rPr>
              <a:t> 104:1946–1959</a:t>
            </a:r>
            <a:endParaRPr lang="en-US" sz="1600" b="1" dirty="0">
              <a:latin typeface="+mj-lt"/>
            </a:endParaRPr>
          </a:p>
        </p:txBody>
      </p:sp>
      <p:sp>
        <p:nvSpPr>
          <p:cNvPr id="6" name="Slide Number Placeholder 5">
            <a:extLst>
              <a:ext uri="{FF2B5EF4-FFF2-40B4-BE49-F238E27FC236}">
                <a16:creationId xmlns:a16="http://schemas.microsoft.com/office/drawing/2014/main" id="{D20B182D-217B-9FB4-8E0A-4B75932DFB34}"/>
              </a:ext>
            </a:extLst>
          </p:cNvPr>
          <p:cNvSpPr>
            <a:spLocks noGrp="1"/>
          </p:cNvSpPr>
          <p:nvPr>
            <p:ph type="sldNum" sz="quarter" idx="12"/>
          </p:nvPr>
        </p:nvSpPr>
        <p:spPr/>
        <p:txBody>
          <a:bodyPr/>
          <a:lstStyle/>
          <a:p>
            <a:fld id="{337805DB-AA52-4CDB-BC8E-C020D0E2C42D}" type="slidenum">
              <a:rPr lang="en-US" smtClean="0"/>
              <a:pPr/>
              <a:t>21</a:t>
            </a:fld>
            <a:endParaRPr lang="en-US" sz="1800"/>
          </a:p>
        </p:txBody>
      </p:sp>
    </p:spTree>
    <p:extLst>
      <p:ext uri="{BB962C8B-B14F-4D97-AF65-F5344CB8AC3E}">
        <p14:creationId xmlns:p14="http://schemas.microsoft.com/office/powerpoint/2010/main" val="2201199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a:xfrm>
            <a:off x="28279" y="19264"/>
            <a:ext cx="11519554" cy="892552"/>
          </a:xfrm>
        </p:spPr>
        <p:txBody>
          <a:bodyPr>
            <a:noAutofit/>
          </a:bodyPr>
          <a:lstStyle/>
          <a:p>
            <a:r>
              <a:rPr lang="en-US" sz="3200" b="1" dirty="0">
                <a:solidFill>
                  <a:srgbClr val="FF0000"/>
                </a:solidFill>
                <a:cs typeface="Calibri" panose="020F0502020204030204" pitchFamily="34" charset="0"/>
              </a:rPr>
              <a:t>Molecule Assessment Example From A Recent </a:t>
            </a:r>
            <a:r>
              <a:rPr lang="en-US" sz="3200" b="1" dirty="0" err="1">
                <a:solidFill>
                  <a:srgbClr val="FF0000"/>
                </a:solidFill>
                <a:cs typeface="Calibri" panose="020F0502020204030204" pitchFamily="34" charset="0"/>
              </a:rPr>
              <a:t>mAbs</a:t>
            </a:r>
            <a:r>
              <a:rPr lang="en-US" sz="3200" b="1" dirty="0">
                <a:solidFill>
                  <a:srgbClr val="FF0000"/>
                </a:solidFill>
                <a:cs typeface="Calibri" panose="020F0502020204030204" pitchFamily="34" charset="0"/>
              </a:rPr>
              <a:t> Campaign For A New Disease Target (Amgen)</a:t>
            </a:r>
          </a:p>
        </p:txBody>
      </p:sp>
      <p:sp>
        <p:nvSpPr>
          <p:cNvPr id="28675" name="Rectangle 3"/>
          <p:cNvSpPr>
            <a:spLocks noGrp="1" noChangeArrowheads="1"/>
          </p:cNvSpPr>
          <p:nvPr>
            <p:ph idx="1"/>
          </p:nvPr>
        </p:nvSpPr>
        <p:spPr>
          <a:xfrm>
            <a:off x="1685436" y="1308362"/>
            <a:ext cx="8119872" cy="3400931"/>
          </a:xfrm>
        </p:spPr>
        <p:txBody>
          <a:bodyPr>
            <a:normAutofit fontScale="92500" lnSpcReduction="10000"/>
          </a:bodyPr>
          <a:lstStyle/>
          <a:p>
            <a:r>
              <a:rPr lang="en-US" dirty="0"/>
              <a:t>Four IgG2 candidate </a:t>
            </a:r>
            <a:r>
              <a:rPr lang="en-US" dirty="0" err="1"/>
              <a:t>mAbs</a:t>
            </a:r>
            <a:endParaRPr lang="en-US" dirty="0"/>
          </a:p>
          <a:p>
            <a:pPr lvl="1"/>
            <a:r>
              <a:rPr lang="en-US" dirty="0"/>
              <a:t>mAb1, mAb2, mAb3 and mAb4</a:t>
            </a:r>
          </a:p>
          <a:p>
            <a:r>
              <a:rPr lang="en-US" dirty="0"/>
              <a:t>Assessments</a:t>
            </a:r>
          </a:p>
          <a:p>
            <a:pPr lvl="1"/>
            <a:r>
              <a:rPr lang="en-US" dirty="0"/>
              <a:t>Sequence Analysis</a:t>
            </a:r>
          </a:p>
          <a:p>
            <a:pPr lvl="1"/>
            <a:r>
              <a:rPr lang="en-US" dirty="0"/>
              <a:t>Expression</a:t>
            </a:r>
          </a:p>
          <a:p>
            <a:pPr lvl="1"/>
            <a:r>
              <a:rPr lang="en-US" dirty="0"/>
              <a:t>Purification</a:t>
            </a:r>
          </a:p>
          <a:p>
            <a:pPr lvl="1"/>
            <a:r>
              <a:rPr lang="en-US" dirty="0"/>
              <a:t>Bioactivity</a:t>
            </a:r>
          </a:p>
          <a:p>
            <a:pPr lvl="1"/>
            <a:r>
              <a:rPr lang="en-US" dirty="0"/>
              <a:t>Biophysical Properties</a:t>
            </a:r>
          </a:p>
          <a:p>
            <a:pPr lvl="1"/>
            <a:r>
              <a:rPr lang="en-US" dirty="0"/>
              <a:t>Formulation Analysis</a:t>
            </a:r>
          </a:p>
        </p:txBody>
      </p:sp>
      <p:pic>
        <p:nvPicPr>
          <p:cNvPr id="5" name="image36.png"/>
          <p:cNvPicPr>
            <a:picLocks noChangeAspect="1"/>
          </p:cNvPicPr>
          <p:nvPr/>
        </p:nvPicPr>
        <p:blipFill>
          <a:blip r:embed="rId3" cstate="hqprint">
            <a:extLst>
              <a:ext uri="{BEBA8EAE-BF5A-486C-A8C5-ECC9F3942E4B}">
                <a14:imgProps xmlns:a14="http://schemas.microsoft.com/office/drawing/2010/main">
                  <a14:imgLayer r:embed="rId4">
                    <a14:imgEffect>
                      <a14:backgroundRemoval t="0" b="100000" l="8125" r="92813"/>
                    </a14:imgEffect>
                  </a14:imgLayer>
                </a14:imgProps>
              </a:ext>
              <a:ext uri="{28A0092B-C50C-407E-A947-70E740481C1C}">
                <a14:useLocalDpi xmlns:a14="http://schemas.microsoft.com/office/drawing/2010/main"/>
              </a:ext>
            </a:extLst>
          </a:blip>
          <a:stretch>
            <a:fillRect/>
          </a:stretch>
        </p:blipFill>
        <p:spPr>
          <a:xfrm>
            <a:off x="6119763" y="4830204"/>
            <a:ext cx="2086320" cy="953055"/>
          </a:xfrm>
          <a:prstGeom prst="rect">
            <a:avLst/>
          </a:prstGeom>
          <a:ln w="12700" cap="flat">
            <a:noFill/>
            <a:miter lim="400000"/>
          </a:ln>
          <a:effectLst/>
        </p:spPr>
      </p:pic>
      <p:pic>
        <p:nvPicPr>
          <p:cNvPr id="6" name="image37.png"/>
          <p:cNvPicPr>
            <a:picLocks noChangeAspect="1"/>
          </p:cNvPicPr>
          <p:nvPr/>
        </p:nvPicPr>
        <p:blipFill rotWithShape="1">
          <a:blip r:embed="rId5" cstate="hqprint">
            <a:extLst>
              <a:ext uri="{28A0092B-C50C-407E-A947-70E740481C1C}">
                <a14:useLocalDpi xmlns:a14="http://schemas.microsoft.com/office/drawing/2010/main"/>
              </a:ext>
            </a:extLst>
          </a:blip>
          <a:srcRect b="-1317"/>
          <a:stretch/>
        </p:blipFill>
        <p:spPr>
          <a:xfrm>
            <a:off x="4224529" y="4801601"/>
            <a:ext cx="1449745" cy="980188"/>
          </a:xfrm>
          <a:prstGeom prst="rect">
            <a:avLst/>
          </a:prstGeom>
          <a:ln w="12700" cap="flat">
            <a:noFill/>
            <a:miter lim="400000"/>
          </a:ln>
          <a:effectLst/>
        </p:spPr>
      </p:pic>
      <p:pic>
        <p:nvPicPr>
          <p:cNvPr id="7" name="image39.png"/>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485282" y="4942595"/>
            <a:ext cx="1725518" cy="852281"/>
          </a:xfrm>
          <a:prstGeom prst="rect">
            <a:avLst/>
          </a:prstGeom>
          <a:ln w="12700" cap="flat">
            <a:noFill/>
            <a:miter lim="400000"/>
          </a:ln>
          <a:effectLst/>
        </p:spPr>
      </p:pic>
      <p:pic>
        <p:nvPicPr>
          <p:cNvPr id="8" name="image43.png"/>
          <p:cNvPicPr>
            <a:picLocks noChangeAspect="1"/>
          </p:cNvPicPr>
          <p:nvPr/>
        </p:nvPicPr>
        <p:blipFill rotWithShape="1">
          <a:blip r:embed="rId7" cstate="hqprint">
            <a:extLst>
              <a:ext uri="{28A0092B-C50C-407E-A947-70E740481C1C}">
                <a14:useLocalDpi xmlns:a14="http://schemas.microsoft.com/office/drawing/2010/main"/>
              </a:ext>
            </a:extLst>
          </a:blip>
          <a:srcRect t="-3241"/>
          <a:stretch/>
        </p:blipFill>
        <p:spPr>
          <a:xfrm>
            <a:off x="1968900" y="4813247"/>
            <a:ext cx="1510150" cy="966496"/>
          </a:xfrm>
          <a:prstGeom prst="rect">
            <a:avLst/>
          </a:prstGeom>
          <a:ln w="12700" cap="flat">
            <a:noFill/>
            <a:miter lim="400000"/>
          </a:ln>
          <a:effectLst/>
        </p:spPr>
      </p:pic>
      <p:sp>
        <p:nvSpPr>
          <p:cNvPr id="9" name="Shape 145"/>
          <p:cNvSpPr/>
          <p:nvPr/>
        </p:nvSpPr>
        <p:spPr>
          <a:xfrm>
            <a:off x="2319528" y="5858916"/>
            <a:ext cx="944287" cy="30777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650240">
              <a:defRPr sz="2800" b="1">
                <a:latin typeface="Times New Roman"/>
                <a:ea typeface="Times New Roman"/>
                <a:cs typeface="Times New Roman"/>
                <a:sym typeface="Times New Roman"/>
              </a:defRPr>
            </a:lvl1pPr>
          </a:lstStyle>
          <a:p>
            <a:r>
              <a:rPr lang="en-US" sz="2000" dirty="0"/>
              <a:t>mAb1</a:t>
            </a:r>
            <a:endParaRPr sz="2000" dirty="0"/>
          </a:p>
        </p:txBody>
      </p:sp>
      <p:sp>
        <p:nvSpPr>
          <p:cNvPr id="13" name="Shape 145"/>
          <p:cNvSpPr/>
          <p:nvPr/>
        </p:nvSpPr>
        <p:spPr>
          <a:xfrm>
            <a:off x="4670116" y="5846590"/>
            <a:ext cx="944287" cy="30777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650240">
              <a:defRPr sz="2800" b="1">
                <a:latin typeface="Times New Roman"/>
                <a:ea typeface="Times New Roman"/>
                <a:cs typeface="Times New Roman"/>
                <a:sym typeface="Times New Roman"/>
              </a:defRPr>
            </a:lvl1pPr>
          </a:lstStyle>
          <a:p>
            <a:r>
              <a:rPr lang="en-US" sz="2000" dirty="0"/>
              <a:t>mAb2</a:t>
            </a:r>
            <a:endParaRPr sz="2000" dirty="0"/>
          </a:p>
        </p:txBody>
      </p:sp>
      <p:sp>
        <p:nvSpPr>
          <p:cNvPr id="14" name="Shape 145"/>
          <p:cNvSpPr/>
          <p:nvPr/>
        </p:nvSpPr>
        <p:spPr>
          <a:xfrm>
            <a:off x="6885797" y="5858916"/>
            <a:ext cx="944287" cy="30777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650240">
              <a:defRPr sz="2800" b="1">
                <a:latin typeface="Times New Roman"/>
                <a:ea typeface="Times New Roman"/>
                <a:cs typeface="Times New Roman"/>
                <a:sym typeface="Times New Roman"/>
              </a:defRPr>
            </a:lvl1pPr>
          </a:lstStyle>
          <a:p>
            <a:r>
              <a:rPr lang="en-US" sz="2000" dirty="0"/>
              <a:t>mAb3</a:t>
            </a:r>
            <a:endParaRPr sz="2000" dirty="0"/>
          </a:p>
        </p:txBody>
      </p:sp>
      <p:sp>
        <p:nvSpPr>
          <p:cNvPr id="15" name="Shape 145"/>
          <p:cNvSpPr/>
          <p:nvPr/>
        </p:nvSpPr>
        <p:spPr>
          <a:xfrm>
            <a:off x="9101478" y="5852215"/>
            <a:ext cx="944287" cy="30777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650240">
              <a:defRPr sz="2800" b="1">
                <a:latin typeface="Times New Roman"/>
                <a:ea typeface="Times New Roman"/>
                <a:cs typeface="Times New Roman"/>
                <a:sym typeface="Times New Roman"/>
              </a:defRPr>
            </a:lvl1pPr>
          </a:lstStyle>
          <a:p>
            <a:r>
              <a:rPr lang="en-US" sz="2000" dirty="0"/>
              <a:t>mAb4</a:t>
            </a:r>
            <a:endParaRPr sz="2000" dirty="0"/>
          </a:p>
        </p:txBody>
      </p:sp>
      <p:pic>
        <p:nvPicPr>
          <p:cNvPr id="3" name="Picture 2"/>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5822003" y="6255865"/>
            <a:ext cx="709430" cy="432182"/>
          </a:xfrm>
          <a:prstGeom prst="rect">
            <a:avLst/>
          </a:prstGeom>
        </p:spPr>
      </p:pic>
      <p:sp>
        <p:nvSpPr>
          <p:cNvPr id="18" name="Shape 145"/>
          <p:cNvSpPr/>
          <p:nvPr/>
        </p:nvSpPr>
        <p:spPr>
          <a:xfrm>
            <a:off x="4112173" y="6318715"/>
            <a:ext cx="3124200" cy="3693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650240">
              <a:defRPr sz="2800" b="1">
                <a:latin typeface="Times New Roman"/>
                <a:ea typeface="Times New Roman"/>
                <a:cs typeface="Times New Roman"/>
                <a:sym typeface="Times New Roman"/>
              </a:defRPr>
            </a:lvl1pPr>
          </a:lstStyle>
          <a:p>
            <a:r>
              <a:rPr lang="en-US" sz="2400" dirty="0"/>
              <a:t>Winner = ??</a:t>
            </a:r>
            <a:endParaRPr sz="2400" dirty="0"/>
          </a:p>
        </p:txBody>
      </p:sp>
      <p:sp>
        <p:nvSpPr>
          <p:cNvPr id="19" name="Shape 145"/>
          <p:cNvSpPr/>
          <p:nvPr/>
        </p:nvSpPr>
        <p:spPr>
          <a:xfrm>
            <a:off x="7818746" y="4270876"/>
            <a:ext cx="2315854" cy="24643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lgn="l" defTabSz="650240">
              <a:defRPr sz="2800" b="1">
                <a:latin typeface="Times New Roman"/>
                <a:ea typeface="Times New Roman"/>
                <a:cs typeface="Times New Roman"/>
                <a:sym typeface="Times New Roman"/>
              </a:defRPr>
            </a:lvl1pPr>
          </a:lstStyle>
          <a:p>
            <a:r>
              <a:rPr lang="en-US" sz="1600" dirty="0">
                <a:latin typeface="+mn-lt"/>
              </a:rPr>
              <a:t>There can be only one!</a:t>
            </a:r>
            <a:endParaRPr sz="1600" dirty="0">
              <a:latin typeface="+mn-lt"/>
            </a:endParaRPr>
          </a:p>
        </p:txBody>
      </p:sp>
      <p:pic>
        <p:nvPicPr>
          <p:cNvPr id="4" name="Picture 3"/>
          <p:cNvPicPr>
            <a:picLocks noChangeAspect="1"/>
          </p:cNvPicPr>
          <p:nvPr/>
        </p:nvPicPr>
        <p:blipFill>
          <a:blip r:embed="rId9"/>
          <a:stretch>
            <a:fillRect/>
          </a:stretch>
        </p:blipFill>
        <p:spPr>
          <a:xfrm>
            <a:off x="7434140" y="1415711"/>
            <a:ext cx="2776661" cy="2883957"/>
          </a:xfrm>
          <a:prstGeom prst="rect">
            <a:avLst/>
          </a:prstGeom>
        </p:spPr>
      </p:pic>
      <p:sp>
        <p:nvSpPr>
          <p:cNvPr id="2" name="TextBox 1">
            <a:extLst>
              <a:ext uri="{FF2B5EF4-FFF2-40B4-BE49-F238E27FC236}">
                <a16:creationId xmlns:a16="http://schemas.microsoft.com/office/drawing/2014/main" id="{B0A14F29-679B-1182-0826-451DDF86ED7E}"/>
              </a:ext>
            </a:extLst>
          </p:cNvPr>
          <p:cNvSpPr txBox="1"/>
          <p:nvPr/>
        </p:nvSpPr>
        <p:spPr>
          <a:xfrm>
            <a:off x="9369077" y="3199263"/>
            <a:ext cx="1277956" cy="646331"/>
          </a:xfrm>
          <a:prstGeom prst="rect">
            <a:avLst/>
          </a:prstGeom>
          <a:noFill/>
        </p:spPr>
        <p:txBody>
          <a:bodyPr wrap="square" rtlCol="0">
            <a:spAutoFit/>
          </a:bodyPr>
          <a:lstStyle/>
          <a:p>
            <a:r>
              <a:rPr lang="en-US" b="1" dirty="0"/>
              <a:t>Neutrons can help!</a:t>
            </a:r>
          </a:p>
        </p:txBody>
      </p:sp>
      <p:sp>
        <p:nvSpPr>
          <p:cNvPr id="10" name="Slide Number Placeholder 9">
            <a:extLst>
              <a:ext uri="{FF2B5EF4-FFF2-40B4-BE49-F238E27FC236}">
                <a16:creationId xmlns:a16="http://schemas.microsoft.com/office/drawing/2014/main" id="{FD320635-5B49-4D25-9F9F-3E2A647F275C}"/>
              </a:ext>
            </a:extLst>
          </p:cNvPr>
          <p:cNvSpPr>
            <a:spLocks noGrp="1"/>
          </p:cNvSpPr>
          <p:nvPr>
            <p:ph type="sldNum" sz="quarter" idx="12"/>
          </p:nvPr>
        </p:nvSpPr>
        <p:spPr/>
        <p:txBody>
          <a:bodyPr/>
          <a:lstStyle/>
          <a:p>
            <a:fld id="{337805DB-AA52-4CDB-BC8E-C020D0E2C42D}" type="slidenum">
              <a:rPr lang="en-US" smtClean="0"/>
              <a:pPr/>
              <a:t>22</a:t>
            </a:fld>
            <a:endParaRPr lang="en-US" b="1"/>
          </a:p>
        </p:txBody>
      </p:sp>
    </p:spTree>
    <p:extLst>
      <p:ext uri="{BB962C8B-B14F-4D97-AF65-F5344CB8AC3E}">
        <p14:creationId xmlns:p14="http://schemas.microsoft.com/office/powerpoint/2010/main" val="3013132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316A-AC34-3EA1-18A0-CE938644AA2C}"/>
              </a:ext>
            </a:extLst>
          </p:cNvPr>
          <p:cNvSpPr>
            <a:spLocks noGrp="1"/>
          </p:cNvSpPr>
          <p:nvPr>
            <p:ph type="title"/>
          </p:nvPr>
        </p:nvSpPr>
        <p:spPr>
          <a:xfrm>
            <a:off x="2116700" y="94694"/>
            <a:ext cx="10515600" cy="1325563"/>
          </a:xfrm>
        </p:spPr>
        <p:txBody>
          <a:bodyPr>
            <a:normAutofit/>
          </a:bodyPr>
          <a:lstStyle/>
          <a:p>
            <a:r>
              <a:rPr lang="en-US" sz="3200" b="1" dirty="0">
                <a:solidFill>
                  <a:srgbClr val="FF0000"/>
                </a:solidFill>
              </a:rPr>
              <a:t>Neutron Scattering And Pharmaceutical Materials</a:t>
            </a:r>
          </a:p>
        </p:txBody>
      </p:sp>
      <p:pic>
        <p:nvPicPr>
          <p:cNvPr id="6" name="Picture 2" descr="https://ars.els-cdn.com/content/image/1-s2.0-S2211339816301198-fx1_lrg.jpg">
            <a:extLst>
              <a:ext uri="{FF2B5EF4-FFF2-40B4-BE49-F238E27FC236}">
                <a16:creationId xmlns:a16="http://schemas.microsoft.com/office/drawing/2014/main" id="{9D9A840C-0059-8DB7-94AF-A2A0964B5D3D}"/>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8600" y="1155154"/>
            <a:ext cx="3776201" cy="151184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239909A-8034-F9F7-9542-8A8F7AA8CF44}"/>
              </a:ext>
            </a:extLst>
          </p:cNvPr>
          <p:cNvSpPr txBox="1"/>
          <p:nvPr/>
        </p:nvSpPr>
        <p:spPr>
          <a:xfrm flipH="1">
            <a:off x="457200" y="2590800"/>
            <a:ext cx="8492836" cy="646331"/>
          </a:xfrm>
          <a:prstGeom prst="rect">
            <a:avLst/>
          </a:prstGeom>
          <a:noFill/>
        </p:spPr>
        <p:txBody>
          <a:bodyPr wrap="square" rtlCol="0">
            <a:spAutoFit/>
          </a:bodyPr>
          <a:lstStyle/>
          <a:p>
            <a:r>
              <a:rPr lang="en-US" sz="1200" dirty="0" err="1"/>
              <a:t>Zhenhuan</a:t>
            </a:r>
            <a:r>
              <a:rPr lang="en-US" sz="1200" dirty="0"/>
              <a:t> Zhang, Yun Liu, “Recent progresses of understanding the viscosity of concentrated protein solutions”, </a:t>
            </a:r>
            <a:r>
              <a:rPr lang="en-US" sz="1200" i="1" dirty="0"/>
              <a:t>Current Opinion in Chemical Engineering</a:t>
            </a:r>
            <a:r>
              <a:rPr lang="en-US" sz="1200" dirty="0"/>
              <a:t>, 16, 48-55(2017)</a:t>
            </a:r>
          </a:p>
          <a:p>
            <a:r>
              <a:rPr lang="en-US" sz="1200" dirty="0" err="1"/>
              <a:t>Yearley</a:t>
            </a:r>
            <a:r>
              <a:rPr lang="en-US" sz="1200" dirty="0"/>
              <a:t> et al. </a:t>
            </a:r>
            <a:r>
              <a:rPr lang="en-US" sz="1200" dirty="0" err="1"/>
              <a:t>Biophys</a:t>
            </a:r>
            <a:r>
              <a:rPr lang="en-US" sz="1200" dirty="0"/>
              <a:t>. J (2013), </a:t>
            </a:r>
            <a:r>
              <a:rPr lang="en-US" sz="1200" dirty="0" err="1"/>
              <a:t>Yearley</a:t>
            </a:r>
            <a:r>
              <a:rPr lang="en-US" sz="1200" dirty="0"/>
              <a:t> et al. </a:t>
            </a:r>
            <a:r>
              <a:rPr lang="en-US" sz="1200" dirty="0" err="1"/>
              <a:t>Biophys</a:t>
            </a:r>
            <a:r>
              <a:rPr lang="en-US" sz="1200" dirty="0"/>
              <a:t>. J (2014), </a:t>
            </a:r>
            <a:r>
              <a:rPr lang="en-US" sz="1200" dirty="0" err="1"/>
              <a:t>Godfrin</a:t>
            </a:r>
            <a:r>
              <a:rPr lang="en-US" sz="1200" dirty="0"/>
              <a:t> et al. JPCB (2016) </a:t>
            </a:r>
          </a:p>
        </p:txBody>
      </p:sp>
      <p:sp>
        <p:nvSpPr>
          <p:cNvPr id="8" name="TextBox 7">
            <a:extLst>
              <a:ext uri="{FF2B5EF4-FFF2-40B4-BE49-F238E27FC236}">
                <a16:creationId xmlns:a16="http://schemas.microsoft.com/office/drawing/2014/main" id="{917BEB87-C87C-577F-0064-D25488042A20}"/>
              </a:ext>
            </a:extLst>
          </p:cNvPr>
          <p:cNvSpPr txBox="1"/>
          <p:nvPr/>
        </p:nvSpPr>
        <p:spPr>
          <a:xfrm>
            <a:off x="4255543" y="1202490"/>
            <a:ext cx="4236719" cy="1107996"/>
          </a:xfrm>
          <a:prstGeom prst="rect">
            <a:avLst/>
          </a:prstGeom>
          <a:noFill/>
        </p:spPr>
        <p:txBody>
          <a:bodyPr wrap="square" rtlCol="0">
            <a:spAutoFit/>
          </a:bodyPr>
          <a:lstStyle/>
          <a:p>
            <a:pPr algn="ctr"/>
            <a:r>
              <a:rPr lang="en-US" b="1" dirty="0"/>
              <a:t>Viscosity</a:t>
            </a:r>
          </a:p>
          <a:p>
            <a:pPr algn="ctr"/>
            <a:r>
              <a:rPr lang="en-US" sz="1600" b="1" dirty="0"/>
              <a:t>NSE</a:t>
            </a:r>
            <a:r>
              <a:rPr lang="en-US" sz="1600" dirty="0"/>
              <a:t> and </a:t>
            </a:r>
            <a:r>
              <a:rPr lang="en-US" sz="1600" b="1" dirty="0"/>
              <a:t>SANS</a:t>
            </a:r>
            <a:r>
              <a:rPr lang="en-US" sz="1600" dirty="0"/>
              <a:t> are used to study the physical origins of the high viscosity of concentrated proteins solutions. </a:t>
            </a:r>
          </a:p>
        </p:txBody>
      </p:sp>
      <p:pic>
        <p:nvPicPr>
          <p:cNvPr id="9" name="Picture 2" descr="https://ars.els-cdn.com/content/image/1-s2.0-S0927776518302467-fx1_lrg.jpg">
            <a:extLst>
              <a:ext uri="{FF2B5EF4-FFF2-40B4-BE49-F238E27FC236}">
                <a16:creationId xmlns:a16="http://schemas.microsoft.com/office/drawing/2014/main" id="{E6E355F5-4A99-E21C-5013-8F50B2AD518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12800" y="3362520"/>
            <a:ext cx="2768600" cy="12560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BD5AA1D-1586-B588-510E-2B80CB078634}"/>
              </a:ext>
            </a:extLst>
          </p:cNvPr>
          <p:cNvSpPr txBox="1"/>
          <p:nvPr/>
        </p:nvSpPr>
        <p:spPr>
          <a:xfrm>
            <a:off x="381000" y="4663127"/>
            <a:ext cx="8305800" cy="276999"/>
          </a:xfrm>
          <a:prstGeom prst="rect">
            <a:avLst/>
          </a:prstGeom>
          <a:noFill/>
        </p:spPr>
        <p:txBody>
          <a:bodyPr wrap="square" rtlCol="0">
            <a:spAutoFit/>
          </a:bodyPr>
          <a:lstStyle/>
          <a:p>
            <a:r>
              <a:rPr lang="en-US" sz="1200" dirty="0"/>
              <a:t>Zhang et al. Colloids and Surface B (2018). Zhang et al. J. of Colloid Interface Science, 584, 429 (2019).</a:t>
            </a:r>
          </a:p>
        </p:txBody>
      </p:sp>
      <p:sp>
        <p:nvSpPr>
          <p:cNvPr id="11" name="TextBox 10">
            <a:extLst>
              <a:ext uri="{FF2B5EF4-FFF2-40B4-BE49-F238E27FC236}">
                <a16:creationId xmlns:a16="http://schemas.microsoft.com/office/drawing/2014/main" id="{883356AE-9D42-E350-B32B-390C0EFA0727}"/>
              </a:ext>
            </a:extLst>
          </p:cNvPr>
          <p:cNvSpPr txBox="1"/>
          <p:nvPr/>
        </p:nvSpPr>
        <p:spPr>
          <a:xfrm>
            <a:off x="3886200" y="3362235"/>
            <a:ext cx="4236719" cy="1107996"/>
          </a:xfrm>
          <a:prstGeom prst="rect">
            <a:avLst/>
          </a:prstGeom>
          <a:noFill/>
        </p:spPr>
        <p:txBody>
          <a:bodyPr wrap="square" rtlCol="0">
            <a:spAutoFit/>
          </a:bodyPr>
          <a:lstStyle/>
          <a:p>
            <a:pPr algn="ctr"/>
            <a:r>
              <a:rPr lang="en-US" b="1" dirty="0"/>
              <a:t>Surface Adsorption</a:t>
            </a:r>
          </a:p>
          <a:p>
            <a:pPr algn="ctr"/>
            <a:r>
              <a:rPr lang="en-US" sz="1600" b="1" dirty="0"/>
              <a:t>NR</a:t>
            </a:r>
            <a:r>
              <a:rPr lang="en-US" sz="1600" dirty="0"/>
              <a:t> and </a:t>
            </a:r>
            <a:r>
              <a:rPr lang="en-US" sz="1600" b="1" dirty="0"/>
              <a:t>SANS</a:t>
            </a:r>
            <a:r>
              <a:rPr lang="en-US" sz="1600" dirty="0"/>
              <a:t> is used to study the interaction between excipient molecules and proteins in bulk and at interfaces.</a:t>
            </a:r>
          </a:p>
        </p:txBody>
      </p:sp>
      <p:pic>
        <p:nvPicPr>
          <p:cNvPr id="12" name="Picture 11">
            <a:extLst>
              <a:ext uri="{FF2B5EF4-FFF2-40B4-BE49-F238E27FC236}">
                <a16:creationId xmlns:a16="http://schemas.microsoft.com/office/drawing/2014/main" id="{9E9D7580-5105-E804-F4B1-2B17608649F2}"/>
              </a:ext>
            </a:extLst>
          </p:cNvPr>
          <p:cNvPicPr>
            <a:picLocks noChangeAspect="1"/>
          </p:cNvPicPr>
          <p:nvPr/>
        </p:nvPicPr>
        <p:blipFill>
          <a:blip r:embed="rId5"/>
          <a:stretch>
            <a:fillRect/>
          </a:stretch>
        </p:blipFill>
        <p:spPr>
          <a:xfrm>
            <a:off x="685800" y="5139242"/>
            <a:ext cx="1114139" cy="1265059"/>
          </a:xfrm>
          <a:prstGeom prst="rect">
            <a:avLst/>
          </a:prstGeom>
        </p:spPr>
      </p:pic>
      <p:grpSp>
        <p:nvGrpSpPr>
          <p:cNvPr id="13" name="Group 12">
            <a:extLst>
              <a:ext uri="{FF2B5EF4-FFF2-40B4-BE49-F238E27FC236}">
                <a16:creationId xmlns:a16="http://schemas.microsoft.com/office/drawing/2014/main" id="{FADF8656-B5F1-60C3-0577-7215418FDD53}"/>
              </a:ext>
            </a:extLst>
          </p:cNvPr>
          <p:cNvGrpSpPr>
            <a:grpSpLocks noChangeAspect="1"/>
          </p:cNvGrpSpPr>
          <p:nvPr/>
        </p:nvGrpSpPr>
        <p:grpSpPr>
          <a:xfrm>
            <a:off x="2229427" y="5015505"/>
            <a:ext cx="638392" cy="1529378"/>
            <a:chOff x="478923" y="1341449"/>
            <a:chExt cx="1587416" cy="3802930"/>
          </a:xfrm>
        </p:grpSpPr>
        <p:pic>
          <p:nvPicPr>
            <p:cNvPr id="14" name="Picture 13" descr="Screen Shot 2016-10-21 at 5.00.59 PM.png">
              <a:extLst>
                <a:ext uri="{FF2B5EF4-FFF2-40B4-BE49-F238E27FC236}">
                  <a16:creationId xmlns:a16="http://schemas.microsoft.com/office/drawing/2014/main" id="{FC90758B-466E-6955-7C3B-DB75AFA2E0FB}"/>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p:blipFill>
          <p:spPr>
            <a:xfrm>
              <a:off x="493386" y="1341449"/>
              <a:ext cx="1572953" cy="1713517"/>
            </a:xfrm>
            <a:prstGeom prst="rect">
              <a:avLst/>
            </a:prstGeom>
          </p:spPr>
        </p:pic>
        <p:cxnSp>
          <p:nvCxnSpPr>
            <p:cNvPr id="15" name="Straight Connector 14">
              <a:extLst>
                <a:ext uri="{FF2B5EF4-FFF2-40B4-BE49-F238E27FC236}">
                  <a16:creationId xmlns:a16="http://schemas.microsoft.com/office/drawing/2014/main" id="{88655129-356B-491C-9D2C-26A68F924D2F}"/>
                </a:ext>
              </a:extLst>
            </p:cNvPr>
            <p:cNvCxnSpPr>
              <a:cxnSpLocks/>
            </p:cNvCxnSpPr>
            <p:nvPr/>
          </p:nvCxnSpPr>
          <p:spPr>
            <a:xfrm>
              <a:off x="1678383" y="2555108"/>
              <a:ext cx="286600" cy="939468"/>
            </a:xfrm>
            <a:prstGeom prst="line">
              <a:avLst/>
            </a:prstGeom>
            <a:ln w="28575" cmpd="sng">
              <a:solidFill>
                <a:srgbClr val="FF0000"/>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6F77C01-F850-BE90-721F-46E93CE004CF}"/>
                </a:ext>
              </a:extLst>
            </p:cNvPr>
            <p:cNvCxnSpPr>
              <a:cxnSpLocks/>
            </p:cNvCxnSpPr>
            <p:nvPr/>
          </p:nvCxnSpPr>
          <p:spPr>
            <a:xfrm flipH="1">
              <a:off x="493386" y="2689858"/>
              <a:ext cx="538431" cy="804718"/>
            </a:xfrm>
            <a:prstGeom prst="line">
              <a:avLst/>
            </a:prstGeom>
            <a:ln w="28575" cmpd="sng">
              <a:solidFill>
                <a:srgbClr val="FF0000"/>
              </a:solidFill>
              <a:prstDash val="sysDash"/>
            </a:ln>
            <a:effectLst/>
          </p:spPr>
          <p:style>
            <a:lnRef idx="2">
              <a:schemeClr val="accent1"/>
            </a:lnRef>
            <a:fillRef idx="0">
              <a:schemeClr val="accent1"/>
            </a:fillRef>
            <a:effectRef idx="1">
              <a:schemeClr val="accent1"/>
            </a:effectRef>
            <a:fontRef idx="minor">
              <a:schemeClr val="tx1"/>
            </a:fontRef>
          </p:style>
        </p:cxnSp>
        <p:pic>
          <p:nvPicPr>
            <p:cNvPr id="17" name="Picture 16" descr="Screen Shot 2016-10-21 at 5.01.38 PM.png">
              <a:extLst>
                <a:ext uri="{FF2B5EF4-FFF2-40B4-BE49-F238E27FC236}">
                  <a16:creationId xmlns:a16="http://schemas.microsoft.com/office/drawing/2014/main" id="{9FD006BB-DF37-2570-862B-3F66F564A31A}"/>
                </a:ext>
              </a:extLst>
            </p:cNvPr>
            <p:cNvPicPr>
              <a:picLocks noChangeAspect="1"/>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a:ext>
              </a:extLst>
            </a:blip>
            <a:stretch>
              <a:fillRect/>
            </a:stretch>
          </p:blipFill>
          <p:spPr>
            <a:xfrm>
              <a:off x="478923" y="3494576"/>
              <a:ext cx="1587416" cy="1649803"/>
            </a:xfrm>
            <a:prstGeom prst="rect">
              <a:avLst/>
            </a:prstGeom>
          </p:spPr>
        </p:pic>
        <p:sp>
          <p:nvSpPr>
            <p:cNvPr id="18" name="Oval 17">
              <a:extLst>
                <a:ext uri="{FF2B5EF4-FFF2-40B4-BE49-F238E27FC236}">
                  <a16:creationId xmlns:a16="http://schemas.microsoft.com/office/drawing/2014/main" id="{49699542-C48B-B3D8-8B90-69B5EAA9EC74}"/>
                </a:ext>
              </a:extLst>
            </p:cNvPr>
            <p:cNvSpPr/>
            <p:nvPr/>
          </p:nvSpPr>
          <p:spPr>
            <a:xfrm>
              <a:off x="1046860" y="2271834"/>
              <a:ext cx="661766" cy="661873"/>
            </a:xfrm>
            <a:prstGeom prst="ellipse">
              <a:avLst/>
            </a:prstGeom>
            <a:noFill/>
            <a:ln w="28575" cmpd="sng">
              <a:solidFill>
                <a:srgbClr val="FF000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14C44F85-F44C-9764-1F43-C8C26C3677D0}"/>
              </a:ext>
            </a:extLst>
          </p:cNvPr>
          <p:cNvSpPr txBox="1"/>
          <p:nvPr/>
        </p:nvSpPr>
        <p:spPr>
          <a:xfrm>
            <a:off x="3886200" y="5950623"/>
            <a:ext cx="4267200" cy="830997"/>
          </a:xfrm>
          <a:prstGeom prst="rect">
            <a:avLst/>
          </a:prstGeom>
          <a:noFill/>
        </p:spPr>
        <p:txBody>
          <a:bodyPr wrap="square" rtlCol="0">
            <a:spAutoFit/>
          </a:bodyPr>
          <a:lstStyle/>
          <a:p>
            <a:r>
              <a:rPr lang="en-US" sz="1200" dirty="0"/>
              <a:t>Nayem et al., J. Pharm. Sci. 109, 1498-1508(2020).</a:t>
            </a:r>
          </a:p>
          <a:p>
            <a:r>
              <a:rPr lang="en-US" sz="1200" dirty="0"/>
              <a:t>Gilbert et al., J. Pharm. Sci. 110, 2396-2404(2021).</a:t>
            </a:r>
          </a:p>
          <a:p>
            <a:r>
              <a:rPr lang="en-US" sz="1200" dirty="0"/>
              <a:t>Gilbert et al., Molecular Pharmaceutics, 19, 862-875(2022)</a:t>
            </a:r>
          </a:p>
          <a:p>
            <a:r>
              <a:rPr lang="en-US" sz="1200" dirty="0"/>
              <a:t>Ford et al., J. Pharm. Sci. 112, 731-739(2023).</a:t>
            </a:r>
          </a:p>
        </p:txBody>
      </p:sp>
      <p:sp>
        <p:nvSpPr>
          <p:cNvPr id="20" name="TextBox 19">
            <a:extLst>
              <a:ext uri="{FF2B5EF4-FFF2-40B4-BE49-F238E27FC236}">
                <a16:creationId xmlns:a16="http://schemas.microsoft.com/office/drawing/2014/main" id="{9DFE56B8-41B0-07D8-8802-0CFB6F7E560A}"/>
              </a:ext>
            </a:extLst>
          </p:cNvPr>
          <p:cNvSpPr txBox="1"/>
          <p:nvPr/>
        </p:nvSpPr>
        <p:spPr>
          <a:xfrm>
            <a:off x="3540638" y="5040689"/>
            <a:ext cx="5409398" cy="861774"/>
          </a:xfrm>
          <a:prstGeom prst="rect">
            <a:avLst/>
          </a:prstGeom>
          <a:noFill/>
        </p:spPr>
        <p:txBody>
          <a:bodyPr wrap="square" rtlCol="0">
            <a:spAutoFit/>
          </a:bodyPr>
          <a:lstStyle/>
          <a:p>
            <a:pPr algn="ctr"/>
            <a:r>
              <a:rPr lang="en-US" b="1" dirty="0"/>
              <a:t>Stability of excipient molecules</a:t>
            </a:r>
          </a:p>
          <a:p>
            <a:pPr algn="ctr"/>
            <a:r>
              <a:rPr lang="en-US" sz="1600" b="1" dirty="0"/>
              <a:t>SANS</a:t>
            </a:r>
            <a:r>
              <a:rPr lang="en-US" sz="1600" dirty="0"/>
              <a:t> is used to study the degradation and stability of protein formulations</a:t>
            </a:r>
          </a:p>
        </p:txBody>
      </p:sp>
      <p:sp>
        <p:nvSpPr>
          <p:cNvPr id="21" name="TextBox 20">
            <a:extLst>
              <a:ext uri="{FF2B5EF4-FFF2-40B4-BE49-F238E27FC236}">
                <a16:creationId xmlns:a16="http://schemas.microsoft.com/office/drawing/2014/main" id="{07114976-CFB1-666E-8E3C-23FAB6795367}"/>
              </a:ext>
            </a:extLst>
          </p:cNvPr>
          <p:cNvSpPr txBox="1"/>
          <p:nvPr/>
        </p:nvSpPr>
        <p:spPr>
          <a:xfrm>
            <a:off x="9586762" y="1838425"/>
            <a:ext cx="2128724" cy="3108543"/>
          </a:xfrm>
          <a:prstGeom prst="rect">
            <a:avLst/>
          </a:prstGeom>
          <a:noFill/>
        </p:spPr>
        <p:txBody>
          <a:bodyPr wrap="none" rtlCol="0">
            <a:spAutoFit/>
          </a:bodyPr>
          <a:lstStyle/>
          <a:p>
            <a:r>
              <a:rPr lang="en-US" sz="2800" dirty="0"/>
              <a:t>Genentech</a:t>
            </a:r>
          </a:p>
          <a:p>
            <a:endParaRPr lang="en-US" sz="2800" dirty="0"/>
          </a:p>
          <a:p>
            <a:r>
              <a:rPr lang="en-US" sz="2800" dirty="0"/>
              <a:t>Eli Lilly</a:t>
            </a:r>
          </a:p>
          <a:p>
            <a:endParaRPr lang="en-US" sz="2800" dirty="0"/>
          </a:p>
          <a:p>
            <a:r>
              <a:rPr lang="en-US" sz="2800" dirty="0"/>
              <a:t>Merck</a:t>
            </a:r>
          </a:p>
          <a:p>
            <a:endParaRPr lang="en-US" sz="2800" dirty="0"/>
          </a:p>
          <a:p>
            <a:r>
              <a:rPr lang="en-US" sz="2800" dirty="0"/>
              <a:t>AstraZeneca</a:t>
            </a:r>
          </a:p>
        </p:txBody>
      </p:sp>
      <p:pic>
        <p:nvPicPr>
          <p:cNvPr id="22" name="Picture 21">
            <a:extLst>
              <a:ext uri="{FF2B5EF4-FFF2-40B4-BE49-F238E27FC236}">
                <a16:creationId xmlns:a16="http://schemas.microsoft.com/office/drawing/2014/main" id="{1C98A1D9-203C-1036-4358-96A9D6C821E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105878" y="0"/>
            <a:ext cx="3455469" cy="822402"/>
          </a:xfrm>
          <a:prstGeom prst="rect">
            <a:avLst/>
          </a:prstGeom>
        </p:spPr>
      </p:pic>
      <p:pic>
        <p:nvPicPr>
          <p:cNvPr id="23" name="Picture 7" descr="ChELogo08">
            <a:extLst>
              <a:ext uri="{FF2B5EF4-FFF2-40B4-BE49-F238E27FC236}">
                <a16:creationId xmlns:a16="http://schemas.microsoft.com/office/drawing/2014/main" id="{A56E3F3C-B27E-097B-6E3E-E7DC71AE45F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210799" y="61510"/>
            <a:ext cx="198120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Line 12">
            <a:extLst>
              <a:ext uri="{FF2B5EF4-FFF2-40B4-BE49-F238E27FC236}">
                <a16:creationId xmlns:a16="http://schemas.microsoft.com/office/drawing/2014/main" id="{6C550EBE-A3D3-5B66-9C03-E61B83615EC9}"/>
              </a:ext>
            </a:extLst>
          </p:cNvPr>
          <p:cNvSpPr>
            <a:spLocks noChangeShapeType="1"/>
          </p:cNvSpPr>
          <p:nvPr/>
        </p:nvSpPr>
        <p:spPr bwMode="auto">
          <a:xfrm flipV="1">
            <a:off x="128016" y="1053597"/>
            <a:ext cx="11941175" cy="423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667190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93A58B-959B-1090-B8C6-9FCA43DC9C9F}"/>
              </a:ext>
            </a:extLst>
          </p:cNvPr>
          <p:cNvSpPr>
            <a:spLocks noGrp="1"/>
          </p:cNvSpPr>
          <p:nvPr>
            <p:ph type="title"/>
          </p:nvPr>
        </p:nvSpPr>
        <p:spPr>
          <a:xfrm>
            <a:off x="159470" y="136525"/>
            <a:ext cx="10515600" cy="794372"/>
          </a:xfrm>
        </p:spPr>
        <p:txBody>
          <a:bodyPr>
            <a:normAutofit/>
          </a:bodyPr>
          <a:lstStyle/>
          <a:p>
            <a:r>
              <a:rPr lang="en-US" sz="3200" dirty="0">
                <a:solidFill>
                  <a:srgbClr val="FF0000"/>
                </a:solidFill>
              </a:rPr>
              <a:t>Summary</a:t>
            </a:r>
          </a:p>
        </p:txBody>
      </p:sp>
      <p:sp>
        <p:nvSpPr>
          <p:cNvPr id="2" name="Slide Number Placeholder 1">
            <a:extLst>
              <a:ext uri="{FF2B5EF4-FFF2-40B4-BE49-F238E27FC236}">
                <a16:creationId xmlns:a16="http://schemas.microsoft.com/office/drawing/2014/main" id="{5D3FF8EA-EF07-ACD0-DA22-B72FDCFA72F1}"/>
              </a:ext>
            </a:extLst>
          </p:cNvPr>
          <p:cNvSpPr>
            <a:spLocks noGrp="1"/>
          </p:cNvSpPr>
          <p:nvPr>
            <p:ph type="sldNum" sz="quarter" idx="12"/>
          </p:nvPr>
        </p:nvSpPr>
        <p:spPr/>
        <p:txBody>
          <a:bodyPr/>
          <a:lstStyle/>
          <a:p>
            <a:fld id="{337805DB-AA52-4CDB-BC8E-C020D0E2C42D}" type="slidenum">
              <a:rPr lang="en-US" smtClean="0"/>
              <a:pPr/>
              <a:t>24</a:t>
            </a:fld>
            <a:endParaRPr lang="en-US" b="1"/>
          </a:p>
        </p:txBody>
      </p:sp>
      <p:sp>
        <p:nvSpPr>
          <p:cNvPr id="5" name="TextBox 4">
            <a:extLst>
              <a:ext uri="{FF2B5EF4-FFF2-40B4-BE49-F238E27FC236}">
                <a16:creationId xmlns:a16="http://schemas.microsoft.com/office/drawing/2014/main" id="{DEAD6069-3413-8B14-8F5A-0C13344FFD64}"/>
              </a:ext>
            </a:extLst>
          </p:cNvPr>
          <p:cNvSpPr txBox="1"/>
          <p:nvPr/>
        </p:nvSpPr>
        <p:spPr>
          <a:xfrm>
            <a:off x="361353" y="1164093"/>
            <a:ext cx="5487355" cy="3176254"/>
          </a:xfrm>
          <a:prstGeom prst="rect">
            <a:avLst/>
          </a:prstGeom>
          <a:noFill/>
        </p:spPr>
        <p:txBody>
          <a:bodyPr wrap="square" lIns="36576" tIns="18288" rIns="36576" bIns="18288">
            <a:spAutoFit/>
          </a:bodyPr>
          <a:lstStyle/>
          <a:p>
            <a:pPr marL="285750" indent="-285750" algn="l">
              <a:buFont typeface="Arial" panose="020B0604020202020204" pitchFamily="34" charset="0"/>
              <a:buChar char="•"/>
              <a:defRPr sz="1700" b="1">
                <a:solidFill>
                  <a:srgbClr val="0F172A"/>
                </a:solidFill>
                <a:latin typeface="Aptos"/>
              </a:defRPr>
            </a:pPr>
            <a:r>
              <a:rPr dirty="0">
                <a:latin typeface="+mj-lt"/>
              </a:rPr>
              <a:t>Measure the</a:t>
            </a:r>
            <a:r>
              <a:rPr lang="en-US" dirty="0">
                <a:latin typeface="+mj-lt"/>
              </a:rPr>
              <a:t> operando </a:t>
            </a:r>
            <a:r>
              <a:rPr dirty="0">
                <a:latin typeface="+mj-lt"/>
              </a:rPr>
              <a:t>state</a:t>
            </a:r>
            <a:endParaRPr lang="en-US" dirty="0">
              <a:latin typeface="+mj-lt"/>
            </a:endParaRPr>
          </a:p>
          <a:p>
            <a:pPr marL="742950" lvl="1" indent="-285750">
              <a:buFont typeface="Arial" panose="020B0604020202020204" pitchFamily="34" charset="0"/>
              <a:buChar char="•"/>
              <a:defRPr sz="1700" b="1">
                <a:solidFill>
                  <a:srgbClr val="0F172A"/>
                </a:solidFill>
                <a:latin typeface="Aptos"/>
              </a:defRPr>
            </a:pPr>
            <a:r>
              <a:rPr lang="en-US" dirty="0">
                <a:latin typeface="+mj-lt"/>
              </a:rPr>
              <a:t>T/P Environmental cells</a:t>
            </a:r>
          </a:p>
          <a:p>
            <a:pPr marL="742950" lvl="1" indent="-285750">
              <a:buFont typeface="Arial" panose="020B0604020202020204" pitchFamily="34" charset="0"/>
              <a:buChar char="•"/>
              <a:defRPr sz="1700" b="1">
                <a:solidFill>
                  <a:srgbClr val="0F172A"/>
                </a:solidFill>
                <a:latin typeface="Aptos"/>
              </a:defRPr>
            </a:pPr>
            <a:r>
              <a:rPr lang="en-US" dirty="0">
                <a:latin typeface="+mj-lt"/>
              </a:rPr>
              <a:t>High-field magnets</a:t>
            </a:r>
          </a:p>
          <a:p>
            <a:pPr marL="742950" lvl="1" indent="-285750">
              <a:buFont typeface="Arial" panose="020B0604020202020204" pitchFamily="34" charset="0"/>
              <a:buChar char="•"/>
              <a:defRPr sz="1700" b="1">
                <a:solidFill>
                  <a:srgbClr val="0F172A"/>
                </a:solidFill>
                <a:latin typeface="Aptos"/>
              </a:defRPr>
            </a:pPr>
            <a:r>
              <a:rPr lang="en-US" dirty="0">
                <a:latin typeface="+mj-lt"/>
              </a:rPr>
              <a:t>Shear cells</a:t>
            </a:r>
          </a:p>
          <a:p>
            <a:pPr marL="742950" lvl="1" indent="-285750">
              <a:buFont typeface="Arial" panose="020B0604020202020204" pitchFamily="34" charset="0"/>
              <a:buChar char="•"/>
              <a:defRPr sz="1700" b="1">
                <a:solidFill>
                  <a:srgbClr val="0F172A"/>
                </a:solidFill>
                <a:latin typeface="Aptos"/>
              </a:defRPr>
            </a:pPr>
            <a:endParaRPr lang="en-US" dirty="0">
              <a:latin typeface="+mj-lt"/>
            </a:endParaRPr>
          </a:p>
          <a:p>
            <a:pPr marL="285750" indent="-285750">
              <a:buFont typeface="Arial" panose="020B0604020202020204" pitchFamily="34" charset="0"/>
              <a:buChar char="•"/>
              <a:defRPr sz="1700" b="1">
                <a:solidFill>
                  <a:srgbClr val="0F172A"/>
                </a:solidFill>
                <a:latin typeface="Aptos"/>
              </a:defRPr>
            </a:pPr>
            <a:r>
              <a:rPr lang="en-US" dirty="0">
                <a:latin typeface="+mj-lt"/>
              </a:rPr>
              <a:t>See what other probes miss</a:t>
            </a:r>
          </a:p>
          <a:p>
            <a:pPr marL="742950" lvl="1" indent="-285750">
              <a:buFont typeface="Arial" panose="020B0604020202020204" pitchFamily="34" charset="0"/>
              <a:buChar char="•"/>
              <a:defRPr sz="1700" b="1">
                <a:solidFill>
                  <a:srgbClr val="0F172A"/>
                </a:solidFill>
                <a:latin typeface="Aptos"/>
              </a:defRPr>
            </a:pPr>
            <a:r>
              <a:rPr lang="en-US" dirty="0">
                <a:latin typeface="+mj-lt"/>
              </a:rPr>
              <a:t>Hydrogen/Deuterium</a:t>
            </a:r>
          </a:p>
          <a:p>
            <a:pPr marL="742950" lvl="1" indent="-285750">
              <a:buFont typeface="Arial" panose="020B0604020202020204" pitchFamily="34" charset="0"/>
              <a:buChar char="•"/>
              <a:defRPr sz="1700" b="1">
                <a:solidFill>
                  <a:srgbClr val="0F172A"/>
                </a:solidFill>
                <a:latin typeface="Aptos"/>
              </a:defRPr>
            </a:pPr>
            <a:r>
              <a:rPr lang="en-US" dirty="0">
                <a:latin typeface="+mj-lt"/>
              </a:rPr>
              <a:t>Magnetic moment</a:t>
            </a:r>
          </a:p>
          <a:p>
            <a:pPr marL="742950" lvl="1" indent="-285750">
              <a:buFont typeface="Arial" panose="020B0604020202020204" pitchFamily="34" charset="0"/>
              <a:buChar char="•"/>
              <a:defRPr sz="1700" b="1">
                <a:solidFill>
                  <a:srgbClr val="0F172A"/>
                </a:solidFill>
                <a:latin typeface="Aptos"/>
              </a:defRPr>
            </a:pPr>
            <a:endParaRPr lang="en-US" dirty="0">
              <a:latin typeface="+mj-lt"/>
            </a:endParaRPr>
          </a:p>
          <a:p>
            <a:pPr marL="285750" indent="-285750">
              <a:buFont typeface="Arial" panose="020B0604020202020204" pitchFamily="34" charset="0"/>
              <a:buChar char="•"/>
              <a:defRPr sz="1700" b="1">
                <a:solidFill>
                  <a:srgbClr val="0F172A"/>
                </a:solidFill>
                <a:latin typeface="Aptos"/>
              </a:defRPr>
            </a:pPr>
            <a:r>
              <a:rPr lang="en-US" dirty="0">
                <a:latin typeface="+mj-lt"/>
              </a:rPr>
              <a:t>Connect structure to decisions</a:t>
            </a:r>
          </a:p>
          <a:p>
            <a:pPr marL="742950" lvl="1" indent="-285750">
              <a:buFont typeface="Arial" panose="020B0604020202020204" pitchFamily="34" charset="0"/>
              <a:buChar char="•"/>
              <a:defRPr sz="1700" b="1">
                <a:solidFill>
                  <a:srgbClr val="0F172A"/>
                </a:solidFill>
                <a:latin typeface="Aptos"/>
              </a:defRPr>
            </a:pPr>
            <a:r>
              <a:rPr lang="en-US" dirty="0">
                <a:latin typeface="+mj-lt"/>
              </a:rPr>
              <a:t>Length scales overlap those in many important technologies: rocks, proteins, lipids, thin films</a:t>
            </a:r>
          </a:p>
        </p:txBody>
      </p:sp>
      <p:sp>
        <p:nvSpPr>
          <p:cNvPr id="10" name="TextBox 9">
            <a:extLst>
              <a:ext uri="{FF2B5EF4-FFF2-40B4-BE49-F238E27FC236}">
                <a16:creationId xmlns:a16="http://schemas.microsoft.com/office/drawing/2014/main" id="{4ED0AF4A-0EA9-C867-CD02-982C9831F8F6}"/>
              </a:ext>
            </a:extLst>
          </p:cNvPr>
          <p:cNvSpPr txBox="1"/>
          <p:nvPr/>
        </p:nvSpPr>
        <p:spPr>
          <a:xfrm>
            <a:off x="71716" y="734787"/>
            <a:ext cx="7217425" cy="369332"/>
          </a:xfrm>
          <a:prstGeom prst="rect">
            <a:avLst/>
          </a:prstGeom>
          <a:noFill/>
        </p:spPr>
        <p:txBody>
          <a:bodyPr wrap="none" rtlCol="0">
            <a:spAutoFit/>
          </a:bodyPr>
          <a:lstStyle/>
          <a:p>
            <a:r>
              <a:rPr lang="en-US" dirty="0"/>
              <a:t>The unique properties of neutron as a probe can impact industrial research</a:t>
            </a:r>
          </a:p>
        </p:txBody>
      </p:sp>
      <p:pic>
        <p:nvPicPr>
          <p:cNvPr id="12" name="Picture 11">
            <a:extLst>
              <a:ext uri="{FF2B5EF4-FFF2-40B4-BE49-F238E27FC236}">
                <a16:creationId xmlns:a16="http://schemas.microsoft.com/office/drawing/2014/main" id="{EA5E3325-A94B-0F80-AA00-933755527D35}"/>
              </a:ext>
            </a:extLst>
          </p:cNvPr>
          <p:cNvPicPr>
            <a:picLocks noChangeAspect="1"/>
          </p:cNvPicPr>
          <p:nvPr/>
        </p:nvPicPr>
        <p:blipFill>
          <a:blip r:embed="rId2"/>
          <a:stretch>
            <a:fillRect/>
          </a:stretch>
        </p:blipFill>
        <p:spPr>
          <a:xfrm>
            <a:off x="9184943" y="205182"/>
            <a:ext cx="2725098" cy="2651760"/>
          </a:xfrm>
          <a:prstGeom prst="rect">
            <a:avLst/>
          </a:prstGeom>
        </p:spPr>
      </p:pic>
      <p:pic>
        <p:nvPicPr>
          <p:cNvPr id="14" name="Picture 13">
            <a:extLst>
              <a:ext uri="{FF2B5EF4-FFF2-40B4-BE49-F238E27FC236}">
                <a16:creationId xmlns:a16="http://schemas.microsoft.com/office/drawing/2014/main" id="{4FCB2133-6A76-28FB-C332-D349103E4E7E}"/>
              </a:ext>
            </a:extLst>
          </p:cNvPr>
          <p:cNvPicPr>
            <a:picLocks noChangeAspect="1"/>
          </p:cNvPicPr>
          <p:nvPr/>
        </p:nvPicPr>
        <p:blipFill>
          <a:blip r:embed="rId3"/>
          <a:stretch>
            <a:fillRect/>
          </a:stretch>
        </p:blipFill>
        <p:spPr>
          <a:xfrm>
            <a:off x="5912825" y="1164093"/>
            <a:ext cx="2099462" cy="2651760"/>
          </a:xfrm>
          <a:prstGeom prst="rect">
            <a:avLst/>
          </a:prstGeom>
        </p:spPr>
      </p:pic>
      <p:pic>
        <p:nvPicPr>
          <p:cNvPr id="16" name="Picture 15" descr="Ear - Wikipedia">
            <a:extLst>
              <a:ext uri="{FF2B5EF4-FFF2-40B4-BE49-F238E27FC236}">
                <a16:creationId xmlns:a16="http://schemas.microsoft.com/office/drawing/2014/main" id="{1F5D06D0-AFA0-DD1C-9AF2-9FAE913E15E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91032" y="4940994"/>
            <a:ext cx="1096195" cy="1630381"/>
          </a:xfrm>
          <a:prstGeom prst="rect">
            <a:avLst/>
          </a:prstGeom>
        </p:spPr>
      </p:pic>
      <p:sp>
        <p:nvSpPr>
          <p:cNvPr id="17" name="TextBox 16">
            <a:extLst>
              <a:ext uri="{FF2B5EF4-FFF2-40B4-BE49-F238E27FC236}">
                <a16:creationId xmlns:a16="http://schemas.microsoft.com/office/drawing/2014/main" id="{72DE38FA-87C0-3237-D342-8E7674C41027}"/>
              </a:ext>
            </a:extLst>
          </p:cNvPr>
          <p:cNvSpPr txBox="1"/>
          <p:nvPr/>
        </p:nvSpPr>
        <p:spPr>
          <a:xfrm>
            <a:off x="1982034" y="5294520"/>
            <a:ext cx="5611907" cy="923330"/>
          </a:xfrm>
          <a:prstGeom prst="rect">
            <a:avLst/>
          </a:prstGeom>
          <a:noFill/>
          <a:ln w="28575">
            <a:solidFill>
              <a:srgbClr val="FF0000"/>
            </a:solidFill>
          </a:ln>
        </p:spPr>
        <p:txBody>
          <a:bodyPr wrap="square" rtlCol="0">
            <a:spAutoFit/>
          </a:bodyPr>
          <a:lstStyle/>
          <a:p>
            <a:r>
              <a:rPr lang="en-US" dirty="0"/>
              <a:t>Your role is to connect the problem to a solution by careful listening and insightful experiment design. Uncover the key structure/property relationships</a:t>
            </a:r>
          </a:p>
        </p:txBody>
      </p:sp>
      <p:pic>
        <p:nvPicPr>
          <p:cNvPr id="6" name="Picture 5">
            <a:extLst>
              <a:ext uri="{FF2B5EF4-FFF2-40B4-BE49-F238E27FC236}">
                <a16:creationId xmlns:a16="http://schemas.microsoft.com/office/drawing/2014/main" id="{E21483EA-9ED1-1453-454E-5E6907B8AFC7}"/>
              </a:ext>
            </a:extLst>
          </p:cNvPr>
          <p:cNvPicPr>
            <a:picLocks noChangeAspect="1"/>
          </p:cNvPicPr>
          <p:nvPr/>
        </p:nvPicPr>
        <p:blipFill>
          <a:blip r:embed="rId5"/>
          <a:stretch>
            <a:fillRect/>
          </a:stretch>
        </p:blipFill>
        <p:spPr>
          <a:xfrm>
            <a:off x="8425989" y="3047314"/>
            <a:ext cx="2318169" cy="3250765"/>
          </a:xfrm>
          <a:prstGeom prst="rect">
            <a:avLst/>
          </a:prstGeom>
        </p:spPr>
      </p:pic>
    </p:spTree>
    <p:extLst>
      <p:ext uri="{BB962C8B-B14F-4D97-AF65-F5344CB8AC3E}">
        <p14:creationId xmlns:p14="http://schemas.microsoft.com/office/powerpoint/2010/main" val="601524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BE5C89-F2FB-7F24-C2BC-D25A64F7145F}"/>
              </a:ext>
            </a:extLst>
          </p:cNvPr>
          <p:cNvSpPr>
            <a:spLocks noGrp="1"/>
          </p:cNvSpPr>
          <p:nvPr>
            <p:ph type="title"/>
          </p:nvPr>
        </p:nvSpPr>
        <p:spPr/>
        <p:txBody>
          <a:bodyPr/>
          <a:lstStyle/>
          <a:p>
            <a:pPr algn="ctr"/>
            <a:r>
              <a:rPr lang="en-US" dirty="0"/>
              <a:t>EXTRA</a:t>
            </a:r>
          </a:p>
        </p:txBody>
      </p:sp>
      <p:sp>
        <p:nvSpPr>
          <p:cNvPr id="5" name="Text Placeholder 4">
            <a:extLst>
              <a:ext uri="{FF2B5EF4-FFF2-40B4-BE49-F238E27FC236}">
                <a16:creationId xmlns:a16="http://schemas.microsoft.com/office/drawing/2014/main" id="{007F01D4-1711-FDC6-F4B4-40BBD263F197}"/>
              </a:ext>
            </a:extLst>
          </p:cNvPr>
          <p:cNvSpPr>
            <a:spLocks noGrp="1"/>
          </p:cNvSpPr>
          <p:nvPr>
            <p:ph type="body" idx="1"/>
          </p:nvPr>
        </p:nvSpPr>
        <p:spPr/>
        <p:txBody>
          <a:bodyPr/>
          <a:lstStyle/>
          <a:p>
            <a:endParaRPr lang="en-US"/>
          </a:p>
        </p:txBody>
      </p:sp>
      <p:sp>
        <p:nvSpPr>
          <p:cNvPr id="2" name="Slide Number Placeholder 1">
            <a:extLst>
              <a:ext uri="{FF2B5EF4-FFF2-40B4-BE49-F238E27FC236}">
                <a16:creationId xmlns:a16="http://schemas.microsoft.com/office/drawing/2014/main" id="{1755AAF8-924C-8C27-FCD6-6D4991F7B1CA}"/>
              </a:ext>
            </a:extLst>
          </p:cNvPr>
          <p:cNvSpPr>
            <a:spLocks noGrp="1"/>
          </p:cNvSpPr>
          <p:nvPr>
            <p:ph type="sldNum" sz="quarter" idx="12"/>
          </p:nvPr>
        </p:nvSpPr>
        <p:spPr/>
        <p:txBody>
          <a:bodyPr/>
          <a:lstStyle/>
          <a:p>
            <a:fld id="{337805DB-AA52-4CDB-BC8E-C020D0E2C42D}" type="slidenum">
              <a:rPr lang="en-US" smtClean="0"/>
              <a:t>25</a:t>
            </a:fld>
            <a:endParaRPr lang="en-US"/>
          </a:p>
        </p:txBody>
      </p:sp>
    </p:spTree>
    <p:extLst>
      <p:ext uri="{BB962C8B-B14F-4D97-AF65-F5344CB8AC3E}">
        <p14:creationId xmlns:p14="http://schemas.microsoft.com/office/powerpoint/2010/main" val="3784884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49733-88C6-ECB9-7BB5-84784B0197D5}"/>
              </a:ext>
            </a:extLst>
          </p:cNvPr>
          <p:cNvPicPr>
            <a:picLocks noChangeAspect="1"/>
          </p:cNvPicPr>
          <p:nvPr/>
        </p:nvPicPr>
        <p:blipFill>
          <a:blip r:embed="rId2"/>
          <a:stretch>
            <a:fillRect/>
          </a:stretch>
        </p:blipFill>
        <p:spPr>
          <a:xfrm>
            <a:off x="0" y="365586"/>
            <a:ext cx="12192000" cy="6268872"/>
          </a:xfrm>
          <a:prstGeom prst="rect">
            <a:avLst/>
          </a:prstGeom>
        </p:spPr>
      </p:pic>
      <p:sp>
        <p:nvSpPr>
          <p:cNvPr id="2" name="Slide Number Placeholder 1">
            <a:extLst>
              <a:ext uri="{FF2B5EF4-FFF2-40B4-BE49-F238E27FC236}">
                <a16:creationId xmlns:a16="http://schemas.microsoft.com/office/drawing/2014/main" id="{03448070-D058-B790-9D8F-4124E0CA4BBB}"/>
              </a:ext>
            </a:extLst>
          </p:cNvPr>
          <p:cNvSpPr>
            <a:spLocks noGrp="1"/>
          </p:cNvSpPr>
          <p:nvPr>
            <p:ph type="sldNum" sz="quarter" idx="12"/>
          </p:nvPr>
        </p:nvSpPr>
        <p:spPr/>
        <p:txBody>
          <a:bodyPr/>
          <a:lstStyle/>
          <a:p>
            <a:fld id="{337805DB-AA52-4CDB-BC8E-C020D0E2C42D}" type="slidenum">
              <a:rPr lang="en-US" smtClean="0"/>
              <a:t>26</a:t>
            </a:fld>
            <a:endParaRPr lang="en-US"/>
          </a:p>
        </p:txBody>
      </p:sp>
    </p:spTree>
    <p:extLst>
      <p:ext uri="{BB962C8B-B14F-4D97-AF65-F5344CB8AC3E}">
        <p14:creationId xmlns:p14="http://schemas.microsoft.com/office/powerpoint/2010/main" val="1489950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D94AC7-1981-5E6F-28E7-A975AA36770C}"/>
              </a:ext>
            </a:extLst>
          </p:cNvPr>
          <p:cNvPicPr>
            <a:picLocks noChangeAspect="1"/>
          </p:cNvPicPr>
          <p:nvPr/>
        </p:nvPicPr>
        <p:blipFill>
          <a:blip r:embed="rId2"/>
          <a:stretch>
            <a:fillRect/>
          </a:stretch>
        </p:blipFill>
        <p:spPr>
          <a:xfrm>
            <a:off x="0" y="44693"/>
            <a:ext cx="12192000" cy="6786369"/>
          </a:xfrm>
          <a:prstGeom prst="rect">
            <a:avLst/>
          </a:prstGeom>
        </p:spPr>
      </p:pic>
      <p:sp>
        <p:nvSpPr>
          <p:cNvPr id="4" name="Rectangle 3">
            <a:extLst>
              <a:ext uri="{FF2B5EF4-FFF2-40B4-BE49-F238E27FC236}">
                <a16:creationId xmlns:a16="http://schemas.microsoft.com/office/drawing/2014/main" id="{E0C05442-C05C-CCCC-8E50-9C211DF32D1C}"/>
              </a:ext>
            </a:extLst>
          </p:cNvPr>
          <p:cNvSpPr/>
          <p:nvPr/>
        </p:nvSpPr>
        <p:spPr>
          <a:xfrm>
            <a:off x="266330" y="6303146"/>
            <a:ext cx="1890944" cy="5110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1C0736E-A784-C1F8-5295-0A479A6A4174}"/>
              </a:ext>
            </a:extLst>
          </p:cNvPr>
          <p:cNvSpPr>
            <a:spLocks noGrp="1"/>
          </p:cNvSpPr>
          <p:nvPr>
            <p:ph type="sldNum" sz="quarter" idx="12"/>
          </p:nvPr>
        </p:nvSpPr>
        <p:spPr/>
        <p:txBody>
          <a:bodyPr/>
          <a:lstStyle/>
          <a:p>
            <a:fld id="{337805DB-AA52-4CDB-BC8E-C020D0E2C42D}" type="slidenum">
              <a:rPr lang="en-US" smtClean="0"/>
              <a:t>27</a:t>
            </a:fld>
            <a:endParaRPr lang="en-US"/>
          </a:p>
        </p:txBody>
      </p:sp>
    </p:spTree>
    <p:extLst>
      <p:ext uri="{BB962C8B-B14F-4D97-AF65-F5344CB8AC3E}">
        <p14:creationId xmlns:p14="http://schemas.microsoft.com/office/powerpoint/2010/main" val="3873176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724039-828E-92B0-47ED-E368AA07A571}"/>
              </a:ext>
            </a:extLst>
          </p:cNvPr>
          <p:cNvPicPr>
            <a:picLocks noChangeAspect="1"/>
          </p:cNvPicPr>
          <p:nvPr/>
        </p:nvPicPr>
        <p:blipFill>
          <a:blip r:embed="rId2"/>
          <a:stretch>
            <a:fillRect/>
          </a:stretch>
        </p:blipFill>
        <p:spPr>
          <a:xfrm>
            <a:off x="75793" y="0"/>
            <a:ext cx="12040413" cy="6858000"/>
          </a:xfrm>
          <a:prstGeom prst="rect">
            <a:avLst/>
          </a:prstGeom>
        </p:spPr>
      </p:pic>
      <p:sp>
        <p:nvSpPr>
          <p:cNvPr id="4" name="Rectangle 3">
            <a:extLst>
              <a:ext uri="{FF2B5EF4-FFF2-40B4-BE49-F238E27FC236}">
                <a16:creationId xmlns:a16="http://schemas.microsoft.com/office/drawing/2014/main" id="{F59F6DE3-7129-68A3-F96A-FC2EE822AEC0}"/>
              </a:ext>
            </a:extLst>
          </p:cNvPr>
          <p:cNvSpPr/>
          <p:nvPr/>
        </p:nvSpPr>
        <p:spPr>
          <a:xfrm>
            <a:off x="266330" y="6196614"/>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84E73E1-815D-2DE0-5D75-3E172258F736}"/>
              </a:ext>
            </a:extLst>
          </p:cNvPr>
          <p:cNvSpPr>
            <a:spLocks noGrp="1"/>
          </p:cNvSpPr>
          <p:nvPr>
            <p:ph type="sldNum" sz="quarter" idx="12"/>
          </p:nvPr>
        </p:nvSpPr>
        <p:spPr/>
        <p:txBody>
          <a:bodyPr/>
          <a:lstStyle/>
          <a:p>
            <a:fld id="{337805DB-AA52-4CDB-BC8E-C020D0E2C42D}" type="slidenum">
              <a:rPr lang="en-US" smtClean="0"/>
              <a:t>28</a:t>
            </a:fld>
            <a:endParaRPr lang="en-US"/>
          </a:p>
        </p:txBody>
      </p:sp>
    </p:spTree>
    <p:extLst>
      <p:ext uri="{BB962C8B-B14F-4D97-AF65-F5344CB8AC3E}">
        <p14:creationId xmlns:p14="http://schemas.microsoft.com/office/powerpoint/2010/main" val="713284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A0DF7F-2CF2-949B-8688-D76EC4D1A918}"/>
              </a:ext>
            </a:extLst>
          </p:cNvPr>
          <p:cNvPicPr>
            <a:picLocks noChangeAspect="1"/>
          </p:cNvPicPr>
          <p:nvPr/>
        </p:nvPicPr>
        <p:blipFill>
          <a:blip r:embed="rId2"/>
          <a:stretch>
            <a:fillRect/>
          </a:stretch>
        </p:blipFill>
        <p:spPr>
          <a:xfrm>
            <a:off x="26891" y="-16527"/>
            <a:ext cx="12192000" cy="6845582"/>
          </a:xfrm>
          <a:prstGeom prst="rect">
            <a:avLst/>
          </a:prstGeom>
        </p:spPr>
      </p:pic>
      <p:sp>
        <p:nvSpPr>
          <p:cNvPr id="4" name="Rectangle 3">
            <a:extLst>
              <a:ext uri="{FF2B5EF4-FFF2-40B4-BE49-F238E27FC236}">
                <a16:creationId xmlns:a16="http://schemas.microsoft.com/office/drawing/2014/main" id="{5C0E8A6A-D443-3269-3B9F-8B4B517EBD61}"/>
              </a:ext>
            </a:extLst>
          </p:cNvPr>
          <p:cNvSpPr/>
          <p:nvPr/>
        </p:nvSpPr>
        <p:spPr>
          <a:xfrm>
            <a:off x="266330" y="6196614"/>
            <a:ext cx="1890944" cy="61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84AB188C-0320-B934-C5C3-221D9FF6AE79}"/>
              </a:ext>
            </a:extLst>
          </p:cNvPr>
          <p:cNvSpPr>
            <a:spLocks noGrp="1"/>
          </p:cNvSpPr>
          <p:nvPr>
            <p:ph type="sldNum" sz="quarter" idx="12"/>
          </p:nvPr>
        </p:nvSpPr>
        <p:spPr/>
        <p:txBody>
          <a:bodyPr/>
          <a:lstStyle/>
          <a:p>
            <a:fld id="{337805DB-AA52-4CDB-BC8E-C020D0E2C42D}" type="slidenum">
              <a:rPr lang="en-US" smtClean="0"/>
              <a:t>29</a:t>
            </a:fld>
            <a:endParaRPr lang="en-US"/>
          </a:p>
        </p:txBody>
      </p:sp>
    </p:spTree>
    <p:extLst>
      <p:ext uri="{BB962C8B-B14F-4D97-AF65-F5344CB8AC3E}">
        <p14:creationId xmlns:p14="http://schemas.microsoft.com/office/powerpoint/2010/main" val="1564769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C1C27-C207-06DF-80E4-7713E12C0AC9}"/>
              </a:ext>
            </a:extLst>
          </p:cNvPr>
          <p:cNvSpPr>
            <a:spLocks noGrp="1"/>
          </p:cNvSpPr>
          <p:nvPr>
            <p:ph type="title"/>
          </p:nvPr>
        </p:nvSpPr>
        <p:spPr>
          <a:xfrm>
            <a:off x="0" y="-275663"/>
            <a:ext cx="10515600" cy="1325563"/>
          </a:xfrm>
        </p:spPr>
        <p:txBody>
          <a:bodyPr>
            <a:normAutofit/>
          </a:bodyPr>
          <a:lstStyle/>
          <a:p>
            <a:r>
              <a:rPr lang="en-US" sz="3200" dirty="0">
                <a:solidFill>
                  <a:srgbClr val="FF0000"/>
                </a:solidFill>
              </a:rPr>
              <a:t>Industrial Impact</a:t>
            </a:r>
          </a:p>
        </p:txBody>
      </p:sp>
      <p:pic>
        <p:nvPicPr>
          <p:cNvPr id="6" name="Picture 5">
            <a:extLst>
              <a:ext uri="{FF2B5EF4-FFF2-40B4-BE49-F238E27FC236}">
                <a16:creationId xmlns:a16="http://schemas.microsoft.com/office/drawing/2014/main" id="{4E79214F-E254-8A6E-71FB-5D1E38C4E0B8}"/>
              </a:ext>
            </a:extLst>
          </p:cNvPr>
          <p:cNvPicPr>
            <a:picLocks noChangeAspect="1"/>
          </p:cNvPicPr>
          <p:nvPr/>
        </p:nvPicPr>
        <p:blipFill>
          <a:blip r:embed="rId3"/>
          <a:stretch>
            <a:fillRect/>
          </a:stretch>
        </p:blipFill>
        <p:spPr>
          <a:xfrm>
            <a:off x="0" y="3435561"/>
            <a:ext cx="5760720" cy="3367180"/>
          </a:xfrm>
          <a:prstGeom prst="rect">
            <a:avLst/>
          </a:prstGeom>
        </p:spPr>
      </p:pic>
      <p:pic>
        <p:nvPicPr>
          <p:cNvPr id="8" name="Picture 7">
            <a:extLst>
              <a:ext uri="{FF2B5EF4-FFF2-40B4-BE49-F238E27FC236}">
                <a16:creationId xmlns:a16="http://schemas.microsoft.com/office/drawing/2014/main" id="{4A4D3715-4824-5E45-5DF1-C261622F4A5C}"/>
              </a:ext>
            </a:extLst>
          </p:cNvPr>
          <p:cNvPicPr>
            <a:picLocks noChangeAspect="1"/>
          </p:cNvPicPr>
          <p:nvPr/>
        </p:nvPicPr>
        <p:blipFill>
          <a:blip r:embed="rId4"/>
          <a:stretch>
            <a:fillRect/>
          </a:stretch>
        </p:blipFill>
        <p:spPr>
          <a:xfrm>
            <a:off x="5964914" y="3462455"/>
            <a:ext cx="5760720" cy="3487864"/>
          </a:xfrm>
          <a:prstGeom prst="rect">
            <a:avLst/>
          </a:prstGeom>
        </p:spPr>
      </p:pic>
      <p:sp>
        <p:nvSpPr>
          <p:cNvPr id="9" name="TextBox 8">
            <a:extLst>
              <a:ext uri="{FF2B5EF4-FFF2-40B4-BE49-F238E27FC236}">
                <a16:creationId xmlns:a16="http://schemas.microsoft.com/office/drawing/2014/main" id="{DD732EA6-C6E4-172D-8528-1A2E8D8C4351}"/>
              </a:ext>
            </a:extLst>
          </p:cNvPr>
          <p:cNvSpPr txBox="1"/>
          <p:nvPr/>
        </p:nvSpPr>
        <p:spPr>
          <a:xfrm>
            <a:off x="1802914" y="786971"/>
            <a:ext cx="985013" cy="523220"/>
          </a:xfrm>
          <a:prstGeom prst="rect">
            <a:avLst/>
          </a:prstGeom>
          <a:noFill/>
        </p:spPr>
        <p:txBody>
          <a:bodyPr wrap="none" rtlCol="0">
            <a:spAutoFit/>
          </a:bodyPr>
          <a:lstStyle/>
          <a:p>
            <a:r>
              <a:rPr lang="en-US" sz="2800" b="1" dirty="0"/>
              <a:t>NOW</a:t>
            </a:r>
          </a:p>
        </p:txBody>
      </p:sp>
      <p:sp>
        <p:nvSpPr>
          <p:cNvPr id="10" name="TextBox 9">
            <a:extLst>
              <a:ext uri="{FF2B5EF4-FFF2-40B4-BE49-F238E27FC236}">
                <a16:creationId xmlns:a16="http://schemas.microsoft.com/office/drawing/2014/main" id="{F1018352-BF80-8FE7-B4DA-F1E26AA17C4B}"/>
              </a:ext>
            </a:extLst>
          </p:cNvPr>
          <p:cNvSpPr txBox="1"/>
          <p:nvPr/>
        </p:nvSpPr>
        <p:spPr>
          <a:xfrm>
            <a:off x="7772400" y="786971"/>
            <a:ext cx="1839350" cy="523220"/>
          </a:xfrm>
          <a:prstGeom prst="rect">
            <a:avLst/>
          </a:prstGeom>
          <a:noFill/>
        </p:spPr>
        <p:txBody>
          <a:bodyPr wrap="none" rtlCol="0">
            <a:spAutoFit/>
          </a:bodyPr>
          <a:lstStyle/>
          <a:p>
            <a:r>
              <a:rPr lang="en-US" sz="2800" b="1" dirty="0"/>
              <a:t>EMERGING</a:t>
            </a:r>
          </a:p>
        </p:txBody>
      </p:sp>
      <p:pic>
        <p:nvPicPr>
          <p:cNvPr id="11" name="Picture 10">
            <a:extLst>
              <a:ext uri="{FF2B5EF4-FFF2-40B4-BE49-F238E27FC236}">
                <a16:creationId xmlns:a16="http://schemas.microsoft.com/office/drawing/2014/main" id="{B274EC31-EFB0-29E5-944F-33BEF4226143}"/>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165847" y="1373364"/>
            <a:ext cx="4014544" cy="1828800"/>
          </a:xfrm>
          <a:prstGeom prst="rect">
            <a:avLst/>
          </a:prstGeom>
        </p:spPr>
      </p:pic>
      <p:pic>
        <p:nvPicPr>
          <p:cNvPr id="12" name="Picture 11">
            <a:extLst>
              <a:ext uri="{FF2B5EF4-FFF2-40B4-BE49-F238E27FC236}">
                <a16:creationId xmlns:a16="http://schemas.microsoft.com/office/drawing/2014/main" id="{E80434AC-42C2-2492-A24E-84E2F53EA957}"/>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t="-2399"/>
          <a:stretch/>
        </p:blipFill>
        <p:spPr>
          <a:xfrm>
            <a:off x="6658284" y="1373364"/>
            <a:ext cx="3496670" cy="1828800"/>
          </a:xfrm>
          <a:prstGeom prst="rect">
            <a:avLst/>
          </a:prstGeom>
        </p:spPr>
      </p:pic>
      <p:sp>
        <p:nvSpPr>
          <p:cNvPr id="15" name="TextBox 14">
            <a:extLst>
              <a:ext uri="{FF2B5EF4-FFF2-40B4-BE49-F238E27FC236}">
                <a16:creationId xmlns:a16="http://schemas.microsoft.com/office/drawing/2014/main" id="{01C01EE4-421C-F27B-CC4F-7952D603B567}"/>
              </a:ext>
            </a:extLst>
          </p:cNvPr>
          <p:cNvSpPr txBox="1"/>
          <p:nvPr/>
        </p:nvSpPr>
        <p:spPr>
          <a:xfrm flipH="1">
            <a:off x="5165259" y="2145519"/>
            <a:ext cx="1221892" cy="523220"/>
          </a:xfrm>
          <a:prstGeom prst="rect">
            <a:avLst/>
          </a:prstGeom>
          <a:noFill/>
        </p:spPr>
        <p:txBody>
          <a:bodyPr wrap="square" rtlCol="0">
            <a:spAutoFit/>
          </a:bodyPr>
          <a:lstStyle/>
          <a:p>
            <a:pPr algn="ctr"/>
            <a:r>
              <a:rPr lang="en-US" sz="2800" b="1" dirty="0"/>
              <a:t>Top 5</a:t>
            </a:r>
          </a:p>
        </p:txBody>
      </p:sp>
      <p:sp>
        <p:nvSpPr>
          <p:cNvPr id="17" name="TextBox 16">
            <a:extLst>
              <a:ext uri="{FF2B5EF4-FFF2-40B4-BE49-F238E27FC236}">
                <a16:creationId xmlns:a16="http://schemas.microsoft.com/office/drawing/2014/main" id="{CF9ABFE8-EBF9-D383-22BB-32ABCD896973}"/>
              </a:ext>
            </a:extLst>
          </p:cNvPr>
          <p:cNvSpPr txBox="1"/>
          <p:nvPr/>
        </p:nvSpPr>
        <p:spPr>
          <a:xfrm>
            <a:off x="4137978" y="5054400"/>
            <a:ext cx="2344069" cy="954107"/>
          </a:xfrm>
          <a:prstGeom prst="rect">
            <a:avLst/>
          </a:prstGeom>
          <a:noFill/>
          <a:ln>
            <a:solidFill>
              <a:schemeClr val="tx1"/>
            </a:solidFill>
          </a:ln>
        </p:spPr>
        <p:txBody>
          <a:bodyPr wrap="square">
            <a:spAutoFit/>
          </a:bodyPr>
          <a:lstStyle/>
          <a:p>
            <a:r>
              <a:rPr lang="en-US" sz="1400" dirty="0"/>
              <a:t>Commercial Products/Services= Isotope Production &amp; Transmutation (P in Si)</a:t>
            </a:r>
          </a:p>
        </p:txBody>
      </p:sp>
      <p:grpSp>
        <p:nvGrpSpPr>
          <p:cNvPr id="16" name="Group 15">
            <a:extLst>
              <a:ext uri="{FF2B5EF4-FFF2-40B4-BE49-F238E27FC236}">
                <a16:creationId xmlns:a16="http://schemas.microsoft.com/office/drawing/2014/main" id="{FE914816-8D93-CCC8-6DFE-BDD73AC771DA}"/>
              </a:ext>
            </a:extLst>
          </p:cNvPr>
          <p:cNvGrpSpPr/>
          <p:nvPr/>
        </p:nvGrpSpPr>
        <p:grpSpPr>
          <a:xfrm>
            <a:off x="6482047" y="1373364"/>
            <a:ext cx="4381011" cy="3197868"/>
            <a:chOff x="6482047" y="1373364"/>
            <a:chExt cx="4381011" cy="3197868"/>
          </a:xfrm>
        </p:grpSpPr>
        <p:cxnSp>
          <p:nvCxnSpPr>
            <p:cNvPr id="7" name="Straight Connector 6">
              <a:extLst>
                <a:ext uri="{FF2B5EF4-FFF2-40B4-BE49-F238E27FC236}">
                  <a16:creationId xmlns:a16="http://schemas.microsoft.com/office/drawing/2014/main" id="{38E7F334-4581-224E-709A-90EE7A3D8EAA}"/>
                </a:ext>
              </a:extLst>
            </p:cNvPr>
            <p:cNvCxnSpPr>
              <a:cxnSpLocks/>
            </p:cNvCxnSpPr>
            <p:nvPr/>
          </p:nvCxnSpPr>
          <p:spPr>
            <a:xfrm>
              <a:off x="6502158" y="3296952"/>
              <a:ext cx="457673" cy="12742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BAD7895-F01D-CD2B-FF81-7C848B007604}"/>
                </a:ext>
              </a:extLst>
            </p:cNvPr>
            <p:cNvCxnSpPr>
              <a:cxnSpLocks/>
            </p:cNvCxnSpPr>
            <p:nvPr/>
          </p:nvCxnSpPr>
          <p:spPr>
            <a:xfrm flipH="1">
              <a:off x="10004414" y="3317980"/>
              <a:ext cx="858644" cy="123144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25FCBBE-51BE-405E-A70C-E878E7409336}"/>
                </a:ext>
              </a:extLst>
            </p:cNvPr>
            <p:cNvSpPr/>
            <p:nvPr/>
          </p:nvSpPr>
          <p:spPr>
            <a:xfrm>
              <a:off x="6482047" y="1373364"/>
              <a:ext cx="4379241" cy="1938548"/>
            </a:xfrm>
            <a:prstGeom prst="rect">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9064B22C-F447-FA9F-16DA-1B062B71883A}"/>
              </a:ext>
            </a:extLst>
          </p:cNvPr>
          <p:cNvSpPr/>
          <p:nvPr/>
        </p:nvSpPr>
        <p:spPr>
          <a:xfrm>
            <a:off x="347313" y="1336419"/>
            <a:ext cx="4379241" cy="45694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ectangle 4">
            <a:extLst>
              <a:ext uri="{FF2B5EF4-FFF2-40B4-BE49-F238E27FC236}">
                <a16:creationId xmlns:a16="http://schemas.microsoft.com/office/drawing/2014/main" id="{4F015866-92CB-B578-CECC-AA7CBA994960}"/>
              </a:ext>
            </a:extLst>
          </p:cNvPr>
          <p:cNvSpPr/>
          <p:nvPr/>
        </p:nvSpPr>
        <p:spPr>
          <a:xfrm>
            <a:off x="6534067" y="1446995"/>
            <a:ext cx="4297680" cy="456940"/>
          </a:xfrm>
          <a:prstGeom prst="rect">
            <a:avLst/>
          </a:pr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9" name="Group 18">
            <a:extLst>
              <a:ext uri="{FF2B5EF4-FFF2-40B4-BE49-F238E27FC236}">
                <a16:creationId xmlns:a16="http://schemas.microsoft.com/office/drawing/2014/main" id="{E9C0DBF3-42ED-CEDF-9224-9E912AB4CFCF}"/>
              </a:ext>
            </a:extLst>
          </p:cNvPr>
          <p:cNvGrpSpPr/>
          <p:nvPr/>
        </p:nvGrpSpPr>
        <p:grpSpPr>
          <a:xfrm>
            <a:off x="475689" y="1373364"/>
            <a:ext cx="4381011" cy="3197868"/>
            <a:chOff x="6482047" y="1373364"/>
            <a:chExt cx="4381011" cy="3197868"/>
          </a:xfrm>
        </p:grpSpPr>
        <p:cxnSp>
          <p:nvCxnSpPr>
            <p:cNvPr id="21" name="Straight Connector 20">
              <a:extLst>
                <a:ext uri="{FF2B5EF4-FFF2-40B4-BE49-F238E27FC236}">
                  <a16:creationId xmlns:a16="http://schemas.microsoft.com/office/drawing/2014/main" id="{21240482-9D91-BCDD-69C3-C0A7CE88DA7E}"/>
                </a:ext>
              </a:extLst>
            </p:cNvPr>
            <p:cNvCxnSpPr>
              <a:cxnSpLocks/>
            </p:cNvCxnSpPr>
            <p:nvPr/>
          </p:nvCxnSpPr>
          <p:spPr>
            <a:xfrm>
              <a:off x="6502158" y="3296952"/>
              <a:ext cx="457673" cy="12742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7F2D2D8-67E8-5EEC-7DDE-F653D78FB3CC}"/>
                </a:ext>
              </a:extLst>
            </p:cNvPr>
            <p:cNvCxnSpPr>
              <a:cxnSpLocks/>
            </p:cNvCxnSpPr>
            <p:nvPr/>
          </p:nvCxnSpPr>
          <p:spPr>
            <a:xfrm flipH="1">
              <a:off x="10004414" y="3317980"/>
              <a:ext cx="858644" cy="123144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053073E-14AF-20BD-B1F3-6F9FA8B0B379}"/>
                </a:ext>
              </a:extLst>
            </p:cNvPr>
            <p:cNvSpPr/>
            <p:nvPr/>
          </p:nvSpPr>
          <p:spPr>
            <a:xfrm>
              <a:off x="6482047" y="1373364"/>
              <a:ext cx="4379241" cy="1938548"/>
            </a:xfrm>
            <a:prstGeom prst="rect">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4" name="Slide Number Placeholder 23">
            <a:extLst>
              <a:ext uri="{FF2B5EF4-FFF2-40B4-BE49-F238E27FC236}">
                <a16:creationId xmlns:a16="http://schemas.microsoft.com/office/drawing/2014/main" id="{24D2038D-3705-56AE-8D92-09645DD25989}"/>
              </a:ext>
            </a:extLst>
          </p:cNvPr>
          <p:cNvSpPr>
            <a:spLocks noGrp="1"/>
          </p:cNvSpPr>
          <p:nvPr>
            <p:ph type="sldNum" sz="quarter" idx="12"/>
          </p:nvPr>
        </p:nvSpPr>
        <p:spPr/>
        <p:txBody>
          <a:bodyPr/>
          <a:lstStyle/>
          <a:p>
            <a:fld id="{337805DB-AA52-4CDB-BC8E-C020D0E2C42D}" type="slidenum">
              <a:rPr lang="en-US" smtClean="0"/>
              <a:t>3</a:t>
            </a:fld>
            <a:endParaRPr lang="en-US"/>
          </a:p>
        </p:txBody>
      </p:sp>
    </p:spTree>
    <p:extLst>
      <p:ext uri="{BB962C8B-B14F-4D97-AF65-F5344CB8AC3E}">
        <p14:creationId xmlns:p14="http://schemas.microsoft.com/office/powerpoint/2010/main" val="1069587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B8CD59-4918-30AE-6D55-AE0AEA74D676}"/>
              </a:ext>
            </a:extLst>
          </p:cNvPr>
          <p:cNvSpPr txBox="1"/>
          <p:nvPr/>
        </p:nvSpPr>
        <p:spPr>
          <a:xfrm>
            <a:off x="1026238" y="1601057"/>
            <a:ext cx="10139523" cy="2862322"/>
          </a:xfrm>
          <a:prstGeom prst="rect">
            <a:avLst/>
          </a:prstGeom>
          <a:noFill/>
        </p:spPr>
        <p:txBody>
          <a:bodyPr wrap="square" rtlCol="0">
            <a:spAutoFit/>
          </a:bodyPr>
          <a:lstStyle/>
          <a:p>
            <a:pPr algn="ctr"/>
            <a:r>
              <a:rPr lang="en-US" sz="6000" b="1" dirty="0">
                <a:solidFill>
                  <a:srgbClr val="FF0000"/>
                </a:solidFill>
                <a:latin typeface="Arial" panose="020B0604020202020204" pitchFamily="34" charset="0"/>
                <a:cs typeface="Arial" panose="020B0604020202020204" pitchFamily="34" charset="0"/>
              </a:rPr>
              <a:t>Some NCNR Examples of Collaborations on Industrial Problems</a:t>
            </a:r>
          </a:p>
        </p:txBody>
      </p:sp>
      <p:sp>
        <p:nvSpPr>
          <p:cNvPr id="3" name="Slide Number Placeholder 2">
            <a:extLst>
              <a:ext uri="{FF2B5EF4-FFF2-40B4-BE49-F238E27FC236}">
                <a16:creationId xmlns:a16="http://schemas.microsoft.com/office/drawing/2014/main" id="{88B7F1F8-DFE0-61F1-5970-A9556924D9EF}"/>
              </a:ext>
            </a:extLst>
          </p:cNvPr>
          <p:cNvSpPr>
            <a:spLocks noGrp="1"/>
          </p:cNvSpPr>
          <p:nvPr>
            <p:ph type="sldNum" sz="quarter" idx="12"/>
          </p:nvPr>
        </p:nvSpPr>
        <p:spPr/>
        <p:txBody>
          <a:bodyPr/>
          <a:lstStyle/>
          <a:p>
            <a:fld id="{337805DB-AA52-4CDB-BC8E-C020D0E2C42D}" type="slidenum">
              <a:rPr lang="en-US" smtClean="0"/>
              <a:t>30</a:t>
            </a:fld>
            <a:endParaRPr lang="en-US"/>
          </a:p>
        </p:txBody>
      </p:sp>
    </p:spTree>
    <p:extLst>
      <p:ext uri="{BB962C8B-B14F-4D97-AF65-F5344CB8AC3E}">
        <p14:creationId xmlns:p14="http://schemas.microsoft.com/office/powerpoint/2010/main" val="2319435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32" y="89054"/>
            <a:ext cx="10972800" cy="762000"/>
          </a:xfrm>
        </p:spPr>
        <p:txBody>
          <a:bodyPr>
            <a:noAutofit/>
          </a:bodyPr>
          <a:lstStyle/>
          <a:p>
            <a:r>
              <a:rPr lang="en-US" sz="3200" dirty="0" err="1">
                <a:solidFill>
                  <a:srgbClr val="FF0000"/>
                </a:solidFill>
              </a:rPr>
              <a:t>nSoft</a:t>
            </a:r>
            <a:r>
              <a:rPr lang="en-US" sz="3200" dirty="0">
                <a:solidFill>
                  <a:srgbClr val="FF0000"/>
                </a:solidFill>
              </a:rPr>
              <a:t> Example: Direct Observation of Clusters In</a:t>
            </a:r>
            <a:br>
              <a:rPr lang="en-US" sz="3200" dirty="0">
                <a:solidFill>
                  <a:srgbClr val="FF0000"/>
                </a:solidFill>
              </a:rPr>
            </a:br>
            <a:r>
              <a:rPr lang="en-US" sz="3200" dirty="0">
                <a:solidFill>
                  <a:srgbClr val="FF0000"/>
                </a:solidFill>
              </a:rPr>
              <a:t>Concentrated Monoclonal Antibody (</a:t>
            </a:r>
            <a:r>
              <a:rPr lang="en-US" sz="3200" dirty="0" err="1">
                <a:solidFill>
                  <a:srgbClr val="FF0000"/>
                </a:solidFill>
              </a:rPr>
              <a:t>mAb</a:t>
            </a:r>
            <a:r>
              <a:rPr lang="en-US" sz="3200" dirty="0">
                <a:solidFill>
                  <a:srgbClr val="FF0000"/>
                </a:solidFill>
              </a:rPr>
              <a:t>) Solutions</a:t>
            </a:r>
          </a:p>
        </p:txBody>
      </p:sp>
      <p:sp>
        <p:nvSpPr>
          <p:cNvPr id="3" name="Rectangle 2"/>
          <p:cNvSpPr/>
          <p:nvPr/>
        </p:nvSpPr>
        <p:spPr>
          <a:xfrm>
            <a:off x="186266" y="4613745"/>
            <a:ext cx="6096000" cy="461665"/>
          </a:xfrm>
          <a:prstGeom prst="rect">
            <a:avLst/>
          </a:prstGeom>
        </p:spPr>
        <p:txBody>
          <a:bodyPr>
            <a:spAutoFit/>
          </a:bodyPr>
          <a:lstStyle/>
          <a:p>
            <a:endParaRPr lang="en-US" sz="1200" dirty="0">
              <a:solidFill>
                <a:srgbClr val="000000"/>
              </a:solidFill>
              <a:latin typeface="+mj-lt"/>
            </a:endParaRPr>
          </a:p>
          <a:p>
            <a:r>
              <a:rPr lang="en-US" sz="1200" dirty="0">
                <a:latin typeface="+mj-lt"/>
              </a:rPr>
              <a:t>. </a:t>
            </a:r>
          </a:p>
        </p:txBody>
      </p:sp>
      <p:pic>
        <p:nvPicPr>
          <p:cNvPr id="6" name="Picture 5"/>
          <p:cNvPicPr>
            <a:picLocks noChangeAspect="1"/>
          </p:cNvPicPr>
          <p:nvPr/>
        </p:nvPicPr>
        <p:blipFill>
          <a:blip r:embed="rId3"/>
          <a:stretch>
            <a:fillRect/>
          </a:stretch>
        </p:blipFill>
        <p:spPr>
          <a:xfrm>
            <a:off x="9105959" y="668866"/>
            <a:ext cx="2789188" cy="2046339"/>
          </a:xfrm>
          <a:prstGeom prst="rect">
            <a:avLst/>
          </a:prstGeom>
        </p:spPr>
      </p:pic>
      <p:sp>
        <p:nvSpPr>
          <p:cNvPr id="7" name="Rectangle 6"/>
          <p:cNvSpPr/>
          <p:nvPr/>
        </p:nvSpPr>
        <p:spPr>
          <a:xfrm>
            <a:off x="118532" y="1074890"/>
            <a:ext cx="6527801" cy="5262979"/>
          </a:xfrm>
          <a:prstGeom prst="rect">
            <a:avLst/>
          </a:prstGeom>
        </p:spPr>
        <p:txBody>
          <a:bodyPr wrap="square">
            <a:spAutoFit/>
          </a:bodyPr>
          <a:lstStyle/>
          <a:p>
            <a:r>
              <a:rPr lang="en-US" sz="1200" dirty="0"/>
              <a:t>Over the past 30-plus years the biotechnology industry has mastered protein engineering, cloning and cell culture techniques that make designing and producing therapeutic antibodies with a singular, monoclonal, specificity an exciting reality. </a:t>
            </a:r>
            <a:r>
              <a:rPr lang="en-US" sz="1200" dirty="0">
                <a:solidFill>
                  <a:srgbClr val="000000"/>
                </a:solidFill>
                <a:latin typeface="+mj-lt"/>
              </a:rPr>
              <a:t>Therapeutic monoclonal antibodies (</a:t>
            </a:r>
            <a:r>
              <a:rPr lang="en-US" sz="1200" dirty="0" err="1">
                <a:solidFill>
                  <a:srgbClr val="000000"/>
                </a:solidFill>
                <a:latin typeface="+mj-lt"/>
              </a:rPr>
              <a:t>mAb</a:t>
            </a:r>
            <a:r>
              <a:rPr lang="en-US" sz="1200" dirty="0">
                <a:solidFill>
                  <a:srgbClr val="000000"/>
                </a:solidFill>
                <a:latin typeface="+mj-lt"/>
              </a:rPr>
              <a:t>) have been found to be highly effective agents in the treatment of immunological and allergic disorders as well as malignant growths with a high level of success due to their structure specificity and low toxicity in contrast to many traditional small molecule drug options. Over 80 </a:t>
            </a:r>
            <a:r>
              <a:rPr lang="en-US" sz="1200" dirty="0" err="1">
                <a:solidFill>
                  <a:srgbClr val="000000"/>
                </a:solidFill>
                <a:latin typeface="+mj-lt"/>
              </a:rPr>
              <a:t>mAbs</a:t>
            </a:r>
            <a:r>
              <a:rPr lang="en-US" sz="1200" dirty="0">
                <a:solidFill>
                  <a:srgbClr val="000000"/>
                </a:solidFill>
                <a:latin typeface="+mj-lt"/>
              </a:rPr>
              <a:t> have been approved by the Food and Drug Administration for clinical use and several hundred are currently in development with global market value over 100 billion dollars. Because of their success and effectiveness, </a:t>
            </a:r>
            <a:r>
              <a:rPr lang="en-US" sz="1200" dirty="0" err="1">
                <a:solidFill>
                  <a:srgbClr val="000000"/>
                </a:solidFill>
                <a:latin typeface="+mj-lt"/>
              </a:rPr>
              <a:t>mAbs</a:t>
            </a:r>
            <a:r>
              <a:rPr lang="en-US" sz="1200" dirty="0">
                <a:solidFill>
                  <a:srgbClr val="000000"/>
                </a:solidFill>
                <a:latin typeface="+mj-lt"/>
              </a:rPr>
              <a:t> are one of the fastest growing therapeutic agents on the market. </a:t>
            </a:r>
          </a:p>
          <a:p>
            <a:endParaRPr lang="en-US" sz="1200" dirty="0">
              <a:solidFill>
                <a:srgbClr val="000000"/>
              </a:solidFill>
              <a:latin typeface="+mj-lt"/>
            </a:endParaRPr>
          </a:p>
          <a:p>
            <a:r>
              <a:rPr lang="en-US" sz="1200" dirty="0">
                <a:solidFill>
                  <a:srgbClr val="000000"/>
                </a:solidFill>
                <a:latin typeface="+mj-lt"/>
              </a:rPr>
              <a:t>The importance of </a:t>
            </a:r>
            <a:r>
              <a:rPr lang="en-US" sz="1200" dirty="0" err="1">
                <a:solidFill>
                  <a:srgbClr val="000000"/>
                </a:solidFill>
                <a:latin typeface="+mj-lt"/>
              </a:rPr>
              <a:t>mAb</a:t>
            </a:r>
            <a:r>
              <a:rPr lang="en-US" sz="1200" dirty="0">
                <a:solidFill>
                  <a:srgbClr val="000000"/>
                </a:solidFill>
                <a:latin typeface="+mj-lt"/>
              </a:rPr>
              <a:t>-based drugs motivates fundamental research into problems related to their manufacture and ease of clinical uses. In particular, the pharmaceutical industry is proposing to use subcutaneous injection (SC) delivery methods for some </a:t>
            </a:r>
            <a:r>
              <a:rPr lang="en-US" sz="1200" dirty="0" err="1">
                <a:solidFill>
                  <a:srgbClr val="000000"/>
                </a:solidFill>
                <a:latin typeface="+mj-lt"/>
              </a:rPr>
              <a:t>mAbs</a:t>
            </a:r>
            <a:r>
              <a:rPr lang="en-US" sz="1200" dirty="0">
                <a:solidFill>
                  <a:srgbClr val="000000"/>
                </a:solidFill>
                <a:latin typeface="+mj-lt"/>
              </a:rPr>
              <a:t> for convenience and reduced number/frequency of administrations. </a:t>
            </a:r>
          </a:p>
          <a:p>
            <a:endParaRPr lang="en-US" sz="1200" dirty="0">
              <a:solidFill>
                <a:srgbClr val="000000"/>
              </a:solidFill>
              <a:latin typeface="+mj-lt"/>
            </a:endParaRPr>
          </a:p>
          <a:p>
            <a:r>
              <a:rPr lang="en-US" sz="1200" dirty="0">
                <a:solidFill>
                  <a:srgbClr val="FF0000"/>
                </a:solidFill>
                <a:latin typeface="+mj-lt"/>
              </a:rPr>
              <a:t>Biotechnology companies are striving to produce highly concentrated ( &gt; 100 mg/mL) patient-injectable antibody solutions. Due to the increased concentration, the solution viscosity for some antibody formulations becomes too high to be able to be injected</a:t>
            </a:r>
            <a:r>
              <a:rPr lang="en-US" sz="1200" dirty="0">
                <a:latin typeface="+mj-lt"/>
              </a:rPr>
              <a:t> using the SC route. It has been believed that the unusually high viscosity of these antibody solutions are due to the formation of reversible aggregates (dynamic clusters) at high concentrations.</a:t>
            </a:r>
            <a:endParaRPr lang="en-US" sz="1200" dirty="0">
              <a:solidFill>
                <a:srgbClr val="000000"/>
              </a:solidFill>
              <a:latin typeface="+mj-lt"/>
            </a:endParaRPr>
          </a:p>
          <a:p>
            <a:endParaRPr lang="en-US" sz="1200" dirty="0">
              <a:solidFill>
                <a:srgbClr val="000000"/>
              </a:solidFill>
              <a:latin typeface="+mj-lt"/>
            </a:endParaRPr>
          </a:p>
          <a:p>
            <a:r>
              <a:rPr lang="en-US" sz="1200" dirty="0">
                <a:solidFill>
                  <a:srgbClr val="000000"/>
                </a:solidFill>
                <a:latin typeface="+mj-lt"/>
              </a:rPr>
              <a:t>However, to date, it has been difficult to </a:t>
            </a:r>
            <a:r>
              <a:rPr lang="en-US" sz="1200" dirty="0">
                <a:solidFill>
                  <a:srgbClr val="FF0000"/>
                </a:solidFill>
                <a:latin typeface="+mj-lt"/>
              </a:rPr>
              <a:t>directly observe these </a:t>
            </a:r>
            <a:r>
              <a:rPr lang="en-US" sz="1200" dirty="0" err="1">
                <a:solidFill>
                  <a:srgbClr val="FF0000"/>
                </a:solidFill>
                <a:latin typeface="+mj-lt"/>
              </a:rPr>
              <a:t>mAb</a:t>
            </a:r>
            <a:r>
              <a:rPr lang="en-US" sz="1200" dirty="0">
                <a:solidFill>
                  <a:srgbClr val="FF0000"/>
                </a:solidFill>
                <a:latin typeface="+mj-lt"/>
              </a:rPr>
              <a:t> dynamic clusters and quantitatively characterize their microstructure </a:t>
            </a:r>
            <a:r>
              <a:rPr lang="en-US" sz="1200" dirty="0">
                <a:solidFill>
                  <a:srgbClr val="000000"/>
                </a:solidFill>
                <a:latin typeface="+mj-lt"/>
              </a:rPr>
              <a:t>in crowded environments. Here, we combine the methods of small-angle neutron/x-ray scattering (SANS/ SAXS), neutron spin echo (NSE) to conclusively identify the formation of dynamic clusters in highly concentrated and viscous </a:t>
            </a:r>
            <a:r>
              <a:rPr lang="en-US" sz="1200" dirty="0" err="1">
                <a:solidFill>
                  <a:srgbClr val="000000"/>
                </a:solidFill>
                <a:latin typeface="+mj-lt"/>
              </a:rPr>
              <a:t>mAb</a:t>
            </a:r>
            <a:r>
              <a:rPr lang="en-US" sz="1200" dirty="0">
                <a:solidFill>
                  <a:srgbClr val="000000"/>
                </a:solidFill>
                <a:latin typeface="+mj-lt"/>
              </a:rPr>
              <a:t> solutions. In particular, NSE allows the estimation of the hydrodynamic radius and characterization of the dynamic properties in concentrated solutions. </a:t>
            </a:r>
            <a:endParaRPr lang="en-US" sz="1200" dirty="0">
              <a:latin typeface="+mj-lt"/>
            </a:endParaRPr>
          </a:p>
        </p:txBody>
      </p:sp>
      <p:pic>
        <p:nvPicPr>
          <p:cNvPr id="9" name="Picture 8"/>
          <p:cNvPicPr>
            <a:picLocks noChangeAspect="1"/>
          </p:cNvPicPr>
          <p:nvPr/>
        </p:nvPicPr>
        <p:blipFill>
          <a:blip r:embed="rId4"/>
          <a:stretch>
            <a:fillRect/>
          </a:stretch>
        </p:blipFill>
        <p:spPr>
          <a:xfrm>
            <a:off x="8088954" y="3759201"/>
            <a:ext cx="4083105" cy="3098799"/>
          </a:xfrm>
          <a:prstGeom prst="rect">
            <a:avLst/>
          </a:prstGeom>
        </p:spPr>
      </p:pic>
      <p:grpSp>
        <p:nvGrpSpPr>
          <p:cNvPr id="16" name="Group 15"/>
          <p:cNvGrpSpPr/>
          <p:nvPr/>
        </p:nvGrpSpPr>
        <p:grpSpPr>
          <a:xfrm>
            <a:off x="6632192" y="1142999"/>
            <a:ext cx="2592083" cy="2659445"/>
            <a:chOff x="5184393" y="1134532"/>
            <a:chExt cx="2592083" cy="2659445"/>
          </a:xfrm>
        </p:grpSpPr>
        <p:grpSp>
          <p:nvGrpSpPr>
            <p:cNvPr id="11" name="Group 10"/>
            <p:cNvGrpSpPr>
              <a:grpSpLocks/>
            </p:cNvGrpSpPr>
            <p:nvPr/>
          </p:nvGrpSpPr>
          <p:grpSpPr bwMode="auto">
            <a:xfrm>
              <a:off x="5453248" y="1134532"/>
              <a:ext cx="2198075" cy="2333817"/>
              <a:chOff x="209" y="768"/>
              <a:chExt cx="3046" cy="2664"/>
            </a:xfrm>
          </p:grpSpPr>
          <p:pic>
            <p:nvPicPr>
              <p:cNvPr id="13" name="Picture 12" descr="Photograph of NCNR's Neutron Spin Echo Spectrometer (NSE)"/>
              <p:cNvPicPr>
                <a:picLocks noChangeAspect="1" noChangeArrowheads="1"/>
              </p:cNvPicPr>
              <p:nvPr/>
            </p:nvPicPr>
            <p:blipFill>
              <a:blip r:embed="rId5" cstate="print"/>
              <a:srcRect/>
              <a:stretch>
                <a:fillRect/>
              </a:stretch>
            </p:blipFill>
            <p:spPr bwMode="auto">
              <a:xfrm>
                <a:off x="384" y="1296"/>
                <a:ext cx="2700" cy="2136"/>
              </a:xfrm>
              <a:prstGeom prst="rect">
                <a:avLst/>
              </a:prstGeom>
              <a:noFill/>
              <a:ln w="9525">
                <a:noFill/>
                <a:miter lim="800000"/>
                <a:headEnd/>
                <a:tailEnd/>
              </a:ln>
            </p:spPr>
          </p:pic>
          <p:sp>
            <p:nvSpPr>
              <p:cNvPr id="14" name="Text Box 29"/>
              <p:cNvSpPr txBox="1">
                <a:spLocks noChangeArrowheads="1"/>
              </p:cNvSpPr>
              <p:nvPr/>
            </p:nvSpPr>
            <p:spPr bwMode="auto">
              <a:xfrm>
                <a:off x="624" y="1008"/>
                <a:ext cx="256" cy="422"/>
              </a:xfrm>
              <a:prstGeom prst="rect">
                <a:avLst/>
              </a:prstGeom>
              <a:noFill/>
              <a:ln w="9525">
                <a:noFill/>
                <a:miter lim="800000"/>
                <a:headEnd/>
                <a:tailEnd/>
              </a:ln>
            </p:spPr>
            <p:txBody>
              <a:bodyPr wrap="none">
                <a:spAutoFit/>
              </a:bodyPr>
              <a:ls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0" hangingPunct="0"/>
                <a:endParaRPr lang="en-US" dirty="0"/>
              </a:p>
            </p:txBody>
          </p:sp>
          <p:sp>
            <p:nvSpPr>
              <p:cNvPr id="15" name="Text Box 30"/>
              <p:cNvSpPr txBox="1">
                <a:spLocks noChangeArrowheads="1"/>
              </p:cNvSpPr>
              <p:nvPr/>
            </p:nvSpPr>
            <p:spPr bwMode="auto">
              <a:xfrm>
                <a:off x="209" y="768"/>
                <a:ext cx="3046" cy="422"/>
              </a:xfrm>
              <a:prstGeom prst="rect">
                <a:avLst/>
              </a:prstGeom>
              <a:noFill/>
              <a:ln w="9525">
                <a:noFill/>
                <a:miter lim="800000"/>
                <a:headEnd/>
                <a:tailEnd/>
              </a:ln>
            </p:spPr>
            <p:txBody>
              <a:bodyPr wrap="none">
                <a:spAutoFit/>
              </a:bodyPr>
              <a:ls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0" hangingPunct="0"/>
                <a:r>
                  <a:rPr lang="en-US" dirty="0"/>
                  <a:t>Neutron Spin Echo</a:t>
                </a:r>
              </a:p>
            </p:txBody>
          </p:sp>
        </p:grpSp>
        <p:sp>
          <p:nvSpPr>
            <p:cNvPr id="12" name="Text Box 31"/>
            <p:cNvSpPr txBox="1">
              <a:spLocks noChangeArrowheads="1"/>
            </p:cNvSpPr>
            <p:nvPr/>
          </p:nvSpPr>
          <p:spPr bwMode="auto">
            <a:xfrm>
              <a:off x="5184393" y="3517143"/>
              <a:ext cx="2592083" cy="276834"/>
            </a:xfrm>
            <a:prstGeom prst="rect">
              <a:avLst/>
            </a:prstGeom>
            <a:noFill/>
            <a:ln w="9525">
              <a:noFill/>
              <a:miter lim="800000"/>
              <a:headEnd/>
              <a:tailEnd/>
            </a:ln>
          </p:spPr>
          <p:txBody>
            <a:bodyPr wrap="none">
              <a:spAutoFit/>
            </a:bodyPr>
            <a:ls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eaLnBrk="0" hangingPunct="0"/>
              <a:r>
                <a:rPr lang="en-US" sz="1200" dirty="0"/>
                <a:t>Dynamic range: a few </a:t>
              </a:r>
              <a:r>
                <a:rPr lang="en-US" sz="1200" dirty="0" err="1"/>
                <a:t>ps</a:t>
              </a:r>
              <a:r>
                <a:rPr lang="en-US" sz="1200" dirty="0"/>
                <a:t> to 100 ns</a:t>
              </a:r>
            </a:p>
          </p:txBody>
        </p:sp>
      </p:grpSp>
      <p:sp>
        <p:nvSpPr>
          <p:cNvPr id="17" name="TextBox 16"/>
          <p:cNvSpPr txBox="1"/>
          <p:nvPr/>
        </p:nvSpPr>
        <p:spPr>
          <a:xfrm>
            <a:off x="1481584" y="6184612"/>
            <a:ext cx="6214534" cy="584775"/>
          </a:xfrm>
          <a:prstGeom prst="rect">
            <a:avLst/>
          </a:prstGeom>
          <a:noFill/>
        </p:spPr>
        <p:txBody>
          <a:bodyPr wrap="square" rtlCol="0">
            <a:spAutoFit/>
          </a:bodyPr>
          <a:lstStyle/>
          <a:p>
            <a:r>
              <a:rPr lang="en-US" sz="1600" dirty="0"/>
              <a:t>I. E. </a:t>
            </a:r>
            <a:r>
              <a:rPr lang="en-US" sz="1600" dirty="0" err="1"/>
              <a:t>Zarraga</a:t>
            </a:r>
            <a:r>
              <a:rPr lang="en-US" sz="1600" dirty="0"/>
              <a:t> (Genentech Inc.), E. J. Yearly (UD/NCNR), J. Curtis (NCNR) , N. J. Wagner (UD), and Y. Liu (NCNR/UD)</a:t>
            </a:r>
          </a:p>
        </p:txBody>
      </p:sp>
      <p:sp>
        <p:nvSpPr>
          <p:cNvPr id="4" name="TextBox 3">
            <a:extLst>
              <a:ext uri="{FF2B5EF4-FFF2-40B4-BE49-F238E27FC236}">
                <a16:creationId xmlns:a16="http://schemas.microsoft.com/office/drawing/2014/main" id="{95D6E220-D3E6-26B5-8349-28CB2588A829}"/>
              </a:ext>
            </a:extLst>
          </p:cNvPr>
          <p:cNvSpPr txBox="1"/>
          <p:nvPr/>
        </p:nvSpPr>
        <p:spPr>
          <a:xfrm rot="16200000">
            <a:off x="7144365" y="4752630"/>
            <a:ext cx="1980479" cy="369332"/>
          </a:xfrm>
          <a:prstGeom prst="rect">
            <a:avLst/>
          </a:prstGeom>
          <a:solidFill>
            <a:schemeClr val="bg1"/>
          </a:solidFill>
        </p:spPr>
        <p:txBody>
          <a:bodyPr wrap="none" rtlCol="0">
            <a:spAutoFit/>
          </a:bodyPr>
          <a:lstStyle/>
          <a:p>
            <a:r>
              <a:rPr lang="en-US" dirty="0"/>
              <a:t>Self-Diffusion Ratio</a:t>
            </a:r>
          </a:p>
        </p:txBody>
      </p:sp>
      <p:sp>
        <p:nvSpPr>
          <p:cNvPr id="5" name="Slide Number Placeholder 4">
            <a:extLst>
              <a:ext uri="{FF2B5EF4-FFF2-40B4-BE49-F238E27FC236}">
                <a16:creationId xmlns:a16="http://schemas.microsoft.com/office/drawing/2014/main" id="{A9976E79-7841-4D9E-D7A4-EDA022424944}"/>
              </a:ext>
            </a:extLst>
          </p:cNvPr>
          <p:cNvSpPr>
            <a:spLocks noGrp="1"/>
          </p:cNvSpPr>
          <p:nvPr>
            <p:ph type="sldNum" sz="quarter" idx="12"/>
          </p:nvPr>
        </p:nvSpPr>
        <p:spPr/>
        <p:txBody>
          <a:bodyPr/>
          <a:lstStyle/>
          <a:p>
            <a:fld id="{337805DB-AA52-4CDB-BC8E-C020D0E2C42D}" type="slidenum">
              <a:rPr lang="en-US" smtClean="0"/>
              <a:t>31</a:t>
            </a:fld>
            <a:endParaRPr lang="en-US"/>
          </a:p>
        </p:txBody>
      </p:sp>
    </p:spTree>
    <p:extLst>
      <p:ext uri="{BB962C8B-B14F-4D97-AF65-F5344CB8AC3E}">
        <p14:creationId xmlns:p14="http://schemas.microsoft.com/office/powerpoint/2010/main" val="2377762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61" y="15062"/>
            <a:ext cx="11921550" cy="762000"/>
          </a:xfrm>
        </p:spPr>
        <p:txBody>
          <a:bodyPr>
            <a:normAutofit/>
          </a:bodyPr>
          <a:lstStyle/>
          <a:p>
            <a:r>
              <a:rPr lang="en-US" sz="3200" dirty="0" err="1">
                <a:solidFill>
                  <a:srgbClr val="FF0000"/>
                </a:solidFill>
              </a:rPr>
              <a:t>Rheo</a:t>
            </a:r>
            <a:r>
              <a:rPr lang="en-US" sz="3200" dirty="0">
                <a:solidFill>
                  <a:srgbClr val="FF0000"/>
                </a:solidFill>
              </a:rPr>
              <a:t>-USANS For Paint Formulation: Controlled TiO</a:t>
            </a:r>
            <a:r>
              <a:rPr lang="en-US" sz="3200" baseline="-25000" dirty="0">
                <a:solidFill>
                  <a:srgbClr val="FF0000"/>
                </a:solidFill>
              </a:rPr>
              <a:t>2</a:t>
            </a:r>
            <a:r>
              <a:rPr lang="en-US" sz="3200" dirty="0">
                <a:solidFill>
                  <a:srgbClr val="FF0000"/>
                </a:solidFill>
              </a:rPr>
              <a:t> Dispersion</a:t>
            </a:r>
            <a:endParaRPr lang="en-US" sz="3200" baseline="-25000" dirty="0">
              <a:solidFill>
                <a:srgbClr val="FF0000"/>
              </a:solidFill>
            </a:endParaRPr>
          </a:p>
        </p:txBody>
      </p:sp>
      <p:sp>
        <p:nvSpPr>
          <p:cNvPr id="11" name="Rectangle 10"/>
          <p:cNvSpPr/>
          <p:nvPr/>
        </p:nvSpPr>
        <p:spPr>
          <a:xfrm>
            <a:off x="143933" y="554323"/>
            <a:ext cx="4622800" cy="2492990"/>
          </a:xfrm>
          <a:prstGeom prst="rect">
            <a:avLst/>
          </a:prstGeom>
        </p:spPr>
        <p:txBody>
          <a:bodyPr wrap="square">
            <a:spAutoFit/>
          </a:bodyPr>
          <a:lstStyle/>
          <a:p>
            <a:endParaRPr lang="en-US" sz="1200" dirty="0">
              <a:solidFill>
                <a:srgbClr val="000000"/>
              </a:solidFill>
              <a:latin typeface="+mj-lt"/>
            </a:endParaRPr>
          </a:p>
          <a:p>
            <a:r>
              <a:rPr lang="en-US" sz="1200" dirty="0">
                <a:latin typeface="+mj-lt"/>
              </a:rPr>
              <a:t>A commercial paint exhibits a desired viscosity profile over shear rates from ≈10</a:t>
            </a:r>
            <a:r>
              <a:rPr lang="en-US" sz="1200" baseline="30000" dirty="0">
                <a:latin typeface="+mj-lt"/>
              </a:rPr>
              <a:t>-5</a:t>
            </a:r>
            <a:r>
              <a:rPr lang="en-US" sz="1200" dirty="0">
                <a:latin typeface="+mj-lt"/>
              </a:rPr>
              <a:t> s</a:t>
            </a:r>
            <a:r>
              <a:rPr lang="en-US" sz="1200" baseline="30000" dirty="0">
                <a:latin typeface="+mj-lt"/>
              </a:rPr>
              <a:t>-1</a:t>
            </a:r>
            <a:r>
              <a:rPr lang="en-US" sz="1200" dirty="0">
                <a:latin typeface="+mj-lt"/>
              </a:rPr>
              <a:t> for settling to &gt; 10</a:t>
            </a:r>
            <a:r>
              <a:rPr lang="en-US" sz="1200" baseline="30000" dirty="0">
                <a:latin typeface="+mj-lt"/>
              </a:rPr>
              <a:t>4</a:t>
            </a:r>
            <a:r>
              <a:rPr lang="en-US" sz="1200" dirty="0">
                <a:latin typeface="+mj-lt"/>
              </a:rPr>
              <a:t> s</a:t>
            </a:r>
            <a:r>
              <a:rPr lang="en-US" sz="1200" baseline="30000" dirty="0">
                <a:latin typeface="+mj-lt"/>
              </a:rPr>
              <a:t>-1</a:t>
            </a:r>
            <a:r>
              <a:rPr lang="en-US" sz="1200" dirty="0">
                <a:latin typeface="+mj-lt"/>
              </a:rPr>
              <a:t> for brushing, rolling, and spray applications. In general, the composition and chemistry govern the formulation microstructure. Due to formulation complexity, a full understanding of the fundamentals of paint rheology is still somewhat elusive but has been attributed to changes in the flow-induced hierarchical structure existing in the paint. In this work, we have utilized ultra small-angle neutron scattering under shear (</a:t>
            </a:r>
            <a:r>
              <a:rPr lang="en-US" sz="1200" dirty="0" err="1">
                <a:latin typeface="+mj-lt"/>
              </a:rPr>
              <a:t>rheo</a:t>
            </a:r>
            <a:r>
              <a:rPr lang="en-US" sz="1200" dirty="0">
                <a:latin typeface="+mj-lt"/>
              </a:rPr>
              <a:t>-USANS) to study structural evolution of paints. Employing the structural parameters obtained from the scattering data, we developed an elementary viscosity expression that demonstrated good agreement between measured and calculated flow curves. </a:t>
            </a:r>
          </a:p>
        </p:txBody>
      </p:sp>
      <p:sp>
        <p:nvSpPr>
          <p:cNvPr id="12" name="Rectangle 11"/>
          <p:cNvSpPr/>
          <p:nvPr/>
        </p:nvSpPr>
        <p:spPr>
          <a:xfrm>
            <a:off x="96092" y="2903158"/>
            <a:ext cx="4622799" cy="3046988"/>
          </a:xfrm>
          <a:prstGeom prst="rect">
            <a:avLst/>
          </a:prstGeom>
        </p:spPr>
        <p:txBody>
          <a:bodyPr wrap="square">
            <a:spAutoFit/>
          </a:bodyPr>
          <a:lstStyle/>
          <a:p>
            <a:endParaRPr lang="en-US" sz="1200" dirty="0">
              <a:solidFill>
                <a:srgbClr val="000000"/>
              </a:solidFill>
              <a:latin typeface="+mj-lt"/>
            </a:endParaRPr>
          </a:p>
          <a:p>
            <a:r>
              <a:rPr lang="en-US" sz="1200" dirty="0">
                <a:latin typeface="+mj-lt"/>
              </a:rPr>
              <a:t>In typical paint formulations, the volume fraction of solids ranges from about 15 % to 45 %, with about 5 % to 35 % of the volume being polymeric latex binders. The rest of the solids are primarily inorganic pigment particles (TiO</a:t>
            </a:r>
            <a:r>
              <a:rPr lang="en-US" sz="1200" baseline="-25000" dirty="0">
                <a:latin typeface="+mj-lt"/>
              </a:rPr>
              <a:t>2</a:t>
            </a:r>
            <a:r>
              <a:rPr lang="en-US" sz="1200" dirty="0">
                <a:latin typeface="+mj-lt"/>
              </a:rPr>
              <a:t> and extender). To achieve the desired viscosity profile over a wide shear rate range, rheology modifiers (RMs) such as </a:t>
            </a:r>
            <a:r>
              <a:rPr lang="en-US" sz="1200" dirty="0" err="1">
                <a:latin typeface="+mj-lt"/>
              </a:rPr>
              <a:t>hydrophobically</a:t>
            </a:r>
            <a:r>
              <a:rPr lang="en-US" sz="1200" dirty="0">
                <a:latin typeface="+mj-lt"/>
              </a:rPr>
              <a:t> modified ethylene oxide urethane (HEUR) polymer are widely used in the coatings industry. HEUR polymers are nonionic, associative thickeners consisting of a hydrophilic poly(ethylene oxide) (PEO) backbone and </a:t>
            </a:r>
            <a:r>
              <a:rPr lang="en-US" sz="1200" dirty="0" err="1">
                <a:latin typeface="+mj-lt"/>
              </a:rPr>
              <a:t>hydrophobes</a:t>
            </a:r>
            <a:r>
              <a:rPr lang="en-US" sz="1200" dirty="0">
                <a:latin typeface="+mj-lt"/>
              </a:rPr>
              <a:t>. </a:t>
            </a:r>
          </a:p>
          <a:p>
            <a:endParaRPr lang="en-US" sz="1200" dirty="0">
              <a:latin typeface="+mj-lt"/>
            </a:endParaRPr>
          </a:p>
          <a:p>
            <a:r>
              <a:rPr lang="en-US" sz="1200" dirty="0">
                <a:solidFill>
                  <a:srgbClr val="FF0000"/>
                </a:solidFill>
                <a:latin typeface="+mj-lt"/>
              </a:rPr>
              <a:t>Structural studies of commercially relevant paints in the wet state have been difficult to accomplish due to the opacity of the suspensions, relatively high volume fraction of solids, presence of different types of particles (e.g. latex and TiO</a:t>
            </a:r>
            <a:r>
              <a:rPr lang="en-US" sz="1200" baseline="-25000" dirty="0">
                <a:solidFill>
                  <a:srgbClr val="FF0000"/>
                </a:solidFill>
                <a:latin typeface="+mj-lt"/>
              </a:rPr>
              <a:t>2</a:t>
            </a:r>
            <a:r>
              <a:rPr lang="en-US" sz="1200" dirty="0">
                <a:solidFill>
                  <a:srgbClr val="FF0000"/>
                </a:solidFill>
                <a:latin typeface="+mj-lt"/>
              </a:rPr>
              <a:t>) and relatively large and </a:t>
            </a:r>
            <a:r>
              <a:rPr lang="en-US" sz="1200" dirty="0" err="1">
                <a:solidFill>
                  <a:srgbClr val="FF0000"/>
                </a:solidFill>
                <a:latin typeface="+mj-lt"/>
              </a:rPr>
              <a:t>polydisperse</a:t>
            </a:r>
            <a:r>
              <a:rPr lang="en-US" sz="1200" dirty="0">
                <a:solidFill>
                  <a:srgbClr val="FF0000"/>
                </a:solidFill>
                <a:latin typeface="+mj-lt"/>
              </a:rPr>
              <a:t> particle sizes (100 nm to 10 </a:t>
            </a:r>
            <a:r>
              <a:rPr lang="en-US" sz="1200" dirty="0" err="1">
                <a:solidFill>
                  <a:srgbClr val="FF0000"/>
                </a:solidFill>
                <a:latin typeface="+mj-lt"/>
              </a:rPr>
              <a:t>μm</a:t>
            </a:r>
            <a:r>
              <a:rPr lang="en-US" sz="1200" dirty="0">
                <a:solidFill>
                  <a:srgbClr val="FF0000"/>
                </a:solidFill>
                <a:latin typeface="+mj-lt"/>
              </a:rPr>
              <a:t>). </a:t>
            </a:r>
          </a:p>
        </p:txBody>
      </p:sp>
      <p:pic>
        <p:nvPicPr>
          <p:cNvPr id="13" name="Picture 12"/>
          <p:cNvPicPr>
            <a:picLocks noChangeAspect="1"/>
          </p:cNvPicPr>
          <p:nvPr/>
        </p:nvPicPr>
        <p:blipFill>
          <a:blip r:embed="rId3"/>
          <a:stretch>
            <a:fillRect/>
          </a:stretch>
        </p:blipFill>
        <p:spPr>
          <a:xfrm>
            <a:off x="4828412" y="801401"/>
            <a:ext cx="3748321" cy="5582465"/>
          </a:xfrm>
          <a:prstGeom prst="rect">
            <a:avLst/>
          </a:prstGeom>
        </p:spPr>
      </p:pic>
      <p:pic>
        <p:nvPicPr>
          <p:cNvPr id="14" name="Picture 13"/>
          <p:cNvPicPr>
            <a:picLocks noChangeAspect="1"/>
          </p:cNvPicPr>
          <p:nvPr/>
        </p:nvPicPr>
        <p:blipFill>
          <a:blip r:embed="rId4"/>
          <a:stretch>
            <a:fillRect/>
          </a:stretch>
        </p:blipFill>
        <p:spPr>
          <a:xfrm>
            <a:off x="9056066" y="797600"/>
            <a:ext cx="2529600" cy="1825334"/>
          </a:xfrm>
          <a:prstGeom prst="rect">
            <a:avLst/>
          </a:prstGeom>
        </p:spPr>
      </p:pic>
      <p:pic>
        <p:nvPicPr>
          <p:cNvPr id="15" name="Picture 14"/>
          <p:cNvPicPr>
            <a:picLocks noChangeAspect="1"/>
          </p:cNvPicPr>
          <p:nvPr/>
        </p:nvPicPr>
        <p:blipFill>
          <a:blip r:embed="rId5"/>
          <a:stretch>
            <a:fillRect/>
          </a:stretch>
        </p:blipFill>
        <p:spPr>
          <a:xfrm>
            <a:off x="8646712" y="3402333"/>
            <a:ext cx="3280575" cy="1509600"/>
          </a:xfrm>
          <a:prstGeom prst="rect">
            <a:avLst/>
          </a:prstGeom>
        </p:spPr>
      </p:pic>
      <p:sp>
        <p:nvSpPr>
          <p:cNvPr id="3" name="Rectangle 2"/>
          <p:cNvSpPr/>
          <p:nvPr/>
        </p:nvSpPr>
        <p:spPr>
          <a:xfrm>
            <a:off x="8712199" y="5191036"/>
            <a:ext cx="3395134" cy="830997"/>
          </a:xfrm>
          <a:prstGeom prst="rect">
            <a:avLst/>
          </a:prstGeom>
        </p:spPr>
        <p:txBody>
          <a:bodyPr wrap="square">
            <a:spAutoFit/>
          </a:bodyPr>
          <a:lstStyle/>
          <a:p>
            <a:r>
              <a:rPr lang="en-US" sz="1600" dirty="0">
                <a:latin typeface="+mj-lt"/>
              </a:rPr>
              <a:t>Dow Scientists awarded the 2012 American Coatings Award, from The American Coatings Association</a:t>
            </a:r>
          </a:p>
        </p:txBody>
      </p:sp>
      <p:sp>
        <p:nvSpPr>
          <p:cNvPr id="9" name="TextBox 8"/>
          <p:cNvSpPr txBox="1"/>
          <p:nvPr/>
        </p:nvSpPr>
        <p:spPr>
          <a:xfrm>
            <a:off x="1363708" y="6115817"/>
            <a:ext cx="4368800" cy="584775"/>
          </a:xfrm>
          <a:prstGeom prst="rect">
            <a:avLst/>
          </a:prstGeom>
          <a:noFill/>
        </p:spPr>
        <p:txBody>
          <a:bodyPr wrap="square" rtlCol="0">
            <a:spAutoFit/>
          </a:bodyPr>
          <a:lstStyle/>
          <a:p>
            <a:r>
              <a:rPr lang="en-US" sz="1600" dirty="0"/>
              <a:t>A. K. Van </a:t>
            </a:r>
            <a:r>
              <a:rPr lang="en-US" sz="1600" dirty="0" err="1"/>
              <a:t>Dyk</a:t>
            </a:r>
            <a:r>
              <a:rPr lang="en-US" sz="1600" dirty="0"/>
              <a:t>, T. Chatterjee, V. V. </a:t>
            </a:r>
            <a:r>
              <a:rPr lang="en-US" sz="1600" dirty="0" err="1"/>
              <a:t>Ginzburg</a:t>
            </a:r>
            <a:r>
              <a:rPr lang="en-US" sz="1600" dirty="0"/>
              <a:t>, A. I. </a:t>
            </a:r>
            <a:r>
              <a:rPr lang="en-US" sz="1600" dirty="0" err="1"/>
              <a:t>Nakatani</a:t>
            </a:r>
            <a:r>
              <a:rPr lang="en-US" sz="1600" dirty="0"/>
              <a:t> (The Dow Chemical Company)</a:t>
            </a:r>
          </a:p>
        </p:txBody>
      </p:sp>
      <p:sp>
        <p:nvSpPr>
          <p:cNvPr id="4" name="Slide Number Placeholder 3">
            <a:extLst>
              <a:ext uri="{FF2B5EF4-FFF2-40B4-BE49-F238E27FC236}">
                <a16:creationId xmlns:a16="http://schemas.microsoft.com/office/drawing/2014/main" id="{63BD5872-D0BD-F47E-A77D-6E58A7F5163B}"/>
              </a:ext>
            </a:extLst>
          </p:cNvPr>
          <p:cNvSpPr>
            <a:spLocks noGrp="1"/>
          </p:cNvSpPr>
          <p:nvPr>
            <p:ph type="sldNum" sz="quarter" idx="12"/>
          </p:nvPr>
        </p:nvSpPr>
        <p:spPr/>
        <p:txBody>
          <a:bodyPr/>
          <a:lstStyle/>
          <a:p>
            <a:fld id="{337805DB-AA52-4CDB-BC8E-C020D0E2C42D}" type="slidenum">
              <a:rPr lang="en-US" smtClean="0"/>
              <a:t>32</a:t>
            </a:fld>
            <a:endParaRPr lang="en-US"/>
          </a:p>
        </p:txBody>
      </p:sp>
    </p:spTree>
    <p:extLst>
      <p:ext uri="{BB962C8B-B14F-4D97-AF65-F5344CB8AC3E}">
        <p14:creationId xmlns:p14="http://schemas.microsoft.com/office/powerpoint/2010/main" val="38435992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Live” Virus structure"/>
          <p:cNvSpPr txBox="1">
            <a:spLocks noGrp="1"/>
          </p:cNvSpPr>
          <p:nvPr>
            <p:ph type="title"/>
          </p:nvPr>
        </p:nvSpPr>
        <p:spPr>
          <a:xfrm>
            <a:off x="133085" y="0"/>
            <a:ext cx="7625953" cy="624086"/>
          </a:xfrm>
          <a:prstGeom prst="rect">
            <a:avLst/>
          </a:prstGeom>
        </p:spPr>
        <p:txBody>
          <a:bodyPr>
            <a:normAutofit/>
          </a:bodyPr>
          <a:lstStyle>
            <a:lvl1pPr>
              <a:defRPr sz="4000"/>
            </a:lvl1pPr>
          </a:lstStyle>
          <a:p>
            <a:r>
              <a:rPr lang="en-US" sz="3200" dirty="0">
                <a:solidFill>
                  <a:srgbClr val="FF0000"/>
                </a:solidFill>
              </a:rPr>
              <a:t>Advanced Cancer Therapies</a:t>
            </a:r>
            <a:endParaRPr sz="3200" dirty="0">
              <a:solidFill>
                <a:srgbClr val="FF0000"/>
              </a:solidFill>
            </a:endParaRPr>
          </a:p>
        </p:txBody>
      </p:sp>
      <p:pic>
        <p:nvPicPr>
          <p:cNvPr id="269" name="droppedImage.pdf" descr="droppedImage.pdf"/>
          <p:cNvPicPr>
            <a:picLocks noChangeAspect="1"/>
          </p:cNvPicPr>
          <p:nvPr/>
        </p:nvPicPr>
        <p:blipFill>
          <a:blip r:embed="rId3"/>
          <a:stretch>
            <a:fillRect/>
          </a:stretch>
        </p:blipFill>
        <p:spPr>
          <a:xfrm>
            <a:off x="10074475" y="0"/>
            <a:ext cx="1875235" cy="1898197"/>
          </a:xfrm>
          <a:prstGeom prst="rect">
            <a:avLst/>
          </a:prstGeom>
          <a:ln w="12700">
            <a:miter lim="400000"/>
          </a:ln>
        </p:spPr>
      </p:pic>
      <p:pic>
        <p:nvPicPr>
          <p:cNvPr id="271" name="droppedImage.pdf" descr="droppedImage.pdf"/>
          <p:cNvPicPr>
            <a:picLocks noChangeAspect="1"/>
          </p:cNvPicPr>
          <p:nvPr/>
        </p:nvPicPr>
        <p:blipFill>
          <a:blip r:embed="rId4"/>
          <a:stretch>
            <a:fillRect/>
          </a:stretch>
        </p:blipFill>
        <p:spPr>
          <a:xfrm>
            <a:off x="7373277" y="2579753"/>
            <a:ext cx="4208478" cy="2937868"/>
          </a:xfrm>
          <a:prstGeom prst="rect">
            <a:avLst/>
          </a:prstGeom>
          <a:ln w="12700">
            <a:miter lim="400000"/>
          </a:ln>
        </p:spPr>
      </p:pic>
      <p:sp>
        <p:nvSpPr>
          <p:cNvPr id="2" name="Rectangle 1"/>
          <p:cNvSpPr/>
          <p:nvPr/>
        </p:nvSpPr>
        <p:spPr>
          <a:xfrm>
            <a:off x="0" y="621693"/>
            <a:ext cx="6096000" cy="5078313"/>
          </a:xfrm>
          <a:prstGeom prst="rect">
            <a:avLst/>
          </a:prstGeom>
        </p:spPr>
        <p:txBody>
          <a:bodyPr>
            <a:spAutoFit/>
          </a:bodyPr>
          <a:lstStyle/>
          <a:p>
            <a:r>
              <a:rPr lang="en-US" sz="1200" dirty="0">
                <a:latin typeface="+mj-lt"/>
              </a:rPr>
              <a:t>New cancer therapies that use active viruses cannot always be studied using standard drug development practices. The NIST Center for Neutron Research user facility provides the biopharmaceutical industry with neutron scattering methods and modeling techniques to help them understand the properties of their viral drug formulations.</a:t>
            </a:r>
          </a:p>
          <a:p>
            <a:endParaRPr lang="en-US" sz="1200" dirty="0">
              <a:latin typeface="+mj-lt"/>
            </a:endParaRPr>
          </a:p>
          <a:p>
            <a:r>
              <a:rPr lang="en-US" sz="1200" dirty="0">
                <a:latin typeface="+mj-lt"/>
              </a:rPr>
              <a:t>These capabilities were recently used to shed light on properties of a new class of biomolecules, </a:t>
            </a:r>
            <a:r>
              <a:rPr lang="en-US" sz="1200" dirty="0" err="1">
                <a:latin typeface="+mj-lt"/>
              </a:rPr>
              <a:t>oncolytic</a:t>
            </a:r>
            <a:r>
              <a:rPr lang="en-US" sz="1200" dirty="0">
                <a:latin typeface="+mj-lt"/>
              </a:rPr>
              <a:t> viruses, which preferentially infect and kill cancer cells. Amgen partnered with NIST to perform studies on the first </a:t>
            </a:r>
            <a:r>
              <a:rPr lang="en-US" sz="1200" dirty="0" err="1">
                <a:latin typeface="+mj-lt"/>
              </a:rPr>
              <a:t>oncolytic</a:t>
            </a:r>
            <a:r>
              <a:rPr lang="en-US" sz="1200" dirty="0">
                <a:latin typeface="+mj-lt"/>
              </a:rPr>
              <a:t> virus (TVEC)  therapy approved by the FDA. </a:t>
            </a:r>
          </a:p>
          <a:p>
            <a:endParaRPr lang="en-US" sz="1200" dirty="0">
              <a:latin typeface="+mj-lt"/>
            </a:endParaRPr>
          </a:p>
          <a:p>
            <a:r>
              <a:rPr lang="en-US" sz="1200" dirty="0">
                <a:latin typeface="+mj-lt"/>
              </a:rPr>
              <a:t>There was concern about possible structural changes occurring within the central core of TVEC. As TVEC is a live virus particle, it was unclear how to formulate and characterize such a complicated system. With SANS and contrast variation deduce some of the structural changes of concern. </a:t>
            </a:r>
          </a:p>
          <a:p>
            <a:endParaRPr lang="en-US" sz="1200" dirty="0">
              <a:latin typeface="+mj-lt"/>
            </a:endParaRPr>
          </a:p>
          <a:p>
            <a:r>
              <a:rPr lang="en-US" sz="1200" dirty="0">
                <a:latin typeface="+mj-lt"/>
              </a:rPr>
              <a:t>With guidance on “activity” or “functionality” of the formulation by biological function assays (i.e. plaque assays … growing the virus and counting active particles), an experiment was designed to look for changes during processing, where the product undergoes several freeze-thaw steps which could potentially damage TVEC.</a:t>
            </a:r>
          </a:p>
          <a:p>
            <a:endParaRPr lang="en-US" sz="1200" dirty="0">
              <a:latin typeface="+mj-lt"/>
            </a:endParaRPr>
          </a:p>
          <a:p>
            <a:r>
              <a:rPr lang="en-US" sz="1200" dirty="0">
                <a:solidFill>
                  <a:srgbClr val="FF0000"/>
                </a:solidFill>
                <a:latin typeface="+mj-lt"/>
              </a:rPr>
              <a:t>Major structural changes of TVEC samples were observed in a protein-free formulation upon multiple freeze-thaw steps. These changes were not seen in a protein-containing formulation</a:t>
            </a:r>
          </a:p>
          <a:p>
            <a:endParaRPr lang="en-US" sz="1200" dirty="0">
              <a:latin typeface="+mj-lt"/>
            </a:endParaRPr>
          </a:p>
          <a:p>
            <a:r>
              <a:rPr lang="en-US" sz="1200" dirty="0">
                <a:latin typeface="+mj-lt"/>
              </a:rPr>
              <a:t>Contrast studies of TVEC indicate that internal structures of lipid, protein, and nucleic acid are amiable to study with SANS. Preliminary studies indicate that it is the internal structure of TVEC that changes upon freezing and thawing.</a:t>
            </a:r>
          </a:p>
          <a:p>
            <a:endParaRPr lang="en-US" sz="1200" dirty="0">
              <a:latin typeface="+mj-lt"/>
            </a:endParaRPr>
          </a:p>
          <a:p>
            <a:endParaRPr lang="en-US" sz="1200" dirty="0">
              <a:latin typeface="+mj-lt"/>
            </a:endParaRPr>
          </a:p>
        </p:txBody>
      </p:sp>
      <p:pic>
        <p:nvPicPr>
          <p:cNvPr id="19" name="Picture 1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072310" y="0"/>
            <a:ext cx="1857375" cy="1857375"/>
          </a:xfrm>
          <a:prstGeom prst="rect">
            <a:avLst/>
          </a:prstGeom>
        </p:spPr>
      </p:pic>
      <p:sp>
        <p:nvSpPr>
          <p:cNvPr id="20" name="Rectangle 19"/>
          <p:cNvSpPr/>
          <p:nvPr/>
        </p:nvSpPr>
        <p:spPr>
          <a:xfrm>
            <a:off x="6282256" y="1797890"/>
            <a:ext cx="3636554" cy="646331"/>
          </a:xfrm>
          <a:prstGeom prst="rect">
            <a:avLst/>
          </a:prstGeom>
        </p:spPr>
        <p:txBody>
          <a:bodyPr wrap="square">
            <a:spAutoFit/>
          </a:bodyPr>
          <a:lstStyle/>
          <a:p>
            <a:r>
              <a:rPr lang="en-US" dirty="0" err="1">
                <a:effectLst/>
              </a:rPr>
              <a:t>Oncolytic</a:t>
            </a:r>
            <a:r>
              <a:rPr lang="en-US" dirty="0">
                <a:effectLst/>
              </a:rPr>
              <a:t> virus particle</a:t>
            </a:r>
          </a:p>
          <a:p>
            <a:r>
              <a:rPr lang="en-US" dirty="0">
                <a:effectLst/>
              </a:rPr>
              <a:t>Credit: image courtesy of Amgen</a:t>
            </a:r>
          </a:p>
        </p:txBody>
      </p:sp>
      <p:sp>
        <p:nvSpPr>
          <p:cNvPr id="3" name="Rectangle 2"/>
          <p:cNvSpPr/>
          <p:nvPr/>
        </p:nvSpPr>
        <p:spPr>
          <a:xfrm>
            <a:off x="4419601" y="5731470"/>
            <a:ext cx="6773333" cy="830997"/>
          </a:xfrm>
          <a:prstGeom prst="rect">
            <a:avLst/>
          </a:prstGeom>
        </p:spPr>
        <p:txBody>
          <a:bodyPr wrap="square">
            <a:spAutoFit/>
          </a:bodyPr>
          <a:lstStyle/>
          <a:p>
            <a:r>
              <a:rPr lang="en-US" sz="1600" dirty="0"/>
              <a:t>Amgen acknowledges the valuable impact of small-angle neutron scattering (SANS) measurements on one of our newer virus based drugs…” Arnold </a:t>
            </a:r>
            <a:r>
              <a:rPr lang="en-US" sz="1600" dirty="0" err="1"/>
              <a:t>McAuley</a:t>
            </a:r>
            <a:r>
              <a:rPr lang="en-US" sz="1600" dirty="0"/>
              <a:t>, Amgen Senior Scientist</a:t>
            </a:r>
          </a:p>
        </p:txBody>
      </p:sp>
      <p:sp>
        <p:nvSpPr>
          <p:cNvPr id="5" name="TextBox 4"/>
          <p:cNvSpPr txBox="1"/>
          <p:nvPr/>
        </p:nvSpPr>
        <p:spPr>
          <a:xfrm>
            <a:off x="10016063" y="1964267"/>
            <a:ext cx="1967205" cy="369332"/>
          </a:xfrm>
          <a:prstGeom prst="rect">
            <a:avLst/>
          </a:prstGeom>
          <a:noFill/>
        </p:spPr>
        <p:txBody>
          <a:bodyPr wrap="none" rtlCol="0">
            <a:spAutoFit/>
          </a:bodyPr>
          <a:lstStyle/>
          <a:p>
            <a:r>
              <a:rPr lang="en-US" dirty="0"/>
              <a:t>Core-Shell Model</a:t>
            </a:r>
          </a:p>
        </p:txBody>
      </p:sp>
      <p:sp>
        <p:nvSpPr>
          <p:cNvPr id="7" name="TextBox 6"/>
          <p:cNvSpPr txBox="1"/>
          <p:nvPr/>
        </p:nvSpPr>
        <p:spPr>
          <a:xfrm>
            <a:off x="711200" y="5686215"/>
            <a:ext cx="3352800" cy="830997"/>
          </a:xfrm>
          <a:prstGeom prst="rect">
            <a:avLst/>
          </a:prstGeom>
          <a:noFill/>
        </p:spPr>
        <p:txBody>
          <a:bodyPr wrap="square" rtlCol="0">
            <a:spAutoFit/>
          </a:bodyPr>
          <a:lstStyle/>
          <a:p>
            <a:r>
              <a:rPr lang="en-US" sz="1600" dirty="0"/>
              <a:t>J. E. Curtis and S. Krueger (NIST), A. </a:t>
            </a:r>
            <a:r>
              <a:rPr lang="en-US" sz="1600" dirty="0" err="1"/>
              <a:t>McAuley</a:t>
            </a:r>
            <a:r>
              <a:rPr lang="en-US" sz="1600" dirty="0"/>
              <a:t> (Amgen)</a:t>
            </a:r>
          </a:p>
          <a:p>
            <a:endParaRPr lang="en-US" sz="1600" dirty="0"/>
          </a:p>
        </p:txBody>
      </p:sp>
      <p:sp>
        <p:nvSpPr>
          <p:cNvPr id="4" name="Slide Number Placeholder 3">
            <a:extLst>
              <a:ext uri="{FF2B5EF4-FFF2-40B4-BE49-F238E27FC236}">
                <a16:creationId xmlns:a16="http://schemas.microsoft.com/office/drawing/2014/main" id="{4838D2A4-AB3C-188C-B8E6-45A1ED869D24}"/>
              </a:ext>
            </a:extLst>
          </p:cNvPr>
          <p:cNvSpPr>
            <a:spLocks noGrp="1"/>
          </p:cNvSpPr>
          <p:nvPr>
            <p:ph type="sldNum" sz="quarter" idx="2"/>
          </p:nvPr>
        </p:nvSpPr>
        <p:spPr/>
        <p:txBody>
          <a:bodyPr/>
          <a:lstStyle/>
          <a:p>
            <a:fld id="{86CB4B4D-7CA3-9044-876B-883B54F8677D}" type="slidenum">
              <a:rPr lang="en-US" smtClean="0"/>
              <a:t>33</a:t>
            </a:fld>
            <a:endParaRPr lang="en-US"/>
          </a:p>
        </p:txBody>
      </p:sp>
    </p:spTree>
    <p:extLst>
      <p:ext uri="{BB962C8B-B14F-4D97-AF65-F5344CB8AC3E}">
        <p14:creationId xmlns:p14="http://schemas.microsoft.com/office/powerpoint/2010/main" val="233606371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19251" y="908901"/>
            <a:ext cx="8353425" cy="5334000"/>
          </a:xfrm>
        </p:spPr>
        <p:txBody>
          <a:bodyPr>
            <a:normAutofit/>
          </a:bodyPr>
          <a:lstStyle/>
          <a:p>
            <a:r>
              <a:rPr lang="en-US" sz="2000" dirty="0">
                <a:cs typeface="Arial" panose="020B0604020202020204" pitchFamily="34" charset="0"/>
              </a:rPr>
              <a:t>Bring forward more modeling techniques and software</a:t>
            </a:r>
          </a:p>
          <a:p>
            <a:r>
              <a:rPr lang="en-US" sz="2000" dirty="0">
                <a:cs typeface="Arial" panose="020B0604020202020204" pitchFamily="34" charset="0"/>
              </a:rPr>
              <a:t>Strive for increased accessibility for biotechnology</a:t>
            </a:r>
          </a:p>
          <a:p>
            <a:pPr marL="854075" lvl="2" indent="-171450"/>
            <a:r>
              <a:rPr lang="en-US" dirty="0">
                <a:cs typeface="Arial" panose="020B0604020202020204" pitchFamily="34" charset="0"/>
              </a:rPr>
              <a:t>Increased support for proprietary mode?</a:t>
            </a:r>
          </a:p>
          <a:p>
            <a:pPr marL="854075" lvl="2" indent="-171450"/>
            <a:r>
              <a:rPr lang="en-US" dirty="0">
                <a:cs typeface="Arial" panose="020B0604020202020204" pitchFamily="34" charset="0"/>
              </a:rPr>
              <a:t>Biotech training opportunities</a:t>
            </a:r>
          </a:p>
          <a:p>
            <a:r>
              <a:rPr lang="en-US" sz="2000" dirty="0"/>
              <a:t>Coarse-grain models (where appropriate) </a:t>
            </a:r>
          </a:p>
          <a:p>
            <a:r>
              <a:rPr lang="en-US" sz="2000" dirty="0"/>
              <a:t>Hybrid approaches: neutrons plus other probes</a:t>
            </a:r>
          </a:p>
          <a:p>
            <a:r>
              <a:rPr lang="en-US" sz="2000" dirty="0"/>
              <a:t>Lower barriers to initiate modeling</a:t>
            </a:r>
          </a:p>
          <a:p>
            <a:r>
              <a:rPr lang="en-US" sz="2000" dirty="0"/>
              <a:t>Generic models to protect intellectual property</a:t>
            </a:r>
          </a:p>
          <a:p>
            <a:r>
              <a:rPr lang="en-US" sz="2000" dirty="0"/>
              <a:t>Stand alone software for internal company use</a:t>
            </a:r>
          </a:p>
          <a:p>
            <a:r>
              <a:rPr lang="en-US" sz="2000" dirty="0">
                <a:cs typeface="Arial" panose="020B0604020202020204" pitchFamily="34" charset="0"/>
              </a:rPr>
              <a:t>Mail-in SAS mode (for service fee)</a:t>
            </a:r>
          </a:p>
          <a:p>
            <a:r>
              <a:rPr lang="en-US" sz="2000" dirty="0"/>
              <a:t>Rapid processing, “batch mode” to address high-throughput screening</a:t>
            </a:r>
          </a:p>
        </p:txBody>
      </p:sp>
      <p:sp>
        <p:nvSpPr>
          <p:cNvPr id="5" name="Title 3"/>
          <p:cNvSpPr>
            <a:spLocks noGrp="1"/>
          </p:cNvSpPr>
          <p:nvPr>
            <p:ph type="title"/>
          </p:nvPr>
        </p:nvSpPr>
        <p:spPr>
          <a:xfrm>
            <a:off x="188536" y="152401"/>
            <a:ext cx="11821212" cy="954107"/>
          </a:xfrm>
        </p:spPr>
        <p:txBody>
          <a:bodyPr>
            <a:normAutofit fontScale="90000"/>
          </a:bodyPr>
          <a:lstStyle/>
          <a:p>
            <a:r>
              <a:rPr lang="en-US" sz="3200" b="1" dirty="0">
                <a:solidFill>
                  <a:srgbClr val="FF0000"/>
                </a:solidFill>
                <a:cs typeface="Arial" panose="020B0604020202020204" pitchFamily="34" charset="0"/>
              </a:rPr>
              <a:t>How Can Neutron User Facilities Increase Usage By Biotechnology Companies? </a:t>
            </a:r>
            <a:r>
              <a:rPr lang="en-US" sz="2800" dirty="0">
                <a:cs typeface="Arial" panose="020B0604020202020204" pitchFamily="34" charset="0"/>
              </a:rPr>
              <a:t>	</a:t>
            </a:r>
            <a:endParaRPr lang="en-US" dirty="0">
              <a:solidFill>
                <a:schemeClr val="accent1"/>
              </a:solidFill>
              <a:latin typeface="+mj-lt"/>
              <a:cs typeface="Arial" panose="020B0604020202020204" pitchFamily="34" charset="0"/>
            </a:endParaRPr>
          </a:p>
        </p:txBody>
      </p:sp>
      <p:pic>
        <p:nvPicPr>
          <p:cNvPr id="4" name="Picture 3">
            <a:extLst>
              <a:ext uri="{FF2B5EF4-FFF2-40B4-BE49-F238E27FC236}">
                <a16:creationId xmlns:a16="http://schemas.microsoft.com/office/drawing/2014/main" id="{35B7117D-A321-81C8-4E8E-346EEB72942C}"/>
              </a:ext>
            </a:extLst>
          </p:cNvPr>
          <p:cNvPicPr>
            <a:picLocks noChangeAspect="1"/>
          </p:cNvPicPr>
          <p:nvPr/>
        </p:nvPicPr>
        <p:blipFill>
          <a:blip r:embed="rId3"/>
          <a:stretch>
            <a:fillRect/>
          </a:stretch>
        </p:blipFill>
        <p:spPr>
          <a:xfrm>
            <a:off x="8399929" y="1943831"/>
            <a:ext cx="3185475" cy="3687534"/>
          </a:xfrm>
          <a:prstGeom prst="rect">
            <a:avLst/>
          </a:prstGeom>
        </p:spPr>
      </p:pic>
      <p:sp>
        <p:nvSpPr>
          <p:cNvPr id="7" name="TextBox 6">
            <a:extLst>
              <a:ext uri="{FF2B5EF4-FFF2-40B4-BE49-F238E27FC236}">
                <a16:creationId xmlns:a16="http://schemas.microsoft.com/office/drawing/2014/main" id="{01C22BB4-20C4-BE74-3C2F-13FB012E877F}"/>
              </a:ext>
            </a:extLst>
          </p:cNvPr>
          <p:cNvSpPr txBox="1"/>
          <p:nvPr/>
        </p:nvSpPr>
        <p:spPr>
          <a:xfrm>
            <a:off x="8580324" y="5670692"/>
            <a:ext cx="2824684" cy="646331"/>
          </a:xfrm>
          <a:prstGeom prst="rect">
            <a:avLst/>
          </a:prstGeom>
          <a:noFill/>
        </p:spPr>
        <p:txBody>
          <a:bodyPr wrap="none" rtlCol="0">
            <a:spAutoFit/>
          </a:bodyPr>
          <a:lstStyle/>
          <a:p>
            <a:r>
              <a:rPr lang="en-US" dirty="0"/>
              <a:t>Auto Formulation Lab:</a:t>
            </a:r>
          </a:p>
          <a:p>
            <a:r>
              <a:rPr lang="en-US" dirty="0"/>
              <a:t>AI meets Experiment Design</a:t>
            </a:r>
          </a:p>
        </p:txBody>
      </p:sp>
      <p:sp>
        <p:nvSpPr>
          <p:cNvPr id="8" name="Slide Number Placeholder 7">
            <a:extLst>
              <a:ext uri="{FF2B5EF4-FFF2-40B4-BE49-F238E27FC236}">
                <a16:creationId xmlns:a16="http://schemas.microsoft.com/office/drawing/2014/main" id="{28380FFA-B26E-8A06-3C0E-157A4835C09D}"/>
              </a:ext>
            </a:extLst>
          </p:cNvPr>
          <p:cNvSpPr>
            <a:spLocks noGrp="1"/>
          </p:cNvSpPr>
          <p:nvPr>
            <p:ph type="sldNum" sz="quarter" idx="12"/>
          </p:nvPr>
        </p:nvSpPr>
        <p:spPr/>
        <p:txBody>
          <a:bodyPr/>
          <a:lstStyle/>
          <a:p>
            <a:fld id="{337805DB-AA52-4CDB-BC8E-C020D0E2C42D}" type="slidenum">
              <a:rPr lang="en-US" smtClean="0"/>
              <a:pPr/>
              <a:t>34</a:t>
            </a:fld>
            <a:endParaRPr lang="en-US" b="1"/>
          </a:p>
        </p:txBody>
      </p:sp>
    </p:spTree>
    <p:extLst>
      <p:ext uri="{BB962C8B-B14F-4D97-AF65-F5344CB8AC3E}">
        <p14:creationId xmlns:p14="http://schemas.microsoft.com/office/powerpoint/2010/main" val="3217737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0B89-73D6-09B8-62B3-6EB76EA99763}"/>
              </a:ext>
            </a:extLst>
          </p:cNvPr>
          <p:cNvSpPr>
            <a:spLocks noGrp="1"/>
          </p:cNvSpPr>
          <p:nvPr>
            <p:ph type="title"/>
          </p:nvPr>
        </p:nvSpPr>
        <p:spPr>
          <a:xfrm>
            <a:off x="0" y="-19616"/>
            <a:ext cx="9592235" cy="1325563"/>
          </a:xfrm>
        </p:spPr>
        <p:txBody>
          <a:bodyPr>
            <a:normAutofit/>
          </a:bodyPr>
          <a:lstStyle/>
          <a:p>
            <a:r>
              <a:rPr lang="en-US" sz="3200" dirty="0">
                <a:solidFill>
                  <a:srgbClr val="FF0000"/>
                </a:solidFill>
              </a:rPr>
              <a:t>Neutron Research Has Yielded Substantial Impacts in Multi-Industries </a:t>
            </a:r>
          </a:p>
        </p:txBody>
      </p:sp>
      <p:sp>
        <p:nvSpPr>
          <p:cNvPr id="3" name="Slide Number Placeholder 2">
            <a:extLst>
              <a:ext uri="{FF2B5EF4-FFF2-40B4-BE49-F238E27FC236}">
                <a16:creationId xmlns:a16="http://schemas.microsoft.com/office/drawing/2014/main" id="{3ABE07CE-6E7A-562C-21D5-16F6B1743870}"/>
              </a:ext>
            </a:extLst>
          </p:cNvPr>
          <p:cNvSpPr>
            <a:spLocks noGrp="1"/>
          </p:cNvSpPr>
          <p:nvPr>
            <p:ph type="sldNum" sz="quarter" idx="12"/>
          </p:nvPr>
        </p:nvSpPr>
        <p:spPr/>
        <p:txBody>
          <a:bodyPr/>
          <a:lstStyle/>
          <a:p>
            <a:fld id="{337805DB-AA52-4CDB-BC8E-C020D0E2C42D}" type="slidenum">
              <a:rPr lang="en-US" smtClean="0"/>
              <a:t>4</a:t>
            </a:fld>
            <a:endParaRPr lang="en-US"/>
          </a:p>
        </p:txBody>
      </p:sp>
      <p:sp>
        <p:nvSpPr>
          <p:cNvPr id="6" name="TextBox 5">
            <a:extLst>
              <a:ext uri="{FF2B5EF4-FFF2-40B4-BE49-F238E27FC236}">
                <a16:creationId xmlns:a16="http://schemas.microsoft.com/office/drawing/2014/main" id="{B49C0248-0EA6-0309-3898-FACF46DB619A}"/>
              </a:ext>
            </a:extLst>
          </p:cNvPr>
          <p:cNvSpPr txBox="1"/>
          <p:nvPr/>
        </p:nvSpPr>
        <p:spPr>
          <a:xfrm>
            <a:off x="259261" y="1417320"/>
            <a:ext cx="4707384" cy="3970318"/>
          </a:xfrm>
          <a:prstGeom prst="rect">
            <a:avLst/>
          </a:prstGeom>
          <a:noFill/>
          <a:ln>
            <a:solidFill>
              <a:schemeClr val="tx1"/>
            </a:solidFill>
          </a:ln>
        </p:spPr>
        <p:txBody>
          <a:bodyPr wrap="square">
            <a:spAutoFit/>
          </a:bodyPr>
          <a:lstStyle/>
          <a:p>
            <a:r>
              <a:rPr lang="en-US" sz="2800" u="sng" dirty="0"/>
              <a:t>Four Case Studies from RTI</a:t>
            </a:r>
          </a:p>
          <a:p>
            <a:pPr marL="285750" indent="-285750">
              <a:buFont typeface="Arial" panose="020B0604020202020204" pitchFamily="34" charset="0"/>
              <a:buChar char="•"/>
            </a:pPr>
            <a:r>
              <a:rPr lang="en-US" sz="2800" dirty="0"/>
              <a:t>Computer Performance</a:t>
            </a:r>
          </a:p>
          <a:p>
            <a:pPr marL="285750" indent="-285750">
              <a:buFont typeface="Arial" panose="020B0604020202020204" pitchFamily="34" charset="0"/>
              <a:buChar char="•"/>
            </a:pPr>
            <a:r>
              <a:rPr lang="en-US" sz="2800" dirty="0"/>
              <a:t>Aerospace Safety</a:t>
            </a:r>
          </a:p>
          <a:p>
            <a:pPr marL="285750" indent="-285750">
              <a:buFont typeface="Arial" panose="020B0604020202020204" pitchFamily="34" charset="0"/>
              <a:buChar char="•"/>
            </a:pPr>
            <a:r>
              <a:rPr lang="en-US" sz="2800" dirty="0"/>
              <a:t>BioPharma </a:t>
            </a:r>
          </a:p>
          <a:p>
            <a:pPr marL="285750" indent="-285750">
              <a:buFont typeface="Arial" panose="020B0604020202020204" pitchFamily="34" charset="0"/>
              <a:buChar char="•"/>
            </a:pPr>
            <a:r>
              <a:rPr lang="en-US" sz="2800" dirty="0"/>
              <a:t>Electric Vehicles</a:t>
            </a:r>
          </a:p>
          <a:p>
            <a:endParaRPr lang="en-US" sz="2800" dirty="0"/>
          </a:p>
          <a:p>
            <a:r>
              <a:rPr lang="en-US" sz="2800" dirty="0"/>
              <a:t>Neutron scattering research facilities have generated a Net Present Value of $29.4 billion </a:t>
            </a:r>
          </a:p>
        </p:txBody>
      </p:sp>
      <p:pic>
        <p:nvPicPr>
          <p:cNvPr id="9" name="Picture 8">
            <a:extLst>
              <a:ext uri="{FF2B5EF4-FFF2-40B4-BE49-F238E27FC236}">
                <a16:creationId xmlns:a16="http://schemas.microsoft.com/office/drawing/2014/main" id="{6ECF0E3E-A881-8B4B-ECC2-5D32BFEFD5A3}"/>
              </a:ext>
            </a:extLst>
          </p:cNvPr>
          <p:cNvPicPr>
            <a:picLocks noChangeAspect="1"/>
          </p:cNvPicPr>
          <p:nvPr/>
        </p:nvPicPr>
        <p:blipFill>
          <a:blip r:embed="rId3"/>
          <a:stretch>
            <a:fillRect/>
          </a:stretch>
        </p:blipFill>
        <p:spPr>
          <a:xfrm>
            <a:off x="5526381" y="2146263"/>
            <a:ext cx="6045005" cy="3354208"/>
          </a:xfrm>
          <a:prstGeom prst="rect">
            <a:avLst/>
          </a:prstGeom>
        </p:spPr>
      </p:pic>
      <p:sp>
        <p:nvSpPr>
          <p:cNvPr id="10" name="Arrow: Right 9">
            <a:extLst>
              <a:ext uri="{FF2B5EF4-FFF2-40B4-BE49-F238E27FC236}">
                <a16:creationId xmlns:a16="http://schemas.microsoft.com/office/drawing/2014/main" id="{559177EA-EE60-36C3-C544-6FCD6B1140C6}"/>
              </a:ext>
            </a:extLst>
          </p:cNvPr>
          <p:cNvSpPr/>
          <p:nvPr/>
        </p:nvSpPr>
        <p:spPr>
          <a:xfrm>
            <a:off x="169615" y="1667601"/>
            <a:ext cx="5205478" cy="878373"/>
          </a:xfrm>
          <a:prstGeom prst="rightArrow">
            <a:avLst>
              <a:gd name="adj1" fmla="val 50000"/>
              <a:gd name="adj2" fmla="val 50000"/>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E567C2D-03ED-8871-4674-C82501E04CA4}"/>
              </a:ext>
            </a:extLst>
          </p:cNvPr>
          <p:cNvSpPr txBox="1"/>
          <p:nvPr/>
        </p:nvSpPr>
        <p:spPr>
          <a:xfrm>
            <a:off x="5526381" y="1396764"/>
            <a:ext cx="6045005" cy="646331"/>
          </a:xfrm>
          <a:prstGeom prst="rect">
            <a:avLst/>
          </a:prstGeom>
          <a:noFill/>
        </p:spPr>
        <p:txBody>
          <a:bodyPr wrap="square">
            <a:spAutoFit/>
          </a:bodyPr>
          <a:lstStyle/>
          <a:p>
            <a:r>
              <a:rPr lang="en-US" dirty="0">
                <a:latin typeface="Helvetica" panose="020B0604020202020204" pitchFamily="34" charset="0"/>
              </a:rPr>
              <a:t>P</a:t>
            </a:r>
            <a:r>
              <a:rPr lang="en-US" sz="1800" b="0" i="0" u="none" strike="noStrike" baseline="0" dirty="0">
                <a:latin typeface="Helvetica" panose="020B0604020202020204" pitchFamily="34" charset="0"/>
              </a:rPr>
              <a:t>olarized </a:t>
            </a:r>
            <a:r>
              <a:rPr lang="en-US" dirty="0">
                <a:latin typeface="Helvetica" panose="020B0604020202020204" pitchFamily="34" charset="0"/>
              </a:rPr>
              <a:t>N</a:t>
            </a:r>
            <a:r>
              <a:rPr lang="en-US" sz="1800" b="0" i="0" u="none" strike="noStrike" baseline="0" dirty="0">
                <a:latin typeface="Helvetica" panose="020B0604020202020204" pitchFamily="34" charset="0"/>
              </a:rPr>
              <a:t>eutron </a:t>
            </a:r>
            <a:r>
              <a:rPr lang="en-US" dirty="0">
                <a:latin typeface="Helvetica" panose="020B0604020202020204" pitchFamily="34" charset="0"/>
              </a:rPr>
              <a:t>R</a:t>
            </a:r>
            <a:r>
              <a:rPr lang="en-US" sz="1800" b="0" i="0" u="none" strike="noStrike" baseline="0" dirty="0">
                <a:latin typeface="Helvetica" panose="020B0604020202020204" pitchFamily="34" charset="0"/>
              </a:rPr>
              <a:t>eflectometry Studies Of Giant Magnetoresistance Materials</a:t>
            </a:r>
            <a:endParaRPr lang="en-US" dirty="0"/>
          </a:p>
        </p:txBody>
      </p:sp>
      <p:sp>
        <p:nvSpPr>
          <p:cNvPr id="14" name="Rectangle 13">
            <a:extLst>
              <a:ext uri="{FF2B5EF4-FFF2-40B4-BE49-F238E27FC236}">
                <a16:creationId xmlns:a16="http://schemas.microsoft.com/office/drawing/2014/main" id="{803C854B-F0E5-2490-380E-A16AD4DF8F4C}"/>
              </a:ext>
            </a:extLst>
          </p:cNvPr>
          <p:cNvSpPr/>
          <p:nvPr/>
        </p:nvSpPr>
        <p:spPr>
          <a:xfrm>
            <a:off x="5375092" y="1396764"/>
            <a:ext cx="6282159" cy="4206240"/>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077529B-A018-0E47-9271-DAFFED731BA7}"/>
              </a:ext>
            </a:extLst>
          </p:cNvPr>
          <p:cNvSpPr txBox="1"/>
          <p:nvPr/>
        </p:nvSpPr>
        <p:spPr>
          <a:xfrm>
            <a:off x="5447179" y="2006578"/>
            <a:ext cx="4624668" cy="369332"/>
          </a:xfrm>
          <a:prstGeom prst="rect">
            <a:avLst/>
          </a:prstGeom>
          <a:solidFill>
            <a:schemeClr val="bg1"/>
          </a:solidFill>
        </p:spPr>
        <p:txBody>
          <a:bodyPr wrap="square" rtlCol="0">
            <a:spAutoFit/>
          </a:bodyPr>
          <a:lstStyle/>
          <a:p>
            <a:r>
              <a:rPr lang="en-US" dirty="0"/>
              <a:t>Average Hard Drive Price per GB</a:t>
            </a:r>
          </a:p>
        </p:txBody>
      </p:sp>
      <p:sp>
        <p:nvSpPr>
          <p:cNvPr id="7" name="TextBox 6">
            <a:extLst>
              <a:ext uri="{FF2B5EF4-FFF2-40B4-BE49-F238E27FC236}">
                <a16:creationId xmlns:a16="http://schemas.microsoft.com/office/drawing/2014/main" id="{A82AA64D-F387-8DF1-2CDE-0E342C546E47}"/>
              </a:ext>
            </a:extLst>
          </p:cNvPr>
          <p:cNvSpPr txBox="1"/>
          <p:nvPr/>
        </p:nvSpPr>
        <p:spPr>
          <a:xfrm>
            <a:off x="5431704" y="2484539"/>
            <a:ext cx="640080" cy="2677656"/>
          </a:xfrm>
          <a:prstGeom prst="rect">
            <a:avLst/>
          </a:prstGeom>
          <a:solidFill>
            <a:schemeClr val="bg1"/>
          </a:solidFill>
        </p:spPr>
        <p:txBody>
          <a:bodyPr wrap="square" rtlCol="0">
            <a:spAutoFit/>
          </a:bodyPr>
          <a:lstStyle/>
          <a:p>
            <a:pPr algn="r"/>
            <a:r>
              <a:rPr lang="en-US" sz="1400" dirty="0"/>
              <a:t>$5000</a:t>
            </a:r>
          </a:p>
          <a:p>
            <a:pPr algn="r"/>
            <a:endParaRPr lang="en-US" sz="1400" dirty="0"/>
          </a:p>
          <a:p>
            <a:pPr algn="r"/>
            <a:endParaRPr lang="en-US" sz="1400" dirty="0"/>
          </a:p>
          <a:p>
            <a:pPr algn="r"/>
            <a:endParaRPr lang="en-US" sz="1400" dirty="0"/>
          </a:p>
          <a:p>
            <a:pPr algn="r"/>
            <a:endParaRPr lang="en-US" sz="1400" dirty="0"/>
          </a:p>
          <a:p>
            <a:pPr algn="r"/>
            <a:r>
              <a:rPr lang="en-US" sz="1400" dirty="0"/>
              <a:t>$2500</a:t>
            </a:r>
          </a:p>
          <a:p>
            <a:pPr algn="r"/>
            <a:endParaRPr lang="en-US" sz="1400" dirty="0"/>
          </a:p>
          <a:p>
            <a:pPr algn="r"/>
            <a:endParaRPr lang="en-US" sz="1400" dirty="0"/>
          </a:p>
          <a:p>
            <a:pPr algn="r"/>
            <a:endParaRPr lang="en-US" sz="1400" dirty="0"/>
          </a:p>
          <a:p>
            <a:pPr algn="r"/>
            <a:endParaRPr lang="en-US" sz="1400" dirty="0"/>
          </a:p>
          <a:p>
            <a:pPr algn="r"/>
            <a:endParaRPr lang="en-US" sz="1400" dirty="0"/>
          </a:p>
          <a:p>
            <a:pPr algn="r"/>
            <a:r>
              <a:rPr lang="en-US" sz="1400" dirty="0"/>
              <a:t>$0</a:t>
            </a:r>
          </a:p>
        </p:txBody>
      </p:sp>
      <p:sp>
        <p:nvSpPr>
          <p:cNvPr id="8" name="TextBox 7">
            <a:extLst>
              <a:ext uri="{FF2B5EF4-FFF2-40B4-BE49-F238E27FC236}">
                <a16:creationId xmlns:a16="http://schemas.microsoft.com/office/drawing/2014/main" id="{94A79336-809D-8C19-61E4-1257C490E990}"/>
              </a:ext>
            </a:extLst>
          </p:cNvPr>
          <p:cNvSpPr txBox="1"/>
          <p:nvPr/>
        </p:nvSpPr>
        <p:spPr>
          <a:xfrm rot="16200000">
            <a:off x="8471647" y="2668729"/>
            <a:ext cx="457200" cy="5303520"/>
          </a:xfrm>
          <a:prstGeom prst="rect">
            <a:avLst/>
          </a:prstGeom>
          <a:solidFill>
            <a:schemeClr val="bg1"/>
          </a:solidFill>
        </p:spPr>
        <p:txBody>
          <a:bodyPr wrap="none" rtlCol="0">
            <a:spAutoFit/>
          </a:bodyPr>
          <a:lstStyle/>
          <a:p>
            <a:r>
              <a:rPr lang="en-US" sz="1400" dirty="0"/>
              <a:t>1990</a:t>
            </a:r>
          </a:p>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2000</a:t>
            </a:r>
          </a:p>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2010</a:t>
            </a:r>
          </a:p>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2020</a:t>
            </a:r>
          </a:p>
        </p:txBody>
      </p:sp>
      <p:pic>
        <p:nvPicPr>
          <p:cNvPr id="5" name="Picture 4" descr="a history of storage cost - matt komorowski">
            <a:extLst>
              <a:ext uri="{FF2B5EF4-FFF2-40B4-BE49-F238E27FC236}">
                <a16:creationId xmlns:a16="http://schemas.microsoft.com/office/drawing/2014/main" id="{64DA961F-5B78-D976-DCBB-96349F59493E}"/>
              </a:ext>
            </a:extLst>
          </p:cNvPr>
          <p:cNvPicPr>
            <a:picLocks noChangeAspect="1"/>
          </p:cNvPicPr>
          <p:nvPr/>
        </p:nvPicPr>
        <p:blipFill>
          <a:blip r:embed="rId4"/>
          <a:stretch>
            <a:fillRect/>
          </a:stretch>
        </p:blipFill>
        <p:spPr>
          <a:xfrm>
            <a:off x="7470945" y="2652908"/>
            <a:ext cx="3736328" cy="2182115"/>
          </a:xfrm>
          <a:prstGeom prst="rect">
            <a:avLst/>
          </a:prstGeom>
        </p:spPr>
      </p:pic>
      <p:sp>
        <p:nvSpPr>
          <p:cNvPr id="12" name="TextBox 11">
            <a:extLst>
              <a:ext uri="{FF2B5EF4-FFF2-40B4-BE49-F238E27FC236}">
                <a16:creationId xmlns:a16="http://schemas.microsoft.com/office/drawing/2014/main" id="{79805B6B-2198-A73B-936A-D4A1BFCC58DC}"/>
              </a:ext>
            </a:extLst>
          </p:cNvPr>
          <p:cNvSpPr txBox="1"/>
          <p:nvPr/>
        </p:nvSpPr>
        <p:spPr>
          <a:xfrm>
            <a:off x="5375092" y="6216382"/>
            <a:ext cx="3087590" cy="369332"/>
          </a:xfrm>
          <a:prstGeom prst="rect">
            <a:avLst/>
          </a:prstGeom>
          <a:noFill/>
        </p:spPr>
        <p:txBody>
          <a:bodyPr wrap="square">
            <a:spAutoFit/>
          </a:bodyPr>
          <a:lstStyle/>
          <a:p>
            <a:r>
              <a:rPr lang="en-US" dirty="0"/>
              <a:t>https://mkomo.com/</a:t>
            </a:r>
          </a:p>
        </p:txBody>
      </p:sp>
      <p:sp>
        <p:nvSpPr>
          <p:cNvPr id="16" name="TextBox 15">
            <a:extLst>
              <a:ext uri="{FF2B5EF4-FFF2-40B4-BE49-F238E27FC236}">
                <a16:creationId xmlns:a16="http://schemas.microsoft.com/office/drawing/2014/main" id="{3A677F7C-C53E-6B60-4FB9-C2577BCCF2CB}"/>
              </a:ext>
            </a:extLst>
          </p:cNvPr>
          <p:cNvSpPr txBox="1"/>
          <p:nvPr/>
        </p:nvSpPr>
        <p:spPr>
          <a:xfrm>
            <a:off x="5348564" y="5859869"/>
            <a:ext cx="6172200" cy="369332"/>
          </a:xfrm>
          <a:prstGeom prst="rect">
            <a:avLst/>
          </a:prstGeom>
          <a:noFill/>
        </p:spPr>
        <p:txBody>
          <a:bodyPr wrap="square">
            <a:spAutoFit/>
          </a:bodyPr>
          <a:lstStyle/>
          <a:p>
            <a:r>
              <a:rPr lang="en-US" sz="1800" dirty="0"/>
              <a:t>Walsh, et al . RTI International</a:t>
            </a:r>
          </a:p>
        </p:txBody>
      </p:sp>
    </p:spTree>
    <p:extLst>
      <p:ext uri="{BB962C8B-B14F-4D97-AF65-F5344CB8AC3E}">
        <p14:creationId xmlns:p14="http://schemas.microsoft.com/office/powerpoint/2010/main" val="224478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728" y="110704"/>
            <a:ext cx="10972800" cy="529376"/>
          </a:xfrm>
          <a:prstGeom prst="rect">
            <a:avLst/>
          </a:prstGeom>
          <a:noFill/>
        </p:spPr>
        <p:txBody>
          <a:bodyPr wrap="square" lIns="36576" tIns="18288" rIns="36576" bIns="18288">
            <a:spAutoFit/>
          </a:bodyPr>
          <a:lstStyle/>
          <a:p>
            <a:pPr algn="l">
              <a:defRPr sz="3400" b="1">
                <a:solidFill>
                  <a:srgbClr val="0F172A"/>
                </a:solidFill>
                <a:latin typeface="Aptos"/>
              </a:defRPr>
            </a:pPr>
            <a:r>
              <a:rPr lang="en-US" sz="3200" dirty="0">
                <a:solidFill>
                  <a:srgbClr val="FF0000"/>
                </a:solidFill>
                <a:latin typeface="+mj-lt"/>
              </a:rPr>
              <a:t>Why Industry Needs Neutrons</a:t>
            </a:r>
          </a:p>
        </p:txBody>
      </p:sp>
      <p:sp>
        <p:nvSpPr>
          <p:cNvPr id="3" name="TextBox 2"/>
          <p:cNvSpPr txBox="1"/>
          <p:nvPr/>
        </p:nvSpPr>
        <p:spPr>
          <a:xfrm>
            <a:off x="530352" y="868680"/>
            <a:ext cx="10424160" cy="320040"/>
          </a:xfrm>
          <a:prstGeom prst="rect">
            <a:avLst/>
          </a:prstGeom>
          <a:noFill/>
        </p:spPr>
        <p:txBody>
          <a:bodyPr wrap="square" lIns="36576" tIns="18288" rIns="36576" bIns="18288">
            <a:spAutoFit/>
          </a:bodyPr>
          <a:lstStyle/>
          <a:p>
            <a:pPr algn="l">
              <a:defRPr sz="1600" b="0">
                <a:solidFill>
                  <a:srgbClr val="475569"/>
                </a:solidFill>
                <a:latin typeface="Aptos"/>
              </a:defRPr>
            </a:pPr>
            <a:r>
              <a:t>Small-angle scattering answers product questions that are hard to reach with lab characterization alone.</a:t>
            </a:r>
          </a:p>
        </p:txBody>
      </p:sp>
      <p:sp>
        <p:nvSpPr>
          <p:cNvPr id="4" name="Rounded Rectangle 3"/>
          <p:cNvSpPr/>
          <p:nvPr/>
        </p:nvSpPr>
        <p:spPr>
          <a:xfrm>
            <a:off x="548640" y="1298448"/>
            <a:ext cx="11064240" cy="658368"/>
          </a:xfrm>
          <a:prstGeom prst="roundRect">
            <a:avLst/>
          </a:prstGeom>
          <a:solidFill>
            <a:srgbClr val="E2E8F0"/>
          </a:solidFill>
          <a:ln w="12700">
            <a:solidFill>
              <a:srgbClr val="CBD5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68680" y="1417320"/>
            <a:ext cx="10287000" cy="365760"/>
          </a:xfrm>
          <a:prstGeom prst="rect">
            <a:avLst/>
          </a:prstGeom>
          <a:noFill/>
        </p:spPr>
        <p:txBody>
          <a:bodyPr wrap="square" lIns="36576" tIns="18288" rIns="36576" bIns="18288">
            <a:spAutoFit/>
          </a:bodyPr>
          <a:lstStyle/>
          <a:p>
            <a:pPr algn="ctr">
              <a:defRPr sz="1500" b="1">
                <a:solidFill>
                  <a:srgbClr val="1E40AF"/>
                </a:solidFill>
                <a:latin typeface="Aptos"/>
              </a:defRPr>
            </a:pPr>
            <a:r>
              <a:t>RTI 2024 impact signal: 372 U.S. companies • 1,565 patents • 22,808 publications • $29.4B estimated NPV</a:t>
            </a:r>
          </a:p>
        </p:txBody>
      </p:sp>
      <p:sp>
        <p:nvSpPr>
          <p:cNvPr id="6" name="Rounded Rectangle 5"/>
          <p:cNvSpPr/>
          <p:nvPr/>
        </p:nvSpPr>
        <p:spPr>
          <a:xfrm>
            <a:off x="594360" y="2176272"/>
            <a:ext cx="3246120" cy="2331720"/>
          </a:xfrm>
          <a:prstGeom prst="roundRect">
            <a:avLst/>
          </a:prstGeom>
          <a:solidFill>
            <a:srgbClr val="FFFFFF"/>
          </a:solidFill>
          <a:ln w="12700">
            <a:solidFill>
              <a:srgbClr val="CBD5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ounded Rectangle 6"/>
          <p:cNvSpPr/>
          <p:nvPr/>
        </p:nvSpPr>
        <p:spPr>
          <a:xfrm>
            <a:off x="758952" y="2395728"/>
            <a:ext cx="475488" cy="475488"/>
          </a:xfrm>
          <a:prstGeom prst="roundRect">
            <a:avLst/>
          </a:prstGeom>
          <a:solidFill>
            <a:srgbClr val="DBEAFE"/>
          </a:solidFill>
          <a:ln w="12700">
            <a:solidFill>
              <a:srgbClr val="DBEA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18388" y="2455164"/>
            <a:ext cx="365760" cy="329184"/>
          </a:xfrm>
          <a:prstGeom prst="rect">
            <a:avLst/>
          </a:prstGeom>
          <a:noFill/>
        </p:spPr>
        <p:txBody>
          <a:bodyPr wrap="square" lIns="36576" tIns="18288" rIns="36576" bIns="18288">
            <a:spAutoFit/>
          </a:bodyPr>
          <a:lstStyle/>
          <a:p>
            <a:pPr algn="ctr">
              <a:defRPr sz="1800" b="1">
                <a:solidFill>
                  <a:srgbClr val="2563EB"/>
                </a:solidFill>
                <a:latin typeface="Aptos"/>
              </a:defRPr>
            </a:pPr>
            <a:r>
              <a:t>1</a:t>
            </a:r>
          </a:p>
        </p:txBody>
      </p:sp>
      <p:sp>
        <p:nvSpPr>
          <p:cNvPr id="9" name="TextBox 8"/>
          <p:cNvSpPr txBox="1"/>
          <p:nvPr/>
        </p:nvSpPr>
        <p:spPr>
          <a:xfrm>
            <a:off x="1380744" y="2286000"/>
            <a:ext cx="2331720" cy="576072"/>
          </a:xfrm>
          <a:prstGeom prst="rect">
            <a:avLst/>
          </a:prstGeom>
          <a:noFill/>
        </p:spPr>
        <p:txBody>
          <a:bodyPr wrap="square" lIns="36576" tIns="18288" rIns="36576" bIns="18288">
            <a:spAutoFit/>
          </a:bodyPr>
          <a:lstStyle/>
          <a:p>
            <a:pPr algn="l">
              <a:defRPr sz="1700" b="1">
                <a:solidFill>
                  <a:srgbClr val="0F172A"/>
                </a:solidFill>
                <a:latin typeface="Aptos"/>
              </a:defRPr>
            </a:pPr>
            <a:r>
              <a:rPr dirty="0"/>
              <a:t>Measure the</a:t>
            </a:r>
            <a:br>
              <a:rPr dirty="0"/>
            </a:br>
            <a:r>
              <a:rPr dirty="0"/>
              <a:t>real product state</a:t>
            </a:r>
          </a:p>
        </p:txBody>
      </p:sp>
      <p:sp>
        <p:nvSpPr>
          <p:cNvPr id="10" name="TextBox 9"/>
          <p:cNvSpPr txBox="1"/>
          <p:nvPr/>
        </p:nvSpPr>
        <p:spPr>
          <a:xfrm>
            <a:off x="850392" y="2999232"/>
            <a:ext cx="2743200" cy="411480"/>
          </a:xfrm>
          <a:prstGeom prst="rect">
            <a:avLst/>
          </a:prstGeom>
          <a:noFill/>
        </p:spPr>
        <p:txBody>
          <a:bodyPr wrap="square" lIns="36576" tIns="18288" rIns="36576" bIns="18288">
            <a:spAutoFit/>
          </a:bodyPr>
          <a:lstStyle/>
          <a:p>
            <a:pPr algn="l">
              <a:defRPr sz="1100" b="1">
                <a:solidFill>
                  <a:srgbClr val="2563EB"/>
                </a:solidFill>
                <a:latin typeface="Aptos"/>
              </a:defRPr>
            </a:pPr>
            <a:r>
              <a:t>Concentrated • opaque</a:t>
            </a:r>
            <a:br/>
            <a:r>
              <a:t>multiphase • frozen • flowing</a:t>
            </a:r>
          </a:p>
        </p:txBody>
      </p:sp>
      <p:sp>
        <p:nvSpPr>
          <p:cNvPr id="11" name="TextBox 10"/>
          <p:cNvSpPr txBox="1"/>
          <p:nvPr/>
        </p:nvSpPr>
        <p:spPr>
          <a:xfrm>
            <a:off x="850392" y="3493008"/>
            <a:ext cx="2743200" cy="786384"/>
          </a:xfrm>
          <a:prstGeom prst="rect">
            <a:avLst/>
          </a:prstGeom>
          <a:noFill/>
        </p:spPr>
        <p:txBody>
          <a:bodyPr wrap="square" lIns="36576" tIns="18288" rIns="36576" bIns="18288">
            <a:spAutoFit/>
          </a:bodyPr>
          <a:lstStyle/>
          <a:p>
            <a:pPr algn="l">
              <a:defRPr sz="1150" b="0">
                <a:solidFill>
                  <a:srgbClr val="334155"/>
                </a:solidFill>
                <a:latin typeface="Aptos"/>
              </a:defRPr>
            </a:pPr>
            <a:r>
              <a:t>Neutrons penetrate sample environments and allow measurements under processing, storage, and use conditions.</a:t>
            </a:r>
          </a:p>
        </p:txBody>
      </p:sp>
      <p:sp>
        <p:nvSpPr>
          <p:cNvPr id="12" name="Rounded Rectangle 11"/>
          <p:cNvSpPr/>
          <p:nvPr/>
        </p:nvSpPr>
        <p:spPr>
          <a:xfrm>
            <a:off x="4279392" y="2176272"/>
            <a:ext cx="3246120" cy="2331720"/>
          </a:xfrm>
          <a:prstGeom prst="roundRect">
            <a:avLst/>
          </a:prstGeom>
          <a:solidFill>
            <a:srgbClr val="FFFFFF"/>
          </a:solidFill>
          <a:ln w="12700">
            <a:solidFill>
              <a:srgbClr val="CBD5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4443983" y="2395728"/>
            <a:ext cx="475488" cy="475488"/>
          </a:xfrm>
          <a:prstGeom prst="roundRect">
            <a:avLst/>
          </a:prstGeom>
          <a:solidFill>
            <a:srgbClr val="E0F2FE"/>
          </a:solidFill>
          <a:ln w="12700">
            <a:solidFill>
              <a:srgbClr val="E0F2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4503420" y="2455164"/>
            <a:ext cx="365760" cy="329184"/>
          </a:xfrm>
          <a:prstGeom prst="rect">
            <a:avLst/>
          </a:prstGeom>
          <a:noFill/>
        </p:spPr>
        <p:txBody>
          <a:bodyPr wrap="square" lIns="36576" tIns="18288" rIns="36576" bIns="18288">
            <a:spAutoFit/>
          </a:bodyPr>
          <a:lstStyle/>
          <a:p>
            <a:pPr algn="ctr">
              <a:defRPr sz="1800" b="1">
                <a:solidFill>
                  <a:srgbClr val="0284C7"/>
                </a:solidFill>
                <a:latin typeface="Aptos"/>
              </a:defRPr>
            </a:pPr>
            <a:r>
              <a:t>2</a:t>
            </a:r>
          </a:p>
        </p:txBody>
      </p:sp>
      <p:sp>
        <p:nvSpPr>
          <p:cNvPr id="15" name="TextBox 14"/>
          <p:cNvSpPr txBox="1"/>
          <p:nvPr/>
        </p:nvSpPr>
        <p:spPr>
          <a:xfrm>
            <a:off x="5065776" y="2286000"/>
            <a:ext cx="2331720" cy="576072"/>
          </a:xfrm>
          <a:prstGeom prst="rect">
            <a:avLst/>
          </a:prstGeom>
          <a:noFill/>
        </p:spPr>
        <p:txBody>
          <a:bodyPr wrap="square" lIns="36576" tIns="18288" rIns="36576" bIns="18288">
            <a:spAutoFit/>
          </a:bodyPr>
          <a:lstStyle/>
          <a:p>
            <a:pPr algn="l">
              <a:defRPr sz="1700" b="1">
                <a:solidFill>
                  <a:srgbClr val="0F172A"/>
                </a:solidFill>
                <a:latin typeface="Aptos"/>
              </a:defRPr>
            </a:pPr>
            <a:r>
              <a:t>See what other</a:t>
            </a:r>
            <a:br/>
            <a:r>
              <a:t>probes miss</a:t>
            </a:r>
          </a:p>
        </p:txBody>
      </p:sp>
      <p:sp>
        <p:nvSpPr>
          <p:cNvPr id="16" name="TextBox 15"/>
          <p:cNvSpPr txBox="1"/>
          <p:nvPr/>
        </p:nvSpPr>
        <p:spPr>
          <a:xfrm>
            <a:off x="4535424" y="2999232"/>
            <a:ext cx="2743200" cy="411480"/>
          </a:xfrm>
          <a:prstGeom prst="rect">
            <a:avLst/>
          </a:prstGeom>
          <a:noFill/>
        </p:spPr>
        <p:txBody>
          <a:bodyPr wrap="square" lIns="36576" tIns="18288" rIns="36576" bIns="18288">
            <a:spAutoFit/>
          </a:bodyPr>
          <a:lstStyle/>
          <a:p>
            <a:pPr algn="l">
              <a:defRPr sz="1100" b="1">
                <a:solidFill>
                  <a:srgbClr val="0284C7"/>
                </a:solidFill>
                <a:latin typeface="Aptos"/>
              </a:defRPr>
            </a:pPr>
            <a:r>
              <a:t>Hydrogen-rich materials</a:t>
            </a:r>
            <a:br/>
            <a:r>
              <a:t>buried interfaces • isotope contrast</a:t>
            </a:r>
          </a:p>
        </p:txBody>
      </p:sp>
      <p:sp>
        <p:nvSpPr>
          <p:cNvPr id="17" name="TextBox 16"/>
          <p:cNvSpPr txBox="1"/>
          <p:nvPr/>
        </p:nvSpPr>
        <p:spPr>
          <a:xfrm>
            <a:off x="4535424" y="3493008"/>
            <a:ext cx="2743200" cy="786384"/>
          </a:xfrm>
          <a:prstGeom prst="rect">
            <a:avLst/>
          </a:prstGeom>
          <a:noFill/>
        </p:spPr>
        <p:txBody>
          <a:bodyPr wrap="square" lIns="36576" tIns="18288" rIns="36576" bIns="18288">
            <a:spAutoFit/>
          </a:bodyPr>
          <a:lstStyle/>
          <a:p>
            <a:pPr algn="l">
              <a:defRPr sz="1150" b="0">
                <a:solidFill>
                  <a:srgbClr val="334155"/>
                </a:solidFill>
                <a:latin typeface="Aptos"/>
              </a:defRPr>
            </a:pPr>
            <a:r>
              <a:t>H₂O/D₂O contrast variation separates components and highlights soft matter, polymers, proteins, and formulation additives.</a:t>
            </a:r>
          </a:p>
        </p:txBody>
      </p:sp>
      <p:sp>
        <p:nvSpPr>
          <p:cNvPr id="18" name="Rounded Rectangle 17"/>
          <p:cNvSpPr/>
          <p:nvPr/>
        </p:nvSpPr>
        <p:spPr>
          <a:xfrm>
            <a:off x="7964424" y="2176272"/>
            <a:ext cx="3246120" cy="2331720"/>
          </a:xfrm>
          <a:prstGeom prst="roundRect">
            <a:avLst/>
          </a:prstGeom>
          <a:solidFill>
            <a:srgbClr val="FFFFFF"/>
          </a:solidFill>
          <a:ln w="12700">
            <a:solidFill>
              <a:srgbClr val="CBD5E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ounded Rectangle 18"/>
          <p:cNvSpPr/>
          <p:nvPr/>
        </p:nvSpPr>
        <p:spPr>
          <a:xfrm>
            <a:off x="8129016" y="2395728"/>
            <a:ext cx="475488" cy="475488"/>
          </a:xfrm>
          <a:prstGeom prst="roundRect">
            <a:avLst/>
          </a:prstGeom>
          <a:solidFill>
            <a:srgbClr val="DCFCE7"/>
          </a:solidFill>
          <a:ln w="12700">
            <a:solidFill>
              <a:srgbClr val="DCFCE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8188452" y="2455164"/>
            <a:ext cx="365760" cy="329184"/>
          </a:xfrm>
          <a:prstGeom prst="rect">
            <a:avLst/>
          </a:prstGeom>
          <a:noFill/>
        </p:spPr>
        <p:txBody>
          <a:bodyPr wrap="square" lIns="36576" tIns="18288" rIns="36576" bIns="18288">
            <a:spAutoFit/>
          </a:bodyPr>
          <a:lstStyle/>
          <a:p>
            <a:pPr algn="ctr">
              <a:defRPr sz="1800" b="1">
                <a:solidFill>
                  <a:srgbClr val="16A34A"/>
                </a:solidFill>
                <a:latin typeface="Aptos"/>
              </a:defRPr>
            </a:pPr>
            <a:r>
              <a:t>3</a:t>
            </a:r>
          </a:p>
        </p:txBody>
      </p:sp>
      <p:sp>
        <p:nvSpPr>
          <p:cNvPr id="21" name="TextBox 20"/>
          <p:cNvSpPr txBox="1"/>
          <p:nvPr/>
        </p:nvSpPr>
        <p:spPr>
          <a:xfrm>
            <a:off x="8750808" y="2286000"/>
            <a:ext cx="2331720" cy="576072"/>
          </a:xfrm>
          <a:prstGeom prst="rect">
            <a:avLst/>
          </a:prstGeom>
          <a:noFill/>
        </p:spPr>
        <p:txBody>
          <a:bodyPr wrap="square" lIns="36576" tIns="18288" rIns="36576" bIns="18288">
            <a:spAutoFit/>
          </a:bodyPr>
          <a:lstStyle/>
          <a:p>
            <a:pPr algn="l">
              <a:defRPr sz="1700" b="1">
                <a:solidFill>
                  <a:srgbClr val="0F172A"/>
                </a:solidFill>
                <a:latin typeface="Aptos"/>
              </a:defRPr>
            </a:pPr>
            <a:r>
              <a:t>Connect structure</a:t>
            </a:r>
            <a:br/>
            <a:r>
              <a:t>to decisions</a:t>
            </a:r>
          </a:p>
        </p:txBody>
      </p:sp>
      <p:sp>
        <p:nvSpPr>
          <p:cNvPr id="22" name="TextBox 21"/>
          <p:cNvSpPr txBox="1"/>
          <p:nvPr/>
        </p:nvSpPr>
        <p:spPr>
          <a:xfrm>
            <a:off x="8220456" y="2999232"/>
            <a:ext cx="2743200" cy="411480"/>
          </a:xfrm>
          <a:prstGeom prst="rect">
            <a:avLst/>
          </a:prstGeom>
          <a:noFill/>
        </p:spPr>
        <p:txBody>
          <a:bodyPr wrap="square" lIns="36576" tIns="18288" rIns="36576" bIns="18288">
            <a:spAutoFit/>
          </a:bodyPr>
          <a:lstStyle/>
          <a:p>
            <a:pPr algn="l">
              <a:defRPr sz="1100" b="1">
                <a:solidFill>
                  <a:srgbClr val="16A34A"/>
                </a:solidFill>
                <a:latin typeface="Aptos"/>
              </a:defRPr>
            </a:pPr>
            <a:r>
              <a:t>Formulation • stability</a:t>
            </a:r>
            <a:br/>
            <a:r>
              <a:t>processing • performance</a:t>
            </a:r>
          </a:p>
        </p:txBody>
      </p:sp>
      <p:sp>
        <p:nvSpPr>
          <p:cNvPr id="23" name="TextBox 22"/>
          <p:cNvSpPr txBox="1"/>
          <p:nvPr/>
        </p:nvSpPr>
        <p:spPr>
          <a:xfrm>
            <a:off x="8220456" y="3493008"/>
            <a:ext cx="2743200" cy="786384"/>
          </a:xfrm>
          <a:prstGeom prst="rect">
            <a:avLst/>
          </a:prstGeom>
          <a:noFill/>
        </p:spPr>
        <p:txBody>
          <a:bodyPr wrap="square" lIns="36576" tIns="18288" rIns="36576" bIns="18288">
            <a:spAutoFit/>
          </a:bodyPr>
          <a:lstStyle/>
          <a:p>
            <a:pPr algn="l">
              <a:defRPr sz="1150" b="0">
                <a:solidFill>
                  <a:srgbClr val="334155"/>
                </a:solidFill>
                <a:latin typeface="Aptos"/>
              </a:defRPr>
            </a:pPr>
            <a:r>
              <a:t>Scattering converts nanoscale/microscale structure into choices industry cares about: candidate, recipe, shelf life, and reliability.</a:t>
            </a:r>
          </a:p>
        </p:txBody>
      </p:sp>
      <p:sp>
        <p:nvSpPr>
          <p:cNvPr id="24" name="Rounded Rectangle 23"/>
          <p:cNvSpPr/>
          <p:nvPr/>
        </p:nvSpPr>
        <p:spPr>
          <a:xfrm>
            <a:off x="594360" y="4800600"/>
            <a:ext cx="11018520" cy="786384"/>
          </a:xfrm>
          <a:prstGeom prst="roundRect">
            <a:avLst/>
          </a:prstGeom>
          <a:solidFill>
            <a:srgbClr val="1E293B"/>
          </a:solidFill>
          <a:ln w="12700">
            <a:solidFill>
              <a:srgbClr val="1E293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868680" y="4928616"/>
            <a:ext cx="10424160" cy="475488"/>
          </a:xfrm>
          <a:prstGeom prst="rect">
            <a:avLst/>
          </a:prstGeom>
          <a:noFill/>
        </p:spPr>
        <p:txBody>
          <a:bodyPr wrap="square" lIns="36576" tIns="18288" rIns="36576" bIns="18288">
            <a:spAutoFit/>
          </a:bodyPr>
          <a:lstStyle/>
          <a:p>
            <a:pPr algn="ctr">
              <a:defRPr sz="1750" b="1">
                <a:solidFill>
                  <a:srgbClr val="FFFFFF"/>
                </a:solidFill>
                <a:latin typeface="Aptos"/>
              </a:defRPr>
            </a:pPr>
            <a:r>
              <a:t>Pharma is a prime target: modern drug modalities span ~1 nm to &gt;1 μm, matching the wide length-scale reach of SANS/USANS.</a:t>
            </a:r>
          </a:p>
        </p:txBody>
      </p:sp>
      <p:sp>
        <p:nvSpPr>
          <p:cNvPr id="26" name="TextBox 25"/>
          <p:cNvSpPr txBox="1"/>
          <p:nvPr/>
        </p:nvSpPr>
        <p:spPr>
          <a:xfrm>
            <a:off x="777240" y="5806440"/>
            <a:ext cx="10789920" cy="274320"/>
          </a:xfrm>
          <a:prstGeom prst="rect">
            <a:avLst/>
          </a:prstGeom>
          <a:noFill/>
        </p:spPr>
        <p:txBody>
          <a:bodyPr wrap="square" lIns="36576" tIns="18288" rIns="36576" bIns="18288">
            <a:spAutoFit/>
          </a:bodyPr>
          <a:lstStyle/>
          <a:p>
            <a:pPr algn="ctr">
              <a:defRPr sz="800" b="0">
                <a:solidFill>
                  <a:srgbClr val="64748B"/>
                </a:solidFill>
                <a:latin typeface="Aptos"/>
              </a:defRPr>
            </a:pPr>
            <a:r>
              <a:t>Sources: RTI International economic-impact report (2024); CHRNS 2024 industrial examples; Amgen biotechnology small-angle scattering slides.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06FD3-9E12-CF39-526B-5D1F9C170F98}"/>
              </a:ext>
            </a:extLst>
          </p:cNvPr>
          <p:cNvSpPr>
            <a:spLocks noGrp="1"/>
          </p:cNvSpPr>
          <p:nvPr>
            <p:ph type="title"/>
          </p:nvPr>
        </p:nvSpPr>
        <p:spPr>
          <a:xfrm>
            <a:off x="34572" y="44759"/>
            <a:ext cx="10515600" cy="1325563"/>
          </a:xfrm>
        </p:spPr>
        <p:txBody>
          <a:bodyPr>
            <a:normAutofit/>
          </a:bodyPr>
          <a:lstStyle/>
          <a:p>
            <a:r>
              <a:rPr lang="en-US" sz="3200" dirty="0">
                <a:solidFill>
                  <a:srgbClr val="FF0000"/>
                </a:solidFill>
              </a:rPr>
              <a:t>Key Skill For Industrial Scientist- Listening</a:t>
            </a:r>
          </a:p>
        </p:txBody>
      </p:sp>
      <p:sp>
        <p:nvSpPr>
          <p:cNvPr id="3" name="Slide Number Placeholder 2">
            <a:extLst>
              <a:ext uri="{FF2B5EF4-FFF2-40B4-BE49-F238E27FC236}">
                <a16:creationId xmlns:a16="http://schemas.microsoft.com/office/drawing/2014/main" id="{A5B0FBB9-EFA1-DAFA-1DE0-57524F0778E4}"/>
              </a:ext>
            </a:extLst>
          </p:cNvPr>
          <p:cNvSpPr>
            <a:spLocks noGrp="1"/>
          </p:cNvSpPr>
          <p:nvPr>
            <p:ph type="sldNum" sz="quarter" idx="12"/>
          </p:nvPr>
        </p:nvSpPr>
        <p:spPr/>
        <p:txBody>
          <a:bodyPr/>
          <a:lstStyle/>
          <a:p>
            <a:fld id="{337805DB-AA52-4CDB-BC8E-C020D0E2C42D}" type="slidenum">
              <a:rPr lang="en-US" smtClean="0"/>
              <a:pPr/>
              <a:t>6</a:t>
            </a:fld>
            <a:endParaRPr lang="en-US" sz="1800" dirty="0"/>
          </a:p>
        </p:txBody>
      </p:sp>
      <p:sp>
        <p:nvSpPr>
          <p:cNvPr id="4" name="TextBox 3">
            <a:extLst>
              <a:ext uri="{FF2B5EF4-FFF2-40B4-BE49-F238E27FC236}">
                <a16:creationId xmlns:a16="http://schemas.microsoft.com/office/drawing/2014/main" id="{47DE514A-0B3E-2EC5-9AE3-46E5A59EA747}"/>
              </a:ext>
            </a:extLst>
          </p:cNvPr>
          <p:cNvSpPr txBox="1"/>
          <p:nvPr/>
        </p:nvSpPr>
        <p:spPr>
          <a:xfrm>
            <a:off x="731586" y="1825751"/>
            <a:ext cx="1829347" cy="369332"/>
          </a:xfrm>
          <a:prstGeom prst="rect">
            <a:avLst/>
          </a:prstGeom>
          <a:noFill/>
        </p:spPr>
        <p:txBody>
          <a:bodyPr wrap="none" rtlCol="0">
            <a:spAutoFit/>
          </a:bodyPr>
          <a:lstStyle/>
          <a:p>
            <a:r>
              <a:rPr lang="en-US" dirty="0"/>
              <a:t>Solution is cloudy</a:t>
            </a:r>
          </a:p>
        </p:txBody>
      </p:sp>
      <p:sp>
        <p:nvSpPr>
          <p:cNvPr id="6" name="TextBox 5">
            <a:extLst>
              <a:ext uri="{FF2B5EF4-FFF2-40B4-BE49-F238E27FC236}">
                <a16:creationId xmlns:a16="http://schemas.microsoft.com/office/drawing/2014/main" id="{F5D0712E-A09A-40FF-2B80-D2AB27C24553}"/>
              </a:ext>
            </a:extLst>
          </p:cNvPr>
          <p:cNvSpPr txBox="1"/>
          <p:nvPr/>
        </p:nvSpPr>
        <p:spPr>
          <a:xfrm>
            <a:off x="731586" y="2484312"/>
            <a:ext cx="2179892" cy="369332"/>
          </a:xfrm>
          <a:prstGeom prst="rect">
            <a:avLst/>
          </a:prstGeom>
          <a:noFill/>
        </p:spPr>
        <p:txBody>
          <a:bodyPr wrap="none" rtlCol="0">
            <a:spAutoFit/>
          </a:bodyPr>
          <a:lstStyle/>
          <a:p>
            <a:r>
              <a:rPr lang="en-US" dirty="0"/>
              <a:t>Solution has blue tint</a:t>
            </a:r>
          </a:p>
        </p:txBody>
      </p:sp>
      <p:sp>
        <p:nvSpPr>
          <p:cNvPr id="8" name="TextBox 7">
            <a:extLst>
              <a:ext uri="{FF2B5EF4-FFF2-40B4-BE49-F238E27FC236}">
                <a16:creationId xmlns:a16="http://schemas.microsoft.com/office/drawing/2014/main" id="{D6BBB91A-A0D2-87AB-0F56-370DA68A6C8B}"/>
              </a:ext>
            </a:extLst>
          </p:cNvPr>
          <p:cNvSpPr txBox="1"/>
          <p:nvPr/>
        </p:nvSpPr>
        <p:spPr>
          <a:xfrm>
            <a:off x="731586" y="3046946"/>
            <a:ext cx="2865656" cy="369332"/>
          </a:xfrm>
          <a:prstGeom prst="rect">
            <a:avLst/>
          </a:prstGeom>
          <a:noFill/>
        </p:spPr>
        <p:txBody>
          <a:bodyPr wrap="none" rtlCol="0">
            <a:spAutoFit/>
          </a:bodyPr>
          <a:lstStyle/>
          <a:p>
            <a:r>
              <a:rPr lang="en-US" dirty="0"/>
              <a:t>Solution viscosity a problem</a:t>
            </a:r>
          </a:p>
        </p:txBody>
      </p:sp>
      <p:sp>
        <p:nvSpPr>
          <p:cNvPr id="10" name="TextBox 9">
            <a:extLst>
              <a:ext uri="{FF2B5EF4-FFF2-40B4-BE49-F238E27FC236}">
                <a16:creationId xmlns:a16="http://schemas.microsoft.com/office/drawing/2014/main" id="{C0F5833E-A522-2A1E-C827-BD75E805016F}"/>
              </a:ext>
            </a:extLst>
          </p:cNvPr>
          <p:cNvSpPr txBox="1"/>
          <p:nvPr/>
        </p:nvSpPr>
        <p:spPr>
          <a:xfrm>
            <a:off x="731586" y="3780258"/>
            <a:ext cx="3508781" cy="369332"/>
          </a:xfrm>
          <a:prstGeom prst="rect">
            <a:avLst/>
          </a:prstGeom>
          <a:noFill/>
        </p:spPr>
        <p:txBody>
          <a:bodyPr wrap="none" rtlCol="0">
            <a:spAutoFit/>
          </a:bodyPr>
          <a:lstStyle/>
          <a:p>
            <a:r>
              <a:rPr lang="en-US" dirty="0"/>
              <a:t>Polymer film not puncture resistant</a:t>
            </a:r>
          </a:p>
        </p:txBody>
      </p:sp>
      <p:sp>
        <p:nvSpPr>
          <p:cNvPr id="12" name="TextBox 11">
            <a:extLst>
              <a:ext uri="{FF2B5EF4-FFF2-40B4-BE49-F238E27FC236}">
                <a16:creationId xmlns:a16="http://schemas.microsoft.com/office/drawing/2014/main" id="{B0B3BEDE-B581-04DE-57AF-FFBEA1737DFE}"/>
              </a:ext>
            </a:extLst>
          </p:cNvPr>
          <p:cNvSpPr txBox="1"/>
          <p:nvPr/>
        </p:nvSpPr>
        <p:spPr>
          <a:xfrm>
            <a:off x="731586" y="4736996"/>
            <a:ext cx="2017091" cy="369332"/>
          </a:xfrm>
          <a:prstGeom prst="rect">
            <a:avLst/>
          </a:prstGeom>
          <a:noFill/>
        </p:spPr>
        <p:txBody>
          <a:bodyPr wrap="none" rtlCol="0">
            <a:spAutoFit/>
          </a:bodyPr>
          <a:lstStyle/>
          <a:p>
            <a:r>
              <a:rPr lang="en-US" dirty="0"/>
              <a:t>Cracks around weld</a:t>
            </a:r>
          </a:p>
        </p:txBody>
      </p:sp>
      <p:pic>
        <p:nvPicPr>
          <p:cNvPr id="13" name="Picture 12" descr="Ear - Wikipedia">
            <a:extLst>
              <a:ext uri="{FF2B5EF4-FFF2-40B4-BE49-F238E27FC236}">
                <a16:creationId xmlns:a16="http://schemas.microsoft.com/office/drawing/2014/main" id="{4C41D6CC-4903-6BC2-66AB-7A4A1CE0DE3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57100" y="1890477"/>
            <a:ext cx="2356658" cy="3505080"/>
          </a:xfrm>
          <a:prstGeom prst="rect">
            <a:avLst/>
          </a:prstGeom>
        </p:spPr>
      </p:pic>
      <p:sp>
        <p:nvSpPr>
          <p:cNvPr id="14" name="TextBox 13">
            <a:extLst>
              <a:ext uri="{FF2B5EF4-FFF2-40B4-BE49-F238E27FC236}">
                <a16:creationId xmlns:a16="http://schemas.microsoft.com/office/drawing/2014/main" id="{CED05AC5-7E50-0518-CB09-19CB39078259}"/>
              </a:ext>
            </a:extLst>
          </p:cNvPr>
          <p:cNvSpPr txBox="1"/>
          <p:nvPr/>
        </p:nvSpPr>
        <p:spPr>
          <a:xfrm>
            <a:off x="7534901" y="1825751"/>
            <a:ext cx="4252318" cy="369332"/>
          </a:xfrm>
          <a:prstGeom prst="rect">
            <a:avLst/>
          </a:prstGeom>
          <a:noFill/>
        </p:spPr>
        <p:txBody>
          <a:bodyPr wrap="none" rtlCol="0">
            <a:spAutoFit/>
          </a:bodyPr>
          <a:lstStyle/>
          <a:p>
            <a:r>
              <a:rPr lang="en-US" dirty="0"/>
              <a:t>Particle sizes ~ 250 nm. Aggregates? USANS</a:t>
            </a:r>
          </a:p>
        </p:txBody>
      </p:sp>
      <p:sp>
        <p:nvSpPr>
          <p:cNvPr id="16" name="TextBox 15">
            <a:extLst>
              <a:ext uri="{FF2B5EF4-FFF2-40B4-BE49-F238E27FC236}">
                <a16:creationId xmlns:a16="http://schemas.microsoft.com/office/drawing/2014/main" id="{8CBE19F4-4352-1D75-CC1F-D1228F5F8BBD}"/>
              </a:ext>
            </a:extLst>
          </p:cNvPr>
          <p:cNvSpPr txBox="1"/>
          <p:nvPr/>
        </p:nvSpPr>
        <p:spPr>
          <a:xfrm>
            <a:off x="7534901" y="2484312"/>
            <a:ext cx="3899850" cy="369332"/>
          </a:xfrm>
          <a:prstGeom prst="rect">
            <a:avLst/>
          </a:prstGeom>
          <a:noFill/>
        </p:spPr>
        <p:txBody>
          <a:bodyPr wrap="none" rtlCol="0">
            <a:spAutoFit/>
          </a:bodyPr>
          <a:lstStyle/>
          <a:p>
            <a:r>
              <a:rPr lang="en-US" dirty="0"/>
              <a:t>Particle sizes ~ 50 nm. Molecular? SANS</a:t>
            </a:r>
          </a:p>
        </p:txBody>
      </p:sp>
      <p:sp>
        <p:nvSpPr>
          <p:cNvPr id="18" name="TextBox 17">
            <a:extLst>
              <a:ext uri="{FF2B5EF4-FFF2-40B4-BE49-F238E27FC236}">
                <a16:creationId xmlns:a16="http://schemas.microsoft.com/office/drawing/2014/main" id="{45141C36-D7F2-0DA4-C37D-567AB11472F1}"/>
              </a:ext>
            </a:extLst>
          </p:cNvPr>
          <p:cNvSpPr txBox="1"/>
          <p:nvPr/>
        </p:nvSpPr>
        <p:spPr>
          <a:xfrm>
            <a:off x="7534901" y="2908447"/>
            <a:ext cx="4525150" cy="646331"/>
          </a:xfrm>
          <a:prstGeom prst="rect">
            <a:avLst/>
          </a:prstGeom>
          <a:noFill/>
        </p:spPr>
        <p:txBody>
          <a:bodyPr wrap="square" rtlCol="0">
            <a:spAutoFit/>
          </a:bodyPr>
          <a:lstStyle/>
          <a:p>
            <a:r>
              <a:rPr lang="en-US" dirty="0"/>
              <a:t>Polymer solution. MW? Dilute, semi-dilute, shear thinning? </a:t>
            </a:r>
            <a:r>
              <a:rPr lang="en-US" dirty="0" err="1"/>
              <a:t>RheoSANS</a:t>
            </a:r>
            <a:endParaRPr lang="en-US" dirty="0"/>
          </a:p>
        </p:txBody>
      </p:sp>
      <p:sp>
        <p:nvSpPr>
          <p:cNvPr id="20" name="TextBox 19">
            <a:extLst>
              <a:ext uri="{FF2B5EF4-FFF2-40B4-BE49-F238E27FC236}">
                <a16:creationId xmlns:a16="http://schemas.microsoft.com/office/drawing/2014/main" id="{154D10E9-6587-D463-6162-1BF979E13791}"/>
              </a:ext>
            </a:extLst>
          </p:cNvPr>
          <p:cNvSpPr txBox="1"/>
          <p:nvPr/>
        </p:nvSpPr>
        <p:spPr>
          <a:xfrm>
            <a:off x="7534901" y="3635237"/>
            <a:ext cx="4252318" cy="923330"/>
          </a:xfrm>
          <a:prstGeom prst="rect">
            <a:avLst/>
          </a:prstGeom>
          <a:noFill/>
        </p:spPr>
        <p:txBody>
          <a:bodyPr wrap="square" rtlCol="0">
            <a:spAutoFit/>
          </a:bodyPr>
          <a:lstStyle/>
          <a:p>
            <a:r>
              <a:rPr lang="en-US" dirty="0"/>
              <a:t>Polymer melt- Chain alignment? </a:t>
            </a:r>
            <a:r>
              <a:rPr lang="en-US" dirty="0" err="1"/>
              <a:t>RheoSANS</a:t>
            </a:r>
            <a:endParaRPr lang="en-US" dirty="0"/>
          </a:p>
          <a:p>
            <a:r>
              <a:rPr lang="en-US" dirty="0"/>
              <a:t>Entanglement length? Deuterated chain SANS study</a:t>
            </a:r>
          </a:p>
        </p:txBody>
      </p:sp>
      <p:sp>
        <p:nvSpPr>
          <p:cNvPr id="22" name="TextBox 21">
            <a:extLst>
              <a:ext uri="{FF2B5EF4-FFF2-40B4-BE49-F238E27FC236}">
                <a16:creationId xmlns:a16="http://schemas.microsoft.com/office/drawing/2014/main" id="{C8748F2B-9B98-9148-9FD6-36FE4E867CFD}"/>
              </a:ext>
            </a:extLst>
          </p:cNvPr>
          <p:cNvSpPr txBox="1"/>
          <p:nvPr/>
        </p:nvSpPr>
        <p:spPr>
          <a:xfrm>
            <a:off x="7534901" y="4736996"/>
            <a:ext cx="3527441" cy="369332"/>
          </a:xfrm>
          <a:prstGeom prst="rect">
            <a:avLst/>
          </a:prstGeom>
          <a:noFill/>
        </p:spPr>
        <p:txBody>
          <a:bodyPr wrap="none" rtlCol="0">
            <a:spAutoFit/>
          </a:bodyPr>
          <a:lstStyle/>
          <a:p>
            <a:r>
              <a:rPr lang="en-US" dirty="0"/>
              <a:t>Residual stress? Neutron diffraction</a:t>
            </a:r>
          </a:p>
        </p:txBody>
      </p:sp>
      <p:sp>
        <p:nvSpPr>
          <p:cNvPr id="24" name="TextBox 23">
            <a:extLst>
              <a:ext uri="{FF2B5EF4-FFF2-40B4-BE49-F238E27FC236}">
                <a16:creationId xmlns:a16="http://schemas.microsoft.com/office/drawing/2014/main" id="{78C272B6-5D7B-AE9C-B63D-306ECF7EDDCE}"/>
              </a:ext>
            </a:extLst>
          </p:cNvPr>
          <p:cNvSpPr txBox="1"/>
          <p:nvPr/>
        </p:nvSpPr>
        <p:spPr>
          <a:xfrm>
            <a:off x="731586" y="5395557"/>
            <a:ext cx="3809504" cy="369332"/>
          </a:xfrm>
          <a:prstGeom prst="rect">
            <a:avLst/>
          </a:prstGeom>
          <a:noFill/>
        </p:spPr>
        <p:txBody>
          <a:bodyPr wrap="none" rtlCol="0">
            <a:spAutoFit/>
          </a:bodyPr>
          <a:lstStyle/>
          <a:p>
            <a:r>
              <a:rPr lang="en-US" dirty="0"/>
              <a:t>Nanoporous rock- potential for gas/oil</a:t>
            </a:r>
          </a:p>
        </p:txBody>
      </p:sp>
      <p:sp>
        <p:nvSpPr>
          <p:cNvPr id="30" name="TextBox 29">
            <a:extLst>
              <a:ext uri="{FF2B5EF4-FFF2-40B4-BE49-F238E27FC236}">
                <a16:creationId xmlns:a16="http://schemas.microsoft.com/office/drawing/2014/main" id="{797E299E-1011-4BFE-FDE9-674EB206B007}"/>
              </a:ext>
            </a:extLst>
          </p:cNvPr>
          <p:cNvSpPr txBox="1"/>
          <p:nvPr/>
        </p:nvSpPr>
        <p:spPr>
          <a:xfrm>
            <a:off x="7534901" y="5395557"/>
            <a:ext cx="4525150" cy="369332"/>
          </a:xfrm>
          <a:prstGeom prst="rect">
            <a:avLst/>
          </a:prstGeom>
          <a:noFill/>
        </p:spPr>
        <p:txBody>
          <a:bodyPr wrap="none" rtlCol="0">
            <a:spAutoFit/>
          </a:bodyPr>
          <a:lstStyle/>
          <a:p>
            <a:r>
              <a:rPr lang="en-US" dirty="0"/>
              <a:t>Pore size ranges nm-</a:t>
            </a:r>
            <a:r>
              <a:rPr lang="el-GR" dirty="0"/>
              <a:t>μ</a:t>
            </a:r>
            <a:r>
              <a:rPr lang="en-US" dirty="0"/>
              <a:t>m ideal for USANS/SANS</a:t>
            </a:r>
          </a:p>
        </p:txBody>
      </p:sp>
      <p:sp>
        <p:nvSpPr>
          <p:cNvPr id="31" name="TextBox 30">
            <a:extLst>
              <a:ext uri="{FF2B5EF4-FFF2-40B4-BE49-F238E27FC236}">
                <a16:creationId xmlns:a16="http://schemas.microsoft.com/office/drawing/2014/main" id="{58922A92-BC3A-5D4B-6D8E-2B77C6F70608}"/>
              </a:ext>
            </a:extLst>
          </p:cNvPr>
          <p:cNvSpPr txBox="1"/>
          <p:nvPr/>
        </p:nvSpPr>
        <p:spPr>
          <a:xfrm>
            <a:off x="985917" y="1421251"/>
            <a:ext cx="1889428" cy="400110"/>
          </a:xfrm>
          <a:prstGeom prst="rect">
            <a:avLst/>
          </a:prstGeom>
          <a:noFill/>
        </p:spPr>
        <p:txBody>
          <a:bodyPr wrap="none" rtlCol="0">
            <a:spAutoFit/>
          </a:bodyPr>
          <a:lstStyle/>
          <a:p>
            <a:r>
              <a:rPr lang="en-US" sz="2000" b="1" u="sng" dirty="0"/>
              <a:t>WHAT THEY SAY</a:t>
            </a:r>
          </a:p>
        </p:txBody>
      </p:sp>
      <p:sp>
        <p:nvSpPr>
          <p:cNvPr id="32" name="TextBox 31">
            <a:extLst>
              <a:ext uri="{FF2B5EF4-FFF2-40B4-BE49-F238E27FC236}">
                <a16:creationId xmlns:a16="http://schemas.microsoft.com/office/drawing/2014/main" id="{5774C5BD-A226-5E43-05B9-C76A6F05302A}"/>
              </a:ext>
            </a:extLst>
          </p:cNvPr>
          <p:cNvSpPr txBox="1"/>
          <p:nvPr/>
        </p:nvSpPr>
        <p:spPr>
          <a:xfrm>
            <a:off x="8405091" y="1421251"/>
            <a:ext cx="2086597" cy="400110"/>
          </a:xfrm>
          <a:prstGeom prst="rect">
            <a:avLst/>
          </a:prstGeom>
          <a:noFill/>
        </p:spPr>
        <p:txBody>
          <a:bodyPr wrap="none" rtlCol="0">
            <a:spAutoFit/>
          </a:bodyPr>
          <a:lstStyle/>
          <a:p>
            <a:r>
              <a:rPr lang="en-US" sz="2000" b="1" u="sng" dirty="0"/>
              <a:t>WHAT YOU THINK</a:t>
            </a:r>
          </a:p>
        </p:txBody>
      </p:sp>
      <p:sp>
        <p:nvSpPr>
          <p:cNvPr id="33" name="TextBox 32">
            <a:extLst>
              <a:ext uri="{FF2B5EF4-FFF2-40B4-BE49-F238E27FC236}">
                <a16:creationId xmlns:a16="http://schemas.microsoft.com/office/drawing/2014/main" id="{E3CEF746-AACD-6B41-9C37-3252B77C3BC3}"/>
              </a:ext>
            </a:extLst>
          </p:cNvPr>
          <p:cNvSpPr txBox="1"/>
          <p:nvPr/>
        </p:nvSpPr>
        <p:spPr>
          <a:xfrm>
            <a:off x="4657100" y="5457112"/>
            <a:ext cx="702436" cy="246221"/>
          </a:xfrm>
          <a:prstGeom prst="rect">
            <a:avLst/>
          </a:prstGeom>
          <a:noFill/>
        </p:spPr>
        <p:txBody>
          <a:bodyPr wrap="none" rtlCol="0">
            <a:spAutoFit/>
          </a:bodyPr>
          <a:lstStyle/>
          <a:p>
            <a:r>
              <a:rPr lang="en-US" sz="1000" dirty="0"/>
              <a:t>Wikipedia</a:t>
            </a:r>
          </a:p>
        </p:txBody>
      </p:sp>
    </p:spTree>
    <p:extLst>
      <p:ext uri="{BB962C8B-B14F-4D97-AF65-F5344CB8AC3E}">
        <p14:creationId xmlns:p14="http://schemas.microsoft.com/office/powerpoint/2010/main" val="3658588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F20EE-5FBB-6642-D2F6-F2585354DB89}"/>
              </a:ext>
            </a:extLst>
          </p:cNvPr>
          <p:cNvSpPr>
            <a:spLocks noGrp="1"/>
          </p:cNvSpPr>
          <p:nvPr>
            <p:ph type="title"/>
          </p:nvPr>
        </p:nvSpPr>
        <p:spPr>
          <a:xfrm>
            <a:off x="-13288" y="-338809"/>
            <a:ext cx="10729888" cy="1325563"/>
          </a:xfrm>
        </p:spPr>
        <p:txBody>
          <a:bodyPr>
            <a:noAutofit/>
          </a:bodyPr>
          <a:lstStyle/>
          <a:p>
            <a:r>
              <a:rPr lang="en-US" sz="3200" dirty="0">
                <a:solidFill>
                  <a:srgbClr val="FF0000"/>
                </a:solidFill>
              </a:rPr>
              <a:t>How To Access Neutrons: Going Beyond Beamtime Proposals</a:t>
            </a:r>
          </a:p>
        </p:txBody>
      </p:sp>
      <p:sp>
        <p:nvSpPr>
          <p:cNvPr id="8" name="TextBox 7">
            <a:extLst>
              <a:ext uri="{FF2B5EF4-FFF2-40B4-BE49-F238E27FC236}">
                <a16:creationId xmlns:a16="http://schemas.microsoft.com/office/drawing/2014/main" id="{7ACE41D6-AA06-706E-7982-81F550162A27}"/>
              </a:ext>
            </a:extLst>
          </p:cNvPr>
          <p:cNvSpPr txBox="1"/>
          <p:nvPr/>
        </p:nvSpPr>
        <p:spPr>
          <a:xfrm>
            <a:off x="5271263" y="3008551"/>
            <a:ext cx="1172116" cy="738664"/>
          </a:xfrm>
          <a:prstGeom prst="rect">
            <a:avLst/>
          </a:prstGeom>
          <a:noFill/>
        </p:spPr>
        <p:txBody>
          <a:bodyPr wrap="none" lIns="91440" tIns="91440" rIns="91440" bIns="91440" rtlCol="0">
            <a:spAutoFit/>
          </a:bodyPr>
          <a:lstStyle/>
          <a:p>
            <a:r>
              <a:rPr lang="en-US" sz="3600" i="1" dirty="0">
                <a:effectLst>
                  <a:glow rad="139700">
                    <a:srgbClr val="FF0000">
                      <a:alpha val="40000"/>
                    </a:srgbClr>
                  </a:glow>
                </a:effectLst>
                <a:latin typeface="+mn-lt"/>
                <a:cs typeface="Helvetica" panose="020B0604020202020204" pitchFamily="34" charset="0"/>
              </a:rPr>
              <a:t>n</a:t>
            </a:r>
            <a:r>
              <a:rPr lang="en-US" sz="3600" dirty="0">
                <a:latin typeface="+mn-lt"/>
                <a:cs typeface="Helvetica" panose="020B0604020202020204" pitchFamily="34" charset="0"/>
              </a:rPr>
              <a:t>Soft</a:t>
            </a:r>
          </a:p>
        </p:txBody>
      </p:sp>
      <p:grpSp>
        <p:nvGrpSpPr>
          <p:cNvPr id="5147" name="Group 5146">
            <a:extLst>
              <a:ext uri="{FF2B5EF4-FFF2-40B4-BE49-F238E27FC236}">
                <a16:creationId xmlns:a16="http://schemas.microsoft.com/office/drawing/2014/main" id="{41469D98-7C7B-FF06-3BF5-D997F936D586}"/>
              </a:ext>
            </a:extLst>
          </p:cNvPr>
          <p:cNvGrpSpPr/>
          <p:nvPr/>
        </p:nvGrpSpPr>
        <p:grpSpPr>
          <a:xfrm>
            <a:off x="8979241" y="494821"/>
            <a:ext cx="2743199" cy="5810974"/>
            <a:chOff x="5929482" y="233415"/>
            <a:chExt cx="2743199" cy="5810974"/>
          </a:xfrm>
        </p:grpSpPr>
        <p:pic>
          <p:nvPicPr>
            <p:cNvPr id="28" name="Picture 27" descr="Logo&#10;&#10;Description automatically generated">
              <a:extLst>
                <a:ext uri="{FF2B5EF4-FFF2-40B4-BE49-F238E27FC236}">
                  <a16:creationId xmlns:a16="http://schemas.microsoft.com/office/drawing/2014/main" id="{1D657A77-3748-03E2-782C-DA600F6B405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040083" y="233415"/>
              <a:ext cx="521997" cy="274320"/>
            </a:xfrm>
            <a:prstGeom prst="rect">
              <a:avLst/>
            </a:prstGeom>
          </p:spPr>
        </p:pic>
        <p:pic>
          <p:nvPicPr>
            <p:cNvPr id="30" name="Graphic 29">
              <a:extLst>
                <a:ext uri="{FF2B5EF4-FFF2-40B4-BE49-F238E27FC236}">
                  <a16:creationId xmlns:a16="http://schemas.microsoft.com/office/drawing/2014/main" id="{C3FE2AB1-8102-828C-DDB2-C1414D5F7FD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64688" y="678583"/>
              <a:ext cx="1072787" cy="274320"/>
            </a:xfrm>
            <a:prstGeom prst="rect">
              <a:avLst/>
            </a:prstGeom>
          </p:spPr>
        </p:pic>
        <p:pic>
          <p:nvPicPr>
            <p:cNvPr id="5128" name="Graphic 5127">
              <a:extLst>
                <a:ext uri="{FF2B5EF4-FFF2-40B4-BE49-F238E27FC236}">
                  <a16:creationId xmlns:a16="http://schemas.microsoft.com/office/drawing/2014/main" id="{07D2D5EA-5C80-295D-67FC-4D7FEF6C7B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53556" y="1123751"/>
              <a:ext cx="1695051" cy="548640"/>
            </a:xfrm>
            <a:prstGeom prst="rect">
              <a:avLst/>
            </a:prstGeom>
          </p:spPr>
        </p:pic>
        <p:pic>
          <p:nvPicPr>
            <p:cNvPr id="5130" name="Graphic 5129">
              <a:extLst>
                <a:ext uri="{FF2B5EF4-FFF2-40B4-BE49-F238E27FC236}">
                  <a16:creationId xmlns:a16="http://schemas.microsoft.com/office/drawing/2014/main" id="{06176B87-703F-FF2F-D833-94AD38D4AB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59535" y="1843239"/>
              <a:ext cx="2083092" cy="731520"/>
            </a:xfrm>
            <a:prstGeom prst="rect">
              <a:avLst/>
            </a:prstGeom>
          </p:spPr>
        </p:pic>
        <p:pic>
          <p:nvPicPr>
            <p:cNvPr id="5132" name="Graphic 5131">
              <a:extLst>
                <a:ext uri="{FF2B5EF4-FFF2-40B4-BE49-F238E27FC236}">
                  <a16:creationId xmlns:a16="http://schemas.microsoft.com/office/drawing/2014/main" id="{4178E7F1-93FC-057E-C841-FF5ADDAE313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340961" y="2745607"/>
              <a:ext cx="1920240" cy="274320"/>
            </a:xfrm>
            <a:prstGeom prst="rect">
              <a:avLst/>
            </a:prstGeom>
          </p:spPr>
        </p:pic>
        <p:pic>
          <p:nvPicPr>
            <p:cNvPr id="5134" name="Graphic 5133">
              <a:extLst>
                <a:ext uri="{FF2B5EF4-FFF2-40B4-BE49-F238E27FC236}">
                  <a16:creationId xmlns:a16="http://schemas.microsoft.com/office/drawing/2014/main" id="{8115E385-F0E6-8C0E-5B9D-FC1CD760472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929482" y="3190775"/>
              <a:ext cx="2743199" cy="914400"/>
            </a:xfrm>
            <a:prstGeom prst="rect">
              <a:avLst/>
            </a:prstGeom>
          </p:spPr>
        </p:pic>
        <p:pic>
          <p:nvPicPr>
            <p:cNvPr id="5136" name="Graphic 5135">
              <a:extLst>
                <a:ext uri="{FF2B5EF4-FFF2-40B4-BE49-F238E27FC236}">
                  <a16:creationId xmlns:a16="http://schemas.microsoft.com/office/drawing/2014/main" id="{655C27F6-B2C0-7113-B7D5-34873412A7C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35321" y="4081111"/>
              <a:ext cx="731520" cy="731520"/>
            </a:xfrm>
            <a:prstGeom prst="rect">
              <a:avLst/>
            </a:prstGeom>
          </p:spPr>
        </p:pic>
        <p:pic>
          <p:nvPicPr>
            <p:cNvPr id="5140" name="Picture 5139" descr="A picture containing text, clipart&#10;&#10;Description automatically generated">
              <a:extLst>
                <a:ext uri="{FF2B5EF4-FFF2-40B4-BE49-F238E27FC236}">
                  <a16:creationId xmlns:a16="http://schemas.microsoft.com/office/drawing/2014/main" id="{00536241-3C8D-03CC-D828-3E04CEB173CD}"/>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5993144" y="4812631"/>
              <a:ext cx="2615874" cy="865997"/>
            </a:xfrm>
            <a:prstGeom prst="rect">
              <a:avLst/>
            </a:prstGeom>
          </p:spPr>
        </p:pic>
        <p:pic>
          <p:nvPicPr>
            <p:cNvPr id="5146" name="Graphic 5145">
              <a:extLst>
                <a:ext uri="{FF2B5EF4-FFF2-40B4-BE49-F238E27FC236}">
                  <a16:creationId xmlns:a16="http://schemas.microsoft.com/office/drawing/2014/main" id="{07A68FD2-CCE7-D71A-D834-5F24705A2F9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523841" y="5770069"/>
              <a:ext cx="1554480" cy="274320"/>
            </a:xfrm>
            <a:prstGeom prst="rect">
              <a:avLst/>
            </a:prstGeom>
          </p:spPr>
        </p:pic>
      </p:grpSp>
      <p:sp>
        <p:nvSpPr>
          <p:cNvPr id="13" name="Arrow: Right 12">
            <a:extLst>
              <a:ext uri="{FF2B5EF4-FFF2-40B4-BE49-F238E27FC236}">
                <a16:creationId xmlns:a16="http://schemas.microsoft.com/office/drawing/2014/main" id="{47772FF9-F515-354D-3BE4-83C333B1AFBC}"/>
              </a:ext>
            </a:extLst>
          </p:cNvPr>
          <p:cNvSpPr/>
          <p:nvPr/>
        </p:nvSpPr>
        <p:spPr>
          <a:xfrm>
            <a:off x="4622881" y="3747215"/>
            <a:ext cx="2468880" cy="492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Solutions to challenges</a:t>
            </a:r>
          </a:p>
        </p:txBody>
      </p:sp>
      <p:sp>
        <p:nvSpPr>
          <p:cNvPr id="14" name="Arrow: Left 13">
            <a:extLst>
              <a:ext uri="{FF2B5EF4-FFF2-40B4-BE49-F238E27FC236}">
                <a16:creationId xmlns:a16="http://schemas.microsoft.com/office/drawing/2014/main" id="{A0202201-2E8A-1870-659C-44E9A6588577}"/>
              </a:ext>
            </a:extLst>
          </p:cNvPr>
          <p:cNvSpPr/>
          <p:nvPr/>
        </p:nvSpPr>
        <p:spPr>
          <a:xfrm>
            <a:off x="4622881" y="2518640"/>
            <a:ext cx="2468880" cy="49215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Measurement Needs</a:t>
            </a:r>
          </a:p>
        </p:txBody>
      </p:sp>
      <p:grpSp>
        <p:nvGrpSpPr>
          <p:cNvPr id="2" name="Group 1">
            <a:extLst>
              <a:ext uri="{FF2B5EF4-FFF2-40B4-BE49-F238E27FC236}">
                <a16:creationId xmlns:a16="http://schemas.microsoft.com/office/drawing/2014/main" id="{68931D02-71AA-C955-807B-F51CD2CE9754}"/>
              </a:ext>
            </a:extLst>
          </p:cNvPr>
          <p:cNvGrpSpPr/>
          <p:nvPr/>
        </p:nvGrpSpPr>
        <p:grpSpPr>
          <a:xfrm>
            <a:off x="1174495" y="2255980"/>
            <a:ext cx="2717872" cy="1144328"/>
            <a:chOff x="1174495" y="2255980"/>
            <a:chExt cx="2717872" cy="1144328"/>
          </a:xfrm>
        </p:grpSpPr>
        <p:pic>
          <p:nvPicPr>
            <p:cNvPr id="5" name="Graphic 4">
              <a:extLst>
                <a:ext uri="{FF2B5EF4-FFF2-40B4-BE49-F238E27FC236}">
                  <a16:creationId xmlns:a16="http://schemas.microsoft.com/office/drawing/2014/main" id="{45098114-B559-4BEF-D0F3-C88361391461}"/>
                </a:ext>
              </a:extLst>
            </p:cNvPr>
            <p:cNvPicPr>
              <a:picLocks noChangeAspect="1"/>
            </p:cNvPicPr>
            <p:nvPr/>
          </p:nvPicPr>
          <p:blipFill rotWithShape="1">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r="28995"/>
            <a:stretch/>
          </p:blipFill>
          <p:spPr>
            <a:xfrm>
              <a:off x="1174495" y="2485908"/>
              <a:ext cx="2717872" cy="914400"/>
            </a:xfrm>
            <a:prstGeom prst="rect">
              <a:avLst/>
            </a:prstGeom>
          </p:spPr>
        </p:pic>
        <p:sp>
          <p:nvSpPr>
            <p:cNvPr id="15" name="TextBox 14">
              <a:extLst>
                <a:ext uri="{FF2B5EF4-FFF2-40B4-BE49-F238E27FC236}">
                  <a16:creationId xmlns:a16="http://schemas.microsoft.com/office/drawing/2014/main" id="{AC6500BB-C9A7-21EC-D9D3-7F69214CCDBD}"/>
                </a:ext>
              </a:extLst>
            </p:cNvPr>
            <p:cNvSpPr txBox="1"/>
            <p:nvPr/>
          </p:nvSpPr>
          <p:spPr>
            <a:xfrm>
              <a:off x="1271647" y="2255980"/>
              <a:ext cx="2523565" cy="369332"/>
            </a:xfrm>
            <a:prstGeom prst="rect">
              <a:avLst/>
            </a:prstGeom>
            <a:noFill/>
          </p:spPr>
          <p:txBody>
            <a:bodyPr wrap="square" rtlCol="0">
              <a:spAutoFit/>
            </a:bodyPr>
            <a:lstStyle/>
            <a:p>
              <a:r>
                <a:rPr lang="en-US" dirty="0"/>
                <a:t>Materials Science</a:t>
              </a:r>
            </a:p>
          </p:txBody>
        </p:sp>
      </p:grpSp>
      <p:grpSp>
        <p:nvGrpSpPr>
          <p:cNvPr id="3" name="Group 2">
            <a:extLst>
              <a:ext uri="{FF2B5EF4-FFF2-40B4-BE49-F238E27FC236}">
                <a16:creationId xmlns:a16="http://schemas.microsoft.com/office/drawing/2014/main" id="{0A8FBFBB-F561-5B76-C06B-471C39C136F1}"/>
              </a:ext>
            </a:extLst>
          </p:cNvPr>
          <p:cNvGrpSpPr/>
          <p:nvPr/>
        </p:nvGrpSpPr>
        <p:grpSpPr>
          <a:xfrm>
            <a:off x="1007076" y="3400308"/>
            <a:ext cx="3052706" cy="1283732"/>
            <a:chOff x="1007076" y="3400308"/>
            <a:chExt cx="3052706" cy="1283732"/>
          </a:xfrm>
        </p:grpSpPr>
        <p:pic>
          <p:nvPicPr>
            <p:cNvPr id="7" name="Picture 2" descr="reductus - data reduction from the web">
              <a:extLst>
                <a:ext uri="{FF2B5EF4-FFF2-40B4-BE49-F238E27FC236}">
                  <a16:creationId xmlns:a16="http://schemas.microsoft.com/office/drawing/2014/main" id="{041A283F-EE4B-108D-2502-48C1EA3CBA47}"/>
                </a:ext>
              </a:extLst>
            </p:cNvPr>
            <p:cNvPicPr>
              <a:picLocks noChangeAspect="1" noChangeArrowheads="1"/>
            </p:cNvPicPr>
            <p:nvPr/>
          </p:nvPicPr>
          <p:blipFill>
            <a:blip r:embed="rId21" cstate="hqprint">
              <a:extLst>
                <a:ext uri="{28A0092B-C50C-407E-A947-70E740481C1C}">
                  <a14:useLocalDpi xmlns:a14="http://schemas.microsoft.com/office/drawing/2010/main"/>
                </a:ext>
              </a:extLst>
            </a:blip>
            <a:srcRect/>
            <a:stretch>
              <a:fillRect/>
            </a:stretch>
          </p:blipFill>
          <p:spPr bwMode="auto">
            <a:xfrm>
              <a:off x="1616546" y="3400308"/>
              <a:ext cx="1833769" cy="9144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C49A5C98-A492-DC45-5B02-45D1EF02773C}"/>
                </a:ext>
              </a:extLst>
            </p:cNvPr>
            <p:cNvSpPr txBox="1"/>
            <p:nvPr/>
          </p:nvSpPr>
          <p:spPr>
            <a:xfrm>
              <a:off x="1007076" y="4314708"/>
              <a:ext cx="3052706" cy="369332"/>
            </a:xfrm>
            <a:prstGeom prst="rect">
              <a:avLst/>
            </a:prstGeom>
            <a:noFill/>
          </p:spPr>
          <p:txBody>
            <a:bodyPr wrap="square" rtlCol="0">
              <a:spAutoFit/>
            </a:bodyPr>
            <a:lstStyle/>
            <a:p>
              <a:r>
                <a:rPr lang="en-US" dirty="0"/>
                <a:t>Neutron-based Measurements</a:t>
              </a:r>
            </a:p>
          </p:txBody>
        </p:sp>
      </p:grpSp>
      <p:sp>
        <p:nvSpPr>
          <p:cNvPr id="9" name="Title 3">
            <a:extLst>
              <a:ext uri="{FF2B5EF4-FFF2-40B4-BE49-F238E27FC236}">
                <a16:creationId xmlns:a16="http://schemas.microsoft.com/office/drawing/2014/main" id="{F794EED7-2156-05A3-C40F-FEABC7D5B164}"/>
              </a:ext>
            </a:extLst>
          </p:cNvPr>
          <p:cNvSpPr txBox="1">
            <a:spLocks/>
          </p:cNvSpPr>
          <p:nvPr/>
        </p:nvSpPr>
        <p:spPr>
          <a:xfrm>
            <a:off x="112046" y="1018190"/>
            <a:ext cx="8217985"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90563" indent="-636588"/>
            <a:r>
              <a:rPr lang="en-US" sz="2000" b="1" dirty="0">
                <a:latin typeface="+mn-lt"/>
              </a:rPr>
              <a:t>THEN: </a:t>
            </a:r>
            <a:r>
              <a:rPr lang="en-US" sz="2000" b="1" dirty="0" err="1">
                <a:latin typeface="+mn-lt"/>
              </a:rPr>
              <a:t>nSoft</a:t>
            </a:r>
            <a:r>
              <a:rPr lang="en-US" sz="2000" b="1" dirty="0">
                <a:latin typeface="+mn-lt"/>
              </a:rPr>
              <a:t> Provides a non-proprietary environment where soft materials manufacturers gain expertise and drive innovation in neutron measurements.</a:t>
            </a:r>
          </a:p>
        </p:txBody>
      </p:sp>
      <p:sp>
        <p:nvSpPr>
          <p:cNvPr id="10" name="TextBox 9">
            <a:extLst>
              <a:ext uri="{FF2B5EF4-FFF2-40B4-BE49-F238E27FC236}">
                <a16:creationId xmlns:a16="http://schemas.microsoft.com/office/drawing/2014/main" id="{60CE67E4-688F-2657-DBA7-BFEB595E2EE9}"/>
              </a:ext>
            </a:extLst>
          </p:cNvPr>
          <p:cNvSpPr txBox="1"/>
          <p:nvPr/>
        </p:nvSpPr>
        <p:spPr>
          <a:xfrm>
            <a:off x="112045" y="5131924"/>
            <a:ext cx="7866543" cy="1477328"/>
          </a:xfrm>
          <a:prstGeom prst="rect">
            <a:avLst/>
          </a:prstGeom>
        </p:spPr>
        <p:txBody>
          <a:bodyPr vert="horz" lIns="91440" tIns="45720" rIns="91440" bIns="45720" rtlCol="0" anchor="ctr">
            <a:noAutofit/>
          </a:bodyPr>
          <a:lstStyle>
            <a:defPPr>
              <a:defRPr lang="en-US"/>
            </a:defPPr>
            <a:lvl1pPr marL="690563" indent="-636588">
              <a:lnSpc>
                <a:spcPct val="90000"/>
              </a:lnSpc>
              <a:spcBef>
                <a:spcPct val="0"/>
              </a:spcBef>
              <a:buNone/>
              <a:defRPr sz="2000" b="1">
                <a:ea typeface="+mj-ea"/>
                <a:cs typeface="+mj-cs"/>
              </a:defRPr>
            </a:lvl1pPr>
          </a:lstStyle>
          <a:p>
            <a:r>
              <a:rPr lang="en-US" dirty="0"/>
              <a:t>NOW: </a:t>
            </a:r>
            <a:r>
              <a:rPr lang="en-US" dirty="0" err="1"/>
              <a:t>nMat</a:t>
            </a:r>
            <a:r>
              <a:rPr lang="en-US" dirty="0"/>
              <a:t> Over 20 industry affiliates and now growing with expansion beyond soft-materials to new comprehensive materials consortia</a:t>
            </a:r>
          </a:p>
          <a:p>
            <a:endParaRPr lang="en-US" dirty="0"/>
          </a:p>
          <a:p>
            <a:r>
              <a:rPr lang="fi-FI" dirty="0"/>
              <a:t>Jonathan Seppala, director </a:t>
            </a:r>
            <a:endParaRPr lang="en-US" dirty="0"/>
          </a:p>
        </p:txBody>
      </p:sp>
      <p:sp>
        <p:nvSpPr>
          <p:cNvPr id="6" name="Slide Number Placeholder 5">
            <a:extLst>
              <a:ext uri="{FF2B5EF4-FFF2-40B4-BE49-F238E27FC236}">
                <a16:creationId xmlns:a16="http://schemas.microsoft.com/office/drawing/2014/main" id="{07BAB9DF-E779-D140-7A68-E20604083BB2}"/>
              </a:ext>
            </a:extLst>
          </p:cNvPr>
          <p:cNvSpPr>
            <a:spLocks noGrp="1"/>
          </p:cNvSpPr>
          <p:nvPr>
            <p:ph type="sldNum" sz="quarter" idx="12"/>
          </p:nvPr>
        </p:nvSpPr>
        <p:spPr/>
        <p:txBody>
          <a:bodyPr/>
          <a:lstStyle/>
          <a:p>
            <a:fld id="{337805DB-AA52-4CDB-BC8E-C020D0E2C42D}" type="slidenum">
              <a:rPr lang="en-US" smtClean="0"/>
              <a:t>7</a:t>
            </a:fld>
            <a:endParaRPr lang="en-US"/>
          </a:p>
        </p:txBody>
      </p:sp>
      <p:sp>
        <p:nvSpPr>
          <p:cNvPr id="12" name="TextBox 11">
            <a:extLst>
              <a:ext uri="{FF2B5EF4-FFF2-40B4-BE49-F238E27FC236}">
                <a16:creationId xmlns:a16="http://schemas.microsoft.com/office/drawing/2014/main" id="{885152A3-2A22-8DAE-253D-C03BD20B3D77}"/>
              </a:ext>
            </a:extLst>
          </p:cNvPr>
          <p:cNvSpPr txBox="1"/>
          <p:nvPr/>
        </p:nvSpPr>
        <p:spPr>
          <a:xfrm>
            <a:off x="1475400" y="708851"/>
            <a:ext cx="4887965" cy="400110"/>
          </a:xfrm>
          <a:prstGeom prst="rect">
            <a:avLst/>
          </a:prstGeom>
          <a:noFill/>
        </p:spPr>
        <p:txBody>
          <a:bodyPr wrap="square">
            <a:spAutoFit/>
          </a:bodyPr>
          <a:lstStyle/>
          <a:p>
            <a:r>
              <a:rPr lang="en-US" sz="2000" b="1" dirty="0" err="1">
                <a:latin typeface="+mn-lt"/>
              </a:rPr>
              <a:t>nSoft</a:t>
            </a:r>
            <a:r>
              <a:rPr lang="en-US" sz="2000" b="1" dirty="0">
                <a:latin typeface="+mn-lt"/>
              </a:rPr>
              <a:t>                                                             </a:t>
            </a:r>
            <a:r>
              <a:rPr lang="en-US" sz="2000" b="1" dirty="0" err="1">
                <a:latin typeface="+mn-lt"/>
              </a:rPr>
              <a:t>nMat</a:t>
            </a:r>
            <a:endParaRPr lang="en-US" dirty="0"/>
          </a:p>
        </p:txBody>
      </p:sp>
      <p:cxnSp>
        <p:nvCxnSpPr>
          <p:cNvPr id="18" name="Straight Arrow Connector 17">
            <a:extLst>
              <a:ext uri="{FF2B5EF4-FFF2-40B4-BE49-F238E27FC236}">
                <a16:creationId xmlns:a16="http://schemas.microsoft.com/office/drawing/2014/main" id="{CEFFAA4E-ED68-A9BB-2975-B0863F9D97D7}"/>
              </a:ext>
            </a:extLst>
          </p:cNvPr>
          <p:cNvCxnSpPr/>
          <p:nvPr/>
        </p:nvCxnSpPr>
        <p:spPr>
          <a:xfrm>
            <a:off x="2435108" y="908906"/>
            <a:ext cx="2968547" cy="0"/>
          </a:xfrm>
          <a:prstGeom prst="straightConnector1">
            <a:avLst/>
          </a:prstGeom>
          <a:ln w="76200">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6307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54F63D-308C-2E78-4B6E-364CAE5016E2}"/>
              </a:ext>
            </a:extLst>
          </p:cNvPr>
          <p:cNvPicPr>
            <a:picLocks noChangeAspect="1"/>
          </p:cNvPicPr>
          <p:nvPr/>
        </p:nvPicPr>
        <p:blipFill>
          <a:blip r:embed="rId3"/>
          <a:stretch>
            <a:fillRect/>
          </a:stretch>
        </p:blipFill>
        <p:spPr>
          <a:xfrm>
            <a:off x="0" y="271980"/>
            <a:ext cx="12192000" cy="6314039"/>
          </a:xfrm>
          <a:prstGeom prst="rect">
            <a:avLst/>
          </a:prstGeom>
        </p:spPr>
      </p:pic>
      <p:sp>
        <p:nvSpPr>
          <p:cNvPr id="2" name="Slide Number Placeholder 1">
            <a:extLst>
              <a:ext uri="{FF2B5EF4-FFF2-40B4-BE49-F238E27FC236}">
                <a16:creationId xmlns:a16="http://schemas.microsoft.com/office/drawing/2014/main" id="{724A276F-A99D-2589-C824-4861C408441C}"/>
              </a:ext>
            </a:extLst>
          </p:cNvPr>
          <p:cNvSpPr>
            <a:spLocks noGrp="1"/>
          </p:cNvSpPr>
          <p:nvPr>
            <p:ph type="sldNum" sz="quarter" idx="12"/>
          </p:nvPr>
        </p:nvSpPr>
        <p:spPr/>
        <p:txBody>
          <a:bodyPr/>
          <a:lstStyle/>
          <a:p>
            <a:fld id="{337805DB-AA52-4CDB-BC8E-C020D0E2C42D}" type="slidenum">
              <a:rPr lang="en-US" smtClean="0"/>
              <a:t>8</a:t>
            </a:fld>
            <a:endParaRPr lang="en-US"/>
          </a:p>
        </p:txBody>
      </p:sp>
    </p:spTree>
    <p:extLst>
      <p:ext uri="{BB962C8B-B14F-4D97-AF65-F5344CB8AC3E}">
        <p14:creationId xmlns:p14="http://schemas.microsoft.com/office/powerpoint/2010/main" val="4287294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6F56CF-9F63-830A-EFAC-6030C0B70794}"/>
              </a:ext>
            </a:extLst>
          </p:cNvPr>
          <p:cNvPicPr>
            <a:picLocks noChangeAspect="1"/>
          </p:cNvPicPr>
          <p:nvPr/>
        </p:nvPicPr>
        <p:blipFill>
          <a:blip r:embed="rId3"/>
          <a:stretch>
            <a:fillRect/>
          </a:stretch>
        </p:blipFill>
        <p:spPr>
          <a:xfrm>
            <a:off x="0" y="32335"/>
            <a:ext cx="12192000" cy="6793329"/>
          </a:xfrm>
          <a:prstGeom prst="rect">
            <a:avLst/>
          </a:prstGeom>
        </p:spPr>
      </p:pic>
      <p:sp>
        <p:nvSpPr>
          <p:cNvPr id="4" name="Rectangle 3">
            <a:extLst>
              <a:ext uri="{FF2B5EF4-FFF2-40B4-BE49-F238E27FC236}">
                <a16:creationId xmlns:a16="http://schemas.microsoft.com/office/drawing/2014/main" id="{54320631-4761-48F6-C89A-87139347B95F}"/>
              </a:ext>
            </a:extLst>
          </p:cNvPr>
          <p:cNvSpPr/>
          <p:nvPr/>
        </p:nvSpPr>
        <p:spPr>
          <a:xfrm>
            <a:off x="159798" y="6356412"/>
            <a:ext cx="1890944" cy="469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469BB21-F5E7-5963-2CA6-DC8225D1ACD0}"/>
              </a:ext>
            </a:extLst>
          </p:cNvPr>
          <p:cNvSpPr>
            <a:spLocks noGrp="1"/>
          </p:cNvSpPr>
          <p:nvPr>
            <p:ph type="sldNum" sz="quarter" idx="12"/>
          </p:nvPr>
        </p:nvSpPr>
        <p:spPr/>
        <p:txBody>
          <a:bodyPr/>
          <a:lstStyle/>
          <a:p>
            <a:fld id="{337805DB-AA52-4CDB-BC8E-C020D0E2C42D}" type="slidenum">
              <a:rPr lang="en-US" smtClean="0"/>
              <a:t>9</a:t>
            </a:fld>
            <a:endParaRPr lang="en-US"/>
          </a:p>
        </p:txBody>
      </p:sp>
      <p:pic>
        <p:nvPicPr>
          <p:cNvPr id="6" name="Picture 5" descr="Ear - Wikipedia">
            <a:extLst>
              <a:ext uri="{FF2B5EF4-FFF2-40B4-BE49-F238E27FC236}">
                <a16:creationId xmlns:a16="http://schemas.microsoft.com/office/drawing/2014/main" id="{2195A002-F514-6AF7-847F-F17976BBFCC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0859677" y="4265790"/>
            <a:ext cx="1253981" cy="1865058"/>
          </a:xfrm>
          <a:prstGeom prst="rect">
            <a:avLst/>
          </a:prstGeom>
        </p:spPr>
      </p:pic>
    </p:spTree>
    <p:extLst>
      <p:ext uri="{BB962C8B-B14F-4D97-AF65-F5344CB8AC3E}">
        <p14:creationId xmlns:p14="http://schemas.microsoft.com/office/powerpoint/2010/main" val="205348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804</TotalTime>
  <Words>4005</Words>
  <Application>Microsoft Office PowerPoint</Application>
  <PresentationFormat>Widescreen</PresentationFormat>
  <Paragraphs>562</Paragraphs>
  <Slides>34</Slides>
  <Notes>27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34</vt:i4>
      </vt:variant>
    </vt:vector>
  </HeadingPairs>
  <TitlesOfParts>
    <vt:vector size="48" baseType="lpstr">
      <vt:lpstr>ＭＳ ゴシック</vt:lpstr>
      <vt:lpstr>ＭＳ Ｐゴシック</vt:lpstr>
      <vt:lpstr>Aptos</vt:lpstr>
      <vt:lpstr>Aptos Display</vt:lpstr>
      <vt:lpstr>Arial</vt:lpstr>
      <vt:lpstr>Calibri</vt:lpstr>
      <vt:lpstr>Calibri Light</vt:lpstr>
      <vt:lpstr>Cambria Math</vt:lpstr>
      <vt:lpstr>Gill Sans</vt:lpstr>
      <vt:lpstr>Helvetica</vt:lpstr>
      <vt:lpstr>Symbol</vt:lpstr>
      <vt:lpstr>Times New Roman Bold</vt:lpstr>
      <vt:lpstr>Wingdings</vt:lpstr>
      <vt:lpstr>Office Theme</vt:lpstr>
      <vt:lpstr>Industrial Research Applications of Neutron Scattering</vt:lpstr>
      <vt:lpstr>Industrial Impact from 2024 RTI Report</vt:lpstr>
      <vt:lpstr>Industrial Impact</vt:lpstr>
      <vt:lpstr>Neutron Research Has Yielded Substantial Impacts in Multi-Industries </vt:lpstr>
      <vt:lpstr>PowerPoint Presentation</vt:lpstr>
      <vt:lpstr>Key Skill For Industrial Scientist- Listening</vt:lpstr>
      <vt:lpstr>How To Access Neutrons: Going Beyond Beamtime Proposals</vt:lpstr>
      <vt:lpstr>PowerPoint Presentation</vt:lpstr>
      <vt:lpstr>PowerPoint Presentation</vt:lpstr>
      <vt:lpstr>PowerPoint Presentation</vt:lpstr>
      <vt:lpstr>PowerPoint Presentation</vt:lpstr>
      <vt:lpstr>PowerPoint Presentation</vt:lpstr>
      <vt:lpstr>Amgen Has Built An Array Of Drug Modalities </vt:lpstr>
      <vt:lpstr>Roadmap For Antibody Drug Development</vt:lpstr>
      <vt:lpstr>Advanced And Proven Characterization Techniques Are What Make Drug Development Possible At The Current Pace The Industry Demands</vt:lpstr>
      <vt:lpstr>Monte Carlo Ensemble Fit To mAbs Data</vt:lpstr>
      <vt:lpstr>What Happens When You Measure Monoclonal Antibodies At Therapeutically Relevant Concentrations?</vt:lpstr>
      <vt:lpstr>PowerPoint Presentation</vt:lpstr>
      <vt:lpstr>Freeze-thaw Studies</vt:lpstr>
      <vt:lpstr>SANS From Proteins In Ice </vt:lpstr>
      <vt:lpstr>mAbs At Surfaces. NIST Studies Help Evaluate Adsorption Propensity </vt:lpstr>
      <vt:lpstr>Molecule Assessment Example From A Recent mAbs Campaign For A New Disease Target (Amgen)</vt:lpstr>
      <vt:lpstr>Neutron Scattering And Pharmaceutical Materials</vt:lpstr>
      <vt:lpstr>Summary</vt:lpstr>
      <vt:lpstr>EXTRA</vt:lpstr>
      <vt:lpstr>PowerPoint Presentation</vt:lpstr>
      <vt:lpstr>PowerPoint Presentation</vt:lpstr>
      <vt:lpstr>PowerPoint Presentation</vt:lpstr>
      <vt:lpstr>PowerPoint Presentation</vt:lpstr>
      <vt:lpstr>PowerPoint Presentation</vt:lpstr>
      <vt:lpstr>nSoft Example: Direct Observation of Clusters In Concentrated Monoclonal Antibody (mAb) Solutions</vt:lpstr>
      <vt:lpstr>Rheo-USANS For Paint Formulation: Controlled TiO2 Dispersion</vt:lpstr>
      <vt:lpstr>Advanced Cancer Therapies</vt:lpstr>
      <vt:lpstr>How Can Neutron User Facilities Increase Usage By Biotechnology Companies?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Examples of Industrial Applications of Neutron Scattering</dc:title>
  <dc:creator>Hubert King</dc:creator>
  <cp:lastModifiedBy>King, Hubert E. (Assoc)</cp:lastModifiedBy>
  <cp:revision>12</cp:revision>
  <dcterms:created xsi:type="dcterms:W3CDTF">2022-09-26T18:26:55Z</dcterms:created>
  <dcterms:modified xsi:type="dcterms:W3CDTF">2026-07-28T00:44:38Z</dcterms:modified>
</cp:coreProperties>
</file>