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8" r:id="rId4"/>
    <p:sldId id="257" r:id="rId5"/>
    <p:sldId id="261" r:id="rId6"/>
    <p:sldId id="262" r:id="rId7"/>
    <p:sldId id="264" r:id="rId8"/>
    <p:sldId id="265" r:id="rId9"/>
    <p:sldId id="266" r:id="rId10"/>
    <p:sldId id="267" r:id="rId11"/>
    <p:sldId id="26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5" autoAdjust="0"/>
    <p:restoredTop sz="94660"/>
  </p:normalViewPr>
  <p:slideViewPr>
    <p:cSldViewPr snapToGrid="0">
      <p:cViewPr varScale="1">
        <p:scale>
          <a:sx n="77" d="100"/>
          <a:sy n="77" d="100"/>
        </p:scale>
        <p:origin x="8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rnandez, Yamali (Fed)" userId="72c33906-3c09-4e97-8d17-7447e06cadfb" providerId="ADAL" clId="{6C88A1DD-D14C-4F79-8BBA-5E13B030002B}"/>
    <pc:docChg chg="custSel addSld delSld modSld">
      <pc:chgData name="Hernandez, Yamali (Fed)" userId="72c33906-3c09-4e97-8d17-7447e06cadfb" providerId="ADAL" clId="{6C88A1DD-D14C-4F79-8BBA-5E13B030002B}" dt="2026-07-29T02:34:59.300" v="400" actId="20577"/>
      <pc:docMkLst>
        <pc:docMk/>
      </pc:docMkLst>
      <pc:sldChg chg="addSp delSp modSp mod">
        <pc:chgData name="Hernandez, Yamali (Fed)" userId="72c33906-3c09-4e97-8d17-7447e06cadfb" providerId="ADAL" clId="{6C88A1DD-D14C-4F79-8BBA-5E13B030002B}" dt="2026-07-27T18:02:52.952" v="383" actId="478"/>
        <pc:sldMkLst>
          <pc:docMk/>
          <pc:sldMk cId="321400267" sldId="258"/>
        </pc:sldMkLst>
      </pc:sldChg>
      <pc:sldChg chg="addSp modSp mod">
        <pc:chgData name="Hernandez, Yamali (Fed)" userId="72c33906-3c09-4e97-8d17-7447e06cadfb" providerId="ADAL" clId="{6C88A1DD-D14C-4F79-8BBA-5E13B030002B}" dt="2026-07-29T01:10:14.790" v="395" actId="1076"/>
        <pc:sldMkLst>
          <pc:docMk/>
          <pc:sldMk cId="1163194808" sldId="260"/>
        </pc:sldMkLst>
        <pc:spChg chg="mod">
          <ac:chgData name="Hernandez, Yamali (Fed)" userId="72c33906-3c09-4e97-8d17-7447e06cadfb" providerId="ADAL" clId="{6C88A1DD-D14C-4F79-8BBA-5E13B030002B}" dt="2026-07-29T01:10:14.790" v="395" actId="1076"/>
          <ac:spMkLst>
            <pc:docMk/>
            <pc:sldMk cId="1163194808" sldId="260"/>
            <ac:spMk id="3" creationId="{D8D6EEE9-8906-CE70-7411-7473C096EA6B}"/>
          </ac:spMkLst>
        </pc:spChg>
        <pc:spChg chg="mod">
          <ac:chgData name="Hernandez, Yamali (Fed)" userId="72c33906-3c09-4e97-8d17-7447e06cadfb" providerId="ADAL" clId="{6C88A1DD-D14C-4F79-8BBA-5E13B030002B}" dt="2026-07-27T16:42:51.062" v="381" actId="14100"/>
          <ac:spMkLst>
            <pc:docMk/>
            <pc:sldMk cId="1163194808" sldId="260"/>
            <ac:spMk id="4" creationId="{9DB6F1BC-6FA6-475C-81EB-ABCB31FDB9E7}"/>
          </ac:spMkLst>
        </pc:spChg>
        <pc:spChg chg="add mod">
          <ac:chgData name="Hernandez, Yamali (Fed)" userId="72c33906-3c09-4e97-8d17-7447e06cadfb" providerId="ADAL" clId="{6C88A1DD-D14C-4F79-8BBA-5E13B030002B}" dt="2026-07-27T16:42:41.893" v="379" actId="20577"/>
          <ac:spMkLst>
            <pc:docMk/>
            <pc:sldMk cId="1163194808" sldId="260"/>
            <ac:spMk id="9" creationId="{ED4D60DD-14F4-30F2-2D84-D6E68B6D7660}"/>
          </ac:spMkLst>
        </pc:spChg>
      </pc:sldChg>
      <pc:sldChg chg="addSp delSp modSp mod setBg setFolMasterObjs">
        <pc:chgData name="Hernandez, Yamali (Fed)" userId="72c33906-3c09-4e97-8d17-7447e06cadfb" providerId="ADAL" clId="{6C88A1DD-D14C-4F79-8BBA-5E13B030002B}" dt="2026-07-26T23:29:04.049" v="131" actId="20577"/>
        <pc:sldMkLst>
          <pc:docMk/>
          <pc:sldMk cId="0" sldId="266"/>
        </pc:sldMkLst>
        <pc:spChg chg="mod">
          <ac:chgData name="Hernandez, Yamali (Fed)" userId="72c33906-3c09-4e97-8d17-7447e06cadfb" providerId="ADAL" clId="{6C88A1DD-D14C-4F79-8BBA-5E13B030002B}" dt="2026-07-26T23:28:59.805" v="130" actId="1076"/>
          <ac:spMkLst>
            <pc:docMk/>
            <pc:sldMk cId="0" sldId="266"/>
            <ac:spMk id="2" creationId="{00000000-0000-0000-0000-000000000000}"/>
          </ac:spMkLst>
        </pc:spChg>
        <pc:spChg chg="add">
          <ac:chgData name="Hernandez, Yamali (Fed)" userId="72c33906-3c09-4e97-8d17-7447e06cadfb" providerId="ADAL" clId="{6C88A1DD-D14C-4F79-8BBA-5E13B030002B}" dt="2026-07-26T23:24:35.458" v="43" actId="26606"/>
          <ac:spMkLst>
            <pc:docMk/>
            <pc:sldMk cId="0" sldId="266"/>
            <ac:spMk id="36" creationId="{B50AB553-2A96-4A92-96F2-93548E096954}"/>
          </ac:spMkLst>
        </pc:spChg>
        <pc:graphicFrameChg chg="mod modGraphic">
          <ac:chgData name="Hernandez, Yamali (Fed)" userId="72c33906-3c09-4e97-8d17-7447e06cadfb" providerId="ADAL" clId="{6C88A1DD-D14C-4F79-8BBA-5E13B030002B}" dt="2026-07-26T23:29:04.049" v="131" actId="20577"/>
          <ac:graphicFrameMkLst>
            <pc:docMk/>
            <pc:sldMk cId="0" sldId="266"/>
            <ac:graphicFrameMk id="6" creationId="{78D32BB6-539A-3FA7-9F76-9E44C098358F}"/>
          </ac:graphicFrameMkLst>
        </pc:graphicFrameChg>
        <pc:picChg chg="add">
          <ac:chgData name="Hernandez, Yamali (Fed)" userId="72c33906-3c09-4e97-8d17-7447e06cadfb" providerId="ADAL" clId="{6C88A1DD-D14C-4F79-8BBA-5E13B030002B}" dt="2026-07-26T23:24:35.458" v="43" actId="26606"/>
          <ac:picMkLst>
            <pc:docMk/>
            <pc:sldMk cId="0" sldId="266"/>
            <ac:picMk id="32" creationId="{0D411278-4329-002D-AB88-BE29D063C533}"/>
          </ac:picMkLst>
        </pc:picChg>
      </pc:sldChg>
      <pc:sldChg chg="modSp mod">
        <pc:chgData name="Hernandez, Yamali (Fed)" userId="72c33906-3c09-4e97-8d17-7447e06cadfb" providerId="ADAL" clId="{6C88A1DD-D14C-4F79-8BBA-5E13B030002B}" dt="2026-07-29T02:34:59.300" v="400" actId="20577"/>
        <pc:sldMkLst>
          <pc:docMk/>
          <pc:sldMk cId="3746801523" sldId="267"/>
        </pc:sldMkLst>
        <pc:spChg chg="mod">
          <ac:chgData name="Hernandez, Yamali (Fed)" userId="72c33906-3c09-4e97-8d17-7447e06cadfb" providerId="ADAL" clId="{6C88A1DD-D14C-4F79-8BBA-5E13B030002B}" dt="2026-07-29T02:34:59.300" v="400" actId="20577"/>
          <ac:spMkLst>
            <pc:docMk/>
            <pc:sldMk cId="3746801523" sldId="267"/>
            <ac:spMk id="6" creationId="{B347F40B-C956-AF79-A898-0240A5E61C4C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76A45A-138D-40F1-B830-26FD7C0F9F5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8F28AFF-BB60-47D7-B577-134A10341A94}">
      <dgm:prSet phldrT="[Text]" phldr="0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Is neutron scattering the right tool to study the problem I’m investigating</a:t>
          </a:r>
        </a:p>
      </dgm:t>
    </dgm:pt>
    <dgm:pt modelId="{66CF89E1-9E45-42A5-8D01-357DE5AC5C44}" type="parTrans" cxnId="{ED25CD6D-03B4-4D49-BEE9-E2818FD580E0}">
      <dgm:prSet/>
      <dgm:spPr/>
      <dgm:t>
        <a:bodyPr/>
        <a:lstStyle/>
        <a:p>
          <a:endParaRPr lang="en-US" sz="2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5C1A9BF-2BC9-42F3-8F9F-68111E01E624}" type="sibTrans" cxnId="{ED25CD6D-03B4-4D49-BEE9-E2818FD580E0}">
      <dgm:prSet/>
      <dgm:spPr/>
      <dgm:t>
        <a:bodyPr/>
        <a:lstStyle/>
        <a:p>
          <a:endParaRPr lang="en-US" sz="2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00E031B-5D69-4AB8-9A11-62FF4D0C672F}">
      <dgm:prSet phldrT="[Text]" phldr="0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Which is the right instrument?</a:t>
          </a:r>
        </a:p>
      </dgm:t>
    </dgm:pt>
    <dgm:pt modelId="{510C7E5F-C3A6-47C6-8820-DD50944FC2E0}" type="parTrans" cxnId="{29A00123-4CA0-442E-8A2F-2026152C54B4}">
      <dgm:prSet/>
      <dgm:spPr/>
      <dgm:t>
        <a:bodyPr/>
        <a:lstStyle/>
        <a:p>
          <a:endParaRPr lang="en-US" sz="2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9B48EAC-A5AC-4206-A817-E389B40687F6}" type="sibTrans" cxnId="{29A00123-4CA0-442E-8A2F-2026152C54B4}">
      <dgm:prSet/>
      <dgm:spPr/>
      <dgm:t>
        <a:bodyPr/>
        <a:lstStyle/>
        <a:p>
          <a:endParaRPr lang="en-US" sz="2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F98BD2F-3B23-499B-9DBC-4DA98EC36877}">
      <dgm:prSet phldrT="[Text]" phldr="0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What type of sample preparation resources will I need?</a:t>
          </a:r>
        </a:p>
      </dgm:t>
    </dgm:pt>
    <dgm:pt modelId="{34CF9271-5DFD-4F6A-AB9B-B814BD0E7529}" type="parTrans" cxnId="{CEA7958D-24B1-4D50-B301-98BDBA189000}">
      <dgm:prSet/>
      <dgm:spPr/>
      <dgm:t>
        <a:bodyPr/>
        <a:lstStyle/>
        <a:p>
          <a:endParaRPr lang="en-US" sz="2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DD90BEA-C291-462E-9C4F-C781DE430EF8}" type="sibTrans" cxnId="{CEA7958D-24B1-4D50-B301-98BDBA189000}">
      <dgm:prSet/>
      <dgm:spPr/>
      <dgm:t>
        <a:bodyPr/>
        <a:lstStyle/>
        <a:p>
          <a:endParaRPr lang="en-US" sz="2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E43DC636-02BD-419B-9A84-AAEE5F4A25A8}">
      <dgm:prSet phldrT="[Text]" phldr="0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What sample environment should I use?</a:t>
          </a:r>
        </a:p>
      </dgm:t>
    </dgm:pt>
    <dgm:pt modelId="{D7D9EE03-AF4F-45DD-918F-BC35BADCE7A7}" type="parTrans" cxnId="{2DC88388-8314-44A9-9A48-75F96D265A5F}">
      <dgm:prSet/>
      <dgm:spPr/>
      <dgm:t>
        <a:bodyPr/>
        <a:lstStyle/>
        <a:p>
          <a:endParaRPr lang="en-US" sz="2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7959008-A94C-403C-83F7-AE5B29EF2422}" type="sibTrans" cxnId="{2DC88388-8314-44A9-9A48-75F96D265A5F}">
      <dgm:prSet/>
      <dgm:spPr/>
      <dgm:t>
        <a:bodyPr/>
        <a:lstStyle/>
        <a:p>
          <a:endParaRPr lang="en-US" sz="2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57A07AF-E7B3-4400-A048-2A8DDB12855A}" type="pres">
      <dgm:prSet presAssocID="{4176A45A-138D-40F1-B830-26FD7C0F9F5F}" presName="CompostProcess" presStyleCnt="0">
        <dgm:presLayoutVars>
          <dgm:dir/>
          <dgm:resizeHandles val="exact"/>
        </dgm:presLayoutVars>
      </dgm:prSet>
      <dgm:spPr/>
    </dgm:pt>
    <dgm:pt modelId="{1D5AABBF-3548-4936-ABD9-5A07FD41519A}" type="pres">
      <dgm:prSet presAssocID="{4176A45A-138D-40F1-B830-26FD7C0F9F5F}" presName="arrow" presStyleLbl="bgShp" presStyleIdx="0" presStyleCnt="1" custScaleX="117647" custLinFactNeighborX="-1627" custLinFactNeighborY="-1165"/>
      <dgm:spPr/>
    </dgm:pt>
    <dgm:pt modelId="{E3924F76-4971-4885-A268-31D15C0F411A}" type="pres">
      <dgm:prSet presAssocID="{4176A45A-138D-40F1-B830-26FD7C0F9F5F}" presName="linearProcess" presStyleCnt="0"/>
      <dgm:spPr/>
    </dgm:pt>
    <dgm:pt modelId="{E7641446-E0D4-4851-A5F4-2B2B6ACD6B82}" type="pres">
      <dgm:prSet presAssocID="{68F28AFF-BB60-47D7-B577-134A10341A94}" presName="textNode" presStyleLbl="node1" presStyleIdx="0" presStyleCnt="4">
        <dgm:presLayoutVars>
          <dgm:bulletEnabled val="1"/>
        </dgm:presLayoutVars>
      </dgm:prSet>
      <dgm:spPr/>
    </dgm:pt>
    <dgm:pt modelId="{46B26EB8-CBF4-48DA-80F8-9A3D7E9DA282}" type="pres">
      <dgm:prSet presAssocID="{75C1A9BF-2BC9-42F3-8F9F-68111E01E624}" presName="sibTrans" presStyleCnt="0"/>
      <dgm:spPr/>
    </dgm:pt>
    <dgm:pt modelId="{2F51BE77-7934-44B5-BA45-15F0173FA850}" type="pres">
      <dgm:prSet presAssocID="{100E031B-5D69-4AB8-9A11-62FF4D0C672F}" presName="textNode" presStyleLbl="node1" presStyleIdx="1" presStyleCnt="4">
        <dgm:presLayoutVars>
          <dgm:bulletEnabled val="1"/>
        </dgm:presLayoutVars>
      </dgm:prSet>
      <dgm:spPr/>
    </dgm:pt>
    <dgm:pt modelId="{9A600C3A-D1BF-450F-9951-BC77F2DAF606}" type="pres">
      <dgm:prSet presAssocID="{49B48EAC-A5AC-4206-A817-E389B40687F6}" presName="sibTrans" presStyleCnt="0"/>
      <dgm:spPr/>
    </dgm:pt>
    <dgm:pt modelId="{21499E62-6E65-4BF3-9F67-EC448A4ECEA9}" type="pres">
      <dgm:prSet presAssocID="{E43DC636-02BD-419B-9A84-AAEE5F4A25A8}" presName="textNode" presStyleLbl="node1" presStyleIdx="2" presStyleCnt="4">
        <dgm:presLayoutVars>
          <dgm:bulletEnabled val="1"/>
        </dgm:presLayoutVars>
      </dgm:prSet>
      <dgm:spPr/>
    </dgm:pt>
    <dgm:pt modelId="{1515373D-0DAF-4484-AB4D-03DB75D17782}" type="pres">
      <dgm:prSet presAssocID="{57959008-A94C-403C-83F7-AE5B29EF2422}" presName="sibTrans" presStyleCnt="0"/>
      <dgm:spPr/>
    </dgm:pt>
    <dgm:pt modelId="{CE6BE368-039E-439E-A380-1C5B9EF052DE}" type="pres">
      <dgm:prSet presAssocID="{7F98BD2F-3B23-499B-9DBC-4DA98EC36877}" presName="textNode" presStyleLbl="node1" presStyleIdx="3" presStyleCnt="4" custLinFactNeighborX="924">
        <dgm:presLayoutVars>
          <dgm:bulletEnabled val="1"/>
        </dgm:presLayoutVars>
      </dgm:prSet>
      <dgm:spPr/>
    </dgm:pt>
  </dgm:ptLst>
  <dgm:cxnLst>
    <dgm:cxn modelId="{316E0211-93E3-4255-9881-54183AF17AFB}" type="presOf" srcId="{4176A45A-138D-40F1-B830-26FD7C0F9F5F}" destId="{F57A07AF-E7B3-4400-A048-2A8DDB12855A}" srcOrd="0" destOrd="0" presId="urn:microsoft.com/office/officeart/2005/8/layout/hProcess9"/>
    <dgm:cxn modelId="{29A00123-4CA0-442E-8A2F-2026152C54B4}" srcId="{4176A45A-138D-40F1-B830-26FD7C0F9F5F}" destId="{100E031B-5D69-4AB8-9A11-62FF4D0C672F}" srcOrd="1" destOrd="0" parTransId="{510C7E5F-C3A6-47C6-8820-DD50944FC2E0}" sibTransId="{49B48EAC-A5AC-4206-A817-E389B40687F6}"/>
    <dgm:cxn modelId="{ED25CD6D-03B4-4D49-BEE9-E2818FD580E0}" srcId="{4176A45A-138D-40F1-B830-26FD7C0F9F5F}" destId="{68F28AFF-BB60-47D7-B577-134A10341A94}" srcOrd="0" destOrd="0" parTransId="{66CF89E1-9E45-42A5-8D01-357DE5AC5C44}" sibTransId="{75C1A9BF-2BC9-42F3-8F9F-68111E01E624}"/>
    <dgm:cxn modelId="{DCD50B82-5BDA-45EF-B247-2F0D8A6E683E}" type="presOf" srcId="{E43DC636-02BD-419B-9A84-AAEE5F4A25A8}" destId="{21499E62-6E65-4BF3-9F67-EC448A4ECEA9}" srcOrd="0" destOrd="0" presId="urn:microsoft.com/office/officeart/2005/8/layout/hProcess9"/>
    <dgm:cxn modelId="{2DC88388-8314-44A9-9A48-75F96D265A5F}" srcId="{4176A45A-138D-40F1-B830-26FD7C0F9F5F}" destId="{E43DC636-02BD-419B-9A84-AAEE5F4A25A8}" srcOrd="2" destOrd="0" parTransId="{D7D9EE03-AF4F-45DD-918F-BC35BADCE7A7}" sibTransId="{57959008-A94C-403C-83F7-AE5B29EF2422}"/>
    <dgm:cxn modelId="{CEA7958D-24B1-4D50-B301-98BDBA189000}" srcId="{4176A45A-138D-40F1-B830-26FD7C0F9F5F}" destId="{7F98BD2F-3B23-499B-9DBC-4DA98EC36877}" srcOrd="3" destOrd="0" parTransId="{34CF9271-5DFD-4F6A-AB9B-B814BD0E7529}" sibTransId="{3DD90BEA-C291-462E-9C4F-C781DE430EF8}"/>
    <dgm:cxn modelId="{9D411791-4F23-4012-A0A0-D1B374FA3320}" type="presOf" srcId="{100E031B-5D69-4AB8-9A11-62FF4D0C672F}" destId="{2F51BE77-7934-44B5-BA45-15F0173FA850}" srcOrd="0" destOrd="0" presId="urn:microsoft.com/office/officeart/2005/8/layout/hProcess9"/>
    <dgm:cxn modelId="{672856BB-F309-48A1-857F-916912F5B07A}" type="presOf" srcId="{68F28AFF-BB60-47D7-B577-134A10341A94}" destId="{E7641446-E0D4-4851-A5F4-2B2B6ACD6B82}" srcOrd="0" destOrd="0" presId="urn:microsoft.com/office/officeart/2005/8/layout/hProcess9"/>
    <dgm:cxn modelId="{9B243BD3-2CDB-4D44-AEFF-D58F7F48325C}" type="presOf" srcId="{7F98BD2F-3B23-499B-9DBC-4DA98EC36877}" destId="{CE6BE368-039E-439E-A380-1C5B9EF052DE}" srcOrd="0" destOrd="0" presId="urn:microsoft.com/office/officeart/2005/8/layout/hProcess9"/>
    <dgm:cxn modelId="{1E8CC62D-8BDB-433C-9130-779C3BE97C76}" type="presParOf" srcId="{F57A07AF-E7B3-4400-A048-2A8DDB12855A}" destId="{1D5AABBF-3548-4936-ABD9-5A07FD41519A}" srcOrd="0" destOrd="0" presId="urn:microsoft.com/office/officeart/2005/8/layout/hProcess9"/>
    <dgm:cxn modelId="{E5FC530D-DE98-40AB-B98F-1C0FF9C1BE83}" type="presParOf" srcId="{F57A07AF-E7B3-4400-A048-2A8DDB12855A}" destId="{E3924F76-4971-4885-A268-31D15C0F411A}" srcOrd="1" destOrd="0" presId="urn:microsoft.com/office/officeart/2005/8/layout/hProcess9"/>
    <dgm:cxn modelId="{8E57630D-EA3F-4A9E-9D32-E8BA6A6513E9}" type="presParOf" srcId="{E3924F76-4971-4885-A268-31D15C0F411A}" destId="{E7641446-E0D4-4851-A5F4-2B2B6ACD6B82}" srcOrd="0" destOrd="0" presId="urn:microsoft.com/office/officeart/2005/8/layout/hProcess9"/>
    <dgm:cxn modelId="{54E6F579-BF2F-4BE1-8B2C-662054729A2C}" type="presParOf" srcId="{E3924F76-4971-4885-A268-31D15C0F411A}" destId="{46B26EB8-CBF4-48DA-80F8-9A3D7E9DA282}" srcOrd="1" destOrd="0" presId="urn:microsoft.com/office/officeart/2005/8/layout/hProcess9"/>
    <dgm:cxn modelId="{4421E0ED-70A7-4029-8134-ADA0D8B0AC3A}" type="presParOf" srcId="{E3924F76-4971-4885-A268-31D15C0F411A}" destId="{2F51BE77-7934-44B5-BA45-15F0173FA850}" srcOrd="2" destOrd="0" presId="urn:microsoft.com/office/officeart/2005/8/layout/hProcess9"/>
    <dgm:cxn modelId="{51AC050F-8E94-4FB2-AECC-6AAFE34A0465}" type="presParOf" srcId="{E3924F76-4971-4885-A268-31D15C0F411A}" destId="{9A600C3A-D1BF-450F-9951-BC77F2DAF606}" srcOrd="3" destOrd="0" presId="urn:microsoft.com/office/officeart/2005/8/layout/hProcess9"/>
    <dgm:cxn modelId="{3187071F-C894-4F9B-A81C-29B41601BBAF}" type="presParOf" srcId="{E3924F76-4971-4885-A268-31D15C0F411A}" destId="{21499E62-6E65-4BF3-9F67-EC448A4ECEA9}" srcOrd="4" destOrd="0" presId="urn:microsoft.com/office/officeart/2005/8/layout/hProcess9"/>
    <dgm:cxn modelId="{80173A83-95AE-4681-BE93-B5437C4CE36A}" type="presParOf" srcId="{E3924F76-4971-4885-A268-31D15C0F411A}" destId="{1515373D-0DAF-4484-AB4D-03DB75D17782}" srcOrd="5" destOrd="0" presId="urn:microsoft.com/office/officeart/2005/8/layout/hProcess9"/>
    <dgm:cxn modelId="{B45868B4-E538-46DC-AABF-A34BA8FF40D0}" type="presParOf" srcId="{E3924F76-4971-4885-A268-31D15C0F411A}" destId="{CE6BE368-039E-439E-A380-1C5B9EF052DE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565EEB-725E-4086-8BBF-25959DE506DB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64DEF0F-519D-4BA4-A515-0AED9F8746F5}">
      <dgm:prSet custT="1"/>
      <dgm:spPr/>
      <dgm:t>
        <a:bodyPr/>
        <a:lstStyle/>
        <a:p>
          <a:pPr>
            <a:defRPr b="1"/>
          </a:pPr>
          <a:r>
            <a:rPr lang="en-US" sz="2400" b="0" i="0" baseline="0" dirty="0">
              <a:latin typeface="+mn-lt"/>
            </a:rPr>
            <a:t>It costs over $10,000 per day to run an experiment at the NCNR</a:t>
          </a:r>
          <a:endParaRPr lang="en-US" sz="2400" dirty="0">
            <a:latin typeface="+mn-lt"/>
          </a:endParaRPr>
        </a:p>
      </dgm:t>
    </dgm:pt>
    <dgm:pt modelId="{3A88F7C0-3596-43B1-BDD2-745FB6582EBE}" type="parTrans" cxnId="{63464EAB-F00F-41F7-A516-533B5C326EF1}">
      <dgm:prSet/>
      <dgm:spPr/>
      <dgm:t>
        <a:bodyPr/>
        <a:lstStyle/>
        <a:p>
          <a:endParaRPr lang="en-US" sz="2400"/>
        </a:p>
      </dgm:t>
    </dgm:pt>
    <dgm:pt modelId="{03887CBD-E360-4C69-B3DC-C6981E672EB8}" type="sibTrans" cxnId="{63464EAB-F00F-41F7-A516-533B5C326EF1}">
      <dgm:prSet/>
      <dgm:spPr/>
      <dgm:t>
        <a:bodyPr/>
        <a:lstStyle/>
        <a:p>
          <a:endParaRPr lang="en-US" sz="2400"/>
        </a:p>
      </dgm:t>
    </dgm:pt>
    <dgm:pt modelId="{29421B37-F480-48CA-9F47-57DFD30E8DF9}">
      <dgm:prSet custT="1"/>
      <dgm:spPr/>
      <dgm:t>
        <a:bodyPr/>
        <a:lstStyle/>
        <a:p>
          <a:endParaRPr lang="en-US" sz="2400" b="1" i="1" baseline="0" dirty="0"/>
        </a:p>
        <a:p>
          <a:r>
            <a:rPr lang="en-US" sz="2400" b="1" i="1" baseline="0" dirty="0"/>
            <a:t>Can the goals of this experiment be achieved at my home lab?</a:t>
          </a:r>
          <a:endParaRPr lang="en-US" sz="2400" dirty="0"/>
        </a:p>
      </dgm:t>
    </dgm:pt>
    <dgm:pt modelId="{4BC07656-B1E8-4135-86FD-2D36C39D9ED7}" type="parTrans" cxnId="{D6B29409-0C15-4BC7-9184-F24B19C77067}">
      <dgm:prSet/>
      <dgm:spPr/>
      <dgm:t>
        <a:bodyPr/>
        <a:lstStyle/>
        <a:p>
          <a:endParaRPr lang="en-US" sz="2400"/>
        </a:p>
      </dgm:t>
    </dgm:pt>
    <dgm:pt modelId="{B23E6D98-5C1D-409D-90FF-094A3D3AB9F2}" type="sibTrans" cxnId="{D6B29409-0C15-4BC7-9184-F24B19C77067}">
      <dgm:prSet/>
      <dgm:spPr/>
      <dgm:t>
        <a:bodyPr/>
        <a:lstStyle/>
        <a:p>
          <a:endParaRPr lang="en-US" sz="2400"/>
        </a:p>
      </dgm:t>
    </dgm:pt>
    <dgm:pt modelId="{C608339B-5CB9-4EBA-A874-F46660EC2BD7}">
      <dgm:prSet custT="1"/>
      <dgm:spPr/>
      <dgm:t>
        <a:bodyPr/>
        <a:lstStyle/>
        <a:p>
          <a:pPr>
            <a:defRPr b="1"/>
          </a:pPr>
          <a:r>
            <a:rPr lang="en-US" sz="2400" b="0" i="0" baseline="0" dirty="0"/>
            <a:t>The NCNR, like other facilities, will be oversubscribed!</a:t>
          </a:r>
          <a:endParaRPr lang="en-US" sz="2400" b="0" dirty="0"/>
        </a:p>
      </dgm:t>
    </dgm:pt>
    <dgm:pt modelId="{38B8CBF9-B40E-47CD-9360-8FC14396A661}" type="parTrans" cxnId="{D90932C4-6473-41B4-98B4-F805C1DF57FE}">
      <dgm:prSet/>
      <dgm:spPr/>
      <dgm:t>
        <a:bodyPr/>
        <a:lstStyle/>
        <a:p>
          <a:endParaRPr lang="en-US" sz="2400"/>
        </a:p>
      </dgm:t>
    </dgm:pt>
    <dgm:pt modelId="{8EFCE9EA-5902-48BC-95EC-2DAC63B599B7}" type="sibTrans" cxnId="{D90932C4-6473-41B4-98B4-F805C1DF57FE}">
      <dgm:prSet/>
      <dgm:spPr/>
      <dgm:t>
        <a:bodyPr/>
        <a:lstStyle/>
        <a:p>
          <a:endParaRPr lang="en-US" sz="2400"/>
        </a:p>
      </dgm:t>
    </dgm:pt>
    <dgm:pt modelId="{43B10309-DFC7-4B8E-8D88-6AA44AFF319F}">
      <dgm:prSet custT="1"/>
      <dgm:spPr/>
      <dgm:t>
        <a:bodyPr/>
        <a:lstStyle/>
        <a:p>
          <a:endParaRPr lang="en-US" sz="2400" b="1" i="1" baseline="0"/>
        </a:p>
        <a:p>
          <a:r>
            <a:rPr lang="en-US" sz="2400" b="1" i="1" baseline="0"/>
            <a:t>Can the goals of this experiment be achieved better at another facility? Could /should we get beamtime there?</a:t>
          </a:r>
          <a:endParaRPr lang="en-US" sz="2400"/>
        </a:p>
      </dgm:t>
    </dgm:pt>
    <dgm:pt modelId="{25F47023-B295-48A9-B5B3-5D226D188129}" type="parTrans" cxnId="{A4AD831B-B631-4882-B49E-BFD7F03BF502}">
      <dgm:prSet/>
      <dgm:spPr/>
      <dgm:t>
        <a:bodyPr/>
        <a:lstStyle/>
        <a:p>
          <a:endParaRPr lang="en-US" sz="2400"/>
        </a:p>
      </dgm:t>
    </dgm:pt>
    <dgm:pt modelId="{6CE0BEAF-801C-4CD2-8046-3ABC644332BA}" type="sibTrans" cxnId="{A4AD831B-B631-4882-B49E-BFD7F03BF502}">
      <dgm:prSet/>
      <dgm:spPr/>
      <dgm:t>
        <a:bodyPr/>
        <a:lstStyle/>
        <a:p>
          <a:endParaRPr lang="en-US" sz="2400"/>
        </a:p>
      </dgm:t>
    </dgm:pt>
    <dgm:pt modelId="{F2D288A9-4BD1-465C-AF31-E61BBB518183}">
      <dgm:prSet custT="1"/>
      <dgm:spPr/>
      <dgm:t>
        <a:bodyPr/>
        <a:lstStyle/>
        <a:p>
          <a:pPr>
            <a:defRPr b="1"/>
          </a:pPr>
          <a:r>
            <a:rPr lang="en-US" sz="2400" b="0" i="0" baseline="0" dirty="0"/>
            <a:t>Make sure you provide additional justification for :</a:t>
          </a:r>
          <a:endParaRPr lang="en-US" sz="2400" b="0" i="0" dirty="0"/>
        </a:p>
      </dgm:t>
    </dgm:pt>
    <dgm:pt modelId="{3D9A0ED6-3B5E-4580-8BC3-3F74D97B16E9}" type="parTrans" cxnId="{DE45E504-C952-4FB0-8DA3-8E14AAD18118}">
      <dgm:prSet/>
      <dgm:spPr/>
      <dgm:t>
        <a:bodyPr/>
        <a:lstStyle/>
        <a:p>
          <a:endParaRPr lang="en-US" sz="2400"/>
        </a:p>
      </dgm:t>
    </dgm:pt>
    <dgm:pt modelId="{87FFEBAC-CD30-4342-A213-065F0C5E2B12}" type="sibTrans" cxnId="{DE45E504-C952-4FB0-8DA3-8E14AAD18118}">
      <dgm:prSet/>
      <dgm:spPr/>
      <dgm:t>
        <a:bodyPr/>
        <a:lstStyle/>
        <a:p>
          <a:endParaRPr lang="en-US" sz="2400"/>
        </a:p>
      </dgm:t>
    </dgm:pt>
    <dgm:pt modelId="{18D53644-E39C-40C9-9321-16EEF4107AC1}">
      <dgm:prSet custT="1"/>
      <dgm:spPr/>
      <dgm:t>
        <a:bodyPr/>
        <a:lstStyle/>
        <a:p>
          <a:r>
            <a:rPr lang="en-US" sz="2400" b="1" i="1" baseline="0" dirty="0"/>
            <a:t>the number of samples</a:t>
          </a:r>
          <a:endParaRPr lang="en-US" sz="2400" dirty="0"/>
        </a:p>
      </dgm:t>
    </dgm:pt>
    <dgm:pt modelId="{6038BF75-FA9A-4CF2-8CC8-390C29A729BD}" type="parTrans" cxnId="{DFF4E486-727B-420C-8EB0-5480A6654D55}">
      <dgm:prSet/>
      <dgm:spPr/>
      <dgm:t>
        <a:bodyPr/>
        <a:lstStyle/>
        <a:p>
          <a:endParaRPr lang="en-US" sz="2400"/>
        </a:p>
      </dgm:t>
    </dgm:pt>
    <dgm:pt modelId="{9E40B517-963F-489D-8C89-1BB0D17F13D4}" type="sibTrans" cxnId="{DFF4E486-727B-420C-8EB0-5480A6654D55}">
      <dgm:prSet/>
      <dgm:spPr/>
      <dgm:t>
        <a:bodyPr/>
        <a:lstStyle/>
        <a:p>
          <a:endParaRPr lang="en-US" sz="2400"/>
        </a:p>
      </dgm:t>
    </dgm:pt>
    <dgm:pt modelId="{E59C176D-B089-40BA-AA12-77208B19AB4C}">
      <dgm:prSet custT="1"/>
      <dgm:spPr/>
      <dgm:t>
        <a:bodyPr/>
        <a:lstStyle/>
        <a:p>
          <a:r>
            <a:rPr lang="en-US" sz="2400" b="1" i="1" baseline="0" dirty="0"/>
            <a:t>the number of experimental conditions, or instrument settings</a:t>
          </a:r>
          <a:endParaRPr lang="en-US" sz="2400" dirty="0"/>
        </a:p>
      </dgm:t>
    </dgm:pt>
    <dgm:pt modelId="{9D4E170C-F48B-40B5-9626-9823045AD091}" type="parTrans" cxnId="{D7F64223-8911-42C5-B00E-7D51BF9AC62B}">
      <dgm:prSet/>
      <dgm:spPr/>
      <dgm:t>
        <a:bodyPr/>
        <a:lstStyle/>
        <a:p>
          <a:endParaRPr lang="en-US" sz="2400"/>
        </a:p>
      </dgm:t>
    </dgm:pt>
    <dgm:pt modelId="{C99A6D57-CC45-414A-B1CA-7E5EDF217672}" type="sibTrans" cxnId="{D7F64223-8911-42C5-B00E-7D51BF9AC62B}">
      <dgm:prSet/>
      <dgm:spPr/>
      <dgm:t>
        <a:bodyPr/>
        <a:lstStyle/>
        <a:p>
          <a:endParaRPr lang="en-US" sz="2400"/>
        </a:p>
      </dgm:t>
    </dgm:pt>
    <dgm:pt modelId="{0D9E26DE-C037-4237-8A22-79B3F22723DD}">
      <dgm:prSet custT="1"/>
      <dgm:spPr/>
      <dgm:t>
        <a:bodyPr/>
        <a:lstStyle/>
        <a:p>
          <a:r>
            <a:rPr lang="en-US" sz="2400" b="1" i="1" baseline="0" dirty="0"/>
            <a:t>time to collect data under each condition, and total time</a:t>
          </a:r>
          <a:endParaRPr lang="en-US" sz="2400" dirty="0"/>
        </a:p>
      </dgm:t>
    </dgm:pt>
    <dgm:pt modelId="{BD4347BD-CD70-4E46-92DE-F9F618218758}" type="parTrans" cxnId="{7B48F218-50E4-4B72-9E10-9E77061182AC}">
      <dgm:prSet/>
      <dgm:spPr/>
      <dgm:t>
        <a:bodyPr/>
        <a:lstStyle/>
        <a:p>
          <a:endParaRPr lang="en-US" sz="2400"/>
        </a:p>
      </dgm:t>
    </dgm:pt>
    <dgm:pt modelId="{49B158E1-33D6-4924-A0C6-D257C5D3249D}" type="sibTrans" cxnId="{7B48F218-50E4-4B72-9E10-9E77061182AC}">
      <dgm:prSet/>
      <dgm:spPr/>
      <dgm:t>
        <a:bodyPr/>
        <a:lstStyle/>
        <a:p>
          <a:endParaRPr lang="en-US" sz="2400"/>
        </a:p>
      </dgm:t>
    </dgm:pt>
    <dgm:pt modelId="{F4216BD8-981C-47F2-B13A-011D810387DA}">
      <dgm:prSet custT="1"/>
      <dgm:spPr/>
      <dgm:t>
        <a:bodyPr/>
        <a:lstStyle/>
        <a:p>
          <a:r>
            <a:rPr lang="en-US" sz="2400" b="1" i="1" baseline="0" dirty="0"/>
            <a:t>why neutrons? (if not done so already)</a:t>
          </a:r>
          <a:endParaRPr lang="en-US" sz="2400" dirty="0"/>
        </a:p>
      </dgm:t>
    </dgm:pt>
    <dgm:pt modelId="{3922B3DB-4D5B-406A-9A76-65124CC59475}" type="parTrans" cxnId="{D58C30FA-5F2E-4DC4-ABA3-421882067BE8}">
      <dgm:prSet/>
      <dgm:spPr/>
      <dgm:t>
        <a:bodyPr/>
        <a:lstStyle/>
        <a:p>
          <a:endParaRPr lang="en-US" sz="2400"/>
        </a:p>
      </dgm:t>
    </dgm:pt>
    <dgm:pt modelId="{24E9B36E-47B5-4563-A159-77B63ECC5F59}" type="sibTrans" cxnId="{D58C30FA-5F2E-4DC4-ABA3-421882067BE8}">
      <dgm:prSet/>
      <dgm:spPr/>
      <dgm:t>
        <a:bodyPr/>
        <a:lstStyle/>
        <a:p>
          <a:endParaRPr lang="en-US" sz="2400"/>
        </a:p>
      </dgm:t>
    </dgm:pt>
    <dgm:pt modelId="{D126053C-E4B9-4C28-9D7B-A232127FB4CE}">
      <dgm:prSet custT="1"/>
      <dgm:spPr/>
      <dgm:t>
        <a:bodyPr/>
        <a:lstStyle/>
        <a:p>
          <a:r>
            <a:rPr lang="en-US" sz="2400" b="1" i="1" baseline="0" dirty="0"/>
            <a:t>why this instrument? (if not done so already)</a:t>
          </a:r>
          <a:endParaRPr lang="en-US" sz="2400" dirty="0"/>
        </a:p>
      </dgm:t>
    </dgm:pt>
    <dgm:pt modelId="{2F387185-0A1C-4B24-A856-DBAC3B1956BB}" type="parTrans" cxnId="{2A37FB64-244E-4ECD-9CE5-23776B1ABAA4}">
      <dgm:prSet/>
      <dgm:spPr/>
      <dgm:t>
        <a:bodyPr/>
        <a:lstStyle/>
        <a:p>
          <a:endParaRPr lang="en-US" sz="2400"/>
        </a:p>
      </dgm:t>
    </dgm:pt>
    <dgm:pt modelId="{0D61589C-ECC9-43DA-B6E9-0C3AE9A89F44}" type="sibTrans" cxnId="{2A37FB64-244E-4ECD-9CE5-23776B1ABAA4}">
      <dgm:prSet/>
      <dgm:spPr/>
      <dgm:t>
        <a:bodyPr/>
        <a:lstStyle/>
        <a:p>
          <a:endParaRPr lang="en-US" sz="2400"/>
        </a:p>
      </dgm:t>
    </dgm:pt>
    <dgm:pt modelId="{AB3D6CA7-B22E-4ABC-AE1A-2ED5A54417AF}" type="pres">
      <dgm:prSet presAssocID="{79565EEB-725E-4086-8BBF-25959DE506DB}" presName="Name0" presStyleCnt="0">
        <dgm:presLayoutVars>
          <dgm:dir/>
          <dgm:animLvl val="lvl"/>
          <dgm:resizeHandles val="exact"/>
        </dgm:presLayoutVars>
      </dgm:prSet>
      <dgm:spPr/>
    </dgm:pt>
    <dgm:pt modelId="{BB6DFBFB-7F84-4B93-A8CF-84B375158BA1}" type="pres">
      <dgm:prSet presAssocID="{664DEF0F-519D-4BA4-A515-0AED9F8746F5}" presName="linNode" presStyleCnt="0"/>
      <dgm:spPr/>
    </dgm:pt>
    <dgm:pt modelId="{43D17624-8D65-4965-9038-04816159A141}" type="pres">
      <dgm:prSet presAssocID="{664DEF0F-519D-4BA4-A515-0AED9F8746F5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145D3464-42EF-4DF6-A881-DBD3248C952D}" type="pres">
      <dgm:prSet presAssocID="{664DEF0F-519D-4BA4-A515-0AED9F8746F5}" presName="descendantText" presStyleLbl="alignAccFollowNode1" presStyleIdx="0" presStyleCnt="3" custScaleY="87369">
        <dgm:presLayoutVars>
          <dgm:bulletEnabled val="1"/>
        </dgm:presLayoutVars>
      </dgm:prSet>
      <dgm:spPr/>
    </dgm:pt>
    <dgm:pt modelId="{4BE819BD-1742-4C9C-A9D8-8C7201A285F6}" type="pres">
      <dgm:prSet presAssocID="{03887CBD-E360-4C69-B3DC-C6981E672EB8}" presName="sp" presStyleCnt="0"/>
      <dgm:spPr/>
    </dgm:pt>
    <dgm:pt modelId="{7E5BF03D-0717-4BAC-8EAC-3E18F6E1ACB8}" type="pres">
      <dgm:prSet presAssocID="{F2D288A9-4BD1-465C-AF31-E61BBB518183}" presName="linNode" presStyleCnt="0"/>
      <dgm:spPr/>
    </dgm:pt>
    <dgm:pt modelId="{A6EAFB6B-4C0B-4A09-A28F-C71DD98C7C91}" type="pres">
      <dgm:prSet presAssocID="{F2D288A9-4BD1-465C-AF31-E61BBB518183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ACF35FC8-34E9-4134-BA61-128906D33F5E}" type="pres">
      <dgm:prSet presAssocID="{F2D288A9-4BD1-465C-AF31-E61BBB518183}" presName="descendantText" presStyleLbl="alignAccFollowNode1" presStyleIdx="1" presStyleCnt="3" custScaleY="176937">
        <dgm:presLayoutVars>
          <dgm:bulletEnabled val="1"/>
        </dgm:presLayoutVars>
      </dgm:prSet>
      <dgm:spPr/>
    </dgm:pt>
    <dgm:pt modelId="{EA063E88-D1D8-4372-8468-1E8799CE36FD}" type="pres">
      <dgm:prSet presAssocID="{87FFEBAC-CD30-4342-A213-065F0C5E2B12}" presName="sp" presStyleCnt="0"/>
      <dgm:spPr/>
    </dgm:pt>
    <dgm:pt modelId="{7B668ACD-285A-4F88-A3E5-E68A042DBCD5}" type="pres">
      <dgm:prSet presAssocID="{C608339B-5CB9-4EBA-A874-F46660EC2BD7}" presName="linNode" presStyleCnt="0"/>
      <dgm:spPr/>
    </dgm:pt>
    <dgm:pt modelId="{DC0AC020-AFB3-4509-AD45-02097C8A08C2}" type="pres">
      <dgm:prSet presAssocID="{C608339B-5CB9-4EBA-A874-F46660EC2BD7}" presName="parentText" presStyleLbl="node1" presStyleIdx="2" presStyleCnt="3" custScaleX="101593" custScaleY="68772">
        <dgm:presLayoutVars>
          <dgm:chMax val="1"/>
          <dgm:bulletEnabled val="1"/>
        </dgm:presLayoutVars>
      </dgm:prSet>
      <dgm:spPr/>
    </dgm:pt>
    <dgm:pt modelId="{0F0CE215-4ECE-44C2-AF47-B4AD15F83624}" type="pres">
      <dgm:prSet presAssocID="{C608339B-5CB9-4EBA-A874-F46660EC2BD7}" presName="descendantText" presStyleLbl="alignAccFollowNode1" presStyleIdx="2" presStyleCnt="3" custScaleY="96233">
        <dgm:presLayoutVars>
          <dgm:bulletEnabled val="1"/>
        </dgm:presLayoutVars>
      </dgm:prSet>
      <dgm:spPr/>
    </dgm:pt>
  </dgm:ptLst>
  <dgm:cxnLst>
    <dgm:cxn modelId="{DE45E504-C952-4FB0-8DA3-8E14AAD18118}" srcId="{79565EEB-725E-4086-8BBF-25959DE506DB}" destId="{F2D288A9-4BD1-465C-AF31-E61BBB518183}" srcOrd="1" destOrd="0" parTransId="{3D9A0ED6-3B5E-4580-8BC3-3F74D97B16E9}" sibTransId="{87FFEBAC-CD30-4342-A213-065F0C5E2B12}"/>
    <dgm:cxn modelId="{8F7E2807-C5C7-4DFF-80B6-C6959B304438}" type="presOf" srcId="{18D53644-E39C-40C9-9321-16EEF4107AC1}" destId="{ACF35FC8-34E9-4134-BA61-128906D33F5E}" srcOrd="0" destOrd="0" presId="urn:microsoft.com/office/officeart/2005/8/layout/vList5"/>
    <dgm:cxn modelId="{D6B29409-0C15-4BC7-9184-F24B19C77067}" srcId="{664DEF0F-519D-4BA4-A515-0AED9F8746F5}" destId="{29421B37-F480-48CA-9F47-57DFD30E8DF9}" srcOrd="0" destOrd="0" parTransId="{4BC07656-B1E8-4135-86FD-2D36C39D9ED7}" sibTransId="{B23E6D98-5C1D-409D-90FF-094A3D3AB9F2}"/>
    <dgm:cxn modelId="{7B48F218-50E4-4B72-9E10-9E77061182AC}" srcId="{F2D288A9-4BD1-465C-AF31-E61BBB518183}" destId="{0D9E26DE-C037-4237-8A22-79B3F22723DD}" srcOrd="2" destOrd="0" parTransId="{BD4347BD-CD70-4E46-92DE-F9F618218758}" sibTransId="{49B158E1-33D6-4924-A0C6-D257C5D3249D}"/>
    <dgm:cxn modelId="{A4AD831B-B631-4882-B49E-BFD7F03BF502}" srcId="{C608339B-5CB9-4EBA-A874-F46660EC2BD7}" destId="{43B10309-DFC7-4B8E-8D88-6AA44AFF319F}" srcOrd="0" destOrd="0" parTransId="{25F47023-B295-48A9-B5B3-5D226D188129}" sibTransId="{6CE0BEAF-801C-4CD2-8046-3ABC644332BA}"/>
    <dgm:cxn modelId="{016AC120-5C3C-4FD8-A709-5D242CFD1B65}" type="presOf" srcId="{0D9E26DE-C037-4237-8A22-79B3F22723DD}" destId="{ACF35FC8-34E9-4134-BA61-128906D33F5E}" srcOrd="0" destOrd="2" presId="urn:microsoft.com/office/officeart/2005/8/layout/vList5"/>
    <dgm:cxn modelId="{D7F64223-8911-42C5-B00E-7D51BF9AC62B}" srcId="{F2D288A9-4BD1-465C-AF31-E61BBB518183}" destId="{E59C176D-B089-40BA-AA12-77208B19AB4C}" srcOrd="1" destOrd="0" parTransId="{9D4E170C-F48B-40B5-9626-9823045AD091}" sibTransId="{C99A6D57-CC45-414A-B1CA-7E5EDF217672}"/>
    <dgm:cxn modelId="{2A37FB64-244E-4ECD-9CE5-23776B1ABAA4}" srcId="{F2D288A9-4BD1-465C-AF31-E61BBB518183}" destId="{D126053C-E4B9-4C28-9D7B-A232127FB4CE}" srcOrd="4" destOrd="0" parTransId="{2F387185-0A1C-4B24-A856-DBAC3B1956BB}" sibTransId="{0D61589C-ECC9-43DA-B6E9-0C3AE9A89F44}"/>
    <dgm:cxn modelId="{203BFB51-988E-4B73-B72A-BBC3175D5818}" type="presOf" srcId="{79565EEB-725E-4086-8BBF-25959DE506DB}" destId="{AB3D6CA7-B22E-4ABC-AE1A-2ED5A54417AF}" srcOrd="0" destOrd="0" presId="urn:microsoft.com/office/officeart/2005/8/layout/vList5"/>
    <dgm:cxn modelId="{0CC12A7B-F42C-41D4-B054-B1E67FD99B06}" type="presOf" srcId="{F2D288A9-4BD1-465C-AF31-E61BBB518183}" destId="{A6EAFB6B-4C0B-4A09-A28F-C71DD98C7C91}" srcOrd="0" destOrd="0" presId="urn:microsoft.com/office/officeart/2005/8/layout/vList5"/>
    <dgm:cxn modelId="{DFF4E486-727B-420C-8EB0-5480A6654D55}" srcId="{F2D288A9-4BD1-465C-AF31-E61BBB518183}" destId="{18D53644-E39C-40C9-9321-16EEF4107AC1}" srcOrd="0" destOrd="0" parTransId="{6038BF75-FA9A-4CF2-8CC8-390C29A729BD}" sibTransId="{9E40B517-963F-489D-8C89-1BB0D17F13D4}"/>
    <dgm:cxn modelId="{01D1D09B-E1F5-4538-9FF7-41E6CD07305A}" type="presOf" srcId="{664DEF0F-519D-4BA4-A515-0AED9F8746F5}" destId="{43D17624-8D65-4965-9038-04816159A141}" srcOrd="0" destOrd="0" presId="urn:microsoft.com/office/officeart/2005/8/layout/vList5"/>
    <dgm:cxn modelId="{F5C984A1-7100-4FC1-BA01-9EF7B5E33383}" type="presOf" srcId="{E59C176D-B089-40BA-AA12-77208B19AB4C}" destId="{ACF35FC8-34E9-4134-BA61-128906D33F5E}" srcOrd="0" destOrd="1" presId="urn:microsoft.com/office/officeart/2005/8/layout/vList5"/>
    <dgm:cxn modelId="{63464EAB-F00F-41F7-A516-533B5C326EF1}" srcId="{79565EEB-725E-4086-8BBF-25959DE506DB}" destId="{664DEF0F-519D-4BA4-A515-0AED9F8746F5}" srcOrd="0" destOrd="0" parTransId="{3A88F7C0-3596-43B1-BDD2-745FB6582EBE}" sibTransId="{03887CBD-E360-4C69-B3DC-C6981E672EB8}"/>
    <dgm:cxn modelId="{51B0DDBC-B3A0-4C68-93CE-53B345509962}" type="presOf" srcId="{C608339B-5CB9-4EBA-A874-F46660EC2BD7}" destId="{DC0AC020-AFB3-4509-AD45-02097C8A08C2}" srcOrd="0" destOrd="0" presId="urn:microsoft.com/office/officeart/2005/8/layout/vList5"/>
    <dgm:cxn modelId="{D90932C4-6473-41B4-98B4-F805C1DF57FE}" srcId="{79565EEB-725E-4086-8BBF-25959DE506DB}" destId="{C608339B-5CB9-4EBA-A874-F46660EC2BD7}" srcOrd="2" destOrd="0" parTransId="{38B8CBF9-B40E-47CD-9360-8FC14396A661}" sibTransId="{8EFCE9EA-5902-48BC-95EC-2DAC63B599B7}"/>
    <dgm:cxn modelId="{2D6BE4D5-EAD5-49E8-8C13-C470900BF8EC}" type="presOf" srcId="{43B10309-DFC7-4B8E-8D88-6AA44AFF319F}" destId="{0F0CE215-4ECE-44C2-AF47-B4AD15F83624}" srcOrd="0" destOrd="0" presId="urn:microsoft.com/office/officeart/2005/8/layout/vList5"/>
    <dgm:cxn modelId="{74A92AE2-6CAE-4062-99F4-788E52413E4B}" type="presOf" srcId="{F4216BD8-981C-47F2-B13A-011D810387DA}" destId="{ACF35FC8-34E9-4134-BA61-128906D33F5E}" srcOrd="0" destOrd="3" presId="urn:microsoft.com/office/officeart/2005/8/layout/vList5"/>
    <dgm:cxn modelId="{94358AE9-E744-4256-968C-BF5A265FB18C}" type="presOf" srcId="{29421B37-F480-48CA-9F47-57DFD30E8DF9}" destId="{145D3464-42EF-4DF6-A881-DBD3248C952D}" srcOrd="0" destOrd="0" presId="urn:microsoft.com/office/officeart/2005/8/layout/vList5"/>
    <dgm:cxn modelId="{D58C30FA-5F2E-4DC4-ABA3-421882067BE8}" srcId="{F2D288A9-4BD1-465C-AF31-E61BBB518183}" destId="{F4216BD8-981C-47F2-B13A-011D810387DA}" srcOrd="3" destOrd="0" parTransId="{3922B3DB-4D5B-406A-9A76-65124CC59475}" sibTransId="{24E9B36E-47B5-4563-A159-77B63ECC5F59}"/>
    <dgm:cxn modelId="{E3E25DFE-8B94-443F-B103-CF929D33A977}" type="presOf" srcId="{D126053C-E4B9-4C28-9D7B-A232127FB4CE}" destId="{ACF35FC8-34E9-4134-BA61-128906D33F5E}" srcOrd="0" destOrd="4" presId="urn:microsoft.com/office/officeart/2005/8/layout/vList5"/>
    <dgm:cxn modelId="{A97933AE-8A08-466E-B613-38CD5288BF80}" type="presParOf" srcId="{AB3D6CA7-B22E-4ABC-AE1A-2ED5A54417AF}" destId="{BB6DFBFB-7F84-4B93-A8CF-84B375158BA1}" srcOrd="0" destOrd="0" presId="urn:microsoft.com/office/officeart/2005/8/layout/vList5"/>
    <dgm:cxn modelId="{3435F070-8DB8-4473-BDEC-54DD6342330E}" type="presParOf" srcId="{BB6DFBFB-7F84-4B93-A8CF-84B375158BA1}" destId="{43D17624-8D65-4965-9038-04816159A141}" srcOrd="0" destOrd="0" presId="urn:microsoft.com/office/officeart/2005/8/layout/vList5"/>
    <dgm:cxn modelId="{74608675-7CF9-4D9A-A768-9622B0D60944}" type="presParOf" srcId="{BB6DFBFB-7F84-4B93-A8CF-84B375158BA1}" destId="{145D3464-42EF-4DF6-A881-DBD3248C952D}" srcOrd="1" destOrd="0" presId="urn:microsoft.com/office/officeart/2005/8/layout/vList5"/>
    <dgm:cxn modelId="{584C929C-08CF-4A58-917E-3ADE18E0B193}" type="presParOf" srcId="{AB3D6CA7-B22E-4ABC-AE1A-2ED5A54417AF}" destId="{4BE819BD-1742-4C9C-A9D8-8C7201A285F6}" srcOrd="1" destOrd="0" presId="urn:microsoft.com/office/officeart/2005/8/layout/vList5"/>
    <dgm:cxn modelId="{EF369682-305B-4BE2-9D13-016E786B2676}" type="presParOf" srcId="{AB3D6CA7-B22E-4ABC-AE1A-2ED5A54417AF}" destId="{7E5BF03D-0717-4BAC-8EAC-3E18F6E1ACB8}" srcOrd="2" destOrd="0" presId="urn:microsoft.com/office/officeart/2005/8/layout/vList5"/>
    <dgm:cxn modelId="{E6FA13E8-CF38-4414-9561-DF163943BA88}" type="presParOf" srcId="{7E5BF03D-0717-4BAC-8EAC-3E18F6E1ACB8}" destId="{A6EAFB6B-4C0B-4A09-A28F-C71DD98C7C91}" srcOrd="0" destOrd="0" presId="urn:microsoft.com/office/officeart/2005/8/layout/vList5"/>
    <dgm:cxn modelId="{AFB67E87-B837-45D3-8804-3A510A1F1BE0}" type="presParOf" srcId="{7E5BF03D-0717-4BAC-8EAC-3E18F6E1ACB8}" destId="{ACF35FC8-34E9-4134-BA61-128906D33F5E}" srcOrd="1" destOrd="0" presId="urn:microsoft.com/office/officeart/2005/8/layout/vList5"/>
    <dgm:cxn modelId="{8E1D18A5-DF1B-44A2-86FD-71E910E3BA8D}" type="presParOf" srcId="{AB3D6CA7-B22E-4ABC-AE1A-2ED5A54417AF}" destId="{EA063E88-D1D8-4372-8468-1E8799CE36FD}" srcOrd="3" destOrd="0" presId="urn:microsoft.com/office/officeart/2005/8/layout/vList5"/>
    <dgm:cxn modelId="{5407261D-0C8A-4F1D-8919-666578AB06AE}" type="presParOf" srcId="{AB3D6CA7-B22E-4ABC-AE1A-2ED5A54417AF}" destId="{7B668ACD-285A-4F88-A3E5-E68A042DBCD5}" srcOrd="4" destOrd="0" presId="urn:microsoft.com/office/officeart/2005/8/layout/vList5"/>
    <dgm:cxn modelId="{D2DB81F3-0543-4C5E-BAA6-5EFC1E13B626}" type="presParOf" srcId="{7B668ACD-285A-4F88-A3E5-E68A042DBCD5}" destId="{DC0AC020-AFB3-4509-AD45-02097C8A08C2}" srcOrd="0" destOrd="0" presId="urn:microsoft.com/office/officeart/2005/8/layout/vList5"/>
    <dgm:cxn modelId="{77292339-8692-4A7B-8196-5A443384BE4E}" type="presParOf" srcId="{7B668ACD-285A-4F88-A3E5-E68A042DBCD5}" destId="{0F0CE215-4ECE-44C2-AF47-B4AD15F8362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5AABBF-3548-4936-ABD9-5A07FD41519A}">
      <dsp:nvSpPr>
        <dsp:cNvPr id="0" name=""/>
        <dsp:cNvSpPr/>
      </dsp:nvSpPr>
      <dsp:spPr>
        <a:xfrm>
          <a:off x="0" y="0"/>
          <a:ext cx="11501114" cy="558969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641446-E0D4-4851-A5F4-2B2B6ACD6B82}">
      <dsp:nvSpPr>
        <dsp:cNvPr id="0" name=""/>
        <dsp:cNvSpPr/>
      </dsp:nvSpPr>
      <dsp:spPr>
        <a:xfrm>
          <a:off x="3931" y="1676907"/>
          <a:ext cx="2554057" cy="2235877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Is neutron scattering the right tool to study the problem I’m investigating</a:t>
          </a:r>
        </a:p>
      </dsp:txBody>
      <dsp:txXfrm>
        <a:off x="113078" y="1786054"/>
        <a:ext cx="2335763" cy="2017583"/>
      </dsp:txXfrm>
    </dsp:sp>
    <dsp:sp modelId="{2F51BE77-7934-44B5-BA45-15F0173FA850}">
      <dsp:nvSpPr>
        <dsp:cNvPr id="0" name=""/>
        <dsp:cNvSpPr/>
      </dsp:nvSpPr>
      <dsp:spPr>
        <a:xfrm>
          <a:off x="2983664" y="1676907"/>
          <a:ext cx="2554057" cy="2235877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Which is the right instrument?</a:t>
          </a:r>
        </a:p>
      </dsp:txBody>
      <dsp:txXfrm>
        <a:off x="3092811" y="1786054"/>
        <a:ext cx="2335763" cy="2017583"/>
      </dsp:txXfrm>
    </dsp:sp>
    <dsp:sp modelId="{21499E62-6E65-4BF3-9F67-EC448A4ECEA9}">
      <dsp:nvSpPr>
        <dsp:cNvPr id="0" name=""/>
        <dsp:cNvSpPr/>
      </dsp:nvSpPr>
      <dsp:spPr>
        <a:xfrm>
          <a:off x="5963398" y="1676907"/>
          <a:ext cx="2554057" cy="2235877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What sample environment should I use?</a:t>
          </a:r>
        </a:p>
      </dsp:txBody>
      <dsp:txXfrm>
        <a:off x="6072545" y="1786054"/>
        <a:ext cx="2335763" cy="2017583"/>
      </dsp:txXfrm>
    </dsp:sp>
    <dsp:sp modelId="{CE6BE368-039E-439E-A380-1C5B9EF052DE}">
      <dsp:nvSpPr>
        <dsp:cNvPr id="0" name=""/>
        <dsp:cNvSpPr/>
      </dsp:nvSpPr>
      <dsp:spPr>
        <a:xfrm>
          <a:off x="8947062" y="1676907"/>
          <a:ext cx="2554057" cy="2235877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What type of sample preparation resources will I need?</a:t>
          </a:r>
        </a:p>
      </dsp:txBody>
      <dsp:txXfrm>
        <a:off x="9056209" y="1786054"/>
        <a:ext cx="2335763" cy="20175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5D3464-42EF-4DF6-A881-DBD3248C952D}">
      <dsp:nvSpPr>
        <dsp:cNvPr id="0" name=""/>
        <dsp:cNvSpPr/>
      </dsp:nvSpPr>
      <dsp:spPr>
        <a:xfrm rot="5400000">
          <a:off x="7080532" y="-2739758"/>
          <a:ext cx="1230115" cy="7242908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b="1" i="1" kern="1200" baseline="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i="1" kern="1200" baseline="0" dirty="0"/>
            <a:t>Can the goals of this experiment be achieved at my home lab?</a:t>
          </a:r>
          <a:endParaRPr lang="en-US" sz="2400" kern="1200" dirty="0"/>
        </a:p>
      </dsp:txBody>
      <dsp:txXfrm rot="-5400000">
        <a:off x="4074136" y="326687"/>
        <a:ext cx="7182859" cy="1110017"/>
      </dsp:txXfrm>
    </dsp:sp>
    <dsp:sp modelId="{43D17624-8D65-4965-9038-04816159A141}">
      <dsp:nvSpPr>
        <dsp:cNvPr id="0" name=""/>
        <dsp:cNvSpPr/>
      </dsp:nvSpPr>
      <dsp:spPr>
        <a:xfrm>
          <a:off x="0" y="1724"/>
          <a:ext cx="4074136" cy="175994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b="0" i="0" kern="1200" baseline="0" dirty="0">
              <a:latin typeface="+mn-lt"/>
            </a:rPr>
            <a:t>It costs over $10,000 per day to run an experiment at the NCNR</a:t>
          </a:r>
          <a:endParaRPr lang="en-US" sz="2400" kern="1200" dirty="0">
            <a:latin typeface="+mn-lt"/>
          </a:endParaRPr>
        </a:p>
      </dsp:txBody>
      <dsp:txXfrm>
        <a:off x="85913" y="87637"/>
        <a:ext cx="3902310" cy="1588117"/>
      </dsp:txXfrm>
    </dsp:sp>
    <dsp:sp modelId="{ACF35FC8-34E9-4134-BA61-128906D33F5E}">
      <dsp:nvSpPr>
        <dsp:cNvPr id="0" name=""/>
        <dsp:cNvSpPr/>
      </dsp:nvSpPr>
      <dsp:spPr>
        <a:xfrm rot="5400000">
          <a:off x="6442478" y="-522656"/>
          <a:ext cx="2491192" cy="7235835"/>
        </a:xfrm>
        <a:prstGeom prst="round2SameRect">
          <a:avLst/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5370241"/>
              <a:satOff val="24126"/>
              <a:lumOff val="16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i="1" kern="1200" baseline="0" dirty="0"/>
            <a:t>the number of samples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i="1" kern="1200" baseline="0" dirty="0"/>
            <a:t>the number of experimental conditions, or instrument settings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i="1" kern="1200" baseline="0" dirty="0"/>
            <a:t>time to collect data under each condition, and total time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i="1" kern="1200" baseline="0" dirty="0"/>
            <a:t>why neutrons? (if not done so already)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i="1" kern="1200" baseline="0" dirty="0"/>
            <a:t>why this instrument? (if not done so already)</a:t>
          </a:r>
          <a:endParaRPr lang="en-US" sz="2400" kern="1200" dirty="0"/>
        </a:p>
      </dsp:txBody>
      <dsp:txXfrm rot="-5400000">
        <a:off x="4070157" y="1971275"/>
        <a:ext cx="7114225" cy="2247972"/>
      </dsp:txXfrm>
    </dsp:sp>
    <dsp:sp modelId="{A6EAFB6B-4C0B-4A09-A28F-C71DD98C7C91}">
      <dsp:nvSpPr>
        <dsp:cNvPr id="0" name=""/>
        <dsp:cNvSpPr/>
      </dsp:nvSpPr>
      <dsp:spPr>
        <a:xfrm>
          <a:off x="0" y="2215289"/>
          <a:ext cx="4070157" cy="1759943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b="0" i="0" kern="1200" baseline="0" dirty="0"/>
            <a:t>Make sure you provide additional justification for :</a:t>
          </a:r>
          <a:endParaRPr lang="en-US" sz="2400" b="0" i="0" kern="1200" dirty="0"/>
        </a:p>
      </dsp:txBody>
      <dsp:txXfrm>
        <a:off x="85913" y="2301202"/>
        <a:ext cx="3898331" cy="1588117"/>
      </dsp:txXfrm>
    </dsp:sp>
    <dsp:sp modelId="{0F0CE215-4ECE-44C2-AF47-B4AD15F83624}">
      <dsp:nvSpPr>
        <dsp:cNvPr id="0" name=""/>
        <dsp:cNvSpPr/>
      </dsp:nvSpPr>
      <dsp:spPr>
        <a:xfrm rot="5400000">
          <a:off x="7037561" y="1506078"/>
          <a:ext cx="1354917" cy="7200469"/>
        </a:xfrm>
        <a:prstGeom prst="round2Same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b="1" i="1" kern="1200" baseline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i="1" kern="1200" baseline="0"/>
            <a:t>Can the goals of this experiment be achieved better at another facility? Could /should we get beamtime there?</a:t>
          </a:r>
          <a:endParaRPr lang="en-US" sz="2400" kern="1200"/>
        </a:p>
      </dsp:txBody>
      <dsp:txXfrm rot="-5400000">
        <a:off x="4114785" y="4494996"/>
        <a:ext cx="7134327" cy="1222633"/>
      </dsp:txXfrm>
    </dsp:sp>
    <dsp:sp modelId="{DC0AC020-AFB3-4509-AD45-02097C8A08C2}">
      <dsp:nvSpPr>
        <dsp:cNvPr id="0" name=""/>
        <dsp:cNvSpPr/>
      </dsp:nvSpPr>
      <dsp:spPr>
        <a:xfrm>
          <a:off x="0" y="4501139"/>
          <a:ext cx="4114785" cy="1210348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b="0" i="0" kern="1200" baseline="0" dirty="0"/>
            <a:t>The NCNR, like other facilities, will be oversubscribed!</a:t>
          </a:r>
          <a:endParaRPr lang="en-US" sz="2400" b="0" kern="1200" dirty="0"/>
        </a:p>
      </dsp:txBody>
      <dsp:txXfrm>
        <a:off x="59084" y="4560223"/>
        <a:ext cx="3996617" cy="10921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5CB27-09B2-6D4A-3957-629ECE5DC8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7AC66-DA40-4976-4296-B22C93A3B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8ACB24-28FA-2A7B-3ED9-9200B5FC8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3808E-4CBE-445B-B2B4-E03A181626B2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A0D47-A4D8-9928-6372-B6F639438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A2BC1B-FC9B-149F-051F-D4DBC2DD6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DB6DF-4DD3-4551-98BC-DE5607A9D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800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73932-2719-B70A-24B4-0FBBB7291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ACD5DD-366C-CCF6-B2DF-8E73F1466B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674FD4-0C8F-11CE-9430-2A1774DFA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3808E-4CBE-445B-B2B4-E03A181626B2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2F728E-AFEA-3A96-ECC9-18D5E05F4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E4D3E7-EC48-6CE7-411C-E895E3C8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DB6DF-4DD3-4551-98BC-DE5607A9D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954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75238F-DBF6-1225-65D3-E79764348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958924-809C-4B63-D54A-16314890D1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0155A4-FB27-0BE0-48D8-8A5C56469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3808E-4CBE-445B-B2B4-E03A181626B2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6607F4-68CF-A52C-A7B0-30D47FAA0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6570BA-8594-D2F8-5244-72D1AF6E8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DB6DF-4DD3-4551-98BC-DE5607A9D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866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8167" y="129373"/>
            <a:ext cx="11772900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069475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904641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306329" y="2043484"/>
            <a:ext cx="5360670" cy="4048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74633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66795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1884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0B719-A0D5-32FA-8C59-C1625F33C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C5748-12DF-3529-873C-E0880B769D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57275E-A928-F6D8-5F0D-A40BC678A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3808E-4CBE-445B-B2B4-E03A181626B2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9A297-3064-24A9-B30E-C5963A0F8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0CF1E-AC3F-B4AE-18A0-BEC3C6DD2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DB6DF-4DD3-4551-98BC-DE5607A9D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085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0D2AC-68C0-3504-498C-60036643A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8DC4FE-6DD3-FCDE-BEF7-9737B9605A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94A282-EA38-E6E7-720C-E2D84D0F1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3808E-4CBE-445B-B2B4-E03A181626B2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E65D77-F144-7C0D-8B3B-28F763933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EBFA04-835F-508F-F99E-C7582D4A0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DB6DF-4DD3-4551-98BC-DE5607A9D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930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95D1A-265E-ACB4-837A-330C89688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91495-7F1F-8E88-949C-D4969C40DE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B86C8C-3E41-0879-C22F-5DB33C0459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F5EF3-4B60-F059-27A7-203C6E9D7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3808E-4CBE-445B-B2B4-E03A181626B2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998BCF-0D53-C9B0-DC8E-A2CBB265E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8D48CA-F7A5-7570-FF87-F988E751C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DB6DF-4DD3-4551-98BC-DE5607A9D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80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51400-78F0-3CBA-5841-27EDC9CB9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C36043-693F-C3F8-F455-877D6078F3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41DA7-7F0C-6141-FA2C-6515DB02F9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2AB529-E2A5-2E0D-B8A6-354E837A27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13C11E-4934-7A45-63CB-B675AA6907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C172C5-B97C-35C1-0055-A24F78F04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3808E-4CBE-445B-B2B4-E03A181626B2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D27A13-D178-B634-BC66-61C680109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4DF564-B33E-3AA3-C936-21FB78972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DB6DF-4DD3-4551-98BC-DE5607A9D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16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1B627-78FC-BFAC-8C8E-1A4E17397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1BA9E1-822C-3A9C-72F9-CE5AB88A9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3808E-4CBE-445B-B2B4-E03A181626B2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9A1002-6B2A-523E-BD32-589DF0003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453FC0-4270-0183-AF24-55A34034C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DB6DF-4DD3-4551-98BC-DE5607A9D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632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AB9F37-A3BE-13D7-4E3B-D7707E214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3808E-4CBE-445B-B2B4-E03A181626B2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21925C-D32B-9992-B19F-12B1E08C0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0DED06-DD4A-8DD1-8314-E5C9582DC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DB6DF-4DD3-4551-98BC-DE5607A9D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310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08FB9-56DD-F1D5-2CDC-6B49E55F4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418259-6833-2420-EAAC-9744AA78B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DEC4BB-C624-A974-02EE-A6B6A32ED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D4C918-43B4-A29A-BAF1-25A871156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3808E-4CBE-445B-B2B4-E03A181626B2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9821F3-4A7B-C713-AB38-F0F902E3F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8A2972-DBA8-DA15-8E93-5D6AD22A7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DB6DF-4DD3-4551-98BC-DE5607A9D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393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14734-2A8A-CDE8-C154-08F896465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624C26-E6FF-5D45-850A-B96F34651E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1B4A6B-CEE3-565D-7FE0-DEFAA1F53A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1118F3-0CD7-28D3-4FA0-66AECE847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3808E-4CBE-445B-B2B4-E03A181626B2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BF1155-371F-0302-37FE-B1BD3D75E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DC59DF-6D48-2150-918B-82B3FCBB5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DB6DF-4DD3-4551-98BC-DE5607A9D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120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9E5D39-A8C5-4F76-DC8D-801815086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AF348E-F146-E02B-4B6E-5BFD7D9A86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BCD36-5F95-43FD-02B7-B4BB024664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53808E-4CBE-445B-B2B4-E03A181626B2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3E9735-68F0-5FAE-46A0-C6D00EC90E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CF8C4-3ECA-3D4B-2ECD-6C26EE7EB4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6DB6DF-4DD3-4551-98BC-DE5607A9D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270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739" y="-38689"/>
            <a:ext cx="12034520" cy="12979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33661" y="1962054"/>
            <a:ext cx="5186680" cy="29997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02996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st.gov/ncnr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6DC15-31E7-6CED-A370-6BBD62E74A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How to obtain beamtime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DD3D06-4E6E-FC6B-3946-6DF60F024FB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Yamali Hernandez</a:t>
            </a:r>
          </a:p>
          <a:p>
            <a:r>
              <a:rPr lang="en-US" dirty="0"/>
              <a:t>Summer School 2026</a:t>
            </a:r>
          </a:p>
        </p:txBody>
      </p:sp>
    </p:spTree>
    <p:extLst>
      <p:ext uri="{BB962C8B-B14F-4D97-AF65-F5344CB8AC3E}">
        <p14:creationId xmlns:p14="http://schemas.microsoft.com/office/powerpoint/2010/main" val="15102218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05BEA-A26D-66B6-5F44-D525A54BC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/>
              <a:t>Next Proposal Call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D6EEE9-8906-CE70-7411-7473C096EA6B}"/>
              </a:ext>
            </a:extLst>
          </p:cNvPr>
          <p:cNvSpPr txBox="1"/>
          <p:nvPr/>
        </p:nvSpPr>
        <p:spPr>
          <a:xfrm>
            <a:off x="443691" y="1533382"/>
            <a:ext cx="6046079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is the NCNR plan:</a:t>
            </a:r>
          </a:p>
          <a:p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Opens: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Thursday, July 30, 2026</a:t>
            </a:r>
          </a:p>
          <a:p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Closes: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September 15, 2026 @ Midnight</a:t>
            </a:r>
          </a:p>
          <a:p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Results: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December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B6F1BC-6FA6-475C-81EB-ABCB31FDB9E7}"/>
              </a:ext>
            </a:extLst>
          </p:cNvPr>
          <p:cNvSpPr txBox="1"/>
          <p:nvPr/>
        </p:nvSpPr>
        <p:spPr>
          <a:xfrm>
            <a:off x="806150" y="5058327"/>
            <a:ext cx="50184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Please remember that we are subject to reactor schedules and the federal government shutdown.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4D60DD-14F4-30F2-2D84-D6E68B6D7660}"/>
              </a:ext>
            </a:extLst>
          </p:cNvPr>
          <p:cNvSpPr txBox="1"/>
          <p:nvPr/>
        </p:nvSpPr>
        <p:spPr>
          <a:xfrm>
            <a:off x="6622429" y="1533382"/>
            <a:ext cx="512588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Resources:</a:t>
            </a:r>
          </a:p>
          <a:p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Literature search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Web searches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Instrument scientists</a:t>
            </a:r>
          </a:p>
          <a:p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Training:</a:t>
            </a:r>
          </a:p>
          <a:p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Oak Ridge National Laboratory: “Proposal Writing Workshop and</a:t>
            </a:r>
            <a:b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Staff Question &amp; Answer Breakout Sessions”- 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August 6, 2026, at 2:00 pm</a:t>
            </a:r>
          </a:p>
          <a:p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194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1021DD68-6A40-8E6C-08D5-608F6FB56F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9031275"/>
              </p:ext>
            </p:extLst>
          </p:nvPr>
        </p:nvGraphicFramePr>
        <p:xfrm>
          <a:off x="345440" y="883920"/>
          <a:ext cx="11501120" cy="55896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2EC6A923-D6E0-D07E-E27B-5B3ECA73EFB6}"/>
              </a:ext>
            </a:extLst>
          </p:cNvPr>
          <p:cNvSpPr txBox="1"/>
          <p:nvPr/>
        </p:nvSpPr>
        <p:spPr>
          <a:xfrm>
            <a:off x="0" y="0"/>
            <a:ext cx="1093566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questions to ask yourself before you start your neutron journey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EA2288-4917-5C0C-53C5-081FE3377981}"/>
              </a:ext>
            </a:extLst>
          </p:cNvPr>
          <p:cNvSpPr txBox="1"/>
          <p:nvPr/>
        </p:nvSpPr>
        <p:spPr>
          <a:xfrm>
            <a:off x="2425568" y="5604748"/>
            <a:ext cx="56857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Where do I apply for beamtime?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AD3E65-0AFF-40E5-693D-28B5605C6AED}"/>
              </a:ext>
            </a:extLst>
          </p:cNvPr>
          <p:cNvSpPr txBox="1"/>
          <p:nvPr/>
        </p:nvSpPr>
        <p:spPr>
          <a:xfrm>
            <a:off x="2788171" y="3413124"/>
            <a:ext cx="1024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Yes</a:t>
            </a: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34BB5604-4EAA-1047-5D28-5552E2CED976}"/>
              </a:ext>
            </a:extLst>
          </p:cNvPr>
          <p:cNvSpPr/>
          <p:nvPr/>
        </p:nvSpPr>
        <p:spPr>
          <a:xfrm>
            <a:off x="2912655" y="3729249"/>
            <a:ext cx="854765" cy="46166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00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C2987-ACAD-90B2-C1F4-BB75CFC08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-192468"/>
            <a:ext cx="12016409" cy="1325563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 the NCNR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2C36DC-4698-33EE-0D93-4C6A48BB919E}"/>
              </a:ext>
            </a:extLst>
          </p:cNvPr>
          <p:cNvSpPr txBox="1"/>
          <p:nvPr/>
        </p:nvSpPr>
        <p:spPr>
          <a:xfrm>
            <a:off x="341846" y="1047454"/>
            <a:ext cx="696921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kern="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New Proposal: 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is a proposal for instrument time submitted when a call is announced. The proposals will be reviewed by scientific and technical reviewers and the Beam Time Allocation Committee (BTAC)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97B3BB-BE3D-C1C5-111A-127941DEFFC7}"/>
              </a:ext>
            </a:extLst>
          </p:cNvPr>
          <p:cNvSpPr txBox="1"/>
          <p:nvPr/>
        </p:nvSpPr>
        <p:spPr>
          <a:xfrm>
            <a:off x="3568148" y="2761713"/>
            <a:ext cx="83058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Beamtime request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It is NIST internal time for NIST research</a:t>
            </a:r>
            <a:r>
              <a:rPr lang="en-US" sz="2400" spc="-114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spc="-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programs.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Under</a:t>
            </a:r>
            <a:r>
              <a:rPr lang="en-US" sz="2400" spc="4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certain</a:t>
            </a:r>
            <a:r>
              <a:rPr lang="en-US" sz="2400" spc="3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conditions</a:t>
            </a:r>
            <a:r>
              <a:rPr lang="en-US" sz="2400" spc="3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(like</a:t>
            </a:r>
            <a:r>
              <a:rPr lang="en-US" sz="2400" spc="5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feasibility</a:t>
            </a:r>
            <a:r>
              <a:rPr lang="en-US" sz="2400" spc="2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time),</a:t>
            </a:r>
            <a:r>
              <a:rPr lang="en-US" sz="2400" spc="3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external</a:t>
            </a:r>
            <a:r>
              <a:rPr lang="en-US" sz="2400" spc="4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users</a:t>
            </a:r>
            <a:r>
              <a:rPr lang="en-US" sz="2400" spc="2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</a:t>
            </a:r>
            <a:r>
              <a:rPr lang="en-US" sz="2400" spc="4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spc="-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coordinate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time</a:t>
            </a:r>
            <a:r>
              <a:rPr lang="en-US" sz="2400" spc="-9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en-US" sz="2400" spc="-2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</a:t>
            </a:r>
            <a:r>
              <a:rPr lang="en-US" sz="2400" spc="-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instrument</a:t>
            </a:r>
            <a:r>
              <a:rPr lang="en-US" sz="2400" spc="-13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spc="-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scientist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4C72DF-F2C8-E9DA-CBC3-16670B981879}"/>
              </a:ext>
            </a:extLst>
          </p:cNvPr>
          <p:cNvSpPr txBox="1"/>
          <p:nvPr/>
        </p:nvSpPr>
        <p:spPr>
          <a:xfrm>
            <a:off x="318052" y="4194551"/>
            <a:ext cx="922843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1959" algn="just"/>
            <a:r>
              <a:rPr lang="en-US" sz="2400" b="1" i="1" kern="0" dirty="0">
                <a:solidFill>
                  <a:srgbClr val="2C2C8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Quick</a:t>
            </a:r>
            <a:r>
              <a:rPr lang="en-US" sz="2400" b="1" i="1" kern="0" spc="145" dirty="0">
                <a:solidFill>
                  <a:srgbClr val="2C2C8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1" kern="0" dirty="0">
                <a:solidFill>
                  <a:srgbClr val="2C2C8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Access</a:t>
            </a:r>
            <a:r>
              <a:rPr lang="en-US" sz="2400" b="1" i="1" kern="0" spc="145" dirty="0">
                <a:solidFill>
                  <a:srgbClr val="2C2C8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1" kern="0" dirty="0">
                <a:solidFill>
                  <a:srgbClr val="2C2C8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Proposal</a:t>
            </a:r>
            <a:r>
              <a:rPr lang="en-US" sz="2400" b="1" kern="0" dirty="0">
                <a:solidFill>
                  <a:srgbClr val="2C2C8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sz="2400" b="1" kern="0" spc="150" dirty="0">
                <a:solidFill>
                  <a:srgbClr val="2C2C8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400" kern="0" spc="145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proposal</a:t>
            </a:r>
            <a:r>
              <a:rPr lang="en-US" sz="2400" kern="0" spc="15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submitted</a:t>
            </a:r>
            <a:r>
              <a:rPr lang="en-US" sz="2400" kern="0" spc="145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asking</a:t>
            </a:r>
            <a:r>
              <a:rPr lang="en-US" sz="2400" kern="0" spc="13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en-US" sz="2400" kern="0" spc="13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access</a:t>
            </a:r>
            <a:r>
              <a:rPr lang="en-US" sz="2400" kern="0" spc="11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en-US" sz="2400" kern="0" spc="145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n-US" sz="2400" kern="0" spc="165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instruments</a:t>
            </a:r>
            <a:r>
              <a:rPr lang="en-US" sz="2400" kern="0" spc="135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en-US" sz="2400" kern="0" spc="145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n-US" sz="2400" kern="0" spc="145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0" spc="-2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near 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future</a:t>
            </a:r>
            <a:r>
              <a:rPr lang="en-US" sz="2400" kern="0" spc="165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en-US" sz="2400" kern="0" spc="15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measurements</a:t>
            </a:r>
            <a:r>
              <a:rPr lang="en-US" sz="2400" kern="0" spc="175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that</a:t>
            </a:r>
            <a:r>
              <a:rPr lang="en-US" sz="2400" kern="0" spc="18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i="1" kern="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cannot</a:t>
            </a:r>
            <a:r>
              <a:rPr lang="en-US" sz="2400" i="1" kern="0" spc="18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</a:t>
            </a:r>
            <a:r>
              <a:rPr lang="en-US" sz="2400" kern="0" spc="165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delayed.</a:t>
            </a:r>
            <a:r>
              <a:rPr lang="en-US" sz="2400" kern="0" spc="18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</a:t>
            </a:r>
            <a:r>
              <a:rPr lang="en-US" sz="2400" kern="0" spc="18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</a:t>
            </a:r>
            <a:r>
              <a:rPr lang="en-US" sz="2400" kern="0" spc="195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</a:t>
            </a:r>
            <a:r>
              <a:rPr lang="en-US" sz="2400" kern="0" spc="185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reviewed</a:t>
            </a:r>
            <a:r>
              <a:rPr lang="en-US" sz="2400" kern="0" spc="185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en-US" sz="2400" kern="0" spc="155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n-US" sz="2400" kern="0" spc="185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BTAC</a:t>
            </a:r>
            <a:r>
              <a:rPr lang="en-US" sz="2400" kern="0" spc="155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en-US" sz="2400" kern="0" spc="17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held</a:t>
            </a:r>
            <a:r>
              <a:rPr lang="en-US" sz="2400" kern="0" spc="185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en-US" sz="2400" kern="0" spc="165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0" spc="-5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2400" kern="0" spc="-1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much</a:t>
            </a:r>
            <a:r>
              <a:rPr lang="en-US" sz="2400" kern="0" spc="-1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higher</a:t>
            </a:r>
            <a:r>
              <a:rPr lang="en-US" sz="2400" kern="0" spc="-95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standard</a:t>
            </a:r>
            <a:r>
              <a:rPr lang="en-US" sz="2400" kern="0" spc="-114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than</a:t>
            </a:r>
            <a:r>
              <a:rPr lang="en-US" sz="2400" kern="0" spc="-1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regular</a:t>
            </a:r>
            <a:r>
              <a:rPr lang="en-US" sz="2400" kern="0" spc="-75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0" spc="-1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proposals</a:t>
            </a:r>
            <a:endParaRPr lang="en-US" sz="2400" kern="0" dirty="0">
              <a:solidFill>
                <a:sysClr val="windowText" lastClr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C0EDAB-BF0F-D17F-B882-9E990CACB51B}"/>
              </a:ext>
            </a:extLst>
          </p:cNvPr>
          <p:cNvSpPr txBox="1"/>
          <p:nvPr/>
        </p:nvSpPr>
        <p:spPr>
          <a:xfrm>
            <a:off x="4236630" y="5810546"/>
            <a:ext cx="79248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Proprietary research agreement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this</a:t>
            </a:r>
            <a:r>
              <a:rPr kumimoji="0" lang="en-US" sz="24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kumimoji="0" lang="en-US" sz="24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kumimoji="0" lang="en-US" sz="2400" b="0" i="0" u="none" strike="noStrike" kern="0" cap="none" spc="-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kumimoji="0" lang="en-US" sz="24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proposal;</a:t>
            </a:r>
            <a:r>
              <a:rPr kumimoji="0" lang="en-US" sz="2400" b="0" i="0" u="none" strike="noStrike" kern="0" cap="none" spc="-114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talk</a:t>
            </a:r>
            <a:r>
              <a:rPr kumimoji="0" lang="en-US" sz="24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kumimoji="0" lang="en-US" sz="24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Ron</a:t>
            </a:r>
            <a:r>
              <a:rPr kumimoji="0" lang="en-US" sz="24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Jones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071543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" y="57247"/>
            <a:ext cx="4876800" cy="1298945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625"/>
              </a:spcBef>
            </a:pPr>
            <a:r>
              <a:rPr dirty="0"/>
              <a:t>How</a:t>
            </a:r>
            <a:r>
              <a:rPr spc="-90" dirty="0"/>
              <a:t> </a:t>
            </a:r>
            <a:r>
              <a:rPr dirty="0"/>
              <a:t>the</a:t>
            </a:r>
            <a:r>
              <a:rPr spc="-65" dirty="0"/>
              <a:t> </a:t>
            </a:r>
            <a:r>
              <a:rPr spc="-30" dirty="0"/>
              <a:t>system </a:t>
            </a:r>
            <a:r>
              <a:rPr dirty="0"/>
              <a:t>works</a:t>
            </a:r>
            <a:r>
              <a:rPr lang="en-US" dirty="0"/>
              <a:t>:</a:t>
            </a:r>
            <a:r>
              <a:rPr spc="-165" dirty="0"/>
              <a:t> </a:t>
            </a:r>
            <a:r>
              <a:rPr b="1" spc="-25" dirty="0">
                <a:solidFill>
                  <a:srgbClr val="C00000"/>
                </a:solidFill>
              </a:rPr>
              <a:t>new </a:t>
            </a:r>
            <a:r>
              <a:rPr b="1" spc="-10" dirty="0">
                <a:solidFill>
                  <a:srgbClr val="C00000"/>
                </a:solidFill>
              </a:rPr>
              <a:t>proposals</a:t>
            </a:r>
          </a:p>
        </p:txBody>
      </p:sp>
      <p:sp>
        <p:nvSpPr>
          <p:cNvPr id="3" name="object 3"/>
          <p:cNvSpPr/>
          <p:nvPr/>
        </p:nvSpPr>
        <p:spPr>
          <a:xfrm>
            <a:off x="6206490" y="3961129"/>
            <a:ext cx="2816860" cy="2814320"/>
          </a:xfrm>
          <a:custGeom>
            <a:avLst/>
            <a:gdLst/>
            <a:ahLst/>
            <a:cxnLst/>
            <a:rect l="l" t="t" r="r" b="b"/>
            <a:pathLst>
              <a:path w="2816859" h="2814320">
                <a:moveTo>
                  <a:pt x="1408430" y="0"/>
                </a:moveTo>
                <a:lnTo>
                  <a:pt x="1360010" y="815"/>
                </a:lnTo>
                <a:lnTo>
                  <a:pt x="1312000" y="3246"/>
                </a:lnTo>
                <a:lnTo>
                  <a:pt x="1264427" y="7265"/>
                </a:lnTo>
                <a:lnTo>
                  <a:pt x="1217315" y="12845"/>
                </a:lnTo>
                <a:lnTo>
                  <a:pt x="1170692" y="19962"/>
                </a:lnTo>
                <a:lnTo>
                  <a:pt x="1124583" y="28588"/>
                </a:lnTo>
                <a:lnTo>
                  <a:pt x="1079015" y="38698"/>
                </a:lnTo>
                <a:lnTo>
                  <a:pt x="1034015" y="50265"/>
                </a:lnTo>
                <a:lnTo>
                  <a:pt x="989607" y="63263"/>
                </a:lnTo>
                <a:lnTo>
                  <a:pt x="945819" y="77666"/>
                </a:lnTo>
                <a:lnTo>
                  <a:pt x="902677" y="93447"/>
                </a:lnTo>
                <a:lnTo>
                  <a:pt x="860207" y="110581"/>
                </a:lnTo>
                <a:lnTo>
                  <a:pt x="818435" y="129042"/>
                </a:lnTo>
                <a:lnTo>
                  <a:pt x="777387" y="148802"/>
                </a:lnTo>
                <a:lnTo>
                  <a:pt x="737090" y="169836"/>
                </a:lnTo>
                <a:lnTo>
                  <a:pt x="697570" y="192119"/>
                </a:lnTo>
                <a:lnTo>
                  <a:pt x="658853" y="215622"/>
                </a:lnTo>
                <a:lnTo>
                  <a:pt x="620965" y="240321"/>
                </a:lnTo>
                <a:lnTo>
                  <a:pt x="583933" y="266189"/>
                </a:lnTo>
                <a:lnTo>
                  <a:pt x="547782" y="293200"/>
                </a:lnTo>
                <a:lnTo>
                  <a:pt x="512539" y="321327"/>
                </a:lnTo>
                <a:lnTo>
                  <a:pt x="478231" y="350545"/>
                </a:lnTo>
                <a:lnTo>
                  <a:pt x="444882" y="380827"/>
                </a:lnTo>
                <a:lnTo>
                  <a:pt x="412521" y="412148"/>
                </a:lnTo>
                <a:lnTo>
                  <a:pt x="381172" y="444480"/>
                </a:lnTo>
                <a:lnTo>
                  <a:pt x="350862" y="477798"/>
                </a:lnTo>
                <a:lnTo>
                  <a:pt x="321618" y="512076"/>
                </a:lnTo>
                <a:lnTo>
                  <a:pt x="293465" y="547287"/>
                </a:lnTo>
                <a:lnTo>
                  <a:pt x="266430" y="583405"/>
                </a:lnTo>
                <a:lnTo>
                  <a:pt x="240538" y="620404"/>
                </a:lnTo>
                <a:lnTo>
                  <a:pt x="215817" y="658258"/>
                </a:lnTo>
                <a:lnTo>
                  <a:pt x="192293" y="696940"/>
                </a:lnTo>
                <a:lnTo>
                  <a:pt x="169990" y="736424"/>
                </a:lnTo>
                <a:lnTo>
                  <a:pt x="148937" y="776685"/>
                </a:lnTo>
                <a:lnTo>
                  <a:pt x="129159" y="817696"/>
                </a:lnTo>
                <a:lnTo>
                  <a:pt x="110682" y="859430"/>
                </a:lnTo>
                <a:lnTo>
                  <a:pt x="93532" y="901862"/>
                </a:lnTo>
                <a:lnTo>
                  <a:pt x="77736" y="944965"/>
                </a:lnTo>
                <a:lnTo>
                  <a:pt x="63320" y="988714"/>
                </a:lnTo>
                <a:lnTo>
                  <a:pt x="50310" y="1033081"/>
                </a:lnTo>
                <a:lnTo>
                  <a:pt x="38733" y="1078041"/>
                </a:lnTo>
                <a:lnTo>
                  <a:pt x="28614" y="1123568"/>
                </a:lnTo>
                <a:lnTo>
                  <a:pt x="19980" y="1169635"/>
                </a:lnTo>
                <a:lnTo>
                  <a:pt x="12857" y="1216217"/>
                </a:lnTo>
                <a:lnTo>
                  <a:pt x="7271" y="1263286"/>
                </a:lnTo>
                <a:lnTo>
                  <a:pt x="3249" y="1310817"/>
                </a:lnTo>
                <a:lnTo>
                  <a:pt x="816" y="1358784"/>
                </a:lnTo>
                <a:lnTo>
                  <a:pt x="0" y="1407160"/>
                </a:lnTo>
                <a:lnTo>
                  <a:pt x="816" y="1455535"/>
                </a:lnTo>
                <a:lnTo>
                  <a:pt x="3249" y="1503502"/>
                </a:lnTo>
                <a:lnTo>
                  <a:pt x="7271" y="1551033"/>
                </a:lnTo>
                <a:lnTo>
                  <a:pt x="12857" y="1598102"/>
                </a:lnTo>
                <a:lnTo>
                  <a:pt x="19980" y="1644684"/>
                </a:lnTo>
                <a:lnTo>
                  <a:pt x="28614" y="1690751"/>
                </a:lnTo>
                <a:lnTo>
                  <a:pt x="38733" y="1736278"/>
                </a:lnTo>
                <a:lnTo>
                  <a:pt x="50310" y="1781238"/>
                </a:lnTo>
                <a:lnTo>
                  <a:pt x="63320" y="1825605"/>
                </a:lnTo>
                <a:lnTo>
                  <a:pt x="77736" y="1869354"/>
                </a:lnTo>
                <a:lnTo>
                  <a:pt x="93532" y="1912457"/>
                </a:lnTo>
                <a:lnTo>
                  <a:pt x="110682" y="1954889"/>
                </a:lnTo>
                <a:lnTo>
                  <a:pt x="129159" y="1996623"/>
                </a:lnTo>
                <a:lnTo>
                  <a:pt x="148937" y="2037634"/>
                </a:lnTo>
                <a:lnTo>
                  <a:pt x="169990" y="2077895"/>
                </a:lnTo>
                <a:lnTo>
                  <a:pt x="192293" y="2117379"/>
                </a:lnTo>
                <a:lnTo>
                  <a:pt x="215817" y="2156061"/>
                </a:lnTo>
                <a:lnTo>
                  <a:pt x="240538" y="2193915"/>
                </a:lnTo>
                <a:lnTo>
                  <a:pt x="266430" y="2230914"/>
                </a:lnTo>
                <a:lnTo>
                  <a:pt x="293465" y="2267032"/>
                </a:lnTo>
                <a:lnTo>
                  <a:pt x="321618" y="2302243"/>
                </a:lnTo>
                <a:lnTo>
                  <a:pt x="350862" y="2336521"/>
                </a:lnTo>
                <a:lnTo>
                  <a:pt x="381172" y="2369839"/>
                </a:lnTo>
                <a:lnTo>
                  <a:pt x="412521" y="2402171"/>
                </a:lnTo>
                <a:lnTo>
                  <a:pt x="444882" y="2433492"/>
                </a:lnTo>
                <a:lnTo>
                  <a:pt x="478231" y="2463774"/>
                </a:lnTo>
                <a:lnTo>
                  <a:pt x="512539" y="2492992"/>
                </a:lnTo>
                <a:lnTo>
                  <a:pt x="547782" y="2521119"/>
                </a:lnTo>
                <a:lnTo>
                  <a:pt x="583933" y="2548130"/>
                </a:lnTo>
                <a:lnTo>
                  <a:pt x="620965" y="2573998"/>
                </a:lnTo>
                <a:lnTo>
                  <a:pt x="658853" y="2598697"/>
                </a:lnTo>
                <a:lnTo>
                  <a:pt x="697570" y="2622200"/>
                </a:lnTo>
                <a:lnTo>
                  <a:pt x="737090" y="2644483"/>
                </a:lnTo>
                <a:lnTo>
                  <a:pt x="777387" y="2665517"/>
                </a:lnTo>
                <a:lnTo>
                  <a:pt x="818435" y="2685277"/>
                </a:lnTo>
                <a:lnTo>
                  <a:pt x="860207" y="2703738"/>
                </a:lnTo>
                <a:lnTo>
                  <a:pt x="902677" y="2720872"/>
                </a:lnTo>
                <a:lnTo>
                  <a:pt x="945819" y="2736653"/>
                </a:lnTo>
                <a:lnTo>
                  <a:pt x="989607" y="2751056"/>
                </a:lnTo>
                <a:lnTo>
                  <a:pt x="1034015" y="2764054"/>
                </a:lnTo>
                <a:lnTo>
                  <a:pt x="1079015" y="2775621"/>
                </a:lnTo>
                <a:lnTo>
                  <a:pt x="1124583" y="2785731"/>
                </a:lnTo>
                <a:lnTo>
                  <a:pt x="1170692" y="2794357"/>
                </a:lnTo>
                <a:lnTo>
                  <a:pt x="1217315" y="2801474"/>
                </a:lnTo>
                <a:lnTo>
                  <a:pt x="1264427" y="2807054"/>
                </a:lnTo>
                <a:lnTo>
                  <a:pt x="1312000" y="2811073"/>
                </a:lnTo>
                <a:lnTo>
                  <a:pt x="1360010" y="2813504"/>
                </a:lnTo>
                <a:lnTo>
                  <a:pt x="1408430" y="2814320"/>
                </a:lnTo>
                <a:lnTo>
                  <a:pt x="1456849" y="2813504"/>
                </a:lnTo>
                <a:lnTo>
                  <a:pt x="1504859" y="2811073"/>
                </a:lnTo>
                <a:lnTo>
                  <a:pt x="1552432" y="2807054"/>
                </a:lnTo>
                <a:lnTo>
                  <a:pt x="1599544" y="2801474"/>
                </a:lnTo>
                <a:lnTo>
                  <a:pt x="1646167" y="2794357"/>
                </a:lnTo>
                <a:lnTo>
                  <a:pt x="1692276" y="2785731"/>
                </a:lnTo>
                <a:lnTo>
                  <a:pt x="1737844" y="2775621"/>
                </a:lnTo>
                <a:lnTo>
                  <a:pt x="1782844" y="2764054"/>
                </a:lnTo>
                <a:lnTo>
                  <a:pt x="1827252" y="2751056"/>
                </a:lnTo>
                <a:lnTo>
                  <a:pt x="1871040" y="2736653"/>
                </a:lnTo>
                <a:lnTo>
                  <a:pt x="1914182" y="2720872"/>
                </a:lnTo>
                <a:lnTo>
                  <a:pt x="1956652" y="2703738"/>
                </a:lnTo>
                <a:lnTo>
                  <a:pt x="1998424" y="2685277"/>
                </a:lnTo>
                <a:lnTo>
                  <a:pt x="2039472" y="2665517"/>
                </a:lnTo>
                <a:lnTo>
                  <a:pt x="2079769" y="2644483"/>
                </a:lnTo>
                <a:lnTo>
                  <a:pt x="2119289" y="2622200"/>
                </a:lnTo>
                <a:lnTo>
                  <a:pt x="2158006" y="2598697"/>
                </a:lnTo>
                <a:lnTo>
                  <a:pt x="2195894" y="2573998"/>
                </a:lnTo>
                <a:lnTo>
                  <a:pt x="2232926" y="2548130"/>
                </a:lnTo>
                <a:lnTo>
                  <a:pt x="2269077" y="2521119"/>
                </a:lnTo>
                <a:lnTo>
                  <a:pt x="2304320" y="2492992"/>
                </a:lnTo>
                <a:lnTo>
                  <a:pt x="2338628" y="2463774"/>
                </a:lnTo>
                <a:lnTo>
                  <a:pt x="2371977" y="2433492"/>
                </a:lnTo>
                <a:lnTo>
                  <a:pt x="2404338" y="2402171"/>
                </a:lnTo>
                <a:lnTo>
                  <a:pt x="2435687" y="2369839"/>
                </a:lnTo>
                <a:lnTo>
                  <a:pt x="2465997" y="2336521"/>
                </a:lnTo>
                <a:lnTo>
                  <a:pt x="2495241" y="2302243"/>
                </a:lnTo>
                <a:lnTo>
                  <a:pt x="2523394" y="2267032"/>
                </a:lnTo>
                <a:lnTo>
                  <a:pt x="2550429" y="2230914"/>
                </a:lnTo>
                <a:lnTo>
                  <a:pt x="2576321" y="2193915"/>
                </a:lnTo>
                <a:lnTo>
                  <a:pt x="2601042" y="2156061"/>
                </a:lnTo>
                <a:lnTo>
                  <a:pt x="2624566" y="2117379"/>
                </a:lnTo>
                <a:lnTo>
                  <a:pt x="2646869" y="2077895"/>
                </a:lnTo>
                <a:lnTo>
                  <a:pt x="2667922" y="2037634"/>
                </a:lnTo>
                <a:lnTo>
                  <a:pt x="2687700" y="1996623"/>
                </a:lnTo>
                <a:lnTo>
                  <a:pt x="2706177" y="1954889"/>
                </a:lnTo>
                <a:lnTo>
                  <a:pt x="2723327" y="1912457"/>
                </a:lnTo>
                <a:lnTo>
                  <a:pt x="2739123" y="1869354"/>
                </a:lnTo>
                <a:lnTo>
                  <a:pt x="2753539" y="1825605"/>
                </a:lnTo>
                <a:lnTo>
                  <a:pt x="2766549" y="1781238"/>
                </a:lnTo>
                <a:lnTo>
                  <a:pt x="2778126" y="1736278"/>
                </a:lnTo>
                <a:lnTo>
                  <a:pt x="2788245" y="1690751"/>
                </a:lnTo>
                <a:lnTo>
                  <a:pt x="2796879" y="1644684"/>
                </a:lnTo>
                <a:lnTo>
                  <a:pt x="2804002" y="1598102"/>
                </a:lnTo>
                <a:lnTo>
                  <a:pt x="2809588" y="1551033"/>
                </a:lnTo>
                <a:lnTo>
                  <a:pt x="2813610" y="1503502"/>
                </a:lnTo>
                <a:lnTo>
                  <a:pt x="2816043" y="1455535"/>
                </a:lnTo>
                <a:lnTo>
                  <a:pt x="2816860" y="1407160"/>
                </a:lnTo>
                <a:lnTo>
                  <a:pt x="2816043" y="1358784"/>
                </a:lnTo>
                <a:lnTo>
                  <a:pt x="2813610" y="1310817"/>
                </a:lnTo>
                <a:lnTo>
                  <a:pt x="2809588" y="1263286"/>
                </a:lnTo>
                <a:lnTo>
                  <a:pt x="2804002" y="1216217"/>
                </a:lnTo>
                <a:lnTo>
                  <a:pt x="2796879" y="1169635"/>
                </a:lnTo>
                <a:lnTo>
                  <a:pt x="2788245" y="1123568"/>
                </a:lnTo>
                <a:lnTo>
                  <a:pt x="2778126" y="1078041"/>
                </a:lnTo>
                <a:lnTo>
                  <a:pt x="2766549" y="1033081"/>
                </a:lnTo>
                <a:lnTo>
                  <a:pt x="2753539" y="988714"/>
                </a:lnTo>
                <a:lnTo>
                  <a:pt x="2739123" y="944965"/>
                </a:lnTo>
                <a:lnTo>
                  <a:pt x="2723327" y="901862"/>
                </a:lnTo>
                <a:lnTo>
                  <a:pt x="2706177" y="859430"/>
                </a:lnTo>
                <a:lnTo>
                  <a:pt x="2687700" y="817696"/>
                </a:lnTo>
                <a:lnTo>
                  <a:pt x="2667922" y="776685"/>
                </a:lnTo>
                <a:lnTo>
                  <a:pt x="2646869" y="736424"/>
                </a:lnTo>
                <a:lnTo>
                  <a:pt x="2624566" y="696940"/>
                </a:lnTo>
                <a:lnTo>
                  <a:pt x="2601042" y="658258"/>
                </a:lnTo>
                <a:lnTo>
                  <a:pt x="2576321" y="620404"/>
                </a:lnTo>
                <a:lnTo>
                  <a:pt x="2550429" y="583405"/>
                </a:lnTo>
                <a:lnTo>
                  <a:pt x="2523394" y="547287"/>
                </a:lnTo>
                <a:lnTo>
                  <a:pt x="2495241" y="512076"/>
                </a:lnTo>
                <a:lnTo>
                  <a:pt x="2465997" y="477798"/>
                </a:lnTo>
                <a:lnTo>
                  <a:pt x="2435687" y="444480"/>
                </a:lnTo>
                <a:lnTo>
                  <a:pt x="2404338" y="412148"/>
                </a:lnTo>
                <a:lnTo>
                  <a:pt x="2371977" y="380827"/>
                </a:lnTo>
                <a:lnTo>
                  <a:pt x="2338628" y="350545"/>
                </a:lnTo>
                <a:lnTo>
                  <a:pt x="2304320" y="321327"/>
                </a:lnTo>
                <a:lnTo>
                  <a:pt x="2269077" y="293200"/>
                </a:lnTo>
                <a:lnTo>
                  <a:pt x="2232926" y="266189"/>
                </a:lnTo>
                <a:lnTo>
                  <a:pt x="2195894" y="240321"/>
                </a:lnTo>
                <a:lnTo>
                  <a:pt x="2158006" y="215622"/>
                </a:lnTo>
                <a:lnTo>
                  <a:pt x="2119289" y="192119"/>
                </a:lnTo>
                <a:lnTo>
                  <a:pt x="2079769" y="169836"/>
                </a:lnTo>
                <a:lnTo>
                  <a:pt x="2039472" y="148802"/>
                </a:lnTo>
                <a:lnTo>
                  <a:pt x="1998424" y="129042"/>
                </a:lnTo>
                <a:lnTo>
                  <a:pt x="1956652" y="110581"/>
                </a:lnTo>
                <a:lnTo>
                  <a:pt x="1914182" y="93447"/>
                </a:lnTo>
                <a:lnTo>
                  <a:pt x="1871040" y="77666"/>
                </a:lnTo>
                <a:lnTo>
                  <a:pt x="1827252" y="63263"/>
                </a:lnTo>
                <a:lnTo>
                  <a:pt x="1782844" y="50265"/>
                </a:lnTo>
                <a:lnTo>
                  <a:pt x="1737844" y="38698"/>
                </a:lnTo>
                <a:lnTo>
                  <a:pt x="1692276" y="28588"/>
                </a:lnTo>
                <a:lnTo>
                  <a:pt x="1646167" y="19962"/>
                </a:lnTo>
                <a:lnTo>
                  <a:pt x="1599544" y="12845"/>
                </a:lnTo>
                <a:lnTo>
                  <a:pt x="1552432" y="7265"/>
                </a:lnTo>
                <a:lnTo>
                  <a:pt x="1504859" y="3246"/>
                </a:lnTo>
                <a:lnTo>
                  <a:pt x="1456849" y="815"/>
                </a:lnTo>
                <a:lnTo>
                  <a:pt x="140843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07616" y="3918692"/>
            <a:ext cx="1812289" cy="2121535"/>
          </a:xfrm>
          <a:prstGeom prst="rect">
            <a:avLst/>
          </a:prstGeom>
        </p:spPr>
        <p:txBody>
          <a:bodyPr vert="horz" wrap="square" lIns="0" tIns="16256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2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2</a:t>
            </a:r>
            <a:endParaRPr kumimoji="0" sz="3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1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BTAC</a:t>
            </a:r>
            <a:endParaRPr kumimoji="0" sz="3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1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Members</a:t>
            </a:r>
            <a:endParaRPr kumimoji="0" sz="3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144520" y="2120900"/>
            <a:ext cx="3204845" cy="2469515"/>
            <a:chOff x="3144520" y="2120900"/>
            <a:chExt cx="3204845" cy="2469515"/>
          </a:xfrm>
          <a:solidFill>
            <a:srgbClr val="92D050"/>
          </a:solidFill>
        </p:grpSpPr>
        <p:sp>
          <p:nvSpPr>
            <p:cNvPr id="6" name="object 6"/>
            <p:cNvSpPr/>
            <p:nvPr/>
          </p:nvSpPr>
          <p:spPr>
            <a:xfrm>
              <a:off x="4348707" y="2999092"/>
              <a:ext cx="2000885" cy="1591310"/>
            </a:xfrm>
            <a:custGeom>
              <a:avLst/>
              <a:gdLst/>
              <a:ahLst/>
              <a:cxnLst/>
              <a:rect l="l" t="t" r="r" b="b"/>
              <a:pathLst>
                <a:path w="2000885" h="1591310">
                  <a:moveTo>
                    <a:pt x="274434" y="0"/>
                  </a:moveTo>
                  <a:lnTo>
                    <a:pt x="0" y="395630"/>
                  </a:lnTo>
                  <a:lnTo>
                    <a:pt x="1533372" y="1459318"/>
                  </a:lnTo>
                  <a:lnTo>
                    <a:pt x="1441894" y="1591195"/>
                  </a:lnTo>
                  <a:lnTo>
                    <a:pt x="2000275" y="1490205"/>
                  </a:lnTo>
                  <a:lnTo>
                    <a:pt x="1899297" y="931824"/>
                  </a:lnTo>
                  <a:lnTo>
                    <a:pt x="1807806" y="1063688"/>
                  </a:lnTo>
                  <a:lnTo>
                    <a:pt x="27443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3150870" y="2127250"/>
              <a:ext cx="2674620" cy="2141220"/>
            </a:xfrm>
            <a:custGeom>
              <a:avLst/>
              <a:gdLst/>
              <a:ahLst/>
              <a:cxnLst/>
              <a:rect l="l" t="t" r="r" b="b"/>
              <a:pathLst>
                <a:path w="2674620" h="2141220">
                  <a:moveTo>
                    <a:pt x="2460498" y="0"/>
                  </a:moveTo>
                  <a:lnTo>
                    <a:pt x="214122" y="0"/>
                  </a:lnTo>
                  <a:lnTo>
                    <a:pt x="165023" y="5654"/>
                  </a:lnTo>
                  <a:lnTo>
                    <a:pt x="119953" y="21762"/>
                  </a:lnTo>
                  <a:lnTo>
                    <a:pt x="80197" y="47038"/>
                  </a:lnTo>
                  <a:lnTo>
                    <a:pt x="47038" y="80197"/>
                  </a:lnTo>
                  <a:lnTo>
                    <a:pt x="21762" y="119953"/>
                  </a:lnTo>
                  <a:lnTo>
                    <a:pt x="5654" y="165023"/>
                  </a:lnTo>
                  <a:lnTo>
                    <a:pt x="0" y="214122"/>
                  </a:lnTo>
                  <a:lnTo>
                    <a:pt x="0" y="1927098"/>
                  </a:lnTo>
                  <a:lnTo>
                    <a:pt x="5654" y="1976196"/>
                  </a:lnTo>
                  <a:lnTo>
                    <a:pt x="21762" y="2021266"/>
                  </a:lnTo>
                  <a:lnTo>
                    <a:pt x="47038" y="2061022"/>
                  </a:lnTo>
                  <a:lnTo>
                    <a:pt x="80197" y="2094181"/>
                  </a:lnTo>
                  <a:lnTo>
                    <a:pt x="119953" y="2119457"/>
                  </a:lnTo>
                  <a:lnTo>
                    <a:pt x="165023" y="2135565"/>
                  </a:lnTo>
                  <a:lnTo>
                    <a:pt x="214122" y="2141220"/>
                  </a:lnTo>
                  <a:lnTo>
                    <a:pt x="2460498" y="2141220"/>
                  </a:lnTo>
                  <a:lnTo>
                    <a:pt x="2509596" y="2135565"/>
                  </a:lnTo>
                  <a:lnTo>
                    <a:pt x="2554666" y="2119457"/>
                  </a:lnTo>
                  <a:lnTo>
                    <a:pt x="2594422" y="2094181"/>
                  </a:lnTo>
                  <a:lnTo>
                    <a:pt x="2627581" y="2061022"/>
                  </a:lnTo>
                  <a:lnTo>
                    <a:pt x="2652857" y="2021266"/>
                  </a:lnTo>
                  <a:lnTo>
                    <a:pt x="2668965" y="1976196"/>
                  </a:lnTo>
                  <a:lnTo>
                    <a:pt x="2674620" y="1927098"/>
                  </a:lnTo>
                  <a:lnTo>
                    <a:pt x="2674620" y="214122"/>
                  </a:lnTo>
                  <a:lnTo>
                    <a:pt x="2668965" y="165023"/>
                  </a:lnTo>
                  <a:lnTo>
                    <a:pt x="2652857" y="119953"/>
                  </a:lnTo>
                  <a:lnTo>
                    <a:pt x="2627581" y="80197"/>
                  </a:lnTo>
                  <a:lnTo>
                    <a:pt x="2594422" y="47038"/>
                  </a:lnTo>
                  <a:lnTo>
                    <a:pt x="2554666" y="21762"/>
                  </a:lnTo>
                  <a:lnTo>
                    <a:pt x="2509596" y="5654"/>
                  </a:lnTo>
                  <a:lnTo>
                    <a:pt x="2460498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3150870" y="2127250"/>
              <a:ext cx="2674620" cy="2141220"/>
            </a:xfrm>
            <a:custGeom>
              <a:avLst/>
              <a:gdLst/>
              <a:ahLst/>
              <a:cxnLst/>
              <a:rect l="l" t="t" r="r" b="b"/>
              <a:pathLst>
                <a:path w="2674620" h="2141220">
                  <a:moveTo>
                    <a:pt x="0" y="214122"/>
                  </a:moveTo>
                  <a:lnTo>
                    <a:pt x="5654" y="165023"/>
                  </a:lnTo>
                  <a:lnTo>
                    <a:pt x="21762" y="119953"/>
                  </a:lnTo>
                  <a:lnTo>
                    <a:pt x="47038" y="80197"/>
                  </a:lnTo>
                  <a:lnTo>
                    <a:pt x="80197" y="47038"/>
                  </a:lnTo>
                  <a:lnTo>
                    <a:pt x="119953" y="21762"/>
                  </a:lnTo>
                  <a:lnTo>
                    <a:pt x="165023" y="5654"/>
                  </a:lnTo>
                  <a:lnTo>
                    <a:pt x="214122" y="0"/>
                  </a:lnTo>
                  <a:lnTo>
                    <a:pt x="2460498" y="0"/>
                  </a:lnTo>
                  <a:lnTo>
                    <a:pt x="2509596" y="5654"/>
                  </a:lnTo>
                  <a:lnTo>
                    <a:pt x="2554666" y="21762"/>
                  </a:lnTo>
                  <a:lnTo>
                    <a:pt x="2594422" y="47038"/>
                  </a:lnTo>
                  <a:lnTo>
                    <a:pt x="2627581" y="80197"/>
                  </a:lnTo>
                  <a:lnTo>
                    <a:pt x="2652857" y="119953"/>
                  </a:lnTo>
                  <a:lnTo>
                    <a:pt x="2668965" y="165023"/>
                  </a:lnTo>
                  <a:lnTo>
                    <a:pt x="2674620" y="214122"/>
                  </a:lnTo>
                  <a:lnTo>
                    <a:pt x="2674620" y="1927098"/>
                  </a:lnTo>
                  <a:lnTo>
                    <a:pt x="2668965" y="1976196"/>
                  </a:lnTo>
                  <a:lnTo>
                    <a:pt x="2652857" y="2021266"/>
                  </a:lnTo>
                  <a:lnTo>
                    <a:pt x="2627581" y="2061022"/>
                  </a:lnTo>
                  <a:lnTo>
                    <a:pt x="2594422" y="2094181"/>
                  </a:lnTo>
                  <a:lnTo>
                    <a:pt x="2554666" y="2119457"/>
                  </a:lnTo>
                  <a:lnTo>
                    <a:pt x="2509596" y="2135565"/>
                  </a:lnTo>
                  <a:lnTo>
                    <a:pt x="2460498" y="2141220"/>
                  </a:lnTo>
                  <a:lnTo>
                    <a:pt x="214122" y="2141220"/>
                  </a:lnTo>
                  <a:lnTo>
                    <a:pt x="165023" y="2135565"/>
                  </a:lnTo>
                  <a:lnTo>
                    <a:pt x="119953" y="2119457"/>
                  </a:lnTo>
                  <a:lnTo>
                    <a:pt x="80197" y="2094181"/>
                  </a:lnTo>
                  <a:lnTo>
                    <a:pt x="47038" y="2061022"/>
                  </a:lnTo>
                  <a:lnTo>
                    <a:pt x="21762" y="2021266"/>
                  </a:lnTo>
                  <a:lnTo>
                    <a:pt x="5654" y="1976196"/>
                  </a:lnTo>
                  <a:lnTo>
                    <a:pt x="0" y="1927098"/>
                  </a:lnTo>
                  <a:lnTo>
                    <a:pt x="0" y="214122"/>
                  </a:lnTo>
                  <a:close/>
                </a:path>
              </a:pathLst>
            </a:custGeom>
            <a:grpFill/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472780" y="2603179"/>
            <a:ext cx="2025650" cy="107696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66040" marR="5080" lvl="0" indent="-53975" defTabSz="914400" eaLnBrk="1" fontAlgn="auto" latinLnBrk="0" hangingPunct="1">
              <a:lnSpc>
                <a:spcPts val="3960"/>
              </a:lnSpc>
              <a:spcBef>
                <a:spcPts val="5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Proposal</a:t>
            </a:r>
            <a:r>
              <a:rPr kumimoji="0" sz="3600" b="0" i="0" u="none" strike="noStrike" kern="0" cap="none" spc="-1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36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is </a:t>
            </a:r>
            <a:r>
              <a:rPr kumimoji="0" sz="36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submitted</a:t>
            </a:r>
            <a:endParaRPr kumimoji="0" sz="3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266179" y="386079"/>
            <a:ext cx="2687320" cy="3510915"/>
            <a:chOff x="6266179" y="386079"/>
            <a:chExt cx="2687320" cy="3510915"/>
          </a:xfrm>
        </p:grpSpPr>
        <p:sp>
          <p:nvSpPr>
            <p:cNvPr id="11" name="object 11"/>
            <p:cNvSpPr/>
            <p:nvPr/>
          </p:nvSpPr>
          <p:spPr>
            <a:xfrm>
              <a:off x="7127243" y="2154601"/>
              <a:ext cx="773430" cy="1742439"/>
            </a:xfrm>
            <a:custGeom>
              <a:avLst/>
              <a:gdLst/>
              <a:ahLst/>
              <a:cxnLst/>
              <a:rect l="l" t="t" r="r" b="b"/>
              <a:pathLst>
                <a:path w="773429" h="1742439">
                  <a:moveTo>
                    <a:pt x="616712" y="0"/>
                  </a:moveTo>
                  <a:lnTo>
                    <a:pt x="152831" y="622"/>
                  </a:lnTo>
                  <a:lnTo>
                    <a:pt x="154622" y="1355699"/>
                  </a:lnTo>
                  <a:lnTo>
                    <a:pt x="0" y="1355902"/>
                  </a:lnTo>
                  <a:lnTo>
                    <a:pt x="387083" y="1741970"/>
                  </a:lnTo>
                  <a:lnTo>
                    <a:pt x="773137" y="1354886"/>
                  </a:lnTo>
                  <a:lnTo>
                    <a:pt x="618515" y="1355090"/>
                  </a:lnTo>
                  <a:lnTo>
                    <a:pt x="616712" y="0"/>
                  </a:lnTo>
                  <a:close/>
                </a:path>
              </a:pathLst>
            </a:custGeom>
            <a:solidFill>
              <a:srgbClr val="AFBBDE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6272529" y="392429"/>
              <a:ext cx="2674620" cy="2141220"/>
            </a:xfrm>
            <a:custGeom>
              <a:avLst/>
              <a:gdLst/>
              <a:ahLst/>
              <a:cxnLst/>
              <a:rect l="l" t="t" r="r" b="b"/>
              <a:pathLst>
                <a:path w="2674620" h="2141220">
                  <a:moveTo>
                    <a:pt x="2460498" y="0"/>
                  </a:moveTo>
                  <a:lnTo>
                    <a:pt x="214122" y="0"/>
                  </a:lnTo>
                  <a:lnTo>
                    <a:pt x="165023" y="5654"/>
                  </a:lnTo>
                  <a:lnTo>
                    <a:pt x="119953" y="21762"/>
                  </a:lnTo>
                  <a:lnTo>
                    <a:pt x="80197" y="47038"/>
                  </a:lnTo>
                  <a:lnTo>
                    <a:pt x="47038" y="80197"/>
                  </a:lnTo>
                  <a:lnTo>
                    <a:pt x="21762" y="119953"/>
                  </a:lnTo>
                  <a:lnTo>
                    <a:pt x="5654" y="165023"/>
                  </a:lnTo>
                  <a:lnTo>
                    <a:pt x="0" y="214122"/>
                  </a:lnTo>
                  <a:lnTo>
                    <a:pt x="0" y="1927098"/>
                  </a:lnTo>
                  <a:lnTo>
                    <a:pt x="5654" y="1976196"/>
                  </a:lnTo>
                  <a:lnTo>
                    <a:pt x="21762" y="2021266"/>
                  </a:lnTo>
                  <a:lnTo>
                    <a:pt x="47038" y="2061022"/>
                  </a:lnTo>
                  <a:lnTo>
                    <a:pt x="80197" y="2094181"/>
                  </a:lnTo>
                  <a:lnTo>
                    <a:pt x="119953" y="2119457"/>
                  </a:lnTo>
                  <a:lnTo>
                    <a:pt x="165023" y="2135565"/>
                  </a:lnTo>
                  <a:lnTo>
                    <a:pt x="214122" y="2141220"/>
                  </a:lnTo>
                  <a:lnTo>
                    <a:pt x="2460498" y="2141220"/>
                  </a:lnTo>
                  <a:lnTo>
                    <a:pt x="2509596" y="2135565"/>
                  </a:lnTo>
                  <a:lnTo>
                    <a:pt x="2554666" y="2119457"/>
                  </a:lnTo>
                  <a:lnTo>
                    <a:pt x="2594422" y="2094181"/>
                  </a:lnTo>
                  <a:lnTo>
                    <a:pt x="2627581" y="2061022"/>
                  </a:lnTo>
                  <a:lnTo>
                    <a:pt x="2652857" y="2021266"/>
                  </a:lnTo>
                  <a:lnTo>
                    <a:pt x="2668965" y="1976196"/>
                  </a:lnTo>
                  <a:lnTo>
                    <a:pt x="2674620" y="1927098"/>
                  </a:lnTo>
                  <a:lnTo>
                    <a:pt x="2674620" y="214122"/>
                  </a:lnTo>
                  <a:lnTo>
                    <a:pt x="2668965" y="165023"/>
                  </a:lnTo>
                  <a:lnTo>
                    <a:pt x="2652857" y="119953"/>
                  </a:lnTo>
                  <a:lnTo>
                    <a:pt x="2627581" y="80197"/>
                  </a:lnTo>
                  <a:lnTo>
                    <a:pt x="2594422" y="47038"/>
                  </a:lnTo>
                  <a:lnTo>
                    <a:pt x="2554666" y="21762"/>
                  </a:lnTo>
                  <a:lnTo>
                    <a:pt x="2509596" y="5654"/>
                  </a:lnTo>
                  <a:lnTo>
                    <a:pt x="2460498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6272529" y="392429"/>
              <a:ext cx="2674620" cy="2141220"/>
            </a:xfrm>
            <a:custGeom>
              <a:avLst/>
              <a:gdLst/>
              <a:ahLst/>
              <a:cxnLst/>
              <a:rect l="l" t="t" r="r" b="b"/>
              <a:pathLst>
                <a:path w="2674620" h="2141220">
                  <a:moveTo>
                    <a:pt x="0" y="214122"/>
                  </a:moveTo>
                  <a:lnTo>
                    <a:pt x="5654" y="165023"/>
                  </a:lnTo>
                  <a:lnTo>
                    <a:pt x="21762" y="119953"/>
                  </a:lnTo>
                  <a:lnTo>
                    <a:pt x="47038" y="80197"/>
                  </a:lnTo>
                  <a:lnTo>
                    <a:pt x="80197" y="47038"/>
                  </a:lnTo>
                  <a:lnTo>
                    <a:pt x="119953" y="21762"/>
                  </a:lnTo>
                  <a:lnTo>
                    <a:pt x="165023" y="5654"/>
                  </a:lnTo>
                  <a:lnTo>
                    <a:pt x="214122" y="0"/>
                  </a:lnTo>
                  <a:lnTo>
                    <a:pt x="2460498" y="0"/>
                  </a:lnTo>
                  <a:lnTo>
                    <a:pt x="2509596" y="5654"/>
                  </a:lnTo>
                  <a:lnTo>
                    <a:pt x="2554666" y="21762"/>
                  </a:lnTo>
                  <a:lnTo>
                    <a:pt x="2594422" y="47038"/>
                  </a:lnTo>
                  <a:lnTo>
                    <a:pt x="2627581" y="80197"/>
                  </a:lnTo>
                  <a:lnTo>
                    <a:pt x="2652857" y="119953"/>
                  </a:lnTo>
                  <a:lnTo>
                    <a:pt x="2668965" y="165023"/>
                  </a:lnTo>
                  <a:lnTo>
                    <a:pt x="2674620" y="214122"/>
                  </a:lnTo>
                  <a:lnTo>
                    <a:pt x="2674620" y="1927098"/>
                  </a:lnTo>
                  <a:lnTo>
                    <a:pt x="2668965" y="1976196"/>
                  </a:lnTo>
                  <a:lnTo>
                    <a:pt x="2652857" y="2021266"/>
                  </a:lnTo>
                  <a:lnTo>
                    <a:pt x="2627581" y="2061022"/>
                  </a:lnTo>
                  <a:lnTo>
                    <a:pt x="2594422" y="2094181"/>
                  </a:lnTo>
                  <a:lnTo>
                    <a:pt x="2554666" y="2119457"/>
                  </a:lnTo>
                  <a:lnTo>
                    <a:pt x="2509596" y="2135565"/>
                  </a:lnTo>
                  <a:lnTo>
                    <a:pt x="2460498" y="2141220"/>
                  </a:lnTo>
                  <a:lnTo>
                    <a:pt x="214122" y="2141220"/>
                  </a:lnTo>
                  <a:lnTo>
                    <a:pt x="165023" y="2135565"/>
                  </a:lnTo>
                  <a:lnTo>
                    <a:pt x="119953" y="2119457"/>
                  </a:lnTo>
                  <a:lnTo>
                    <a:pt x="80197" y="2094181"/>
                  </a:lnTo>
                  <a:lnTo>
                    <a:pt x="47038" y="2061022"/>
                  </a:lnTo>
                  <a:lnTo>
                    <a:pt x="21762" y="2021266"/>
                  </a:lnTo>
                  <a:lnTo>
                    <a:pt x="5654" y="1976196"/>
                  </a:lnTo>
                  <a:lnTo>
                    <a:pt x="0" y="1927098"/>
                  </a:lnTo>
                  <a:lnTo>
                    <a:pt x="0" y="214122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6763547" y="617420"/>
            <a:ext cx="1691639" cy="157988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 marR="5080" lvl="0" indent="-1905" algn="ctr" defTabSz="914400" eaLnBrk="1" fontAlgn="auto" latinLnBrk="0" hangingPunct="1">
              <a:lnSpc>
                <a:spcPts val="3960"/>
              </a:lnSpc>
              <a:spcBef>
                <a:spcPts val="5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3</a:t>
            </a:r>
            <a:r>
              <a:rPr kumimoji="0" sz="3600" b="0" i="0" u="none" strike="noStrike" kern="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3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to</a:t>
            </a:r>
            <a:r>
              <a:rPr kumimoji="0" sz="3600" b="0" i="0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3600" b="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5 </a:t>
            </a:r>
            <a:r>
              <a:rPr kumimoji="0" sz="36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Scientific Reviews</a:t>
            </a:r>
            <a:endParaRPr kumimoji="0" sz="3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8858311" y="2009141"/>
            <a:ext cx="3214370" cy="2532380"/>
            <a:chOff x="8858311" y="2009141"/>
            <a:chExt cx="3214370" cy="2532380"/>
          </a:xfrm>
          <a:solidFill>
            <a:schemeClr val="accent2">
              <a:lumMod val="50000"/>
            </a:schemeClr>
          </a:solidFill>
        </p:grpSpPr>
        <p:sp>
          <p:nvSpPr>
            <p:cNvPr id="16" name="object 16"/>
            <p:cNvSpPr/>
            <p:nvPr/>
          </p:nvSpPr>
          <p:spPr>
            <a:xfrm>
              <a:off x="8858311" y="2890928"/>
              <a:ext cx="2011045" cy="1650364"/>
            </a:xfrm>
            <a:custGeom>
              <a:avLst/>
              <a:gdLst/>
              <a:ahLst/>
              <a:cxnLst/>
              <a:rect l="l" t="t" r="r" b="b"/>
              <a:pathLst>
                <a:path w="2011045" h="1650364">
                  <a:moveTo>
                    <a:pt x="1725726" y="0"/>
                  </a:moveTo>
                  <a:lnTo>
                    <a:pt x="181229" y="1132446"/>
                  </a:lnTo>
                  <a:lnTo>
                    <a:pt x="86321" y="1003007"/>
                  </a:lnTo>
                  <a:lnTo>
                    <a:pt x="0" y="1563852"/>
                  </a:lnTo>
                  <a:lnTo>
                    <a:pt x="560844" y="1650174"/>
                  </a:lnTo>
                  <a:lnTo>
                    <a:pt x="465937" y="1520748"/>
                  </a:lnTo>
                  <a:lnTo>
                    <a:pt x="2010435" y="388302"/>
                  </a:lnTo>
                  <a:lnTo>
                    <a:pt x="1725726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9389110" y="2015491"/>
              <a:ext cx="2677160" cy="2141220"/>
            </a:xfrm>
            <a:custGeom>
              <a:avLst/>
              <a:gdLst/>
              <a:ahLst/>
              <a:cxnLst/>
              <a:rect l="l" t="t" r="r" b="b"/>
              <a:pathLst>
                <a:path w="2677159" h="2141220">
                  <a:moveTo>
                    <a:pt x="2463038" y="0"/>
                  </a:moveTo>
                  <a:lnTo>
                    <a:pt x="214122" y="0"/>
                  </a:lnTo>
                  <a:lnTo>
                    <a:pt x="165027" y="5654"/>
                  </a:lnTo>
                  <a:lnTo>
                    <a:pt x="119959" y="21762"/>
                  </a:lnTo>
                  <a:lnTo>
                    <a:pt x="80202" y="47038"/>
                  </a:lnTo>
                  <a:lnTo>
                    <a:pt x="47042" y="80197"/>
                  </a:lnTo>
                  <a:lnTo>
                    <a:pt x="21764" y="119953"/>
                  </a:lnTo>
                  <a:lnTo>
                    <a:pt x="5655" y="165023"/>
                  </a:lnTo>
                  <a:lnTo>
                    <a:pt x="0" y="214122"/>
                  </a:lnTo>
                  <a:lnTo>
                    <a:pt x="0" y="1927098"/>
                  </a:lnTo>
                  <a:lnTo>
                    <a:pt x="5655" y="1976192"/>
                  </a:lnTo>
                  <a:lnTo>
                    <a:pt x="21764" y="2021260"/>
                  </a:lnTo>
                  <a:lnTo>
                    <a:pt x="47042" y="2061017"/>
                  </a:lnTo>
                  <a:lnTo>
                    <a:pt x="80202" y="2094177"/>
                  </a:lnTo>
                  <a:lnTo>
                    <a:pt x="119959" y="2119455"/>
                  </a:lnTo>
                  <a:lnTo>
                    <a:pt x="165027" y="2135564"/>
                  </a:lnTo>
                  <a:lnTo>
                    <a:pt x="214122" y="2141220"/>
                  </a:lnTo>
                  <a:lnTo>
                    <a:pt x="2463038" y="2141220"/>
                  </a:lnTo>
                  <a:lnTo>
                    <a:pt x="2512136" y="2135564"/>
                  </a:lnTo>
                  <a:lnTo>
                    <a:pt x="2557206" y="2119455"/>
                  </a:lnTo>
                  <a:lnTo>
                    <a:pt x="2596962" y="2094177"/>
                  </a:lnTo>
                  <a:lnTo>
                    <a:pt x="2630121" y="2061017"/>
                  </a:lnTo>
                  <a:lnTo>
                    <a:pt x="2655397" y="2021260"/>
                  </a:lnTo>
                  <a:lnTo>
                    <a:pt x="2671505" y="1976192"/>
                  </a:lnTo>
                  <a:lnTo>
                    <a:pt x="2677160" y="1927098"/>
                  </a:lnTo>
                  <a:lnTo>
                    <a:pt x="2677160" y="214122"/>
                  </a:lnTo>
                  <a:lnTo>
                    <a:pt x="2671505" y="165023"/>
                  </a:lnTo>
                  <a:lnTo>
                    <a:pt x="2655397" y="119953"/>
                  </a:lnTo>
                  <a:lnTo>
                    <a:pt x="2630121" y="80197"/>
                  </a:lnTo>
                  <a:lnTo>
                    <a:pt x="2596962" y="47038"/>
                  </a:lnTo>
                  <a:lnTo>
                    <a:pt x="2557206" y="21762"/>
                  </a:lnTo>
                  <a:lnTo>
                    <a:pt x="2512136" y="5654"/>
                  </a:lnTo>
                  <a:lnTo>
                    <a:pt x="2463038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9389110" y="2015491"/>
              <a:ext cx="2677160" cy="2141220"/>
            </a:xfrm>
            <a:custGeom>
              <a:avLst/>
              <a:gdLst/>
              <a:ahLst/>
              <a:cxnLst/>
              <a:rect l="l" t="t" r="r" b="b"/>
              <a:pathLst>
                <a:path w="2677159" h="2141220">
                  <a:moveTo>
                    <a:pt x="0" y="214122"/>
                  </a:moveTo>
                  <a:lnTo>
                    <a:pt x="5655" y="165023"/>
                  </a:lnTo>
                  <a:lnTo>
                    <a:pt x="21764" y="119953"/>
                  </a:lnTo>
                  <a:lnTo>
                    <a:pt x="47042" y="80197"/>
                  </a:lnTo>
                  <a:lnTo>
                    <a:pt x="80202" y="47038"/>
                  </a:lnTo>
                  <a:lnTo>
                    <a:pt x="119959" y="21762"/>
                  </a:lnTo>
                  <a:lnTo>
                    <a:pt x="165027" y="5654"/>
                  </a:lnTo>
                  <a:lnTo>
                    <a:pt x="214122" y="0"/>
                  </a:lnTo>
                  <a:lnTo>
                    <a:pt x="2463038" y="0"/>
                  </a:lnTo>
                  <a:lnTo>
                    <a:pt x="2512136" y="5654"/>
                  </a:lnTo>
                  <a:lnTo>
                    <a:pt x="2557206" y="21762"/>
                  </a:lnTo>
                  <a:lnTo>
                    <a:pt x="2596962" y="47038"/>
                  </a:lnTo>
                  <a:lnTo>
                    <a:pt x="2630121" y="80197"/>
                  </a:lnTo>
                  <a:lnTo>
                    <a:pt x="2655397" y="119953"/>
                  </a:lnTo>
                  <a:lnTo>
                    <a:pt x="2671505" y="165023"/>
                  </a:lnTo>
                  <a:lnTo>
                    <a:pt x="2677160" y="214122"/>
                  </a:lnTo>
                  <a:lnTo>
                    <a:pt x="2677160" y="1927098"/>
                  </a:lnTo>
                  <a:lnTo>
                    <a:pt x="2671505" y="1976192"/>
                  </a:lnTo>
                  <a:lnTo>
                    <a:pt x="2655397" y="2021260"/>
                  </a:lnTo>
                  <a:lnTo>
                    <a:pt x="2630121" y="2061017"/>
                  </a:lnTo>
                  <a:lnTo>
                    <a:pt x="2596962" y="2094177"/>
                  </a:lnTo>
                  <a:lnTo>
                    <a:pt x="2557206" y="2119455"/>
                  </a:lnTo>
                  <a:lnTo>
                    <a:pt x="2512136" y="2135564"/>
                  </a:lnTo>
                  <a:lnTo>
                    <a:pt x="2463038" y="2141220"/>
                  </a:lnTo>
                  <a:lnTo>
                    <a:pt x="214122" y="2141220"/>
                  </a:lnTo>
                  <a:lnTo>
                    <a:pt x="165027" y="2135564"/>
                  </a:lnTo>
                  <a:lnTo>
                    <a:pt x="119959" y="2119455"/>
                  </a:lnTo>
                  <a:lnTo>
                    <a:pt x="80202" y="2094177"/>
                  </a:lnTo>
                  <a:lnTo>
                    <a:pt x="47042" y="2061017"/>
                  </a:lnTo>
                  <a:lnTo>
                    <a:pt x="21764" y="2021260"/>
                  </a:lnTo>
                  <a:lnTo>
                    <a:pt x="5655" y="1976192"/>
                  </a:lnTo>
                  <a:lnTo>
                    <a:pt x="0" y="1927098"/>
                  </a:lnTo>
                  <a:lnTo>
                    <a:pt x="0" y="214122"/>
                  </a:lnTo>
                  <a:close/>
                </a:path>
              </a:pathLst>
            </a:custGeom>
            <a:grpFill/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9741033" y="2240214"/>
            <a:ext cx="1969770" cy="157988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 marR="5080" lvl="0" indent="1905" algn="ctr" defTabSz="914400" eaLnBrk="1" fontAlgn="auto" latinLnBrk="0" hangingPunct="1">
              <a:lnSpc>
                <a:spcPts val="3960"/>
              </a:lnSpc>
              <a:spcBef>
                <a:spcPts val="5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Technical </a:t>
            </a:r>
            <a:r>
              <a:rPr kumimoji="0" sz="3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and</a:t>
            </a:r>
            <a:r>
              <a:rPr kumimoji="0" sz="3600" b="0" i="0" u="none" strike="noStrike" kern="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36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Safety </a:t>
            </a:r>
            <a:r>
              <a:rPr kumimoji="0" sz="36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Reviews</a:t>
            </a:r>
            <a:endParaRPr kumimoji="0" sz="3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031514" y="5556802"/>
            <a:ext cx="19411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8920" marR="5080" lvl="0" indent="-23622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Letters</a:t>
            </a:r>
            <a:r>
              <a:rPr kumimoji="0" sz="2400" b="0" i="0" u="none" strike="noStrike" kern="0" cap="none" spc="-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are</a:t>
            </a:r>
            <a:r>
              <a:rPr kumimoji="0" sz="2400" b="0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sent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with</a:t>
            </a:r>
            <a:r>
              <a:rPr kumimoji="0" sz="24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results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9170473" y="5508145"/>
            <a:ext cx="755015" cy="829944"/>
            <a:chOff x="9170473" y="5508145"/>
            <a:chExt cx="755015" cy="829944"/>
          </a:xfrm>
        </p:grpSpPr>
        <p:sp>
          <p:nvSpPr>
            <p:cNvPr id="22" name="object 22"/>
            <p:cNvSpPr/>
            <p:nvPr/>
          </p:nvSpPr>
          <p:spPr>
            <a:xfrm>
              <a:off x="9170473" y="5508145"/>
              <a:ext cx="755015" cy="829944"/>
            </a:xfrm>
            <a:custGeom>
              <a:avLst/>
              <a:gdLst/>
              <a:ahLst/>
              <a:cxnLst/>
              <a:rect l="l" t="t" r="r" b="b"/>
              <a:pathLst>
                <a:path w="755015" h="829945">
                  <a:moveTo>
                    <a:pt x="490494" y="94290"/>
                  </a:moveTo>
                  <a:lnTo>
                    <a:pt x="264112" y="94290"/>
                  </a:lnTo>
                  <a:lnTo>
                    <a:pt x="377303" y="0"/>
                  </a:lnTo>
                  <a:lnTo>
                    <a:pt x="490494" y="94290"/>
                  </a:lnTo>
                  <a:close/>
                </a:path>
                <a:path w="755015" h="829945">
                  <a:moveTo>
                    <a:pt x="754606" y="829754"/>
                  </a:moveTo>
                  <a:lnTo>
                    <a:pt x="0" y="829754"/>
                  </a:lnTo>
                  <a:lnTo>
                    <a:pt x="0" y="302671"/>
                  </a:lnTo>
                  <a:lnTo>
                    <a:pt x="132056" y="177265"/>
                  </a:lnTo>
                  <a:lnTo>
                    <a:pt x="132056" y="94290"/>
                  </a:lnTo>
                  <a:lnTo>
                    <a:pt x="622550" y="94290"/>
                  </a:lnTo>
                  <a:lnTo>
                    <a:pt x="622550" y="150864"/>
                  </a:lnTo>
                  <a:lnTo>
                    <a:pt x="188651" y="150864"/>
                  </a:lnTo>
                  <a:lnTo>
                    <a:pt x="188651" y="391304"/>
                  </a:lnTo>
                  <a:lnTo>
                    <a:pt x="56595" y="391304"/>
                  </a:lnTo>
                  <a:lnTo>
                    <a:pt x="56595" y="749607"/>
                  </a:lnTo>
                  <a:lnTo>
                    <a:pt x="111748" y="749607"/>
                  </a:lnTo>
                  <a:lnTo>
                    <a:pt x="86779" y="773180"/>
                  </a:lnTo>
                  <a:lnTo>
                    <a:pt x="754606" y="773180"/>
                  </a:lnTo>
                  <a:lnTo>
                    <a:pt x="754606" y="829754"/>
                  </a:lnTo>
                  <a:close/>
                </a:path>
                <a:path w="755015" h="829945">
                  <a:moveTo>
                    <a:pt x="536167" y="545940"/>
                  </a:moveTo>
                  <a:lnTo>
                    <a:pt x="481061" y="545940"/>
                  </a:lnTo>
                  <a:lnTo>
                    <a:pt x="565955" y="464851"/>
                  </a:lnTo>
                  <a:lnTo>
                    <a:pt x="565955" y="150864"/>
                  </a:lnTo>
                  <a:lnTo>
                    <a:pt x="622550" y="150864"/>
                  </a:lnTo>
                  <a:lnTo>
                    <a:pt x="622550" y="176322"/>
                  </a:lnTo>
                  <a:lnTo>
                    <a:pt x="754606" y="302671"/>
                  </a:lnTo>
                  <a:lnTo>
                    <a:pt x="754606" y="392247"/>
                  </a:lnTo>
                  <a:lnTo>
                    <a:pt x="698011" y="392247"/>
                  </a:lnTo>
                  <a:lnTo>
                    <a:pt x="536167" y="545940"/>
                  </a:lnTo>
                  <a:close/>
                </a:path>
                <a:path w="755015" h="829945">
                  <a:moveTo>
                    <a:pt x="111748" y="749607"/>
                  </a:moveTo>
                  <a:lnTo>
                    <a:pt x="56595" y="749607"/>
                  </a:lnTo>
                  <a:lnTo>
                    <a:pt x="245247" y="570456"/>
                  </a:lnTo>
                  <a:lnTo>
                    <a:pt x="56595" y="391304"/>
                  </a:lnTo>
                  <a:lnTo>
                    <a:pt x="188651" y="391304"/>
                  </a:lnTo>
                  <a:lnTo>
                    <a:pt x="188651" y="464851"/>
                  </a:lnTo>
                  <a:lnTo>
                    <a:pt x="273544" y="545940"/>
                  </a:lnTo>
                  <a:lnTo>
                    <a:pt x="536167" y="545940"/>
                  </a:lnTo>
                  <a:lnTo>
                    <a:pt x="533437" y="548533"/>
                  </a:lnTo>
                  <a:lnTo>
                    <a:pt x="377775" y="548533"/>
                  </a:lnTo>
                  <a:lnTo>
                    <a:pt x="329521" y="557550"/>
                  </a:lnTo>
                  <a:lnTo>
                    <a:pt x="286750" y="584599"/>
                  </a:lnTo>
                  <a:lnTo>
                    <a:pt x="273544" y="596857"/>
                  </a:lnTo>
                  <a:lnTo>
                    <a:pt x="111748" y="749607"/>
                  </a:lnTo>
                  <a:close/>
                </a:path>
                <a:path w="755015" h="829945">
                  <a:moveTo>
                    <a:pt x="754606" y="750550"/>
                  </a:moveTo>
                  <a:lnTo>
                    <a:pt x="698011" y="750550"/>
                  </a:lnTo>
                  <a:lnTo>
                    <a:pt x="698011" y="392247"/>
                  </a:lnTo>
                  <a:lnTo>
                    <a:pt x="754606" y="392247"/>
                  </a:lnTo>
                  <a:lnTo>
                    <a:pt x="754606" y="750550"/>
                  </a:lnTo>
                  <a:close/>
                </a:path>
                <a:path w="755015" h="829945">
                  <a:moveTo>
                    <a:pt x="481061" y="545940"/>
                  </a:moveTo>
                  <a:lnTo>
                    <a:pt x="273544" y="545940"/>
                  </a:lnTo>
                  <a:lnTo>
                    <a:pt x="312784" y="523310"/>
                  </a:lnTo>
                  <a:lnTo>
                    <a:pt x="355419" y="511996"/>
                  </a:lnTo>
                  <a:lnTo>
                    <a:pt x="399186" y="511996"/>
                  </a:lnTo>
                  <a:lnTo>
                    <a:pt x="441822" y="523310"/>
                  </a:lnTo>
                  <a:lnTo>
                    <a:pt x="481061" y="545940"/>
                  </a:lnTo>
                  <a:close/>
                </a:path>
                <a:path w="755015" h="829945">
                  <a:moveTo>
                    <a:pt x="754606" y="773180"/>
                  </a:moveTo>
                  <a:lnTo>
                    <a:pt x="667827" y="773180"/>
                  </a:lnTo>
                  <a:lnTo>
                    <a:pt x="482005" y="596857"/>
                  </a:lnTo>
                  <a:lnTo>
                    <a:pt x="468799" y="584599"/>
                  </a:lnTo>
                  <a:lnTo>
                    <a:pt x="426028" y="557550"/>
                  </a:lnTo>
                  <a:lnTo>
                    <a:pt x="377775" y="548533"/>
                  </a:lnTo>
                  <a:lnTo>
                    <a:pt x="533437" y="548533"/>
                  </a:lnTo>
                  <a:lnTo>
                    <a:pt x="509359" y="571399"/>
                  </a:lnTo>
                  <a:lnTo>
                    <a:pt x="698011" y="750550"/>
                  </a:lnTo>
                  <a:lnTo>
                    <a:pt x="754606" y="750550"/>
                  </a:lnTo>
                  <a:lnTo>
                    <a:pt x="754606" y="7731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23" name="object 2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26096" y="5713697"/>
              <a:ext cx="245247" cy="247040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2860597" y="6423321"/>
            <a:ext cx="37179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BTAC:</a:t>
            </a:r>
            <a:r>
              <a:rPr kumimoji="0" sz="18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Beam</a:t>
            </a:r>
            <a:r>
              <a:rPr kumimoji="0" sz="18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Time</a:t>
            </a:r>
            <a:r>
              <a:rPr kumimoji="0" sz="18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Allocation</a:t>
            </a:r>
            <a:r>
              <a:rPr kumimoji="0" sz="1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Committee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-38689"/>
            <a:ext cx="12034520" cy="1010967"/>
          </a:xfrm>
          <a:prstGeom prst="rect">
            <a:avLst/>
          </a:prstGeom>
        </p:spPr>
        <p:txBody>
          <a:bodyPr vert="horz" wrap="square" lIns="0" tIns="3306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0" dirty="0"/>
              <a:t>Before</a:t>
            </a:r>
            <a:r>
              <a:rPr b="1" spc="-130" dirty="0"/>
              <a:t> </a:t>
            </a:r>
            <a:r>
              <a:rPr b="1" dirty="0"/>
              <a:t>writing</a:t>
            </a:r>
            <a:r>
              <a:rPr lang="en-US" b="1" dirty="0"/>
              <a:t>,</a:t>
            </a:r>
            <a:r>
              <a:rPr b="1" spc="-114" dirty="0"/>
              <a:t> </a:t>
            </a:r>
            <a:r>
              <a:rPr b="1" dirty="0">
                <a:solidFill>
                  <a:srgbClr val="C00000"/>
                </a:solidFill>
              </a:rPr>
              <a:t>be</a:t>
            </a:r>
            <a:r>
              <a:rPr b="1" spc="-70" dirty="0">
                <a:solidFill>
                  <a:srgbClr val="C00000"/>
                </a:solidFill>
              </a:rPr>
              <a:t> </a:t>
            </a:r>
            <a:r>
              <a:rPr b="1" spc="-10" dirty="0">
                <a:solidFill>
                  <a:srgbClr val="C00000"/>
                </a:solidFill>
              </a:rPr>
              <a:t>aware!!!!!!!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19258" y="1621435"/>
            <a:ext cx="9861550" cy="441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56540" algn="just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Calibri"/>
                <a:cs typeface="Calibri"/>
              </a:rPr>
              <a:t>The</a:t>
            </a:r>
            <a:r>
              <a:rPr sz="3600" spc="-7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PDF</a:t>
            </a:r>
            <a:r>
              <a:rPr sz="3600" spc="-5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of</a:t>
            </a:r>
            <a:r>
              <a:rPr sz="3600" spc="-6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your</a:t>
            </a:r>
            <a:r>
              <a:rPr sz="3600" spc="-5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proposal</a:t>
            </a:r>
            <a:r>
              <a:rPr sz="3600" spc="-6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must</a:t>
            </a:r>
            <a:r>
              <a:rPr sz="3600" spc="-6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not</a:t>
            </a:r>
            <a:r>
              <a:rPr sz="3600" spc="-5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be</a:t>
            </a:r>
            <a:r>
              <a:rPr sz="3600" spc="-5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longer</a:t>
            </a:r>
            <a:r>
              <a:rPr sz="3600" spc="-7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than</a:t>
            </a:r>
            <a:r>
              <a:rPr sz="3600" spc="-45" dirty="0">
                <a:latin typeface="Calibri"/>
                <a:cs typeface="Calibri"/>
              </a:rPr>
              <a:t> </a:t>
            </a:r>
            <a:r>
              <a:rPr sz="3600" spc="-50" dirty="0">
                <a:latin typeface="Calibri"/>
                <a:cs typeface="Calibri"/>
              </a:rPr>
              <a:t>3 </a:t>
            </a:r>
            <a:r>
              <a:rPr sz="3600" spc="-20" dirty="0">
                <a:latin typeface="Calibri"/>
                <a:cs typeface="Calibri"/>
              </a:rPr>
              <a:t>letter-</a:t>
            </a:r>
            <a:r>
              <a:rPr sz="3600" dirty="0">
                <a:latin typeface="Calibri"/>
                <a:cs typeface="Calibri"/>
              </a:rPr>
              <a:t>size</a:t>
            </a:r>
            <a:r>
              <a:rPr sz="3600" spc="-6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pages</a:t>
            </a:r>
            <a:r>
              <a:rPr sz="3600" spc="-6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in</a:t>
            </a:r>
            <a:r>
              <a:rPr sz="3600" spc="-65" dirty="0">
                <a:latin typeface="Calibri"/>
                <a:cs typeface="Calibri"/>
              </a:rPr>
              <a:t> </a:t>
            </a:r>
            <a:r>
              <a:rPr lang="en-US" sz="3600" spc="-20" dirty="0">
                <a:latin typeface="Calibri"/>
                <a:cs typeface="Calibri"/>
              </a:rPr>
              <a:t>length, including</a:t>
            </a:r>
            <a:r>
              <a:rPr sz="3600" spc="-105" dirty="0">
                <a:latin typeface="Calibri"/>
                <a:cs typeface="Calibri"/>
              </a:rPr>
              <a:t> </a:t>
            </a:r>
            <a:r>
              <a:rPr sz="3600" spc="-20" dirty="0">
                <a:latin typeface="Calibri"/>
                <a:cs typeface="Calibri"/>
              </a:rPr>
              <a:t>references,</a:t>
            </a:r>
            <a:r>
              <a:rPr sz="3600" spc="-105" dirty="0">
                <a:latin typeface="Calibri"/>
                <a:cs typeface="Calibri"/>
              </a:rPr>
              <a:t> </a:t>
            </a:r>
            <a:r>
              <a:rPr sz="3600" spc="-25" dirty="0">
                <a:latin typeface="Calibri"/>
                <a:cs typeface="Calibri"/>
              </a:rPr>
              <a:t>nor </a:t>
            </a:r>
            <a:r>
              <a:rPr sz="3600" dirty="0">
                <a:latin typeface="Calibri"/>
                <a:cs typeface="Calibri"/>
              </a:rPr>
              <a:t>more</a:t>
            </a:r>
            <a:r>
              <a:rPr sz="3600" spc="-7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than</a:t>
            </a:r>
            <a:r>
              <a:rPr sz="3600" spc="-4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1500</a:t>
            </a:r>
            <a:r>
              <a:rPr sz="3600" spc="-4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kb</a:t>
            </a:r>
            <a:r>
              <a:rPr sz="3600" spc="-5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in</a:t>
            </a:r>
            <a:r>
              <a:rPr sz="3600" spc="-4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file</a:t>
            </a:r>
            <a:r>
              <a:rPr sz="3600" spc="-2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size.</a:t>
            </a:r>
            <a:endParaRPr sz="36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4320"/>
              </a:spcBef>
            </a:pPr>
            <a:r>
              <a:rPr sz="3600" i="1" dirty="0">
                <a:latin typeface="Calibri"/>
                <a:cs typeface="Calibri"/>
              </a:rPr>
              <a:t>This</a:t>
            </a:r>
            <a:r>
              <a:rPr sz="3600" i="1" spc="-50" dirty="0">
                <a:latin typeface="Calibri"/>
                <a:cs typeface="Calibri"/>
              </a:rPr>
              <a:t> </a:t>
            </a:r>
            <a:r>
              <a:rPr sz="3600" i="1" dirty="0">
                <a:latin typeface="Calibri"/>
                <a:cs typeface="Calibri"/>
              </a:rPr>
              <a:t>is</a:t>
            </a:r>
            <a:r>
              <a:rPr sz="3600" i="1" spc="-30" dirty="0">
                <a:latin typeface="Calibri"/>
                <a:cs typeface="Calibri"/>
              </a:rPr>
              <a:t> </a:t>
            </a:r>
            <a:r>
              <a:rPr sz="3600" i="1" dirty="0">
                <a:latin typeface="Calibri"/>
                <a:cs typeface="Calibri"/>
              </a:rPr>
              <a:t>a</a:t>
            </a:r>
            <a:r>
              <a:rPr sz="3600" i="1" spc="-40" dirty="0">
                <a:latin typeface="Calibri"/>
                <a:cs typeface="Calibri"/>
              </a:rPr>
              <a:t> </a:t>
            </a:r>
            <a:r>
              <a:rPr sz="3600" i="1" dirty="0">
                <a:latin typeface="Calibri"/>
                <a:cs typeface="Calibri"/>
              </a:rPr>
              <a:t>proposal</a:t>
            </a:r>
            <a:r>
              <a:rPr sz="3600" i="1" spc="-55" dirty="0">
                <a:latin typeface="Calibri"/>
                <a:cs typeface="Calibri"/>
              </a:rPr>
              <a:t> </a:t>
            </a:r>
            <a:r>
              <a:rPr sz="3600" i="1" dirty="0">
                <a:latin typeface="Calibri"/>
                <a:cs typeface="Calibri"/>
              </a:rPr>
              <a:t>for</a:t>
            </a:r>
            <a:r>
              <a:rPr sz="3600" i="1" spc="-25" dirty="0">
                <a:latin typeface="Calibri"/>
                <a:cs typeface="Calibri"/>
              </a:rPr>
              <a:t> </a:t>
            </a:r>
            <a:r>
              <a:rPr sz="3600" i="1" dirty="0">
                <a:latin typeface="Calibri"/>
                <a:cs typeface="Calibri"/>
              </a:rPr>
              <a:t>ONE</a:t>
            </a:r>
            <a:r>
              <a:rPr sz="3600" i="1" spc="-45" dirty="0">
                <a:latin typeface="Calibri"/>
                <a:cs typeface="Calibri"/>
              </a:rPr>
              <a:t> </a:t>
            </a:r>
            <a:r>
              <a:rPr sz="3600" i="1" spc="-35" dirty="0">
                <a:latin typeface="Calibri"/>
                <a:cs typeface="Calibri"/>
              </a:rPr>
              <a:t>EXPERIMENT</a:t>
            </a:r>
            <a:r>
              <a:rPr lang="en-US" sz="3600" i="1" spc="-35" dirty="0">
                <a:latin typeface="Calibri"/>
                <a:cs typeface="Calibri"/>
              </a:rPr>
              <a:t>;</a:t>
            </a:r>
            <a:r>
              <a:rPr sz="3600" i="1" spc="-30" dirty="0">
                <a:latin typeface="Calibri"/>
                <a:cs typeface="Calibri"/>
              </a:rPr>
              <a:t> </a:t>
            </a:r>
            <a:r>
              <a:rPr sz="3600" i="1" dirty="0">
                <a:latin typeface="Calibri"/>
                <a:cs typeface="Calibri"/>
              </a:rPr>
              <a:t>it</a:t>
            </a:r>
            <a:r>
              <a:rPr sz="3600" i="1" spc="-40" dirty="0">
                <a:latin typeface="Calibri"/>
                <a:cs typeface="Calibri"/>
              </a:rPr>
              <a:t> </a:t>
            </a:r>
            <a:r>
              <a:rPr sz="3600" i="1" dirty="0">
                <a:latin typeface="Calibri"/>
                <a:cs typeface="Calibri"/>
              </a:rPr>
              <a:t>is</a:t>
            </a:r>
            <a:r>
              <a:rPr sz="3600" i="1" spc="-30" dirty="0">
                <a:latin typeface="Calibri"/>
                <a:cs typeface="Calibri"/>
              </a:rPr>
              <a:t> </a:t>
            </a:r>
            <a:r>
              <a:rPr sz="3600" i="1" dirty="0">
                <a:latin typeface="Calibri"/>
                <a:cs typeface="Calibri"/>
              </a:rPr>
              <a:t>not</a:t>
            </a:r>
            <a:r>
              <a:rPr sz="3600" i="1" spc="-40" dirty="0">
                <a:latin typeface="Calibri"/>
                <a:cs typeface="Calibri"/>
              </a:rPr>
              <a:t> </a:t>
            </a:r>
            <a:r>
              <a:rPr sz="3600" i="1" dirty="0">
                <a:latin typeface="Calibri"/>
                <a:cs typeface="Calibri"/>
              </a:rPr>
              <a:t>a</a:t>
            </a:r>
            <a:r>
              <a:rPr sz="3600" i="1" spc="-35" dirty="0">
                <a:latin typeface="Calibri"/>
                <a:cs typeface="Calibri"/>
              </a:rPr>
              <a:t> </a:t>
            </a:r>
            <a:r>
              <a:rPr sz="3600" i="1" spc="-25" dirty="0">
                <a:latin typeface="Calibri"/>
                <a:cs typeface="Calibri"/>
              </a:rPr>
              <a:t>25- </a:t>
            </a:r>
            <a:r>
              <a:rPr sz="3600" i="1" dirty="0">
                <a:latin typeface="Calibri"/>
                <a:cs typeface="Calibri"/>
              </a:rPr>
              <a:t>page</a:t>
            </a:r>
            <a:r>
              <a:rPr sz="3600" i="1" spc="-90" dirty="0">
                <a:latin typeface="Calibri"/>
                <a:cs typeface="Calibri"/>
              </a:rPr>
              <a:t> </a:t>
            </a:r>
            <a:r>
              <a:rPr sz="3600" i="1" spc="-10" dirty="0">
                <a:latin typeface="Calibri"/>
                <a:cs typeface="Calibri"/>
              </a:rPr>
              <a:t>multifaceted</a:t>
            </a:r>
            <a:r>
              <a:rPr sz="3600" i="1" spc="-45" dirty="0">
                <a:latin typeface="Calibri"/>
                <a:cs typeface="Calibri"/>
              </a:rPr>
              <a:t> </a:t>
            </a:r>
            <a:r>
              <a:rPr sz="3600" i="1" dirty="0">
                <a:latin typeface="Calibri"/>
                <a:cs typeface="Calibri"/>
              </a:rPr>
              <a:t>proposal</a:t>
            </a:r>
            <a:r>
              <a:rPr sz="3600" i="1" spc="-80" dirty="0">
                <a:latin typeface="Calibri"/>
                <a:cs typeface="Calibri"/>
              </a:rPr>
              <a:t> </a:t>
            </a:r>
            <a:r>
              <a:rPr sz="3600" i="1" dirty="0">
                <a:latin typeface="Calibri"/>
                <a:cs typeface="Calibri"/>
              </a:rPr>
              <a:t>to</a:t>
            </a:r>
            <a:r>
              <a:rPr sz="3600" i="1" spc="-60" dirty="0">
                <a:latin typeface="Calibri"/>
                <a:cs typeface="Calibri"/>
              </a:rPr>
              <a:t> </a:t>
            </a:r>
            <a:r>
              <a:rPr sz="3600" i="1" dirty="0">
                <a:latin typeface="Calibri"/>
                <a:cs typeface="Calibri"/>
              </a:rPr>
              <a:t>a</a:t>
            </a:r>
            <a:r>
              <a:rPr sz="3600" i="1" spc="-60" dirty="0">
                <a:latin typeface="Calibri"/>
                <a:cs typeface="Calibri"/>
              </a:rPr>
              <a:t> </a:t>
            </a:r>
            <a:r>
              <a:rPr sz="3600" i="1" dirty="0">
                <a:latin typeface="Calibri"/>
                <a:cs typeface="Calibri"/>
              </a:rPr>
              <a:t>funding</a:t>
            </a:r>
            <a:r>
              <a:rPr sz="3600" i="1" spc="-100" dirty="0">
                <a:latin typeface="Calibri"/>
                <a:cs typeface="Calibri"/>
              </a:rPr>
              <a:t> </a:t>
            </a:r>
            <a:r>
              <a:rPr sz="3600" i="1" spc="-10" dirty="0">
                <a:latin typeface="Calibri"/>
                <a:cs typeface="Calibri"/>
              </a:rPr>
              <a:t>body.</a:t>
            </a:r>
            <a:endParaRPr sz="3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320"/>
              </a:spcBef>
            </a:pPr>
            <a:r>
              <a:rPr sz="3600" spc="-50" dirty="0">
                <a:latin typeface="Calibri"/>
                <a:cs typeface="Calibri"/>
              </a:rPr>
              <a:t>You</a:t>
            </a:r>
            <a:r>
              <a:rPr sz="3600" spc="-11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can</a:t>
            </a:r>
            <a:r>
              <a:rPr sz="3600" spc="-7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use</a:t>
            </a:r>
            <a:r>
              <a:rPr sz="3600" spc="-90" dirty="0">
                <a:latin typeface="Calibri"/>
                <a:cs typeface="Calibri"/>
              </a:rPr>
              <a:t> </a:t>
            </a:r>
            <a:r>
              <a:rPr lang="en-US" sz="3600" dirty="0">
                <a:latin typeface="Calibri"/>
                <a:cs typeface="Calibri"/>
              </a:rPr>
              <a:t>high-resolution</a:t>
            </a:r>
            <a:r>
              <a:rPr sz="3600" spc="-10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images-</a:t>
            </a:r>
            <a:r>
              <a:rPr sz="3600" spc="-8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recommended!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6220"/>
            <a:ext cx="10515600" cy="1325563"/>
          </a:xfrm>
          <a:prstGeom prst="rect">
            <a:avLst/>
          </a:prstGeom>
        </p:spPr>
        <p:txBody>
          <a:bodyPr vert="horz" wrap="square" lIns="0" tIns="29811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Start</a:t>
            </a:r>
            <a:r>
              <a:rPr spc="-95" dirty="0"/>
              <a:t> </a:t>
            </a:r>
            <a:r>
              <a:rPr dirty="0"/>
              <a:t>writing:</a:t>
            </a:r>
            <a:r>
              <a:rPr spc="-90" dirty="0"/>
              <a:t> </a:t>
            </a:r>
            <a:r>
              <a:rPr spc="-10" dirty="0">
                <a:solidFill>
                  <a:srgbClr val="C00000"/>
                </a:solidFill>
              </a:rPr>
              <a:t>Motivation</a:t>
            </a:r>
            <a:r>
              <a:rPr spc="-85" dirty="0">
                <a:solidFill>
                  <a:srgbClr val="C00000"/>
                </a:solidFill>
              </a:rPr>
              <a:t> </a:t>
            </a:r>
            <a:r>
              <a:rPr sz="3200" spc="-25" dirty="0">
                <a:solidFill>
                  <a:srgbClr val="C00000"/>
                </a:solidFill>
              </a:rPr>
              <a:t>(2-</a:t>
            </a:r>
            <a:r>
              <a:rPr sz="3200" dirty="0">
                <a:solidFill>
                  <a:srgbClr val="C00000"/>
                </a:solidFill>
              </a:rPr>
              <a:t>3</a:t>
            </a:r>
            <a:r>
              <a:rPr sz="3200" spc="-160" dirty="0">
                <a:solidFill>
                  <a:srgbClr val="C00000"/>
                </a:solidFill>
              </a:rPr>
              <a:t> </a:t>
            </a:r>
            <a:r>
              <a:rPr sz="3200" spc="-35" dirty="0">
                <a:solidFill>
                  <a:srgbClr val="C00000"/>
                </a:solidFill>
              </a:rPr>
              <a:t>paragraphs</a:t>
            </a:r>
            <a:r>
              <a:rPr sz="3200" spc="-145" dirty="0">
                <a:solidFill>
                  <a:srgbClr val="C00000"/>
                </a:solidFill>
              </a:rPr>
              <a:t> </a:t>
            </a:r>
            <a:r>
              <a:rPr sz="3200" spc="-10" dirty="0">
                <a:solidFill>
                  <a:srgbClr val="C00000"/>
                </a:solidFill>
              </a:rPr>
              <a:t>maximum!)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609600" y="1371600"/>
            <a:ext cx="11126470" cy="4780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 marR="144780" indent="-34290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93700" algn="l"/>
              </a:tabLst>
            </a:pP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What</a:t>
            </a:r>
            <a:r>
              <a:rPr sz="2400" spc="-5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is</a:t>
            </a:r>
            <a:r>
              <a:rPr sz="2400" spc="-4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the</a:t>
            </a:r>
            <a:r>
              <a:rPr sz="2400" spc="-4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471C4"/>
                </a:solidFill>
                <a:latin typeface="Calibri"/>
                <a:cs typeface="Calibri"/>
              </a:rPr>
              <a:t>general</a:t>
            </a:r>
            <a:r>
              <a:rPr sz="2400" spc="-5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problem</a:t>
            </a:r>
            <a:r>
              <a:rPr sz="2400" spc="-4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and</a:t>
            </a:r>
            <a:r>
              <a:rPr sz="2400" spc="-4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why</a:t>
            </a:r>
            <a:r>
              <a:rPr sz="2400" spc="-5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it</a:t>
            </a:r>
            <a:r>
              <a:rPr sz="2400" spc="-7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is</a:t>
            </a:r>
            <a:r>
              <a:rPr sz="2400" spc="-4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471C4"/>
                </a:solidFill>
                <a:latin typeface="Calibri"/>
                <a:cs typeface="Calibri"/>
              </a:rPr>
              <a:t>important</a:t>
            </a:r>
            <a:r>
              <a:rPr sz="2400" spc="-7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(We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will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solve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world's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energy </a:t>
            </a:r>
            <a:r>
              <a:rPr sz="2400" dirty="0">
                <a:latin typeface="Calibri"/>
                <a:cs typeface="Calibri"/>
              </a:rPr>
              <a:t>crisis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...)</a:t>
            </a:r>
            <a:endParaRPr sz="2400" dirty="0">
              <a:latin typeface="Calibri"/>
              <a:cs typeface="Calibri"/>
            </a:endParaRPr>
          </a:p>
          <a:p>
            <a:pPr marL="393065" marR="448945" indent="-342900">
              <a:lnSpc>
                <a:spcPct val="100000"/>
              </a:lnSpc>
              <a:spcBef>
                <a:spcPts val="2880"/>
              </a:spcBef>
              <a:buFont typeface="Wingdings"/>
              <a:buChar char=""/>
              <a:tabLst>
                <a:tab pos="393065" algn="l"/>
              </a:tabLst>
            </a:pP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State</a:t>
            </a:r>
            <a:r>
              <a:rPr sz="2400" spc="-8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your</a:t>
            </a:r>
            <a:r>
              <a:rPr sz="2400" spc="-6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hypothesis</a:t>
            </a:r>
            <a:r>
              <a:rPr sz="24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and</a:t>
            </a:r>
            <a:r>
              <a:rPr sz="2400" spc="-6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what</a:t>
            </a:r>
            <a:r>
              <a:rPr sz="2400" spc="-7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is</a:t>
            </a:r>
            <a:r>
              <a:rPr sz="2400" spc="-6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the</a:t>
            </a:r>
            <a:r>
              <a:rPr sz="2400" spc="-6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particular</a:t>
            </a:r>
            <a:r>
              <a:rPr sz="2400" spc="-7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aspect</a:t>
            </a:r>
            <a:r>
              <a:rPr sz="2400" spc="-7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of</a:t>
            </a:r>
            <a:r>
              <a:rPr sz="2400" spc="-6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the</a:t>
            </a:r>
            <a:r>
              <a:rPr sz="2400" spc="-6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problem</a:t>
            </a:r>
            <a:r>
              <a:rPr sz="2400" spc="-7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471C4"/>
                </a:solidFill>
                <a:latin typeface="Calibri"/>
                <a:cs typeface="Calibri"/>
              </a:rPr>
              <a:t>being </a:t>
            </a:r>
            <a:r>
              <a:rPr sz="2400" spc="-20" dirty="0">
                <a:solidFill>
                  <a:srgbClr val="4471C4"/>
                </a:solidFill>
                <a:latin typeface="Calibri"/>
                <a:cs typeface="Calibri"/>
              </a:rPr>
              <a:t>investigated</a:t>
            </a:r>
            <a:r>
              <a:rPr sz="2400" spc="-6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by</a:t>
            </a:r>
            <a:r>
              <a:rPr sz="2400" spc="-2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the</a:t>
            </a:r>
            <a:r>
              <a:rPr sz="2400" spc="-4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team</a:t>
            </a:r>
            <a:r>
              <a:rPr sz="2400" spc="-5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and</a:t>
            </a:r>
            <a:r>
              <a:rPr sz="2400" spc="-2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how</a:t>
            </a:r>
            <a:r>
              <a:rPr sz="2400" spc="-5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does</a:t>
            </a:r>
            <a:r>
              <a:rPr sz="2400" spc="-4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it</a:t>
            </a:r>
            <a:r>
              <a:rPr sz="2400" spc="-4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471C4"/>
                </a:solidFill>
                <a:latin typeface="Calibri"/>
                <a:cs typeface="Calibri"/>
              </a:rPr>
              <a:t>relate</a:t>
            </a:r>
            <a:r>
              <a:rPr sz="2400" spc="-5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to</a:t>
            </a:r>
            <a:r>
              <a:rPr sz="2400" spc="-5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the</a:t>
            </a:r>
            <a:r>
              <a:rPr sz="2400" spc="-3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larger</a:t>
            </a:r>
            <a:r>
              <a:rPr sz="2400" spc="-2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issue</a:t>
            </a:r>
            <a:r>
              <a:rPr sz="2400" spc="-5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How</a:t>
            </a:r>
            <a:r>
              <a:rPr sz="2400" spc="-5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is</a:t>
            </a:r>
            <a:r>
              <a:rPr sz="2400" spc="-6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4471C4"/>
                </a:solidFill>
                <a:latin typeface="Calibri"/>
                <a:cs typeface="Calibri"/>
              </a:rPr>
              <a:t>your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project</a:t>
            </a:r>
            <a:r>
              <a:rPr sz="2400" spc="-9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471C4"/>
                </a:solidFill>
                <a:latin typeface="Calibri"/>
                <a:cs typeface="Calibri"/>
              </a:rPr>
              <a:t>different</a:t>
            </a:r>
            <a:r>
              <a:rPr sz="2400" spc="-7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from</a:t>
            </a:r>
            <a:r>
              <a:rPr sz="2400" spc="-8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what</a:t>
            </a:r>
            <a:r>
              <a:rPr sz="2400" spc="-7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has</a:t>
            </a:r>
            <a:r>
              <a:rPr sz="2400" spc="-5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been</a:t>
            </a:r>
            <a:r>
              <a:rPr sz="2400" spc="-7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done</a:t>
            </a:r>
            <a:r>
              <a:rPr sz="2400" spc="-6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471C4"/>
                </a:solidFill>
                <a:latin typeface="Calibri"/>
                <a:cs typeface="Calibri"/>
              </a:rPr>
              <a:t>before?</a:t>
            </a:r>
            <a:r>
              <a:rPr sz="2400" spc="-5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(Revealing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new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insights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into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the </a:t>
            </a:r>
            <a:r>
              <a:rPr sz="2400" spc="-10" dirty="0">
                <a:latin typeface="Calibri"/>
                <a:cs typeface="Calibri"/>
              </a:rPr>
              <a:t>cooperative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mechanism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proton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conduction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….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)</a:t>
            </a:r>
            <a:endParaRPr sz="2400" dirty="0">
              <a:latin typeface="Calibri"/>
              <a:cs typeface="Calibri"/>
            </a:endParaRPr>
          </a:p>
          <a:p>
            <a:pPr marL="393700" marR="1136015" indent="-342900">
              <a:lnSpc>
                <a:spcPct val="100000"/>
              </a:lnSpc>
              <a:spcBef>
                <a:spcPts val="2880"/>
              </a:spcBef>
              <a:buFont typeface="Wingdings"/>
              <a:buChar char=""/>
              <a:tabLst>
                <a:tab pos="393700" algn="l"/>
              </a:tabLst>
            </a:pP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How</a:t>
            </a:r>
            <a:r>
              <a:rPr sz="2400" spc="-7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this</a:t>
            </a:r>
            <a:r>
              <a:rPr sz="2400" spc="-5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neutron</a:t>
            </a:r>
            <a:r>
              <a:rPr sz="2400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6FC0"/>
                </a:solidFill>
                <a:latin typeface="Calibri"/>
                <a:cs typeface="Calibri"/>
              </a:rPr>
              <a:t>scattering</a:t>
            </a:r>
            <a:r>
              <a:rPr sz="2400" spc="-8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6FC0"/>
                </a:solidFill>
                <a:latin typeface="Calibri"/>
                <a:cs typeface="Calibri"/>
              </a:rPr>
              <a:t>experiment</a:t>
            </a:r>
            <a:r>
              <a:rPr sz="2400" spc="-7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will</a:t>
            </a:r>
            <a:r>
              <a:rPr sz="2400" spc="-9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help</a:t>
            </a:r>
            <a:r>
              <a:rPr sz="2400" spc="-5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answer</a:t>
            </a:r>
            <a:r>
              <a:rPr sz="2400" spc="-5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the</a:t>
            </a:r>
            <a:r>
              <a:rPr sz="2400" spc="-5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problem</a:t>
            </a:r>
            <a:r>
              <a:rPr sz="2400" spc="-4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you</a:t>
            </a:r>
            <a:r>
              <a:rPr sz="2400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6FC0"/>
                </a:solidFill>
                <a:latin typeface="Calibri"/>
                <a:cs typeface="Calibri"/>
              </a:rPr>
              <a:t>are </a:t>
            </a:r>
            <a:r>
              <a:rPr sz="2400" spc="-20" dirty="0">
                <a:solidFill>
                  <a:srgbClr val="006FC0"/>
                </a:solidFill>
                <a:latin typeface="Calibri"/>
                <a:cs typeface="Calibri"/>
              </a:rPr>
              <a:t>investigating?</a:t>
            </a:r>
            <a:r>
              <a:rPr sz="2400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(The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contrast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factor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will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allow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us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focus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just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proton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...)</a:t>
            </a:r>
            <a:endParaRPr sz="2400" dirty="0">
              <a:latin typeface="Calibri"/>
              <a:cs typeface="Calibri"/>
            </a:endParaRPr>
          </a:p>
          <a:p>
            <a:pPr marL="391160" marR="43180" indent="-340995">
              <a:lnSpc>
                <a:spcPct val="100000"/>
              </a:lnSpc>
              <a:spcBef>
                <a:spcPts val="2880"/>
              </a:spcBef>
              <a:buFont typeface="Wingdings"/>
              <a:buChar char=""/>
              <a:tabLst>
                <a:tab pos="391160" algn="l"/>
                <a:tab pos="392430" algn="l"/>
                <a:tab pos="10558145" algn="l"/>
                <a:tab pos="10982325" algn="l"/>
              </a:tabLst>
            </a:pP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	What</a:t>
            </a:r>
            <a:r>
              <a:rPr sz="2400" spc="-7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are</a:t>
            </a:r>
            <a:r>
              <a:rPr sz="2400" spc="-4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the</a:t>
            </a:r>
            <a:r>
              <a:rPr sz="2400" spc="-6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471C4"/>
                </a:solidFill>
                <a:latin typeface="Calibri"/>
                <a:cs typeface="Calibri"/>
              </a:rPr>
              <a:t>expected</a:t>
            </a:r>
            <a:r>
              <a:rPr sz="2400" spc="-8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471C4"/>
                </a:solidFill>
                <a:latin typeface="Calibri"/>
                <a:cs typeface="Calibri"/>
              </a:rPr>
              <a:t>outcomes?</a:t>
            </a:r>
            <a:r>
              <a:rPr sz="2400" spc="-7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(Oh,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Nature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paper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say!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How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may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we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help?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) </a:t>
            </a:r>
            <a:r>
              <a:rPr sz="2400" dirty="0">
                <a:latin typeface="Calibri"/>
                <a:cs typeface="Calibri"/>
              </a:rPr>
              <a:t>(We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expect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able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determine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if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hypothesized</a:t>
            </a:r>
            <a:r>
              <a:rPr sz="24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coupling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between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</a:t>
            </a:r>
            <a:r>
              <a:rPr sz="2400" baseline="24305" dirty="0">
                <a:latin typeface="Calibri"/>
                <a:cs typeface="Calibri"/>
              </a:rPr>
              <a:t>+</a:t>
            </a:r>
            <a:r>
              <a:rPr sz="2400" spc="179" baseline="2430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and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25" dirty="0">
                <a:latin typeface="Calibri"/>
                <a:cs typeface="Calibri"/>
              </a:rPr>
              <a:t>….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50" dirty="0">
                <a:latin typeface="Calibri"/>
                <a:cs typeface="Calibri"/>
              </a:rPr>
              <a:t>)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-81000"/>
            <a:ext cx="866013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Start</a:t>
            </a:r>
            <a:r>
              <a:rPr spc="-120" dirty="0"/>
              <a:t> </a:t>
            </a:r>
            <a:r>
              <a:rPr dirty="0"/>
              <a:t>writing:</a:t>
            </a:r>
            <a:r>
              <a:rPr spc="-120" dirty="0"/>
              <a:t> </a:t>
            </a:r>
            <a:r>
              <a:rPr spc="-10" dirty="0">
                <a:solidFill>
                  <a:srgbClr val="C00000"/>
                </a:solidFill>
              </a:rPr>
              <a:t>Experimental</a:t>
            </a:r>
            <a:r>
              <a:rPr spc="-140" dirty="0">
                <a:solidFill>
                  <a:srgbClr val="C00000"/>
                </a:solidFill>
              </a:rPr>
              <a:t> </a:t>
            </a:r>
            <a:r>
              <a:rPr spc="-10" dirty="0">
                <a:solidFill>
                  <a:srgbClr val="C00000"/>
                </a:solidFill>
              </a:rPr>
              <a:t>description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70018" y="797640"/>
            <a:ext cx="5226685" cy="5725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7653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Describe</a:t>
            </a:r>
            <a:r>
              <a:rPr kumimoji="0" sz="2200" b="1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samples</a:t>
            </a:r>
            <a:r>
              <a:rPr kumimoji="0" sz="2200" b="1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and</a:t>
            </a:r>
            <a:r>
              <a:rPr kumimoji="0" sz="2200" b="1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the</a:t>
            </a:r>
            <a:r>
              <a:rPr kumimoji="0" sz="2200" b="1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conditions</a:t>
            </a:r>
            <a:r>
              <a:rPr kumimoji="0" sz="2200" b="1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for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your</a:t>
            </a:r>
            <a:r>
              <a:rPr kumimoji="0" sz="2200" b="1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experiment</a:t>
            </a:r>
            <a:r>
              <a:rPr kumimoji="0" sz="2200" b="1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(shear,</a:t>
            </a:r>
            <a:r>
              <a:rPr kumimoji="0" sz="2200" b="1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pressure,</a:t>
            </a:r>
            <a:r>
              <a:rPr kumimoji="0" sz="2200" b="1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magnetic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field,</a:t>
            </a:r>
            <a:r>
              <a:rPr kumimoji="0" sz="2200" b="1" i="0" u="none" strike="noStrike" kern="0" cap="none" spc="-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temperature)</a:t>
            </a:r>
            <a:r>
              <a:rPr kumimoji="0" sz="2200" b="1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that</a:t>
            </a:r>
            <a:r>
              <a:rPr kumimoji="0" sz="2200" b="1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relates</a:t>
            </a:r>
            <a:r>
              <a:rPr kumimoji="0" sz="2200" b="1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to</a:t>
            </a:r>
            <a:r>
              <a:rPr kumimoji="0" sz="2200" b="1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the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problem</a:t>
            </a:r>
            <a:r>
              <a:rPr kumimoji="0" sz="2200" b="1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you</a:t>
            </a:r>
            <a:r>
              <a:rPr kumimoji="0" sz="2200" b="1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are</a:t>
            </a:r>
            <a:r>
              <a:rPr kumimoji="0" sz="2200" b="1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studying.</a:t>
            </a:r>
            <a:r>
              <a:rPr kumimoji="0" sz="2200" b="1" i="0" u="none" strike="noStrike" kern="0" cap="none" spc="-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This</a:t>
            </a:r>
            <a:r>
              <a:rPr kumimoji="0" sz="2200" b="1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should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clearly</a:t>
            </a:r>
            <a:r>
              <a:rPr kumimoji="0" sz="2200" b="1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relate</a:t>
            </a:r>
            <a:r>
              <a:rPr kumimoji="0" sz="2200" b="1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to</a:t>
            </a:r>
            <a:r>
              <a:rPr kumimoji="0" sz="2200" b="1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your</a:t>
            </a:r>
            <a:r>
              <a:rPr kumimoji="0" sz="2200" b="1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cs typeface="Calibri"/>
              </a:rPr>
              <a:t>hypothesis.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26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Would</a:t>
            </a:r>
            <a:r>
              <a:rPr kumimoji="0" sz="2200" b="1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the</a:t>
            </a:r>
            <a:r>
              <a:rPr kumimoji="0" sz="2200" b="1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sample</a:t>
            </a:r>
            <a:r>
              <a:rPr kumimoji="0" sz="2200" b="1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be</a:t>
            </a:r>
            <a:r>
              <a:rPr kumimoji="0" sz="2200" b="1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available</a:t>
            </a:r>
            <a:r>
              <a:rPr kumimoji="0" sz="22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for</a:t>
            </a:r>
            <a:r>
              <a:rPr kumimoji="0" sz="2200" b="1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the </a:t>
            </a:r>
            <a:r>
              <a:rPr kumimoji="0" sz="22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experiment</a:t>
            </a:r>
            <a:r>
              <a:rPr kumimoji="0" sz="2200" b="1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immediately?</a:t>
            </a:r>
            <a:r>
              <a:rPr kumimoji="0" sz="2200" b="1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Do</a:t>
            </a:r>
            <a:r>
              <a:rPr kumimoji="0" sz="2200" b="1" i="0" u="none" strike="noStrike" kern="0" cap="none" spc="-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you</a:t>
            </a:r>
            <a:r>
              <a:rPr kumimoji="0" sz="2200" b="1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need </a:t>
            </a:r>
            <a:r>
              <a:rPr kumimoji="0" sz="22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deuteration?</a:t>
            </a:r>
            <a:r>
              <a:rPr kumimoji="0" sz="2200" b="1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Have</a:t>
            </a:r>
            <a:r>
              <a:rPr kumimoji="0" sz="2200" b="1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you</a:t>
            </a:r>
            <a:r>
              <a:rPr kumimoji="0" sz="2200" b="1" i="0" u="none" strike="noStrike" kern="0" cap="none" spc="-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done </a:t>
            </a:r>
            <a:r>
              <a:rPr kumimoji="0" sz="22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characterization?</a:t>
            </a:r>
            <a:r>
              <a:rPr kumimoji="0" sz="2200" b="1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Are</a:t>
            </a:r>
            <a:r>
              <a:rPr kumimoji="0" sz="2200" b="1" i="0" u="none" strike="noStrike" kern="0" cap="none" spc="-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there</a:t>
            </a:r>
            <a:r>
              <a:rPr kumimoji="0" sz="2200" b="1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sample availability</a:t>
            </a:r>
            <a:r>
              <a:rPr kumimoji="0" sz="2200" b="1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restrictions</a:t>
            </a:r>
            <a:r>
              <a:rPr kumimoji="0" sz="2200" b="1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(Expense?</a:t>
            </a:r>
            <a:r>
              <a:rPr kumimoji="0" sz="2200" b="1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Lifetime? Collaborator</a:t>
            </a:r>
            <a:r>
              <a:rPr kumimoji="0" sz="2200" b="1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makes</a:t>
            </a:r>
            <a:r>
              <a:rPr kumimoji="0" sz="2200" b="1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them?)</a:t>
            </a:r>
            <a:r>
              <a:rPr kumimoji="0" sz="2200" b="1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Any</a:t>
            </a:r>
            <a:r>
              <a:rPr kumimoji="0" sz="2200" b="1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troublesome isotopes?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26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alibri"/>
                <a:cs typeface="Calibri"/>
              </a:rPr>
              <a:t>Safety:</a:t>
            </a:r>
            <a:r>
              <a:rPr kumimoji="0" sz="2200" b="1" i="0" u="none" strike="noStrike" kern="0" cap="none" spc="-1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alibri"/>
                <a:cs typeface="Calibri"/>
              </a:rPr>
              <a:t>Let</a:t>
            </a:r>
            <a:r>
              <a:rPr kumimoji="0" sz="2200" b="1" i="0" u="none" strike="noStrike" kern="0" cap="none" spc="-5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alibri"/>
                <a:cs typeface="Calibri"/>
              </a:rPr>
              <a:t>us</a:t>
            </a:r>
            <a:r>
              <a:rPr kumimoji="0" sz="2200" b="1" i="0" u="none" strike="noStrike" kern="0" cap="none" spc="-4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alibri"/>
                <a:cs typeface="Calibri"/>
              </a:rPr>
              <a:t>know</a:t>
            </a:r>
            <a:r>
              <a:rPr kumimoji="0" sz="2200" b="1" i="0" u="none" strike="noStrike" kern="0" cap="none" spc="-6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alibri"/>
                <a:cs typeface="Calibri"/>
              </a:rPr>
              <a:t>if</a:t>
            </a:r>
            <a:r>
              <a:rPr kumimoji="0" sz="2200" b="1" i="0" u="none" strike="noStrike" kern="0" cap="none" spc="-3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-1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alibri"/>
                <a:cs typeface="Calibri"/>
              </a:rPr>
              <a:t>samples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2700" marR="227329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alibri"/>
                <a:cs typeface="Calibri"/>
              </a:rPr>
              <a:t>or</a:t>
            </a:r>
            <a:r>
              <a:rPr kumimoji="0" sz="2200" b="1" i="0" u="none" strike="noStrike" kern="0" cap="none" spc="-4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-1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alibri"/>
                <a:cs typeface="Calibri"/>
              </a:rPr>
              <a:t>experimental</a:t>
            </a:r>
            <a:r>
              <a:rPr kumimoji="0" sz="2200" b="1" i="0" u="none" strike="noStrike" kern="0" cap="none" spc="-1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alibri"/>
                <a:cs typeface="Calibri"/>
              </a:rPr>
              <a:t>conditions</a:t>
            </a:r>
            <a:r>
              <a:rPr kumimoji="0" sz="2200" b="1" i="0" u="none" strike="noStrike" kern="0" cap="none" spc="-5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alibri"/>
                <a:cs typeface="Calibri"/>
              </a:rPr>
              <a:t>may</a:t>
            </a:r>
            <a:r>
              <a:rPr kumimoji="0" sz="2200" b="1" i="0" u="none" strike="noStrike" kern="0" cap="none" spc="-3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alibri"/>
                <a:cs typeface="Calibri"/>
              </a:rPr>
              <a:t>pose</a:t>
            </a:r>
            <a:r>
              <a:rPr kumimoji="0" sz="2200" b="1" i="0" u="none" strike="noStrike" kern="0" cap="none" spc="-6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alibri"/>
                <a:cs typeface="Calibri"/>
              </a:rPr>
              <a:t>a</a:t>
            </a:r>
            <a:r>
              <a:rPr kumimoji="0" sz="2200" b="1" i="0" u="none" strike="noStrike" kern="0" cap="none" spc="-4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0" u="none" strike="noStrike" kern="0" cap="none" spc="-2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alibri"/>
                <a:cs typeface="Calibri"/>
              </a:rPr>
              <a:t>risk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alibri"/>
                <a:cs typeface="Calibri"/>
              </a:rPr>
              <a:t>or</a:t>
            </a:r>
            <a:r>
              <a:rPr kumimoji="0" sz="2200" b="1" i="0" u="none" strike="noStrike" kern="0" cap="none" spc="-1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alibri"/>
                <a:cs typeface="Calibri"/>
              </a:rPr>
              <a:t> hazard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/>
              <a:t>Include</a:t>
            </a:r>
            <a:r>
              <a:rPr spc="-75" dirty="0"/>
              <a:t> </a:t>
            </a:r>
            <a:r>
              <a:rPr dirty="0"/>
              <a:t>data</a:t>
            </a:r>
            <a:r>
              <a:rPr spc="-55" dirty="0"/>
              <a:t> </a:t>
            </a:r>
            <a:r>
              <a:rPr dirty="0"/>
              <a:t>from</a:t>
            </a:r>
            <a:r>
              <a:rPr spc="-60" dirty="0"/>
              <a:t> </a:t>
            </a:r>
            <a:r>
              <a:rPr dirty="0"/>
              <a:t>other</a:t>
            </a:r>
            <a:r>
              <a:rPr spc="-50" dirty="0"/>
              <a:t> </a:t>
            </a:r>
            <a:r>
              <a:rPr dirty="0"/>
              <a:t>techniques</a:t>
            </a:r>
            <a:r>
              <a:rPr spc="-65" dirty="0"/>
              <a:t> </a:t>
            </a:r>
            <a:r>
              <a:rPr spc="-25" dirty="0"/>
              <a:t>if </a:t>
            </a:r>
            <a:r>
              <a:rPr spc="-10" dirty="0"/>
              <a:t>appropriate</a:t>
            </a:r>
            <a:r>
              <a:rPr spc="-80" dirty="0"/>
              <a:t> </a:t>
            </a:r>
            <a:r>
              <a:rPr spc="-25" dirty="0"/>
              <a:t>(mw,</a:t>
            </a:r>
            <a:r>
              <a:rPr spc="-75" dirty="0"/>
              <a:t> </a:t>
            </a:r>
            <a:r>
              <a:rPr dirty="0"/>
              <a:t>SAXS,</a:t>
            </a:r>
            <a:r>
              <a:rPr spc="-105" dirty="0"/>
              <a:t> </a:t>
            </a:r>
            <a:r>
              <a:rPr spc="-10" dirty="0"/>
              <a:t>density,</a:t>
            </a:r>
            <a:r>
              <a:rPr spc="-90" dirty="0"/>
              <a:t> </a:t>
            </a:r>
            <a:r>
              <a:rPr spc="-10" dirty="0"/>
              <a:t>susceptibility, </a:t>
            </a:r>
            <a:r>
              <a:rPr dirty="0"/>
              <a:t>film</a:t>
            </a:r>
            <a:r>
              <a:rPr spc="-70" dirty="0"/>
              <a:t> </a:t>
            </a:r>
            <a:r>
              <a:rPr dirty="0"/>
              <a:t>thickness,</a:t>
            </a:r>
            <a:r>
              <a:rPr spc="-70" dirty="0"/>
              <a:t> </a:t>
            </a:r>
            <a:r>
              <a:rPr dirty="0"/>
              <a:t>transition</a:t>
            </a:r>
            <a:r>
              <a:rPr spc="-55" dirty="0"/>
              <a:t> </a:t>
            </a:r>
            <a:r>
              <a:rPr spc="-10" dirty="0"/>
              <a:t>temperature…)</a:t>
            </a:r>
          </a:p>
          <a:p>
            <a:pPr marL="12700" marR="247015">
              <a:lnSpc>
                <a:spcPct val="100000"/>
              </a:lnSpc>
              <a:spcBef>
                <a:spcPts val="2640"/>
              </a:spcBef>
            </a:pPr>
            <a:r>
              <a:rPr dirty="0"/>
              <a:t>Use</a:t>
            </a:r>
            <a:r>
              <a:rPr spc="-75" dirty="0"/>
              <a:t> </a:t>
            </a:r>
            <a:r>
              <a:rPr dirty="0"/>
              <a:t>equations</a:t>
            </a:r>
            <a:r>
              <a:rPr spc="-55" dirty="0"/>
              <a:t> </a:t>
            </a:r>
            <a:r>
              <a:rPr dirty="0"/>
              <a:t>and</a:t>
            </a:r>
            <a:r>
              <a:rPr spc="-85" dirty="0"/>
              <a:t> </a:t>
            </a:r>
            <a:r>
              <a:rPr dirty="0"/>
              <a:t>model</a:t>
            </a:r>
            <a:r>
              <a:rPr spc="-50" dirty="0"/>
              <a:t> </a:t>
            </a:r>
            <a:r>
              <a:rPr dirty="0"/>
              <a:t>calculations</a:t>
            </a:r>
            <a:r>
              <a:rPr spc="-55" dirty="0"/>
              <a:t> </a:t>
            </a:r>
            <a:r>
              <a:rPr spc="-20" dirty="0"/>
              <a:t>when </a:t>
            </a:r>
            <a:r>
              <a:rPr dirty="0"/>
              <a:t>possible</a:t>
            </a:r>
            <a:r>
              <a:rPr spc="-60" dirty="0"/>
              <a:t> </a:t>
            </a:r>
            <a:r>
              <a:rPr dirty="0"/>
              <a:t>for</a:t>
            </a:r>
            <a:r>
              <a:rPr spc="-30" dirty="0"/>
              <a:t> </a:t>
            </a:r>
            <a:r>
              <a:rPr spc="-10" dirty="0"/>
              <a:t>contrast/isotopic content/magnetic</a:t>
            </a:r>
            <a:r>
              <a:rPr spc="-40" dirty="0"/>
              <a:t> </a:t>
            </a:r>
            <a:r>
              <a:rPr dirty="0"/>
              <a:t>moment</a:t>
            </a:r>
            <a:r>
              <a:rPr spc="-55" dirty="0"/>
              <a:t> </a:t>
            </a:r>
            <a:r>
              <a:rPr spc="-25" dirty="0"/>
              <a:t>etc</a:t>
            </a:r>
          </a:p>
          <a:p>
            <a:pPr marL="12700">
              <a:lnSpc>
                <a:spcPct val="100000"/>
              </a:lnSpc>
              <a:spcBef>
                <a:spcPts val="2640"/>
              </a:spcBef>
            </a:pPr>
            <a:r>
              <a:rPr dirty="0"/>
              <a:t>Explain</a:t>
            </a:r>
            <a:r>
              <a:rPr spc="-70" dirty="0"/>
              <a:t> </a:t>
            </a:r>
            <a:r>
              <a:rPr dirty="0"/>
              <a:t>data</a:t>
            </a:r>
            <a:r>
              <a:rPr spc="-40" dirty="0"/>
              <a:t> </a:t>
            </a:r>
            <a:r>
              <a:rPr dirty="0"/>
              <a:t>analysis</a:t>
            </a:r>
            <a:r>
              <a:rPr spc="-70" dirty="0"/>
              <a:t> </a:t>
            </a:r>
            <a:r>
              <a:rPr dirty="0"/>
              <a:t>if</a:t>
            </a:r>
            <a:r>
              <a:rPr spc="-50" dirty="0"/>
              <a:t> </a:t>
            </a:r>
            <a:r>
              <a:rPr spc="-10" dirty="0"/>
              <a:t>non-standard</a:t>
            </a:r>
          </a:p>
          <a:p>
            <a:pPr marL="12700" marR="186690">
              <a:lnSpc>
                <a:spcPct val="100000"/>
              </a:lnSpc>
              <a:spcBef>
                <a:spcPts val="2640"/>
              </a:spcBef>
            </a:pPr>
            <a:r>
              <a:rPr dirty="0"/>
              <a:t>Modeling/data</a:t>
            </a:r>
            <a:r>
              <a:rPr spc="-50" dirty="0"/>
              <a:t> </a:t>
            </a:r>
            <a:r>
              <a:rPr dirty="0"/>
              <a:t>from</a:t>
            </a:r>
            <a:r>
              <a:rPr spc="-90" dirty="0"/>
              <a:t> </a:t>
            </a:r>
            <a:r>
              <a:rPr dirty="0"/>
              <a:t>preliminary</a:t>
            </a:r>
            <a:r>
              <a:rPr spc="-45" dirty="0"/>
              <a:t> </a:t>
            </a:r>
            <a:r>
              <a:rPr dirty="0"/>
              <a:t>results</a:t>
            </a:r>
            <a:r>
              <a:rPr spc="-80" dirty="0"/>
              <a:t> </a:t>
            </a:r>
            <a:r>
              <a:rPr dirty="0"/>
              <a:t>or</a:t>
            </a:r>
            <a:r>
              <a:rPr spc="-65" dirty="0"/>
              <a:t> </a:t>
            </a:r>
            <a:r>
              <a:rPr spc="-25" dirty="0"/>
              <a:t>if </a:t>
            </a:r>
            <a:r>
              <a:rPr dirty="0"/>
              <a:t>previously</a:t>
            </a:r>
            <a:r>
              <a:rPr spc="-125" dirty="0"/>
              <a:t> </a:t>
            </a:r>
            <a:r>
              <a:rPr dirty="0"/>
              <a:t>awarded</a:t>
            </a:r>
            <a:r>
              <a:rPr spc="-105" dirty="0"/>
              <a:t> </a:t>
            </a:r>
            <a:r>
              <a:rPr spc="-10" dirty="0"/>
              <a:t>beamtime</a:t>
            </a:r>
          </a:p>
        </p:txBody>
      </p:sp>
      <p:sp>
        <p:nvSpPr>
          <p:cNvPr id="5" name="object 5"/>
          <p:cNvSpPr/>
          <p:nvPr/>
        </p:nvSpPr>
        <p:spPr>
          <a:xfrm>
            <a:off x="9034018" y="1187868"/>
            <a:ext cx="641985" cy="641350"/>
          </a:xfrm>
          <a:custGeom>
            <a:avLst/>
            <a:gdLst/>
            <a:ahLst/>
            <a:cxnLst/>
            <a:rect l="l" t="t" r="r" b="b"/>
            <a:pathLst>
              <a:path w="641984" h="641350">
                <a:moveTo>
                  <a:pt x="641413" y="584085"/>
                </a:moveTo>
                <a:lnTo>
                  <a:pt x="56603" y="584085"/>
                </a:lnTo>
                <a:lnTo>
                  <a:pt x="56603" y="0"/>
                </a:lnTo>
                <a:lnTo>
                  <a:pt x="0" y="0"/>
                </a:lnTo>
                <a:lnTo>
                  <a:pt x="0" y="584085"/>
                </a:lnTo>
                <a:lnTo>
                  <a:pt x="0" y="641223"/>
                </a:lnTo>
                <a:lnTo>
                  <a:pt x="641413" y="641223"/>
                </a:lnTo>
                <a:lnTo>
                  <a:pt x="641413" y="584085"/>
                </a:lnTo>
                <a:close/>
              </a:path>
              <a:path w="641984" h="641350">
                <a:moveTo>
                  <a:pt x="641413" y="160337"/>
                </a:moveTo>
                <a:lnTo>
                  <a:pt x="490499" y="160337"/>
                </a:lnTo>
                <a:lnTo>
                  <a:pt x="546163" y="215976"/>
                </a:lnTo>
                <a:lnTo>
                  <a:pt x="471627" y="290474"/>
                </a:lnTo>
                <a:lnTo>
                  <a:pt x="415036" y="233895"/>
                </a:lnTo>
                <a:lnTo>
                  <a:pt x="320713" y="328180"/>
                </a:lnTo>
                <a:lnTo>
                  <a:pt x="264109" y="271602"/>
                </a:lnTo>
                <a:lnTo>
                  <a:pt x="93383" y="442277"/>
                </a:lnTo>
                <a:lnTo>
                  <a:pt x="133007" y="481876"/>
                </a:lnTo>
                <a:lnTo>
                  <a:pt x="264109" y="350812"/>
                </a:lnTo>
                <a:lnTo>
                  <a:pt x="320713" y="407390"/>
                </a:lnTo>
                <a:lnTo>
                  <a:pt x="415036" y="313093"/>
                </a:lnTo>
                <a:lnTo>
                  <a:pt x="471627" y="369671"/>
                </a:lnTo>
                <a:lnTo>
                  <a:pt x="585762" y="255587"/>
                </a:lnTo>
                <a:lnTo>
                  <a:pt x="641413" y="311200"/>
                </a:lnTo>
                <a:lnTo>
                  <a:pt x="641413" y="1603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650444" y="1094781"/>
            <a:ext cx="528320" cy="800100"/>
            <a:chOff x="7650444" y="1094781"/>
            <a:chExt cx="528320" cy="800100"/>
          </a:xfrm>
        </p:grpSpPr>
        <p:sp>
          <p:nvSpPr>
            <p:cNvPr id="7" name="object 7"/>
            <p:cNvSpPr/>
            <p:nvPr/>
          </p:nvSpPr>
          <p:spPr>
            <a:xfrm>
              <a:off x="7719453" y="1614564"/>
              <a:ext cx="171450" cy="100330"/>
            </a:xfrm>
            <a:custGeom>
              <a:avLst/>
              <a:gdLst/>
              <a:ahLst/>
              <a:cxnLst/>
              <a:rect l="l" t="t" r="r" b="b"/>
              <a:pathLst>
                <a:path w="171450" h="100330">
                  <a:moveTo>
                    <a:pt x="156865" y="99798"/>
                  </a:moveTo>
                  <a:lnTo>
                    <a:pt x="0" y="34845"/>
                  </a:lnTo>
                  <a:lnTo>
                    <a:pt x="14439" y="0"/>
                  </a:lnTo>
                  <a:lnTo>
                    <a:pt x="171305" y="64952"/>
                  </a:lnTo>
                  <a:lnTo>
                    <a:pt x="156865" y="9979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42854" y="1422909"/>
              <a:ext cx="75460" cy="7543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650444" y="1094781"/>
              <a:ext cx="528320" cy="800100"/>
            </a:xfrm>
            <a:custGeom>
              <a:avLst/>
              <a:gdLst/>
              <a:ahLst/>
              <a:cxnLst/>
              <a:rect l="l" t="t" r="r" b="b"/>
              <a:pathLst>
                <a:path w="528320" h="800100">
                  <a:moveTo>
                    <a:pt x="400290" y="50916"/>
                  </a:moveTo>
                  <a:lnTo>
                    <a:pt x="339573" y="50916"/>
                  </a:lnTo>
                  <a:lnTo>
                    <a:pt x="360324" y="0"/>
                  </a:lnTo>
                  <a:lnTo>
                    <a:pt x="412203" y="21686"/>
                  </a:lnTo>
                  <a:lnTo>
                    <a:pt x="400290" y="50916"/>
                  </a:lnTo>
                  <a:close/>
                </a:path>
                <a:path w="528320" h="800100">
                  <a:moveTo>
                    <a:pt x="202800" y="526139"/>
                  </a:moveTo>
                  <a:lnTo>
                    <a:pt x="150921" y="504452"/>
                  </a:lnTo>
                  <a:lnTo>
                    <a:pt x="161297" y="479937"/>
                  </a:lnTo>
                  <a:lnTo>
                    <a:pt x="153971" y="467679"/>
                  </a:lnTo>
                  <a:lnTo>
                    <a:pt x="153883" y="467532"/>
                  </a:lnTo>
                  <a:lnTo>
                    <a:pt x="150096" y="453536"/>
                  </a:lnTo>
                  <a:lnTo>
                    <a:pt x="150022" y="438832"/>
                  </a:lnTo>
                  <a:lnTo>
                    <a:pt x="153751" y="424306"/>
                  </a:lnTo>
                  <a:lnTo>
                    <a:pt x="313161" y="40544"/>
                  </a:lnTo>
                  <a:lnTo>
                    <a:pt x="339573" y="50916"/>
                  </a:lnTo>
                  <a:lnTo>
                    <a:pt x="400290" y="50916"/>
                  </a:lnTo>
                  <a:lnTo>
                    <a:pt x="391452" y="72603"/>
                  </a:lnTo>
                  <a:lnTo>
                    <a:pt x="417863" y="82975"/>
                  </a:lnTo>
                  <a:lnTo>
                    <a:pt x="341459" y="266841"/>
                  </a:lnTo>
                  <a:lnTo>
                    <a:pt x="375622" y="295019"/>
                  </a:lnTo>
                  <a:lnTo>
                    <a:pt x="388259" y="309272"/>
                  </a:lnTo>
                  <a:lnTo>
                    <a:pt x="330140" y="309272"/>
                  </a:lnTo>
                  <a:lnTo>
                    <a:pt x="308165" y="313736"/>
                  </a:lnTo>
                  <a:lnTo>
                    <a:pt x="290169" y="325890"/>
                  </a:lnTo>
                  <a:lnTo>
                    <a:pt x="278010" y="343879"/>
                  </a:lnTo>
                  <a:lnTo>
                    <a:pt x="273568" y="365728"/>
                  </a:lnTo>
                  <a:lnTo>
                    <a:pt x="278010" y="387812"/>
                  </a:lnTo>
                  <a:lnTo>
                    <a:pt x="290169" y="405801"/>
                  </a:lnTo>
                  <a:lnTo>
                    <a:pt x="308165" y="417956"/>
                  </a:lnTo>
                  <a:lnTo>
                    <a:pt x="330140" y="422420"/>
                  </a:lnTo>
                  <a:lnTo>
                    <a:pt x="450971" y="422420"/>
                  </a:lnTo>
                  <a:lnTo>
                    <a:pt x="455769" y="441278"/>
                  </a:lnTo>
                  <a:lnTo>
                    <a:pt x="268828" y="441278"/>
                  </a:lnTo>
                  <a:lnTo>
                    <a:pt x="258510" y="467532"/>
                  </a:lnTo>
                  <a:lnTo>
                    <a:pt x="258452" y="467679"/>
                  </a:lnTo>
                  <a:lnTo>
                    <a:pt x="250582" y="480541"/>
                  </a:lnTo>
                  <a:lnTo>
                    <a:pt x="240059" y="490662"/>
                  </a:lnTo>
                  <a:lnTo>
                    <a:pt x="227413" y="497778"/>
                  </a:lnTo>
                  <a:lnTo>
                    <a:pt x="213176" y="501624"/>
                  </a:lnTo>
                  <a:lnTo>
                    <a:pt x="202800" y="526139"/>
                  </a:lnTo>
                  <a:close/>
                </a:path>
                <a:path w="528320" h="800100">
                  <a:moveTo>
                    <a:pt x="450971" y="422420"/>
                  </a:moveTo>
                  <a:lnTo>
                    <a:pt x="330140" y="422420"/>
                  </a:lnTo>
                  <a:lnTo>
                    <a:pt x="352115" y="417956"/>
                  </a:lnTo>
                  <a:lnTo>
                    <a:pt x="370111" y="405801"/>
                  </a:lnTo>
                  <a:lnTo>
                    <a:pt x="382270" y="387812"/>
                  </a:lnTo>
                  <a:lnTo>
                    <a:pt x="386712" y="365728"/>
                  </a:lnTo>
                  <a:lnTo>
                    <a:pt x="382270" y="343879"/>
                  </a:lnTo>
                  <a:lnTo>
                    <a:pt x="370111" y="325890"/>
                  </a:lnTo>
                  <a:lnTo>
                    <a:pt x="352115" y="313736"/>
                  </a:lnTo>
                  <a:lnTo>
                    <a:pt x="330140" y="309272"/>
                  </a:lnTo>
                  <a:lnTo>
                    <a:pt x="388259" y="309272"/>
                  </a:lnTo>
                  <a:lnTo>
                    <a:pt x="405042" y="328199"/>
                  </a:lnTo>
                  <a:lnTo>
                    <a:pt x="429064" y="365728"/>
                  </a:lnTo>
                  <a:lnTo>
                    <a:pt x="447034" y="406949"/>
                  </a:lnTo>
                  <a:lnTo>
                    <a:pt x="450971" y="422420"/>
                  </a:lnTo>
                  <a:close/>
                </a:path>
                <a:path w="528320" h="800100">
                  <a:moveTo>
                    <a:pt x="349005" y="724149"/>
                  </a:moveTo>
                  <a:lnTo>
                    <a:pt x="179219" y="724149"/>
                  </a:lnTo>
                  <a:lnTo>
                    <a:pt x="224694" y="719530"/>
                  </a:lnTo>
                  <a:lnTo>
                    <a:pt x="267119" y="706293"/>
                  </a:lnTo>
                  <a:lnTo>
                    <a:pt x="305564" y="685365"/>
                  </a:lnTo>
                  <a:lnTo>
                    <a:pt x="339101" y="657674"/>
                  </a:lnTo>
                  <a:lnTo>
                    <a:pt x="366802" y="624150"/>
                  </a:lnTo>
                  <a:lnTo>
                    <a:pt x="387738" y="585719"/>
                  </a:lnTo>
                  <a:lnTo>
                    <a:pt x="400980" y="543310"/>
                  </a:lnTo>
                  <a:lnTo>
                    <a:pt x="405598" y="497778"/>
                  </a:lnTo>
                  <a:lnTo>
                    <a:pt x="405085" y="483178"/>
                  </a:lnTo>
                  <a:lnTo>
                    <a:pt x="403596" y="468858"/>
                  </a:lnTo>
                  <a:lnTo>
                    <a:pt x="401223" y="454891"/>
                  </a:lnTo>
                  <a:lnTo>
                    <a:pt x="398055" y="441278"/>
                  </a:lnTo>
                  <a:lnTo>
                    <a:pt x="455769" y="441278"/>
                  </a:lnTo>
                  <a:lnTo>
                    <a:pt x="458296" y="451209"/>
                  </a:lnTo>
                  <a:lnTo>
                    <a:pt x="462190" y="497778"/>
                  </a:lnTo>
                  <a:lnTo>
                    <a:pt x="457035" y="551892"/>
                  </a:lnTo>
                  <a:lnTo>
                    <a:pt x="442184" y="602492"/>
                  </a:lnTo>
                  <a:lnTo>
                    <a:pt x="418595" y="648701"/>
                  </a:lnTo>
                  <a:lnTo>
                    <a:pt x="387218" y="689571"/>
                  </a:lnTo>
                  <a:lnTo>
                    <a:pt x="349005" y="724149"/>
                  </a:lnTo>
                  <a:close/>
                </a:path>
                <a:path w="528320" h="800100">
                  <a:moveTo>
                    <a:pt x="528224" y="799581"/>
                  </a:moveTo>
                  <a:lnTo>
                    <a:pt x="0" y="799581"/>
                  </a:lnTo>
                  <a:lnTo>
                    <a:pt x="0" y="724149"/>
                  </a:lnTo>
                  <a:lnTo>
                    <a:pt x="528224" y="724149"/>
                  </a:lnTo>
                  <a:lnTo>
                    <a:pt x="528224" y="7995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0" name="object 10"/>
          <p:cNvSpPr/>
          <p:nvPr/>
        </p:nvSpPr>
        <p:spPr>
          <a:xfrm>
            <a:off x="273888" y="931074"/>
            <a:ext cx="377190" cy="829944"/>
          </a:xfrm>
          <a:custGeom>
            <a:avLst/>
            <a:gdLst/>
            <a:ahLst/>
            <a:cxnLst/>
            <a:rect l="l" t="t" r="r" b="b"/>
            <a:pathLst>
              <a:path w="377190" h="829944">
                <a:moveTo>
                  <a:pt x="178866" y="94284"/>
                </a:moveTo>
                <a:lnTo>
                  <a:pt x="176644" y="83273"/>
                </a:lnTo>
                <a:lnTo>
                  <a:pt x="170586" y="74282"/>
                </a:lnTo>
                <a:lnTo>
                  <a:pt x="161582" y="68224"/>
                </a:lnTo>
                <a:lnTo>
                  <a:pt x="150571" y="66001"/>
                </a:lnTo>
                <a:lnTo>
                  <a:pt x="139560" y="68224"/>
                </a:lnTo>
                <a:lnTo>
                  <a:pt x="130556" y="74282"/>
                </a:lnTo>
                <a:lnTo>
                  <a:pt x="124498" y="83273"/>
                </a:lnTo>
                <a:lnTo>
                  <a:pt x="122275" y="94284"/>
                </a:lnTo>
                <a:lnTo>
                  <a:pt x="124498" y="105295"/>
                </a:lnTo>
                <a:lnTo>
                  <a:pt x="130556" y="114287"/>
                </a:lnTo>
                <a:lnTo>
                  <a:pt x="139560" y="120357"/>
                </a:lnTo>
                <a:lnTo>
                  <a:pt x="150571" y="122580"/>
                </a:lnTo>
                <a:lnTo>
                  <a:pt x="161582" y="120357"/>
                </a:lnTo>
                <a:lnTo>
                  <a:pt x="170586" y="114287"/>
                </a:lnTo>
                <a:lnTo>
                  <a:pt x="176644" y="105295"/>
                </a:lnTo>
                <a:lnTo>
                  <a:pt x="178866" y="94284"/>
                </a:lnTo>
                <a:close/>
              </a:path>
              <a:path w="377190" h="829944">
                <a:moveTo>
                  <a:pt x="207162" y="198005"/>
                </a:moveTo>
                <a:lnTo>
                  <a:pt x="204203" y="183324"/>
                </a:lnTo>
                <a:lnTo>
                  <a:pt x="196113" y="171335"/>
                </a:lnTo>
                <a:lnTo>
                  <a:pt x="184124" y="163258"/>
                </a:lnTo>
                <a:lnTo>
                  <a:pt x="169430" y="160286"/>
                </a:lnTo>
                <a:lnTo>
                  <a:pt x="154749" y="163258"/>
                </a:lnTo>
                <a:lnTo>
                  <a:pt x="142760" y="171335"/>
                </a:lnTo>
                <a:lnTo>
                  <a:pt x="134670" y="183324"/>
                </a:lnTo>
                <a:lnTo>
                  <a:pt x="131711" y="198005"/>
                </a:lnTo>
                <a:lnTo>
                  <a:pt x="134670" y="212686"/>
                </a:lnTo>
                <a:lnTo>
                  <a:pt x="142760" y="224675"/>
                </a:lnTo>
                <a:lnTo>
                  <a:pt x="154749" y="232765"/>
                </a:lnTo>
                <a:lnTo>
                  <a:pt x="169430" y="235724"/>
                </a:lnTo>
                <a:lnTo>
                  <a:pt x="184124" y="232765"/>
                </a:lnTo>
                <a:lnTo>
                  <a:pt x="196113" y="224675"/>
                </a:lnTo>
                <a:lnTo>
                  <a:pt x="204203" y="212686"/>
                </a:lnTo>
                <a:lnTo>
                  <a:pt x="207162" y="198005"/>
                </a:lnTo>
                <a:close/>
              </a:path>
              <a:path w="377190" h="829944">
                <a:moveTo>
                  <a:pt x="235470" y="28282"/>
                </a:moveTo>
                <a:lnTo>
                  <a:pt x="233235" y="17272"/>
                </a:lnTo>
                <a:lnTo>
                  <a:pt x="227177" y="8280"/>
                </a:lnTo>
                <a:lnTo>
                  <a:pt x="218186" y="2222"/>
                </a:lnTo>
                <a:lnTo>
                  <a:pt x="207162" y="0"/>
                </a:lnTo>
                <a:lnTo>
                  <a:pt x="196151" y="2222"/>
                </a:lnTo>
                <a:lnTo>
                  <a:pt x="187159" y="8280"/>
                </a:lnTo>
                <a:lnTo>
                  <a:pt x="181089" y="17272"/>
                </a:lnTo>
                <a:lnTo>
                  <a:pt x="178866" y="28282"/>
                </a:lnTo>
                <a:lnTo>
                  <a:pt x="181089" y="39293"/>
                </a:lnTo>
                <a:lnTo>
                  <a:pt x="187159" y="48285"/>
                </a:lnTo>
                <a:lnTo>
                  <a:pt x="196151" y="54343"/>
                </a:lnTo>
                <a:lnTo>
                  <a:pt x="207162" y="56565"/>
                </a:lnTo>
                <a:lnTo>
                  <a:pt x="218186" y="54343"/>
                </a:lnTo>
                <a:lnTo>
                  <a:pt x="227177" y="48285"/>
                </a:lnTo>
                <a:lnTo>
                  <a:pt x="233235" y="39293"/>
                </a:lnTo>
                <a:lnTo>
                  <a:pt x="235470" y="28282"/>
                </a:lnTo>
                <a:close/>
              </a:path>
              <a:path w="377190" h="829944">
                <a:moveTo>
                  <a:pt x="282625" y="113144"/>
                </a:moveTo>
                <a:lnTo>
                  <a:pt x="280403" y="102133"/>
                </a:lnTo>
                <a:lnTo>
                  <a:pt x="274345" y="93141"/>
                </a:lnTo>
                <a:lnTo>
                  <a:pt x="265341" y="87083"/>
                </a:lnTo>
                <a:lnTo>
                  <a:pt x="254330" y="84861"/>
                </a:lnTo>
                <a:lnTo>
                  <a:pt x="243319" y="87083"/>
                </a:lnTo>
                <a:lnTo>
                  <a:pt x="234315" y="93141"/>
                </a:lnTo>
                <a:lnTo>
                  <a:pt x="228257" y="102133"/>
                </a:lnTo>
                <a:lnTo>
                  <a:pt x="226034" y="113144"/>
                </a:lnTo>
                <a:lnTo>
                  <a:pt x="228257" y="124155"/>
                </a:lnTo>
                <a:lnTo>
                  <a:pt x="234315" y="133146"/>
                </a:lnTo>
                <a:lnTo>
                  <a:pt x="243319" y="139204"/>
                </a:lnTo>
                <a:lnTo>
                  <a:pt x="254330" y="141427"/>
                </a:lnTo>
                <a:lnTo>
                  <a:pt x="265341" y="139204"/>
                </a:lnTo>
                <a:lnTo>
                  <a:pt x="274345" y="133146"/>
                </a:lnTo>
                <a:lnTo>
                  <a:pt x="280403" y="124155"/>
                </a:lnTo>
                <a:lnTo>
                  <a:pt x="282625" y="113144"/>
                </a:lnTo>
                <a:close/>
              </a:path>
              <a:path w="377190" h="829944">
                <a:moveTo>
                  <a:pt x="376605" y="778129"/>
                </a:moveTo>
                <a:lnTo>
                  <a:pt x="376148" y="764247"/>
                </a:lnTo>
                <a:lnTo>
                  <a:pt x="372237" y="750544"/>
                </a:lnTo>
                <a:lnTo>
                  <a:pt x="263766" y="505396"/>
                </a:lnTo>
                <a:lnTo>
                  <a:pt x="263766" y="377164"/>
                </a:lnTo>
                <a:lnTo>
                  <a:pt x="263766" y="339445"/>
                </a:lnTo>
                <a:lnTo>
                  <a:pt x="268046" y="317588"/>
                </a:lnTo>
                <a:lnTo>
                  <a:pt x="277558" y="302552"/>
                </a:lnTo>
                <a:lnTo>
                  <a:pt x="287235" y="293700"/>
                </a:lnTo>
                <a:lnTo>
                  <a:pt x="289293" y="292303"/>
                </a:lnTo>
                <a:lnTo>
                  <a:pt x="292061" y="290410"/>
                </a:lnTo>
                <a:lnTo>
                  <a:pt x="298030" y="285775"/>
                </a:lnTo>
                <a:lnTo>
                  <a:pt x="301612" y="279450"/>
                </a:lnTo>
                <a:lnTo>
                  <a:pt x="302539" y="272249"/>
                </a:lnTo>
                <a:lnTo>
                  <a:pt x="300545" y="264960"/>
                </a:lnTo>
                <a:lnTo>
                  <a:pt x="296773" y="258356"/>
                </a:lnTo>
                <a:lnTo>
                  <a:pt x="290169" y="254584"/>
                </a:lnTo>
                <a:lnTo>
                  <a:pt x="239242" y="254584"/>
                </a:lnTo>
                <a:lnTo>
                  <a:pt x="239242" y="292303"/>
                </a:lnTo>
                <a:lnTo>
                  <a:pt x="233997" y="302056"/>
                </a:lnTo>
                <a:lnTo>
                  <a:pt x="229806" y="313042"/>
                </a:lnTo>
                <a:lnTo>
                  <a:pt x="227037" y="325450"/>
                </a:lnTo>
                <a:lnTo>
                  <a:pt x="226034" y="339445"/>
                </a:lnTo>
                <a:lnTo>
                  <a:pt x="226034" y="377164"/>
                </a:lnTo>
                <a:lnTo>
                  <a:pt x="150571" y="377164"/>
                </a:lnTo>
                <a:lnTo>
                  <a:pt x="150571" y="339445"/>
                </a:lnTo>
                <a:lnTo>
                  <a:pt x="149580" y="325450"/>
                </a:lnTo>
                <a:lnTo>
                  <a:pt x="146913" y="313042"/>
                </a:lnTo>
                <a:lnTo>
                  <a:pt x="143014" y="302056"/>
                </a:lnTo>
                <a:lnTo>
                  <a:pt x="138315" y="292303"/>
                </a:lnTo>
                <a:lnTo>
                  <a:pt x="239242" y="292303"/>
                </a:lnTo>
                <a:lnTo>
                  <a:pt x="239242" y="254584"/>
                </a:lnTo>
                <a:lnTo>
                  <a:pt x="86436" y="254584"/>
                </a:lnTo>
                <a:lnTo>
                  <a:pt x="79832" y="258356"/>
                </a:lnTo>
                <a:lnTo>
                  <a:pt x="76060" y="264960"/>
                </a:lnTo>
                <a:lnTo>
                  <a:pt x="74066" y="272249"/>
                </a:lnTo>
                <a:lnTo>
                  <a:pt x="74993" y="279450"/>
                </a:lnTo>
                <a:lnTo>
                  <a:pt x="78574" y="285775"/>
                </a:lnTo>
                <a:lnTo>
                  <a:pt x="84543" y="290410"/>
                </a:lnTo>
                <a:lnTo>
                  <a:pt x="100901" y="299669"/>
                </a:lnTo>
                <a:lnTo>
                  <a:pt x="109308" y="307860"/>
                </a:lnTo>
                <a:lnTo>
                  <a:pt x="112395" y="319582"/>
                </a:lnTo>
                <a:lnTo>
                  <a:pt x="112839" y="339445"/>
                </a:lnTo>
                <a:lnTo>
                  <a:pt x="112839" y="505396"/>
                </a:lnTo>
                <a:lnTo>
                  <a:pt x="4368" y="750544"/>
                </a:lnTo>
                <a:lnTo>
                  <a:pt x="457" y="764247"/>
                </a:lnTo>
                <a:lnTo>
                  <a:pt x="9080" y="804291"/>
                </a:lnTo>
                <a:lnTo>
                  <a:pt x="42379" y="828027"/>
                </a:lnTo>
                <a:lnTo>
                  <a:pt x="56248" y="829754"/>
                </a:lnTo>
                <a:lnTo>
                  <a:pt x="320357" y="829754"/>
                </a:lnTo>
                <a:lnTo>
                  <a:pt x="358432" y="815035"/>
                </a:lnTo>
                <a:lnTo>
                  <a:pt x="373697" y="791654"/>
                </a:lnTo>
                <a:lnTo>
                  <a:pt x="376605" y="77812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0D411278-4329-002D-AB88-BE29D063C53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7582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-224170"/>
            <a:ext cx="10515600" cy="1325563"/>
          </a:xfrm>
          <a:prstGeom prst="rect">
            <a:avLst/>
          </a:prstGeom>
        </p:spPr>
        <p:txBody>
          <a:bodyPr vert="horz" lIns="0" tIns="314451" rIns="0" bIns="0" rtlCol="0">
            <a:normAutofit/>
          </a:bodyPr>
          <a:lstStyle/>
          <a:p>
            <a:pPr marL="12700">
              <a:spcBef>
                <a:spcPts val="100"/>
              </a:spcBef>
            </a:pPr>
            <a:r>
              <a:rPr lang="en-US" dirty="0"/>
              <a:t>Start</a:t>
            </a:r>
            <a:r>
              <a:rPr lang="en-US" spc="-110" dirty="0"/>
              <a:t> </a:t>
            </a:r>
            <a:r>
              <a:rPr lang="en-US" dirty="0"/>
              <a:t>writing:</a:t>
            </a:r>
            <a:r>
              <a:rPr lang="en-US" spc="-114" dirty="0"/>
              <a:t> </a:t>
            </a:r>
            <a:r>
              <a:rPr lang="en-US" spc="-10" dirty="0"/>
              <a:t>Justification</a:t>
            </a:r>
          </a:p>
        </p:txBody>
      </p:sp>
      <p:graphicFrame>
        <p:nvGraphicFramePr>
          <p:cNvPr id="6" name="object 4">
            <a:extLst>
              <a:ext uri="{FF2B5EF4-FFF2-40B4-BE49-F238E27FC236}">
                <a16:creationId xmlns:a16="http://schemas.microsoft.com/office/drawing/2014/main" id="{78D32BB6-539A-3FA7-9F76-9E44C09835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2242170"/>
              </p:ext>
            </p:extLst>
          </p:nvPr>
        </p:nvGraphicFramePr>
        <p:xfrm>
          <a:off x="437477" y="936847"/>
          <a:ext cx="11317045" cy="5785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3CBEBB-D5B2-8875-A70D-F67CA2CB6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4777739"/>
            <a:ext cx="3418990" cy="14121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rtl="0">
              <a:lnSpc>
                <a:spcPct val="90000"/>
              </a:lnSpc>
              <a:spcBef>
                <a:spcPct val="0"/>
              </a:spcBef>
            </a:pPr>
            <a:r>
              <a:rPr lang="en-US" sz="4800" kern="1200" dirty="0">
                <a:latin typeface="+mj-lt"/>
                <a:cs typeface="+mj-cs"/>
              </a:rPr>
              <a:t>Where do I apply?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AE2C8E-565F-E7DA-7FEA-DDD391D001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2021"/>
          <a:stretch>
            <a:fillRect/>
          </a:stretch>
        </p:blipFill>
        <p:spPr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</p:spPr>
      </p:pic>
      <p:sp>
        <p:nvSpPr>
          <p:cNvPr id="20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sX0" fmla="*/ 0 w 1371600"/>
              <a:gd name="csY0" fmla="*/ 0 h 18288"/>
              <a:gd name="csX1" fmla="*/ 685800 w 1371600"/>
              <a:gd name="csY1" fmla="*/ 0 h 18288"/>
              <a:gd name="csX2" fmla="*/ 1371600 w 1371600"/>
              <a:gd name="csY2" fmla="*/ 0 h 18288"/>
              <a:gd name="csX3" fmla="*/ 1371600 w 1371600"/>
              <a:gd name="csY3" fmla="*/ 18288 h 18288"/>
              <a:gd name="csX4" fmla="*/ 713232 w 1371600"/>
              <a:gd name="csY4" fmla="*/ 18288 h 18288"/>
              <a:gd name="csX5" fmla="*/ 0 w 1371600"/>
              <a:gd name="csY5" fmla="*/ 18288 h 18288"/>
              <a:gd name="csX6" fmla="*/ 0 w 1371600"/>
              <a:gd name="csY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47F40B-C956-AF79-A898-0240A5E61C4C}"/>
              </a:ext>
            </a:extLst>
          </p:cNvPr>
          <p:cNvSpPr txBox="1"/>
          <p:nvPr/>
        </p:nvSpPr>
        <p:spPr>
          <a:xfrm>
            <a:off x="4823787" y="4875726"/>
            <a:ext cx="6897626" cy="13992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solidFill>
                  <a:srgbClr val="FF0000"/>
                </a:solidFill>
              </a:rPr>
              <a:t>Go to: </a:t>
            </a:r>
            <a:r>
              <a:rPr lang="en-US" sz="3200" dirty="0">
                <a:solidFill>
                  <a:srgbClr val="FF0000"/>
                </a:solidFill>
                <a:hlinkClick r:id="rId3"/>
              </a:rPr>
              <a:t>https://www.nist.gov/ncnr</a:t>
            </a:r>
            <a:endParaRPr lang="en-US" sz="32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solidFill>
                  <a:srgbClr val="FF0000"/>
                </a:solidFill>
              </a:rPr>
              <a:t>Click: Logon to </a:t>
            </a:r>
            <a:r>
              <a:rPr lang="en-US" sz="3200">
                <a:solidFill>
                  <a:srgbClr val="FF0000"/>
                </a:solidFill>
              </a:rPr>
              <a:t>your IMS </a:t>
            </a:r>
            <a:r>
              <a:rPr lang="en-US" sz="3200" dirty="0">
                <a:solidFill>
                  <a:srgbClr val="FF0000"/>
                </a:solidFill>
              </a:rPr>
              <a:t>account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solidFill>
                  <a:srgbClr val="FF0000"/>
                </a:solidFill>
              </a:rPr>
              <a:t>           https://ncnrims.nist.gov/</a:t>
            </a:r>
          </a:p>
        </p:txBody>
      </p:sp>
    </p:spTree>
    <p:extLst>
      <p:ext uri="{BB962C8B-B14F-4D97-AF65-F5344CB8AC3E}">
        <p14:creationId xmlns:p14="http://schemas.microsoft.com/office/powerpoint/2010/main" val="3746801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3096</TotalTime>
  <Words>810</Words>
  <Application>Microsoft Office PowerPoint</Application>
  <PresentationFormat>Widescreen</PresentationFormat>
  <Paragraphs>77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Calibri Light</vt:lpstr>
      <vt:lpstr>Wingdings</vt:lpstr>
      <vt:lpstr>Office Theme</vt:lpstr>
      <vt:lpstr>1_Office Theme</vt:lpstr>
      <vt:lpstr>How to obtain beamtime</vt:lpstr>
      <vt:lpstr>PowerPoint Presentation</vt:lpstr>
      <vt:lpstr>At the NCNR</vt:lpstr>
      <vt:lpstr>How the system works: new proposals</vt:lpstr>
      <vt:lpstr>Before writing, be aware!!!!!!!</vt:lpstr>
      <vt:lpstr>Start writing: Motivation (2-3 paragraphs maximum!)</vt:lpstr>
      <vt:lpstr>Start writing: Experimental description</vt:lpstr>
      <vt:lpstr>Start writing: Justification</vt:lpstr>
      <vt:lpstr>Where do I apply?</vt:lpstr>
      <vt:lpstr>Next Proposal Call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Hernandez, Yamali (Fed)</dc:creator>
  <cp:lastModifiedBy>Hernandez, Yamali (Fed)</cp:lastModifiedBy>
  <cp:revision>1</cp:revision>
  <dcterms:created xsi:type="dcterms:W3CDTF">2026-07-26T22:58:24Z</dcterms:created>
  <dcterms:modified xsi:type="dcterms:W3CDTF">2026-07-29T02:35:07Z</dcterms:modified>
</cp:coreProperties>
</file>