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730" r:id="rId3"/>
    <p:sldId id="655" r:id="rId4"/>
    <p:sldId id="718" r:id="rId5"/>
    <p:sldId id="719" r:id="rId6"/>
    <p:sldId id="720" r:id="rId7"/>
    <p:sldId id="726" r:id="rId8"/>
    <p:sldId id="721" r:id="rId9"/>
    <p:sldId id="737" r:id="rId10"/>
    <p:sldId id="739" r:id="rId11"/>
    <p:sldId id="264" r:id="rId12"/>
    <p:sldId id="280" r:id="rId13"/>
    <p:sldId id="284" r:id="rId14"/>
    <p:sldId id="740" r:id="rId15"/>
    <p:sldId id="741" r:id="rId16"/>
    <p:sldId id="285" r:id="rId17"/>
    <p:sldId id="649" r:id="rId18"/>
    <p:sldId id="732" r:id="rId19"/>
    <p:sldId id="278" r:id="rId20"/>
    <p:sldId id="707" r:id="rId21"/>
    <p:sldId id="654" r:id="rId22"/>
    <p:sldId id="731" r:id="rId23"/>
    <p:sldId id="728" r:id="rId24"/>
    <p:sldId id="282" r:id="rId25"/>
    <p:sldId id="724" r:id="rId26"/>
    <p:sldId id="653" r:id="rId27"/>
    <p:sldId id="267" r:id="rId28"/>
    <p:sldId id="647" r:id="rId29"/>
    <p:sldId id="722" r:id="rId30"/>
    <p:sldId id="710" r:id="rId31"/>
    <p:sldId id="283" r:id="rId32"/>
    <p:sldId id="257" r:id="rId33"/>
    <p:sldId id="265" r:id="rId34"/>
    <p:sldId id="712" r:id="rId35"/>
    <p:sldId id="275" r:id="rId36"/>
    <p:sldId id="713" r:id="rId37"/>
    <p:sldId id="266" r:id="rId38"/>
    <p:sldId id="716" r:id="rId39"/>
    <p:sldId id="735" r:id="rId40"/>
    <p:sldId id="734" r:id="rId41"/>
    <p:sldId id="742" r:id="rId42"/>
    <p:sldId id="73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an Murphy" initials="RM" lastIdx="1" clrIdx="0">
    <p:extLst>
      <p:ext uri="{19B8F6BF-5375-455C-9EA6-DF929625EA0E}">
        <p15:presenceInfo xmlns:p15="http://schemas.microsoft.com/office/powerpoint/2012/main" userId="11bc5dd52d79aec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0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40" autoAdjust="0"/>
    <p:restoredTop sz="89738" autoAdjust="0"/>
  </p:normalViewPr>
  <p:slideViewPr>
    <p:cSldViewPr snapToGrid="0">
      <p:cViewPr varScale="1">
        <p:scale>
          <a:sx n="151" d="100"/>
          <a:sy n="151" d="100"/>
        </p:scale>
        <p:origin x="9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6F9A1-23DC-42E7-905A-7E67AEC0EA24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32768-1E8C-4F7E-937B-36E3F0538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6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71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412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43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43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97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16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31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4637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50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23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42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98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82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2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85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95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95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00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80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32768-1E8C-4F7E-937B-36E3F05384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84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18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83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33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3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3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7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82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4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39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6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9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Center for High Resolution Neutron Scattering (CHRNS)">
            <a:extLst>
              <a:ext uri="{FF2B5EF4-FFF2-40B4-BE49-F238E27FC236}">
                <a16:creationId xmlns:a16="http://schemas.microsoft.com/office/drawing/2014/main" id="{8FB2729A-EB82-4F8C-8353-B361DFF74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64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nr.nist.gov/resources/activation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E2C1097F-131D-4EB3-A773-F2AE1C88A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E8519F-6032-4E7F-984F-F3D739908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143" y="1077082"/>
            <a:ext cx="11090954" cy="4307035"/>
          </a:xfrm>
        </p:spPr>
        <p:txBody>
          <a:bodyPr anchor="t"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Looking at 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everything 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while looking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at nothing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an Introduction to Small-Angle Neutron Scattering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09125-D4AD-482A-AEA8-F6AE03C8F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143" y="5384125"/>
            <a:ext cx="6152322" cy="901751"/>
          </a:xfrm>
        </p:spPr>
        <p:txBody>
          <a:bodyPr anchor="b"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NIST Center for Neutron Research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Ryan P. Murphy</a:t>
            </a:r>
          </a:p>
        </p:txBody>
      </p:sp>
      <p:pic>
        <p:nvPicPr>
          <p:cNvPr id="1026" name="Picture 2" descr="Center for High Resolution Neutron Scattering (CHRNS)">
            <a:extLst>
              <a:ext uri="{FF2B5EF4-FFF2-40B4-BE49-F238E27FC236}">
                <a16:creationId xmlns:a16="http://schemas.microsoft.com/office/drawing/2014/main" id="{D252CA0F-901C-40BB-890F-8E393907E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18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14AFDC-EF3D-4520-BBE9-D20EE1D0C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" t="15135"/>
          <a:stretch/>
        </p:blipFill>
        <p:spPr>
          <a:xfrm>
            <a:off x="0" y="-1"/>
            <a:ext cx="12191999" cy="6881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04FF45-9F32-4F70-9323-F6EBB6A56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4" y="5686610"/>
            <a:ext cx="1902991" cy="948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43C970-BB27-4297-9EA0-246418A17029}"/>
              </a:ext>
            </a:extLst>
          </p:cNvPr>
          <p:cNvSpPr txBox="1"/>
          <p:nvPr/>
        </p:nvSpPr>
        <p:spPr>
          <a:xfrm>
            <a:off x="8747822" y="3524673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NG3</a:t>
            </a:r>
          </a:p>
          <a:p>
            <a:r>
              <a:rPr lang="en-US" b="1" dirty="0">
                <a:solidFill>
                  <a:schemeClr val="bg1"/>
                </a:solidFill>
              </a:rPr>
              <a:t>VSANS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15D93B-E9E8-4E08-930E-FF5B6AE99C89}"/>
              </a:ext>
            </a:extLst>
          </p:cNvPr>
          <p:cNvCxnSpPr>
            <a:cxnSpLocks/>
          </p:cNvCxnSpPr>
          <p:nvPr/>
        </p:nvCxnSpPr>
        <p:spPr>
          <a:xfrm>
            <a:off x="6146531" y="403565"/>
            <a:ext cx="2687714" cy="3006946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1A1313-3DD2-44EE-AE5F-09525B97C697}"/>
              </a:ext>
            </a:extLst>
          </p:cNvPr>
          <p:cNvCxnSpPr>
            <a:cxnSpLocks/>
          </p:cNvCxnSpPr>
          <p:nvPr/>
        </p:nvCxnSpPr>
        <p:spPr>
          <a:xfrm flipH="1">
            <a:off x="206214" y="473839"/>
            <a:ext cx="5013181" cy="3956050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E4DC62C-BE0C-4E24-BA27-9AFED27BB8ED}"/>
              </a:ext>
            </a:extLst>
          </p:cNvPr>
          <p:cNvSpPr txBox="1"/>
          <p:nvPr/>
        </p:nvSpPr>
        <p:spPr>
          <a:xfrm>
            <a:off x="909404" y="3872976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NG7</a:t>
            </a:r>
            <a:r>
              <a:rPr lang="en-US" b="1" dirty="0">
                <a:solidFill>
                  <a:schemeClr val="bg1"/>
                </a:solidFill>
              </a:rPr>
              <a:t> SANS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AB6CEE-8941-4AF9-92EA-2114C19E0C3B}"/>
              </a:ext>
            </a:extLst>
          </p:cNvPr>
          <p:cNvSpPr txBox="1"/>
          <p:nvPr/>
        </p:nvSpPr>
        <p:spPr>
          <a:xfrm>
            <a:off x="10703762" y="494921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NGB-10m</a:t>
            </a:r>
            <a:r>
              <a:rPr lang="en-US" b="1" dirty="0">
                <a:solidFill>
                  <a:schemeClr val="bg1"/>
                </a:solidFill>
              </a:rPr>
              <a:t> SANS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B63E94-BE77-4CE5-8B62-398E22769605}"/>
              </a:ext>
            </a:extLst>
          </p:cNvPr>
          <p:cNvCxnSpPr>
            <a:cxnSpLocks/>
          </p:cNvCxnSpPr>
          <p:nvPr/>
        </p:nvCxnSpPr>
        <p:spPr>
          <a:xfrm>
            <a:off x="7327588" y="540061"/>
            <a:ext cx="4346252" cy="1204433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0F177A-D985-4C3A-813A-D1C0A4CF3081}"/>
              </a:ext>
            </a:extLst>
          </p:cNvPr>
          <p:cNvCxnSpPr>
            <a:cxnSpLocks/>
          </p:cNvCxnSpPr>
          <p:nvPr/>
        </p:nvCxnSpPr>
        <p:spPr>
          <a:xfrm>
            <a:off x="8055777" y="466911"/>
            <a:ext cx="3930009" cy="993356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80CC4A9-5179-4C8E-B225-222A04CB2403}"/>
              </a:ext>
            </a:extLst>
          </p:cNvPr>
          <p:cNvSpPr txBox="1"/>
          <p:nvPr/>
        </p:nvSpPr>
        <p:spPr>
          <a:xfrm>
            <a:off x="10297517" y="1826148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NGB-30m</a:t>
            </a:r>
            <a:r>
              <a:rPr lang="en-US" b="1" dirty="0">
                <a:solidFill>
                  <a:schemeClr val="bg1"/>
                </a:solidFill>
              </a:rPr>
              <a:t> SANS</a:t>
            </a:r>
          </a:p>
        </p:txBody>
      </p:sp>
      <p:pic>
        <p:nvPicPr>
          <p:cNvPr id="15" name="Picture 2" descr="Center for High Resolution Neutron Scattering (CHRNS)">
            <a:extLst>
              <a:ext uri="{FF2B5EF4-FFF2-40B4-BE49-F238E27FC236}">
                <a16:creationId xmlns:a16="http://schemas.microsoft.com/office/drawing/2014/main" id="{1C289DE7-5449-4129-9FC2-403B1647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42F883-0FE4-4B81-AC47-A12396234ED7}"/>
              </a:ext>
            </a:extLst>
          </p:cNvPr>
          <p:cNvSpPr txBox="1"/>
          <p:nvPr/>
        </p:nvSpPr>
        <p:spPr>
          <a:xfrm>
            <a:off x="3724332" y="17935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BT5</a:t>
            </a:r>
            <a:r>
              <a:rPr lang="en-US" b="1" dirty="0">
                <a:solidFill>
                  <a:schemeClr val="bg1"/>
                </a:solidFill>
              </a:rPr>
              <a:t> USANS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3C3FD9-08B1-4873-8EA4-F62F28BA75CA}"/>
              </a:ext>
            </a:extLst>
          </p:cNvPr>
          <p:cNvCxnSpPr>
            <a:cxnSpLocks/>
          </p:cNvCxnSpPr>
          <p:nvPr/>
        </p:nvCxnSpPr>
        <p:spPr>
          <a:xfrm flipH="1">
            <a:off x="4791340" y="267883"/>
            <a:ext cx="371171" cy="191847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9C1333B-238F-43E8-8DDB-7BBC4C741E63}"/>
              </a:ext>
            </a:extLst>
          </p:cNvPr>
          <p:cNvSpPr txBox="1"/>
          <p:nvPr/>
        </p:nvSpPr>
        <p:spPr>
          <a:xfrm>
            <a:off x="115132" y="173143"/>
            <a:ext cx="380905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Small-Angle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Neutron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Scattering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(SANS)</a:t>
            </a:r>
          </a:p>
        </p:txBody>
      </p:sp>
    </p:spTree>
    <p:extLst>
      <p:ext uri="{BB962C8B-B14F-4D97-AF65-F5344CB8AC3E}">
        <p14:creationId xmlns:p14="http://schemas.microsoft.com/office/powerpoint/2010/main" val="3056800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2635681" y="1644379"/>
            <a:ext cx="6920637" cy="3569242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0" dirty="0"/>
              <a:t>What is </a:t>
            </a:r>
            <a:r>
              <a:rPr lang="en-US" sz="6000" dirty="0"/>
              <a:t>scattering?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at</a:t>
            </a:r>
            <a:r>
              <a:rPr lang="en-US" sz="6000" dirty="0"/>
              <a:t> small-angle?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use </a:t>
            </a:r>
            <a:r>
              <a:rPr lang="en-US" sz="6000" dirty="0"/>
              <a:t>neutrons?</a:t>
            </a:r>
          </a:p>
        </p:txBody>
      </p:sp>
    </p:spTree>
    <p:extLst>
      <p:ext uri="{BB962C8B-B14F-4D97-AF65-F5344CB8AC3E}">
        <p14:creationId xmlns:p14="http://schemas.microsoft.com/office/powerpoint/2010/main" val="316001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2635681" y="1644379"/>
            <a:ext cx="6920637" cy="3569242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0" dirty="0"/>
              <a:t>What is </a:t>
            </a:r>
            <a:r>
              <a:rPr lang="en-US" sz="6000" u="sng" dirty="0"/>
              <a:t>scattering</a:t>
            </a:r>
            <a:r>
              <a:rPr lang="en-US" sz="6000" dirty="0"/>
              <a:t>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at</a:t>
            </a:r>
            <a:r>
              <a:rPr lang="en-US" sz="6000" dirty="0"/>
              <a:t> small-angle?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use </a:t>
            </a:r>
            <a:r>
              <a:rPr lang="en-US" sz="6000" dirty="0"/>
              <a:t>neutrons?</a:t>
            </a:r>
          </a:p>
        </p:txBody>
      </p:sp>
    </p:spTree>
    <p:extLst>
      <p:ext uri="{BB962C8B-B14F-4D97-AF65-F5344CB8AC3E}">
        <p14:creationId xmlns:p14="http://schemas.microsoft.com/office/powerpoint/2010/main" val="1993686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>
            <a:extLst>
              <a:ext uri="{FF2B5EF4-FFF2-40B4-BE49-F238E27FC236}">
                <a16:creationId xmlns:a16="http://schemas.microsoft.com/office/drawing/2014/main" id="{C10BD777-F73C-4E0C-8555-97192518BC59}"/>
              </a:ext>
            </a:extLst>
          </p:cNvPr>
          <p:cNvSpPr/>
          <p:nvPr/>
        </p:nvSpPr>
        <p:spPr>
          <a:xfrm>
            <a:off x="5686983" y="3366587"/>
            <a:ext cx="154276" cy="1542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55523" y="643467"/>
            <a:ext cx="9517438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Scattering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6A77D3-9609-492F-8AC3-7A9D5CD47147}"/>
              </a:ext>
            </a:extLst>
          </p:cNvPr>
          <p:cNvCxnSpPr/>
          <p:nvPr/>
        </p:nvCxnSpPr>
        <p:spPr>
          <a:xfrm>
            <a:off x="115062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4A5D8D-5D5F-42E0-A10C-88D115947B27}"/>
              </a:ext>
            </a:extLst>
          </p:cNvPr>
          <p:cNvCxnSpPr/>
          <p:nvPr/>
        </p:nvCxnSpPr>
        <p:spPr>
          <a:xfrm>
            <a:off x="162814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7F3066-0FC0-448E-8860-51C915931BBB}"/>
              </a:ext>
            </a:extLst>
          </p:cNvPr>
          <p:cNvCxnSpPr/>
          <p:nvPr/>
        </p:nvCxnSpPr>
        <p:spPr>
          <a:xfrm>
            <a:off x="210566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FEAB09-A980-4438-9731-2D41678E6677}"/>
              </a:ext>
            </a:extLst>
          </p:cNvPr>
          <p:cNvCxnSpPr/>
          <p:nvPr/>
        </p:nvCxnSpPr>
        <p:spPr>
          <a:xfrm>
            <a:off x="2583180" y="2165584"/>
            <a:ext cx="0" cy="26822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E9CF2D-274A-47D6-A28A-2C8EBFEE73BD}"/>
              </a:ext>
            </a:extLst>
          </p:cNvPr>
          <p:cNvCxnSpPr>
            <a:cxnSpLocks/>
          </p:cNvCxnSpPr>
          <p:nvPr/>
        </p:nvCxnSpPr>
        <p:spPr>
          <a:xfrm>
            <a:off x="610485" y="3439855"/>
            <a:ext cx="51646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8C367F-7337-49A6-A73C-64FCEA74B674}"/>
              </a:ext>
            </a:extLst>
          </p:cNvPr>
          <p:cNvCxnSpPr/>
          <p:nvPr/>
        </p:nvCxnSpPr>
        <p:spPr>
          <a:xfrm>
            <a:off x="69342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C3BF34C-0900-46E0-BC2D-F0B1C994BC72}"/>
              </a:ext>
            </a:extLst>
          </p:cNvPr>
          <p:cNvSpPr txBox="1"/>
          <p:nvPr/>
        </p:nvSpPr>
        <p:spPr>
          <a:xfrm>
            <a:off x="3369102" y="279401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</a:t>
            </a:r>
            <a:r>
              <a:rPr lang="en-US" sz="3200" b="1" baseline="-25000" dirty="0" err="1">
                <a:solidFill>
                  <a:srgbClr val="FF0000"/>
                </a:solidFill>
              </a:rPr>
              <a:t>i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F75081-D34B-4FBC-8198-8D8A01633D7A}"/>
              </a:ext>
            </a:extLst>
          </p:cNvPr>
          <p:cNvSpPr txBox="1"/>
          <p:nvPr/>
        </p:nvSpPr>
        <p:spPr>
          <a:xfrm>
            <a:off x="610485" y="5182341"/>
            <a:ext cx="1096775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-25000" dirty="0"/>
              <a:t>source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6D5B4D-AE22-4E60-A014-844DA84249EF}"/>
              </a:ext>
            </a:extLst>
          </p:cNvPr>
          <p:cNvSpPr txBox="1"/>
          <p:nvPr/>
        </p:nvSpPr>
        <p:spPr>
          <a:xfrm>
            <a:off x="5186677" y="5182341"/>
            <a:ext cx="1096775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-25000" dirty="0"/>
              <a:t>sample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C2CC12-D3B2-418E-8E51-1A0D0E6BB198}"/>
              </a:ext>
            </a:extLst>
          </p:cNvPr>
          <p:cNvSpPr txBox="1"/>
          <p:nvPr/>
        </p:nvSpPr>
        <p:spPr>
          <a:xfrm>
            <a:off x="10303864" y="5182341"/>
            <a:ext cx="1274708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-25000" dirty="0"/>
              <a:t>detector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9D03D41-B405-40DF-A327-CE77D133D32A}"/>
              </a:ext>
            </a:extLst>
          </p:cNvPr>
          <p:cNvCxnSpPr>
            <a:cxnSpLocks/>
          </p:cNvCxnSpPr>
          <p:nvPr/>
        </p:nvCxnSpPr>
        <p:spPr>
          <a:xfrm>
            <a:off x="11205491" y="2165584"/>
            <a:ext cx="0" cy="26822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6AAA4AA-2781-458C-A36D-E53DAA2AC5A5}"/>
              </a:ext>
            </a:extLst>
          </p:cNvPr>
          <p:cNvSpPr txBox="1"/>
          <p:nvPr/>
        </p:nvSpPr>
        <p:spPr>
          <a:xfrm>
            <a:off x="8122508" y="3641616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transmitted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9FCC19-1483-4C02-882D-41A9582B2AFE}"/>
              </a:ext>
            </a:extLst>
          </p:cNvPr>
          <p:cNvGrpSpPr/>
          <p:nvPr/>
        </p:nvGrpSpPr>
        <p:grpSpPr>
          <a:xfrm>
            <a:off x="4599722" y="3150294"/>
            <a:ext cx="1449749" cy="916260"/>
            <a:chOff x="4599722" y="3150294"/>
            <a:chExt cx="1449749" cy="9162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EF37EB6-35C6-4023-A790-92A185CD6179}"/>
                </a:ext>
              </a:extLst>
            </p:cNvPr>
            <p:cNvSpPr/>
            <p:nvPr/>
          </p:nvSpPr>
          <p:spPr>
            <a:xfrm>
              <a:off x="5470351" y="3150294"/>
              <a:ext cx="579120" cy="5791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885EB19-08CB-400A-8858-EE6F9526D6E8}"/>
                </a:ext>
              </a:extLst>
            </p:cNvPr>
            <p:cNvSpPr txBox="1"/>
            <p:nvPr/>
          </p:nvSpPr>
          <p:spPr>
            <a:xfrm>
              <a:off x="4599722" y="3697222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absorbed</a:t>
              </a:r>
              <a:endParaRPr lang="en-US" baseline="-2500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5FE1816-652C-41CE-B963-0F9BD9E72957}"/>
              </a:ext>
            </a:extLst>
          </p:cNvPr>
          <p:cNvCxnSpPr>
            <a:cxnSpLocks/>
          </p:cNvCxnSpPr>
          <p:nvPr/>
        </p:nvCxnSpPr>
        <p:spPr>
          <a:xfrm>
            <a:off x="5804604" y="3439855"/>
            <a:ext cx="51646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410F0A1-558C-478B-A8A6-AED50088523C}"/>
              </a:ext>
            </a:extLst>
          </p:cNvPr>
          <p:cNvGrpSpPr/>
          <p:nvPr/>
        </p:nvGrpSpPr>
        <p:grpSpPr>
          <a:xfrm>
            <a:off x="4524420" y="2028408"/>
            <a:ext cx="6381333" cy="2646938"/>
            <a:chOff x="4524420" y="2028408"/>
            <a:chExt cx="6381333" cy="264693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9B68E00-B121-4C2E-A3F3-0EB3CEC73E22}"/>
                </a:ext>
              </a:extLst>
            </p:cNvPr>
            <p:cNvSpPr/>
            <p:nvPr/>
          </p:nvSpPr>
          <p:spPr>
            <a:xfrm>
              <a:off x="5215081" y="2895024"/>
              <a:ext cx="1089660" cy="1089660"/>
            </a:xfrm>
            <a:prstGeom prst="ellipse">
              <a:avLst/>
            </a:prstGeom>
            <a:noFill/>
            <a:ln w="76200">
              <a:solidFill>
                <a:srgbClr val="00B0F0">
                  <a:alpha val="7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A4B38D-B6F4-4189-9CDF-680FB25FB459}"/>
                </a:ext>
              </a:extLst>
            </p:cNvPr>
            <p:cNvSpPr/>
            <p:nvPr/>
          </p:nvSpPr>
          <p:spPr>
            <a:xfrm>
              <a:off x="4861560" y="2541503"/>
              <a:ext cx="1796702" cy="1796702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F85641-56BD-4A41-9D14-4D2F8CD35BDA}"/>
                </a:ext>
              </a:extLst>
            </p:cNvPr>
            <p:cNvGrpSpPr/>
            <p:nvPr/>
          </p:nvGrpSpPr>
          <p:grpSpPr>
            <a:xfrm>
              <a:off x="4524420" y="2028408"/>
              <a:ext cx="6381333" cy="2646938"/>
              <a:chOff x="4524420" y="2028408"/>
              <a:chExt cx="6381333" cy="264693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2C59D15-68CF-4999-8B13-418EEC3A9EA2}"/>
                  </a:ext>
                </a:extLst>
              </p:cNvPr>
              <p:cNvSpPr/>
              <p:nvPr/>
            </p:nvSpPr>
            <p:spPr>
              <a:xfrm>
                <a:off x="4524420" y="2204363"/>
                <a:ext cx="2470983" cy="2470983"/>
              </a:xfrm>
              <a:prstGeom prst="ellipse">
                <a:avLst/>
              </a:prstGeom>
              <a:noFill/>
              <a:ln w="76200">
                <a:solidFill>
                  <a:srgbClr val="00B0F0">
                    <a:alpha val="2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32310579-4DA8-4689-9C11-D79689AA521C}"/>
                  </a:ext>
                </a:extLst>
              </p:cNvPr>
              <p:cNvCxnSpPr>
                <a:cxnSpLocks/>
              </p:cNvCxnSpPr>
              <p:nvPr/>
            </p:nvCxnSpPr>
            <p:spPr>
              <a:xfrm rot="-1800000">
                <a:off x="5429184" y="2112434"/>
                <a:ext cx="5164667" cy="0"/>
              </a:xfrm>
              <a:prstGeom prst="straightConnector1">
                <a:avLst/>
              </a:prstGeom>
              <a:ln w="38100">
                <a:solidFill>
                  <a:srgbClr val="00B0F0">
                    <a:alpha val="50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C754B96C-5049-4013-AA56-1DA22B9FE534}"/>
                  </a:ext>
                </a:extLst>
              </p:cNvPr>
              <p:cNvCxnSpPr>
                <a:cxnSpLocks/>
              </p:cNvCxnSpPr>
              <p:nvPr/>
            </p:nvCxnSpPr>
            <p:spPr>
              <a:xfrm rot="-600000">
                <a:off x="5741086" y="2975835"/>
                <a:ext cx="5164667" cy="0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A6961ABD-C0DF-4CE8-A590-122805E1B82F}"/>
                  </a:ext>
                </a:extLst>
              </p:cNvPr>
              <p:cNvCxnSpPr>
                <a:cxnSpLocks/>
              </p:cNvCxnSpPr>
              <p:nvPr/>
            </p:nvCxnSpPr>
            <p:spPr>
              <a:xfrm rot="-1200000">
                <a:off x="5619418" y="2533601"/>
                <a:ext cx="5164667" cy="0"/>
              </a:xfrm>
              <a:prstGeom prst="straightConnector1">
                <a:avLst/>
              </a:prstGeom>
              <a:ln w="38100">
                <a:solidFill>
                  <a:srgbClr val="00B0F0">
                    <a:alpha val="75000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B670407-A3A9-47E7-8119-47B1B748AF49}"/>
                  </a:ext>
                </a:extLst>
              </p:cNvPr>
              <p:cNvSpPr txBox="1"/>
              <p:nvPr/>
            </p:nvSpPr>
            <p:spPr>
              <a:xfrm>
                <a:off x="6385300" y="2028408"/>
                <a:ext cx="1220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F0"/>
                    </a:solidFill>
                  </a:rPr>
                  <a:t>scattered</a:t>
                </a:r>
                <a:endParaRPr lang="en-US" baseline="-250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387136C-6013-495E-9EB2-E061324C2090}"/>
                  </a:ext>
                </a:extLst>
              </p:cNvPr>
              <p:cNvSpPr txBox="1"/>
              <p:nvPr/>
            </p:nvSpPr>
            <p:spPr>
              <a:xfrm>
                <a:off x="8726899" y="2268063"/>
                <a:ext cx="57419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00B0F0"/>
                    </a:solidFill>
                  </a:rPr>
                  <a:t>k</a:t>
                </a:r>
                <a:r>
                  <a:rPr lang="en-US" sz="3200" b="1" baseline="-25000" dirty="0" err="1">
                    <a:solidFill>
                      <a:srgbClr val="00B0F0"/>
                    </a:solidFill>
                  </a:rPr>
                  <a:t>s</a:t>
                </a:r>
                <a:endParaRPr lang="en-US" sz="3200" b="1" baseline="-25000" dirty="0">
                  <a:solidFill>
                    <a:srgbClr val="00B0F0"/>
                  </a:solidFill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D76D66-82AB-4ED1-897E-34E260C80D8B}"/>
              </a:ext>
            </a:extLst>
          </p:cNvPr>
          <p:cNvGrpSpPr/>
          <p:nvPr/>
        </p:nvGrpSpPr>
        <p:grpSpPr>
          <a:xfrm>
            <a:off x="7197043" y="1521466"/>
            <a:ext cx="4202275" cy="3857103"/>
            <a:chOff x="7197043" y="1521466"/>
            <a:chExt cx="4202275" cy="38571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E9295CC-881D-4BA4-9642-998DC16D51FF}"/>
                </a:ext>
              </a:extLst>
            </p:cNvPr>
            <p:cNvGrpSpPr/>
            <p:nvPr/>
          </p:nvGrpSpPr>
          <p:grpSpPr>
            <a:xfrm>
              <a:off x="7197043" y="2527417"/>
              <a:ext cx="3721580" cy="2851152"/>
              <a:chOff x="7196291" y="2541503"/>
              <a:chExt cx="3721580" cy="2851152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19E669CE-8857-42FF-BCE3-1FD21DAECB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824543" y="2541503"/>
                <a:ext cx="93328" cy="85673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AEDA211F-B6E5-4407-BFC2-25AB7661AB25}"/>
                      </a:ext>
                    </a:extLst>
                  </p:cNvPr>
                  <p:cNvSpPr txBox="1"/>
                  <p:nvPr/>
                </p:nvSpPr>
                <p:spPr>
                  <a:xfrm>
                    <a:off x="7955398" y="2939666"/>
                    <a:ext cx="54053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𝜽</m:t>
                          </m:r>
                        </m:oMath>
                      </m:oMathPara>
                    </a14:m>
                    <a:endParaRPr lang="en-US" sz="32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AEDA211F-B6E5-4407-BFC2-25AB7661AB2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55398" y="2939666"/>
                    <a:ext cx="540533" cy="58477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87357E74-899D-446C-A3F6-8C979E42FFC2}"/>
                      </a:ext>
                    </a:extLst>
                  </p:cNvPr>
                  <p:cNvSpPr txBox="1"/>
                  <p:nvPr/>
                </p:nvSpPr>
                <p:spPr>
                  <a:xfrm>
                    <a:off x="7196291" y="4193801"/>
                    <a:ext cx="2986523" cy="11988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3200" b="1" i="1" dirty="0" smtClean="0">
                              <a:latin typeface="Cambria Math" panose="02040503050406030204" pitchFamily="18" charset="0"/>
                            </a:rPr>
                            <m:t> =</m:t>
                          </m:r>
                          <m:func>
                            <m:funcPr>
                              <m:ctrlPr>
                                <a:rPr lang="en-US" sz="320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f>
                                <m:fPr>
                                  <m:ctrlPr>
                                    <a:rPr lang="en-US" sz="3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0" dirty="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200" b="0" i="1" dirty="0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z="3200" b="0" i="0" dirty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2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200" b="0" i="1" dirty="0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num>
                                    <m:den>
                                      <m:r>
                                        <a:rPr lang="en-US" sz="32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lang="en-US" sz="3200" baseline="-25000" dirty="0"/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87357E74-899D-446C-A3F6-8C979E42FF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96291" y="4193801"/>
                    <a:ext cx="2986523" cy="119885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27DA66E-1F37-4884-BBCE-62ED58EA5C76}"/>
                    </a:ext>
                  </a:extLst>
                </p:cNvPr>
                <p:cNvSpPr txBox="1"/>
                <p:nvPr/>
              </p:nvSpPr>
              <p:spPr>
                <a:xfrm>
                  <a:off x="10383542" y="2707473"/>
                  <a:ext cx="5405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oMath>
                    </m:oMathPara>
                  </a14:m>
                  <a:endParaRPr lang="en-US" sz="3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827DA66E-1F37-4884-BBCE-62ED58EA5C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83542" y="2707473"/>
                  <a:ext cx="540533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DBAB090-3660-4B25-A593-BF3D51769522}"/>
                    </a:ext>
                  </a:extLst>
                </p:cNvPr>
                <p:cNvSpPr txBox="1"/>
                <p:nvPr/>
              </p:nvSpPr>
              <p:spPr>
                <a:xfrm>
                  <a:off x="10858785" y="1521466"/>
                  <a:ext cx="5405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d>
                      </m:oMath>
                    </m:oMathPara>
                  </a14:m>
                  <a:endParaRPr lang="en-US" sz="3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DBAB090-3660-4B25-A593-BF3D517695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58785" y="1521466"/>
                  <a:ext cx="540533" cy="584775"/>
                </a:xfrm>
                <a:prstGeom prst="rect">
                  <a:avLst/>
                </a:prstGeom>
                <a:blipFill>
                  <a:blip r:embed="rId6"/>
                  <a:stretch>
                    <a:fillRect l="-6818" r="-50000" b="-12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6964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64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E2C1097F-131D-4EB3-A773-F2AE1C88A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0E1807D-60F1-4A07-573B-1E63EBA2E0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F2A4081-32D3-E3F6-E404-6C892B5DEE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2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E144AD15-FF0C-49B4-8562-07F96D25A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6925" y="-35896"/>
            <a:ext cx="13882047" cy="6965863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D82523CE-6349-4424-8C8E-409E86D55728}"/>
              </a:ext>
            </a:extLst>
          </p:cNvPr>
          <p:cNvGrpSpPr/>
          <p:nvPr/>
        </p:nvGrpSpPr>
        <p:grpSpPr>
          <a:xfrm>
            <a:off x="-651195" y="1534068"/>
            <a:ext cx="3146545" cy="3146545"/>
            <a:chOff x="652039" y="303132"/>
            <a:chExt cx="8229600" cy="82296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9629E5FE-662E-4A2F-8D14-258995B638F1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2824870-E044-4CA3-8BD0-A6873F02DC51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E251A93-4450-4F42-A5C8-CBDAEAAC619A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EF348EF-93B5-4DF9-907E-606131A7301E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A8C640E-A326-4B6C-9F27-1BE1AF4E18AB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C814133-9188-4C6A-84A4-780ED3E6B74B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B5287D8-5F2F-4590-BF95-B55D16CBBE0A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DE64996-C7CD-4AFF-A2E5-D948BB674D88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92FBC1B-D989-4507-80C0-53E2A912335E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A1AD5EF-28CB-4120-A5F1-1F3462994EEC}"/>
              </a:ext>
            </a:extLst>
          </p:cNvPr>
          <p:cNvSpPr/>
          <p:nvPr/>
        </p:nvSpPr>
        <p:spPr>
          <a:xfrm>
            <a:off x="6012903" y="0"/>
            <a:ext cx="166193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2" descr="Center for High Resolution Neutron Scattering (CHRNS)">
            <a:extLst>
              <a:ext uri="{FF2B5EF4-FFF2-40B4-BE49-F238E27FC236}">
                <a16:creationId xmlns:a16="http://schemas.microsoft.com/office/drawing/2014/main" id="{12159802-7B2B-4FFE-A5D3-DA355B399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52BC9B9D-2011-451B-9DC0-B361FC660164}"/>
              </a:ext>
            </a:extLst>
          </p:cNvPr>
          <p:cNvGrpSpPr/>
          <p:nvPr/>
        </p:nvGrpSpPr>
        <p:grpSpPr>
          <a:xfrm>
            <a:off x="27093" y="3618395"/>
            <a:ext cx="3146545" cy="3146545"/>
            <a:chOff x="652039" y="303132"/>
            <a:chExt cx="8229600" cy="822960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0355000-45D6-4A22-B8F1-F5F52B23FBB5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F06A612-832F-444E-BF9E-D82E8BA18A71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BFA9284-0E34-4888-93B9-2C042C18071A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049BA4C-44B5-402C-86F5-20692BD08193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1028565-E68E-4736-BEBF-13EEA35BB792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D3358CB-D2AC-4E59-B456-A453D4C29DBA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9843370-8705-4477-BFC8-12B79B5E7D12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6D4F372-1B9D-4708-978F-5439EE31F152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36074CE-D92A-4089-9521-731B800AB278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0420B9D-36C9-4065-B479-1F101EB66E56}"/>
              </a:ext>
            </a:extLst>
          </p:cNvPr>
          <p:cNvGrpSpPr/>
          <p:nvPr/>
        </p:nvGrpSpPr>
        <p:grpSpPr>
          <a:xfrm>
            <a:off x="2766682" y="831497"/>
            <a:ext cx="3146545" cy="3146545"/>
            <a:chOff x="652039" y="303132"/>
            <a:chExt cx="8229600" cy="822960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22FCC6E9-10A4-4A68-921E-3F8FFBBCB5CC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0F6B17E-D6C4-4F86-A0DB-436AD1BB5482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19AC0F7-1048-4E14-A2AA-1964E2D62159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ED34999D-988C-4B20-802C-66A9D0D3E7CD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E49DA31-A49D-4326-B69B-9656197C296A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856AB54-9457-44C1-99DD-DC6AC401C62D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D0BB9B09-1D50-41B3-8C56-3313C66EE847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A6B37F05-4D2D-438B-AEB6-A489A4805F8A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F6F7AC6-71CC-4606-A412-4C6E5623BCCF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3743C2C-94D7-42C5-A0B6-6A84A83EE452}"/>
              </a:ext>
            </a:extLst>
          </p:cNvPr>
          <p:cNvGrpSpPr/>
          <p:nvPr/>
        </p:nvGrpSpPr>
        <p:grpSpPr>
          <a:xfrm>
            <a:off x="1393033" y="2238410"/>
            <a:ext cx="3146545" cy="3146545"/>
            <a:chOff x="652039" y="303132"/>
            <a:chExt cx="8229600" cy="8229600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AA644A30-2913-4162-A14B-965B51E01B6F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36AD73F-62DE-4B66-8AC0-3E10F4708605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CBD1544-3F1B-4DC6-AF3D-7DF1E440EAA2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7E4C2B3D-C4E5-4090-A068-BA15C76F1637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78B997C9-53CE-4ED5-9E9B-0EB45958EA7A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3CC47456-EF0D-4C8A-86F4-5BD1E03261D1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23633C5-2BC5-4970-8535-B4200F3F46C7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41C70631-FA80-4465-B38E-B6417A71CC02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A61C0A4D-98E1-4611-991D-45A5DBD7B215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5338BE00-9E7F-483B-8523-305EC2B12EA4}"/>
              </a:ext>
            </a:extLst>
          </p:cNvPr>
          <p:cNvGrpSpPr/>
          <p:nvPr/>
        </p:nvGrpSpPr>
        <p:grpSpPr>
          <a:xfrm>
            <a:off x="719076" y="842835"/>
            <a:ext cx="3146545" cy="3146545"/>
            <a:chOff x="652039" y="303132"/>
            <a:chExt cx="8229600" cy="8229600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85D9126-DBB9-4FCB-89BF-2D0BE74C51F9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64A22615-5031-4886-A671-95A4EFF30B9E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8590AFD2-3CA7-4C1F-A38E-94D4BC790C77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BF823D9-B426-4C30-BEA4-32EFED65AE61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78641A7C-FD36-44AF-8C71-67A6C0858EEB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869DB45B-6062-419D-A478-2E2EAA5F5DBF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AAF33C3-488E-4EE3-904A-64DCAA14B218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3839E4A-F5AB-43B2-97D8-231DDA23D423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45D3322-1A1F-4673-AB49-526B52F12AE8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67359CDE-4303-48FF-945C-5D902788499B}"/>
              </a:ext>
            </a:extLst>
          </p:cNvPr>
          <p:cNvGrpSpPr/>
          <p:nvPr/>
        </p:nvGrpSpPr>
        <p:grpSpPr>
          <a:xfrm>
            <a:off x="2738759" y="3636204"/>
            <a:ext cx="3146545" cy="3146545"/>
            <a:chOff x="652039" y="303132"/>
            <a:chExt cx="8229600" cy="8229600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B74B341E-B4F5-4D45-9164-3EE97E1ABF8D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C37825A-2943-4EF7-8735-7D8B2C7C516D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66A444C3-03E4-42BD-91EF-FF3E89F5CBBF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539C7C12-B11C-436F-B95F-7DDFD3C2030F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E6389678-E945-44AC-83E3-7834D223A3B2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3DB5C25-2A27-46BA-B333-C5C5170C7043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B7C511AA-EBBD-4A8C-BC09-5252C051E617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06E500C-ACC9-4E2D-A4B6-6E9C27560961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A430808B-AA23-45F7-91C1-D6A4C0B00273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Title 1">
            <a:extLst>
              <a:ext uri="{FF2B5EF4-FFF2-40B4-BE49-F238E27FC236}">
                <a16:creationId xmlns:a16="http://schemas.microsoft.com/office/drawing/2014/main" id="{77C3EEDA-C828-41C0-9721-CC59B3F5DC23}"/>
              </a:ext>
            </a:extLst>
          </p:cNvPr>
          <p:cNvSpPr txBox="1">
            <a:spLocks/>
          </p:cNvSpPr>
          <p:nvPr/>
        </p:nvSpPr>
        <p:spPr>
          <a:xfrm>
            <a:off x="455523" y="643467"/>
            <a:ext cx="9517438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Scattering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E4BAC7-514B-4616-8C73-F92CC1456D89}"/>
              </a:ext>
            </a:extLst>
          </p:cNvPr>
          <p:cNvGrpSpPr/>
          <p:nvPr/>
        </p:nvGrpSpPr>
        <p:grpSpPr>
          <a:xfrm>
            <a:off x="2583089" y="2929193"/>
            <a:ext cx="7001721" cy="1216872"/>
            <a:chOff x="2583089" y="2929193"/>
            <a:chExt cx="7001721" cy="121687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C64F30D-4FEA-4C77-90EC-EE72B07AFB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91600" y="2929193"/>
              <a:ext cx="593210" cy="499809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B7BE7E35-E715-41EF-AC41-EB932653C1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34190" y="3878326"/>
              <a:ext cx="317771" cy="267739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5B0F2643-748D-4940-B8B3-3AF8ECE05E7C}"/>
                </a:ext>
              </a:extLst>
            </p:cNvPr>
            <p:cNvCxnSpPr>
              <a:cxnSpLocks/>
            </p:cNvCxnSpPr>
            <p:nvPr/>
          </p:nvCxnSpPr>
          <p:spPr>
            <a:xfrm>
              <a:off x="2583089" y="3414378"/>
              <a:ext cx="309316" cy="315071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5CB4B3-6DDA-439E-B075-4BEB646D5CE7}"/>
              </a:ext>
            </a:extLst>
          </p:cNvPr>
          <p:cNvGrpSpPr/>
          <p:nvPr/>
        </p:nvGrpSpPr>
        <p:grpSpPr>
          <a:xfrm>
            <a:off x="2936641" y="2937642"/>
            <a:ext cx="6948584" cy="880402"/>
            <a:chOff x="2936641" y="2937642"/>
            <a:chExt cx="6948584" cy="880402"/>
          </a:xfrm>
        </p:grpSpPr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21FB9C2E-9CEE-4437-BC4E-59FD8180B9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4131" y="3453618"/>
              <a:ext cx="0" cy="339585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7CF3EBA9-8195-4A23-8D6F-5C75EAA6354F}"/>
                </a:ext>
              </a:extLst>
            </p:cNvPr>
            <p:cNvCxnSpPr>
              <a:cxnSpLocks/>
            </p:cNvCxnSpPr>
            <p:nvPr/>
          </p:nvCxnSpPr>
          <p:spPr>
            <a:xfrm>
              <a:off x="9885225" y="2937642"/>
              <a:ext cx="0" cy="348788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6CD63510-E535-45E9-B632-94C6D58C7717}"/>
                </a:ext>
              </a:extLst>
            </p:cNvPr>
            <p:cNvCxnSpPr>
              <a:cxnSpLocks/>
              <a:endCxn id="109" idx="0"/>
            </p:cNvCxnSpPr>
            <p:nvPr/>
          </p:nvCxnSpPr>
          <p:spPr>
            <a:xfrm flipV="1">
              <a:off x="2966305" y="3112450"/>
              <a:ext cx="0" cy="698562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5C9699B4-1CC8-420A-840F-49791EAF9641}"/>
                </a:ext>
              </a:extLst>
            </p:cNvPr>
            <p:cNvCxnSpPr>
              <a:cxnSpLocks/>
            </p:cNvCxnSpPr>
            <p:nvPr/>
          </p:nvCxnSpPr>
          <p:spPr>
            <a:xfrm>
              <a:off x="2936641" y="3803414"/>
              <a:ext cx="746916" cy="14630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8213BC75-5C7F-4631-8098-F7A565A509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2221" y="3111150"/>
              <a:ext cx="702113" cy="700042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34131A6-569C-4504-8C55-72E52CA256A1}"/>
              </a:ext>
            </a:extLst>
          </p:cNvPr>
          <p:cNvSpPr/>
          <p:nvPr/>
        </p:nvSpPr>
        <p:spPr>
          <a:xfrm>
            <a:off x="9385913" y="3233326"/>
            <a:ext cx="395100" cy="3951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5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F5A740-E4C6-43E4-B7E7-48DF81C66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6354" y="-75706"/>
            <a:ext cx="14000908" cy="7047511"/>
          </a:xfrm>
          <a:prstGeom prst="rect">
            <a:avLst/>
          </a:prstGeom>
        </p:spPr>
      </p:pic>
      <p:pic>
        <p:nvPicPr>
          <p:cNvPr id="70" name="Picture 2" descr="Center for High Resolution Neutron Scattering (CHRNS)">
            <a:extLst>
              <a:ext uri="{FF2B5EF4-FFF2-40B4-BE49-F238E27FC236}">
                <a16:creationId xmlns:a16="http://schemas.microsoft.com/office/drawing/2014/main" id="{97BFEDAE-A10F-4E52-BCA0-4DB29488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31FB7F4F-BF1F-4CEB-8463-DB050C1BB065}"/>
              </a:ext>
            </a:extLst>
          </p:cNvPr>
          <p:cNvSpPr/>
          <p:nvPr/>
        </p:nvSpPr>
        <p:spPr>
          <a:xfrm>
            <a:off x="6012903" y="0"/>
            <a:ext cx="166193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7F56002-1276-42E9-8DC5-F7FC5CF890B7}"/>
              </a:ext>
            </a:extLst>
          </p:cNvPr>
          <p:cNvGrpSpPr/>
          <p:nvPr/>
        </p:nvGrpSpPr>
        <p:grpSpPr>
          <a:xfrm>
            <a:off x="232496" y="2781301"/>
            <a:ext cx="2644214" cy="2644214"/>
            <a:chOff x="652039" y="303132"/>
            <a:chExt cx="8229600" cy="822960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E095C35-39AB-461D-8E87-6FB3B8A8FA5A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FFEC5DF-9A17-4524-BF30-DF79E137E185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D09C88B-A657-4BF0-9964-9C3D577A976A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EA3ED5D-6F13-4B63-9660-5962B942A34B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D2B8969-7B04-463B-84FA-F82EA344C0A3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0149A06-E74B-47FA-9ACB-60132758C27B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87579CE-0583-43D1-9011-452E61C5164A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F2F1838-BDAD-41A2-8D5E-1BC6D02105ED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5A8C3D3-5AF5-4E8D-A03D-69DB30A311D1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2E1185F-CBF5-47CC-8495-2E0BC2395A39}"/>
              </a:ext>
            </a:extLst>
          </p:cNvPr>
          <p:cNvGrpSpPr/>
          <p:nvPr/>
        </p:nvGrpSpPr>
        <p:grpSpPr>
          <a:xfrm>
            <a:off x="1142408" y="1822614"/>
            <a:ext cx="2644214" cy="2644214"/>
            <a:chOff x="652039" y="303132"/>
            <a:chExt cx="8229600" cy="822960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027CB69-0B44-4682-A633-733AA209E77C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6F985B4-9F40-4755-B250-144C6000B58B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E62643C-77B7-47AD-AA97-E18EC9AEBEE8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A3C9B5B-9E0D-4D55-8834-FFE0F36C0B02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0399A62-ACA4-4E35-92B0-93F53AA238A7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8A6F9F2-DD1F-4C55-BB55-9E9E99889F52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D5990CB-5B95-43C1-8C62-E21DC1A56D03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74F9F55-5425-448D-A496-BA808C2192AB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B57A952C-A75D-4F81-AC14-4040620DF5DB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A894260-E425-4029-8DC4-C81CCC64D330}"/>
              </a:ext>
            </a:extLst>
          </p:cNvPr>
          <p:cNvGrpSpPr/>
          <p:nvPr/>
        </p:nvGrpSpPr>
        <p:grpSpPr>
          <a:xfrm>
            <a:off x="-215702" y="2081606"/>
            <a:ext cx="2644214" cy="2644214"/>
            <a:chOff x="652039" y="303132"/>
            <a:chExt cx="8229600" cy="822960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3B9B92C-D4B6-482D-BD73-96BF6D61ECF2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CD25EB1-54C8-43E4-A10B-99FA9C91E016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2A53EA6-E4CE-4091-970B-9A0CCE7650B1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7E8A235A-C7DC-4ABC-AB93-1E2175C14394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CAE4721-8772-48FD-87EC-5896AAC91947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9A6B4A4-4403-4BBF-BDE8-B695771AEFAF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7689791-A820-421D-AC14-69DE6D16C80A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174A16D-C63C-4CFA-BA33-4FCE5C38D08C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2817BBF-7818-42C7-9742-B8C16A302897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F08F385-9012-4378-B442-F4A71804C6E3}"/>
              </a:ext>
            </a:extLst>
          </p:cNvPr>
          <p:cNvGrpSpPr/>
          <p:nvPr/>
        </p:nvGrpSpPr>
        <p:grpSpPr>
          <a:xfrm>
            <a:off x="471183" y="4215499"/>
            <a:ext cx="2644214" cy="2644214"/>
            <a:chOff x="652039" y="303132"/>
            <a:chExt cx="8229600" cy="8229600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72C0DA5-59EE-4CD7-AEE1-5CBB4F352126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30157A0F-FD14-4DED-AADE-A4B9919BD89C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981EA59-7191-4534-A986-81875BC48363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6986E4B-7C0F-42B5-9386-F6BB856324FE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B2ABB2CD-128F-46BD-9FC6-5CD7B4F71AF2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3E46F5E-70A6-4884-BE76-436DC11F49BF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43AE5D79-2B3F-4DAF-83F2-18325C6E15CB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735FDCDD-ADD3-4B62-BDDF-D4AAE8060C79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E5CD0ADD-7FD6-43F8-9FD5-F61015DB4109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449C4B2-2CBA-45F9-A2D7-46448EA4BA07}"/>
              </a:ext>
            </a:extLst>
          </p:cNvPr>
          <p:cNvGrpSpPr/>
          <p:nvPr/>
        </p:nvGrpSpPr>
        <p:grpSpPr>
          <a:xfrm>
            <a:off x="3227185" y="1843851"/>
            <a:ext cx="2644214" cy="2644214"/>
            <a:chOff x="652039" y="303132"/>
            <a:chExt cx="8229600" cy="8229600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2750BA4-0463-49B8-B9AE-BEAF4DAEF284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812D3026-F382-4D18-944D-8F2D28B0C8B7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D69C5C3-ABCB-4DA8-8819-1B1F7B59C66D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AE85034-4531-4CBC-A7E6-E01A9D8E2B08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2378028-4DFF-4ED7-9036-58AEE145AEF0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2DA76726-03FE-48E3-8F86-F96958D91E5C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0B1D2958-B499-4D4D-8B48-E8096A75FC9E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4E65636-DD26-4685-943C-5F7E59A27588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07E588BC-7D2F-4563-B317-DAC8CAEABC5D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0EB3ADB-D791-4F55-A28E-400E8E2ECCD5}"/>
              </a:ext>
            </a:extLst>
          </p:cNvPr>
          <p:cNvGrpSpPr/>
          <p:nvPr/>
        </p:nvGrpSpPr>
        <p:grpSpPr>
          <a:xfrm>
            <a:off x="2540641" y="154491"/>
            <a:ext cx="2644214" cy="2644214"/>
            <a:chOff x="652039" y="303132"/>
            <a:chExt cx="8229600" cy="8229600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0DBF645F-7BE3-4041-8277-72B8BDDCDE33}"/>
                </a:ext>
              </a:extLst>
            </p:cNvPr>
            <p:cNvSpPr/>
            <p:nvPr/>
          </p:nvSpPr>
          <p:spPr>
            <a:xfrm>
              <a:off x="4309639" y="3960732"/>
              <a:ext cx="914400" cy="914400"/>
            </a:xfrm>
            <a:prstGeom prst="ellipse">
              <a:avLst/>
            </a:prstGeom>
            <a:noFill/>
            <a:ln w="76200">
              <a:solidFill>
                <a:srgbClr val="00B0F0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A8D6B2A5-1A9B-41CC-A423-F7156666C0B3}"/>
                </a:ext>
              </a:extLst>
            </p:cNvPr>
            <p:cNvSpPr/>
            <p:nvPr/>
          </p:nvSpPr>
          <p:spPr>
            <a:xfrm>
              <a:off x="3852439" y="3503532"/>
              <a:ext cx="1828800" cy="1828800"/>
            </a:xfrm>
            <a:prstGeom prst="ellipse">
              <a:avLst/>
            </a:prstGeom>
            <a:noFill/>
            <a:ln w="76200">
              <a:solidFill>
                <a:srgbClr val="00B0F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23D8AD6-8342-4CB6-BE83-54B90F6F97ED}"/>
                </a:ext>
              </a:extLst>
            </p:cNvPr>
            <p:cNvSpPr/>
            <p:nvPr/>
          </p:nvSpPr>
          <p:spPr>
            <a:xfrm>
              <a:off x="3395239" y="3046332"/>
              <a:ext cx="2743200" cy="2743200"/>
            </a:xfrm>
            <a:prstGeom prst="ellipse">
              <a:avLst/>
            </a:prstGeom>
            <a:noFill/>
            <a:ln w="762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BFB633CD-472D-48A9-8EB2-F0561B195F0C}"/>
                </a:ext>
              </a:extLst>
            </p:cNvPr>
            <p:cNvSpPr/>
            <p:nvPr/>
          </p:nvSpPr>
          <p:spPr>
            <a:xfrm>
              <a:off x="2938039" y="2589132"/>
              <a:ext cx="3657600" cy="3657600"/>
            </a:xfrm>
            <a:prstGeom prst="ellipse">
              <a:avLst/>
            </a:prstGeom>
            <a:noFill/>
            <a:ln w="76200">
              <a:solidFill>
                <a:srgbClr val="00B0F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B2B33940-AA7E-46D0-B100-9A0F4A472FA6}"/>
                </a:ext>
              </a:extLst>
            </p:cNvPr>
            <p:cNvSpPr/>
            <p:nvPr/>
          </p:nvSpPr>
          <p:spPr>
            <a:xfrm>
              <a:off x="2023639" y="1674732"/>
              <a:ext cx="5486400" cy="5486400"/>
            </a:xfrm>
            <a:prstGeom prst="ellipse">
              <a:avLst/>
            </a:prstGeom>
            <a:noFill/>
            <a:ln w="76200">
              <a:solidFill>
                <a:srgbClr val="00B0F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0E848189-A001-46DC-80DB-7B8758ED3B03}"/>
                </a:ext>
              </a:extLst>
            </p:cNvPr>
            <p:cNvSpPr/>
            <p:nvPr/>
          </p:nvSpPr>
          <p:spPr>
            <a:xfrm>
              <a:off x="1566439" y="1217532"/>
              <a:ext cx="6400800" cy="6400800"/>
            </a:xfrm>
            <a:prstGeom prst="ellipse">
              <a:avLst/>
            </a:prstGeom>
            <a:noFill/>
            <a:ln w="76200">
              <a:solidFill>
                <a:srgbClr val="00B0F0">
                  <a:alpha val="3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F228DE25-FF19-497C-B1E7-11D084F0A341}"/>
                </a:ext>
              </a:extLst>
            </p:cNvPr>
            <p:cNvSpPr/>
            <p:nvPr/>
          </p:nvSpPr>
          <p:spPr>
            <a:xfrm>
              <a:off x="2480839" y="2131932"/>
              <a:ext cx="4572000" cy="4572000"/>
            </a:xfrm>
            <a:prstGeom prst="ellipse">
              <a:avLst/>
            </a:prstGeom>
            <a:noFill/>
            <a:ln w="76200">
              <a:solidFill>
                <a:srgbClr val="00B0F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0EFED939-EF9B-44EF-9522-41C3BA3ECFED}"/>
                </a:ext>
              </a:extLst>
            </p:cNvPr>
            <p:cNvSpPr/>
            <p:nvPr/>
          </p:nvSpPr>
          <p:spPr>
            <a:xfrm>
              <a:off x="1109239" y="760332"/>
              <a:ext cx="7315200" cy="7315200"/>
            </a:xfrm>
            <a:prstGeom prst="ellipse">
              <a:avLst/>
            </a:prstGeom>
            <a:noFill/>
            <a:ln w="76200">
              <a:solidFill>
                <a:srgbClr val="00B0F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DD0630C2-6A34-4B66-9C9C-210FC6771915}"/>
                </a:ext>
              </a:extLst>
            </p:cNvPr>
            <p:cNvSpPr/>
            <p:nvPr/>
          </p:nvSpPr>
          <p:spPr>
            <a:xfrm>
              <a:off x="652039" y="303132"/>
              <a:ext cx="8229600" cy="8229600"/>
            </a:xfrm>
            <a:prstGeom prst="ellipse">
              <a:avLst/>
            </a:prstGeom>
            <a:noFill/>
            <a:ln w="76200">
              <a:solidFill>
                <a:srgbClr val="00B0F0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Title 1">
            <a:extLst>
              <a:ext uri="{FF2B5EF4-FFF2-40B4-BE49-F238E27FC236}">
                <a16:creationId xmlns:a16="http://schemas.microsoft.com/office/drawing/2014/main" id="{52A67448-C037-4D3F-9A9A-AAFB994D22E8}"/>
              </a:ext>
            </a:extLst>
          </p:cNvPr>
          <p:cNvSpPr txBox="1">
            <a:spLocks/>
          </p:cNvSpPr>
          <p:nvPr/>
        </p:nvSpPr>
        <p:spPr>
          <a:xfrm>
            <a:off x="455523" y="643467"/>
            <a:ext cx="9517438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bg1"/>
                </a:solidFill>
              </a:rPr>
              <a:t>Scattering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49B6189-BCE6-4938-A53B-E8E92DFE3D6C}"/>
              </a:ext>
            </a:extLst>
          </p:cNvPr>
          <p:cNvGrpSpPr/>
          <p:nvPr/>
        </p:nvGrpSpPr>
        <p:grpSpPr>
          <a:xfrm>
            <a:off x="2473724" y="2614223"/>
            <a:ext cx="7095846" cy="1185121"/>
            <a:chOff x="2964786" y="3010648"/>
            <a:chExt cx="7095846" cy="1185121"/>
          </a:xfrm>
        </p:grpSpPr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553D3B46-F775-4F9D-8133-AC1EBB05F1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60632" y="3856184"/>
              <a:ext cx="0" cy="339585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368320B5-9E3E-41C9-9115-F9332FED9D06}"/>
                </a:ext>
              </a:extLst>
            </p:cNvPr>
            <p:cNvCxnSpPr>
              <a:cxnSpLocks/>
            </p:cNvCxnSpPr>
            <p:nvPr/>
          </p:nvCxnSpPr>
          <p:spPr>
            <a:xfrm>
              <a:off x="10053012" y="3010648"/>
              <a:ext cx="0" cy="348788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8140B863-0264-4F90-9389-91ED2FFD28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4786" y="3313000"/>
              <a:ext cx="5901" cy="213803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3AD299-ED6A-4D19-AD8F-46C31D048A92}"/>
              </a:ext>
            </a:extLst>
          </p:cNvPr>
          <p:cNvGrpSpPr/>
          <p:nvPr/>
        </p:nvGrpSpPr>
        <p:grpSpPr>
          <a:xfrm>
            <a:off x="2150010" y="1115493"/>
            <a:ext cx="9680265" cy="4532950"/>
            <a:chOff x="2150010" y="1115493"/>
            <a:chExt cx="9680265" cy="453295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3C603B-A358-4901-ABF6-9A4D74296496}"/>
                </a:ext>
              </a:extLst>
            </p:cNvPr>
            <p:cNvGrpSpPr/>
            <p:nvPr/>
          </p:nvGrpSpPr>
          <p:grpSpPr>
            <a:xfrm>
              <a:off x="2150010" y="1917301"/>
              <a:ext cx="7391974" cy="1542458"/>
              <a:chOff x="2150010" y="1917301"/>
              <a:chExt cx="7391974" cy="1542458"/>
            </a:xfrm>
          </p:grpSpPr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F5FFB6F5-711A-466F-B051-EE9EDDB23E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015036" y="1917301"/>
                <a:ext cx="1526948" cy="1486412"/>
              </a:xfrm>
              <a:prstGeom prst="straightConnector1">
                <a:avLst/>
              </a:prstGeom>
              <a:ln w="508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4C5B858B-10D2-40DA-ABD2-55D716D512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05653" y="3210839"/>
                <a:ext cx="328790" cy="248920"/>
              </a:xfrm>
              <a:prstGeom prst="straightConnector1">
                <a:avLst/>
              </a:prstGeom>
              <a:ln w="508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id="{2A709B73-DF56-4991-A5BE-6B40111616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0010" y="2915908"/>
                <a:ext cx="279313" cy="225906"/>
              </a:xfrm>
              <a:prstGeom prst="straightConnector1">
                <a:avLst/>
              </a:prstGeom>
              <a:ln w="508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77B5208-C182-4653-BA58-7E80D852579E}"/>
                </a:ext>
              </a:extLst>
            </p:cNvPr>
            <p:cNvSpPr/>
            <p:nvPr/>
          </p:nvSpPr>
          <p:spPr>
            <a:xfrm>
              <a:off x="7297325" y="1115493"/>
              <a:ext cx="4532950" cy="4532950"/>
            </a:xfrm>
            <a:prstGeom prst="ellipse">
              <a:avLst/>
            </a:prstGeom>
            <a:noFill/>
            <a:ln w="476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794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" descr="Center for High Resolution Neutron Scattering (CHRNS)">
            <a:extLst>
              <a:ext uri="{FF2B5EF4-FFF2-40B4-BE49-F238E27FC236}">
                <a16:creationId xmlns:a16="http://schemas.microsoft.com/office/drawing/2014/main" id="{97BFEDAE-A10F-4E52-BCA0-4DB29488A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2A0447-AAD2-4066-A00A-3784F2F93DF1}"/>
              </a:ext>
            </a:extLst>
          </p:cNvPr>
          <p:cNvGrpSpPr/>
          <p:nvPr/>
        </p:nvGrpSpPr>
        <p:grpSpPr>
          <a:xfrm>
            <a:off x="2828925" y="143360"/>
            <a:ext cx="6585822" cy="6562240"/>
            <a:chOff x="1730747" y="-333300"/>
            <a:chExt cx="7610230" cy="7582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F5A740-E4C6-43E4-B7E7-48DF81C66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3928" y="-333300"/>
              <a:ext cx="7586468" cy="3818732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195E9FC-9CEF-4F94-A62A-20401E14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0747" y="3430958"/>
              <a:ext cx="7610230" cy="381873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4928444-2913-44AB-8B74-2E45D4C5AC05}"/>
              </a:ext>
            </a:extLst>
          </p:cNvPr>
          <p:cNvSpPr/>
          <p:nvPr/>
        </p:nvSpPr>
        <p:spPr>
          <a:xfrm>
            <a:off x="2582662" y="0"/>
            <a:ext cx="2843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E7A736F-4129-4F73-AF5F-D6AF9564A3B1}"/>
              </a:ext>
            </a:extLst>
          </p:cNvPr>
          <p:cNvSpPr/>
          <p:nvPr/>
        </p:nvSpPr>
        <p:spPr>
          <a:xfrm>
            <a:off x="9343310" y="-1"/>
            <a:ext cx="284363" cy="6829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itle 1">
            <a:extLst>
              <a:ext uri="{FF2B5EF4-FFF2-40B4-BE49-F238E27FC236}">
                <a16:creationId xmlns:a16="http://schemas.microsoft.com/office/drawing/2014/main" id="{DE87BEC7-172E-4D05-87DB-4ABE124C128D}"/>
              </a:ext>
            </a:extLst>
          </p:cNvPr>
          <p:cNvSpPr txBox="1">
            <a:spLocks/>
          </p:cNvSpPr>
          <p:nvPr/>
        </p:nvSpPr>
        <p:spPr>
          <a:xfrm>
            <a:off x="9462881" y="643467"/>
            <a:ext cx="2607190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q </a:t>
            </a:r>
          </a:p>
          <a:p>
            <a:r>
              <a:rPr lang="en-US" sz="6000" dirty="0"/>
              <a:t>space</a:t>
            </a:r>
          </a:p>
        </p:txBody>
      </p:sp>
      <p:sp>
        <p:nvSpPr>
          <p:cNvPr id="145" name="Title 1">
            <a:extLst>
              <a:ext uri="{FF2B5EF4-FFF2-40B4-BE49-F238E27FC236}">
                <a16:creationId xmlns:a16="http://schemas.microsoft.com/office/drawing/2014/main" id="{A5FAAA09-DED8-4CAC-9228-AFBE48B831FB}"/>
              </a:ext>
            </a:extLst>
          </p:cNvPr>
          <p:cNvSpPr txBox="1">
            <a:spLocks/>
          </p:cNvSpPr>
          <p:nvPr/>
        </p:nvSpPr>
        <p:spPr>
          <a:xfrm>
            <a:off x="417423" y="643467"/>
            <a:ext cx="9517438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real </a:t>
            </a:r>
          </a:p>
          <a:p>
            <a:r>
              <a:rPr lang="en-US" sz="6000" dirty="0"/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1931192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1182029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67381C-B1A7-477E-B74E-BC36BA379809}"/>
                  </a:ext>
                </a:extLst>
              </p:cNvPr>
              <p:cNvSpPr txBox="1"/>
              <p:nvPr/>
            </p:nvSpPr>
            <p:spPr>
              <a:xfrm>
                <a:off x="2957382" y="1780452"/>
                <a:ext cx="6277231" cy="23030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)~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sSup>
                        <m:sSup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4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sz="4400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  <m:d>
                                    <m:dPr>
                                      <m:ctrlPr>
                                        <a:rPr lang="en-US" sz="44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400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d>
                                  <m:r>
                                    <a:rPr lang="en-US" sz="44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lang="en-US" sz="4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440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p>
                                      <m:r>
                                        <a:rPr lang="en-US" sz="4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44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𝒒𝒓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sz="4400" b="1" i="1">
                                  <a:latin typeface="Cambria Math" panose="02040503050406030204" pitchFamily="18" charset="0"/>
                                </a:rPr>
                                <m:t>𝒅𝒓</m:t>
                              </m:r>
                            </m:e>
                          </m:d>
                        </m:e>
                        <m:sup>
                          <m:r>
                            <a:rPr lang="en-US" sz="4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67381C-B1A7-477E-B74E-BC36BA379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7382" y="1780452"/>
                <a:ext cx="6277231" cy="23030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83519D2-651F-4AD1-B3FC-BE0A67B494F1}"/>
              </a:ext>
            </a:extLst>
          </p:cNvPr>
          <p:cNvSpPr txBox="1"/>
          <p:nvPr/>
        </p:nvSpPr>
        <p:spPr>
          <a:xfrm>
            <a:off x="2486108" y="4277069"/>
            <a:ext cx="7219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Scattering intensity is related to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scattering length density distribution, </a:t>
            </a:r>
            <a:r>
              <a:rPr lang="el-G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D1E8A-0235-47FA-8E4E-6BEB306E718A}"/>
              </a:ext>
            </a:extLst>
          </p:cNvPr>
          <p:cNvSpPr txBox="1"/>
          <p:nvPr/>
        </p:nvSpPr>
        <p:spPr>
          <a:xfrm>
            <a:off x="2486107" y="5362035"/>
            <a:ext cx="7219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Intensity ~ Fourier transform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l-G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(r)</a:t>
            </a:r>
          </a:p>
        </p:txBody>
      </p:sp>
    </p:spTree>
    <p:extLst>
      <p:ext uri="{BB962C8B-B14F-4D97-AF65-F5344CB8AC3E}">
        <p14:creationId xmlns:p14="http://schemas.microsoft.com/office/powerpoint/2010/main" val="4107897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913043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Exposure 51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E31695-E0FD-4C35-9660-CFED3DFA9974}"/>
              </a:ext>
            </a:extLst>
          </p:cNvPr>
          <p:cNvSpPr txBox="1"/>
          <p:nvPr/>
        </p:nvSpPr>
        <p:spPr>
          <a:xfrm>
            <a:off x="981936" y="6076033"/>
            <a:ext cx="43256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b="1" i="0" dirty="0">
                <a:effectLst/>
                <a:latin typeface="verdana" panose="020B0604030504040204" pitchFamily="34" charset="0"/>
              </a:rPr>
              <a:t>Credits:</a:t>
            </a:r>
            <a:r>
              <a:rPr lang="en-US" sz="600" b="0" i="0" dirty="0">
                <a:effectLst/>
                <a:latin typeface="verdana" panose="020B0604030504040204" pitchFamily="34" charset="0"/>
              </a:rPr>
              <a:t> Photo of Rosalind Franklin courtesy of Vittorio </a:t>
            </a:r>
            <a:r>
              <a:rPr lang="en-US" sz="600" b="0" i="0" dirty="0" err="1">
                <a:effectLst/>
                <a:latin typeface="verdana" panose="020B0604030504040204" pitchFamily="34" charset="0"/>
              </a:rPr>
              <a:t>Luzzati</a:t>
            </a:r>
            <a:r>
              <a:rPr lang="en-US" sz="600" b="0" i="0" dirty="0">
                <a:effectLst/>
                <a:latin typeface="verdana" panose="020B0604030504040204" pitchFamily="34" charset="0"/>
              </a:rPr>
              <a:t>. Photo of x-ray crystallography </a:t>
            </a:r>
          </a:p>
          <a:p>
            <a:r>
              <a:rPr lang="en-US" sz="600" b="0" i="0" dirty="0">
                <a:effectLst/>
                <a:latin typeface="verdana" panose="020B0604030504040204" pitchFamily="34" charset="0"/>
              </a:rPr>
              <a:t>(Exposure 51) courtesy of King's College Archives. King's College London.</a:t>
            </a:r>
            <a:endParaRPr lang="en-US" sz="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B99A8-0A3E-4581-880A-2E2F5EFBA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622" y="1683852"/>
            <a:ext cx="3551981" cy="4310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BC3FDB-71CD-4865-AEAC-A8DFC7E3FA2D}"/>
              </a:ext>
            </a:extLst>
          </p:cNvPr>
          <p:cNvSpPr txBox="1"/>
          <p:nvPr/>
        </p:nvSpPr>
        <p:spPr>
          <a:xfrm>
            <a:off x="1726829" y="5168173"/>
            <a:ext cx="12115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Rosalind Franklin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E9EC1-84FF-4103-9473-790A6C3066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7" t="3229" r="50926" b="3618"/>
          <a:stretch/>
        </p:blipFill>
        <p:spPr>
          <a:xfrm>
            <a:off x="4514447" y="335280"/>
            <a:ext cx="6057412" cy="6378516"/>
          </a:xfrm>
          <a:prstGeom prst="ellipse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05A18D3-C2BC-4050-A7A7-107163F406FC}"/>
              </a:ext>
            </a:extLst>
          </p:cNvPr>
          <p:cNvGrpSpPr/>
          <p:nvPr/>
        </p:nvGrpSpPr>
        <p:grpSpPr>
          <a:xfrm>
            <a:off x="6894147" y="783253"/>
            <a:ext cx="4958191" cy="4474547"/>
            <a:chOff x="6894147" y="783253"/>
            <a:chExt cx="4958191" cy="44745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60D867-8A2A-4A37-BBE8-ABBF8DA72B53}"/>
                </a:ext>
              </a:extLst>
            </p:cNvPr>
            <p:cNvGrpSpPr/>
            <p:nvPr/>
          </p:nvGrpSpPr>
          <p:grpSpPr>
            <a:xfrm>
              <a:off x="6894147" y="783253"/>
              <a:ext cx="4958191" cy="4474547"/>
              <a:chOff x="6894147" y="783253"/>
              <a:chExt cx="4958191" cy="447454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E5E23B5-7C15-496B-8BF7-06778C0AE19C}"/>
                  </a:ext>
                </a:extLst>
              </p:cNvPr>
              <p:cNvGrpSpPr/>
              <p:nvPr/>
            </p:nvGrpSpPr>
            <p:grpSpPr>
              <a:xfrm>
                <a:off x="6894147" y="965200"/>
                <a:ext cx="4958191" cy="4292600"/>
                <a:chOff x="6894147" y="965200"/>
                <a:chExt cx="4958191" cy="4292600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B4713593-B54F-4FD2-A31C-47BD848A9F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6497" r="30738"/>
                <a:stretch/>
              </p:blipFill>
              <p:spPr>
                <a:xfrm>
                  <a:off x="10159970" y="1600200"/>
                  <a:ext cx="1692368" cy="3657600"/>
                </a:xfrm>
                <a:prstGeom prst="rect">
                  <a:avLst/>
                </a:prstGeom>
              </p:spPr>
            </p:pic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77E7A5D6-A348-4C49-9A34-2E35399E65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73882" y="1757464"/>
                  <a:ext cx="0" cy="2068749"/>
                </a:xfrm>
                <a:prstGeom prst="straightConnector1">
                  <a:avLst/>
                </a:prstGeom>
                <a:ln w="34925">
                  <a:solidFill>
                    <a:srgbClr val="92D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E330FC-994A-4458-A5E4-9D187A33C921}"/>
                    </a:ext>
                  </a:extLst>
                </p:cNvPr>
                <p:cNvSpPr txBox="1"/>
                <p:nvPr/>
              </p:nvSpPr>
              <p:spPr>
                <a:xfrm>
                  <a:off x="10834060" y="2207915"/>
                  <a:ext cx="8947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nstantia" panose="02030602050306030303" pitchFamily="18" charset="0"/>
                    </a:rPr>
                    <a:t>3.4 nm</a:t>
                  </a:r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A501B08D-E101-41D2-AC84-B3F8698A3A84}"/>
                    </a:ext>
                  </a:extLst>
                </p:cNvPr>
                <p:cNvCxnSpPr/>
                <p:nvPr/>
              </p:nvCxnSpPr>
              <p:spPr>
                <a:xfrm>
                  <a:off x="10086598" y="1951775"/>
                  <a:ext cx="0" cy="274320"/>
                </a:xfrm>
                <a:prstGeom prst="straightConnector1">
                  <a:avLst/>
                </a:prstGeom>
                <a:ln w="34925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F1735B-1B86-46CE-9C1E-DC62E91A2900}"/>
                    </a:ext>
                  </a:extLst>
                </p:cNvPr>
                <p:cNvSpPr txBox="1"/>
                <p:nvPr/>
              </p:nvSpPr>
              <p:spPr>
                <a:xfrm>
                  <a:off x="9015797" y="1893065"/>
                  <a:ext cx="10278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nstantia" panose="02030602050306030303" pitchFamily="18" charset="0"/>
                    </a:rPr>
                    <a:t>0.34 nm</a:t>
                  </a:r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4188F46-DB83-4838-BFC5-C2FFBFCBD272}"/>
                    </a:ext>
                  </a:extLst>
                </p:cNvPr>
                <p:cNvCxnSpPr/>
                <p:nvPr/>
              </p:nvCxnSpPr>
              <p:spPr>
                <a:xfrm flipH="1">
                  <a:off x="9922081" y="3486926"/>
                  <a:ext cx="1084073" cy="0"/>
                </a:xfrm>
                <a:prstGeom prst="line">
                  <a:avLst/>
                </a:prstGeom>
                <a:ln w="317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659E97B2-561D-4082-8B36-E3C7510FE6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275059" y="3058942"/>
                  <a:ext cx="721924" cy="427984"/>
                </a:xfrm>
                <a:prstGeom prst="line">
                  <a:avLst/>
                </a:prstGeom>
                <a:ln w="317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A2D93DA-18F9-4000-BBC1-058300F34236}"/>
                    </a:ext>
                  </a:extLst>
                </p:cNvPr>
                <p:cNvSpPr txBox="1"/>
                <p:nvPr/>
              </p:nvSpPr>
              <p:spPr>
                <a:xfrm>
                  <a:off x="10154818" y="3134487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dirty="0">
                      <a:latin typeface="Constantia" panose="02030602050306030303" pitchFamily="18" charset="0"/>
                    </a:rPr>
                    <a:t>φ</a:t>
                  </a:r>
                  <a:endParaRPr lang="en-US" dirty="0">
                    <a:latin typeface="Constantia" panose="02030602050306030303" pitchFamily="18" charset="0"/>
                  </a:endParaRP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5F9540C2-8D14-46C9-B233-6BFA17CAF5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35499" y="3043621"/>
                  <a:ext cx="0" cy="275532"/>
                </a:xfrm>
                <a:prstGeom prst="straightConnector1">
                  <a:avLst/>
                </a:prstGeom>
                <a:ln w="34925">
                  <a:solidFill>
                    <a:srgbClr val="92D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59B5A424-A116-46E0-8A14-FBD3447B1A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91936" y="965200"/>
                  <a:ext cx="0" cy="2559338"/>
                </a:xfrm>
                <a:prstGeom prst="straightConnector1">
                  <a:avLst/>
                </a:prstGeom>
                <a:ln w="34925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B69C8A9D-A679-46B8-A3AD-7A6807D41ED1}"/>
                    </a:ext>
                  </a:extLst>
                </p:cNvPr>
                <p:cNvGrpSpPr/>
                <p:nvPr/>
              </p:nvGrpSpPr>
              <p:grpSpPr>
                <a:xfrm rot="5400000">
                  <a:off x="6648361" y="2711520"/>
                  <a:ext cx="1084073" cy="592502"/>
                  <a:chOff x="6220840" y="2932036"/>
                  <a:chExt cx="1084073" cy="592502"/>
                </a:xfrm>
              </p:grpSpPr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BFE15EA5-5AB1-4954-A967-566D7905A5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20840" y="2932036"/>
                    <a:ext cx="1084073" cy="0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7FDA4813-A189-4D92-BA43-2E04BB877EC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332352" y="2932036"/>
                    <a:ext cx="963390" cy="592502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3CE08C-55FA-43B1-9576-D67466EFB2DF}"/>
                  </a:ext>
                </a:extLst>
              </p:cNvPr>
              <p:cNvSpPr txBox="1"/>
              <p:nvPr/>
            </p:nvSpPr>
            <p:spPr>
              <a:xfrm>
                <a:off x="9725333" y="783253"/>
                <a:ext cx="2010676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 dirty="0"/>
                  <a:t>DNA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99C122-2218-4371-8B3B-F0F06C7D5E64}"/>
                </a:ext>
              </a:extLst>
            </p:cNvPr>
            <p:cNvSpPr txBox="1"/>
            <p:nvPr/>
          </p:nvSpPr>
          <p:spPr>
            <a:xfrm>
              <a:off x="7127518" y="267234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onstantia" panose="02030602050306030303" pitchFamily="18" charset="0"/>
                </a:rPr>
                <a:t>φ</a:t>
              </a:r>
              <a:endParaRPr lang="en-US" dirty="0">
                <a:latin typeface="Constantia" panose="0203060205030603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568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114" y="6181766"/>
            <a:ext cx="22284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adapted from Y. Liu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‘Colloidal interactions in solution’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F1E49B8-E580-438C-BD25-FB8836F4E098}"/>
              </a:ext>
            </a:extLst>
          </p:cNvPr>
          <p:cNvGrpSpPr/>
          <p:nvPr/>
        </p:nvGrpSpPr>
        <p:grpSpPr>
          <a:xfrm>
            <a:off x="4121886" y="888495"/>
            <a:ext cx="2204230" cy="3686801"/>
            <a:chOff x="4121886" y="888495"/>
            <a:chExt cx="2204230" cy="3686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4121886" y="3366757"/>
                  <a:ext cx="20997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Δ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</m:e>
                        <m:sup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1886" y="3366757"/>
                  <a:ext cx="2099761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E85BF9-BEAA-42A1-9BBB-AA1434B5BA5C}"/>
                    </a:ext>
                  </a:extLst>
                </p:cNvPr>
                <p:cNvSpPr txBox="1"/>
                <p:nvPr/>
              </p:nvSpPr>
              <p:spPr>
                <a:xfrm>
                  <a:off x="4174639" y="4113631"/>
                  <a:ext cx="20997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3×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E85BF9-BEAA-42A1-9BBB-AA1434B5BA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4639" y="4113631"/>
                  <a:ext cx="20997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/>
            <p:cNvSpPr txBox="1"/>
            <p:nvPr/>
          </p:nvSpPr>
          <p:spPr>
            <a:xfrm>
              <a:off x="4225861" y="1494198"/>
              <a:ext cx="21002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(     -     )</a:t>
              </a:r>
              <a:r>
                <a:rPr lang="en-US" sz="3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66C632-90F9-4929-9055-8847E9FDB6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6827" y="1713503"/>
              <a:ext cx="300337" cy="300337"/>
            </a:xfrm>
            <a:prstGeom prst="ellipse">
              <a:avLst/>
            </a:prstGeom>
            <a:solidFill>
              <a:srgbClr val="00B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1AEA1B1-96B9-46C0-8FD8-6612937C0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9994" y="1713503"/>
              <a:ext cx="300337" cy="300337"/>
            </a:xfrm>
            <a:prstGeom prst="ellipse">
              <a:avLst/>
            </a:prstGeom>
            <a:solidFill>
              <a:srgbClr val="00B0F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75DB5C7-01A2-4C1D-9C18-D4E70195C97F}"/>
                </a:ext>
              </a:extLst>
            </p:cNvPr>
            <p:cNvSpPr txBox="1"/>
            <p:nvPr/>
          </p:nvSpPr>
          <p:spPr>
            <a:xfrm>
              <a:off x="4454635" y="888495"/>
              <a:ext cx="1500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Contrast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484C764-869D-4EC6-9D33-5F0579BFBCE8}"/>
                </a:ext>
              </a:extLst>
            </p:cNvPr>
            <p:cNvSpPr txBox="1"/>
            <p:nvPr/>
          </p:nvSpPr>
          <p:spPr>
            <a:xfrm>
              <a:off x="4510801" y="2202109"/>
              <a:ext cx="13150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‘neutron color’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2C479C9-792A-4B85-8213-4C4527F0B425}"/>
              </a:ext>
            </a:extLst>
          </p:cNvPr>
          <p:cNvGrpSpPr/>
          <p:nvPr/>
        </p:nvGrpSpPr>
        <p:grpSpPr>
          <a:xfrm>
            <a:off x="752954" y="414174"/>
            <a:ext cx="5024051" cy="5475149"/>
            <a:chOff x="752954" y="414174"/>
            <a:chExt cx="5024051" cy="547514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538EBA-C930-4FD3-81F3-6D35017FC43A}"/>
                </a:ext>
              </a:extLst>
            </p:cNvPr>
            <p:cNvSpPr txBox="1"/>
            <p:nvPr/>
          </p:nvSpPr>
          <p:spPr>
            <a:xfrm>
              <a:off x="752954" y="2790834"/>
              <a:ext cx="502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Scattering space, q (Å</a:t>
              </a:r>
              <a:r>
                <a:rPr lang="en-US" sz="24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329C360-E9A1-4780-B9B7-E0063AC13711}"/>
                </a:ext>
              </a:extLst>
            </p:cNvPr>
            <p:cNvGrpSpPr/>
            <p:nvPr/>
          </p:nvGrpSpPr>
          <p:grpSpPr>
            <a:xfrm>
              <a:off x="761940" y="414174"/>
              <a:ext cx="3711664" cy="5475149"/>
              <a:chOff x="761940" y="414174"/>
              <a:chExt cx="3711664" cy="547514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/>
              <a:srcRect l="22582" t="3597" b="13015"/>
              <a:stretch/>
            </p:blipFill>
            <p:spPr>
              <a:xfrm>
                <a:off x="1208603" y="3270678"/>
                <a:ext cx="2487388" cy="2162628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615441" y="4048725"/>
                <a:ext cx="8581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~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2113105" y="3357598"/>
                    <a:ext cx="190955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</m:t>
                          </m:r>
                        </m:oMath>
                      </m:oMathPara>
                    </a14:m>
                    <a:endParaRPr lang="en-US" sz="3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13105" y="3357598"/>
                    <a:ext cx="1909554" cy="6463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0706CBF-974E-40DB-9A27-025628E4F63A}"/>
                  </a:ext>
                </a:extLst>
              </p:cNvPr>
              <p:cNvSpPr txBox="1"/>
              <p:nvPr/>
            </p:nvSpPr>
            <p:spPr>
              <a:xfrm>
                <a:off x="1932359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5" name="Group 34"/>
              <p:cNvGrpSpPr>
                <a:grpSpLocks noChangeAspect="1"/>
              </p:cNvGrpSpPr>
              <p:nvPr/>
            </p:nvGrpSpPr>
            <p:grpSpPr>
              <a:xfrm>
                <a:off x="1315972" y="982916"/>
                <a:ext cx="2025523" cy="1621971"/>
                <a:chOff x="3610470" y="321763"/>
                <a:chExt cx="1850065" cy="148147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610470" y="321763"/>
                  <a:ext cx="1850065" cy="1481470"/>
                </a:xfrm>
                <a:prstGeom prst="rect">
                  <a:avLst/>
                </a:prstGeom>
                <a:solidFill>
                  <a:srgbClr val="00B0F0"/>
                </a:solidFill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Oval 20"/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Oval 21"/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Oval 22"/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Oval 23"/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Oval 24"/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Oval 25"/>
                <p:cNvSpPr>
                  <a:spLocks noChangeAspect="1"/>
                </p:cNvSpPr>
                <p:nvPr/>
              </p:nvSpPr>
              <p:spPr>
                <a:xfrm>
                  <a:off x="4597530" y="1287604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3596580" y="1490634"/>
                <a:ext cx="8581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</a:p>
            </p:txBody>
          </p:sp>
          <p:grpSp>
            <p:nvGrpSpPr>
              <p:cNvPr id="48" name="Group 47"/>
              <p:cNvGrpSpPr>
                <a:grpSpLocks noChangeAspect="1"/>
              </p:cNvGrpSpPr>
              <p:nvPr/>
            </p:nvGrpSpPr>
            <p:grpSpPr>
              <a:xfrm>
                <a:off x="1666850" y="1239220"/>
                <a:ext cx="1409791" cy="1107572"/>
                <a:chOff x="3817949" y="439881"/>
                <a:chExt cx="1287669" cy="1011630"/>
              </a:xfrm>
            </p:grpSpPr>
            <p:sp>
              <p:nvSpPr>
                <p:cNvPr id="50" name="Oval 49"/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Oval 50"/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Oval 51"/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Oval 52"/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Oval 53"/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Oval 54"/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Oval 55"/>
                <p:cNvSpPr>
                  <a:spLocks noChangeAspect="1"/>
                </p:cNvSpPr>
                <p:nvPr/>
              </p:nvSpPr>
              <p:spPr>
                <a:xfrm>
                  <a:off x="4597530" y="1287605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95E6168-50B3-4630-A35D-395F3C784C4B}"/>
                  </a:ext>
                </a:extLst>
              </p:cNvPr>
              <p:cNvSpPr txBox="1"/>
              <p:nvPr/>
            </p:nvSpPr>
            <p:spPr>
              <a:xfrm>
                <a:off x="761940" y="414174"/>
                <a:ext cx="28099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3333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Real space, r (Å)</a:t>
                </a:r>
                <a:endParaRPr lang="en-US" sz="2400" b="1" baseline="30000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03338141-CE2B-4538-89A1-15C9927FE184}"/>
                  </a:ext>
                </a:extLst>
              </p:cNvPr>
              <p:cNvSpPr/>
              <p:nvPr/>
            </p:nvSpPr>
            <p:spPr>
              <a:xfrm>
                <a:off x="1315972" y="982654"/>
                <a:ext cx="2025523" cy="16219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9113A3-B3B4-4CF1-B87C-D4D1C52E3E42}"/>
              </a:ext>
            </a:extLst>
          </p:cNvPr>
          <p:cNvGrpSpPr/>
          <p:nvPr/>
        </p:nvGrpSpPr>
        <p:grpSpPr>
          <a:xfrm>
            <a:off x="7370918" y="463830"/>
            <a:ext cx="4242125" cy="5425493"/>
            <a:chOff x="7370918" y="463830"/>
            <a:chExt cx="4242125" cy="5425493"/>
          </a:xfrm>
        </p:grpSpPr>
        <p:sp>
          <p:nvSpPr>
            <p:cNvPr id="44" name="TextBox 43"/>
            <p:cNvSpPr txBox="1"/>
            <p:nvPr/>
          </p:nvSpPr>
          <p:spPr>
            <a:xfrm>
              <a:off x="8006244" y="1640004"/>
              <a:ext cx="1015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x 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F6F5247-0F7D-4CF7-8F4F-5D37B589FC7F}"/>
                </a:ext>
              </a:extLst>
            </p:cNvPr>
            <p:cNvGrpSpPr/>
            <p:nvPr/>
          </p:nvGrpSpPr>
          <p:grpSpPr>
            <a:xfrm>
              <a:off x="7370918" y="463830"/>
              <a:ext cx="4242125" cy="5425493"/>
              <a:chOff x="7370918" y="463830"/>
              <a:chExt cx="4242125" cy="542549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7"/>
              <a:srcRect l="29580" b="16217"/>
              <a:stretch/>
            </p:blipFill>
            <p:spPr>
              <a:xfrm>
                <a:off x="8977204" y="3250692"/>
                <a:ext cx="2302408" cy="21626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9759274" y="3327555"/>
                    <a:ext cx="1853769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</m:t>
                          </m:r>
                        </m:oMath>
                      </m:oMathPara>
                    </a14:m>
                    <a:endParaRPr lang="en-US" sz="3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59274" y="3327555"/>
                    <a:ext cx="1853769" cy="6463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/>
              <p:cNvSpPr txBox="1"/>
              <p:nvPr/>
            </p:nvSpPr>
            <p:spPr>
              <a:xfrm>
                <a:off x="9681154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959ED17-BE8E-4062-B115-2FDB363BEABC}"/>
                  </a:ext>
                </a:extLst>
              </p:cNvPr>
              <p:cNvSpPr txBox="1"/>
              <p:nvPr/>
            </p:nvSpPr>
            <p:spPr>
              <a:xfrm>
                <a:off x="8165732" y="4081976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C074553-1304-4BB1-83AC-FA1256750DB2}"/>
                  </a:ext>
                </a:extLst>
              </p:cNvPr>
              <p:cNvGrpSpPr/>
              <p:nvPr/>
            </p:nvGrpSpPr>
            <p:grpSpPr>
              <a:xfrm>
                <a:off x="7370918" y="1269594"/>
                <a:ext cx="3380287" cy="1026476"/>
                <a:chOff x="4823314" y="1773030"/>
                <a:chExt cx="3737232" cy="1134867"/>
              </a:xfrm>
            </p:grpSpPr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274FB08E-C1F4-4978-AA96-E2E44EFA0345}"/>
                    </a:ext>
                  </a:extLst>
                </p:cNvPr>
                <p:cNvCxnSpPr>
                  <a:cxnSpLocks/>
                  <a:endCxn id="88" idx="7"/>
                </p:cNvCxnSpPr>
                <p:nvPr/>
              </p:nvCxnSpPr>
              <p:spPr>
                <a:xfrm flipV="1">
                  <a:off x="4868181" y="2025332"/>
                  <a:ext cx="2337593" cy="341326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6DA46DC6-9C5A-4134-96BF-E05BFF1311A0}"/>
                    </a:ext>
                  </a:extLst>
                </p:cNvPr>
                <p:cNvCxnSpPr>
                  <a:cxnSpLocks/>
                  <a:endCxn id="91" idx="4"/>
                </p:cNvCxnSpPr>
                <p:nvPr/>
              </p:nvCxnSpPr>
              <p:spPr>
                <a:xfrm flipV="1">
                  <a:off x="4823314" y="1773030"/>
                  <a:ext cx="2957897" cy="597270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D456D677-DE4D-46A8-81BF-CAE5F7651A3E}"/>
                    </a:ext>
                  </a:extLst>
                </p:cNvPr>
                <p:cNvCxnSpPr>
                  <a:cxnSpLocks/>
                  <a:endCxn id="92" idx="4"/>
                </p:cNvCxnSpPr>
                <p:nvPr/>
              </p:nvCxnSpPr>
              <p:spPr>
                <a:xfrm flipV="1">
                  <a:off x="4827816" y="1910328"/>
                  <a:ext cx="3596591" cy="464096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5B12DE6C-7DAC-417C-9231-0979AF08ECF8}"/>
                    </a:ext>
                  </a:extLst>
                </p:cNvPr>
                <p:cNvCxnSpPr>
                  <a:cxnSpLocks/>
                  <a:endCxn id="90" idx="4"/>
                </p:cNvCxnSpPr>
                <p:nvPr/>
              </p:nvCxnSpPr>
              <p:spPr>
                <a:xfrm>
                  <a:off x="4829668" y="2375411"/>
                  <a:ext cx="2923963" cy="74533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E4A4FFB3-B6AC-4C28-AF41-CD4098BA1902}"/>
                    </a:ext>
                  </a:extLst>
                </p:cNvPr>
                <p:cNvCxnSpPr>
                  <a:cxnSpLocks/>
                  <a:endCxn id="94" idx="0"/>
                </p:cNvCxnSpPr>
                <p:nvPr/>
              </p:nvCxnSpPr>
              <p:spPr>
                <a:xfrm>
                  <a:off x="4841402" y="2366845"/>
                  <a:ext cx="3193791" cy="372538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D097AB9D-1A05-48F5-BE6D-8AD3C7E077AD}"/>
                    </a:ext>
                  </a:extLst>
                </p:cNvPr>
                <p:cNvCxnSpPr>
                  <a:cxnSpLocks/>
                  <a:endCxn id="93" idx="2"/>
                </p:cNvCxnSpPr>
                <p:nvPr/>
              </p:nvCxnSpPr>
              <p:spPr>
                <a:xfrm>
                  <a:off x="4844468" y="2371434"/>
                  <a:ext cx="3716078" cy="536463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F2266F07-61A7-478D-A911-280B160FA255}"/>
                    </a:ext>
                  </a:extLst>
                </p:cNvPr>
                <p:cNvCxnSpPr>
                  <a:cxnSpLocks/>
                  <a:endCxn id="89" idx="5"/>
                </p:cNvCxnSpPr>
                <p:nvPr/>
              </p:nvCxnSpPr>
              <p:spPr>
                <a:xfrm>
                  <a:off x="4835890" y="2375478"/>
                  <a:ext cx="2276791" cy="401772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Oval 26"/>
              <p:cNvSpPr/>
              <p:nvPr/>
            </p:nvSpPr>
            <p:spPr>
              <a:xfrm>
                <a:off x="8375374" y="1723088"/>
                <a:ext cx="269594" cy="2695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DE17475-9EAC-413B-87C0-730A4E440EAC}"/>
                  </a:ext>
                </a:extLst>
              </p:cNvPr>
              <p:cNvSpPr txBox="1"/>
              <p:nvPr/>
            </p:nvSpPr>
            <p:spPr>
              <a:xfrm>
                <a:off x="9287705" y="463830"/>
                <a:ext cx="15712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Positions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7FECD5E-61ED-45F0-9047-ACA650EBFF0A}"/>
                  </a:ext>
                </a:extLst>
              </p:cNvPr>
              <p:cNvSpPr txBox="1"/>
              <p:nvPr/>
            </p:nvSpPr>
            <p:spPr>
              <a:xfrm>
                <a:off x="9464350" y="2572507"/>
                <a:ext cx="11897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inter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particle’</a:t>
                </a: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B31FFFFD-F25C-4962-95AF-360BBB31DC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95479" y="1215529"/>
                <a:ext cx="1409791" cy="1107572"/>
                <a:chOff x="3817949" y="439881"/>
                <a:chExt cx="1287669" cy="1011630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42FE937E-969D-4DE2-8CF2-73BFFC700D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9557C006-148B-4282-8A77-D6E1AA1F96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5F7E9555-DBFE-47F9-88B0-2654A912D2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6239A163-B0FB-4EF2-A212-ED0E248D72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C954EC0B-A5FB-454D-886F-79CA06E858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946B8A6A-3776-4C00-B8EF-A8657D6F03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08ACA8A3-BA24-4AA3-A202-BC880D0D5A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97530" y="1287605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6A2FE88-0BA0-4EAD-B2C8-F20AF15C44AC}"/>
                  </a:ext>
                </a:extLst>
              </p:cNvPr>
              <p:cNvSpPr/>
              <p:nvPr/>
            </p:nvSpPr>
            <p:spPr>
              <a:xfrm>
                <a:off x="9044602" y="958963"/>
                <a:ext cx="2025523" cy="16219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2C86C26-4259-462F-AD68-73F8FFDBFE0B}"/>
                  </a:ext>
                </a:extLst>
              </p:cNvPr>
              <p:cNvSpPr txBox="1"/>
              <p:nvPr/>
            </p:nvSpPr>
            <p:spPr>
              <a:xfrm>
                <a:off x="9556550" y="2771990"/>
                <a:ext cx="941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’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611E3E5-1F6E-43B7-B4B3-B1C0C4A833F6}"/>
              </a:ext>
            </a:extLst>
          </p:cNvPr>
          <p:cNvGrpSpPr/>
          <p:nvPr/>
        </p:nvGrpSpPr>
        <p:grpSpPr>
          <a:xfrm>
            <a:off x="5621513" y="888622"/>
            <a:ext cx="3230691" cy="5000701"/>
            <a:chOff x="5621513" y="888622"/>
            <a:chExt cx="3230691" cy="500070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32C8826-B906-40FA-BEBA-E4FA197E9FD2}"/>
                </a:ext>
              </a:extLst>
            </p:cNvPr>
            <p:cNvGrpSpPr/>
            <p:nvPr/>
          </p:nvGrpSpPr>
          <p:grpSpPr>
            <a:xfrm>
              <a:off x="5621513" y="888622"/>
              <a:ext cx="2933825" cy="5000701"/>
              <a:chOff x="5621513" y="888622"/>
              <a:chExt cx="2933825" cy="5000701"/>
            </a:xfrm>
          </p:grpSpPr>
          <p:grpSp>
            <p:nvGrpSpPr>
              <p:cNvPr id="6" name="Group 5"/>
              <p:cNvGrpSpPr>
                <a:grpSpLocks noChangeAspect="1"/>
              </p:cNvGrpSpPr>
              <p:nvPr/>
            </p:nvGrpSpPr>
            <p:grpSpPr>
              <a:xfrm>
                <a:off x="6186499" y="3200838"/>
                <a:ext cx="2368839" cy="2162628"/>
                <a:chOff x="3583172" y="2221468"/>
                <a:chExt cx="2321870" cy="2212310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17431" t="13422" r="6017" b="11545"/>
                <a:stretch/>
              </p:blipFill>
              <p:spPr>
                <a:xfrm>
                  <a:off x="3583172" y="2221468"/>
                  <a:ext cx="2321870" cy="2212310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4997303" y="2492087"/>
                  <a:ext cx="669851" cy="8503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5206410" y="2757790"/>
                  <a:ext cx="396949" cy="6979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5045361" y="2701138"/>
                  <a:ext cx="396949" cy="6979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6B9129B-3F2E-4B1A-8B17-E555B7D8CFC8}"/>
                  </a:ext>
                </a:extLst>
              </p:cNvPr>
              <p:cNvSpPr txBox="1"/>
              <p:nvPr/>
            </p:nvSpPr>
            <p:spPr>
              <a:xfrm>
                <a:off x="5621513" y="4081976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21AB335-D91F-4862-B2CB-0FBAEF584E11}"/>
                  </a:ext>
                </a:extLst>
              </p:cNvPr>
              <p:cNvSpPr txBox="1"/>
              <p:nvPr/>
            </p:nvSpPr>
            <p:spPr>
              <a:xfrm>
                <a:off x="6901756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983624" y="1640004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7250781" y="1661026"/>
                <a:ext cx="300337" cy="30033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C9B90D4-1444-43D8-911C-43AB1687F794}"/>
                  </a:ext>
                </a:extLst>
              </p:cNvPr>
              <p:cNvSpPr txBox="1"/>
              <p:nvPr/>
            </p:nvSpPr>
            <p:spPr>
              <a:xfrm>
                <a:off x="6877144" y="888622"/>
                <a:ext cx="11352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Shape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04D753B-82D9-4913-A34D-5DB668226944}"/>
                  </a:ext>
                </a:extLst>
              </p:cNvPr>
              <p:cNvSpPr txBox="1"/>
              <p:nvPr/>
            </p:nvSpPr>
            <p:spPr>
              <a:xfrm>
                <a:off x="6882894" y="2208700"/>
                <a:ext cx="11897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intra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particle’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A21D547-22C3-4511-8142-49249FB69B4E}"/>
                  </a:ext>
                </a:extLst>
              </p:cNvPr>
              <p:cNvSpPr txBox="1"/>
              <p:nvPr/>
            </p:nvSpPr>
            <p:spPr>
              <a:xfrm>
                <a:off x="7080962" y="2429612"/>
                <a:ext cx="7328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inside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’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909306" y="3366757"/>
                  <a:ext cx="19428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</m:oMath>
                    </m:oMathPara>
                  </a14:m>
                  <a:endParaRPr lang="en-US" sz="3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9306" y="3366757"/>
                  <a:ext cx="194289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8739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1182029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Demonstration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03AB88-444A-4DE0-8294-3A1CE15721C2}"/>
              </a:ext>
            </a:extLst>
          </p:cNvPr>
          <p:cNvSpPr txBox="1"/>
          <p:nvPr/>
        </p:nvSpPr>
        <p:spPr>
          <a:xfrm>
            <a:off x="554058" y="5387580"/>
            <a:ext cx="83280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FFT Software:</a:t>
            </a:r>
          </a:p>
          <a:p>
            <a:r>
              <a:rPr lang="en-US" sz="1400" b="1" dirty="0"/>
              <a:t>Brian </a:t>
            </a:r>
            <a:r>
              <a:rPr lang="en-US" sz="1400" b="1" dirty="0" err="1"/>
              <a:t>Maranville</a:t>
            </a:r>
            <a:r>
              <a:rPr lang="en-US" sz="1400" dirty="0"/>
              <a:t>: https://ncnr.nist.gov/instruments/magik/calculators/fourier_webcam/</a:t>
            </a:r>
          </a:p>
          <a:p>
            <a:r>
              <a:rPr lang="en-US" sz="1400" b="1" dirty="0"/>
              <a:t>Brian </a:t>
            </a:r>
            <a:r>
              <a:rPr lang="en-US" sz="1400" b="1" dirty="0" err="1"/>
              <a:t>Pauw</a:t>
            </a:r>
            <a:r>
              <a:rPr lang="en-US" sz="1400" dirty="0"/>
              <a:t>: https://lookingatnothing.com/</a:t>
            </a:r>
          </a:p>
          <a:p>
            <a:endParaRPr lang="en-US" sz="1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40456A-A9E5-4EEE-8FA6-161A12C9CC71}"/>
              </a:ext>
            </a:extLst>
          </p:cNvPr>
          <p:cNvSpPr txBox="1">
            <a:spLocks/>
          </p:cNvSpPr>
          <p:nvPr/>
        </p:nvSpPr>
        <p:spPr>
          <a:xfrm>
            <a:off x="4221939" y="1707956"/>
            <a:ext cx="692063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Interaction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Orientation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Complex shapes</a:t>
            </a:r>
            <a:endParaRPr lang="en-US" sz="2800" dirty="0"/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Phase loss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B919B38-71D8-4837-8F6C-6300FFD2B4E4}"/>
              </a:ext>
            </a:extLst>
          </p:cNvPr>
          <p:cNvSpPr txBox="1">
            <a:spLocks/>
          </p:cNvSpPr>
          <p:nvPr/>
        </p:nvSpPr>
        <p:spPr>
          <a:xfrm>
            <a:off x="463143" y="1721961"/>
            <a:ext cx="692063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Contrast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Size</a:t>
            </a:r>
          </a:p>
          <a:p>
            <a:pPr algn="ctr"/>
            <a:endParaRPr lang="en-US" sz="2800" b="0" dirty="0"/>
          </a:p>
          <a:p>
            <a:pPr algn="ctr"/>
            <a:r>
              <a:rPr lang="en-US" sz="2800" b="0" dirty="0"/>
              <a:t>Shape</a:t>
            </a:r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b="0" dirty="0"/>
              <a:t>Distribution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3951A0-89AF-42EA-BCEF-0C8DD275DF84}"/>
              </a:ext>
            </a:extLst>
          </p:cNvPr>
          <p:cNvSpPr txBox="1">
            <a:spLocks/>
          </p:cNvSpPr>
          <p:nvPr/>
        </p:nvSpPr>
        <p:spPr>
          <a:xfrm>
            <a:off x="6240780" y="1644379"/>
            <a:ext cx="692063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013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114" y="6181766"/>
            <a:ext cx="22284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adapted from Y. Liu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‘Colloidal interactions in solution’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F1E49B8-E580-438C-BD25-FB8836F4E098}"/>
              </a:ext>
            </a:extLst>
          </p:cNvPr>
          <p:cNvGrpSpPr/>
          <p:nvPr/>
        </p:nvGrpSpPr>
        <p:grpSpPr>
          <a:xfrm>
            <a:off x="4121886" y="888495"/>
            <a:ext cx="2204230" cy="3686801"/>
            <a:chOff x="4121886" y="888495"/>
            <a:chExt cx="2204230" cy="3686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4121886" y="3366757"/>
                  <a:ext cx="20997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Δ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</m:e>
                        <m:sup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3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1886" y="3366757"/>
                  <a:ext cx="2099761" cy="6463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E85BF9-BEAA-42A1-9BBB-AA1434B5BA5C}"/>
                    </a:ext>
                  </a:extLst>
                </p:cNvPr>
                <p:cNvSpPr txBox="1"/>
                <p:nvPr/>
              </p:nvSpPr>
              <p:spPr>
                <a:xfrm>
                  <a:off x="4174639" y="4113631"/>
                  <a:ext cx="209976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3×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8E85BF9-BEAA-42A1-9BBB-AA1434B5BA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4639" y="4113631"/>
                  <a:ext cx="2099761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/>
            <p:cNvSpPr txBox="1"/>
            <p:nvPr/>
          </p:nvSpPr>
          <p:spPr>
            <a:xfrm>
              <a:off x="4225861" y="1494198"/>
              <a:ext cx="21002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(     -     )</a:t>
              </a:r>
              <a:r>
                <a:rPr lang="en-US" sz="3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66C632-90F9-4929-9055-8847E9FDB6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26827" y="1713503"/>
              <a:ext cx="300337" cy="300337"/>
            </a:xfrm>
            <a:prstGeom prst="ellipse">
              <a:avLst/>
            </a:prstGeom>
            <a:solidFill>
              <a:srgbClr val="00B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1AEA1B1-96B9-46C0-8FD8-6612937C00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09994" y="1713503"/>
              <a:ext cx="300337" cy="300337"/>
            </a:xfrm>
            <a:prstGeom prst="ellipse">
              <a:avLst/>
            </a:prstGeom>
            <a:solidFill>
              <a:srgbClr val="00B0F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75DB5C7-01A2-4C1D-9C18-D4E70195C97F}"/>
                </a:ext>
              </a:extLst>
            </p:cNvPr>
            <p:cNvSpPr txBox="1"/>
            <p:nvPr/>
          </p:nvSpPr>
          <p:spPr>
            <a:xfrm>
              <a:off x="4454635" y="888495"/>
              <a:ext cx="1500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Contrast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484C764-869D-4EC6-9D33-5F0579BFBCE8}"/>
                </a:ext>
              </a:extLst>
            </p:cNvPr>
            <p:cNvSpPr txBox="1"/>
            <p:nvPr/>
          </p:nvSpPr>
          <p:spPr>
            <a:xfrm>
              <a:off x="4510801" y="2202109"/>
              <a:ext cx="13150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‘neutron color’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2C479C9-792A-4B85-8213-4C4527F0B425}"/>
              </a:ext>
            </a:extLst>
          </p:cNvPr>
          <p:cNvGrpSpPr/>
          <p:nvPr/>
        </p:nvGrpSpPr>
        <p:grpSpPr>
          <a:xfrm>
            <a:off x="752954" y="414174"/>
            <a:ext cx="5024051" cy="5475149"/>
            <a:chOff x="752954" y="414174"/>
            <a:chExt cx="5024051" cy="547514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538EBA-C930-4FD3-81F3-6D35017FC43A}"/>
                </a:ext>
              </a:extLst>
            </p:cNvPr>
            <p:cNvSpPr txBox="1"/>
            <p:nvPr/>
          </p:nvSpPr>
          <p:spPr>
            <a:xfrm>
              <a:off x="752954" y="2790834"/>
              <a:ext cx="50240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Scattering space, q (Å</a:t>
              </a:r>
              <a:r>
                <a:rPr lang="en-US" sz="24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329C360-E9A1-4780-B9B7-E0063AC13711}"/>
                </a:ext>
              </a:extLst>
            </p:cNvPr>
            <p:cNvGrpSpPr/>
            <p:nvPr/>
          </p:nvGrpSpPr>
          <p:grpSpPr>
            <a:xfrm>
              <a:off x="761940" y="414174"/>
              <a:ext cx="3711664" cy="5475149"/>
              <a:chOff x="761940" y="414174"/>
              <a:chExt cx="3711664" cy="547514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/>
              <a:srcRect l="22582" t="3597" b="13015"/>
              <a:stretch/>
            </p:blipFill>
            <p:spPr>
              <a:xfrm>
                <a:off x="1208603" y="3270678"/>
                <a:ext cx="2487388" cy="2162628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615441" y="4048725"/>
                <a:ext cx="8581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~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2113105" y="3357598"/>
                    <a:ext cx="190955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</m:t>
                          </m:r>
                        </m:oMath>
                      </m:oMathPara>
                    </a14:m>
                    <a:endParaRPr lang="en-US" sz="3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13105" y="3357598"/>
                    <a:ext cx="1909554" cy="6463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0706CBF-974E-40DB-9A27-025628E4F63A}"/>
                  </a:ext>
                </a:extLst>
              </p:cNvPr>
              <p:cNvSpPr txBox="1"/>
              <p:nvPr/>
            </p:nvSpPr>
            <p:spPr>
              <a:xfrm>
                <a:off x="1932359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5" name="Group 34"/>
              <p:cNvGrpSpPr>
                <a:grpSpLocks noChangeAspect="1"/>
              </p:cNvGrpSpPr>
              <p:nvPr/>
            </p:nvGrpSpPr>
            <p:grpSpPr>
              <a:xfrm>
                <a:off x="1315972" y="982916"/>
                <a:ext cx="2025523" cy="1621971"/>
                <a:chOff x="3610470" y="321763"/>
                <a:chExt cx="1850065" cy="148147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610470" y="321763"/>
                  <a:ext cx="1850065" cy="1481470"/>
                </a:xfrm>
                <a:prstGeom prst="rect">
                  <a:avLst/>
                </a:prstGeom>
                <a:solidFill>
                  <a:srgbClr val="00B0F0"/>
                </a:solidFill>
                <a:ln w="254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Oval 19"/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Oval 20"/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Oval 21"/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Oval 22"/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Oval 23"/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Oval 24"/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Oval 25"/>
                <p:cNvSpPr>
                  <a:spLocks noChangeAspect="1"/>
                </p:cNvSpPr>
                <p:nvPr/>
              </p:nvSpPr>
              <p:spPr>
                <a:xfrm>
                  <a:off x="4597530" y="1287604"/>
                  <a:ext cx="274320" cy="274320"/>
                </a:xfrm>
                <a:prstGeom prst="ellipse">
                  <a:avLst/>
                </a:prstGeom>
                <a:solidFill>
                  <a:srgbClr val="00B05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3596580" y="1490634"/>
                <a:ext cx="8581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</a:p>
            </p:txBody>
          </p:sp>
          <p:grpSp>
            <p:nvGrpSpPr>
              <p:cNvPr id="48" name="Group 47"/>
              <p:cNvGrpSpPr>
                <a:grpSpLocks noChangeAspect="1"/>
              </p:cNvGrpSpPr>
              <p:nvPr/>
            </p:nvGrpSpPr>
            <p:grpSpPr>
              <a:xfrm>
                <a:off x="1666850" y="1239220"/>
                <a:ext cx="1409791" cy="1107572"/>
                <a:chOff x="3817949" y="439881"/>
                <a:chExt cx="1287669" cy="1011630"/>
              </a:xfrm>
            </p:grpSpPr>
            <p:sp>
              <p:nvSpPr>
                <p:cNvPr id="50" name="Oval 49"/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Oval 50"/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Oval 51"/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Oval 52"/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Oval 53"/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Oval 54"/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Oval 55"/>
                <p:cNvSpPr>
                  <a:spLocks noChangeAspect="1"/>
                </p:cNvSpPr>
                <p:nvPr/>
              </p:nvSpPr>
              <p:spPr>
                <a:xfrm>
                  <a:off x="4597530" y="1287605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D95E6168-50B3-4630-A35D-395F3C784C4B}"/>
                  </a:ext>
                </a:extLst>
              </p:cNvPr>
              <p:cNvSpPr txBox="1"/>
              <p:nvPr/>
            </p:nvSpPr>
            <p:spPr>
              <a:xfrm>
                <a:off x="761940" y="414174"/>
                <a:ext cx="28099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3333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Real space, r (Å)</a:t>
                </a:r>
                <a:endParaRPr lang="en-US" sz="2400" b="1" baseline="30000" dirty="0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03338141-CE2B-4538-89A1-15C9927FE184}"/>
                  </a:ext>
                </a:extLst>
              </p:cNvPr>
              <p:cNvSpPr/>
              <p:nvPr/>
            </p:nvSpPr>
            <p:spPr>
              <a:xfrm>
                <a:off x="1315972" y="982654"/>
                <a:ext cx="2025523" cy="16219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9113A3-B3B4-4CF1-B87C-D4D1C52E3E42}"/>
              </a:ext>
            </a:extLst>
          </p:cNvPr>
          <p:cNvGrpSpPr/>
          <p:nvPr/>
        </p:nvGrpSpPr>
        <p:grpSpPr>
          <a:xfrm>
            <a:off x="7370918" y="463830"/>
            <a:ext cx="4242125" cy="5425493"/>
            <a:chOff x="7370918" y="463830"/>
            <a:chExt cx="4242125" cy="5425493"/>
          </a:xfrm>
        </p:grpSpPr>
        <p:sp>
          <p:nvSpPr>
            <p:cNvPr id="44" name="TextBox 43"/>
            <p:cNvSpPr txBox="1"/>
            <p:nvPr/>
          </p:nvSpPr>
          <p:spPr>
            <a:xfrm>
              <a:off x="8006244" y="1640004"/>
              <a:ext cx="1015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x 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F6F5247-0F7D-4CF7-8F4F-5D37B589FC7F}"/>
                </a:ext>
              </a:extLst>
            </p:cNvPr>
            <p:cNvGrpSpPr/>
            <p:nvPr/>
          </p:nvGrpSpPr>
          <p:grpSpPr>
            <a:xfrm>
              <a:off x="7370918" y="463830"/>
              <a:ext cx="4242125" cy="5425493"/>
              <a:chOff x="7370918" y="463830"/>
              <a:chExt cx="4242125" cy="542549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7"/>
              <a:srcRect l="29580" b="16217"/>
              <a:stretch/>
            </p:blipFill>
            <p:spPr>
              <a:xfrm>
                <a:off x="8977204" y="3250692"/>
                <a:ext cx="2302408" cy="21626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9759274" y="3327555"/>
                    <a:ext cx="1853769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𝑞</m:t>
                          </m:r>
                          <m: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</m:t>
                          </m:r>
                        </m:oMath>
                      </m:oMathPara>
                    </a14:m>
                    <a:endParaRPr lang="en-US" sz="3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TextBox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59274" y="3327555"/>
                    <a:ext cx="1853769" cy="6463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/>
              <p:cNvSpPr txBox="1"/>
              <p:nvPr/>
            </p:nvSpPr>
            <p:spPr>
              <a:xfrm>
                <a:off x="9681154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5959ED17-BE8E-4062-B115-2FDB363BEABC}"/>
                  </a:ext>
                </a:extLst>
              </p:cNvPr>
              <p:cNvSpPr txBox="1"/>
              <p:nvPr/>
            </p:nvSpPr>
            <p:spPr>
              <a:xfrm>
                <a:off x="8165732" y="4081976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5C074553-1304-4BB1-83AC-FA1256750DB2}"/>
                  </a:ext>
                </a:extLst>
              </p:cNvPr>
              <p:cNvGrpSpPr/>
              <p:nvPr/>
            </p:nvGrpSpPr>
            <p:grpSpPr>
              <a:xfrm>
                <a:off x="7370918" y="1269594"/>
                <a:ext cx="3380287" cy="1026476"/>
                <a:chOff x="4823314" y="1773030"/>
                <a:chExt cx="3737232" cy="1134867"/>
              </a:xfrm>
            </p:grpSpPr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274FB08E-C1F4-4978-AA96-E2E44EFA0345}"/>
                    </a:ext>
                  </a:extLst>
                </p:cNvPr>
                <p:cNvCxnSpPr>
                  <a:cxnSpLocks/>
                  <a:endCxn id="88" idx="7"/>
                </p:cNvCxnSpPr>
                <p:nvPr/>
              </p:nvCxnSpPr>
              <p:spPr>
                <a:xfrm flipV="1">
                  <a:off x="4868181" y="2025332"/>
                  <a:ext cx="2337593" cy="341326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6DA46DC6-9C5A-4134-96BF-E05BFF1311A0}"/>
                    </a:ext>
                  </a:extLst>
                </p:cNvPr>
                <p:cNvCxnSpPr>
                  <a:cxnSpLocks/>
                  <a:endCxn id="91" idx="4"/>
                </p:cNvCxnSpPr>
                <p:nvPr/>
              </p:nvCxnSpPr>
              <p:spPr>
                <a:xfrm flipV="1">
                  <a:off x="4823314" y="1773030"/>
                  <a:ext cx="2957897" cy="597270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D456D677-DE4D-46A8-81BF-CAE5F7651A3E}"/>
                    </a:ext>
                  </a:extLst>
                </p:cNvPr>
                <p:cNvCxnSpPr>
                  <a:cxnSpLocks/>
                  <a:endCxn id="92" idx="4"/>
                </p:cNvCxnSpPr>
                <p:nvPr/>
              </p:nvCxnSpPr>
              <p:spPr>
                <a:xfrm flipV="1">
                  <a:off x="4827816" y="1910328"/>
                  <a:ext cx="3596591" cy="464096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5B12DE6C-7DAC-417C-9231-0979AF08ECF8}"/>
                    </a:ext>
                  </a:extLst>
                </p:cNvPr>
                <p:cNvCxnSpPr>
                  <a:cxnSpLocks/>
                  <a:endCxn id="90" idx="4"/>
                </p:cNvCxnSpPr>
                <p:nvPr/>
              </p:nvCxnSpPr>
              <p:spPr>
                <a:xfrm>
                  <a:off x="4829668" y="2375411"/>
                  <a:ext cx="2923963" cy="74533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101">
                  <a:extLst>
                    <a:ext uri="{FF2B5EF4-FFF2-40B4-BE49-F238E27FC236}">
                      <a16:creationId xmlns:a16="http://schemas.microsoft.com/office/drawing/2014/main" id="{E4A4FFB3-B6AC-4C28-AF41-CD4098BA1902}"/>
                    </a:ext>
                  </a:extLst>
                </p:cNvPr>
                <p:cNvCxnSpPr>
                  <a:cxnSpLocks/>
                  <a:endCxn id="94" idx="0"/>
                </p:cNvCxnSpPr>
                <p:nvPr/>
              </p:nvCxnSpPr>
              <p:spPr>
                <a:xfrm>
                  <a:off x="4841402" y="2366845"/>
                  <a:ext cx="3193791" cy="372538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03">
                  <a:extLst>
                    <a:ext uri="{FF2B5EF4-FFF2-40B4-BE49-F238E27FC236}">
                      <a16:creationId xmlns:a16="http://schemas.microsoft.com/office/drawing/2014/main" id="{D097AB9D-1A05-48F5-BE6D-8AD3C7E077AD}"/>
                    </a:ext>
                  </a:extLst>
                </p:cNvPr>
                <p:cNvCxnSpPr>
                  <a:cxnSpLocks/>
                  <a:endCxn id="93" idx="2"/>
                </p:cNvCxnSpPr>
                <p:nvPr/>
              </p:nvCxnSpPr>
              <p:spPr>
                <a:xfrm>
                  <a:off x="4844468" y="2371434"/>
                  <a:ext cx="3716078" cy="536463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F2266F07-61A7-478D-A911-280B160FA255}"/>
                    </a:ext>
                  </a:extLst>
                </p:cNvPr>
                <p:cNvCxnSpPr>
                  <a:cxnSpLocks/>
                  <a:endCxn id="89" idx="5"/>
                </p:cNvCxnSpPr>
                <p:nvPr/>
              </p:nvCxnSpPr>
              <p:spPr>
                <a:xfrm>
                  <a:off x="4835890" y="2375478"/>
                  <a:ext cx="2276791" cy="401772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Oval 26"/>
              <p:cNvSpPr/>
              <p:nvPr/>
            </p:nvSpPr>
            <p:spPr>
              <a:xfrm>
                <a:off x="8375374" y="1723088"/>
                <a:ext cx="269594" cy="2695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DE17475-9EAC-413B-87C0-730A4E440EAC}"/>
                  </a:ext>
                </a:extLst>
              </p:cNvPr>
              <p:cNvSpPr txBox="1"/>
              <p:nvPr/>
            </p:nvSpPr>
            <p:spPr>
              <a:xfrm>
                <a:off x="9287705" y="463830"/>
                <a:ext cx="15712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Positions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7FECD5E-61ED-45F0-9047-ACA650EBFF0A}"/>
                  </a:ext>
                </a:extLst>
              </p:cNvPr>
              <p:cNvSpPr txBox="1"/>
              <p:nvPr/>
            </p:nvSpPr>
            <p:spPr>
              <a:xfrm>
                <a:off x="9464350" y="2572507"/>
                <a:ext cx="11897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inter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particle’</a:t>
                </a:r>
              </a:p>
            </p:txBody>
          </p: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B31FFFFD-F25C-4962-95AF-360BBB31DC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95479" y="1215529"/>
                <a:ext cx="1409791" cy="1107572"/>
                <a:chOff x="3817949" y="439881"/>
                <a:chExt cx="1287669" cy="1011630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42FE937E-969D-4DE2-8CF2-73BFFC700D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94857" y="69046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9557C006-148B-4282-8A77-D6E1AA1F96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17949" y="127673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5F7E9555-DBFE-47F9-88B0-2654A912D2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64921" y="999106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6239A163-B0FB-4EF2-A212-ED0E248D72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7706" y="439881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C954EC0B-A5FB-454D-886F-79CA06E858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919076" y="553308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946B8A6A-3776-4C00-B8EF-A8657D6F03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56236" y="1402129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08ACA8A3-BA24-4AA3-A202-BC880D0D5A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597530" y="1287605"/>
                  <a:ext cx="49382" cy="49382"/>
                </a:xfrm>
                <a:prstGeom prst="ellipse">
                  <a:avLst/>
                </a:prstGeom>
                <a:solidFill>
                  <a:schemeClr val="tx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6A2FE88-0BA0-4EAD-B2C8-F20AF15C44AC}"/>
                  </a:ext>
                </a:extLst>
              </p:cNvPr>
              <p:cNvSpPr/>
              <p:nvPr/>
            </p:nvSpPr>
            <p:spPr>
              <a:xfrm>
                <a:off x="9044602" y="958963"/>
                <a:ext cx="2025523" cy="16219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2C86C26-4259-462F-AD68-73F8FFDBFE0B}"/>
                  </a:ext>
                </a:extLst>
              </p:cNvPr>
              <p:cNvSpPr txBox="1"/>
              <p:nvPr/>
            </p:nvSpPr>
            <p:spPr>
              <a:xfrm>
                <a:off x="9556550" y="2771990"/>
                <a:ext cx="941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between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’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611E3E5-1F6E-43B7-B4B3-B1C0C4A833F6}"/>
              </a:ext>
            </a:extLst>
          </p:cNvPr>
          <p:cNvGrpSpPr/>
          <p:nvPr/>
        </p:nvGrpSpPr>
        <p:grpSpPr>
          <a:xfrm>
            <a:off x="5621513" y="888622"/>
            <a:ext cx="3230691" cy="5000701"/>
            <a:chOff x="5621513" y="888622"/>
            <a:chExt cx="3230691" cy="500070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32C8826-B906-40FA-BEBA-E4FA197E9FD2}"/>
                </a:ext>
              </a:extLst>
            </p:cNvPr>
            <p:cNvGrpSpPr/>
            <p:nvPr/>
          </p:nvGrpSpPr>
          <p:grpSpPr>
            <a:xfrm>
              <a:off x="5621513" y="888622"/>
              <a:ext cx="2933825" cy="5000701"/>
              <a:chOff x="5621513" y="888622"/>
              <a:chExt cx="2933825" cy="5000701"/>
            </a:xfrm>
          </p:grpSpPr>
          <p:grpSp>
            <p:nvGrpSpPr>
              <p:cNvPr id="6" name="Group 5"/>
              <p:cNvGrpSpPr>
                <a:grpSpLocks noChangeAspect="1"/>
              </p:cNvGrpSpPr>
              <p:nvPr/>
            </p:nvGrpSpPr>
            <p:grpSpPr>
              <a:xfrm>
                <a:off x="6186499" y="3200838"/>
                <a:ext cx="2368839" cy="2162628"/>
                <a:chOff x="3583172" y="2221468"/>
                <a:chExt cx="2321870" cy="2212310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17431" t="13422" r="6017" b="11545"/>
                <a:stretch/>
              </p:blipFill>
              <p:spPr>
                <a:xfrm>
                  <a:off x="3583172" y="2221468"/>
                  <a:ext cx="2321870" cy="2212310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4997303" y="2492087"/>
                  <a:ext cx="669851" cy="8503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5206410" y="2757790"/>
                  <a:ext cx="396949" cy="6979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5045361" y="2701138"/>
                  <a:ext cx="396949" cy="6979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6B9129B-3F2E-4B1A-8B17-E555B7D8CFC8}"/>
                  </a:ext>
                </a:extLst>
              </p:cNvPr>
              <p:cNvSpPr txBox="1"/>
              <p:nvPr/>
            </p:nvSpPr>
            <p:spPr>
              <a:xfrm>
                <a:off x="5621513" y="4081976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421AB335-D91F-4862-B2CB-0FBAEF584E11}"/>
                  </a:ext>
                </a:extLst>
              </p:cNvPr>
              <p:cNvSpPr txBox="1"/>
              <p:nvPr/>
            </p:nvSpPr>
            <p:spPr>
              <a:xfrm>
                <a:off x="6901756" y="5427658"/>
                <a:ext cx="11611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 (Å</a:t>
                </a:r>
                <a:r>
                  <a:rPr lang="en-US" sz="2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24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983624" y="1640004"/>
                <a:ext cx="10156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x </a:t>
                </a: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7250781" y="1661026"/>
                <a:ext cx="300337" cy="30033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C9B90D4-1444-43D8-911C-43AB1687F794}"/>
                  </a:ext>
                </a:extLst>
              </p:cNvPr>
              <p:cNvSpPr txBox="1"/>
              <p:nvPr/>
            </p:nvSpPr>
            <p:spPr>
              <a:xfrm>
                <a:off x="6877144" y="888622"/>
                <a:ext cx="11352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Shape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04D753B-82D9-4913-A34D-5DB668226944}"/>
                  </a:ext>
                </a:extLst>
              </p:cNvPr>
              <p:cNvSpPr txBox="1"/>
              <p:nvPr/>
            </p:nvSpPr>
            <p:spPr>
              <a:xfrm>
                <a:off x="6882894" y="2208700"/>
                <a:ext cx="11897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intra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particle’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4A21D547-22C3-4511-8142-49249FB69B4E}"/>
                  </a:ext>
                </a:extLst>
              </p:cNvPr>
              <p:cNvSpPr txBox="1"/>
              <p:nvPr/>
            </p:nvSpPr>
            <p:spPr>
              <a:xfrm>
                <a:off x="7080962" y="2429612"/>
                <a:ext cx="7328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inside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’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909306" y="3366757"/>
                  <a:ext cx="19428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</m:oMath>
                    </m:oMathPara>
                  </a14:m>
                  <a:endParaRPr lang="en-US" sz="3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9306" y="3366757"/>
                  <a:ext cx="1942898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5912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41401" y="2606151"/>
                <a:ext cx="9706119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6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6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6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 ~ </m:t>
                      </m:r>
                      <m:r>
                        <a:rPr lang="el-GR" sz="6600" i="1" dirty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m:rPr>
                          <m:sty m:val="p"/>
                        </m:rPr>
                        <a:rPr lang="el-GR" sz="6600" i="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6600" i="1" baseline="30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r>
                        <a:rPr lang="en-US" sz="6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6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401" y="2606151"/>
                <a:ext cx="9706119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1E583FD7-CAF7-490E-97A3-CB619E35961D}"/>
              </a:ext>
            </a:extLst>
          </p:cNvPr>
          <p:cNvGrpSpPr/>
          <p:nvPr/>
        </p:nvGrpSpPr>
        <p:grpSpPr>
          <a:xfrm>
            <a:off x="1130862" y="693943"/>
            <a:ext cx="10397628" cy="1690770"/>
            <a:chOff x="1130862" y="693943"/>
            <a:chExt cx="10397628" cy="1690770"/>
          </a:xfrm>
        </p:grpSpPr>
        <p:sp>
          <p:nvSpPr>
            <p:cNvPr id="5" name="TextBox 4"/>
            <p:cNvSpPr txBox="1"/>
            <p:nvPr/>
          </p:nvSpPr>
          <p:spPr>
            <a:xfrm>
              <a:off x="1130862" y="1553716"/>
              <a:ext cx="17753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scattering intensity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0922F6-BBE1-4A2D-8C00-33BC466583BB}"/>
                </a:ext>
              </a:extLst>
            </p:cNvPr>
            <p:cNvSpPr txBox="1"/>
            <p:nvPr/>
          </p:nvSpPr>
          <p:spPr>
            <a:xfrm>
              <a:off x="9001964" y="693943"/>
              <a:ext cx="25265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incoherent</a:t>
              </a:r>
            </a:p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scattering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509F8EC-EC41-42F1-9DA1-72A5585C2729}"/>
                </a:ext>
              </a:extLst>
            </p:cNvPr>
            <p:cNvSpPr txBox="1"/>
            <p:nvPr/>
          </p:nvSpPr>
          <p:spPr>
            <a:xfrm>
              <a:off x="4959371" y="693943"/>
              <a:ext cx="25265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coherent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scattering</a:t>
              </a:r>
            </a:p>
          </p:txBody>
        </p: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20507C13-95C7-438E-986E-1E35DEBBC4CB}"/>
                </a:ext>
              </a:extLst>
            </p:cNvPr>
            <p:cNvSpPr/>
            <p:nvPr/>
          </p:nvSpPr>
          <p:spPr>
            <a:xfrm rot="16200000">
              <a:off x="5970554" y="-358669"/>
              <a:ext cx="504160" cy="4817403"/>
            </a:xfrm>
            <a:prstGeom prst="rightBrace">
              <a:avLst>
                <a:gd name="adj1" fmla="val 66541"/>
                <a:gd name="adj2" fmla="val 50000"/>
              </a:avLst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B69DE178-7696-467E-AFA2-1CA5344B42EB}"/>
                </a:ext>
              </a:extLst>
            </p:cNvPr>
            <p:cNvSpPr/>
            <p:nvPr/>
          </p:nvSpPr>
          <p:spPr>
            <a:xfrm rot="16200000">
              <a:off x="10013147" y="1353668"/>
              <a:ext cx="504160" cy="1392730"/>
            </a:xfrm>
            <a:prstGeom prst="rightBrace">
              <a:avLst>
                <a:gd name="adj1" fmla="val 66541"/>
                <a:gd name="adj2" fmla="val 50000"/>
              </a:avLst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CBC4C6-5BA9-4A6A-9EBA-CBE1FF93F6F4}"/>
              </a:ext>
            </a:extLst>
          </p:cNvPr>
          <p:cNvGrpSpPr/>
          <p:nvPr/>
        </p:nvGrpSpPr>
        <p:grpSpPr>
          <a:xfrm>
            <a:off x="781308" y="3565275"/>
            <a:ext cx="10595186" cy="2043712"/>
            <a:chOff x="781308" y="3565275"/>
            <a:chExt cx="10595186" cy="204371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BF4A49-A200-4778-9E0B-F8115F6D2B9D}"/>
                </a:ext>
              </a:extLst>
            </p:cNvPr>
            <p:cNvGrpSpPr/>
            <p:nvPr/>
          </p:nvGrpSpPr>
          <p:grpSpPr>
            <a:xfrm>
              <a:off x="781308" y="3669040"/>
              <a:ext cx="2955429" cy="1939947"/>
              <a:chOff x="1143258" y="3669040"/>
              <a:chExt cx="2955429" cy="1939947"/>
            </a:xfrm>
          </p:grpSpPr>
          <p:cxnSp>
            <p:nvCxnSpPr>
              <p:cNvPr id="8" name="Straight Arrow Connector 7"/>
              <p:cNvCxnSpPr>
                <a:cxnSpLocks/>
              </p:cNvCxnSpPr>
              <p:nvPr/>
            </p:nvCxnSpPr>
            <p:spPr>
              <a:xfrm flipV="1">
                <a:off x="2546966" y="3669040"/>
                <a:ext cx="1551721" cy="652882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143258" y="4408658"/>
                <a:ext cx="23299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particle volume fraction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52C6D65-6F9F-4D7A-8621-272617224627}"/>
                </a:ext>
              </a:extLst>
            </p:cNvPr>
            <p:cNvGrpSpPr/>
            <p:nvPr/>
          </p:nvGrpSpPr>
          <p:grpSpPr>
            <a:xfrm>
              <a:off x="3111270" y="3646728"/>
              <a:ext cx="2897225" cy="1601239"/>
              <a:chOff x="3473220" y="3646728"/>
              <a:chExt cx="2897225" cy="1601239"/>
            </a:xfrm>
          </p:grpSpPr>
          <p:cxnSp>
            <p:nvCxnSpPr>
              <p:cNvPr id="17" name="Straight Arrow Connector 16"/>
              <p:cNvCxnSpPr>
                <a:cxnSpLocks/>
              </p:cNvCxnSpPr>
              <p:nvPr/>
            </p:nvCxnSpPr>
            <p:spPr>
              <a:xfrm flipV="1">
                <a:off x="4507871" y="3646728"/>
                <a:ext cx="561827" cy="652884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3473220" y="4416970"/>
                <a:ext cx="2897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scattering length density contrast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B9B44B5-4DD1-4301-9E42-DDA19B9790C1}"/>
                </a:ext>
              </a:extLst>
            </p:cNvPr>
            <p:cNvGrpSpPr/>
            <p:nvPr/>
          </p:nvGrpSpPr>
          <p:grpSpPr>
            <a:xfrm>
              <a:off x="5732078" y="3565275"/>
              <a:ext cx="2034069" cy="1661376"/>
              <a:chOff x="6094028" y="3565275"/>
              <a:chExt cx="2034069" cy="1661376"/>
            </a:xfrm>
          </p:grpSpPr>
          <p:cxnSp>
            <p:nvCxnSpPr>
              <p:cNvPr id="22" name="Straight Arrow Connector 21"/>
              <p:cNvCxnSpPr>
                <a:cxnSpLocks/>
              </p:cNvCxnSpPr>
              <p:nvPr/>
            </p:nvCxnSpPr>
            <p:spPr>
              <a:xfrm flipH="1" flipV="1">
                <a:off x="6257004" y="3565275"/>
                <a:ext cx="435916" cy="78580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6094028" y="4395654"/>
                <a:ext cx="203406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 </a:t>
                </a:r>
              </a:p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factor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78725BF-0D64-4876-9C11-5939FA6663C7}"/>
                </a:ext>
              </a:extLst>
            </p:cNvPr>
            <p:cNvGrpSpPr/>
            <p:nvPr/>
          </p:nvGrpSpPr>
          <p:grpSpPr>
            <a:xfrm>
              <a:off x="6934749" y="3598059"/>
              <a:ext cx="4441745" cy="1612797"/>
              <a:chOff x="7516372" y="3598059"/>
              <a:chExt cx="4441745" cy="1612797"/>
            </a:xfrm>
          </p:grpSpPr>
          <p:cxnSp>
            <p:nvCxnSpPr>
              <p:cNvPr id="32" name="Straight Arrow Connector 31"/>
              <p:cNvCxnSpPr>
                <a:cxnSpLocks/>
              </p:cNvCxnSpPr>
              <p:nvPr/>
            </p:nvCxnSpPr>
            <p:spPr>
              <a:xfrm flipH="1" flipV="1">
                <a:off x="8174218" y="3598059"/>
                <a:ext cx="487706" cy="753024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7516372" y="4379859"/>
                <a:ext cx="252652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structure </a:t>
                </a:r>
              </a:p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factor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256900F-6B40-4CBB-A652-F8566102325B}"/>
                  </a:ext>
                </a:extLst>
              </p:cNvPr>
              <p:cNvSpPr txBox="1"/>
              <p:nvPr/>
            </p:nvSpPr>
            <p:spPr>
              <a:xfrm>
                <a:off x="9431591" y="4395654"/>
                <a:ext cx="25265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background</a:t>
                </a: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47E3CE7-FF45-436C-BE43-4F50A969BB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76427" y="3669038"/>
              <a:ext cx="88800" cy="682045"/>
            </a:xfrm>
            <a:prstGeom prst="straightConnector1">
              <a:avLst/>
            </a:prstGeom>
            <a:ln w="508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3BE7672-8210-6AE5-F303-9682D434A677}"/>
              </a:ext>
            </a:extLst>
          </p:cNvPr>
          <p:cNvSpPr txBox="1"/>
          <p:nvPr/>
        </p:nvSpPr>
        <p:spPr>
          <a:xfrm>
            <a:off x="1286933" y="5985933"/>
            <a:ext cx="659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*Useful primarily in simpler colloidal or nanoparticle systems</a:t>
            </a:r>
          </a:p>
        </p:txBody>
      </p:sp>
    </p:spTree>
    <p:extLst>
      <p:ext uri="{BB962C8B-B14F-4D97-AF65-F5344CB8AC3E}">
        <p14:creationId xmlns:p14="http://schemas.microsoft.com/office/powerpoint/2010/main" val="428169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2635681" y="1644379"/>
            <a:ext cx="6920637" cy="3569242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0" dirty="0"/>
              <a:t>What is </a:t>
            </a:r>
            <a:r>
              <a:rPr lang="en-US" sz="6000" dirty="0"/>
              <a:t>scattering?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at</a:t>
            </a:r>
            <a:r>
              <a:rPr lang="en-US" sz="6000" dirty="0"/>
              <a:t> </a:t>
            </a:r>
            <a:r>
              <a:rPr lang="en-US" sz="6000" u="sng" dirty="0"/>
              <a:t>small-angle</a:t>
            </a:r>
            <a:r>
              <a:rPr lang="en-US" sz="6000" dirty="0"/>
              <a:t>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use </a:t>
            </a:r>
            <a:r>
              <a:rPr lang="en-US" sz="6000" dirty="0"/>
              <a:t>neutrons?</a:t>
            </a:r>
          </a:p>
        </p:txBody>
      </p:sp>
    </p:spTree>
    <p:extLst>
      <p:ext uri="{BB962C8B-B14F-4D97-AF65-F5344CB8AC3E}">
        <p14:creationId xmlns:p14="http://schemas.microsoft.com/office/powerpoint/2010/main" val="2530438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000282-15FC-4479-BAE0-4D058BDE1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68" y="1522273"/>
            <a:ext cx="10326463" cy="4402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312595" y="643467"/>
            <a:ext cx="1172885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“Seeing” collections of atoms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7D0925-23FE-4A3A-AB6A-3ACAB9FD620D}"/>
              </a:ext>
            </a:extLst>
          </p:cNvPr>
          <p:cNvSpPr txBox="1"/>
          <p:nvPr/>
        </p:nvSpPr>
        <p:spPr>
          <a:xfrm>
            <a:off x="1213516" y="5925204"/>
            <a:ext cx="2318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tantia" panose="02030602050306030303" pitchFamily="18" charset="0"/>
              </a:rPr>
              <a:t>www.wichlab.com/research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71BBF4-06F5-4D78-B665-FB916E778B11}"/>
              </a:ext>
            </a:extLst>
          </p:cNvPr>
          <p:cNvGrpSpPr/>
          <p:nvPr/>
        </p:nvGrpSpPr>
        <p:grpSpPr>
          <a:xfrm>
            <a:off x="2705100" y="3705342"/>
            <a:ext cx="3900417" cy="369332"/>
            <a:chOff x="2705100" y="3705342"/>
            <a:chExt cx="3900417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5A6D03-F685-478A-8E2A-158D7D1A59C3}"/>
                </a:ext>
              </a:extLst>
            </p:cNvPr>
            <p:cNvSpPr txBox="1"/>
            <p:nvPr/>
          </p:nvSpPr>
          <p:spPr>
            <a:xfrm>
              <a:off x="2802997" y="3705342"/>
              <a:ext cx="3789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Typical size from 1 nm to 10 µm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BD2811B-3146-4576-8D03-1636C2EFCB8C}"/>
                </a:ext>
              </a:extLst>
            </p:cNvPr>
            <p:cNvCxnSpPr/>
            <p:nvPr/>
          </p:nvCxnSpPr>
          <p:spPr>
            <a:xfrm>
              <a:off x="2705100" y="3705342"/>
              <a:ext cx="3900417" cy="0"/>
            </a:xfrm>
            <a:prstGeom prst="line">
              <a:avLst/>
            </a:prstGeom>
            <a:ln w="984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090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>
            <a:extLst>
              <a:ext uri="{FF2B5EF4-FFF2-40B4-BE49-F238E27FC236}">
                <a16:creationId xmlns:a16="http://schemas.microsoft.com/office/drawing/2014/main" id="{C10BD777-F73C-4E0C-8555-97192518BC59}"/>
              </a:ext>
            </a:extLst>
          </p:cNvPr>
          <p:cNvSpPr/>
          <p:nvPr/>
        </p:nvSpPr>
        <p:spPr>
          <a:xfrm>
            <a:off x="5686983" y="3366587"/>
            <a:ext cx="154276" cy="1542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55523" y="643467"/>
            <a:ext cx="9517438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Small-angle scattering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66A77D3-9609-492F-8AC3-7A9D5CD47147}"/>
              </a:ext>
            </a:extLst>
          </p:cNvPr>
          <p:cNvCxnSpPr/>
          <p:nvPr/>
        </p:nvCxnSpPr>
        <p:spPr>
          <a:xfrm>
            <a:off x="115062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4A5D8D-5D5F-42E0-A10C-88D115947B27}"/>
              </a:ext>
            </a:extLst>
          </p:cNvPr>
          <p:cNvCxnSpPr/>
          <p:nvPr/>
        </p:nvCxnSpPr>
        <p:spPr>
          <a:xfrm>
            <a:off x="162814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7F3066-0FC0-448E-8860-51C915931BBB}"/>
              </a:ext>
            </a:extLst>
          </p:cNvPr>
          <p:cNvCxnSpPr/>
          <p:nvPr/>
        </p:nvCxnSpPr>
        <p:spPr>
          <a:xfrm>
            <a:off x="210566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FEAB09-A980-4438-9731-2D41678E6677}"/>
              </a:ext>
            </a:extLst>
          </p:cNvPr>
          <p:cNvCxnSpPr/>
          <p:nvPr/>
        </p:nvCxnSpPr>
        <p:spPr>
          <a:xfrm>
            <a:off x="2583180" y="2165584"/>
            <a:ext cx="0" cy="26822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A9B68E00-B121-4C2E-A3F3-0EB3CEC73E22}"/>
              </a:ext>
            </a:extLst>
          </p:cNvPr>
          <p:cNvSpPr/>
          <p:nvPr/>
        </p:nvSpPr>
        <p:spPr>
          <a:xfrm>
            <a:off x="5215081" y="2895024"/>
            <a:ext cx="1089660" cy="1089660"/>
          </a:xfrm>
          <a:prstGeom prst="ellipse">
            <a:avLst/>
          </a:prstGeom>
          <a:noFill/>
          <a:ln w="76200">
            <a:solidFill>
              <a:srgbClr val="00B0F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A4B38D-B6F4-4189-9CDF-680FB25FB459}"/>
              </a:ext>
            </a:extLst>
          </p:cNvPr>
          <p:cNvSpPr/>
          <p:nvPr/>
        </p:nvSpPr>
        <p:spPr>
          <a:xfrm>
            <a:off x="4861560" y="2541503"/>
            <a:ext cx="1796702" cy="1796702"/>
          </a:xfrm>
          <a:prstGeom prst="ellipse">
            <a:avLst/>
          </a:prstGeom>
          <a:noFill/>
          <a:ln w="76200">
            <a:solidFill>
              <a:srgbClr val="00B0F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C59D15-68CF-4999-8B13-418EEC3A9EA2}"/>
              </a:ext>
            </a:extLst>
          </p:cNvPr>
          <p:cNvSpPr/>
          <p:nvPr/>
        </p:nvSpPr>
        <p:spPr>
          <a:xfrm>
            <a:off x="4524420" y="2204363"/>
            <a:ext cx="2470983" cy="2470983"/>
          </a:xfrm>
          <a:prstGeom prst="ellipse">
            <a:avLst/>
          </a:prstGeom>
          <a:noFill/>
          <a:ln w="76200">
            <a:solidFill>
              <a:srgbClr val="00B0F0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E9CF2D-274A-47D6-A28A-2C8EBFEE73BD}"/>
              </a:ext>
            </a:extLst>
          </p:cNvPr>
          <p:cNvCxnSpPr>
            <a:cxnSpLocks/>
          </p:cNvCxnSpPr>
          <p:nvPr/>
        </p:nvCxnSpPr>
        <p:spPr>
          <a:xfrm>
            <a:off x="610485" y="3439855"/>
            <a:ext cx="51646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8C367F-7337-49A6-A73C-64FCEA74B674}"/>
              </a:ext>
            </a:extLst>
          </p:cNvPr>
          <p:cNvCxnSpPr/>
          <p:nvPr/>
        </p:nvCxnSpPr>
        <p:spPr>
          <a:xfrm>
            <a:off x="693420" y="2165584"/>
            <a:ext cx="0" cy="2682240"/>
          </a:xfrm>
          <a:prstGeom prst="line">
            <a:avLst/>
          </a:prstGeom>
          <a:ln w="76200">
            <a:solidFill>
              <a:srgbClr val="FF0000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C3BF34C-0900-46E0-BC2D-F0B1C994BC72}"/>
              </a:ext>
            </a:extLst>
          </p:cNvPr>
          <p:cNvSpPr txBox="1"/>
          <p:nvPr/>
        </p:nvSpPr>
        <p:spPr>
          <a:xfrm>
            <a:off x="3369102" y="2794012"/>
            <a:ext cx="49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</a:t>
            </a:r>
            <a:r>
              <a:rPr lang="en-US" sz="3200" b="1" baseline="-25000" dirty="0" err="1">
                <a:solidFill>
                  <a:srgbClr val="FF0000"/>
                </a:solidFill>
              </a:rPr>
              <a:t>i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9D03D41-B405-40DF-A327-CE77D133D32A}"/>
              </a:ext>
            </a:extLst>
          </p:cNvPr>
          <p:cNvCxnSpPr>
            <a:cxnSpLocks/>
          </p:cNvCxnSpPr>
          <p:nvPr/>
        </p:nvCxnSpPr>
        <p:spPr>
          <a:xfrm>
            <a:off x="11205491" y="2165584"/>
            <a:ext cx="0" cy="26822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6AAA4AA-2781-458C-A36D-E53DAA2AC5A5}"/>
              </a:ext>
            </a:extLst>
          </p:cNvPr>
          <p:cNvSpPr txBox="1"/>
          <p:nvPr/>
        </p:nvSpPr>
        <p:spPr>
          <a:xfrm>
            <a:off x="8122508" y="3641616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transmitted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5FE1816-652C-41CE-B963-0F9BD9E72957}"/>
              </a:ext>
            </a:extLst>
          </p:cNvPr>
          <p:cNvCxnSpPr>
            <a:cxnSpLocks/>
          </p:cNvCxnSpPr>
          <p:nvPr/>
        </p:nvCxnSpPr>
        <p:spPr>
          <a:xfrm>
            <a:off x="5804604" y="3439855"/>
            <a:ext cx="51646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754B96C-5049-4013-AA56-1DA22B9FE534}"/>
              </a:ext>
            </a:extLst>
          </p:cNvPr>
          <p:cNvCxnSpPr>
            <a:cxnSpLocks/>
          </p:cNvCxnSpPr>
          <p:nvPr/>
        </p:nvCxnSpPr>
        <p:spPr>
          <a:xfrm rot="-600000">
            <a:off x="5741086" y="2975835"/>
            <a:ext cx="516466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B670407-A3A9-47E7-8119-47B1B748AF49}"/>
              </a:ext>
            </a:extLst>
          </p:cNvPr>
          <p:cNvSpPr txBox="1"/>
          <p:nvPr/>
        </p:nvSpPr>
        <p:spPr>
          <a:xfrm>
            <a:off x="6510383" y="2150284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scattered</a:t>
            </a:r>
            <a:endParaRPr lang="en-US" baseline="-25000" dirty="0">
              <a:solidFill>
                <a:srgbClr val="00B0F0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9E669CE-8857-42FF-BCE3-1FD21DAECB61}"/>
              </a:ext>
            </a:extLst>
          </p:cNvPr>
          <p:cNvCxnSpPr>
            <a:cxnSpLocks/>
          </p:cNvCxnSpPr>
          <p:nvPr/>
        </p:nvCxnSpPr>
        <p:spPr>
          <a:xfrm flipH="1" flipV="1">
            <a:off x="10824543" y="2541503"/>
            <a:ext cx="93328" cy="8567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EDA211F-B6E5-4407-BFC2-25AB7661AB25}"/>
                  </a:ext>
                </a:extLst>
              </p:cNvPr>
              <p:cNvSpPr txBox="1"/>
              <p:nvPr/>
            </p:nvSpPr>
            <p:spPr>
              <a:xfrm>
                <a:off x="7819529" y="2593316"/>
                <a:ext cx="540533" cy="814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baseline="-25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en-US" sz="4800" b="1" baseline="-25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EDA211F-B6E5-4407-BFC2-25AB7661A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529" y="2593316"/>
                <a:ext cx="540533" cy="81400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6387136C-6013-495E-9EB2-E061324C2090}"/>
              </a:ext>
            </a:extLst>
          </p:cNvPr>
          <p:cNvSpPr txBox="1"/>
          <p:nvPr/>
        </p:nvSpPr>
        <p:spPr>
          <a:xfrm>
            <a:off x="8295825" y="1940470"/>
            <a:ext cx="574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</a:rPr>
              <a:t>k</a:t>
            </a:r>
            <a:r>
              <a:rPr lang="en-US" sz="3200" b="1" baseline="-25000" dirty="0" err="1">
                <a:solidFill>
                  <a:srgbClr val="00B0F0"/>
                </a:solidFill>
              </a:rPr>
              <a:t>s</a:t>
            </a:r>
            <a:endParaRPr lang="en-US" sz="3200" b="1" baseline="-25000" dirty="0">
              <a:solidFill>
                <a:srgbClr val="00B0F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72FA788-C802-41C2-B515-8A8AD61BE570}"/>
              </a:ext>
            </a:extLst>
          </p:cNvPr>
          <p:cNvSpPr txBox="1"/>
          <p:nvPr/>
        </p:nvSpPr>
        <p:spPr>
          <a:xfrm>
            <a:off x="10417439" y="2693471"/>
            <a:ext cx="4411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q</a:t>
            </a:r>
            <a:endParaRPr lang="en-US" sz="3200" b="1" baseline="-25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554A158-88F8-49C0-8BEB-98F63FB1B856}"/>
              </a:ext>
            </a:extLst>
          </p:cNvPr>
          <p:cNvSpPr txBox="1"/>
          <p:nvPr/>
        </p:nvSpPr>
        <p:spPr>
          <a:xfrm>
            <a:off x="11051612" y="1443633"/>
            <a:ext cx="827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I(</a:t>
            </a:r>
            <a:r>
              <a:rPr lang="en-US" sz="3200" b="1" dirty="0"/>
              <a:t>q</a:t>
            </a:r>
            <a:r>
              <a:rPr lang="en-US" sz="3200" dirty="0"/>
              <a:t>)</a:t>
            </a:r>
            <a:endParaRPr lang="en-US" sz="3200" baseline="-250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C9B6918-448B-4C80-BF49-B45BE6A57C19}"/>
              </a:ext>
            </a:extLst>
          </p:cNvPr>
          <p:cNvSpPr/>
          <p:nvPr/>
        </p:nvSpPr>
        <p:spPr>
          <a:xfrm>
            <a:off x="5686983" y="2997706"/>
            <a:ext cx="154276" cy="15427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36C558-6E23-4F7A-9741-FE1D5F9A8B25}"/>
              </a:ext>
            </a:extLst>
          </p:cNvPr>
          <p:cNvGrpSpPr/>
          <p:nvPr/>
        </p:nvGrpSpPr>
        <p:grpSpPr>
          <a:xfrm>
            <a:off x="2755802" y="1788102"/>
            <a:ext cx="3470108" cy="1040386"/>
            <a:chOff x="2755802" y="1788102"/>
            <a:chExt cx="3470108" cy="10403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55873F9-68D9-4041-A379-2EB313DA9BF7}"/>
                    </a:ext>
                  </a:extLst>
                </p:cNvPr>
                <p:cNvSpPr txBox="1"/>
                <p:nvPr/>
              </p:nvSpPr>
              <p:spPr>
                <a:xfrm>
                  <a:off x="3588714" y="1860338"/>
                  <a:ext cx="2637196" cy="9681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num>
                                  <m:den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55873F9-68D9-4041-A379-2EB313DA9B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8714" y="1860338"/>
                  <a:ext cx="2637196" cy="96815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248398E-4D30-442A-8FF4-C0D0A8E2B195}"/>
                </a:ext>
              </a:extLst>
            </p:cNvPr>
            <p:cNvSpPr txBox="1"/>
            <p:nvPr/>
          </p:nvSpPr>
          <p:spPr>
            <a:xfrm>
              <a:off x="2755802" y="1788102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Bragg condition</a:t>
              </a:r>
              <a:endParaRPr lang="en-US" baseline="-25000" dirty="0">
                <a:solidFill>
                  <a:srgbClr val="00B0F0"/>
                </a:solidFill>
              </a:endParaRP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27779C-0476-4A64-92B1-D7FAAD0C2000}"/>
              </a:ext>
            </a:extLst>
          </p:cNvPr>
          <p:cNvCxnSpPr>
            <a:cxnSpLocks/>
          </p:cNvCxnSpPr>
          <p:nvPr/>
        </p:nvCxnSpPr>
        <p:spPr>
          <a:xfrm rot="-600000">
            <a:off x="5741086" y="2657124"/>
            <a:ext cx="5164667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A63AF30-56EA-4538-8E1F-8548959519A1}"/>
              </a:ext>
            </a:extLst>
          </p:cNvPr>
          <p:cNvCxnSpPr>
            <a:cxnSpLocks/>
          </p:cNvCxnSpPr>
          <p:nvPr/>
        </p:nvCxnSpPr>
        <p:spPr>
          <a:xfrm>
            <a:off x="610485" y="3093537"/>
            <a:ext cx="516466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893FFD7-99B0-4AA4-8133-33E5F3B9EA9C}"/>
                  </a:ext>
                </a:extLst>
              </p:cNvPr>
              <p:cNvSpPr txBox="1"/>
              <p:nvPr/>
            </p:nvSpPr>
            <p:spPr>
              <a:xfrm>
                <a:off x="3192818" y="2988120"/>
                <a:ext cx="60960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893FFD7-99B0-4AA4-8133-33E5F3B9E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2818" y="2988120"/>
                <a:ext cx="60960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ight Brace 42">
            <a:extLst>
              <a:ext uri="{FF2B5EF4-FFF2-40B4-BE49-F238E27FC236}">
                <a16:creationId xmlns:a16="http://schemas.microsoft.com/office/drawing/2014/main" id="{BE98D736-675B-43B2-9FF8-E7C65318859F}"/>
              </a:ext>
            </a:extLst>
          </p:cNvPr>
          <p:cNvSpPr/>
          <p:nvPr/>
        </p:nvSpPr>
        <p:spPr>
          <a:xfrm>
            <a:off x="5866899" y="3074844"/>
            <a:ext cx="104126" cy="343918"/>
          </a:xfrm>
          <a:prstGeom prst="rightBrace">
            <a:avLst>
              <a:gd name="adj1" fmla="val 4403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AE59CC-5CF0-4EDA-A325-2E09162C83FC}"/>
              </a:ext>
            </a:extLst>
          </p:cNvPr>
          <p:cNvGrpSpPr/>
          <p:nvPr/>
        </p:nvGrpSpPr>
        <p:grpSpPr>
          <a:xfrm>
            <a:off x="2224692" y="4583906"/>
            <a:ext cx="1641796" cy="1294394"/>
            <a:chOff x="2224692" y="4583906"/>
            <a:chExt cx="1641796" cy="12943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D829FC5-1AC3-42CE-B632-63CB2CCBAE00}"/>
                    </a:ext>
                  </a:extLst>
                </p:cNvPr>
                <p:cNvSpPr txBox="1"/>
                <p:nvPr/>
              </p:nvSpPr>
              <p:spPr>
                <a:xfrm>
                  <a:off x="2245428" y="4583906"/>
                  <a:ext cx="1252394" cy="8819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≌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D829FC5-1AC3-42CE-B632-63CB2CCBAE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5428" y="4583906"/>
                  <a:ext cx="1252394" cy="88197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806850-ED89-47F0-B0B6-2D2587D9BFE2}"/>
                </a:ext>
              </a:extLst>
            </p:cNvPr>
            <p:cNvSpPr txBox="1"/>
            <p:nvPr/>
          </p:nvSpPr>
          <p:spPr>
            <a:xfrm>
              <a:off x="2224692" y="5508968"/>
              <a:ext cx="16417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nm to 10 µm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497A3F-FE58-4AB0-8AD5-45B767061F5E}"/>
              </a:ext>
            </a:extLst>
          </p:cNvPr>
          <p:cNvGrpSpPr/>
          <p:nvPr/>
        </p:nvGrpSpPr>
        <p:grpSpPr>
          <a:xfrm>
            <a:off x="4618253" y="4540818"/>
            <a:ext cx="2397323" cy="1370882"/>
            <a:chOff x="4618253" y="4540818"/>
            <a:chExt cx="2397323" cy="13708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7E61B5D-C206-4615-A48A-C6BBDF189D8D}"/>
                    </a:ext>
                  </a:extLst>
                </p:cNvPr>
                <p:cNvSpPr txBox="1"/>
                <p:nvPr/>
              </p:nvSpPr>
              <p:spPr>
                <a:xfrm>
                  <a:off x="4618253" y="4540818"/>
                  <a:ext cx="2397323" cy="9681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7E61B5D-C206-4615-A48A-C6BBDF189D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18253" y="4540818"/>
                  <a:ext cx="2397323" cy="96815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A50BFF-7608-4F7F-8B20-AFE1D0542CAB}"/>
                </a:ext>
              </a:extLst>
            </p:cNvPr>
            <p:cNvSpPr txBox="1"/>
            <p:nvPr/>
          </p:nvSpPr>
          <p:spPr>
            <a:xfrm>
              <a:off x="4686758" y="5542368"/>
              <a:ext cx="2308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Å</a:t>
              </a:r>
              <a:r>
                <a:rPr lang="en-US" baseline="30000" dirty="0"/>
                <a:t>-1</a:t>
              </a:r>
              <a:r>
                <a:rPr lang="en-US" dirty="0"/>
                <a:t> to 0.00003 Å</a:t>
              </a:r>
              <a:r>
                <a:rPr lang="en-US" baseline="30000" dirty="0"/>
                <a:t>-1</a:t>
              </a:r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808D0B-02D8-4561-981D-54C848785E7C}"/>
              </a:ext>
            </a:extLst>
          </p:cNvPr>
          <p:cNvGrpSpPr/>
          <p:nvPr/>
        </p:nvGrpSpPr>
        <p:grpSpPr>
          <a:xfrm>
            <a:off x="8181130" y="4609894"/>
            <a:ext cx="1816523" cy="1301806"/>
            <a:chOff x="8181130" y="4609894"/>
            <a:chExt cx="1816523" cy="13018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5472289-401C-4E51-A513-D35C19C3ACD4}"/>
                    </a:ext>
                  </a:extLst>
                </p:cNvPr>
                <p:cNvSpPr txBox="1"/>
                <p:nvPr/>
              </p:nvSpPr>
              <p:spPr>
                <a:xfrm>
                  <a:off x="8414832" y="4609894"/>
                  <a:ext cx="1043619" cy="8154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5472289-401C-4E51-A513-D35C19C3AC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4832" y="4609894"/>
                  <a:ext cx="1043619" cy="81541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D769C52-60A9-42BD-B924-F1468DF61136}"/>
                </a:ext>
              </a:extLst>
            </p:cNvPr>
            <p:cNvSpPr txBox="1"/>
            <p:nvPr/>
          </p:nvSpPr>
          <p:spPr>
            <a:xfrm>
              <a:off x="8181130" y="5542368"/>
              <a:ext cx="181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</a:t>
              </a:r>
              <a:r>
                <a:rPr lang="en-US" dirty="0">
                  <a:sym typeface="Symbol" panose="05050102010706020507" pitchFamily="18" charset="2"/>
                </a:rPr>
                <a:t> </a:t>
              </a:r>
              <a:r>
                <a:rPr lang="en-US" dirty="0"/>
                <a:t>to 0.0006</a:t>
              </a:r>
              <a:r>
                <a:rPr lang="en-US" dirty="0">
                  <a:sym typeface="Symbol" panose="05050102010706020507" pitchFamily="18" charset="2"/>
                </a:rPr>
                <a:t>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194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0A48EBC-32BF-4972-98A8-D9A5668FD403}"/>
              </a:ext>
            </a:extLst>
          </p:cNvPr>
          <p:cNvGrpSpPr/>
          <p:nvPr/>
        </p:nvGrpSpPr>
        <p:grpSpPr>
          <a:xfrm>
            <a:off x="0" y="933782"/>
            <a:ext cx="5122644" cy="4765967"/>
            <a:chOff x="5697393" y="470096"/>
            <a:chExt cx="6173768" cy="574390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5191D4-D9DC-4DCE-90D4-45AF1B4EBF86}"/>
                </a:ext>
              </a:extLst>
            </p:cNvPr>
            <p:cNvGrpSpPr/>
            <p:nvPr/>
          </p:nvGrpSpPr>
          <p:grpSpPr>
            <a:xfrm>
              <a:off x="5697393" y="907060"/>
              <a:ext cx="6173768" cy="5306938"/>
              <a:chOff x="5697393" y="907060"/>
              <a:chExt cx="6173768" cy="530693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969AB98-A7BA-4BFB-A081-8C168EFFA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697393" y="907060"/>
                <a:ext cx="6173768" cy="5306938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EC28C6-5C6D-47F8-8E93-6CB271BBF28D}"/>
                  </a:ext>
                </a:extLst>
              </p:cNvPr>
              <p:cNvSpPr txBox="1"/>
              <p:nvPr/>
            </p:nvSpPr>
            <p:spPr>
              <a:xfrm>
                <a:off x="6486258" y="1410057"/>
                <a:ext cx="3860375" cy="315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/>
                  <a:t>USANS  </a:t>
                </a:r>
                <a:r>
                  <a:rPr lang="en-US" sz="1000" b="1" dirty="0">
                    <a:latin typeface="Symbol" pitchFamily="2" charset="2"/>
                  </a:rPr>
                  <a:t>l</a:t>
                </a:r>
                <a:r>
                  <a:rPr lang="en-US" sz="1000" b="1" dirty="0"/>
                  <a:t> = 2.4 Å, </a:t>
                </a:r>
                <a:r>
                  <a:rPr lang="en-US" sz="1000" b="1" dirty="0">
                    <a:latin typeface="Symbol" pitchFamily="2" charset="2"/>
                  </a:rPr>
                  <a:t>Dl/l = 6%, 0.0006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r>
                  <a:rPr lang="en-US" sz="1000" b="1" dirty="0">
                    <a:latin typeface="Symbol" pitchFamily="2" charset="2"/>
                  </a:rPr>
                  <a:t> &lt; q &lt; 0.06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r>
                  <a:rPr lang="en-US" sz="1000" b="1" dirty="0">
                    <a:latin typeface="Symbol" pitchFamily="2" charset="2"/>
                  </a:rPr>
                  <a:t> </a:t>
                </a:r>
                <a:endParaRPr lang="en-US" sz="1100" b="1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2E52E23-8628-4D0B-8F5A-B8630789FA22}"/>
                  </a:ext>
                </a:extLst>
              </p:cNvPr>
              <p:cNvSpPr/>
              <p:nvPr/>
            </p:nvSpPr>
            <p:spPr>
              <a:xfrm>
                <a:off x="6487180" y="2218790"/>
                <a:ext cx="4845656" cy="315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50" b="1" dirty="0"/>
                  <a:t>vSANS-48m</a:t>
                </a:r>
                <a:r>
                  <a:rPr lang="en-US" sz="1100" b="1" dirty="0"/>
                  <a:t> </a:t>
                </a:r>
                <a:r>
                  <a:rPr lang="en-US" sz="1000" b="1" dirty="0"/>
                  <a:t>4.5 &lt; </a:t>
                </a:r>
                <a:r>
                  <a:rPr lang="en-US" sz="1000" b="1" dirty="0">
                    <a:latin typeface="Symbol" pitchFamily="2" charset="2"/>
                  </a:rPr>
                  <a:t>l</a:t>
                </a:r>
                <a:r>
                  <a:rPr lang="en-US" sz="1000" b="1" dirty="0"/>
                  <a:t> &lt; 20 Å, </a:t>
                </a:r>
                <a:r>
                  <a:rPr lang="en-US" sz="1000" b="1" dirty="0">
                    <a:latin typeface="Symbol" pitchFamily="2" charset="2"/>
                  </a:rPr>
                  <a:t>Dl/l=1% &amp; 12.5%, 0.017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 </a:t>
                </a:r>
                <a:r>
                  <a:rPr lang="en-US" sz="1000" b="1" dirty="0">
                    <a:latin typeface="Symbol" pitchFamily="2" charset="2"/>
                  </a:rPr>
                  <a:t>&lt; q &lt; 30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endParaRPr lang="en-US" sz="1100" b="1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D1B75BF-4875-451D-AEB1-50733A1250B9}"/>
                  </a:ext>
                </a:extLst>
              </p:cNvPr>
              <p:cNvSpPr/>
              <p:nvPr/>
            </p:nvSpPr>
            <p:spPr>
              <a:xfrm>
                <a:off x="6483570" y="3003296"/>
                <a:ext cx="4712354" cy="315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/>
                  <a:t>NG7-30m  </a:t>
                </a:r>
                <a:r>
                  <a:rPr lang="en-US" sz="1000" b="1" dirty="0"/>
                  <a:t>4.5 &lt; </a:t>
                </a:r>
                <a:r>
                  <a:rPr lang="en-US" sz="1000" b="1" dirty="0">
                    <a:latin typeface="Symbol" pitchFamily="2" charset="2"/>
                  </a:rPr>
                  <a:t>l</a:t>
                </a:r>
                <a:r>
                  <a:rPr lang="en-US" sz="1000" b="1" dirty="0"/>
                  <a:t> &lt; 20 Å, 11% &lt; </a:t>
                </a:r>
                <a:r>
                  <a:rPr lang="en-US" sz="1000" b="1" dirty="0">
                    <a:latin typeface="Symbol" pitchFamily="2" charset="2"/>
                  </a:rPr>
                  <a:t>Dl/l &lt; 25%, 0.056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r>
                  <a:rPr lang="en-US" sz="1000" b="1" dirty="0">
                    <a:latin typeface="Symbol" pitchFamily="2" charset="2"/>
                  </a:rPr>
                  <a:t> &lt; q &lt; 30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endParaRPr lang="en-US" sz="1100" b="1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308B8DE-E16C-4BD8-B3C1-ACC7E3676D06}"/>
                  </a:ext>
                </a:extLst>
              </p:cNvPr>
              <p:cNvSpPr/>
              <p:nvPr/>
            </p:nvSpPr>
            <p:spPr>
              <a:xfrm>
                <a:off x="6470871" y="3812028"/>
                <a:ext cx="4733605" cy="315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/>
                  <a:t>NGB-30m  </a:t>
                </a:r>
                <a:r>
                  <a:rPr lang="en-US" sz="1000" b="1" dirty="0"/>
                  <a:t>3.0 &lt; </a:t>
                </a:r>
                <a:r>
                  <a:rPr lang="en-US" sz="1000" b="1" dirty="0">
                    <a:latin typeface="Symbol" pitchFamily="2" charset="2"/>
                  </a:rPr>
                  <a:t>l</a:t>
                </a:r>
                <a:r>
                  <a:rPr lang="en-US" sz="1000" b="1" dirty="0"/>
                  <a:t> &lt; 20 Å, 11% &lt; </a:t>
                </a:r>
                <a:r>
                  <a:rPr lang="en-US" sz="1000" b="1" dirty="0">
                    <a:latin typeface="Symbol" pitchFamily="2" charset="2"/>
                  </a:rPr>
                  <a:t>Dl/l &lt; 25%,</a:t>
                </a:r>
                <a:r>
                  <a:rPr lang="en-US" sz="800" b="1" dirty="0">
                    <a:latin typeface="Symbol" pitchFamily="2" charset="2"/>
                  </a:rPr>
                  <a:t> </a:t>
                </a:r>
                <a:r>
                  <a:rPr lang="en-US" sz="1000" b="1" dirty="0">
                    <a:latin typeface="Symbol" pitchFamily="2" charset="2"/>
                  </a:rPr>
                  <a:t>0.065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r>
                  <a:rPr lang="en-US" sz="1000" b="1" dirty="0">
                    <a:latin typeface="Symbol" pitchFamily="2" charset="2"/>
                  </a:rPr>
                  <a:t> &lt; q &lt; 24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endParaRPr lang="en-US" sz="1100" b="1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F5F5403-E796-46E9-9527-81C311C72E18}"/>
                  </a:ext>
                </a:extLst>
              </p:cNvPr>
              <p:cNvSpPr/>
              <p:nvPr/>
            </p:nvSpPr>
            <p:spPr>
              <a:xfrm>
                <a:off x="6463398" y="4596534"/>
                <a:ext cx="4820541" cy="3152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b="1" dirty="0"/>
                  <a:t>nSOFT-10m  </a:t>
                </a:r>
                <a:r>
                  <a:rPr lang="en-US" sz="1000" b="1" dirty="0"/>
                  <a:t>3.0 &lt; </a:t>
                </a:r>
                <a:r>
                  <a:rPr lang="en-US" sz="1000" b="1" dirty="0">
                    <a:latin typeface="Symbol" pitchFamily="2" charset="2"/>
                  </a:rPr>
                  <a:t>l</a:t>
                </a:r>
                <a:r>
                  <a:rPr lang="en-US" sz="1000" b="1" dirty="0"/>
                  <a:t> &lt; 20 Å, 11% &lt; </a:t>
                </a:r>
                <a:r>
                  <a:rPr lang="en-US" sz="1000" b="1" dirty="0">
                    <a:latin typeface="Symbol" pitchFamily="2" charset="2"/>
                  </a:rPr>
                  <a:t>Dl/l &lt; 25%, 0.17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 </a:t>
                </a:r>
                <a:r>
                  <a:rPr lang="en-US" sz="1000" b="1" dirty="0">
                    <a:latin typeface="Symbol" pitchFamily="2" charset="2"/>
                  </a:rPr>
                  <a:t>&lt; q &lt; 30</a:t>
                </a:r>
                <a:r>
                  <a:rPr lang="en-US" sz="1000" b="1" dirty="0">
                    <a:latin typeface="Symbol" pitchFamily="2" charset="2"/>
                    <a:sym typeface="Symbol" panose="05050102010706020507" pitchFamily="18" charset="2"/>
                  </a:rPr>
                  <a:t> </a:t>
                </a:r>
                <a:endParaRPr lang="en-US" sz="1000" b="1" dirty="0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DE1037-C783-45AA-A822-5F5F11F6FF69}"/>
                </a:ext>
              </a:extLst>
            </p:cNvPr>
            <p:cNvSpPr txBox="1"/>
            <p:nvPr/>
          </p:nvSpPr>
          <p:spPr>
            <a:xfrm>
              <a:off x="8431337" y="470096"/>
              <a:ext cx="1124768" cy="3709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D = 2π/q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974D91-370F-4C5D-A90F-F78A096C6CBD}"/>
                </a:ext>
              </a:extLst>
            </p:cNvPr>
            <p:cNvSpPr txBox="1"/>
            <p:nvPr/>
          </p:nvSpPr>
          <p:spPr>
            <a:xfrm>
              <a:off x="7130512" y="820045"/>
              <a:ext cx="4018792" cy="278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6 µm               0.6 µm            600 Å             60 Å                6 Å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44154-85DE-433A-A2A9-27A1CC5C09B8}"/>
              </a:ext>
            </a:extLst>
          </p:cNvPr>
          <p:cNvGrpSpPr/>
          <p:nvPr/>
        </p:nvGrpSpPr>
        <p:grpSpPr>
          <a:xfrm>
            <a:off x="5122644" y="1014037"/>
            <a:ext cx="6669666" cy="4518934"/>
            <a:chOff x="137260" y="1014037"/>
            <a:chExt cx="6669666" cy="45189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30240E-95EF-4971-86BA-691C4263E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137260" y="1296350"/>
              <a:ext cx="6669666" cy="384895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C5FE5C-367B-4ADF-B70D-A3FA3949C557}"/>
                </a:ext>
              </a:extLst>
            </p:cNvPr>
            <p:cNvSpPr txBox="1"/>
            <p:nvPr/>
          </p:nvSpPr>
          <p:spPr>
            <a:xfrm>
              <a:off x="2806472" y="5194417"/>
              <a:ext cx="606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80 m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F85ED46-8943-46C4-8FD8-379A7BA5F2C0}"/>
                </a:ext>
              </a:extLst>
            </p:cNvPr>
            <p:cNvCxnSpPr/>
            <p:nvPr/>
          </p:nvCxnSpPr>
          <p:spPr>
            <a:xfrm>
              <a:off x="3582249" y="5340587"/>
              <a:ext cx="312577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5C223FD-C6F0-4055-8C5E-FD12318798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190" y="5340587"/>
              <a:ext cx="243860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936DBD4-635D-4B56-B7AC-423F0D06A29D}"/>
                </a:ext>
              </a:extLst>
            </p:cNvPr>
            <p:cNvCxnSpPr>
              <a:cxnSpLocks/>
            </p:cNvCxnSpPr>
            <p:nvPr/>
          </p:nvCxnSpPr>
          <p:spPr>
            <a:xfrm>
              <a:off x="1169289" y="4170425"/>
              <a:ext cx="5538732" cy="682941"/>
            </a:xfrm>
            <a:prstGeom prst="line">
              <a:avLst/>
            </a:prstGeom>
            <a:ln w="889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BB4A0D8-56B6-4AAD-B70F-8CA9F89D7A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289" y="3297299"/>
              <a:ext cx="5538732" cy="824012"/>
            </a:xfrm>
            <a:prstGeom prst="line">
              <a:avLst/>
            </a:prstGeom>
            <a:ln w="88900">
              <a:solidFill>
                <a:srgbClr val="00B05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A390D8F-1C89-4B1E-9D7F-3E8101462E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6143" y="1454982"/>
              <a:ext cx="5201797" cy="2602082"/>
            </a:xfrm>
            <a:prstGeom prst="line">
              <a:avLst/>
            </a:prstGeom>
            <a:ln w="88900">
              <a:solidFill>
                <a:srgbClr val="7030A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11B1183-553C-4A5D-89CE-8BB827D72395}"/>
                </a:ext>
              </a:extLst>
            </p:cNvPr>
            <p:cNvCxnSpPr>
              <a:cxnSpLocks/>
            </p:cNvCxnSpPr>
            <p:nvPr/>
          </p:nvCxnSpPr>
          <p:spPr>
            <a:xfrm>
              <a:off x="1169289" y="4218518"/>
              <a:ext cx="340347" cy="161877"/>
            </a:xfrm>
            <a:prstGeom prst="line">
              <a:avLst/>
            </a:prstGeom>
            <a:ln w="889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CB1F63A-1CA7-457E-B555-F82BCEFD94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6143" y="1875377"/>
              <a:ext cx="3920540" cy="2181687"/>
            </a:xfrm>
            <a:prstGeom prst="line">
              <a:avLst/>
            </a:prstGeom>
            <a:ln w="88900">
              <a:solidFill>
                <a:srgbClr val="FFC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1CE607A-DA2A-45BA-A6F6-E4A630A70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12" y="1014037"/>
              <a:ext cx="3197037" cy="159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5085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14AFDC-EF3D-4520-BBE9-D20EE1D0C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" t="15135"/>
          <a:stretch/>
        </p:blipFill>
        <p:spPr>
          <a:xfrm>
            <a:off x="0" y="-1"/>
            <a:ext cx="12191999" cy="6881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04FF45-9F32-4F70-9323-F6EBB6A56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4" y="5686610"/>
            <a:ext cx="1902991" cy="948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43C970-BB27-4297-9EA0-246418A17029}"/>
              </a:ext>
            </a:extLst>
          </p:cNvPr>
          <p:cNvSpPr txBox="1"/>
          <p:nvPr/>
        </p:nvSpPr>
        <p:spPr>
          <a:xfrm>
            <a:off x="8747822" y="3524673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NG3</a:t>
            </a:r>
          </a:p>
          <a:p>
            <a:r>
              <a:rPr lang="en-US" b="1" dirty="0">
                <a:solidFill>
                  <a:schemeClr val="bg1"/>
                </a:solidFill>
              </a:rPr>
              <a:t>VSANS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15D93B-E9E8-4E08-930E-FF5B6AE99C89}"/>
              </a:ext>
            </a:extLst>
          </p:cNvPr>
          <p:cNvCxnSpPr>
            <a:cxnSpLocks/>
          </p:cNvCxnSpPr>
          <p:nvPr/>
        </p:nvCxnSpPr>
        <p:spPr>
          <a:xfrm>
            <a:off x="6146531" y="403565"/>
            <a:ext cx="2687714" cy="3006946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1A1313-3DD2-44EE-AE5F-09525B97C697}"/>
              </a:ext>
            </a:extLst>
          </p:cNvPr>
          <p:cNvCxnSpPr>
            <a:cxnSpLocks/>
          </p:cNvCxnSpPr>
          <p:nvPr/>
        </p:nvCxnSpPr>
        <p:spPr>
          <a:xfrm flipH="1">
            <a:off x="206214" y="473839"/>
            <a:ext cx="5013181" cy="3956050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E4DC62C-BE0C-4E24-BA27-9AFED27BB8ED}"/>
              </a:ext>
            </a:extLst>
          </p:cNvPr>
          <p:cNvSpPr txBox="1"/>
          <p:nvPr/>
        </p:nvSpPr>
        <p:spPr>
          <a:xfrm>
            <a:off x="500022" y="2741750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NG7</a:t>
            </a:r>
            <a:r>
              <a:rPr lang="en-US" b="1" dirty="0">
                <a:solidFill>
                  <a:schemeClr val="bg1"/>
                </a:solidFill>
              </a:rPr>
              <a:t> SANS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AB6CEE-8941-4AF9-92EA-2114C19E0C3B}"/>
              </a:ext>
            </a:extLst>
          </p:cNvPr>
          <p:cNvSpPr txBox="1"/>
          <p:nvPr/>
        </p:nvSpPr>
        <p:spPr>
          <a:xfrm>
            <a:off x="10703762" y="494921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NGB-10m</a:t>
            </a:r>
            <a:r>
              <a:rPr lang="en-US" b="1" dirty="0">
                <a:solidFill>
                  <a:schemeClr val="bg1"/>
                </a:solidFill>
              </a:rPr>
              <a:t> SANS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B63E94-BE77-4CE5-8B62-398E22769605}"/>
              </a:ext>
            </a:extLst>
          </p:cNvPr>
          <p:cNvCxnSpPr>
            <a:cxnSpLocks/>
          </p:cNvCxnSpPr>
          <p:nvPr/>
        </p:nvCxnSpPr>
        <p:spPr>
          <a:xfrm>
            <a:off x="7327588" y="540061"/>
            <a:ext cx="4346252" cy="1204433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60F177A-D985-4C3A-813A-D1C0A4CF3081}"/>
              </a:ext>
            </a:extLst>
          </p:cNvPr>
          <p:cNvCxnSpPr>
            <a:cxnSpLocks/>
          </p:cNvCxnSpPr>
          <p:nvPr/>
        </p:nvCxnSpPr>
        <p:spPr>
          <a:xfrm>
            <a:off x="8055777" y="466911"/>
            <a:ext cx="3930009" cy="993356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80CC4A9-5179-4C8E-B225-222A04CB2403}"/>
              </a:ext>
            </a:extLst>
          </p:cNvPr>
          <p:cNvSpPr txBox="1"/>
          <p:nvPr/>
        </p:nvSpPr>
        <p:spPr>
          <a:xfrm>
            <a:off x="10297517" y="1826148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NGB-30m</a:t>
            </a:r>
            <a:r>
              <a:rPr lang="en-US" b="1" dirty="0">
                <a:solidFill>
                  <a:schemeClr val="bg1"/>
                </a:solidFill>
              </a:rPr>
              <a:t> SANS</a:t>
            </a:r>
          </a:p>
        </p:txBody>
      </p:sp>
      <p:pic>
        <p:nvPicPr>
          <p:cNvPr id="15" name="Picture 2" descr="Center for High Resolution Neutron Scattering (CHRNS)">
            <a:extLst>
              <a:ext uri="{FF2B5EF4-FFF2-40B4-BE49-F238E27FC236}">
                <a16:creationId xmlns:a16="http://schemas.microsoft.com/office/drawing/2014/main" id="{1C289DE7-5449-4129-9FC2-403B1647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42F883-0FE4-4B81-AC47-A12396234ED7}"/>
              </a:ext>
            </a:extLst>
          </p:cNvPr>
          <p:cNvSpPr txBox="1"/>
          <p:nvPr/>
        </p:nvSpPr>
        <p:spPr>
          <a:xfrm>
            <a:off x="3306936" y="125589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BT5</a:t>
            </a:r>
            <a:r>
              <a:rPr lang="en-US" b="1" dirty="0">
                <a:solidFill>
                  <a:schemeClr val="bg1"/>
                </a:solidFill>
              </a:rPr>
              <a:t> USANS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3C3FD9-08B1-4873-8EA4-F62F28BA75CA}"/>
              </a:ext>
            </a:extLst>
          </p:cNvPr>
          <p:cNvCxnSpPr>
            <a:cxnSpLocks/>
          </p:cNvCxnSpPr>
          <p:nvPr/>
        </p:nvCxnSpPr>
        <p:spPr>
          <a:xfrm flipH="1">
            <a:off x="4791340" y="267883"/>
            <a:ext cx="371171" cy="191847"/>
          </a:xfrm>
          <a:prstGeom prst="straightConnector1">
            <a:avLst/>
          </a:prstGeom>
          <a:ln w="476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221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CDA9D03-9CCB-4134-BF3B-D70C106A9CBC}"/>
              </a:ext>
            </a:extLst>
          </p:cNvPr>
          <p:cNvGrpSpPr/>
          <p:nvPr/>
        </p:nvGrpSpPr>
        <p:grpSpPr>
          <a:xfrm>
            <a:off x="1259232" y="399098"/>
            <a:ext cx="9957833" cy="5659180"/>
            <a:chOff x="2276424" y="775728"/>
            <a:chExt cx="8315732" cy="472595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F4757A7-895E-44BD-9262-C19304B9B0C5}"/>
                </a:ext>
              </a:extLst>
            </p:cNvPr>
            <p:cNvSpPr txBox="1"/>
            <p:nvPr/>
          </p:nvSpPr>
          <p:spPr>
            <a:xfrm>
              <a:off x="4999117" y="3729804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sample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7667E0-89E7-4C86-8927-3604831AF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2679" y="2446543"/>
              <a:ext cx="515054" cy="471220"/>
            </a:xfrm>
            <a:prstGeom prst="rect">
              <a:avLst/>
            </a:prstGeom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CC65987-93F5-4787-A032-E1758DC59617}"/>
                </a:ext>
              </a:extLst>
            </p:cNvPr>
            <p:cNvCxnSpPr>
              <a:stCxn id="2" idx="0"/>
            </p:cNvCxnSpPr>
            <p:nvPr/>
          </p:nvCxnSpPr>
          <p:spPr>
            <a:xfrm flipH="1" flipV="1">
              <a:off x="5122480" y="3552004"/>
              <a:ext cx="340866" cy="17780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224789-479E-47B2-95C8-B5FDABB04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6424" y="775728"/>
              <a:ext cx="7976564" cy="47259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DF493E6-EEFA-43BB-B62C-0B728BB91FB6}"/>
                    </a:ext>
                  </a:extLst>
                </p:cNvPr>
                <p:cNvSpPr txBox="1"/>
                <p:nvPr/>
              </p:nvSpPr>
              <p:spPr>
                <a:xfrm>
                  <a:off x="8358490" y="4363226"/>
                  <a:ext cx="463972" cy="4369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oMath>
                    </m:oMathPara>
                  </a14:m>
                  <a:endParaRPr lang="en-US" sz="2800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DF493E6-EEFA-43BB-B62C-0B728BB91F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8490" y="4363226"/>
                  <a:ext cx="463972" cy="43693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64CF6D6-7071-47FC-9409-7680FA3E5D46}"/>
                    </a:ext>
                  </a:extLst>
                </p:cNvPr>
                <p:cNvSpPr txBox="1"/>
                <p:nvPr/>
              </p:nvSpPr>
              <p:spPr>
                <a:xfrm>
                  <a:off x="5201844" y="2713971"/>
                  <a:ext cx="4713732" cy="3855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64CF6D6-7071-47FC-9409-7680FA3E5D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844" y="2713971"/>
                  <a:ext cx="4713732" cy="38553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473B57B-0DB5-4AD1-82C2-DC5F6E6341FB}"/>
                    </a:ext>
                  </a:extLst>
                </p:cNvPr>
                <p:cNvSpPr txBox="1"/>
                <p:nvPr/>
              </p:nvSpPr>
              <p:spPr>
                <a:xfrm>
                  <a:off x="3366323" y="2249417"/>
                  <a:ext cx="920210" cy="4883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oMath>
                    </m:oMathPara>
                  </a14:m>
                  <a:endParaRPr lang="en-US" sz="32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473B57B-0DB5-4AD1-82C2-DC5F6E6341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6323" y="2249417"/>
                  <a:ext cx="920210" cy="4883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820E14-59C6-48E1-A82C-DCA9279FC855}"/>
                </a:ext>
              </a:extLst>
            </p:cNvPr>
            <p:cNvSpPr txBox="1"/>
            <p:nvPr/>
          </p:nvSpPr>
          <p:spPr>
            <a:xfrm>
              <a:off x="3232679" y="1969653"/>
              <a:ext cx="1348405" cy="334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Wavelength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AE3AAAE-9C6C-4DB9-8114-ED6602936173}"/>
                    </a:ext>
                  </a:extLst>
                </p:cNvPr>
                <p:cNvSpPr txBox="1"/>
                <p:nvPr/>
              </p:nvSpPr>
              <p:spPr>
                <a:xfrm>
                  <a:off x="7834767" y="1671918"/>
                  <a:ext cx="1440772" cy="5774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𝝀</m:t>
                                </m:r>
                              </m:den>
                            </m:f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num>
                                  <m:den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AE3AAAE-9C6C-4DB9-8114-ED66029361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4767" y="1671918"/>
                  <a:ext cx="1440772" cy="57749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58AE447-0B1F-4A8F-9E08-C538CE286669}"/>
                    </a:ext>
                  </a:extLst>
                </p:cNvPr>
                <p:cNvSpPr txBox="1"/>
                <p:nvPr/>
              </p:nvSpPr>
              <p:spPr>
                <a:xfrm>
                  <a:off x="10128184" y="3210532"/>
                  <a:ext cx="463972" cy="4699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28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lang="en-US" sz="2800" b="1" dirty="0">
                    <a:solidFill>
                      <a:srgbClr val="3333FF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58AE447-0B1F-4A8F-9E08-C538CE2866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28184" y="3210532"/>
                  <a:ext cx="463972" cy="46992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18091A-DB89-4AC4-905F-6376B9A96FA2}"/>
              </a:ext>
            </a:extLst>
          </p:cNvPr>
          <p:cNvSpPr txBox="1"/>
          <p:nvPr/>
        </p:nvSpPr>
        <p:spPr>
          <a:xfrm>
            <a:off x="719891" y="5931621"/>
            <a:ext cx="6982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Hammouda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B. (2016). The SANS Toolbox. Gaithersburg, MD, NIST Center for Neutron Research.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85D332FF-907B-424F-8196-DA458F334155}"/>
              </a:ext>
            </a:extLst>
          </p:cNvPr>
          <p:cNvSpPr/>
          <p:nvPr/>
        </p:nvSpPr>
        <p:spPr>
          <a:xfrm rot="20460755">
            <a:off x="8855492" y="2533936"/>
            <a:ext cx="924633" cy="1280945"/>
          </a:xfrm>
          <a:prstGeom prst="arc">
            <a:avLst>
              <a:gd name="adj1" fmla="val 16200000"/>
              <a:gd name="adj2" fmla="val 9745987"/>
            </a:avLst>
          </a:prstGeom>
          <a:noFill/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6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000282-15FC-4479-BAE0-4D058BDE1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768" y="1522273"/>
            <a:ext cx="10326463" cy="4402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312595" y="643467"/>
            <a:ext cx="1172885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“Seeing” collections of atoms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7D0925-23FE-4A3A-AB6A-3ACAB9FD620D}"/>
              </a:ext>
            </a:extLst>
          </p:cNvPr>
          <p:cNvSpPr txBox="1"/>
          <p:nvPr/>
        </p:nvSpPr>
        <p:spPr>
          <a:xfrm>
            <a:off x="1213516" y="5925204"/>
            <a:ext cx="2318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nstantia" panose="02030602050306030303" pitchFamily="18" charset="0"/>
              </a:rPr>
              <a:t>www.wichlab.com/research</a:t>
            </a:r>
          </a:p>
        </p:txBody>
      </p:sp>
    </p:spTree>
    <p:extLst>
      <p:ext uri="{BB962C8B-B14F-4D97-AF65-F5344CB8AC3E}">
        <p14:creationId xmlns:p14="http://schemas.microsoft.com/office/powerpoint/2010/main" val="792881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0788661-E7BA-46CD-A9AA-98D6A46BC6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867447"/>
              </p:ext>
            </p:extLst>
          </p:nvPr>
        </p:nvGraphicFramePr>
        <p:xfrm>
          <a:off x="6091426" y="2179987"/>
          <a:ext cx="5258540" cy="4023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0788661-E7BA-46CD-A9AA-98D6A46BC6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1426" y="2179987"/>
                        <a:ext cx="5258540" cy="4023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0E02378-73DE-43B5-A174-8823D970C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35" y="588244"/>
            <a:ext cx="5911214" cy="626714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CD18AC-E817-4EE8-86FD-C0FB3AA62943}"/>
              </a:ext>
            </a:extLst>
          </p:cNvPr>
          <p:cNvCxnSpPr>
            <a:cxnSpLocks/>
          </p:cNvCxnSpPr>
          <p:nvPr/>
        </p:nvCxnSpPr>
        <p:spPr>
          <a:xfrm flipV="1">
            <a:off x="1443093" y="3656441"/>
            <a:ext cx="1828800" cy="1747520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E24BFB4-5914-42F4-A66F-45C576648741}"/>
              </a:ext>
            </a:extLst>
          </p:cNvPr>
          <p:cNvSpPr txBox="1"/>
          <p:nvPr/>
        </p:nvSpPr>
        <p:spPr>
          <a:xfrm>
            <a:off x="2269015" y="3005257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VSANS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7CFDF80-22DA-4650-A522-EDB6A66DA8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l="67501" t="2575" b="7849"/>
          <a:stretch/>
        </p:blipFill>
        <p:spPr>
          <a:xfrm rot="21427919">
            <a:off x="1908477" y="1463575"/>
            <a:ext cx="953385" cy="9185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B3A58FE-79F6-4A1D-8C8E-7CC808D83059}"/>
              </a:ext>
            </a:extLst>
          </p:cNvPr>
          <p:cNvGrpSpPr/>
          <p:nvPr/>
        </p:nvGrpSpPr>
        <p:grpSpPr>
          <a:xfrm>
            <a:off x="3348620" y="554818"/>
            <a:ext cx="5482288" cy="4944171"/>
            <a:chOff x="3348620" y="554818"/>
            <a:chExt cx="5482288" cy="494417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A7D9F1-FB2F-49CE-AC36-B9A3A86D3A17}"/>
                </a:ext>
              </a:extLst>
            </p:cNvPr>
            <p:cNvGrpSpPr/>
            <p:nvPr/>
          </p:nvGrpSpPr>
          <p:grpSpPr>
            <a:xfrm>
              <a:off x="3348620" y="554818"/>
              <a:ext cx="5482288" cy="3363446"/>
              <a:chOff x="3348620" y="554818"/>
              <a:chExt cx="5482288" cy="336344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EC87A05-7B46-4D98-A3A0-CBF5AF74E8AC}"/>
                  </a:ext>
                </a:extLst>
              </p:cNvPr>
              <p:cNvGrpSpPr/>
              <p:nvPr/>
            </p:nvGrpSpPr>
            <p:grpSpPr>
              <a:xfrm>
                <a:off x="3348620" y="554818"/>
                <a:ext cx="5482288" cy="3363446"/>
                <a:chOff x="3348620" y="554818"/>
                <a:chExt cx="5482288" cy="3363446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8FA11C9-072B-435C-9A78-67D9561D5032}"/>
                    </a:ext>
                  </a:extLst>
                </p:cNvPr>
                <p:cNvSpPr txBox="1"/>
                <p:nvPr/>
              </p:nvSpPr>
              <p:spPr>
                <a:xfrm>
                  <a:off x="6960118" y="3148823"/>
                  <a:ext cx="187079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Fractal dimensions</a:t>
                  </a:r>
                </a:p>
                <a:p>
                  <a:r>
                    <a:rPr lang="en-US" sz="1100" dirty="0"/>
                    <a:t>Cluster lengths</a:t>
                  </a:r>
                </a:p>
                <a:p>
                  <a:r>
                    <a:rPr lang="en-US" sz="1100" dirty="0"/>
                    <a:t>Second virial coefficients</a:t>
                  </a:r>
                </a:p>
                <a:p>
                  <a:r>
                    <a:rPr lang="en-US" sz="1100" dirty="0"/>
                    <a:t>Radius of gyration</a:t>
                  </a: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CF9DDC6C-9FF4-4080-A021-36A3781414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48620" y="1491626"/>
                  <a:ext cx="1917646" cy="2083536"/>
                </a:xfrm>
                <a:prstGeom prst="straightConnector1">
                  <a:avLst/>
                </a:prstGeom>
                <a:ln w="38100">
                  <a:solidFill>
                    <a:srgbClr val="2009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C5DAEAFD-3F01-4F2A-B9CD-4030224B0159}"/>
                    </a:ext>
                  </a:extLst>
                </p:cNvPr>
                <p:cNvGrpSpPr/>
                <p:nvPr/>
              </p:nvGrpSpPr>
              <p:grpSpPr>
                <a:xfrm>
                  <a:off x="6003434" y="554818"/>
                  <a:ext cx="2186703" cy="1513092"/>
                  <a:chOff x="6003434" y="554818"/>
                  <a:chExt cx="2186703" cy="1513092"/>
                </a:xfrm>
              </p:grpSpPr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C283D337-69DD-4FA6-8D9E-93D54424BD31}"/>
                      </a:ext>
                    </a:extLst>
                  </p:cNvPr>
                  <p:cNvSpPr txBox="1"/>
                  <p:nvPr/>
                </p:nvSpPr>
                <p:spPr>
                  <a:xfrm>
                    <a:off x="6003434" y="554818"/>
                    <a:ext cx="88357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/>
                      <a:t>Low-q</a:t>
                    </a:r>
                  </a:p>
                </p:txBody>
              </p:sp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3774D270-863B-4744-807D-6A28BB6FE792}"/>
                      </a:ext>
                    </a:extLst>
                  </p:cNvPr>
                  <p:cNvGrpSpPr/>
                  <p:nvPr/>
                </p:nvGrpSpPr>
                <p:grpSpPr>
                  <a:xfrm>
                    <a:off x="6769186" y="729742"/>
                    <a:ext cx="1420951" cy="1338168"/>
                    <a:chOff x="8041093" y="158849"/>
                    <a:chExt cx="1746168" cy="1644438"/>
                  </a:xfrm>
                </p:grpSpPr>
                <p:grpSp>
                  <p:nvGrpSpPr>
                    <p:cNvPr id="8" name="Group 7">
                      <a:extLst>
                        <a:ext uri="{FF2B5EF4-FFF2-40B4-BE49-F238E27FC236}">
                          <a16:creationId xmlns:a16="http://schemas.microsoft.com/office/drawing/2014/main" id="{45472AC5-ACB0-4BB9-8810-1651D35083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1093" y="640179"/>
                      <a:ext cx="760438" cy="592655"/>
                      <a:chOff x="7232273" y="-1569179"/>
                      <a:chExt cx="2338586" cy="1822600"/>
                    </a:xfrm>
                  </p:grpSpPr>
                  <p:grpSp>
                    <p:nvGrpSpPr>
                      <p:cNvPr id="3" name="Group 2">
                        <a:extLst>
                          <a:ext uri="{FF2B5EF4-FFF2-40B4-BE49-F238E27FC236}">
                            <a16:creationId xmlns:a16="http://schemas.microsoft.com/office/drawing/2014/main" id="{4D352B96-D0BA-4C23-BF58-F23228EAE41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10877" y="-1569179"/>
                        <a:ext cx="1259982" cy="1259982"/>
                        <a:chOff x="9627666" y="688270"/>
                        <a:chExt cx="893671" cy="893671"/>
                      </a:xfrm>
                    </p:grpSpPr>
                    <p:sp>
                      <p:nvSpPr>
                        <p:cNvPr id="113" name="Oval 112">
                          <a:extLst>
                            <a:ext uri="{FF2B5EF4-FFF2-40B4-BE49-F238E27FC236}">
                              <a16:creationId xmlns:a16="http://schemas.microsoft.com/office/drawing/2014/main" id="{C586BCA6-894E-4112-8AB1-827C67523C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27666" y="688270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4" name="Oval 113">
                          <a:extLst>
                            <a:ext uri="{FF2B5EF4-FFF2-40B4-BE49-F238E27FC236}">
                              <a16:creationId xmlns:a16="http://schemas.microsoft.com/office/drawing/2014/main" id="{6D16D2C9-05CC-486E-AF2D-A54A9E68452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27425" y="98212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5" name="Oval 114">
                          <a:extLst>
                            <a:ext uri="{FF2B5EF4-FFF2-40B4-BE49-F238E27FC236}">
                              <a16:creationId xmlns:a16="http://schemas.microsoft.com/office/drawing/2014/main" id="{1648F1CD-147E-4C73-BFC8-F6A8F3F6F7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57689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6" name="Oval 115">
                          <a:extLst>
                            <a:ext uri="{FF2B5EF4-FFF2-40B4-BE49-F238E27FC236}">
                              <a16:creationId xmlns:a16="http://schemas.microsoft.com/office/drawing/2014/main" id="{F7F5D497-8C64-46C8-A8B0-F47422888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7" name="Oval 116">
                          <a:extLst>
                            <a:ext uri="{FF2B5EF4-FFF2-40B4-BE49-F238E27FC236}">
                              <a16:creationId xmlns:a16="http://schemas.microsoft.com/office/drawing/2014/main" id="{9B4B6FA1-80A7-4AA4-91F0-BE72A24A68F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8" name="Oval 117">
                          <a:extLst>
                            <a:ext uri="{FF2B5EF4-FFF2-40B4-BE49-F238E27FC236}">
                              <a16:creationId xmlns:a16="http://schemas.microsoft.com/office/drawing/2014/main" id="{86DCD0FA-3A09-4756-9C91-71F47625814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9" name="Oval 118">
                          <a:extLst>
                            <a:ext uri="{FF2B5EF4-FFF2-40B4-BE49-F238E27FC236}">
                              <a16:creationId xmlns:a16="http://schemas.microsoft.com/office/drawing/2014/main" id="{D1296BAC-7546-43F3-ABBD-02989BF358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0" name="Oval 119">
                          <a:extLst>
                            <a:ext uri="{FF2B5EF4-FFF2-40B4-BE49-F238E27FC236}">
                              <a16:creationId xmlns:a16="http://schemas.microsoft.com/office/drawing/2014/main" id="{57C0DA8D-E0D8-4A2B-A258-4061A582B3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28445" y="85186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1" name="Oval 120">
                          <a:extLst>
                            <a:ext uri="{FF2B5EF4-FFF2-40B4-BE49-F238E27FC236}">
                              <a16:creationId xmlns:a16="http://schemas.microsoft.com/office/drawing/2014/main" id="{D4D4352B-CD49-49B9-8255-2A7304E422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670" y="116249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2" name="Oval 121">
                          <a:extLst>
                            <a:ext uri="{FF2B5EF4-FFF2-40B4-BE49-F238E27FC236}">
                              <a16:creationId xmlns:a16="http://schemas.microsoft.com/office/drawing/2014/main" id="{EAE48E38-2AED-4993-8FDD-02F8F9ADA3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38466" y="137292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3" name="Oval 122">
                          <a:extLst>
                            <a:ext uri="{FF2B5EF4-FFF2-40B4-BE49-F238E27FC236}">
                              <a16:creationId xmlns:a16="http://schemas.microsoft.com/office/drawing/2014/main" id="{6554A1BC-235E-44CE-85E0-0B5B15C92F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77936" y="144306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4" name="Oval 123">
                          <a:extLst>
                            <a:ext uri="{FF2B5EF4-FFF2-40B4-BE49-F238E27FC236}">
                              <a16:creationId xmlns:a16="http://schemas.microsoft.com/office/drawing/2014/main" id="{DC750612-6F9D-4F7B-8EB4-D21F9C5C40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67304" y="1192557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5" name="Oval 124">
                          <a:extLst>
                            <a:ext uri="{FF2B5EF4-FFF2-40B4-BE49-F238E27FC236}">
                              <a16:creationId xmlns:a16="http://schemas.microsoft.com/office/drawing/2014/main" id="{BF4AB412-4E68-4FB3-9B73-D2B26DCB20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37445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" name="Group 1">
                        <a:extLst>
                          <a:ext uri="{FF2B5EF4-FFF2-40B4-BE49-F238E27FC236}">
                            <a16:creationId xmlns:a16="http://schemas.microsoft.com/office/drawing/2014/main" id="{25895B25-0686-45D5-A22F-4BEE433928C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32273" y="-1006561"/>
                        <a:ext cx="1259982" cy="1259982"/>
                        <a:chOff x="8505686" y="822277"/>
                        <a:chExt cx="893671" cy="893671"/>
                      </a:xfrm>
                    </p:grpSpPr>
                    <p:sp>
                      <p:nvSpPr>
                        <p:cNvPr id="10" name="Oval 9">
                          <a:extLst>
                            <a:ext uri="{FF2B5EF4-FFF2-40B4-BE49-F238E27FC236}">
                              <a16:creationId xmlns:a16="http://schemas.microsoft.com/office/drawing/2014/main" id="{9B41854F-7D8F-4A8E-A82D-682AAEE6073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05686" y="822277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9" name="Oval 28">
                          <a:extLst>
                            <a:ext uri="{FF2B5EF4-FFF2-40B4-BE49-F238E27FC236}">
                              <a16:creationId xmlns:a16="http://schemas.microsoft.com/office/drawing/2014/main" id="{32540023-34B5-4582-A202-8CC91CBD0C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5445" y="111613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9" name="Oval 58">
                          <a:extLst>
                            <a:ext uri="{FF2B5EF4-FFF2-40B4-BE49-F238E27FC236}">
                              <a16:creationId xmlns:a16="http://schemas.microsoft.com/office/drawing/2014/main" id="{ACFF5F10-3624-4482-8333-1E4FB292AD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5709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0" name="Oval 59">
                          <a:extLst>
                            <a:ext uri="{FF2B5EF4-FFF2-40B4-BE49-F238E27FC236}">
                              <a16:creationId xmlns:a16="http://schemas.microsoft.com/office/drawing/2014/main" id="{B9B6A039-0DD0-4630-A71B-C872DAA39C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1" name="Oval 60">
                          <a:extLst>
                            <a:ext uri="{FF2B5EF4-FFF2-40B4-BE49-F238E27FC236}">
                              <a16:creationId xmlns:a16="http://schemas.microsoft.com/office/drawing/2014/main" id="{33DF8D20-15FC-454F-A4EE-8FC2CDA1CC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2" name="Oval 61">
                          <a:extLst>
                            <a:ext uri="{FF2B5EF4-FFF2-40B4-BE49-F238E27FC236}">
                              <a16:creationId xmlns:a16="http://schemas.microsoft.com/office/drawing/2014/main" id="{D03758F2-5A5B-430E-AB8E-BD19116DE43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3" name="Oval 62">
                          <a:extLst>
                            <a:ext uri="{FF2B5EF4-FFF2-40B4-BE49-F238E27FC236}">
                              <a16:creationId xmlns:a16="http://schemas.microsoft.com/office/drawing/2014/main" id="{320DD40D-448B-4B22-A411-34562F91900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4" name="Oval 63">
                          <a:extLst>
                            <a:ext uri="{FF2B5EF4-FFF2-40B4-BE49-F238E27FC236}">
                              <a16:creationId xmlns:a16="http://schemas.microsoft.com/office/drawing/2014/main" id="{A988DBE9-C8C7-4576-9007-9790B766CDB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06465" y="98587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5" name="Oval 64">
                          <a:extLst>
                            <a:ext uri="{FF2B5EF4-FFF2-40B4-BE49-F238E27FC236}">
                              <a16:creationId xmlns:a16="http://schemas.microsoft.com/office/drawing/2014/main" id="{2C018890-53E1-4E37-8471-8748329F348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16690" y="1296502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6" name="Oval 65">
                          <a:extLst>
                            <a:ext uri="{FF2B5EF4-FFF2-40B4-BE49-F238E27FC236}">
                              <a16:creationId xmlns:a16="http://schemas.microsoft.com/office/drawing/2014/main" id="{0986DC39-FC3C-4E0B-A558-F8556A7AAF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16486" y="150693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7" name="Oval 66">
                          <a:extLst>
                            <a:ext uri="{FF2B5EF4-FFF2-40B4-BE49-F238E27FC236}">
                              <a16:creationId xmlns:a16="http://schemas.microsoft.com/office/drawing/2014/main" id="{F9BF8B40-6C2C-4E14-A178-14E55635DD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55956" y="157707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8" name="Oval 67">
                          <a:extLst>
                            <a:ext uri="{FF2B5EF4-FFF2-40B4-BE49-F238E27FC236}">
                              <a16:creationId xmlns:a16="http://schemas.microsoft.com/office/drawing/2014/main" id="{7204F7A6-8CA0-46B7-96F9-1023E302ED3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45324" y="1326564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9" name="Oval 68">
                          <a:extLst>
                            <a:ext uri="{FF2B5EF4-FFF2-40B4-BE49-F238E27FC236}">
                              <a16:creationId xmlns:a16="http://schemas.microsoft.com/office/drawing/2014/main" id="{CFEF8344-5129-43A3-A8DB-C7B6097605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15465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81" name="Group 80">
                      <a:extLst>
                        <a:ext uri="{FF2B5EF4-FFF2-40B4-BE49-F238E27FC236}">
                          <a16:creationId xmlns:a16="http://schemas.microsoft.com/office/drawing/2014/main" id="{780D5DAE-4FF6-4EEE-B7D4-EAA2D6BA8363}"/>
                        </a:ext>
                      </a:extLst>
                    </p:cNvPr>
                    <p:cNvGrpSpPr/>
                    <p:nvPr/>
                  </p:nvGrpSpPr>
                  <p:grpSpPr>
                    <a:xfrm rot="18112976">
                      <a:off x="8324435" y="1126740"/>
                      <a:ext cx="760438" cy="592655"/>
                      <a:chOff x="7232273" y="-1569179"/>
                      <a:chExt cx="2338586" cy="1822600"/>
                    </a:xfrm>
                  </p:grpSpPr>
                  <p:grpSp>
                    <p:nvGrpSpPr>
                      <p:cNvPr id="82" name="Group 81">
                        <a:extLst>
                          <a:ext uri="{FF2B5EF4-FFF2-40B4-BE49-F238E27FC236}">
                            <a16:creationId xmlns:a16="http://schemas.microsoft.com/office/drawing/2014/main" id="{23098E08-4BF7-4FCB-8D9A-68E57B0B463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10877" y="-1569179"/>
                        <a:ext cx="1259982" cy="1259982"/>
                        <a:chOff x="9627666" y="688270"/>
                        <a:chExt cx="893671" cy="893671"/>
                      </a:xfrm>
                    </p:grpSpPr>
                    <p:sp>
                      <p:nvSpPr>
                        <p:cNvPr id="97" name="Oval 96">
                          <a:extLst>
                            <a:ext uri="{FF2B5EF4-FFF2-40B4-BE49-F238E27FC236}">
                              <a16:creationId xmlns:a16="http://schemas.microsoft.com/office/drawing/2014/main" id="{5B6A1DD4-64B5-4C0A-8338-E22336DD61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27666" y="688270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8" name="Oval 97">
                          <a:extLst>
                            <a:ext uri="{FF2B5EF4-FFF2-40B4-BE49-F238E27FC236}">
                              <a16:creationId xmlns:a16="http://schemas.microsoft.com/office/drawing/2014/main" id="{7333203B-4D13-481F-AB06-FAE00EB44D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27425" y="98212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9" name="Oval 98">
                          <a:extLst>
                            <a:ext uri="{FF2B5EF4-FFF2-40B4-BE49-F238E27FC236}">
                              <a16:creationId xmlns:a16="http://schemas.microsoft.com/office/drawing/2014/main" id="{9EEED355-37CE-4145-9F1E-CC5DA06B9B8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57689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0" name="Oval 99">
                          <a:extLst>
                            <a:ext uri="{FF2B5EF4-FFF2-40B4-BE49-F238E27FC236}">
                              <a16:creationId xmlns:a16="http://schemas.microsoft.com/office/drawing/2014/main" id="{6E6A9470-5127-419E-ADFD-96E7B4F9DC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1" name="Oval 100">
                          <a:extLst>
                            <a:ext uri="{FF2B5EF4-FFF2-40B4-BE49-F238E27FC236}">
                              <a16:creationId xmlns:a16="http://schemas.microsoft.com/office/drawing/2014/main" id="{402CB1CF-0100-4903-9712-E836232EA3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2" name="Oval 101">
                          <a:extLst>
                            <a:ext uri="{FF2B5EF4-FFF2-40B4-BE49-F238E27FC236}">
                              <a16:creationId xmlns:a16="http://schemas.microsoft.com/office/drawing/2014/main" id="{471532CC-5773-43DE-B9AA-0D0BE23580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3" name="Oval 102">
                          <a:extLst>
                            <a:ext uri="{FF2B5EF4-FFF2-40B4-BE49-F238E27FC236}">
                              <a16:creationId xmlns:a16="http://schemas.microsoft.com/office/drawing/2014/main" id="{9C0C4E23-2825-4F17-AAE0-CE1500D631C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4" name="Oval 103">
                          <a:extLst>
                            <a:ext uri="{FF2B5EF4-FFF2-40B4-BE49-F238E27FC236}">
                              <a16:creationId xmlns:a16="http://schemas.microsoft.com/office/drawing/2014/main" id="{9E5B3698-679D-4C91-9B3A-6104400FD0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28445" y="85186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5" name="Oval 104">
                          <a:extLst>
                            <a:ext uri="{FF2B5EF4-FFF2-40B4-BE49-F238E27FC236}">
                              <a16:creationId xmlns:a16="http://schemas.microsoft.com/office/drawing/2014/main" id="{A0D21BD8-B199-4BEA-862C-BA864AA315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670" y="116249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6" name="Oval 105">
                          <a:extLst>
                            <a:ext uri="{FF2B5EF4-FFF2-40B4-BE49-F238E27FC236}">
                              <a16:creationId xmlns:a16="http://schemas.microsoft.com/office/drawing/2014/main" id="{DA01D980-2799-4C32-96F9-94617D630B8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38466" y="137292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7" name="Oval 106">
                          <a:extLst>
                            <a:ext uri="{FF2B5EF4-FFF2-40B4-BE49-F238E27FC236}">
                              <a16:creationId xmlns:a16="http://schemas.microsoft.com/office/drawing/2014/main" id="{693EE709-4080-4928-86DE-333ED4641B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77936" y="144306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8" name="Oval 107">
                          <a:extLst>
                            <a:ext uri="{FF2B5EF4-FFF2-40B4-BE49-F238E27FC236}">
                              <a16:creationId xmlns:a16="http://schemas.microsoft.com/office/drawing/2014/main" id="{32D4B9A0-1395-436E-B0B6-2EDD3C44EC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67304" y="1192557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9" name="Oval 108">
                          <a:extLst>
                            <a:ext uri="{FF2B5EF4-FFF2-40B4-BE49-F238E27FC236}">
                              <a16:creationId xmlns:a16="http://schemas.microsoft.com/office/drawing/2014/main" id="{1616590D-5D06-466D-A0FD-34BDAF3ED1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37445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83" name="Group 82">
                        <a:extLst>
                          <a:ext uri="{FF2B5EF4-FFF2-40B4-BE49-F238E27FC236}">
                            <a16:creationId xmlns:a16="http://schemas.microsoft.com/office/drawing/2014/main" id="{186CE211-1CD3-4BE0-A134-F5A1EE8BDD5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32273" y="-1006561"/>
                        <a:ext cx="1259982" cy="1259982"/>
                        <a:chOff x="8505686" y="822277"/>
                        <a:chExt cx="893671" cy="893671"/>
                      </a:xfrm>
                    </p:grpSpPr>
                    <p:sp>
                      <p:nvSpPr>
                        <p:cNvPr id="84" name="Oval 83">
                          <a:extLst>
                            <a:ext uri="{FF2B5EF4-FFF2-40B4-BE49-F238E27FC236}">
                              <a16:creationId xmlns:a16="http://schemas.microsoft.com/office/drawing/2014/main" id="{776313E5-20E1-431C-812B-D781569282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05686" y="822277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DA965578-ACBF-46A1-9989-7369DFE4CD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5445" y="111613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6" name="Oval 85">
                          <a:extLst>
                            <a:ext uri="{FF2B5EF4-FFF2-40B4-BE49-F238E27FC236}">
                              <a16:creationId xmlns:a16="http://schemas.microsoft.com/office/drawing/2014/main" id="{33DE91C0-241C-48B9-AA82-69E3145B3D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5709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7" name="Oval 86">
                          <a:extLst>
                            <a:ext uri="{FF2B5EF4-FFF2-40B4-BE49-F238E27FC236}">
                              <a16:creationId xmlns:a16="http://schemas.microsoft.com/office/drawing/2014/main" id="{6DF144A5-3B64-4461-BBF0-06832CBDDA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8" name="Oval 87">
                          <a:extLst>
                            <a:ext uri="{FF2B5EF4-FFF2-40B4-BE49-F238E27FC236}">
                              <a16:creationId xmlns:a16="http://schemas.microsoft.com/office/drawing/2014/main" id="{6AEFCC3E-2281-4F30-B6DB-731BC8F41BE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9" name="Oval 88">
                          <a:extLst>
                            <a:ext uri="{FF2B5EF4-FFF2-40B4-BE49-F238E27FC236}">
                              <a16:creationId xmlns:a16="http://schemas.microsoft.com/office/drawing/2014/main" id="{01AFAA5D-25C0-44C2-8901-FFAE902680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0" name="Oval 89">
                          <a:extLst>
                            <a:ext uri="{FF2B5EF4-FFF2-40B4-BE49-F238E27FC236}">
                              <a16:creationId xmlns:a16="http://schemas.microsoft.com/office/drawing/2014/main" id="{75027608-8CA2-41D2-8572-40EDCA9E54A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1" name="Oval 90">
                          <a:extLst>
                            <a:ext uri="{FF2B5EF4-FFF2-40B4-BE49-F238E27FC236}">
                              <a16:creationId xmlns:a16="http://schemas.microsoft.com/office/drawing/2014/main" id="{52D5421E-EF74-4513-A6CB-A53D48926D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06465" y="98587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2" name="Oval 91">
                          <a:extLst>
                            <a:ext uri="{FF2B5EF4-FFF2-40B4-BE49-F238E27FC236}">
                              <a16:creationId xmlns:a16="http://schemas.microsoft.com/office/drawing/2014/main" id="{283ABCCF-B86B-4384-A7BE-6CF4E8C43A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16690" y="1296502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3" name="Oval 92">
                          <a:extLst>
                            <a:ext uri="{FF2B5EF4-FFF2-40B4-BE49-F238E27FC236}">
                              <a16:creationId xmlns:a16="http://schemas.microsoft.com/office/drawing/2014/main" id="{5783D29F-F541-4EA2-8CBA-185C21C95D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16486" y="150693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4" name="Oval 93">
                          <a:extLst>
                            <a:ext uri="{FF2B5EF4-FFF2-40B4-BE49-F238E27FC236}">
                              <a16:creationId xmlns:a16="http://schemas.microsoft.com/office/drawing/2014/main" id="{35212FEB-7E04-4A5D-A41A-1D0C3D60EC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55956" y="157707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9E48A216-BC1B-4150-AFE8-C9310705CA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45324" y="1326564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6" name="Oval 95">
                          <a:extLst>
                            <a:ext uri="{FF2B5EF4-FFF2-40B4-BE49-F238E27FC236}">
                              <a16:creationId xmlns:a16="http://schemas.microsoft.com/office/drawing/2014/main" id="{0859E02A-21C0-4E59-A1E5-6A5E53936E0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15465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10" name="Group 109">
                      <a:extLst>
                        <a:ext uri="{FF2B5EF4-FFF2-40B4-BE49-F238E27FC236}">
                          <a16:creationId xmlns:a16="http://schemas.microsoft.com/office/drawing/2014/main" id="{9C786C3F-189E-437F-855D-4671C9A3902A}"/>
                        </a:ext>
                      </a:extLst>
                    </p:cNvPr>
                    <p:cNvGrpSpPr/>
                    <p:nvPr/>
                  </p:nvGrpSpPr>
                  <p:grpSpPr>
                    <a:xfrm rot="1055833">
                      <a:off x="8857997" y="1112722"/>
                      <a:ext cx="760438" cy="592655"/>
                      <a:chOff x="7232273" y="-1569179"/>
                      <a:chExt cx="2338586" cy="1822600"/>
                    </a:xfrm>
                  </p:grpSpPr>
                  <p:grpSp>
                    <p:nvGrpSpPr>
                      <p:cNvPr id="111" name="Group 110">
                        <a:extLst>
                          <a:ext uri="{FF2B5EF4-FFF2-40B4-BE49-F238E27FC236}">
                            <a16:creationId xmlns:a16="http://schemas.microsoft.com/office/drawing/2014/main" id="{D4BD8404-0A4B-4ACE-AACE-E007DA9E127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10877" y="-1569179"/>
                        <a:ext cx="1259982" cy="1259982"/>
                        <a:chOff x="9627666" y="688270"/>
                        <a:chExt cx="893671" cy="893671"/>
                      </a:xfrm>
                    </p:grpSpPr>
                    <p:sp>
                      <p:nvSpPr>
                        <p:cNvPr id="144" name="Oval 143">
                          <a:extLst>
                            <a:ext uri="{FF2B5EF4-FFF2-40B4-BE49-F238E27FC236}">
                              <a16:creationId xmlns:a16="http://schemas.microsoft.com/office/drawing/2014/main" id="{51D22368-5082-43C6-8142-C8A13BB38A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27666" y="688270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5" name="Oval 144">
                          <a:extLst>
                            <a:ext uri="{FF2B5EF4-FFF2-40B4-BE49-F238E27FC236}">
                              <a16:creationId xmlns:a16="http://schemas.microsoft.com/office/drawing/2014/main" id="{FCCFF51F-6196-472E-AAD9-7699F74366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27425" y="98212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6" name="Oval 145">
                          <a:extLst>
                            <a:ext uri="{FF2B5EF4-FFF2-40B4-BE49-F238E27FC236}">
                              <a16:creationId xmlns:a16="http://schemas.microsoft.com/office/drawing/2014/main" id="{B8F9F7A7-F99D-4499-B18E-9A2FEA67D92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57689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7" name="Oval 146">
                          <a:extLst>
                            <a:ext uri="{FF2B5EF4-FFF2-40B4-BE49-F238E27FC236}">
                              <a16:creationId xmlns:a16="http://schemas.microsoft.com/office/drawing/2014/main" id="{842A7155-FAC0-4B21-B7E9-324BE34EC3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8" name="Oval 147">
                          <a:extLst>
                            <a:ext uri="{FF2B5EF4-FFF2-40B4-BE49-F238E27FC236}">
                              <a16:creationId xmlns:a16="http://schemas.microsoft.com/office/drawing/2014/main" id="{473D62CE-9E13-462D-8C90-2B45F601A6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9" name="Oval 148">
                          <a:extLst>
                            <a:ext uri="{FF2B5EF4-FFF2-40B4-BE49-F238E27FC236}">
                              <a16:creationId xmlns:a16="http://schemas.microsoft.com/office/drawing/2014/main" id="{3B3F0A74-B811-4E80-94DC-FAD8782E01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0" name="Oval 149">
                          <a:extLst>
                            <a:ext uri="{FF2B5EF4-FFF2-40B4-BE49-F238E27FC236}">
                              <a16:creationId xmlns:a16="http://schemas.microsoft.com/office/drawing/2014/main" id="{E14ACF49-E363-42D2-BD0E-CFF4BECC5A6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1" name="Oval 150">
                          <a:extLst>
                            <a:ext uri="{FF2B5EF4-FFF2-40B4-BE49-F238E27FC236}">
                              <a16:creationId xmlns:a16="http://schemas.microsoft.com/office/drawing/2014/main" id="{2D1711B6-FC4A-4F5E-8064-06806DDD77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28445" y="85186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2" name="Oval 151">
                          <a:extLst>
                            <a:ext uri="{FF2B5EF4-FFF2-40B4-BE49-F238E27FC236}">
                              <a16:creationId xmlns:a16="http://schemas.microsoft.com/office/drawing/2014/main" id="{19989A9B-8245-4C89-B92C-43856DB6EC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670" y="116249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3" name="Oval 152">
                          <a:extLst>
                            <a:ext uri="{FF2B5EF4-FFF2-40B4-BE49-F238E27FC236}">
                              <a16:creationId xmlns:a16="http://schemas.microsoft.com/office/drawing/2014/main" id="{775294F2-6F8B-4380-8D75-93109156DC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38466" y="137292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4" name="Oval 153">
                          <a:extLst>
                            <a:ext uri="{FF2B5EF4-FFF2-40B4-BE49-F238E27FC236}">
                              <a16:creationId xmlns:a16="http://schemas.microsoft.com/office/drawing/2014/main" id="{FF33FCB0-8C69-4E85-9917-F19D8148C0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77936" y="144306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5" name="Oval 154">
                          <a:extLst>
                            <a:ext uri="{FF2B5EF4-FFF2-40B4-BE49-F238E27FC236}">
                              <a16:creationId xmlns:a16="http://schemas.microsoft.com/office/drawing/2014/main" id="{6F125E13-4DD7-474C-8389-A14BC3A086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67304" y="1192557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6" name="Oval 155">
                          <a:extLst>
                            <a:ext uri="{FF2B5EF4-FFF2-40B4-BE49-F238E27FC236}">
                              <a16:creationId xmlns:a16="http://schemas.microsoft.com/office/drawing/2014/main" id="{BB7913F2-A687-48B4-8B79-235D4117E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37445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12" name="Group 111">
                        <a:extLst>
                          <a:ext uri="{FF2B5EF4-FFF2-40B4-BE49-F238E27FC236}">
                            <a16:creationId xmlns:a16="http://schemas.microsoft.com/office/drawing/2014/main" id="{2D38E7F4-0E52-4846-824F-5EB9D8F47D5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32273" y="-1006561"/>
                        <a:ext cx="1259982" cy="1259982"/>
                        <a:chOff x="8505686" y="822277"/>
                        <a:chExt cx="893671" cy="893671"/>
                      </a:xfrm>
                    </p:grpSpPr>
                    <p:sp>
                      <p:nvSpPr>
                        <p:cNvPr id="131" name="Oval 130">
                          <a:extLst>
                            <a:ext uri="{FF2B5EF4-FFF2-40B4-BE49-F238E27FC236}">
                              <a16:creationId xmlns:a16="http://schemas.microsoft.com/office/drawing/2014/main" id="{B8C7CE08-435B-4DBC-B684-2853122C27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05686" y="822277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2" name="Oval 131">
                          <a:extLst>
                            <a:ext uri="{FF2B5EF4-FFF2-40B4-BE49-F238E27FC236}">
                              <a16:creationId xmlns:a16="http://schemas.microsoft.com/office/drawing/2014/main" id="{2C488F32-0DA6-4457-A805-920F3F6975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5445" y="111613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3" name="Oval 132">
                          <a:extLst>
                            <a:ext uri="{FF2B5EF4-FFF2-40B4-BE49-F238E27FC236}">
                              <a16:creationId xmlns:a16="http://schemas.microsoft.com/office/drawing/2014/main" id="{D787F790-4E81-4AA8-A83A-D85FA0B994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5709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4" name="Oval 133">
                          <a:extLst>
                            <a:ext uri="{FF2B5EF4-FFF2-40B4-BE49-F238E27FC236}">
                              <a16:creationId xmlns:a16="http://schemas.microsoft.com/office/drawing/2014/main" id="{712E9C0A-958D-4937-ACAF-54B13606F4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5" name="Oval 134">
                          <a:extLst>
                            <a:ext uri="{FF2B5EF4-FFF2-40B4-BE49-F238E27FC236}">
                              <a16:creationId xmlns:a16="http://schemas.microsoft.com/office/drawing/2014/main" id="{03BE9C3F-C5AC-4E69-854F-58F2F3DE40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6" name="Oval 135">
                          <a:extLst>
                            <a:ext uri="{FF2B5EF4-FFF2-40B4-BE49-F238E27FC236}">
                              <a16:creationId xmlns:a16="http://schemas.microsoft.com/office/drawing/2014/main" id="{32F423AF-DF4C-4EA2-ABEB-69450CB67D8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7" name="Oval 136">
                          <a:extLst>
                            <a:ext uri="{FF2B5EF4-FFF2-40B4-BE49-F238E27FC236}">
                              <a16:creationId xmlns:a16="http://schemas.microsoft.com/office/drawing/2014/main" id="{6CBB2A93-F5F2-416F-A3B3-93056A929F6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8" name="Oval 137">
                          <a:extLst>
                            <a:ext uri="{FF2B5EF4-FFF2-40B4-BE49-F238E27FC236}">
                              <a16:creationId xmlns:a16="http://schemas.microsoft.com/office/drawing/2014/main" id="{E857DBC1-4198-4C29-BDAD-0868CB66E7C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06465" y="98587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9" name="Oval 138">
                          <a:extLst>
                            <a:ext uri="{FF2B5EF4-FFF2-40B4-BE49-F238E27FC236}">
                              <a16:creationId xmlns:a16="http://schemas.microsoft.com/office/drawing/2014/main" id="{D94AD0E6-1240-45D5-9847-061741FF6E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16690" y="1296502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0" name="Oval 139">
                          <a:extLst>
                            <a:ext uri="{FF2B5EF4-FFF2-40B4-BE49-F238E27FC236}">
                              <a16:creationId xmlns:a16="http://schemas.microsoft.com/office/drawing/2014/main" id="{69620D45-0ADB-4BA6-902A-C1FAF428E38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16486" y="150693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1" name="Oval 140">
                          <a:extLst>
                            <a:ext uri="{FF2B5EF4-FFF2-40B4-BE49-F238E27FC236}">
                              <a16:creationId xmlns:a16="http://schemas.microsoft.com/office/drawing/2014/main" id="{10A9A473-2310-4C51-B8FF-3151E2B277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55956" y="157707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2" name="Oval 141">
                          <a:extLst>
                            <a:ext uri="{FF2B5EF4-FFF2-40B4-BE49-F238E27FC236}">
                              <a16:creationId xmlns:a16="http://schemas.microsoft.com/office/drawing/2014/main" id="{B874971C-8AEC-4B7F-9B44-6E54E175B5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45324" y="1326564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43" name="Oval 142">
                          <a:extLst>
                            <a:ext uri="{FF2B5EF4-FFF2-40B4-BE49-F238E27FC236}">
                              <a16:creationId xmlns:a16="http://schemas.microsoft.com/office/drawing/2014/main" id="{AE77514E-5B43-4DFF-800F-535F637342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15465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57" name="Group 156">
                      <a:extLst>
                        <a:ext uri="{FF2B5EF4-FFF2-40B4-BE49-F238E27FC236}">
                          <a16:creationId xmlns:a16="http://schemas.microsoft.com/office/drawing/2014/main" id="{CA9183EA-6076-4A63-AF30-8BCE4A8F84B7}"/>
                        </a:ext>
                      </a:extLst>
                    </p:cNvPr>
                    <p:cNvGrpSpPr/>
                    <p:nvPr/>
                  </p:nvGrpSpPr>
                  <p:grpSpPr>
                    <a:xfrm rot="19450946">
                      <a:off x="9026823" y="526204"/>
                      <a:ext cx="760438" cy="592655"/>
                      <a:chOff x="7232273" y="-1569179"/>
                      <a:chExt cx="2338586" cy="1822600"/>
                    </a:xfrm>
                  </p:grpSpPr>
                  <p:grpSp>
                    <p:nvGrpSpPr>
                      <p:cNvPr id="158" name="Group 157">
                        <a:extLst>
                          <a:ext uri="{FF2B5EF4-FFF2-40B4-BE49-F238E27FC236}">
                            <a16:creationId xmlns:a16="http://schemas.microsoft.com/office/drawing/2014/main" id="{4947FA75-0718-46D9-A81B-F2EBE31FD6F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10877" y="-1569179"/>
                        <a:ext cx="1259982" cy="1259982"/>
                        <a:chOff x="9627666" y="688270"/>
                        <a:chExt cx="893671" cy="893671"/>
                      </a:xfrm>
                    </p:grpSpPr>
                    <p:sp>
                      <p:nvSpPr>
                        <p:cNvPr id="173" name="Oval 172">
                          <a:extLst>
                            <a:ext uri="{FF2B5EF4-FFF2-40B4-BE49-F238E27FC236}">
                              <a16:creationId xmlns:a16="http://schemas.microsoft.com/office/drawing/2014/main" id="{23E57A31-E668-4B1E-A685-EA7EBA31959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27666" y="688270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4" name="Oval 173">
                          <a:extLst>
                            <a:ext uri="{FF2B5EF4-FFF2-40B4-BE49-F238E27FC236}">
                              <a16:creationId xmlns:a16="http://schemas.microsoft.com/office/drawing/2014/main" id="{1B001DBF-BE76-419E-B7C5-03AC5F76B3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27425" y="98212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5" name="Oval 174">
                          <a:extLst>
                            <a:ext uri="{FF2B5EF4-FFF2-40B4-BE49-F238E27FC236}">
                              <a16:creationId xmlns:a16="http://schemas.microsoft.com/office/drawing/2014/main" id="{56FCD134-456D-43F1-89DA-307B61CD624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57689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6" name="Oval 175">
                          <a:extLst>
                            <a:ext uri="{FF2B5EF4-FFF2-40B4-BE49-F238E27FC236}">
                              <a16:creationId xmlns:a16="http://schemas.microsoft.com/office/drawing/2014/main" id="{7FC05CA2-45E9-4E73-A1F9-C07CAD42F11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7" name="Oval 176">
                          <a:extLst>
                            <a:ext uri="{FF2B5EF4-FFF2-40B4-BE49-F238E27FC236}">
                              <a16:creationId xmlns:a16="http://schemas.microsoft.com/office/drawing/2014/main" id="{FAD34C03-0D5C-42B2-8D59-9AEC89DD040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8" name="Oval 177">
                          <a:extLst>
                            <a:ext uri="{FF2B5EF4-FFF2-40B4-BE49-F238E27FC236}">
                              <a16:creationId xmlns:a16="http://schemas.microsoft.com/office/drawing/2014/main" id="{8AAD4918-D7E2-40E2-8476-854DA47CB46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9" name="Oval 178">
                          <a:extLst>
                            <a:ext uri="{FF2B5EF4-FFF2-40B4-BE49-F238E27FC236}">
                              <a16:creationId xmlns:a16="http://schemas.microsoft.com/office/drawing/2014/main" id="{117495D1-B695-4C5D-B8A0-C5367CD7D01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0" name="Oval 179">
                          <a:extLst>
                            <a:ext uri="{FF2B5EF4-FFF2-40B4-BE49-F238E27FC236}">
                              <a16:creationId xmlns:a16="http://schemas.microsoft.com/office/drawing/2014/main" id="{6B621D8C-25E0-464F-8B3F-0D99EA889E9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28445" y="85186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7E6C45D1-BB16-4D82-859D-E5C754E7947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670" y="116249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2" name="Oval 181">
                          <a:extLst>
                            <a:ext uri="{FF2B5EF4-FFF2-40B4-BE49-F238E27FC236}">
                              <a16:creationId xmlns:a16="http://schemas.microsoft.com/office/drawing/2014/main" id="{8C3CB952-FCE2-4EBC-95F1-9477E1BB28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38466" y="137292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3" name="Oval 182">
                          <a:extLst>
                            <a:ext uri="{FF2B5EF4-FFF2-40B4-BE49-F238E27FC236}">
                              <a16:creationId xmlns:a16="http://schemas.microsoft.com/office/drawing/2014/main" id="{68E8D46E-E38C-4DCA-9444-6F0A25A81A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77936" y="144306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4" name="Oval 183">
                          <a:extLst>
                            <a:ext uri="{FF2B5EF4-FFF2-40B4-BE49-F238E27FC236}">
                              <a16:creationId xmlns:a16="http://schemas.microsoft.com/office/drawing/2014/main" id="{90195406-3F7D-4C6D-AE0C-D1023D8749E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67304" y="1192557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5" name="Oval 184">
                          <a:extLst>
                            <a:ext uri="{FF2B5EF4-FFF2-40B4-BE49-F238E27FC236}">
                              <a16:creationId xmlns:a16="http://schemas.microsoft.com/office/drawing/2014/main" id="{49F1BC23-DDA8-4333-870D-D19CFAFC35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37445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59" name="Group 158">
                        <a:extLst>
                          <a:ext uri="{FF2B5EF4-FFF2-40B4-BE49-F238E27FC236}">
                            <a16:creationId xmlns:a16="http://schemas.microsoft.com/office/drawing/2014/main" id="{017BC4FC-D1F1-499E-9FE1-3150D6FED2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32273" y="-1006561"/>
                        <a:ext cx="1259982" cy="1259982"/>
                        <a:chOff x="8505686" y="822277"/>
                        <a:chExt cx="893671" cy="893671"/>
                      </a:xfrm>
                    </p:grpSpPr>
                    <p:sp>
                      <p:nvSpPr>
                        <p:cNvPr id="160" name="Oval 159">
                          <a:extLst>
                            <a:ext uri="{FF2B5EF4-FFF2-40B4-BE49-F238E27FC236}">
                              <a16:creationId xmlns:a16="http://schemas.microsoft.com/office/drawing/2014/main" id="{52884721-F7BB-4F44-929E-03CDA13CD9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05686" y="822277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1" name="Oval 160">
                          <a:extLst>
                            <a:ext uri="{FF2B5EF4-FFF2-40B4-BE49-F238E27FC236}">
                              <a16:creationId xmlns:a16="http://schemas.microsoft.com/office/drawing/2014/main" id="{3D6610AF-26FC-435C-AE2B-5D6D732307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5445" y="111613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2" name="Oval 161">
                          <a:extLst>
                            <a:ext uri="{FF2B5EF4-FFF2-40B4-BE49-F238E27FC236}">
                              <a16:creationId xmlns:a16="http://schemas.microsoft.com/office/drawing/2014/main" id="{2342388E-5456-405B-B245-92A00CEAB0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5709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3" name="Oval 162">
                          <a:extLst>
                            <a:ext uri="{FF2B5EF4-FFF2-40B4-BE49-F238E27FC236}">
                              <a16:creationId xmlns:a16="http://schemas.microsoft.com/office/drawing/2014/main" id="{5605F033-6FA6-49F8-BE67-894DC204D79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4" name="Oval 163">
                          <a:extLst>
                            <a:ext uri="{FF2B5EF4-FFF2-40B4-BE49-F238E27FC236}">
                              <a16:creationId xmlns:a16="http://schemas.microsoft.com/office/drawing/2014/main" id="{ECCF5BE7-5F53-461B-98A4-FACFD0339E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5" name="Oval 164">
                          <a:extLst>
                            <a:ext uri="{FF2B5EF4-FFF2-40B4-BE49-F238E27FC236}">
                              <a16:creationId xmlns:a16="http://schemas.microsoft.com/office/drawing/2014/main" id="{D28A7481-3B24-4864-AE19-F5E49B7BB61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6" name="Oval 165">
                          <a:extLst>
                            <a:ext uri="{FF2B5EF4-FFF2-40B4-BE49-F238E27FC236}">
                              <a16:creationId xmlns:a16="http://schemas.microsoft.com/office/drawing/2014/main" id="{55E810E7-5D3B-462A-8FAC-0BBD04A2B1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7" name="Oval 166">
                          <a:extLst>
                            <a:ext uri="{FF2B5EF4-FFF2-40B4-BE49-F238E27FC236}">
                              <a16:creationId xmlns:a16="http://schemas.microsoft.com/office/drawing/2014/main" id="{96F908DE-247E-4D4D-BE15-B36D5F3F5A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06465" y="98587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8" name="Oval 167">
                          <a:extLst>
                            <a:ext uri="{FF2B5EF4-FFF2-40B4-BE49-F238E27FC236}">
                              <a16:creationId xmlns:a16="http://schemas.microsoft.com/office/drawing/2014/main" id="{BD2E6819-D68C-4128-9F54-750FAC755E5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16690" y="1296502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9" name="Oval 168">
                          <a:extLst>
                            <a:ext uri="{FF2B5EF4-FFF2-40B4-BE49-F238E27FC236}">
                              <a16:creationId xmlns:a16="http://schemas.microsoft.com/office/drawing/2014/main" id="{78EF5242-C37C-4655-94EE-9C4D1D8099D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16486" y="150693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0" name="Oval 169">
                          <a:extLst>
                            <a:ext uri="{FF2B5EF4-FFF2-40B4-BE49-F238E27FC236}">
                              <a16:creationId xmlns:a16="http://schemas.microsoft.com/office/drawing/2014/main" id="{E4102F4B-668C-4B61-81C5-B3CAB284FBB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55956" y="157707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1" name="Oval 170">
                          <a:extLst>
                            <a:ext uri="{FF2B5EF4-FFF2-40B4-BE49-F238E27FC236}">
                              <a16:creationId xmlns:a16="http://schemas.microsoft.com/office/drawing/2014/main" id="{18B5B2E8-B397-4CA8-BB6D-E30A9D1155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45324" y="1326564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2" name="Oval 171">
                          <a:extLst>
                            <a:ext uri="{FF2B5EF4-FFF2-40B4-BE49-F238E27FC236}">
                              <a16:creationId xmlns:a16="http://schemas.microsoft.com/office/drawing/2014/main" id="{B3FE277A-6572-4970-ACD8-E11FEBFED40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15465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86" name="Group 185">
                      <a:extLst>
                        <a:ext uri="{FF2B5EF4-FFF2-40B4-BE49-F238E27FC236}">
                          <a16:creationId xmlns:a16="http://schemas.microsoft.com/office/drawing/2014/main" id="{AD7D0D3C-182D-4B61-9B20-FB8CC538627B}"/>
                        </a:ext>
                      </a:extLst>
                    </p:cNvPr>
                    <p:cNvGrpSpPr/>
                    <p:nvPr/>
                  </p:nvGrpSpPr>
                  <p:grpSpPr>
                    <a:xfrm rot="3713486">
                      <a:off x="8400255" y="242740"/>
                      <a:ext cx="760438" cy="592655"/>
                      <a:chOff x="7232273" y="-1569179"/>
                      <a:chExt cx="2338586" cy="1822600"/>
                    </a:xfrm>
                  </p:grpSpPr>
                  <p:grpSp>
                    <p:nvGrpSpPr>
                      <p:cNvPr id="187" name="Group 186">
                        <a:extLst>
                          <a:ext uri="{FF2B5EF4-FFF2-40B4-BE49-F238E27FC236}">
                            <a16:creationId xmlns:a16="http://schemas.microsoft.com/office/drawing/2014/main" id="{46C5CC17-FA49-4EA7-8D95-18BB92F7A28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310877" y="-1569179"/>
                        <a:ext cx="1259982" cy="1259982"/>
                        <a:chOff x="9627666" y="688270"/>
                        <a:chExt cx="893671" cy="893671"/>
                      </a:xfrm>
                    </p:grpSpPr>
                    <p:sp>
                      <p:nvSpPr>
                        <p:cNvPr id="202" name="Oval 201">
                          <a:extLst>
                            <a:ext uri="{FF2B5EF4-FFF2-40B4-BE49-F238E27FC236}">
                              <a16:creationId xmlns:a16="http://schemas.microsoft.com/office/drawing/2014/main" id="{7563FEB0-8A4B-4793-A032-FAF5F47CD1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27666" y="688270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3" name="Oval 202">
                          <a:extLst>
                            <a:ext uri="{FF2B5EF4-FFF2-40B4-BE49-F238E27FC236}">
                              <a16:creationId xmlns:a16="http://schemas.microsoft.com/office/drawing/2014/main" id="{B9995F41-F850-4300-BA78-91B0B94190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27425" y="98212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4" name="Oval 203">
                          <a:extLst>
                            <a:ext uri="{FF2B5EF4-FFF2-40B4-BE49-F238E27FC236}">
                              <a16:creationId xmlns:a16="http://schemas.microsoft.com/office/drawing/2014/main" id="{8EDEF7F0-606D-4541-BBE8-5DE2D8385DA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57689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5" name="Oval 204">
                          <a:extLst>
                            <a:ext uri="{FF2B5EF4-FFF2-40B4-BE49-F238E27FC236}">
                              <a16:creationId xmlns:a16="http://schemas.microsoft.com/office/drawing/2014/main" id="{C749D924-0D1E-4DE2-84BE-8E0E8DCF91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23263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6" name="Oval 205">
                          <a:extLst>
                            <a:ext uri="{FF2B5EF4-FFF2-40B4-BE49-F238E27FC236}">
                              <a16:creationId xmlns:a16="http://schemas.microsoft.com/office/drawing/2014/main" id="{650006D9-D2D0-49D6-B24E-0758AD2B30B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138260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7" name="Oval 206">
                          <a:extLst>
                            <a:ext uri="{FF2B5EF4-FFF2-40B4-BE49-F238E27FC236}">
                              <a16:creationId xmlns:a16="http://schemas.microsoft.com/office/drawing/2014/main" id="{0A1263D3-61F1-4A7F-86EA-0831A24263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1012189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8" name="Oval 207">
                          <a:extLst>
                            <a:ext uri="{FF2B5EF4-FFF2-40B4-BE49-F238E27FC236}">
                              <a16:creationId xmlns:a16="http://schemas.microsoft.com/office/drawing/2014/main" id="{85EF6A09-202B-4A9B-898A-BCC4368524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57894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9" name="Oval 208">
                          <a:extLst>
                            <a:ext uri="{FF2B5EF4-FFF2-40B4-BE49-F238E27FC236}">
                              <a16:creationId xmlns:a16="http://schemas.microsoft.com/office/drawing/2014/main" id="{D9B9F786-06C2-4958-93F6-D0B93F5F7A9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28445" y="85186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0" name="Oval 209">
                          <a:extLst>
                            <a:ext uri="{FF2B5EF4-FFF2-40B4-BE49-F238E27FC236}">
                              <a16:creationId xmlns:a16="http://schemas.microsoft.com/office/drawing/2014/main" id="{0E6A796E-8339-4B7B-9B1F-C4BC65B79ED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38670" y="116249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1" name="Oval 210">
                          <a:extLst>
                            <a:ext uri="{FF2B5EF4-FFF2-40B4-BE49-F238E27FC236}">
                              <a16:creationId xmlns:a16="http://schemas.microsoft.com/office/drawing/2014/main" id="{BC6C4855-C474-4B17-B58A-29E135C9E9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238466" y="137292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2" name="Oval 211">
                          <a:extLst>
                            <a:ext uri="{FF2B5EF4-FFF2-40B4-BE49-F238E27FC236}">
                              <a16:creationId xmlns:a16="http://schemas.microsoft.com/office/drawing/2014/main" id="{07935BAE-E947-4BF0-B8C1-2B21B3A94E7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977936" y="144306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3" name="Oval 212">
                          <a:extLst>
                            <a:ext uri="{FF2B5EF4-FFF2-40B4-BE49-F238E27FC236}">
                              <a16:creationId xmlns:a16="http://schemas.microsoft.com/office/drawing/2014/main" id="{6A463225-AB2A-46D4-AF94-19ECDD84461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667304" y="1192557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14" name="Oval 213">
                          <a:extLst>
                            <a:ext uri="{FF2B5EF4-FFF2-40B4-BE49-F238E27FC236}">
                              <a16:creationId xmlns:a16="http://schemas.microsoft.com/office/drawing/2014/main" id="{996279D0-5257-49C0-B0BA-546D897488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37445" y="801761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88" name="Group 187">
                        <a:extLst>
                          <a:ext uri="{FF2B5EF4-FFF2-40B4-BE49-F238E27FC236}">
                            <a16:creationId xmlns:a16="http://schemas.microsoft.com/office/drawing/2014/main" id="{A5A129EF-12B7-4880-9824-58D60A3179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232273" y="-1006561"/>
                        <a:ext cx="1259982" cy="1259982"/>
                        <a:chOff x="8505686" y="822277"/>
                        <a:chExt cx="893671" cy="893671"/>
                      </a:xfrm>
                    </p:grpSpPr>
                    <p:sp>
                      <p:nvSpPr>
                        <p:cNvPr id="189" name="Oval 188">
                          <a:extLst>
                            <a:ext uri="{FF2B5EF4-FFF2-40B4-BE49-F238E27FC236}">
                              <a16:creationId xmlns:a16="http://schemas.microsoft.com/office/drawing/2014/main" id="{DE7AED78-FA3D-4A32-BD8A-C246D2261C0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05686" y="822277"/>
                          <a:ext cx="893671" cy="893671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6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0" name="Oval 189">
                          <a:extLst>
                            <a:ext uri="{FF2B5EF4-FFF2-40B4-BE49-F238E27FC236}">
                              <a16:creationId xmlns:a16="http://schemas.microsoft.com/office/drawing/2014/main" id="{3520706F-F517-4E36-9140-E9EC82E91F9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05445" y="1116135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1" name="Oval 190">
                          <a:extLst>
                            <a:ext uri="{FF2B5EF4-FFF2-40B4-BE49-F238E27FC236}">
                              <a16:creationId xmlns:a16="http://schemas.microsoft.com/office/drawing/2014/main" id="{6CC279D1-1BAE-46FF-A5E4-571C314F28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35709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2" name="Oval 191">
                          <a:extLst>
                            <a:ext uri="{FF2B5EF4-FFF2-40B4-BE49-F238E27FC236}">
                              <a16:creationId xmlns:a16="http://schemas.microsoft.com/office/drawing/2014/main" id="{32DFB8D5-1402-46D2-8AF1-14913E3752E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36664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3" name="Oval 192">
                          <a:extLst>
                            <a:ext uri="{FF2B5EF4-FFF2-40B4-BE49-F238E27FC236}">
                              <a16:creationId xmlns:a16="http://schemas.microsoft.com/office/drawing/2014/main" id="{222D9491-FB25-411D-A3D0-08F00EFB7F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016280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4" name="Oval 193">
                          <a:extLst>
                            <a:ext uri="{FF2B5EF4-FFF2-40B4-BE49-F238E27FC236}">
                              <a16:creationId xmlns:a16="http://schemas.microsoft.com/office/drawing/2014/main" id="{E735B8D9-390A-449B-8454-62B92830379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1146196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5" name="Oval 194">
                          <a:extLst>
                            <a:ext uri="{FF2B5EF4-FFF2-40B4-BE49-F238E27FC236}">
                              <a16:creationId xmlns:a16="http://schemas.microsoft.com/office/drawing/2014/main" id="{A6729777-6ACB-4853-82C0-C1E0F279E11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35914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6" name="Oval 195">
                          <a:extLst>
                            <a:ext uri="{FF2B5EF4-FFF2-40B4-BE49-F238E27FC236}">
                              <a16:creationId xmlns:a16="http://schemas.microsoft.com/office/drawing/2014/main" id="{930764DC-8F25-404D-85E2-FFEBDAD424B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06465" y="98587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7" name="Oval 196">
                          <a:extLst>
                            <a:ext uri="{FF2B5EF4-FFF2-40B4-BE49-F238E27FC236}">
                              <a16:creationId xmlns:a16="http://schemas.microsoft.com/office/drawing/2014/main" id="{867703A5-0002-4B90-AE41-27F334964AF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216690" y="1296502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8" name="Oval 197">
                          <a:extLst>
                            <a:ext uri="{FF2B5EF4-FFF2-40B4-BE49-F238E27FC236}">
                              <a16:creationId xmlns:a16="http://schemas.microsoft.com/office/drawing/2014/main" id="{B6680925-A6F2-49BC-A86C-E929D047651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116486" y="1506930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99" name="Oval 198">
                          <a:extLst>
                            <a:ext uri="{FF2B5EF4-FFF2-40B4-BE49-F238E27FC236}">
                              <a16:creationId xmlns:a16="http://schemas.microsoft.com/office/drawing/2014/main" id="{59B1329F-7B35-49AB-B0F4-48843B5561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55956" y="1577073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0" name="Oval 199">
                          <a:extLst>
                            <a:ext uri="{FF2B5EF4-FFF2-40B4-BE49-F238E27FC236}">
                              <a16:creationId xmlns:a16="http://schemas.microsoft.com/office/drawing/2014/main" id="{C847981A-97DA-473A-844C-68E05BC739C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545324" y="1326564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1" name="Oval 200">
                          <a:extLst>
                            <a:ext uri="{FF2B5EF4-FFF2-40B4-BE49-F238E27FC236}">
                              <a16:creationId xmlns:a16="http://schemas.microsoft.com/office/drawing/2014/main" id="{745F6ABE-AB2B-46FB-929B-D7217F7FE1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615465" y="935768"/>
                          <a:ext cx="125589" cy="12558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cxnSp>
            <p:nvCxnSpPr>
              <p:cNvPr id="215" name="Straight Arrow Connector 214">
                <a:extLst>
                  <a:ext uri="{FF2B5EF4-FFF2-40B4-BE49-F238E27FC236}">
                    <a16:creationId xmlns:a16="http://schemas.microsoft.com/office/drawing/2014/main" id="{568E6101-7072-47B3-A879-5CD54680D5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9959" y="1278758"/>
                <a:ext cx="692996" cy="154572"/>
              </a:xfrm>
              <a:prstGeom prst="straightConnector1">
                <a:avLst/>
              </a:prstGeom>
              <a:ln w="38100">
                <a:solidFill>
                  <a:srgbClr val="2009FF"/>
                </a:solidFill>
                <a:headEnd type="triangl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00AC762-4AE2-4B89-B5BD-C3B8AE1AD5F4}"/>
                </a:ext>
              </a:extLst>
            </p:cNvPr>
            <p:cNvSpPr/>
            <p:nvPr/>
          </p:nvSpPr>
          <p:spPr>
            <a:xfrm>
              <a:off x="6993319" y="2465771"/>
              <a:ext cx="1391602" cy="3033218"/>
            </a:xfrm>
            <a:prstGeom prst="rect">
              <a:avLst/>
            </a:prstGeom>
            <a:solidFill>
              <a:srgbClr val="3505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91144D-6A18-444F-A1DB-542D290B8B2E}"/>
              </a:ext>
            </a:extLst>
          </p:cNvPr>
          <p:cNvGrpSpPr/>
          <p:nvPr/>
        </p:nvGrpSpPr>
        <p:grpSpPr>
          <a:xfrm>
            <a:off x="3332853" y="1245479"/>
            <a:ext cx="6514755" cy="4269462"/>
            <a:chOff x="3332853" y="1245479"/>
            <a:chExt cx="6514755" cy="426946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868DD40-2C18-401A-96E7-123DC049B511}"/>
                </a:ext>
              </a:extLst>
            </p:cNvPr>
            <p:cNvGrpSpPr/>
            <p:nvPr/>
          </p:nvGrpSpPr>
          <p:grpSpPr>
            <a:xfrm>
              <a:off x="3332853" y="1245479"/>
              <a:ext cx="6514755" cy="3554635"/>
              <a:chOff x="3332853" y="1245479"/>
              <a:chExt cx="6514755" cy="3554635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79933EE-DA53-482F-99DD-D0F73CB823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32853" y="2240953"/>
                <a:ext cx="1143527" cy="131896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6840DFF-C1A9-456E-88A0-17A0C56FB9DB}"/>
                  </a:ext>
                </a:extLst>
              </p:cNvPr>
              <p:cNvSpPr txBox="1"/>
              <p:nvPr/>
            </p:nvSpPr>
            <p:spPr>
              <a:xfrm>
                <a:off x="8413032" y="4369227"/>
                <a:ext cx="143447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Particle radius</a:t>
                </a:r>
              </a:p>
              <a:p>
                <a:r>
                  <a:rPr lang="en-US" sz="1100" dirty="0"/>
                  <a:t>Radius distribution</a:t>
                </a: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9CF7B3D-2477-4181-8BB8-2F0260695048}"/>
                  </a:ext>
                </a:extLst>
              </p:cNvPr>
              <p:cNvGrpSpPr/>
              <p:nvPr/>
            </p:nvGrpSpPr>
            <p:grpSpPr>
              <a:xfrm>
                <a:off x="8530420" y="1245479"/>
                <a:ext cx="1317188" cy="1679922"/>
                <a:chOff x="8582857" y="402546"/>
                <a:chExt cx="1317188" cy="1679922"/>
              </a:xfrm>
            </p:grpSpPr>
            <p:grpSp>
              <p:nvGrpSpPr>
                <p:cNvPr id="336" name="Group 335">
                  <a:extLst>
                    <a:ext uri="{FF2B5EF4-FFF2-40B4-BE49-F238E27FC236}">
                      <a16:creationId xmlns:a16="http://schemas.microsoft.com/office/drawing/2014/main" id="{C9B934DF-7DC0-46C2-AB58-6AE625F0542D}"/>
                    </a:ext>
                  </a:extLst>
                </p:cNvPr>
                <p:cNvGrpSpPr/>
                <p:nvPr/>
              </p:nvGrpSpPr>
              <p:grpSpPr>
                <a:xfrm>
                  <a:off x="8712284" y="906525"/>
                  <a:ext cx="1175943" cy="1175943"/>
                  <a:chOff x="8505686" y="822277"/>
                  <a:chExt cx="893671" cy="893671"/>
                </a:xfrm>
              </p:grpSpPr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5C3B3EFF-2571-418F-AAC1-7BDA5499E504}"/>
                      </a:ext>
                    </a:extLst>
                  </p:cNvPr>
                  <p:cNvSpPr/>
                  <p:nvPr/>
                </p:nvSpPr>
                <p:spPr>
                  <a:xfrm>
                    <a:off x="8505686" y="822277"/>
                    <a:ext cx="893671" cy="893671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8" name="Oval 337">
                    <a:extLst>
                      <a:ext uri="{FF2B5EF4-FFF2-40B4-BE49-F238E27FC236}">
                        <a16:creationId xmlns:a16="http://schemas.microsoft.com/office/drawing/2014/main" id="{E07F469E-2B23-42CB-B10C-4B2F1BD61B55}"/>
                      </a:ext>
                    </a:extLst>
                  </p:cNvPr>
                  <p:cNvSpPr/>
                  <p:nvPr/>
                </p:nvSpPr>
                <p:spPr>
                  <a:xfrm>
                    <a:off x="8605445" y="1116135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9" name="Oval 338">
                    <a:extLst>
                      <a:ext uri="{FF2B5EF4-FFF2-40B4-BE49-F238E27FC236}">
                        <a16:creationId xmlns:a16="http://schemas.microsoft.com/office/drawing/2014/main" id="{375AD686-C1B0-491B-A041-7AAA08B433D6}"/>
                      </a:ext>
                    </a:extLst>
                  </p:cNvPr>
                  <p:cNvSpPr/>
                  <p:nvPr/>
                </p:nvSpPr>
                <p:spPr>
                  <a:xfrm>
                    <a:off x="8735709" y="136664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0" name="Oval 339">
                    <a:extLst>
                      <a:ext uri="{FF2B5EF4-FFF2-40B4-BE49-F238E27FC236}">
                        <a16:creationId xmlns:a16="http://schemas.microsoft.com/office/drawing/2014/main" id="{F16C05EB-09BE-47C5-80F1-326D6D259B0D}"/>
                      </a:ext>
                    </a:extLst>
                  </p:cNvPr>
                  <p:cNvSpPr/>
                  <p:nvPr/>
                </p:nvSpPr>
                <p:spPr>
                  <a:xfrm>
                    <a:off x="9016280" y="136664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Oval 340">
                    <a:extLst>
                      <a:ext uri="{FF2B5EF4-FFF2-40B4-BE49-F238E27FC236}">
                        <a16:creationId xmlns:a16="http://schemas.microsoft.com/office/drawing/2014/main" id="{E8D0ECE8-71D4-4FD5-B5DA-1103CE02C005}"/>
                      </a:ext>
                    </a:extLst>
                  </p:cNvPr>
                  <p:cNvSpPr/>
                  <p:nvPr/>
                </p:nvSpPr>
                <p:spPr>
                  <a:xfrm>
                    <a:off x="9016280" y="114619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2" name="Oval 341">
                    <a:extLst>
                      <a:ext uri="{FF2B5EF4-FFF2-40B4-BE49-F238E27FC236}">
                        <a16:creationId xmlns:a16="http://schemas.microsoft.com/office/drawing/2014/main" id="{BD3A9884-C031-4367-ADA9-DF566E1C177A}"/>
                      </a:ext>
                    </a:extLst>
                  </p:cNvPr>
                  <p:cNvSpPr/>
                  <p:nvPr/>
                </p:nvSpPr>
                <p:spPr>
                  <a:xfrm>
                    <a:off x="8835914" y="114619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3" name="Oval 342">
                    <a:extLst>
                      <a:ext uri="{FF2B5EF4-FFF2-40B4-BE49-F238E27FC236}">
                        <a16:creationId xmlns:a16="http://schemas.microsoft.com/office/drawing/2014/main" id="{D851D709-F4FB-4752-8F75-737C9FB80E4C}"/>
                      </a:ext>
                    </a:extLst>
                  </p:cNvPr>
                  <p:cNvSpPr/>
                  <p:nvPr/>
                </p:nvSpPr>
                <p:spPr>
                  <a:xfrm>
                    <a:off x="8835914" y="935768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Oval 343">
                    <a:extLst>
                      <a:ext uri="{FF2B5EF4-FFF2-40B4-BE49-F238E27FC236}">
                        <a16:creationId xmlns:a16="http://schemas.microsoft.com/office/drawing/2014/main" id="{8BAB4CDA-71A6-45CE-954A-F84A1368F77E}"/>
                      </a:ext>
                    </a:extLst>
                  </p:cNvPr>
                  <p:cNvSpPr/>
                  <p:nvPr/>
                </p:nvSpPr>
                <p:spPr>
                  <a:xfrm>
                    <a:off x="9106465" y="985870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5" name="Oval 344">
                    <a:extLst>
                      <a:ext uri="{FF2B5EF4-FFF2-40B4-BE49-F238E27FC236}">
                        <a16:creationId xmlns:a16="http://schemas.microsoft.com/office/drawing/2014/main" id="{CB760AC3-F21A-484E-8456-954E93032879}"/>
                      </a:ext>
                    </a:extLst>
                  </p:cNvPr>
                  <p:cNvSpPr/>
                  <p:nvPr/>
                </p:nvSpPr>
                <p:spPr>
                  <a:xfrm>
                    <a:off x="9216690" y="1296502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6" name="Oval 345">
                    <a:extLst>
                      <a:ext uri="{FF2B5EF4-FFF2-40B4-BE49-F238E27FC236}">
                        <a16:creationId xmlns:a16="http://schemas.microsoft.com/office/drawing/2014/main" id="{50FB1813-8526-4FC5-AD02-86EA0DDC6ADF}"/>
                      </a:ext>
                    </a:extLst>
                  </p:cNvPr>
                  <p:cNvSpPr/>
                  <p:nvPr/>
                </p:nvSpPr>
                <p:spPr>
                  <a:xfrm>
                    <a:off x="9116486" y="1506930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7" name="Oval 346">
                    <a:extLst>
                      <a:ext uri="{FF2B5EF4-FFF2-40B4-BE49-F238E27FC236}">
                        <a16:creationId xmlns:a16="http://schemas.microsoft.com/office/drawing/2014/main" id="{679C2DCC-FE5F-4694-9318-94906CA04FAD}"/>
                      </a:ext>
                    </a:extLst>
                  </p:cNvPr>
                  <p:cNvSpPr/>
                  <p:nvPr/>
                </p:nvSpPr>
                <p:spPr>
                  <a:xfrm>
                    <a:off x="8855956" y="1577073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8" name="Oval 347">
                    <a:extLst>
                      <a:ext uri="{FF2B5EF4-FFF2-40B4-BE49-F238E27FC236}">
                        <a16:creationId xmlns:a16="http://schemas.microsoft.com/office/drawing/2014/main" id="{1DE4269A-B5AE-4425-B7D1-ACAF659D5180}"/>
                      </a:ext>
                    </a:extLst>
                  </p:cNvPr>
                  <p:cNvSpPr/>
                  <p:nvPr/>
                </p:nvSpPr>
                <p:spPr>
                  <a:xfrm>
                    <a:off x="8545324" y="1326564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9" name="Oval 348">
                    <a:extLst>
                      <a:ext uri="{FF2B5EF4-FFF2-40B4-BE49-F238E27FC236}">
                        <a16:creationId xmlns:a16="http://schemas.microsoft.com/office/drawing/2014/main" id="{35B19379-5CF0-46CB-9601-96227C2567C3}"/>
                      </a:ext>
                    </a:extLst>
                  </p:cNvPr>
                  <p:cNvSpPr/>
                  <p:nvPr/>
                </p:nvSpPr>
                <p:spPr>
                  <a:xfrm>
                    <a:off x="8615465" y="935768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7DB47B25-44B8-4F62-BA3D-25646B51F3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24102" y="1482059"/>
                  <a:ext cx="1175943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 w="med" len="me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9" name="TextBox 378">
                  <a:extLst>
                    <a:ext uri="{FF2B5EF4-FFF2-40B4-BE49-F238E27FC236}">
                      <a16:creationId xmlns:a16="http://schemas.microsoft.com/office/drawing/2014/main" id="{44CA8D8F-0136-4646-B73A-CA2A4659BC18}"/>
                    </a:ext>
                  </a:extLst>
                </p:cNvPr>
                <p:cNvSpPr txBox="1"/>
                <p:nvPr/>
              </p:nvSpPr>
              <p:spPr>
                <a:xfrm>
                  <a:off x="8582857" y="402546"/>
                  <a:ext cx="8210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Mid-q</a:t>
                  </a:r>
                </a:p>
              </p:txBody>
            </p:sp>
          </p:grpSp>
        </p:grp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CD497474-2D51-45D2-AFFF-015287D999AE}"/>
                </a:ext>
              </a:extLst>
            </p:cNvPr>
            <p:cNvSpPr/>
            <p:nvPr/>
          </p:nvSpPr>
          <p:spPr>
            <a:xfrm>
              <a:off x="8417699" y="2481723"/>
              <a:ext cx="1298974" cy="3033218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7D783C-6C43-4DE7-9D72-0087048FF4D3}"/>
              </a:ext>
            </a:extLst>
          </p:cNvPr>
          <p:cNvGrpSpPr/>
          <p:nvPr/>
        </p:nvGrpSpPr>
        <p:grpSpPr>
          <a:xfrm>
            <a:off x="3363334" y="840038"/>
            <a:ext cx="11489783" cy="4683892"/>
            <a:chOff x="3363334" y="840038"/>
            <a:chExt cx="11489783" cy="4683892"/>
          </a:xfrm>
        </p:grpSpPr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3D8028BC-08DA-4393-BC3D-EA9AD92D740D}"/>
                </a:ext>
              </a:extLst>
            </p:cNvPr>
            <p:cNvSpPr/>
            <p:nvPr/>
          </p:nvSpPr>
          <p:spPr>
            <a:xfrm>
              <a:off x="9769227" y="2490712"/>
              <a:ext cx="1175943" cy="3033218"/>
            </a:xfrm>
            <a:prstGeom prst="rect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888E5029-F075-4D07-A172-345D439C5EE9}"/>
                </a:ext>
              </a:extLst>
            </p:cNvPr>
            <p:cNvGrpSpPr/>
            <p:nvPr/>
          </p:nvGrpSpPr>
          <p:grpSpPr>
            <a:xfrm>
              <a:off x="3363334" y="840038"/>
              <a:ext cx="11489783" cy="4304522"/>
              <a:chOff x="3363334" y="840038"/>
              <a:chExt cx="11489783" cy="4304522"/>
            </a:xfrm>
          </p:grpSpPr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1EEA57CD-72D5-4854-B708-467EAABB908F}"/>
                  </a:ext>
                </a:extLst>
              </p:cNvPr>
              <p:cNvSpPr txBox="1"/>
              <p:nvPr/>
            </p:nvSpPr>
            <p:spPr>
              <a:xfrm>
                <a:off x="9924005" y="4062324"/>
                <a:ext cx="104821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Pore radius</a:t>
                </a:r>
              </a:p>
              <a:p>
                <a:r>
                  <a:rPr lang="en-US" sz="1100" dirty="0"/>
                  <a:t>Surface area</a:t>
                </a:r>
              </a:p>
            </p:txBody>
          </p:sp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B4D89FB0-4F29-4BE3-B273-26205175930F}"/>
                  </a:ext>
                </a:extLst>
              </p:cNvPr>
              <p:cNvGrpSpPr/>
              <p:nvPr/>
            </p:nvGrpSpPr>
            <p:grpSpPr>
              <a:xfrm>
                <a:off x="10042908" y="840038"/>
                <a:ext cx="4810209" cy="4304522"/>
                <a:chOff x="10393993" y="1850463"/>
                <a:chExt cx="2869859" cy="2568157"/>
              </a:xfrm>
            </p:grpSpPr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6F1901C0-12B0-4FD8-B2A8-0B63B50A7D38}"/>
                    </a:ext>
                  </a:extLst>
                </p:cNvPr>
                <p:cNvGrpSpPr/>
                <p:nvPr/>
              </p:nvGrpSpPr>
              <p:grpSpPr>
                <a:xfrm>
                  <a:off x="10695695" y="1850463"/>
                  <a:ext cx="2568157" cy="2568157"/>
                  <a:chOff x="8505686" y="822277"/>
                  <a:chExt cx="893671" cy="893671"/>
                </a:xfrm>
              </p:grpSpPr>
              <p:sp>
                <p:nvSpPr>
                  <p:cNvPr id="226" name="Oval 225">
                    <a:extLst>
                      <a:ext uri="{FF2B5EF4-FFF2-40B4-BE49-F238E27FC236}">
                        <a16:creationId xmlns:a16="http://schemas.microsoft.com/office/drawing/2014/main" id="{0B991531-6D91-4D12-852D-9645774D4439}"/>
                      </a:ext>
                    </a:extLst>
                  </p:cNvPr>
                  <p:cNvSpPr/>
                  <p:nvPr/>
                </p:nvSpPr>
                <p:spPr>
                  <a:xfrm>
                    <a:off x="8505686" y="822277"/>
                    <a:ext cx="893671" cy="893671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7" name="Oval 226">
                    <a:extLst>
                      <a:ext uri="{FF2B5EF4-FFF2-40B4-BE49-F238E27FC236}">
                        <a16:creationId xmlns:a16="http://schemas.microsoft.com/office/drawing/2014/main" id="{4CD45BBA-4EC6-4D82-AB4A-B1444C3723AA}"/>
                      </a:ext>
                    </a:extLst>
                  </p:cNvPr>
                  <p:cNvSpPr/>
                  <p:nvPr/>
                </p:nvSpPr>
                <p:spPr>
                  <a:xfrm>
                    <a:off x="8605445" y="1116135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8" name="Oval 227">
                    <a:extLst>
                      <a:ext uri="{FF2B5EF4-FFF2-40B4-BE49-F238E27FC236}">
                        <a16:creationId xmlns:a16="http://schemas.microsoft.com/office/drawing/2014/main" id="{6241B589-EABC-49BD-BBD2-7776E1D3908B}"/>
                      </a:ext>
                    </a:extLst>
                  </p:cNvPr>
                  <p:cNvSpPr/>
                  <p:nvPr/>
                </p:nvSpPr>
                <p:spPr>
                  <a:xfrm>
                    <a:off x="8735709" y="136664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9" name="Oval 228">
                    <a:extLst>
                      <a:ext uri="{FF2B5EF4-FFF2-40B4-BE49-F238E27FC236}">
                        <a16:creationId xmlns:a16="http://schemas.microsoft.com/office/drawing/2014/main" id="{695DEA64-8D3D-4AE0-A399-2410563816D6}"/>
                      </a:ext>
                    </a:extLst>
                  </p:cNvPr>
                  <p:cNvSpPr/>
                  <p:nvPr/>
                </p:nvSpPr>
                <p:spPr>
                  <a:xfrm>
                    <a:off x="9016280" y="136664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0" name="Oval 229">
                    <a:extLst>
                      <a:ext uri="{FF2B5EF4-FFF2-40B4-BE49-F238E27FC236}">
                        <a16:creationId xmlns:a16="http://schemas.microsoft.com/office/drawing/2014/main" id="{042AE2E0-2C6D-41A4-9615-25226C6D7A3C}"/>
                      </a:ext>
                    </a:extLst>
                  </p:cNvPr>
                  <p:cNvSpPr/>
                  <p:nvPr/>
                </p:nvSpPr>
                <p:spPr>
                  <a:xfrm>
                    <a:off x="9016280" y="114619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1" name="Oval 230">
                    <a:extLst>
                      <a:ext uri="{FF2B5EF4-FFF2-40B4-BE49-F238E27FC236}">
                        <a16:creationId xmlns:a16="http://schemas.microsoft.com/office/drawing/2014/main" id="{F21B6B71-D4CD-44F4-966E-CA2053675F67}"/>
                      </a:ext>
                    </a:extLst>
                  </p:cNvPr>
                  <p:cNvSpPr/>
                  <p:nvPr/>
                </p:nvSpPr>
                <p:spPr>
                  <a:xfrm>
                    <a:off x="8835914" y="1146196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2" name="Oval 231">
                    <a:extLst>
                      <a:ext uri="{FF2B5EF4-FFF2-40B4-BE49-F238E27FC236}">
                        <a16:creationId xmlns:a16="http://schemas.microsoft.com/office/drawing/2014/main" id="{172D0C52-76A6-46A6-9388-485FCE544FDC}"/>
                      </a:ext>
                    </a:extLst>
                  </p:cNvPr>
                  <p:cNvSpPr/>
                  <p:nvPr/>
                </p:nvSpPr>
                <p:spPr>
                  <a:xfrm>
                    <a:off x="8835914" y="935768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Oval 232">
                    <a:extLst>
                      <a:ext uri="{FF2B5EF4-FFF2-40B4-BE49-F238E27FC236}">
                        <a16:creationId xmlns:a16="http://schemas.microsoft.com/office/drawing/2014/main" id="{BABEFA64-991C-4F53-B1F7-1B650A4A0E42}"/>
                      </a:ext>
                    </a:extLst>
                  </p:cNvPr>
                  <p:cNvSpPr/>
                  <p:nvPr/>
                </p:nvSpPr>
                <p:spPr>
                  <a:xfrm>
                    <a:off x="9106465" y="985870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Oval 233">
                    <a:extLst>
                      <a:ext uri="{FF2B5EF4-FFF2-40B4-BE49-F238E27FC236}">
                        <a16:creationId xmlns:a16="http://schemas.microsoft.com/office/drawing/2014/main" id="{FEAF0D20-7508-403D-AA08-A98804D61688}"/>
                      </a:ext>
                    </a:extLst>
                  </p:cNvPr>
                  <p:cNvSpPr/>
                  <p:nvPr/>
                </p:nvSpPr>
                <p:spPr>
                  <a:xfrm>
                    <a:off x="9216690" y="1296502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Oval 234">
                    <a:extLst>
                      <a:ext uri="{FF2B5EF4-FFF2-40B4-BE49-F238E27FC236}">
                        <a16:creationId xmlns:a16="http://schemas.microsoft.com/office/drawing/2014/main" id="{EE267AAF-0BE8-49D5-9D91-E16F916E2750}"/>
                      </a:ext>
                    </a:extLst>
                  </p:cNvPr>
                  <p:cNvSpPr/>
                  <p:nvPr/>
                </p:nvSpPr>
                <p:spPr>
                  <a:xfrm>
                    <a:off x="9116486" y="1506930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Oval 235">
                    <a:extLst>
                      <a:ext uri="{FF2B5EF4-FFF2-40B4-BE49-F238E27FC236}">
                        <a16:creationId xmlns:a16="http://schemas.microsoft.com/office/drawing/2014/main" id="{D6F82AE5-8129-4AA2-A454-642F19D6F9B0}"/>
                      </a:ext>
                    </a:extLst>
                  </p:cNvPr>
                  <p:cNvSpPr/>
                  <p:nvPr/>
                </p:nvSpPr>
                <p:spPr>
                  <a:xfrm>
                    <a:off x="8855956" y="1577073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Oval 236">
                    <a:extLst>
                      <a:ext uri="{FF2B5EF4-FFF2-40B4-BE49-F238E27FC236}">
                        <a16:creationId xmlns:a16="http://schemas.microsoft.com/office/drawing/2014/main" id="{0C24C864-CC2A-46C1-B8BB-45F734D9DEC0}"/>
                      </a:ext>
                    </a:extLst>
                  </p:cNvPr>
                  <p:cNvSpPr/>
                  <p:nvPr/>
                </p:nvSpPr>
                <p:spPr>
                  <a:xfrm>
                    <a:off x="8545324" y="1326564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Oval 237">
                    <a:extLst>
                      <a:ext uri="{FF2B5EF4-FFF2-40B4-BE49-F238E27FC236}">
                        <a16:creationId xmlns:a16="http://schemas.microsoft.com/office/drawing/2014/main" id="{AA8BEDDF-9D51-48A5-B639-3B090D67CB7A}"/>
                      </a:ext>
                    </a:extLst>
                  </p:cNvPr>
                  <p:cNvSpPr/>
                  <p:nvPr/>
                </p:nvSpPr>
                <p:spPr>
                  <a:xfrm>
                    <a:off x="8615465" y="935768"/>
                    <a:ext cx="125589" cy="12558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23" name="Straight Arrow Connector 222">
                  <a:extLst>
                    <a:ext uri="{FF2B5EF4-FFF2-40B4-BE49-F238E27FC236}">
                      <a16:creationId xmlns:a16="http://schemas.microsoft.com/office/drawing/2014/main" id="{15B964B5-BDA6-4583-81BD-EAE40BC233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42725" y="3419435"/>
                  <a:ext cx="290733" cy="15637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Arrow Connector 223">
                  <a:extLst>
                    <a:ext uri="{FF2B5EF4-FFF2-40B4-BE49-F238E27FC236}">
                      <a16:creationId xmlns:a16="http://schemas.microsoft.com/office/drawing/2014/main" id="{8875B12E-8ECB-421E-AC80-D801F18F6D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37527" y="3269050"/>
                  <a:ext cx="278973" cy="152554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6CB51FCF-E63D-453A-8069-675F5C8B2398}"/>
                    </a:ext>
                  </a:extLst>
                </p:cNvPr>
                <p:cNvSpPr txBox="1"/>
                <p:nvPr/>
              </p:nvSpPr>
              <p:spPr>
                <a:xfrm>
                  <a:off x="10393993" y="2112950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High-q</a:t>
                  </a:r>
                </a:p>
              </p:txBody>
            </p:sp>
          </p:grpSp>
          <p:cxnSp>
            <p:nvCxnSpPr>
              <p:cNvPr id="221" name="Straight Arrow Connector 220">
                <a:extLst>
                  <a:ext uri="{FF2B5EF4-FFF2-40B4-BE49-F238E27FC236}">
                    <a16:creationId xmlns:a16="http://schemas.microsoft.com/office/drawing/2014/main" id="{1B6A9AA3-7319-4004-92A4-8469C56F8D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63334" y="3067191"/>
                <a:ext cx="322841" cy="49273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Arc 4">
            <a:extLst>
              <a:ext uri="{FF2B5EF4-FFF2-40B4-BE49-F238E27FC236}">
                <a16:creationId xmlns:a16="http://schemas.microsoft.com/office/drawing/2014/main" id="{FC89FC8D-27FD-4E64-A33D-E889C1030D44}"/>
              </a:ext>
            </a:extLst>
          </p:cNvPr>
          <p:cNvSpPr/>
          <p:nvPr/>
        </p:nvSpPr>
        <p:spPr>
          <a:xfrm rot="1109226">
            <a:off x="2249520" y="1828511"/>
            <a:ext cx="302834" cy="217977"/>
          </a:xfrm>
          <a:prstGeom prst="arc">
            <a:avLst>
              <a:gd name="adj1" fmla="val 16200000"/>
              <a:gd name="adj2" fmla="val 9745987"/>
            </a:avLst>
          </a:prstGeom>
          <a:noFill/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0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2635681" y="1644379"/>
            <a:ext cx="6920637" cy="3569242"/>
          </a:xfrm>
          <a:prstGeom prst="rect">
            <a:avLst/>
          </a:prstGeom>
        </p:spPr>
        <p:txBody>
          <a:bodyPr anchor="t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0" dirty="0"/>
              <a:t>What is </a:t>
            </a:r>
            <a:r>
              <a:rPr lang="en-US" sz="6000" dirty="0"/>
              <a:t>scattering?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at</a:t>
            </a:r>
            <a:r>
              <a:rPr lang="en-US" sz="6000" dirty="0"/>
              <a:t> small-angle?</a:t>
            </a:r>
          </a:p>
          <a:p>
            <a:pPr algn="ctr"/>
            <a:endParaRPr lang="en-US" sz="6000" dirty="0"/>
          </a:p>
          <a:p>
            <a:pPr algn="ctr"/>
            <a:r>
              <a:rPr lang="en-US" sz="6000" b="0" dirty="0"/>
              <a:t>Why use </a:t>
            </a:r>
            <a:r>
              <a:rPr lang="en-US" sz="6000" u="sng" dirty="0"/>
              <a:t>neutrons</a:t>
            </a:r>
            <a:r>
              <a:rPr lang="en-US" sz="6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8876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1308094" y="643467"/>
            <a:ext cx="4016260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u="sng" dirty="0"/>
              <a:t>Neutrons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985D2DD-E788-41FD-BAA5-A3A3B1F49721}"/>
              </a:ext>
            </a:extLst>
          </p:cNvPr>
          <p:cNvSpPr txBox="1">
            <a:spLocks/>
          </p:cNvSpPr>
          <p:nvPr/>
        </p:nvSpPr>
        <p:spPr>
          <a:xfrm>
            <a:off x="7177232" y="643467"/>
            <a:ext cx="3706674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u="sng" dirty="0"/>
              <a:t>Photons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0D18E-DB6A-4473-A823-B50F3CBC9E23}"/>
              </a:ext>
            </a:extLst>
          </p:cNvPr>
          <p:cNvSpPr txBox="1"/>
          <p:nvPr/>
        </p:nvSpPr>
        <p:spPr>
          <a:xfrm>
            <a:off x="1170090" y="1909296"/>
            <a:ext cx="42922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Interact with nuclei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SLD differences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Isotope (H/D) variation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Magnetic structure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Non-destructive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Extreme environments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Lower flux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Fewer 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1824A-CC23-43D7-9EA0-9805995B8826}"/>
              </a:ext>
            </a:extLst>
          </p:cNvPr>
          <p:cNvSpPr txBox="1"/>
          <p:nvPr/>
        </p:nvSpPr>
        <p:spPr>
          <a:xfrm>
            <a:off x="6859732" y="1904385"/>
            <a:ext cx="45883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Interact with electrons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Electron density differences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Ionizing damage (X-rays)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Finer q-resolution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Higher flux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Many sources</a:t>
            </a:r>
          </a:p>
        </p:txBody>
      </p:sp>
    </p:spTree>
    <p:extLst>
      <p:ext uri="{BB962C8B-B14F-4D97-AF65-F5344CB8AC3E}">
        <p14:creationId xmlns:p14="http://schemas.microsoft.com/office/powerpoint/2010/main" val="339405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Contrast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ECCCA24-3CC8-49BB-955D-FD9978C92746}"/>
                  </a:ext>
                </a:extLst>
              </p:cNvPr>
              <p:cNvSpPr txBox="1"/>
              <p:nvPr/>
            </p:nvSpPr>
            <p:spPr>
              <a:xfrm>
                <a:off x="1504748" y="2117320"/>
                <a:ext cx="1783372" cy="10710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ECCCA24-3CC8-49BB-955D-FD9978C92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48" y="2117320"/>
                <a:ext cx="1783372" cy="10710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1C2EDD2-7EC4-40E9-A23D-E0C0DEDFAC74}"/>
              </a:ext>
            </a:extLst>
          </p:cNvPr>
          <p:cNvSpPr txBox="1"/>
          <p:nvPr/>
        </p:nvSpPr>
        <p:spPr>
          <a:xfrm>
            <a:off x="1204794" y="3579712"/>
            <a:ext cx="240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scattering length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 = molecular volume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9F8B38C-0346-4D36-B8E0-62B7B61AAB76}"/>
              </a:ext>
            </a:extLst>
          </p:cNvPr>
          <p:cNvSpPr/>
          <p:nvPr/>
        </p:nvSpPr>
        <p:spPr>
          <a:xfrm>
            <a:off x="6379426" y="4973955"/>
            <a:ext cx="868648" cy="85698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E41620-1E2D-45BF-9710-8297DEFF6F91}"/>
              </a:ext>
            </a:extLst>
          </p:cNvPr>
          <p:cNvSpPr>
            <a:spLocks noChangeAspect="1"/>
          </p:cNvSpPr>
          <p:nvPr/>
        </p:nvSpPr>
        <p:spPr>
          <a:xfrm>
            <a:off x="6569110" y="4238936"/>
            <a:ext cx="489280" cy="48271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A50051C-FF68-418F-B764-EDD68B9BDABF}"/>
              </a:ext>
            </a:extLst>
          </p:cNvPr>
          <p:cNvSpPr>
            <a:spLocks noChangeAspect="1"/>
          </p:cNvSpPr>
          <p:nvPr/>
        </p:nvSpPr>
        <p:spPr>
          <a:xfrm>
            <a:off x="6589497" y="3520849"/>
            <a:ext cx="448507" cy="442486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7D76C3-CA9C-4C43-B41F-FFF2655AD32D}"/>
              </a:ext>
            </a:extLst>
          </p:cNvPr>
          <p:cNvSpPr>
            <a:spLocks noChangeAspect="1"/>
          </p:cNvSpPr>
          <p:nvPr/>
        </p:nvSpPr>
        <p:spPr>
          <a:xfrm>
            <a:off x="6671043" y="2935099"/>
            <a:ext cx="285414" cy="28158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E1476C-89CB-473C-A9A6-A7F9DB838BA4}"/>
              </a:ext>
            </a:extLst>
          </p:cNvPr>
          <p:cNvSpPr>
            <a:spLocks noChangeAspect="1"/>
          </p:cNvSpPr>
          <p:nvPr/>
        </p:nvSpPr>
        <p:spPr>
          <a:xfrm>
            <a:off x="6793636" y="2119872"/>
            <a:ext cx="40226" cy="40226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8ACC04-3A2C-4282-A726-DA3B1F73F47A}"/>
              </a:ext>
            </a:extLst>
          </p:cNvPr>
          <p:cNvSpPr>
            <a:spLocks noChangeAspect="1"/>
          </p:cNvSpPr>
          <p:nvPr/>
        </p:nvSpPr>
        <p:spPr>
          <a:xfrm>
            <a:off x="6793636" y="1514311"/>
            <a:ext cx="40226" cy="40226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47A817-63FE-46C4-A61C-D3B4A18BC035}"/>
              </a:ext>
            </a:extLst>
          </p:cNvPr>
          <p:cNvSpPr>
            <a:spLocks noChangeAspect="1"/>
          </p:cNvSpPr>
          <p:nvPr/>
        </p:nvSpPr>
        <p:spPr>
          <a:xfrm>
            <a:off x="5286315" y="1215940"/>
            <a:ext cx="683842" cy="6838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BF3B9E-45AC-48E5-85BB-7465ED278525}"/>
              </a:ext>
            </a:extLst>
          </p:cNvPr>
          <p:cNvSpPr>
            <a:spLocks noChangeAspect="1"/>
          </p:cNvSpPr>
          <p:nvPr/>
        </p:nvSpPr>
        <p:spPr>
          <a:xfrm>
            <a:off x="5518147" y="2085901"/>
            <a:ext cx="220177" cy="21722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F75F0E-9596-4173-A42F-CB32592D268F}"/>
              </a:ext>
            </a:extLst>
          </p:cNvPr>
          <p:cNvSpPr>
            <a:spLocks noChangeAspect="1"/>
          </p:cNvSpPr>
          <p:nvPr/>
        </p:nvSpPr>
        <p:spPr>
          <a:xfrm>
            <a:off x="5493685" y="5298479"/>
            <a:ext cx="269103" cy="26549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B559E1-82B7-4CC5-B6FE-B066D0F8648C}"/>
              </a:ext>
            </a:extLst>
          </p:cNvPr>
          <p:cNvSpPr>
            <a:spLocks noChangeAspect="1"/>
          </p:cNvSpPr>
          <p:nvPr/>
        </p:nvSpPr>
        <p:spPr>
          <a:xfrm>
            <a:off x="5546689" y="2570689"/>
            <a:ext cx="163093" cy="16090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05072D-1496-41FC-B6E6-188C193436EC}"/>
              </a:ext>
            </a:extLst>
          </p:cNvPr>
          <p:cNvSpPr>
            <a:spLocks noChangeAspect="1"/>
          </p:cNvSpPr>
          <p:nvPr/>
        </p:nvSpPr>
        <p:spPr>
          <a:xfrm>
            <a:off x="5562999" y="3000129"/>
            <a:ext cx="130474" cy="12872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E48EE5-BF2D-4494-987B-02E62E65F43E}"/>
              </a:ext>
            </a:extLst>
          </p:cNvPr>
          <p:cNvSpPr>
            <a:spLocks noChangeAspect="1"/>
          </p:cNvSpPr>
          <p:nvPr/>
        </p:nvSpPr>
        <p:spPr>
          <a:xfrm>
            <a:off x="5579309" y="4553161"/>
            <a:ext cx="97856" cy="965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6FCE43-4CE4-4198-909F-5B42D0F987E5}"/>
              </a:ext>
            </a:extLst>
          </p:cNvPr>
          <p:cNvSpPr>
            <a:spLocks noChangeAspect="1"/>
          </p:cNvSpPr>
          <p:nvPr/>
        </p:nvSpPr>
        <p:spPr>
          <a:xfrm>
            <a:off x="5579309" y="3729357"/>
            <a:ext cx="97856" cy="9654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827DA80-70B4-445F-8EEC-00741F3915DB}"/>
              </a:ext>
            </a:extLst>
          </p:cNvPr>
          <p:cNvSpPr>
            <a:spLocks noChangeAspect="1"/>
          </p:cNvSpPr>
          <p:nvPr/>
        </p:nvSpPr>
        <p:spPr>
          <a:xfrm>
            <a:off x="6711816" y="2447033"/>
            <a:ext cx="203867" cy="20113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AA49E2-21C4-47D9-B9D8-36EAFF2AE147}"/>
              </a:ext>
            </a:extLst>
          </p:cNvPr>
          <p:cNvSpPr txBox="1"/>
          <p:nvPr/>
        </p:nvSpPr>
        <p:spPr>
          <a:xfrm>
            <a:off x="4851817" y="847794"/>
            <a:ext cx="155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AEAD8D-A0EA-4F9B-BFCC-AD0BEA7A6059}"/>
              </a:ext>
            </a:extLst>
          </p:cNvPr>
          <p:cNvSpPr txBox="1"/>
          <p:nvPr/>
        </p:nvSpPr>
        <p:spPr>
          <a:xfrm>
            <a:off x="6051782" y="847794"/>
            <a:ext cx="1552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61BAF5-9369-407D-B0D9-D529117DFA13}"/>
              </a:ext>
            </a:extLst>
          </p:cNvPr>
          <p:cNvSpPr txBox="1"/>
          <p:nvPr/>
        </p:nvSpPr>
        <p:spPr>
          <a:xfrm>
            <a:off x="4945887" y="472322"/>
            <a:ext cx="2577116" cy="3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scattering length*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BBAF88-6486-400F-8DA1-6AE34A46847B}"/>
              </a:ext>
            </a:extLst>
          </p:cNvPr>
          <p:cNvSpPr txBox="1"/>
          <p:nvPr/>
        </p:nvSpPr>
        <p:spPr>
          <a:xfrm>
            <a:off x="4483340" y="5873831"/>
            <a:ext cx="3687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*X-ray scale reduced by ~ 1.5X to compare with neutron scale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adapted from presentation by J. D. Copley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3128F0-2386-4EF3-8E7A-E94FBE37E85E}"/>
              </a:ext>
            </a:extLst>
          </p:cNvPr>
          <p:cNvSpPr txBox="1"/>
          <p:nvPr/>
        </p:nvSpPr>
        <p:spPr>
          <a:xfrm>
            <a:off x="6019142" y="1357436"/>
            <a:ext cx="309154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4A84BF-0719-429C-A03D-524C2DB43F18}"/>
              </a:ext>
            </a:extLst>
          </p:cNvPr>
          <p:cNvSpPr txBox="1"/>
          <p:nvPr/>
        </p:nvSpPr>
        <p:spPr>
          <a:xfrm>
            <a:off x="6019142" y="2032036"/>
            <a:ext cx="309154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DE9C58-B481-496B-B41A-B2F0C34E8BCC}"/>
              </a:ext>
            </a:extLst>
          </p:cNvPr>
          <p:cNvSpPr txBox="1"/>
          <p:nvPr/>
        </p:nvSpPr>
        <p:spPr>
          <a:xfrm>
            <a:off x="6019143" y="2492122"/>
            <a:ext cx="309155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4E688A-25BF-49D0-AE0C-1938740902D0}"/>
              </a:ext>
            </a:extLst>
          </p:cNvPr>
          <p:cNvSpPr txBox="1"/>
          <p:nvPr/>
        </p:nvSpPr>
        <p:spPr>
          <a:xfrm>
            <a:off x="6008564" y="2956977"/>
            <a:ext cx="330311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4933FF-670E-49AE-B68C-CF7FB1077076}"/>
              </a:ext>
            </a:extLst>
          </p:cNvPr>
          <p:cNvSpPr txBox="1"/>
          <p:nvPr/>
        </p:nvSpPr>
        <p:spPr>
          <a:xfrm>
            <a:off x="5991639" y="3598708"/>
            <a:ext cx="364160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446F3D-DDFF-4FC3-A0D6-A09730C73DEF}"/>
              </a:ext>
            </a:extLst>
          </p:cNvPr>
          <p:cNvSpPr txBox="1"/>
          <p:nvPr/>
        </p:nvSpPr>
        <p:spPr>
          <a:xfrm>
            <a:off x="5996577" y="4390685"/>
            <a:ext cx="354287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5F25A6-42A2-4102-83F8-9157209189F4}"/>
              </a:ext>
            </a:extLst>
          </p:cNvPr>
          <p:cNvSpPr txBox="1"/>
          <p:nvPr/>
        </p:nvSpPr>
        <p:spPr>
          <a:xfrm>
            <a:off x="5974010" y="5279213"/>
            <a:ext cx="399418" cy="324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618A8C-04A4-462F-A986-646910FC9E5A}"/>
              </a:ext>
            </a:extLst>
          </p:cNvPr>
          <p:cNvSpPr txBox="1"/>
          <p:nvPr/>
        </p:nvSpPr>
        <p:spPr>
          <a:xfrm>
            <a:off x="582755" y="4739651"/>
            <a:ext cx="4475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scattering length density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calculator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A79FB9F-8B60-470F-973B-3CFAEA3063E9}"/>
              </a:ext>
            </a:extLst>
          </p:cNvPr>
          <p:cNvSpPr txBox="1"/>
          <p:nvPr/>
        </p:nvSpPr>
        <p:spPr>
          <a:xfrm>
            <a:off x="582755" y="5179144"/>
            <a:ext cx="44755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https://www.ncnr.nist.gov/resources/activation/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6B4A4AE-3369-49DA-B348-3488FE9FEE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99"/>
          <a:stretch/>
        </p:blipFill>
        <p:spPr>
          <a:xfrm>
            <a:off x="8583878" y="444257"/>
            <a:ext cx="2611181" cy="22205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6193052-A212-41CE-94C7-86E77D03F1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5"/>
          <a:stretch/>
        </p:blipFill>
        <p:spPr>
          <a:xfrm>
            <a:off x="8554809" y="2729178"/>
            <a:ext cx="2640249" cy="293253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4F6D196-34EA-48CE-9A35-8F05EB1737E3}"/>
              </a:ext>
            </a:extLst>
          </p:cNvPr>
          <p:cNvSpPr txBox="1"/>
          <p:nvPr/>
        </p:nvSpPr>
        <p:spPr>
          <a:xfrm>
            <a:off x="8554808" y="5700138"/>
            <a:ext cx="28307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000000"/>
                </a:solidFill>
                <a:effectLst/>
                <a:latin typeface="Source Sans Pro Web"/>
              </a:rPr>
              <a:t>Neutron image: Daniel Hussey/NIST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3129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49495" y="648016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Contrast variation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07A4B4-3B94-4C62-8CCE-F626472BE7B9}"/>
              </a:ext>
            </a:extLst>
          </p:cNvPr>
          <p:cNvGrpSpPr/>
          <p:nvPr/>
        </p:nvGrpSpPr>
        <p:grpSpPr>
          <a:xfrm>
            <a:off x="1414090" y="1653300"/>
            <a:ext cx="2815906" cy="4051144"/>
            <a:chOff x="1414090" y="1653300"/>
            <a:chExt cx="2815906" cy="4051144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AA6B6F3-C438-4412-9422-1205FB6AA332}"/>
                </a:ext>
              </a:extLst>
            </p:cNvPr>
            <p:cNvSpPr txBox="1"/>
            <p:nvPr/>
          </p:nvSpPr>
          <p:spPr>
            <a:xfrm>
              <a:off x="1414090" y="5058113"/>
              <a:ext cx="28159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solvent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≠ </a:t>
              </a: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core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≠ </a:t>
              </a: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shell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core and shell are visible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A907F1B8-859D-4B4C-AA19-ABB011768C0E}"/>
                    </a:ext>
                  </a:extLst>
                </p:cNvPr>
                <p:cNvSpPr txBox="1"/>
                <p:nvPr/>
              </p:nvSpPr>
              <p:spPr>
                <a:xfrm>
                  <a:off x="2091480" y="1653300"/>
                  <a:ext cx="134126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𝐶𝑜𝑟𝑒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𝑆h𝑒𝑙𝑙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A907F1B8-859D-4B4C-AA19-ABB011768C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1480" y="1653300"/>
                  <a:ext cx="1341265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3182" r="-3636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361BAAA-91E6-4DE0-94B5-BED85AC7B90D}"/>
                </a:ext>
              </a:extLst>
            </p:cNvPr>
            <p:cNvGrpSpPr/>
            <p:nvPr/>
          </p:nvGrpSpPr>
          <p:grpSpPr>
            <a:xfrm>
              <a:off x="1414091" y="2127822"/>
              <a:ext cx="2815905" cy="2643821"/>
              <a:chOff x="1414091" y="2127822"/>
              <a:chExt cx="2815905" cy="2643821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C57C596-A69C-4A63-8028-C6DCBD1836AD}"/>
                  </a:ext>
                </a:extLst>
              </p:cNvPr>
              <p:cNvSpPr/>
              <p:nvPr/>
            </p:nvSpPr>
            <p:spPr>
              <a:xfrm>
                <a:off x="1414091" y="2127822"/>
                <a:ext cx="2815905" cy="2643821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75EA39F-45F2-403B-B01F-FF03FA5392A0}"/>
                  </a:ext>
                </a:extLst>
              </p:cNvPr>
              <p:cNvGrpSpPr/>
              <p:nvPr/>
            </p:nvGrpSpPr>
            <p:grpSpPr>
              <a:xfrm>
                <a:off x="1655837" y="2522868"/>
                <a:ext cx="871288" cy="871288"/>
                <a:chOff x="1655837" y="2522868"/>
                <a:chExt cx="871288" cy="871288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9E32C73-E045-495C-AEC8-FFCC41B182D7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E63DFEB-2DB4-4E85-873F-252C184E8016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E780EDE9-5A51-47C1-9429-E0942B06F49E}"/>
                  </a:ext>
                </a:extLst>
              </p:cNvPr>
              <p:cNvGrpSpPr/>
              <p:nvPr/>
            </p:nvGrpSpPr>
            <p:grpSpPr>
              <a:xfrm>
                <a:off x="2989570" y="2809338"/>
                <a:ext cx="871288" cy="871288"/>
                <a:chOff x="1655837" y="2522868"/>
                <a:chExt cx="871288" cy="871288"/>
              </a:xfrm>
            </p:grpSpPr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2F8FEC65-AA0F-4344-A02C-89372F035BB0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A9D71E77-7F15-4665-9909-11B4BF7E783E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4C075FD1-403C-4F8B-98CB-3A962827C6D2}"/>
                  </a:ext>
                </a:extLst>
              </p:cNvPr>
              <p:cNvGrpSpPr/>
              <p:nvPr/>
            </p:nvGrpSpPr>
            <p:grpSpPr>
              <a:xfrm>
                <a:off x="2024974" y="3680626"/>
                <a:ext cx="871288" cy="871288"/>
                <a:chOff x="1655837" y="2522868"/>
                <a:chExt cx="871288" cy="871288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CC040719-F610-49E1-A215-5B9DBB4A1BAA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0B931259-399C-4C45-9563-E1BD59D11AE3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4AFC95-795C-4CE7-8960-76EA7785C96F}"/>
              </a:ext>
            </a:extLst>
          </p:cNvPr>
          <p:cNvGrpSpPr/>
          <p:nvPr/>
        </p:nvGrpSpPr>
        <p:grpSpPr>
          <a:xfrm>
            <a:off x="4915487" y="1653300"/>
            <a:ext cx="2815905" cy="4155289"/>
            <a:chOff x="4915487" y="1653300"/>
            <a:chExt cx="2815905" cy="415528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A29386C-0AC8-441A-A44E-A010AF3C9EEC}"/>
                </a:ext>
              </a:extLst>
            </p:cNvPr>
            <p:cNvSpPr txBox="1"/>
            <p:nvPr/>
          </p:nvSpPr>
          <p:spPr>
            <a:xfrm>
              <a:off x="4915487" y="5029022"/>
              <a:ext cx="2815905" cy="779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solvent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core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shell is visible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0A1A84D-66E4-4FD9-8D2F-EE4987C31152}"/>
                    </a:ext>
                  </a:extLst>
                </p:cNvPr>
                <p:cNvSpPr txBox="1"/>
                <p:nvPr/>
              </p:nvSpPr>
              <p:spPr>
                <a:xfrm>
                  <a:off x="6006881" y="1653300"/>
                  <a:ext cx="57637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𝑆h𝑒𝑙𝑙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0A1A84D-66E4-4FD9-8D2F-EE4987C311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6881" y="1653300"/>
                  <a:ext cx="576376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9474" r="-8421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2305497-BB44-46CD-9087-100E480067AA}"/>
                </a:ext>
              </a:extLst>
            </p:cNvPr>
            <p:cNvGrpSpPr/>
            <p:nvPr/>
          </p:nvGrpSpPr>
          <p:grpSpPr>
            <a:xfrm>
              <a:off x="4915487" y="2127822"/>
              <a:ext cx="2815905" cy="2643821"/>
              <a:chOff x="1414091" y="2127822"/>
              <a:chExt cx="2815905" cy="2643821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56E048F-C338-4D17-A456-C64A4D3B1A93}"/>
                  </a:ext>
                </a:extLst>
              </p:cNvPr>
              <p:cNvSpPr/>
              <p:nvPr/>
            </p:nvSpPr>
            <p:spPr>
              <a:xfrm>
                <a:off x="1414091" y="2127822"/>
                <a:ext cx="2815905" cy="264382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F478C5FA-0BD7-480D-B1C2-C293080500C7}"/>
                  </a:ext>
                </a:extLst>
              </p:cNvPr>
              <p:cNvGrpSpPr/>
              <p:nvPr/>
            </p:nvGrpSpPr>
            <p:grpSpPr>
              <a:xfrm>
                <a:off x="1655837" y="2522868"/>
                <a:ext cx="871288" cy="871288"/>
                <a:chOff x="1655837" y="2522868"/>
                <a:chExt cx="871288" cy="871288"/>
              </a:xfrm>
            </p:grpSpPr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9ED05FD2-C9D4-48B8-84F0-C96975772C04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62ED356F-7294-40B7-B5BF-FDE6CB4DEBA0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2D82D718-A024-4E86-8F36-E493AA482BB9}"/>
                  </a:ext>
                </a:extLst>
              </p:cNvPr>
              <p:cNvGrpSpPr/>
              <p:nvPr/>
            </p:nvGrpSpPr>
            <p:grpSpPr>
              <a:xfrm>
                <a:off x="2989570" y="2809338"/>
                <a:ext cx="871288" cy="871288"/>
                <a:chOff x="1655837" y="2522868"/>
                <a:chExt cx="871288" cy="871288"/>
              </a:xfrm>
            </p:grpSpPr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58EE22D0-0FF0-4FF4-B077-3782C363273F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A699B15F-893D-4135-9909-A114150AD061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58E126C-F8F5-4AE1-BE2C-CEA31F23629D}"/>
                  </a:ext>
                </a:extLst>
              </p:cNvPr>
              <p:cNvGrpSpPr/>
              <p:nvPr/>
            </p:nvGrpSpPr>
            <p:grpSpPr>
              <a:xfrm>
                <a:off x="2024974" y="3680626"/>
                <a:ext cx="871288" cy="871288"/>
                <a:chOff x="1655837" y="2522868"/>
                <a:chExt cx="871288" cy="871288"/>
              </a:xfrm>
            </p:grpSpPr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90D0B082-A966-4E44-B72C-795A0BAF2179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D59B56C5-1B82-4740-ADDC-6991A191DF9D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6C72FD-274A-4D6C-A0F4-17934220CA3F}"/>
              </a:ext>
            </a:extLst>
          </p:cNvPr>
          <p:cNvGrpSpPr/>
          <p:nvPr/>
        </p:nvGrpSpPr>
        <p:grpSpPr>
          <a:xfrm>
            <a:off x="8239676" y="1653300"/>
            <a:ext cx="2882616" cy="4155289"/>
            <a:chOff x="8239676" y="1653300"/>
            <a:chExt cx="2882616" cy="415528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2743CF5-6D73-4593-9BEF-2FFB6520FB84}"/>
                </a:ext>
              </a:extLst>
            </p:cNvPr>
            <p:cNvSpPr txBox="1"/>
            <p:nvPr/>
          </p:nvSpPr>
          <p:spPr>
            <a:xfrm>
              <a:off x="8239676" y="5029022"/>
              <a:ext cx="2815905" cy="779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solvent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lang="el-GR" dirty="0"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shell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core is visible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78F6C5F9-78E2-453F-B295-82CAF952ECE9}"/>
                    </a:ext>
                  </a:extLst>
                </p:cNvPr>
                <p:cNvSpPr txBox="1"/>
                <p:nvPr/>
              </p:nvSpPr>
              <p:spPr>
                <a:xfrm>
                  <a:off x="9387372" y="1653300"/>
                  <a:ext cx="55008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𝐶𝑜𝑟𝑒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78F6C5F9-78E2-453F-B295-82CAF952EC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7372" y="1653300"/>
                  <a:ext cx="550087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0000" r="-8889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57AB6EF-684A-49EB-AC4C-22DCA1CCB1A7}"/>
                </a:ext>
              </a:extLst>
            </p:cNvPr>
            <p:cNvGrpSpPr/>
            <p:nvPr/>
          </p:nvGrpSpPr>
          <p:grpSpPr>
            <a:xfrm>
              <a:off x="8306387" y="2127822"/>
              <a:ext cx="2815905" cy="2643821"/>
              <a:chOff x="1414091" y="2127822"/>
              <a:chExt cx="2815905" cy="2643821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AAE1AB1-DE77-46F5-B647-20E355026AC5}"/>
                  </a:ext>
                </a:extLst>
              </p:cNvPr>
              <p:cNvSpPr/>
              <p:nvPr/>
            </p:nvSpPr>
            <p:spPr>
              <a:xfrm>
                <a:off x="1414091" y="2127822"/>
                <a:ext cx="2815905" cy="2643821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1BF190D5-0ABD-425B-AF98-317CCCCEC2EA}"/>
                  </a:ext>
                </a:extLst>
              </p:cNvPr>
              <p:cNvGrpSpPr/>
              <p:nvPr/>
            </p:nvGrpSpPr>
            <p:grpSpPr>
              <a:xfrm>
                <a:off x="1655837" y="2522868"/>
                <a:ext cx="871288" cy="871288"/>
                <a:chOff x="1655837" y="2522868"/>
                <a:chExt cx="871288" cy="871288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EA9C2AA5-AFB6-4CD7-AA6F-E3AC969DE240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E00FE2F5-EFAB-4551-A4C0-986584B07A32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B6B5E2D-BFE0-4901-895E-1E44EBD80F9E}"/>
                  </a:ext>
                </a:extLst>
              </p:cNvPr>
              <p:cNvGrpSpPr/>
              <p:nvPr/>
            </p:nvGrpSpPr>
            <p:grpSpPr>
              <a:xfrm>
                <a:off x="2989570" y="2809338"/>
                <a:ext cx="871288" cy="871288"/>
                <a:chOff x="1655837" y="2522868"/>
                <a:chExt cx="871288" cy="871288"/>
              </a:xfrm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D58F3BB3-2FF9-4C23-A737-7F01BA7759A7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42C99500-1C8F-49D9-A7B3-DCF27E0368E2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D335CA3F-D186-4D77-9B5E-7AC06990E0EE}"/>
                  </a:ext>
                </a:extLst>
              </p:cNvPr>
              <p:cNvGrpSpPr/>
              <p:nvPr/>
            </p:nvGrpSpPr>
            <p:grpSpPr>
              <a:xfrm>
                <a:off x="2024974" y="3680626"/>
                <a:ext cx="871288" cy="871288"/>
                <a:chOff x="1655837" y="2522868"/>
                <a:chExt cx="871288" cy="871288"/>
              </a:xfrm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28ADB30E-3D6E-42EB-AD1E-15D56ADA851C}"/>
                    </a:ext>
                  </a:extLst>
                </p:cNvPr>
                <p:cNvSpPr/>
                <p:nvPr/>
              </p:nvSpPr>
              <p:spPr>
                <a:xfrm>
                  <a:off x="1655837" y="2522868"/>
                  <a:ext cx="871288" cy="87128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008D6CFF-024F-4DF0-90C2-1B4BADA179C0}"/>
                    </a:ext>
                  </a:extLst>
                </p:cNvPr>
                <p:cNvSpPr/>
                <p:nvPr/>
              </p:nvSpPr>
              <p:spPr>
                <a:xfrm>
                  <a:off x="1843984" y="2709724"/>
                  <a:ext cx="494991" cy="49499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82815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Magnetic structures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0B660-BA6D-47C2-9E86-83E8228EB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287"/>
          <a:stretch/>
        </p:blipFill>
        <p:spPr>
          <a:xfrm>
            <a:off x="828872" y="1845453"/>
            <a:ext cx="6096102" cy="1298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8A756-AF05-4F85-95CA-5FA307B7EF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98"/>
          <a:stretch/>
        </p:blipFill>
        <p:spPr>
          <a:xfrm>
            <a:off x="8155731" y="643467"/>
            <a:ext cx="2907216" cy="5332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DB78EF-E555-4A46-9EF9-DB825DAF4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157"/>
          <a:stretch/>
        </p:blipFill>
        <p:spPr>
          <a:xfrm>
            <a:off x="675024" y="3355452"/>
            <a:ext cx="7480707" cy="2513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8D7C7-7748-48EB-B4C8-E94FDC95C2B2}"/>
              </a:ext>
            </a:extLst>
          </p:cNvPr>
          <p:cNvSpPr txBox="1"/>
          <p:nvPr/>
        </p:nvSpPr>
        <p:spPr>
          <a:xfrm>
            <a:off x="675024" y="5975651"/>
            <a:ext cx="6094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200" dirty="0">
                <a:latin typeface="Segoe UI" panose="020B0502040204020203" pitchFamily="34" charset="0"/>
              </a:rPr>
              <a:t>Gilbert, D. A., et al. (</a:t>
            </a:r>
            <a:r>
              <a:rPr lang="en-US" sz="1200" b="1" dirty="0">
                <a:latin typeface="Segoe UI" panose="020B0502040204020203" pitchFamily="34" charset="0"/>
              </a:rPr>
              <a:t>2019</a:t>
            </a:r>
            <a:r>
              <a:rPr lang="en-US" sz="1200" dirty="0">
                <a:latin typeface="Segoe UI" panose="020B0502040204020203" pitchFamily="34" charset="0"/>
              </a:rPr>
              <a:t>). Physical Review Materials 3(1).</a:t>
            </a:r>
          </a:p>
          <a:p>
            <a:pPr marR="0"/>
            <a:r>
              <a:rPr lang="en-US" sz="1200" dirty="0">
                <a:latin typeface="Segoe UI" panose="020B050204020402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0573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CB8477-F74D-4ABC-8C14-3E5162E5D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9" r="-1"/>
          <a:stretch/>
        </p:blipFill>
        <p:spPr>
          <a:xfrm>
            <a:off x="7185241" y="2099047"/>
            <a:ext cx="3810000" cy="3384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97052B-44F9-4D4F-91AD-3DD78F7A5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97" t="2690" r="32322"/>
          <a:stretch/>
        </p:blipFill>
        <p:spPr>
          <a:xfrm>
            <a:off x="1200197" y="2296112"/>
            <a:ext cx="2452522" cy="2968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Non-destructive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BAFA25-A941-49FA-A86C-661CE71CBC4F}"/>
              </a:ext>
            </a:extLst>
          </p:cNvPr>
          <p:cNvSpPr txBox="1"/>
          <p:nvPr/>
        </p:nvSpPr>
        <p:spPr>
          <a:xfrm>
            <a:off x="1200197" y="178263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18B38-707D-46D7-9CD6-BC6040AC44B5}"/>
              </a:ext>
            </a:extLst>
          </p:cNvPr>
          <p:cNvSpPr txBox="1"/>
          <p:nvPr/>
        </p:nvSpPr>
        <p:spPr>
          <a:xfrm>
            <a:off x="4098943" y="178263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biologicals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E5B2A-B423-4A62-B8E9-13753A26BB70}"/>
              </a:ext>
            </a:extLst>
          </p:cNvPr>
          <p:cNvSpPr txBox="1"/>
          <p:nvPr/>
        </p:nvSpPr>
        <p:spPr>
          <a:xfrm>
            <a:off x="7460691" y="1782631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kinetics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5FA2B6-771C-47BB-AE6E-1B5C8EBE2D1E}"/>
              </a:ext>
            </a:extLst>
          </p:cNvPr>
          <p:cNvSpPr txBox="1"/>
          <p:nvPr/>
        </p:nvSpPr>
        <p:spPr>
          <a:xfrm>
            <a:off x="1086471" y="5432381"/>
            <a:ext cx="27890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100" dirty="0" err="1">
                <a:latin typeface="Segoe UI" panose="020B0502040204020203" pitchFamily="34" charset="0"/>
              </a:rPr>
              <a:t>Perticaroli</a:t>
            </a:r>
            <a:r>
              <a:rPr lang="en-US" sz="1100" dirty="0">
                <a:latin typeface="Segoe UI" panose="020B0502040204020203" pitchFamily="34" charset="0"/>
              </a:rPr>
              <a:t>, S., et al. (</a:t>
            </a:r>
            <a:r>
              <a:rPr lang="en-US" sz="1100" b="1" dirty="0">
                <a:latin typeface="Segoe UI" panose="020B0502040204020203" pitchFamily="34" charset="0"/>
              </a:rPr>
              <a:t>2020</a:t>
            </a:r>
            <a:r>
              <a:rPr lang="en-US" sz="1100" dirty="0">
                <a:latin typeface="Segoe UI" panose="020B0502040204020203" pitchFamily="34" charset="0"/>
              </a:rPr>
              <a:t>). Langmuir 36(48): 14763-14771.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CBC64-97D8-41EA-A63E-7741AC0CDC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06" t="5310" r="3724" b="30406"/>
          <a:stretch/>
        </p:blipFill>
        <p:spPr>
          <a:xfrm>
            <a:off x="9011054" y="2532539"/>
            <a:ext cx="1160276" cy="11707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BB31D6-FEF3-4E00-9CF9-0EB2B459B969}"/>
              </a:ext>
            </a:extLst>
          </p:cNvPr>
          <p:cNvSpPr txBox="1"/>
          <p:nvPr/>
        </p:nvSpPr>
        <p:spPr>
          <a:xfrm>
            <a:off x="7404316" y="5476688"/>
            <a:ext cx="37671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100" dirty="0">
                <a:latin typeface="Segoe UI" panose="020B0502040204020203" pitchFamily="34" charset="0"/>
              </a:rPr>
              <a:t>Nguyen, M. H. L., et al. (</a:t>
            </a:r>
            <a:r>
              <a:rPr lang="en-US" sz="1100" b="1" dirty="0">
                <a:latin typeface="Segoe UI" panose="020B0502040204020203" pitchFamily="34" charset="0"/>
              </a:rPr>
              <a:t>2019</a:t>
            </a:r>
            <a:r>
              <a:rPr lang="en-US" sz="1100" dirty="0">
                <a:latin typeface="Segoe UI" panose="020B0502040204020203" pitchFamily="34" charset="0"/>
              </a:rPr>
              <a:t>). </a:t>
            </a:r>
            <a:r>
              <a:rPr lang="en-US" sz="1100" dirty="0" err="1">
                <a:latin typeface="Segoe UI" panose="020B0502040204020203" pitchFamily="34" charset="0"/>
              </a:rPr>
              <a:t>Biophys</a:t>
            </a:r>
            <a:r>
              <a:rPr lang="en-US" sz="1100" dirty="0">
                <a:latin typeface="Segoe UI" panose="020B0502040204020203" pitchFamily="34" charset="0"/>
              </a:rPr>
              <a:t> J 116(5): 755-759.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D55B23-2BB7-4E6A-A17D-D196C21F4D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9" b="2319"/>
          <a:stretch/>
        </p:blipFill>
        <p:spPr>
          <a:xfrm>
            <a:off x="3995665" y="2177119"/>
            <a:ext cx="2986804" cy="30523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CB3D0F-3EF3-4AC7-89CF-DA282C77B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877" y="3299298"/>
            <a:ext cx="1028422" cy="9842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60094F-0D19-48BB-83DD-E060B6386DBE}"/>
              </a:ext>
            </a:extLst>
          </p:cNvPr>
          <p:cNvSpPr txBox="1"/>
          <p:nvPr/>
        </p:nvSpPr>
        <p:spPr>
          <a:xfrm>
            <a:off x="4477082" y="5432381"/>
            <a:ext cx="253321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100" dirty="0" err="1">
                <a:latin typeface="Segoe UI" panose="020B0502040204020203" pitchFamily="34" charset="0"/>
              </a:rPr>
              <a:t>Yearley</a:t>
            </a:r>
            <a:r>
              <a:rPr lang="en-US" sz="1100" dirty="0">
                <a:latin typeface="Segoe UI" panose="020B0502040204020203" pitchFamily="34" charset="0"/>
              </a:rPr>
              <a:t>, E. J., et al. (</a:t>
            </a:r>
            <a:r>
              <a:rPr lang="en-US" sz="1100" b="1" dirty="0">
                <a:latin typeface="Segoe UI" panose="020B0502040204020203" pitchFamily="34" charset="0"/>
              </a:rPr>
              <a:t>2014</a:t>
            </a:r>
            <a:r>
              <a:rPr lang="en-US" sz="1100" dirty="0">
                <a:latin typeface="Segoe UI" panose="020B0502040204020203" pitchFamily="34" charset="0"/>
              </a:rPr>
              <a:t>). </a:t>
            </a:r>
            <a:r>
              <a:rPr lang="en-US" sz="1100" dirty="0" err="1">
                <a:latin typeface="Segoe UI" panose="020B0502040204020203" pitchFamily="34" charset="0"/>
              </a:rPr>
              <a:t>Biophys</a:t>
            </a:r>
            <a:r>
              <a:rPr lang="en-US" sz="1100" dirty="0">
                <a:latin typeface="Segoe UI" panose="020B0502040204020203" pitchFamily="34" charset="0"/>
              </a:rPr>
              <a:t> J 106(8): 1763-1770.</a:t>
            </a:r>
          </a:p>
        </p:txBody>
      </p:sp>
    </p:spTree>
    <p:extLst>
      <p:ext uri="{BB962C8B-B14F-4D97-AF65-F5344CB8AC3E}">
        <p14:creationId xmlns:p14="http://schemas.microsoft.com/office/powerpoint/2010/main" val="1838145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Extreme environments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B06FCF-7A33-40FF-99D1-02F766CA3459}"/>
              </a:ext>
            </a:extLst>
          </p:cNvPr>
          <p:cNvGrpSpPr/>
          <p:nvPr/>
        </p:nvGrpSpPr>
        <p:grpSpPr>
          <a:xfrm>
            <a:off x="1257342" y="1615952"/>
            <a:ext cx="10083501" cy="4080048"/>
            <a:chOff x="862439" y="1568535"/>
            <a:chExt cx="10731064" cy="4342070"/>
          </a:xfrm>
        </p:grpSpPr>
        <p:pic>
          <p:nvPicPr>
            <p:cNvPr id="4" name="Picture 3" descr="A picture containing indoor, miller, dirty&#10;&#10;Description automatically generated">
              <a:extLst>
                <a:ext uri="{FF2B5EF4-FFF2-40B4-BE49-F238E27FC236}">
                  <a16:creationId xmlns:a16="http://schemas.microsoft.com/office/drawing/2014/main" id="{2B2B0B99-F8BF-4154-B486-409773FAF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0" t="7152" r="16008" b="3806"/>
            <a:stretch/>
          </p:blipFill>
          <p:spPr>
            <a:xfrm rot="5400000">
              <a:off x="554643" y="2255023"/>
              <a:ext cx="3758355" cy="3142764"/>
            </a:xfrm>
            <a:prstGeom prst="rect">
              <a:avLst/>
            </a:prstGeom>
          </p:spPr>
        </p:pic>
        <p:pic>
          <p:nvPicPr>
            <p:cNvPr id="1026" name="Picture 2" descr="OC70mm_1">
              <a:extLst>
                <a:ext uri="{FF2B5EF4-FFF2-40B4-BE49-F238E27FC236}">
                  <a16:creationId xmlns:a16="http://schemas.microsoft.com/office/drawing/2014/main" id="{021A7BDC-E571-4826-9836-D522ABB85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510" y="1947225"/>
              <a:ext cx="1863071" cy="375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02B20CB-8C21-484B-8C37-285363079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552" t="1649" r="11351" b="14905"/>
            <a:stretch/>
          </p:blipFill>
          <p:spPr>
            <a:xfrm>
              <a:off x="4518815" y="1947225"/>
              <a:ext cx="3997032" cy="396338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7931F78-0935-40F8-B77A-66AB9326F928}"/>
                </a:ext>
              </a:extLst>
            </p:cNvPr>
            <p:cNvSpPr txBox="1"/>
            <p:nvPr/>
          </p:nvSpPr>
          <p:spPr>
            <a:xfrm>
              <a:off x="1305762" y="1578417"/>
              <a:ext cx="2636031" cy="327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Shear rates ~ 10</a:t>
              </a:r>
              <a:r>
                <a:rPr lang="en-US" sz="1400" b="1" baseline="30000" dirty="0"/>
                <a:t>-3</a:t>
              </a:r>
              <a:r>
                <a:rPr lang="en-US" sz="1400" b="1" dirty="0"/>
                <a:t> to 10</a:t>
              </a:r>
              <a:r>
                <a:rPr lang="en-US" sz="1400" b="1" baseline="30000" dirty="0"/>
                <a:t>7</a:t>
              </a:r>
              <a:r>
                <a:rPr lang="en-US" sz="1400" b="1" dirty="0"/>
                <a:t> s</a:t>
              </a:r>
              <a:r>
                <a:rPr lang="en-US" sz="1400" b="1" baseline="30000" dirty="0"/>
                <a:t>-1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A8E23D-B2BC-4E18-B5B7-7B3255EC0900}"/>
                </a:ext>
              </a:extLst>
            </p:cNvPr>
            <p:cNvSpPr txBox="1"/>
            <p:nvPr/>
          </p:nvSpPr>
          <p:spPr>
            <a:xfrm>
              <a:off x="4778360" y="1578418"/>
              <a:ext cx="3200700" cy="327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Pressures ~ vacuum to 4400 bar</a:t>
              </a:r>
              <a:endParaRPr lang="en-US" sz="1400" b="1" baseline="30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E1900C-AAD9-467C-89F3-13D6AED88DE5}"/>
                </a:ext>
              </a:extLst>
            </p:cNvPr>
            <p:cNvSpPr txBox="1"/>
            <p:nvPr/>
          </p:nvSpPr>
          <p:spPr>
            <a:xfrm>
              <a:off x="8546339" y="1568535"/>
              <a:ext cx="3047164" cy="327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Temperatures ~ 1.5 K to 800 K </a:t>
              </a:r>
              <a:endParaRPr lang="en-US" sz="1400" b="1" baseline="300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7A172B-D255-48A1-9968-D9F247DA89EF}"/>
              </a:ext>
            </a:extLst>
          </p:cNvPr>
          <p:cNvSpPr txBox="1"/>
          <p:nvPr/>
        </p:nvSpPr>
        <p:spPr>
          <a:xfrm>
            <a:off x="522616" y="60950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https://www.nist.gov/ncnr/sample-environment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2E5556-EFD1-4A95-99E4-B3E77B3C6436}"/>
              </a:ext>
            </a:extLst>
          </p:cNvPr>
          <p:cNvSpPr txBox="1"/>
          <p:nvPr/>
        </p:nvSpPr>
        <p:spPr>
          <a:xfrm>
            <a:off x="4453799" y="5522191"/>
            <a:ext cx="32844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/>
            <a:r>
              <a:rPr lang="en-US" sz="1000" dirty="0">
                <a:latin typeface="Segoe UI" panose="020B0502040204020203" pitchFamily="34" charset="0"/>
              </a:rPr>
              <a:t>Teixeira, S. C. M., et al. (</a:t>
            </a:r>
            <a:r>
              <a:rPr lang="en-US" sz="1000" b="1" dirty="0">
                <a:latin typeface="Segoe UI" panose="020B0502040204020203" pitchFamily="34" charset="0"/>
              </a:rPr>
              <a:t>2018</a:t>
            </a:r>
            <a:r>
              <a:rPr lang="en-US" sz="1000" dirty="0">
                <a:latin typeface="Segoe UI" panose="020B0502040204020203" pitchFamily="34" charset="0"/>
              </a:rPr>
              <a:t>). </a:t>
            </a:r>
          </a:p>
          <a:p>
            <a:pPr marR="0"/>
            <a:r>
              <a:rPr lang="en-US" sz="1000" dirty="0">
                <a:latin typeface="Segoe UI" panose="020B0502040204020203" pitchFamily="34" charset="0"/>
              </a:rPr>
              <a:t>Journal of Neutron Research 20(1-2): 13-23.</a:t>
            </a:r>
          </a:p>
          <a:p>
            <a:pPr marR="0"/>
            <a:r>
              <a:rPr lang="en-US" sz="1000" dirty="0">
                <a:latin typeface="Segoe UI" panose="020B0502040204020203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997031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463143" y="643467"/>
            <a:ext cx="884087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Summary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07E8D2-4883-4C17-BE66-0AC08F5DFF75}"/>
              </a:ext>
            </a:extLst>
          </p:cNvPr>
          <p:cNvSpPr txBox="1">
            <a:spLocks/>
          </p:cNvSpPr>
          <p:nvPr/>
        </p:nvSpPr>
        <p:spPr>
          <a:xfrm>
            <a:off x="216983" y="2059256"/>
            <a:ext cx="692063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0" dirty="0"/>
              <a:t>What is </a:t>
            </a:r>
            <a:r>
              <a:rPr lang="en-US" sz="3600" dirty="0"/>
              <a:t>scattering?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3600" b="0" dirty="0"/>
              <a:t>Why at</a:t>
            </a:r>
            <a:r>
              <a:rPr lang="en-US" sz="3600" dirty="0"/>
              <a:t> small-angle?</a:t>
            </a:r>
          </a:p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r>
              <a:rPr lang="en-US" sz="3600" b="0" dirty="0"/>
              <a:t>Why use </a:t>
            </a:r>
            <a:r>
              <a:rPr lang="en-US" sz="3600" dirty="0"/>
              <a:t>neutrons?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4F505682-3F77-443E-B4D8-7CFED0B5EC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35983" y="2122866"/>
                <a:ext cx="4654532" cy="3569242"/>
              </a:xfrm>
              <a:prstGeom prst="rect">
                <a:avLst/>
              </a:prstGeom>
            </p:spPr>
            <p:txBody>
              <a:bodyPr anchor="t">
                <a:normAutofit fontScale="97500"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1600" b="0" dirty="0"/>
                  <a:t>Intensity patterns due to a change in quantum particle momentum (angle), providing a q-space transform of scattering length density differences in real space</a:t>
                </a:r>
                <a:endParaRPr lang="en-US" sz="1600" dirty="0"/>
              </a:p>
              <a:p>
                <a:pPr algn="ctr"/>
                <a:endParaRPr lang="en-US" sz="3600" dirty="0"/>
              </a:p>
              <a:p>
                <a:pPr algn="ctr"/>
                <a:r>
                  <a:rPr lang="en-US" sz="1600" b="0" dirty="0"/>
                  <a:t>Probing length scales :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00" b="0" dirty="0"/>
                  <a:t> 1 nm to 10 um</a:t>
                </a:r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func>
                      <m:func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600" b="0" dirty="0"/>
                  <a:t> </a:t>
                </a:r>
                <a14:m>
                  <m:oMath xmlns:m="http://schemas.openxmlformats.org/officeDocument/2006/math">
                    <m:r>
                      <a:rPr lang="en-US" sz="1600" b="0" i="1" dirty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00" b="0" dirty="0"/>
                  <a:t> 1 Å</a:t>
                </a:r>
                <a:r>
                  <a:rPr lang="en-US" sz="1600" b="0" baseline="30000" dirty="0"/>
                  <a:t>-1</a:t>
                </a:r>
                <a:r>
                  <a:rPr lang="en-US" sz="1600" b="0" dirty="0"/>
                  <a:t> to 0.00003 Å</a:t>
                </a:r>
                <a:r>
                  <a:rPr lang="en-US" sz="1600" b="0" baseline="30000" dirty="0"/>
                  <a:t>-1</a:t>
                </a:r>
                <a:r>
                  <a:rPr lang="en-US" sz="1600" b="0" dirty="0"/>
                  <a:t>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00" b="0" dirty="0"/>
                  <a:t> 30</a:t>
                </a:r>
                <a:r>
                  <a:rPr lang="en-US" sz="1600" b="0" dirty="0">
                    <a:sym typeface="Symbol" panose="05050102010706020507" pitchFamily="18" charset="2"/>
                  </a:rPr>
                  <a:t></a:t>
                </a:r>
                <a:r>
                  <a:rPr lang="en-US" sz="1600" b="0" dirty="0"/>
                  <a:t> to 0.0006</a:t>
                </a:r>
                <a:r>
                  <a:rPr lang="en-US" sz="1600" b="0" dirty="0">
                    <a:sym typeface="Symbol" panose="05050102010706020507" pitchFamily="18" charset="2"/>
                  </a:rPr>
                  <a:t></a:t>
                </a:r>
                <a:r>
                  <a:rPr lang="en-US" sz="1600" b="0" dirty="0"/>
                  <a:t>  </a:t>
                </a:r>
              </a:p>
              <a:p>
                <a:pPr algn="ctr"/>
                <a:endParaRPr lang="en-US" sz="3600" dirty="0"/>
              </a:p>
              <a:p>
                <a:pPr algn="ctr"/>
                <a:r>
                  <a:rPr lang="en-US" sz="1600" b="0" dirty="0"/>
                  <a:t>Unique element contrast, isotope variation, magnetic structure, non-destructive, </a:t>
                </a:r>
              </a:p>
              <a:p>
                <a:pPr algn="ctr"/>
                <a:r>
                  <a:rPr lang="en-US" sz="1600" b="0" dirty="0"/>
                  <a:t>extreme and creative sample environments</a:t>
                </a:r>
                <a:endParaRPr lang="en-US" sz="1600" dirty="0"/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4F505682-3F77-443E-B4D8-7CFED0B5E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983" y="2122866"/>
                <a:ext cx="4654532" cy="3569242"/>
              </a:xfrm>
              <a:prstGeom prst="rect">
                <a:avLst/>
              </a:prstGeom>
              <a:blipFill>
                <a:blip r:embed="rId2"/>
                <a:stretch>
                  <a:fillRect l="-817" t="-1418" r="-1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6019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4A576DC0-0837-42BA-9E08-5A5EB734DA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49"/>
          <a:stretch/>
        </p:blipFill>
        <p:spPr>
          <a:xfrm>
            <a:off x="-101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5589E-3B04-4DB4-ABA4-081F85E7387A}"/>
              </a:ext>
            </a:extLst>
          </p:cNvPr>
          <p:cNvSpPr txBox="1"/>
          <p:nvPr/>
        </p:nvSpPr>
        <p:spPr>
          <a:xfrm>
            <a:off x="1010" y="6653149"/>
            <a:ext cx="609499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https://www.flickr.com/photos/gsfc/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5B6AFA-84F6-4736-9D73-244BFBCBDC50}"/>
              </a:ext>
            </a:extLst>
          </p:cNvPr>
          <p:cNvGrpSpPr/>
          <p:nvPr/>
        </p:nvGrpSpPr>
        <p:grpSpPr>
          <a:xfrm>
            <a:off x="3978606" y="2489645"/>
            <a:ext cx="2712864" cy="1816244"/>
            <a:chOff x="3978606" y="2489645"/>
            <a:chExt cx="2712864" cy="18162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BAD529-CABC-4DA8-81F9-EE28B052D875}"/>
                </a:ext>
              </a:extLst>
            </p:cNvPr>
            <p:cNvSpPr txBox="1"/>
            <p:nvPr/>
          </p:nvSpPr>
          <p:spPr>
            <a:xfrm>
              <a:off x="4542731" y="3105560"/>
              <a:ext cx="214873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</a:rPr>
                <a:t>10</a:t>
              </a:r>
              <a:r>
                <a:rPr lang="en-US" sz="7200" baseline="30000" dirty="0">
                  <a:solidFill>
                    <a:schemeClr val="bg1"/>
                  </a:solidFill>
                </a:rPr>
                <a:t>16</a:t>
              </a:r>
              <a:endParaRPr lang="en-US" sz="72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085CFD-3E31-4BAE-8C3D-A77E04F6D302}"/>
                </a:ext>
              </a:extLst>
            </p:cNvPr>
            <p:cNvSpPr txBox="1"/>
            <p:nvPr/>
          </p:nvSpPr>
          <p:spPr>
            <a:xfrm>
              <a:off x="3978606" y="2489645"/>
              <a:ext cx="237402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Sand grains along coastlines on Earth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FC0B302-94BE-46F5-BFDA-39A6F5B4CF6B}"/>
              </a:ext>
            </a:extLst>
          </p:cNvPr>
          <p:cNvSpPr txBox="1"/>
          <p:nvPr/>
        </p:nvSpPr>
        <p:spPr>
          <a:xfrm>
            <a:off x="692332" y="587829"/>
            <a:ext cx="451598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Looking at everything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(in the beam path)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7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EA53D1-51AF-4A39-840B-65CFB542C44E}"/>
              </a:ext>
            </a:extLst>
          </p:cNvPr>
          <p:cNvSpPr txBox="1"/>
          <p:nvPr/>
        </p:nvSpPr>
        <p:spPr>
          <a:xfrm>
            <a:off x="8281998" y="2228160"/>
            <a:ext cx="279748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dirty="0"/>
              <a:t>10</a:t>
            </a:r>
            <a:r>
              <a:rPr lang="en-US" sz="11500" baseline="30000" dirty="0"/>
              <a:t>16</a:t>
            </a:r>
            <a:endParaRPr lang="en-US" sz="11500" dirty="0"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3C038B8-F394-4AD8-88C1-4456257F4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7607" r="21664" b="20495"/>
          <a:stretch/>
        </p:blipFill>
        <p:spPr>
          <a:xfrm rot="5400000">
            <a:off x="1355414" y="2753385"/>
            <a:ext cx="3703438" cy="26793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5DB23B-F6F1-474C-93D1-B0793002B2A3}"/>
              </a:ext>
            </a:extLst>
          </p:cNvPr>
          <p:cNvSpPr txBox="1">
            <a:spLocks/>
          </p:cNvSpPr>
          <p:nvPr/>
        </p:nvSpPr>
        <p:spPr>
          <a:xfrm>
            <a:off x="312595" y="643467"/>
            <a:ext cx="11728857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/>
              <a:t>How many particles are there?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088672-156F-4EAA-8BA5-949D634E7935}"/>
              </a:ext>
            </a:extLst>
          </p:cNvPr>
          <p:cNvGrpSpPr/>
          <p:nvPr/>
        </p:nvGrpSpPr>
        <p:grpSpPr>
          <a:xfrm>
            <a:off x="3207134" y="1774813"/>
            <a:ext cx="5386019" cy="4037925"/>
            <a:chOff x="3207134" y="1774813"/>
            <a:chExt cx="5386019" cy="40379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84AF1F8-358D-4D12-9E61-AB806218E8CE}"/>
                </a:ext>
              </a:extLst>
            </p:cNvPr>
            <p:cNvGrpSpPr/>
            <p:nvPr/>
          </p:nvGrpSpPr>
          <p:grpSpPr>
            <a:xfrm>
              <a:off x="4900331" y="1774813"/>
              <a:ext cx="3692822" cy="3502159"/>
              <a:chOff x="4689891" y="1599213"/>
              <a:chExt cx="4671723" cy="443051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D9E203D-E470-4872-AC37-7B87C57FB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0883" y="1599213"/>
                <a:ext cx="3980731" cy="3796140"/>
              </a:xfrm>
              <a:prstGeom prst="rect">
                <a:avLst/>
              </a:prstGeom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F6A8B01-681E-4CB6-B786-C89B8FBAD2D9}"/>
                  </a:ext>
                </a:extLst>
              </p:cNvPr>
              <p:cNvSpPr/>
              <p:nvPr/>
            </p:nvSpPr>
            <p:spPr>
              <a:xfrm>
                <a:off x="4689891" y="1739657"/>
                <a:ext cx="4290073" cy="4290073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9692A68-9060-4996-917B-F2E736A0F579}"/>
                  </a:ext>
                </a:extLst>
              </p:cNvPr>
              <p:cNvSpPr txBox="1"/>
              <p:nvPr/>
            </p:nvSpPr>
            <p:spPr>
              <a:xfrm>
                <a:off x="4824260" y="3834154"/>
                <a:ext cx="2392169" cy="5840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NIST mAb</a:t>
                </a: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CD16A81-FF5A-48F6-B8FB-B5CE65B4642B}"/>
                </a:ext>
              </a:extLst>
            </p:cNvPr>
            <p:cNvSpPr/>
            <p:nvPr/>
          </p:nvSpPr>
          <p:spPr>
            <a:xfrm>
              <a:off x="3207134" y="4287276"/>
              <a:ext cx="140904" cy="140904"/>
            </a:xfrm>
            <a:prstGeom prst="ellipse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92D6BD-A565-45E7-8757-3DD6CAC235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1925" y="2382448"/>
              <a:ext cx="2189818" cy="19048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C11F736-960E-49CE-A5E3-0E19F0AC0494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3227769" y="4407545"/>
              <a:ext cx="3187545" cy="8694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81CFEE-44FE-45BF-B0A2-804879ECD8EF}"/>
                </a:ext>
              </a:extLst>
            </p:cNvPr>
            <p:cNvSpPr txBox="1"/>
            <p:nvPr/>
          </p:nvSpPr>
          <p:spPr>
            <a:xfrm>
              <a:off x="5103928" y="5397240"/>
              <a:ext cx="3187545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/>
                <a:t>https://www.nist.gov/programs-projects/nist-monoclonal-antibody-reference-material-8671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7B1DE4B-3B04-4DA6-9D57-0DAAC42FA82F}"/>
                </a:ext>
              </a:extLst>
            </p:cNvPr>
            <p:cNvSpPr txBox="1"/>
            <p:nvPr/>
          </p:nvSpPr>
          <p:spPr>
            <a:xfrm>
              <a:off x="5396952" y="3921101"/>
              <a:ext cx="287985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≈ 10 nm</a:t>
              </a:r>
            </a:p>
            <a:p>
              <a:r>
                <a:rPr lang="en-US" sz="1400" dirty="0"/>
                <a:t>≈ 150 kg/mol</a:t>
              </a:r>
            </a:p>
            <a:p>
              <a:r>
                <a:rPr lang="en-US" sz="1400" dirty="0"/>
                <a:t>≈ 10 mg/mL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D014C12-25B6-4550-972E-EB6F0E4A6FE1}"/>
              </a:ext>
            </a:extLst>
          </p:cNvPr>
          <p:cNvSpPr txBox="1"/>
          <p:nvPr/>
        </p:nvSpPr>
        <p:spPr>
          <a:xfrm>
            <a:off x="2521197" y="1384152"/>
            <a:ext cx="125971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10,000,000,000,000,000</a:t>
            </a:r>
          </a:p>
        </p:txBody>
      </p:sp>
    </p:spTree>
    <p:extLst>
      <p:ext uri="{BB962C8B-B14F-4D97-AF65-F5344CB8AC3E}">
        <p14:creationId xmlns:p14="http://schemas.microsoft.com/office/powerpoint/2010/main" val="261594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E31695-E0FD-4C35-9660-CFED3DFA9974}"/>
              </a:ext>
            </a:extLst>
          </p:cNvPr>
          <p:cNvSpPr txBox="1"/>
          <p:nvPr/>
        </p:nvSpPr>
        <p:spPr>
          <a:xfrm>
            <a:off x="981936" y="6076033"/>
            <a:ext cx="43256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b="1" i="0" dirty="0">
                <a:effectLst/>
                <a:latin typeface="verdana" panose="020B0604030504040204" pitchFamily="34" charset="0"/>
              </a:rPr>
              <a:t>Credits:</a:t>
            </a:r>
            <a:r>
              <a:rPr lang="en-US" sz="600" b="0" i="0" dirty="0">
                <a:effectLst/>
                <a:latin typeface="verdana" panose="020B0604030504040204" pitchFamily="34" charset="0"/>
              </a:rPr>
              <a:t> Photo of Rosalind Franklin courtesy of Vittorio </a:t>
            </a:r>
            <a:r>
              <a:rPr lang="en-US" sz="600" b="0" i="0" dirty="0" err="1">
                <a:effectLst/>
                <a:latin typeface="verdana" panose="020B0604030504040204" pitchFamily="34" charset="0"/>
              </a:rPr>
              <a:t>Luzzati</a:t>
            </a:r>
            <a:r>
              <a:rPr lang="en-US" sz="600" b="0" i="0" dirty="0">
                <a:effectLst/>
                <a:latin typeface="verdana" panose="020B0604030504040204" pitchFamily="34" charset="0"/>
              </a:rPr>
              <a:t>. Photo of x-ray crystallography </a:t>
            </a:r>
          </a:p>
          <a:p>
            <a:r>
              <a:rPr lang="en-US" sz="600" b="0" i="0" dirty="0">
                <a:effectLst/>
                <a:latin typeface="verdana" panose="020B0604030504040204" pitchFamily="34" charset="0"/>
              </a:rPr>
              <a:t>(Exposure 51) courtesy of King's College Archives. King's College London.</a:t>
            </a:r>
            <a:endParaRPr lang="en-US" sz="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EB99A8-0A3E-4581-880A-2E2F5EFBA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622" y="1683852"/>
            <a:ext cx="3551981" cy="4310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BC3FDB-71CD-4865-AEAC-A8DFC7E3FA2D}"/>
              </a:ext>
            </a:extLst>
          </p:cNvPr>
          <p:cNvSpPr txBox="1"/>
          <p:nvPr/>
        </p:nvSpPr>
        <p:spPr>
          <a:xfrm>
            <a:off x="1726829" y="5168173"/>
            <a:ext cx="12115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Rosalind Franklin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E9EC1-84FF-4103-9473-790A6C3066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7" t="3229" r="50926" b="3618"/>
          <a:stretch/>
        </p:blipFill>
        <p:spPr>
          <a:xfrm>
            <a:off x="4514447" y="335280"/>
            <a:ext cx="6057412" cy="6378516"/>
          </a:xfrm>
          <a:prstGeom prst="ellipse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05A18D3-C2BC-4050-A7A7-107163F406FC}"/>
              </a:ext>
            </a:extLst>
          </p:cNvPr>
          <p:cNvGrpSpPr/>
          <p:nvPr/>
        </p:nvGrpSpPr>
        <p:grpSpPr>
          <a:xfrm>
            <a:off x="6894147" y="783253"/>
            <a:ext cx="4958191" cy="4474547"/>
            <a:chOff x="6894147" y="783253"/>
            <a:chExt cx="4958191" cy="44745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60D867-8A2A-4A37-BBE8-ABBF8DA72B53}"/>
                </a:ext>
              </a:extLst>
            </p:cNvPr>
            <p:cNvGrpSpPr/>
            <p:nvPr/>
          </p:nvGrpSpPr>
          <p:grpSpPr>
            <a:xfrm>
              <a:off x="6894147" y="783253"/>
              <a:ext cx="4958191" cy="4474547"/>
              <a:chOff x="6894147" y="783253"/>
              <a:chExt cx="4958191" cy="447454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E5E23B5-7C15-496B-8BF7-06778C0AE19C}"/>
                  </a:ext>
                </a:extLst>
              </p:cNvPr>
              <p:cNvGrpSpPr/>
              <p:nvPr/>
            </p:nvGrpSpPr>
            <p:grpSpPr>
              <a:xfrm>
                <a:off x="6894147" y="965200"/>
                <a:ext cx="4958191" cy="4292600"/>
                <a:chOff x="6894147" y="965200"/>
                <a:chExt cx="4958191" cy="4292600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B4713593-B54F-4FD2-A31C-47BD848A9F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6497" r="30738"/>
                <a:stretch/>
              </p:blipFill>
              <p:spPr>
                <a:xfrm>
                  <a:off x="10159970" y="1600200"/>
                  <a:ext cx="1692368" cy="3657600"/>
                </a:xfrm>
                <a:prstGeom prst="rect">
                  <a:avLst/>
                </a:prstGeom>
              </p:spPr>
            </p:pic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77E7A5D6-A348-4C49-9A34-2E35399E65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73882" y="1757464"/>
                  <a:ext cx="0" cy="2068749"/>
                </a:xfrm>
                <a:prstGeom prst="straightConnector1">
                  <a:avLst/>
                </a:prstGeom>
                <a:ln w="34925">
                  <a:solidFill>
                    <a:srgbClr val="92D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E330FC-994A-4458-A5E4-9D187A33C921}"/>
                    </a:ext>
                  </a:extLst>
                </p:cNvPr>
                <p:cNvSpPr txBox="1"/>
                <p:nvPr/>
              </p:nvSpPr>
              <p:spPr>
                <a:xfrm>
                  <a:off x="10834060" y="2207915"/>
                  <a:ext cx="8947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nstantia" panose="02030602050306030303" pitchFamily="18" charset="0"/>
                    </a:rPr>
                    <a:t>3.4 nm</a:t>
                  </a:r>
                </a:p>
              </p:txBody>
            </p: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A501B08D-E101-41D2-AC84-B3F8698A3A84}"/>
                    </a:ext>
                  </a:extLst>
                </p:cNvPr>
                <p:cNvCxnSpPr/>
                <p:nvPr/>
              </p:nvCxnSpPr>
              <p:spPr>
                <a:xfrm>
                  <a:off x="10086598" y="1951775"/>
                  <a:ext cx="0" cy="274320"/>
                </a:xfrm>
                <a:prstGeom prst="straightConnector1">
                  <a:avLst/>
                </a:prstGeom>
                <a:ln w="34925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F1735B-1B86-46CE-9C1E-DC62E91A2900}"/>
                    </a:ext>
                  </a:extLst>
                </p:cNvPr>
                <p:cNvSpPr txBox="1"/>
                <p:nvPr/>
              </p:nvSpPr>
              <p:spPr>
                <a:xfrm>
                  <a:off x="9015797" y="1893065"/>
                  <a:ext cx="102784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latin typeface="Constantia" panose="02030602050306030303" pitchFamily="18" charset="0"/>
                    </a:rPr>
                    <a:t>0.34 nm</a:t>
                  </a:r>
                </a:p>
              </p:txBody>
            </p: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4188F46-DB83-4838-BFC5-C2FFBFCBD272}"/>
                    </a:ext>
                  </a:extLst>
                </p:cNvPr>
                <p:cNvCxnSpPr/>
                <p:nvPr/>
              </p:nvCxnSpPr>
              <p:spPr>
                <a:xfrm flipH="1">
                  <a:off x="9922081" y="3486926"/>
                  <a:ext cx="1084073" cy="0"/>
                </a:xfrm>
                <a:prstGeom prst="line">
                  <a:avLst/>
                </a:prstGeom>
                <a:ln w="317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659E97B2-561D-4082-8B36-E3C7510FE6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275059" y="3058942"/>
                  <a:ext cx="721924" cy="427984"/>
                </a:xfrm>
                <a:prstGeom prst="line">
                  <a:avLst/>
                </a:prstGeom>
                <a:ln w="3175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A2D93DA-18F9-4000-BBC1-058300F34236}"/>
                    </a:ext>
                  </a:extLst>
                </p:cNvPr>
                <p:cNvSpPr txBox="1"/>
                <p:nvPr/>
              </p:nvSpPr>
              <p:spPr>
                <a:xfrm>
                  <a:off x="10154818" y="3134487"/>
                  <a:ext cx="3433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dirty="0">
                      <a:latin typeface="Constantia" panose="02030602050306030303" pitchFamily="18" charset="0"/>
                    </a:rPr>
                    <a:t>φ</a:t>
                  </a:r>
                  <a:endParaRPr lang="en-US" dirty="0">
                    <a:latin typeface="Constantia" panose="02030602050306030303" pitchFamily="18" charset="0"/>
                  </a:endParaRP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5F9540C2-8D14-46C9-B233-6BFA17CAF5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35499" y="3043621"/>
                  <a:ext cx="0" cy="275532"/>
                </a:xfrm>
                <a:prstGeom prst="straightConnector1">
                  <a:avLst/>
                </a:prstGeom>
                <a:ln w="34925">
                  <a:solidFill>
                    <a:srgbClr val="92D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59B5A424-A116-46E0-8A14-FBD3447B1A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91936" y="965200"/>
                  <a:ext cx="0" cy="2559338"/>
                </a:xfrm>
                <a:prstGeom prst="straightConnector1">
                  <a:avLst/>
                </a:prstGeom>
                <a:ln w="34925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B69C8A9D-A679-46B8-A3AD-7A6807D41ED1}"/>
                    </a:ext>
                  </a:extLst>
                </p:cNvPr>
                <p:cNvGrpSpPr/>
                <p:nvPr/>
              </p:nvGrpSpPr>
              <p:grpSpPr>
                <a:xfrm rot="5400000">
                  <a:off x="6648361" y="2711520"/>
                  <a:ext cx="1084073" cy="592502"/>
                  <a:chOff x="6220840" y="2932036"/>
                  <a:chExt cx="1084073" cy="592502"/>
                </a:xfrm>
              </p:grpSpPr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BFE15EA5-5AB1-4954-A967-566D7905A5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220840" y="2932036"/>
                    <a:ext cx="1084073" cy="0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7FDA4813-A189-4D92-BA43-2E04BB877EC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332352" y="2932036"/>
                    <a:ext cx="963390" cy="592502"/>
                  </a:xfrm>
                  <a:prstGeom prst="line">
                    <a:avLst/>
                  </a:prstGeom>
                  <a:ln w="31750"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3CE08C-55FA-43B1-9576-D67466EFB2DF}"/>
                  </a:ext>
                </a:extLst>
              </p:cNvPr>
              <p:cNvSpPr txBox="1"/>
              <p:nvPr/>
            </p:nvSpPr>
            <p:spPr>
              <a:xfrm>
                <a:off x="9725333" y="783253"/>
                <a:ext cx="2010676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 dirty="0"/>
                  <a:t>DNA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99C122-2218-4371-8B3B-F0F06C7D5E64}"/>
                </a:ext>
              </a:extLst>
            </p:cNvPr>
            <p:cNvSpPr txBox="1"/>
            <p:nvPr/>
          </p:nvSpPr>
          <p:spPr>
            <a:xfrm>
              <a:off x="7127518" y="2672347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Constantia" panose="02030602050306030303" pitchFamily="18" charset="0"/>
                </a:rPr>
                <a:t>φ</a:t>
              </a:r>
              <a:endParaRPr lang="en-US" dirty="0">
                <a:latin typeface="Constantia" panose="02030602050306030303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F55C400-8387-492C-99FB-0CC827386099}"/>
              </a:ext>
            </a:extLst>
          </p:cNvPr>
          <p:cNvSpPr txBox="1"/>
          <p:nvPr/>
        </p:nvSpPr>
        <p:spPr>
          <a:xfrm>
            <a:off x="838004" y="521770"/>
            <a:ext cx="6336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Looking at </a:t>
            </a:r>
            <a:r>
              <a:rPr lang="en-US" sz="3200" b="1" strike="sngStrike" dirty="0"/>
              <a:t>nothing</a:t>
            </a:r>
            <a:r>
              <a:rPr lang="en-US" sz="3200" b="1" dirty="0"/>
              <a:t> something?</a:t>
            </a:r>
          </a:p>
        </p:txBody>
      </p:sp>
    </p:spTree>
    <p:extLst>
      <p:ext uri="{BB962C8B-B14F-4D97-AF65-F5344CB8AC3E}">
        <p14:creationId xmlns:p14="http://schemas.microsoft.com/office/powerpoint/2010/main" val="419859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928A6C-E84B-0DA9-3524-B8686919E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3053" y="1051277"/>
            <a:ext cx="8410225" cy="6307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9A83AD-B179-5A26-94E2-27E6CB96B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80725" y="980721"/>
            <a:ext cx="7845777" cy="5884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39E4C7-BEE7-CEBE-4AB9-CECC6DCF8623}"/>
              </a:ext>
            </a:extLst>
          </p:cNvPr>
          <p:cNvSpPr txBox="1"/>
          <p:nvPr/>
        </p:nvSpPr>
        <p:spPr>
          <a:xfrm>
            <a:off x="838004" y="521770"/>
            <a:ext cx="73192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Rosalind Franklin Institute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Rutherford Appleton Laboratory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Didcot, Oxfordshire, UK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407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E2C1097F-131D-4EB3-A773-F2AE1C88A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3" y="-22"/>
            <a:ext cx="12191997" cy="685802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2D09125-D4AD-482A-AEA8-F6AE03C8F2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143" y="5384125"/>
            <a:ext cx="6152322" cy="901751"/>
          </a:xfrm>
        </p:spPr>
        <p:txBody>
          <a:bodyPr anchor="b"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NIST Center for Neutron Research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Ryan P. Murphy</a:t>
            </a:r>
          </a:p>
        </p:txBody>
      </p:sp>
      <p:pic>
        <p:nvPicPr>
          <p:cNvPr id="1026" name="Picture 2" descr="Center for High Resolution Neutron Scattering (CHRNS)">
            <a:extLst>
              <a:ext uri="{FF2B5EF4-FFF2-40B4-BE49-F238E27FC236}">
                <a16:creationId xmlns:a16="http://schemas.microsoft.com/office/drawing/2014/main" id="{D252CA0F-901C-40BB-890F-8E393907E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810" y="5999817"/>
            <a:ext cx="2232660" cy="5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C46490-B9FF-5ED3-37A9-351634B07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143" y="1077082"/>
            <a:ext cx="11090954" cy="4307035"/>
          </a:xfrm>
        </p:spPr>
        <p:txBody>
          <a:bodyPr anchor="t"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Looking at 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everything 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while looking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7200" dirty="0">
                <a:solidFill>
                  <a:schemeClr val="bg1"/>
                </a:solidFill>
              </a:rPr>
              <a:t>at something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an Introduction to Small-Angle Neutron Scattering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3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1F3242FB-6AB2-49FC-A7C2-0853303A38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758915-6564-4AB9-B14D-706DBD763CF3}"/>
              </a:ext>
            </a:extLst>
          </p:cNvPr>
          <p:cNvSpPr txBox="1"/>
          <p:nvPr/>
        </p:nvSpPr>
        <p:spPr>
          <a:xfrm>
            <a:off x="558127" y="5938585"/>
            <a:ext cx="1004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</a:t>
            </a:r>
            <a:r>
              <a:rPr lang="en-US" sz="3200" baseline="30000" dirty="0">
                <a:solidFill>
                  <a:schemeClr val="bg1"/>
                </a:solidFill>
              </a:rPr>
              <a:t>6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78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sunset, nature&#10;&#10;Description automatically generated">
            <a:extLst>
              <a:ext uri="{FF2B5EF4-FFF2-40B4-BE49-F238E27FC236}">
                <a16:creationId xmlns:a16="http://schemas.microsoft.com/office/drawing/2014/main" id="{7119F9E5-5124-49A0-A9DB-6D61480418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9DCA4D-93CC-47AE-89BB-36784066C66A}"/>
              </a:ext>
            </a:extLst>
          </p:cNvPr>
          <p:cNvSpPr txBox="1"/>
          <p:nvPr/>
        </p:nvSpPr>
        <p:spPr>
          <a:xfrm>
            <a:off x="558127" y="5938585"/>
            <a:ext cx="1004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</a:t>
            </a:r>
            <a:r>
              <a:rPr lang="en-US" sz="3200" baseline="30000" dirty="0">
                <a:solidFill>
                  <a:schemeClr val="bg1"/>
                </a:solidFill>
              </a:rPr>
              <a:t>10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00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atellite view of the earth&#10;&#10;Description automatically generated with low confidence">
            <a:extLst>
              <a:ext uri="{FF2B5EF4-FFF2-40B4-BE49-F238E27FC236}">
                <a16:creationId xmlns:a16="http://schemas.microsoft.com/office/drawing/2014/main" id="{28CE9CA3-6EDB-4F73-99C7-155177011E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9DCA4D-93CC-47AE-89BB-36784066C66A}"/>
              </a:ext>
            </a:extLst>
          </p:cNvPr>
          <p:cNvSpPr txBox="1"/>
          <p:nvPr/>
        </p:nvSpPr>
        <p:spPr>
          <a:xfrm>
            <a:off x="1571587" y="3429000"/>
            <a:ext cx="1004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</a:t>
            </a:r>
            <a:r>
              <a:rPr lang="en-US" sz="3200" baseline="30000" dirty="0">
                <a:solidFill>
                  <a:schemeClr val="bg1"/>
                </a:solidFill>
              </a:rPr>
              <a:t>13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2D7C45-7EFF-4045-81AD-2FB928937D2C}"/>
              </a:ext>
            </a:extLst>
          </p:cNvPr>
          <p:cNvGrpSpPr/>
          <p:nvPr/>
        </p:nvGrpSpPr>
        <p:grpSpPr>
          <a:xfrm>
            <a:off x="4319652" y="5626886"/>
            <a:ext cx="1743416" cy="369332"/>
            <a:chOff x="8253672" y="2556085"/>
            <a:chExt cx="1743416" cy="36933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7083418-D935-4C38-8557-9E8E4FC3EE24}"/>
                </a:ext>
              </a:extLst>
            </p:cNvPr>
            <p:cNvCxnSpPr>
              <a:cxnSpLocks/>
            </p:cNvCxnSpPr>
            <p:nvPr/>
          </p:nvCxnSpPr>
          <p:spPr>
            <a:xfrm>
              <a:off x="9642581" y="2740751"/>
              <a:ext cx="354507" cy="9586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259228-3037-4501-BA6F-1DE0CB21A151}"/>
                </a:ext>
              </a:extLst>
            </p:cNvPr>
            <p:cNvSpPr txBox="1"/>
            <p:nvPr/>
          </p:nvSpPr>
          <p:spPr>
            <a:xfrm>
              <a:off x="8253672" y="2556085"/>
              <a:ext cx="16824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Reynisfjara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597ECF9-E502-4268-963A-A901DF444C59}"/>
              </a:ext>
            </a:extLst>
          </p:cNvPr>
          <p:cNvSpPr txBox="1"/>
          <p:nvPr/>
        </p:nvSpPr>
        <p:spPr>
          <a:xfrm>
            <a:off x="5030007" y="3481726"/>
            <a:ext cx="1604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Iceland</a:t>
            </a:r>
          </a:p>
        </p:txBody>
      </p:sp>
    </p:spTree>
    <p:extLst>
      <p:ext uri="{BB962C8B-B14F-4D97-AF65-F5344CB8AC3E}">
        <p14:creationId xmlns:p14="http://schemas.microsoft.com/office/powerpoint/2010/main" val="219193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4A576DC0-0837-42BA-9E08-5A5EB734DA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49"/>
          <a:stretch/>
        </p:blipFill>
        <p:spPr>
          <a:xfrm>
            <a:off x="-101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5589E-3B04-4DB4-ABA4-081F85E7387A}"/>
              </a:ext>
            </a:extLst>
          </p:cNvPr>
          <p:cNvSpPr txBox="1"/>
          <p:nvPr/>
        </p:nvSpPr>
        <p:spPr>
          <a:xfrm>
            <a:off x="1010" y="6653149"/>
            <a:ext cx="609499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https://www.flickr.com/photos/gsfc/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836CD-F036-4A9D-8968-06EE041A4F6F}"/>
              </a:ext>
            </a:extLst>
          </p:cNvPr>
          <p:cNvSpPr txBox="1"/>
          <p:nvPr/>
        </p:nvSpPr>
        <p:spPr>
          <a:xfrm>
            <a:off x="10332250" y="2142733"/>
            <a:ext cx="1004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10</a:t>
            </a:r>
            <a:r>
              <a:rPr lang="en-US" sz="3200" baseline="30000" dirty="0">
                <a:solidFill>
                  <a:schemeClr val="bg1"/>
                </a:solidFill>
              </a:rPr>
              <a:t>13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1A171C-D1A5-4189-B537-456CAF9DCA5C}"/>
              </a:ext>
            </a:extLst>
          </p:cNvPr>
          <p:cNvGrpSpPr/>
          <p:nvPr/>
        </p:nvGrpSpPr>
        <p:grpSpPr>
          <a:xfrm>
            <a:off x="9810456" y="1773401"/>
            <a:ext cx="2204250" cy="563598"/>
            <a:chOff x="10064456" y="2205201"/>
            <a:chExt cx="2204250" cy="56359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A287C9D-CF4A-4C5E-BFFB-2674A4F8BD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4456" y="2380267"/>
              <a:ext cx="569228" cy="38853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1CEAFD-50CD-4F9D-8379-F49513C25790}"/>
                </a:ext>
              </a:extLst>
            </p:cNvPr>
            <p:cNvSpPr txBox="1"/>
            <p:nvPr/>
          </p:nvSpPr>
          <p:spPr>
            <a:xfrm>
              <a:off x="10586250" y="2205201"/>
              <a:ext cx="168245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Iceland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B5B6AFA-84F6-4736-9D73-244BFBCBDC50}"/>
              </a:ext>
            </a:extLst>
          </p:cNvPr>
          <p:cNvGrpSpPr/>
          <p:nvPr/>
        </p:nvGrpSpPr>
        <p:grpSpPr>
          <a:xfrm>
            <a:off x="3978606" y="2489645"/>
            <a:ext cx="2712864" cy="1816244"/>
            <a:chOff x="3978606" y="2489645"/>
            <a:chExt cx="2712864" cy="18162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BAD529-CABC-4DA8-81F9-EE28B052D875}"/>
                </a:ext>
              </a:extLst>
            </p:cNvPr>
            <p:cNvSpPr txBox="1"/>
            <p:nvPr/>
          </p:nvSpPr>
          <p:spPr>
            <a:xfrm>
              <a:off x="4542731" y="3105560"/>
              <a:ext cx="214873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</a:rPr>
                <a:t>10</a:t>
              </a:r>
              <a:r>
                <a:rPr lang="en-US" sz="7200" baseline="30000" dirty="0">
                  <a:solidFill>
                    <a:schemeClr val="bg1"/>
                  </a:solidFill>
                </a:rPr>
                <a:t>16</a:t>
              </a:r>
              <a:endParaRPr lang="en-US" sz="72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085CFD-3E31-4BAE-8C3D-A77E04F6D302}"/>
                </a:ext>
              </a:extLst>
            </p:cNvPr>
            <p:cNvSpPr txBox="1"/>
            <p:nvPr/>
          </p:nvSpPr>
          <p:spPr>
            <a:xfrm>
              <a:off x="3978606" y="2489645"/>
              <a:ext cx="237402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Sand grains along coastlines on Earth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77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6723-4A21-407F-BB08-F7EE107C7AF2}"/>
              </a:ext>
            </a:extLst>
          </p:cNvPr>
          <p:cNvSpPr txBox="1">
            <a:spLocks/>
          </p:cNvSpPr>
          <p:nvPr/>
        </p:nvSpPr>
        <p:spPr>
          <a:xfrm>
            <a:off x="1270847" y="1999979"/>
            <a:ext cx="9650305" cy="3569242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0" dirty="0"/>
              <a:t>How is it possible to measure the structure of so many things all at once?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9778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34261E"/>
      </a:dk2>
      <a:lt2>
        <a:srgbClr val="E6E2E8"/>
      </a:lt2>
      <a:accent1>
        <a:srgbClr val="6DB243"/>
      </a:accent1>
      <a:accent2>
        <a:srgbClr val="94AB36"/>
      </a:accent2>
      <a:accent3>
        <a:srgbClr val="B89F45"/>
      </a:accent3>
      <a:accent4>
        <a:srgbClr val="B46638"/>
      </a:accent4>
      <a:accent5>
        <a:srgbClr val="C64A51"/>
      </a:accent5>
      <a:accent6>
        <a:srgbClr val="B43872"/>
      </a:accent6>
      <a:hlink>
        <a:srgbClr val="BF4E3F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6802</TotalTime>
  <Words>1282</Words>
  <Application>Microsoft Office PowerPoint</Application>
  <PresentationFormat>Widescreen</PresentationFormat>
  <Paragraphs>345</Paragraphs>
  <Slides>42</Slides>
  <Notes>22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AccentBoxVTI</vt:lpstr>
      <vt:lpstr>Looking at  everything  while looking  at nothing an Introduction to Small-Angle Neutron Scattering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Looking at  everything  while looking  at something an Introduction to Small-Angle Neutron Scattering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Small-Angle Neutron Scattering</dc:title>
  <dc:creator>Ryan Murphy</dc:creator>
  <cp:lastModifiedBy>Murphy, Ryan P. (Fed)</cp:lastModifiedBy>
  <cp:revision>145</cp:revision>
  <dcterms:created xsi:type="dcterms:W3CDTF">2021-01-06T15:11:00Z</dcterms:created>
  <dcterms:modified xsi:type="dcterms:W3CDTF">2024-07-23T15:57:16Z</dcterms:modified>
</cp:coreProperties>
</file>