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x="10077450" cy="75628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2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6" name="Picture 105"/>
          <p:cNvPicPr/>
          <p:nvPr/>
        </p:nvPicPr>
        <p:blipFill>
          <a:blip r:embed="rId2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2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2" name="Picture 141"/>
          <p:cNvPicPr/>
          <p:nvPr/>
        </p:nvPicPr>
        <p:blipFill>
          <a:blip r:embed="rId2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143" name="Picture 142"/>
          <p:cNvPicPr/>
          <p:nvPr/>
        </p:nvPicPr>
        <p:blipFill>
          <a:blip r:embed="rId2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43"/>
          <p:cNvPicPr/>
          <p:nvPr/>
        </p:nvPicPr>
        <p:blipFill>
          <a:blip r:embed="rId2"/>
          <a:stretch/>
        </p:blipFill>
        <p:spPr>
          <a:xfrm>
            <a:off x="28080" y="-180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/>
          <p:cNvPicPr/>
          <p:nvPr/>
        </p:nvPicPr>
        <p:blipFill>
          <a:blip r:embed="rId2"/>
          <a:stretch/>
        </p:blipFill>
        <p:spPr>
          <a:xfrm>
            <a:off x="28080" y="-180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3"/>
          <p:cNvPicPr/>
          <p:nvPr/>
        </p:nvPicPr>
        <p:blipFill>
          <a:blip r:embed="rId2"/>
          <a:stretch/>
        </p:blipFill>
        <p:spPr>
          <a:xfrm>
            <a:off x="822960" y="183240"/>
            <a:ext cx="8411040" cy="7313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/>
          <p:nvPr/>
        </p:nvPicPr>
        <p:blipFill>
          <a:blip r:embed="rId2"/>
          <a:stretch/>
        </p:blipFill>
        <p:spPr>
          <a:xfrm>
            <a:off x="2192760" y="91440"/>
            <a:ext cx="5669640" cy="7222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/>
          <p:cNvPicPr/>
          <p:nvPr/>
        </p:nvPicPr>
        <p:blipFill>
          <a:blip r:embed="rId2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/>
          <p:cNvPicPr/>
          <p:nvPr/>
        </p:nvPicPr>
        <p:blipFill>
          <a:blip r:embed="rId2"/>
          <a:stretch/>
        </p:blipFill>
        <p:spPr>
          <a:xfrm>
            <a:off x="822240" y="91440"/>
            <a:ext cx="8498520" cy="731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57"/>
          <p:cNvPicPr/>
          <p:nvPr/>
        </p:nvPicPr>
        <p:blipFill>
          <a:blip r:embed="rId2"/>
          <a:stretch/>
        </p:blipFill>
        <p:spPr>
          <a:xfrm>
            <a:off x="28080" y="-180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/>
          <p:cNvPicPr/>
          <p:nvPr/>
        </p:nvPicPr>
        <p:blipFill>
          <a:blip r:embed="rId2"/>
          <a:stretch/>
        </p:blipFill>
        <p:spPr>
          <a:xfrm>
            <a:off x="1950840" y="182520"/>
            <a:ext cx="6365880" cy="7224480"/>
          </a:xfrm>
          <a:prstGeom prst="rect">
            <a:avLst/>
          </a:prstGeom>
          <a:ln>
            <a:noFill/>
          </a:ln>
        </p:spPr>
      </p:pic>
      <p:sp>
        <p:nvSpPr>
          <p:cNvPr id="160" name="Line 1"/>
          <p:cNvSpPr/>
          <p:nvPr/>
        </p:nvSpPr>
        <p:spPr>
          <a:xfrm>
            <a:off x="1950840" y="5945040"/>
            <a:ext cx="581904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61" name="Line 2"/>
          <p:cNvSpPr/>
          <p:nvPr/>
        </p:nvSpPr>
        <p:spPr>
          <a:xfrm>
            <a:off x="1950840" y="5945040"/>
            <a:ext cx="360" cy="13719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62" name="Line 3"/>
          <p:cNvSpPr/>
          <p:nvPr/>
        </p:nvSpPr>
        <p:spPr>
          <a:xfrm>
            <a:off x="7769880" y="5945040"/>
            <a:ext cx="360" cy="13719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63" name="Line 4"/>
          <p:cNvSpPr/>
          <p:nvPr/>
        </p:nvSpPr>
        <p:spPr>
          <a:xfrm>
            <a:off x="1950840" y="7317000"/>
            <a:ext cx="581904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/>
          <p:nvPr/>
        </p:nvPicPr>
        <p:blipFill>
          <a:blip r:embed="rId2"/>
          <a:stretch/>
        </p:blipFill>
        <p:spPr>
          <a:xfrm>
            <a:off x="41760" y="40320"/>
            <a:ext cx="10068480" cy="755388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7495560" y="3040560"/>
            <a:ext cx="2579760" cy="392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600" strike="noStrike">
                <a:solidFill>
                  <a:srgbClr val="000000"/>
                </a:solidFill>
                <a:latin typeface="Arial"/>
                <a:ea typeface="DejaVu Sans"/>
              </a:rPr>
              <a:t>By simultaneously fitting multiple NR data sets for the same membrane system but corresponding to different reservoir SLD</a:t>
            </a:r>
            <a:endParaRPr/>
          </a:p>
          <a:p>
            <a:r>
              <a:rPr lang="en-US" sz="1600" strike="noStrike">
                <a:solidFill>
                  <a:srgbClr val="000000"/>
                </a:solidFill>
                <a:latin typeface="Arial"/>
                <a:ea typeface="DejaVu Sans"/>
              </a:rPr>
              <a:t>values, phase information can be effectively retrieved.  Combining the SLD profile for the membrane system thereby obtained by NR with, for example, x-ray crystallographic, NMR,</a:t>
            </a:r>
            <a:endParaRPr/>
          </a:p>
          <a:p>
            <a:r>
              <a:rPr lang="en-US" sz="1600" strike="noStrike">
                <a:solidFill>
                  <a:srgbClr val="000000"/>
                </a:solidFill>
                <a:latin typeface="Arial"/>
                <a:ea typeface="DejaVu Sans"/>
              </a:rPr>
              <a:t>or MD simulation information, then makes it possible to reconstruct a composition space profile.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5"/>
          <p:cNvPicPr/>
          <p:nvPr/>
        </p:nvPicPr>
        <p:blipFill>
          <a:blip r:embed="rId2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66"/>
          <p:cNvPicPr/>
          <p:nvPr/>
        </p:nvPicPr>
        <p:blipFill>
          <a:blip r:embed="rId2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/>
          <p:cNvPicPr/>
          <p:nvPr/>
        </p:nvPicPr>
        <p:blipFill>
          <a:blip r:embed="rId2"/>
          <a:stretch/>
        </p:blipFill>
        <p:spPr>
          <a:xfrm>
            <a:off x="68760" y="-14760"/>
            <a:ext cx="10077120" cy="7551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/>
          <p:nvPr/>
        </p:nvPicPr>
        <p:blipFill>
          <a:blip r:embed="rId2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/>
          <p:cNvPicPr/>
          <p:nvPr/>
        </p:nvPicPr>
        <p:blipFill>
          <a:blip r:embed="rId2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/>
          <p:cNvPicPr/>
          <p:nvPr/>
        </p:nvPicPr>
        <p:blipFill>
          <a:blip r:embed="rId2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/>
          <p:nvPr/>
        </p:nvPicPr>
        <p:blipFill>
          <a:blip r:embed="rId2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/>
          <p:cNvPicPr/>
          <p:nvPr/>
        </p:nvPicPr>
        <p:blipFill>
          <a:blip r:embed="rId2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72"/>
          <p:cNvPicPr/>
          <p:nvPr/>
        </p:nvPicPr>
        <p:blipFill>
          <a:blip r:embed="rId2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73"/>
          <p:cNvPicPr/>
          <p:nvPr/>
        </p:nvPicPr>
        <p:blipFill>
          <a:blip r:embed="rId2"/>
          <a:stretch/>
        </p:blipFill>
        <p:spPr>
          <a:xfrm>
            <a:off x="11520" y="1620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174"/>
          <p:cNvPicPr/>
          <p:nvPr/>
        </p:nvPicPr>
        <p:blipFill>
          <a:blip r:embed="rId2"/>
          <a:stretch/>
        </p:blipFill>
        <p:spPr>
          <a:xfrm>
            <a:off x="10440" y="2052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/>
          <p:cNvPicPr/>
          <p:nvPr/>
        </p:nvPicPr>
        <p:blipFill>
          <a:blip r:embed="rId2"/>
          <a:stretch/>
        </p:blipFill>
        <p:spPr>
          <a:xfrm>
            <a:off x="10440" y="2052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/>
          <p:nvPr/>
        </p:nvPicPr>
        <p:blipFill>
          <a:blip r:embed="rId2"/>
          <a:stretch/>
        </p:blipFill>
        <p:spPr>
          <a:xfrm>
            <a:off x="10440" y="2052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/>
          <p:cNvPicPr/>
          <p:nvPr/>
        </p:nvPicPr>
        <p:blipFill>
          <a:blip r:embed="rId2"/>
          <a:stretch/>
        </p:blipFill>
        <p:spPr>
          <a:xfrm>
            <a:off x="-5040" y="5040"/>
            <a:ext cx="10076400" cy="755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77"/>
          <p:cNvPicPr/>
          <p:nvPr/>
        </p:nvPicPr>
        <p:blipFill>
          <a:blip r:embed="rId2"/>
          <a:stretch/>
        </p:blipFill>
        <p:spPr>
          <a:xfrm>
            <a:off x="10800" y="2088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78"/>
          <p:cNvPicPr/>
          <p:nvPr/>
        </p:nvPicPr>
        <p:blipFill>
          <a:blip r:embed="rId2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79"/>
          <p:cNvPicPr/>
          <p:nvPr/>
        </p:nvPicPr>
        <p:blipFill>
          <a:blip r:embed="rId2"/>
          <a:stretch/>
        </p:blipFill>
        <p:spPr>
          <a:xfrm>
            <a:off x="18360" y="33120"/>
            <a:ext cx="10072800" cy="755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80"/>
          <p:cNvPicPr/>
          <p:nvPr/>
        </p:nvPicPr>
        <p:blipFill>
          <a:blip r:embed="rId2"/>
          <a:stretch/>
        </p:blipFill>
        <p:spPr>
          <a:xfrm>
            <a:off x="2520" y="7920"/>
            <a:ext cx="10072800" cy="755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81"/>
          <p:cNvPicPr/>
          <p:nvPr/>
        </p:nvPicPr>
        <p:blipFill>
          <a:blip r:embed="rId2"/>
          <a:stretch/>
        </p:blipFill>
        <p:spPr>
          <a:xfrm>
            <a:off x="19080" y="33480"/>
            <a:ext cx="10076760" cy="755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182"/>
          <p:cNvPicPr/>
          <p:nvPr/>
        </p:nvPicPr>
        <p:blipFill>
          <a:blip r:embed="rId2"/>
          <a:stretch/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3"/>
          <p:cNvPicPr/>
          <p:nvPr/>
        </p:nvPicPr>
        <p:blipFill>
          <a:blip r:embed="rId2"/>
          <a:stretch/>
        </p:blipFill>
        <p:spPr>
          <a:xfrm>
            <a:off x="2880" y="7200"/>
            <a:ext cx="10072440" cy="755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4"/>
          <p:cNvPicPr/>
          <p:nvPr/>
        </p:nvPicPr>
        <p:blipFill>
          <a:blip r:embed="rId2"/>
          <a:stretch/>
        </p:blipFill>
        <p:spPr>
          <a:xfrm>
            <a:off x="10800" y="20880"/>
            <a:ext cx="100738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5"/>
          <p:cNvPicPr/>
          <p:nvPr/>
        </p:nvPicPr>
        <p:blipFill>
          <a:blip r:embed="rId2"/>
          <a:stretch/>
        </p:blipFill>
        <p:spPr>
          <a:xfrm>
            <a:off x="2059200" y="28440"/>
            <a:ext cx="6001560" cy="7470000"/>
          </a:xfrm>
          <a:prstGeom prst="rect">
            <a:avLst/>
          </a:prstGeom>
          <a:ln>
            <a:noFill/>
          </a:ln>
        </p:spPr>
      </p:pic>
      <p:sp>
        <p:nvSpPr>
          <p:cNvPr id="187" name="Line 1"/>
          <p:cNvSpPr/>
          <p:nvPr/>
        </p:nvSpPr>
        <p:spPr>
          <a:xfrm>
            <a:off x="2059200" y="3475440"/>
            <a:ext cx="580212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88" name="Line 2"/>
          <p:cNvSpPr/>
          <p:nvPr/>
        </p:nvSpPr>
        <p:spPr>
          <a:xfrm>
            <a:off x="2059200" y="3475440"/>
            <a:ext cx="360" cy="64044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89" name="Line 3"/>
          <p:cNvSpPr/>
          <p:nvPr/>
        </p:nvSpPr>
        <p:spPr>
          <a:xfrm>
            <a:off x="7860960" y="3475440"/>
            <a:ext cx="360" cy="64044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0" name="Line 4"/>
          <p:cNvSpPr/>
          <p:nvPr/>
        </p:nvSpPr>
        <p:spPr>
          <a:xfrm>
            <a:off x="2059200" y="4115880"/>
            <a:ext cx="580212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1" name="Line 5"/>
          <p:cNvSpPr/>
          <p:nvPr/>
        </p:nvSpPr>
        <p:spPr>
          <a:xfrm>
            <a:off x="2102400" y="6127920"/>
            <a:ext cx="557604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2" name="Line 6"/>
          <p:cNvSpPr/>
          <p:nvPr/>
        </p:nvSpPr>
        <p:spPr>
          <a:xfrm>
            <a:off x="2102400" y="6127920"/>
            <a:ext cx="360" cy="128052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3" name="Line 7"/>
          <p:cNvSpPr/>
          <p:nvPr/>
        </p:nvSpPr>
        <p:spPr>
          <a:xfrm>
            <a:off x="7678440" y="6127920"/>
            <a:ext cx="360" cy="128052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4" name="Line 8"/>
          <p:cNvSpPr/>
          <p:nvPr/>
        </p:nvSpPr>
        <p:spPr>
          <a:xfrm>
            <a:off x="2102400" y="7408440"/>
            <a:ext cx="557604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94"/>
          <p:cNvPicPr/>
          <p:nvPr/>
        </p:nvPicPr>
        <p:blipFill>
          <a:blip r:embed="rId2"/>
          <a:stretch/>
        </p:blipFill>
        <p:spPr>
          <a:xfrm>
            <a:off x="46080" y="-5040"/>
            <a:ext cx="10074960" cy="755388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4204800" y="2086920"/>
            <a:ext cx="1918080" cy="264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trike="noStrike">
                <a:solidFill>
                  <a:srgbClr val="000000"/>
                </a:solidFill>
                <a:latin typeface="Arial"/>
                <a:ea typeface="DejaVu Sans"/>
              </a:rPr>
              <a:t>The fits to the NR data were performed</a:t>
            </a:r>
            <a:endParaRPr/>
          </a:p>
          <a:p>
            <a:r>
              <a:rPr lang="en-US" strike="noStrike">
                <a:solidFill>
                  <a:srgbClr val="000000"/>
                </a:solidFill>
                <a:latin typeface="Arial"/>
                <a:ea typeface="DejaVu Sans"/>
              </a:rPr>
              <a:t>using parametric</a:t>
            </a:r>
            <a:endParaRPr/>
          </a:p>
          <a:p>
            <a:r>
              <a:rPr lang="en-US" strike="noStrike">
                <a:solidFill>
                  <a:srgbClr val="000000"/>
                </a:solidFill>
                <a:latin typeface="Arial"/>
                <a:ea typeface="DejaVu Sans"/>
              </a:rPr>
              <a:t>B splines (PBS)</a:t>
            </a:r>
            <a:endParaRPr/>
          </a:p>
          <a:p>
            <a:r>
              <a:rPr lang="en-US" strike="noStrike">
                <a:solidFill>
                  <a:srgbClr val="000000"/>
                </a:solidFill>
                <a:latin typeface="Arial"/>
                <a:ea typeface="DejaVu Sans"/>
              </a:rPr>
              <a:t>employing the Nelder-Mead simplex method. </a:t>
            </a:r>
            <a:endParaRPr/>
          </a:p>
        </p:txBody>
      </p:sp>
      <p:sp>
        <p:nvSpPr>
          <p:cNvPr id="197" name="Line 2"/>
          <p:cNvSpPr/>
          <p:nvPr/>
        </p:nvSpPr>
        <p:spPr>
          <a:xfrm>
            <a:off x="4204800" y="2086920"/>
            <a:ext cx="182808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8" name="Line 3"/>
          <p:cNvSpPr/>
          <p:nvPr/>
        </p:nvSpPr>
        <p:spPr>
          <a:xfrm>
            <a:off x="4204800" y="2086920"/>
            <a:ext cx="360" cy="221184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9" name="Line 4"/>
          <p:cNvSpPr/>
          <p:nvPr/>
        </p:nvSpPr>
        <p:spPr>
          <a:xfrm>
            <a:off x="6032880" y="2103480"/>
            <a:ext cx="360" cy="219528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200" name="Line 5"/>
          <p:cNvSpPr/>
          <p:nvPr/>
        </p:nvSpPr>
        <p:spPr>
          <a:xfrm>
            <a:off x="4204800" y="4298760"/>
            <a:ext cx="182808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/>
          <p:cNvPicPr/>
          <p:nvPr/>
        </p:nvPicPr>
        <p:blipFill>
          <a:blip r:embed="rId2"/>
          <a:stretch/>
        </p:blipFill>
        <p:spPr>
          <a:xfrm>
            <a:off x="-5040" y="0"/>
            <a:ext cx="10076400" cy="755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00"/>
          <p:cNvPicPr/>
          <p:nvPr/>
        </p:nvPicPr>
        <p:blipFill>
          <a:blip r:embed="rId2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01"/>
          <p:cNvPicPr/>
          <p:nvPr/>
        </p:nvPicPr>
        <p:blipFill>
          <a:blip r:embed="rId2"/>
          <a:stretch/>
        </p:blipFill>
        <p:spPr>
          <a:xfrm>
            <a:off x="418320" y="281880"/>
            <a:ext cx="9331200" cy="6980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02"/>
          <p:cNvPicPr/>
          <p:nvPr/>
        </p:nvPicPr>
        <p:blipFill>
          <a:blip r:embed="rId2"/>
          <a:stretch/>
        </p:blipFill>
        <p:spPr>
          <a:xfrm>
            <a:off x="182880" y="182880"/>
            <a:ext cx="9601200" cy="7132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03"/>
          <p:cNvPicPr/>
          <p:nvPr/>
        </p:nvPicPr>
        <p:blipFill>
          <a:blip r:embed="rId2"/>
          <a:stretch/>
        </p:blipFill>
        <p:spPr>
          <a:xfrm>
            <a:off x="2310840" y="91440"/>
            <a:ext cx="5511960" cy="740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204"/>
          <p:cNvPicPr/>
          <p:nvPr/>
        </p:nvPicPr>
        <p:blipFill>
          <a:blip r:embed="rId2"/>
          <a:stretch/>
        </p:blipFill>
        <p:spPr>
          <a:xfrm rot="5398200">
            <a:off x="1459440" y="-943920"/>
            <a:ext cx="7217640" cy="947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05"/>
          <p:cNvPicPr/>
          <p:nvPr/>
        </p:nvPicPr>
        <p:blipFill>
          <a:blip r:embed="rId2"/>
          <a:stretch/>
        </p:blipFill>
        <p:spPr>
          <a:xfrm>
            <a:off x="182880" y="1005480"/>
            <a:ext cx="9782640" cy="566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06"/>
          <p:cNvPicPr/>
          <p:nvPr/>
        </p:nvPicPr>
        <p:blipFill>
          <a:blip r:embed="rId2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/>
          <p:nvPr/>
        </p:nvPicPr>
        <p:blipFill>
          <a:blip r:embed="rId2"/>
          <a:stretch/>
        </p:blipFill>
        <p:spPr>
          <a:xfrm>
            <a:off x="5040" y="324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08"/>
          <p:cNvPicPr/>
          <p:nvPr/>
        </p:nvPicPr>
        <p:blipFill>
          <a:blip r:embed="rId2"/>
          <a:stretch/>
        </p:blipFill>
        <p:spPr>
          <a:xfrm>
            <a:off x="5040" y="324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09"/>
          <p:cNvPicPr/>
          <p:nvPr/>
        </p:nvPicPr>
        <p:blipFill>
          <a:blip r:embed="rId2"/>
          <a:stretch/>
        </p:blipFill>
        <p:spPr>
          <a:xfrm>
            <a:off x="22680" y="27360"/>
            <a:ext cx="10076760" cy="755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7"/>
          <p:cNvPicPr/>
          <p:nvPr/>
        </p:nvPicPr>
        <p:blipFill>
          <a:blip r:embed="rId2"/>
          <a:stretch/>
        </p:blipFill>
        <p:spPr>
          <a:xfrm>
            <a:off x="-5040" y="5040"/>
            <a:ext cx="10076400" cy="755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/>
          <p:cNvPicPr/>
          <p:nvPr/>
        </p:nvPicPr>
        <p:blipFill>
          <a:blip r:embed="rId2"/>
          <a:stretch/>
        </p:blipFill>
        <p:spPr>
          <a:xfrm>
            <a:off x="-5040" y="5040"/>
            <a:ext cx="10076400" cy="755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/>
          <p:cNvPicPr/>
          <p:nvPr/>
        </p:nvPicPr>
        <p:blipFill>
          <a:blip r:embed="rId2"/>
          <a:stretch/>
        </p:blipFill>
        <p:spPr>
          <a:xfrm>
            <a:off x="68400" y="576000"/>
            <a:ext cx="9929160" cy="640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0"/>
          <p:cNvPicPr/>
          <p:nvPr/>
        </p:nvPicPr>
        <p:blipFill>
          <a:blip r:embed="rId2"/>
          <a:stretch/>
        </p:blipFill>
        <p:spPr>
          <a:xfrm>
            <a:off x="1080" y="0"/>
            <a:ext cx="10076400" cy="755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/>
          <p:cNvPicPr/>
          <p:nvPr/>
        </p:nvPicPr>
        <p:blipFill>
          <a:blip r:embed="rId2"/>
          <a:stretch/>
        </p:blipFill>
        <p:spPr>
          <a:xfrm>
            <a:off x="69480" y="-20520"/>
            <a:ext cx="10075320" cy="756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49</Slides>
  <Notes>0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modified xsi:type="dcterms:W3CDTF">2024-07-24T15:39:44Z</dcterms:modified>
</cp:coreProperties>
</file>