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28" r:id="rId3"/>
    <p:sldId id="329" r:id="rId4"/>
    <p:sldId id="282" r:id="rId5"/>
    <p:sldId id="285" r:id="rId6"/>
    <p:sldId id="317" r:id="rId7"/>
    <p:sldId id="325" r:id="rId8"/>
    <p:sldId id="306" r:id="rId9"/>
    <p:sldId id="277" r:id="rId10"/>
    <p:sldId id="318" r:id="rId11"/>
    <p:sldId id="324" r:id="rId12"/>
    <p:sldId id="322" r:id="rId13"/>
    <p:sldId id="259" r:id="rId14"/>
    <p:sldId id="330" r:id="rId15"/>
    <p:sldId id="504" r:id="rId16"/>
    <p:sldId id="331" r:id="rId17"/>
    <p:sldId id="332" r:id="rId18"/>
    <p:sldId id="268" r:id="rId19"/>
    <p:sldId id="505" r:id="rId20"/>
    <p:sldId id="334" r:id="rId21"/>
    <p:sldId id="335" r:id="rId22"/>
    <p:sldId id="333" r:id="rId23"/>
    <p:sldId id="265" r:id="rId24"/>
    <p:sldId id="338" r:id="rId25"/>
    <p:sldId id="267" r:id="rId26"/>
    <p:sldId id="339" r:id="rId27"/>
    <p:sldId id="258" r:id="rId28"/>
    <p:sldId id="428" r:id="rId29"/>
    <p:sldId id="429" r:id="rId30"/>
    <p:sldId id="430" r:id="rId31"/>
    <p:sldId id="431" r:id="rId32"/>
    <p:sldId id="506" r:id="rId33"/>
    <p:sldId id="426" r:id="rId34"/>
    <p:sldId id="425" r:id="rId35"/>
    <p:sldId id="427" r:id="rId36"/>
    <p:sldId id="5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ogerheide, David P. (Fed)" initials="HDP(" lastIdx="1" clrIdx="0">
    <p:extLst>
      <p:ext uri="{19B8F6BF-5375-455C-9EA6-DF929625EA0E}">
        <p15:presenceInfo xmlns:p15="http://schemas.microsoft.com/office/powerpoint/2012/main" userId="S-1-5-21-1908027396-2059629336-315576832-696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6F8EF3-F275-4257-893D-52B6E27A1A15}" v="9" dt="2024-07-25T18:02:29.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0" autoAdjust="0"/>
    <p:restoredTop sz="94660"/>
  </p:normalViewPr>
  <p:slideViewPr>
    <p:cSldViewPr snapToGrid="0">
      <p:cViewPr varScale="1">
        <p:scale>
          <a:sx n="75" d="100"/>
          <a:sy n="75" d="100"/>
        </p:scale>
        <p:origin x="240" y="48"/>
      </p:cViewPr>
      <p:guideLst/>
    </p:cSldViewPr>
  </p:slideViewPr>
  <p:notesTextViewPr>
    <p:cViewPr>
      <p:scale>
        <a:sx n="3" d="2"/>
        <a:sy n="3" d="2"/>
      </p:scale>
      <p:origin x="0" y="0"/>
    </p:cViewPr>
  </p:notesTextViewPr>
  <p:sorterViewPr>
    <p:cViewPr>
      <p:scale>
        <a:sx n="100" d="100"/>
        <a:sy n="100" d="100"/>
      </p:scale>
      <p:origin x="0" y="-47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ogerheide, David P. (Fed)" userId="bd125928-640b-451d-9508-8b54bd887c03" providerId="ADAL" clId="{F36F8EF3-F275-4257-893D-52B6E27A1A15}"/>
    <pc:docChg chg="undo custSel addSld modSld">
      <pc:chgData name="Hoogerheide, David P. (Fed)" userId="bd125928-640b-451d-9508-8b54bd887c03" providerId="ADAL" clId="{F36F8EF3-F275-4257-893D-52B6E27A1A15}" dt="2024-07-25T18:03:01.287" v="336" actId="20577"/>
      <pc:docMkLst>
        <pc:docMk/>
      </pc:docMkLst>
      <pc:sldChg chg="modSp mod">
        <pc:chgData name="Hoogerheide, David P. (Fed)" userId="bd125928-640b-451d-9508-8b54bd887c03" providerId="ADAL" clId="{F36F8EF3-F275-4257-893D-52B6E27A1A15}" dt="2024-07-25T18:03:01.287" v="336" actId="20577"/>
        <pc:sldMkLst>
          <pc:docMk/>
          <pc:sldMk cId="99771793" sldId="256"/>
        </pc:sldMkLst>
        <pc:spChg chg="mod">
          <ac:chgData name="Hoogerheide, David P. (Fed)" userId="bd125928-640b-451d-9508-8b54bd887c03" providerId="ADAL" clId="{F36F8EF3-F275-4257-893D-52B6E27A1A15}" dt="2024-07-25T18:03:01.287" v="336" actId="20577"/>
          <ac:spMkLst>
            <pc:docMk/>
            <pc:sldMk cId="99771793" sldId="256"/>
            <ac:spMk id="2" creationId="{14E750E1-0A25-46DA-82F6-800AE9A84BDC}"/>
          </ac:spMkLst>
        </pc:spChg>
        <pc:spChg chg="mod">
          <ac:chgData name="Hoogerheide, David P. (Fed)" userId="bd125928-640b-451d-9508-8b54bd887c03" providerId="ADAL" clId="{F36F8EF3-F275-4257-893D-52B6E27A1A15}" dt="2024-07-25T18:01:33.284" v="128" actId="6549"/>
          <ac:spMkLst>
            <pc:docMk/>
            <pc:sldMk cId="99771793" sldId="256"/>
            <ac:spMk id="3" creationId="{1FA5C1C1-B8E9-48BA-9445-3E90079DF534}"/>
          </ac:spMkLst>
        </pc:spChg>
      </pc:sldChg>
      <pc:sldChg chg="add">
        <pc:chgData name="Hoogerheide, David P. (Fed)" userId="bd125928-640b-451d-9508-8b54bd887c03" providerId="ADAL" clId="{F36F8EF3-F275-4257-893D-52B6E27A1A15}" dt="2024-07-25T17:58:02.904" v="46"/>
        <pc:sldMkLst>
          <pc:docMk/>
          <pc:sldMk cId="2607543373" sldId="258"/>
        </pc:sldMkLst>
      </pc:sldChg>
      <pc:sldChg chg="add">
        <pc:chgData name="Hoogerheide, David P. (Fed)" userId="bd125928-640b-451d-9508-8b54bd887c03" providerId="ADAL" clId="{F36F8EF3-F275-4257-893D-52B6E27A1A15}" dt="2024-07-25T17:58:02.904" v="46"/>
        <pc:sldMkLst>
          <pc:docMk/>
          <pc:sldMk cId="3047840088" sldId="265"/>
        </pc:sldMkLst>
      </pc:sldChg>
      <pc:sldChg chg="add">
        <pc:chgData name="Hoogerheide, David P. (Fed)" userId="bd125928-640b-451d-9508-8b54bd887c03" providerId="ADAL" clId="{F36F8EF3-F275-4257-893D-52B6E27A1A15}" dt="2024-07-25T17:58:02.904" v="46"/>
        <pc:sldMkLst>
          <pc:docMk/>
          <pc:sldMk cId="3888796028" sldId="267"/>
        </pc:sldMkLst>
      </pc:sldChg>
      <pc:sldChg chg="add">
        <pc:chgData name="Hoogerheide, David P. (Fed)" userId="bd125928-640b-451d-9508-8b54bd887c03" providerId="ADAL" clId="{F36F8EF3-F275-4257-893D-52B6E27A1A15}" dt="2024-07-25T17:56:52.138" v="1"/>
        <pc:sldMkLst>
          <pc:docMk/>
          <pc:sldMk cId="838704551" sldId="268"/>
        </pc:sldMkLst>
      </pc:sldChg>
      <pc:sldChg chg="addSp delSp modSp new mod modClrScheme chgLayout">
        <pc:chgData name="Hoogerheide, David P. (Fed)" userId="bd125928-640b-451d-9508-8b54bd887c03" providerId="ADAL" clId="{F36F8EF3-F275-4257-893D-52B6E27A1A15}" dt="2024-07-25T17:57:11.364" v="45" actId="20577"/>
        <pc:sldMkLst>
          <pc:docMk/>
          <pc:sldMk cId="1179246744" sldId="330"/>
        </pc:sldMkLst>
        <pc:spChg chg="del mod ord">
          <ac:chgData name="Hoogerheide, David P. (Fed)" userId="bd125928-640b-451d-9508-8b54bd887c03" providerId="ADAL" clId="{F36F8EF3-F275-4257-893D-52B6E27A1A15}" dt="2024-07-25T17:56:58.632" v="2" actId="700"/>
          <ac:spMkLst>
            <pc:docMk/>
            <pc:sldMk cId="1179246744" sldId="330"/>
            <ac:spMk id="2" creationId="{3187FAD6-B42E-EE86-D4E2-175F2319676F}"/>
          </ac:spMkLst>
        </pc:spChg>
        <pc:spChg chg="del mod ord">
          <ac:chgData name="Hoogerheide, David P. (Fed)" userId="bd125928-640b-451d-9508-8b54bd887c03" providerId="ADAL" clId="{F36F8EF3-F275-4257-893D-52B6E27A1A15}" dt="2024-07-25T17:56:58.632" v="2" actId="700"/>
          <ac:spMkLst>
            <pc:docMk/>
            <pc:sldMk cId="1179246744" sldId="330"/>
            <ac:spMk id="3" creationId="{2C8864F9-2B0C-8713-CF63-C214490126AC}"/>
          </ac:spMkLst>
        </pc:spChg>
        <pc:spChg chg="del">
          <ac:chgData name="Hoogerheide, David P. (Fed)" userId="bd125928-640b-451d-9508-8b54bd887c03" providerId="ADAL" clId="{F36F8EF3-F275-4257-893D-52B6E27A1A15}" dt="2024-07-25T17:56:58.632" v="2" actId="700"/>
          <ac:spMkLst>
            <pc:docMk/>
            <pc:sldMk cId="1179246744" sldId="330"/>
            <ac:spMk id="4" creationId="{6D393075-86C2-BAEE-D0C3-7D70D68C84AC}"/>
          </ac:spMkLst>
        </pc:spChg>
        <pc:spChg chg="add mod ord">
          <ac:chgData name="Hoogerheide, David P. (Fed)" userId="bd125928-640b-451d-9508-8b54bd887c03" providerId="ADAL" clId="{F36F8EF3-F275-4257-893D-52B6E27A1A15}" dt="2024-07-25T17:57:11.364" v="45" actId="20577"/>
          <ac:spMkLst>
            <pc:docMk/>
            <pc:sldMk cId="1179246744" sldId="330"/>
            <ac:spMk id="5" creationId="{7156BAAB-2A7D-FAB8-28E3-1585BC1DE457}"/>
          </ac:spMkLst>
        </pc:spChg>
        <pc:spChg chg="add mod ord">
          <ac:chgData name="Hoogerheide, David P. (Fed)" userId="bd125928-640b-451d-9508-8b54bd887c03" providerId="ADAL" clId="{F36F8EF3-F275-4257-893D-52B6E27A1A15}" dt="2024-07-25T17:56:58.632" v="2" actId="700"/>
          <ac:spMkLst>
            <pc:docMk/>
            <pc:sldMk cId="1179246744" sldId="330"/>
            <ac:spMk id="6" creationId="{A1034596-5F01-7389-9FE8-5F7295BDA2C4}"/>
          </ac:spMkLst>
        </pc:spChg>
      </pc:sldChg>
      <pc:sldChg chg="add">
        <pc:chgData name="Hoogerheide, David P. (Fed)" userId="bd125928-640b-451d-9508-8b54bd887c03" providerId="ADAL" clId="{F36F8EF3-F275-4257-893D-52B6E27A1A15}" dt="2024-07-25T17:56:52.138" v="1"/>
        <pc:sldMkLst>
          <pc:docMk/>
          <pc:sldMk cId="2328756782" sldId="331"/>
        </pc:sldMkLst>
      </pc:sldChg>
      <pc:sldChg chg="add">
        <pc:chgData name="Hoogerheide, David P. (Fed)" userId="bd125928-640b-451d-9508-8b54bd887c03" providerId="ADAL" clId="{F36F8EF3-F275-4257-893D-52B6E27A1A15}" dt="2024-07-25T17:56:52.138" v="1"/>
        <pc:sldMkLst>
          <pc:docMk/>
          <pc:sldMk cId="3524479839" sldId="332"/>
        </pc:sldMkLst>
      </pc:sldChg>
      <pc:sldChg chg="add">
        <pc:chgData name="Hoogerheide, David P. (Fed)" userId="bd125928-640b-451d-9508-8b54bd887c03" providerId="ADAL" clId="{F36F8EF3-F275-4257-893D-52B6E27A1A15}" dt="2024-07-25T17:58:02.904" v="46"/>
        <pc:sldMkLst>
          <pc:docMk/>
          <pc:sldMk cId="3953243609" sldId="333"/>
        </pc:sldMkLst>
      </pc:sldChg>
      <pc:sldChg chg="add">
        <pc:chgData name="Hoogerheide, David P. (Fed)" userId="bd125928-640b-451d-9508-8b54bd887c03" providerId="ADAL" clId="{F36F8EF3-F275-4257-893D-52B6E27A1A15}" dt="2024-07-25T17:58:02.904" v="46"/>
        <pc:sldMkLst>
          <pc:docMk/>
          <pc:sldMk cId="3264500560" sldId="334"/>
        </pc:sldMkLst>
      </pc:sldChg>
      <pc:sldChg chg="add">
        <pc:chgData name="Hoogerheide, David P. (Fed)" userId="bd125928-640b-451d-9508-8b54bd887c03" providerId="ADAL" clId="{F36F8EF3-F275-4257-893D-52B6E27A1A15}" dt="2024-07-25T17:58:02.904" v="46"/>
        <pc:sldMkLst>
          <pc:docMk/>
          <pc:sldMk cId="2132854160" sldId="335"/>
        </pc:sldMkLst>
      </pc:sldChg>
      <pc:sldChg chg="add">
        <pc:chgData name="Hoogerheide, David P. (Fed)" userId="bd125928-640b-451d-9508-8b54bd887c03" providerId="ADAL" clId="{F36F8EF3-F275-4257-893D-52B6E27A1A15}" dt="2024-07-25T17:58:02.904" v="46"/>
        <pc:sldMkLst>
          <pc:docMk/>
          <pc:sldMk cId="1396941068" sldId="338"/>
        </pc:sldMkLst>
      </pc:sldChg>
      <pc:sldChg chg="add">
        <pc:chgData name="Hoogerheide, David P. (Fed)" userId="bd125928-640b-451d-9508-8b54bd887c03" providerId="ADAL" clId="{F36F8EF3-F275-4257-893D-52B6E27A1A15}" dt="2024-07-25T17:58:02.904" v="46"/>
        <pc:sldMkLst>
          <pc:docMk/>
          <pc:sldMk cId="2577160531" sldId="339"/>
        </pc:sldMkLst>
      </pc:sldChg>
      <pc:sldChg chg="add">
        <pc:chgData name="Hoogerheide, David P. (Fed)" userId="bd125928-640b-451d-9508-8b54bd887c03" providerId="ADAL" clId="{F36F8EF3-F275-4257-893D-52B6E27A1A15}" dt="2024-07-25T17:59:12.527" v="78"/>
        <pc:sldMkLst>
          <pc:docMk/>
          <pc:sldMk cId="468675775" sldId="425"/>
        </pc:sldMkLst>
      </pc:sldChg>
      <pc:sldChg chg="add">
        <pc:chgData name="Hoogerheide, David P. (Fed)" userId="bd125928-640b-451d-9508-8b54bd887c03" providerId="ADAL" clId="{F36F8EF3-F275-4257-893D-52B6E27A1A15}" dt="2024-07-25T17:59:12.527" v="78"/>
        <pc:sldMkLst>
          <pc:docMk/>
          <pc:sldMk cId="1260125571" sldId="426"/>
        </pc:sldMkLst>
      </pc:sldChg>
      <pc:sldChg chg="add">
        <pc:chgData name="Hoogerheide, David P. (Fed)" userId="bd125928-640b-451d-9508-8b54bd887c03" providerId="ADAL" clId="{F36F8EF3-F275-4257-893D-52B6E27A1A15}" dt="2024-07-25T17:59:12.527" v="78"/>
        <pc:sldMkLst>
          <pc:docMk/>
          <pc:sldMk cId="2812418309" sldId="427"/>
        </pc:sldMkLst>
      </pc:sldChg>
      <pc:sldChg chg="add">
        <pc:chgData name="Hoogerheide, David P. (Fed)" userId="bd125928-640b-451d-9508-8b54bd887c03" providerId="ADAL" clId="{F36F8EF3-F275-4257-893D-52B6E27A1A15}" dt="2024-07-25T17:59:12.527" v="78"/>
        <pc:sldMkLst>
          <pc:docMk/>
          <pc:sldMk cId="2848904771" sldId="428"/>
        </pc:sldMkLst>
      </pc:sldChg>
      <pc:sldChg chg="add">
        <pc:chgData name="Hoogerheide, David P. (Fed)" userId="bd125928-640b-451d-9508-8b54bd887c03" providerId="ADAL" clId="{F36F8EF3-F275-4257-893D-52B6E27A1A15}" dt="2024-07-25T17:59:12.527" v="78"/>
        <pc:sldMkLst>
          <pc:docMk/>
          <pc:sldMk cId="1220625032" sldId="429"/>
        </pc:sldMkLst>
      </pc:sldChg>
      <pc:sldChg chg="add">
        <pc:chgData name="Hoogerheide, David P. (Fed)" userId="bd125928-640b-451d-9508-8b54bd887c03" providerId="ADAL" clId="{F36F8EF3-F275-4257-893D-52B6E27A1A15}" dt="2024-07-25T17:59:12.527" v="78"/>
        <pc:sldMkLst>
          <pc:docMk/>
          <pc:sldMk cId="1212122667" sldId="430"/>
        </pc:sldMkLst>
      </pc:sldChg>
      <pc:sldChg chg="add">
        <pc:chgData name="Hoogerheide, David P. (Fed)" userId="bd125928-640b-451d-9508-8b54bd887c03" providerId="ADAL" clId="{F36F8EF3-F275-4257-893D-52B6E27A1A15}" dt="2024-07-25T17:59:12.527" v="78"/>
        <pc:sldMkLst>
          <pc:docMk/>
          <pc:sldMk cId="2345611571" sldId="431"/>
        </pc:sldMkLst>
      </pc:sldChg>
      <pc:sldChg chg="add">
        <pc:chgData name="Hoogerheide, David P. (Fed)" userId="bd125928-640b-451d-9508-8b54bd887c03" providerId="ADAL" clId="{F36F8EF3-F275-4257-893D-52B6E27A1A15}" dt="2024-07-25T17:56:52.138" v="1"/>
        <pc:sldMkLst>
          <pc:docMk/>
          <pc:sldMk cId="2196944552" sldId="504"/>
        </pc:sldMkLst>
      </pc:sldChg>
      <pc:sldChg chg="addSp delSp modSp new mod modClrScheme chgLayout">
        <pc:chgData name="Hoogerheide, David P. (Fed)" userId="bd125928-640b-451d-9508-8b54bd887c03" providerId="ADAL" clId="{F36F8EF3-F275-4257-893D-52B6E27A1A15}" dt="2024-07-25T17:58:37.282" v="77" actId="20577"/>
        <pc:sldMkLst>
          <pc:docMk/>
          <pc:sldMk cId="2829388140" sldId="505"/>
        </pc:sldMkLst>
        <pc:spChg chg="del mod ord">
          <ac:chgData name="Hoogerheide, David P. (Fed)" userId="bd125928-640b-451d-9508-8b54bd887c03" providerId="ADAL" clId="{F36F8EF3-F275-4257-893D-52B6E27A1A15}" dt="2024-07-25T17:58:19.427" v="48" actId="700"/>
          <ac:spMkLst>
            <pc:docMk/>
            <pc:sldMk cId="2829388140" sldId="505"/>
            <ac:spMk id="2" creationId="{982C9888-0F6F-0886-2079-8BBDD0BC3CFB}"/>
          </ac:spMkLst>
        </pc:spChg>
        <pc:spChg chg="del mod ord">
          <ac:chgData name="Hoogerheide, David P. (Fed)" userId="bd125928-640b-451d-9508-8b54bd887c03" providerId="ADAL" clId="{F36F8EF3-F275-4257-893D-52B6E27A1A15}" dt="2024-07-25T17:58:19.427" v="48" actId="700"/>
          <ac:spMkLst>
            <pc:docMk/>
            <pc:sldMk cId="2829388140" sldId="505"/>
            <ac:spMk id="3" creationId="{7599E9BA-7469-64EF-1F45-A7212716C365}"/>
          </ac:spMkLst>
        </pc:spChg>
        <pc:spChg chg="del">
          <ac:chgData name="Hoogerheide, David P. (Fed)" userId="bd125928-640b-451d-9508-8b54bd887c03" providerId="ADAL" clId="{F36F8EF3-F275-4257-893D-52B6E27A1A15}" dt="2024-07-25T17:58:19.427" v="48" actId="700"/>
          <ac:spMkLst>
            <pc:docMk/>
            <pc:sldMk cId="2829388140" sldId="505"/>
            <ac:spMk id="4" creationId="{40F41096-22DC-858B-A346-F8BEEC531231}"/>
          </ac:spMkLst>
        </pc:spChg>
        <pc:spChg chg="add mod ord">
          <ac:chgData name="Hoogerheide, David P. (Fed)" userId="bd125928-640b-451d-9508-8b54bd887c03" providerId="ADAL" clId="{F36F8EF3-F275-4257-893D-52B6E27A1A15}" dt="2024-07-25T17:58:37.282" v="77" actId="20577"/>
          <ac:spMkLst>
            <pc:docMk/>
            <pc:sldMk cId="2829388140" sldId="505"/>
            <ac:spMk id="5" creationId="{B5D2E38A-19BD-4C54-5BBF-FD7874B7B7CE}"/>
          </ac:spMkLst>
        </pc:spChg>
        <pc:spChg chg="add mod ord">
          <ac:chgData name="Hoogerheide, David P. (Fed)" userId="bd125928-640b-451d-9508-8b54bd887c03" providerId="ADAL" clId="{F36F8EF3-F275-4257-893D-52B6E27A1A15}" dt="2024-07-25T17:58:19.427" v="48" actId="700"/>
          <ac:spMkLst>
            <pc:docMk/>
            <pc:sldMk cId="2829388140" sldId="505"/>
            <ac:spMk id="6" creationId="{C004478E-227F-010F-4A61-1567E69AAF38}"/>
          </ac:spMkLst>
        </pc:spChg>
      </pc:sldChg>
      <pc:sldChg chg="add">
        <pc:chgData name="Hoogerheide, David P. (Fed)" userId="bd125928-640b-451d-9508-8b54bd887c03" providerId="ADAL" clId="{F36F8EF3-F275-4257-893D-52B6E27A1A15}" dt="2024-07-25T17:59:12.527" v="78"/>
        <pc:sldMkLst>
          <pc:docMk/>
          <pc:sldMk cId="4180954928" sldId="506"/>
        </pc:sldMkLst>
      </pc:sldChg>
      <pc:sldChg chg="modSp new mod">
        <pc:chgData name="Hoogerheide, David P. (Fed)" userId="bd125928-640b-451d-9508-8b54bd887c03" providerId="ADAL" clId="{F36F8EF3-F275-4257-893D-52B6E27A1A15}" dt="2024-07-25T18:02:29.649" v="288" actId="20577"/>
        <pc:sldMkLst>
          <pc:docMk/>
          <pc:sldMk cId="3673907641" sldId="507"/>
        </pc:sldMkLst>
        <pc:spChg chg="mod">
          <ac:chgData name="Hoogerheide, David P. (Fed)" userId="bd125928-640b-451d-9508-8b54bd887c03" providerId="ADAL" clId="{F36F8EF3-F275-4257-893D-52B6E27A1A15}" dt="2024-07-25T18:01:44.854" v="137" actId="20577"/>
          <ac:spMkLst>
            <pc:docMk/>
            <pc:sldMk cId="3673907641" sldId="507"/>
            <ac:spMk id="2" creationId="{866127FB-5C3B-FEC1-2DC0-290C9C55F1DA}"/>
          </ac:spMkLst>
        </pc:spChg>
        <pc:spChg chg="mod">
          <ac:chgData name="Hoogerheide, David P. (Fed)" userId="bd125928-640b-451d-9508-8b54bd887c03" providerId="ADAL" clId="{F36F8EF3-F275-4257-893D-52B6E27A1A15}" dt="2024-07-25T18:02:29.649" v="288" actId="20577"/>
          <ac:spMkLst>
            <pc:docMk/>
            <pc:sldMk cId="3673907641" sldId="507"/>
            <ac:spMk id="3" creationId="{D8F0C794-A1DC-DA24-8D82-1C7702D9C3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E9B50-7B11-47A1-BF05-7BFCF23BFCE3}"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535C0-08F4-4432-B19D-0CB718A9413C}" type="slidenum">
              <a:rPr lang="en-US" smtClean="0"/>
              <a:t>‹#›</a:t>
            </a:fld>
            <a:endParaRPr lang="en-US"/>
          </a:p>
        </p:txBody>
      </p:sp>
    </p:spTree>
    <p:extLst>
      <p:ext uri="{BB962C8B-B14F-4D97-AF65-F5344CB8AC3E}">
        <p14:creationId xmlns:p14="http://schemas.microsoft.com/office/powerpoint/2010/main" val="64968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talk briefly here about how to align a reflectometry sample. It’s pretty straightforward. There are three major steps, each of which aligns the sample on a slightly finer scale. The first one is easy: look at it! Typically you can get the sample rotation to within a few degrees and the sample translation within one to two millimeters by doing this. For the second step, we’re going to see how the sample blocks the beam—I’ll discuss this in the next slide. For this we align the detector with the beam, after making sure our beam isn’t too intense for the detector to handle. Then we scan the sample perpendicular to the beam until it blocks it; then we’ll scan the rotation to make sure the beam is skimming right along the surface. Maybe go back and forth a couple of times, and then we’re ready for fine alignment. For fine alignment, we move to a reflection geometry so the detector is looking at the reflected beam. Any misalignment causes a loss of intensity, so we just scan the angles and translations until the intensity is maximized, and that’s it!</a:t>
            </a:r>
          </a:p>
        </p:txBody>
      </p:sp>
      <p:sp>
        <p:nvSpPr>
          <p:cNvPr id="4" name="Slide Number Placeholder 3"/>
          <p:cNvSpPr>
            <a:spLocks noGrp="1"/>
          </p:cNvSpPr>
          <p:nvPr>
            <p:ph type="sldNum" sz="quarter" idx="5"/>
          </p:nvPr>
        </p:nvSpPr>
        <p:spPr/>
        <p:txBody>
          <a:bodyPr/>
          <a:lstStyle/>
          <a:p>
            <a:fld id="{AC793C25-7BF3-4194-B59B-98E96C45F5CD}" type="slidenum">
              <a:rPr lang="en-US" smtClean="0"/>
              <a:t>16</a:t>
            </a:fld>
            <a:endParaRPr lang="en-US"/>
          </a:p>
        </p:txBody>
      </p:sp>
    </p:spTree>
    <p:extLst>
      <p:ext uri="{BB962C8B-B14F-4D97-AF65-F5344CB8AC3E}">
        <p14:creationId xmlns:p14="http://schemas.microsoft.com/office/powerpoint/2010/main" val="128457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in a little more detail how to do the rough, direct-beam alignment. Initially you don’t know exactly where your film of interest, shown here in blue is. So we’re going to scan the sample across the beam and look for a dip in intensity where the sample starts to attenuate the beam. If the sample rotation were perfectly aligned, and you had an infinitely thin beam, you’d see the profile on the left. But normally you’ll see something like the right, where the sample rotation is misaligned with the beam and so as it moves into the beam it reflects some of the beam away, causing an even bigger dip.</a:t>
            </a:r>
          </a:p>
          <a:p>
            <a:endParaRPr lang="en-US" dirty="0"/>
          </a:p>
          <a:p>
            <a:r>
              <a:rPr lang="en-US" dirty="0"/>
              <a:t>The sample rotation scan has an interesting shape too. In these pictures the beam is traveling top to bottom; imagine the detector at the bottom where the labels are. If the sample is very misaligned, shown here by the letter A, only a little of the beam is reflected and most of the full beam intensity hits the detector. If the sample is only a little misaligned, as in B, the reflectivity is higher and can even be total, so that no intensity gets to the detector at all. At good alignment, shown in C, the beam skims the top of the surface and typically doesn’t reflect much at all.</a:t>
            </a:r>
          </a:p>
          <a:p>
            <a:endParaRPr lang="en-US" dirty="0"/>
          </a:p>
          <a:p>
            <a:r>
              <a:rPr lang="en-US" dirty="0"/>
              <a:t>Once you’re at point B on the left, and point C on the right, you’re ready to go to a reflection geometry and continue with </a:t>
            </a:r>
            <a:r>
              <a:rPr lang="en-US"/>
              <a:t>fine alignment.</a:t>
            </a:r>
            <a:endParaRPr lang="en-US" dirty="0"/>
          </a:p>
        </p:txBody>
      </p:sp>
      <p:sp>
        <p:nvSpPr>
          <p:cNvPr id="4" name="Slide Number Placeholder 3"/>
          <p:cNvSpPr>
            <a:spLocks noGrp="1"/>
          </p:cNvSpPr>
          <p:nvPr>
            <p:ph type="sldNum" sz="quarter" idx="5"/>
          </p:nvPr>
        </p:nvSpPr>
        <p:spPr/>
        <p:txBody>
          <a:bodyPr/>
          <a:lstStyle/>
          <a:p>
            <a:fld id="{AC793C25-7BF3-4194-B59B-98E96C45F5CD}" type="slidenum">
              <a:rPr lang="en-US" smtClean="0"/>
              <a:t>17</a:t>
            </a:fld>
            <a:endParaRPr lang="en-US"/>
          </a:p>
        </p:txBody>
      </p:sp>
    </p:spTree>
    <p:extLst>
      <p:ext uri="{BB962C8B-B14F-4D97-AF65-F5344CB8AC3E}">
        <p14:creationId xmlns:p14="http://schemas.microsoft.com/office/powerpoint/2010/main" val="395800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sample is mounted and the beam is turned on, you need to align your sample. This is done on three axes: the sample rotation relative to the beam (theta); the sample translation (to ensure the sample is rotating around the interface of interest; and a tilt motion (to make sure the beam ribbon is parallel to the sample surface).</a:t>
            </a:r>
          </a:p>
          <a:p>
            <a:endParaRPr lang="en-US" dirty="0"/>
          </a:p>
          <a:p>
            <a:r>
              <a:rPr lang="en-US" dirty="0"/>
              <a:t>My colleague Brian Maranville has written a fun and briefly addictive simulator for alignment. You can move the detector angle, the collimation, and the sample rotation and translation. Play around with it so you can see the conditions required for aligning the sample. Note that the probability that each neutron reflects is several orders of magnitude higher than it is in reality.</a:t>
            </a:r>
          </a:p>
          <a:p>
            <a:endParaRPr lang="en-US" dirty="0"/>
          </a:p>
          <a:p>
            <a:r>
              <a:rPr lang="en-US" dirty="0"/>
              <a:t>After your sample is aligned, you’re ready to go! Typically there are some preset measurement protocols, and the instrument control software will allow you to estimate how long they’ll take to make sure you can fit your experiment into your allotted beam time. Your instrument scientist can introduce you to these protocols when you’re ready to begin measurement.</a:t>
            </a:r>
          </a:p>
          <a:p>
            <a:endParaRPr lang="en-US" dirty="0"/>
          </a:p>
          <a:p>
            <a:r>
              <a:rPr lang="en-US" dirty="0"/>
              <a:t>Thanks for your attention, and good luck doing neutron reflectometry!</a:t>
            </a:r>
          </a:p>
        </p:txBody>
      </p:sp>
      <p:sp>
        <p:nvSpPr>
          <p:cNvPr id="4" name="Slide Number Placeholder 3"/>
          <p:cNvSpPr>
            <a:spLocks noGrp="1"/>
          </p:cNvSpPr>
          <p:nvPr>
            <p:ph type="sldNum" sz="quarter" idx="5"/>
          </p:nvPr>
        </p:nvSpPr>
        <p:spPr/>
        <p:txBody>
          <a:bodyPr/>
          <a:lstStyle/>
          <a:p>
            <a:fld id="{AC793C25-7BF3-4194-B59B-98E96C45F5CD}" type="slidenum">
              <a:rPr lang="en-US" smtClean="0"/>
              <a:t>18</a:t>
            </a:fld>
            <a:endParaRPr lang="en-US"/>
          </a:p>
        </p:txBody>
      </p:sp>
    </p:spTree>
    <p:extLst>
      <p:ext uri="{BB962C8B-B14F-4D97-AF65-F5344CB8AC3E}">
        <p14:creationId xmlns:p14="http://schemas.microsoft.com/office/powerpoint/2010/main" val="39250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3C25-7BF3-4194-B59B-98E96C45F5CD}" type="slidenum">
              <a:rPr lang="en-US" smtClean="0"/>
              <a:t>20</a:t>
            </a:fld>
            <a:endParaRPr lang="en-US"/>
          </a:p>
        </p:txBody>
      </p:sp>
    </p:spTree>
    <p:extLst>
      <p:ext uri="{BB962C8B-B14F-4D97-AF65-F5344CB8AC3E}">
        <p14:creationId xmlns:p14="http://schemas.microsoft.com/office/powerpoint/2010/main" val="19988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typically assumed to be a smooth field that changes linearly in space. The animation shows isotropic background scattering. In this case, or if the background field changes linearly, you can simply move the detector (or the sample) so the beam isn’t going into the detector. Measure on both sides of the specular reflection condition, and then interpolate the result. This will be discussed further in the data reduction module.</a:t>
            </a:r>
          </a:p>
          <a:p>
            <a:endParaRPr lang="en-US" dirty="0"/>
          </a:p>
          <a:p>
            <a:r>
              <a:rPr lang="en-US" dirty="0"/>
              <a:t>This doesn’t typically give you more than a factor of 10 in reflectivity, and it increases the error bars, so it’s better to think about background before the experiment than to try to measure it and subtract it later.</a:t>
            </a:r>
          </a:p>
        </p:txBody>
      </p:sp>
      <p:sp>
        <p:nvSpPr>
          <p:cNvPr id="4" name="Slide Number Placeholder 3"/>
          <p:cNvSpPr>
            <a:spLocks noGrp="1"/>
          </p:cNvSpPr>
          <p:nvPr>
            <p:ph type="sldNum" sz="quarter" idx="5"/>
          </p:nvPr>
        </p:nvSpPr>
        <p:spPr/>
        <p:txBody>
          <a:bodyPr/>
          <a:lstStyle/>
          <a:p>
            <a:fld id="{AC793C25-7BF3-4194-B59B-98E96C45F5CD}" type="slidenum">
              <a:rPr lang="en-US" smtClean="0"/>
              <a:t>23</a:t>
            </a:fld>
            <a:endParaRPr lang="en-US"/>
          </a:p>
        </p:txBody>
      </p:sp>
    </p:spTree>
    <p:extLst>
      <p:ext uri="{BB962C8B-B14F-4D97-AF65-F5344CB8AC3E}">
        <p14:creationId xmlns:p14="http://schemas.microsoft.com/office/powerpoint/2010/main" val="86072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about sample size. For the large samples typically used in soft matter and biology applications, where the beam profile is smaller than the sample, the area of the sample that’s illuminated by the beam, or “footprint”, is shown here as the red line, and it changes with angle. As the sample rotates to higher angles, the area decreases. Typically this is compensated by opening the pre-sample slits in such a way that the beam footprint stays constant. This has the advantage of also increasing the beam intensity at higher Q, at the cost of some angular resolution.</a:t>
            </a:r>
          </a:p>
          <a:p>
            <a:endParaRPr lang="en-US" dirty="0"/>
          </a:p>
          <a:p>
            <a:r>
              <a:rPr lang="en-US" dirty="0"/>
              <a:t>For small samples, such as those typically used in magnetism studies (after all, they have to fit inside magnets and cryostats), the opposite is true. The beam is larger than the sample. In this case the fraction of the beam seen by the sample, or the incident intensity, changes with angle, and this has to be corrected for in data reduction.</a:t>
            </a:r>
          </a:p>
        </p:txBody>
      </p:sp>
      <p:sp>
        <p:nvSpPr>
          <p:cNvPr id="4" name="Slide Number Placeholder 3"/>
          <p:cNvSpPr>
            <a:spLocks noGrp="1"/>
          </p:cNvSpPr>
          <p:nvPr>
            <p:ph type="sldNum" sz="quarter" idx="5"/>
          </p:nvPr>
        </p:nvSpPr>
        <p:spPr/>
        <p:txBody>
          <a:bodyPr/>
          <a:lstStyle/>
          <a:p>
            <a:fld id="{AC793C25-7BF3-4194-B59B-98E96C45F5CD}" type="slidenum">
              <a:rPr lang="en-US" smtClean="0"/>
              <a:t>25</a:t>
            </a:fld>
            <a:endParaRPr lang="en-US"/>
          </a:p>
        </p:txBody>
      </p:sp>
    </p:spTree>
    <p:extLst>
      <p:ext uri="{BB962C8B-B14F-4D97-AF65-F5344CB8AC3E}">
        <p14:creationId xmlns:p14="http://schemas.microsoft.com/office/powerpoint/2010/main" val="243609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3C25-7BF3-4194-B59B-98E96C45F5CD}" type="slidenum">
              <a:rPr lang="en-US" smtClean="0"/>
              <a:t>26</a:t>
            </a:fld>
            <a:endParaRPr lang="en-US"/>
          </a:p>
        </p:txBody>
      </p:sp>
    </p:spTree>
    <p:extLst>
      <p:ext uri="{BB962C8B-B14F-4D97-AF65-F5344CB8AC3E}">
        <p14:creationId xmlns:p14="http://schemas.microsoft.com/office/powerpoint/2010/main" val="1193748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 little more closely at the reflectivity pattern for our model thin film. While you can’t usually tell much about your sample from inspection of the curve, it’s important to know how the various film parameters affect it.</a:t>
            </a:r>
          </a:p>
          <a:p>
            <a:endParaRPr lang="en-US" dirty="0"/>
          </a:p>
          <a:p>
            <a:r>
              <a:rPr lang="en-US" dirty="0"/>
              <a:t>First, the period of the wiggles in the reflectivity pattern in Q-space is inversely related to the film thickness. So thicker films give tighter wiggles, and vice versa.</a:t>
            </a:r>
          </a:p>
          <a:p>
            <a:endParaRPr lang="en-US" dirty="0"/>
          </a:p>
          <a:p>
            <a:r>
              <a:rPr lang="en-US" dirty="0"/>
              <a:t>Second, the maximum Q value that you can observe in your experiment is the limit of the real space resolution that you can see. Other things can affect this resolution too, but this is a hard limit (it’s related to the Nyquist theorem).</a:t>
            </a:r>
          </a:p>
          <a:p>
            <a:endParaRPr lang="en-US" dirty="0"/>
          </a:p>
          <a:p>
            <a:r>
              <a:rPr lang="en-US" dirty="0"/>
              <a:t>Third, the scattering background interferes with signals at high Q. As we’ll see, this can limit the maximum Q value that can be observed, or, in the case of magnetic measurements, increase error bars on small magnetic splitting signals.</a:t>
            </a:r>
          </a:p>
          <a:p>
            <a:endParaRPr lang="en-US" dirty="0"/>
          </a:p>
          <a:p>
            <a:r>
              <a:rPr lang="en-US" dirty="0"/>
              <a:t>Fourth, the statistics of the measurement are directly related to the parameter uncertainty. A longer counting time gives you better statistics, but improvement in experimental parameters generally goes as the square root of the counting time, so it’s better to have a bigger signal than to count longer.</a:t>
            </a:r>
          </a:p>
        </p:txBody>
      </p:sp>
      <p:sp>
        <p:nvSpPr>
          <p:cNvPr id="4" name="Slide Number Placeholder 3"/>
          <p:cNvSpPr>
            <a:spLocks noGrp="1"/>
          </p:cNvSpPr>
          <p:nvPr>
            <p:ph type="sldNum" sz="quarter" idx="5"/>
          </p:nvPr>
        </p:nvSpPr>
        <p:spPr/>
        <p:txBody>
          <a:bodyPr/>
          <a:lstStyle/>
          <a:p>
            <a:fld id="{AC793C25-7BF3-4194-B59B-98E96C45F5CD}" type="slidenum">
              <a:rPr lang="en-US" smtClean="0"/>
              <a:t>27</a:t>
            </a:fld>
            <a:endParaRPr lang="en-US"/>
          </a:p>
        </p:txBody>
      </p:sp>
    </p:spTree>
    <p:extLst>
      <p:ext uri="{BB962C8B-B14F-4D97-AF65-F5344CB8AC3E}">
        <p14:creationId xmlns:p14="http://schemas.microsoft.com/office/powerpoint/2010/main" val="346412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3F0B674-F3F5-43A9-B0B2-60336D363075}" type="slidenum">
              <a:rPr lang="en-US" smtClean="0"/>
              <a:t>34</a:t>
            </a:fld>
            <a:endParaRPr lang="en-US"/>
          </a:p>
        </p:txBody>
      </p:sp>
    </p:spTree>
    <p:extLst>
      <p:ext uri="{BB962C8B-B14F-4D97-AF65-F5344CB8AC3E}">
        <p14:creationId xmlns:p14="http://schemas.microsoft.com/office/powerpoint/2010/main" val="312268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7748-0B08-477F-AEC1-1F71410D4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3C534-2352-42E2-971A-FC99036EB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FF139F-946B-4342-B217-D00B29271647}"/>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EA1A35B6-4136-4B17-A075-5D9C03498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0401F-257A-429C-8945-D90FB1C70AD4}"/>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185687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1D89-E139-4E69-85A9-6A5E3FCC93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80CAE-9E4B-4985-B14F-9CBECC5E91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0ABF-F7C0-4510-AD8F-11E1251F0131}"/>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45E4E991-E730-47CF-B33B-53E12701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FA2E-BD28-45AE-A6D5-33D281305BCD}"/>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308033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2BFB14-980B-4A67-A32A-75428CAC80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30B79C-F8CD-49BA-B3AA-9B9D6E6742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FDF53-18CD-4488-8E51-2184270D548B}"/>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1CC12650-D3B8-41D5-A674-3138903A2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E5271-D6BA-428D-BE07-FCF40B2F743A}"/>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383971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6A2B-A163-459F-978D-C10E05961B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6CDA7-F28A-4BC7-8E56-4BCC7C5BBC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AF156-E6B8-4192-9532-CF3FA3D7D7C5}"/>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D75CA8F3-4501-437C-A491-0BF2BB0DD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2B565-AB67-41D5-8CCA-59BDF45E2B4F}"/>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1058110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AA9A2-F2FD-4C37-88B2-B1716A054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4B31D2-5257-4E86-A19D-6BDF99ACA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830544-E4D6-41CC-8BB6-0C80190EA522}"/>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04ADBC17-5DEA-4D2F-A848-7294D24C0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03B55-1150-41BD-BA9D-9672D97492AD}"/>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93890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4C9-404D-4FDB-9E0F-58DF112CF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63F08-0BFD-4605-BFB4-9D09CFDF3D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C2D20-5019-4442-A6A8-7F3A2205AC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A206A4-F073-4FE6-8EEB-33197ED1CCA6}"/>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6" name="Footer Placeholder 5">
            <a:extLst>
              <a:ext uri="{FF2B5EF4-FFF2-40B4-BE49-F238E27FC236}">
                <a16:creationId xmlns:a16="http://schemas.microsoft.com/office/drawing/2014/main" id="{951D56D0-69E4-4CE5-9803-C20CFD2CB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705F6-64F2-48CC-BAB8-8E892C86235D}"/>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343945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5277-9899-4F3B-B182-AFD4F93FCA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D235B-5027-489F-9217-000B7B467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5EB028-4A45-4810-95C6-F19EB76037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7184B-756D-4DBB-90D3-A6FFAEA8B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96969-289A-4B51-911C-87F0305B55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1EB726-1900-403F-884E-00A7349CCDC9}"/>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8" name="Footer Placeholder 7">
            <a:extLst>
              <a:ext uri="{FF2B5EF4-FFF2-40B4-BE49-F238E27FC236}">
                <a16:creationId xmlns:a16="http://schemas.microsoft.com/office/drawing/2014/main" id="{F0E66A80-D9ED-46AA-A4D2-9B4061B204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94E6E5-503B-4CFC-B2D5-8964E5E6ECF9}"/>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04717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8B1E-EC10-4FE5-8DAA-CD909A2BE9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6D7A1F-AEE3-44A5-A63D-20B388EA26FF}"/>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4" name="Footer Placeholder 3">
            <a:extLst>
              <a:ext uri="{FF2B5EF4-FFF2-40B4-BE49-F238E27FC236}">
                <a16:creationId xmlns:a16="http://schemas.microsoft.com/office/drawing/2014/main" id="{61199E48-49F0-416C-BB03-D715DA4EB4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69E6E2-E527-47D6-96D1-B97A2A92C86C}"/>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399093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630C1-A8BB-4200-9A39-7E0447C8048A}"/>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3" name="Footer Placeholder 2">
            <a:extLst>
              <a:ext uri="{FF2B5EF4-FFF2-40B4-BE49-F238E27FC236}">
                <a16:creationId xmlns:a16="http://schemas.microsoft.com/office/drawing/2014/main" id="{119A632F-F3E7-4867-8C5D-FDFAAEFA9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94EA9D-BA86-4F42-BC61-036094982A07}"/>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40272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74AC-742D-4DF8-8760-479A3B63B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8FBAC-FED8-4EDD-A1EC-BB8DF9A45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76C212-B423-4F62-942E-705650611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1AFD39-83F9-406E-AC28-B1A604C19BED}"/>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6" name="Footer Placeholder 5">
            <a:extLst>
              <a:ext uri="{FF2B5EF4-FFF2-40B4-BE49-F238E27FC236}">
                <a16:creationId xmlns:a16="http://schemas.microsoft.com/office/drawing/2014/main" id="{4E8C00C7-C4A2-4123-AE93-4B76EF701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ACE3E-34F9-4688-AD60-C734BF9FEF92}"/>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8202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BAFB-8DEE-4E04-8386-A5D41B50A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741CB-CBB4-4231-9C31-39483A389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44083-5729-4859-B95A-A89585F5E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8FDB7D-5D61-4E07-BA65-4C2C49DA59B3}"/>
              </a:ext>
            </a:extLst>
          </p:cNvPr>
          <p:cNvSpPr>
            <a:spLocks noGrp="1"/>
          </p:cNvSpPr>
          <p:nvPr>
            <p:ph type="dt" sz="half" idx="10"/>
          </p:nvPr>
        </p:nvSpPr>
        <p:spPr/>
        <p:txBody>
          <a:bodyPr/>
          <a:lstStyle/>
          <a:p>
            <a:fld id="{38FF5EFE-52AE-45E5-8620-3290FF18A16B}" type="datetimeFigureOut">
              <a:rPr lang="en-US" smtClean="0"/>
              <a:t>7/24/2024</a:t>
            </a:fld>
            <a:endParaRPr lang="en-US"/>
          </a:p>
        </p:txBody>
      </p:sp>
      <p:sp>
        <p:nvSpPr>
          <p:cNvPr id="6" name="Footer Placeholder 5">
            <a:extLst>
              <a:ext uri="{FF2B5EF4-FFF2-40B4-BE49-F238E27FC236}">
                <a16:creationId xmlns:a16="http://schemas.microsoft.com/office/drawing/2014/main" id="{8586C32E-595A-4BF6-AC7F-6BBF8732A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12181-D9FD-4FBE-B64D-CDD917730540}"/>
              </a:ext>
            </a:extLst>
          </p:cNvPr>
          <p:cNvSpPr>
            <a:spLocks noGrp="1"/>
          </p:cNvSpPr>
          <p:nvPr>
            <p:ph type="sldNum" sz="quarter" idx="12"/>
          </p:nvPr>
        </p:nvSpPr>
        <p:spPr/>
        <p:txBody>
          <a:bodyPr/>
          <a:lstStyle/>
          <a:p>
            <a:fld id="{0BFA450A-60D1-4FB3-9195-54CCD610689C}" type="slidenum">
              <a:rPr lang="en-US" smtClean="0"/>
              <a:t>‹#›</a:t>
            </a:fld>
            <a:endParaRPr lang="en-US"/>
          </a:p>
        </p:txBody>
      </p:sp>
    </p:spTree>
    <p:extLst>
      <p:ext uri="{BB962C8B-B14F-4D97-AF65-F5344CB8AC3E}">
        <p14:creationId xmlns:p14="http://schemas.microsoft.com/office/powerpoint/2010/main" val="2164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6BD58-99CD-4D71-8211-8CB284A6D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05F73E-1B4A-48E8-B644-BFD17A2D9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A79EF-3B66-42B1-8B97-5CA401AB1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F5EFE-52AE-45E5-8620-3290FF18A16B}" type="datetimeFigureOut">
              <a:rPr lang="en-US" smtClean="0"/>
              <a:t>7/24/2024</a:t>
            </a:fld>
            <a:endParaRPr lang="en-US"/>
          </a:p>
        </p:txBody>
      </p:sp>
      <p:sp>
        <p:nvSpPr>
          <p:cNvPr id="5" name="Footer Placeholder 4">
            <a:extLst>
              <a:ext uri="{FF2B5EF4-FFF2-40B4-BE49-F238E27FC236}">
                <a16:creationId xmlns:a16="http://schemas.microsoft.com/office/drawing/2014/main" id="{5EE5B749-2A59-4634-BF2A-BEB628051C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BA2A3-97F1-4470-9B0E-AEC3AB9491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A450A-60D1-4FB3-9195-54CCD610689C}" type="slidenum">
              <a:rPr lang="en-US" smtClean="0"/>
              <a:t>‹#›</a:t>
            </a:fld>
            <a:endParaRPr lang="en-US"/>
          </a:p>
        </p:txBody>
      </p:sp>
      <p:pic>
        <p:nvPicPr>
          <p:cNvPr id="7" name="Picture 6">
            <a:extLst>
              <a:ext uri="{FF2B5EF4-FFF2-40B4-BE49-F238E27FC236}">
                <a16:creationId xmlns:a16="http://schemas.microsoft.com/office/drawing/2014/main" id="{0C47428C-8DB9-42A5-AEF5-8C39AB707997}"/>
              </a:ext>
            </a:extLst>
          </p:cNvPr>
          <p:cNvPicPr>
            <a:picLocks noChangeAspect="1"/>
          </p:cNvPicPr>
          <p:nvPr userDrawn="1"/>
        </p:nvPicPr>
        <p:blipFill>
          <a:blip r:embed="rId13"/>
          <a:stretch>
            <a:fillRect/>
          </a:stretch>
        </p:blipFill>
        <p:spPr>
          <a:xfrm>
            <a:off x="9290929" y="28575"/>
            <a:ext cx="2872496" cy="728923"/>
          </a:xfrm>
          <a:prstGeom prst="rect">
            <a:avLst/>
          </a:prstGeom>
        </p:spPr>
      </p:pic>
    </p:spTree>
    <p:extLst>
      <p:ext uri="{BB962C8B-B14F-4D97-AF65-F5344CB8AC3E}">
        <p14:creationId xmlns:p14="http://schemas.microsoft.com/office/powerpoint/2010/main" val="1395830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ncnr.nist.gov/instruments/magik/d3-science-v4/demos/reflectometer_alignment_sim_three.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1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megan.mitchell@nist.gov" TargetMode="External"/><Relationship Id="rId2" Type="http://schemas.openxmlformats.org/officeDocument/2006/relationships/hyperlink" Target="mailto:david.hoogerheide@nist.gov" TargetMode="External"/><Relationship Id="rId1" Type="http://schemas.openxmlformats.org/officeDocument/2006/relationships/slideLayout" Target="../slideLayouts/slideLayout2.xml"/><Relationship Id="rId4" Type="http://schemas.openxmlformats.org/officeDocument/2006/relationships/hyperlink" Target="mailto:frank.heinrich@nist.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50E1-0A25-46DA-82F6-800AE9A84BDC}"/>
              </a:ext>
            </a:extLst>
          </p:cNvPr>
          <p:cNvSpPr>
            <a:spLocks noGrp="1"/>
          </p:cNvSpPr>
          <p:nvPr>
            <p:ph type="ctrTitle"/>
          </p:nvPr>
        </p:nvSpPr>
        <p:spPr>
          <a:xfrm>
            <a:off x="1524000" y="449503"/>
            <a:ext cx="9144000" cy="2387600"/>
          </a:xfrm>
        </p:spPr>
        <p:txBody>
          <a:bodyPr/>
          <a:lstStyle/>
          <a:p>
            <a:r>
              <a:rPr lang="en-US" dirty="0"/>
              <a:t>Neutron reflectometry </a:t>
            </a:r>
            <a:r>
              <a:rPr lang="en-US"/>
              <a:t>of floating lipid </a:t>
            </a:r>
            <a:r>
              <a:rPr lang="en-US" dirty="0"/>
              <a:t>bilayers</a:t>
            </a:r>
          </a:p>
        </p:txBody>
      </p:sp>
      <p:sp>
        <p:nvSpPr>
          <p:cNvPr id="3" name="Subtitle 2">
            <a:extLst>
              <a:ext uri="{FF2B5EF4-FFF2-40B4-BE49-F238E27FC236}">
                <a16:creationId xmlns:a16="http://schemas.microsoft.com/office/drawing/2014/main" id="{1FA5C1C1-B8E9-48BA-9445-3E90079DF534}"/>
              </a:ext>
            </a:extLst>
          </p:cNvPr>
          <p:cNvSpPr>
            <a:spLocks noGrp="1"/>
          </p:cNvSpPr>
          <p:nvPr>
            <p:ph type="subTitle" idx="1"/>
          </p:nvPr>
        </p:nvSpPr>
        <p:spPr>
          <a:xfrm>
            <a:off x="1524000" y="2929177"/>
            <a:ext cx="9144000" cy="2703871"/>
          </a:xfrm>
        </p:spPr>
        <p:txBody>
          <a:bodyPr>
            <a:normAutofit/>
          </a:bodyPr>
          <a:lstStyle/>
          <a:p>
            <a:endParaRPr lang="en-US" dirty="0"/>
          </a:p>
          <a:p>
            <a:r>
              <a:rPr lang="en-US" dirty="0">
                <a:solidFill>
                  <a:schemeClr val="accent1">
                    <a:lumMod val="50000"/>
                  </a:schemeClr>
                </a:solidFill>
              </a:rPr>
              <a:t>NIST Center for Neutron Research</a:t>
            </a:r>
          </a:p>
          <a:p>
            <a:r>
              <a:rPr lang="en-US" dirty="0">
                <a:solidFill>
                  <a:schemeClr val="accent1">
                    <a:lumMod val="50000"/>
                  </a:schemeClr>
                </a:solidFill>
              </a:rPr>
              <a:t>CHRNS Neutron School 2024</a:t>
            </a:r>
          </a:p>
          <a:p>
            <a:endParaRPr lang="en-US" dirty="0">
              <a:solidFill>
                <a:schemeClr val="accent1">
                  <a:lumMod val="50000"/>
                </a:schemeClr>
              </a:solidFill>
            </a:endParaRPr>
          </a:p>
        </p:txBody>
      </p:sp>
      <p:pic>
        <p:nvPicPr>
          <p:cNvPr id="4" name="Picture 3">
            <a:extLst>
              <a:ext uri="{FF2B5EF4-FFF2-40B4-BE49-F238E27FC236}">
                <a16:creationId xmlns:a16="http://schemas.microsoft.com/office/drawing/2014/main" id="{4DA6EE71-2362-47AC-8816-9529FFC8F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831" y="5248907"/>
            <a:ext cx="2402769" cy="1349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C60514FE-2301-4E3F-B853-05F5DC4E9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0" y="5417397"/>
            <a:ext cx="2756115" cy="1222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71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0A00-FC31-43A2-855B-509544B09B3E}"/>
              </a:ext>
            </a:extLst>
          </p:cNvPr>
          <p:cNvSpPr>
            <a:spLocks noGrp="1"/>
          </p:cNvSpPr>
          <p:nvPr>
            <p:ph type="title"/>
          </p:nvPr>
        </p:nvSpPr>
        <p:spPr/>
        <p:txBody>
          <a:bodyPr/>
          <a:lstStyle/>
          <a:p>
            <a:r>
              <a:rPr lang="en-US" dirty="0"/>
              <a:t>Calculation results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5CB495-F569-498A-8001-D804D4F6C7D9}"/>
                  </a:ext>
                </a:extLst>
              </p:cNvPr>
              <p:cNvSpPr txBox="1"/>
              <p:nvPr/>
            </p:nvSpPr>
            <p:spPr>
              <a:xfrm>
                <a:off x="9106128" y="753675"/>
                <a:ext cx="2773452"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𝑏</m:t>
                          </m:r>
                        </m:sub>
                      </m:sSub>
                      <m:r>
                        <a:rPr lang="en-US" b="0" i="1" smtClean="0">
                          <a:latin typeface="Cambria Math" panose="02040503050406030204" pitchFamily="18" charset="0"/>
                        </a:rPr>
                        <m:t>=−5 </m:t>
                      </m:r>
                      <m:r>
                        <m:rPr>
                          <m:sty m:val="p"/>
                        </m:rPr>
                        <a:rPr lang="en-US" b="0" i="0" smtClean="0">
                          <a:latin typeface="Cambria Math" panose="02040503050406030204" pitchFamily="18" charset="0"/>
                        </a:rPr>
                        <m:t>mV</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i="1">
                              <a:latin typeface="Cambria Math" panose="02040503050406030204" pitchFamily="18" charset="0"/>
                            </a:rPr>
                            <m:t>A</m:t>
                          </m:r>
                        </m:e>
                        <m:sub>
                          <m:r>
                            <a:rPr lang="en-US" i="1">
                              <a:latin typeface="Cambria Math" panose="02040503050406030204" pitchFamily="18" charset="0"/>
                            </a:rPr>
                            <m:t>132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TiO</m:t>
                              </m:r>
                            </m:e>
                            <m:sub>
                              <m:r>
                                <a:rPr lang="en-US" b="0" i="0" smtClean="0">
                                  <a:latin typeface="Cambria Math" panose="02040503050406030204" pitchFamily="18" charset="0"/>
                                </a:rPr>
                                <m:t>2</m:t>
                              </m:r>
                            </m:sub>
                          </m:sSub>
                        </m:e>
                      </m:d>
                      <m:r>
                        <a:rPr lang="en-US" i="0">
                          <a:latin typeface="Cambria Math" panose="02040503050406030204" pitchFamily="18" charset="0"/>
                        </a:rPr>
                        <m:t>=</m:t>
                      </m:r>
                      <m:r>
                        <a:rPr lang="en-US" i="1">
                          <a:latin typeface="Cambria Math" panose="02040503050406030204" pitchFamily="18" charset="0"/>
                        </a:rPr>
                        <m:t>7.2×</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−21</m:t>
                          </m:r>
                        </m:sup>
                      </m:sSup>
                      <m:r>
                        <a:rPr lang="en-US" i="1">
                          <a:latin typeface="Cambria Math" panose="02040503050406030204" pitchFamily="18" charset="0"/>
                        </a:rPr>
                        <m:t> </m:t>
                      </m:r>
                      <m:r>
                        <m:rPr>
                          <m:sty m:val="p"/>
                        </m:rPr>
                        <a:rPr lang="en-US">
                          <a:latin typeface="Cambria Math" panose="02040503050406030204" pitchFamily="18" charset="0"/>
                        </a:rPr>
                        <m:t>J</m:t>
                      </m:r>
                    </m:oMath>
                  </m:oMathPara>
                </a14:m>
                <a:endParaRPr lang="en-US" dirty="0"/>
              </a:p>
              <a:p>
                <a:endParaRPr lang="en-US" dirty="0"/>
              </a:p>
              <a:p>
                <a:endParaRPr lang="en-US" dirty="0"/>
              </a:p>
            </p:txBody>
          </p:sp>
        </mc:Choice>
        <mc:Fallback xmlns="">
          <p:sp>
            <p:nvSpPr>
              <p:cNvPr id="5" name="TextBox 4">
                <a:extLst>
                  <a:ext uri="{FF2B5EF4-FFF2-40B4-BE49-F238E27FC236}">
                    <a16:creationId xmlns:a16="http://schemas.microsoft.com/office/drawing/2014/main" id="{155CB495-F569-498A-8001-D804D4F6C7D9}"/>
                  </a:ext>
                </a:extLst>
              </p:cNvPr>
              <p:cNvSpPr txBox="1">
                <a:spLocks noRot="1" noChangeAspect="1" noMove="1" noResize="1" noEditPoints="1" noAdjustHandles="1" noChangeArrowheads="1" noChangeShapeType="1" noTextEdit="1"/>
              </p:cNvSpPr>
              <p:nvPr/>
            </p:nvSpPr>
            <p:spPr>
              <a:xfrm>
                <a:off x="9106128" y="753675"/>
                <a:ext cx="2773452" cy="1107996"/>
              </a:xfrm>
              <a:prstGeom prst="rect">
                <a:avLst/>
              </a:prstGeom>
              <a:blipFill>
                <a:blip r:embed="rId3"/>
                <a:stretch>
                  <a:fillRect l="-879" t="-1105" r="-1758"/>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B30DE6C9-ED37-4D43-82C7-A58360AAA76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477FF98-E444-480F-9A87-C333A673C98B}"/>
              </a:ext>
            </a:extLst>
          </p:cNvPr>
          <p:cNvPicPr>
            <a:picLocks noChangeAspect="1"/>
          </p:cNvPicPr>
          <p:nvPr/>
        </p:nvPicPr>
        <p:blipFill>
          <a:blip r:embed="rId4"/>
          <a:stretch>
            <a:fillRect/>
          </a:stretch>
        </p:blipFill>
        <p:spPr>
          <a:xfrm>
            <a:off x="554182" y="1690688"/>
            <a:ext cx="11083636" cy="4466860"/>
          </a:xfrm>
          <a:prstGeom prst="rect">
            <a:avLst/>
          </a:prstGeom>
        </p:spPr>
      </p:pic>
    </p:spTree>
    <p:extLst>
      <p:ext uri="{BB962C8B-B14F-4D97-AF65-F5344CB8AC3E}">
        <p14:creationId xmlns:p14="http://schemas.microsoft.com/office/powerpoint/2010/main" val="100907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197B-1193-4103-B022-7459DF84CB2A}"/>
              </a:ext>
            </a:extLst>
          </p:cNvPr>
          <p:cNvSpPr>
            <a:spLocks noGrp="1"/>
          </p:cNvSpPr>
          <p:nvPr>
            <p:ph type="title"/>
          </p:nvPr>
        </p:nvSpPr>
        <p:spPr/>
        <p:txBody>
          <a:bodyPr/>
          <a:lstStyle/>
          <a:p>
            <a:r>
              <a:rPr lang="en-US" dirty="0"/>
              <a:t>Comparison with experiment</a:t>
            </a:r>
          </a:p>
        </p:txBody>
      </p:sp>
      <p:pic>
        <p:nvPicPr>
          <p:cNvPr id="4" name="Picture 3">
            <a:extLst>
              <a:ext uri="{FF2B5EF4-FFF2-40B4-BE49-F238E27FC236}">
                <a16:creationId xmlns:a16="http://schemas.microsoft.com/office/drawing/2014/main" id="{80ABB26B-DC36-42F8-AB0A-F97E90CDA180}"/>
              </a:ext>
            </a:extLst>
          </p:cNvPr>
          <p:cNvPicPr>
            <a:picLocks noChangeAspect="1"/>
          </p:cNvPicPr>
          <p:nvPr/>
        </p:nvPicPr>
        <p:blipFill>
          <a:blip r:embed="rId2"/>
          <a:stretch>
            <a:fillRect/>
          </a:stretch>
        </p:blipFill>
        <p:spPr>
          <a:xfrm>
            <a:off x="946933" y="1498694"/>
            <a:ext cx="6321750" cy="5152516"/>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0546E72-D823-410C-813C-8B9994033D33}"/>
                  </a:ext>
                </a:extLst>
              </p:cNvPr>
              <p:cNvSpPr/>
              <p:nvPr/>
            </p:nvSpPr>
            <p:spPr>
              <a:xfrm>
                <a:off x="7746827" y="1820373"/>
                <a:ext cx="3364960" cy="10152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m:rPr>
                              <m:sty m:val="p"/>
                            </m:rPr>
                            <a:rPr lang="en-US" sz="2400">
                              <a:latin typeface="Cambria Math" panose="02040503050406030204" pitchFamily="18" charset="0"/>
                            </a:rPr>
                            <m:t>σ</m:t>
                          </m:r>
                        </m:e>
                        <m:sup>
                          <m:r>
                            <a:rPr lang="en-US" sz="2400" i="0">
                              <a:latin typeface="Cambria Math" panose="02040503050406030204" pitchFamily="18" charset="0"/>
                            </a:rPr>
                            <m:t>2</m:t>
                          </m:r>
                        </m:sup>
                      </m:sSup>
                      <m:r>
                        <a:rPr lang="en-US" sz="2400" i="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𝐵</m:t>
                              </m:r>
                            </m:sub>
                          </m:sSub>
                          <m:r>
                            <a:rPr lang="en-US" sz="2400" i="1">
                              <a:latin typeface="Cambria Math" panose="02040503050406030204" pitchFamily="18" charset="0"/>
                            </a:rPr>
                            <m:t>𝑇</m:t>
                          </m:r>
                        </m:num>
                        <m:den>
                          <m:r>
                            <a:rPr lang="en-US" sz="2400" i="0">
                              <a:latin typeface="Cambria Math" panose="02040503050406030204" pitchFamily="18" charset="0"/>
                            </a:rPr>
                            <m:t>8</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𝑘</m:t>
                                      </m:r>
                                    </m:e>
                                    <m:sub>
                                      <m:r>
                                        <a:rPr lang="en-US" sz="2400" i="1">
                                          <a:latin typeface="Cambria Math" panose="02040503050406030204" pitchFamily="18" charset="0"/>
                                        </a:rPr>
                                        <m:t>𝑏𝑒𝑛𝑑</m:t>
                                      </m:r>
                                    </m:sub>
                                  </m:sSub>
                                  <m:sSup>
                                    <m:sSupPr>
                                      <m:ctrlPr>
                                        <a:rPr lang="en-US" sz="2400" i="1">
                                          <a:latin typeface="Cambria Math" panose="02040503050406030204" pitchFamily="18" charset="0"/>
                                        </a:rPr>
                                      </m:ctrlPr>
                                    </m:sSupPr>
                                    <m:e>
                                      <m:r>
                                        <a:rPr lang="en-US" sz="2400" i="1">
                                          <a:latin typeface="Cambria Math" panose="02040503050406030204" pitchFamily="18" charset="0"/>
                                        </a:rPr>
                                        <m:t>𝐹</m:t>
                                      </m:r>
                                    </m:e>
                                    <m:sup>
                                      <m:r>
                                        <a:rPr lang="en-US" sz="2400" i="0">
                                          <a:latin typeface="Cambria Math" panose="02040503050406030204" pitchFamily="18" charset="0"/>
                                        </a:rPr>
                                        <m:t>′′</m:t>
                                      </m:r>
                                    </m:sup>
                                  </m:sSup>
                                  <m:d>
                                    <m:dPr>
                                      <m:ctrlPr>
                                        <a:rPr lang="en-US" sz="2400" i="1">
                                          <a:latin typeface="Cambria Math" panose="02040503050406030204" pitchFamily="18" charset="0"/>
                                        </a:rPr>
                                      </m:ctrlPr>
                                    </m:dPr>
                                    <m:e>
                                      <m:r>
                                        <a:rPr lang="en-US" sz="2400" i="1">
                                          <a:latin typeface="Cambria Math" panose="02040503050406030204" pitchFamily="18" charset="0"/>
                                        </a:rPr>
                                        <m:t>𝑑</m:t>
                                      </m:r>
                                    </m:e>
                                  </m:d>
                                </m:e>
                              </m:d>
                            </m:e>
                            <m:sup>
                              <m:f>
                                <m:fPr>
                                  <m:type m:val="lin"/>
                                  <m:ctrlPr>
                                    <a:rPr lang="en-US" sz="2400" i="1">
                                      <a:latin typeface="Cambria Math" panose="02040503050406030204" pitchFamily="18" charset="0"/>
                                    </a:rPr>
                                  </m:ctrlPr>
                                </m:fPr>
                                <m:num>
                                  <m:r>
                                    <a:rPr lang="en-US" sz="2400" i="0">
                                      <a:latin typeface="Cambria Math" panose="02040503050406030204" pitchFamily="18" charset="0"/>
                                    </a:rPr>
                                    <m:t>1</m:t>
                                  </m:r>
                                </m:num>
                                <m:den>
                                  <m:r>
                                    <a:rPr lang="en-US" sz="2400" i="0">
                                      <a:latin typeface="Cambria Math" panose="02040503050406030204" pitchFamily="18" charset="0"/>
                                    </a:rPr>
                                    <m:t>2</m:t>
                                  </m:r>
                                </m:den>
                              </m:f>
                            </m:sup>
                          </m:sSup>
                        </m:den>
                      </m:f>
                    </m:oMath>
                  </m:oMathPara>
                </a14:m>
                <a:endParaRPr lang="en-US" sz="2400" dirty="0"/>
              </a:p>
            </p:txBody>
          </p:sp>
        </mc:Choice>
        <mc:Fallback xmlns="">
          <p:sp>
            <p:nvSpPr>
              <p:cNvPr id="5" name="Rectangle 4">
                <a:extLst>
                  <a:ext uri="{FF2B5EF4-FFF2-40B4-BE49-F238E27FC236}">
                    <a16:creationId xmlns:a16="http://schemas.microsoft.com/office/drawing/2014/main" id="{F0546E72-D823-410C-813C-8B9994033D33}"/>
                  </a:ext>
                </a:extLst>
              </p:cNvPr>
              <p:cNvSpPr>
                <a:spLocks noRot="1" noChangeAspect="1" noMove="1" noResize="1" noEditPoints="1" noAdjustHandles="1" noChangeArrowheads="1" noChangeShapeType="1" noTextEdit="1"/>
              </p:cNvSpPr>
              <p:nvPr/>
            </p:nvSpPr>
            <p:spPr>
              <a:xfrm>
                <a:off x="7746827" y="1820373"/>
                <a:ext cx="3364960" cy="1015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DC9D59D-C70F-4CDA-8DDC-9ABD1630DB9A}"/>
                  </a:ext>
                </a:extLst>
              </p:cNvPr>
              <p:cNvSpPr/>
              <p:nvPr/>
            </p:nvSpPr>
            <p:spPr>
              <a:xfrm>
                <a:off x="9511487" y="3035238"/>
                <a:ext cx="2229136" cy="393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0">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𝑑</m:t>
                          </m:r>
                        </m:e>
                      </m:d>
                      <m:r>
                        <a:rPr lang="en-US" i="0">
                          <a:latin typeface="Cambria Math" panose="02040503050406030204" pitchFamily="18" charset="0"/>
                        </a:rPr>
                        <m:t>=</m:t>
                      </m:r>
                      <m:sSub>
                        <m:sSubPr>
                          <m:ctrlPr>
                            <a:rPr lang="en-US" i="1">
                              <a:latin typeface="Cambria Math" panose="02040503050406030204" pitchFamily="18" charset="0"/>
                            </a:rPr>
                          </m:ctrlPr>
                        </m:sSubPr>
                        <m:e>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0">
                                      <a:latin typeface="Cambria Math" panose="02040503050406030204" pitchFamily="18" charset="0"/>
                                    </a:rPr>
                                    <m:t>2</m:t>
                                  </m:r>
                                </m:sup>
                              </m:sSup>
                              <m:r>
                                <a:rPr lang="en-US" i="1">
                                  <a:latin typeface="Cambria Math" panose="02040503050406030204" pitchFamily="18" charset="0"/>
                                </a:rPr>
                                <m:t>𝐹</m:t>
                              </m:r>
                            </m:num>
                            <m:den>
                              <m:d>
                                <m:dPr>
                                  <m:begChr m:val=""/>
                                  <m:endChr m:val="|"/>
                                  <m:ctrlPr>
                                    <a:rPr lang="en-US" i="1">
                                      <a:latin typeface="Cambria Math" panose="02040503050406030204" pitchFamily="18" charset="0"/>
                                    </a:rPr>
                                  </m:ctrlPr>
                                </m:dPr>
                                <m:e>
                                  <m:r>
                                    <m:rPr>
                                      <m:nor/>
                                    </m:rPr>
                                    <a:rPr lang="en-US" i="1">
                                      <a:latin typeface="Cambria Math" panose="02040503050406030204" pitchFamily="18" charset="0"/>
                                    </a:rPr>
                                    <m:t>d</m:t>
                                  </m:r>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0">
                                          <a:latin typeface="Cambria Math" panose="02040503050406030204" pitchFamily="18" charset="0"/>
                                        </a:rPr>
                                        <m:t>2</m:t>
                                      </m:r>
                                    </m:sup>
                                  </m:sSup>
                                </m:e>
                              </m:d>
                            </m:den>
                          </m:f>
                        </m:e>
                        <m:sub>
                          <m:r>
                            <a:rPr lang="en-US" i="1">
                              <a:latin typeface="Cambria Math" panose="02040503050406030204" pitchFamily="18" charset="0"/>
                            </a:rPr>
                            <m:t>𝑑</m:t>
                          </m:r>
                        </m:sub>
                      </m:sSub>
                    </m:oMath>
                  </m:oMathPara>
                </a14:m>
                <a:endParaRPr lang="en-US" dirty="0"/>
              </a:p>
            </p:txBody>
          </p:sp>
        </mc:Choice>
        <mc:Fallback xmlns="">
          <p:sp>
            <p:nvSpPr>
              <p:cNvPr id="6" name="Rectangle 5">
                <a:extLst>
                  <a:ext uri="{FF2B5EF4-FFF2-40B4-BE49-F238E27FC236}">
                    <a16:creationId xmlns:a16="http://schemas.microsoft.com/office/drawing/2014/main" id="{3DC9D59D-C70F-4CDA-8DDC-9ABD1630DB9A}"/>
                  </a:ext>
                </a:extLst>
              </p:cNvPr>
              <p:cNvSpPr>
                <a:spLocks noRot="1" noChangeAspect="1" noMove="1" noResize="1" noEditPoints="1" noAdjustHandles="1" noChangeArrowheads="1" noChangeShapeType="1" noTextEdit="1"/>
              </p:cNvSpPr>
              <p:nvPr/>
            </p:nvSpPr>
            <p:spPr>
              <a:xfrm>
                <a:off x="9511487" y="3035238"/>
                <a:ext cx="2229136" cy="393762"/>
              </a:xfrm>
              <a:prstGeom prst="rect">
                <a:avLst/>
              </a:prstGeom>
              <a:blipFill>
                <a:blip r:embed="rId4"/>
                <a:stretch>
                  <a:fillRect t="-109231" r="-8470" b="-16923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D3F5AA4-58E4-44FF-A846-73D410264EC3}"/>
              </a:ext>
            </a:extLst>
          </p:cNvPr>
          <p:cNvSpPr txBox="1"/>
          <p:nvPr/>
        </p:nvSpPr>
        <p:spPr>
          <a:xfrm>
            <a:off x="7756440" y="4030739"/>
            <a:ext cx="3510094" cy="954107"/>
          </a:xfrm>
          <a:prstGeom prst="rect">
            <a:avLst/>
          </a:prstGeom>
          <a:noFill/>
        </p:spPr>
        <p:txBody>
          <a:bodyPr wrap="square" rtlCol="0">
            <a:spAutoFit/>
          </a:bodyPr>
          <a:lstStyle/>
          <a:p>
            <a:r>
              <a:rPr lang="en-US" sz="2800" dirty="0"/>
              <a:t>No free parameters! (only best guesses)</a:t>
            </a:r>
          </a:p>
        </p:txBody>
      </p:sp>
    </p:spTree>
    <p:extLst>
      <p:ext uri="{BB962C8B-B14F-4D97-AF65-F5344CB8AC3E}">
        <p14:creationId xmlns:p14="http://schemas.microsoft.com/office/powerpoint/2010/main" val="194277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4D87-6D05-479A-B6AC-80FE656FEF0B}"/>
              </a:ext>
            </a:extLst>
          </p:cNvPr>
          <p:cNvSpPr>
            <a:spLocks noGrp="1"/>
          </p:cNvSpPr>
          <p:nvPr>
            <p:ph type="title"/>
          </p:nvPr>
        </p:nvSpPr>
        <p:spPr>
          <a:xfrm>
            <a:off x="838200" y="365125"/>
            <a:ext cx="5181600" cy="1325563"/>
          </a:xfrm>
        </p:spPr>
        <p:txBody>
          <a:bodyPr/>
          <a:lstStyle/>
          <a:p>
            <a:r>
              <a:rPr lang="en-US" dirty="0"/>
              <a:t>Summary</a:t>
            </a:r>
          </a:p>
        </p:txBody>
      </p:sp>
      <p:sp>
        <p:nvSpPr>
          <p:cNvPr id="3" name="Content Placeholder 2">
            <a:extLst>
              <a:ext uri="{FF2B5EF4-FFF2-40B4-BE49-F238E27FC236}">
                <a16:creationId xmlns:a16="http://schemas.microsoft.com/office/drawing/2014/main" id="{6EE48549-666A-45D7-A897-4308013B54E4}"/>
              </a:ext>
            </a:extLst>
          </p:cNvPr>
          <p:cNvSpPr>
            <a:spLocks noGrp="1"/>
          </p:cNvSpPr>
          <p:nvPr>
            <p:ph sz="half" idx="1"/>
          </p:nvPr>
        </p:nvSpPr>
        <p:spPr/>
        <p:txBody>
          <a:bodyPr>
            <a:normAutofit/>
          </a:bodyPr>
          <a:lstStyle/>
          <a:p>
            <a:pPr marL="514350" indent="-514350">
              <a:buFont typeface="+mj-lt"/>
              <a:buAutoNum type="arabicPeriod"/>
            </a:pPr>
            <a:r>
              <a:rPr lang="en-US" dirty="0"/>
              <a:t>Floating bilayers are an electrostatic phenomenon</a:t>
            </a:r>
          </a:p>
          <a:p>
            <a:pPr lvl="1"/>
            <a:r>
              <a:rPr lang="en-US" dirty="0"/>
              <a:t>Zwitterionic bilayers carry a small negative potential</a:t>
            </a:r>
          </a:p>
          <a:p>
            <a:pPr lvl="1"/>
            <a:r>
              <a:rPr lang="en-US" dirty="0"/>
              <a:t>Balance of van der Waals, Helfrich, and electrostatic effects gives rise to instability</a:t>
            </a:r>
          </a:p>
          <a:p>
            <a:pPr marL="457200" lvl="1" indent="0">
              <a:buNone/>
            </a:pPr>
            <a:endParaRPr lang="en-US" dirty="0"/>
          </a:p>
          <a:p>
            <a:pPr marL="514350" indent="-514350">
              <a:buFont typeface="+mj-lt"/>
              <a:buAutoNum type="arabicPeriod"/>
            </a:pPr>
            <a:r>
              <a:rPr lang="en-US" dirty="0"/>
              <a:t>Major free energy components appear to be additive across nanometer length scales</a:t>
            </a:r>
          </a:p>
        </p:txBody>
      </p:sp>
      <p:pic>
        <p:nvPicPr>
          <p:cNvPr id="8" name="Picture 7">
            <a:extLst>
              <a:ext uri="{FF2B5EF4-FFF2-40B4-BE49-F238E27FC236}">
                <a16:creationId xmlns:a16="http://schemas.microsoft.com/office/drawing/2014/main" id="{0EF24364-1AB7-4F9C-B826-ED3F056ECE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2974" y="3719846"/>
            <a:ext cx="4362690" cy="2908459"/>
          </a:xfrm>
          <a:prstGeom prst="rect">
            <a:avLst/>
          </a:prstGeom>
        </p:spPr>
      </p:pic>
      <p:pic>
        <p:nvPicPr>
          <p:cNvPr id="9" name="Picture 8">
            <a:extLst>
              <a:ext uri="{FF2B5EF4-FFF2-40B4-BE49-F238E27FC236}">
                <a16:creationId xmlns:a16="http://schemas.microsoft.com/office/drawing/2014/main" id="{4EE95FF4-8A44-4B06-B784-0DD03E57DA46}"/>
              </a:ext>
            </a:extLst>
          </p:cNvPr>
          <p:cNvPicPr>
            <a:picLocks noChangeAspect="1"/>
          </p:cNvPicPr>
          <p:nvPr/>
        </p:nvPicPr>
        <p:blipFill>
          <a:blip r:embed="rId3"/>
          <a:stretch>
            <a:fillRect/>
          </a:stretch>
        </p:blipFill>
        <p:spPr>
          <a:xfrm>
            <a:off x="7170087" y="520540"/>
            <a:ext cx="3568463" cy="2908460"/>
          </a:xfrm>
          <a:prstGeom prst="rect">
            <a:avLst/>
          </a:prstGeom>
        </p:spPr>
      </p:pic>
    </p:spTree>
    <p:extLst>
      <p:ext uri="{BB962C8B-B14F-4D97-AF65-F5344CB8AC3E}">
        <p14:creationId xmlns:p14="http://schemas.microsoft.com/office/powerpoint/2010/main" val="270796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8692B-9AB0-4491-A30C-F9A6DEAC3591}"/>
              </a:ext>
            </a:extLst>
          </p:cNvPr>
          <p:cNvSpPr>
            <a:spLocks noGrp="1"/>
          </p:cNvSpPr>
          <p:nvPr>
            <p:ph type="title"/>
          </p:nvPr>
        </p:nvSpPr>
        <p:spPr/>
        <p:txBody>
          <a:bodyPr/>
          <a:lstStyle/>
          <a:p>
            <a:r>
              <a:rPr lang="en-US" dirty="0"/>
              <a:t>Collaborators and resources</a:t>
            </a:r>
          </a:p>
        </p:txBody>
      </p:sp>
      <p:sp>
        <p:nvSpPr>
          <p:cNvPr id="7" name="Content Placeholder 6">
            <a:extLst>
              <a:ext uri="{FF2B5EF4-FFF2-40B4-BE49-F238E27FC236}">
                <a16:creationId xmlns:a16="http://schemas.microsoft.com/office/drawing/2014/main" id="{16C08ADA-A9A5-4BB9-A56B-C4DEDBAA91D4}"/>
              </a:ext>
            </a:extLst>
          </p:cNvPr>
          <p:cNvSpPr>
            <a:spLocks noGrp="1"/>
          </p:cNvSpPr>
          <p:nvPr>
            <p:ph sz="half" idx="2"/>
          </p:nvPr>
        </p:nvSpPr>
        <p:spPr>
          <a:xfrm>
            <a:off x="838199" y="1690688"/>
            <a:ext cx="5449389" cy="4351338"/>
          </a:xfrm>
        </p:spPr>
        <p:txBody>
          <a:bodyPr>
            <a:normAutofit lnSpcReduction="10000"/>
          </a:bodyPr>
          <a:lstStyle/>
          <a:p>
            <a:r>
              <a:rPr lang="en-US" dirty="0"/>
              <a:t>Mathias Lösche (Carnegie Mellon)</a:t>
            </a:r>
          </a:p>
          <a:p>
            <a:pPr lvl="1"/>
            <a:r>
              <a:rPr lang="en-US" dirty="0"/>
              <a:t>Dennis Michalak</a:t>
            </a:r>
          </a:p>
          <a:p>
            <a:endParaRPr lang="en-US" dirty="0"/>
          </a:p>
          <a:p>
            <a:r>
              <a:rPr lang="en-US" dirty="0"/>
              <a:t>Acknowledgements</a:t>
            </a:r>
          </a:p>
          <a:p>
            <a:pPr lvl="1"/>
            <a:r>
              <a:rPr lang="en-US" dirty="0"/>
              <a:t>Nanyang Technical U., Singapore: Nam Joon Cho, Joshua Jackman</a:t>
            </a:r>
          </a:p>
          <a:p>
            <a:pPr lvl="1"/>
            <a:r>
              <a:rPr lang="en-US" dirty="0"/>
              <a:t>NIST: Megan Mitchell, Frank Heinrich, Eric Rus, Joe Dura, Elizabeth Kelley, Katie Weigandt, Steve Hudson</a:t>
            </a:r>
          </a:p>
          <a:p>
            <a:pPr lvl="1"/>
            <a:r>
              <a:rPr lang="en-US" dirty="0"/>
              <a:t>CMU: Markus Deserno, John Nagle</a:t>
            </a:r>
          </a:p>
          <a:p>
            <a:pPr lvl="1"/>
            <a:endParaRPr lang="en-US" dirty="0"/>
          </a:p>
          <a:p>
            <a:pPr lvl="1"/>
            <a:endParaRPr lang="en-US" dirty="0"/>
          </a:p>
          <a:p>
            <a:pPr lvl="1"/>
            <a:endParaRPr lang="en-US" dirty="0"/>
          </a:p>
          <a:p>
            <a:endParaRPr lang="en-US" dirty="0"/>
          </a:p>
        </p:txBody>
      </p:sp>
      <p:sp>
        <p:nvSpPr>
          <p:cNvPr id="8" name="Content Placeholder 2">
            <a:extLst>
              <a:ext uri="{FF2B5EF4-FFF2-40B4-BE49-F238E27FC236}">
                <a16:creationId xmlns:a16="http://schemas.microsoft.com/office/drawing/2014/main" id="{E984D5E3-1D3F-4C77-AA90-B7CBA53D4939}"/>
              </a:ext>
            </a:extLst>
          </p:cNvPr>
          <p:cNvSpPr txBox="1">
            <a:spLocks/>
          </p:cNvSpPr>
          <p:nvPr/>
        </p:nvSpPr>
        <p:spPr>
          <a:xfrm>
            <a:off x="6892160" y="1690688"/>
            <a:ext cx="4461640" cy="4907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Computational resources:</a:t>
            </a:r>
          </a:p>
          <a:p>
            <a:r>
              <a:rPr lang="en-US" sz="2800" dirty="0"/>
              <a:t>XSEDE (Darter Cray XC30, </a:t>
            </a:r>
            <a:r>
              <a:rPr lang="en-US" sz="2800" dirty="0" err="1"/>
              <a:t>Bridges@PSC</a:t>
            </a:r>
            <a:r>
              <a:rPr lang="en-US" sz="2800" dirty="0"/>
              <a:t>)</a:t>
            </a:r>
          </a:p>
          <a:p>
            <a:endParaRPr lang="en-US" sz="2800" dirty="0"/>
          </a:p>
          <a:p>
            <a:endParaRPr lang="en-US" sz="2800" dirty="0"/>
          </a:p>
          <a:p>
            <a:endParaRPr lang="en-US" sz="2800" dirty="0"/>
          </a:p>
          <a:p>
            <a:endParaRPr lang="en-US" sz="2800" dirty="0"/>
          </a:p>
          <a:p>
            <a:endParaRPr lang="en-US" sz="2800" dirty="0"/>
          </a:p>
        </p:txBody>
      </p:sp>
      <p:pic>
        <p:nvPicPr>
          <p:cNvPr id="9" name="Picture 2" descr="https://www.xsede.org/image/image_gallery?uuid=c0ae4cfa-fa0e-4546-8b02-3305bf2a99cc&amp;groupId=10157&amp;t=1369258426990">
            <a:extLst>
              <a:ext uri="{FF2B5EF4-FFF2-40B4-BE49-F238E27FC236}">
                <a16:creationId xmlns:a16="http://schemas.microsoft.com/office/drawing/2014/main" id="{C105A3ED-E4BF-4340-9FF9-5654BD448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467" y="4669906"/>
            <a:ext cx="2663333" cy="1008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pittsburgh supercomputing center logo">
            <a:extLst>
              <a:ext uri="{FF2B5EF4-FFF2-40B4-BE49-F238E27FC236}">
                <a16:creationId xmlns:a16="http://schemas.microsoft.com/office/drawing/2014/main" id="{C4C00172-E1D7-4161-96E7-DB2F47914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315" y="3276177"/>
            <a:ext cx="1964351" cy="123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5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56BAAB-2A7D-FAB8-28E3-1585BC1DE457}"/>
              </a:ext>
            </a:extLst>
          </p:cNvPr>
          <p:cNvSpPr>
            <a:spLocks noGrp="1"/>
          </p:cNvSpPr>
          <p:nvPr>
            <p:ph type="ctrTitle"/>
          </p:nvPr>
        </p:nvSpPr>
        <p:spPr/>
        <p:txBody>
          <a:bodyPr/>
          <a:lstStyle/>
          <a:p>
            <a:r>
              <a:rPr lang="en-US" dirty="0"/>
              <a:t>Aligning a sample</a:t>
            </a:r>
          </a:p>
        </p:txBody>
      </p:sp>
      <p:sp>
        <p:nvSpPr>
          <p:cNvPr id="6" name="Subtitle 5">
            <a:extLst>
              <a:ext uri="{FF2B5EF4-FFF2-40B4-BE49-F238E27FC236}">
                <a16:creationId xmlns:a16="http://schemas.microsoft.com/office/drawing/2014/main" id="{A1034596-5F01-7389-9FE8-5F7295BDA2C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9246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556D5-636D-4BDF-8D9E-F91BF3826DEA}"/>
              </a:ext>
            </a:extLst>
          </p:cNvPr>
          <p:cNvPicPr>
            <a:picLocks noChangeAspect="1"/>
          </p:cNvPicPr>
          <p:nvPr/>
        </p:nvPicPr>
        <p:blipFill>
          <a:blip r:embed="rId2"/>
          <a:stretch>
            <a:fillRect/>
          </a:stretch>
        </p:blipFill>
        <p:spPr>
          <a:xfrm>
            <a:off x="416505" y="4007483"/>
            <a:ext cx="5785236" cy="2779710"/>
          </a:xfrm>
          <a:prstGeom prst="rect">
            <a:avLst/>
          </a:prstGeom>
        </p:spPr>
      </p:pic>
      <p:sp>
        <p:nvSpPr>
          <p:cNvPr id="2" name="Title 1">
            <a:extLst>
              <a:ext uri="{FF2B5EF4-FFF2-40B4-BE49-F238E27FC236}">
                <a16:creationId xmlns:a16="http://schemas.microsoft.com/office/drawing/2014/main" id="{A5D84DF8-A4D3-4DD9-92A1-92A12E672B07}"/>
              </a:ext>
            </a:extLst>
          </p:cNvPr>
          <p:cNvSpPr>
            <a:spLocks noGrp="1"/>
          </p:cNvSpPr>
          <p:nvPr>
            <p:ph type="title"/>
          </p:nvPr>
        </p:nvSpPr>
        <p:spPr>
          <a:xfrm>
            <a:off x="176048" y="184943"/>
            <a:ext cx="10515600" cy="1325563"/>
          </a:xfrm>
        </p:spPr>
        <p:txBody>
          <a:bodyPr/>
          <a:lstStyle/>
          <a:p>
            <a:r>
              <a:rPr lang="en-US" dirty="0"/>
              <a:t>Liquid flow cells</a:t>
            </a:r>
          </a:p>
        </p:txBody>
      </p:sp>
      <p:sp>
        <p:nvSpPr>
          <p:cNvPr id="3" name="Content Placeholder 2">
            <a:extLst>
              <a:ext uri="{FF2B5EF4-FFF2-40B4-BE49-F238E27FC236}">
                <a16:creationId xmlns:a16="http://schemas.microsoft.com/office/drawing/2014/main" id="{BEEA1A7D-458D-4FC5-A3A3-4561AB841041}"/>
              </a:ext>
            </a:extLst>
          </p:cNvPr>
          <p:cNvSpPr>
            <a:spLocks noGrp="1"/>
          </p:cNvSpPr>
          <p:nvPr>
            <p:ph sz="half" idx="1"/>
          </p:nvPr>
        </p:nvSpPr>
        <p:spPr>
          <a:xfrm>
            <a:off x="718323" y="1174175"/>
            <a:ext cx="5181600" cy="4827997"/>
          </a:xfrm>
        </p:spPr>
        <p:txBody>
          <a:bodyPr/>
          <a:lstStyle/>
          <a:p>
            <a:pPr marL="0" indent="0">
              <a:buNone/>
            </a:pPr>
            <a:r>
              <a:rPr lang="en-US" dirty="0"/>
              <a:t>Features:</a:t>
            </a:r>
          </a:p>
          <a:p>
            <a:pPr lvl="1"/>
            <a:r>
              <a:rPr lang="en-US" dirty="0"/>
              <a:t>Beam only sees silicon and liquid reservoir</a:t>
            </a:r>
          </a:p>
          <a:p>
            <a:pPr lvl="1"/>
            <a:r>
              <a:rPr lang="en-US" dirty="0"/>
              <a:t>0.4 mL volume for 0.1 mm gap</a:t>
            </a:r>
          </a:p>
          <a:p>
            <a:pPr lvl="1"/>
            <a:r>
              <a:rPr lang="en-US" dirty="0"/>
              <a:t>Vacuum-tight</a:t>
            </a:r>
          </a:p>
          <a:p>
            <a:pPr lvl="1"/>
            <a:r>
              <a:rPr lang="en-US" dirty="0"/>
              <a:t>Automated exchange with liquid handling system / syringe pumps</a:t>
            </a:r>
          </a:p>
          <a:p>
            <a:pPr lvl="1"/>
            <a:endParaRPr lang="en-US" dirty="0"/>
          </a:p>
        </p:txBody>
      </p:sp>
      <p:pic>
        <p:nvPicPr>
          <p:cNvPr id="7" name="Picture 6">
            <a:extLst>
              <a:ext uri="{FF2B5EF4-FFF2-40B4-BE49-F238E27FC236}">
                <a16:creationId xmlns:a16="http://schemas.microsoft.com/office/drawing/2014/main" id="{DE42588C-5FD8-4C92-BC59-3B9D9C833423}"/>
              </a:ext>
            </a:extLst>
          </p:cNvPr>
          <p:cNvPicPr/>
          <p:nvPr/>
        </p:nvPicPr>
        <p:blipFill rotWithShape="1">
          <a:blip r:embed="rId3" cstate="print">
            <a:extLst>
              <a:ext uri="{28A0092B-C50C-407E-A947-70E740481C1C}">
                <a14:useLocalDpi xmlns:a14="http://schemas.microsoft.com/office/drawing/2010/main" val="0"/>
              </a:ext>
            </a:extLst>
          </a:blip>
          <a:srcRect l="2894"/>
          <a:stretch/>
        </p:blipFill>
        <p:spPr bwMode="auto">
          <a:xfrm>
            <a:off x="6201741" y="937497"/>
            <a:ext cx="5753068" cy="3642995"/>
          </a:xfrm>
          <a:prstGeom prst="rect">
            <a:avLst/>
          </a:prstGeom>
          <a:noFill/>
          <a:ln>
            <a:noFill/>
          </a:ln>
        </p:spPr>
      </p:pic>
    </p:spTree>
    <p:extLst>
      <p:ext uri="{BB962C8B-B14F-4D97-AF65-F5344CB8AC3E}">
        <p14:creationId xmlns:p14="http://schemas.microsoft.com/office/powerpoint/2010/main" val="219694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6FE4-DD8C-497C-9188-CF8C432C3F75}"/>
              </a:ext>
            </a:extLst>
          </p:cNvPr>
          <p:cNvSpPr>
            <a:spLocks noGrp="1"/>
          </p:cNvSpPr>
          <p:nvPr>
            <p:ph type="title"/>
          </p:nvPr>
        </p:nvSpPr>
        <p:spPr/>
        <p:txBody>
          <a:bodyPr/>
          <a:lstStyle/>
          <a:p>
            <a:r>
              <a:rPr lang="en-US" dirty="0"/>
              <a:t>How to align a reflectometry sample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7BB3707-8D91-4663-BC5A-528580716A4A}"/>
                  </a:ext>
                </a:extLst>
              </p:cNvPr>
              <p:cNvSpPr>
                <a:spLocks noGrp="1"/>
              </p:cNvSpPr>
              <p:nvPr>
                <p:ph idx="1"/>
              </p:nvPr>
            </p:nvSpPr>
            <p:spPr/>
            <p:txBody>
              <a:bodyPr>
                <a:normAutofit lnSpcReduction="10000"/>
              </a:bodyPr>
              <a:lstStyle/>
              <a:p>
                <a:pPr marL="514350" indent="-514350">
                  <a:buFont typeface="+mj-lt"/>
                  <a:buAutoNum type="arabicPeriod"/>
                </a:pPr>
                <a:r>
                  <a:rPr lang="en-US" dirty="0"/>
                  <a:t>Eyeball it!</a:t>
                </a:r>
              </a:p>
              <a:p>
                <a:pPr marL="514350" indent="-514350">
                  <a:buFont typeface="+mj-lt"/>
                  <a:buAutoNum type="arabicPeriod"/>
                </a:pPr>
                <a:r>
                  <a:rPr lang="en-US" dirty="0"/>
                  <a:t>Rough alignment</a:t>
                </a:r>
              </a:p>
              <a:p>
                <a:pPr marL="971550" lvl="1" indent="-514350">
                  <a:buFont typeface="+mj-lt"/>
                  <a:buAutoNum type="alphaLcPeriod"/>
                </a:pPr>
                <a:r>
                  <a:rPr lang="en-US" dirty="0"/>
                  <a:t>Close collimation so detector can handle the direct beam</a:t>
                </a:r>
              </a:p>
              <a:p>
                <a:pPr marL="971550" lvl="1" indent="-514350">
                  <a:buFont typeface="+mj-lt"/>
                  <a:buAutoNum type="alphaLcPeriod"/>
                </a:pPr>
                <a:r>
                  <a:rPr lang="en-US" dirty="0"/>
                  <a:t>Move to a direct beam geometry (sample and detector angles 0)</a:t>
                </a:r>
              </a:p>
              <a:p>
                <a:pPr marL="971550" lvl="1" indent="-514350">
                  <a:buFont typeface="+mj-lt"/>
                  <a:buAutoNum type="alphaLcPeriod"/>
                </a:pPr>
                <a:r>
                  <a:rPr lang="en-US" dirty="0"/>
                  <a:t>Find the sample by scanning sample translation</a:t>
                </a:r>
              </a:p>
              <a:p>
                <a:pPr marL="971550" lvl="1" indent="-514350">
                  <a:buFont typeface="+mj-lt"/>
                  <a:buAutoNum type="alphaLcPeriod"/>
                </a:pPr>
                <a:r>
                  <a:rPr lang="en-US" dirty="0"/>
                  <a:t>Scan sample rotation</a:t>
                </a:r>
              </a:p>
              <a:p>
                <a:pPr marL="971550" lvl="1" indent="-514350">
                  <a:buFont typeface="+mj-lt"/>
                  <a:buAutoNum type="alphaLcPeriod"/>
                </a:pPr>
                <a:r>
                  <a:rPr lang="en-US" dirty="0"/>
                  <a:t>Iterate a couple of times</a:t>
                </a:r>
              </a:p>
              <a:p>
                <a:pPr marL="514350" indent="-514350">
                  <a:buFont typeface="+mj-lt"/>
                  <a:buAutoNum type="arabicPeriod"/>
                </a:pPr>
                <a:r>
                  <a:rPr lang="en-US" dirty="0"/>
                  <a:t>Fine alignment</a:t>
                </a:r>
              </a:p>
              <a:p>
                <a:pPr marL="971550" lvl="1" indent="-514350">
                  <a:buFont typeface="+mj-lt"/>
                  <a:buAutoNum type="alphaLcPeriod"/>
                </a:pPr>
                <a:r>
                  <a:rPr lang="en-US" dirty="0"/>
                  <a:t>Move to a reflection geometry (sample angle to </a:t>
                </a:r>
                <a14:m>
                  <m:oMath xmlns:m="http://schemas.openxmlformats.org/officeDocument/2006/math">
                    <m:r>
                      <a:rPr lang="en-US" b="0" i="1" smtClean="0">
                        <a:latin typeface="Cambria Math" panose="02040503050406030204" pitchFamily="18" charset="0"/>
                      </a:rPr>
                      <m:t>𝜃</m:t>
                    </m:r>
                  </m:oMath>
                </a14:m>
                <a:r>
                  <a:rPr lang="en-US" dirty="0"/>
                  <a:t>, detector angle to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𝜃</m:t>
                    </m:r>
                  </m:oMath>
                </a14:m>
                <a:r>
                  <a:rPr lang="en-US" dirty="0"/>
                  <a:t>). </a:t>
                </a:r>
              </a:p>
              <a:p>
                <a:pPr marL="971550" lvl="1" indent="-514350">
                  <a:buFont typeface="+mj-lt"/>
                  <a:buAutoNum type="alphaLcPeriod"/>
                </a:pPr>
                <a:r>
                  <a:rPr lang="en-US" dirty="0"/>
                  <a:t>Iterate among sample rotation, translation, and tilt. The intensity will be peaked around the optimal values.</a:t>
                </a:r>
              </a:p>
            </p:txBody>
          </p:sp>
        </mc:Choice>
        <mc:Fallback xmlns="">
          <p:sp>
            <p:nvSpPr>
              <p:cNvPr id="5" name="Content Placeholder 4">
                <a:extLst>
                  <a:ext uri="{FF2B5EF4-FFF2-40B4-BE49-F238E27FC236}">
                    <a16:creationId xmlns:a16="http://schemas.microsoft.com/office/drawing/2014/main" id="{37BB3707-8D91-4663-BC5A-528580716A4A}"/>
                  </a:ext>
                </a:extLst>
              </p:cNvPr>
              <p:cNvSpPr>
                <a:spLocks noGrp="1" noRot="1" noChangeAspect="1" noMove="1" noResize="1" noEditPoints="1" noAdjustHandles="1" noChangeArrowheads="1" noChangeShapeType="1" noTextEdit="1"/>
              </p:cNvSpPr>
              <p:nvPr>
                <p:ph idx="1"/>
              </p:nvPr>
            </p:nvSpPr>
            <p:spPr>
              <a:blipFill>
                <a:blip r:embed="rId3"/>
                <a:stretch>
                  <a:fillRect l="-1217" t="-3221"/>
                </a:stretch>
              </a:blipFill>
            </p:spPr>
            <p:txBody>
              <a:bodyPr/>
              <a:lstStyle/>
              <a:p>
                <a:r>
                  <a:rPr lang="en-US">
                    <a:noFill/>
                  </a:rPr>
                  <a:t> </a:t>
                </a:r>
              </a:p>
            </p:txBody>
          </p:sp>
        </mc:Fallback>
      </mc:AlternateContent>
    </p:spTree>
    <p:extLst>
      <p:ext uri="{BB962C8B-B14F-4D97-AF65-F5344CB8AC3E}">
        <p14:creationId xmlns:p14="http://schemas.microsoft.com/office/powerpoint/2010/main" val="232875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00FC-C89A-4300-9E26-10724F7872FF}"/>
              </a:ext>
            </a:extLst>
          </p:cNvPr>
          <p:cNvSpPr>
            <a:spLocks noGrp="1"/>
          </p:cNvSpPr>
          <p:nvPr>
            <p:ph type="title"/>
          </p:nvPr>
        </p:nvSpPr>
        <p:spPr>
          <a:xfrm>
            <a:off x="395654" y="126372"/>
            <a:ext cx="10515600" cy="1325563"/>
          </a:xfrm>
        </p:spPr>
        <p:txBody>
          <a:bodyPr/>
          <a:lstStyle/>
          <a:p>
            <a:r>
              <a:rPr lang="en-US" dirty="0"/>
              <a:t>Direct beam alignment</a:t>
            </a:r>
          </a:p>
        </p:txBody>
      </p:sp>
      <p:sp>
        <p:nvSpPr>
          <p:cNvPr id="5" name="TextBox 4">
            <a:extLst>
              <a:ext uri="{FF2B5EF4-FFF2-40B4-BE49-F238E27FC236}">
                <a16:creationId xmlns:a16="http://schemas.microsoft.com/office/drawing/2014/main" id="{F05432A1-EE5C-478A-9E37-463043CDA39D}"/>
              </a:ext>
            </a:extLst>
          </p:cNvPr>
          <p:cNvSpPr txBox="1"/>
          <p:nvPr/>
        </p:nvSpPr>
        <p:spPr>
          <a:xfrm>
            <a:off x="1078523" y="1234979"/>
            <a:ext cx="4806462" cy="584775"/>
          </a:xfrm>
          <a:prstGeom prst="rect">
            <a:avLst/>
          </a:prstGeom>
          <a:noFill/>
        </p:spPr>
        <p:txBody>
          <a:bodyPr wrap="square" rtlCol="0">
            <a:spAutoFit/>
          </a:bodyPr>
          <a:lstStyle/>
          <a:p>
            <a:pPr algn="ctr"/>
            <a:r>
              <a:rPr lang="en-US" sz="3200" i="1" dirty="0"/>
              <a:t>Sample translation</a:t>
            </a:r>
          </a:p>
        </p:txBody>
      </p:sp>
      <p:sp>
        <p:nvSpPr>
          <p:cNvPr id="6" name="TextBox 5">
            <a:extLst>
              <a:ext uri="{FF2B5EF4-FFF2-40B4-BE49-F238E27FC236}">
                <a16:creationId xmlns:a16="http://schemas.microsoft.com/office/drawing/2014/main" id="{1AA5BF2A-63DA-4ACB-B34A-AACC3515B636}"/>
              </a:ext>
            </a:extLst>
          </p:cNvPr>
          <p:cNvSpPr txBox="1"/>
          <p:nvPr/>
        </p:nvSpPr>
        <p:spPr>
          <a:xfrm>
            <a:off x="6998677" y="1234979"/>
            <a:ext cx="4806462" cy="584775"/>
          </a:xfrm>
          <a:prstGeom prst="rect">
            <a:avLst/>
          </a:prstGeom>
          <a:noFill/>
        </p:spPr>
        <p:txBody>
          <a:bodyPr wrap="square" rtlCol="0">
            <a:spAutoFit/>
          </a:bodyPr>
          <a:lstStyle/>
          <a:p>
            <a:pPr algn="ctr"/>
            <a:r>
              <a:rPr lang="en-US" sz="3200" i="1" dirty="0"/>
              <a:t>Sample rotation</a:t>
            </a:r>
          </a:p>
        </p:txBody>
      </p:sp>
      <p:pic>
        <p:nvPicPr>
          <p:cNvPr id="10" name="Picture 9">
            <a:extLst>
              <a:ext uri="{FF2B5EF4-FFF2-40B4-BE49-F238E27FC236}">
                <a16:creationId xmlns:a16="http://schemas.microsoft.com/office/drawing/2014/main" id="{0F74951F-3808-456C-8CEC-7DE09D594AC5}"/>
              </a:ext>
            </a:extLst>
          </p:cNvPr>
          <p:cNvPicPr>
            <a:picLocks noChangeAspect="1"/>
          </p:cNvPicPr>
          <p:nvPr/>
        </p:nvPicPr>
        <p:blipFill>
          <a:blip r:embed="rId3"/>
          <a:stretch>
            <a:fillRect/>
          </a:stretch>
        </p:blipFill>
        <p:spPr>
          <a:xfrm>
            <a:off x="395654" y="1944566"/>
            <a:ext cx="6172200" cy="4305300"/>
          </a:xfrm>
          <a:prstGeom prst="rect">
            <a:avLst/>
          </a:prstGeom>
        </p:spPr>
      </p:pic>
      <p:pic>
        <p:nvPicPr>
          <p:cNvPr id="11" name="Picture 10">
            <a:extLst>
              <a:ext uri="{FF2B5EF4-FFF2-40B4-BE49-F238E27FC236}">
                <a16:creationId xmlns:a16="http://schemas.microsoft.com/office/drawing/2014/main" id="{C7EEB17D-ED34-48D5-83D8-71F16402E6C7}"/>
              </a:ext>
            </a:extLst>
          </p:cNvPr>
          <p:cNvPicPr>
            <a:picLocks noChangeAspect="1"/>
          </p:cNvPicPr>
          <p:nvPr/>
        </p:nvPicPr>
        <p:blipFill>
          <a:blip r:embed="rId4"/>
          <a:stretch>
            <a:fillRect/>
          </a:stretch>
        </p:blipFill>
        <p:spPr>
          <a:xfrm>
            <a:off x="8015654" y="1811216"/>
            <a:ext cx="2895600" cy="4572000"/>
          </a:xfrm>
          <a:prstGeom prst="rect">
            <a:avLst/>
          </a:prstGeom>
        </p:spPr>
      </p:pic>
      <p:cxnSp>
        <p:nvCxnSpPr>
          <p:cNvPr id="13" name="Straight Connector 12">
            <a:extLst>
              <a:ext uri="{FF2B5EF4-FFF2-40B4-BE49-F238E27FC236}">
                <a16:creationId xmlns:a16="http://schemas.microsoft.com/office/drawing/2014/main" id="{DCAC00E8-ACFA-48C7-900E-3F4CC27801B7}"/>
              </a:ext>
            </a:extLst>
          </p:cNvPr>
          <p:cNvCxnSpPr/>
          <p:nvPr/>
        </p:nvCxnSpPr>
        <p:spPr>
          <a:xfrm>
            <a:off x="7174523" y="1324708"/>
            <a:ext cx="0" cy="5169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47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79A1-C951-4AFF-8157-CE0146E1C10D}"/>
              </a:ext>
            </a:extLst>
          </p:cNvPr>
          <p:cNvSpPr>
            <a:spLocks noGrp="1"/>
          </p:cNvSpPr>
          <p:nvPr>
            <p:ph type="title"/>
          </p:nvPr>
        </p:nvSpPr>
        <p:spPr/>
        <p:txBody>
          <a:bodyPr/>
          <a:lstStyle/>
          <a:p>
            <a:r>
              <a:rPr lang="en-US" dirty="0"/>
              <a:t>Sample alignment video game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12456D-A485-4657-BB1F-1AC4607606FB}"/>
                  </a:ext>
                </a:extLst>
              </p:cNvPr>
              <p:cNvSpPr>
                <a:spLocks noGrp="1"/>
              </p:cNvSpPr>
              <p:nvPr>
                <p:ph sz="half" idx="1"/>
              </p:nvPr>
            </p:nvSpPr>
            <p:spPr>
              <a:xfrm>
                <a:off x="838199" y="1825625"/>
                <a:ext cx="10696575" cy="4351338"/>
              </a:xfrm>
            </p:spPr>
            <p:txBody>
              <a:bodyPr/>
              <a:lstStyle/>
              <a:p>
                <a:r>
                  <a:rPr lang="en-US" dirty="0"/>
                  <a:t>From Brian Maranville: </a:t>
                </a:r>
                <a:r>
                  <a:rPr lang="en-US" dirty="0">
                    <a:hlinkClick r:id="rId3"/>
                  </a:rPr>
                  <a:t>https://www.ncnr.nist.gov/instruments/magik/d3-science-v4/demos/reflectometer_alignment_sim_three.html</a:t>
                </a:r>
                <a:endParaRPr lang="en-US" dirty="0"/>
              </a:p>
              <a:p>
                <a:pPr lvl="1"/>
                <a:r>
                  <a:rPr lang="en-US" dirty="0"/>
                  <a:t>Move the sample rotation and translation to direct the beam into the detector.</a:t>
                </a:r>
              </a:p>
              <a:p>
                <a:pPr lvl="1"/>
                <a:r>
                  <a:rPr lang="en-US" dirty="0"/>
                  <a:t>In practice, after a rough alignment, this is done by:</a:t>
                </a:r>
              </a:p>
              <a:p>
                <a:pPr marL="1371600" lvl="2" indent="-457200">
                  <a:buFont typeface="+mj-lt"/>
                  <a:buAutoNum type="arabicPeriod"/>
                </a:pPr>
                <a:r>
                  <a:rPr lang="en-US" dirty="0"/>
                  <a:t>Positioning the detector at an angle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𝜃</m:t>
                    </m:r>
                  </m:oMath>
                </a14:m>
                <a:endParaRPr lang="en-US" dirty="0"/>
              </a:p>
              <a:p>
                <a:pPr marL="1371600" lvl="2" indent="-457200">
                  <a:buFont typeface="+mj-lt"/>
                  <a:buAutoNum type="arabicPeriod"/>
                </a:pPr>
                <a:r>
                  <a:rPr lang="en-US" dirty="0"/>
                  <a:t>Optimizing the sample rotation and translation to maximize the count rate in the detector. This is done, along with a sample tilt, in an iterative fashion</a:t>
                </a:r>
              </a:p>
              <a:p>
                <a:pPr marL="1371600" lvl="2" indent="-457200">
                  <a:buFont typeface="+mj-lt"/>
                  <a:buAutoNum type="arabicPeriod"/>
                </a:pPr>
                <a:r>
                  <a:rPr lang="en-US" dirty="0"/>
                  <a:t>Define the sample rotation angle to be </a:t>
                </a:r>
                <a14:m>
                  <m:oMath xmlns:m="http://schemas.openxmlformats.org/officeDocument/2006/math">
                    <m:r>
                      <a:rPr lang="en-US" b="0" i="1" smtClean="0">
                        <a:latin typeface="Cambria Math" panose="02040503050406030204" pitchFamily="18" charset="0"/>
                      </a:rPr>
                      <m:t>𝜃</m:t>
                    </m:r>
                  </m:oMath>
                </a14:m>
                <a:r>
                  <a:rPr lang="en-US" dirty="0"/>
                  <a:t> at this position.</a:t>
                </a:r>
              </a:p>
            </p:txBody>
          </p:sp>
        </mc:Choice>
        <mc:Fallback xmlns="">
          <p:sp>
            <p:nvSpPr>
              <p:cNvPr id="3" name="Content Placeholder 2">
                <a:extLst>
                  <a:ext uri="{FF2B5EF4-FFF2-40B4-BE49-F238E27FC236}">
                    <a16:creationId xmlns:a16="http://schemas.microsoft.com/office/drawing/2014/main" id="{EA12456D-A485-4657-BB1F-1AC4607606FB}"/>
                  </a:ext>
                </a:extLst>
              </p:cNvPr>
              <p:cNvSpPr>
                <a:spLocks noGrp="1" noRot="1" noChangeAspect="1" noMove="1" noResize="1" noEditPoints="1" noAdjustHandles="1" noChangeArrowheads="1" noChangeShapeType="1" noTextEdit="1"/>
              </p:cNvSpPr>
              <p:nvPr>
                <p:ph sz="half" idx="1"/>
              </p:nvPr>
            </p:nvSpPr>
            <p:spPr>
              <a:xfrm>
                <a:off x="838199" y="1825625"/>
                <a:ext cx="10696575" cy="4351338"/>
              </a:xfrm>
              <a:blipFill>
                <a:blip r:embed="rId4"/>
                <a:stretch>
                  <a:fillRect l="-969" t="-2241"/>
                </a:stretch>
              </a:blipFill>
            </p:spPr>
            <p:txBody>
              <a:bodyPr/>
              <a:lstStyle/>
              <a:p>
                <a:r>
                  <a:rPr lang="en-US">
                    <a:noFill/>
                  </a:rPr>
                  <a:t> </a:t>
                </a:r>
              </a:p>
            </p:txBody>
          </p:sp>
        </mc:Fallback>
      </mc:AlternateContent>
    </p:spTree>
    <p:extLst>
      <p:ext uri="{BB962C8B-B14F-4D97-AF65-F5344CB8AC3E}">
        <p14:creationId xmlns:p14="http://schemas.microsoft.com/office/powerpoint/2010/main" val="83870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D2E38A-19BD-4C54-5BBF-FD7874B7B7CE}"/>
              </a:ext>
            </a:extLst>
          </p:cNvPr>
          <p:cNvSpPr>
            <a:spLocks noGrp="1"/>
          </p:cNvSpPr>
          <p:nvPr>
            <p:ph type="ctrTitle"/>
          </p:nvPr>
        </p:nvSpPr>
        <p:spPr/>
        <p:txBody>
          <a:bodyPr/>
          <a:lstStyle/>
          <a:p>
            <a:r>
              <a:rPr lang="en-US" dirty="0"/>
              <a:t>Data collection and reduction</a:t>
            </a:r>
          </a:p>
        </p:txBody>
      </p:sp>
      <p:sp>
        <p:nvSpPr>
          <p:cNvPr id="6" name="Subtitle 5">
            <a:extLst>
              <a:ext uri="{FF2B5EF4-FFF2-40B4-BE49-F238E27FC236}">
                <a16:creationId xmlns:a16="http://schemas.microsoft.com/office/drawing/2014/main" id="{C004478E-227F-010F-4A61-1567E69AAF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938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FEFF-4909-4C57-97A1-A04777539434}"/>
              </a:ext>
            </a:extLst>
          </p:cNvPr>
          <p:cNvSpPr>
            <a:spLocks noGrp="1"/>
          </p:cNvSpPr>
          <p:nvPr>
            <p:ph type="title"/>
          </p:nvPr>
        </p:nvSpPr>
        <p:spPr/>
        <p:txBody>
          <a:bodyPr/>
          <a:lstStyle/>
          <a:p>
            <a:r>
              <a:rPr lang="en-US" dirty="0"/>
              <a:t>What are floating bilayers?</a:t>
            </a:r>
          </a:p>
        </p:txBody>
      </p:sp>
      <p:pic>
        <p:nvPicPr>
          <p:cNvPr id="5" name="Content Placeholder 3">
            <a:extLst>
              <a:ext uri="{FF2B5EF4-FFF2-40B4-BE49-F238E27FC236}">
                <a16:creationId xmlns:a16="http://schemas.microsoft.com/office/drawing/2014/main" id="{4DB893C4-5876-4C06-84B7-BD1D5442F066}"/>
              </a:ext>
            </a:extLst>
          </p:cNvPr>
          <p:cNvPicPr>
            <a:picLocks noGrp="1" noChangeAspect="1"/>
          </p:cNvPicPr>
          <p:nvPr>
            <p:ph idx="1"/>
          </p:nvPr>
        </p:nvPicPr>
        <p:blipFill>
          <a:blip r:embed="rId2"/>
          <a:stretch>
            <a:fillRect/>
          </a:stretch>
        </p:blipFill>
        <p:spPr>
          <a:xfrm>
            <a:off x="473939" y="2925117"/>
            <a:ext cx="4542208" cy="3676132"/>
          </a:xfrm>
          <a:prstGeom prst="rect">
            <a:avLst/>
          </a:prstGeom>
        </p:spPr>
      </p:pic>
      <p:pic>
        <p:nvPicPr>
          <p:cNvPr id="6" name="Picture 5">
            <a:extLst>
              <a:ext uri="{FF2B5EF4-FFF2-40B4-BE49-F238E27FC236}">
                <a16:creationId xmlns:a16="http://schemas.microsoft.com/office/drawing/2014/main" id="{2EA9F321-A899-4974-9116-FE3A8F11161E}"/>
              </a:ext>
            </a:extLst>
          </p:cNvPr>
          <p:cNvPicPr>
            <a:picLocks noChangeAspect="1"/>
          </p:cNvPicPr>
          <p:nvPr/>
        </p:nvPicPr>
        <p:blipFill>
          <a:blip r:embed="rId3"/>
          <a:stretch>
            <a:fillRect/>
          </a:stretch>
        </p:blipFill>
        <p:spPr>
          <a:xfrm>
            <a:off x="842655" y="1612011"/>
            <a:ext cx="3804776" cy="1117435"/>
          </a:xfrm>
          <a:prstGeom prst="rect">
            <a:avLst/>
          </a:prstGeom>
        </p:spPr>
      </p:pic>
      <p:pic>
        <p:nvPicPr>
          <p:cNvPr id="7" name="Picture 6">
            <a:extLst>
              <a:ext uri="{FF2B5EF4-FFF2-40B4-BE49-F238E27FC236}">
                <a16:creationId xmlns:a16="http://schemas.microsoft.com/office/drawing/2014/main" id="{F4657D6C-ECE1-4131-8CC5-6350BD0B383D}"/>
              </a:ext>
            </a:extLst>
          </p:cNvPr>
          <p:cNvPicPr>
            <a:picLocks noChangeAspect="1"/>
          </p:cNvPicPr>
          <p:nvPr/>
        </p:nvPicPr>
        <p:blipFill>
          <a:blip r:embed="rId4"/>
          <a:stretch>
            <a:fillRect/>
          </a:stretch>
        </p:blipFill>
        <p:spPr>
          <a:xfrm>
            <a:off x="6504377" y="4011911"/>
            <a:ext cx="4503307" cy="2612635"/>
          </a:xfrm>
          <a:prstGeom prst="rect">
            <a:avLst/>
          </a:prstGeom>
        </p:spPr>
      </p:pic>
      <p:pic>
        <p:nvPicPr>
          <p:cNvPr id="8" name="Picture 7">
            <a:extLst>
              <a:ext uri="{FF2B5EF4-FFF2-40B4-BE49-F238E27FC236}">
                <a16:creationId xmlns:a16="http://schemas.microsoft.com/office/drawing/2014/main" id="{59804E85-7A90-4AD8-A862-3FC5A5D2B357}"/>
              </a:ext>
            </a:extLst>
          </p:cNvPr>
          <p:cNvPicPr>
            <a:picLocks noChangeAspect="1"/>
          </p:cNvPicPr>
          <p:nvPr/>
        </p:nvPicPr>
        <p:blipFill>
          <a:blip r:embed="rId5"/>
          <a:stretch>
            <a:fillRect/>
          </a:stretch>
        </p:blipFill>
        <p:spPr>
          <a:xfrm>
            <a:off x="8572567" y="2925117"/>
            <a:ext cx="3399228" cy="959135"/>
          </a:xfrm>
          <a:prstGeom prst="rect">
            <a:avLst/>
          </a:prstGeom>
        </p:spPr>
      </p:pic>
      <p:sp>
        <p:nvSpPr>
          <p:cNvPr id="9" name="Content Placeholder 6">
            <a:extLst>
              <a:ext uri="{FF2B5EF4-FFF2-40B4-BE49-F238E27FC236}">
                <a16:creationId xmlns:a16="http://schemas.microsoft.com/office/drawing/2014/main" id="{703D781A-075D-499A-A8C7-22CB7A5943E1}"/>
              </a:ext>
            </a:extLst>
          </p:cNvPr>
          <p:cNvSpPr>
            <a:spLocks noGrp="1"/>
          </p:cNvSpPr>
          <p:nvPr>
            <p:ph sz="half" idx="2"/>
          </p:nvPr>
        </p:nvSpPr>
        <p:spPr>
          <a:xfrm>
            <a:off x="4901165" y="1558333"/>
            <a:ext cx="6816896" cy="2234869"/>
          </a:xfrm>
        </p:spPr>
        <p:txBody>
          <a:bodyPr>
            <a:normAutofit fontScale="85000" lnSpcReduction="20000"/>
          </a:bodyPr>
          <a:lstStyle/>
          <a:p>
            <a:r>
              <a:rPr lang="en-US" dirty="0"/>
              <a:t>Zwitterionic bilayers typically separate 15-20 Å from the nearest surface</a:t>
            </a:r>
          </a:p>
          <a:p>
            <a:r>
              <a:rPr lang="en-US" dirty="0"/>
              <a:t>Under a narrow range of conditions, they “float” with 40-60 Å separation</a:t>
            </a:r>
          </a:p>
          <a:p>
            <a:r>
              <a:rPr lang="en-US" dirty="0"/>
              <a:t>Reported based on</a:t>
            </a:r>
          </a:p>
          <a:p>
            <a:pPr lvl="1"/>
            <a:r>
              <a:rPr lang="en-US" dirty="0"/>
              <a:t>Phase transitions</a:t>
            </a:r>
          </a:p>
          <a:p>
            <a:pPr lvl="1"/>
            <a:r>
              <a:rPr lang="en-US" dirty="0"/>
              <a:t>Changes in ionic strength</a:t>
            </a:r>
          </a:p>
          <a:p>
            <a:pPr lvl="1"/>
            <a:endParaRPr lang="en-US" dirty="0"/>
          </a:p>
          <a:p>
            <a:pPr lvl="1"/>
            <a:endParaRPr lang="en-US" dirty="0"/>
          </a:p>
        </p:txBody>
      </p:sp>
      <p:sp>
        <p:nvSpPr>
          <p:cNvPr id="10" name="Arrow: Right 9">
            <a:extLst>
              <a:ext uri="{FF2B5EF4-FFF2-40B4-BE49-F238E27FC236}">
                <a16:creationId xmlns:a16="http://schemas.microsoft.com/office/drawing/2014/main" id="{DFA510A5-607E-4BFE-8CF5-4B55FEB5E576}"/>
              </a:ext>
            </a:extLst>
          </p:cNvPr>
          <p:cNvSpPr/>
          <p:nvPr/>
        </p:nvSpPr>
        <p:spPr>
          <a:xfrm rot="10800000">
            <a:off x="4807984" y="3177330"/>
            <a:ext cx="551621" cy="25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EBE8517-EC97-4BB0-9C87-F5B352A8BD4C}"/>
              </a:ext>
            </a:extLst>
          </p:cNvPr>
          <p:cNvSpPr/>
          <p:nvPr/>
        </p:nvSpPr>
        <p:spPr>
          <a:xfrm rot="5400000">
            <a:off x="6852200" y="3690200"/>
            <a:ext cx="173043" cy="25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92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986EB-17EA-4CED-BF3F-AF78D15B01E1}"/>
              </a:ext>
            </a:extLst>
          </p:cNvPr>
          <p:cNvPicPr>
            <a:picLocks noChangeAspect="1"/>
          </p:cNvPicPr>
          <p:nvPr/>
        </p:nvPicPr>
        <p:blipFill>
          <a:blip r:embed="rId3"/>
          <a:stretch>
            <a:fillRect/>
          </a:stretch>
        </p:blipFill>
        <p:spPr>
          <a:xfrm>
            <a:off x="1616889" y="2368243"/>
            <a:ext cx="9123533" cy="1723946"/>
          </a:xfrm>
          <a:prstGeom prst="rect">
            <a:avLst/>
          </a:prstGeom>
        </p:spPr>
      </p:pic>
      <p:pic>
        <p:nvPicPr>
          <p:cNvPr id="6" name="Picture 5">
            <a:extLst>
              <a:ext uri="{FF2B5EF4-FFF2-40B4-BE49-F238E27FC236}">
                <a16:creationId xmlns:a16="http://schemas.microsoft.com/office/drawing/2014/main" id="{6BCC7B2E-704B-4A68-849B-CBE8E2B0980F}"/>
              </a:ext>
            </a:extLst>
          </p:cNvPr>
          <p:cNvPicPr>
            <a:picLocks noChangeAspect="1"/>
          </p:cNvPicPr>
          <p:nvPr/>
        </p:nvPicPr>
        <p:blipFill>
          <a:blip r:embed="rId4"/>
          <a:stretch>
            <a:fillRect/>
          </a:stretch>
        </p:blipFill>
        <p:spPr>
          <a:xfrm>
            <a:off x="1616889" y="4274407"/>
            <a:ext cx="8958223" cy="2330083"/>
          </a:xfrm>
          <a:prstGeom prst="rect">
            <a:avLst/>
          </a:prstGeom>
        </p:spPr>
      </p:pic>
      <p:sp>
        <p:nvSpPr>
          <p:cNvPr id="2" name="Title 1">
            <a:extLst>
              <a:ext uri="{FF2B5EF4-FFF2-40B4-BE49-F238E27FC236}">
                <a16:creationId xmlns:a16="http://schemas.microsoft.com/office/drawing/2014/main" id="{6CFA36D4-8A26-4782-8A5D-7505B841E31E}"/>
              </a:ext>
            </a:extLst>
          </p:cNvPr>
          <p:cNvSpPr>
            <a:spLocks noGrp="1"/>
          </p:cNvSpPr>
          <p:nvPr>
            <p:ph type="title"/>
          </p:nvPr>
        </p:nvSpPr>
        <p:spPr/>
        <p:txBody>
          <a:bodyPr/>
          <a:lstStyle/>
          <a:p>
            <a:r>
              <a:rPr lang="en-US" dirty="0"/>
              <a:t>Terms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0D826B-3076-4D97-84EF-8EEC44F5D54D}"/>
                  </a:ext>
                </a:extLst>
              </p:cNvPr>
              <p:cNvSpPr>
                <a:spLocks noGrp="1"/>
              </p:cNvSpPr>
              <p:nvPr>
                <p:ph idx="1"/>
              </p:nvPr>
            </p:nvSpPr>
            <p:spPr>
              <a:xfrm>
                <a:off x="838200" y="1587086"/>
                <a:ext cx="10515600" cy="4351338"/>
              </a:xfrm>
            </p:spPr>
            <p:txBody>
              <a:bodyPr/>
              <a:lstStyle/>
              <a:p>
                <a:r>
                  <a:rPr lang="en-US" i="1" dirty="0"/>
                  <a:t>Specular reflection</a:t>
                </a:r>
                <a:r>
                  <a:rPr lang="en-US" dirty="0"/>
                  <a:t>: sample is at an angle </a:t>
                </a:r>
                <a14:m>
                  <m:oMath xmlns:m="http://schemas.openxmlformats.org/officeDocument/2006/math">
                    <m:r>
                      <a:rPr lang="en-US" b="0" i="1" smtClean="0">
                        <a:latin typeface="Cambria Math" panose="02040503050406030204" pitchFamily="18" charset="0"/>
                      </a:rPr>
                      <m:t>𝜃</m:t>
                    </m:r>
                  </m:oMath>
                </a14:m>
                <a:r>
                  <a:rPr lang="en-US" i="1" dirty="0"/>
                  <a:t> </a:t>
                </a:r>
                <a:r>
                  <a:rPr lang="en-US" dirty="0"/>
                  <a:t>relative to the incident beam, and detector is rotated to an angle </a:t>
                </a:r>
                <a14:m>
                  <m:oMath xmlns:m="http://schemas.openxmlformats.org/officeDocument/2006/math">
                    <m:r>
                      <a:rPr lang="en-US" b="0" i="0" smtClean="0">
                        <a:latin typeface="Cambria Math" panose="02040503050406030204" pitchFamily="18" charset="0"/>
                      </a:rPr>
                      <m:t>2</m:t>
                    </m:r>
                    <m:r>
                      <a:rPr lang="en-US" i="1">
                        <a:latin typeface="Cambria Math" panose="02040503050406030204" pitchFamily="18" charset="0"/>
                      </a:rPr>
                      <m:t>𝜃</m:t>
                    </m:r>
                  </m:oMath>
                </a14:m>
                <a:endParaRPr lang="en-US" i="1" dirty="0"/>
              </a:p>
              <a:p>
                <a:endParaRPr lang="en-US" i="1" dirty="0"/>
              </a:p>
              <a:p>
                <a:endParaRPr lang="en-US" i="1" dirty="0"/>
              </a:p>
              <a:p>
                <a:endParaRPr lang="en-US" i="1" dirty="0"/>
              </a:p>
              <a:p>
                <a:endParaRPr lang="en-US" i="1" dirty="0"/>
              </a:p>
              <a:p>
                <a:r>
                  <a:rPr lang="en-US" i="1" dirty="0" err="1"/>
                  <a:t>Offspecular</a:t>
                </a:r>
                <a:r>
                  <a:rPr lang="en-US" dirty="0"/>
                  <a:t>: not specular</a:t>
                </a:r>
                <a:endParaRPr lang="en-US" i="1" dirty="0"/>
              </a:p>
            </p:txBody>
          </p:sp>
        </mc:Choice>
        <mc:Fallback xmlns="">
          <p:sp>
            <p:nvSpPr>
              <p:cNvPr id="3" name="Content Placeholder 2">
                <a:extLst>
                  <a:ext uri="{FF2B5EF4-FFF2-40B4-BE49-F238E27FC236}">
                    <a16:creationId xmlns:a16="http://schemas.microsoft.com/office/drawing/2014/main" id="{9F0D826B-3076-4D97-84EF-8EEC44F5D54D}"/>
                  </a:ext>
                </a:extLst>
              </p:cNvPr>
              <p:cNvSpPr>
                <a:spLocks noGrp="1" noRot="1" noChangeAspect="1" noMove="1" noResize="1" noEditPoints="1" noAdjustHandles="1" noChangeArrowheads="1" noChangeShapeType="1" noTextEdit="1"/>
              </p:cNvSpPr>
              <p:nvPr>
                <p:ph idx="1"/>
              </p:nvPr>
            </p:nvSpPr>
            <p:spPr>
              <a:xfrm>
                <a:off x="838200" y="1587086"/>
                <a:ext cx="10515600" cy="4351338"/>
              </a:xfrm>
              <a:blipFill>
                <a:blip r:embed="rId5"/>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326450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B3E59C-9B61-4E58-9A2C-9C12C81AC794}"/>
              </a:ext>
            </a:extLst>
          </p:cNvPr>
          <p:cNvPicPr>
            <a:picLocks noChangeAspect="1"/>
          </p:cNvPicPr>
          <p:nvPr/>
        </p:nvPicPr>
        <p:blipFill>
          <a:blip r:embed="rId2"/>
          <a:stretch>
            <a:fillRect/>
          </a:stretch>
        </p:blipFill>
        <p:spPr>
          <a:xfrm>
            <a:off x="477903" y="1447858"/>
            <a:ext cx="6067847" cy="5152516"/>
          </a:xfrm>
          <a:prstGeom prst="rect">
            <a:avLst/>
          </a:prstGeom>
        </p:spPr>
      </p:pic>
      <p:sp>
        <p:nvSpPr>
          <p:cNvPr id="2" name="Title 1">
            <a:extLst>
              <a:ext uri="{FF2B5EF4-FFF2-40B4-BE49-F238E27FC236}">
                <a16:creationId xmlns:a16="http://schemas.microsoft.com/office/drawing/2014/main" id="{28F63C4F-CF49-45C7-B78C-DED7CD70A4FA}"/>
              </a:ext>
            </a:extLst>
          </p:cNvPr>
          <p:cNvSpPr>
            <a:spLocks noGrp="1"/>
          </p:cNvSpPr>
          <p:nvPr>
            <p:ph type="title"/>
          </p:nvPr>
        </p:nvSpPr>
        <p:spPr/>
        <p:txBody>
          <a:bodyPr/>
          <a:lstStyle/>
          <a:p>
            <a:r>
              <a:rPr lang="en-US" dirty="0"/>
              <a:t>The basic experiment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5EF6C70-AD24-4200-B527-E417539CE189}"/>
                  </a:ext>
                </a:extLst>
              </p:cNvPr>
              <p:cNvSpPr>
                <a:spLocks noGrp="1"/>
              </p:cNvSpPr>
              <p:nvPr>
                <p:ph idx="1"/>
              </p:nvPr>
            </p:nvSpPr>
            <p:spPr>
              <a:xfrm>
                <a:off x="6639338" y="3657600"/>
                <a:ext cx="4714461" cy="2519363"/>
              </a:xfrm>
            </p:spPr>
            <p:txBody>
              <a:bodyPr/>
              <a:lstStyle/>
              <a:p>
                <a:pPr marL="342900" indent="-342900">
                  <a:buFont typeface="+mj-lt"/>
                  <a:buAutoNum type="arabicPeriod"/>
                </a:pPr>
                <a:r>
                  <a:rPr lang="en-US" dirty="0"/>
                  <a:t>Measure specular reflection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𝑚𝑒𝑎𝑠</m:t>
                        </m:r>
                      </m:sub>
                    </m:sSub>
                    <m:d>
                      <m:dPr>
                        <m:ctrlPr>
                          <a:rPr lang="en-US" i="1">
                            <a:latin typeface="Cambria Math" panose="02040503050406030204" pitchFamily="18" charset="0"/>
                          </a:rPr>
                        </m:ctrlPr>
                      </m:dPr>
                      <m:e>
                        <m:r>
                          <a:rPr lang="en-US" i="1">
                            <a:latin typeface="Cambria Math" panose="02040503050406030204" pitchFamily="18" charset="0"/>
                          </a:rPr>
                          <m:t>𝑄</m:t>
                        </m:r>
                      </m:e>
                    </m:d>
                  </m:oMath>
                </a14:m>
                <a:endParaRPr lang="en-US" dirty="0"/>
              </a:p>
            </p:txBody>
          </p:sp>
        </mc:Choice>
        <mc:Fallback xmlns="">
          <p:sp>
            <p:nvSpPr>
              <p:cNvPr id="8" name="Content Placeholder 7">
                <a:extLst>
                  <a:ext uri="{FF2B5EF4-FFF2-40B4-BE49-F238E27FC236}">
                    <a16:creationId xmlns:a16="http://schemas.microsoft.com/office/drawing/2014/main" id="{85EF6C70-AD24-4200-B527-E417539CE189}"/>
                  </a:ext>
                </a:extLst>
              </p:cNvPr>
              <p:cNvSpPr>
                <a:spLocks noGrp="1" noRot="1" noChangeAspect="1" noMove="1" noResize="1" noEditPoints="1" noAdjustHandles="1" noChangeArrowheads="1" noChangeShapeType="1" noTextEdit="1"/>
              </p:cNvSpPr>
              <p:nvPr>
                <p:ph idx="1"/>
              </p:nvPr>
            </p:nvSpPr>
            <p:spPr>
              <a:xfrm>
                <a:off x="6639338" y="3657600"/>
                <a:ext cx="4714461" cy="2519363"/>
              </a:xfrm>
              <a:blipFill>
                <a:blip r:embed="rId3"/>
                <a:stretch>
                  <a:fillRect l="-2717" t="-4358" r="-116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18A9F77-3BE1-4735-ABC5-86821B83CB7F}"/>
              </a:ext>
            </a:extLst>
          </p:cNvPr>
          <p:cNvPicPr>
            <a:picLocks noChangeAspect="1"/>
          </p:cNvPicPr>
          <p:nvPr/>
        </p:nvPicPr>
        <p:blipFill>
          <a:blip r:embed="rId4"/>
          <a:stretch>
            <a:fillRect/>
          </a:stretch>
        </p:blipFill>
        <p:spPr>
          <a:xfrm>
            <a:off x="2880771" y="1733364"/>
            <a:ext cx="8473028" cy="1467036"/>
          </a:xfrm>
          <a:prstGeom prst="rect">
            <a:avLst/>
          </a:prstGeom>
          <a:ln>
            <a:solidFill>
              <a:schemeClr val="tx1"/>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3A1A65BC-9B8A-4F50-B2DF-3B45FAD83796}"/>
              </a:ext>
            </a:extLst>
          </p:cNvPr>
          <p:cNvSpPr/>
          <p:nvPr/>
        </p:nvSpPr>
        <p:spPr>
          <a:xfrm>
            <a:off x="1108213" y="2227321"/>
            <a:ext cx="711200" cy="7112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85AB78-DD7D-4127-9164-E4298F7FAD40}"/>
              </a:ext>
            </a:extLst>
          </p:cNvPr>
          <p:cNvPicPr>
            <a:picLocks noChangeAspect="1"/>
          </p:cNvPicPr>
          <p:nvPr/>
        </p:nvPicPr>
        <p:blipFill>
          <a:blip r:embed="rId5"/>
          <a:stretch>
            <a:fillRect/>
          </a:stretch>
        </p:blipFill>
        <p:spPr>
          <a:xfrm>
            <a:off x="2880771" y="1633176"/>
            <a:ext cx="8294121" cy="1567224"/>
          </a:xfrm>
          <a:prstGeom prst="rect">
            <a:avLst/>
          </a:prstGeom>
          <a:ln>
            <a:solidFill>
              <a:schemeClr val="tx1"/>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223F88E8-AC89-45A9-93DA-6B038B663BCF}"/>
              </a:ext>
            </a:extLst>
          </p:cNvPr>
          <p:cNvSpPr/>
          <p:nvPr/>
        </p:nvSpPr>
        <p:spPr>
          <a:xfrm>
            <a:off x="5384800" y="4600408"/>
            <a:ext cx="711200" cy="7112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B3E59C-9B61-4E58-9A2C-9C12C81AC794}"/>
              </a:ext>
            </a:extLst>
          </p:cNvPr>
          <p:cNvPicPr>
            <a:picLocks noChangeAspect="1"/>
          </p:cNvPicPr>
          <p:nvPr/>
        </p:nvPicPr>
        <p:blipFill>
          <a:blip r:embed="rId2"/>
          <a:stretch>
            <a:fillRect/>
          </a:stretch>
        </p:blipFill>
        <p:spPr>
          <a:xfrm>
            <a:off x="477903" y="1447858"/>
            <a:ext cx="6067847" cy="5152516"/>
          </a:xfrm>
          <a:prstGeom prst="rect">
            <a:avLst/>
          </a:prstGeom>
        </p:spPr>
      </p:pic>
      <p:sp>
        <p:nvSpPr>
          <p:cNvPr id="2" name="Title 1">
            <a:extLst>
              <a:ext uri="{FF2B5EF4-FFF2-40B4-BE49-F238E27FC236}">
                <a16:creationId xmlns:a16="http://schemas.microsoft.com/office/drawing/2014/main" id="{28F63C4F-CF49-45C7-B78C-DED7CD70A4FA}"/>
              </a:ext>
            </a:extLst>
          </p:cNvPr>
          <p:cNvSpPr>
            <a:spLocks noGrp="1"/>
          </p:cNvSpPr>
          <p:nvPr>
            <p:ph type="title"/>
          </p:nvPr>
        </p:nvSpPr>
        <p:spPr/>
        <p:txBody>
          <a:bodyPr/>
          <a:lstStyle/>
          <a:p>
            <a:r>
              <a:rPr lang="en-US" dirty="0"/>
              <a:t>The basic experiment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5EF6C70-AD24-4200-B527-E417539CE189}"/>
                  </a:ext>
                </a:extLst>
              </p:cNvPr>
              <p:cNvSpPr>
                <a:spLocks noGrp="1"/>
              </p:cNvSpPr>
              <p:nvPr>
                <p:ph idx="1"/>
              </p:nvPr>
            </p:nvSpPr>
            <p:spPr>
              <a:xfrm>
                <a:off x="6639338" y="1690688"/>
                <a:ext cx="4714461" cy="4486275"/>
              </a:xfrm>
            </p:spPr>
            <p:txBody>
              <a:bodyPr/>
              <a:lstStyle/>
              <a:p>
                <a:pPr marL="342900" indent="-342900">
                  <a:buFont typeface="+mj-lt"/>
                  <a:buAutoNum type="arabicPeriod"/>
                </a:pPr>
                <a:r>
                  <a:rPr lang="en-US" dirty="0">
                    <a:solidFill>
                      <a:schemeClr val="tx1">
                        <a:lumMod val="50000"/>
                        <a:lumOff val="50000"/>
                      </a:schemeClr>
                    </a:solidFill>
                  </a:rPr>
                  <a:t>Measure specular reflection </a:t>
                </a:r>
                <a14:m>
                  <m:oMath xmlns:m="http://schemas.openxmlformats.org/officeDocument/2006/math">
                    <m:sSub>
                      <m:sSubPr>
                        <m:ctrlPr>
                          <a:rPr lang="en-US" i="1">
                            <a:solidFill>
                              <a:schemeClr val="tx1">
                                <a:lumMod val="50000"/>
                                <a:lumOff val="50000"/>
                              </a:schemeClr>
                            </a:solidFill>
                            <a:latin typeface="Cambria Math" panose="02040503050406030204" pitchFamily="18" charset="0"/>
                          </a:rPr>
                        </m:ctrlPr>
                      </m:sSubPr>
                      <m:e>
                        <m:r>
                          <a:rPr lang="en-US" i="1">
                            <a:solidFill>
                              <a:schemeClr val="tx1">
                                <a:lumMod val="50000"/>
                                <a:lumOff val="50000"/>
                              </a:schemeClr>
                            </a:solidFill>
                            <a:latin typeface="Cambria Math" panose="02040503050406030204" pitchFamily="18" charset="0"/>
                          </a:rPr>
                          <m:t>𝐼</m:t>
                        </m:r>
                      </m:e>
                      <m:sub>
                        <m:r>
                          <a:rPr lang="en-US" i="1">
                            <a:solidFill>
                              <a:schemeClr val="tx1">
                                <a:lumMod val="50000"/>
                                <a:lumOff val="50000"/>
                              </a:schemeClr>
                            </a:solidFill>
                            <a:latin typeface="Cambria Math" panose="02040503050406030204" pitchFamily="18" charset="0"/>
                          </a:rPr>
                          <m:t>𝑚𝑒𝑎𝑠</m:t>
                        </m:r>
                      </m:sub>
                    </m:sSub>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𝑄</m:t>
                        </m:r>
                      </m:e>
                    </m:d>
                  </m:oMath>
                </a14:m>
                <a:endParaRPr lang="en-US" dirty="0"/>
              </a:p>
              <a:p>
                <a:pPr marL="342900" indent="-342900">
                  <a:buFont typeface="+mj-lt"/>
                  <a:buAutoNum type="arabicPeriod"/>
                </a:pPr>
                <a:r>
                  <a:rPr lang="en-US" dirty="0"/>
                  <a:t>Measure background at </a:t>
                </a:r>
                <a:r>
                  <a:rPr lang="en-US" dirty="0" err="1"/>
                  <a:t>offspecular</a:t>
                </a:r>
                <a:r>
                  <a:rPr lang="en-US" dirty="0"/>
                  <a:t> positions </a:t>
                </a:r>
              </a:p>
              <a:p>
                <a:endParaRPr lang="en-US" dirty="0"/>
              </a:p>
            </p:txBody>
          </p:sp>
        </mc:Choice>
        <mc:Fallback xmlns="">
          <p:sp>
            <p:nvSpPr>
              <p:cNvPr id="8" name="Content Placeholder 7">
                <a:extLst>
                  <a:ext uri="{FF2B5EF4-FFF2-40B4-BE49-F238E27FC236}">
                    <a16:creationId xmlns:a16="http://schemas.microsoft.com/office/drawing/2014/main" id="{85EF6C70-AD24-4200-B527-E417539CE189}"/>
                  </a:ext>
                </a:extLst>
              </p:cNvPr>
              <p:cNvSpPr>
                <a:spLocks noGrp="1" noRot="1" noChangeAspect="1" noMove="1" noResize="1" noEditPoints="1" noAdjustHandles="1" noChangeArrowheads="1" noChangeShapeType="1" noTextEdit="1"/>
              </p:cNvSpPr>
              <p:nvPr>
                <p:ph idx="1"/>
              </p:nvPr>
            </p:nvSpPr>
            <p:spPr>
              <a:xfrm>
                <a:off x="6639338" y="1690688"/>
                <a:ext cx="4714461" cy="4486275"/>
              </a:xfrm>
              <a:blipFill>
                <a:blip r:embed="rId3"/>
                <a:stretch>
                  <a:fillRect l="-2717" t="-2310" r="-11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9A459B2-7E06-49B3-AA97-5A576AE31D79}"/>
                  </a:ext>
                </a:extLst>
              </p:cNvPr>
              <p:cNvSpPr txBox="1"/>
              <p:nvPr/>
            </p:nvSpPr>
            <p:spPr>
              <a:xfrm>
                <a:off x="6882846" y="3614452"/>
                <a:ext cx="4227444" cy="8193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𝑏𝑘𝑔</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𝐼</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𝐼</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num>
                        <m:den>
                          <m:r>
                            <a:rPr lang="en-US" sz="2400" b="0" i="1" smtClean="0">
                              <a:latin typeface="Cambria Math" panose="02040503050406030204" pitchFamily="18" charset="0"/>
                            </a:rPr>
                            <m:t>2</m:t>
                          </m:r>
                        </m:den>
                      </m:f>
                    </m:oMath>
                  </m:oMathPara>
                </a14:m>
                <a:endParaRPr lang="en-US" sz="2400" dirty="0"/>
              </a:p>
            </p:txBody>
          </p:sp>
        </mc:Choice>
        <mc:Fallback xmlns="">
          <p:sp>
            <p:nvSpPr>
              <p:cNvPr id="11" name="TextBox 10">
                <a:extLst>
                  <a:ext uri="{FF2B5EF4-FFF2-40B4-BE49-F238E27FC236}">
                    <a16:creationId xmlns:a16="http://schemas.microsoft.com/office/drawing/2014/main" id="{D9A459B2-7E06-49B3-AA97-5A576AE31D79}"/>
                  </a:ext>
                </a:extLst>
              </p:cNvPr>
              <p:cNvSpPr txBox="1">
                <a:spLocks noRot="1" noChangeAspect="1" noMove="1" noResize="1" noEditPoints="1" noAdjustHandles="1" noChangeArrowheads="1" noChangeShapeType="1" noTextEdit="1"/>
              </p:cNvSpPr>
              <p:nvPr/>
            </p:nvSpPr>
            <p:spPr>
              <a:xfrm>
                <a:off x="6882846" y="3614452"/>
                <a:ext cx="4227444" cy="81932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3243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70EF-C5E9-4FD6-9282-B8D5076D29C4}"/>
              </a:ext>
            </a:extLst>
          </p:cNvPr>
          <p:cNvSpPr>
            <a:spLocks noGrp="1"/>
          </p:cNvSpPr>
          <p:nvPr>
            <p:ph type="title"/>
          </p:nvPr>
        </p:nvSpPr>
        <p:spPr/>
        <p:txBody>
          <a:bodyPr/>
          <a:lstStyle/>
          <a:p>
            <a:r>
              <a:rPr lang="en-US" dirty="0"/>
              <a:t>How to measure background</a:t>
            </a:r>
          </a:p>
        </p:txBody>
      </p:sp>
      <p:pic>
        <p:nvPicPr>
          <p:cNvPr id="5" name="Content Placeholder 4">
            <a:extLst>
              <a:ext uri="{FF2B5EF4-FFF2-40B4-BE49-F238E27FC236}">
                <a16:creationId xmlns:a16="http://schemas.microsoft.com/office/drawing/2014/main" id="{2D8E2075-6FAE-4B3B-9B77-435DA0571CB3}"/>
              </a:ext>
            </a:extLst>
          </p:cNvPr>
          <p:cNvPicPr>
            <a:picLocks noGrp="1" noChangeAspect="1"/>
          </p:cNvPicPr>
          <p:nvPr>
            <p:ph sz="half" idx="1"/>
          </p:nvPr>
        </p:nvPicPr>
        <p:blipFill>
          <a:blip r:embed="rId3"/>
          <a:stretch>
            <a:fillRect/>
          </a:stretch>
        </p:blipFill>
        <p:spPr>
          <a:xfrm>
            <a:off x="1247774" y="3611086"/>
            <a:ext cx="10382457" cy="2651602"/>
          </a:xfrm>
          <a:prstGeom prst="rect">
            <a:avLst/>
          </a:prstGeom>
        </p:spPr>
      </p:pic>
      <p:sp>
        <p:nvSpPr>
          <p:cNvPr id="4" name="Content Placeholder 3">
            <a:extLst>
              <a:ext uri="{FF2B5EF4-FFF2-40B4-BE49-F238E27FC236}">
                <a16:creationId xmlns:a16="http://schemas.microsoft.com/office/drawing/2014/main" id="{85D31B81-5656-4C53-97C3-E14E7D211A3E}"/>
              </a:ext>
            </a:extLst>
          </p:cNvPr>
          <p:cNvSpPr>
            <a:spLocks noGrp="1"/>
          </p:cNvSpPr>
          <p:nvPr>
            <p:ph sz="half" idx="2"/>
          </p:nvPr>
        </p:nvSpPr>
        <p:spPr>
          <a:xfrm>
            <a:off x="1123950" y="1690688"/>
            <a:ext cx="10229850" cy="2062162"/>
          </a:xfrm>
        </p:spPr>
        <p:txBody>
          <a:bodyPr>
            <a:normAutofit lnSpcReduction="10000"/>
          </a:bodyPr>
          <a:lstStyle/>
          <a:p>
            <a:r>
              <a:rPr lang="en-US" dirty="0"/>
              <a:t>Move detector or sample to </a:t>
            </a:r>
            <a:r>
              <a:rPr lang="en-US" dirty="0" err="1"/>
              <a:t>offspecular</a:t>
            </a:r>
            <a:r>
              <a:rPr lang="en-US" dirty="0"/>
              <a:t> positions that bracket the specular condition</a:t>
            </a:r>
          </a:p>
          <a:p>
            <a:r>
              <a:rPr lang="en-US" dirty="0"/>
              <a:t>Interpolate to estimate background under the specular signal (discussed further in data reduction module)</a:t>
            </a:r>
          </a:p>
          <a:p>
            <a:r>
              <a:rPr lang="en-US" dirty="0"/>
              <a:t>Gains no more than a factor of 10 in reflectivity</a:t>
            </a:r>
          </a:p>
        </p:txBody>
      </p:sp>
      <p:sp>
        <p:nvSpPr>
          <p:cNvPr id="6" name="Oval 5">
            <a:extLst>
              <a:ext uri="{FF2B5EF4-FFF2-40B4-BE49-F238E27FC236}">
                <a16:creationId xmlns:a16="http://schemas.microsoft.com/office/drawing/2014/main" id="{0D8AB0C4-C6D2-408E-B3B3-B51A88BBAE3B}"/>
              </a:ext>
            </a:extLst>
          </p:cNvPr>
          <p:cNvSpPr/>
          <p:nvPr/>
        </p:nvSpPr>
        <p:spPr>
          <a:xfrm>
            <a:off x="2162175" y="1905000"/>
            <a:ext cx="7734300" cy="7734300"/>
          </a:xfrm>
          <a:prstGeom prst="ellipse">
            <a:avLst/>
          </a:prstGeom>
          <a:gradFill flip="none" rotWithShape="1">
            <a:gsLst>
              <a:gs pos="81400">
                <a:schemeClr val="bg1"/>
              </a:gs>
              <a:gs pos="0">
                <a:srgbClr val="FF0000">
                  <a:alpha val="50000"/>
                </a:srgb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8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3C4F-CF49-45C7-B78C-DED7CD70A4FA}"/>
              </a:ext>
            </a:extLst>
          </p:cNvPr>
          <p:cNvSpPr>
            <a:spLocks noGrp="1"/>
          </p:cNvSpPr>
          <p:nvPr>
            <p:ph type="title"/>
          </p:nvPr>
        </p:nvSpPr>
        <p:spPr/>
        <p:txBody>
          <a:bodyPr/>
          <a:lstStyle/>
          <a:p>
            <a:r>
              <a:rPr lang="en-US" dirty="0"/>
              <a:t>The basic experiment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5EF6C70-AD24-4200-B527-E417539CE189}"/>
                  </a:ext>
                </a:extLst>
              </p:cNvPr>
              <p:cNvSpPr>
                <a:spLocks noGrp="1"/>
              </p:cNvSpPr>
              <p:nvPr>
                <p:ph idx="1"/>
              </p:nvPr>
            </p:nvSpPr>
            <p:spPr>
              <a:xfrm>
                <a:off x="6804438" y="1485900"/>
                <a:ext cx="4714461" cy="2976563"/>
              </a:xfrm>
            </p:spPr>
            <p:txBody>
              <a:bodyPr>
                <a:normAutofit/>
              </a:bodyPr>
              <a:lstStyle/>
              <a:p>
                <a:pPr marL="342900" indent="-342900">
                  <a:buFont typeface="+mj-lt"/>
                  <a:buAutoNum type="arabicPeriod"/>
                </a:pPr>
                <a:r>
                  <a:rPr lang="en-US" dirty="0">
                    <a:solidFill>
                      <a:schemeClr val="tx1">
                        <a:lumMod val="50000"/>
                        <a:lumOff val="50000"/>
                      </a:schemeClr>
                    </a:solidFill>
                  </a:rPr>
                  <a:t>Measure specular reflection </a:t>
                </a:r>
                <a14:m>
                  <m:oMath xmlns:m="http://schemas.openxmlformats.org/officeDocument/2006/math">
                    <m:sSub>
                      <m:sSubPr>
                        <m:ctrlPr>
                          <a:rPr lang="en-US" i="1">
                            <a:solidFill>
                              <a:schemeClr val="tx1">
                                <a:lumMod val="50000"/>
                                <a:lumOff val="50000"/>
                              </a:schemeClr>
                            </a:solidFill>
                            <a:latin typeface="Cambria Math" panose="02040503050406030204" pitchFamily="18" charset="0"/>
                          </a:rPr>
                        </m:ctrlPr>
                      </m:sSubPr>
                      <m:e>
                        <m:r>
                          <a:rPr lang="en-US" i="1">
                            <a:solidFill>
                              <a:schemeClr val="tx1">
                                <a:lumMod val="50000"/>
                                <a:lumOff val="50000"/>
                              </a:schemeClr>
                            </a:solidFill>
                            <a:latin typeface="Cambria Math" panose="02040503050406030204" pitchFamily="18" charset="0"/>
                          </a:rPr>
                          <m:t>𝐼</m:t>
                        </m:r>
                      </m:e>
                      <m:sub>
                        <m:r>
                          <a:rPr lang="en-US" i="1">
                            <a:solidFill>
                              <a:schemeClr val="tx1">
                                <a:lumMod val="50000"/>
                                <a:lumOff val="50000"/>
                              </a:schemeClr>
                            </a:solidFill>
                            <a:latin typeface="Cambria Math" panose="02040503050406030204" pitchFamily="18" charset="0"/>
                          </a:rPr>
                          <m:t>𝑚𝑒𝑎𝑠</m:t>
                        </m:r>
                      </m:sub>
                    </m:sSub>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𝑄</m:t>
                        </m:r>
                      </m:e>
                    </m:d>
                  </m:oMath>
                </a14:m>
                <a:endParaRPr lang="en-US" dirty="0"/>
              </a:p>
              <a:p>
                <a:pPr marL="342900" indent="-342900">
                  <a:buFont typeface="+mj-lt"/>
                  <a:buAutoNum type="arabicPeriod"/>
                </a:pPr>
                <a:r>
                  <a:rPr lang="en-US" dirty="0">
                    <a:solidFill>
                      <a:schemeClr val="tx1">
                        <a:lumMod val="50000"/>
                        <a:lumOff val="50000"/>
                      </a:schemeClr>
                    </a:solidFill>
                  </a:rPr>
                  <a:t>Measure background </a:t>
                </a:r>
                <a14:m>
                  <m:oMath xmlns:m="http://schemas.openxmlformats.org/officeDocument/2006/math">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𝐼</m:t>
                        </m:r>
                      </m:e>
                      <m:sub>
                        <m:r>
                          <a:rPr lang="en-US" b="0" i="1" smtClean="0">
                            <a:solidFill>
                              <a:schemeClr val="tx1">
                                <a:lumMod val="50000"/>
                                <a:lumOff val="50000"/>
                              </a:schemeClr>
                            </a:solidFill>
                            <a:latin typeface="Cambria Math" panose="02040503050406030204" pitchFamily="18" charset="0"/>
                          </a:rPr>
                          <m:t>𝑏𝑘𝑔</m:t>
                        </m:r>
                      </m:sub>
                    </m:sSub>
                    <m:d>
                      <m:dPr>
                        <m:ctrlPr>
                          <a:rPr lang="en-US" b="0" i="1" smtClean="0">
                            <a:solidFill>
                              <a:schemeClr val="tx1">
                                <a:lumMod val="50000"/>
                                <a:lumOff val="50000"/>
                              </a:schemeClr>
                            </a:solidFill>
                            <a:latin typeface="Cambria Math" panose="02040503050406030204" pitchFamily="18" charset="0"/>
                          </a:rPr>
                        </m:ctrlPr>
                      </m:dPr>
                      <m:e>
                        <m:r>
                          <a:rPr lang="en-US" b="0" i="1" smtClean="0">
                            <a:solidFill>
                              <a:schemeClr val="tx1">
                                <a:lumMod val="50000"/>
                                <a:lumOff val="50000"/>
                              </a:schemeClr>
                            </a:solidFill>
                            <a:latin typeface="Cambria Math" panose="02040503050406030204" pitchFamily="18" charset="0"/>
                          </a:rPr>
                          <m:t>𝑄</m:t>
                        </m:r>
                      </m:e>
                    </m:d>
                  </m:oMath>
                </a14:m>
                <a:endParaRPr lang="en-US" dirty="0"/>
              </a:p>
              <a:p>
                <a:pPr marL="342900" indent="-342900">
                  <a:buFont typeface="+mj-lt"/>
                  <a:buAutoNum type="arabicPeriod"/>
                </a:pPr>
                <a:r>
                  <a:rPr lang="en-US" dirty="0"/>
                  <a:t>Measure incident intensity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𝑄</m:t>
                        </m:r>
                      </m:e>
                    </m:d>
                  </m:oMath>
                </a14:m>
                <a:endParaRPr lang="en-US" dirty="0"/>
              </a:p>
            </p:txBody>
          </p:sp>
        </mc:Choice>
        <mc:Fallback xmlns="">
          <p:sp>
            <p:nvSpPr>
              <p:cNvPr id="8" name="Content Placeholder 7">
                <a:extLst>
                  <a:ext uri="{FF2B5EF4-FFF2-40B4-BE49-F238E27FC236}">
                    <a16:creationId xmlns:a16="http://schemas.microsoft.com/office/drawing/2014/main" id="{85EF6C70-AD24-4200-B527-E417539CE189}"/>
                  </a:ext>
                </a:extLst>
              </p:cNvPr>
              <p:cNvSpPr>
                <a:spLocks noGrp="1" noRot="1" noChangeAspect="1" noMove="1" noResize="1" noEditPoints="1" noAdjustHandles="1" noChangeArrowheads="1" noChangeShapeType="1" noTextEdit="1"/>
              </p:cNvSpPr>
              <p:nvPr>
                <p:ph idx="1"/>
              </p:nvPr>
            </p:nvSpPr>
            <p:spPr>
              <a:xfrm>
                <a:off x="6804438" y="1485900"/>
                <a:ext cx="4714461" cy="2976563"/>
              </a:xfrm>
              <a:blipFill>
                <a:blip r:embed="rId2"/>
                <a:stretch>
                  <a:fillRect l="-2713" t="-3689" r="-103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82EC424-E761-4995-B3BB-144E8812A2CB}"/>
              </a:ext>
            </a:extLst>
          </p:cNvPr>
          <p:cNvPicPr>
            <a:picLocks noChangeAspect="1"/>
          </p:cNvPicPr>
          <p:nvPr/>
        </p:nvPicPr>
        <p:blipFill>
          <a:blip r:embed="rId3"/>
          <a:stretch>
            <a:fillRect/>
          </a:stretch>
        </p:blipFill>
        <p:spPr>
          <a:xfrm>
            <a:off x="2065999" y="4515644"/>
            <a:ext cx="8473028" cy="152428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6941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1934-13D1-41C4-9641-5DEDB8B7954B}"/>
              </a:ext>
            </a:extLst>
          </p:cNvPr>
          <p:cNvSpPr>
            <a:spLocks noGrp="1"/>
          </p:cNvSpPr>
          <p:nvPr>
            <p:ph type="title"/>
          </p:nvPr>
        </p:nvSpPr>
        <p:spPr/>
        <p:txBody>
          <a:bodyPr/>
          <a:lstStyle/>
          <a:p>
            <a:r>
              <a:rPr lang="en-US" dirty="0"/>
              <a:t>Effect of sample size</a:t>
            </a:r>
          </a:p>
        </p:txBody>
      </p:sp>
      <p:sp>
        <p:nvSpPr>
          <p:cNvPr id="3" name="Content Placeholder 2">
            <a:extLst>
              <a:ext uri="{FF2B5EF4-FFF2-40B4-BE49-F238E27FC236}">
                <a16:creationId xmlns:a16="http://schemas.microsoft.com/office/drawing/2014/main" id="{DFD93DAB-EBF8-474E-9CBD-989BA5D6F5FE}"/>
              </a:ext>
            </a:extLst>
          </p:cNvPr>
          <p:cNvSpPr>
            <a:spLocks noGrp="1"/>
          </p:cNvSpPr>
          <p:nvPr>
            <p:ph sz="half" idx="1"/>
          </p:nvPr>
        </p:nvSpPr>
        <p:spPr/>
        <p:txBody>
          <a:bodyPr/>
          <a:lstStyle/>
          <a:p>
            <a:r>
              <a:rPr lang="en-US" dirty="0"/>
              <a:t>Large samples</a:t>
            </a:r>
          </a:p>
          <a:p>
            <a:pPr lvl="1"/>
            <a:r>
              <a:rPr lang="en-US" dirty="0"/>
              <a:t>constant footprint</a:t>
            </a:r>
          </a:p>
          <a:p>
            <a:pPr lvl="1"/>
            <a:r>
              <a:rPr lang="en-US" dirty="0"/>
              <a:t>intensity changes with angle</a:t>
            </a:r>
          </a:p>
        </p:txBody>
      </p:sp>
      <p:sp>
        <p:nvSpPr>
          <p:cNvPr id="4" name="Content Placeholder 3">
            <a:extLst>
              <a:ext uri="{FF2B5EF4-FFF2-40B4-BE49-F238E27FC236}">
                <a16:creationId xmlns:a16="http://schemas.microsoft.com/office/drawing/2014/main" id="{38BDE3CD-FCD1-451B-A363-90D36CD6EBD9}"/>
              </a:ext>
            </a:extLst>
          </p:cNvPr>
          <p:cNvSpPr>
            <a:spLocks noGrp="1"/>
          </p:cNvSpPr>
          <p:nvPr>
            <p:ph sz="half" idx="2"/>
          </p:nvPr>
        </p:nvSpPr>
        <p:spPr>
          <a:xfrm>
            <a:off x="6172200" y="1825625"/>
            <a:ext cx="5581650" cy="4351338"/>
          </a:xfrm>
        </p:spPr>
        <p:txBody>
          <a:bodyPr/>
          <a:lstStyle/>
          <a:p>
            <a:r>
              <a:rPr lang="en-US" dirty="0"/>
              <a:t>Small samples</a:t>
            </a:r>
          </a:p>
          <a:p>
            <a:pPr lvl="1"/>
            <a:r>
              <a:rPr lang="en-US" dirty="0"/>
              <a:t>constant beam size</a:t>
            </a:r>
          </a:p>
          <a:p>
            <a:pPr lvl="1"/>
            <a:r>
              <a:rPr lang="en-US" dirty="0"/>
              <a:t>beam footprint changes with angle</a:t>
            </a:r>
          </a:p>
        </p:txBody>
      </p:sp>
      <p:pic>
        <p:nvPicPr>
          <p:cNvPr id="6" name="Picture 5">
            <a:extLst>
              <a:ext uri="{FF2B5EF4-FFF2-40B4-BE49-F238E27FC236}">
                <a16:creationId xmlns:a16="http://schemas.microsoft.com/office/drawing/2014/main" id="{C8404EAA-B641-4C3E-ABC7-C9DC02DE28AB}"/>
              </a:ext>
            </a:extLst>
          </p:cNvPr>
          <p:cNvPicPr>
            <a:picLocks noChangeAspect="1"/>
          </p:cNvPicPr>
          <p:nvPr/>
        </p:nvPicPr>
        <p:blipFill>
          <a:blip r:embed="rId3"/>
          <a:stretch>
            <a:fillRect/>
          </a:stretch>
        </p:blipFill>
        <p:spPr>
          <a:xfrm>
            <a:off x="354805" y="3178753"/>
            <a:ext cx="5664995" cy="3284623"/>
          </a:xfrm>
          <a:prstGeom prst="rect">
            <a:avLst/>
          </a:prstGeom>
        </p:spPr>
      </p:pic>
      <p:pic>
        <p:nvPicPr>
          <p:cNvPr id="8" name="Picture 7">
            <a:extLst>
              <a:ext uri="{FF2B5EF4-FFF2-40B4-BE49-F238E27FC236}">
                <a16:creationId xmlns:a16="http://schemas.microsoft.com/office/drawing/2014/main" id="{8897186F-DEE2-46DE-B025-BA3084818B94}"/>
              </a:ext>
            </a:extLst>
          </p:cNvPr>
          <p:cNvPicPr>
            <a:picLocks noChangeAspect="1"/>
          </p:cNvPicPr>
          <p:nvPr/>
        </p:nvPicPr>
        <p:blipFill>
          <a:blip r:embed="rId4"/>
          <a:stretch>
            <a:fillRect/>
          </a:stretch>
        </p:blipFill>
        <p:spPr>
          <a:xfrm>
            <a:off x="6172200" y="3429000"/>
            <a:ext cx="5352893" cy="2424545"/>
          </a:xfrm>
          <a:prstGeom prst="rect">
            <a:avLst/>
          </a:prstGeom>
        </p:spPr>
      </p:pic>
    </p:spTree>
    <p:extLst>
      <p:ext uri="{BB962C8B-B14F-4D97-AF65-F5344CB8AC3E}">
        <p14:creationId xmlns:p14="http://schemas.microsoft.com/office/powerpoint/2010/main" val="388879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B3E59C-9B61-4E58-9A2C-9C12C81AC794}"/>
              </a:ext>
            </a:extLst>
          </p:cNvPr>
          <p:cNvPicPr>
            <a:picLocks noChangeAspect="1"/>
          </p:cNvPicPr>
          <p:nvPr/>
        </p:nvPicPr>
        <p:blipFill>
          <a:blip r:embed="rId3"/>
          <a:stretch>
            <a:fillRect/>
          </a:stretch>
        </p:blipFill>
        <p:spPr>
          <a:xfrm>
            <a:off x="477903" y="1447858"/>
            <a:ext cx="6067847" cy="5152516"/>
          </a:xfrm>
          <a:prstGeom prst="rect">
            <a:avLst/>
          </a:prstGeom>
        </p:spPr>
      </p:pic>
      <p:sp>
        <p:nvSpPr>
          <p:cNvPr id="2" name="Title 1">
            <a:extLst>
              <a:ext uri="{FF2B5EF4-FFF2-40B4-BE49-F238E27FC236}">
                <a16:creationId xmlns:a16="http://schemas.microsoft.com/office/drawing/2014/main" id="{28F63C4F-CF49-45C7-B78C-DED7CD70A4FA}"/>
              </a:ext>
            </a:extLst>
          </p:cNvPr>
          <p:cNvSpPr>
            <a:spLocks noGrp="1"/>
          </p:cNvSpPr>
          <p:nvPr>
            <p:ph type="title"/>
          </p:nvPr>
        </p:nvSpPr>
        <p:spPr/>
        <p:txBody>
          <a:bodyPr/>
          <a:lstStyle/>
          <a:p>
            <a:r>
              <a:rPr lang="en-US" dirty="0"/>
              <a:t>The basic experiment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FE1D0B0-475B-4968-9C7B-6934550E82AC}"/>
                  </a:ext>
                </a:extLst>
              </p:cNvPr>
              <p:cNvSpPr txBox="1"/>
              <p:nvPr/>
            </p:nvSpPr>
            <p:spPr>
              <a:xfrm>
                <a:off x="1868556" y="1935921"/>
                <a:ext cx="4227444" cy="10530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𝑅</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𝑚𝑒𝑎𝑠</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𝑏𝑘𝑔</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e>
                          </m:d>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0</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𝑄</m:t>
                              </m:r>
                            </m:e>
                          </m:d>
                        </m:den>
                      </m:f>
                    </m:oMath>
                  </m:oMathPara>
                </a14:m>
                <a:endParaRPr lang="en-US" sz="2400" dirty="0"/>
              </a:p>
            </p:txBody>
          </p:sp>
        </mc:Choice>
        <mc:Fallback xmlns="">
          <p:sp>
            <p:nvSpPr>
              <p:cNvPr id="4" name="TextBox 3">
                <a:extLst>
                  <a:ext uri="{FF2B5EF4-FFF2-40B4-BE49-F238E27FC236}">
                    <a16:creationId xmlns:a16="http://schemas.microsoft.com/office/drawing/2014/main" id="{BFE1D0B0-475B-4968-9C7B-6934550E82AC}"/>
                  </a:ext>
                </a:extLst>
              </p:cNvPr>
              <p:cNvSpPr txBox="1">
                <a:spLocks noRot="1" noChangeAspect="1" noMove="1" noResize="1" noEditPoints="1" noAdjustHandles="1" noChangeArrowheads="1" noChangeShapeType="1" noTextEdit="1"/>
              </p:cNvSpPr>
              <p:nvPr/>
            </p:nvSpPr>
            <p:spPr>
              <a:xfrm>
                <a:off x="1868556" y="1935921"/>
                <a:ext cx="4227444" cy="10530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5EF6C70-AD24-4200-B527-E417539CE189}"/>
                  </a:ext>
                </a:extLst>
              </p:cNvPr>
              <p:cNvSpPr>
                <a:spLocks noGrp="1"/>
              </p:cNvSpPr>
              <p:nvPr>
                <p:ph idx="1"/>
              </p:nvPr>
            </p:nvSpPr>
            <p:spPr>
              <a:xfrm>
                <a:off x="6639338" y="1690688"/>
                <a:ext cx="4714461" cy="4486275"/>
              </a:xfrm>
            </p:spPr>
            <p:txBody>
              <a:bodyPr>
                <a:normAutofit lnSpcReduction="10000"/>
              </a:bodyPr>
              <a:lstStyle/>
              <a:p>
                <a:pPr marL="342900" indent="-342900">
                  <a:buFont typeface="+mj-lt"/>
                  <a:buAutoNum type="arabicPeriod"/>
                </a:pPr>
                <a:endParaRPr lang="en-US" dirty="0">
                  <a:solidFill>
                    <a:schemeClr val="tx1">
                      <a:lumMod val="50000"/>
                      <a:lumOff val="50000"/>
                    </a:schemeClr>
                  </a:solidFill>
                </a:endParaRPr>
              </a:p>
              <a:p>
                <a:pPr marL="342900" indent="-342900">
                  <a:buFont typeface="+mj-lt"/>
                  <a:buAutoNum type="arabicPeriod"/>
                </a:pPr>
                <a:r>
                  <a:rPr lang="en-US" dirty="0">
                    <a:solidFill>
                      <a:schemeClr val="tx1">
                        <a:lumMod val="50000"/>
                        <a:lumOff val="50000"/>
                      </a:schemeClr>
                    </a:solidFill>
                  </a:rPr>
                  <a:t>Measure specular reflection </a:t>
                </a:r>
                <a14:m>
                  <m:oMath xmlns:m="http://schemas.openxmlformats.org/officeDocument/2006/math">
                    <m:sSub>
                      <m:sSubPr>
                        <m:ctrlPr>
                          <a:rPr lang="en-US" i="1">
                            <a:solidFill>
                              <a:schemeClr val="tx1">
                                <a:lumMod val="50000"/>
                                <a:lumOff val="50000"/>
                              </a:schemeClr>
                            </a:solidFill>
                            <a:latin typeface="Cambria Math" panose="02040503050406030204" pitchFamily="18" charset="0"/>
                          </a:rPr>
                        </m:ctrlPr>
                      </m:sSubPr>
                      <m:e>
                        <m:r>
                          <a:rPr lang="en-US" i="1">
                            <a:solidFill>
                              <a:schemeClr val="tx1">
                                <a:lumMod val="50000"/>
                                <a:lumOff val="50000"/>
                              </a:schemeClr>
                            </a:solidFill>
                            <a:latin typeface="Cambria Math" panose="02040503050406030204" pitchFamily="18" charset="0"/>
                          </a:rPr>
                          <m:t>𝐼</m:t>
                        </m:r>
                      </m:e>
                      <m:sub>
                        <m:r>
                          <a:rPr lang="en-US" i="1">
                            <a:solidFill>
                              <a:schemeClr val="tx1">
                                <a:lumMod val="50000"/>
                                <a:lumOff val="50000"/>
                              </a:schemeClr>
                            </a:solidFill>
                            <a:latin typeface="Cambria Math" panose="02040503050406030204" pitchFamily="18" charset="0"/>
                          </a:rPr>
                          <m:t>𝑚𝑒𝑎𝑠</m:t>
                        </m:r>
                      </m:sub>
                    </m:sSub>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𝑄</m:t>
                        </m:r>
                      </m:e>
                    </m:d>
                  </m:oMath>
                </a14:m>
                <a:endParaRPr lang="en-US" dirty="0"/>
              </a:p>
              <a:p>
                <a:pPr marL="342900" indent="-342900">
                  <a:buFont typeface="+mj-lt"/>
                  <a:buAutoNum type="arabicPeriod"/>
                </a:pPr>
                <a:r>
                  <a:rPr lang="en-US" dirty="0">
                    <a:solidFill>
                      <a:schemeClr val="tx1">
                        <a:lumMod val="50000"/>
                        <a:lumOff val="50000"/>
                      </a:schemeClr>
                    </a:solidFill>
                  </a:rPr>
                  <a:t>Measure background </a:t>
                </a:r>
                <a14:m>
                  <m:oMath xmlns:m="http://schemas.openxmlformats.org/officeDocument/2006/math">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𝐼</m:t>
                        </m:r>
                      </m:e>
                      <m:sub>
                        <m:r>
                          <a:rPr lang="en-US" b="0" i="1" smtClean="0">
                            <a:solidFill>
                              <a:schemeClr val="tx1">
                                <a:lumMod val="50000"/>
                                <a:lumOff val="50000"/>
                              </a:schemeClr>
                            </a:solidFill>
                            <a:latin typeface="Cambria Math" panose="02040503050406030204" pitchFamily="18" charset="0"/>
                          </a:rPr>
                          <m:t>𝑏𝑘𝑔</m:t>
                        </m:r>
                      </m:sub>
                    </m:sSub>
                    <m:d>
                      <m:dPr>
                        <m:ctrlPr>
                          <a:rPr lang="en-US" b="0" i="1" smtClean="0">
                            <a:solidFill>
                              <a:schemeClr val="tx1">
                                <a:lumMod val="50000"/>
                                <a:lumOff val="50000"/>
                              </a:schemeClr>
                            </a:solidFill>
                            <a:latin typeface="Cambria Math" panose="02040503050406030204" pitchFamily="18" charset="0"/>
                          </a:rPr>
                        </m:ctrlPr>
                      </m:dPr>
                      <m:e>
                        <m:r>
                          <a:rPr lang="en-US" b="0" i="1" smtClean="0">
                            <a:solidFill>
                              <a:schemeClr val="tx1">
                                <a:lumMod val="50000"/>
                                <a:lumOff val="50000"/>
                              </a:schemeClr>
                            </a:solidFill>
                            <a:latin typeface="Cambria Math" panose="02040503050406030204" pitchFamily="18" charset="0"/>
                          </a:rPr>
                          <m:t>𝑄</m:t>
                        </m:r>
                      </m:e>
                    </m:d>
                  </m:oMath>
                </a14:m>
                <a:endParaRPr lang="en-US" dirty="0">
                  <a:solidFill>
                    <a:schemeClr val="tx1">
                      <a:lumMod val="50000"/>
                      <a:lumOff val="50000"/>
                    </a:schemeClr>
                  </a:solidFill>
                </a:endParaRPr>
              </a:p>
              <a:p>
                <a:pPr marL="342900" indent="-342900">
                  <a:buFont typeface="+mj-lt"/>
                  <a:buAutoNum type="arabicPeriod"/>
                </a:pPr>
                <a:r>
                  <a:rPr lang="en-US" dirty="0">
                    <a:solidFill>
                      <a:schemeClr val="tx1">
                        <a:lumMod val="50000"/>
                        <a:lumOff val="50000"/>
                      </a:schemeClr>
                    </a:solidFill>
                  </a:rPr>
                  <a:t>Measure incident intensity </a:t>
                </a:r>
                <a14:m>
                  <m:oMath xmlns:m="http://schemas.openxmlformats.org/officeDocument/2006/math">
                    <m:sSub>
                      <m:sSubPr>
                        <m:ctrlPr>
                          <a:rPr lang="en-US" i="1">
                            <a:solidFill>
                              <a:schemeClr val="tx1">
                                <a:lumMod val="50000"/>
                                <a:lumOff val="50000"/>
                              </a:schemeClr>
                            </a:solidFill>
                            <a:latin typeface="Cambria Math" panose="02040503050406030204" pitchFamily="18" charset="0"/>
                          </a:rPr>
                        </m:ctrlPr>
                      </m:sSubPr>
                      <m:e>
                        <m:r>
                          <a:rPr lang="en-US" i="1">
                            <a:solidFill>
                              <a:schemeClr val="tx1">
                                <a:lumMod val="50000"/>
                                <a:lumOff val="50000"/>
                              </a:schemeClr>
                            </a:solidFill>
                            <a:latin typeface="Cambria Math" panose="02040503050406030204" pitchFamily="18" charset="0"/>
                          </a:rPr>
                          <m:t>𝐼</m:t>
                        </m:r>
                      </m:e>
                      <m:sub>
                        <m:r>
                          <a:rPr lang="en-US" i="1">
                            <a:solidFill>
                              <a:schemeClr val="tx1">
                                <a:lumMod val="50000"/>
                                <a:lumOff val="50000"/>
                              </a:schemeClr>
                            </a:solidFill>
                            <a:latin typeface="Cambria Math" panose="02040503050406030204" pitchFamily="18" charset="0"/>
                          </a:rPr>
                          <m:t>0</m:t>
                        </m:r>
                      </m:sub>
                    </m:sSub>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𝑄</m:t>
                        </m:r>
                      </m:e>
                    </m:d>
                  </m:oMath>
                </a14:m>
                <a:endParaRPr lang="en-US" dirty="0">
                  <a:solidFill>
                    <a:schemeClr val="tx1">
                      <a:lumMod val="50000"/>
                      <a:lumOff val="50000"/>
                    </a:schemeClr>
                  </a:solidFill>
                </a:endParaRPr>
              </a:p>
              <a:p>
                <a:pPr marL="342900" indent="-342900">
                  <a:buFont typeface="+mj-lt"/>
                  <a:buAutoNum type="arabicPeriod"/>
                </a:pPr>
                <a:r>
                  <a:rPr lang="en-US" dirty="0">
                    <a:solidFill>
                      <a:srgbClr val="FF0000"/>
                    </a:solidFill>
                  </a:rPr>
                  <a:t>The process of calculating </a:t>
                </a:r>
                <a14:m>
                  <m:oMath xmlns:m="http://schemas.openxmlformats.org/officeDocument/2006/math">
                    <m:r>
                      <a:rPr lang="en-US" i="1">
                        <a:solidFill>
                          <a:srgbClr val="FF0000"/>
                        </a:solidFill>
                        <a:latin typeface="Cambria Math" panose="02040503050406030204" pitchFamily="18" charset="0"/>
                      </a:rPr>
                      <m:t>𝑅</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𝑄</m:t>
                        </m:r>
                      </m:e>
                    </m:d>
                  </m:oMath>
                </a14:m>
                <a:r>
                  <a:rPr lang="en-US" dirty="0">
                    <a:solidFill>
                      <a:srgbClr val="FF0000"/>
                    </a:solidFill>
                  </a:rPr>
                  <a:t> from these measurements is called </a:t>
                </a:r>
                <a:r>
                  <a:rPr lang="en-US" i="1" dirty="0">
                    <a:solidFill>
                      <a:srgbClr val="FF0000"/>
                    </a:solidFill>
                  </a:rPr>
                  <a:t>data reduction</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mc:Choice>
        <mc:Fallback xmlns="">
          <p:sp>
            <p:nvSpPr>
              <p:cNvPr id="8" name="Content Placeholder 7">
                <a:extLst>
                  <a:ext uri="{FF2B5EF4-FFF2-40B4-BE49-F238E27FC236}">
                    <a16:creationId xmlns:a16="http://schemas.microsoft.com/office/drawing/2014/main" id="{85EF6C70-AD24-4200-B527-E417539CE189}"/>
                  </a:ext>
                </a:extLst>
              </p:cNvPr>
              <p:cNvSpPr>
                <a:spLocks noGrp="1" noRot="1" noChangeAspect="1" noMove="1" noResize="1" noEditPoints="1" noAdjustHandles="1" noChangeArrowheads="1" noChangeShapeType="1" noTextEdit="1"/>
              </p:cNvSpPr>
              <p:nvPr>
                <p:ph idx="1"/>
              </p:nvPr>
            </p:nvSpPr>
            <p:spPr>
              <a:xfrm>
                <a:off x="6639338" y="1690688"/>
                <a:ext cx="4714461" cy="4486275"/>
              </a:xfrm>
              <a:blipFill>
                <a:blip r:embed="rId5"/>
                <a:stretch>
                  <a:fillRect l="-2717" r="-3105" b="-1766"/>
                </a:stretch>
              </a:blipFill>
            </p:spPr>
            <p:txBody>
              <a:bodyPr/>
              <a:lstStyle/>
              <a:p>
                <a:r>
                  <a:rPr lang="en-US">
                    <a:noFill/>
                  </a:rPr>
                  <a:t> </a:t>
                </a:r>
              </a:p>
            </p:txBody>
          </p:sp>
        </mc:Fallback>
      </mc:AlternateContent>
    </p:spTree>
    <p:extLst>
      <p:ext uri="{BB962C8B-B14F-4D97-AF65-F5344CB8AC3E}">
        <p14:creationId xmlns:p14="http://schemas.microsoft.com/office/powerpoint/2010/main" val="257716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F1348-D2A8-4F2C-AB7D-01AD72807750}"/>
              </a:ext>
            </a:extLst>
          </p:cNvPr>
          <p:cNvPicPr>
            <a:picLocks noChangeAspect="1"/>
          </p:cNvPicPr>
          <p:nvPr/>
        </p:nvPicPr>
        <p:blipFill>
          <a:blip r:embed="rId3"/>
          <a:stretch>
            <a:fillRect/>
          </a:stretch>
        </p:blipFill>
        <p:spPr>
          <a:xfrm>
            <a:off x="358828" y="1690688"/>
            <a:ext cx="5591761" cy="4756150"/>
          </a:xfrm>
          <a:prstGeom prst="rect">
            <a:avLst/>
          </a:prstGeom>
        </p:spPr>
      </p:pic>
      <p:pic>
        <p:nvPicPr>
          <p:cNvPr id="10" name="Picture 9">
            <a:extLst>
              <a:ext uri="{FF2B5EF4-FFF2-40B4-BE49-F238E27FC236}">
                <a16:creationId xmlns:a16="http://schemas.microsoft.com/office/drawing/2014/main" id="{47F400FC-8FBC-473D-A01F-B2FA7713B13C}"/>
              </a:ext>
            </a:extLst>
          </p:cNvPr>
          <p:cNvPicPr>
            <a:picLocks noChangeAspect="1"/>
          </p:cNvPicPr>
          <p:nvPr/>
        </p:nvPicPr>
        <p:blipFill>
          <a:blip r:embed="rId4"/>
          <a:stretch>
            <a:fillRect/>
          </a:stretch>
        </p:blipFill>
        <p:spPr>
          <a:xfrm>
            <a:off x="358828" y="1690688"/>
            <a:ext cx="5591761" cy="4756150"/>
          </a:xfrm>
          <a:prstGeom prst="rect">
            <a:avLst/>
          </a:prstGeom>
        </p:spPr>
      </p:pic>
      <p:pic>
        <p:nvPicPr>
          <p:cNvPr id="11" name="Picture 10">
            <a:extLst>
              <a:ext uri="{FF2B5EF4-FFF2-40B4-BE49-F238E27FC236}">
                <a16:creationId xmlns:a16="http://schemas.microsoft.com/office/drawing/2014/main" id="{EA7B8795-3903-4C15-9B50-150AFC3EFFCA}"/>
              </a:ext>
            </a:extLst>
          </p:cNvPr>
          <p:cNvPicPr>
            <a:picLocks noChangeAspect="1"/>
          </p:cNvPicPr>
          <p:nvPr/>
        </p:nvPicPr>
        <p:blipFill>
          <a:blip r:embed="rId5"/>
          <a:stretch>
            <a:fillRect/>
          </a:stretch>
        </p:blipFill>
        <p:spPr>
          <a:xfrm>
            <a:off x="358828" y="1690688"/>
            <a:ext cx="5597016" cy="4756150"/>
          </a:xfrm>
          <a:prstGeom prst="rect">
            <a:avLst/>
          </a:prstGeom>
        </p:spPr>
      </p:pic>
      <p:pic>
        <p:nvPicPr>
          <p:cNvPr id="12" name="Picture 11">
            <a:extLst>
              <a:ext uri="{FF2B5EF4-FFF2-40B4-BE49-F238E27FC236}">
                <a16:creationId xmlns:a16="http://schemas.microsoft.com/office/drawing/2014/main" id="{34894B4D-97C3-433E-AA59-CE6BB4020A40}"/>
              </a:ext>
            </a:extLst>
          </p:cNvPr>
          <p:cNvPicPr>
            <a:picLocks noChangeAspect="1"/>
          </p:cNvPicPr>
          <p:nvPr/>
        </p:nvPicPr>
        <p:blipFill>
          <a:blip r:embed="rId6"/>
          <a:stretch>
            <a:fillRect/>
          </a:stretch>
        </p:blipFill>
        <p:spPr>
          <a:xfrm>
            <a:off x="358828" y="1690688"/>
            <a:ext cx="5597016" cy="4756150"/>
          </a:xfrm>
          <a:prstGeom prst="rect">
            <a:avLst/>
          </a:prstGeom>
        </p:spPr>
      </p:pic>
      <p:pic>
        <p:nvPicPr>
          <p:cNvPr id="16" name="Picture 15">
            <a:extLst>
              <a:ext uri="{FF2B5EF4-FFF2-40B4-BE49-F238E27FC236}">
                <a16:creationId xmlns:a16="http://schemas.microsoft.com/office/drawing/2014/main" id="{A3D25EFA-F8C2-4A19-A85A-3F747D96A456}"/>
              </a:ext>
            </a:extLst>
          </p:cNvPr>
          <p:cNvPicPr>
            <a:picLocks noChangeAspect="1"/>
          </p:cNvPicPr>
          <p:nvPr/>
        </p:nvPicPr>
        <p:blipFill>
          <a:blip r:embed="rId7"/>
          <a:stretch>
            <a:fillRect/>
          </a:stretch>
        </p:blipFill>
        <p:spPr>
          <a:xfrm>
            <a:off x="358828" y="1690688"/>
            <a:ext cx="5597016" cy="4756150"/>
          </a:xfrm>
          <a:prstGeom prst="rect">
            <a:avLst/>
          </a:prstGeom>
        </p:spPr>
      </p:pic>
      <p:sp>
        <p:nvSpPr>
          <p:cNvPr id="2" name="Title 1">
            <a:extLst>
              <a:ext uri="{FF2B5EF4-FFF2-40B4-BE49-F238E27FC236}">
                <a16:creationId xmlns:a16="http://schemas.microsoft.com/office/drawing/2014/main" id="{9C215464-1C3C-45BF-AC69-FC8A32F18967}"/>
              </a:ext>
            </a:extLst>
          </p:cNvPr>
          <p:cNvSpPr>
            <a:spLocks noGrp="1"/>
          </p:cNvSpPr>
          <p:nvPr>
            <p:ph type="title"/>
          </p:nvPr>
        </p:nvSpPr>
        <p:spPr/>
        <p:txBody>
          <a:bodyPr/>
          <a:lstStyle/>
          <a:p>
            <a:r>
              <a:rPr lang="en-US" dirty="0"/>
              <a:t>Elements of a reflectivity curve</a:t>
            </a:r>
          </a:p>
        </p:txBody>
      </p:sp>
      <p:sp>
        <p:nvSpPr>
          <p:cNvPr id="3" name="Content Placeholder 2">
            <a:extLst>
              <a:ext uri="{FF2B5EF4-FFF2-40B4-BE49-F238E27FC236}">
                <a16:creationId xmlns:a16="http://schemas.microsoft.com/office/drawing/2014/main" id="{8133E996-12D3-47CD-8256-3AFA7FB45D3C}"/>
              </a:ext>
            </a:extLst>
          </p:cNvPr>
          <p:cNvSpPr>
            <a:spLocks noGrp="1"/>
          </p:cNvSpPr>
          <p:nvPr>
            <p:ph idx="1"/>
          </p:nvPr>
        </p:nvSpPr>
        <p:spPr>
          <a:xfrm>
            <a:off x="5955844" y="2290353"/>
            <a:ext cx="5712282" cy="3886609"/>
          </a:xfrm>
        </p:spPr>
        <p:txBody>
          <a:bodyPr/>
          <a:lstStyle/>
          <a:p>
            <a:pPr marL="0" indent="0" algn="ctr">
              <a:buNone/>
            </a:pPr>
            <a:r>
              <a:rPr lang="en-US" dirty="0"/>
              <a:t>oscillation period </a:t>
            </a:r>
            <a:r>
              <a:rPr lang="en-US" dirty="0">
                <a:sym typeface="Wingdings" panose="05000000000000000000" pitchFamily="2" charset="2"/>
              </a:rPr>
              <a:t> film thickness</a:t>
            </a:r>
          </a:p>
          <a:p>
            <a:pPr marL="0" indent="0" algn="ctr">
              <a:buNone/>
            </a:pPr>
            <a:endParaRPr lang="en-US" dirty="0">
              <a:sym typeface="Wingdings" panose="05000000000000000000" pitchFamily="2" charset="2"/>
            </a:endParaRPr>
          </a:p>
          <a:p>
            <a:pPr marL="0" indent="0" algn="ctr">
              <a:buNone/>
            </a:pPr>
            <a:r>
              <a:rPr lang="en-US" dirty="0">
                <a:solidFill>
                  <a:srgbClr val="FF0000"/>
                </a:solidFill>
                <a:sym typeface="Wingdings" panose="05000000000000000000" pitchFamily="2" charset="2"/>
              </a:rPr>
              <a:t>maximum Q  real space resolution</a:t>
            </a:r>
          </a:p>
          <a:p>
            <a:pPr marL="0" indent="0" algn="ctr">
              <a:buNone/>
            </a:pPr>
            <a:endParaRPr lang="en-US" dirty="0">
              <a:solidFill>
                <a:srgbClr val="FF0000"/>
              </a:solidFill>
              <a:sym typeface="Wingdings" panose="05000000000000000000" pitchFamily="2" charset="2"/>
            </a:endParaRPr>
          </a:p>
          <a:p>
            <a:pPr marL="0" indent="0" algn="ctr">
              <a:buNone/>
            </a:pPr>
            <a:r>
              <a:rPr lang="en-US" dirty="0">
                <a:solidFill>
                  <a:srgbClr val="00B050"/>
                </a:solidFill>
                <a:sym typeface="Wingdings" panose="05000000000000000000" pitchFamily="2" charset="2"/>
              </a:rPr>
              <a:t>Scattering background  max Q</a:t>
            </a:r>
            <a:endParaRPr lang="en-US" baseline="-25000" dirty="0">
              <a:solidFill>
                <a:srgbClr val="00B050"/>
              </a:solidFill>
              <a:sym typeface="Wingdings" panose="05000000000000000000" pitchFamily="2" charset="2"/>
            </a:endParaRPr>
          </a:p>
          <a:p>
            <a:pPr marL="0" indent="0" algn="ctr">
              <a:buNone/>
            </a:pPr>
            <a:endParaRPr lang="en-US" baseline="-25000" dirty="0">
              <a:solidFill>
                <a:srgbClr val="00B050"/>
              </a:solidFill>
              <a:sym typeface="Wingdings" panose="05000000000000000000" pitchFamily="2" charset="2"/>
            </a:endParaRPr>
          </a:p>
          <a:p>
            <a:pPr marL="0" indent="0" algn="ctr">
              <a:buNone/>
            </a:pPr>
            <a:r>
              <a:rPr lang="en-US" dirty="0">
                <a:solidFill>
                  <a:srgbClr val="0070C0"/>
                </a:solidFill>
                <a:sym typeface="Wingdings" panose="05000000000000000000" pitchFamily="2" charset="2"/>
              </a:rPr>
              <a:t>Statistics  parameter uncertainty</a:t>
            </a:r>
            <a:endParaRPr lang="en-US" dirty="0">
              <a:solidFill>
                <a:srgbClr val="0070C0"/>
              </a:solidFill>
            </a:endParaRPr>
          </a:p>
        </p:txBody>
      </p:sp>
    </p:spTree>
    <p:extLst>
      <p:ext uri="{BB962C8B-B14F-4D97-AF65-F5344CB8AC3E}">
        <p14:creationId xmlns:p14="http://schemas.microsoft.com/office/powerpoint/2010/main" val="26075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E35-C664-C4C8-C286-0FFC96A9E0AC}"/>
              </a:ext>
            </a:extLst>
          </p:cNvPr>
          <p:cNvSpPr>
            <a:spLocks noGrp="1"/>
          </p:cNvSpPr>
          <p:nvPr>
            <p:ph type="ctrTitle"/>
          </p:nvPr>
        </p:nvSpPr>
        <p:spPr/>
        <p:txBody>
          <a:bodyPr/>
          <a:lstStyle/>
          <a:p>
            <a:r>
              <a:rPr lang="en-US" dirty="0"/>
              <a:t>Modeling</a:t>
            </a:r>
          </a:p>
        </p:txBody>
      </p:sp>
      <p:sp>
        <p:nvSpPr>
          <p:cNvPr id="3" name="Subtitle 2">
            <a:extLst>
              <a:ext uri="{FF2B5EF4-FFF2-40B4-BE49-F238E27FC236}">
                <a16:creationId xmlns:a16="http://schemas.microsoft.com/office/drawing/2014/main" id="{E0448F4B-36F6-6DE4-8BFB-84F502978F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8904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5A73-B14F-90B4-1448-8FD70947C66A}"/>
              </a:ext>
            </a:extLst>
          </p:cNvPr>
          <p:cNvSpPr>
            <a:spLocks noGrp="1"/>
          </p:cNvSpPr>
          <p:nvPr>
            <p:ph type="title"/>
          </p:nvPr>
        </p:nvSpPr>
        <p:spPr/>
        <p:txBody>
          <a:bodyPr/>
          <a:lstStyle/>
          <a:p>
            <a:r>
              <a:rPr lang="en-US" dirty="0"/>
              <a:t>Slab models (Refl1D Model Builder)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350A15-73E1-3FB4-143E-8F0F2DE3233E}"/>
                  </a:ext>
                </a:extLst>
              </p:cNvPr>
              <p:cNvSpPr>
                <a:spLocks noGrp="1"/>
              </p:cNvSpPr>
              <p:nvPr>
                <p:ph idx="1"/>
              </p:nvPr>
            </p:nvSpPr>
            <p:spPr>
              <a:xfrm>
                <a:off x="838200" y="1825625"/>
                <a:ext cx="10515600" cy="4351338"/>
              </a:xfrm>
            </p:spPr>
            <p:txBody>
              <a:bodyPr/>
              <a:lstStyle/>
              <a:p>
                <a:pPr marL="0" indent="0">
                  <a:buNone/>
                </a:pPr>
                <a:r>
                  <a:rPr lang="en-US" dirty="0"/>
                  <a:t>In-plane homogeneity: each slab has a uniform SLD (</a:t>
                </a:r>
                <a14:m>
                  <m:oMath xmlns:m="http://schemas.openxmlformats.org/officeDocument/2006/math">
                    <m:r>
                      <a:rPr lang="en-US" b="0" i="1" smtClean="0">
                        <a:latin typeface="Cambria Math" panose="02040503050406030204" pitchFamily="18" charset="0"/>
                      </a:rPr>
                      <m:t>𝜌</m:t>
                    </m:r>
                  </m:oMath>
                </a14:m>
                <a:r>
                  <a:rPr lang="en-US" dirty="0"/>
                  <a:t>), a thickness, and an interfacial roughness with the next slab</a:t>
                </a:r>
              </a:p>
            </p:txBody>
          </p:sp>
        </mc:Choice>
        <mc:Fallback xmlns="">
          <p:sp>
            <p:nvSpPr>
              <p:cNvPr id="3" name="Content Placeholder 2">
                <a:extLst>
                  <a:ext uri="{FF2B5EF4-FFF2-40B4-BE49-F238E27FC236}">
                    <a16:creationId xmlns:a16="http://schemas.microsoft.com/office/drawing/2014/main" id="{68350A15-73E1-3FB4-143E-8F0F2DE3233E}"/>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217" t="-22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134978CC-FB73-9428-5D96-CC0B2405B5DC}"/>
              </a:ext>
            </a:extLst>
          </p:cNvPr>
          <p:cNvSpPr/>
          <p:nvPr/>
        </p:nvSpPr>
        <p:spPr>
          <a:xfrm>
            <a:off x="4249782" y="3050177"/>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8B17F9-2E5C-C4A6-46CE-ED97962CA381}"/>
              </a:ext>
            </a:extLst>
          </p:cNvPr>
          <p:cNvSpPr/>
          <p:nvPr/>
        </p:nvSpPr>
        <p:spPr>
          <a:xfrm>
            <a:off x="5286101" y="3050177"/>
            <a:ext cx="521345" cy="25787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FE7DFC-440D-4C5F-BCC4-7840E9B13CE7}"/>
              </a:ext>
            </a:extLst>
          </p:cNvPr>
          <p:cNvSpPr/>
          <p:nvPr/>
        </p:nvSpPr>
        <p:spPr>
          <a:xfrm>
            <a:off x="5529453" y="3050177"/>
            <a:ext cx="643754"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9B6176-B319-671A-B6BF-80271265ECD9}"/>
              </a:ext>
            </a:extLst>
          </p:cNvPr>
          <p:cNvSpPr/>
          <p:nvPr/>
        </p:nvSpPr>
        <p:spPr>
          <a:xfrm>
            <a:off x="6017621" y="3050177"/>
            <a:ext cx="1663339" cy="25787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FADA4D-3079-7CDB-38AD-995BB99A4BC6}"/>
              </a:ext>
            </a:extLst>
          </p:cNvPr>
          <p:cNvSpPr txBox="1"/>
          <p:nvPr/>
        </p:nvSpPr>
        <p:spPr>
          <a:xfrm>
            <a:off x="3945500" y="2703512"/>
            <a:ext cx="1601273" cy="307777"/>
          </a:xfrm>
          <a:prstGeom prst="rect">
            <a:avLst/>
          </a:prstGeom>
          <a:noFill/>
        </p:spPr>
        <p:txBody>
          <a:bodyPr wrap="square" rtlCol="0">
            <a:spAutoFit/>
          </a:bodyPr>
          <a:lstStyle/>
          <a:p>
            <a:pPr algn="ctr"/>
            <a:r>
              <a:rPr lang="en-US" sz="1400" dirty="0"/>
              <a:t>substrate</a:t>
            </a:r>
          </a:p>
        </p:txBody>
      </p:sp>
      <p:sp>
        <p:nvSpPr>
          <p:cNvPr id="11" name="TextBox 10">
            <a:extLst>
              <a:ext uri="{FF2B5EF4-FFF2-40B4-BE49-F238E27FC236}">
                <a16:creationId xmlns:a16="http://schemas.microsoft.com/office/drawing/2014/main" id="{E83D5627-5D3A-B414-907B-CF63B202671F}"/>
              </a:ext>
            </a:extLst>
          </p:cNvPr>
          <p:cNvSpPr txBox="1"/>
          <p:nvPr/>
        </p:nvSpPr>
        <p:spPr>
          <a:xfrm>
            <a:off x="4851224" y="2703512"/>
            <a:ext cx="1601273" cy="307777"/>
          </a:xfrm>
          <a:prstGeom prst="rect">
            <a:avLst/>
          </a:prstGeom>
          <a:noFill/>
        </p:spPr>
        <p:txBody>
          <a:bodyPr wrap="square" rtlCol="0">
            <a:spAutoFit/>
          </a:bodyPr>
          <a:lstStyle/>
          <a:p>
            <a:pPr algn="ctr"/>
            <a:r>
              <a:rPr lang="en-US" sz="1400" dirty="0"/>
              <a:t>“slabs”</a:t>
            </a:r>
          </a:p>
        </p:txBody>
      </p:sp>
      <p:sp>
        <p:nvSpPr>
          <p:cNvPr id="12" name="TextBox 11">
            <a:extLst>
              <a:ext uri="{FF2B5EF4-FFF2-40B4-BE49-F238E27FC236}">
                <a16:creationId xmlns:a16="http://schemas.microsoft.com/office/drawing/2014/main" id="{D9B69234-176F-4198-C6D7-F394832ABFCE}"/>
              </a:ext>
            </a:extLst>
          </p:cNvPr>
          <p:cNvSpPr txBox="1"/>
          <p:nvPr/>
        </p:nvSpPr>
        <p:spPr>
          <a:xfrm>
            <a:off x="6061165" y="2703512"/>
            <a:ext cx="1601273" cy="307777"/>
          </a:xfrm>
          <a:prstGeom prst="rect">
            <a:avLst/>
          </a:prstGeom>
          <a:noFill/>
        </p:spPr>
        <p:txBody>
          <a:bodyPr wrap="square" rtlCol="0">
            <a:spAutoFit/>
          </a:bodyPr>
          <a:lstStyle/>
          <a:p>
            <a:pPr algn="ctr"/>
            <a:r>
              <a:rPr lang="en-US" sz="1400" dirty="0"/>
              <a:t>medium</a:t>
            </a:r>
          </a:p>
        </p:txBody>
      </p:sp>
      <p:sp>
        <p:nvSpPr>
          <p:cNvPr id="13" name="TextBox 12">
            <a:extLst>
              <a:ext uri="{FF2B5EF4-FFF2-40B4-BE49-F238E27FC236}">
                <a16:creationId xmlns:a16="http://schemas.microsoft.com/office/drawing/2014/main" id="{4EB35133-553F-5C24-4D56-2BDC4AE9663E}"/>
              </a:ext>
            </a:extLst>
          </p:cNvPr>
          <p:cNvSpPr txBox="1"/>
          <p:nvPr/>
        </p:nvSpPr>
        <p:spPr>
          <a:xfrm>
            <a:off x="6061165" y="4185686"/>
            <a:ext cx="1601273" cy="307777"/>
          </a:xfrm>
          <a:prstGeom prst="rect">
            <a:avLst/>
          </a:prstGeom>
          <a:noFill/>
        </p:spPr>
        <p:txBody>
          <a:bodyPr wrap="square" rtlCol="0">
            <a:spAutoFit/>
          </a:bodyPr>
          <a:lstStyle/>
          <a:p>
            <a:pPr algn="ctr"/>
            <a:r>
              <a:rPr lang="en-US" sz="1400" dirty="0"/>
              <a:t>air, vacuum, buffer</a:t>
            </a:r>
          </a:p>
        </p:txBody>
      </p:sp>
      <p:sp>
        <p:nvSpPr>
          <p:cNvPr id="14" name="TextBox 13">
            <a:extLst>
              <a:ext uri="{FF2B5EF4-FFF2-40B4-BE49-F238E27FC236}">
                <a16:creationId xmlns:a16="http://schemas.microsoft.com/office/drawing/2014/main" id="{3A22EE6F-E942-89A1-1BCA-6D5B0F52C50F}"/>
              </a:ext>
            </a:extLst>
          </p:cNvPr>
          <p:cNvSpPr txBox="1"/>
          <p:nvPr/>
        </p:nvSpPr>
        <p:spPr>
          <a:xfrm>
            <a:off x="4257937" y="4070906"/>
            <a:ext cx="1061340" cy="523220"/>
          </a:xfrm>
          <a:prstGeom prst="rect">
            <a:avLst/>
          </a:prstGeom>
          <a:noFill/>
        </p:spPr>
        <p:txBody>
          <a:bodyPr wrap="square" rtlCol="0">
            <a:spAutoFit/>
          </a:bodyPr>
          <a:lstStyle/>
          <a:p>
            <a:pPr algn="ctr"/>
            <a:r>
              <a:rPr lang="en-US" sz="1400" dirty="0"/>
              <a:t>silicon, sapphire</a:t>
            </a:r>
          </a:p>
        </p:txBody>
      </p:sp>
    </p:spTree>
    <p:extLst>
      <p:ext uri="{BB962C8B-B14F-4D97-AF65-F5344CB8AC3E}">
        <p14:creationId xmlns:p14="http://schemas.microsoft.com/office/powerpoint/2010/main" val="122062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F23F-651F-6FAD-6AB3-59B820E7191A}"/>
              </a:ext>
            </a:extLst>
          </p:cNvPr>
          <p:cNvSpPr>
            <a:spLocks noGrp="1"/>
          </p:cNvSpPr>
          <p:nvPr>
            <p:ph type="title"/>
          </p:nvPr>
        </p:nvSpPr>
        <p:spPr/>
        <p:txBody>
          <a:bodyPr/>
          <a:lstStyle/>
          <a:p>
            <a:r>
              <a:rPr lang="en-US" dirty="0"/>
              <a:t>Why are floating bilayers useful?</a:t>
            </a:r>
          </a:p>
        </p:txBody>
      </p:sp>
      <p:pic>
        <p:nvPicPr>
          <p:cNvPr id="5" name="Picture 4" descr="Chart, histogram&#10;&#10;Description automatically generated">
            <a:extLst>
              <a:ext uri="{FF2B5EF4-FFF2-40B4-BE49-F238E27FC236}">
                <a16:creationId xmlns:a16="http://schemas.microsoft.com/office/drawing/2014/main" id="{644BF567-4223-06D9-DDE1-E22FAABDB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37" y="2061660"/>
            <a:ext cx="5832653" cy="4160520"/>
          </a:xfrm>
          <a:prstGeom prst="rect">
            <a:avLst/>
          </a:prstGeom>
        </p:spPr>
      </p:pic>
      <p:sp>
        <p:nvSpPr>
          <p:cNvPr id="7" name="TextBox 6">
            <a:extLst>
              <a:ext uri="{FF2B5EF4-FFF2-40B4-BE49-F238E27FC236}">
                <a16:creationId xmlns:a16="http://schemas.microsoft.com/office/drawing/2014/main" id="{8B06A07C-8459-D20D-4A95-D9CB3D51DA29}"/>
              </a:ext>
            </a:extLst>
          </p:cNvPr>
          <p:cNvSpPr txBox="1"/>
          <p:nvPr/>
        </p:nvSpPr>
        <p:spPr>
          <a:xfrm>
            <a:off x="841367" y="1652913"/>
            <a:ext cx="6096000" cy="369332"/>
          </a:xfrm>
          <a:prstGeom prst="rect">
            <a:avLst/>
          </a:prstGeom>
          <a:noFill/>
        </p:spPr>
        <p:txBody>
          <a:bodyPr wrap="square">
            <a:spAutoFit/>
          </a:bodyPr>
          <a:lstStyle/>
          <a:p>
            <a:pPr algn="ctr"/>
            <a:r>
              <a:rPr lang="en-US" sz="1800" dirty="0">
                <a:solidFill>
                  <a:schemeClr val="accent5">
                    <a:lumMod val="75000"/>
                  </a:schemeClr>
                </a:solidFill>
              </a:rPr>
              <a:t>Therapeutically relevant µM peptide concentrations</a:t>
            </a:r>
          </a:p>
        </p:txBody>
      </p:sp>
      <p:grpSp>
        <p:nvGrpSpPr>
          <p:cNvPr id="8" name="Group 7">
            <a:extLst>
              <a:ext uri="{FF2B5EF4-FFF2-40B4-BE49-F238E27FC236}">
                <a16:creationId xmlns:a16="http://schemas.microsoft.com/office/drawing/2014/main" id="{52901206-C175-E94F-3FDA-6FACC25A1F2F}"/>
              </a:ext>
            </a:extLst>
          </p:cNvPr>
          <p:cNvGrpSpPr/>
          <p:nvPr/>
        </p:nvGrpSpPr>
        <p:grpSpPr>
          <a:xfrm>
            <a:off x="3337644" y="5485302"/>
            <a:ext cx="4529449" cy="693321"/>
            <a:chOff x="7496175" y="5660231"/>
            <a:chExt cx="4529449" cy="693321"/>
          </a:xfrm>
        </p:grpSpPr>
        <p:sp>
          <p:nvSpPr>
            <p:cNvPr id="9" name="TextBox 8">
              <a:extLst>
                <a:ext uri="{FF2B5EF4-FFF2-40B4-BE49-F238E27FC236}">
                  <a16:creationId xmlns:a16="http://schemas.microsoft.com/office/drawing/2014/main" id="{7637426D-DD76-6920-2467-B8667942F8E5}"/>
                </a:ext>
              </a:extLst>
            </p:cNvPr>
            <p:cNvSpPr txBox="1"/>
            <p:nvPr/>
          </p:nvSpPr>
          <p:spPr>
            <a:xfrm>
              <a:off x="9696986" y="5707221"/>
              <a:ext cx="232863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Membrane integrity (water content)</a:t>
              </a:r>
            </a:p>
          </p:txBody>
        </p:sp>
        <p:cxnSp>
          <p:nvCxnSpPr>
            <p:cNvPr id="10" name="Straight Arrow Connector 9">
              <a:extLst>
                <a:ext uri="{FF2B5EF4-FFF2-40B4-BE49-F238E27FC236}">
                  <a16:creationId xmlns:a16="http://schemas.microsoft.com/office/drawing/2014/main" id="{1A508BDE-ECD4-2896-49A7-B27C51266ECC}"/>
                </a:ext>
              </a:extLst>
            </p:cNvPr>
            <p:cNvCxnSpPr>
              <a:cxnSpLocks/>
              <a:stCxn id="9" idx="1"/>
            </p:cNvCxnSpPr>
            <p:nvPr/>
          </p:nvCxnSpPr>
          <p:spPr>
            <a:xfrm flipH="1" flipV="1">
              <a:off x="7496175" y="5660231"/>
              <a:ext cx="2200811" cy="37015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11" name="Group 10">
            <a:extLst>
              <a:ext uri="{FF2B5EF4-FFF2-40B4-BE49-F238E27FC236}">
                <a16:creationId xmlns:a16="http://schemas.microsoft.com/office/drawing/2014/main" id="{64DDC8A2-E1A8-B25A-99F6-15F2D67A2946}"/>
              </a:ext>
            </a:extLst>
          </p:cNvPr>
          <p:cNvGrpSpPr/>
          <p:nvPr/>
        </p:nvGrpSpPr>
        <p:grpSpPr>
          <a:xfrm>
            <a:off x="4029665" y="4022958"/>
            <a:ext cx="3879979" cy="811764"/>
            <a:chOff x="8035796" y="4045487"/>
            <a:chExt cx="3879979" cy="811764"/>
          </a:xfrm>
        </p:grpSpPr>
        <p:sp>
          <p:nvSpPr>
            <p:cNvPr id="12" name="TextBox 11">
              <a:extLst>
                <a:ext uri="{FF2B5EF4-FFF2-40B4-BE49-F238E27FC236}">
                  <a16:creationId xmlns:a16="http://schemas.microsoft.com/office/drawing/2014/main" id="{2498D72B-7164-F3A3-4A3E-A1456F67B306}"/>
                </a:ext>
              </a:extLst>
            </p:cNvPr>
            <p:cNvSpPr txBox="1"/>
            <p:nvPr/>
          </p:nvSpPr>
          <p:spPr>
            <a:xfrm>
              <a:off x="9886951" y="4045487"/>
              <a:ext cx="20288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Surface peptide</a:t>
              </a:r>
            </a:p>
          </p:txBody>
        </p:sp>
        <p:cxnSp>
          <p:nvCxnSpPr>
            <p:cNvPr id="13" name="Straight Arrow Connector 12">
              <a:extLst>
                <a:ext uri="{FF2B5EF4-FFF2-40B4-BE49-F238E27FC236}">
                  <a16:creationId xmlns:a16="http://schemas.microsoft.com/office/drawing/2014/main" id="{F3E8A883-0918-98AE-1BBA-5D4270A8BBA6}"/>
                </a:ext>
              </a:extLst>
            </p:cNvPr>
            <p:cNvCxnSpPr>
              <a:stCxn id="12" idx="1"/>
            </p:cNvCxnSpPr>
            <p:nvPr/>
          </p:nvCxnSpPr>
          <p:spPr>
            <a:xfrm flipH="1">
              <a:off x="8035796" y="4230153"/>
              <a:ext cx="1851155" cy="627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14" name="Group 13">
            <a:extLst>
              <a:ext uri="{FF2B5EF4-FFF2-40B4-BE49-F238E27FC236}">
                <a16:creationId xmlns:a16="http://schemas.microsoft.com/office/drawing/2014/main" id="{79832E07-96C6-FB18-11B7-31572373AD7D}"/>
              </a:ext>
            </a:extLst>
          </p:cNvPr>
          <p:cNvGrpSpPr/>
          <p:nvPr/>
        </p:nvGrpSpPr>
        <p:grpSpPr>
          <a:xfrm>
            <a:off x="3337643" y="4719229"/>
            <a:ext cx="4124326" cy="369332"/>
            <a:chOff x="7536232" y="3183477"/>
            <a:chExt cx="4124326" cy="369332"/>
          </a:xfrm>
        </p:grpSpPr>
        <p:sp>
          <p:nvSpPr>
            <p:cNvPr id="15" name="TextBox 14">
              <a:extLst>
                <a:ext uri="{FF2B5EF4-FFF2-40B4-BE49-F238E27FC236}">
                  <a16:creationId xmlns:a16="http://schemas.microsoft.com/office/drawing/2014/main" id="{14B3B807-21BC-7272-289E-D9ECADB80295}"/>
                </a:ext>
              </a:extLst>
            </p:cNvPr>
            <p:cNvSpPr txBox="1"/>
            <p:nvPr/>
          </p:nvSpPr>
          <p:spPr>
            <a:xfrm>
              <a:off x="9631734" y="3183477"/>
              <a:ext cx="20288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Embedded peptide</a:t>
              </a:r>
            </a:p>
          </p:txBody>
        </p:sp>
        <p:cxnSp>
          <p:nvCxnSpPr>
            <p:cNvPr id="16" name="Straight Arrow Connector 15">
              <a:extLst>
                <a:ext uri="{FF2B5EF4-FFF2-40B4-BE49-F238E27FC236}">
                  <a16:creationId xmlns:a16="http://schemas.microsoft.com/office/drawing/2014/main" id="{78D5A8C8-B18B-F3FF-1175-A03FF3F0AACD}"/>
                </a:ext>
              </a:extLst>
            </p:cNvPr>
            <p:cNvCxnSpPr>
              <a:cxnSpLocks/>
              <a:stCxn id="15" idx="1"/>
            </p:cNvCxnSpPr>
            <p:nvPr/>
          </p:nvCxnSpPr>
          <p:spPr>
            <a:xfrm flipH="1">
              <a:off x="7536232" y="3368143"/>
              <a:ext cx="2095502" cy="1295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17" name="Group 16">
            <a:extLst>
              <a:ext uri="{FF2B5EF4-FFF2-40B4-BE49-F238E27FC236}">
                <a16:creationId xmlns:a16="http://schemas.microsoft.com/office/drawing/2014/main" id="{75008697-6D0A-9381-B26A-EC24E715DCCA}"/>
              </a:ext>
            </a:extLst>
          </p:cNvPr>
          <p:cNvGrpSpPr/>
          <p:nvPr/>
        </p:nvGrpSpPr>
        <p:grpSpPr>
          <a:xfrm>
            <a:off x="316765" y="4903895"/>
            <a:ext cx="2594492" cy="1502951"/>
            <a:chOff x="4170496" y="4774024"/>
            <a:chExt cx="2594492" cy="1502951"/>
          </a:xfrm>
        </p:grpSpPr>
        <p:sp>
          <p:nvSpPr>
            <p:cNvPr id="18" name="TextBox 17">
              <a:extLst>
                <a:ext uri="{FF2B5EF4-FFF2-40B4-BE49-F238E27FC236}">
                  <a16:creationId xmlns:a16="http://schemas.microsoft.com/office/drawing/2014/main" id="{16E79379-6818-F82D-353E-19B4283087F7}"/>
                </a:ext>
              </a:extLst>
            </p:cNvPr>
            <p:cNvSpPr txBox="1"/>
            <p:nvPr/>
          </p:nvSpPr>
          <p:spPr>
            <a:xfrm>
              <a:off x="4170496" y="5907643"/>
              <a:ext cx="22499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Translocated peptide</a:t>
              </a:r>
            </a:p>
          </p:txBody>
        </p:sp>
        <p:cxnSp>
          <p:nvCxnSpPr>
            <p:cNvPr id="19" name="Straight Arrow Connector 18">
              <a:extLst>
                <a:ext uri="{FF2B5EF4-FFF2-40B4-BE49-F238E27FC236}">
                  <a16:creationId xmlns:a16="http://schemas.microsoft.com/office/drawing/2014/main" id="{7635BD62-0D1C-0947-CFC5-D7DB06C1565D}"/>
                </a:ext>
              </a:extLst>
            </p:cNvPr>
            <p:cNvCxnSpPr>
              <a:cxnSpLocks/>
              <a:stCxn id="18" idx="3"/>
            </p:cNvCxnSpPr>
            <p:nvPr/>
          </p:nvCxnSpPr>
          <p:spPr>
            <a:xfrm flipV="1">
              <a:off x="6420436" y="4774024"/>
              <a:ext cx="344552" cy="1318285"/>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cxnSp>
        <p:nvCxnSpPr>
          <p:cNvPr id="20" name="Straight Connector 19">
            <a:extLst>
              <a:ext uri="{FF2B5EF4-FFF2-40B4-BE49-F238E27FC236}">
                <a16:creationId xmlns:a16="http://schemas.microsoft.com/office/drawing/2014/main" id="{A399394D-4551-C31F-DBEB-EF8FFB7BCD31}"/>
              </a:ext>
            </a:extLst>
          </p:cNvPr>
          <p:cNvCxnSpPr/>
          <p:nvPr/>
        </p:nvCxnSpPr>
        <p:spPr>
          <a:xfrm flipV="1">
            <a:off x="2738981" y="2596263"/>
            <a:ext cx="0" cy="23076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9CA35D-DEFE-09EE-278B-146F339B0182}"/>
              </a:ext>
            </a:extLst>
          </p:cNvPr>
          <p:cNvCxnSpPr/>
          <p:nvPr/>
        </p:nvCxnSpPr>
        <p:spPr>
          <a:xfrm flipV="1">
            <a:off x="3856462" y="2596263"/>
            <a:ext cx="0" cy="23076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054931E-1E7D-F941-0E90-8B45F3DA223F}"/>
              </a:ext>
            </a:extLst>
          </p:cNvPr>
          <p:cNvGrpSpPr/>
          <p:nvPr/>
        </p:nvGrpSpPr>
        <p:grpSpPr>
          <a:xfrm>
            <a:off x="2184966" y="3408018"/>
            <a:ext cx="2249940" cy="517512"/>
            <a:chOff x="4189335" y="5763056"/>
            <a:chExt cx="2249940" cy="517512"/>
          </a:xfrm>
        </p:grpSpPr>
        <p:sp>
          <p:nvSpPr>
            <p:cNvPr id="23" name="TextBox 22">
              <a:extLst>
                <a:ext uri="{FF2B5EF4-FFF2-40B4-BE49-F238E27FC236}">
                  <a16:creationId xmlns:a16="http://schemas.microsoft.com/office/drawing/2014/main" id="{2323817C-1CFD-679E-CF72-C4AD795EE755}"/>
                </a:ext>
              </a:extLst>
            </p:cNvPr>
            <p:cNvSpPr txBox="1"/>
            <p:nvPr/>
          </p:nvSpPr>
          <p:spPr>
            <a:xfrm>
              <a:off x="4189335" y="5763056"/>
              <a:ext cx="22499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Membrane thickness</a:t>
              </a:r>
            </a:p>
          </p:txBody>
        </p:sp>
        <p:cxnSp>
          <p:nvCxnSpPr>
            <p:cNvPr id="24" name="Straight Arrow Connector 23">
              <a:extLst>
                <a:ext uri="{FF2B5EF4-FFF2-40B4-BE49-F238E27FC236}">
                  <a16:creationId xmlns:a16="http://schemas.microsoft.com/office/drawing/2014/main" id="{A8F7ED8C-2C1C-E04B-0906-DD43140BCD4A}"/>
                </a:ext>
              </a:extLst>
            </p:cNvPr>
            <p:cNvCxnSpPr>
              <a:cxnSpLocks/>
            </p:cNvCxnSpPr>
            <p:nvPr/>
          </p:nvCxnSpPr>
          <p:spPr>
            <a:xfrm>
              <a:off x="4757085" y="6280568"/>
              <a:ext cx="1095967" cy="0"/>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grpSp>
      <p:sp>
        <p:nvSpPr>
          <p:cNvPr id="25" name="Content Placeholder 6">
            <a:extLst>
              <a:ext uri="{FF2B5EF4-FFF2-40B4-BE49-F238E27FC236}">
                <a16:creationId xmlns:a16="http://schemas.microsoft.com/office/drawing/2014/main" id="{FB630105-945B-2A40-F47F-101104120231}"/>
              </a:ext>
            </a:extLst>
          </p:cNvPr>
          <p:cNvSpPr txBox="1">
            <a:spLocks/>
          </p:cNvSpPr>
          <p:nvPr/>
        </p:nvSpPr>
        <p:spPr>
          <a:xfrm>
            <a:off x="8054847" y="1868084"/>
            <a:ext cx="3628848" cy="4354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do we distinguish surface association from membrane association?</a:t>
            </a:r>
          </a:p>
          <a:p>
            <a:endParaRPr lang="en-US" dirty="0"/>
          </a:p>
          <a:p>
            <a:r>
              <a:rPr lang="en-US" dirty="0"/>
              <a:t>What about large proteins that stick out of the membrane?</a:t>
            </a:r>
          </a:p>
        </p:txBody>
      </p:sp>
    </p:spTree>
    <p:extLst>
      <p:ext uri="{BB962C8B-B14F-4D97-AF65-F5344CB8AC3E}">
        <p14:creationId xmlns:p14="http://schemas.microsoft.com/office/powerpoint/2010/main" val="24776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5A73-B14F-90B4-1448-8FD70947C66A}"/>
              </a:ext>
            </a:extLst>
          </p:cNvPr>
          <p:cNvSpPr>
            <a:spLocks noGrp="1"/>
          </p:cNvSpPr>
          <p:nvPr>
            <p:ph type="title"/>
          </p:nvPr>
        </p:nvSpPr>
        <p:spPr/>
        <p:txBody>
          <a:bodyPr/>
          <a:lstStyle/>
          <a:p>
            <a:r>
              <a:rPr lang="en-US" dirty="0"/>
              <a:t>Volume fraction slabs (Refl1D scripts)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350A15-73E1-3FB4-143E-8F0F2DE3233E}"/>
                  </a:ext>
                </a:extLst>
              </p:cNvPr>
              <p:cNvSpPr>
                <a:spLocks noGrp="1"/>
              </p:cNvSpPr>
              <p:nvPr>
                <p:ph idx="1"/>
              </p:nvPr>
            </p:nvSpPr>
            <p:spPr>
              <a:xfrm>
                <a:off x="838200" y="1825625"/>
                <a:ext cx="10515600" cy="4351338"/>
              </a:xfrm>
            </p:spPr>
            <p:txBody>
              <a:bodyPr/>
              <a:lstStyle/>
              <a:p>
                <a:pPr marL="0" indent="0">
                  <a:buNone/>
                </a:pPr>
                <a14:m>
                  <m:oMath xmlns:m="http://schemas.openxmlformats.org/officeDocument/2006/math">
                    <m:r>
                      <a:rPr lang="en-US" b="0" i="1" smtClean="0">
                        <a:latin typeface="Cambria Math" panose="02040503050406030204" pitchFamily="18" charset="0"/>
                      </a:rPr>
                      <m:t>𝜌</m:t>
                    </m:r>
                  </m:oMath>
                </a14:m>
                <a:r>
                  <a:rPr lang="en-US" dirty="0"/>
                  <a:t> of a heterogeneous slab is represented by volume fractions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𝜙</m:t>
                        </m:r>
                      </m:e>
                      <m:sub>
                        <m:r>
                          <a:rPr lang="en-US" sz="2800" b="0" i="1" smtClean="0">
                            <a:latin typeface="Cambria Math" panose="02040503050406030204" pitchFamily="18" charset="0"/>
                          </a:rPr>
                          <m:t>𝑖</m:t>
                        </m:r>
                      </m:sub>
                    </m:sSub>
                  </m:oMath>
                </a14:m>
                <a:r>
                  <a:rPr lang="en-US" dirty="0"/>
                  <a:t> of individual materials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𝑖</m:t>
                        </m:r>
                      </m:sub>
                    </m:sSub>
                  </m:oMath>
                </a14:m>
                <a:r>
                  <a:rPr lang="en-US" dirty="0"/>
                  <a:t>), such that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𝑖</m:t>
                            </m:r>
                          </m:sub>
                        </m:sSub>
                      </m:e>
                    </m:nary>
                    <m:r>
                      <a:rPr lang="en-US" b="0" i="1" smtClean="0">
                        <a:latin typeface="Cambria Math" panose="02040503050406030204" pitchFamily="18" charset="0"/>
                      </a:rPr>
                      <m:t>=1</m:t>
                    </m:r>
                  </m:oMath>
                </a14:m>
                <a:r>
                  <a:rPr lang="en-US" dirty="0"/>
                  <a:t>.</a:t>
                </a:r>
              </a:p>
            </p:txBody>
          </p:sp>
        </mc:Choice>
        <mc:Fallback xmlns="">
          <p:sp>
            <p:nvSpPr>
              <p:cNvPr id="3" name="Content Placeholder 2">
                <a:extLst>
                  <a:ext uri="{FF2B5EF4-FFF2-40B4-BE49-F238E27FC236}">
                    <a16:creationId xmlns:a16="http://schemas.microsoft.com/office/drawing/2014/main" id="{68350A15-73E1-3FB4-143E-8F0F2DE3233E}"/>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217" t="-22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134978CC-FB73-9428-5D96-CC0B2405B5DC}"/>
              </a:ext>
            </a:extLst>
          </p:cNvPr>
          <p:cNvSpPr/>
          <p:nvPr/>
        </p:nvSpPr>
        <p:spPr>
          <a:xfrm>
            <a:off x="1550125" y="3050177"/>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8B17F9-2E5C-C4A6-46CE-ED97962CA381}"/>
              </a:ext>
            </a:extLst>
          </p:cNvPr>
          <p:cNvSpPr/>
          <p:nvPr/>
        </p:nvSpPr>
        <p:spPr>
          <a:xfrm>
            <a:off x="2586445" y="3050177"/>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2FE7DFC-440D-4C5F-BCC4-7840E9B13CE7}"/>
              </a:ext>
            </a:extLst>
          </p:cNvPr>
          <p:cNvSpPr/>
          <p:nvPr/>
        </p:nvSpPr>
        <p:spPr>
          <a:xfrm>
            <a:off x="2952204" y="3050177"/>
            <a:ext cx="521345"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9B6176-B319-671A-B6BF-80271265ECD9}"/>
              </a:ext>
            </a:extLst>
          </p:cNvPr>
          <p:cNvSpPr/>
          <p:nvPr/>
        </p:nvSpPr>
        <p:spPr>
          <a:xfrm>
            <a:off x="3317964" y="3050177"/>
            <a:ext cx="1663339" cy="25787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FADA4D-3079-7CDB-38AD-995BB99A4BC6}"/>
              </a:ext>
            </a:extLst>
          </p:cNvPr>
          <p:cNvSpPr txBox="1"/>
          <p:nvPr/>
        </p:nvSpPr>
        <p:spPr>
          <a:xfrm>
            <a:off x="1245843" y="2703512"/>
            <a:ext cx="1601273" cy="307777"/>
          </a:xfrm>
          <a:prstGeom prst="rect">
            <a:avLst/>
          </a:prstGeom>
          <a:noFill/>
        </p:spPr>
        <p:txBody>
          <a:bodyPr wrap="square" rtlCol="0">
            <a:spAutoFit/>
          </a:bodyPr>
          <a:lstStyle/>
          <a:p>
            <a:pPr algn="ctr"/>
            <a:r>
              <a:rPr lang="en-US" sz="1400" dirty="0"/>
              <a:t>substrate</a:t>
            </a:r>
          </a:p>
        </p:txBody>
      </p:sp>
      <p:sp>
        <p:nvSpPr>
          <p:cNvPr id="11" name="TextBox 10">
            <a:extLst>
              <a:ext uri="{FF2B5EF4-FFF2-40B4-BE49-F238E27FC236}">
                <a16:creationId xmlns:a16="http://schemas.microsoft.com/office/drawing/2014/main" id="{E83D5627-5D3A-B414-907B-CF63B202671F}"/>
              </a:ext>
            </a:extLst>
          </p:cNvPr>
          <p:cNvSpPr txBox="1"/>
          <p:nvPr/>
        </p:nvSpPr>
        <p:spPr>
          <a:xfrm>
            <a:off x="2151567" y="2703512"/>
            <a:ext cx="1601273" cy="307777"/>
          </a:xfrm>
          <a:prstGeom prst="rect">
            <a:avLst/>
          </a:prstGeom>
          <a:noFill/>
        </p:spPr>
        <p:txBody>
          <a:bodyPr wrap="square" rtlCol="0">
            <a:spAutoFit/>
          </a:bodyPr>
          <a:lstStyle/>
          <a:p>
            <a:pPr algn="ctr"/>
            <a:r>
              <a:rPr lang="en-US" sz="1400" dirty="0"/>
              <a:t>“slabs”</a:t>
            </a:r>
          </a:p>
        </p:txBody>
      </p:sp>
      <p:sp>
        <p:nvSpPr>
          <p:cNvPr id="12" name="TextBox 11">
            <a:extLst>
              <a:ext uri="{FF2B5EF4-FFF2-40B4-BE49-F238E27FC236}">
                <a16:creationId xmlns:a16="http://schemas.microsoft.com/office/drawing/2014/main" id="{D9B69234-176F-4198-C6D7-F394832ABFCE}"/>
              </a:ext>
            </a:extLst>
          </p:cNvPr>
          <p:cNvSpPr txBox="1"/>
          <p:nvPr/>
        </p:nvSpPr>
        <p:spPr>
          <a:xfrm>
            <a:off x="3361508" y="2703512"/>
            <a:ext cx="1601273" cy="307777"/>
          </a:xfrm>
          <a:prstGeom prst="rect">
            <a:avLst/>
          </a:prstGeom>
          <a:noFill/>
        </p:spPr>
        <p:txBody>
          <a:bodyPr wrap="square" rtlCol="0">
            <a:spAutoFit/>
          </a:bodyPr>
          <a:lstStyle/>
          <a:p>
            <a:pPr algn="ctr"/>
            <a:r>
              <a:rPr lang="en-US" sz="1400" dirty="0"/>
              <a:t>medium</a:t>
            </a:r>
          </a:p>
        </p:txBody>
      </p:sp>
      <p:sp>
        <p:nvSpPr>
          <p:cNvPr id="13" name="TextBox 12">
            <a:extLst>
              <a:ext uri="{FF2B5EF4-FFF2-40B4-BE49-F238E27FC236}">
                <a16:creationId xmlns:a16="http://schemas.microsoft.com/office/drawing/2014/main" id="{4EB35133-553F-5C24-4D56-2BDC4AE9663E}"/>
              </a:ext>
            </a:extLst>
          </p:cNvPr>
          <p:cNvSpPr txBox="1"/>
          <p:nvPr/>
        </p:nvSpPr>
        <p:spPr>
          <a:xfrm>
            <a:off x="3361508" y="4185686"/>
            <a:ext cx="1601273" cy="307777"/>
          </a:xfrm>
          <a:prstGeom prst="rect">
            <a:avLst/>
          </a:prstGeom>
          <a:noFill/>
        </p:spPr>
        <p:txBody>
          <a:bodyPr wrap="square" rtlCol="0">
            <a:spAutoFit/>
          </a:bodyPr>
          <a:lstStyle/>
          <a:p>
            <a:pPr algn="ctr"/>
            <a:r>
              <a:rPr lang="en-US" sz="1400" dirty="0"/>
              <a:t>air, vacuum, buffer</a:t>
            </a:r>
          </a:p>
        </p:txBody>
      </p:sp>
      <p:sp>
        <p:nvSpPr>
          <p:cNvPr id="14" name="TextBox 13">
            <a:extLst>
              <a:ext uri="{FF2B5EF4-FFF2-40B4-BE49-F238E27FC236}">
                <a16:creationId xmlns:a16="http://schemas.microsoft.com/office/drawing/2014/main" id="{3A22EE6F-E942-89A1-1BCA-6D5B0F52C50F}"/>
              </a:ext>
            </a:extLst>
          </p:cNvPr>
          <p:cNvSpPr txBox="1"/>
          <p:nvPr/>
        </p:nvSpPr>
        <p:spPr>
          <a:xfrm>
            <a:off x="1558280" y="4070906"/>
            <a:ext cx="1061340" cy="523220"/>
          </a:xfrm>
          <a:prstGeom prst="rect">
            <a:avLst/>
          </a:prstGeom>
          <a:noFill/>
        </p:spPr>
        <p:txBody>
          <a:bodyPr wrap="square" rtlCol="0">
            <a:spAutoFit/>
          </a:bodyPr>
          <a:lstStyle/>
          <a:p>
            <a:pPr algn="ctr"/>
            <a:r>
              <a:rPr lang="en-US" sz="1400" dirty="0"/>
              <a:t>silicon, sapphire</a:t>
            </a:r>
          </a:p>
        </p:txBody>
      </p:sp>
      <p:sp>
        <p:nvSpPr>
          <p:cNvPr id="17" name="Rectangle 16">
            <a:extLst>
              <a:ext uri="{FF2B5EF4-FFF2-40B4-BE49-F238E27FC236}">
                <a16:creationId xmlns:a16="http://schemas.microsoft.com/office/drawing/2014/main" id="{EA54DA99-EA76-E2DD-C275-933C1F6E5A63}"/>
              </a:ext>
            </a:extLst>
          </p:cNvPr>
          <p:cNvSpPr/>
          <p:nvPr/>
        </p:nvSpPr>
        <p:spPr>
          <a:xfrm>
            <a:off x="2586445" y="3357954"/>
            <a:ext cx="365760" cy="58346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EF95E1-F434-C408-E21A-5881F4B9C16B}"/>
              </a:ext>
            </a:extLst>
          </p:cNvPr>
          <p:cNvSpPr/>
          <p:nvPr/>
        </p:nvSpPr>
        <p:spPr>
          <a:xfrm>
            <a:off x="2586445" y="3941418"/>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E15D9EF-C982-F74B-BF9F-AE97FA2B3A44}"/>
              </a:ext>
            </a:extLst>
          </p:cNvPr>
          <p:cNvSpPr/>
          <p:nvPr/>
        </p:nvSpPr>
        <p:spPr>
          <a:xfrm>
            <a:off x="2586445" y="4253617"/>
            <a:ext cx="365760" cy="58346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98FD5D4-44B1-B268-01F6-1F3D281C26BF}"/>
              </a:ext>
            </a:extLst>
          </p:cNvPr>
          <p:cNvSpPr/>
          <p:nvPr/>
        </p:nvSpPr>
        <p:spPr>
          <a:xfrm>
            <a:off x="2586445" y="4832659"/>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205FA67-56B6-9E86-2D2A-282C905A4B28}"/>
              </a:ext>
            </a:extLst>
          </p:cNvPr>
          <p:cNvSpPr/>
          <p:nvPr/>
        </p:nvSpPr>
        <p:spPr>
          <a:xfrm>
            <a:off x="2586445" y="5136014"/>
            <a:ext cx="365760" cy="47884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FFA787-29CB-112F-DFF6-1E171A93884D}"/>
                  </a:ext>
                </a:extLst>
              </p:cNvPr>
              <p:cNvSpPr txBox="1"/>
              <p:nvPr/>
            </p:nvSpPr>
            <p:spPr>
              <a:xfrm>
                <a:off x="792311" y="5729635"/>
                <a:ext cx="5138394"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panose="02040503050406030204" pitchFamily="18" charset="0"/>
                            </a:rPr>
                            <m:t>𝑖</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𝑖</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𝑖</m:t>
                              </m:r>
                            </m:sub>
                          </m:sSub>
                        </m:e>
                      </m:nary>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𝑔𝑟𝑒𝑒𝑛</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𝑔𝑟𝑒𝑒𝑛</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𝑜𝑟𝑎𝑛𝑔𝑒</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𝑜𝑟𝑎𝑛𝑔𝑒</m:t>
                          </m:r>
                        </m:sub>
                      </m:sSub>
                    </m:oMath>
                  </m:oMathPara>
                </a14:m>
                <a:endParaRPr lang="en-US" sz="2000" dirty="0"/>
              </a:p>
            </p:txBody>
          </p:sp>
        </mc:Choice>
        <mc:Fallback xmlns="">
          <p:sp>
            <p:nvSpPr>
              <p:cNvPr id="23" name="TextBox 22">
                <a:extLst>
                  <a:ext uri="{FF2B5EF4-FFF2-40B4-BE49-F238E27FC236}">
                    <a16:creationId xmlns:a16="http://schemas.microsoft.com/office/drawing/2014/main" id="{A6FFA787-29CB-112F-DFF6-1E171A93884D}"/>
                  </a:ext>
                </a:extLst>
              </p:cNvPr>
              <p:cNvSpPr txBox="1">
                <a:spLocks noRot="1" noChangeAspect="1" noMove="1" noResize="1" noEditPoints="1" noAdjustHandles="1" noChangeArrowheads="1" noChangeShapeType="1" noTextEdit="1"/>
              </p:cNvSpPr>
              <p:nvPr/>
            </p:nvSpPr>
            <p:spPr>
              <a:xfrm>
                <a:off x="792311" y="5729635"/>
                <a:ext cx="5138394" cy="746936"/>
              </a:xfrm>
              <a:prstGeom prst="rect">
                <a:avLst/>
              </a:prstGeom>
              <a:blipFill>
                <a:blip r:embed="rId3"/>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E8AA73D-11E1-4B44-02A3-47867F4A6BF9}"/>
              </a:ext>
            </a:extLst>
          </p:cNvPr>
          <p:cNvSpPr/>
          <p:nvPr/>
        </p:nvSpPr>
        <p:spPr>
          <a:xfrm>
            <a:off x="6738709" y="3050177"/>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A8CB5C-EB6F-3D68-8A2D-5F080C7529A7}"/>
              </a:ext>
            </a:extLst>
          </p:cNvPr>
          <p:cNvSpPr/>
          <p:nvPr/>
        </p:nvSpPr>
        <p:spPr>
          <a:xfrm>
            <a:off x="7841341" y="3050177"/>
            <a:ext cx="521345"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86604F-A017-9257-F21C-270D1F8B58AB}"/>
              </a:ext>
            </a:extLst>
          </p:cNvPr>
          <p:cNvSpPr/>
          <p:nvPr/>
        </p:nvSpPr>
        <p:spPr>
          <a:xfrm>
            <a:off x="8215853" y="3050177"/>
            <a:ext cx="1945879" cy="25787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A84233-C6CA-69A7-DF38-9B747D8DD115}"/>
              </a:ext>
            </a:extLst>
          </p:cNvPr>
          <p:cNvSpPr txBox="1"/>
          <p:nvPr/>
        </p:nvSpPr>
        <p:spPr>
          <a:xfrm>
            <a:off x="6434427" y="2703512"/>
            <a:ext cx="1601273" cy="307777"/>
          </a:xfrm>
          <a:prstGeom prst="rect">
            <a:avLst/>
          </a:prstGeom>
          <a:noFill/>
        </p:spPr>
        <p:txBody>
          <a:bodyPr wrap="square" rtlCol="0">
            <a:spAutoFit/>
          </a:bodyPr>
          <a:lstStyle/>
          <a:p>
            <a:pPr algn="ctr"/>
            <a:r>
              <a:rPr lang="en-US" sz="1400" dirty="0"/>
              <a:t>substrate</a:t>
            </a:r>
          </a:p>
        </p:txBody>
      </p:sp>
      <p:sp>
        <p:nvSpPr>
          <p:cNvPr id="24" name="TextBox 23">
            <a:extLst>
              <a:ext uri="{FF2B5EF4-FFF2-40B4-BE49-F238E27FC236}">
                <a16:creationId xmlns:a16="http://schemas.microsoft.com/office/drawing/2014/main" id="{2FA0F390-4287-31A5-4E0B-B70A3C8DF4FF}"/>
              </a:ext>
            </a:extLst>
          </p:cNvPr>
          <p:cNvSpPr txBox="1"/>
          <p:nvPr/>
        </p:nvSpPr>
        <p:spPr>
          <a:xfrm>
            <a:off x="7340151" y="2703512"/>
            <a:ext cx="1601273" cy="307777"/>
          </a:xfrm>
          <a:prstGeom prst="rect">
            <a:avLst/>
          </a:prstGeom>
          <a:noFill/>
        </p:spPr>
        <p:txBody>
          <a:bodyPr wrap="square" rtlCol="0">
            <a:spAutoFit/>
          </a:bodyPr>
          <a:lstStyle/>
          <a:p>
            <a:pPr algn="ctr"/>
            <a:r>
              <a:rPr lang="en-US" sz="1400" dirty="0"/>
              <a:t>“slabs”</a:t>
            </a:r>
          </a:p>
        </p:txBody>
      </p:sp>
      <p:sp>
        <p:nvSpPr>
          <p:cNvPr id="25" name="TextBox 24">
            <a:extLst>
              <a:ext uri="{FF2B5EF4-FFF2-40B4-BE49-F238E27FC236}">
                <a16:creationId xmlns:a16="http://schemas.microsoft.com/office/drawing/2014/main" id="{73797E1E-2E5D-3893-3C5F-D7AC10952341}"/>
              </a:ext>
            </a:extLst>
          </p:cNvPr>
          <p:cNvSpPr txBox="1"/>
          <p:nvPr/>
        </p:nvSpPr>
        <p:spPr>
          <a:xfrm>
            <a:off x="8550092" y="2703512"/>
            <a:ext cx="1601273" cy="307777"/>
          </a:xfrm>
          <a:prstGeom prst="rect">
            <a:avLst/>
          </a:prstGeom>
          <a:noFill/>
        </p:spPr>
        <p:txBody>
          <a:bodyPr wrap="square" rtlCol="0">
            <a:spAutoFit/>
          </a:bodyPr>
          <a:lstStyle/>
          <a:p>
            <a:pPr algn="ctr"/>
            <a:r>
              <a:rPr lang="en-US" sz="1400" dirty="0"/>
              <a:t>medium</a:t>
            </a:r>
          </a:p>
        </p:txBody>
      </p:sp>
      <p:sp>
        <p:nvSpPr>
          <p:cNvPr id="26" name="TextBox 25">
            <a:extLst>
              <a:ext uri="{FF2B5EF4-FFF2-40B4-BE49-F238E27FC236}">
                <a16:creationId xmlns:a16="http://schemas.microsoft.com/office/drawing/2014/main" id="{518CA15E-4204-D3E1-953C-C6601B55F934}"/>
              </a:ext>
            </a:extLst>
          </p:cNvPr>
          <p:cNvSpPr txBox="1"/>
          <p:nvPr/>
        </p:nvSpPr>
        <p:spPr>
          <a:xfrm>
            <a:off x="8550092" y="4185686"/>
            <a:ext cx="1601273" cy="307777"/>
          </a:xfrm>
          <a:prstGeom prst="rect">
            <a:avLst/>
          </a:prstGeom>
          <a:noFill/>
        </p:spPr>
        <p:txBody>
          <a:bodyPr wrap="square" rtlCol="0">
            <a:spAutoFit/>
          </a:bodyPr>
          <a:lstStyle/>
          <a:p>
            <a:pPr algn="ctr"/>
            <a:r>
              <a:rPr lang="en-US" sz="1400" dirty="0"/>
              <a:t>air, vacuum, buffer</a:t>
            </a:r>
          </a:p>
        </p:txBody>
      </p:sp>
      <p:sp>
        <p:nvSpPr>
          <p:cNvPr id="27" name="TextBox 26">
            <a:extLst>
              <a:ext uri="{FF2B5EF4-FFF2-40B4-BE49-F238E27FC236}">
                <a16:creationId xmlns:a16="http://schemas.microsoft.com/office/drawing/2014/main" id="{09FEAF3E-8FEB-4226-C1B7-4ED9D13B6A20}"/>
              </a:ext>
            </a:extLst>
          </p:cNvPr>
          <p:cNvSpPr txBox="1"/>
          <p:nvPr/>
        </p:nvSpPr>
        <p:spPr>
          <a:xfrm>
            <a:off x="6746864" y="4070906"/>
            <a:ext cx="1061340" cy="523220"/>
          </a:xfrm>
          <a:prstGeom prst="rect">
            <a:avLst/>
          </a:prstGeom>
          <a:noFill/>
        </p:spPr>
        <p:txBody>
          <a:bodyPr wrap="square" rtlCol="0">
            <a:spAutoFit/>
          </a:bodyPr>
          <a:lstStyle/>
          <a:p>
            <a:pPr algn="ctr"/>
            <a:r>
              <a:rPr lang="en-US" sz="1400" dirty="0"/>
              <a:t>silicon, sapphire</a:t>
            </a:r>
          </a:p>
        </p:txBody>
      </p:sp>
      <p:sp>
        <p:nvSpPr>
          <p:cNvPr id="29" name="Rectangle 28">
            <a:extLst>
              <a:ext uri="{FF2B5EF4-FFF2-40B4-BE49-F238E27FC236}">
                <a16:creationId xmlns:a16="http://schemas.microsoft.com/office/drawing/2014/main" id="{5A8FCC2D-C91F-7B18-B5B4-FB92EA7BD9EF}"/>
              </a:ext>
            </a:extLst>
          </p:cNvPr>
          <p:cNvSpPr/>
          <p:nvPr/>
        </p:nvSpPr>
        <p:spPr>
          <a:xfrm>
            <a:off x="8215853" y="3941418"/>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C168EB4-008B-371D-722B-C3100AC7504D}"/>
              </a:ext>
            </a:extLst>
          </p:cNvPr>
          <p:cNvSpPr/>
          <p:nvPr/>
        </p:nvSpPr>
        <p:spPr>
          <a:xfrm>
            <a:off x="8215853" y="4832659"/>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3D24803-1447-7C31-A86A-5F4AD4D78574}"/>
                  </a:ext>
                </a:extLst>
              </p:cNvPr>
              <p:cNvSpPr txBox="1"/>
              <p:nvPr/>
            </p:nvSpPr>
            <p:spPr>
              <a:xfrm>
                <a:off x="6435887" y="5729635"/>
                <a:ext cx="4863383"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panose="02040503050406030204" pitchFamily="18" charset="0"/>
                            </a:rPr>
                            <m:t>𝑖</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𝑖</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𝑖</m:t>
                              </m:r>
                            </m:sub>
                          </m:sSub>
                        </m:e>
                      </m:nary>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𝑏𝑙𝑢𝑒</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b="0" i="1" smtClean="0">
                              <a:latin typeface="Cambria Math" panose="02040503050406030204" pitchFamily="18" charset="0"/>
                            </a:rPr>
                            <m:t>𝑏𝑙𝑢𝑒</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𝑜𝑟𝑎𝑛𝑔𝑒</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𝑜𝑟𝑎𝑛𝑔𝑒</m:t>
                          </m:r>
                        </m:sub>
                      </m:sSub>
                    </m:oMath>
                  </m:oMathPara>
                </a14:m>
                <a:endParaRPr lang="en-US" sz="2000" dirty="0"/>
              </a:p>
            </p:txBody>
          </p:sp>
        </mc:Choice>
        <mc:Fallback xmlns="">
          <p:sp>
            <p:nvSpPr>
              <p:cNvPr id="33" name="TextBox 32">
                <a:extLst>
                  <a:ext uri="{FF2B5EF4-FFF2-40B4-BE49-F238E27FC236}">
                    <a16:creationId xmlns:a16="http://schemas.microsoft.com/office/drawing/2014/main" id="{E3D24803-1447-7C31-A86A-5F4AD4D78574}"/>
                  </a:ext>
                </a:extLst>
              </p:cNvPr>
              <p:cNvSpPr txBox="1">
                <a:spLocks noRot="1" noChangeAspect="1" noMove="1" noResize="1" noEditPoints="1" noAdjustHandles="1" noChangeArrowheads="1" noChangeShapeType="1" noTextEdit="1"/>
              </p:cNvSpPr>
              <p:nvPr/>
            </p:nvSpPr>
            <p:spPr>
              <a:xfrm>
                <a:off x="6435887" y="5729635"/>
                <a:ext cx="4863383" cy="746936"/>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3B286CA2-41D6-5F62-B679-0A5730554DB9}"/>
              </a:ext>
            </a:extLst>
          </p:cNvPr>
          <p:cNvSpPr/>
          <p:nvPr/>
        </p:nvSpPr>
        <p:spPr>
          <a:xfrm>
            <a:off x="8215853" y="3050177"/>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295145D9-C1C2-6636-F66E-3C08F2C7D4AC}"/>
              </a:ext>
            </a:extLst>
          </p:cNvPr>
          <p:cNvSpPr txBox="1"/>
          <p:nvPr/>
        </p:nvSpPr>
        <p:spPr>
          <a:xfrm>
            <a:off x="5620777" y="3820333"/>
            <a:ext cx="713862" cy="584775"/>
          </a:xfrm>
          <a:prstGeom prst="rect">
            <a:avLst/>
          </a:prstGeom>
          <a:noFill/>
        </p:spPr>
        <p:txBody>
          <a:bodyPr wrap="square" rtlCol="0">
            <a:spAutoFit/>
          </a:bodyPr>
          <a:lstStyle/>
          <a:p>
            <a:r>
              <a:rPr lang="en-US" sz="3200" dirty="0"/>
              <a:t>or</a:t>
            </a:r>
          </a:p>
        </p:txBody>
      </p:sp>
      <p:cxnSp>
        <p:nvCxnSpPr>
          <p:cNvPr id="36" name="Straight Connector 35">
            <a:extLst>
              <a:ext uri="{FF2B5EF4-FFF2-40B4-BE49-F238E27FC236}">
                <a16:creationId xmlns:a16="http://schemas.microsoft.com/office/drawing/2014/main" id="{83869937-AB7D-A8D2-0ABF-5C166E0CC99C}"/>
              </a:ext>
            </a:extLst>
          </p:cNvPr>
          <p:cNvCxnSpPr>
            <a:stCxn id="9" idx="3"/>
          </p:cNvCxnSpPr>
          <p:nvPr/>
        </p:nvCxnSpPr>
        <p:spPr>
          <a:xfrm>
            <a:off x="8581613" y="3204066"/>
            <a:ext cx="0" cy="2424907"/>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122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5A73-B14F-90B4-1448-8FD70947C66A}"/>
              </a:ext>
            </a:extLst>
          </p:cNvPr>
          <p:cNvSpPr>
            <a:spLocks noGrp="1"/>
          </p:cNvSpPr>
          <p:nvPr>
            <p:ph type="title"/>
          </p:nvPr>
        </p:nvSpPr>
        <p:spPr/>
        <p:txBody>
          <a:bodyPr/>
          <a:lstStyle/>
          <a:p>
            <a:r>
              <a:rPr lang="en-US" dirty="0"/>
              <a:t>Contrast variation</a:t>
            </a:r>
          </a:p>
        </p:txBody>
      </p:sp>
      <p:sp>
        <p:nvSpPr>
          <p:cNvPr id="3" name="Content Placeholder 2">
            <a:extLst>
              <a:ext uri="{FF2B5EF4-FFF2-40B4-BE49-F238E27FC236}">
                <a16:creationId xmlns:a16="http://schemas.microsoft.com/office/drawing/2014/main" id="{68350A15-73E1-3FB4-143E-8F0F2DE3233E}"/>
              </a:ext>
            </a:extLst>
          </p:cNvPr>
          <p:cNvSpPr>
            <a:spLocks noGrp="1"/>
          </p:cNvSpPr>
          <p:nvPr>
            <p:ph idx="1"/>
          </p:nvPr>
        </p:nvSpPr>
        <p:spPr>
          <a:xfrm>
            <a:off x="838200" y="1599202"/>
            <a:ext cx="10515600" cy="4351338"/>
          </a:xfrm>
        </p:spPr>
        <p:txBody>
          <a:bodyPr/>
          <a:lstStyle/>
          <a:p>
            <a:pPr marL="0" indent="0">
              <a:buNone/>
            </a:pPr>
            <a:r>
              <a:rPr lang="en-US" dirty="0"/>
              <a:t>“Matching” conditions don’t give as much information unless multiple contrasts used</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FFA787-29CB-112F-DFF6-1E171A93884D}"/>
                  </a:ext>
                </a:extLst>
              </p:cNvPr>
              <p:cNvSpPr txBox="1"/>
              <p:nvPr/>
            </p:nvSpPr>
            <p:spPr>
              <a:xfrm>
                <a:off x="221577" y="5649896"/>
                <a:ext cx="5438284" cy="67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1</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𝑜𝑟𝑎𝑛𝑔𝑒</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𝑏𝑙𝑢𝑒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𝑜𝑟𝑎𝑛𝑔𝑒</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𝑜𝑟𝑎𝑛𝑔𝑒</m:t>
                          </m:r>
                        </m:sub>
                      </m:sSub>
                    </m:oMath>
                  </m:oMathPara>
                </a14:m>
                <a:endParaRPr lang="en-US" dirty="0"/>
              </a:p>
            </p:txBody>
          </p:sp>
        </mc:Choice>
        <mc:Fallback xmlns="">
          <p:sp>
            <p:nvSpPr>
              <p:cNvPr id="23" name="TextBox 22">
                <a:extLst>
                  <a:ext uri="{FF2B5EF4-FFF2-40B4-BE49-F238E27FC236}">
                    <a16:creationId xmlns:a16="http://schemas.microsoft.com/office/drawing/2014/main" id="{A6FFA787-29CB-112F-DFF6-1E171A93884D}"/>
                  </a:ext>
                </a:extLst>
              </p:cNvPr>
              <p:cNvSpPr txBox="1">
                <a:spLocks noRot="1" noChangeAspect="1" noMove="1" noResize="1" noEditPoints="1" noAdjustHandles="1" noChangeArrowheads="1" noChangeShapeType="1" noTextEdit="1"/>
              </p:cNvSpPr>
              <p:nvPr/>
            </p:nvSpPr>
            <p:spPr>
              <a:xfrm>
                <a:off x="221577" y="5649896"/>
                <a:ext cx="5438284" cy="67223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3D24803-1447-7C31-A86A-5F4AD4D78574}"/>
                  </a:ext>
                </a:extLst>
              </p:cNvPr>
              <p:cNvSpPr txBox="1"/>
              <p:nvPr/>
            </p:nvSpPr>
            <p:spPr>
              <a:xfrm>
                <a:off x="5398376" y="5450015"/>
                <a:ext cx="1228285"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𝑜𝑟𝑎𝑛𝑔𝑒</m:t>
                          </m:r>
                        </m:sub>
                      </m:sSub>
                    </m:oMath>
                  </m:oMathPara>
                </a14:m>
                <a:endParaRPr lang="en-US" dirty="0"/>
              </a:p>
            </p:txBody>
          </p:sp>
        </mc:Choice>
        <mc:Fallback xmlns="">
          <p:sp>
            <p:nvSpPr>
              <p:cNvPr id="33" name="TextBox 32">
                <a:extLst>
                  <a:ext uri="{FF2B5EF4-FFF2-40B4-BE49-F238E27FC236}">
                    <a16:creationId xmlns:a16="http://schemas.microsoft.com/office/drawing/2014/main" id="{E3D24803-1447-7C31-A86A-5F4AD4D78574}"/>
                  </a:ext>
                </a:extLst>
              </p:cNvPr>
              <p:cNvSpPr txBox="1">
                <a:spLocks noRot="1" noChangeAspect="1" noMove="1" noResize="1" noEditPoints="1" noAdjustHandles="1" noChangeArrowheads="1" noChangeShapeType="1" noTextEdit="1"/>
              </p:cNvSpPr>
              <p:nvPr/>
            </p:nvSpPr>
            <p:spPr>
              <a:xfrm>
                <a:off x="5398376" y="5450015"/>
                <a:ext cx="1228285" cy="299569"/>
              </a:xfrm>
              <a:prstGeom prst="rect">
                <a:avLst/>
              </a:prstGeom>
              <a:blipFill>
                <a:blip r:embed="rId3"/>
                <a:stretch>
                  <a:fillRect l="-4478" r="-1990" b="-24490"/>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64D4C2B2-AC7D-6ECE-ACFA-EDF0C274B288}"/>
              </a:ext>
            </a:extLst>
          </p:cNvPr>
          <p:cNvGrpSpPr/>
          <p:nvPr/>
        </p:nvGrpSpPr>
        <p:grpSpPr>
          <a:xfrm>
            <a:off x="221577" y="2477089"/>
            <a:ext cx="3727305" cy="2925461"/>
            <a:chOff x="221577" y="2477089"/>
            <a:chExt cx="3727305" cy="2925461"/>
          </a:xfrm>
        </p:grpSpPr>
        <p:sp>
          <p:nvSpPr>
            <p:cNvPr id="8" name="Rectangle 7">
              <a:extLst>
                <a:ext uri="{FF2B5EF4-FFF2-40B4-BE49-F238E27FC236}">
                  <a16:creationId xmlns:a16="http://schemas.microsoft.com/office/drawing/2014/main" id="{6E8AA73D-11E1-4B44-02A3-47867F4A6BF9}"/>
                </a:ext>
              </a:extLst>
            </p:cNvPr>
            <p:cNvSpPr/>
            <p:nvPr/>
          </p:nvSpPr>
          <p:spPr>
            <a:xfrm>
              <a:off x="525859" y="2823754"/>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A8CB5C-EB6F-3D68-8A2D-5F080C7529A7}"/>
                </a:ext>
              </a:extLst>
            </p:cNvPr>
            <p:cNvSpPr/>
            <p:nvPr/>
          </p:nvSpPr>
          <p:spPr>
            <a:xfrm>
              <a:off x="1628491" y="2823754"/>
              <a:ext cx="521345"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86604F-A017-9257-F21C-270D1F8B58AB}"/>
                </a:ext>
              </a:extLst>
            </p:cNvPr>
            <p:cNvSpPr/>
            <p:nvPr/>
          </p:nvSpPr>
          <p:spPr>
            <a:xfrm>
              <a:off x="2003003" y="2823754"/>
              <a:ext cx="1945879" cy="257879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A84233-C6CA-69A7-DF38-9B747D8DD115}"/>
                </a:ext>
              </a:extLst>
            </p:cNvPr>
            <p:cNvSpPr txBox="1"/>
            <p:nvPr/>
          </p:nvSpPr>
          <p:spPr>
            <a:xfrm>
              <a:off x="221577" y="2477089"/>
              <a:ext cx="1601273" cy="307777"/>
            </a:xfrm>
            <a:prstGeom prst="rect">
              <a:avLst/>
            </a:prstGeom>
            <a:noFill/>
          </p:spPr>
          <p:txBody>
            <a:bodyPr wrap="square" rtlCol="0">
              <a:spAutoFit/>
            </a:bodyPr>
            <a:lstStyle/>
            <a:p>
              <a:pPr algn="ctr"/>
              <a:r>
                <a:rPr lang="en-US" sz="1400" dirty="0"/>
                <a:t>substrate</a:t>
              </a:r>
            </a:p>
          </p:txBody>
        </p:sp>
        <p:sp>
          <p:nvSpPr>
            <p:cNvPr id="24" name="TextBox 23">
              <a:extLst>
                <a:ext uri="{FF2B5EF4-FFF2-40B4-BE49-F238E27FC236}">
                  <a16:creationId xmlns:a16="http://schemas.microsoft.com/office/drawing/2014/main" id="{2FA0F390-4287-31A5-4E0B-B70A3C8DF4FF}"/>
                </a:ext>
              </a:extLst>
            </p:cNvPr>
            <p:cNvSpPr txBox="1"/>
            <p:nvPr/>
          </p:nvSpPr>
          <p:spPr>
            <a:xfrm>
              <a:off x="1127301" y="2477089"/>
              <a:ext cx="1601273" cy="307777"/>
            </a:xfrm>
            <a:prstGeom prst="rect">
              <a:avLst/>
            </a:prstGeom>
            <a:noFill/>
          </p:spPr>
          <p:txBody>
            <a:bodyPr wrap="square" rtlCol="0">
              <a:spAutoFit/>
            </a:bodyPr>
            <a:lstStyle/>
            <a:p>
              <a:pPr algn="ctr"/>
              <a:r>
                <a:rPr lang="en-US" sz="1400" dirty="0"/>
                <a:t>“slabs”</a:t>
              </a:r>
            </a:p>
          </p:txBody>
        </p:sp>
        <p:sp>
          <p:nvSpPr>
            <p:cNvPr id="25" name="TextBox 24">
              <a:extLst>
                <a:ext uri="{FF2B5EF4-FFF2-40B4-BE49-F238E27FC236}">
                  <a16:creationId xmlns:a16="http://schemas.microsoft.com/office/drawing/2014/main" id="{73797E1E-2E5D-3893-3C5F-D7AC10952341}"/>
                </a:ext>
              </a:extLst>
            </p:cNvPr>
            <p:cNvSpPr txBox="1"/>
            <p:nvPr/>
          </p:nvSpPr>
          <p:spPr>
            <a:xfrm>
              <a:off x="2337242" y="2477089"/>
              <a:ext cx="1601273" cy="307777"/>
            </a:xfrm>
            <a:prstGeom prst="rect">
              <a:avLst/>
            </a:prstGeom>
            <a:noFill/>
          </p:spPr>
          <p:txBody>
            <a:bodyPr wrap="square" rtlCol="0">
              <a:spAutoFit/>
            </a:bodyPr>
            <a:lstStyle/>
            <a:p>
              <a:pPr algn="ctr"/>
              <a:r>
                <a:rPr lang="en-US" sz="1400" dirty="0"/>
                <a:t>medium</a:t>
              </a:r>
            </a:p>
          </p:txBody>
        </p:sp>
        <p:sp>
          <p:nvSpPr>
            <p:cNvPr id="26" name="TextBox 25">
              <a:extLst>
                <a:ext uri="{FF2B5EF4-FFF2-40B4-BE49-F238E27FC236}">
                  <a16:creationId xmlns:a16="http://schemas.microsoft.com/office/drawing/2014/main" id="{518CA15E-4204-D3E1-953C-C6601B55F934}"/>
                </a:ext>
              </a:extLst>
            </p:cNvPr>
            <p:cNvSpPr txBox="1"/>
            <p:nvPr/>
          </p:nvSpPr>
          <p:spPr>
            <a:xfrm>
              <a:off x="2337242" y="3959263"/>
              <a:ext cx="1601273" cy="307777"/>
            </a:xfrm>
            <a:prstGeom prst="rect">
              <a:avLst/>
            </a:prstGeom>
            <a:noFill/>
          </p:spPr>
          <p:txBody>
            <a:bodyPr wrap="square" rtlCol="0">
              <a:spAutoFit/>
            </a:bodyPr>
            <a:lstStyle/>
            <a:p>
              <a:pPr algn="ctr"/>
              <a:r>
                <a:rPr lang="en-US" sz="1400" dirty="0"/>
                <a:t>buffer</a:t>
              </a:r>
            </a:p>
          </p:txBody>
        </p:sp>
        <p:sp>
          <p:nvSpPr>
            <p:cNvPr id="27" name="TextBox 26">
              <a:extLst>
                <a:ext uri="{FF2B5EF4-FFF2-40B4-BE49-F238E27FC236}">
                  <a16:creationId xmlns:a16="http://schemas.microsoft.com/office/drawing/2014/main" id="{09FEAF3E-8FEB-4226-C1B7-4ED9D13B6A20}"/>
                </a:ext>
              </a:extLst>
            </p:cNvPr>
            <p:cNvSpPr txBox="1"/>
            <p:nvPr/>
          </p:nvSpPr>
          <p:spPr>
            <a:xfrm>
              <a:off x="534014" y="3844483"/>
              <a:ext cx="1061340" cy="523220"/>
            </a:xfrm>
            <a:prstGeom prst="rect">
              <a:avLst/>
            </a:prstGeom>
            <a:noFill/>
          </p:spPr>
          <p:txBody>
            <a:bodyPr wrap="square" rtlCol="0">
              <a:spAutoFit/>
            </a:bodyPr>
            <a:lstStyle/>
            <a:p>
              <a:pPr algn="ctr"/>
              <a:r>
                <a:rPr lang="en-US" sz="1400" dirty="0"/>
                <a:t>silicon, sapphire</a:t>
              </a:r>
            </a:p>
          </p:txBody>
        </p:sp>
        <p:sp>
          <p:nvSpPr>
            <p:cNvPr id="29" name="Rectangle 28">
              <a:extLst>
                <a:ext uri="{FF2B5EF4-FFF2-40B4-BE49-F238E27FC236}">
                  <a16:creationId xmlns:a16="http://schemas.microsoft.com/office/drawing/2014/main" id="{5A8FCC2D-C91F-7B18-B5B4-FB92EA7BD9EF}"/>
                </a:ext>
              </a:extLst>
            </p:cNvPr>
            <p:cNvSpPr/>
            <p:nvPr/>
          </p:nvSpPr>
          <p:spPr>
            <a:xfrm>
              <a:off x="2003003" y="3714995"/>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C168EB4-008B-371D-722B-C3100AC7504D}"/>
                </a:ext>
              </a:extLst>
            </p:cNvPr>
            <p:cNvSpPr/>
            <p:nvPr/>
          </p:nvSpPr>
          <p:spPr>
            <a:xfrm>
              <a:off x="2003003" y="4606236"/>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B286CA2-41D6-5F62-B679-0A5730554DB9}"/>
                </a:ext>
              </a:extLst>
            </p:cNvPr>
            <p:cNvSpPr/>
            <p:nvPr/>
          </p:nvSpPr>
          <p:spPr>
            <a:xfrm>
              <a:off x="2003003" y="2823754"/>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83869937-AB7D-A8D2-0ABF-5C166E0CC99C}"/>
                </a:ext>
              </a:extLst>
            </p:cNvPr>
            <p:cNvCxnSpPr>
              <a:stCxn id="9" idx="3"/>
            </p:cNvCxnSpPr>
            <p:nvPr/>
          </p:nvCxnSpPr>
          <p:spPr>
            <a:xfrm>
              <a:off x="2368763" y="2977643"/>
              <a:ext cx="0" cy="2424907"/>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A5A7007-EF99-FFAD-6D58-10063EC6B8F5}"/>
              </a:ext>
            </a:extLst>
          </p:cNvPr>
          <p:cNvGrpSpPr/>
          <p:nvPr/>
        </p:nvGrpSpPr>
        <p:grpSpPr>
          <a:xfrm>
            <a:off x="4119664" y="2477089"/>
            <a:ext cx="3727305" cy="2925461"/>
            <a:chOff x="4414728" y="2477089"/>
            <a:chExt cx="3727305" cy="2925461"/>
          </a:xfrm>
        </p:grpSpPr>
        <p:sp>
          <p:nvSpPr>
            <p:cNvPr id="28" name="Rectangle 27">
              <a:extLst>
                <a:ext uri="{FF2B5EF4-FFF2-40B4-BE49-F238E27FC236}">
                  <a16:creationId xmlns:a16="http://schemas.microsoft.com/office/drawing/2014/main" id="{518C1136-BEB5-3030-9ADA-1BBB62CD3E98}"/>
                </a:ext>
              </a:extLst>
            </p:cNvPr>
            <p:cNvSpPr/>
            <p:nvPr/>
          </p:nvSpPr>
          <p:spPr>
            <a:xfrm>
              <a:off x="4719010" y="2823754"/>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20889A-2AFB-DD5D-D6FA-A31D8F123CAA}"/>
                </a:ext>
              </a:extLst>
            </p:cNvPr>
            <p:cNvSpPr/>
            <p:nvPr/>
          </p:nvSpPr>
          <p:spPr>
            <a:xfrm>
              <a:off x="5821642" y="2823754"/>
              <a:ext cx="521345"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C28CA6-4910-9A96-750F-77C77D2DA424}"/>
                </a:ext>
              </a:extLst>
            </p:cNvPr>
            <p:cNvSpPr/>
            <p:nvPr/>
          </p:nvSpPr>
          <p:spPr>
            <a:xfrm>
              <a:off x="6196154" y="2823754"/>
              <a:ext cx="1945879" cy="25787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84C0185-08AF-49A1-C63F-59BD507A5EF0}"/>
                </a:ext>
              </a:extLst>
            </p:cNvPr>
            <p:cNvSpPr txBox="1"/>
            <p:nvPr/>
          </p:nvSpPr>
          <p:spPr>
            <a:xfrm>
              <a:off x="4414728" y="2477089"/>
              <a:ext cx="1601273" cy="307777"/>
            </a:xfrm>
            <a:prstGeom prst="rect">
              <a:avLst/>
            </a:prstGeom>
            <a:noFill/>
          </p:spPr>
          <p:txBody>
            <a:bodyPr wrap="square" rtlCol="0">
              <a:spAutoFit/>
            </a:bodyPr>
            <a:lstStyle/>
            <a:p>
              <a:pPr algn="ctr"/>
              <a:r>
                <a:rPr lang="en-US" sz="1400" dirty="0"/>
                <a:t>substrate</a:t>
              </a:r>
            </a:p>
          </p:txBody>
        </p:sp>
        <p:sp>
          <p:nvSpPr>
            <p:cNvPr id="37" name="TextBox 36">
              <a:extLst>
                <a:ext uri="{FF2B5EF4-FFF2-40B4-BE49-F238E27FC236}">
                  <a16:creationId xmlns:a16="http://schemas.microsoft.com/office/drawing/2014/main" id="{83A74983-2625-4CB5-1BBF-961CD5C367C1}"/>
                </a:ext>
              </a:extLst>
            </p:cNvPr>
            <p:cNvSpPr txBox="1"/>
            <p:nvPr/>
          </p:nvSpPr>
          <p:spPr>
            <a:xfrm>
              <a:off x="5320452" y="2477089"/>
              <a:ext cx="1601273" cy="307777"/>
            </a:xfrm>
            <a:prstGeom prst="rect">
              <a:avLst/>
            </a:prstGeom>
            <a:noFill/>
          </p:spPr>
          <p:txBody>
            <a:bodyPr wrap="square" rtlCol="0">
              <a:spAutoFit/>
            </a:bodyPr>
            <a:lstStyle/>
            <a:p>
              <a:pPr algn="ctr"/>
              <a:r>
                <a:rPr lang="en-US" sz="1400" dirty="0"/>
                <a:t>“slabs”</a:t>
              </a:r>
            </a:p>
          </p:txBody>
        </p:sp>
        <p:sp>
          <p:nvSpPr>
            <p:cNvPr id="38" name="TextBox 37">
              <a:extLst>
                <a:ext uri="{FF2B5EF4-FFF2-40B4-BE49-F238E27FC236}">
                  <a16:creationId xmlns:a16="http://schemas.microsoft.com/office/drawing/2014/main" id="{9E2B1B83-D233-7398-B21C-F4C2F26392D6}"/>
                </a:ext>
              </a:extLst>
            </p:cNvPr>
            <p:cNvSpPr txBox="1"/>
            <p:nvPr/>
          </p:nvSpPr>
          <p:spPr>
            <a:xfrm>
              <a:off x="6530393" y="2477089"/>
              <a:ext cx="1601273" cy="307777"/>
            </a:xfrm>
            <a:prstGeom prst="rect">
              <a:avLst/>
            </a:prstGeom>
            <a:noFill/>
          </p:spPr>
          <p:txBody>
            <a:bodyPr wrap="square" rtlCol="0">
              <a:spAutoFit/>
            </a:bodyPr>
            <a:lstStyle/>
            <a:p>
              <a:pPr algn="ctr"/>
              <a:r>
                <a:rPr lang="en-US" sz="1400" dirty="0"/>
                <a:t>medium</a:t>
              </a:r>
            </a:p>
          </p:txBody>
        </p:sp>
        <p:sp>
          <p:nvSpPr>
            <p:cNvPr id="39" name="TextBox 38">
              <a:extLst>
                <a:ext uri="{FF2B5EF4-FFF2-40B4-BE49-F238E27FC236}">
                  <a16:creationId xmlns:a16="http://schemas.microsoft.com/office/drawing/2014/main" id="{4F4604EC-752F-ED3C-A300-32A807103A36}"/>
                </a:ext>
              </a:extLst>
            </p:cNvPr>
            <p:cNvSpPr txBox="1"/>
            <p:nvPr/>
          </p:nvSpPr>
          <p:spPr>
            <a:xfrm>
              <a:off x="6530393" y="3959263"/>
              <a:ext cx="1601273" cy="738664"/>
            </a:xfrm>
            <a:prstGeom prst="rect">
              <a:avLst/>
            </a:prstGeom>
            <a:noFill/>
          </p:spPr>
          <p:txBody>
            <a:bodyPr wrap="square" rtlCol="0">
              <a:spAutoFit/>
            </a:bodyPr>
            <a:lstStyle/>
            <a:p>
              <a:pPr algn="ctr"/>
              <a:r>
                <a:rPr lang="en-US" sz="1400" dirty="0"/>
                <a:t>buffer with “matching” deuteration level</a:t>
              </a:r>
            </a:p>
          </p:txBody>
        </p:sp>
        <p:sp>
          <p:nvSpPr>
            <p:cNvPr id="40" name="TextBox 39">
              <a:extLst>
                <a:ext uri="{FF2B5EF4-FFF2-40B4-BE49-F238E27FC236}">
                  <a16:creationId xmlns:a16="http://schemas.microsoft.com/office/drawing/2014/main" id="{61DCEA31-1288-ED04-AE84-3F45B7980D32}"/>
                </a:ext>
              </a:extLst>
            </p:cNvPr>
            <p:cNvSpPr txBox="1"/>
            <p:nvPr/>
          </p:nvSpPr>
          <p:spPr>
            <a:xfrm>
              <a:off x="4727165" y="3844483"/>
              <a:ext cx="1061340" cy="523220"/>
            </a:xfrm>
            <a:prstGeom prst="rect">
              <a:avLst/>
            </a:prstGeom>
            <a:noFill/>
          </p:spPr>
          <p:txBody>
            <a:bodyPr wrap="square" rtlCol="0">
              <a:spAutoFit/>
            </a:bodyPr>
            <a:lstStyle/>
            <a:p>
              <a:pPr algn="ctr"/>
              <a:r>
                <a:rPr lang="en-US" sz="1400" dirty="0"/>
                <a:t>silicon, sapphire</a:t>
              </a:r>
            </a:p>
          </p:txBody>
        </p:sp>
        <p:sp>
          <p:nvSpPr>
            <p:cNvPr id="41" name="Rectangle 40">
              <a:extLst>
                <a:ext uri="{FF2B5EF4-FFF2-40B4-BE49-F238E27FC236}">
                  <a16:creationId xmlns:a16="http://schemas.microsoft.com/office/drawing/2014/main" id="{25728D79-98C3-A6B1-442E-3A20DF8FC3A3}"/>
                </a:ext>
              </a:extLst>
            </p:cNvPr>
            <p:cNvSpPr/>
            <p:nvPr/>
          </p:nvSpPr>
          <p:spPr>
            <a:xfrm>
              <a:off x="6196154" y="3714995"/>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8104AA9-5CBA-230C-5AEF-DBF116144EB8}"/>
                </a:ext>
              </a:extLst>
            </p:cNvPr>
            <p:cNvSpPr/>
            <p:nvPr/>
          </p:nvSpPr>
          <p:spPr>
            <a:xfrm>
              <a:off x="6196154" y="4606236"/>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CFECAC2-0DED-F552-F72C-C7AB452F0C99}"/>
                </a:ext>
              </a:extLst>
            </p:cNvPr>
            <p:cNvSpPr/>
            <p:nvPr/>
          </p:nvSpPr>
          <p:spPr>
            <a:xfrm>
              <a:off x="6196154" y="2823754"/>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8C44A12A-1541-78F8-4564-E47982EB1BA5}"/>
                </a:ext>
              </a:extLst>
            </p:cNvPr>
            <p:cNvCxnSpPr>
              <a:stCxn id="43" idx="3"/>
            </p:cNvCxnSpPr>
            <p:nvPr/>
          </p:nvCxnSpPr>
          <p:spPr>
            <a:xfrm>
              <a:off x="6561914" y="2977643"/>
              <a:ext cx="0" cy="2424907"/>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50C3E97-4944-A667-848E-1B5AC4FA3B91}"/>
                  </a:ext>
                </a:extLst>
              </p:cNvPr>
              <p:cNvSpPr txBox="1"/>
              <p:nvPr/>
            </p:nvSpPr>
            <p:spPr>
              <a:xfrm>
                <a:off x="877075" y="6345039"/>
                <a:ext cx="9956388" cy="391902"/>
              </a:xfrm>
              <a:prstGeom prst="rect">
                <a:avLst/>
              </a:prstGeom>
              <a:noFill/>
            </p:spPr>
            <p:txBody>
              <a:bodyPr wrap="square" rtlCol="0">
                <a:spAutoFit/>
              </a:bodyPr>
              <a:lstStyle/>
              <a:p>
                <a:r>
                  <a:rPr lang="en-US" dirty="0"/>
                  <a:t>With any two data sets of known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𝑏𝑢𝑓𝑓𝑒𝑟</m:t>
                        </m:r>
                      </m:sub>
                    </m:sSub>
                  </m:oMath>
                </a14:m>
                <a:r>
                  <a:rPr lang="en-US" dirty="0"/>
                  <a:t>, can determine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𝑜𝑟𝑎𝑛𝑔𝑒</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𝑜𝑟𝑎𝑛𝑔𝑒</m:t>
                        </m:r>
                      </m:sub>
                    </m:sSub>
                  </m:oMath>
                </a14:m>
                <a:r>
                  <a:rPr lang="en-US" dirty="0"/>
                  <a:t>: </a:t>
                </a:r>
                <a:r>
                  <a:rPr lang="en-US" b="1" dirty="0"/>
                  <a:t>what it is </a:t>
                </a:r>
                <a:r>
                  <a:rPr lang="en-US" dirty="0"/>
                  <a:t>and </a:t>
                </a:r>
                <a:r>
                  <a:rPr lang="en-US" b="1" dirty="0"/>
                  <a:t>how much</a:t>
                </a:r>
              </a:p>
            </p:txBody>
          </p:sp>
        </mc:Choice>
        <mc:Fallback xmlns="">
          <p:sp>
            <p:nvSpPr>
              <p:cNvPr id="45" name="TextBox 44">
                <a:extLst>
                  <a:ext uri="{FF2B5EF4-FFF2-40B4-BE49-F238E27FC236}">
                    <a16:creationId xmlns:a16="http://schemas.microsoft.com/office/drawing/2014/main" id="{750C3E97-4944-A667-848E-1B5AC4FA3B91}"/>
                  </a:ext>
                </a:extLst>
              </p:cNvPr>
              <p:cNvSpPr txBox="1">
                <a:spLocks noRot="1" noChangeAspect="1" noMove="1" noResize="1" noEditPoints="1" noAdjustHandles="1" noChangeArrowheads="1" noChangeShapeType="1" noTextEdit="1"/>
              </p:cNvSpPr>
              <p:nvPr/>
            </p:nvSpPr>
            <p:spPr>
              <a:xfrm>
                <a:off x="877075" y="6345039"/>
                <a:ext cx="9956388" cy="391902"/>
              </a:xfrm>
              <a:prstGeom prst="rect">
                <a:avLst/>
              </a:prstGeom>
              <a:blipFill>
                <a:blip r:embed="rId4"/>
                <a:stretch>
                  <a:fillRect l="-551" t="-7813" b="-20313"/>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2F34298B-8378-38C9-6F34-5E9A88CDE058}"/>
              </a:ext>
            </a:extLst>
          </p:cNvPr>
          <p:cNvGrpSpPr/>
          <p:nvPr/>
        </p:nvGrpSpPr>
        <p:grpSpPr>
          <a:xfrm>
            <a:off x="8080693" y="2477089"/>
            <a:ext cx="3727305" cy="2925461"/>
            <a:chOff x="8493597" y="2477089"/>
            <a:chExt cx="3727305" cy="2925461"/>
          </a:xfrm>
        </p:grpSpPr>
        <p:sp>
          <p:nvSpPr>
            <p:cNvPr id="46" name="Rectangle 45">
              <a:extLst>
                <a:ext uri="{FF2B5EF4-FFF2-40B4-BE49-F238E27FC236}">
                  <a16:creationId xmlns:a16="http://schemas.microsoft.com/office/drawing/2014/main" id="{D13985E0-A402-8D03-4A81-A335658B2718}"/>
                </a:ext>
              </a:extLst>
            </p:cNvPr>
            <p:cNvSpPr/>
            <p:nvPr/>
          </p:nvSpPr>
          <p:spPr>
            <a:xfrm>
              <a:off x="8797879" y="2823754"/>
              <a:ext cx="1477144" cy="25787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0A181E7-AE31-A903-06C9-30EA0AE48C9D}"/>
                </a:ext>
              </a:extLst>
            </p:cNvPr>
            <p:cNvSpPr/>
            <p:nvPr/>
          </p:nvSpPr>
          <p:spPr>
            <a:xfrm>
              <a:off x="9900511" y="2823754"/>
              <a:ext cx="521345" cy="25787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D01D85B-CC40-AE0B-9C6C-E66E16E892FE}"/>
                </a:ext>
              </a:extLst>
            </p:cNvPr>
            <p:cNvSpPr/>
            <p:nvPr/>
          </p:nvSpPr>
          <p:spPr>
            <a:xfrm>
              <a:off x="10275023" y="2823754"/>
              <a:ext cx="1945879" cy="257879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22479FF-8C35-DF8D-1BCB-A4806A608C58}"/>
                </a:ext>
              </a:extLst>
            </p:cNvPr>
            <p:cNvSpPr txBox="1"/>
            <p:nvPr/>
          </p:nvSpPr>
          <p:spPr>
            <a:xfrm>
              <a:off x="8493597" y="2477089"/>
              <a:ext cx="1601273" cy="307777"/>
            </a:xfrm>
            <a:prstGeom prst="rect">
              <a:avLst/>
            </a:prstGeom>
            <a:noFill/>
          </p:spPr>
          <p:txBody>
            <a:bodyPr wrap="square" rtlCol="0">
              <a:spAutoFit/>
            </a:bodyPr>
            <a:lstStyle/>
            <a:p>
              <a:pPr algn="ctr"/>
              <a:r>
                <a:rPr lang="en-US" sz="1400" dirty="0"/>
                <a:t>substrate</a:t>
              </a:r>
            </a:p>
          </p:txBody>
        </p:sp>
        <p:sp>
          <p:nvSpPr>
            <p:cNvPr id="50" name="TextBox 49">
              <a:extLst>
                <a:ext uri="{FF2B5EF4-FFF2-40B4-BE49-F238E27FC236}">
                  <a16:creationId xmlns:a16="http://schemas.microsoft.com/office/drawing/2014/main" id="{0B8B2E04-E526-4BFE-7A0B-B4741E799A03}"/>
                </a:ext>
              </a:extLst>
            </p:cNvPr>
            <p:cNvSpPr txBox="1"/>
            <p:nvPr/>
          </p:nvSpPr>
          <p:spPr>
            <a:xfrm>
              <a:off x="9399321" y="2477089"/>
              <a:ext cx="1601273" cy="307777"/>
            </a:xfrm>
            <a:prstGeom prst="rect">
              <a:avLst/>
            </a:prstGeom>
            <a:noFill/>
          </p:spPr>
          <p:txBody>
            <a:bodyPr wrap="square" rtlCol="0">
              <a:spAutoFit/>
            </a:bodyPr>
            <a:lstStyle/>
            <a:p>
              <a:pPr algn="ctr"/>
              <a:r>
                <a:rPr lang="en-US" sz="1400" dirty="0"/>
                <a:t>“slabs”</a:t>
              </a:r>
            </a:p>
          </p:txBody>
        </p:sp>
        <p:sp>
          <p:nvSpPr>
            <p:cNvPr id="51" name="TextBox 50">
              <a:extLst>
                <a:ext uri="{FF2B5EF4-FFF2-40B4-BE49-F238E27FC236}">
                  <a16:creationId xmlns:a16="http://schemas.microsoft.com/office/drawing/2014/main" id="{5EADE637-F70E-C250-AE24-E5C9A99692E7}"/>
                </a:ext>
              </a:extLst>
            </p:cNvPr>
            <p:cNvSpPr txBox="1"/>
            <p:nvPr/>
          </p:nvSpPr>
          <p:spPr>
            <a:xfrm>
              <a:off x="10609262" y="2477089"/>
              <a:ext cx="1601273" cy="307777"/>
            </a:xfrm>
            <a:prstGeom prst="rect">
              <a:avLst/>
            </a:prstGeom>
            <a:noFill/>
          </p:spPr>
          <p:txBody>
            <a:bodyPr wrap="square" rtlCol="0">
              <a:spAutoFit/>
            </a:bodyPr>
            <a:lstStyle/>
            <a:p>
              <a:pPr algn="ctr"/>
              <a:r>
                <a:rPr lang="en-US" sz="1400" dirty="0"/>
                <a:t>medium</a:t>
              </a:r>
            </a:p>
          </p:txBody>
        </p:sp>
        <p:sp>
          <p:nvSpPr>
            <p:cNvPr id="52" name="TextBox 51">
              <a:extLst>
                <a:ext uri="{FF2B5EF4-FFF2-40B4-BE49-F238E27FC236}">
                  <a16:creationId xmlns:a16="http://schemas.microsoft.com/office/drawing/2014/main" id="{D69C52D4-B444-03FC-3DF8-B49C72B35912}"/>
                </a:ext>
              </a:extLst>
            </p:cNvPr>
            <p:cNvSpPr txBox="1"/>
            <p:nvPr/>
          </p:nvSpPr>
          <p:spPr>
            <a:xfrm>
              <a:off x="10609262" y="3959263"/>
              <a:ext cx="1601273" cy="738664"/>
            </a:xfrm>
            <a:prstGeom prst="rect">
              <a:avLst/>
            </a:prstGeom>
            <a:noFill/>
          </p:spPr>
          <p:txBody>
            <a:bodyPr wrap="square" rtlCol="0">
              <a:spAutoFit/>
            </a:bodyPr>
            <a:lstStyle/>
            <a:p>
              <a:pPr algn="ctr"/>
              <a:r>
                <a:rPr lang="en-US" sz="1400" dirty="0"/>
                <a:t>buffer with different deuteration level</a:t>
              </a:r>
            </a:p>
          </p:txBody>
        </p:sp>
        <p:sp>
          <p:nvSpPr>
            <p:cNvPr id="53" name="TextBox 52">
              <a:extLst>
                <a:ext uri="{FF2B5EF4-FFF2-40B4-BE49-F238E27FC236}">
                  <a16:creationId xmlns:a16="http://schemas.microsoft.com/office/drawing/2014/main" id="{08A9E518-BBE5-E610-4B05-2A7792E87F52}"/>
                </a:ext>
              </a:extLst>
            </p:cNvPr>
            <p:cNvSpPr txBox="1"/>
            <p:nvPr/>
          </p:nvSpPr>
          <p:spPr>
            <a:xfrm>
              <a:off x="8806034" y="3844483"/>
              <a:ext cx="1061340" cy="523220"/>
            </a:xfrm>
            <a:prstGeom prst="rect">
              <a:avLst/>
            </a:prstGeom>
            <a:noFill/>
          </p:spPr>
          <p:txBody>
            <a:bodyPr wrap="square" rtlCol="0">
              <a:spAutoFit/>
            </a:bodyPr>
            <a:lstStyle/>
            <a:p>
              <a:pPr algn="ctr"/>
              <a:r>
                <a:rPr lang="en-US" sz="1400" dirty="0"/>
                <a:t>silicon, sapphire</a:t>
              </a:r>
            </a:p>
          </p:txBody>
        </p:sp>
        <p:sp>
          <p:nvSpPr>
            <p:cNvPr id="54" name="Rectangle 53">
              <a:extLst>
                <a:ext uri="{FF2B5EF4-FFF2-40B4-BE49-F238E27FC236}">
                  <a16:creationId xmlns:a16="http://schemas.microsoft.com/office/drawing/2014/main" id="{ED361145-3967-0D1A-252D-82D634C4334F}"/>
                </a:ext>
              </a:extLst>
            </p:cNvPr>
            <p:cNvSpPr/>
            <p:nvPr/>
          </p:nvSpPr>
          <p:spPr>
            <a:xfrm>
              <a:off x="10275023" y="3714995"/>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BC2758E4-558A-1AA4-98FA-4E2B59E7BEB2}"/>
                </a:ext>
              </a:extLst>
            </p:cNvPr>
            <p:cNvSpPr/>
            <p:nvPr/>
          </p:nvSpPr>
          <p:spPr>
            <a:xfrm>
              <a:off x="10275023" y="4606236"/>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797E1BF-F4AD-AC96-7990-953D97AF68C7}"/>
                </a:ext>
              </a:extLst>
            </p:cNvPr>
            <p:cNvSpPr/>
            <p:nvPr/>
          </p:nvSpPr>
          <p:spPr>
            <a:xfrm>
              <a:off x="10275023" y="2823754"/>
              <a:ext cx="365760"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7" name="Straight Connector 56">
              <a:extLst>
                <a:ext uri="{FF2B5EF4-FFF2-40B4-BE49-F238E27FC236}">
                  <a16:creationId xmlns:a16="http://schemas.microsoft.com/office/drawing/2014/main" id="{36FAF25D-C31D-1492-1B04-A12411F42FDB}"/>
                </a:ext>
              </a:extLst>
            </p:cNvPr>
            <p:cNvCxnSpPr>
              <a:stCxn id="56" idx="3"/>
            </p:cNvCxnSpPr>
            <p:nvPr/>
          </p:nvCxnSpPr>
          <p:spPr>
            <a:xfrm>
              <a:off x="10640783" y="2977643"/>
              <a:ext cx="0" cy="2424907"/>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9F0A8EF-DDAA-A2D9-03F4-91CFB548932C}"/>
                  </a:ext>
                </a:extLst>
              </p:cNvPr>
              <p:cNvSpPr txBox="1"/>
              <p:nvPr/>
            </p:nvSpPr>
            <p:spPr>
              <a:xfrm>
                <a:off x="6704697" y="5649896"/>
                <a:ext cx="5565819" cy="67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2</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𝑜𝑟𝑎𝑛𝑔𝑒</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𝑔𝑟𝑒𝑒𝑛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𝑜𝑟𝑎𝑛𝑔𝑒</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𝑜𝑟𝑎𝑛𝑔𝑒</m:t>
                          </m:r>
                        </m:sub>
                      </m:sSub>
                    </m:oMath>
                  </m:oMathPara>
                </a14:m>
                <a:endParaRPr lang="en-US" dirty="0"/>
              </a:p>
            </p:txBody>
          </p:sp>
        </mc:Choice>
        <mc:Fallback xmlns="">
          <p:sp>
            <p:nvSpPr>
              <p:cNvPr id="61" name="TextBox 60">
                <a:extLst>
                  <a:ext uri="{FF2B5EF4-FFF2-40B4-BE49-F238E27FC236}">
                    <a16:creationId xmlns:a16="http://schemas.microsoft.com/office/drawing/2014/main" id="{69F0A8EF-DDAA-A2D9-03F4-91CFB548932C}"/>
                  </a:ext>
                </a:extLst>
              </p:cNvPr>
              <p:cNvSpPr txBox="1">
                <a:spLocks noRot="1" noChangeAspect="1" noMove="1" noResize="1" noEditPoints="1" noAdjustHandles="1" noChangeArrowheads="1" noChangeShapeType="1" noTextEdit="1"/>
              </p:cNvSpPr>
              <p:nvPr/>
            </p:nvSpPr>
            <p:spPr>
              <a:xfrm>
                <a:off x="6704697" y="5649896"/>
                <a:ext cx="5565819" cy="67223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45611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3AD9-34EF-1ADE-EF96-6962A505C79F}"/>
              </a:ext>
            </a:extLst>
          </p:cNvPr>
          <p:cNvSpPr>
            <a:spLocks noGrp="1"/>
          </p:cNvSpPr>
          <p:nvPr>
            <p:ph type="title"/>
          </p:nvPr>
        </p:nvSpPr>
        <p:spPr/>
        <p:txBody>
          <a:bodyPr/>
          <a:lstStyle/>
          <a:p>
            <a:r>
              <a:rPr lang="en-US" dirty="0"/>
              <a:t>Advanced modeling</a:t>
            </a:r>
          </a:p>
        </p:txBody>
      </p:sp>
      <p:sp>
        <p:nvSpPr>
          <p:cNvPr id="4" name="Content Placeholder 3">
            <a:extLst>
              <a:ext uri="{FF2B5EF4-FFF2-40B4-BE49-F238E27FC236}">
                <a16:creationId xmlns:a16="http://schemas.microsoft.com/office/drawing/2014/main" id="{25AD5D69-8CDD-ACD2-97A5-82C206EBAC52}"/>
              </a:ext>
            </a:extLst>
          </p:cNvPr>
          <p:cNvSpPr>
            <a:spLocks noGrp="1"/>
          </p:cNvSpPr>
          <p:nvPr>
            <p:ph idx="1"/>
          </p:nvPr>
        </p:nvSpPr>
        <p:spPr/>
        <p:txBody>
          <a:bodyPr/>
          <a:lstStyle/>
          <a:p>
            <a:r>
              <a:rPr lang="en-US" dirty="0"/>
              <a:t>Python script is a program; can be arbitrarily complex and use other packages (e.g. </a:t>
            </a:r>
            <a:r>
              <a:rPr lang="en-US" dirty="0" err="1"/>
              <a:t>MDAnalysis</a:t>
            </a:r>
            <a:r>
              <a:rPr lang="en-US" dirty="0"/>
              <a:t>). Generates an SLD profile that is essentially a collection of tiny slabs</a:t>
            </a:r>
          </a:p>
          <a:p>
            <a:endParaRPr lang="en-US" dirty="0"/>
          </a:p>
          <a:p>
            <a:r>
              <a:rPr lang="en-US" dirty="0"/>
              <a:t>Example: tubulin</a:t>
            </a:r>
          </a:p>
        </p:txBody>
      </p:sp>
      <p:pic>
        <p:nvPicPr>
          <p:cNvPr id="5" name="Picture 4">
            <a:extLst>
              <a:ext uri="{FF2B5EF4-FFF2-40B4-BE49-F238E27FC236}">
                <a16:creationId xmlns:a16="http://schemas.microsoft.com/office/drawing/2014/main" id="{F13D41A4-D73B-CC3E-531E-AF44A5AD4654}"/>
              </a:ext>
            </a:extLst>
          </p:cNvPr>
          <p:cNvPicPr>
            <a:picLocks noChangeAspect="1"/>
          </p:cNvPicPr>
          <p:nvPr/>
        </p:nvPicPr>
        <p:blipFill rotWithShape="1">
          <a:blip r:embed="rId2"/>
          <a:srcRect t="16558" r="5366" b="16558"/>
          <a:stretch/>
        </p:blipFill>
        <p:spPr>
          <a:xfrm>
            <a:off x="3743566" y="3846430"/>
            <a:ext cx="5196983" cy="2465470"/>
          </a:xfrm>
          <a:prstGeom prst="rect">
            <a:avLst/>
          </a:prstGeom>
          <a:ln>
            <a:solidFill>
              <a:schemeClr val="tx1"/>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AA0EC903-88D8-4CCB-E258-569085CBCB88}"/>
              </a:ext>
            </a:extLst>
          </p:cNvPr>
          <p:cNvSpPr/>
          <p:nvPr/>
        </p:nvSpPr>
        <p:spPr>
          <a:xfrm>
            <a:off x="5564659" y="3632886"/>
            <a:ext cx="1062681" cy="106268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E3467EA-7CB2-5E1E-28BD-9A5B5CBB892B}"/>
              </a:ext>
            </a:extLst>
          </p:cNvPr>
          <p:cNvSpPr txBox="1"/>
          <p:nvPr/>
        </p:nvSpPr>
        <p:spPr>
          <a:xfrm>
            <a:off x="6096000" y="3337695"/>
            <a:ext cx="2281881" cy="369332"/>
          </a:xfrm>
          <a:prstGeom prst="rect">
            <a:avLst/>
          </a:prstGeom>
          <a:noFill/>
        </p:spPr>
        <p:txBody>
          <a:bodyPr wrap="square" rtlCol="0">
            <a:spAutoFit/>
          </a:bodyPr>
          <a:lstStyle/>
          <a:p>
            <a:r>
              <a:rPr lang="en-US" dirty="0">
                <a:solidFill>
                  <a:schemeClr val="accent1">
                    <a:lumMod val="50000"/>
                  </a:schemeClr>
                </a:solidFill>
              </a:rPr>
              <a:t>missing residues!</a:t>
            </a:r>
          </a:p>
        </p:txBody>
      </p:sp>
    </p:spTree>
    <p:extLst>
      <p:ext uri="{BB962C8B-B14F-4D97-AF65-F5344CB8AC3E}">
        <p14:creationId xmlns:p14="http://schemas.microsoft.com/office/powerpoint/2010/main" val="4180954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6817" r="15414" b="13562"/>
          <a:stretch/>
        </p:blipFill>
        <p:spPr>
          <a:xfrm>
            <a:off x="2606369" y="1725971"/>
            <a:ext cx="7677745" cy="4787778"/>
          </a:xfrm>
          <a:prstGeom prst="rect">
            <a:avLst/>
          </a:prstGeom>
        </p:spPr>
      </p:pic>
      <p:sp>
        <p:nvSpPr>
          <p:cNvPr id="2" name="Title 1"/>
          <p:cNvSpPr>
            <a:spLocks noGrp="1"/>
          </p:cNvSpPr>
          <p:nvPr>
            <p:ph type="title"/>
          </p:nvPr>
        </p:nvSpPr>
        <p:spPr>
          <a:xfrm>
            <a:off x="1750475" y="161021"/>
            <a:ext cx="7886700" cy="1013730"/>
          </a:xfrm>
        </p:spPr>
        <p:txBody>
          <a:bodyPr/>
          <a:lstStyle/>
          <a:p>
            <a:r>
              <a:rPr lang="en-US" dirty="0"/>
              <a:t>Modeling tubulin orientation</a:t>
            </a:r>
          </a:p>
        </p:txBody>
      </p:sp>
      <p:sp>
        <p:nvSpPr>
          <p:cNvPr id="13" name="Slide Number Placeholder 12"/>
          <p:cNvSpPr>
            <a:spLocks noGrp="1"/>
          </p:cNvSpPr>
          <p:nvPr>
            <p:ph type="sldNum" sz="quarter" idx="12"/>
          </p:nvPr>
        </p:nvSpPr>
        <p:spPr/>
        <p:txBody>
          <a:bodyPr>
            <a:normAutofit/>
          </a:bodyPr>
          <a:lstStyle/>
          <a:p>
            <a:fld id="{5F5601E0-7556-49AC-9F92-2DD89CB35B2D}" type="slidenum">
              <a:rPr lang="en-US" smtClean="0"/>
              <a:t>33</a:t>
            </a:fld>
            <a:endParaRPr lang="en-US"/>
          </a:p>
        </p:txBody>
      </p:sp>
      <p:sp>
        <p:nvSpPr>
          <p:cNvPr id="6" name="TextBox 5">
            <a:extLst>
              <a:ext uri="{FF2B5EF4-FFF2-40B4-BE49-F238E27FC236}">
                <a16:creationId xmlns:a16="http://schemas.microsoft.com/office/drawing/2014/main" id="{22667B4E-D9D2-40DB-8B06-FE68B8AB16E4}"/>
              </a:ext>
            </a:extLst>
          </p:cNvPr>
          <p:cNvSpPr txBox="1"/>
          <p:nvPr/>
        </p:nvSpPr>
        <p:spPr>
          <a:xfrm>
            <a:off x="3039832" y="2700710"/>
            <a:ext cx="5962758" cy="1754326"/>
          </a:xfrm>
          <a:prstGeom prst="rect">
            <a:avLst/>
          </a:prstGeom>
          <a:solidFill>
            <a:schemeClr val="bg1"/>
          </a:solidFill>
          <a:ln w="38100">
            <a:solidFill>
              <a:schemeClr val="accent1">
                <a:lumMod val="50000"/>
              </a:schemeClr>
            </a:solidFill>
          </a:ln>
          <a:effectLst>
            <a:outerShdw blurRad="50800" dist="419100" dir="2700000" algn="tl" rotWithShape="0">
              <a:prstClr val="black">
                <a:alpha val="40000"/>
              </a:prstClr>
            </a:outerShdw>
          </a:effectLst>
        </p:spPr>
        <p:txBody>
          <a:bodyPr wrap="square" rtlCol="0">
            <a:spAutoFit/>
          </a:bodyPr>
          <a:lstStyle/>
          <a:p>
            <a:r>
              <a:rPr lang="en-US" sz="3600" dirty="0"/>
              <a:t>Apparent thickness of protein “film” on or in bilayer reveals protein orientation</a:t>
            </a:r>
          </a:p>
        </p:txBody>
      </p:sp>
    </p:spTree>
    <p:extLst>
      <p:ext uri="{BB962C8B-B14F-4D97-AF65-F5344CB8AC3E}">
        <p14:creationId xmlns:p14="http://schemas.microsoft.com/office/powerpoint/2010/main" val="12601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
            <a:ext cx="7829550" cy="1174750"/>
          </a:xfrm>
        </p:spPr>
        <p:txBody>
          <a:bodyPr/>
          <a:lstStyle/>
          <a:p>
            <a:r>
              <a:rPr lang="en-US" dirty="0"/>
              <a:t>Composition space model</a:t>
            </a:r>
          </a:p>
        </p:txBody>
      </p:sp>
      <p:pic>
        <p:nvPicPr>
          <p:cNvPr id="4" name="Picture 3"/>
          <p:cNvPicPr>
            <a:picLocks noChangeAspect="1"/>
          </p:cNvPicPr>
          <p:nvPr/>
        </p:nvPicPr>
        <p:blipFill rotWithShape="1">
          <a:blip r:embed="rId3"/>
          <a:srcRect b="34990"/>
          <a:stretch/>
        </p:blipFill>
        <p:spPr>
          <a:xfrm>
            <a:off x="3748982" y="1486850"/>
            <a:ext cx="5033254" cy="5013208"/>
          </a:xfrm>
          <a:prstGeom prst="rect">
            <a:avLst/>
          </a:prstGeom>
        </p:spPr>
      </p:pic>
    </p:spTree>
    <p:extLst>
      <p:ext uri="{BB962C8B-B14F-4D97-AF65-F5344CB8AC3E}">
        <p14:creationId xmlns:p14="http://schemas.microsoft.com/office/powerpoint/2010/main" val="46867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6044-0459-018A-2CA4-2EAC55B07622}"/>
              </a:ext>
            </a:extLst>
          </p:cNvPr>
          <p:cNvSpPr>
            <a:spLocks noGrp="1"/>
          </p:cNvSpPr>
          <p:nvPr>
            <p:ph type="title"/>
          </p:nvPr>
        </p:nvSpPr>
        <p:spPr/>
        <p:txBody>
          <a:bodyPr/>
          <a:lstStyle/>
          <a:p>
            <a:r>
              <a:rPr lang="en-US" dirty="0" err="1"/>
              <a:t>Molgroups</a:t>
            </a:r>
            <a:r>
              <a:rPr lang="en-US" dirty="0"/>
              <a:t>: a Refl1D plugin for biomolecules</a:t>
            </a:r>
          </a:p>
        </p:txBody>
      </p:sp>
      <p:pic>
        <p:nvPicPr>
          <p:cNvPr id="5" name="Content Placeholder 4">
            <a:extLst>
              <a:ext uri="{FF2B5EF4-FFF2-40B4-BE49-F238E27FC236}">
                <a16:creationId xmlns:a16="http://schemas.microsoft.com/office/drawing/2014/main" id="{34FCB4D2-5CBF-44F0-00E2-CEB188A76FE9}"/>
              </a:ext>
            </a:extLst>
          </p:cNvPr>
          <p:cNvPicPr>
            <a:picLocks noGrp="1" noChangeAspect="1"/>
          </p:cNvPicPr>
          <p:nvPr>
            <p:ph idx="1"/>
          </p:nvPr>
        </p:nvPicPr>
        <p:blipFill>
          <a:blip r:embed="rId2"/>
          <a:stretch>
            <a:fillRect/>
          </a:stretch>
        </p:blipFill>
        <p:spPr>
          <a:xfrm>
            <a:off x="1166718" y="3673189"/>
            <a:ext cx="5506218" cy="1190791"/>
          </a:xfrm>
        </p:spPr>
      </p:pic>
      <p:pic>
        <p:nvPicPr>
          <p:cNvPr id="7" name="Picture 6">
            <a:extLst>
              <a:ext uri="{FF2B5EF4-FFF2-40B4-BE49-F238E27FC236}">
                <a16:creationId xmlns:a16="http://schemas.microsoft.com/office/drawing/2014/main" id="{93790ABC-B3C1-E480-6CD4-CEB5D7E87825}"/>
              </a:ext>
            </a:extLst>
          </p:cNvPr>
          <p:cNvPicPr>
            <a:picLocks noChangeAspect="1"/>
          </p:cNvPicPr>
          <p:nvPr/>
        </p:nvPicPr>
        <p:blipFill>
          <a:blip r:embed="rId3"/>
          <a:stretch>
            <a:fillRect/>
          </a:stretch>
        </p:blipFill>
        <p:spPr>
          <a:xfrm>
            <a:off x="1166718" y="2185462"/>
            <a:ext cx="7154273" cy="885949"/>
          </a:xfrm>
          <a:prstGeom prst="rect">
            <a:avLst/>
          </a:prstGeom>
        </p:spPr>
      </p:pic>
      <p:sp>
        <p:nvSpPr>
          <p:cNvPr id="8" name="TextBox 7">
            <a:extLst>
              <a:ext uri="{FF2B5EF4-FFF2-40B4-BE49-F238E27FC236}">
                <a16:creationId xmlns:a16="http://schemas.microsoft.com/office/drawing/2014/main" id="{23A61C9A-A0E0-6F03-C270-622C7A16F473}"/>
              </a:ext>
            </a:extLst>
          </p:cNvPr>
          <p:cNvSpPr txBox="1"/>
          <p:nvPr/>
        </p:nvSpPr>
        <p:spPr>
          <a:xfrm>
            <a:off x="986937" y="1663270"/>
            <a:ext cx="7169285" cy="369332"/>
          </a:xfrm>
          <a:prstGeom prst="rect">
            <a:avLst/>
          </a:prstGeom>
          <a:noFill/>
        </p:spPr>
        <p:txBody>
          <a:bodyPr wrap="square" rtlCol="0">
            <a:spAutoFit/>
          </a:bodyPr>
          <a:lstStyle/>
          <a:p>
            <a:r>
              <a:rPr lang="en-US" dirty="0"/>
              <a:t>Bilayers and proteins defined in a few lines of code</a:t>
            </a:r>
          </a:p>
        </p:txBody>
      </p:sp>
      <p:sp>
        <p:nvSpPr>
          <p:cNvPr id="9" name="TextBox 8">
            <a:extLst>
              <a:ext uri="{FF2B5EF4-FFF2-40B4-BE49-F238E27FC236}">
                <a16:creationId xmlns:a16="http://schemas.microsoft.com/office/drawing/2014/main" id="{927599B7-2887-D011-D1BA-9031FF258156}"/>
              </a:ext>
            </a:extLst>
          </p:cNvPr>
          <p:cNvSpPr txBox="1"/>
          <p:nvPr/>
        </p:nvSpPr>
        <p:spPr>
          <a:xfrm>
            <a:off x="986937" y="3184811"/>
            <a:ext cx="7169285" cy="369332"/>
          </a:xfrm>
          <a:prstGeom prst="rect">
            <a:avLst/>
          </a:prstGeom>
          <a:noFill/>
        </p:spPr>
        <p:txBody>
          <a:bodyPr wrap="square" rtlCol="0">
            <a:spAutoFit/>
          </a:bodyPr>
          <a:lstStyle/>
          <a:p>
            <a:r>
              <a:rPr lang="en-US" dirty="0"/>
              <a:t>Intricate logic (rotations of a PDB file and connections of missing residues)</a:t>
            </a:r>
          </a:p>
        </p:txBody>
      </p:sp>
      <p:sp>
        <p:nvSpPr>
          <p:cNvPr id="10" name="TextBox 9">
            <a:extLst>
              <a:ext uri="{FF2B5EF4-FFF2-40B4-BE49-F238E27FC236}">
                <a16:creationId xmlns:a16="http://schemas.microsoft.com/office/drawing/2014/main" id="{C2A1B679-C1FB-B377-D154-2231B4F7F26E}"/>
              </a:ext>
            </a:extLst>
          </p:cNvPr>
          <p:cNvSpPr txBox="1"/>
          <p:nvPr/>
        </p:nvSpPr>
        <p:spPr>
          <a:xfrm>
            <a:off x="986937" y="5020983"/>
            <a:ext cx="7942879" cy="369332"/>
          </a:xfrm>
          <a:prstGeom prst="rect">
            <a:avLst/>
          </a:prstGeom>
          <a:noFill/>
        </p:spPr>
        <p:txBody>
          <a:bodyPr wrap="square" rtlCol="0">
            <a:spAutoFit/>
          </a:bodyPr>
          <a:lstStyle/>
          <a:p>
            <a:r>
              <a:rPr lang="en-US" dirty="0"/>
              <a:t>Arbitrarily complex bilayer/protein complexes (multiple bilayers, multiple proteins)</a:t>
            </a:r>
          </a:p>
        </p:txBody>
      </p:sp>
    </p:spTree>
    <p:extLst>
      <p:ext uri="{BB962C8B-B14F-4D97-AF65-F5344CB8AC3E}">
        <p14:creationId xmlns:p14="http://schemas.microsoft.com/office/powerpoint/2010/main" val="2812418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27FB-5C3B-FEC1-2DC0-290C9C55F1DA}"/>
              </a:ext>
            </a:extLst>
          </p:cNvPr>
          <p:cNvSpPr>
            <a:spLocks noGrp="1"/>
          </p:cNvSpPr>
          <p:nvPr>
            <p:ph type="title"/>
          </p:nvPr>
        </p:nvSpPr>
        <p:spPr/>
        <p:txBody>
          <a:bodyPr/>
          <a:lstStyle/>
          <a:p>
            <a:r>
              <a:rPr lang="en-US" dirty="0"/>
              <a:t>Contacts</a:t>
            </a:r>
          </a:p>
        </p:txBody>
      </p:sp>
      <p:sp>
        <p:nvSpPr>
          <p:cNvPr id="3" name="Content Placeholder 2">
            <a:extLst>
              <a:ext uri="{FF2B5EF4-FFF2-40B4-BE49-F238E27FC236}">
                <a16:creationId xmlns:a16="http://schemas.microsoft.com/office/drawing/2014/main" id="{D8F0C794-A1DC-DA24-8D82-1C7702D9C33B}"/>
              </a:ext>
            </a:extLst>
          </p:cNvPr>
          <p:cNvSpPr>
            <a:spLocks noGrp="1"/>
          </p:cNvSpPr>
          <p:nvPr>
            <p:ph idx="1"/>
          </p:nvPr>
        </p:nvSpPr>
        <p:spPr/>
        <p:txBody>
          <a:bodyPr/>
          <a:lstStyle/>
          <a:p>
            <a:pPr marL="0" indent="0">
              <a:buNone/>
            </a:pPr>
            <a:r>
              <a:rPr lang="en-US" dirty="0"/>
              <a:t>David Hoogerheide: </a:t>
            </a:r>
            <a:r>
              <a:rPr lang="en-US" dirty="0">
                <a:hlinkClick r:id="rId2"/>
              </a:rPr>
              <a:t>david.hoogerheide@nist.gov</a:t>
            </a:r>
            <a:endParaRPr lang="en-US" dirty="0"/>
          </a:p>
          <a:p>
            <a:pPr marL="0" indent="0">
              <a:buNone/>
            </a:pPr>
            <a:r>
              <a:rPr lang="en-US" dirty="0"/>
              <a:t>Megan Mitchell: </a:t>
            </a:r>
            <a:r>
              <a:rPr lang="en-US" dirty="0">
                <a:hlinkClick r:id="rId3"/>
              </a:rPr>
              <a:t>megan.mitchell@nist.gov</a:t>
            </a:r>
            <a:endParaRPr lang="en-US" dirty="0"/>
          </a:p>
          <a:p>
            <a:pPr marL="0" indent="0">
              <a:buNone/>
            </a:pPr>
            <a:r>
              <a:rPr lang="en-US" dirty="0"/>
              <a:t>Frank Heinrich: </a:t>
            </a:r>
            <a:r>
              <a:rPr lang="en-US" dirty="0">
                <a:hlinkClick r:id="rId4"/>
              </a:rPr>
              <a:t>frank.heinrich@nist.gov</a:t>
            </a:r>
            <a:endParaRPr lang="en-US" dirty="0"/>
          </a:p>
          <a:p>
            <a:pPr marL="0" indent="0">
              <a:buNone/>
            </a:pPr>
            <a:endParaRPr lang="en-US" dirty="0"/>
          </a:p>
        </p:txBody>
      </p:sp>
    </p:spTree>
    <p:extLst>
      <p:ext uri="{BB962C8B-B14F-4D97-AF65-F5344CB8AC3E}">
        <p14:creationId xmlns:p14="http://schemas.microsoft.com/office/powerpoint/2010/main" val="367390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09D2F-60CD-47C7-8123-E3EC46359268}"/>
              </a:ext>
            </a:extLst>
          </p:cNvPr>
          <p:cNvPicPr>
            <a:picLocks noChangeAspect="1"/>
          </p:cNvPicPr>
          <p:nvPr/>
        </p:nvPicPr>
        <p:blipFill>
          <a:blip r:embed="rId2"/>
          <a:stretch>
            <a:fillRect/>
          </a:stretch>
        </p:blipFill>
        <p:spPr>
          <a:xfrm>
            <a:off x="223935" y="1325563"/>
            <a:ext cx="6867331" cy="1362124"/>
          </a:xfrm>
          <a:prstGeom prst="rect">
            <a:avLst/>
          </a:prstGeom>
        </p:spPr>
      </p:pic>
      <p:pic>
        <p:nvPicPr>
          <p:cNvPr id="6" name="Picture 5">
            <a:extLst>
              <a:ext uri="{FF2B5EF4-FFF2-40B4-BE49-F238E27FC236}">
                <a16:creationId xmlns:a16="http://schemas.microsoft.com/office/drawing/2014/main" id="{0703C74D-EC55-4463-9A2B-6DA285909CB1}"/>
              </a:ext>
            </a:extLst>
          </p:cNvPr>
          <p:cNvPicPr>
            <a:picLocks noChangeAspect="1"/>
          </p:cNvPicPr>
          <p:nvPr/>
        </p:nvPicPr>
        <p:blipFill>
          <a:blip r:embed="rId3"/>
          <a:stretch>
            <a:fillRect/>
          </a:stretch>
        </p:blipFill>
        <p:spPr>
          <a:xfrm>
            <a:off x="371670" y="2841172"/>
            <a:ext cx="5366656" cy="3106523"/>
          </a:xfrm>
          <a:prstGeom prst="rect">
            <a:avLst/>
          </a:prstGeom>
        </p:spPr>
      </p:pic>
      <p:sp>
        <p:nvSpPr>
          <p:cNvPr id="2" name="Title 1">
            <a:extLst>
              <a:ext uri="{FF2B5EF4-FFF2-40B4-BE49-F238E27FC236}">
                <a16:creationId xmlns:a16="http://schemas.microsoft.com/office/drawing/2014/main" id="{1F9C56D8-B221-4A5B-B491-80E5E245770D}"/>
              </a:ext>
            </a:extLst>
          </p:cNvPr>
          <p:cNvSpPr>
            <a:spLocks noGrp="1"/>
          </p:cNvSpPr>
          <p:nvPr>
            <p:ph type="title"/>
          </p:nvPr>
        </p:nvSpPr>
        <p:spPr>
          <a:xfrm>
            <a:off x="110413" y="0"/>
            <a:ext cx="10515600" cy="1325563"/>
          </a:xfrm>
        </p:spPr>
        <p:txBody>
          <a:bodyPr/>
          <a:lstStyle/>
          <a:p>
            <a:r>
              <a:rPr lang="en-US" dirty="0"/>
              <a:t>Solvent-exchange technique</a:t>
            </a:r>
          </a:p>
        </p:txBody>
      </p:sp>
      <p:pic>
        <p:nvPicPr>
          <p:cNvPr id="7" name="Picture 6">
            <a:extLst>
              <a:ext uri="{FF2B5EF4-FFF2-40B4-BE49-F238E27FC236}">
                <a16:creationId xmlns:a16="http://schemas.microsoft.com/office/drawing/2014/main" id="{83530D69-464D-4E06-BB30-CAECF57D8D21}"/>
              </a:ext>
            </a:extLst>
          </p:cNvPr>
          <p:cNvPicPr>
            <a:picLocks noChangeAspect="1"/>
          </p:cNvPicPr>
          <p:nvPr/>
        </p:nvPicPr>
        <p:blipFill rotWithShape="1">
          <a:blip r:embed="rId4"/>
          <a:srcRect l="4662"/>
          <a:stretch/>
        </p:blipFill>
        <p:spPr>
          <a:xfrm>
            <a:off x="7502264" y="2006625"/>
            <a:ext cx="4274072" cy="4341367"/>
          </a:xfrm>
          <a:prstGeom prst="rect">
            <a:avLst/>
          </a:prstGeom>
        </p:spPr>
      </p:pic>
      <p:pic>
        <p:nvPicPr>
          <p:cNvPr id="9" name="Picture 8">
            <a:extLst>
              <a:ext uri="{FF2B5EF4-FFF2-40B4-BE49-F238E27FC236}">
                <a16:creationId xmlns:a16="http://schemas.microsoft.com/office/drawing/2014/main" id="{BF0E7A3F-ED16-411D-BB6E-73C412325423}"/>
              </a:ext>
            </a:extLst>
          </p:cNvPr>
          <p:cNvPicPr>
            <a:picLocks noChangeAspect="1"/>
          </p:cNvPicPr>
          <p:nvPr/>
        </p:nvPicPr>
        <p:blipFill>
          <a:blip r:embed="rId5"/>
          <a:stretch>
            <a:fillRect/>
          </a:stretch>
        </p:blipFill>
        <p:spPr>
          <a:xfrm>
            <a:off x="7502264" y="612573"/>
            <a:ext cx="4363564" cy="1175624"/>
          </a:xfrm>
          <a:prstGeom prst="rect">
            <a:avLst/>
          </a:prstGeom>
        </p:spPr>
      </p:pic>
    </p:spTree>
    <p:extLst>
      <p:ext uri="{BB962C8B-B14F-4D97-AF65-F5344CB8AC3E}">
        <p14:creationId xmlns:p14="http://schemas.microsoft.com/office/powerpoint/2010/main" val="2828301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FDE9-5DE2-4EC6-B01E-645AE0CD2473}"/>
              </a:ext>
            </a:extLst>
          </p:cNvPr>
          <p:cNvSpPr>
            <a:spLocks noGrp="1"/>
          </p:cNvSpPr>
          <p:nvPr>
            <p:ph type="title"/>
          </p:nvPr>
        </p:nvSpPr>
        <p:spPr>
          <a:xfrm>
            <a:off x="0" y="8709"/>
            <a:ext cx="10515600" cy="1325563"/>
          </a:xfrm>
        </p:spPr>
        <p:txBody>
          <a:bodyPr/>
          <a:lstStyle/>
          <a:p>
            <a:r>
              <a:rPr lang="en-US" dirty="0"/>
              <a:t>Neutron reflectometry of bilayers on SiO</a:t>
            </a:r>
            <a:r>
              <a:rPr lang="en-US" baseline="-25000" dirty="0"/>
              <a:t>2</a:t>
            </a:r>
            <a:endParaRPr lang="en-US" dirty="0"/>
          </a:p>
        </p:txBody>
      </p:sp>
      <p:pic>
        <p:nvPicPr>
          <p:cNvPr id="6" name="Picture 5">
            <a:extLst>
              <a:ext uri="{FF2B5EF4-FFF2-40B4-BE49-F238E27FC236}">
                <a16:creationId xmlns:a16="http://schemas.microsoft.com/office/drawing/2014/main" id="{BA7235DD-E131-44B8-9DB8-637F66A55928}"/>
              </a:ext>
            </a:extLst>
          </p:cNvPr>
          <p:cNvPicPr>
            <a:picLocks noChangeAspect="1"/>
          </p:cNvPicPr>
          <p:nvPr/>
        </p:nvPicPr>
        <p:blipFill>
          <a:blip r:embed="rId2"/>
          <a:stretch>
            <a:fillRect/>
          </a:stretch>
        </p:blipFill>
        <p:spPr>
          <a:xfrm>
            <a:off x="554182" y="1334272"/>
            <a:ext cx="11083636" cy="4652125"/>
          </a:xfrm>
          <a:prstGeom prst="rect">
            <a:avLst/>
          </a:prstGeom>
        </p:spPr>
      </p:pic>
    </p:spTree>
    <p:extLst>
      <p:ext uri="{BB962C8B-B14F-4D97-AF65-F5344CB8AC3E}">
        <p14:creationId xmlns:p14="http://schemas.microsoft.com/office/powerpoint/2010/main" val="49491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1A6FD-F481-4B96-B508-0FD1C41F9395}"/>
              </a:ext>
            </a:extLst>
          </p:cNvPr>
          <p:cNvPicPr>
            <a:picLocks noChangeAspect="1"/>
          </p:cNvPicPr>
          <p:nvPr/>
        </p:nvPicPr>
        <p:blipFill>
          <a:blip r:embed="rId2"/>
          <a:stretch>
            <a:fillRect/>
          </a:stretch>
        </p:blipFill>
        <p:spPr>
          <a:xfrm>
            <a:off x="554182" y="1325563"/>
            <a:ext cx="11083636" cy="4475565"/>
          </a:xfrm>
          <a:prstGeom prst="rect">
            <a:avLst/>
          </a:prstGeom>
        </p:spPr>
      </p:pic>
      <p:sp>
        <p:nvSpPr>
          <p:cNvPr id="2" name="Title 1">
            <a:extLst>
              <a:ext uri="{FF2B5EF4-FFF2-40B4-BE49-F238E27FC236}">
                <a16:creationId xmlns:a16="http://schemas.microsoft.com/office/drawing/2014/main" id="{C88EFDE9-5DE2-4EC6-B01E-645AE0CD2473}"/>
              </a:ext>
            </a:extLst>
          </p:cNvPr>
          <p:cNvSpPr>
            <a:spLocks noGrp="1"/>
          </p:cNvSpPr>
          <p:nvPr>
            <p:ph type="title"/>
          </p:nvPr>
        </p:nvSpPr>
        <p:spPr>
          <a:xfrm>
            <a:off x="0" y="0"/>
            <a:ext cx="10515600" cy="1325563"/>
          </a:xfrm>
        </p:spPr>
        <p:txBody>
          <a:bodyPr/>
          <a:lstStyle/>
          <a:p>
            <a:r>
              <a:rPr lang="en-US" dirty="0"/>
              <a:t>Neutron reflectometry of bilayers on TiO</a:t>
            </a:r>
            <a:r>
              <a:rPr lang="en-US" baseline="-25000" dirty="0"/>
              <a:t>2</a:t>
            </a:r>
            <a:endParaRPr lang="en-US" dirty="0"/>
          </a:p>
        </p:txBody>
      </p:sp>
    </p:spTree>
    <p:extLst>
      <p:ext uri="{BB962C8B-B14F-4D97-AF65-F5344CB8AC3E}">
        <p14:creationId xmlns:p14="http://schemas.microsoft.com/office/powerpoint/2010/main" val="107779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170C3B-EB49-4A76-B2E1-79C9FCDABA0F}"/>
              </a:ext>
            </a:extLst>
          </p:cNvPr>
          <p:cNvSpPr>
            <a:spLocks noGrp="1"/>
          </p:cNvSpPr>
          <p:nvPr>
            <p:ph type="title"/>
          </p:nvPr>
        </p:nvSpPr>
        <p:spPr>
          <a:xfrm>
            <a:off x="393583" y="180567"/>
            <a:ext cx="10515600" cy="1325563"/>
          </a:xfrm>
        </p:spPr>
        <p:txBody>
          <a:bodyPr/>
          <a:lstStyle/>
          <a:p>
            <a:r>
              <a:rPr lang="en-US" dirty="0"/>
              <a:t>SALB bilayer results</a:t>
            </a:r>
          </a:p>
        </p:txBody>
      </p:sp>
      <p:sp>
        <p:nvSpPr>
          <p:cNvPr id="7" name="Content Placeholder 6">
            <a:extLst>
              <a:ext uri="{FF2B5EF4-FFF2-40B4-BE49-F238E27FC236}">
                <a16:creationId xmlns:a16="http://schemas.microsoft.com/office/drawing/2014/main" id="{DD8595B3-7B30-4AA8-9759-4877EE58BB6B}"/>
              </a:ext>
            </a:extLst>
          </p:cNvPr>
          <p:cNvSpPr>
            <a:spLocks noGrp="1"/>
          </p:cNvSpPr>
          <p:nvPr>
            <p:ph sz="half" idx="2"/>
          </p:nvPr>
        </p:nvSpPr>
        <p:spPr>
          <a:xfrm>
            <a:off x="6809763" y="1824402"/>
            <a:ext cx="5181600" cy="4672464"/>
          </a:xfrm>
        </p:spPr>
        <p:txBody>
          <a:bodyPr>
            <a:normAutofit/>
          </a:bodyPr>
          <a:lstStyle/>
          <a:p>
            <a:pPr marL="0" indent="0">
              <a:buNone/>
            </a:pPr>
            <a:r>
              <a:rPr lang="en-US" dirty="0"/>
              <a:t>SiO</a:t>
            </a:r>
            <a:r>
              <a:rPr lang="en-US" baseline="-25000" dirty="0"/>
              <a:t>2</a:t>
            </a:r>
            <a:r>
              <a:rPr lang="en-US" dirty="0"/>
              <a:t>: bilayer adheres strongly deforming headgroups</a:t>
            </a:r>
          </a:p>
          <a:p>
            <a:endParaRPr lang="en-US" dirty="0"/>
          </a:p>
          <a:p>
            <a:pPr marL="0" indent="0">
              <a:buNone/>
            </a:pPr>
            <a:r>
              <a:rPr lang="en-US" dirty="0"/>
              <a:t>TiO</a:t>
            </a:r>
            <a:r>
              <a:rPr lang="en-US" baseline="-25000" dirty="0"/>
              <a:t>2</a:t>
            </a:r>
            <a:r>
              <a:rPr lang="en-US" dirty="0"/>
              <a:t> @ pH 7: relatively undistorted bilayer (area per lipid canonical)</a:t>
            </a:r>
          </a:p>
          <a:p>
            <a:endParaRPr lang="en-US" dirty="0"/>
          </a:p>
          <a:p>
            <a:pPr marL="0" indent="0">
              <a:buNone/>
            </a:pPr>
            <a:r>
              <a:rPr lang="en-US" dirty="0"/>
              <a:t>TiO</a:t>
            </a:r>
            <a:r>
              <a:rPr lang="en-US" baseline="-25000" dirty="0"/>
              <a:t>2</a:t>
            </a:r>
            <a:r>
              <a:rPr lang="en-US" dirty="0"/>
              <a:t> @ pH 11: 40 Å separation from surface, large apparent “roughness”</a:t>
            </a:r>
          </a:p>
        </p:txBody>
      </p:sp>
      <p:pic>
        <p:nvPicPr>
          <p:cNvPr id="8" name="Content Placeholder 7">
            <a:extLst>
              <a:ext uri="{FF2B5EF4-FFF2-40B4-BE49-F238E27FC236}">
                <a16:creationId xmlns:a16="http://schemas.microsoft.com/office/drawing/2014/main" id="{33AFE75E-3D53-47B6-8102-47BD7D46342D}"/>
              </a:ext>
            </a:extLst>
          </p:cNvPr>
          <p:cNvPicPr>
            <a:picLocks noGrp="1" noChangeAspect="1"/>
          </p:cNvPicPr>
          <p:nvPr>
            <p:ph sz="half" idx="1"/>
          </p:nvPr>
        </p:nvPicPr>
        <p:blipFill>
          <a:blip r:embed="rId2"/>
          <a:stretch>
            <a:fillRect/>
          </a:stretch>
        </p:blipFill>
        <p:spPr>
          <a:xfrm>
            <a:off x="825570" y="1412314"/>
            <a:ext cx="5206860" cy="5265119"/>
          </a:xfrm>
          <a:prstGeom prst="rect">
            <a:avLst/>
          </a:prstGeom>
        </p:spPr>
      </p:pic>
      <p:sp>
        <p:nvSpPr>
          <p:cNvPr id="9" name="Arrow: Right 8">
            <a:extLst>
              <a:ext uri="{FF2B5EF4-FFF2-40B4-BE49-F238E27FC236}">
                <a16:creationId xmlns:a16="http://schemas.microsoft.com/office/drawing/2014/main" id="{BA136FAF-71F3-4C9B-9035-C8EB2E534EFE}"/>
              </a:ext>
            </a:extLst>
          </p:cNvPr>
          <p:cNvSpPr/>
          <p:nvPr/>
        </p:nvSpPr>
        <p:spPr>
          <a:xfrm>
            <a:off x="6159572" y="2143183"/>
            <a:ext cx="551621" cy="25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8578C50-3F8C-4301-9676-BA9FC55BA8ED}"/>
              </a:ext>
            </a:extLst>
          </p:cNvPr>
          <p:cNvSpPr/>
          <p:nvPr/>
        </p:nvSpPr>
        <p:spPr>
          <a:xfrm>
            <a:off x="6159572" y="3793203"/>
            <a:ext cx="551621" cy="25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7959C18-BB2B-4C31-9E9F-0D586EDED390}"/>
              </a:ext>
            </a:extLst>
          </p:cNvPr>
          <p:cNvSpPr/>
          <p:nvPr/>
        </p:nvSpPr>
        <p:spPr>
          <a:xfrm>
            <a:off x="6159572" y="5443223"/>
            <a:ext cx="551621" cy="25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26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9C9C-D058-4B4A-8523-6B29354F8AC2}"/>
              </a:ext>
            </a:extLst>
          </p:cNvPr>
          <p:cNvSpPr>
            <a:spLocks noGrp="1"/>
          </p:cNvSpPr>
          <p:nvPr>
            <p:ph type="title"/>
          </p:nvPr>
        </p:nvSpPr>
        <p:spPr/>
        <p:txBody>
          <a:bodyPr/>
          <a:lstStyle/>
          <a:p>
            <a:r>
              <a:rPr lang="en-US" dirty="0"/>
              <a:t>Systematic study</a:t>
            </a:r>
          </a:p>
        </p:txBody>
      </p:sp>
      <p:pic>
        <p:nvPicPr>
          <p:cNvPr id="6" name="Picture 5">
            <a:extLst>
              <a:ext uri="{FF2B5EF4-FFF2-40B4-BE49-F238E27FC236}">
                <a16:creationId xmlns:a16="http://schemas.microsoft.com/office/drawing/2014/main" id="{32D89C0F-E6FC-4C2E-B46D-63934623A971}"/>
              </a:ext>
            </a:extLst>
          </p:cNvPr>
          <p:cNvPicPr>
            <a:picLocks noChangeAspect="1"/>
          </p:cNvPicPr>
          <p:nvPr/>
        </p:nvPicPr>
        <p:blipFill>
          <a:blip r:embed="rId2"/>
          <a:stretch>
            <a:fillRect/>
          </a:stretch>
        </p:blipFill>
        <p:spPr>
          <a:xfrm>
            <a:off x="6096000" y="1782405"/>
            <a:ext cx="5257800" cy="4635795"/>
          </a:xfrm>
          <a:prstGeom prst="rect">
            <a:avLst/>
          </a:prstGeom>
        </p:spPr>
      </p:pic>
      <p:pic>
        <p:nvPicPr>
          <p:cNvPr id="7" name="Picture 6">
            <a:extLst>
              <a:ext uri="{FF2B5EF4-FFF2-40B4-BE49-F238E27FC236}">
                <a16:creationId xmlns:a16="http://schemas.microsoft.com/office/drawing/2014/main" id="{7CC62B40-C305-4D66-90DC-ADE9FBEC8163}"/>
              </a:ext>
            </a:extLst>
          </p:cNvPr>
          <p:cNvPicPr>
            <a:picLocks noChangeAspect="1"/>
          </p:cNvPicPr>
          <p:nvPr/>
        </p:nvPicPr>
        <p:blipFill>
          <a:blip r:embed="rId3"/>
          <a:stretch>
            <a:fillRect/>
          </a:stretch>
        </p:blipFill>
        <p:spPr>
          <a:xfrm>
            <a:off x="450928" y="1846200"/>
            <a:ext cx="5289698" cy="4572000"/>
          </a:xfrm>
          <a:prstGeom prst="rect">
            <a:avLst/>
          </a:prstGeom>
        </p:spPr>
      </p:pic>
    </p:spTree>
    <p:extLst>
      <p:ext uri="{BB962C8B-B14F-4D97-AF65-F5344CB8AC3E}">
        <p14:creationId xmlns:p14="http://schemas.microsoft.com/office/powerpoint/2010/main" val="68202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D1CA4F-3F86-466C-9272-FC5B3D61EC39}"/>
              </a:ext>
            </a:extLst>
          </p:cNvPr>
          <p:cNvPicPr>
            <a:picLocks noChangeAspect="1"/>
          </p:cNvPicPr>
          <p:nvPr/>
        </p:nvPicPr>
        <p:blipFill>
          <a:blip r:embed="rId2"/>
          <a:stretch>
            <a:fillRect/>
          </a:stretch>
        </p:blipFill>
        <p:spPr>
          <a:xfrm>
            <a:off x="446924" y="1561869"/>
            <a:ext cx="5998364" cy="5152516"/>
          </a:xfrm>
          <a:prstGeom prst="rect">
            <a:avLst/>
          </a:prstGeom>
        </p:spPr>
      </p:pic>
      <p:pic>
        <p:nvPicPr>
          <p:cNvPr id="17" name="Picture 16">
            <a:extLst>
              <a:ext uri="{FF2B5EF4-FFF2-40B4-BE49-F238E27FC236}">
                <a16:creationId xmlns:a16="http://schemas.microsoft.com/office/drawing/2014/main" id="{36C8A4AE-CD39-461D-845B-611785DAFE2D}"/>
              </a:ext>
            </a:extLst>
          </p:cNvPr>
          <p:cNvPicPr>
            <a:picLocks noChangeAspect="1"/>
          </p:cNvPicPr>
          <p:nvPr/>
        </p:nvPicPr>
        <p:blipFill>
          <a:blip r:embed="rId3"/>
          <a:stretch>
            <a:fillRect/>
          </a:stretch>
        </p:blipFill>
        <p:spPr>
          <a:xfrm>
            <a:off x="446924" y="1561869"/>
            <a:ext cx="5998364" cy="5152516"/>
          </a:xfrm>
          <a:prstGeom prst="rect">
            <a:avLst/>
          </a:prstGeom>
        </p:spPr>
      </p:pic>
      <p:pic>
        <p:nvPicPr>
          <p:cNvPr id="18" name="Picture 17">
            <a:extLst>
              <a:ext uri="{FF2B5EF4-FFF2-40B4-BE49-F238E27FC236}">
                <a16:creationId xmlns:a16="http://schemas.microsoft.com/office/drawing/2014/main" id="{1108CE73-DE84-4671-BF15-642225642532}"/>
              </a:ext>
            </a:extLst>
          </p:cNvPr>
          <p:cNvPicPr>
            <a:picLocks noChangeAspect="1"/>
          </p:cNvPicPr>
          <p:nvPr/>
        </p:nvPicPr>
        <p:blipFill>
          <a:blip r:embed="rId4"/>
          <a:stretch>
            <a:fillRect/>
          </a:stretch>
        </p:blipFill>
        <p:spPr>
          <a:xfrm>
            <a:off x="446924" y="1561869"/>
            <a:ext cx="5998364" cy="5152516"/>
          </a:xfrm>
          <a:prstGeom prst="rect">
            <a:avLst/>
          </a:prstGeom>
        </p:spPr>
      </p:pic>
      <p:pic>
        <p:nvPicPr>
          <p:cNvPr id="19" name="Picture 18">
            <a:extLst>
              <a:ext uri="{FF2B5EF4-FFF2-40B4-BE49-F238E27FC236}">
                <a16:creationId xmlns:a16="http://schemas.microsoft.com/office/drawing/2014/main" id="{C9F10B22-054E-4241-9092-CE3A85BC8549}"/>
              </a:ext>
            </a:extLst>
          </p:cNvPr>
          <p:cNvPicPr>
            <a:picLocks noChangeAspect="1"/>
          </p:cNvPicPr>
          <p:nvPr/>
        </p:nvPicPr>
        <p:blipFill>
          <a:blip r:embed="rId5"/>
          <a:stretch>
            <a:fillRect/>
          </a:stretch>
        </p:blipFill>
        <p:spPr>
          <a:xfrm>
            <a:off x="446924" y="1561869"/>
            <a:ext cx="5998364" cy="5152516"/>
          </a:xfrm>
          <a:prstGeom prst="rect">
            <a:avLst/>
          </a:prstGeom>
        </p:spPr>
      </p:pic>
      <p:pic>
        <p:nvPicPr>
          <p:cNvPr id="20" name="Picture 19">
            <a:extLst>
              <a:ext uri="{FF2B5EF4-FFF2-40B4-BE49-F238E27FC236}">
                <a16:creationId xmlns:a16="http://schemas.microsoft.com/office/drawing/2014/main" id="{22B28CBA-2272-4A66-83B6-20DA6A041AB7}"/>
              </a:ext>
            </a:extLst>
          </p:cNvPr>
          <p:cNvPicPr>
            <a:picLocks noChangeAspect="1"/>
          </p:cNvPicPr>
          <p:nvPr/>
        </p:nvPicPr>
        <p:blipFill>
          <a:blip r:embed="rId6"/>
          <a:stretch>
            <a:fillRect/>
          </a:stretch>
        </p:blipFill>
        <p:spPr>
          <a:xfrm>
            <a:off x="446924" y="1561869"/>
            <a:ext cx="5998364" cy="5152516"/>
          </a:xfrm>
          <a:prstGeom prst="rect">
            <a:avLst/>
          </a:prstGeom>
        </p:spPr>
      </p:pic>
      <p:pic>
        <p:nvPicPr>
          <p:cNvPr id="31" name="Picture 30">
            <a:extLst>
              <a:ext uri="{FF2B5EF4-FFF2-40B4-BE49-F238E27FC236}">
                <a16:creationId xmlns:a16="http://schemas.microsoft.com/office/drawing/2014/main" id="{74CC133E-F1E5-4E20-9AE2-DC749EFE6B51}"/>
              </a:ext>
            </a:extLst>
          </p:cNvPr>
          <p:cNvPicPr>
            <a:picLocks noChangeAspect="1"/>
          </p:cNvPicPr>
          <p:nvPr/>
        </p:nvPicPr>
        <p:blipFill>
          <a:blip r:embed="rId7"/>
          <a:stretch>
            <a:fillRect/>
          </a:stretch>
        </p:blipFill>
        <p:spPr>
          <a:xfrm>
            <a:off x="446923" y="1557658"/>
            <a:ext cx="5998364" cy="5152516"/>
          </a:xfrm>
          <a:prstGeom prst="rect">
            <a:avLst/>
          </a:prstGeom>
        </p:spPr>
      </p:pic>
      <p:sp>
        <p:nvSpPr>
          <p:cNvPr id="2" name="Title 1">
            <a:extLst>
              <a:ext uri="{FF2B5EF4-FFF2-40B4-BE49-F238E27FC236}">
                <a16:creationId xmlns:a16="http://schemas.microsoft.com/office/drawing/2014/main" id="{386F8FA4-CD53-47D4-B506-677F28DFF1C2}"/>
              </a:ext>
            </a:extLst>
          </p:cNvPr>
          <p:cNvSpPr>
            <a:spLocks noGrp="1"/>
          </p:cNvSpPr>
          <p:nvPr>
            <p:ph type="title"/>
          </p:nvPr>
        </p:nvSpPr>
        <p:spPr>
          <a:xfrm>
            <a:off x="0" y="9793"/>
            <a:ext cx="10515600" cy="1325563"/>
          </a:xfrm>
        </p:spPr>
        <p:txBody>
          <a:bodyPr/>
          <a:lstStyle/>
          <a:p>
            <a:r>
              <a:rPr lang="en-US" dirty="0"/>
              <a:t>Theory of supported bilayers (DLVO-like)</a:t>
            </a:r>
          </a:p>
        </p:txBody>
      </p:sp>
      <p:sp>
        <p:nvSpPr>
          <p:cNvPr id="3" name="Content Placeholder 2">
            <a:extLst>
              <a:ext uri="{FF2B5EF4-FFF2-40B4-BE49-F238E27FC236}">
                <a16:creationId xmlns:a16="http://schemas.microsoft.com/office/drawing/2014/main" id="{A3233740-8AD9-47B6-9D78-2DD6BD69B81E}"/>
              </a:ext>
            </a:extLst>
          </p:cNvPr>
          <p:cNvSpPr>
            <a:spLocks noGrp="1"/>
          </p:cNvSpPr>
          <p:nvPr>
            <p:ph idx="1"/>
          </p:nvPr>
        </p:nvSpPr>
        <p:spPr>
          <a:xfrm>
            <a:off x="6650503" y="1400803"/>
            <a:ext cx="5094574" cy="5092071"/>
          </a:xfrm>
        </p:spPr>
        <p:txBody>
          <a:bodyPr>
            <a:normAutofit/>
          </a:bodyPr>
          <a:lstStyle/>
          <a:p>
            <a:pPr marL="0" indent="0">
              <a:buNone/>
            </a:pPr>
            <a:r>
              <a:rPr lang="en-US" u="sng" dirty="0"/>
              <a:t>Free energy terms</a:t>
            </a:r>
          </a:p>
          <a:p>
            <a:r>
              <a:rPr lang="en-US" dirty="0">
                <a:solidFill>
                  <a:schemeClr val="bg1">
                    <a:lumMod val="50000"/>
                  </a:schemeClr>
                </a:solidFill>
              </a:rPr>
              <a:t>van der Waals</a:t>
            </a:r>
          </a:p>
          <a:p>
            <a:r>
              <a:rPr lang="en-US" dirty="0">
                <a:solidFill>
                  <a:schemeClr val="bg1">
                    <a:lumMod val="50000"/>
                  </a:schemeClr>
                </a:solidFill>
              </a:rPr>
              <a:t>Steric/thermal undulation</a:t>
            </a:r>
          </a:p>
          <a:p>
            <a:r>
              <a:rPr lang="en-US" dirty="0">
                <a:solidFill>
                  <a:schemeClr val="bg1">
                    <a:lumMod val="50000"/>
                  </a:schemeClr>
                </a:solidFill>
              </a:rPr>
              <a:t>Hydration/protrusion</a:t>
            </a:r>
          </a:p>
          <a:p>
            <a:endParaRPr lang="en-US" dirty="0">
              <a:solidFill>
                <a:schemeClr val="bg1">
                  <a:lumMod val="50000"/>
                </a:schemeClr>
              </a:solidFill>
            </a:endParaRPr>
          </a:p>
          <a:p>
            <a:pPr marL="0" indent="0">
              <a:buNone/>
            </a:pPr>
            <a:endParaRPr lang="en-US" dirty="0">
              <a:solidFill>
                <a:schemeClr val="bg1">
                  <a:lumMod val="50000"/>
                </a:schemeClr>
              </a:solidFill>
            </a:endParaRPr>
          </a:p>
          <a:p>
            <a:r>
              <a:rPr lang="en-US" dirty="0">
                <a:solidFill>
                  <a:schemeClr val="accent2"/>
                </a:solidFill>
              </a:rPr>
              <a:t>Electrostatic</a:t>
            </a:r>
          </a:p>
          <a:p>
            <a:pPr marL="457200" lvl="1" indent="0">
              <a:buNone/>
            </a:pPr>
            <a:r>
              <a:rPr lang="en-US" dirty="0">
                <a:solidFill>
                  <a:schemeClr val="accent2"/>
                </a:solidFill>
              </a:rPr>
              <a:t>Tunable via:</a:t>
            </a:r>
          </a:p>
          <a:p>
            <a:pPr lvl="1"/>
            <a:r>
              <a:rPr lang="en-US" dirty="0">
                <a:solidFill>
                  <a:schemeClr val="accent2"/>
                </a:solidFill>
              </a:rPr>
              <a:t>pH / surface charge (magnitude)</a:t>
            </a:r>
          </a:p>
          <a:p>
            <a:pPr lvl="1"/>
            <a:r>
              <a:rPr lang="en-US" dirty="0">
                <a:solidFill>
                  <a:schemeClr val="accent2"/>
                </a:solidFill>
              </a:rPr>
              <a:t>ionic strength (range)</a:t>
            </a:r>
          </a:p>
        </p:txBody>
      </p:sp>
      <p:sp>
        <p:nvSpPr>
          <p:cNvPr id="23" name="Right Brace 22">
            <a:extLst>
              <a:ext uri="{FF2B5EF4-FFF2-40B4-BE49-F238E27FC236}">
                <a16:creationId xmlns:a16="http://schemas.microsoft.com/office/drawing/2014/main" id="{51A44376-3611-48C4-B990-8BEC2910AB53}"/>
              </a:ext>
            </a:extLst>
          </p:cNvPr>
          <p:cNvSpPr/>
          <p:nvPr/>
        </p:nvSpPr>
        <p:spPr>
          <a:xfrm rot="5400000">
            <a:off x="8934913" y="1287157"/>
            <a:ext cx="207627" cy="4642318"/>
          </a:xfrm>
          <a:prstGeom prst="rightBrace">
            <a:avLst>
              <a:gd name="adj1" fmla="val 261030"/>
              <a:gd name="adj2" fmla="val 5000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016AADE-7940-409C-A060-014EBFC418FA}"/>
                  </a:ext>
                </a:extLst>
              </p:cNvPr>
              <p:cNvSpPr txBox="1"/>
              <p:nvPr/>
            </p:nvSpPr>
            <p:spPr>
              <a:xfrm>
                <a:off x="7473608" y="3843024"/>
                <a:ext cx="3448364" cy="383118"/>
              </a:xfrm>
              <a:prstGeom prst="rect">
                <a:avLst/>
              </a:prstGeom>
              <a:noFill/>
            </p:spPr>
            <p:txBody>
              <a:bodyPr wrap="square" rtlCol="0">
                <a:spAutoFit/>
              </a:bodyPr>
              <a:lstStyle/>
              <a:p>
                <a:r>
                  <a:rPr lang="en-US" b="0"/>
                  <a:t>“Invariant” </a:t>
                </a:r>
                <a:r>
                  <a:rPr lang="en-US" b="0" dirty="0"/>
                  <a:t>length scale </a:t>
                </a:r>
                <a14:m>
                  <m:oMath xmlns:m="http://schemas.openxmlformats.org/officeDocument/2006/math">
                    <m:r>
                      <a:rPr lang="en-US" b="0" i="1" smtClean="0">
                        <a:latin typeface="Cambria Math" panose="02040503050406030204" pitchFamily="18" charset="0"/>
                      </a:rPr>
                      <m:t>≈18 </m:t>
                    </m:r>
                    <m:r>
                      <a:rPr lang="en-US" b="0" i="1" smtClean="0">
                        <a:latin typeface="Cambria Math" panose="02040503050406030204" pitchFamily="18" charset="0"/>
                        <a:ea typeface="Cambria Math" panose="02040503050406030204" pitchFamily="18" charset="0"/>
                      </a:rPr>
                      <m:t>Å</m:t>
                    </m:r>
                  </m:oMath>
                </a14:m>
                <a:endParaRPr lang="en-US" dirty="0"/>
              </a:p>
            </p:txBody>
          </p:sp>
        </mc:Choice>
        <mc:Fallback xmlns="">
          <p:sp>
            <p:nvSpPr>
              <p:cNvPr id="24" name="TextBox 23">
                <a:extLst>
                  <a:ext uri="{FF2B5EF4-FFF2-40B4-BE49-F238E27FC236}">
                    <a16:creationId xmlns:a16="http://schemas.microsoft.com/office/drawing/2014/main" id="{1016AADE-7940-409C-A060-014EBFC418FA}"/>
                  </a:ext>
                </a:extLst>
              </p:cNvPr>
              <p:cNvSpPr txBox="1">
                <a:spLocks noRot="1" noChangeAspect="1" noMove="1" noResize="1" noEditPoints="1" noAdjustHandles="1" noChangeArrowheads="1" noChangeShapeType="1" noTextEdit="1"/>
              </p:cNvSpPr>
              <p:nvPr/>
            </p:nvSpPr>
            <p:spPr>
              <a:xfrm>
                <a:off x="7473608" y="3843024"/>
                <a:ext cx="3448364" cy="383118"/>
              </a:xfrm>
              <a:prstGeom prst="rect">
                <a:avLst/>
              </a:prstGeom>
              <a:blipFill>
                <a:blip r:embed="rId8"/>
                <a:stretch>
                  <a:fillRect l="-1590" t="-3175" b="-25397"/>
                </a:stretch>
              </a:blipFill>
            </p:spPr>
            <p:txBody>
              <a:bodyPr/>
              <a:lstStyle/>
              <a:p>
                <a:r>
                  <a:rPr lang="en-US">
                    <a:noFill/>
                  </a:rPr>
                  <a:t> </a:t>
                </a:r>
              </a:p>
            </p:txBody>
          </p:sp>
        </mc:Fallback>
      </mc:AlternateContent>
      <p:sp>
        <p:nvSpPr>
          <p:cNvPr id="30" name="Star: 5 Points 29">
            <a:extLst>
              <a:ext uri="{FF2B5EF4-FFF2-40B4-BE49-F238E27FC236}">
                <a16:creationId xmlns:a16="http://schemas.microsoft.com/office/drawing/2014/main" id="{947BE2DD-97FE-4C2C-829D-E717E4B07ED2}"/>
              </a:ext>
            </a:extLst>
          </p:cNvPr>
          <p:cNvSpPr/>
          <p:nvPr/>
        </p:nvSpPr>
        <p:spPr>
          <a:xfrm>
            <a:off x="7311697" y="3946838"/>
            <a:ext cx="187078" cy="18707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8318F169-C3F8-4AA7-BBED-70983F46B331}"/>
              </a:ext>
            </a:extLst>
          </p:cNvPr>
          <p:cNvSpPr/>
          <p:nvPr/>
        </p:nvSpPr>
        <p:spPr>
          <a:xfrm>
            <a:off x="2298584" y="4502369"/>
            <a:ext cx="187078" cy="18707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9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21577</TotalTime>
  <Words>2365</Words>
  <Application>Microsoft Office PowerPoint</Application>
  <PresentationFormat>Widescreen</PresentationFormat>
  <Paragraphs>243</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Cambria Math</vt:lpstr>
      <vt:lpstr>Wingdings</vt:lpstr>
      <vt:lpstr>Office Theme</vt:lpstr>
      <vt:lpstr>Neutron reflectometry of floating lipid bilayers</vt:lpstr>
      <vt:lpstr>What are floating bilayers?</vt:lpstr>
      <vt:lpstr>Why are floating bilayers useful?</vt:lpstr>
      <vt:lpstr>Solvent-exchange technique</vt:lpstr>
      <vt:lpstr>Neutron reflectometry of bilayers on SiO2</vt:lpstr>
      <vt:lpstr>Neutron reflectometry of bilayers on TiO2</vt:lpstr>
      <vt:lpstr>SALB bilayer results</vt:lpstr>
      <vt:lpstr>Systematic study</vt:lpstr>
      <vt:lpstr>Theory of supported bilayers (DLVO-like)</vt:lpstr>
      <vt:lpstr>Calculation results</vt:lpstr>
      <vt:lpstr>Comparison with experiment</vt:lpstr>
      <vt:lpstr>Summary</vt:lpstr>
      <vt:lpstr>Collaborators and resources</vt:lpstr>
      <vt:lpstr>Aligning a sample</vt:lpstr>
      <vt:lpstr>Liquid flow cells</vt:lpstr>
      <vt:lpstr>How to align a reflectometry sample</vt:lpstr>
      <vt:lpstr>Direct beam alignment</vt:lpstr>
      <vt:lpstr>Sample alignment video game</vt:lpstr>
      <vt:lpstr>Data collection and reduction</vt:lpstr>
      <vt:lpstr>Terms</vt:lpstr>
      <vt:lpstr>The basic experiment</vt:lpstr>
      <vt:lpstr>The basic experiment</vt:lpstr>
      <vt:lpstr>How to measure background</vt:lpstr>
      <vt:lpstr>The basic experiment</vt:lpstr>
      <vt:lpstr>Effect of sample size</vt:lpstr>
      <vt:lpstr>The basic experiment</vt:lpstr>
      <vt:lpstr>Elements of a reflectivity curve</vt:lpstr>
      <vt:lpstr>Modeling</vt:lpstr>
      <vt:lpstr>Slab models (Refl1D Model Builder)</vt:lpstr>
      <vt:lpstr>Volume fraction slabs (Refl1D scripts)</vt:lpstr>
      <vt:lpstr>Contrast variation</vt:lpstr>
      <vt:lpstr>Advanced modeling</vt:lpstr>
      <vt:lpstr>Modeling tubulin orientation</vt:lpstr>
      <vt:lpstr>Composition space model</vt:lpstr>
      <vt:lpstr>Molgroups: a Refl1D plugin for biomolecules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Neutron Reflectometry Vignettes</dc:title>
  <dc:creator>Hoogerheide, David P. (Fed)</dc:creator>
  <cp:lastModifiedBy>Hoogerheide, David P. (Fed)</cp:lastModifiedBy>
  <cp:revision>129</cp:revision>
  <dcterms:created xsi:type="dcterms:W3CDTF">2018-01-18T21:42:52Z</dcterms:created>
  <dcterms:modified xsi:type="dcterms:W3CDTF">2024-07-25T18:03:02Z</dcterms:modified>
</cp:coreProperties>
</file>