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 id="2147483684" r:id="rId4"/>
    <p:sldMasterId id="2147483686" r:id="rId5"/>
  </p:sldMasterIdLst>
  <p:notesMasterIdLst>
    <p:notesMasterId r:id="rId45"/>
  </p:notesMasterIdLst>
  <p:sldIdLst>
    <p:sldId id="257" r:id="rId6"/>
    <p:sldId id="360" r:id="rId7"/>
    <p:sldId id="361" r:id="rId8"/>
    <p:sldId id="340" r:id="rId9"/>
    <p:sldId id="364" r:id="rId10"/>
    <p:sldId id="303" r:id="rId11"/>
    <p:sldId id="362" r:id="rId12"/>
    <p:sldId id="256" r:id="rId13"/>
    <p:sldId id="260" r:id="rId14"/>
    <p:sldId id="300" r:id="rId15"/>
    <p:sldId id="334" r:id="rId16"/>
    <p:sldId id="305" r:id="rId17"/>
    <p:sldId id="307" r:id="rId18"/>
    <p:sldId id="298" r:id="rId19"/>
    <p:sldId id="333" r:id="rId20"/>
    <p:sldId id="328" r:id="rId21"/>
    <p:sldId id="308" r:id="rId22"/>
    <p:sldId id="309" r:id="rId23"/>
    <p:sldId id="331" r:id="rId24"/>
    <p:sldId id="310" r:id="rId25"/>
    <p:sldId id="325" r:id="rId26"/>
    <p:sldId id="335" r:id="rId27"/>
    <p:sldId id="312" r:id="rId28"/>
    <p:sldId id="271" r:id="rId29"/>
    <p:sldId id="337" r:id="rId30"/>
    <p:sldId id="279" r:id="rId31"/>
    <p:sldId id="319" r:id="rId32"/>
    <p:sldId id="311" r:id="rId33"/>
    <p:sldId id="324" r:id="rId34"/>
    <p:sldId id="295" r:id="rId35"/>
    <p:sldId id="288" r:id="rId36"/>
    <p:sldId id="261" r:id="rId37"/>
    <p:sldId id="290" r:id="rId38"/>
    <p:sldId id="262" r:id="rId39"/>
    <p:sldId id="281" r:id="rId40"/>
    <p:sldId id="278" r:id="rId41"/>
    <p:sldId id="277" r:id="rId42"/>
    <p:sldId id="365" r:id="rId43"/>
    <p:sldId id="274" r:id="rId44"/>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FF"/>
    <a:srgbClr val="CC0000"/>
    <a:srgbClr val="CC99FF"/>
    <a:srgbClr val="9933FF"/>
    <a:srgbClr val="3333FF"/>
    <a:srgbClr val="FF9999"/>
    <a:srgbClr val="FF5050"/>
    <a:srgbClr val="66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5146" autoAdjust="0"/>
  </p:normalViewPr>
  <p:slideViewPr>
    <p:cSldViewPr snapToGrid="0">
      <p:cViewPr varScale="1">
        <p:scale>
          <a:sx n="84" d="100"/>
          <a:sy n="84" d="100"/>
        </p:scale>
        <p:origin x="1555" y="8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81325" cy="463550"/>
          </a:xfrm>
          <a:prstGeom prst="rect">
            <a:avLst/>
          </a:prstGeom>
          <a:noFill/>
          <a:ln w="9525">
            <a:noFill/>
            <a:miter lim="800000"/>
            <a:headEnd/>
            <a:tailEnd/>
          </a:ln>
          <a:effectLst/>
        </p:spPr>
        <p:txBody>
          <a:bodyPr vert="horz" wrap="square" lIns="88133" tIns="44066" rIns="88133" bIns="44066" numCol="1" anchor="t" anchorCtr="0" compatLnSpc="1">
            <a:prstTxWarp prst="textNoShape">
              <a:avLst/>
            </a:prstTxWarp>
          </a:bodyPr>
          <a:lstStyle>
            <a:lvl1pPr algn="l" defTabSz="881063" eaLnBrk="1" hangingPunct="1">
              <a:defRPr sz="1200">
                <a:solidFill>
                  <a:schemeClr val="tx1"/>
                </a:solidFill>
                <a:latin typeface="Arial" charset="0"/>
              </a:defRPr>
            </a:lvl1pPr>
          </a:lstStyle>
          <a:p>
            <a:pPr>
              <a:defRPr/>
            </a:pPr>
            <a:endParaRPr lang="en-US"/>
          </a:p>
        </p:txBody>
      </p:sp>
      <p:sp>
        <p:nvSpPr>
          <p:cNvPr id="33795" name="Rectangle 3"/>
          <p:cNvSpPr>
            <a:spLocks noGrp="1" noChangeArrowheads="1"/>
          </p:cNvSpPr>
          <p:nvPr>
            <p:ph type="dt" idx="1"/>
          </p:nvPr>
        </p:nvSpPr>
        <p:spPr bwMode="auto">
          <a:xfrm>
            <a:off x="3898900" y="0"/>
            <a:ext cx="2981325" cy="463550"/>
          </a:xfrm>
          <a:prstGeom prst="rect">
            <a:avLst/>
          </a:prstGeom>
          <a:noFill/>
          <a:ln w="9525">
            <a:noFill/>
            <a:miter lim="800000"/>
            <a:headEnd/>
            <a:tailEnd/>
          </a:ln>
          <a:effectLst/>
        </p:spPr>
        <p:txBody>
          <a:bodyPr vert="horz" wrap="square" lIns="88133" tIns="44066" rIns="88133" bIns="44066" numCol="1" anchor="t" anchorCtr="0" compatLnSpc="1">
            <a:prstTxWarp prst="textNoShape">
              <a:avLst/>
            </a:prstTxWarp>
          </a:bodyPr>
          <a:lstStyle>
            <a:lvl1pPr algn="r" defTabSz="881063" eaLnBrk="1" hangingPunct="1">
              <a:defRPr sz="1200">
                <a:solidFill>
                  <a:schemeClr val="tx1"/>
                </a:solidFill>
                <a:latin typeface="Arial"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17600" y="698500"/>
            <a:ext cx="4646613"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688975" y="4414838"/>
            <a:ext cx="5503863" cy="4183062"/>
          </a:xfrm>
          <a:prstGeom prst="rect">
            <a:avLst/>
          </a:prstGeom>
          <a:noFill/>
          <a:ln w="9525">
            <a:noFill/>
            <a:miter lim="800000"/>
            <a:headEnd/>
            <a:tailEnd/>
          </a:ln>
          <a:effectLst/>
        </p:spPr>
        <p:txBody>
          <a:bodyPr vert="horz" wrap="square" lIns="88133" tIns="44066" rIns="88133" bIns="440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6"/>
          <p:cNvSpPr>
            <a:spLocks noGrp="1" noChangeArrowheads="1"/>
          </p:cNvSpPr>
          <p:nvPr>
            <p:ph type="ftr" sz="quarter" idx="4"/>
          </p:nvPr>
        </p:nvSpPr>
        <p:spPr bwMode="auto">
          <a:xfrm>
            <a:off x="0" y="8831263"/>
            <a:ext cx="2981325" cy="463550"/>
          </a:xfrm>
          <a:prstGeom prst="rect">
            <a:avLst/>
          </a:prstGeom>
          <a:noFill/>
          <a:ln w="9525">
            <a:noFill/>
            <a:miter lim="800000"/>
            <a:headEnd/>
            <a:tailEnd/>
          </a:ln>
          <a:effectLst/>
        </p:spPr>
        <p:txBody>
          <a:bodyPr vert="horz" wrap="square" lIns="88133" tIns="44066" rIns="88133" bIns="44066" numCol="1" anchor="b" anchorCtr="0" compatLnSpc="1">
            <a:prstTxWarp prst="textNoShape">
              <a:avLst/>
            </a:prstTxWarp>
          </a:bodyPr>
          <a:lstStyle>
            <a:lvl1pPr algn="l" defTabSz="881063" eaLnBrk="1" hangingPunct="1">
              <a:defRPr sz="1200">
                <a:solidFill>
                  <a:schemeClr val="tx1"/>
                </a:solidFill>
                <a:latin typeface="Arial" charset="0"/>
              </a:defRPr>
            </a:lvl1pPr>
          </a:lstStyle>
          <a:p>
            <a:pPr>
              <a:defRPr/>
            </a:pPr>
            <a:endParaRPr lang="en-US"/>
          </a:p>
        </p:txBody>
      </p:sp>
      <p:sp>
        <p:nvSpPr>
          <p:cNvPr id="33799" name="Rectangle 7"/>
          <p:cNvSpPr>
            <a:spLocks noGrp="1" noChangeArrowheads="1"/>
          </p:cNvSpPr>
          <p:nvPr>
            <p:ph type="sldNum" sz="quarter" idx="5"/>
          </p:nvPr>
        </p:nvSpPr>
        <p:spPr bwMode="auto">
          <a:xfrm>
            <a:off x="3898900" y="8831263"/>
            <a:ext cx="2981325" cy="463550"/>
          </a:xfrm>
          <a:prstGeom prst="rect">
            <a:avLst/>
          </a:prstGeom>
          <a:noFill/>
          <a:ln w="9525">
            <a:noFill/>
            <a:miter lim="800000"/>
            <a:headEnd/>
            <a:tailEnd/>
          </a:ln>
          <a:effectLst/>
        </p:spPr>
        <p:txBody>
          <a:bodyPr vert="horz" wrap="square" lIns="88133" tIns="44066" rIns="88133" bIns="44066" numCol="1" anchor="b" anchorCtr="0" compatLnSpc="1">
            <a:prstTxWarp prst="textNoShape">
              <a:avLst/>
            </a:prstTxWarp>
          </a:bodyPr>
          <a:lstStyle>
            <a:lvl1pPr algn="r" defTabSz="881063" eaLnBrk="1" hangingPunct="1">
              <a:defRPr sz="1200">
                <a:solidFill>
                  <a:schemeClr val="tx1"/>
                </a:solidFill>
              </a:defRPr>
            </a:lvl1pPr>
          </a:lstStyle>
          <a:p>
            <a:pPr>
              <a:defRPr/>
            </a:pPr>
            <a:fld id="{BE464A4C-05F5-4EF4-AA62-A507A235B8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5F8780-72C3-4B14-B47E-593576C75E73}" type="slidenum">
              <a:rPr lang="en-US" altLang="en-US" smtClean="0"/>
              <a:pPr>
                <a:spcBef>
                  <a:spcPct val="0"/>
                </a:spcBef>
              </a:pPr>
              <a:t>1</a:t>
            </a:fld>
            <a:endParaRPr lang="en-US"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AA02FD-35F2-4512-B635-5DB3584A4D25}" type="slidenum">
              <a:rPr lang="en-US" altLang="en-US" smtClean="0"/>
              <a:pPr>
                <a:spcBef>
                  <a:spcPct val="0"/>
                </a:spcBef>
              </a:pPr>
              <a:t>22</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9947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9B9BFA-9ABE-4690-9901-531B19EDC747}" type="slidenum">
              <a:rPr lang="en-US" altLang="en-US" smtClean="0"/>
              <a:pPr>
                <a:spcBef>
                  <a:spcPct val="0"/>
                </a:spcBef>
              </a:pPr>
              <a:t>24</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Orbital-exchange and fractional quantum number excitations in an f-electron metal, Yb</a:t>
            </a:r>
            <a:r>
              <a:rPr lang="en-US" baseline="-25000" dirty="0"/>
              <a:t>2</a:t>
            </a:r>
            <a:r>
              <a:rPr lang="en-US" dirty="0"/>
              <a:t>Pt</a:t>
            </a:r>
            <a:r>
              <a:rPr lang="en-US" baseline="-25000" dirty="0"/>
              <a:t>2</a:t>
            </a:r>
            <a:r>
              <a:rPr lang="en-US" dirty="0"/>
              <a:t>Pb</a:t>
            </a:r>
          </a:p>
          <a:p>
            <a:r>
              <a:rPr lang="en-US" sz="1200" b="0" i="0" u="none" strike="noStrike" kern="1200" baseline="0" dirty="0">
                <a:solidFill>
                  <a:schemeClr val="tx1"/>
                </a:solidFill>
                <a:latin typeface="Arial" charset="0"/>
                <a:ea typeface="+mn-ea"/>
                <a:cs typeface="+mn-cs"/>
              </a:rPr>
              <a:t>Fractional spinon excitations in Yb2Pt2Pb.  (A) The dispersion of the spectrum of magnetic excitations along the QL direction in reciprocal space of Yb2Pt2Pb at T = 0.1 K, obtained by averaging the scattered neutron intensity over the first Brillouin zone in QHH, along the perpendicular, </a:t>
            </a:r>
            <a:r>
              <a:rPr lang="en-US" sz="1200" b="0" i="0" u="none" strike="noStrike" kern="1200" baseline="0" dirty="0" err="1">
                <a:solidFill>
                  <a:schemeClr val="tx1"/>
                </a:solidFill>
                <a:latin typeface="Arial" charset="0"/>
                <a:ea typeface="+mn-ea"/>
                <a:cs typeface="+mn-cs"/>
              </a:rPr>
              <a:t>ðH;H</a:t>
            </a:r>
            <a:r>
              <a:rPr lang="en-US" sz="1200" b="0" i="0" u="none" strike="noStrike" kern="1200" baseline="0" dirty="0">
                <a:solidFill>
                  <a:schemeClr val="tx1"/>
                </a:solidFill>
                <a:latin typeface="Arial" charset="0"/>
                <a:ea typeface="+mn-ea"/>
                <a:cs typeface="+mn-cs"/>
              </a:rPr>
              <a:t>; 0Þ direction. Circles: onset of the excitation continuum determined by fitting the constant-QL data. Solid white lines: lower and upper boundaries of the two-spinon continua. Dashed lines: upper boundaries of the four spinon continua (6). (B) The dispersion of the scattered neutron intensity along the QHH direction for QL ¼ 0:5 T 0:1. (C) The partial static structure factor, </a:t>
            </a:r>
            <a:r>
              <a:rPr lang="en-US" sz="1200" b="0" i="0" u="none" strike="noStrike" kern="1200" baseline="0" dirty="0" err="1">
                <a:solidFill>
                  <a:schemeClr val="tx1"/>
                </a:solidFill>
                <a:latin typeface="Arial" charset="0"/>
                <a:ea typeface="+mn-ea"/>
                <a:cs typeface="+mn-cs"/>
              </a:rPr>
              <a:t>MðQÞ</a:t>
            </a:r>
            <a:r>
              <a:rPr lang="en-US" sz="1200" b="0" i="0" u="none" strike="noStrike" kern="1200" baseline="0" dirty="0">
                <a:solidFill>
                  <a:schemeClr val="tx1"/>
                </a:solidFill>
                <a:latin typeface="Arial" charset="0"/>
                <a:ea typeface="+mn-ea"/>
                <a:cs typeface="+mn-cs"/>
              </a:rPr>
              <a:t>, obtained by integrating the scattered intensity from 0.15 to 1.5 meV. </a:t>
            </a:r>
            <a:r>
              <a:rPr lang="en-US" sz="1200" b="0" i="0" u="none" strike="noStrike" kern="1200" baseline="0" dirty="0" err="1">
                <a:solidFill>
                  <a:schemeClr val="tx1"/>
                </a:solidFill>
                <a:latin typeface="Arial" charset="0"/>
                <a:ea typeface="+mn-ea"/>
                <a:cs typeface="+mn-cs"/>
              </a:rPr>
              <a:t>MðQÞ</a:t>
            </a:r>
            <a:r>
              <a:rPr lang="en-US" sz="1200" b="0" i="0" u="none" strike="noStrike" kern="1200" baseline="0" dirty="0">
                <a:solidFill>
                  <a:schemeClr val="tx1"/>
                </a:solidFill>
                <a:latin typeface="Arial" charset="0"/>
                <a:ea typeface="+mn-ea"/>
                <a:cs typeface="+mn-cs"/>
              </a:rPr>
              <a:t> depends on the relative orientation of the scattering vector Q ¼ </a:t>
            </a:r>
            <a:r>
              <a:rPr lang="en-US" sz="1200" b="0" i="0" u="none" strike="noStrike" kern="1200" baseline="0" dirty="0" err="1">
                <a:solidFill>
                  <a:schemeClr val="tx1"/>
                </a:solidFill>
                <a:latin typeface="Arial" charset="0"/>
                <a:ea typeface="+mn-ea"/>
                <a:cs typeface="+mn-cs"/>
              </a:rPr>
              <a:t>ðH;H</a:t>
            </a:r>
            <a:r>
              <a:rPr lang="en-US" sz="1200" b="0" i="0" u="none" strike="noStrike" kern="1200" baseline="0" dirty="0">
                <a:solidFill>
                  <a:schemeClr val="tx1"/>
                </a:solidFill>
                <a:latin typeface="Arial" charset="0"/>
                <a:ea typeface="+mn-ea"/>
                <a:cs typeface="+mn-cs"/>
              </a:rPr>
              <a:t>; LÞ and the direction of magnetic moment fluctuations (30). (D) At 4 </a:t>
            </a:r>
            <a:r>
              <a:rPr lang="en-US" sz="1200" b="0" i="0" u="none" strike="noStrike" kern="1200" baseline="0" dirty="0" err="1">
                <a:solidFill>
                  <a:schemeClr val="tx1"/>
                </a:solidFill>
                <a:latin typeface="Arial" charset="0"/>
                <a:ea typeface="+mn-ea"/>
                <a:cs typeface="+mn-cs"/>
              </a:rPr>
              <a:t>T,MðQÞ</a:t>
            </a:r>
            <a:r>
              <a:rPr lang="en-US" sz="1200" b="0" i="0" u="none" strike="noStrike" kern="1200" baseline="0" dirty="0">
                <a:solidFill>
                  <a:schemeClr val="tx1"/>
                </a:solidFill>
                <a:latin typeface="Arial" charset="0"/>
                <a:ea typeface="+mn-ea"/>
                <a:cs typeface="+mn-cs"/>
              </a:rPr>
              <a:t> (red squares) follows the projection of the (110) sublattice moments on the scattering wave vector (polarization factor Pð4 TÞ ¼ ðLcÞ2 2ðHaÞ2þðLcÞ2, red line), indicating that only magnetic fluctuations along the (110)moments contribute </a:t>
            </a:r>
            <a:r>
              <a:rPr lang="en-US" sz="1200" b="0" i="0" u="none" strike="noStrike" kern="1200" baseline="0" dirty="0" err="1">
                <a:solidFill>
                  <a:schemeClr val="tx1"/>
                </a:solidFill>
                <a:latin typeface="Arial" charset="0"/>
                <a:ea typeface="+mn-ea"/>
                <a:cs typeface="+mn-cs"/>
              </a:rPr>
              <a:t>tomagnetic</a:t>
            </a:r>
            <a:r>
              <a:rPr lang="en-US" sz="1200" b="0" i="0" u="none" strike="noStrike" kern="1200" baseline="0" dirty="0">
                <a:solidFill>
                  <a:schemeClr val="tx1"/>
                </a:solidFill>
                <a:latin typeface="Arial" charset="0"/>
                <a:ea typeface="+mn-ea"/>
                <a:cs typeface="+mn-cs"/>
              </a:rPr>
              <a:t> scattering. Both polarizations are present when B ¼ 0 T, consistent with equal longitudinal spinon spectral weight in both (110) and (1-10) sublattices. By subtracting the 4 </a:t>
            </a:r>
            <a:r>
              <a:rPr lang="en-US" sz="1200" b="0" i="0" u="none" strike="noStrike" kern="1200" baseline="0" dirty="0" err="1">
                <a:solidFill>
                  <a:schemeClr val="tx1"/>
                </a:solidFill>
                <a:latin typeface="Arial" charset="0"/>
                <a:ea typeface="+mn-ea"/>
                <a:cs typeface="+mn-cs"/>
              </a:rPr>
              <a:t>Tdata</a:t>
            </a:r>
            <a:r>
              <a:rPr lang="en-US" sz="1200" b="0" i="0" u="none" strike="noStrike" kern="1200" baseline="0" dirty="0">
                <a:solidFill>
                  <a:schemeClr val="tx1"/>
                </a:solidFill>
                <a:latin typeface="Arial" charset="0"/>
                <a:ea typeface="+mn-ea"/>
                <a:cs typeface="+mn-cs"/>
              </a:rPr>
              <a:t> from the 0 </a:t>
            </a:r>
            <a:r>
              <a:rPr lang="en-US" sz="1200" b="0" i="0" u="none" strike="noStrike" kern="1200" baseline="0" dirty="0" err="1">
                <a:solidFill>
                  <a:schemeClr val="tx1"/>
                </a:solidFill>
                <a:latin typeface="Arial" charset="0"/>
                <a:ea typeface="+mn-ea"/>
                <a:cs typeface="+mn-cs"/>
              </a:rPr>
              <a:t>Tdata</a:t>
            </a:r>
            <a:r>
              <a:rPr lang="en-US" sz="1200" b="0" i="0" u="none" strike="noStrike" kern="1200" baseline="0" dirty="0">
                <a:solidFill>
                  <a:schemeClr val="tx1"/>
                </a:solidFill>
                <a:latin typeface="Arial" charset="0"/>
                <a:ea typeface="+mn-ea"/>
                <a:cs typeface="+mn-cs"/>
              </a:rPr>
              <a:t> (black dots),we can isolate the scattering from fluctuations along the field direction, (1-10), which are always perpendicular to the scattering vector Q and whose polarization factor is constant (black line). The  agreement between the polarization factors and our data confirms that only fluctuations of the </a:t>
            </a:r>
            <a:r>
              <a:rPr lang="en-US" sz="1200" b="0" i="0" u="none" strike="noStrike" kern="1200" baseline="0" dirty="0" err="1">
                <a:solidFill>
                  <a:schemeClr val="tx1"/>
                </a:solidFill>
                <a:latin typeface="Arial" charset="0"/>
                <a:ea typeface="+mn-ea"/>
                <a:cs typeface="+mn-cs"/>
              </a:rPr>
              <a:t>Ybmoments</a:t>
            </a:r>
            <a:r>
              <a:rPr lang="en-US" sz="1200" b="0" i="0" u="none" strike="noStrike" kern="1200" baseline="0" dirty="0">
                <a:solidFill>
                  <a:schemeClr val="tx1"/>
                </a:solidFill>
                <a:latin typeface="Arial" charset="0"/>
                <a:ea typeface="+mn-ea"/>
                <a:cs typeface="+mn-cs"/>
              </a:rPr>
              <a:t> that lie along the respective (110) or (1-10) direction are seen in our experiment and that there is no measurable transverse component of magnetic moment or excitations. Error bars in all figures  represent 1 SD.</a:t>
            </a:r>
            <a:endParaRPr lang="en-US" dirty="0"/>
          </a:p>
        </p:txBody>
      </p:sp>
      <p:sp>
        <p:nvSpPr>
          <p:cNvPr id="4" name="Slide Number Placeholder 3"/>
          <p:cNvSpPr>
            <a:spLocks noGrp="1"/>
          </p:cNvSpPr>
          <p:nvPr>
            <p:ph type="sldNum" sz="quarter" idx="10"/>
          </p:nvPr>
        </p:nvSpPr>
        <p:spPr/>
        <p:txBody>
          <a:bodyPr/>
          <a:lstStyle/>
          <a:p>
            <a:pPr>
              <a:defRPr/>
            </a:pPr>
            <a:fld id="{BE464A4C-05F5-4EF4-AA62-A507A235B8F5}" type="slidenum">
              <a:rPr lang="en-US" altLang="en-US" smtClean="0"/>
              <a:pPr>
                <a:defRPr/>
              </a:pPr>
              <a:t>25</a:t>
            </a:fld>
            <a:endParaRPr lang="en-US" altLang="en-US"/>
          </a:p>
        </p:txBody>
      </p:sp>
    </p:spTree>
    <p:extLst>
      <p:ext uri="{BB962C8B-B14F-4D97-AF65-F5344CB8AC3E}">
        <p14:creationId xmlns:p14="http://schemas.microsoft.com/office/powerpoint/2010/main" val="169475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B9993B-960B-4C37-AE7C-94B4AC1E5356}" type="slidenum">
              <a:rPr lang="en-US" altLang="en-US" smtClean="0"/>
              <a:pPr>
                <a:spcBef>
                  <a:spcPct val="0"/>
                </a:spcBef>
              </a:pPr>
              <a:t>26</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AA02FD-35F2-4512-B635-5DB3584A4D25}" type="slidenum">
              <a:rPr lang="en-US" altLang="en-US" smtClean="0"/>
              <a:pPr>
                <a:spcBef>
                  <a:spcPct val="0"/>
                </a:spcBef>
              </a:pPr>
              <a:t>27</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64130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more info</a:t>
            </a:r>
          </a:p>
        </p:txBody>
      </p:sp>
      <p:sp>
        <p:nvSpPr>
          <p:cNvPr id="4" name="Slide Number Placeholder 3"/>
          <p:cNvSpPr>
            <a:spLocks noGrp="1"/>
          </p:cNvSpPr>
          <p:nvPr>
            <p:ph type="sldNum" sz="quarter" idx="5"/>
          </p:nvPr>
        </p:nvSpPr>
        <p:spPr/>
        <p:txBody>
          <a:bodyPr/>
          <a:lstStyle/>
          <a:p>
            <a:pPr>
              <a:defRPr/>
            </a:pPr>
            <a:fld id="{BE464A4C-05F5-4EF4-AA62-A507A235B8F5}" type="slidenum">
              <a:rPr lang="en-US" altLang="en-US" smtClean="0"/>
              <a:pPr>
                <a:defRPr/>
              </a:pPr>
              <a:t>28</a:t>
            </a:fld>
            <a:endParaRPr lang="en-US" altLang="en-US"/>
          </a:p>
        </p:txBody>
      </p:sp>
    </p:spTree>
    <p:extLst>
      <p:ext uri="{BB962C8B-B14F-4D97-AF65-F5344CB8AC3E}">
        <p14:creationId xmlns:p14="http://schemas.microsoft.com/office/powerpoint/2010/main" val="389309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my own data</a:t>
            </a:r>
          </a:p>
        </p:txBody>
      </p:sp>
      <p:sp>
        <p:nvSpPr>
          <p:cNvPr id="4" name="Slide Number Placeholder 3"/>
          <p:cNvSpPr>
            <a:spLocks noGrp="1"/>
          </p:cNvSpPr>
          <p:nvPr>
            <p:ph type="sldNum" sz="quarter" idx="5"/>
          </p:nvPr>
        </p:nvSpPr>
        <p:spPr/>
        <p:txBody>
          <a:bodyPr/>
          <a:lstStyle/>
          <a:p>
            <a:pPr>
              <a:defRPr/>
            </a:pPr>
            <a:fld id="{BE464A4C-05F5-4EF4-AA62-A507A235B8F5}" type="slidenum">
              <a:rPr lang="en-US" altLang="en-US" smtClean="0"/>
              <a:pPr>
                <a:defRPr/>
              </a:pPr>
              <a:t>29</a:t>
            </a:fld>
            <a:endParaRPr lang="en-US" altLang="en-US"/>
          </a:p>
        </p:txBody>
      </p:sp>
    </p:spTree>
    <p:extLst>
      <p:ext uri="{BB962C8B-B14F-4D97-AF65-F5344CB8AC3E}">
        <p14:creationId xmlns:p14="http://schemas.microsoft.com/office/powerpoint/2010/main" val="118209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713BB-0CCA-40AF-B603-E4715DFCE3A5}" type="slidenum">
              <a:rPr lang="en-US" altLang="en-US" smtClean="0"/>
              <a:pPr>
                <a:spcBef>
                  <a:spcPct val="0"/>
                </a:spcBef>
              </a:pPr>
              <a:t>32</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7134BD33-D4F0-BC77-6B12-596C4E610608}"/>
              </a:ext>
            </a:extLst>
          </p:cNvPr>
          <p:cNvSpPr>
            <a:spLocks noGrp="1" noRot="1" noChangeAspect="1" noChangeArrowheads="1" noTextEdit="1"/>
          </p:cNvSpPr>
          <p:nvPr>
            <p:ph type="sldImg"/>
          </p:nvPr>
        </p:nvSpPr>
        <p:spPr bwMode="auto">
          <a:xfrm>
            <a:off x="1158875" y="681038"/>
            <a:ext cx="4540250" cy="3405187"/>
          </a:xfrm>
          <a:prstGeom prst="rect">
            <a:avLst/>
          </a:prstGeom>
          <a:solidFill>
            <a:srgbClr val="FFFFFF"/>
          </a:solidFill>
          <a:ln>
            <a:solidFill>
              <a:srgbClr val="000000"/>
            </a:solidFill>
            <a:miter lim="800000"/>
            <a:headEnd/>
            <a:tailEnd/>
          </a:ln>
        </p:spPr>
      </p:sp>
      <p:sp>
        <p:nvSpPr>
          <p:cNvPr id="433155" name="Rectangle 3">
            <a:extLst>
              <a:ext uri="{FF2B5EF4-FFF2-40B4-BE49-F238E27FC236}">
                <a16:creationId xmlns:a16="http://schemas.microsoft.com/office/drawing/2014/main" id="{ACC6BDBC-9D95-AAC1-139E-E822BF2CB36B}"/>
              </a:ext>
            </a:extLst>
          </p:cNvPr>
          <p:cNvSpPr txBox="1">
            <a:spLocks noGrp="1" noChangeArrowheads="1"/>
          </p:cNvSpPr>
          <p:nvPr>
            <p:ph type="body" idx="1"/>
          </p:nvPr>
        </p:nvSpPr>
        <p:spPr>
          <a:xfrm>
            <a:off x="685800" y="4313238"/>
            <a:ext cx="5486400" cy="4086225"/>
          </a:xfrm>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85D181-3627-4E40-BD96-EE8603323E13}" type="slidenum">
              <a:rPr lang="en-US" altLang="en-US" smtClean="0"/>
              <a:pPr>
                <a:spcBef>
                  <a:spcPct val="0"/>
                </a:spcBef>
              </a:pPr>
              <a:t>34</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F6DCE1-B219-449D-A103-C69E1FFC27BB}" type="slidenum">
              <a:rPr lang="en-US" altLang="en-US" smtClean="0"/>
              <a:pPr>
                <a:spcBef>
                  <a:spcPct val="0"/>
                </a:spcBef>
              </a:pPr>
              <a:t>35</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27050E-B8FB-4372-87B5-3E4D7FA5FFFB}" type="slidenum">
              <a:rPr lang="en-US" altLang="en-US" smtClean="0"/>
              <a:pPr>
                <a:spcBef>
                  <a:spcPct val="0"/>
                </a:spcBef>
              </a:pPr>
              <a:t>36</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E3FD0C-C953-4069-B9FE-5AD2CD631C22}" type="slidenum">
              <a:rPr lang="en-US" altLang="en-US" smtClean="0"/>
              <a:pPr>
                <a:spcBef>
                  <a:spcPct val="0"/>
                </a:spcBef>
              </a:pPr>
              <a:t>37</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0DE2F9-7F99-49C5-A953-014E73EB925A}" type="slidenum">
              <a:rPr lang="en-US" altLang="en-US" smtClean="0"/>
              <a:pPr>
                <a:spcBef>
                  <a:spcPct val="0"/>
                </a:spcBef>
              </a:pPr>
              <a:t>39</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1CD7A447-B172-A4B4-D8A7-90AB259FFAA2}"/>
              </a:ext>
            </a:extLst>
          </p:cNvPr>
          <p:cNvSpPr>
            <a:spLocks noGrp="1" noRot="1" noChangeAspect="1" noChangeArrowheads="1" noTextEdit="1"/>
          </p:cNvSpPr>
          <p:nvPr>
            <p:ph type="sldImg"/>
          </p:nvPr>
        </p:nvSpPr>
        <p:spPr bwMode="auto">
          <a:xfrm>
            <a:off x="1158875" y="681038"/>
            <a:ext cx="4540250" cy="3405187"/>
          </a:xfrm>
          <a:prstGeom prst="rect">
            <a:avLst/>
          </a:prstGeom>
          <a:solidFill>
            <a:srgbClr val="FFFFFF"/>
          </a:solidFill>
          <a:ln>
            <a:solidFill>
              <a:srgbClr val="000000"/>
            </a:solidFill>
            <a:miter lim="800000"/>
            <a:headEnd/>
            <a:tailEnd/>
          </a:ln>
        </p:spPr>
      </p:sp>
      <p:sp>
        <p:nvSpPr>
          <p:cNvPr id="435203" name="Rectangle 3">
            <a:extLst>
              <a:ext uri="{FF2B5EF4-FFF2-40B4-BE49-F238E27FC236}">
                <a16:creationId xmlns:a16="http://schemas.microsoft.com/office/drawing/2014/main" id="{D4CF5A3E-FCE4-2DD2-222E-C5D096B69503}"/>
              </a:ext>
            </a:extLst>
          </p:cNvPr>
          <p:cNvSpPr txBox="1">
            <a:spLocks noGrp="1" noChangeArrowheads="1"/>
          </p:cNvSpPr>
          <p:nvPr>
            <p:ph type="body" idx="1"/>
          </p:nvPr>
        </p:nvSpPr>
        <p:spPr>
          <a:xfrm>
            <a:off x="685800" y="4313238"/>
            <a:ext cx="5486400" cy="4086225"/>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82560A32-EBA6-E22A-B496-BDA81BCCA516}"/>
              </a:ext>
            </a:extLst>
          </p:cNvPr>
          <p:cNvSpPr>
            <a:spLocks noGrp="1" noRot="1" noChangeAspect="1" noChangeArrowheads="1" noTextEdit="1"/>
          </p:cNvSpPr>
          <p:nvPr>
            <p:ph type="sldImg"/>
          </p:nvPr>
        </p:nvSpPr>
        <p:spPr bwMode="auto">
          <a:xfrm>
            <a:off x="1158875" y="681038"/>
            <a:ext cx="4540250" cy="3405187"/>
          </a:xfrm>
          <a:prstGeom prst="rect">
            <a:avLst/>
          </a:prstGeom>
          <a:solidFill>
            <a:srgbClr val="FFFFFF"/>
          </a:solidFill>
          <a:ln>
            <a:solidFill>
              <a:srgbClr val="000000"/>
            </a:solidFill>
            <a:miter lim="800000"/>
            <a:headEnd/>
            <a:tailEnd/>
          </a:ln>
        </p:spPr>
      </p:sp>
      <p:sp>
        <p:nvSpPr>
          <p:cNvPr id="437251" name="Rectangle 3">
            <a:extLst>
              <a:ext uri="{FF2B5EF4-FFF2-40B4-BE49-F238E27FC236}">
                <a16:creationId xmlns:a16="http://schemas.microsoft.com/office/drawing/2014/main" id="{FD62B6F9-6116-B93C-3B5B-6713E440A3C7}"/>
              </a:ext>
            </a:extLst>
          </p:cNvPr>
          <p:cNvSpPr txBox="1">
            <a:spLocks noGrp="1" noChangeArrowheads="1"/>
          </p:cNvSpPr>
          <p:nvPr>
            <p:ph type="body" idx="1"/>
          </p:nvPr>
        </p:nvSpPr>
        <p:spPr>
          <a:xfrm>
            <a:off x="685800" y="4313238"/>
            <a:ext cx="5486400" cy="4086225"/>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2939AE-9F86-4C39-87AF-0B195B702A35}" type="slidenum">
              <a:rPr lang="en-US" altLang="en-US" smtClean="0"/>
              <a:pPr>
                <a:spcBef>
                  <a:spcPct val="0"/>
                </a:spcBef>
              </a:pPr>
              <a:t>8</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C031D5-49A3-4487-9316-0F4604EE9E02}" type="slidenum">
              <a:rPr lang="en-US" altLang="en-US" smtClean="0"/>
              <a:pPr>
                <a:spcBef>
                  <a:spcPct val="0"/>
                </a:spcBef>
              </a:pPr>
              <a:t>9</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1586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AA02FD-35F2-4512-B635-5DB3584A4D25}" type="slidenum">
              <a:rPr lang="en-US" altLang="en-US" smtClean="0"/>
              <a:pPr>
                <a:spcBef>
                  <a:spcPct val="0"/>
                </a:spcBef>
              </a:pPr>
              <a:t>11</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Inelastic neutron scattering from the spin excitations, plotted in reciprocal space. a–c, Measurements were made at T51.6K on a single crystal sample of ZnCu3(OD)6Cl2. The dynamic structure factor, </a:t>
            </a:r>
            <a:r>
              <a:rPr lang="en-US" sz="1200" b="0" i="0" u="none" strike="noStrike" kern="1200" baseline="0" dirty="0" err="1">
                <a:solidFill>
                  <a:schemeClr val="tx1"/>
                </a:solidFill>
                <a:latin typeface="Arial" charset="0"/>
                <a:ea typeface="+mn-ea"/>
                <a:cs typeface="+mn-cs"/>
              </a:rPr>
              <a:t>Stot</a:t>
            </a:r>
            <a:r>
              <a:rPr lang="en-US" sz="1200" b="0" i="0" u="none" strike="noStrike" kern="1200" baseline="0" dirty="0">
                <a:solidFill>
                  <a:schemeClr val="tx1"/>
                </a:solidFill>
                <a:latin typeface="Arial" charset="0"/>
                <a:ea typeface="+mn-ea"/>
                <a:cs typeface="+mn-cs"/>
              </a:rPr>
              <a:t>(</a:t>
            </a:r>
            <a:r>
              <a:rPr lang="en-US" sz="1200" b="0" i="0" u="none" strike="noStrike" kern="1200" baseline="0" dirty="0" err="1">
                <a:solidFill>
                  <a:schemeClr val="tx1"/>
                </a:solidFill>
                <a:latin typeface="Arial" charset="0"/>
                <a:ea typeface="+mn-ea"/>
                <a:cs typeface="+mn-cs"/>
              </a:rPr>
              <a:t>Q,v</a:t>
            </a:r>
            <a:r>
              <a:rPr lang="en-US" sz="1200" b="0" i="0" u="none" strike="noStrike" kern="1200" baseline="0" dirty="0">
                <a:solidFill>
                  <a:schemeClr val="tx1"/>
                </a:solidFill>
                <a:latin typeface="Arial" charset="0"/>
                <a:ea typeface="+mn-ea"/>
                <a:cs typeface="+mn-cs"/>
              </a:rPr>
              <a:t>), is plotted for Bv56meV (a) and Bv52meV (b) with Ef55.1 meV and Bv50.75 meV (c) with Ef53.0 meV. The background was measured  </a:t>
            </a:r>
            <a:r>
              <a:rPr lang="en-US" sz="1200" b="0" i="0" u="none" strike="noStrike" kern="1200" baseline="0" dirty="0" err="1">
                <a:solidFill>
                  <a:schemeClr val="tx1"/>
                </a:solidFill>
                <a:latin typeface="Arial" charset="0"/>
                <a:ea typeface="+mn-ea"/>
                <a:cs typeface="+mn-cs"/>
              </a:rPr>
              <a:t>ith</a:t>
            </a:r>
            <a:r>
              <a:rPr lang="en-US" sz="1200" b="0" i="0" u="none" strike="noStrike" kern="1200" baseline="0" dirty="0">
                <a:solidFill>
                  <a:schemeClr val="tx1"/>
                </a:solidFill>
                <a:latin typeface="Arial" charset="0"/>
                <a:ea typeface="+mn-ea"/>
                <a:cs typeface="+mn-cs"/>
              </a:rPr>
              <a:t> an empty sample holder and subtracted. The diffuse scattering is mostly magnetic in origin, because the phonon contribution to the signal is small (except near the (2, 2, 0)-type positions, where the fundamental Bragg peaks are strong). d, The magnetic part of the dynamic structure factor, </a:t>
            </a:r>
            <a:r>
              <a:rPr lang="en-US" sz="1200" b="0" i="0" u="none" strike="noStrike" kern="1200" baseline="0" dirty="0" err="1">
                <a:solidFill>
                  <a:schemeClr val="tx1"/>
                </a:solidFill>
                <a:latin typeface="Arial" charset="0"/>
                <a:ea typeface="+mn-ea"/>
                <a:cs typeface="+mn-cs"/>
              </a:rPr>
              <a:t>Smag</a:t>
            </a:r>
            <a:r>
              <a:rPr lang="en-US" sz="1200" b="0" i="0" u="none" strike="noStrike" kern="1200" baseline="0" dirty="0">
                <a:solidFill>
                  <a:schemeClr val="tx1"/>
                </a:solidFill>
                <a:latin typeface="Arial" charset="0"/>
                <a:ea typeface="+mn-ea"/>
                <a:cs typeface="+mn-cs"/>
              </a:rPr>
              <a:t>(</a:t>
            </a:r>
            <a:r>
              <a:rPr lang="en-US" sz="1200" b="0" i="0" u="none" strike="noStrike" kern="1200" baseline="0" dirty="0" err="1">
                <a:solidFill>
                  <a:schemeClr val="tx1"/>
                </a:solidFill>
                <a:latin typeface="Arial" charset="0"/>
                <a:ea typeface="+mn-ea"/>
                <a:cs typeface="+mn-cs"/>
              </a:rPr>
              <a:t>Q,v</a:t>
            </a:r>
            <a:r>
              <a:rPr lang="en-US" sz="1200" b="0" i="0" u="none" strike="noStrike" kern="1200" baseline="0" dirty="0">
                <a:solidFill>
                  <a:schemeClr val="tx1"/>
                </a:solidFill>
                <a:latin typeface="Arial" charset="0"/>
                <a:ea typeface="+mn-ea"/>
                <a:cs typeface="+mn-cs"/>
              </a:rPr>
              <a:t>), integrated over 1#Bv#9meV. e,  Calculation of the equal-time structure factor, </a:t>
            </a:r>
            <a:r>
              <a:rPr lang="en-US" sz="1200" b="0" i="0" u="none" strike="noStrike" kern="1200" baseline="0" dirty="0" err="1">
                <a:solidFill>
                  <a:schemeClr val="tx1"/>
                </a:solidFill>
                <a:latin typeface="Arial" charset="0"/>
                <a:ea typeface="+mn-ea"/>
                <a:cs typeface="+mn-cs"/>
              </a:rPr>
              <a:t>Smag</a:t>
            </a:r>
            <a:r>
              <a:rPr lang="en-US" sz="1200" b="0" i="0" u="none" strike="noStrike" kern="1200" baseline="0" dirty="0">
                <a:solidFill>
                  <a:schemeClr val="tx1"/>
                </a:solidFill>
                <a:latin typeface="Arial" charset="0"/>
                <a:ea typeface="+mn-ea"/>
                <a:cs typeface="+mn-cs"/>
              </a:rPr>
              <a:t>(Q), for a model of uncorrelated nearest-</a:t>
            </a:r>
            <a:r>
              <a:rPr lang="en-US" sz="1200" b="0" i="0" u="none" strike="noStrike" kern="1200" baseline="0" dirty="0" err="1">
                <a:solidFill>
                  <a:schemeClr val="tx1"/>
                </a:solidFill>
                <a:latin typeface="Arial" charset="0"/>
                <a:ea typeface="+mn-ea"/>
                <a:cs typeface="+mn-cs"/>
              </a:rPr>
              <a:t>neighbour</a:t>
            </a:r>
            <a:r>
              <a:rPr lang="en-US" sz="1200" b="0" i="0" u="none" strike="noStrike" kern="1200" baseline="0" dirty="0">
                <a:solidFill>
                  <a:schemeClr val="tx1"/>
                </a:solidFill>
                <a:latin typeface="Arial" charset="0"/>
                <a:ea typeface="+mn-ea"/>
                <a:cs typeface="+mn-cs"/>
              </a:rPr>
              <a:t> dimers. The intensity corresponds to 1/8 of the total moment sum rule S(S11) for the spins on the kagome lattice. The data presented in a–c are expressed in barn sr21 eV21 per formula unit, as shown by the left </a:t>
            </a:r>
            <a:r>
              <a:rPr lang="en-US" sz="1200" b="0" i="0" u="none" strike="noStrike" kern="1200" baseline="0" dirty="0" err="1">
                <a:solidFill>
                  <a:schemeClr val="tx1"/>
                </a:solidFill>
                <a:latin typeface="Arial" charset="0"/>
                <a:ea typeface="+mn-ea"/>
                <a:cs typeface="+mn-cs"/>
              </a:rPr>
              <a:t>colour</a:t>
            </a:r>
            <a:r>
              <a:rPr lang="en-US" sz="1200" b="0" i="0" u="none" strike="noStrike" kern="1200" baseline="0" dirty="0">
                <a:solidFill>
                  <a:schemeClr val="tx1"/>
                </a:solidFill>
                <a:latin typeface="Arial" charset="0"/>
                <a:ea typeface="+mn-ea"/>
                <a:cs typeface="+mn-cs"/>
              </a:rPr>
              <a:t> bars. The data  presented in parts d and e are dimensionless, with the scale given by the right </a:t>
            </a:r>
            <a:r>
              <a:rPr lang="en-US" sz="1200" b="0" i="0" u="none" strike="noStrike" kern="1200" baseline="0" dirty="0" err="1">
                <a:solidFill>
                  <a:schemeClr val="tx1"/>
                </a:solidFill>
                <a:latin typeface="Arial" charset="0"/>
                <a:ea typeface="+mn-ea"/>
                <a:cs typeface="+mn-cs"/>
              </a:rPr>
              <a:t>colour</a:t>
            </a:r>
            <a:r>
              <a:rPr lang="en-US" sz="1200" b="0" i="0" u="none" strike="noStrike" kern="1200" baseline="0" dirty="0">
                <a:solidFill>
                  <a:schemeClr val="tx1"/>
                </a:solidFill>
                <a:latin typeface="Arial" charset="0"/>
                <a:ea typeface="+mn-ea"/>
                <a:cs typeface="+mn-cs"/>
              </a:rPr>
              <a:t> bar. The Brillouin zone boundaries are drawn in the figure for clarity; they correspond to the conventional unit cell with parameters a5b56.83A˚ , c514.05A˚ , a5b590u and c5120u. </a:t>
            </a:r>
            <a:endParaRPr lang="en-US" dirty="0"/>
          </a:p>
        </p:txBody>
      </p:sp>
      <p:sp>
        <p:nvSpPr>
          <p:cNvPr id="4" name="Slide Number Placeholder 3"/>
          <p:cNvSpPr>
            <a:spLocks noGrp="1"/>
          </p:cNvSpPr>
          <p:nvPr>
            <p:ph type="sldNum" sz="quarter" idx="10"/>
          </p:nvPr>
        </p:nvSpPr>
        <p:spPr/>
        <p:txBody>
          <a:bodyPr/>
          <a:lstStyle/>
          <a:p>
            <a:pPr>
              <a:defRPr/>
            </a:pPr>
            <a:fld id="{BE464A4C-05F5-4EF4-AA62-A507A235B8F5}" type="slidenum">
              <a:rPr lang="en-US" altLang="en-US" smtClean="0"/>
              <a:pPr>
                <a:defRPr/>
              </a:pPr>
              <a:t>19</a:t>
            </a:fld>
            <a:endParaRPr lang="en-US" altLang="en-US"/>
          </a:p>
        </p:txBody>
      </p:sp>
    </p:spTree>
    <p:extLst>
      <p:ext uri="{BB962C8B-B14F-4D97-AF65-F5344CB8AC3E}">
        <p14:creationId xmlns:p14="http://schemas.microsoft.com/office/powerpoint/2010/main" val="268833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more about HFBS</a:t>
            </a:r>
          </a:p>
        </p:txBody>
      </p:sp>
      <p:sp>
        <p:nvSpPr>
          <p:cNvPr id="4" name="Slide Number Placeholder 3"/>
          <p:cNvSpPr>
            <a:spLocks noGrp="1"/>
          </p:cNvSpPr>
          <p:nvPr>
            <p:ph type="sldNum" sz="quarter" idx="5"/>
          </p:nvPr>
        </p:nvSpPr>
        <p:spPr/>
        <p:txBody>
          <a:bodyPr/>
          <a:lstStyle/>
          <a:p>
            <a:pPr>
              <a:defRPr/>
            </a:pPr>
            <a:fld id="{BE464A4C-05F5-4EF4-AA62-A507A235B8F5}" type="slidenum">
              <a:rPr lang="en-US" altLang="en-US" smtClean="0"/>
              <a:pPr>
                <a:defRPr/>
              </a:pPr>
              <a:t>21</a:t>
            </a:fld>
            <a:endParaRPr lang="en-US" altLang="en-US"/>
          </a:p>
        </p:txBody>
      </p:sp>
    </p:spTree>
    <p:extLst>
      <p:ext uri="{BB962C8B-B14F-4D97-AF65-F5344CB8AC3E}">
        <p14:creationId xmlns:p14="http://schemas.microsoft.com/office/powerpoint/2010/main" val="234997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62244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3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272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685800" eaLnBrk="1" fontAlgn="auto" hangingPunct="1">
              <a:spcBef>
                <a:spcPts val="0"/>
              </a:spcBef>
              <a:spcAft>
                <a:spcPts val="0"/>
              </a:spcAft>
              <a:defRPr sz="1350" kern="0">
                <a:solidFill>
                  <a:sysClr val="windowText" lastClr="000000"/>
                </a:solidFill>
              </a:defRPr>
            </a:lvl1pPr>
          </a:lstStyle>
          <a:p>
            <a:pPr>
              <a:defRPr/>
            </a:pPr>
            <a:endParaRPr lang="en-US" altLang="en-US"/>
          </a:p>
        </p:txBody>
      </p:sp>
      <p:sp>
        <p:nvSpPr>
          <p:cNvPr id="4" name="Footer Placeholder 3"/>
          <p:cNvSpPr>
            <a:spLocks noGrp="1"/>
          </p:cNvSpPr>
          <p:nvPr>
            <p:ph type="ftr" sz="quarter" idx="11"/>
          </p:nvPr>
        </p:nvSpPr>
        <p:spPr/>
        <p:txBody>
          <a:bodyPr/>
          <a:lstStyle>
            <a:lvl1pPr defTabSz="685800" eaLnBrk="1" fontAlgn="auto" hangingPunct="1">
              <a:spcBef>
                <a:spcPts val="0"/>
              </a:spcBef>
              <a:spcAft>
                <a:spcPts val="0"/>
              </a:spcAft>
              <a:defRPr sz="1350" kern="0">
                <a:solidFill>
                  <a:sysClr val="windowText" lastClr="000000"/>
                </a:solidFill>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685800" eaLnBrk="1" fontAlgn="auto" hangingPunct="1">
              <a:spcBef>
                <a:spcPts val="0"/>
              </a:spcBef>
              <a:spcAft>
                <a:spcPts val="0"/>
              </a:spcAft>
              <a:defRPr sz="1350" kern="0" smtClean="0">
                <a:solidFill>
                  <a:sysClr val="windowText" lastClr="000000"/>
                </a:solidFill>
              </a:defRPr>
            </a:lvl1pPr>
          </a:lstStyle>
          <a:p>
            <a:pPr>
              <a:defRPr/>
            </a:pPr>
            <a:fld id="{51D1096A-B615-4306-BA04-2C14F63AB729}" type="slidenum">
              <a:rPr lang="en-US" altLang="en-US"/>
              <a:pPr>
                <a:defRPr/>
              </a:pPr>
              <a:t>‹#›</a:t>
            </a:fld>
            <a:endParaRPr lang="en-US" altLang="en-US"/>
          </a:p>
        </p:txBody>
      </p:sp>
    </p:spTree>
    <p:extLst>
      <p:ext uri="{BB962C8B-B14F-4D97-AF65-F5344CB8AC3E}">
        <p14:creationId xmlns:p14="http://schemas.microsoft.com/office/powerpoint/2010/main" val="150335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685800" y="1981200"/>
            <a:ext cx="3784600" cy="4114800"/>
          </a:xfrm>
        </p:spPr>
        <p:txBody>
          <a:bodyPr/>
          <a:lstStyle/>
          <a:p>
            <a:endParaRPr lang="en-US"/>
          </a:p>
        </p:txBody>
      </p:sp>
      <p:sp>
        <p:nvSpPr>
          <p:cNvPr id="4" name="Text Placeholder 3"/>
          <p:cNvSpPr>
            <a:spLocks noGrp="1"/>
          </p:cNvSpPr>
          <p:nvPr>
            <p:ph type="body" sz="half" idx="2"/>
          </p:nvPr>
        </p:nvSpPr>
        <p:spPr>
          <a:xfrm>
            <a:off x="4673600" y="1981200"/>
            <a:ext cx="3784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713C477-A381-42E6-B42F-B95D1E03C6A8}" type="slidenum">
              <a:rPr lang="en-US" altLang="en-US"/>
              <a:pPr/>
              <a:t>‹#›</a:t>
            </a:fld>
            <a:endParaRPr lang="en-US" altLang="en-US"/>
          </a:p>
        </p:txBody>
      </p:sp>
    </p:spTree>
    <p:extLst>
      <p:ext uri="{BB962C8B-B14F-4D97-AF65-F5344CB8AC3E}">
        <p14:creationId xmlns:p14="http://schemas.microsoft.com/office/powerpoint/2010/main" val="252385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fld id="{955D501E-FB89-4679-9F17-D0A15F8385BF}" type="slidenum">
              <a:rPr kumimoji="0" lang="en-US" sz="1800" b="0" i="0" u="none" strike="noStrike" kern="0" cap="none" spc="0" normalizeH="0" baseline="0" noProof="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47580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fld id="{955D501E-FB89-4679-9F17-D0A15F8385BF}" type="slidenum">
              <a:rPr kumimoji="0" lang="en-US" sz="1800" b="0" i="0" u="none" strike="noStrike" kern="0" cap="none" spc="0" normalizeH="0" baseline="0" noProof="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922111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defTabSz="914400" eaLnBrk="1" fontAlgn="auto" latinLnBrk="0" hangingPunct="1">
              <a:lnSpc>
                <a:spcPct val="100000"/>
              </a:lnSpc>
              <a:spcBef>
                <a:spcPts val="0"/>
              </a:spcBef>
              <a:spcAft>
                <a:spcPts val="0"/>
              </a:spcAft>
              <a:buClrTx/>
              <a:buSzTx/>
              <a:buFontTx/>
              <a:buNone/>
              <a:tabLst/>
              <a:defRPr/>
            </a:pPr>
            <a:fld id="{2A0A60A9-3B45-4D8E-A32D-95CA0D201E77}"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8088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40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4966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87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35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5048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9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010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000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322263" y="1219200"/>
            <a:ext cx="8483600" cy="401638"/>
            <a:chOff x="176" y="1406"/>
            <a:chExt cx="5344" cy="253"/>
          </a:xfrm>
        </p:grpSpPr>
        <p:sp>
          <p:nvSpPr>
            <p:cNvPr id="1027" name="Line 8"/>
            <p:cNvSpPr>
              <a:spLocks noChangeShapeType="1"/>
            </p:cNvSpPr>
            <p:nvPr/>
          </p:nvSpPr>
          <p:spPr bwMode="auto">
            <a:xfrm>
              <a:off x="176" y="1536"/>
              <a:ext cx="4636" cy="1"/>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28" name="Picture 9" descr="ncn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68" y="1406"/>
              <a:ext cx="752"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defRPr>
            </a:lvl1pPr>
          </a:lstStyle>
          <a:p>
            <a:pPr>
              <a:defRPr/>
            </a:pPr>
            <a:endParaRPr lang="en-US" altLang="en-US"/>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chemeClr val="tx1"/>
                </a:solidFill>
              </a:defRPr>
            </a:lvl1pPr>
          </a:lstStyle>
          <a:p>
            <a:pPr>
              <a:defRPr/>
            </a:pPr>
            <a:endParaRPr lang="en-US" altLang="en-US"/>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smtClean="0">
                <a:solidFill>
                  <a:schemeClr val="tx1"/>
                </a:solidFill>
              </a:defRPr>
            </a:lvl1pPr>
          </a:lstStyle>
          <a:p>
            <a:pPr>
              <a:defRPr/>
            </a:pPr>
            <a:fld id="{ED735B2C-3E31-4100-8B00-BD09580FFF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900" algn="ctr" rtl="0" eaLnBrk="0" fontAlgn="base" hangingPunct="0">
        <a:spcBef>
          <a:spcPct val="0"/>
        </a:spcBef>
        <a:spcAft>
          <a:spcPct val="0"/>
        </a:spcAft>
        <a:defRPr sz="3300">
          <a:solidFill>
            <a:schemeClr val="tx2"/>
          </a:solidFill>
          <a:latin typeface="Times New Roman" panose="02020603050405020304" pitchFamily="18" charset="0"/>
        </a:defRPr>
      </a:lvl6pPr>
      <a:lvl7pPr marL="685800" algn="ctr" rtl="0" eaLnBrk="0" fontAlgn="base" hangingPunct="0">
        <a:spcBef>
          <a:spcPct val="0"/>
        </a:spcBef>
        <a:spcAft>
          <a:spcPct val="0"/>
        </a:spcAft>
        <a:defRPr sz="3300">
          <a:solidFill>
            <a:schemeClr val="tx2"/>
          </a:solidFill>
          <a:latin typeface="Times New Roman" panose="02020603050405020304" pitchFamily="18" charset="0"/>
        </a:defRPr>
      </a:lvl7pPr>
      <a:lvl8pPr marL="1028700" algn="ctr" rtl="0" eaLnBrk="0" fontAlgn="base" hangingPunct="0">
        <a:spcBef>
          <a:spcPct val="0"/>
        </a:spcBef>
        <a:spcAft>
          <a:spcPct val="0"/>
        </a:spcAft>
        <a:defRPr sz="3300">
          <a:solidFill>
            <a:schemeClr val="tx2"/>
          </a:solidFill>
          <a:latin typeface="Times New Roman" panose="02020603050405020304" pitchFamily="18" charset="0"/>
        </a:defRPr>
      </a:lvl8pPr>
      <a:lvl9pPr marL="1371600" algn="ctr" rtl="0" eaLnBrk="0" fontAlgn="base" hangingPunct="0">
        <a:spcBef>
          <a:spcPct val="0"/>
        </a:spcBef>
        <a:spcAft>
          <a:spcPct val="0"/>
        </a:spcAft>
        <a:defRPr sz="3300">
          <a:solidFill>
            <a:schemeClr val="tx2"/>
          </a:solidFill>
          <a:latin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defRPr>
            </a:lvl1pPr>
          </a:lstStyle>
          <a:p>
            <a:pPr>
              <a:defRPr/>
            </a:pPr>
            <a:endParaRPr lang="en-US">
              <a:solidFill>
                <a:srgbClr val="000000"/>
              </a:solidFill>
            </a:endParaRPr>
          </a:p>
        </p:txBody>
      </p:sp>
      <p:sp>
        <p:nvSpPr>
          <p:cNvPr id="105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defRPr>
            </a:lvl1pPr>
          </a:lstStyle>
          <a:p>
            <a:pPr>
              <a:defRPr/>
            </a:pPr>
            <a:endParaRPr lang="en-US">
              <a:solidFill>
                <a:srgbClr val="000000"/>
              </a:solidFill>
            </a:endParaRPr>
          </a:p>
        </p:txBody>
      </p:sp>
      <p:sp>
        <p:nvSpPr>
          <p:cNvPr id="105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defRPr>
            </a:lvl1pPr>
          </a:lstStyle>
          <a:p>
            <a:pPr>
              <a:defRPr/>
            </a:pPr>
            <a:fld id="{E9C27E63-3AD6-4C4E-BAFE-6B2B75A8C923}" type="slidenum">
              <a:rPr lang="en-US">
                <a:solidFill>
                  <a:srgbClr val="000000"/>
                </a:solidFill>
              </a:rPr>
              <a:pPr>
                <a:defRPr/>
              </a:pPr>
              <a:t>‹#›</a:t>
            </a:fld>
            <a:endParaRPr lang="en-US">
              <a:solidFill>
                <a:srgbClr val="000000"/>
              </a:solidFill>
            </a:endParaRPr>
          </a:p>
        </p:txBody>
      </p:sp>
      <p:pic>
        <p:nvPicPr>
          <p:cNvPr id="2055" name="Picture 7" descr="ncn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00" y="6437313"/>
            <a:ext cx="1524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123240"/>
      </p:ext>
    </p:extLst>
  </p:cSld>
  <p:clrMap bg1="lt1" tx1="dk1" bg2="lt2" tx2="dk2" accent1="accent1" accent2="accent2" accent3="accent3" accent4="accent4" accent5="accent5" accent6="accent6" hlink="hlink" folHlink="folHlink"/>
  <p:sldLayoutIdLst>
    <p:sldLayoutId id="21474836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defRPr>
            </a:lvl1pPr>
          </a:lstStyle>
          <a:p>
            <a:pPr>
              <a:defRPr/>
            </a:pPr>
            <a:endParaRPr lang="en-US">
              <a:solidFill>
                <a:srgbClr val="000000"/>
              </a:solidFill>
            </a:endParaRPr>
          </a:p>
        </p:txBody>
      </p:sp>
      <p:sp>
        <p:nvSpPr>
          <p:cNvPr id="105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defRPr>
            </a:lvl1pPr>
          </a:lstStyle>
          <a:p>
            <a:pPr>
              <a:defRPr/>
            </a:pPr>
            <a:endParaRPr lang="en-US">
              <a:solidFill>
                <a:srgbClr val="000000"/>
              </a:solidFill>
            </a:endParaRPr>
          </a:p>
        </p:txBody>
      </p:sp>
      <p:sp>
        <p:nvSpPr>
          <p:cNvPr id="105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defRPr>
            </a:lvl1pPr>
          </a:lstStyle>
          <a:p>
            <a:pPr>
              <a:defRPr/>
            </a:pPr>
            <a:fld id="{E9C27E63-3AD6-4C4E-BAFE-6B2B75A8C923}" type="slidenum">
              <a:rPr lang="en-US">
                <a:solidFill>
                  <a:srgbClr val="000000"/>
                </a:solidFill>
              </a:rPr>
              <a:pPr>
                <a:defRPr/>
              </a:pPr>
              <a:t>‹#›</a:t>
            </a:fld>
            <a:endParaRPr lang="en-US">
              <a:solidFill>
                <a:srgbClr val="000000"/>
              </a:solidFill>
            </a:endParaRPr>
          </a:p>
        </p:txBody>
      </p:sp>
      <p:pic>
        <p:nvPicPr>
          <p:cNvPr id="2055" name="Picture 7" descr="ncn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00" y="6437313"/>
            <a:ext cx="1524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509788"/>
      </p:ext>
    </p:extLst>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en-US"/>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CEF003E-48BB-4781-BB42-006B61ACD307}" type="slidenum">
              <a:rPr lang="en-US"/>
              <a:pPr>
                <a:defRPr/>
              </a:pPr>
              <a:t>‹#›</a:t>
            </a:fld>
            <a:endParaRPr lang="en-US"/>
          </a:p>
        </p:txBody>
      </p:sp>
      <p:pic>
        <p:nvPicPr>
          <p:cNvPr id="13319" name="Picture 7" descr="ncnr"/>
          <p:cNvPicPr>
            <a:picLocks noChangeAspect="1" noChangeArrowheads="1"/>
          </p:cNvPicPr>
          <p:nvPr/>
        </p:nvPicPr>
        <p:blipFill>
          <a:blip r:embed="rId3" cstate="print"/>
          <a:srcRect/>
          <a:stretch>
            <a:fillRect/>
          </a:stretch>
        </p:blipFill>
        <p:spPr bwMode="auto">
          <a:xfrm>
            <a:off x="7620000" y="6437313"/>
            <a:ext cx="1524000" cy="420687"/>
          </a:xfrm>
          <a:prstGeom prst="rect">
            <a:avLst/>
          </a:prstGeom>
          <a:noFill/>
          <a:ln w="9525">
            <a:noFill/>
            <a:miter lim="800000"/>
            <a:headEnd/>
            <a:tailEnd/>
          </a:ln>
        </p:spPr>
      </p:pic>
    </p:spTree>
    <p:extLst>
      <p:ext uri="{BB962C8B-B14F-4D97-AF65-F5344CB8AC3E}">
        <p14:creationId xmlns:p14="http://schemas.microsoft.com/office/powerpoint/2010/main" val="1676820281"/>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6028/jres.117.002"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14.bin"/><Relationship Id="rId1" Type="http://schemas.openxmlformats.org/officeDocument/2006/relationships/slideLayout" Target="../slideLayouts/slideLayout6.xml"/><Relationship Id="rId6" Type="http://schemas.openxmlformats.org/officeDocument/2006/relationships/image" Target="../media/image49.gif"/><Relationship Id="rId5" Type="http://schemas.openxmlformats.org/officeDocument/2006/relationships/image" Target="../media/image48.wmf"/><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wmf"/><Relationship Id="rId7" Type="http://schemas.openxmlformats.org/officeDocument/2006/relationships/image" Target="../media/image61.w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oleObject" Target="../embeddings/oleObject17.bin"/><Relationship Id="rId5" Type="http://schemas.openxmlformats.org/officeDocument/2006/relationships/image" Target="../media/image60.wmf"/><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jpe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5.w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oleObject" Target="../embeddings/oleObject3.bin"/><Relationship Id="rId11" Type="http://schemas.openxmlformats.org/officeDocument/2006/relationships/image" Target="../media/image17.wmf"/><Relationship Id="rId5" Type="http://schemas.openxmlformats.org/officeDocument/2006/relationships/image" Target="../media/image14.wmf"/><Relationship Id="rId15" Type="http://schemas.openxmlformats.org/officeDocument/2006/relationships/image" Target="../media/image1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6.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2.wmf"/><Relationship Id="rId7" Type="http://schemas.openxmlformats.org/officeDocument/2006/relationships/oleObject" Target="../embeddings/oleObject10.bin"/><Relationship Id="rId2" Type="http://schemas.openxmlformats.org/officeDocument/2006/relationships/oleObject" Target="../embeddings/oleObject8.bin"/><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oleObject" Target="../embeddings/oleObject9.bin"/><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4.xml"/><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8.wmf"/><Relationship Id="rId5" Type="http://schemas.openxmlformats.org/officeDocument/2006/relationships/oleObject" Target="../embeddings/oleObject11.bin"/><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wmf"/><Relationship Id="rId5" Type="http://schemas.openxmlformats.org/officeDocument/2006/relationships/oleObject" Target="../embeddings/oleObject13.bin"/><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741488"/>
            <a:ext cx="615791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pic>
      <p:pic>
        <p:nvPicPr>
          <p:cNvPr id="5123" name="Picture 6" descr="D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85725"/>
            <a:ext cx="1522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HFBSfromcraneOrig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0" y="85725"/>
            <a:ext cx="157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BT-7NA_1130 (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3550" y="5595937"/>
            <a:ext cx="1511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322513" y="119063"/>
            <a:ext cx="4498975" cy="1076325"/>
          </a:xfrm>
          <a:prstGeom prst="rect">
            <a:avLst/>
          </a:prstGeom>
          <a:noFill/>
          <a:ln w="9525">
            <a:noFill/>
            <a:miter lim="800000"/>
            <a:headEnd/>
            <a:tailEnd/>
          </a:ln>
        </p:spPr>
        <p:txBody>
          <a:bodyPr>
            <a:spAutoFit/>
          </a:bodyPr>
          <a:lstStyle/>
          <a:p>
            <a:pPr algn="ctr" eaLnBrk="1" hangingPunct="1">
              <a:defRPr/>
            </a:pPr>
            <a:r>
              <a:rPr lang="en-US" sz="3200" b="1" dirty="0">
                <a:solidFill>
                  <a:srgbClr val="CC0000"/>
                </a:solidFill>
                <a:effectLst>
                  <a:outerShdw blurRad="38100" dist="38100" dir="2700000" algn="tl">
                    <a:srgbClr val="000000">
                      <a:alpha val="43137"/>
                    </a:srgbClr>
                  </a:outerShdw>
                </a:effectLst>
                <a:latin typeface="Arial" charset="0"/>
              </a:rPr>
              <a:t>Choosing the Right Spectrometer</a:t>
            </a:r>
          </a:p>
        </p:txBody>
      </p:sp>
      <p:sp>
        <p:nvSpPr>
          <p:cNvPr id="5127" name="TextBox 9"/>
          <p:cNvSpPr txBox="1">
            <a:spLocks noChangeArrowheads="1"/>
          </p:cNvSpPr>
          <p:nvPr/>
        </p:nvSpPr>
        <p:spPr bwMode="auto">
          <a:xfrm>
            <a:off x="76200" y="1727200"/>
            <a:ext cx="269716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b="1">
                <a:solidFill>
                  <a:srgbClr val="0000FF"/>
                </a:solidFill>
              </a:rPr>
              <a:t>Guangyong Xu</a:t>
            </a:r>
            <a:endParaRPr lang="en-US" altLang="en-US" sz="2000" b="1" dirty="0">
              <a:solidFill>
                <a:srgbClr val="0000FF"/>
              </a:solidFill>
            </a:endParaRPr>
          </a:p>
          <a:p>
            <a:pPr algn="ctr" eaLnBrk="1" hangingPunct="1"/>
            <a:r>
              <a:rPr lang="en-US" altLang="en-US" sz="2000" b="1" dirty="0">
                <a:solidFill>
                  <a:srgbClr val="0000FF"/>
                </a:solidFill>
              </a:rPr>
              <a:t>NIST Center for Neutron Research</a:t>
            </a:r>
          </a:p>
        </p:txBody>
      </p:sp>
      <p:pic>
        <p:nvPicPr>
          <p:cNvPr id="5128" name="Picture 10" descr="\\charlotte.ncnr.nist.gov\Public\Photo\2013_NCNRExpansion\20130418_1008_MAC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9994" y="4001520"/>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0468" y="5595937"/>
            <a:ext cx="1328737"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pic>
      <p:pic>
        <p:nvPicPr>
          <p:cNvPr id="5130"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31419" y="2234406"/>
            <a:ext cx="17430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886AAB-E17A-F670-A273-EEC18668C23D}"/>
              </a:ext>
            </a:extLst>
          </p:cNvPr>
          <p:cNvSpPr txBox="1">
            <a:spLocks noChangeArrowheads="1"/>
          </p:cNvSpPr>
          <p:nvPr/>
        </p:nvSpPr>
        <p:spPr bwMode="auto">
          <a:xfrm>
            <a:off x="269081" y="5849144"/>
            <a:ext cx="2659063" cy="954107"/>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1400" dirty="0">
                <a:solidFill>
                  <a:schemeClr val="tx1"/>
                </a:solidFill>
              </a:rPr>
              <a:t>Thanks to Peter Gehring, Jeff Lynn, Dan Neumann, and Jim </a:t>
            </a:r>
            <a:r>
              <a:rPr lang="en-US" altLang="en-US" sz="1400" dirty="0" err="1">
                <a:solidFill>
                  <a:schemeClr val="tx1"/>
                </a:solidFill>
              </a:rPr>
              <a:t>Ryhne</a:t>
            </a:r>
            <a:r>
              <a:rPr lang="en-US" altLang="en-US" sz="1400" dirty="0">
                <a:solidFill>
                  <a:schemeClr val="tx1"/>
                </a:solidFill>
              </a:rPr>
              <a:t> for preparing many of the  slides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0-#ppt_w/2"/>
                                          </p:val>
                                        </p:tav>
                                        <p:tav tm="100000">
                                          <p:val>
                                            <p:strVal val="#ppt_x"/>
                                          </p:val>
                                        </p:tav>
                                      </p:tavLst>
                                    </p:anim>
                                    <p:anim calcmode="lin" valueType="num">
                                      <p:cBhvr additive="base">
                                        <p:cTn id="8" dur="500" fill="hold"/>
                                        <p:tgtEl>
                                          <p:spTgt spid="20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i="1">
                <a:solidFill>
                  <a:srgbClr val="008000"/>
                </a:solidFill>
              </a:rPr>
              <a:t>Inelastic Spectrometers</a:t>
            </a:r>
            <a:endParaRPr lang="en-US" altLang="en-US"/>
          </a:p>
        </p:txBody>
      </p:sp>
      <p:sp>
        <p:nvSpPr>
          <p:cNvPr id="130053" name="Rectangle 5"/>
          <p:cNvSpPr>
            <a:spLocks noChangeArrowheads="1"/>
          </p:cNvSpPr>
          <p:nvPr/>
        </p:nvSpPr>
        <p:spPr bwMode="auto">
          <a:xfrm>
            <a:off x="972255" y="3609126"/>
            <a:ext cx="580639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100" dirty="0">
                <a:solidFill>
                  <a:srgbClr val="00B050"/>
                </a:solidFill>
                <a:cs typeface="Times New Roman" panose="02020603050405020304" pitchFamily="18" charset="0"/>
              </a:rPr>
              <a:t>High flux backscattering spectrometer (HFBS)</a:t>
            </a:r>
            <a:endParaRPr lang="en-US" altLang="en-US" sz="1500" dirty="0">
              <a:solidFill>
                <a:srgbClr val="00B050"/>
              </a:solidFill>
              <a:cs typeface="Times New Roman" panose="02020603050405020304" pitchFamily="18" charset="0"/>
            </a:endParaRPr>
          </a:p>
        </p:txBody>
      </p:sp>
      <p:sp>
        <p:nvSpPr>
          <p:cNvPr id="130054" name="Rectangle 6"/>
          <p:cNvSpPr>
            <a:spLocks noChangeArrowheads="1"/>
          </p:cNvSpPr>
          <p:nvPr/>
        </p:nvSpPr>
        <p:spPr bwMode="auto">
          <a:xfrm>
            <a:off x="972255" y="3119831"/>
            <a:ext cx="674934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100" dirty="0">
                <a:solidFill>
                  <a:srgbClr val="0000CC"/>
                </a:solidFill>
                <a:cs typeface="Times New Roman" panose="02020603050405020304" pitchFamily="18" charset="0"/>
              </a:rPr>
              <a:t>Disk chopper time-of-flight spectrometer (DCS) </a:t>
            </a:r>
            <a:r>
              <a:rPr lang="en-US" altLang="en-US" sz="2100" dirty="0">
                <a:solidFill>
                  <a:srgbClr val="6699FF"/>
                </a:solidFill>
                <a:cs typeface="Times New Roman" panose="02020603050405020304" pitchFamily="18" charset="0"/>
              </a:rPr>
              <a:t>(FANS)</a:t>
            </a:r>
            <a:endParaRPr lang="en-US" altLang="en-US" sz="1500" dirty="0">
              <a:solidFill>
                <a:srgbClr val="6699FF"/>
              </a:solidFill>
              <a:cs typeface="Times New Roman" panose="02020603050405020304" pitchFamily="18" charset="0"/>
            </a:endParaRPr>
          </a:p>
        </p:txBody>
      </p:sp>
      <p:sp>
        <p:nvSpPr>
          <p:cNvPr id="130055" name="Rectangle 7"/>
          <p:cNvSpPr>
            <a:spLocks noChangeArrowheads="1"/>
          </p:cNvSpPr>
          <p:nvPr/>
        </p:nvSpPr>
        <p:spPr bwMode="auto">
          <a:xfrm>
            <a:off x="972255" y="4098975"/>
            <a:ext cx="434481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100" dirty="0">
                <a:solidFill>
                  <a:srgbClr val="CC0000"/>
                </a:solidFill>
                <a:cs typeface="Times New Roman" panose="02020603050405020304" pitchFamily="18" charset="0"/>
              </a:rPr>
              <a:t>Spin-echo spectrometer (NSE)</a:t>
            </a:r>
            <a:endParaRPr lang="en-US" altLang="en-US" sz="1500" dirty="0">
              <a:solidFill>
                <a:srgbClr val="CC0000"/>
              </a:solidFill>
              <a:cs typeface="Times New Roman" panose="02020603050405020304" pitchFamily="18" charset="0"/>
            </a:endParaRPr>
          </a:p>
        </p:txBody>
      </p:sp>
      <p:sp>
        <p:nvSpPr>
          <p:cNvPr id="130056" name="Rectangle 8"/>
          <p:cNvSpPr>
            <a:spLocks noChangeArrowheads="1"/>
          </p:cNvSpPr>
          <p:nvPr/>
        </p:nvSpPr>
        <p:spPr bwMode="auto">
          <a:xfrm>
            <a:off x="972255" y="2240782"/>
            <a:ext cx="558268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100" dirty="0">
                <a:solidFill>
                  <a:srgbClr val="9933FF"/>
                </a:solidFill>
                <a:cs typeface="Times New Roman" panose="02020603050405020304" pitchFamily="18" charset="0"/>
              </a:rPr>
              <a:t>Thermal triple-axis instruments (BT-7) </a:t>
            </a:r>
            <a:r>
              <a:rPr lang="en-US" altLang="en-US" sz="2100" dirty="0">
                <a:solidFill>
                  <a:srgbClr val="CC3300"/>
                </a:solidFill>
                <a:cs typeface="Times New Roman" panose="02020603050405020304" pitchFamily="18" charset="0"/>
              </a:rPr>
              <a:t> </a:t>
            </a:r>
            <a:r>
              <a:rPr lang="en-US" altLang="en-US" sz="2100" dirty="0">
                <a:solidFill>
                  <a:srgbClr val="CC99FF"/>
                </a:solidFill>
                <a:cs typeface="Times New Roman" panose="02020603050405020304" pitchFamily="18" charset="0"/>
              </a:rPr>
              <a:t>(BT-4)</a:t>
            </a:r>
            <a:endParaRPr lang="en-US" altLang="en-US" sz="1500" dirty="0">
              <a:solidFill>
                <a:srgbClr val="CC99FF"/>
              </a:solidFill>
              <a:cs typeface="Times New Roman" panose="02020603050405020304" pitchFamily="18" charset="0"/>
            </a:endParaRPr>
          </a:p>
        </p:txBody>
      </p:sp>
      <p:sp>
        <p:nvSpPr>
          <p:cNvPr id="130058" name="Rectangle 10"/>
          <p:cNvSpPr>
            <a:spLocks noChangeArrowheads="1"/>
          </p:cNvSpPr>
          <p:nvPr/>
        </p:nvSpPr>
        <p:spPr bwMode="auto">
          <a:xfrm>
            <a:off x="972255" y="2682821"/>
            <a:ext cx="65229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100" dirty="0">
                <a:solidFill>
                  <a:srgbClr val="0000CC"/>
                </a:solidFill>
                <a:cs typeface="Times New Roman" panose="02020603050405020304" pitchFamily="18" charset="0"/>
              </a:rPr>
              <a:t>Cold neutron triple-axis instrument (MACS) </a:t>
            </a:r>
            <a:r>
              <a:rPr lang="en-US" altLang="en-US" sz="2100" dirty="0">
                <a:solidFill>
                  <a:srgbClr val="6699FF"/>
                </a:solidFill>
                <a:cs typeface="Times New Roman" panose="02020603050405020304" pitchFamily="18" charset="0"/>
              </a:rPr>
              <a:t>(SPINS)</a:t>
            </a:r>
          </a:p>
        </p:txBody>
      </p:sp>
      <p:sp>
        <p:nvSpPr>
          <p:cNvPr id="130062" name="Rectangle 14"/>
          <p:cNvSpPr>
            <a:spLocks noChangeArrowheads="1"/>
          </p:cNvSpPr>
          <p:nvPr/>
        </p:nvSpPr>
        <p:spPr bwMode="auto">
          <a:xfrm>
            <a:off x="6400800" y="4857750"/>
            <a:ext cx="33496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100">
                <a:solidFill>
                  <a:srgbClr val="CC3300"/>
                </a:solidFill>
                <a:cs typeface="Times New Roman" panose="02020603050405020304" pitchFamily="18" charset="0"/>
              </a:rPr>
              <a:t>  </a:t>
            </a:r>
          </a:p>
        </p:txBody>
      </p:sp>
      <p:sp>
        <p:nvSpPr>
          <p:cNvPr id="2" name="TextBox 1"/>
          <p:cNvSpPr txBox="1"/>
          <p:nvPr/>
        </p:nvSpPr>
        <p:spPr>
          <a:xfrm>
            <a:off x="7931240" y="2313489"/>
            <a:ext cx="851515" cy="369332"/>
          </a:xfrm>
          <a:prstGeom prst="rect">
            <a:avLst/>
          </a:prstGeom>
          <a:noFill/>
        </p:spPr>
        <p:txBody>
          <a:bodyPr wrap="none" rtlCol="0">
            <a:spAutoFit/>
          </a:bodyPr>
          <a:lstStyle/>
          <a:p>
            <a:r>
              <a:rPr lang="en-US" dirty="0">
                <a:solidFill>
                  <a:srgbClr val="9933FF"/>
                </a:solidFill>
              </a:rPr>
              <a:t>1 meV</a:t>
            </a:r>
          </a:p>
        </p:txBody>
      </p:sp>
      <p:sp>
        <p:nvSpPr>
          <p:cNvPr id="12" name="TextBox 11"/>
          <p:cNvSpPr txBox="1"/>
          <p:nvPr/>
        </p:nvSpPr>
        <p:spPr>
          <a:xfrm>
            <a:off x="7931240" y="3015844"/>
            <a:ext cx="1088760" cy="369332"/>
          </a:xfrm>
          <a:prstGeom prst="rect">
            <a:avLst/>
          </a:prstGeom>
          <a:noFill/>
        </p:spPr>
        <p:txBody>
          <a:bodyPr wrap="none" rtlCol="0">
            <a:spAutoFit/>
          </a:bodyPr>
          <a:lstStyle/>
          <a:p>
            <a:r>
              <a:rPr lang="en-US" dirty="0">
                <a:solidFill>
                  <a:srgbClr val="0000FF"/>
                </a:solidFill>
              </a:rPr>
              <a:t>250 </a:t>
            </a:r>
            <a:r>
              <a:rPr lang="en-US" dirty="0">
                <a:solidFill>
                  <a:srgbClr val="0000FF"/>
                </a:solidFill>
                <a:sym typeface="Symbol" panose="05050102010706020507" pitchFamily="18" charset="2"/>
              </a:rPr>
              <a:t></a:t>
            </a:r>
            <a:r>
              <a:rPr lang="en-US" dirty="0">
                <a:solidFill>
                  <a:srgbClr val="0000FF"/>
                </a:solidFill>
              </a:rPr>
              <a:t>eV</a:t>
            </a:r>
          </a:p>
        </p:txBody>
      </p:sp>
      <p:sp>
        <p:nvSpPr>
          <p:cNvPr id="13" name="TextBox 12"/>
          <p:cNvSpPr txBox="1"/>
          <p:nvPr/>
        </p:nvSpPr>
        <p:spPr>
          <a:xfrm>
            <a:off x="7931240" y="3608801"/>
            <a:ext cx="984565" cy="369332"/>
          </a:xfrm>
          <a:prstGeom prst="rect">
            <a:avLst/>
          </a:prstGeom>
          <a:noFill/>
        </p:spPr>
        <p:txBody>
          <a:bodyPr wrap="none" rtlCol="0">
            <a:spAutoFit/>
          </a:bodyPr>
          <a:lstStyle/>
          <a:p>
            <a:r>
              <a:rPr lang="en-US" dirty="0">
                <a:solidFill>
                  <a:srgbClr val="FF0000"/>
                </a:solidFill>
              </a:rPr>
              <a:t>   </a:t>
            </a:r>
            <a:r>
              <a:rPr lang="en-US" dirty="0">
                <a:solidFill>
                  <a:srgbClr val="00B050"/>
                </a:solidFill>
              </a:rPr>
              <a:t>1 </a:t>
            </a:r>
            <a:r>
              <a:rPr lang="en-US" dirty="0">
                <a:solidFill>
                  <a:srgbClr val="00B050"/>
                </a:solidFill>
                <a:sym typeface="Symbol" panose="05050102010706020507" pitchFamily="18" charset="2"/>
              </a:rPr>
              <a:t></a:t>
            </a:r>
            <a:r>
              <a:rPr lang="en-US" dirty="0">
                <a:solidFill>
                  <a:srgbClr val="00B050"/>
                </a:solidFill>
              </a:rPr>
              <a:t>eV</a:t>
            </a:r>
          </a:p>
        </p:txBody>
      </p:sp>
      <p:sp>
        <p:nvSpPr>
          <p:cNvPr id="14" name="TextBox 13"/>
          <p:cNvSpPr txBox="1"/>
          <p:nvPr/>
        </p:nvSpPr>
        <p:spPr>
          <a:xfrm>
            <a:off x="7332942" y="4098975"/>
            <a:ext cx="1582484" cy="369332"/>
          </a:xfrm>
          <a:prstGeom prst="rect">
            <a:avLst/>
          </a:prstGeom>
          <a:noFill/>
        </p:spPr>
        <p:txBody>
          <a:bodyPr wrap="none" rtlCol="0">
            <a:spAutoFit/>
          </a:bodyPr>
          <a:lstStyle/>
          <a:p>
            <a:r>
              <a:rPr lang="en-US" dirty="0">
                <a:solidFill>
                  <a:srgbClr val="FF0000"/>
                </a:solidFill>
                <a:sym typeface="Symbol" panose="05050102010706020507" pitchFamily="18" charset="2"/>
              </a:rPr>
              <a:t>t </a:t>
            </a:r>
            <a:r>
              <a:rPr lang="en-US" dirty="0">
                <a:solidFill>
                  <a:srgbClr val="FF0000"/>
                </a:solidFill>
                <a:sym typeface="Wingdings" panose="05000000000000000000" pitchFamily="2" charset="2"/>
              </a:rPr>
              <a:t> </a:t>
            </a:r>
            <a:r>
              <a:rPr lang="en-US" dirty="0">
                <a:solidFill>
                  <a:srgbClr val="FF0000"/>
                </a:solidFill>
              </a:rPr>
              <a:t>~50 </a:t>
            </a:r>
            <a:r>
              <a:rPr lang="en-US" dirty="0" err="1">
                <a:solidFill>
                  <a:srgbClr val="FF0000"/>
                </a:solidFill>
                <a:sym typeface="Symbol" panose="05050102010706020507" pitchFamily="18" charset="2"/>
              </a:rPr>
              <a:t>n</a:t>
            </a:r>
            <a:r>
              <a:rPr lang="en-US" dirty="0" err="1">
                <a:solidFill>
                  <a:srgbClr val="FF0000"/>
                </a:solidFill>
              </a:rPr>
              <a:t>eV</a:t>
            </a:r>
            <a:endParaRPr lang="en-US" dirty="0">
              <a:solidFill>
                <a:srgbClr val="FF0000"/>
              </a:solidFill>
            </a:endParaRPr>
          </a:p>
        </p:txBody>
      </p:sp>
      <p:sp>
        <p:nvSpPr>
          <p:cNvPr id="3" name="TextBox 2"/>
          <p:cNvSpPr txBox="1"/>
          <p:nvPr/>
        </p:nvSpPr>
        <p:spPr>
          <a:xfrm>
            <a:off x="91216" y="3110092"/>
            <a:ext cx="889987" cy="369332"/>
          </a:xfrm>
          <a:prstGeom prst="rect">
            <a:avLst/>
          </a:prstGeom>
          <a:noFill/>
        </p:spPr>
        <p:txBody>
          <a:bodyPr wrap="none" rtlCol="0">
            <a:spAutoFit/>
          </a:bodyPr>
          <a:lstStyle/>
          <a:p>
            <a:r>
              <a:rPr lang="en-US" i="1" dirty="0">
                <a:solidFill>
                  <a:srgbClr val="0000FF"/>
                </a:solidFill>
              </a:rPr>
              <a:t>S(</a:t>
            </a:r>
            <a:r>
              <a:rPr lang="en-US" b="1" i="1" dirty="0">
                <a:solidFill>
                  <a:srgbClr val="0000FF"/>
                </a:solidFill>
              </a:rPr>
              <a:t>Q</a:t>
            </a:r>
            <a:r>
              <a:rPr lang="en-US" i="1" dirty="0">
                <a:solidFill>
                  <a:srgbClr val="0000FF"/>
                </a:solidFill>
              </a:rPr>
              <a:t>,E)</a:t>
            </a:r>
          </a:p>
        </p:txBody>
      </p:sp>
      <p:sp>
        <p:nvSpPr>
          <p:cNvPr id="16" name="TextBox 15"/>
          <p:cNvSpPr txBox="1"/>
          <p:nvPr/>
        </p:nvSpPr>
        <p:spPr>
          <a:xfrm>
            <a:off x="91222" y="4114804"/>
            <a:ext cx="800219" cy="369332"/>
          </a:xfrm>
          <a:prstGeom prst="rect">
            <a:avLst/>
          </a:prstGeom>
          <a:noFill/>
        </p:spPr>
        <p:txBody>
          <a:bodyPr wrap="none" rtlCol="0">
            <a:spAutoFit/>
          </a:bodyPr>
          <a:lstStyle/>
          <a:p>
            <a:r>
              <a:rPr lang="en-US" i="1" dirty="0">
                <a:solidFill>
                  <a:srgbClr val="CC0000"/>
                </a:solidFill>
              </a:rPr>
              <a:t>S(</a:t>
            </a:r>
            <a:r>
              <a:rPr lang="en-US" b="1" i="1" dirty="0" err="1">
                <a:solidFill>
                  <a:srgbClr val="CC0000"/>
                </a:solidFill>
              </a:rPr>
              <a:t>Q</a:t>
            </a:r>
            <a:r>
              <a:rPr lang="en-US" i="1" dirty="0" err="1">
                <a:solidFill>
                  <a:srgbClr val="CC0000"/>
                </a:solidFill>
              </a:rPr>
              <a:t>,t</a:t>
            </a:r>
            <a:r>
              <a:rPr lang="en-US" i="1" dirty="0">
                <a:solidFill>
                  <a:srgbClr val="CC0000"/>
                </a:solidFill>
              </a:rPr>
              <a:t>)</a:t>
            </a:r>
          </a:p>
        </p:txBody>
      </p:sp>
      <p:sp>
        <p:nvSpPr>
          <p:cNvPr id="4" name="TextBox 3"/>
          <p:cNvSpPr txBox="1"/>
          <p:nvPr/>
        </p:nvSpPr>
        <p:spPr>
          <a:xfrm>
            <a:off x="739352" y="5482749"/>
            <a:ext cx="7530606" cy="1384995"/>
          </a:xfrm>
          <a:prstGeom prst="rect">
            <a:avLst/>
          </a:prstGeom>
          <a:noFill/>
        </p:spPr>
        <p:txBody>
          <a:bodyPr wrap="square" rtlCol="0">
            <a:spAutoFit/>
          </a:bodyPr>
          <a:lstStyle/>
          <a:p>
            <a:r>
              <a:rPr lang="en-US" sz="2800" dirty="0">
                <a:solidFill>
                  <a:srgbClr val="0000FF"/>
                </a:solidFill>
              </a:rPr>
              <a:t>All these different spectrometers are designed differently to optimize intensity and resolution for different measurement requirements</a:t>
            </a:r>
          </a:p>
        </p:txBody>
      </p:sp>
      <p:grpSp>
        <p:nvGrpSpPr>
          <p:cNvPr id="17" name="Group 13"/>
          <p:cNvGrpSpPr>
            <a:grpSpLocks/>
          </p:cNvGrpSpPr>
          <p:nvPr/>
        </p:nvGrpSpPr>
        <p:grpSpPr bwMode="auto">
          <a:xfrm>
            <a:off x="783004" y="4583215"/>
            <a:ext cx="3092450" cy="862013"/>
            <a:chOff x="5292725" y="3895724"/>
            <a:chExt cx="3092450" cy="861774"/>
          </a:xfrm>
        </p:grpSpPr>
        <p:sp>
          <p:nvSpPr>
            <p:cNvPr id="18" name="Text Box 10"/>
            <p:cNvSpPr txBox="1">
              <a:spLocks noChangeArrowheads="1"/>
            </p:cNvSpPr>
            <p:nvPr/>
          </p:nvSpPr>
          <p:spPr bwMode="auto">
            <a:xfrm>
              <a:off x="5292725" y="3895724"/>
              <a:ext cx="30924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25000"/>
                </a:lnSpc>
              </a:pPr>
              <a:r>
                <a:rPr lang="en-US" altLang="en-US" sz="2000" dirty="0">
                  <a:solidFill>
                    <a:schemeClr val="tx1"/>
                  </a:solidFill>
                </a:rPr>
                <a:t>Remember</a:t>
              </a:r>
              <a:r>
                <a:rPr lang="en-US" altLang="en-US" dirty="0">
                  <a:solidFill>
                    <a:schemeClr val="tx1"/>
                  </a:solidFill>
                </a:rPr>
                <a:t> –  </a:t>
              </a:r>
              <a:r>
                <a:rPr lang="en-US" altLang="en-US" sz="2000" b="1" dirty="0">
                  <a:solidFill>
                    <a:schemeClr val="tx1"/>
                  </a:solidFill>
                </a:rPr>
                <a:t>Intensity</a:t>
              </a:r>
            </a:p>
            <a:p>
              <a:pPr eaLnBrk="1" hangingPunct="1">
                <a:lnSpc>
                  <a:spcPct val="125000"/>
                </a:lnSpc>
              </a:pPr>
              <a:r>
                <a:rPr lang="en-US" altLang="en-US" sz="2000" dirty="0">
                  <a:solidFill>
                    <a:schemeClr val="tx1"/>
                  </a:solidFill>
                </a:rPr>
                <a:t>	      </a:t>
              </a:r>
              <a:r>
                <a:rPr lang="en-US" altLang="en-US" sz="2000" b="1" dirty="0">
                  <a:solidFill>
                    <a:schemeClr val="tx1"/>
                  </a:solidFill>
                </a:rPr>
                <a:t>Resolution</a:t>
              </a:r>
            </a:p>
          </p:txBody>
        </p:sp>
        <p:sp>
          <p:nvSpPr>
            <p:cNvPr id="19" name="Line 11"/>
            <p:cNvSpPr>
              <a:spLocks noChangeShapeType="1"/>
            </p:cNvSpPr>
            <p:nvPr/>
          </p:nvSpPr>
          <p:spPr bwMode="auto">
            <a:xfrm>
              <a:off x="8155290" y="3989572"/>
              <a:ext cx="0" cy="254000"/>
            </a:xfrm>
            <a:prstGeom prst="line">
              <a:avLst/>
            </a:prstGeom>
            <a:noFill/>
            <a:ln w="19050">
              <a:solidFill>
                <a:srgbClr val="CC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2"/>
            <p:cNvSpPr>
              <a:spLocks noChangeShapeType="1"/>
            </p:cNvSpPr>
            <p:nvPr/>
          </p:nvSpPr>
          <p:spPr bwMode="auto">
            <a:xfrm flipV="1">
              <a:off x="8155290" y="4421372"/>
              <a:ext cx="0" cy="241300"/>
            </a:xfrm>
            <a:prstGeom prst="line">
              <a:avLst/>
            </a:prstGeom>
            <a:noFill/>
            <a:ln w="19050">
              <a:solidFill>
                <a:srgbClr val="CC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056"/>
                                        </p:tgtEl>
                                        <p:attrNameLst>
                                          <p:attrName>style.visibility</p:attrName>
                                        </p:attrNameLst>
                                      </p:cBhvr>
                                      <p:to>
                                        <p:strVal val="visible"/>
                                      </p:to>
                                    </p:set>
                                    <p:anim calcmode="lin" valueType="num">
                                      <p:cBhvr additive="base">
                                        <p:cTn id="7" dur="500" fill="hold"/>
                                        <p:tgtEl>
                                          <p:spTgt spid="130056"/>
                                        </p:tgtEl>
                                        <p:attrNameLst>
                                          <p:attrName>ppt_x</p:attrName>
                                        </p:attrNameLst>
                                      </p:cBhvr>
                                      <p:tavLst>
                                        <p:tav tm="0">
                                          <p:val>
                                            <p:strVal val="#ppt_x"/>
                                          </p:val>
                                        </p:tav>
                                        <p:tav tm="100000">
                                          <p:val>
                                            <p:strVal val="#ppt_x"/>
                                          </p:val>
                                        </p:tav>
                                      </p:tavLst>
                                    </p:anim>
                                    <p:anim calcmode="lin" valueType="num">
                                      <p:cBhvr additive="base">
                                        <p:cTn id="8" dur="500" fill="hold"/>
                                        <p:tgtEl>
                                          <p:spTgt spid="1300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30058"/>
                                        </p:tgtEl>
                                        <p:attrNameLst>
                                          <p:attrName>style.visibility</p:attrName>
                                        </p:attrNameLst>
                                      </p:cBhvr>
                                      <p:to>
                                        <p:strVal val="visible"/>
                                      </p:to>
                                    </p:set>
                                    <p:anim calcmode="lin" valueType="num">
                                      <p:cBhvr>
                                        <p:cTn id="13" dur="500" fill="hold"/>
                                        <p:tgtEl>
                                          <p:spTgt spid="130058"/>
                                        </p:tgtEl>
                                        <p:attrNameLst>
                                          <p:attrName>ppt_w</p:attrName>
                                        </p:attrNameLst>
                                      </p:cBhvr>
                                      <p:tavLst>
                                        <p:tav tm="0">
                                          <p:val>
                                            <p:fltVal val="0"/>
                                          </p:val>
                                        </p:tav>
                                        <p:tav tm="100000">
                                          <p:val>
                                            <p:strVal val="#ppt_w"/>
                                          </p:val>
                                        </p:tav>
                                      </p:tavLst>
                                    </p:anim>
                                    <p:anim calcmode="lin" valueType="num">
                                      <p:cBhvr>
                                        <p:cTn id="14" dur="500" fill="hold"/>
                                        <p:tgtEl>
                                          <p:spTgt spid="130058"/>
                                        </p:tgtEl>
                                        <p:attrNameLst>
                                          <p:attrName>ppt_h</p:attrName>
                                        </p:attrNameLst>
                                      </p:cBhvr>
                                      <p:tavLst>
                                        <p:tav tm="0">
                                          <p:val>
                                            <p:fltVal val="0"/>
                                          </p:val>
                                        </p:tav>
                                        <p:tav tm="100000">
                                          <p:val>
                                            <p:strVal val="#ppt_h"/>
                                          </p:val>
                                        </p:tav>
                                      </p:tavLst>
                                    </p:anim>
                                    <p:anim calcmode="lin" valueType="num">
                                      <p:cBhvr>
                                        <p:cTn id="15" dur="500" fill="hold"/>
                                        <p:tgtEl>
                                          <p:spTgt spid="130058"/>
                                        </p:tgtEl>
                                        <p:attrNameLst>
                                          <p:attrName>ppt_x</p:attrName>
                                        </p:attrNameLst>
                                      </p:cBhvr>
                                      <p:tavLst>
                                        <p:tav tm="0">
                                          <p:val>
                                            <p:fltVal val="0.5"/>
                                          </p:val>
                                        </p:tav>
                                        <p:tav tm="100000">
                                          <p:val>
                                            <p:strVal val="#ppt_x"/>
                                          </p:val>
                                        </p:tav>
                                      </p:tavLst>
                                    </p:anim>
                                    <p:anim calcmode="lin" valueType="num">
                                      <p:cBhvr>
                                        <p:cTn id="16" dur="500" fill="hold"/>
                                        <p:tgtEl>
                                          <p:spTgt spid="130058"/>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30054"/>
                                        </p:tgtEl>
                                        <p:attrNameLst>
                                          <p:attrName>style.visibility</p:attrName>
                                        </p:attrNameLst>
                                      </p:cBhvr>
                                      <p:to>
                                        <p:strVal val="visible"/>
                                      </p:to>
                                    </p:set>
                                    <p:anim calcmode="lin" valueType="num">
                                      <p:cBhvr>
                                        <p:cTn id="21" dur="500" fill="hold"/>
                                        <p:tgtEl>
                                          <p:spTgt spid="130054"/>
                                        </p:tgtEl>
                                        <p:attrNameLst>
                                          <p:attrName>ppt_w</p:attrName>
                                        </p:attrNameLst>
                                      </p:cBhvr>
                                      <p:tavLst>
                                        <p:tav tm="0">
                                          <p:val>
                                            <p:fltVal val="0"/>
                                          </p:val>
                                        </p:tav>
                                        <p:tav tm="100000">
                                          <p:val>
                                            <p:strVal val="#ppt_w"/>
                                          </p:val>
                                        </p:tav>
                                      </p:tavLst>
                                    </p:anim>
                                    <p:anim calcmode="lin" valueType="num">
                                      <p:cBhvr>
                                        <p:cTn id="22" dur="500" fill="hold"/>
                                        <p:tgtEl>
                                          <p:spTgt spid="130054"/>
                                        </p:tgtEl>
                                        <p:attrNameLst>
                                          <p:attrName>ppt_h</p:attrName>
                                        </p:attrNameLst>
                                      </p:cBhvr>
                                      <p:tavLst>
                                        <p:tav tm="0">
                                          <p:val>
                                            <p:fltVal val="0"/>
                                          </p:val>
                                        </p:tav>
                                        <p:tav tm="100000">
                                          <p:val>
                                            <p:strVal val="#ppt_h"/>
                                          </p:val>
                                        </p:tav>
                                      </p:tavLst>
                                    </p:anim>
                                    <p:anim calcmode="lin" valueType="num">
                                      <p:cBhvr>
                                        <p:cTn id="23" dur="500" fill="hold"/>
                                        <p:tgtEl>
                                          <p:spTgt spid="130054"/>
                                        </p:tgtEl>
                                        <p:attrNameLst>
                                          <p:attrName>ppt_x</p:attrName>
                                        </p:attrNameLst>
                                      </p:cBhvr>
                                      <p:tavLst>
                                        <p:tav tm="0">
                                          <p:val>
                                            <p:fltVal val="0.5"/>
                                          </p:val>
                                        </p:tav>
                                        <p:tav tm="100000">
                                          <p:val>
                                            <p:strVal val="#ppt_x"/>
                                          </p:val>
                                        </p:tav>
                                      </p:tavLst>
                                    </p:anim>
                                    <p:anim calcmode="lin" valueType="num">
                                      <p:cBhvr>
                                        <p:cTn id="24" dur="500" fill="hold"/>
                                        <p:tgtEl>
                                          <p:spTgt spid="130054"/>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30053"/>
                                        </p:tgtEl>
                                        <p:attrNameLst>
                                          <p:attrName>style.visibility</p:attrName>
                                        </p:attrNameLst>
                                      </p:cBhvr>
                                      <p:to>
                                        <p:strVal val="visible"/>
                                      </p:to>
                                    </p:set>
                                    <p:anim calcmode="lin" valueType="num">
                                      <p:cBhvr>
                                        <p:cTn id="29" dur="500" fill="hold"/>
                                        <p:tgtEl>
                                          <p:spTgt spid="130053"/>
                                        </p:tgtEl>
                                        <p:attrNameLst>
                                          <p:attrName>ppt_w</p:attrName>
                                        </p:attrNameLst>
                                      </p:cBhvr>
                                      <p:tavLst>
                                        <p:tav tm="0">
                                          <p:val>
                                            <p:fltVal val="0"/>
                                          </p:val>
                                        </p:tav>
                                        <p:tav tm="100000">
                                          <p:val>
                                            <p:strVal val="#ppt_w"/>
                                          </p:val>
                                        </p:tav>
                                      </p:tavLst>
                                    </p:anim>
                                    <p:anim calcmode="lin" valueType="num">
                                      <p:cBhvr>
                                        <p:cTn id="30" dur="500" fill="hold"/>
                                        <p:tgtEl>
                                          <p:spTgt spid="130053"/>
                                        </p:tgtEl>
                                        <p:attrNameLst>
                                          <p:attrName>ppt_h</p:attrName>
                                        </p:attrNameLst>
                                      </p:cBhvr>
                                      <p:tavLst>
                                        <p:tav tm="0">
                                          <p:val>
                                            <p:fltVal val="0"/>
                                          </p:val>
                                        </p:tav>
                                        <p:tav tm="100000">
                                          <p:val>
                                            <p:strVal val="#ppt_h"/>
                                          </p:val>
                                        </p:tav>
                                      </p:tavLst>
                                    </p:anim>
                                    <p:anim calcmode="lin" valueType="num">
                                      <p:cBhvr>
                                        <p:cTn id="31" dur="500" fill="hold"/>
                                        <p:tgtEl>
                                          <p:spTgt spid="130053"/>
                                        </p:tgtEl>
                                        <p:attrNameLst>
                                          <p:attrName>ppt_x</p:attrName>
                                        </p:attrNameLst>
                                      </p:cBhvr>
                                      <p:tavLst>
                                        <p:tav tm="0">
                                          <p:val>
                                            <p:fltVal val="0.5"/>
                                          </p:val>
                                        </p:tav>
                                        <p:tav tm="100000">
                                          <p:val>
                                            <p:strVal val="#ppt_x"/>
                                          </p:val>
                                        </p:tav>
                                      </p:tavLst>
                                    </p:anim>
                                    <p:anim calcmode="lin" valueType="num">
                                      <p:cBhvr>
                                        <p:cTn id="32" dur="500" fill="hold"/>
                                        <p:tgtEl>
                                          <p:spTgt spid="130053"/>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130055"/>
                                        </p:tgtEl>
                                        <p:attrNameLst>
                                          <p:attrName>style.visibility</p:attrName>
                                        </p:attrNameLst>
                                      </p:cBhvr>
                                      <p:to>
                                        <p:strVal val="visible"/>
                                      </p:to>
                                    </p:set>
                                    <p:anim calcmode="lin" valueType="num">
                                      <p:cBhvr>
                                        <p:cTn id="37" dur="500" fill="hold"/>
                                        <p:tgtEl>
                                          <p:spTgt spid="130055"/>
                                        </p:tgtEl>
                                        <p:attrNameLst>
                                          <p:attrName>ppt_w</p:attrName>
                                        </p:attrNameLst>
                                      </p:cBhvr>
                                      <p:tavLst>
                                        <p:tav tm="0">
                                          <p:val>
                                            <p:fltVal val="0"/>
                                          </p:val>
                                        </p:tav>
                                        <p:tav tm="100000">
                                          <p:val>
                                            <p:strVal val="#ppt_w"/>
                                          </p:val>
                                        </p:tav>
                                      </p:tavLst>
                                    </p:anim>
                                    <p:anim calcmode="lin" valueType="num">
                                      <p:cBhvr>
                                        <p:cTn id="38" dur="500" fill="hold"/>
                                        <p:tgtEl>
                                          <p:spTgt spid="130055"/>
                                        </p:tgtEl>
                                        <p:attrNameLst>
                                          <p:attrName>ppt_h</p:attrName>
                                        </p:attrNameLst>
                                      </p:cBhvr>
                                      <p:tavLst>
                                        <p:tav tm="0">
                                          <p:val>
                                            <p:fltVal val="0"/>
                                          </p:val>
                                        </p:tav>
                                        <p:tav tm="100000">
                                          <p:val>
                                            <p:strVal val="#ppt_h"/>
                                          </p:val>
                                        </p:tav>
                                      </p:tavLst>
                                    </p:anim>
                                    <p:anim calcmode="lin" valueType="num">
                                      <p:cBhvr>
                                        <p:cTn id="39" dur="500" fill="hold"/>
                                        <p:tgtEl>
                                          <p:spTgt spid="130055"/>
                                        </p:tgtEl>
                                        <p:attrNameLst>
                                          <p:attrName>ppt_x</p:attrName>
                                        </p:attrNameLst>
                                      </p:cBhvr>
                                      <p:tavLst>
                                        <p:tav tm="0">
                                          <p:val>
                                            <p:fltVal val="0.5"/>
                                          </p:val>
                                        </p:tav>
                                        <p:tav tm="100000">
                                          <p:val>
                                            <p:strVal val="#ppt_x"/>
                                          </p:val>
                                        </p:tav>
                                      </p:tavLst>
                                    </p:anim>
                                    <p:anim calcmode="lin" valueType="num">
                                      <p:cBhvr>
                                        <p:cTn id="40" dur="500" fill="hold"/>
                                        <p:tgtEl>
                                          <p:spTgt spid="130055"/>
                                        </p:tgtEl>
                                        <p:attrNameLst>
                                          <p:attrName>ppt_y</p:attrName>
                                        </p:attrNameLst>
                                      </p:cBhvr>
                                      <p:tavLst>
                                        <p:tav tm="0">
                                          <p:val>
                                            <p:fltVal val="0.5"/>
                                          </p:val>
                                        </p:tav>
                                        <p:tav tm="100000">
                                          <p:val>
                                            <p:strVal val="#ppt_y"/>
                                          </p:val>
                                        </p:tav>
                                      </p:tavLst>
                                    </p:anim>
                                  </p:childTnLst>
                                </p:cTn>
                              </p:par>
                            </p:childTnLst>
                          </p:cTn>
                        </p:par>
                        <p:par>
                          <p:cTn id="41" fill="hold" nodeType="afterGroup">
                            <p:stCondLst>
                              <p:cond delay="500"/>
                            </p:stCondLst>
                            <p:childTnLst>
                              <p:par>
                                <p:cTn id="42" presetID="2" presetClass="entr" presetSubtype="8" fill="hold" grpId="0" nodeType="afterEffect">
                                  <p:stCondLst>
                                    <p:cond delay="3000"/>
                                  </p:stCondLst>
                                  <p:childTnLst>
                                    <p:set>
                                      <p:cBhvr>
                                        <p:cTn id="43" dur="1" fill="hold">
                                          <p:stCondLst>
                                            <p:cond delay="0"/>
                                          </p:stCondLst>
                                        </p:cTn>
                                        <p:tgtEl>
                                          <p:spTgt spid="130062"/>
                                        </p:tgtEl>
                                        <p:attrNameLst>
                                          <p:attrName>style.visibility</p:attrName>
                                        </p:attrNameLst>
                                      </p:cBhvr>
                                      <p:to>
                                        <p:strVal val="visible"/>
                                      </p:to>
                                    </p:set>
                                    <p:anim calcmode="lin" valueType="num">
                                      <p:cBhvr additive="base">
                                        <p:cTn id="44" dur="500" fill="hold"/>
                                        <p:tgtEl>
                                          <p:spTgt spid="130062"/>
                                        </p:tgtEl>
                                        <p:attrNameLst>
                                          <p:attrName>ppt_x</p:attrName>
                                        </p:attrNameLst>
                                      </p:cBhvr>
                                      <p:tavLst>
                                        <p:tav tm="0">
                                          <p:val>
                                            <p:strVal val="0-#ppt_w/2"/>
                                          </p:val>
                                        </p:tav>
                                        <p:tav tm="100000">
                                          <p:val>
                                            <p:strVal val="#ppt_x"/>
                                          </p:val>
                                        </p:tav>
                                      </p:tavLst>
                                    </p:anim>
                                    <p:anim calcmode="lin" valueType="num">
                                      <p:cBhvr additive="base">
                                        <p:cTn id="45" dur="500" fill="hold"/>
                                        <p:tgtEl>
                                          <p:spTgt spid="13006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utoUpdateAnimBg="0"/>
      <p:bldP spid="130054" grpId="0" autoUpdateAnimBg="0"/>
      <p:bldP spid="130055" grpId="0" autoUpdateAnimBg="0"/>
      <p:bldP spid="130056" grpId="0" autoUpdateAnimBg="0"/>
      <p:bldP spid="130058" grpId="0" autoUpdateAnimBg="0"/>
      <p:bldP spid="130062" grpId="0" autoUpdateAnimBg="0"/>
      <p:bldP spid="2" grpId="0"/>
      <p:bldP spid="12" grpId="0"/>
      <p:bldP spid="13" grpId="0"/>
      <p:bldP spid="14" grpId="0"/>
      <p:bldP spid="3" grpId="0"/>
      <p:bldP spid="1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981075" y="2311400"/>
            <a:ext cx="2409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b="1" dirty="0">
                <a:solidFill>
                  <a:srgbClr val="33D618"/>
                </a:solidFill>
              </a:rPr>
              <a:t>BT7, MACS, HFBS</a:t>
            </a:r>
          </a:p>
        </p:txBody>
      </p:sp>
      <p:sp>
        <p:nvSpPr>
          <p:cNvPr id="5129" name="Text Box 9"/>
          <p:cNvSpPr txBox="1">
            <a:spLocks noChangeArrowheads="1"/>
          </p:cNvSpPr>
          <p:nvPr/>
        </p:nvSpPr>
        <p:spPr bwMode="auto">
          <a:xfrm>
            <a:off x="400050" y="1828800"/>
            <a:ext cx="2669513" cy="400110"/>
          </a:xfrm>
          <a:prstGeom prst="rect">
            <a:avLst/>
          </a:prstGeom>
          <a:noFill/>
          <a:ln w="9525">
            <a:noFill/>
            <a:miter lim="800000"/>
            <a:headEnd/>
            <a:tailEnd/>
          </a:ln>
        </p:spPr>
        <p:txBody>
          <a:bodyPr wrap="none">
            <a:spAutoFit/>
          </a:bodyPr>
          <a:lstStyle/>
          <a:p>
            <a:pPr eaLnBrk="1" hangingPunct="1">
              <a:defRPr/>
            </a:pPr>
            <a:r>
              <a:rPr lang="en-US" sz="2000" dirty="0">
                <a:solidFill>
                  <a:schemeClr val="tx1"/>
                </a:solidFill>
                <a:latin typeface="+mj-lt"/>
              </a:rPr>
              <a:t>1.  Bragg Diffraction  </a:t>
            </a:r>
          </a:p>
        </p:txBody>
      </p:sp>
      <p:sp>
        <p:nvSpPr>
          <p:cNvPr id="5134" name="Rectangle 14"/>
          <p:cNvSpPr>
            <a:spLocks noChangeArrowheads="1"/>
          </p:cNvSpPr>
          <p:nvPr/>
        </p:nvSpPr>
        <p:spPr bwMode="auto">
          <a:xfrm>
            <a:off x="5951538" y="1981200"/>
            <a:ext cx="803275" cy="307975"/>
          </a:xfrm>
          <a:prstGeom prst="rect">
            <a:avLst/>
          </a:prstGeom>
          <a:solidFill>
            <a:srgbClr val="CC0000"/>
          </a:solidFill>
          <a:ln w="9525" algn="ctr">
            <a:solidFill>
              <a:schemeClr val="tx1"/>
            </a:solidFill>
            <a:miter lim="800000"/>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35" name="Line 15"/>
          <p:cNvSpPr>
            <a:spLocks noChangeShapeType="1"/>
          </p:cNvSpPr>
          <p:nvPr/>
        </p:nvSpPr>
        <p:spPr bwMode="auto">
          <a:xfrm flipV="1">
            <a:off x="5783263" y="2290763"/>
            <a:ext cx="395287" cy="395287"/>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6" name="Line 16"/>
          <p:cNvSpPr>
            <a:spLocks noChangeShapeType="1"/>
          </p:cNvSpPr>
          <p:nvPr/>
        </p:nvSpPr>
        <p:spPr bwMode="auto">
          <a:xfrm flipH="1" flipV="1">
            <a:off x="6283325" y="2289175"/>
            <a:ext cx="538163" cy="533400"/>
          </a:xfrm>
          <a:prstGeom prst="line">
            <a:avLst/>
          </a:prstGeom>
          <a:noFill/>
          <a:ln w="9525">
            <a:solidFill>
              <a:srgbClr val="CC00CC"/>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7" name="Text Box 17"/>
          <p:cNvSpPr txBox="1">
            <a:spLocks noChangeArrowheads="1"/>
          </p:cNvSpPr>
          <p:nvPr/>
        </p:nvSpPr>
        <p:spPr bwMode="auto">
          <a:xfrm>
            <a:off x="6813550" y="1974850"/>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1400">
                <a:solidFill>
                  <a:schemeClr val="tx1"/>
                </a:solidFill>
                <a:latin typeface="Times New Roman" panose="02020603050405020304" pitchFamily="18" charset="0"/>
              </a:rPr>
              <a:t>n</a:t>
            </a:r>
            <a:r>
              <a:rPr lang="en-US" altLang="en-US" sz="1400">
                <a:solidFill>
                  <a:schemeClr val="tx1"/>
                </a:solidFill>
                <a:latin typeface="Symbol" panose="05050102010706020507" pitchFamily="18" charset="2"/>
              </a:rPr>
              <a:t>l</a:t>
            </a:r>
            <a:r>
              <a:rPr lang="en-US" altLang="en-US" sz="1400">
                <a:solidFill>
                  <a:schemeClr val="tx1"/>
                </a:solidFill>
                <a:latin typeface="Times New Roman" panose="02020603050405020304" pitchFamily="18" charset="0"/>
              </a:rPr>
              <a:t>=2dSin</a:t>
            </a:r>
            <a:r>
              <a:rPr lang="en-US" altLang="en-US" sz="1400">
                <a:solidFill>
                  <a:schemeClr val="tx1"/>
                </a:solidFill>
                <a:latin typeface="Symbol" panose="05050102010706020507" pitchFamily="18" charset="2"/>
              </a:rPr>
              <a:t>q</a:t>
            </a:r>
          </a:p>
        </p:txBody>
      </p:sp>
      <p:sp>
        <p:nvSpPr>
          <p:cNvPr id="17425" name="Rectangle 22"/>
          <p:cNvSpPr>
            <a:spLocks noChangeArrowheads="1"/>
          </p:cNvSpPr>
          <p:nvPr/>
        </p:nvSpPr>
        <p:spPr bwMode="auto">
          <a:xfrm>
            <a:off x="4743450" y="3675063"/>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6" name="Rectangle 23"/>
          <p:cNvSpPr>
            <a:spLocks noChangeArrowheads="1"/>
          </p:cNvSpPr>
          <p:nvPr/>
        </p:nvSpPr>
        <p:spPr bwMode="auto">
          <a:xfrm rot="-8069042">
            <a:off x="5278438" y="3725863"/>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7" name="Rectangle 24"/>
          <p:cNvSpPr>
            <a:spLocks noChangeArrowheads="1"/>
          </p:cNvSpPr>
          <p:nvPr/>
        </p:nvSpPr>
        <p:spPr bwMode="auto">
          <a:xfrm rot="-5400000">
            <a:off x="5775325" y="3854450"/>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8" name="Rectangle 25"/>
          <p:cNvSpPr>
            <a:spLocks noChangeArrowheads="1"/>
          </p:cNvSpPr>
          <p:nvPr/>
        </p:nvSpPr>
        <p:spPr bwMode="auto">
          <a:xfrm rot="8069042" flipH="1">
            <a:off x="6184900" y="3963988"/>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8" name="Oval 28"/>
          <p:cNvSpPr>
            <a:spLocks noChangeAspect="1" noChangeArrowheads="1"/>
          </p:cNvSpPr>
          <p:nvPr/>
        </p:nvSpPr>
        <p:spPr bwMode="auto">
          <a:xfrm>
            <a:off x="6823075" y="2841625"/>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45" name="Text Box 67"/>
          <p:cNvSpPr txBox="1">
            <a:spLocks noChangeArrowheads="1"/>
          </p:cNvSpPr>
          <p:nvPr/>
        </p:nvSpPr>
        <p:spPr bwMode="auto">
          <a:xfrm>
            <a:off x="575733" y="231775"/>
            <a:ext cx="64981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200" dirty="0">
                <a:solidFill>
                  <a:srgbClr val="CC0000"/>
                </a:solidFill>
              </a:rPr>
              <a:t>Crystal Spectrometers: </a:t>
            </a:r>
          </a:p>
          <a:p>
            <a:pPr algn="ctr" eaLnBrk="1" hangingPunct="1"/>
            <a:r>
              <a:rPr lang="en-US" altLang="en-US" sz="3200" dirty="0">
                <a:solidFill>
                  <a:srgbClr val="CC0000"/>
                </a:solidFill>
              </a:rPr>
              <a:t>Specifying </a:t>
            </a:r>
            <a:r>
              <a:rPr lang="en-US" altLang="en-US" sz="3200" dirty="0" err="1">
                <a:solidFill>
                  <a:srgbClr val="CC0000"/>
                </a:solidFill>
              </a:rPr>
              <a:t>k</a:t>
            </a:r>
            <a:r>
              <a:rPr lang="en-US" altLang="en-US" sz="3200" baseline="-25000" dirty="0" err="1">
                <a:solidFill>
                  <a:srgbClr val="CC0000"/>
                </a:solidFill>
              </a:rPr>
              <a:t>i</a:t>
            </a:r>
            <a:r>
              <a:rPr lang="en-US" altLang="en-US" sz="3200" dirty="0">
                <a:solidFill>
                  <a:srgbClr val="CC0000"/>
                </a:solidFill>
              </a:rPr>
              <a:t> and </a:t>
            </a:r>
            <a:r>
              <a:rPr lang="en-US" altLang="en-US" sz="3200" dirty="0" err="1">
                <a:solidFill>
                  <a:srgbClr val="CC0000"/>
                </a:solidFill>
              </a:rPr>
              <a:t>k</a:t>
            </a:r>
            <a:r>
              <a:rPr lang="en-US" altLang="en-US" sz="3200" baseline="-25000" dirty="0" err="1">
                <a:solidFill>
                  <a:srgbClr val="CC0000"/>
                </a:solidFill>
              </a:rPr>
              <a:t>f</a:t>
            </a:r>
            <a:endParaRPr lang="en-US" altLang="en-US" sz="3200" baseline="-25000" dirty="0">
              <a:solidFill>
                <a:srgbClr val="CC0000"/>
              </a:solidFill>
            </a:endParaRPr>
          </a:p>
        </p:txBody>
      </p:sp>
      <p:sp>
        <p:nvSpPr>
          <p:cNvPr id="17446" name="Line 69"/>
          <p:cNvSpPr>
            <a:spLocks noChangeShapeType="1"/>
          </p:cNvSpPr>
          <p:nvPr/>
        </p:nvSpPr>
        <p:spPr bwMode="auto">
          <a:xfrm>
            <a:off x="4090106" y="819150"/>
            <a:ext cx="215900" cy="0"/>
          </a:xfrm>
          <a:prstGeom prst="line">
            <a:avLst/>
          </a:prstGeom>
          <a:noFill/>
          <a:ln w="9525">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70"/>
          <p:cNvSpPr>
            <a:spLocks noChangeShapeType="1"/>
          </p:cNvSpPr>
          <p:nvPr/>
        </p:nvSpPr>
        <p:spPr bwMode="auto">
          <a:xfrm>
            <a:off x="5235926" y="819150"/>
            <a:ext cx="215900" cy="0"/>
          </a:xfrm>
          <a:prstGeom prst="line">
            <a:avLst/>
          </a:prstGeom>
          <a:noFill/>
          <a:ln w="9525">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00" name="Line 80"/>
          <p:cNvSpPr>
            <a:spLocks noChangeShapeType="1"/>
          </p:cNvSpPr>
          <p:nvPr/>
        </p:nvSpPr>
        <p:spPr bwMode="auto">
          <a:xfrm flipV="1">
            <a:off x="5821363" y="2290763"/>
            <a:ext cx="395287" cy="395287"/>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1" name="Line 81"/>
          <p:cNvSpPr>
            <a:spLocks noChangeShapeType="1"/>
          </p:cNvSpPr>
          <p:nvPr/>
        </p:nvSpPr>
        <p:spPr bwMode="auto">
          <a:xfrm flipV="1">
            <a:off x="5859463" y="2290763"/>
            <a:ext cx="395287" cy="395287"/>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2" name="Line 82"/>
          <p:cNvSpPr>
            <a:spLocks noChangeShapeType="1"/>
          </p:cNvSpPr>
          <p:nvPr/>
        </p:nvSpPr>
        <p:spPr bwMode="auto">
          <a:xfrm flipV="1">
            <a:off x="5897563" y="2290763"/>
            <a:ext cx="395287" cy="395287"/>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3" name="Line 83"/>
          <p:cNvSpPr>
            <a:spLocks noChangeShapeType="1"/>
          </p:cNvSpPr>
          <p:nvPr/>
        </p:nvSpPr>
        <p:spPr bwMode="auto">
          <a:xfrm flipV="1">
            <a:off x="5935663" y="2290763"/>
            <a:ext cx="395287" cy="395287"/>
          </a:xfrm>
          <a:prstGeom prst="line">
            <a:avLst/>
          </a:prstGeom>
          <a:noFill/>
          <a:ln w="9525">
            <a:solidFill>
              <a:srgbClr val="33D61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4" name="Line 84"/>
          <p:cNvSpPr>
            <a:spLocks noChangeShapeType="1"/>
          </p:cNvSpPr>
          <p:nvPr/>
        </p:nvSpPr>
        <p:spPr bwMode="auto">
          <a:xfrm flipV="1">
            <a:off x="5973763" y="2290763"/>
            <a:ext cx="395287" cy="3952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5" name="Line 85"/>
          <p:cNvSpPr>
            <a:spLocks noChangeShapeType="1"/>
          </p:cNvSpPr>
          <p:nvPr/>
        </p:nvSpPr>
        <p:spPr bwMode="auto">
          <a:xfrm flipV="1">
            <a:off x="6011863" y="2290763"/>
            <a:ext cx="395287" cy="3952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6" name="Line 86"/>
          <p:cNvSpPr>
            <a:spLocks noChangeShapeType="1"/>
          </p:cNvSpPr>
          <p:nvPr/>
        </p:nvSpPr>
        <p:spPr bwMode="auto">
          <a:xfrm flipV="1">
            <a:off x="6049963" y="2290763"/>
            <a:ext cx="395287" cy="39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7" name="Line 87"/>
          <p:cNvSpPr>
            <a:spLocks noChangeShapeType="1"/>
          </p:cNvSpPr>
          <p:nvPr/>
        </p:nvSpPr>
        <p:spPr bwMode="auto">
          <a:xfrm>
            <a:off x="5951538" y="2238375"/>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8" name="Line 88"/>
          <p:cNvSpPr>
            <a:spLocks noChangeShapeType="1"/>
          </p:cNvSpPr>
          <p:nvPr/>
        </p:nvSpPr>
        <p:spPr bwMode="auto">
          <a:xfrm>
            <a:off x="5951538" y="2185988"/>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9" name="Line 89"/>
          <p:cNvSpPr>
            <a:spLocks noChangeShapeType="1"/>
          </p:cNvSpPr>
          <p:nvPr/>
        </p:nvSpPr>
        <p:spPr bwMode="auto">
          <a:xfrm>
            <a:off x="5951538" y="2133600"/>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0" name="Line 90"/>
          <p:cNvSpPr>
            <a:spLocks noChangeShapeType="1"/>
          </p:cNvSpPr>
          <p:nvPr/>
        </p:nvSpPr>
        <p:spPr bwMode="auto">
          <a:xfrm>
            <a:off x="5951538" y="2081213"/>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1" name="Line 91"/>
          <p:cNvSpPr>
            <a:spLocks noChangeShapeType="1"/>
          </p:cNvSpPr>
          <p:nvPr/>
        </p:nvSpPr>
        <p:spPr bwMode="auto">
          <a:xfrm>
            <a:off x="5951538" y="2028825"/>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2" name="Line 92"/>
          <p:cNvSpPr>
            <a:spLocks noChangeShapeType="1"/>
          </p:cNvSpPr>
          <p:nvPr/>
        </p:nvSpPr>
        <p:spPr bwMode="auto">
          <a:xfrm>
            <a:off x="5880100" y="1952625"/>
            <a:ext cx="0" cy="138113"/>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4" name="Line 94"/>
          <p:cNvSpPr>
            <a:spLocks noChangeShapeType="1"/>
          </p:cNvSpPr>
          <p:nvPr/>
        </p:nvSpPr>
        <p:spPr bwMode="auto">
          <a:xfrm>
            <a:off x="5880100" y="2128838"/>
            <a:ext cx="0" cy="138112"/>
          </a:xfrm>
          <a:prstGeom prst="line">
            <a:avLst/>
          </a:prstGeom>
          <a:noFill/>
          <a:ln w="15875">
            <a:solidFill>
              <a:schemeClr val="tx1"/>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5" name="Text Box 95"/>
          <p:cNvSpPr txBox="1">
            <a:spLocks noChangeArrowheads="1"/>
          </p:cNvSpPr>
          <p:nvPr/>
        </p:nvSpPr>
        <p:spPr bwMode="auto">
          <a:xfrm>
            <a:off x="5562600" y="1973263"/>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1400">
                <a:solidFill>
                  <a:schemeClr val="tx1"/>
                </a:solidFill>
                <a:latin typeface="Times New Roman" panose="02020603050405020304" pitchFamily="18" charset="0"/>
              </a:rPr>
              <a:t>d</a:t>
            </a:r>
            <a:endParaRPr lang="en-US" altLang="en-US" sz="1400">
              <a:solidFill>
                <a:schemeClr val="tx1"/>
              </a:solidFill>
              <a:latin typeface="Symbol" panose="05050102010706020507" pitchFamily="18" charset="2"/>
            </a:endParaRPr>
          </a:p>
        </p:txBody>
      </p:sp>
      <p:sp>
        <p:nvSpPr>
          <p:cNvPr id="3" name="TextBox 2"/>
          <p:cNvSpPr txBox="1"/>
          <p:nvPr/>
        </p:nvSpPr>
        <p:spPr>
          <a:xfrm>
            <a:off x="1180113" y="2816225"/>
            <a:ext cx="889987" cy="369332"/>
          </a:xfrm>
          <a:prstGeom prst="rect">
            <a:avLst/>
          </a:prstGeom>
          <a:noFill/>
        </p:spPr>
        <p:txBody>
          <a:bodyPr wrap="none" rtlCol="0">
            <a:spAutoFit/>
          </a:bodyPr>
          <a:lstStyle/>
          <a:p>
            <a:r>
              <a:rPr lang="en-US" dirty="0">
                <a:solidFill>
                  <a:srgbClr val="0000FF"/>
                </a:solidFill>
              </a:rPr>
              <a:t>S(</a:t>
            </a:r>
            <a:r>
              <a:rPr lang="en-US" b="1" i="1" dirty="0">
                <a:solidFill>
                  <a:srgbClr val="0000FF"/>
                </a:solidFill>
              </a:rPr>
              <a:t>Q</a:t>
            </a:r>
            <a:r>
              <a:rPr lang="en-US" i="1" dirty="0">
                <a:solidFill>
                  <a:srgbClr val="0000FF"/>
                </a:solidFill>
              </a:rPr>
              <a:t>,E</a:t>
            </a:r>
            <a:r>
              <a:rPr lang="en-US" dirty="0">
                <a:solidFill>
                  <a:srgbClr val="0000FF"/>
                </a:solidFill>
              </a:rPr>
              <a:t>)</a:t>
            </a:r>
          </a:p>
        </p:txBody>
      </p:sp>
      <p:sp>
        <p:nvSpPr>
          <p:cNvPr id="4" name="TextBox 3"/>
          <p:cNvSpPr txBox="1"/>
          <p:nvPr/>
        </p:nvSpPr>
        <p:spPr>
          <a:xfrm>
            <a:off x="1136897" y="4289247"/>
            <a:ext cx="6635278" cy="1200329"/>
          </a:xfrm>
          <a:prstGeom prst="rect">
            <a:avLst/>
          </a:prstGeom>
          <a:noFill/>
        </p:spPr>
        <p:txBody>
          <a:bodyPr wrap="none" rtlCol="0">
            <a:spAutoFit/>
          </a:bodyPr>
          <a:lstStyle/>
          <a:p>
            <a:r>
              <a:rPr lang="en-US" dirty="0">
                <a:solidFill>
                  <a:srgbClr val="3399FF"/>
                </a:solidFill>
              </a:rPr>
              <a:t>SPINS  	(Cold Triple Axis)</a:t>
            </a:r>
          </a:p>
          <a:p>
            <a:r>
              <a:rPr lang="en-US" dirty="0">
                <a:solidFill>
                  <a:srgbClr val="3399FF"/>
                </a:solidFill>
              </a:rPr>
              <a:t>BT-4 	(Thermal Triple Axis and Filter Analyzer Spectrometer)</a:t>
            </a:r>
          </a:p>
          <a:p>
            <a:r>
              <a:rPr lang="en-US" dirty="0">
                <a:solidFill>
                  <a:srgbClr val="3399FF"/>
                </a:solidFill>
              </a:rPr>
              <a:t>BT-1 	(High Resolution Powder Diffractometer)</a:t>
            </a:r>
          </a:p>
          <a:p>
            <a:r>
              <a:rPr lang="en-US" dirty="0">
                <a:solidFill>
                  <a:srgbClr val="3399FF"/>
                </a:solidFill>
              </a:rPr>
              <a:t>BT-8 	(Residual Stress Diffractometer)</a:t>
            </a:r>
          </a:p>
        </p:txBody>
      </p:sp>
    </p:spTree>
    <p:extLst>
      <p:ext uri="{BB962C8B-B14F-4D97-AF65-F5344CB8AC3E}">
        <p14:creationId xmlns:p14="http://schemas.microsoft.com/office/powerpoint/2010/main" val="1751868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500"/>
                                        <p:tgtEl>
                                          <p:spTgt spid="5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dissolve">
                                      <p:cBhvr>
                                        <p:cTn id="12" dur="500"/>
                                        <p:tgtEl>
                                          <p:spTgt spid="5134"/>
                                        </p:tgtEl>
                                      </p:cBhvr>
                                    </p:animEffect>
                                  </p:childTnLst>
                                </p:cTn>
                              </p:par>
                              <p:par>
                                <p:cTn id="13" presetID="9" presetClass="entr" presetSubtype="0" fill="hold" nodeType="withEffect">
                                  <p:stCondLst>
                                    <p:cond delay="0"/>
                                  </p:stCondLst>
                                  <p:childTnLst>
                                    <p:set>
                                      <p:cBhvr>
                                        <p:cTn id="14" dur="1" fill="hold">
                                          <p:stCondLst>
                                            <p:cond delay="0"/>
                                          </p:stCondLst>
                                        </p:cTn>
                                        <p:tgtEl>
                                          <p:spTgt spid="5207"/>
                                        </p:tgtEl>
                                        <p:attrNameLst>
                                          <p:attrName>style.visibility</p:attrName>
                                        </p:attrNameLst>
                                      </p:cBhvr>
                                      <p:to>
                                        <p:strVal val="visible"/>
                                      </p:to>
                                    </p:set>
                                    <p:animEffect transition="in" filter="dissolve">
                                      <p:cBhvr>
                                        <p:cTn id="15" dur="500"/>
                                        <p:tgtEl>
                                          <p:spTgt spid="5207"/>
                                        </p:tgtEl>
                                      </p:cBhvr>
                                    </p:animEffect>
                                  </p:childTnLst>
                                </p:cTn>
                              </p:par>
                              <p:par>
                                <p:cTn id="16" presetID="9" presetClass="entr" presetSubtype="0" fill="hold" nodeType="withEffect">
                                  <p:stCondLst>
                                    <p:cond delay="0"/>
                                  </p:stCondLst>
                                  <p:childTnLst>
                                    <p:set>
                                      <p:cBhvr>
                                        <p:cTn id="17" dur="1" fill="hold">
                                          <p:stCondLst>
                                            <p:cond delay="0"/>
                                          </p:stCondLst>
                                        </p:cTn>
                                        <p:tgtEl>
                                          <p:spTgt spid="5208"/>
                                        </p:tgtEl>
                                        <p:attrNameLst>
                                          <p:attrName>style.visibility</p:attrName>
                                        </p:attrNameLst>
                                      </p:cBhvr>
                                      <p:to>
                                        <p:strVal val="visible"/>
                                      </p:to>
                                    </p:set>
                                    <p:animEffect transition="in" filter="dissolve">
                                      <p:cBhvr>
                                        <p:cTn id="18" dur="500"/>
                                        <p:tgtEl>
                                          <p:spTgt spid="5208"/>
                                        </p:tgtEl>
                                      </p:cBhvr>
                                    </p:animEffect>
                                  </p:childTnLst>
                                </p:cTn>
                              </p:par>
                              <p:par>
                                <p:cTn id="19" presetID="9" presetClass="entr" presetSubtype="0" fill="hold" nodeType="withEffect">
                                  <p:stCondLst>
                                    <p:cond delay="0"/>
                                  </p:stCondLst>
                                  <p:childTnLst>
                                    <p:set>
                                      <p:cBhvr>
                                        <p:cTn id="20" dur="1" fill="hold">
                                          <p:stCondLst>
                                            <p:cond delay="0"/>
                                          </p:stCondLst>
                                        </p:cTn>
                                        <p:tgtEl>
                                          <p:spTgt spid="5209"/>
                                        </p:tgtEl>
                                        <p:attrNameLst>
                                          <p:attrName>style.visibility</p:attrName>
                                        </p:attrNameLst>
                                      </p:cBhvr>
                                      <p:to>
                                        <p:strVal val="visible"/>
                                      </p:to>
                                    </p:set>
                                    <p:animEffect transition="in" filter="dissolve">
                                      <p:cBhvr>
                                        <p:cTn id="21" dur="500"/>
                                        <p:tgtEl>
                                          <p:spTgt spid="5209"/>
                                        </p:tgtEl>
                                      </p:cBhvr>
                                    </p:animEffect>
                                  </p:childTnLst>
                                </p:cTn>
                              </p:par>
                              <p:par>
                                <p:cTn id="22" presetID="9" presetClass="entr" presetSubtype="0" fill="hold" nodeType="withEffect">
                                  <p:stCondLst>
                                    <p:cond delay="0"/>
                                  </p:stCondLst>
                                  <p:childTnLst>
                                    <p:set>
                                      <p:cBhvr>
                                        <p:cTn id="23" dur="1" fill="hold">
                                          <p:stCondLst>
                                            <p:cond delay="0"/>
                                          </p:stCondLst>
                                        </p:cTn>
                                        <p:tgtEl>
                                          <p:spTgt spid="5210"/>
                                        </p:tgtEl>
                                        <p:attrNameLst>
                                          <p:attrName>style.visibility</p:attrName>
                                        </p:attrNameLst>
                                      </p:cBhvr>
                                      <p:to>
                                        <p:strVal val="visible"/>
                                      </p:to>
                                    </p:set>
                                    <p:animEffect transition="in" filter="dissolve">
                                      <p:cBhvr>
                                        <p:cTn id="24" dur="500"/>
                                        <p:tgtEl>
                                          <p:spTgt spid="5210"/>
                                        </p:tgtEl>
                                      </p:cBhvr>
                                    </p:animEffect>
                                  </p:childTnLst>
                                </p:cTn>
                              </p:par>
                              <p:par>
                                <p:cTn id="25" presetID="9" presetClass="entr" presetSubtype="0" fill="hold" nodeType="withEffect">
                                  <p:stCondLst>
                                    <p:cond delay="0"/>
                                  </p:stCondLst>
                                  <p:childTnLst>
                                    <p:set>
                                      <p:cBhvr>
                                        <p:cTn id="26" dur="1" fill="hold">
                                          <p:stCondLst>
                                            <p:cond delay="0"/>
                                          </p:stCondLst>
                                        </p:cTn>
                                        <p:tgtEl>
                                          <p:spTgt spid="5211"/>
                                        </p:tgtEl>
                                        <p:attrNameLst>
                                          <p:attrName>style.visibility</p:attrName>
                                        </p:attrNameLst>
                                      </p:cBhvr>
                                      <p:to>
                                        <p:strVal val="visible"/>
                                      </p:to>
                                    </p:set>
                                    <p:animEffect transition="in" filter="dissolve">
                                      <p:cBhvr>
                                        <p:cTn id="27" dur="500"/>
                                        <p:tgtEl>
                                          <p:spTgt spid="52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nodeType="clickEffect">
                                  <p:stCondLst>
                                    <p:cond delay="0"/>
                                  </p:stCondLst>
                                  <p:childTnLst>
                                    <p:set>
                                      <p:cBhvr>
                                        <p:cTn id="31" dur="1" fill="hold">
                                          <p:stCondLst>
                                            <p:cond delay="0"/>
                                          </p:stCondLst>
                                        </p:cTn>
                                        <p:tgtEl>
                                          <p:spTgt spid="5212"/>
                                        </p:tgtEl>
                                        <p:attrNameLst>
                                          <p:attrName>style.visibility</p:attrName>
                                        </p:attrNameLst>
                                      </p:cBhvr>
                                      <p:to>
                                        <p:strVal val="visible"/>
                                      </p:to>
                                    </p:set>
                                    <p:anim calcmode="lin" valueType="num">
                                      <p:cBhvr additive="base">
                                        <p:cTn id="32" dur="500" fill="hold"/>
                                        <p:tgtEl>
                                          <p:spTgt spid="5212"/>
                                        </p:tgtEl>
                                        <p:attrNameLst>
                                          <p:attrName>ppt_x</p:attrName>
                                        </p:attrNameLst>
                                      </p:cBhvr>
                                      <p:tavLst>
                                        <p:tav tm="0">
                                          <p:val>
                                            <p:strVal val="#ppt_x"/>
                                          </p:val>
                                        </p:tav>
                                        <p:tav tm="100000">
                                          <p:val>
                                            <p:strVal val="#ppt_x"/>
                                          </p:val>
                                        </p:tav>
                                      </p:tavLst>
                                    </p:anim>
                                    <p:anim calcmode="lin" valueType="num">
                                      <p:cBhvr additive="base">
                                        <p:cTn id="33" dur="500" fill="hold"/>
                                        <p:tgtEl>
                                          <p:spTgt spid="5212"/>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5214"/>
                                        </p:tgtEl>
                                        <p:attrNameLst>
                                          <p:attrName>style.visibility</p:attrName>
                                        </p:attrNameLst>
                                      </p:cBhvr>
                                      <p:to>
                                        <p:strVal val="visible"/>
                                      </p:to>
                                    </p:set>
                                    <p:anim calcmode="lin" valueType="num">
                                      <p:cBhvr additive="base">
                                        <p:cTn id="36" dur="500" fill="hold"/>
                                        <p:tgtEl>
                                          <p:spTgt spid="5214"/>
                                        </p:tgtEl>
                                        <p:attrNameLst>
                                          <p:attrName>ppt_x</p:attrName>
                                        </p:attrNameLst>
                                      </p:cBhvr>
                                      <p:tavLst>
                                        <p:tav tm="0">
                                          <p:val>
                                            <p:strVal val="#ppt_x"/>
                                          </p:val>
                                        </p:tav>
                                        <p:tav tm="100000">
                                          <p:val>
                                            <p:strVal val="#ppt_x"/>
                                          </p:val>
                                        </p:tav>
                                      </p:tavLst>
                                    </p:anim>
                                    <p:anim calcmode="lin" valueType="num">
                                      <p:cBhvr additive="base">
                                        <p:cTn id="37" dur="500" fill="hold"/>
                                        <p:tgtEl>
                                          <p:spTgt spid="5214"/>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5215"/>
                                        </p:tgtEl>
                                        <p:attrNameLst>
                                          <p:attrName>style.visibility</p:attrName>
                                        </p:attrNameLst>
                                      </p:cBhvr>
                                      <p:to>
                                        <p:strVal val="visible"/>
                                      </p:to>
                                    </p:set>
                                    <p:anim calcmode="lin" valueType="num">
                                      <p:cBhvr additive="base">
                                        <p:cTn id="40" dur="500" fill="hold"/>
                                        <p:tgtEl>
                                          <p:spTgt spid="5215"/>
                                        </p:tgtEl>
                                        <p:attrNameLst>
                                          <p:attrName>ppt_x</p:attrName>
                                        </p:attrNameLst>
                                      </p:cBhvr>
                                      <p:tavLst>
                                        <p:tav tm="0">
                                          <p:val>
                                            <p:strVal val="#ppt_x"/>
                                          </p:val>
                                        </p:tav>
                                        <p:tav tm="100000">
                                          <p:val>
                                            <p:strVal val="#ppt_x"/>
                                          </p:val>
                                        </p:tav>
                                      </p:tavLst>
                                    </p:anim>
                                    <p:anim calcmode="lin" valueType="num">
                                      <p:cBhvr additive="base">
                                        <p:cTn id="41" dur="500" fill="hold"/>
                                        <p:tgtEl>
                                          <p:spTgt spid="5215"/>
                                        </p:tgtEl>
                                        <p:attrNameLst>
                                          <p:attrName>ppt_y</p:attrName>
                                        </p:attrNameLst>
                                      </p:cBhvr>
                                      <p:tavLst>
                                        <p:tav tm="0">
                                          <p:val>
                                            <p:strVal val="0-#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5135"/>
                                        </p:tgtEl>
                                        <p:attrNameLst>
                                          <p:attrName>style.visibility</p:attrName>
                                        </p:attrNameLst>
                                      </p:cBhvr>
                                      <p:to>
                                        <p:strVal val="visible"/>
                                      </p:to>
                                    </p:set>
                                    <p:animEffect transition="in" filter="wipe(down)">
                                      <p:cBhvr>
                                        <p:cTn id="46" dur="500"/>
                                        <p:tgtEl>
                                          <p:spTgt spid="5135"/>
                                        </p:tgtEl>
                                      </p:cBhvr>
                                    </p:animEffect>
                                  </p:childTnLst>
                                </p:cTn>
                              </p:par>
                              <p:par>
                                <p:cTn id="47" presetID="22" presetClass="entr" presetSubtype="4" fill="hold" nodeType="withEffect">
                                  <p:stCondLst>
                                    <p:cond delay="0"/>
                                  </p:stCondLst>
                                  <p:childTnLst>
                                    <p:set>
                                      <p:cBhvr>
                                        <p:cTn id="48" dur="1" fill="hold">
                                          <p:stCondLst>
                                            <p:cond delay="0"/>
                                          </p:stCondLst>
                                        </p:cTn>
                                        <p:tgtEl>
                                          <p:spTgt spid="5200"/>
                                        </p:tgtEl>
                                        <p:attrNameLst>
                                          <p:attrName>style.visibility</p:attrName>
                                        </p:attrNameLst>
                                      </p:cBhvr>
                                      <p:to>
                                        <p:strVal val="visible"/>
                                      </p:to>
                                    </p:set>
                                    <p:animEffect transition="in" filter="wipe(down)">
                                      <p:cBhvr>
                                        <p:cTn id="49" dur="500"/>
                                        <p:tgtEl>
                                          <p:spTgt spid="5200"/>
                                        </p:tgtEl>
                                      </p:cBhvr>
                                    </p:animEffect>
                                  </p:childTnLst>
                                </p:cTn>
                              </p:par>
                              <p:par>
                                <p:cTn id="50" presetID="22" presetClass="entr" presetSubtype="4" fill="hold" nodeType="withEffect">
                                  <p:stCondLst>
                                    <p:cond delay="0"/>
                                  </p:stCondLst>
                                  <p:childTnLst>
                                    <p:set>
                                      <p:cBhvr>
                                        <p:cTn id="51" dur="1" fill="hold">
                                          <p:stCondLst>
                                            <p:cond delay="0"/>
                                          </p:stCondLst>
                                        </p:cTn>
                                        <p:tgtEl>
                                          <p:spTgt spid="5201"/>
                                        </p:tgtEl>
                                        <p:attrNameLst>
                                          <p:attrName>style.visibility</p:attrName>
                                        </p:attrNameLst>
                                      </p:cBhvr>
                                      <p:to>
                                        <p:strVal val="visible"/>
                                      </p:to>
                                    </p:set>
                                    <p:animEffect transition="in" filter="wipe(down)">
                                      <p:cBhvr>
                                        <p:cTn id="52" dur="500"/>
                                        <p:tgtEl>
                                          <p:spTgt spid="5201"/>
                                        </p:tgtEl>
                                      </p:cBhvr>
                                    </p:animEffect>
                                  </p:childTnLst>
                                </p:cTn>
                              </p:par>
                              <p:par>
                                <p:cTn id="53" presetID="22" presetClass="entr" presetSubtype="4" fill="hold" nodeType="withEffect">
                                  <p:stCondLst>
                                    <p:cond delay="0"/>
                                  </p:stCondLst>
                                  <p:childTnLst>
                                    <p:set>
                                      <p:cBhvr>
                                        <p:cTn id="54" dur="1" fill="hold">
                                          <p:stCondLst>
                                            <p:cond delay="0"/>
                                          </p:stCondLst>
                                        </p:cTn>
                                        <p:tgtEl>
                                          <p:spTgt spid="5202"/>
                                        </p:tgtEl>
                                        <p:attrNameLst>
                                          <p:attrName>style.visibility</p:attrName>
                                        </p:attrNameLst>
                                      </p:cBhvr>
                                      <p:to>
                                        <p:strVal val="visible"/>
                                      </p:to>
                                    </p:set>
                                    <p:animEffect transition="in" filter="wipe(down)">
                                      <p:cBhvr>
                                        <p:cTn id="55" dur="500"/>
                                        <p:tgtEl>
                                          <p:spTgt spid="5202"/>
                                        </p:tgtEl>
                                      </p:cBhvr>
                                    </p:animEffect>
                                  </p:childTnLst>
                                </p:cTn>
                              </p:par>
                              <p:par>
                                <p:cTn id="56" presetID="22" presetClass="entr" presetSubtype="4" fill="hold" nodeType="withEffect">
                                  <p:stCondLst>
                                    <p:cond delay="0"/>
                                  </p:stCondLst>
                                  <p:childTnLst>
                                    <p:set>
                                      <p:cBhvr>
                                        <p:cTn id="57" dur="1" fill="hold">
                                          <p:stCondLst>
                                            <p:cond delay="0"/>
                                          </p:stCondLst>
                                        </p:cTn>
                                        <p:tgtEl>
                                          <p:spTgt spid="5203"/>
                                        </p:tgtEl>
                                        <p:attrNameLst>
                                          <p:attrName>style.visibility</p:attrName>
                                        </p:attrNameLst>
                                      </p:cBhvr>
                                      <p:to>
                                        <p:strVal val="visible"/>
                                      </p:to>
                                    </p:set>
                                    <p:animEffect transition="in" filter="wipe(down)">
                                      <p:cBhvr>
                                        <p:cTn id="58" dur="500"/>
                                        <p:tgtEl>
                                          <p:spTgt spid="5203"/>
                                        </p:tgtEl>
                                      </p:cBhvr>
                                    </p:animEffect>
                                  </p:childTnLst>
                                </p:cTn>
                              </p:par>
                              <p:par>
                                <p:cTn id="59" presetID="22" presetClass="entr" presetSubtype="4" fill="hold" nodeType="withEffect">
                                  <p:stCondLst>
                                    <p:cond delay="0"/>
                                  </p:stCondLst>
                                  <p:childTnLst>
                                    <p:set>
                                      <p:cBhvr>
                                        <p:cTn id="60" dur="1" fill="hold">
                                          <p:stCondLst>
                                            <p:cond delay="0"/>
                                          </p:stCondLst>
                                        </p:cTn>
                                        <p:tgtEl>
                                          <p:spTgt spid="5204"/>
                                        </p:tgtEl>
                                        <p:attrNameLst>
                                          <p:attrName>style.visibility</p:attrName>
                                        </p:attrNameLst>
                                      </p:cBhvr>
                                      <p:to>
                                        <p:strVal val="visible"/>
                                      </p:to>
                                    </p:set>
                                    <p:animEffect transition="in" filter="wipe(down)">
                                      <p:cBhvr>
                                        <p:cTn id="61" dur="500"/>
                                        <p:tgtEl>
                                          <p:spTgt spid="5204"/>
                                        </p:tgtEl>
                                      </p:cBhvr>
                                    </p:animEffect>
                                  </p:childTnLst>
                                </p:cTn>
                              </p:par>
                              <p:par>
                                <p:cTn id="62" presetID="22" presetClass="entr" presetSubtype="4" fill="hold" nodeType="withEffect">
                                  <p:stCondLst>
                                    <p:cond delay="0"/>
                                  </p:stCondLst>
                                  <p:childTnLst>
                                    <p:set>
                                      <p:cBhvr>
                                        <p:cTn id="63" dur="1" fill="hold">
                                          <p:stCondLst>
                                            <p:cond delay="0"/>
                                          </p:stCondLst>
                                        </p:cTn>
                                        <p:tgtEl>
                                          <p:spTgt spid="5205"/>
                                        </p:tgtEl>
                                        <p:attrNameLst>
                                          <p:attrName>style.visibility</p:attrName>
                                        </p:attrNameLst>
                                      </p:cBhvr>
                                      <p:to>
                                        <p:strVal val="visible"/>
                                      </p:to>
                                    </p:set>
                                    <p:animEffect transition="in" filter="wipe(down)">
                                      <p:cBhvr>
                                        <p:cTn id="64" dur="500"/>
                                        <p:tgtEl>
                                          <p:spTgt spid="5205"/>
                                        </p:tgtEl>
                                      </p:cBhvr>
                                    </p:animEffect>
                                  </p:childTnLst>
                                </p:cTn>
                              </p:par>
                              <p:par>
                                <p:cTn id="65" presetID="22" presetClass="entr" presetSubtype="4" fill="hold" nodeType="withEffect">
                                  <p:stCondLst>
                                    <p:cond delay="0"/>
                                  </p:stCondLst>
                                  <p:childTnLst>
                                    <p:set>
                                      <p:cBhvr>
                                        <p:cTn id="66" dur="1" fill="hold">
                                          <p:stCondLst>
                                            <p:cond delay="0"/>
                                          </p:stCondLst>
                                        </p:cTn>
                                        <p:tgtEl>
                                          <p:spTgt spid="5206"/>
                                        </p:tgtEl>
                                        <p:attrNameLst>
                                          <p:attrName>style.visibility</p:attrName>
                                        </p:attrNameLst>
                                      </p:cBhvr>
                                      <p:to>
                                        <p:strVal val="visible"/>
                                      </p:to>
                                    </p:set>
                                    <p:animEffect transition="in" filter="wipe(down)">
                                      <p:cBhvr>
                                        <p:cTn id="67" dur="500"/>
                                        <p:tgtEl>
                                          <p:spTgt spid="520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5137"/>
                                        </p:tgtEl>
                                        <p:attrNameLst>
                                          <p:attrName>style.visibility</p:attrName>
                                        </p:attrNameLst>
                                      </p:cBhvr>
                                      <p:to>
                                        <p:strVal val="visible"/>
                                      </p:to>
                                    </p:set>
                                    <p:animEffect transition="in" filter="dissolve">
                                      <p:cBhvr>
                                        <p:cTn id="72" dur="500"/>
                                        <p:tgtEl>
                                          <p:spTgt spid="513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5136"/>
                                        </p:tgtEl>
                                        <p:attrNameLst>
                                          <p:attrName>style.visibility</p:attrName>
                                        </p:attrNameLst>
                                      </p:cBhvr>
                                      <p:to>
                                        <p:strVal val="visible"/>
                                      </p:to>
                                    </p:set>
                                    <p:animEffect transition="in" filter="wipe(up)">
                                      <p:cBhvr>
                                        <p:cTn id="77" dur="500"/>
                                        <p:tgtEl>
                                          <p:spTgt spid="5136"/>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5148"/>
                                        </p:tgtEl>
                                        <p:attrNameLst>
                                          <p:attrName>style.visibility</p:attrName>
                                        </p:attrNameLst>
                                      </p:cBhvr>
                                      <p:to>
                                        <p:strVal val="visible"/>
                                      </p:to>
                                    </p:set>
                                    <p:animEffect transition="in" filter="dissolve">
                                      <p:cBhvr>
                                        <p:cTn id="80" dur="500"/>
                                        <p:tgtEl>
                                          <p:spTgt spid="514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5128"/>
                                        </p:tgtEl>
                                        <p:attrNameLst>
                                          <p:attrName>style.visibility</p:attrName>
                                        </p:attrNameLst>
                                      </p:cBhvr>
                                      <p:to>
                                        <p:strVal val="visible"/>
                                      </p:to>
                                    </p:set>
                                    <p:animEffect transition="in" filter="dissolve">
                                      <p:cBhvr>
                                        <p:cTn id="85" dur="500"/>
                                        <p:tgtEl>
                                          <p:spTgt spid="512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29" grpId="0"/>
      <p:bldP spid="5134" grpId="0" animBg="1"/>
      <p:bldP spid="5137" grpId="0"/>
      <p:bldP spid="5148" grpId="0" animBg="1"/>
      <p:bldP spid="5215"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4171950" y="3346450"/>
            <a:ext cx="51435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sp>
        <p:nvSpPr>
          <p:cNvPr id="74755" name="Rectangle 4"/>
          <p:cNvSpPr>
            <a:spLocks noChangeArrowheads="1"/>
          </p:cNvSpPr>
          <p:nvPr/>
        </p:nvSpPr>
        <p:spPr bwMode="auto">
          <a:xfrm>
            <a:off x="2808288" y="2036763"/>
            <a:ext cx="5143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pic>
        <p:nvPicPr>
          <p:cNvPr id="74756" name="Picture 17" descr="C:\shl\conventa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1960563"/>
            <a:ext cx="38623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8" name="Text Box 18"/>
          <p:cNvSpPr txBox="1">
            <a:spLocks noChangeArrowheads="1"/>
          </p:cNvSpPr>
          <p:nvPr/>
        </p:nvSpPr>
        <p:spPr bwMode="auto">
          <a:xfrm>
            <a:off x="2185416" y="599252"/>
            <a:ext cx="5523692"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dirty="0">
                <a:solidFill>
                  <a:srgbClr val="6600FF"/>
                </a:solidFill>
              </a:rPr>
              <a:t>Triple-Axis Spectrometer (BT7, BT4, SPINS, MACS)</a:t>
            </a:r>
            <a:endParaRPr lang="en-US" altLang="en-US" sz="2250" dirty="0">
              <a:solidFill>
                <a:schemeClr val="tx1"/>
              </a:solidFill>
            </a:endParaRPr>
          </a:p>
        </p:txBody>
      </p:sp>
      <p:sp>
        <p:nvSpPr>
          <p:cNvPr id="153620" name="Text Box 20"/>
          <p:cNvSpPr txBox="1">
            <a:spLocks noChangeArrowheads="1"/>
          </p:cNvSpPr>
          <p:nvPr/>
        </p:nvSpPr>
        <p:spPr bwMode="auto">
          <a:xfrm>
            <a:off x="2603500" y="3875088"/>
            <a:ext cx="18002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a:solidFill>
                  <a:schemeClr val="tx1"/>
                </a:solidFill>
                <a:latin typeface="Helvetica-Narrow" pitchFamily="34" charset="0"/>
              </a:rPr>
              <a:t>Monochromator</a:t>
            </a:r>
            <a:endParaRPr lang="en-US" altLang="en-US" sz="1125">
              <a:solidFill>
                <a:schemeClr val="tx1"/>
              </a:solidFill>
              <a:latin typeface="Helvetica-Narrow" pitchFamily="34" charset="0"/>
            </a:endParaRPr>
          </a:p>
        </p:txBody>
      </p:sp>
      <p:sp>
        <p:nvSpPr>
          <p:cNvPr id="153621" name="Text Box 21"/>
          <p:cNvSpPr txBox="1">
            <a:spLocks noChangeArrowheads="1"/>
          </p:cNvSpPr>
          <p:nvPr/>
        </p:nvSpPr>
        <p:spPr bwMode="auto">
          <a:xfrm>
            <a:off x="4146550" y="2617788"/>
            <a:ext cx="9667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a:solidFill>
                  <a:schemeClr val="tx1"/>
                </a:solidFill>
                <a:latin typeface="Helvetica-Narrow" pitchFamily="34" charset="0"/>
              </a:rPr>
              <a:t>Sample</a:t>
            </a:r>
            <a:endParaRPr lang="en-US" altLang="en-US" sz="1125">
              <a:solidFill>
                <a:schemeClr val="tx1"/>
              </a:solidFill>
              <a:latin typeface="Helvetica-Narrow" pitchFamily="34" charset="0"/>
            </a:endParaRPr>
          </a:p>
        </p:txBody>
      </p:sp>
      <p:sp>
        <p:nvSpPr>
          <p:cNvPr id="153622" name="Text Box 22"/>
          <p:cNvSpPr txBox="1">
            <a:spLocks noChangeArrowheads="1"/>
          </p:cNvSpPr>
          <p:nvPr/>
        </p:nvSpPr>
        <p:spPr bwMode="auto">
          <a:xfrm>
            <a:off x="6146800" y="3303588"/>
            <a:ext cx="10826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a:solidFill>
                  <a:schemeClr val="tx1"/>
                </a:solidFill>
                <a:latin typeface="Helvetica-Narrow" pitchFamily="34" charset="0"/>
              </a:rPr>
              <a:t>Analyzer</a:t>
            </a:r>
            <a:endParaRPr lang="en-US" altLang="en-US" sz="1125">
              <a:solidFill>
                <a:schemeClr val="tx1"/>
              </a:solidFill>
              <a:latin typeface="Helvetica-Narrow" pitchFamily="34" charset="0"/>
            </a:endParaRPr>
          </a:p>
        </p:txBody>
      </p:sp>
      <p:sp>
        <p:nvSpPr>
          <p:cNvPr id="153623" name="Text Box 23"/>
          <p:cNvSpPr txBox="1">
            <a:spLocks noChangeArrowheads="1"/>
          </p:cNvSpPr>
          <p:nvPr/>
        </p:nvSpPr>
        <p:spPr bwMode="auto">
          <a:xfrm>
            <a:off x="5632450" y="2617788"/>
            <a:ext cx="109696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1125">
                <a:solidFill>
                  <a:schemeClr val="tx1"/>
                </a:solidFill>
                <a:latin typeface="Helvetica-Narrow" pitchFamily="34" charset="0"/>
              </a:rPr>
              <a:t> </a:t>
            </a:r>
            <a:r>
              <a:rPr lang="en-US" altLang="en-US">
                <a:solidFill>
                  <a:schemeClr val="tx1"/>
                </a:solidFill>
                <a:latin typeface="Helvetica-Narrow" pitchFamily="34" charset="0"/>
              </a:rPr>
              <a:t>Detector</a:t>
            </a:r>
            <a:endParaRPr lang="en-US" altLang="en-US" sz="1125">
              <a:solidFill>
                <a:schemeClr val="tx1"/>
              </a:solidFill>
              <a:latin typeface="Helvetica-Narrow" pitchFamily="34" charset="0"/>
            </a:endParaRPr>
          </a:p>
        </p:txBody>
      </p:sp>
      <p:sp>
        <p:nvSpPr>
          <p:cNvPr id="74762" name="Rectangle 24"/>
          <p:cNvSpPr>
            <a:spLocks noChangeArrowheads="1"/>
          </p:cNvSpPr>
          <p:nvPr/>
        </p:nvSpPr>
        <p:spPr bwMode="auto">
          <a:xfrm rot="1478068">
            <a:off x="1481138" y="3017838"/>
            <a:ext cx="1714500" cy="4651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sp>
        <p:nvSpPr>
          <p:cNvPr id="153625" name="Text Box 25"/>
          <p:cNvSpPr txBox="1">
            <a:spLocks noChangeArrowheads="1"/>
          </p:cNvSpPr>
          <p:nvPr/>
        </p:nvSpPr>
        <p:spPr bwMode="auto">
          <a:xfrm rot="1474113">
            <a:off x="1857375" y="2811463"/>
            <a:ext cx="1800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a:solidFill>
                  <a:schemeClr val="tx1"/>
                </a:solidFill>
                <a:latin typeface="Helvetica-Narrow" pitchFamily="34" charset="0"/>
              </a:rPr>
              <a:t>Neutron Source</a:t>
            </a:r>
            <a:endParaRPr lang="en-US" altLang="en-US" sz="1125">
              <a:solidFill>
                <a:schemeClr val="tx1"/>
              </a:solidFill>
              <a:latin typeface="Helvetica-Narrow" pitchFamily="34" charset="0"/>
            </a:endParaRPr>
          </a:p>
        </p:txBody>
      </p:sp>
    </p:spTree>
    <p:extLst>
      <p:ext uri="{BB962C8B-B14F-4D97-AF65-F5344CB8AC3E}">
        <p14:creationId xmlns:p14="http://schemas.microsoft.com/office/powerpoint/2010/main" val="241405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94210" name="Picture 2" descr="C:\My Documents\WordDocs\Trans\NSF2000\thermres_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828800"/>
            <a:ext cx="4106863"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C:\My Documents\WordDocs\Trans\NSF2000\thermres_ell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028950"/>
            <a:ext cx="14605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p:cNvSpPr>
            <a:spLocks noGrp="1" noChangeArrowheads="1"/>
          </p:cNvSpPr>
          <p:nvPr>
            <p:ph type="title" idx="4294967295"/>
          </p:nvPr>
        </p:nvSpPr>
        <p:spPr bwMode="auto">
          <a:xfrm>
            <a:off x="2386013" y="581380"/>
            <a:ext cx="5008209"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100" dirty="0">
                <a:solidFill>
                  <a:srgbClr val="CC3300"/>
                </a:solidFill>
              </a:rPr>
              <a:t>Reciprocal Space for Thermal Neutrons</a:t>
            </a:r>
          </a:p>
        </p:txBody>
      </p:sp>
      <p:sp>
        <p:nvSpPr>
          <p:cNvPr id="94215" name="Line 7"/>
          <p:cNvSpPr>
            <a:spLocks noChangeShapeType="1"/>
          </p:cNvSpPr>
          <p:nvPr/>
        </p:nvSpPr>
        <p:spPr bwMode="auto">
          <a:xfrm flipV="1">
            <a:off x="3371850" y="3086100"/>
            <a:ext cx="1085850" cy="114300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0-#ppt_w/2"/>
                                          </p:val>
                                        </p:tav>
                                        <p:tav tm="100000">
                                          <p:val>
                                            <p:strVal val="#ppt_x"/>
                                          </p:val>
                                        </p:tav>
                                      </p:tavLst>
                                    </p:anim>
                                    <p:anim calcmode="lin" valueType="num">
                                      <p:cBhvr additive="base">
                                        <p:cTn id="8" dur="500" fill="hold"/>
                                        <p:tgtEl>
                                          <p:spTgt spid="942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94215"/>
                                        </p:tgtEl>
                                        <p:attrNameLst>
                                          <p:attrName>style.visibility</p:attrName>
                                        </p:attrNameLst>
                                      </p:cBhvr>
                                      <p:to>
                                        <p:strVal val="visible"/>
                                      </p:to>
                                    </p:set>
                                    <p:anim calcmode="lin" valueType="num">
                                      <p:cBhvr additive="base">
                                        <p:cTn id="13" dur="500" fill="hold"/>
                                        <p:tgtEl>
                                          <p:spTgt spid="94215"/>
                                        </p:tgtEl>
                                        <p:attrNameLst>
                                          <p:attrName>ppt_x</p:attrName>
                                        </p:attrNameLst>
                                      </p:cBhvr>
                                      <p:tavLst>
                                        <p:tav tm="0">
                                          <p:val>
                                            <p:strVal val="1+#ppt_w/2"/>
                                          </p:val>
                                        </p:tav>
                                        <p:tav tm="100000">
                                          <p:val>
                                            <p:strVal val="#ppt_x"/>
                                          </p:val>
                                        </p:tav>
                                      </p:tavLst>
                                    </p:anim>
                                    <p:anim calcmode="lin" valueType="num">
                                      <p:cBhvr additive="base">
                                        <p:cTn id="14" dur="500" fill="hold"/>
                                        <p:tgtEl>
                                          <p:spTgt spid="942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94213"/>
                                        </p:tgtEl>
                                        <p:attrNameLst>
                                          <p:attrName>style.visibility</p:attrName>
                                        </p:attrNameLst>
                                      </p:cBhvr>
                                      <p:to>
                                        <p:strVal val="visible"/>
                                      </p:to>
                                    </p:set>
                                    <p:anim calcmode="lin" valueType="num">
                                      <p:cBhvr additive="base">
                                        <p:cTn id="19" dur="500" fill="hold"/>
                                        <p:tgtEl>
                                          <p:spTgt spid="94213"/>
                                        </p:tgtEl>
                                        <p:attrNameLst>
                                          <p:attrName>ppt_x</p:attrName>
                                        </p:attrNameLst>
                                      </p:cBhvr>
                                      <p:tavLst>
                                        <p:tav tm="0">
                                          <p:val>
                                            <p:strVal val="0-#ppt_w/2"/>
                                          </p:val>
                                        </p:tav>
                                        <p:tav tm="100000">
                                          <p:val>
                                            <p:strVal val="#ppt_x"/>
                                          </p:val>
                                        </p:tav>
                                      </p:tavLst>
                                    </p:anim>
                                    <p:anim calcmode="lin" valueType="num">
                                      <p:cBhvr additive="base">
                                        <p:cTn id="20" dur="500" fill="hold"/>
                                        <p:tgtEl>
                                          <p:spTgt spid="94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9700" y="436563"/>
            <a:ext cx="2463800" cy="61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7"/>
          <p:cNvSpPr txBox="1">
            <a:spLocks noChangeArrowheads="1"/>
          </p:cNvSpPr>
          <p:nvPr/>
        </p:nvSpPr>
        <p:spPr bwMode="auto">
          <a:xfrm>
            <a:off x="133349" y="323850"/>
            <a:ext cx="5470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BT-7 Inelastic Scattering </a:t>
            </a:r>
          </a:p>
        </p:txBody>
      </p:sp>
      <p:sp>
        <p:nvSpPr>
          <p:cNvPr id="2" name="TextBox 1"/>
          <p:cNvSpPr txBox="1"/>
          <p:nvPr/>
        </p:nvSpPr>
        <p:spPr>
          <a:xfrm>
            <a:off x="622463" y="5288891"/>
            <a:ext cx="4980979" cy="1477328"/>
          </a:xfrm>
          <a:prstGeom prst="rect">
            <a:avLst/>
          </a:prstGeom>
          <a:noFill/>
        </p:spPr>
        <p:txBody>
          <a:bodyPr wrap="square" rtlCol="0">
            <a:spAutoFit/>
          </a:bodyPr>
          <a:lstStyle/>
          <a:p>
            <a:r>
              <a:rPr lang="en-US" dirty="0">
                <a:hlinkClick r:id="rId3"/>
              </a:rPr>
              <a:t>Focusing Analyzer, PSD</a:t>
            </a:r>
          </a:p>
          <a:p>
            <a:endParaRPr lang="en-US" dirty="0">
              <a:hlinkClick r:id="rId3"/>
            </a:endParaRPr>
          </a:p>
          <a:p>
            <a:r>
              <a:rPr lang="en-US" dirty="0">
                <a:hlinkClick r:id="rId3"/>
              </a:rPr>
              <a:t>Polarized Neutron Measurements</a:t>
            </a:r>
          </a:p>
          <a:p>
            <a:endParaRPr lang="en-US" dirty="0">
              <a:hlinkClick r:id="rId3"/>
            </a:endParaRPr>
          </a:p>
          <a:p>
            <a:r>
              <a:rPr lang="en-US" dirty="0">
                <a:hlinkClick r:id="rId3"/>
              </a:rPr>
              <a:t>Journal of Research of NIST</a:t>
            </a:r>
            <a:r>
              <a:rPr lang="en-US" b="1" dirty="0">
                <a:hlinkClick r:id="rId3"/>
              </a:rPr>
              <a:t> 117</a:t>
            </a:r>
            <a:r>
              <a:rPr lang="en-US" dirty="0">
                <a:hlinkClick r:id="rId3"/>
              </a:rPr>
              <a:t>, 61-79 (2012)</a:t>
            </a:r>
            <a:endParaRPr lang="en-US" dirty="0"/>
          </a:p>
        </p:txBody>
      </p:sp>
      <p:pic>
        <p:nvPicPr>
          <p:cNvPr id="4" name="Picture 3" descr="A diagram of a thermal triple axis spectrometer&#10;&#10;Description automatically generated">
            <a:extLst>
              <a:ext uri="{FF2B5EF4-FFF2-40B4-BE49-F238E27FC236}">
                <a16:creationId xmlns:a16="http://schemas.microsoft.com/office/drawing/2014/main" id="{CEB67E0F-DF92-E78D-3DDE-2E559A9E1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144" y="1440219"/>
            <a:ext cx="4069080" cy="3848672"/>
          </a:xfrm>
          <a:prstGeom prst="rect">
            <a:avLst/>
          </a:prstGeom>
        </p:spPr>
      </p:pic>
    </p:spTree>
  </p:cSld>
  <p:clrMapOvr>
    <a:masterClrMapping/>
  </p:clrMapOvr>
  <p:transition advTm="54736"/>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CCFFFF"/>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304800" y="-152400"/>
            <a:ext cx="8686800" cy="1143000"/>
          </a:xfrm>
        </p:spPr>
        <p:txBody>
          <a:bodyPr/>
          <a:lstStyle/>
          <a:p>
            <a:r>
              <a:rPr lang="en-US" sz="4000">
                <a:solidFill>
                  <a:schemeClr val="accent2"/>
                </a:solidFill>
              </a:rPr>
              <a:t>Magnetic Scattering from La(O,F)FeAs</a:t>
            </a:r>
          </a:p>
        </p:txBody>
      </p:sp>
      <p:sp>
        <p:nvSpPr>
          <p:cNvPr id="151555" name="Text Box 3"/>
          <p:cNvSpPr txBox="1">
            <a:spLocks noChangeArrowheads="1"/>
          </p:cNvSpPr>
          <p:nvPr/>
        </p:nvSpPr>
        <p:spPr bwMode="auto">
          <a:xfrm>
            <a:off x="-76200" y="1295400"/>
            <a:ext cx="1593850" cy="1190625"/>
          </a:xfrm>
          <a:prstGeom prst="rect">
            <a:avLst/>
          </a:prstGeom>
          <a:noFill/>
          <a:ln w="12700">
            <a:noFill/>
            <a:miter lim="800000"/>
            <a:headEnd type="none" w="sm" len="sm"/>
            <a:tailEnd type="none" w="sm" len="sm"/>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accent2"/>
                </a:solidFill>
                <a:effectLst/>
                <a:uLnTx/>
                <a:uFillTx/>
              </a:rPr>
              <a:t>PSD on</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accent2"/>
                </a:solidFill>
                <a:effectLst/>
                <a:uLnTx/>
                <a:uFillTx/>
              </a:rPr>
              <a:t>BT-7</a:t>
            </a:r>
          </a:p>
        </p:txBody>
      </p:sp>
      <p:pic>
        <p:nvPicPr>
          <p:cNvPr id="151556" name="Picture 4" descr="LaOFeAs8Kand170K"/>
          <p:cNvPicPr>
            <a:picLocks noChangeAspect="1" noChangeArrowheads="1"/>
          </p:cNvPicPr>
          <p:nvPr/>
        </p:nvPicPr>
        <p:blipFill>
          <a:blip r:embed="rId2" cstate="print"/>
          <a:srcRect/>
          <a:stretch>
            <a:fillRect/>
          </a:stretch>
        </p:blipFill>
        <p:spPr bwMode="auto">
          <a:xfrm>
            <a:off x="1447800" y="914400"/>
            <a:ext cx="6781800" cy="5257800"/>
          </a:xfrm>
          <a:prstGeom prst="rect">
            <a:avLst/>
          </a:prstGeom>
          <a:noFill/>
          <a:ln w="9525">
            <a:noFill/>
            <a:miter lim="800000"/>
            <a:headEnd/>
            <a:tailEnd/>
          </a:ln>
        </p:spPr>
      </p:pic>
      <p:pic>
        <p:nvPicPr>
          <p:cNvPr id="1035269" name="Picture 5" descr="LaOFeAs8Kand170KMag"/>
          <p:cNvPicPr>
            <a:picLocks noChangeAspect="1" noChangeArrowheads="1"/>
          </p:cNvPicPr>
          <p:nvPr/>
        </p:nvPicPr>
        <p:blipFill>
          <a:blip r:embed="rId3" cstate="print"/>
          <a:srcRect/>
          <a:stretch>
            <a:fillRect/>
          </a:stretch>
        </p:blipFill>
        <p:spPr bwMode="auto">
          <a:xfrm>
            <a:off x="1447800" y="838200"/>
            <a:ext cx="6705600" cy="5257800"/>
          </a:xfrm>
          <a:prstGeom prst="rect">
            <a:avLst/>
          </a:prstGeom>
          <a:noFill/>
          <a:ln w="9525">
            <a:noFill/>
            <a:miter lim="800000"/>
            <a:headEnd/>
            <a:tailEnd/>
          </a:ln>
        </p:spPr>
      </p:pic>
      <p:sp>
        <p:nvSpPr>
          <p:cNvPr id="6" name="TextBox 3"/>
          <p:cNvSpPr txBox="1">
            <a:spLocks noChangeArrowheads="1"/>
          </p:cNvSpPr>
          <p:nvPr/>
        </p:nvSpPr>
        <p:spPr bwMode="auto">
          <a:xfrm>
            <a:off x="381000" y="5934670"/>
            <a:ext cx="8534400" cy="923330"/>
          </a:xfrm>
          <a:prstGeom prst="rect">
            <a:avLst/>
          </a:prstGeom>
          <a:noFill/>
          <a:ln w="9525">
            <a:noFill/>
            <a:miter lim="800000"/>
            <a:headEnd/>
            <a:tailEnd/>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CC"/>
                </a:solidFill>
                <a:effectLst/>
                <a:uLnTx/>
                <a:uFillTx/>
              </a:rPr>
              <a:t>C. de la Cruz, Q. Huang, J. W. Lynn, J. Li, W. Ratcliff II, J. L. </a:t>
            </a:r>
            <a:r>
              <a:rPr kumimoji="0" lang="en-US" sz="1800" b="0" i="0" u="none" strike="noStrike" kern="0" cap="none" spc="0" normalizeH="0" baseline="0" noProof="0" dirty="0" err="1">
                <a:ln>
                  <a:noFill/>
                </a:ln>
                <a:solidFill>
                  <a:srgbClr val="0000CC"/>
                </a:solidFill>
                <a:effectLst/>
                <a:uLnTx/>
                <a:uFillTx/>
              </a:rPr>
              <a:t>Zarestky</a:t>
            </a:r>
            <a:r>
              <a:rPr kumimoji="0" lang="en-US" sz="1800" b="0" i="0" u="none" strike="noStrike" kern="0" cap="none" spc="0" normalizeH="0" baseline="0" noProof="0" dirty="0">
                <a:ln>
                  <a:noFill/>
                </a:ln>
                <a:solidFill>
                  <a:srgbClr val="0000CC"/>
                </a:solidFill>
                <a:effectLst/>
                <a:uLnTx/>
                <a:uFillTx/>
              </a:rPr>
              <a:t>, H. A. </a:t>
            </a:r>
            <a:r>
              <a:rPr kumimoji="0" lang="en-US" sz="1800" b="0" i="0" u="none" strike="noStrike" kern="0" cap="none" spc="0" normalizeH="0" baseline="0" noProof="0" dirty="0" err="1">
                <a:ln>
                  <a:noFill/>
                </a:ln>
                <a:solidFill>
                  <a:srgbClr val="0000CC"/>
                </a:solidFill>
                <a:effectLst/>
                <a:uLnTx/>
                <a:uFillTx/>
              </a:rPr>
              <a:t>Mook</a:t>
            </a:r>
            <a:r>
              <a:rPr kumimoji="0" lang="en-US" sz="1800" b="0" i="0" u="none" strike="noStrike" kern="0" cap="none" spc="0" normalizeH="0" baseline="0" noProof="0" dirty="0">
                <a:ln>
                  <a:noFill/>
                </a:ln>
                <a:solidFill>
                  <a:srgbClr val="0000CC"/>
                </a:solidFill>
                <a:effectLst/>
                <a:uLnTx/>
                <a:uFillTx/>
              </a:rPr>
              <a:t>, G. F. Chen, J. L. </a:t>
            </a:r>
            <a:r>
              <a:rPr kumimoji="0" lang="en-US" sz="1800" b="0" i="0" u="none" strike="noStrike" kern="0" cap="none" spc="0" normalizeH="0" baseline="0" noProof="0" dirty="0" err="1">
                <a:ln>
                  <a:noFill/>
                </a:ln>
                <a:solidFill>
                  <a:srgbClr val="0000CC"/>
                </a:solidFill>
                <a:effectLst/>
                <a:uLnTx/>
                <a:uFillTx/>
              </a:rPr>
              <a:t>Luo</a:t>
            </a:r>
            <a:r>
              <a:rPr kumimoji="0" lang="en-US" sz="1800" b="0" i="0" u="none" strike="noStrike" kern="0" cap="none" spc="0" normalizeH="0" baseline="0" noProof="0" dirty="0">
                <a:ln>
                  <a:noFill/>
                </a:ln>
                <a:solidFill>
                  <a:srgbClr val="0000CC"/>
                </a:solidFill>
                <a:effectLst/>
                <a:uLnTx/>
                <a:uFillTx/>
              </a:rPr>
              <a:t>, N. L. Wang, and P. Dai,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CC"/>
                </a:solidFill>
                <a:effectLst/>
                <a:uLnTx/>
                <a:uFillTx/>
              </a:rPr>
              <a:t>Nature</a:t>
            </a:r>
            <a:r>
              <a:rPr kumimoji="0" lang="en-US" sz="1800" b="0" i="1" u="none" strike="noStrike" kern="0" cap="none" spc="0" normalizeH="0" baseline="0" noProof="0" dirty="0">
                <a:ln>
                  <a:noFill/>
                </a:ln>
                <a:solidFill>
                  <a:srgbClr val="0000CC"/>
                </a:solidFill>
                <a:effectLst/>
                <a:uLnTx/>
                <a:uFillTx/>
              </a:rPr>
              <a:t> </a:t>
            </a:r>
            <a:r>
              <a:rPr kumimoji="0" lang="en-US" sz="1800" b="1" i="0" u="none" strike="noStrike" kern="0" cap="none" spc="0" normalizeH="0" baseline="0" noProof="0" dirty="0">
                <a:ln>
                  <a:noFill/>
                </a:ln>
                <a:solidFill>
                  <a:srgbClr val="0000CC"/>
                </a:solidFill>
                <a:effectLst/>
                <a:uLnTx/>
                <a:uFillTx/>
              </a:rPr>
              <a:t>453</a:t>
            </a:r>
            <a:r>
              <a:rPr kumimoji="0" lang="en-US" sz="1800" b="0" i="0" u="none" strike="noStrike" kern="0" cap="none" spc="0" normalizeH="0" baseline="0" noProof="0" dirty="0">
                <a:ln>
                  <a:noFill/>
                </a:ln>
                <a:solidFill>
                  <a:srgbClr val="0000CC"/>
                </a:solidFill>
                <a:effectLst/>
                <a:uLnTx/>
                <a:uFillTx/>
              </a:rPr>
              <a:t>, 899 (2008).</a:t>
            </a:r>
          </a:p>
        </p:txBody>
      </p:sp>
    </p:spTree>
    <p:extLst>
      <p:ext uri="{BB962C8B-B14F-4D97-AF65-F5344CB8AC3E}">
        <p14:creationId xmlns:p14="http://schemas.microsoft.com/office/powerpoint/2010/main" val="107072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linds(horizontal)">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76200"/>
            <a:ext cx="8991600" cy="914400"/>
          </a:xfrm>
        </p:spPr>
        <p:txBody>
          <a:bodyPr/>
          <a:lstStyle/>
          <a:p>
            <a:r>
              <a:rPr lang="en-US" dirty="0">
                <a:solidFill>
                  <a:schemeClr val="accent2"/>
                </a:solidFill>
              </a:rPr>
              <a:t> </a:t>
            </a:r>
            <a:r>
              <a:rPr lang="en-US" sz="3600" dirty="0">
                <a:solidFill>
                  <a:schemeClr val="accent2"/>
                </a:solidFill>
              </a:rPr>
              <a:t>Polaron Dynamics in CMR La</a:t>
            </a:r>
            <a:r>
              <a:rPr lang="en-US" sz="3600" baseline="-25000" dirty="0">
                <a:solidFill>
                  <a:schemeClr val="accent2"/>
                </a:solidFill>
              </a:rPr>
              <a:t>0.7</a:t>
            </a:r>
            <a:r>
              <a:rPr lang="en-US" sz="3600" dirty="0">
                <a:solidFill>
                  <a:schemeClr val="accent2"/>
                </a:solidFill>
              </a:rPr>
              <a:t>Ca</a:t>
            </a:r>
            <a:r>
              <a:rPr lang="en-US" sz="3600" baseline="-25000" dirty="0">
                <a:solidFill>
                  <a:schemeClr val="accent2"/>
                </a:solidFill>
              </a:rPr>
              <a:t>0.3</a:t>
            </a:r>
            <a:r>
              <a:rPr lang="en-US" sz="3600" dirty="0">
                <a:solidFill>
                  <a:schemeClr val="accent2"/>
                </a:solidFill>
              </a:rPr>
              <a:t>MnO</a:t>
            </a:r>
            <a:r>
              <a:rPr lang="en-US" sz="3600" baseline="-25000" dirty="0">
                <a:solidFill>
                  <a:schemeClr val="accent2"/>
                </a:solidFill>
              </a:rPr>
              <a:t>3</a:t>
            </a:r>
            <a:endParaRPr lang="en-US" sz="3600" i="1" dirty="0">
              <a:solidFill>
                <a:schemeClr val="accent2"/>
              </a:solidFill>
            </a:endParaRPr>
          </a:p>
        </p:txBody>
      </p:sp>
      <p:pic>
        <p:nvPicPr>
          <p:cNvPr id="23556" name="Picture 5" descr="LCMO3DResCorrq"/>
          <p:cNvPicPr>
            <a:picLocks noChangeAspect="1" noChangeArrowheads="1"/>
          </p:cNvPicPr>
          <p:nvPr/>
        </p:nvPicPr>
        <p:blipFill>
          <a:blip r:embed="rId2">
            <a:extLst>
              <a:ext uri="{28A0092B-C50C-407E-A947-70E740481C1C}">
                <a14:useLocalDpi xmlns:a14="http://schemas.microsoft.com/office/drawing/2010/main" val="0"/>
              </a:ext>
            </a:extLst>
          </a:blip>
          <a:srcRect l="9059" t="5913" r="26398" b="3911"/>
          <a:stretch>
            <a:fillRect/>
          </a:stretch>
        </p:blipFill>
        <p:spPr bwMode="auto">
          <a:xfrm>
            <a:off x="4498624" y="1103488"/>
            <a:ext cx="3872088" cy="414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6"/>
          <p:cNvSpPr txBox="1">
            <a:spLocks noChangeArrowheads="1"/>
          </p:cNvSpPr>
          <p:nvPr/>
        </p:nvSpPr>
        <p:spPr bwMode="auto">
          <a:xfrm>
            <a:off x="525462" y="5844822"/>
            <a:ext cx="82454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rgbClr val="0000CC"/>
                </a:solidFill>
                <a:latin typeface="Times New Roman" pitchFamily="18" charset="0"/>
              </a:defRPr>
            </a:lvl1pPr>
            <a:lvl2pPr marL="742950" indent="-285750" eaLnBrk="0" hangingPunct="0">
              <a:defRPr sz="2400">
                <a:solidFill>
                  <a:srgbClr val="0000CC"/>
                </a:solidFill>
                <a:latin typeface="Times New Roman" pitchFamily="18" charset="0"/>
              </a:defRPr>
            </a:lvl2pPr>
            <a:lvl3pPr marL="1143000" indent="-228600" eaLnBrk="0" hangingPunct="0">
              <a:defRPr sz="2400">
                <a:solidFill>
                  <a:srgbClr val="0000CC"/>
                </a:solidFill>
                <a:latin typeface="Times New Roman" pitchFamily="18" charset="0"/>
              </a:defRPr>
            </a:lvl3pPr>
            <a:lvl4pPr marL="1600200" indent="-228600" eaLnBrk="0" hangingPunct="0">
              <a:defRPr sz="2400">
                <a:solidFill>
                  <a:srgbClr val="0000CC"/>
                </a:solidFill>
                <a:latin typeface="Times New Roman" pitchFamily="18" charset="0"/>
              </a:defRPr>
            </a:lvl4pPr>
            <a:lvl5pPr marL="2057400" indent="-228600" eaLnBrk="0" hangingPunct="0">
              <a:defRPr sz="2400">
                <a:solidFill>
                  <a:srgbClr val="0000CC"/>
                </a:solidFill>
                <a:latin typeface="Times New Roman" pitchFamily="18" charset="0"/>
              </a:defRPr>
            </a:lvl5pPr>
            <a:lvl6pPr marL="2514600" indent="-228600" eaLnBrk="0" fontAlgn="base" hangingPunct="0">
              <a:spcBef>
                <a:spcPct val="0"/>
              </a:spcBef>
              <a:spcAft>
                <a:spcPct val="0"/>
              </a:spcAft>
              <a:defRPr sz="2400">
                <a:solidFill>
                  <a:srgbClr val="0000CC"/>
                </a:solidFill>
                <a:latin typeface="Times New Roman" pitchFamily="18" charset="0"/>
              </a:defRPr>
            </a:lvl6pPr>
            <a:lvl7pPr marL="2971800" indent="-228600" eaLnBrk="0" fontAlgn="base" hangingPunct="0">
              <a:spcBef>
                <a:spcPct val="0"/>
              </a:spcBef>
              <a:spcAft>
                <a:spcPct val="0"/>
              </a:spcAft>
              <a:defRPr sz="2400">
                <a:solidFill>
                  <a:srgbClr val="0000CC"/>
                </a:solidFill>
                <a:latin typeface="Times New Roman" pitchFamily="18" charset="0"/>
              </a:defRPr>
            </a:lvl7pPr>
            <a:lvl8pPr marL="3429000" indent="-228600" eaLnBrk="0" fontAlgn="base" hangingPunct="0">
              <a:spcBef>
                <a:spcPct val="0"/>
              </a:spcBef>
              <a:spcAft>
                <a:spcPct val="0"/>
              </a:spcAft>
              <a:defRPr sz="2400">
                <a:solidFill>
                  <a:srgbClr val="0000CC"/>
                </a:solidFill>
                <a:latin typeface="Times New Roman" pitchFamily="18" charset="0"/>
              </a:defRPr>
            </a:lvl8pPr>
            <a:lvl9pPr marL="3886200" indent="-228600" eaLnBrk="0" fontAlgn="base" hangingPunct="0">
              <a:spcBef>
                <a:spcPct val="0"/>
              </a:spcBef>
              <a:spcAft>
                <a:spcPct val="0"/>
              </a:spcAft>
              <a:defRPr sz="2400">
                <a:solidFill>
                  <a:srgbClr val="0000CC"/>
                </a:solidFill>
                <a:latin typeface="Times New Roman" pitchFamily="18"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CC"/>
                </a:solidFill>
                <a:effectLst/>
                <a:uLnTx/>
                <a:uFillTx/>
                <a:latin typeface="Times New Roman" pitchFamily="18" charset="0"/>
              </a:rPr>
              <a:t>J. W. Lynn, D. N. </a:t>
            </a:r>
            <a:r>
              <a:rPr kumimoji="0" lang="en-US" sz="2000" b="0" i="0" u="none" strike="noStrike" kern="0" cap="none" spc="0" normalizeH="0" baseline="0" noProof="0" dirty="0" err="1">
                <a:ln>
                  <a:noFill/>
                </a:ln>
                <a:solidFill>
                  <a:srgbClr val="0000CC"/>
                </a:solidFill>
                <a:effectLst/>
                <a:uLnTx/>
                <a:uFillTx/>
                <a:latin typeface="Times New Roman" pitchFamily="18" charset="0"/>
              </a:rPr>
              <a:t>Argyriou</a:t>
            </a:r>
            <a:r>
              <a:rPr kumimoji="0" lang="en-US" sz="2000" b="0" i="0" u="none" strike="noStrike" kern="0" cap="none" spc="0" normalizeH="0" baseline="0" noProof="0" dirty="0">
                <a:ln>
                  <a:noFill/>
                </a:ln>
                <a:solidFill>
                  <a:srgbClr val="0000CC"/>
                </a:solidFill>
                <a:effectLst/>
                <a:uLnTx/>
                <a:uFillTx/>
                <a:latin typeface="Times New Roman" pitchFamily="18" charset="0"/>
              </a:rPr>
              <a:t>, Y. </a:t>
            </a:r>
            <a:r>
              <a:rPr kumimoji="0" lang="en-US" sz="2000" b="0" i="0" u="none" strike="noStrike" kern="0" cap="none" spc="0" normalizeH="0" baseline="0" noProof="0" dirty="0" err="1">
                <a:ln>
                  <a:noFill/>
                </a:ln>
                <a:solidFill>
                  <a:srgbClr val="0000CC"/>
                </a:solidFill>
                <a:effectLst/>
                <a:uLnTx/>
                <a:uFillTx/>
                <a:latin typeface="Times New Roman" pitchFamily="18" charset="0"/>
              </a:rPr>
              <a:t>Ren</a:t>
            </a:r>
            <a:r>
              <a:rPr kumimoji="0" lang="en-US" sz="2000" b="0" i="0" u="none" strike="noStrike" kern="0" cap="none" spc="0" normalizeH="0" baseline="0" noProof="0" dirty="0">
                <a:ln>
                  <a:noFill/>
                </a:ln>
                <a:solidFill>
                  <a:srgbClr val="0000CC"/>
                </a:solidFill>
                <a:effectLst/>
                <a:uLnTx/>
                <a:uFillTx/>
                <a:latin typeface="Times New Roman" pitchFamily="18" charset="0"/>
              </a:rPr>
              <a:t>, Y. Chen, Y. M. Mukovskii, and D. A. </a:t>
            </a:r>
            <a:r>
              <a:rPr kumimoji="0" lang="en-US" sz="2000" b="0" i="0" u="none" strike="noStrike" kern="0" cap="none" spc="0" normalizeH="0" baseline="0" noProof="0" dirty="0" err="1">
                <a:ln>
                  <a:noFill/>
                </a:ln>
                <a:solidFill>
                  <a:srgbClr val="0000CC"/>
                </a:solidFill>
                <a:effectLst/>
                <a:uLnTx/>
                <a:uFillTx/>
                <a:latin typeface="Times New Roman" pitchFamily="18" charset="0"/>
              </a:rPr>
              <a:t>Shulyatev</a:t>
            </a:r>
            <a:r>
              <a:rPr kumimoji="0" lang="en-US" sz="2000" b="0" i="0" u="none" strike="noStrike" kern="0" cap="none" spc="0" normalizeH="0" baseline="0" noProof="0" dirty="0">
                <a:ln>
                  <a:noFill/>
                </a:ln>
                <a:solidFill>
                  <a:srgbClr val="0000CC"/>
                </a:solidFill>
                <a:effectLst/>
                <a:uLnTx/>
                <a:uFillTx/>
                <a:latin typeface="Times New Roman" pitchFamily="18" charset="0"/>
              </a:rPr>
              <a:t>, Phys. Rev. B</a:t>
            </a:r>
            <a:r>
              <a:rPr kumimoji="0" lang="en-US" sz="2000" b="1" i="0" u="none" strike="noStrike" kern="0" cap="none" spc="0" normalizeH="0" baseline="0" noProof="0" dirty="0">
                <a:ln>
                  <a:noFill/>
                </a:ln>
                <a:solidFill>
                  <a:srgbClr val="0000CC"/>
                </a:solidFill>
                <a:effectLst/>
                <a:uLnTx/>
                <a:uFillTx/>
                <a:latin typeface="Times New Roman" pitchFamily="18" charset="0"/>
              </a:rPr>
              <a:t>76</a:t>
            </a:r>
            <a:r>
              <a:rPr kumimoji="0" lang="en-US" sz="2000" b="0" i="0" u="none" strike="noStrike" kern="0" cap="none" spc="0" normalizeH="0" baseline="0" noProof="0" dirty="0">
                <a:ln>
                  <a:noFill/>
                </a:ln>
                <a:solidFill>
                  <a:srgbClr val="0000CC"/>
                </a:solidFill>
                <a:effectLst/>
                <a:uLnTx/>
                <a:uFillTx/>
                <a:latin typeface="Times New Roman" pitchFamily="18" charset="0"/>
              </a:rPr>
              <a:t>, 014437 (2007) </a:t>
            </a:r>
          </a:p>
        </p:txBody>
      </p:sp>
      <p:pic>
        <p:nvPicPr>
          <p:cNvPr id="6" name="Picture 4" descr="C:\My Documents\swdocs\Papers\LaCa\Xtal\chgpeaks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 y="1614844"/>
            <a:ext cx="3842498" cy="363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42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366889" y="83477"/>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chemeClr val="accent2"/>
                </a:solidFill>
              </a:rPr>
              <a:t>Energy Resolution for Crystal Spectrometers</a:t>
            </a:r>
          </a:p>
        </p:txBody>
      </p:sp>
      <p:sp>
        <p:nvSpPr>
          <p:cNvPr id="51203" name="Rectangle 3"/>
          <p:cNvSpPr>
            <a:spLocks noGrp="1" noChangeArrowheads="1"/>
          </p:cNvSpPr>
          <p:nvPr>
            <p:ph type="body" idx="1"/>
          </p:nvPr>
        </p:nvSpPr>
        <p:spPr>
          <a:xfrm>
            <a:off x="1248832" y="1614315"/>
            <a:ext cx="7195257" cy="4114800"/>
          </a:xfrm>
        </p:spPr>
        <p:txBody>
          <a:bodyPr/>
          <a:lstStyle/>
          <a:p>
            <a:pPr algn="just">
              <a:defRPr/>
            </a:pPr>
            <a:endParaRPr lang="en-US" altLang="en-US" dirty="0"/>
          </a:p>
          <a:p>
            <a:pPr algn="just">
              <a:defRPr/>
            </a:pPr>
            <a:r>
              <a:rPr lang="en-US" altLang="en-US" dirty="0"/>
              <a:t>E = C</a:t>
            </a:r>
            <a:r>
              <a:rPr lang="en-US" altLang="en-US" baseline="30000" dirty="0"/>
              <a:t> </a:t>
            </a:r>
            <a:r>
              <a:rPr lang="en-US" altLang="en-US" dirty="0"/>
              <a:t>(2</a:t>
            </a:r>
            <a:r>
              <a:rPr lang="en-US" altLang="en-US" dirty="0">
                <a:sym typeface="Symbol" panose="05050102010706020507" pitchFamily="18" charset="2"/>
              </a:rPr>
              <a:t>/)</a:t>
            </a:r>
            <a:r>
              <a:rPr lang="en-US" altLang="en-US" baseline="30000" dirty="0">
                <a:sym typeface="Symbol" panose="05050102010706020507" pitchFamily="18" charset="2"/>
              </a:rPr>
              <a:t>2</a:t>
            </a:r>
            <a:endParaRPr lang="en-US" altLang="en-US" baseline="30000" dirty="0"/>
          </a:p>
          <a:p>
            <a:pPr algn="just">
              <a:defRPr/>
            </a:pPr>
            <a:endParaRPr lang="en-US" altLang="en-US" dirty="0"/>
          </a:p>
          <a:p>
            <a:pPr algn="just">
              <a:defRPr/>
            </a:pPr>
            <a:r>
              <a:rPr lang="en-US" altLang="en-US" dirty="0">
                <a:sym typeface="Symbol" panose="05050102010706020507" pitchFamily="18" charset="2"/>
              </a:rPr>
              <a:t>E = C</a:t>
            </a:r>
            <a:r>
              <a:rPr lang="en-US" altLang="en-US" dirty="0">
                <a:cs typeface="Times New Roman" panose="02020603050405020304" pitchFamily="18" charset="0"/>
                <a:sym typeface="Symbol" panose="05050102010706020507" pitchFamily="18" charset="2"/>
              </a:rPr>
              <a:t>´</a:t>
            </a:r>
            <a:r>
              <a:rPr lang="en-US" altLang="en-US" dirty="0">
                <a:sym typeface="Symbol" panose="05050102010706020507" pitchFamily="18" charset="2"/>
              </a:rPr>
              <a:t> / </a:t>
            </a:r>
            <a:r>
              <a:rPr lang="en-US" altLang="en-US" baseline="30000" dirty="0">
                <a:sym typeface="Symbol" panose="05050102010706020507" pitchFamily="18" charset="2"/>
              </a:rPr>
              <a:t>3</a:t>
            </a:r>
            <a:r>
              <a:rPr lang="en-US" altLang="en-US" dirty="0">
                <a:sym typeface="Symbol" panose="05050102010706020507" pitchFamily="18" charset="2"/>
              </a:rPr>
              <a:t></a:t>
            </a:r>
            <a:endParaRPr lang="en-US" altLang="en-US" dirty="0"/>
          </a:p>
          <a:p>
            <a:pPr marL="0" indent="0">
              <a:buFontTx/>
              <a:buNone/>
              <a:defRPr/>
            </a:pPr>
            <a:endParaRPr lang="en-US" altLang="en-US" dirty="0">
              <a:solidFill>
                <a:schemeClr val="accent2"/>
              </a:solidFill>
            </a:endParaRPr>
          </a:p>
          <a:p>
            <a:pPr>
              <a:defRPr/>
            </a:pPr>
            <a:r>
              <a:rPr lang="en-US" altLang="en-US" dirty="0">
                <a:solidFill>
                  <a:schemeClr val="accent2"/>
                </a:solidFill>
              </a:rPr>
              <a:t>Cold Neutrons </a:t>
            </a:r>
            <a:r>
              <a:rPr lang="en-US" altLang="en-US" dirty="0">
                <a:solidFill>
                  <a:schemeClr val="accent2"/>
                </a:solidFill>
                <a:sym typeface="Wingdings" panose="05000000000000000000" pitchFamily="2" charset="2"/>
              </a:rPr>
              <a:t></a:t>
            </a:r>
            <a:r>
              <a:rPr lang="en-US" altLang="en-US" dirty="0">
                <a:solidFill>
                  <a:schemeClr val="accent2"/>
                </a:solidFill>
              </a:rPr>
              <a:t>higher resolution</a:t>
            </a:r>
          </a:p>
        </p:txBody>
      </p:sp>
      <p:grpSp>
        <p:nvGrpSpPr>
          <p:cNvPr id="77828" name="Group 4"/>
          <p:cNvGrpSpPr>
            <a:grpSpLocks/>
          </p:cNvGrpSpPr>
          <p:nvPr/>
        </p:nvGrpSpPr>
        <p:grpSpPr bwMode="auto">
          <a:xfrm>
            <a:off x="3017838" y="6216650"/>
            <a:ext cx="3425825" cy="276225"/>
            <a:chOff x="1776" y="3984"/>
            <a:chExt cx="2798" cy="233"/>
          </a:xfrm>
        </p:grpSpPr>
        <p:sp>
          <p:nvSpPr>
            <p:cNvPr id="51205" name="Text Box 5"/>
            <p:cNvSpPr txBox="1">
              <a:spLocks noChangeArrowheads="1"/>
            </p:cNvSpPr>
            <p:nvPr/>
          </p:nvSpPr>
          <p:spPr bwMode="auto">
            <a:xfrm>
              <a:off x="1776" y="3984"/>
              <a:ext cx="2798" cy="2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750" dirty="0">
                  <a:solidFill>
                    <a:schemeClr val="tx1"/>
                  </a:solidFill>
                </a:rPr>
                <a:t>                 </a:t>
              </a:r>
              <a:r>
                <a:rPr lang="en-US" altLang="en-US" sz="1200" b="1" dirty="0">
                  <a:solidFill>
                    <a:srgbClr val="0000FF"/>
                  </a:solidFill>
                </a:rPr>
                <a:t>Center for Neutron Research</a:t>
              </a:r>
            </a:p>
            <a:p>
              <a:pPr>
                <a:defRPr/>
              </a:pPr>
              <a:endParaRPr lang="en-US" altLang="en-US" sz="1050" dirty="0">
                <a:solidFill>
                  <a:schemeClr val="tx1"/>
                </a:solidFill>
              </a:endParaRPr>
            </a:p>
          </p:txBody>
        </p:sp>
        <p:pic>
          <p:nvPicPr>
            <p:cNvPr id="77830" name="Picture 6" descr="D:\WINNT\Profiles\Administrator\Personal\Pictures\nist_bl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 y="4036"/>
              <a:ext cx="39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 calcmode="lin" valueType="num">
                                      <p:cBhvr>
                                        <p:cTn id="7"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51203">
                                            <p:txEl>
                                              <p:pRg st="1" end="1"/>
                                            </p:txEl>
                                          </p:spTgt>
                                        </p:tgtEl>
                                        <p:attrNameLst>
                                          <p:attrName>ppt_x</p:attrName>
                                        </p:attrNameLst>
                                      </p:cBhvr>
                                      <p:tavLst>
                                        <p:tav tm="0">
                                          <p:val>
                                            <p:fltVal val="0.5"/>
                                          </p:val>
                                        </p:tav>
                                        <p:tav tm="100000">
                                          <p:val>
                                            <p:strVal val="#ppt_x"/>
                                          </p:val>
                                        </p:tav>
                                      </p:tavLst>
                                    </p:anim>
                                    <p:anim calcmode="lin" valueType="num">
                                      <p:cBhvr>
                                        <p:cTn id="10" dur="500" fill="hold"/>
                                        <p:tgtEl>
                                          <p:spTgt spid="5120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1203">
                                            <p:txEl>
                                              <p:pRg st="3" end="3"/>
                                            </p:txEl>
                                          </p:spTgt>
                                        </p:tgtEl>
                                        <p:attrNameLst>
                                          <p:attrName>style.visibility</p:attrName>
                                        </p:attrNameLst>
                                      </p:cBhvr>
                                      <p:to>
                                        <p:strVal val="visible"/>
                                      </p:to>
                                    </p:set>
                                    <p:anim calcmode="lin" valueType="num">
                                      <p:cBhvr>
                                        <p:cTn id="15" dur="500" fill="hold"/>
                                        <p:tgtEl>
                                          <p:spTgt spid="5120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51203">
                                            <p:txEl>
                                              <p:pRg st="3" end="3"/>
                                            </p:txEl>
                                          </p:spTgt>
                                        </p:tgtEl>
                                        <p:attrNameLst>
                                          <p:attrName>ppt_h</p:attrName>
                                        </p:attrNameLst>
                                      </p:cBhvr>
                                      <p:tavLst>
                                        <p:tav tm="0">
                                          <p:val>
                                            <p:fltVal val="0"/>
                                          </p:val>
                                        </p:tav>
                                        <p:tav tm="100000">
                                          <p:val>
                                            <p:strVal val="#ppt_h"/>
                                          </p:val>
                                        </p:tav>
                                      </p:tavLst>
                                    </p:anim>
                                    <p:anim calcmode="lin" valueType="num">
                                      <p:cBhvr>
                                        <p:cTn id="17" dur="500" fill="hold"/>
                                        <p:tgtEl>
                                          <p:spTgt spid="51203">
                                            <p:txEl>
                                              <p:pRg st="3" end="3"/>
                                            </p:txEl>
                                          </p:spTgt>
                                        </p:tgtEl>
                                        <p:attrNameLst>
                                          <p:attrName>ppt_x</p:attrName>
                                        </p:attrNameLst>
                                      </p:cBhvr>
                                      <p:tavLst>
                                        <p:tav tm="0">
                                          <p:val>
                                            <p:fltVal val="0.5"/>
                                          </p:val>
                                        </p:tav>
                                        <p:tav tm="100000">
                                          <p:val>
                                            <p:strVal val="#ppt_x"/>
                                          </p:val>
                                        </p:tav>
                                      </p:tavLst>
                                    </p:anim>
                                    <p:anim calcmode="lin" valueType="num">
                                      <p:cBhvr>
                                        <p:cTn id="18" dur="500" fill="hold"/>
                                        <p:tgtEl>
                                          <p:spTgt spid="5120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1203">
                                            <p:txEl>
                                              <p:pRg st="5" end="5"/>
                                            </p:txEl>
                                          </p:spTgt>
                                        </p:tgtEl>
                                        <p:attrNameLst>
                                          <p:attrName>style.visibility</p:attrName>
                                        </p:attrNameLst>
                                      </p:cBhvr>
                                      <p:to>
                                        <p:strVal val="visible"/>
                                      </p:to>
                                    </p:set>
                                    <p:anim calcmode="lin" valueType="num">
                                      <p:cBhvr>
                                        <p:cTn id="23" dur="500" fill="hold"/>
                                        <p:tgtEl>
                                          <p:spTgt spid="5120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51203">
                                            <p:txEl>
                                              <p:pRg st="5" end="5"/>
                                            </p:txEl>
                                          </p:spTgt>
                                        </p:tgtEl>
                                        <p:attrNameLst>
                                          <p:attrName>ppt_h</p:attrName>
                                        </p:attrNameLst>
                                      </p:cBhvr>
                                      <p:tavLst>
                                        <p:tav tm="0">
                                          <p:val>
                                            <p:fltVal val="0"/>
                                          </p:val>
                                        </p:tav>
                                        <p:tav tm="100000">
                                          <p:val>
                                            <p:strVal val="#ppt_h"/>
                                          </p:val>
                                        </p:tav>
                                      </p:tavLst>
                                    </p:anim>
                                    <p:anim calcmode="lin" valueType="num">
                                      <p:cBhvr>
                                        <p:cTn id="25" dur="500" fill="hold"/>
                                        <p:tgtEl>
                                          <p:spTgt spid="51203">
                                            <p:txEl>
                                              <p:pRg st="5" end="5"/>
                                            </p:txEl>
                                          </p:spTgt>
                                        </p:tgtEl>
                                        <p:attrNameLst>
                                          <p:attrName>ppt_x</p:attrName>
                                        </p:attrNameLst>
                                      </p:cBhvr>
                                      <p:tavLst>
                                        <p:tav tm="0">
                                          <p:val>
                                            <p:fltVal val="0.5"/>
                                          </p:val>
                                        </p:tav>
                                        <p:tav tm="100000">
                                          <p:val>
                                            <p:strVal val="#ppt_x"/>
                                          </p:val>
                                        </p:tav>
                                      </p:tavLst>
                                    </p:anim>
                                    <p:anim calcmode="lin" valueType="num">
                                      <p:cBhvr>
                                        <p:cTn id="26" dur="500" fill="hold"/>
                                        <p:tgtEl>
                                          <p:spTgt spid="5120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100" dirty="0">
                <a:solidFill>
                  <a:srgbClr val="0000CC"/>
                </a:solidFill>
              </a:rPr>
              <a:t>Reciprocal Space for Cold Neutrons</a:t>
            </a:r>
          </a:p>
        </p:txBody>
      </p:sp>
      <p:grpSp>
        <p:nvGrpSpPr>
          <p:cNvPr id="3" name="Group 2">
            <a:extLst>
              <a:ext uri="{FF2B5EF4-FFF2-40B4-BE49-F238E27FC236}">
                <a16:creationId xmlns:a16="http://schemas.microsoft.com/office/drawing/2014/main" id="{D7460817-703F-A048-E2A6-0E7A97C126CB}"/>
              </a:ext>
            </a:extLst>
          </p:cNvPr>
          <p:cNvGrpSpPr/>
          <p:nvPr/>
        </p:nvGrpSpPr>
        <p:grpSpPr>
          <a:xfrm>
            <a:off x="4105656" y="2160270"/>
            <a:ext cx="4106863" cy="2984500"/>
            <a:chOff x="2514600" y="2343150"/>
            <a:chExt cx="4106863" cy="2984500"/>
          </a:xfrm>
        </p:grpSpPr>
        <p:grpSp>
          <p:nvGrpSpPr>
            <p:cNvPr id="78851" name="Group 9"/>
            <p:cNvGrpSpPr>
              <a:grpSpLocks/>
            </p:cNvGrpSpPr>
            <p:nvPr/>
          </p:nvGrpSpPr>
          <p:grpSpPr bwMode="auto">
            <a:xfrm>
              <a:off x="2514600" y="2343150"/>
              <a:ext cx="4106863" cy="2984500"/>
              <a:chOff x="432" y="1968"/>
              <a:chExt cx="3449" cy="2506"/>
            </a:xfrm>
          </p:grpSpPr>
          <p:grpSp>
            <p:nvGrpSpPr>
              <p:cNvPr id="78854" name="Group 8"/>
              <p:cNvGrpSpPr>
                <a:grpSpLocks/>
              </p:cNvGrpSpPr>
              <p:nvPr/>
            </p:nvGrpSpPr>
            <p:grpSpPr bwMode="auto">
              <a:xfrm>
                <a:off x="432" y="1968"/>
                <a:ext cx="3449" cy="2506"/>
                <a:chOff x="432" y="1968"/>
                <a:chExt cx="3449" cy="2506"/>
              </a:xfrm>
            </p:grpSpPr>
            <p:pic>
              <p:nvPicPr>
                <p:cNvPr id="78856" name="Picture 3" descr="C:\My Documents\WordDocs\Trans\NSF2000\coldres_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968"/>
                  <a:ext cx="3449" cy="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Line 4"/>
                <p:cNvSpPr>
                  <a:spLocks noChangeShapeType="1"/>
                </p:cNvSpPr>
                <p:nvPr/>
              </p:nvSpPr>
              <p:spPr bwMode="auto">
                <a:xfrm flipV="1">
                  <a:off x="1104" y="2832"/>
                  <a:ext cx="1200" cy="960"/>
                </a:xfrm>
                <a:prstGeom prst="line">
                  <a:avLst/>
                </a:prstGeom>
                <a:noFill/>
                <a:ln w="38100">
                  <a:solidFill>
                    <a:srgbClr val="0000CC"/>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855" name="Text Box 5"/>
              <p:cNvSpPr txBox="1">
                <a:spLocks noChangeArrowheads="1"/>
              </p:cNvSpPr>
              <p:nvPr/>
            </p:nvSpPr>
            <p:spPr bwMode="auto">
              <a:xfrm>
                <a:off x="1344" y="2860"/>
                <a:ext cx="25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a:t>Q</a:t>
                </a:r>
              </a:p>
            </p:txBody>
          </p:sp>
        </p:grpSp>
        <p:sp>
          <p:nvSpPr>
            <p:cNvPr id="109574" name="Oval 6"/>
            <p:cNvSpPr>
              <a:spLocks noChangeArrowheads="1"/>
            </p:cNvSpPr>
            <p:nvPr/>
          </p:nvSpPr>
          <p:spPr bwMode="auto">
            <a:xfrm>
              <a:off x="4686300" y="3314700"/>
              <a:ext cx="114300" cy="57150"/>
            </a:xfrm>
            <a:prstGeom prst="ellipse">
              <a:avLst/>
            </a:prstGeom>
            <a:solidFill>
              <a:srgbClr val="FFFF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pic>
          <p:nvPicPr>
            <p:cNvPr id="109575" name="Picture 7" descr="C:\My Documents\WordDocs\Trans\NSF2000\coldres_monfo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3143250"/>
              <a:ext cx="2841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53721" y="5369794"/>
            <a:ext cx="8065008" cy="646331"/>
          </a:xfrm>
          <a:prstGeom prst="rect">
            <a:avLst/>
          </a:prstGeom>
          <a:noFill/>
        </p:spPr>
        <p:txBody>
          <a:bodyPr wrap="square" rtlCol="0">
            <a:spAutoFit/>
          </a:bodyPr>
          <a:lstStyle/>
          <a:p>
            <a:r>
              <a:rPr lang="en-US" dirty="0">
                <a:solidFill>
                  <a:srgbClr val="0000FF"/>
                </a:solidFill>
              </a:rPr>
              <a:t>MACS     twenty points at a time;  high flux horizontal focused monochromator </a:t>
            </a:r>
          </a:p>
          <a:p>
            <a:r>
              <a:rPr lang="en-US" b="0" i="0" dirty="0">
                <a:solidFill>
                  <a:srgbClr val="0000FF"/>
                </a:solidFill>
                <a:effectLst/>
                <a:latin typeface="Source Sans Pro Web"/>
              </a:rPr>
              <a:t>wide-angle polarization analysis capability</a:t>
            </a:r>
            <a:endParaRPr lang="en-US" dirty="0">
              <a:solidFill>
                <a:srgbClr val="0000FF"/>
              </a:solidFill>
            </a:endParaRPr>
          </a:p>
        </p:txBody>
      </p:sp>
      <p:pic>
        <p:nvPicPr>
          <p:cNvPr id="7" name="Picture 6" descr="A room with machinery and yellow railings&#10;&#10;Description automatically generated">
            <a:extLst>
              <a:ext uri="{FF2B5EF4-FFF2-40B4-BE49-F238E27FC236}">
                <a16:creationId xmlns:a16="http://schemas.microsoft.com/office/drawing/2014/main" id="{CAE31137-AA3E-60F5-B318-1FD0B303D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21" y="2658078"/>
            <a:ext cx="2801112" cy="18674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4186"/>
            <a:ext cx="7772400" cy="1143000"/>
          </a:xfrm>
        </p:spPr>
        <p:txBody>
          <a:bodyPr/>
          <a:lstStyle/>
          <a:p>
            <a:r>
              <a:rPr lang="en-US" sz="3600" dirty="0">
                <a:solidFill>
                  <a:srgbClr val="0000FF"/>
                </a:solidFill>
              </a:rPr>
              <a:t>Spin Liquid Scattering in ZnCu</a:t>
            </a:r>
            <a:r>
              <a:rPr lang="en-US" sz="3600" baseline="-25000" dirty="0">
                <a:solidFill>
                  <a:srgbClr val="0000FF"/>
                </a:solidFill>
              </a:rPr>
              <a:t>3</a:t>
            </a:r>
            <a:r>
              <a:rPr lang="en-US" sz="3600" dirty="0">
                <a:solidFill>
                  <a:srgbClr val="0000FF"/>
                </a:solidFill>
              </a:rPr>
              <a:t>(OD)</a:t>
            </a:r>
            <a:r>
              <a:rPr lang="en-US" sz="3600" baseline="-25000" dirty="0">
                <a:solidFill>
                  <a:srgbClr val="0000FF"/>
                </a:solidFill>
              </a:rPr>
              <a:t>6</a:t>
            </a:r>
            <a:r>
              <a:rPr lang="en-US" sz="3600" dirty="0">
                <a:solidFill>
                  <a:srgbClr val="0000FF"/>
                </a:solidFill>
              </a:rPr>
              <a:t>C</a:t>
            </a:r>
            <a:r>
              <a:rPr lang="en-US" sz="3600" baseline="-25000" dirty="0">
                <a:solidFill>
                  <a:srgbClr val="0000FF"/>
                </a:solidFill>
              </a:rPr>
              <a:t>l2</a:t>
            </a:r>
            <a:r>
              <a:rPr lang="en-US" sz="3600" dirty="0">
                <a:solidFill>
                  <a:srgbClr val="0000FF"/>
                </a:solidFill>
              </a:rPr>
              <a:t> </a:t>
            </a:r>
          </a:p>
        </p:txBody>
      </p:sp>
      <p:sp>
        <p:nvSpPr>
          <p:cNvPr id="5" name="TextBox 4"/>
          <p:cNvSpPr txBox="1"/>
          <p:nvPr/>
        </p:nvSpPr>
        <p:spPr>
          <a:xfrm>
            <a:off x="333375" y="5724666"/>
            <a:ext cx="8758616" cy="523220"/>
          </a:xfrm>
          <a:prstGeom prst="rect">
            <a:avLst/>
          </a:prstGeom>
          <a:noFill/>
        </p:spPr>
        <p:txBody>
          <a:bodyPr wrap="none" rtlCol="0">
            <a:spAutoFit/>
          </a:bodyPr>
          <a:lstStyle/>
          <a:p>
            <a:r>
              <a:rPr lang="en-US" sz="1400" dirty="0">
                <a:solidFill>
                  <a:srgbClr val="7030A0"/>
                </a:solidFill>
              </a:rPr>
              <a:t>Tian-</a:t>
            </a:r>
            <a:r>
              <a:rPr lang="en-US" sz="1400" dirty="0" err="1">
                <a:solidFill>
                  <a:srgbClr val="7030A0"/>
                </a:solidFill>
              </a:rPr>
              <a:t>Heng</a:t>
            </a:r>
            <a:r>
              <a:rPr lang="en-US" sz="1400" dirty="0">
                <a:solidFill>
                  <a:srgbClr val="7030A0"/>
                </a:solidFill>
              </a:rPr>
              <a:t> Han, Joel S. Helton, </a:t>
            </a:r>
            <a:r>
              <a:rPr lang="en-US" sz="1400" dirty="0" err="1">
                <a:solidFill>
                  <a:srgbClr val="7030A0"/>
                </a:solidFill>
              </a:rPr>
              <a:t>Shaoyan</a:t>
            </a:r>
            <a:r>
              <a:rPr lang="en-US" sz="1400" dirty="0">
                <a:solidFill>
                  <a:srgbClr val="7030A0"/>
                </a:solidFill>
              </a:rPr>
              <a:t> Chu, Daniel G. </a:t>
            </a:r>
            <a:r>
              <a:rPr lang="en-US" sz="1400" dirty="0" err="1">
                <a:solidFill>
                  <a:srgbClr val="7030A0"/>
                </a:solidFill>
              </a:rPr>
              <a:t>Nocera</a:t>
            </a:r>
            <a:r>
              <a:rPr lang="en-US" sz="1400" dirty="0">
                <a:solidFill>
                  <a:srgbClr val="7030A0"/>
                </a:solidFill>
              </a:rPr>
              <a:t>, Jose A. Rodriguez-Rivera, Collin Broholm, </a:t>
            </a:r>
          </a:p>
          <a:p>
            <a:r>
              <a:rPr lang="en-US" sz="1400" dirty="0">
                <a:solidFill>
                  <a:srgbClr val="7030A0"/>
                </a:solidFill>
              </a:rPr>
              <a:t>and Young S. Lee, Nature </a:t>
            </a:r>
            <a:r>
              <a:rPr lang="en-US" sz="1400" b="1" dirty="0">
                <a:solidFill>
                  <a:srgbClr val="7030A0"/>
                </a:solidFill>
              </a:rPr>
              <a:t>492</a:t>
            </a:r>
            <a:r>
              <a:rPr lang="en-US" sz="1400" dirty="0">
                <a:solidFill>
                  <a:srgbClr val="7030A0"/>
                </a:solidFill>
              </a:rPr>
              <a:t>, 406 (2012).</a:t>
            </a:r>
          </a:p>
        </p:txBody>
      </p:sp>
      <p:grpSp>
        <p:nvGrpSpPr>
          <p:cNvPr id="8" name="Group 7"/>
          <p:cNvGrpSpPr/>
          <p:nvPr/>
        </p:nvGrpSpPr>
        <p:grpSpPr>
          <a:xfrm>
            <a:off x="1644971" y="1267186"/>
            <a:ext cx="6332749" cy="4092254"/>
            <a:chOff x="1644971" y="1267186"/>
            <a:chExt cx="6332749" cy="4092254"/>
          </a:xfrm>
        </p:grpSpPr>
        <p:pic>
          <p:nvPicPr>
            <p:cNvPr id="4" name="Picture 3"/>
            <p:cNvPicPr>
              <a:picLocks noChangeAspect="1"/>
            </p:cNvPicPr>
            <p:nvPr/>
          </p:nvPicPr>
          <p:blipFill>
            <a:blip r:embed="rId3"/>
            <a:stretch>
              <a:fillRect/>
            </a:stretch>
          </p:blipFill>
          <p:spPr>
            <a:xfrm>
              <a:off x="1644971" y="1267186"/>
              <a:ext cx="6332749" cy="4092254"/>
            </a:xfrm>
            <a:prstGeom prst="rect">
              <a:avLst/>
            </a:prstGeom>
          </p:spPr>
        </p:pic>
        <p:sp>
          <p:nvSpPr>
            <p:cNvPr id="3" name="TextBox 2"/>
            <p:cNvSpPr txBox="1"/>
            <p:nvPr/>
          </p:nvSpPr>
          <p:spPr>
            <a:xfrm>
              <a:off x="2043289" y="1778000"/>
              <a:ext cx="777777" cy="338554"/>
            </a:xfrm>
            <a:prstGeom prst="rect">
              <a:avLst/>
            </a:prstGeom>
            <a:noFill/>
          </p:spPr>
          <p:txBody>
            <a:bodyPr wrap="none" rtlCol="0">
              <a:spAutoFit/>
            </a:bodyPr>
            <a:lstStyle/>
            <a:p>
              <a:r>
                <a:rPr lang="en-US" sz="1600" dirty="0">
                  <a:solidFill>
                    <a:schemeClr val="tx1"/>
                  </a:solidFill>
                </a:rPr>
                <a:t>6 meV</a:t>
              </a:r>
            </a:p>
          </p:txBody>
        </p:sp>
        <p:sp>
          <p:nvSpPr>
            <p:cNvPr id="6" name="TextBox 5"/>
            <p:cNvSpPr txBox="1"/>
            <p:nvPr/>
          </p:nvSpPr>
          <p:spPr>
            <a:xfrm>
              <a:off x="1941689" y="3048000"/>
              <a:ext cx="777777" cy="338554"/>
            </a:xfrm>
            <a:prstGeom prst="rect">
              <a:avLst/>
            </a:prstGeom>
            <a:noFill/>
          </p:spPr>
          <p:txBody>
            <a:bodyPr wrap="none" rtlCol="0">
              <a:spAutoFit/>
            </a:bodyPr>
            <a:lstStyle/>
            <a:p>
              <a:r>
                <a:rPr lang="en-US" sz="1600" dirty="0">
                  <a:solidFill>
                    <a:schemeClr val="tx1"/>
                  </a:solidFill>
                </a:rPr>
                <a:t>2 meV</a:t>
              </a:r>
            </a:p>
          </p:txBody>
        </p:sp>
        <p:sp>
          <p:nvSpPr>
            <p:cNvPr id="7" name="TextBox 6"/>
            <p:cNvSpPr txBox="1"/>
            <p:nvPr/>
          </p:nvSpPr>
          <p:spPr>
            <a:xfrm>
              <a:off x="2043289" y="4109156"/>
              <a:ext cx="949299" cy="338554"/>
            </a:xfrm>
            <a:prstGeom prst="rect">
              <a:avLst/>
            </a:prstGeom>
            <a:noFill/>
          </p:spPr>
          <p:txBody>
            <a:bodyPr wrap="none" rtlCol="0">
              <a:spAutoFit/>
            </a:bodyPr>
            <a:lstStyle/>
            <a:p>
              <a:r>
                <a:rPr lang="en-US" sz="1600" dirty="0">
                  <a:solidFill>
                    <a:schemeClr val="tx1"/>
                  </a:solidFill>
                </a:rPr>
                <a:t>3/4 meV</a:t>
              </a:r>
            </a:p>
          </p:txBody>
        </p:sp>
      </p:grpSp>
      <p:sp>
        <p:nvSpPr>
          <p:cNvPr id="9" name="TextBox 8"/>
          <p:cNvSpPr txBox="1"/>
          <p:nvPr/>
        </p:nvSpPr>
        <p:spPr>
          <a:xfrm>
            <a:off x="479777" y="2922366"/>
            <a:ext cx="1123064" cy="369332"/>
          </a:xfrm>
          <a:prstGeom prst="rect">
            <a:avLst/>
          </a:prstGeom>
          <a:noFill/>
        </p:spPr>
        <p:txBody>
          <a:bodyPr wrap="none" rtlCol="0">
            <a:spAutoFit/>
          </a:bodyPr>
          <a:lstStyle/>
          <a:p>
            <a:r>
              <a:rPr lang="en-US" dirty="0">
                <a:solidFill>
                  <a:srgbClr val="0000FF"/>
                </a:solidFill>
              </a:rPr>
              <a:t>T = 1.6 K</a:t>
            </a:r>
          </a:p>
        </p:txBody>
      </p:sp>
      <p:sp>
        <p:nvSpPr>
          <p:cNvPr id="10" name="TextBox 9"/>
          <p:cNvSpPr txBox="1"/>
          <p:nvPr/>
        </p:nvSpPr>
        <p:spPr>
          <a:xfrm>
            <a:off x="8069667" y="2116554"/>
            <a:ext cx="1074333" cy="461665"/>
          </a:xfrm>
          <a:prstGeom prst="rect">
            <a:avLst/>
          </a:prstGeom>
          <a:noFill/>
        </p:spPr>
        <p:txBody>
          <a:bodyPr wrap="none" rtlCol="0">
            <a:spAutoFit/>
          </a:bodyPr>
          <a:lstStyle/>
          <a:p>
            <a:r>
              <a:rPr lang="en-US" sz="2400" dirty="0">
                <a:solidFill>
                  <a:srgbClr val="00B050"/>
                </a:solidFill>
              </a:rPr>
              <a:t>MACS</a:t>
            </a:r>
          </a:p>
        </p:txBody>
      </p:sp>
    </p:spTree>
    <p:extLst>
      <p:ext uri="{BB962C8B-B14F-4D97-AF65-F5344CB8AC3E}">
        <p14:creationId xmlns:p14="http://schemas.microsoft.com/office/powerpoint/2010/main" val="269917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a:extLst>
              <a:ext uri="{FF2B5EF4-FFF2-40B4-BE49-F238E27FC236}">
                <a16:creationId xmlns:a16="http://schemas.microsoft.com/office/drawing/2014/main" id="{2DBC9382-3E95-69FC-3181-4A9DA9C5E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720" y="1739881"/>
            <a:ext cx="3254400" cy="18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3" name="Picture 5">
            <a:extLst>
              <a:ext uri="{FF2B5EF4-FFF2-40B4-BE49-F238E27FC236}">
                <a16:creationId xmlns:a16="http://schemas.microsoft.com/office/drawing/2014/main" id="{44EE9686-227B-6782-1613-85A82D08C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11" y="1454761"/>
            <a:ext cx="856800" cy="646560"/>
          </a:xfrm>
          <a:prstGeom prst="rect">
            <a:avLst/>
          </a:prstGeom>
          <a:noFill/>
          <a:extLst>
            <a:ext uri="{909E8E84-426E-40DD-AFC4-6F175D3DCCD1}">
              <a14:hiddenFill xmlns:a14="http://schemas.microsoft.com/office/drawing/2010/main">
                <a:solidFill>
                  <a:srgbClr val="FFFFFF"/>
                </a:solidFill>
              </a14:hiddenFill>
            </a:ext>
          </a:extLst>
        </p:spPr>
      </p:pic>
      <p:sp>
        <p:nvSpPr>
          <p:cNvPr id="432134" name="Line 6">
            <a:extLst>
              <a:ext uri="{FF2B5EF4-FFF2-40B4-BE49-F238E27FC236}">
                <a16:creationId xmlns:a16="http://schemas.microsoft.com/office/drawing/2014/main" id="{31D2F844-66E2-E0C8-BF8E-5C2A1E3D305D}"/>
              </a:ext>
            </a:extLst>
          </p:cNvPr>
          <p:cNvSpPr>
            <a:spLocks noChangeShapeType="1"/>
          </p:cNvSpPr>
          <p:nvPr/>
        </p:nvSpPr>
        <p:spPr bwMode="auto">
          <a:xfrm>
            <a:off x="1126081" y="2063881"/>
            <a:ext cx="963360" cy="1432800"/>
          </a:xfrm>
          <a:prstGeom prst="line">
            <a:avLst/>
          </a:prstGeom>
          <a:noFill/>
          <a:ln w="952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35" name="Line 7">
            <a:extLst>
              <a:ext uri="{FF2B5EF4-FFF2-40B4-BE49-F238E27FC236}">
                <a16:creationId xmlns:a16="http://schemas.microsoft.com/office/drawing/2014/main" id="{9CD71CAA-16C5-3B72-4AF5-4524C1C80AB2}"/>
              </a:ext>
            </a:extLst>
          </p:cNvPr>
          <p:cNvSpPr>
            <a:spLocks noChangeShapeType="1"/>
          </p:cNvSpPr>
          <p:nvPr/>
        </p:nvSpPr>
        <p:spPr bwMode="auto">
          <a:xfrm>
            <a:off x="1277281" y="2013481"/>
            <a:ext cx="964800" cy="1432800"/>
          </a:xfrm>
          <a:prstGeom prst="line">
            <a:avLst/>
          </a:prstGeom>
          <a:noFill/>
          <a:ln w="9525">
            <a:solidFill>
              <a:srgbClr val="FF99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36" name="Line 8">
            <a:extLst>
              <a:ext uri="{FF2B5EF4-FFF2-40B4-BE49-F238E27FC236}">
                <a16:creationId xmlns:a16="http://schemas.microsoft.com/office/drawing/2014/main" id="{DB2F6275-E407-C91A-726C-561DB77CB0A7}"/>
              </a:ext>
            </a:extLst>
          </p:cNvPr>
          <p:cNvSpPr>
            <a:spLocks noChangeShapeType="1"/>
          </p:cNvSpPr>
          <p:nvPr/>
        </p:nvSpPr>
        <p:spPr bwMode="auto">
          <a:xfrm>
            <a:off x="1429921" y="1961640"/>
            <a:ext cx="963360" cy="1434240"/>
          </a:xfrm>
          <a:prstGeom prst="line">
            <a:avLst/>
          </a:prstGeom>
          <a:noFill/>
          <a:ln w="9525">
            <a:solidFill>
              <a:srgbClr val="FF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2137" name="Picture 9">
            <a:extLst>
              <a:ext uri="{FF2B5EF4-FFF2-40B4-BE49-F238E27FC236}">
                <a16:creationId xmlns:a16="http://schemas.microsoft.com/office/drawing/2014/main" id="{52C89014-ED7D-C057-5FC8-85C153D83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441" y="3488041"/>
            <a:ext cx="1104480" cy="828000"/>
          </a:xfrm>
          <a:prstGeom prst="rect">
            <a:avLst/>
          </a:prstGeom>
          <a:noFill/>
          <a:extLst>
            <a:ext uri="{909E8E84-426E-40DD-AFC4-6F175D3DCCD1}">
              <a14:hiddenFill xmlns:a14="http://schemas.microsoft.com/office/drawing/2010/main">
                <a:solidFill>
                  <a:srgbClr val="FFFFFF"/>
                </a:solidFill>
              </a14:hiddenFill>
            </a:ext>
          </a:extLst>
        </p:spPr>
      </p:pic>
      <p:sp>
        <p:nvSpPr>
          <p:cNvPr id="432138" name="Line 10">
            <a:extLst>
              <a:ext uri="{FF2B5EF4-FFF2-40B4-BE49-F238E27FC236}">
                <a16:creationId xmlns:a16="http://schemas.microsoft.com/office/drawing/2014/main" id="{1B5ED383-E39A-975B-95D4-152309C4DAED}"/>
              </a:ext>
            </a:extLst>
          </p:cNvPr>
          <p:cNvSpPr>
            <a:spLocks noChangeShapeType="1"/>
          </p:cNvSpPr>
          <p:nvPr/>
        </p:nvSpPr>
        <p:spPr bwMode="auto">
          <a:xfrm flipV="1">
            <a:off x="2701441" y="2732041"/>
            <a:ext cx="2769120" cy="840960"/>
          </a:xfrm>
          <a:prstGeom prst="line">
            <a:avLst/>
          </a:prstGeom>
          <a:noFill/>
          <a:ln w="9525">
            <a:solidFill>
              <a:srgbClr val="FF99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39" name="Line 11">
            <a:extLst>
              <a:ext uri="{FF2B5EF4-FFF2-40B4-BE49-F238E27FC236}">
                <a16:creationId xmlns:a16="http://schemas.microsoft.com/office/drawing/2014/main" id="{A6B16D8C-BA5C-F591-7A5D-F0C4CB85AE19}"/>
              </a:ext>
            </a:extLst>
          </p:cNvPr>
          <p:cNvSpPr>
            <a:spLocks noChangeShapeType="1"/>
          </p:cNvSpPr>
          <p:nvPr/>
        </p:nvSpPr>
        <p:spPr bwMode="auto">
          <a:xfrm flipV="1">
            <a:off x="2803681" y="2884681"/>
            <a:ext cx="2769120" cy="840960"/>
          </a:xfrm>
          <a:prstGeom prst="line">
            <a:avLst/>
          </a:prstGeom>
          <a:noFill/>
          <a:ln w="9525">
            <a:solidFill>
              <a:srgbClr val="FF99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40" name="Line 12">
            <a:extLst>
              <a:ext uri="{FF2B5EF4-FFF2-40B4-BE49-F238E27FC236}">
                <a16:creationId xmlns:a16="http://schemas.microsoft.com/office/drawing/2014/main" id="{59954A98-0A56-8ABA-76B4-AC96A819B9FA}"/>
              </a:ext>
            </a:extLst>
          </p:cNvPr>
          <p:cNvSpPr>
            <a:spLocks noChangeShapeType="1"/>
          </p:cNvSpPr>
          <p:nvPr/>
        </p:nvSpPr>
        <p:spPr bwMode="auto">
          <a:xfrm flipV="1">
            <a:off x="2904481" y="3037321"/>
            <a:ext cx="2769120" cy="840960"/>
          </a:xfrm>
          <a:prstGeom prst="line">
            <a:avLst/>
          </a:prstGeom>
          <a:noFill/>
          <a:ln w="9525">
            <a:solidFill>
              <a:srgbClr val="FF99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41" name="Text Box 13">
            <a:extLst>
              <a:ext uri="{FF2B5EF4-FFF2-40B4-BE49-F238E27FC236}">
                <a16:creationId xmlns:a16="http://schemas.microsoft.com/office/drawing/2014/main" id="{DB640BEF-39A5-0FB7-A95C-12578B798159}"/>
              </a:ext>
            </a:extLst>
          </p:cNvPr>
          <p:cNvSpPr txBox="1">
            <a:spLocks noChangeArrowheads="1"/>
          </p:cNvSpPr>
          <p:nvPr/>
        </p:nvSpPr>
        <p:spPr bwMode="auto">
          <a:xfrm>
            <a:off x="3189601" y="664201"/>
            <a:ext cx="2061761" cy="371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How do we “see”?</a:t>
            </a:r>
          </a:p>
        </p:txBody>
      </p:sp>
      <p:sp>
        <p:nvSpPr>
          <p:cNvPr id="432142" name="Text Box 14">
            <a:extLst>
              <a:ext uri="{FF2B5EF4-FFF2-40B4-BE49-F238E27FC236}">
                <a16:creationId xmlns:a16="http://schemas.microsoft.com/office/drawing/2014/main" id="{EF935D80-9EE8-15A9-1BB1-0B55B3FA7179}"/>
              </a:ext>
            </a:extLst>
          </p:cNvPr>
          <p:cNvSpPr txBox="1">
            <a:spLocks noChangeArrowheads="1"/>
          </p:cNvSpPr>
          <p:nvPr/>
        </p:nvSpPr>
        <p:spPr bwMode="auto">
          <a:xfrm>
            <a:off x="698402" y="4596841"/>
            <a:ext cx="4875608"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We see something when light </a:t>
            </a:r>
            <a:r>
              <a:rPr lang="en-US" altLang="en-US" sz="1814" u="sng">
                <a:latin typeface="Arial" panose="020B0604020202020204" pitchFamily="34" charset="0"/>
              </a:rPr>
              <a:t>scatters</a:t>
            </a:r>
            <a:r>
              <a:rPr lang="en-US" altLang="en-US" sz="1814">
                <a:latin typeface="Arial" panose="020B0604020202020204" pitchFamily="34" charset="0"/>
              </a:rPr>
              <a:t> from it.</a:t>
            </a:r>
          </a:p>
        </p:txBody>
      </p:sp>
      <p:sp>
        <p:nvSpPr>
          <p:cNvPr id="432143" name="Text Box 15">
            <a:extLst>
              <a:ext uri="{FF2B5EF4-FFF2-40B4-BE49-F238E27FC236}">
                <a16:creationId xmlns:a16="http://schemas.microsoft.com/office/drawing/2014/main" id="{8DBB5505-B67D-5BA9-07BE-FB33FD8679DB}"/>
              </a:ext>
            </a:extLst>
          </p:cNvPr>
          <p:cNvSpPr txBox="1">
            <a:spLocks noChangeArrowheads="1"/>
          </p:cNvSpPr>
          <p:nvPr/>
        </p:nvSpPr>
        <p:spPr bwMode="auto">
          <a:xfrm>
            <a:off x="701281" y="5226121"/>
            <a:ext cx="4820528"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Light is composed of electromagnetic </a:t>
            </a:r>
            <a:r>
              <a:rPr lang="en-US" altLang="en-US" sz="1814" u="sng">
                <a:latin typeface="Arial" panose="020B0604020202020204" pitchFamily="34" charset="0"/>
              </a:rPr>
              <a:t>waves</a:t>
            </a:r>
            <a:r>
              <a:rPr lang="en-US" altLang="en-US" sz="1814">
                <a:latin typeface="Arial" panose="020B0604020202020204" pitchFamily="34" charset="0"/>
              </a:rPr>
              <a:t>.</a:t>
            </a:r>
          </a:p>
        </p:txBody>
      </p:sp>
      <p:sp>
        <p:nvSpPr>
          <p:cNvPr id="432144" name="Text Box 16">
            <a:extLst>
              <a:ext uri="{FF2B5EF4-FFF2-40B4-BE49-F238E27FC236}">
                <a16:creationId xmlns:a16="http://schemas.microsoft.com/office/drawing/2014/main" id="{DB4EBDA0-B571-5963-367C-7A6D5BB67EA7}"/>
              </a:ext>
            </a:extLst>
          </p:cNvPr>
          <p:cNvSpPr txBox="1">
            <a:spLocks noChangeArrowheads="1"/>
          </p:cNvSpPr>
          <p:nvPr/>
        </p:nvSpPr>
        <p:spPr bwMode="auto">
          <a:xfrm>
            <a:off x="701281" y="5917321"/>
            <a:ext cx="8089052"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However, the details of what we see are ultimately </a:t>
            </a:r>
            <a:r>
              <a:rPr lang="en-US" altLang="en-US" sz="1814" u="sng">
                <a:latin typeface="Arial" panose="020B0604020202020204" pitchFamily="34" charset="0"/>
              </a:rPr>
              <a:t>limited by the wavelength</a:t>
            </a:r>
            <a:r>
              <a:rPr lang="en-US" altLang="en-US" sz="1814">
                <a:latin typeface="Arial" panose="020B0604020202020204" pitchFamily="34" charset="0"/>
              </a:rPr>
              <a:t>.</a:t>
            </a:r>
          </a:p>
        </p:txBody>
      </p:sp>
      <p:sp>
        <p:nvSpPr>
          <p:cNvPr id="432145" name="AutoShape 17">
            <a:extLst>
              <a:ext uri="{FF2B5EF4-FFF2-40B4-BE49-F238E27FC236}">
                <a16:creationId xmlns:a16="http://schemas.microsoft.com/office/drawing/2014/main" id="{1795A987-855D-037E-F24C-8D63948505BD}"/>
              </a:ext>
            </a:extLst>
          </p:cNvPr>
          <p:cNvSpPr>
            <a:spLocks noChangeAspect="1" noChangeArrowheads="1"/>
          </p:cNvSpPr>
          <p:nvPr/>
        </p:nvSpPr>
        <p:spPr bwMode="auto">
          <a:xfrm>
            <a:off x="5663521" y="4598281"/>
            <a:ext cx="732960" cy="365760"/>
          </a:xfrm>
          <a:prstGeom prst="rightArrow">
            <a:avLst>
              <a:gd name="adj1" fmla="val 50000"/>
              <a:gd name="adj2" fmla="val 50098"/>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6" name="Text Box 18">
            <a:extLst>
              <a:ext uri="{FF2B5EF4-FFF2-40B4-BE49-F238E27FC236}">
                <a16:creationId xmlns:a16="http://schemas.microsoft.com/office/drawing/2014/main" id="{EBB7ECDE-E21C-B1A2-EE1F-DC5939C7AE59}"/>
              </a:ext>
            </a:extLst>
          </p:cNvPr>
          <p:cNvSpPr txBox="1">
            <a:spLocks noChangeArrowheads="1"/>
          </p:cNvSpPr>
          <p:nvPr/>
        </p:nvSpPr>
        <p:spPr bwMode="auto">
          <a:xfrm>
            <a:off x="6550561" y="4461480"/>
            <a:ext cx="2427840" cy="65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Thus scattering conveys </a:t>
            </a:r>
            <a:r>
              <a:rPr lang="en-US" altLang="en-US" sz="1814" u="sng">
                <a:latin typeface="Arial" panose="020B0604020202020204" pitchFamily="34" charset="0"/>
              </a:rPr>
              <a:t>information</a:t>
            </a:r>
            <a:r>
              <a:rPr lang="en-US" altLang="en-US" sz="1814">
                <a:latin typeface="Arial" panose="020B0604020202020204" pitchFamily="34" charset="0"/>
              </a:rPr>
              <a:t>!</a:t>
            </a:r>
          </a:p>
        </p:txBody>
      </p:sp>
      <p:sp>
        <p:nvSpPr>
          <p:cNvPr id="432147" name="AutoShape 19">
            <a:extLst>
              <a:ext uri="{FF2B5EF4-FFF2-40B4-BE49-F238E27FC236}">
                <a16:creationId xmlns:a16="http://schemas.microsoft.com/office/drawing/2014/main" id="{18CAF8A8-2650-948B-8F87-4F78E7AFEF4E}"/>
              </a:ext>
            </a:extLst>
          </p:cNvPr>
          <p:cNvSpPr>
            <a:spLocks noChangeAspect="1" noChangeArrowheads="1"/>
          </p:cNvSpPr>
          <p:nvPr/>
        </p:nvSpPr>
        <p:spPr bwMode="auto">
          <a:xfrm>
            <a:off x="5608801" y="5226121"/>
            <a:ext cx="732960" cy="365760"/>
          </a:xfrm>
          <a:prstGeom prst="rightArrow">
            <a:avLst>
              <a:gd name="adj1" fmla="val 50000"/>
              <a:gd name="adj2" fmla="val 50098"/>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8" name="Text Box 20">
            <a:extLst>
              <a:ext uri="{FF2B5EF4-FFF2-40B4-BE49-F238E27FC236}">
                <a16:creationId xmlns:a16="http://schemas.microsoft.com/office/drawing/2014/main" id="{572514FF-3FDB-7629-4C5B-38B7AEEE7B7F}"/>
              </a:ext>
            </a:extLst>
          </p:cNvPr>
          <p:cNvSpPr txBox="1">
            <a:spLocks noChangeArrowheads="1"/>
          </p:cNvSpPr>
          <p:nvPr/>
        </p:nvSpPr>
        <p:spPr bwMode="auto">
          <a:xfrm>
            <a:off x="6576481" y="5226121"/>
            <a:ext cx="2274960"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b="1">
                <a:latin typeface="Symbol" panose="05050102010706020507" pitchFamily="18" charset="2"/>
              </a:rPr>
              <a:t>l</a:t>
            </a:r>
            <a:r>
              <a:rPr lang="en-US" altLang="en-US" sz="1814">
                <a:latin typeface="Arial" panose="020B0604020202020204" pitchFamily="34" charset="0"/>
              </a:rPr>
              <a:t> ~ 4000 A – 7000 A</a:t>
            </a:r>
          </a:p>
        </p:txBody>
      </p:sp>
      <p:sp>
        <p:nvSpPr>
          <p:cNvPr id="432149" name="Oval 21">
            <a:extLst>
              <a:ext uri="{FF2B5EF4-FFF2-40B4-BE49-F238E27FC236}">
                <a16:creationId xmlns:a16="http://schemas.microsoft.com/office/drawing/2014/main" id="{8F308C6B-84F8-CD97-C58C-BB82D9F70806}"/>
              </a:ext>
            </a:extLst>
          </p:cNvPr>
          <p:cNvSpPr>
            <a:spLocks noChangeAspect="1" noChangeArrowheads="1"/>
          </p:cNvSpPr>
          <p:nvPr/>
        </p:nvSpPr>
        <p:spPr bwMode="auto">
          <a:xfrm>
            <a:off x="424801" y="4742281"/>
            <a:ext cx="182880" cy="18288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0" name="Oval 22">
            <a:extLst>
              <a:ext uri="{FF2B5EF4-FFF2-40B4-BE49-F238E27FC236}">
                <a16:creationId xmlns:a16="http://schemas.microsoft.com/office/drawing/2014/main" id="{8482D687-F316-DE6D-18D7-325E0E5E467B}"/>
              </a:ext>
            </a:extLst>
          </p:cNvPr>
          <p:cNvSpPr>
            <a:spLocks noChangeAspect="1" noChangeArrowheads="1"/>
          </p:cNvSpPr>
          <p:nvPr/>
        </p:nvSpPr>
        <p:spPr bwMode="auto">
          <a:xfrm>
            <a:off x="424801" y="5364361"/>
            <a:ext cx="182880" cy="18288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1" name="Oval 23">
            <a:extLst>
              <a:ext uri="{FF2B5EF4-FFF2-40B4-BE49-F238E27FC236}">
                <a16:creationId xmlns:a16="http://schemas.microsoft.com/office/drawing/2014/main" id="{4089AA7B-FEA4-19DE-FAFD-2A142916E095}"/>
              </a:ext>
            </a:extLst>
          </p:cNvPr>
          <p:cNvSpPr>
            <a:spLocks noChangeAspect="1" noChangeArrowheads="1"/>
          </p:cNvSpPr>
          <p:nvPr/>
        </p:nvSpPr>
        <p:spPr bwMode="auto">
          <a:xfrm>
            <a:off x="424801" y="5986441"/>
            <a:ext cx="182880" cy="18288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2" name="Line 24">
            <a:extLst>
              <a:ext uri="{FF2B5EF4-FFF2-40B4-BE49-F238E27FC236}">
                <a16:creationId xmlns:a16="http://schemas.microsoft.com/office/drawing/2014/main" id="{5EA3EF85-40F3-DBF8-D389-1DE574F0A9C3}"/>
              </a:ext>
            </a:extLst>
          </p:cNvPr>
          <p:cNvSpPr>
            <a:spLocks noChangeShapeType="1"/>
          </p:cNvSpPr>
          <p:nvPr/>
        </p:nvSpPr>
        <p:spPr bwMode="auto">
          <a:xfrm>
            <a:off x="960481" y="2101321"/>
            <a:ext cx="963360" cy="1434240"/>
          </a:xfrm>
          <a:prstGeom prst="line">
            <a:avLst/>
          </a:prstGeom>
          <a:noFill/>
          <a:ln w="9525">
            <a:solidFill>
              <a:srgbClr val="00FF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153" name="Line 25">
            <a:extLst>
              <a:ext uri="{FF2B5EF4-FFF2-40B4-BE49-F238E27FC236}">
                <a16:creationId xmlns:a16="http://schemas.microsoft.com/office/drawing/2014/main" id="{8269C85E-B2D9-73E3-58B2-24963424681A}"/>
              </a:ext>
            </a:extLst>
          </p:cNvPr>
          <p:cNvSpPr>
            <a:spLocks noChangeShapeType="1"/>
          </p:cNvSpPr>
          <p:nvPr/>
        </p:nvSpPr>
        <p:spPr bwMode="auto">
          <a:xfrm>
            <a:off x="807841" y="2153161"/>
            <a:ext cx="963360" cy="1432800"/>
          </a:xfrm>
          <a:prstGeom prst="line">
            <a:avLst/>
          </a:prstGeom>
          <a:noFill/>
          <a:ln w="9525">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32141"/>
                                        </p:tgtEl>
                                        <p:attrNameLst>
                                          <p:attrName>style.visibility</p:attrName>
                                        </p:attrNameLst>
                                      </p:cBhvr>
                                      <p:to>
                                        <p:strVal val="visible"/>
                                      </p:to>
                                    </p:set>
                                    <p:anim calcmode="lin" valueType="num">
                                      <p:cBhvr additive="base">
                                        <p:cTn id="7" dur="500" fill="hold"/>
                                        <p:tgtEl>
                                          <p:spTgt spid="432141"/>
                                        </p:tgtEl>
                                        <p:attrNameLst>
                                          <p:attrName>ppt_x</p:attrName>
                                        </p:attrNameLst>
                                      </p:cBhvr>
                                      <p:tavLst>
                                        <p:tav tm="0">
                                          <p:val>
                                            <p:strVal val="#ppt_x"/>
                                          </p:val>
                                        </p:tav>
                                        <p:tav tm="100000">
                                          <p:val>
                                            <p:strVal val="#ppt_x"/>
                                          </p:val>
                                        </p:tav>
                                      </p:tavLst>
                                    </p:anim>
                                    <p:anim calcmode="lin" valueType="num">
                                      <p:cBhvr additive="base">
                                        <p:cTn id="8" dur="500" fill="hold"/>
                                        <p:tgtEl>
                                          <p:spTgt spid="4321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32130"/>
                                        </p:tgtEl>
                                        <p:attrNameLst>
                                          <p:attrName>style.visibility</p:attrName>
                                        </p:attrNameLst>
                                      </p:cBhvr>
                                      <p:to>
                                        <p:strVal val="visible"/>
                                      </p:to>
                                    </p:set>
                                    <p:animEffect transition="in" filter="fade">
                                      <p:cBhvr>
                                        <p:cTn id="13" dur="1000"/>
                                        <p:tgtEl>
                                          <p:spTgt spid="4321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32133"/>
                                        </p:tgtEl>
                                        <p:attrNameLst>
                                          <p:attrName>style.visibility</p:attrName>
                                        </p:attrNameLst>
                                      </p:cBhvr>
                                      <p:to>
                                        <p:strVal val="visible"/>
                                      </p:to>
                                    </p:set>
                                    <p:animEffect transition="in" filter="fade">
                                      <p:cBhvr>
                                        <p:cTn id="18" dur="500"/>
                                        <p:tgtEl>
                                          <p:spTgt spid="432133"/>
                                        </p:tgtEl>
                                      </p:cBhvr>
                                    </p:animEffect>
                                  </p:childTnLst>
                                </p:cTn>
                              </p:par>
                              <p:par>
                                <p:cTn id="19" presetID="10" presetClass="entr" presetSubtype="0" fill="hold" nodeType="withEffect">
                                  <p:stCondLst>
                                    <p:cond delay="0"/>
                                  </p:stCondLst>
                                  <p:childTnLst>
                                    <p:set>
                                      <p:cBhvr>
                                        <p:cTn id="20" dur="1" fill="hold">
                                          <p:stCondLst>
                                            <p:cond delay="0"/>
                                          </p:stCondLst>
                                        </p:cTn>
                                        <p:tgtEl>
                                          <p:spTgt spid="432137"/>
                                        </p:tgtEl>
                                        <p:attrNameLst>
                                          <p:attrName>style.visibility</p:attrName>
                                        </p:attrNameLst>
                                      </p:cBhvr>
                                      <p:to>
                                        <p:strVal val="visible"/>
                                      </p:to>
                                    </p:set>
                                    <p:animEffect transition="in" filter="fade">
                                      <p:cBhvr>
                                        <p:cTn id="21" dur="500"/>
                                        <p:tgtEl>
                                          <p:spTgt spid="432137"/>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32134"/>
                                        </p:tgtEl>
                                        <p:attrNameLst>
                                          <p:attrName>style.visibility</p:attrName>
                                        </p:attrNameLst>
                                      </p:cBhvr>
                                      <p:to>
                                        <p:strVal val="visible"/>
                                      </p:to>
                                    </p:set>
                                    <p:animEffect transition="in" filter="wipe(left)">
                                      <p:cBhvr>
                                        <p:cTn id="25" dur="500"/>
                                        <p:tgtEl>
                                          <p:spTgt spid="432134"/>
                                        </p:tgtEl>
                                      </p:cBhvr>
                                    </p:animEffect>
                                  </p:childTnLst>
                                </p:cTn>
                              </p:par>
                              <p:par>
                                <p:cTn id="26" presetID="22" presetClass="entr" presetSubtype="8" fill="hold" nodeType="withEffect">
                                  <p:stCondLst>
                                    <p:cond delay="0"/>
                                  </p:stCondLst>
                                  <p:childTnLst>
                                    <p:set>
                                      <p:cBhvr>
                                        <p:cTn id="27" dur="1" fill="hold">
                                          <p:stCondLst>
                                            <p:cond delay="0"/>
                                          </p:stCondLst>
                                        </p:cTn>
                                        <p:tgtEl>
                                          <p:spTgt spid="432135"/>
                                        </p:tgtEl>
                                        <p:attrNameLst>
                                          <p:attrName>style.visibility</p:attrName>
                                        </p:attrNameLst>
                                      </p:cBhvr>
                                      <p:to>
                                        <p:strVal val="visible"/>
                                      </p:to>
                                    </p:set>
                                    <p:animEffect transition="in" filter="wipe(left)">
                                      <p:cBhvr>
                                        <p:cTn id="28" dur="500"/>
                                        <p:tgtEl>
                                          <p:spTgt spid="432135"/>
                                        </p:tgtEl>
                                      </p:cBhvr>
                                    </p:animEffect>
                                  </p:childTnLst>
                                </p:cTn>
                              </p:par>
                              <p:par>
                                <p:cTn id="29" presetID="22" presetClass="entr" presetSubtype="8" fill="hold" nodeType="withEffect">
                                  <p:stCondLst>
                                    <p:cond delay="0"/>
                                  </p:stCondLst>
                                  <p:childTnLst>
                                    <p:set>
                                      <p:cBhvr>
                                        <p:cTn id="30" dur="1" fill="hold">
                                          <p:stCondLst>
                                            <p:cond delay="0"/>
                                          </p:stCondLst>
                                        </p:cTn>
                                        <p:tgtEl>
                                          <p:spTgt spid="432136"/>
                                        </p:tgtEl>
                                        <p:attrNameLst>
                                          <p:attrName>style.visibility</p:attrName>
                                        </p:attrNameLst>
                                      </p:cBhvr>
                                      <p:to>
                                        <p:strVal val="visible"/>
                                      </p:to>
                                    </p:set>
                                    <p:animEffect transition="in" filter="wipe(left)">
                                      <p:cBhvr>
                                        <p:cTn id="31" dur="500"/>
                                        <p:tgtEl>
                                          <p:spTgt spid="432136"/>
                                        </p:tgtEl>
                                      </p:cBhvr>
                                    </p:animEffect>
                                  </p:childTnLst>
                                </p:cTn>
                              </p:par>
                              <p:par>
                                <p:cTn id="32" presetID="22" presetClass="entr" presetSubtype="8" fill="hold" nodeType="withEffect">
                                  <p:stCondLst>
                                    <p:cond delay="0"/>
                                  </p:stCondLst>
                                  <p:childTnLst>
                                    <p:set>
                                      <p:cBhvr>
                                        <p:cTn id="33" dur="1" fill="hold">
                                          <p:stCondLst>
                                            <p:cond delay="0"/>
                                          </p:stCondLst>
                                        </p:cTn>
                                        <p:tgtEl>
                                          <p:spTgt spid="432152"/>
                                        </p:tgtEl>
                                        <p:attrNameLst>
                                          <p:attrName>style.visibility</p:attrName>
                                        </p:attrNameLst>
                                      </p:cBhvr>
                                      <p:to>
                                        <p:strVal val="visible"/>
                                      </p:to>
                                    </p:set>
                                    <p:animEffect transition="in" filter="wipe(left)">
                                      <p:cBhvr>
                                        <p:cTn id="34" dur="500"/>
                                        <p:tgtEl>
                                          <p:spTgt spid="432152"/>
                                        </p:tgtEl>
                                      </p:cBhvr>
                                    </p:animEffect>
                                  </p:childTnLst>
                                </p:cTn>
                              </p:par>
                              <p:par>
                                <p:cTn id="35" presetID="22" presetClass="entr" presetSubtype="8" fill="hold" nodeType="withEffect">
                                  <p:stCondLst>
                                    <p:cond delay="0"/>
                                  </p:stCondLst>
                                  <p:childTnLst>
                                    <p:set>
                                      <p:cBhvr>
                                        <p:cTn id="36" dur="1" fill="hold">
                                          <p:stCondLst>
                                            <p:cond delay="0"/>
                                          </p:stCondLst>
                                        </p:cTn>
                                        <p:tgtEl>
                                          <p:spTgt spid="432153"/>
                                        </p:tgtEl>
                                        <p:attrNameLst>
                                          <p:attrName>style.visibility</p:attrName>
                                        </p:attrNameLst>
                                      </p:cBhvr>
                                      <p:to>
                                        <p:strVal val="visible"/>
                                      </p:to>
                                    </p:set>
                                    <p:animEffect transition="in" filter="wipe(left)">
                                      <p:cBhvr>
                                        <p:cTn id="37" dur="500"/>
                                        <p:tgtEl>
                                          <p:spTgt spid="432153"/>
                                        </p:tgtEl>
                                      </p:cBhvr>
                                    </p:animEffect>
                                  </p:childTnLst>
                                </p:cTn>
                              </p:par>
                            </p:childTnLst>
                          </p:cTn>
                        </p:par>
                        <p:par>
                          <p:cTn id="38" fill="hold" nodeType="afterGroup">
                            <p:stCondLst>
                              <p:cond delay="1000"/>
                            </p:stCondLst>
                            <p:childTnLst>
                              <p:par>
                                <p:cTn id="39" presetID="22" presetClass="entr" presetSubtype="8" fill="hold" nodeType="afterEffect">
                                  <p:stCondLst>
                                    <p:cond delay="0"/>
                                  </p:stCondLst>
                                  <p:childTnLst>
                                    <p:set>
                                      <p:cBhvr>
                                        <p:cTn id="40" dur="1" fill="hold">
                                          <p:stCondLst>
                                            <p:cond delay="0"/>
                                          </p:stCondLst>
                                        </p:cTn>
                                        <p:tgtEl>
                                          <p:spTgt spid="432140"/>
                                        </p:tgtEl>
                                        <p:attrNameLst>
                                          <p:attrName>style.visibility</p:attrName>
                                        </p:attrNameLst>
                                      </p:cBhvr>
                                      <p:to>
                                        <p:strVal val="visible"/>
                                      </p:to>
                                    </p:set>
                                    <p:animEffect transition="in" filter="wipe(left)">
                                      <p:cBhvr>
                                        <p:cTn id="41" dur="500"/>
                                        <p:tgtEl>
                                          <p:spTgt spid="432140"/>
                                        </p:tgtEl>
                                      </p:cBhvr>
                                    </p:animEffect>
                                  </p:childTnLst>
                                </p:cTn>
                              </p:par>
                              <p:par>
                                <p:cTn id="42" presetID="22" presetClass="entr" presetSubtype="8" fill="hold" nodeType="withEffect">
                                  <p:stCondLst>
                                    <p:cond delay="0"/>
                                  </p:stCondLst>
                                  <p:childTnLst>
                                    <p:set>
                                      <p:cBhvr>
                                        <p:cTn id="43" dur="1" fill="hold">
                                          <p:stCondLst>
                                            <p:cond delay="0"/>
                                          </p:stCondLst>
                                        </p:cTn>
                                        <p:tgtEl>
                                          <p:spTgt spid="432139"/>
                                        </p:tgtEl>
                                        <p:attrNameLst>
                                          <p:attrName>style.visibility</p:attrName>
                                        </p:attrNameLst>
                                      </p:cBhvr>
                                      <p:to>
                                        <p:strVal val="visible"/>
                                      </p:to>
                                    </p:set>
                                    <p:animEffect transition="in" filter="wipe(left)">
                                      <p:cBhvr>
                                        <p:cTn id="44" dur="500"/>
                                        <p:tgtEl>
                                          <p:spTgt spid="432139"/>
                                        </p:tgtEl>
                                      </p:cBhvr>
                                    </p:animEffect>
                                  </p:childTnLst>
                                </p:cTn>
                              </p:par>
                              <p:par>
                                <p:cTn id="45" presetID="22" presetClass="entr" presetSubtype="8" fill="hold" nodeType="withEffect">
                                  <p:stCondLst>
                                    <p:cond delay="0"/>
                                  </p:stCondLst>
                                  <p:childTnLst>
                                    <p:set>
                                      <p:cBhvr>
                                        <p:cTn id="46" dur="1" fill="hold">
                                          <p:stCondLst>
                                            <p:cond delay="0"/>
                                          </p:stCondLst>
                                        </p:cTn>
                                        <p:tgtEl>
                                          <p:spTgt spid="432138"/>
                                        </p:tgtEl>
                                        <p:attrNameLst>
                                          <p:attrName>style.visibility</p:attrName>
                                        </p:attrNameLst>
                                      </p:cBhvr>
                                      <p:to>
                                        <p:strVal val="visible"/>
                                      </p:to>
                                    </p:set>
                                    <p:animEffect transition="in" filter="wipe(left)">
                                      <p:cBhvr>
                                        <p:cTn id="47" dur="500"/>
                                        <p:tgtEl>
                                          <p:spTgt spid="43213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32149"/>
                                        </p:tgtEl>
                                        <p:attrNameLst>
                                          <p:attrName>style.visibility</p:attrName>
                                        </p:attrNameLst>
                                      </p:cBhvr>
                                      <p:to>
                                        <p:strVal val="visible"/>
                                      </p:to>
                                    </p:set>
                                    <p:animEffect transition="in" filter="fade">
                                      <p:cBhvr>
                                        <p:cTn id="52" dur="500"/>
                                        <p:tgtEl>
                                          <p:spTgt spid="432149"/>
                                        </p:tgtEl>
                                      </p:cBhvr>
                                    </p:animEffect>
                                  </p:childTnLst>
                                </p:cTn>
                              </p:par>
                              <p:par>
                                <p:cTn id="53" presetID="22" presetClass="entr" presetSubtype="8" fill="hold" nodeType="withEffect">
                                  <p:stCondLst>
                                    <p:cond delay="0"/>
                                  </p:stCondLst>
                                  <p:childTnLst>
                                    <p:set>
                                      <p:cBhvr>
                                        <p:cTn id="54" dur="1" fill="hold">
                                          <p:stCondLst>
                                            <p:cond delay="0"/>
                                          </p:stCondLst>
                                        </p:cTn>
                                        <p:tgtEl>
                                          <p:spTgt spid="432142"/>
                                        </p:tgtEl>
                                        <p:attrNameLst>
                                          <p:attrName>style.visibility</p:attrName>
                                        </p:attrNameLst>
                                      </p:cBhvr>
                                      <p:to>
                                        <p:strVal val="visible"/>
                                      </p:to>
                                    </p:set>
                                    <p:animEffect transition="in" filter="wipe(left)">
                                      <p:cBhvr>
                                        <p:cTn id="55" dur="500"/>
                                        <p:tgtEl>
                                          <p:spTgt spid="432142"/>
                                        </p:tgtEl>
                                      </p:cBhvr>
                                    </p:animEffec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432145"/>
                                        </p:tgtEl>
                                        <p:attrNameLst>
                                          <p:attrName>style.visibility</p:attrName>
                                        </p:attrNameLst>
                                      </p:cBhvr>
                                      <p:to>
                                        <p:strVal val="visible"/>
                                      </p:to>
                                    </p:set>
                                    <p:animEffect transition="in" filter="wipe(left)">
                                      <p:cBhvr>
                                        <p:cTn id="59" dur="500"/>
                                        <p:tgtEl>
                                          <p:spTgt spid="432145"/>
                                        </p:tgtEl>
                                      </p:cBhvr>
                                    </p:animEffect>
                                  </p:childTnLst>
                                </p:cTn>
                              </p:par>
                            </p:childTnLst>
                          </p:cTn>
                        </p:par>
                        <p:par>
                          <p:cTn id="60" fill="hold" nodeType="afterGroup">
                            <p:stCondLst>
                              <p:cond delay="1000"/>
                            </p:stCondLst>
                            <p:childTnLst>
                              <p:par>
                                <p:cTn id="61" presetID="2" presetClass="entr" presetSubtype="2" fill="hold" nodeType="afterEffect">
                                  <p:stCondLst>
                                    <p:cond delay="0"/>
                                  </p:stCondLst>
                                  <p:childTnLst>
                                    <p:set>
                                      <p:cBhvr>
                                        <p:cTn id="62" dur="1" fill="hold">
                                          <p:stCondLst>
                                            <p:cond delay="0"/>
                                          </p:stCondLst>
                                        </p:cTn>
                                        <p:tgtEl>
                                          <p:spTgt spid="432146"/>
                                        </p:tgtEl>
                                        <p:attrNameLst>
                                          <p:attrName>style.visibility</p:attrName>
                                        </p:attrNameLst>
                                      </p:cBhvr>
                                      <p:to>
                                        <p:strVal val="visible"/>
                                      </p:to>
                                    </p:set>
                                    <p:anim calcmode="lin" valueType="num">
                                      <p:cBhvr additive="base">
                                        <p:cTn id="63" dur="500" fill="hold"/>
                                        <p:tgtEl>
                                          <p:spTgt spid="432146"/>
                                        </p:tgtEl>
                                        <p:attrNameLst>
                                          <p:attrName>ppt_x</p:attrName>
                                        </p:attrNameLst>
                                      </p:cBhvr>
                                      <p:tavLst>
                                        <p:tav tm="0">
                                          <p:val>
                                            <p:strVal val="1+#ppt_w/2"/>
                                          </p:val>
                                        </p:tav>
                                        <p:tav tm="100000">
                                          <p:val>
                                            <p:strVal val="#ppt_x"/>
                                          </p:val>
                                        </p:tav>
                                      </p:tavLst>
                                    </p:anim>
                                    <p:anim calcmode="lin" valueType="num">
                                      <p:cBhvr additive="base">
                                        <p:cTn id="64" dur="500" fill="hold"/>
                                        <p:tgtEl>
                                          <p:spTgt spid="432146"/>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432150"/>
                                        </p:tgtEl>
                                        <p:attrNameLst>
                                          <p:attrName>style.visibility</p:attrName>
                                        </p:attrNameLst>
                                      </p:cBhvr>
                                      <p:to>
                                        <p:strVal val="visible"/>
                                      </p:to>
                                    </p:set>
                                    <p:animEffect transition="in" filter="fade">
                                      <p:cBhvr>
                                        <p:cTn id="69" dur="500"/>
                                        <p:tgtEl>
                                          <p:spTgt spid="432150"/>
                                        </p:tgtEl>
                                      </p:cBhvr>
                                    </p:animEffect>
                                  </p:childTnLst>
                                </p:cTn>
                              </p:par>
                              <p:par>
                                <p:cTn id="70" presetID="22" presetClass="entr" presetSubtype="8" fill="hold" nodeType="withEffect">
                                  <p:stCondLst>
                                    <p:cond delay="0"/>
                                  </p:stCondLst>
                                  <p:childTnLst>
                                    <p:set>
                                      <p:cBhvr>
                                        <p:cTn id="71" dur="1" fill="hold">
                                          <p:stCondLst>
                                            <p:cond delay="0"/>
                                          </p:stCondLst>
                                        </p:cTn>
                                        <p:tgtEl>
                                          <p:spTgt spid="432143"/>
                                        </p:tgtEl>
                                        <p:attrNameLst>
                                          <p:attrName>style.visibility</p:attrName>
                                        </p:attrNameLst>
                                      </p:cBhvr>
                                      <p:to>
                                        <p:strVal val="visible"/>
                                      </p:to>
                                    </p:set>
                                    <p:animEffect transition="in" filter="wipe(left)">
                                      <p:cBhvr>
                                        <p:cTn id="72" dur="500"/>
                                        <p:tgtEl>
                                          <p:spTgt spid="432143"/>
                                        </p:tgtEl>
                                      </p:cBhvr>
                                    </p:animEffect>
                                  </p:childTnLst>
                                </p:cTn>
                              </p:par>
                            </p:childTnLst>
                          </p:cTn>
                        </p:par>
                        <p:par>
                          <p:cTn id="73" fill="hold" nodeType="afterGroup">
                            <p:stCondLst>
                              <p:cond delay="500"/>
                            </p:stCondLst>
                            <p:childTnLst>
                              <p:par>
                                <p:cTn id="74" presetID="22" presetClass="entr" presetSubtype="8" fill="hold" nodeType="afterEffect">
                                  <p:stCondLst>
                                    <p:cond delay="0"/>
                                  </p:stCondLst>
                                  <p:childTnLst>
                                    <p:set>
                                      <p:cBhvr>
                                        <p:cTn id="75" dur="1" fill="hold">
                                          <p:stCondLst>
                                            <p:cond delay="0"/>
                                          </p:stCondLst>
                                        </p:cTn>
                                        <p:tgtEl>
                                          <p:spTgt spid="432147"/>
                                        </p:tgtEl>
                                        <p:attrNameLst>
                                          <p:attrName>style.visibility</p:attrName>
                                        </p:attrNameLst>
                                      </p:cBhvr>
                                      <p:to>
                                        <p:strVal val="visible"/>
                                      </p:to>
                                    </p:set>
                                    <p:animEffect transition="in" filter="wipe(left)">
                                      <p:cBhvr>
                                        <p:cTn id="76" dur="500"/>
                                        <p:tgtEl>
                                          <p:spTgt spid="432147"/>
                                        </p:tgtEl>
                                      </p:cBhvr>
                                    </p:animEffect>
                                  </p:childTnLst>
                                </p:cTn>
                              </p:par>
                            </p:childTnLst>
                          </p:cTn>
                        </p:par>
                        <p:par>
                          <p:cTn id="77" fill="hold" nodeType="afterGroup">
                            <p:stCondLst>
                              <p:cond delay="1000"/>
                            </p:stCondLst>
                            <p:childTnLst>
                              <p:par>
                                <p:cTn id="78" presetID="2" presetClass="entr" presetSubtype="2" fill="hold" nodeType="afterEffect">
                                  <p:stCondLst>
                                    <p:cond delay="0"/>
                                  </p:stCondLst>
                                  <p:childTnLst>
                                    <p:set>
                                      <p:cBhvr>
                                        <p:cTn id="79" dur="1" fill="hold">
                                          <p:stCondLst>
                                            <p:cond delay="0"/>
                                          </p:stCondLst>
                                        </p:cTn>
                                        <p:tgtEl>
                                          <p:spTgt spid="432148"/>
                                        </p:tgtEl>
                                        <p:attrNameLst>
                                          <p:attrName>style.visibility</p:attrName>
                                        </p:attrNameLst>
                                      </p:cBhvr>
                                      <p:to>
                                        <p:strVal val="visible"/>
                                      </p:to>
                                    </p:set>
                                    <p:anim calcmode="lin" valueType="num">
                                      <p:cBhvr additive="base">
                                        <p:cTn id="80" dur="500" fill="hold"/>
                                        <p:tgtEl>
                                          <p:spTgt spid="432148"/>
                                        </p:tgtEl>
                                        <p:attrNameLst>
                                          <p:attrName>ppt_x</p:attrName>
                                        </p:attrNameLst>
                                      </p:cBhvr>
                                      <p:tavLst>
                                        <p:tav tm="0">
                                          <p:val>
                                            <p:strVal val="1+#ppt_w/2"/>
                                          </p:val>
                                        </p:tav>
                                        <p:tav tm="100000">
                                          <p:val>
                                            <p:strVal val="#ppt_x"/>
                                          </p:val>
                                        </p:tav>
                                      </p:tavLst>
                                    </p:anim>
                                    <p:anim calcmode="lin" valueType="num">
                                      <p:cBhvr additive="base">
                                        <p:cTn id="81" dur="500" fill="hold"/>
                                        <p:tgtEl>
                                          <p:spTgt spid="432148"/>
                                        </p:tgtEl>
                                        <p:attrNameLst>
                                          <p:attrName>ppt_y</p:attrName>
                                        </p:attrNameLst>
                                      </p:cBhvr>
                                      <p:tavLst>
                                        <p:tav tm="0">
                                          <p:val>
                                            <p:strVal val="#ppt_y"/>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432151"/>
                                        </p:tgtEl>
                                        <p:attrNameLst>
                                          <p:attrName>style.visibility</p:attrName>
                                        </p:attrNameLst>
                                      </p:cBhvr>
                                      <p:to>
                                        <p:strVal val="visible"/>
                                      </p:to>
                                    </p:set>
                                    <p:animEffect transition="in" filter="fade">
                                      <p:cBhvr>
                                        <p:cTn id="86" dur="500"/>
                                        <p:tgtEl>
                                          <p:spTgt spid="432151"/>
                                        </p:tgtEl>
                                      </p:cBhvr>
                                    </p:animEffect>
                                  </p:childTnLst>
                                </p:cTn>
                              </p:par>
                              <p:par>
                                <p:cTn id="87" presetID="22" presetClass="entr" presetSubtype="8" fill="hold" nodeType="withEffect">
                                  <p:stCondLst>
                                    <p:cond delay="0"/>
                                  </p:stCondLst>
                                  <p:childTnLst>
                                    <p:set>
                                      <p:cBhvr>
                                        <p:cTn id="88" dur="1" fill="hold">
                                          <p:stCondLst>
                                            <p:cond delay="0"/>
                                          </p:stCondLst>
                                        </p:cTn>
                                        <p:tgtEl>
                                          <p:spTgt spid="432144"/>
                                        </p:tgtEl>
                                        <p:attrNameLst>
                                          <p:attrName>style.visibility</p:attrName>
                                        </p:attrNameLst>
                                      </p:cBhvr>
                                      <p:to>
                                        <p:strVal val="visible"/>
                                      </p:to>
                                    </p:set>
                                    <p:animEffect transition="in" filter="wipe(left)">
                                      <p:cBhvr>
                                        <p:cTn id="89" dur="500"/>
                                        <p:tgtEl>
                                          <p:spTgt spid="432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41" grpId="0" animBg="1"/>
      <p:bldP spid="432142" grpId="0"/>
      <p:bldP spid="432143" grpId="0"/>
      <p:bldP spid="432144" grpId="0"/>
      <p:bldP spid="432146" grpId="0"/>
      <p:bldP spid="43214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2346502" y="371475"/>
            <a:ext cx="4371975" cy="87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b="1" dirty="0">
                <a:solidFill>
                  <a:srgbClr val="00B050"/>
                </a:solidFill>
              </a:rPr>
              <a:t>Perfect Resolution</a:t>
            </a:r>
            <a:br>
              <a:rPr lang="en-US" altLang="en-US" sz="2700" b="1" dirty="0">
                <a:solidFill>
                  <a:srgbClr val="00B050"/>
                </a:solidFill>
              </a:rPr>
            </a:br>
            <a:r>
              <a:rPr lang="en-US" altLang="en-US" sz="2700" b="1" dirty="0">
                <a:solidFill>
                  <a:srgbClr val="00B050"/>
                </a:solidFill>
              </a:rPr>
              <a:t>Backscattering</a:t>
            </a:r>
            <a:endParaRPr lang="en-US" altLang="en-US" sz="2400" dirty="0">
              <a:solidFill>
                <a:srgbClr val="00B050"/>
              </a:solidFill>
            </a:endParaRPr>
          </a:p>
        </p:txBody>
      </p:sp>
      <p:graphicFrame>
        <p:nvGraphicFramePr>
          <p:cNvPr id="138243" name="Object 3"/>
          <p:cNvGraphicFramePr>
            <a:graphicFrameLocks noChangeAspect="1"/>
          </p:cNvGraphicFramePr>
          <p:nvPr/>
        </p:nvGraphicFramePr>
        <p:xfrm>
          <a:off x="2971800" y="2628900"/>
          <a:ext cx="3028950" cy="449263"/>
        </p:xfrm>
        <a:graphic>
          <a:graphicData uri="http://schemas.openxmlformats.org/presentationml/2006/ole">
            <mc:AlternateContent xmlns:mc="http://schemas.openxmlformats.org/markup-compatibility/2006">
              <mc:Choice xmlns:v="urn:schemas-microsoft-com:vml" Requires="v">
                <p:oleObj name="Equation" r:id="rId2" imgW="1473200" imgH="215900" progId="Equation.3">
                  <p:embed/>
                </p:oleObj>
              </mc:Choice>
              <mc:Fallback>
                <p:oleObj name="Equation" r:id="rId2" imgW="1473200" imgH="2159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628900"/>
                        <a:ext cx="30289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8244" name="Text Box 4"/>
          <p:cNvSpPr txBox="1">
            <a:spLocks noChangeArrowheads="1"/>
          </p:cNvSpPr>
          <p:nvPr/>
        </p:nvSpPr>
        <p:spPr bwMode="auto">
          <a:xfrm>
            <a:off x="2800350" y="3486150"/>
            <a:ext cx="3556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dirty="0">
                <a:solidFill>
                  <a:schemeClr val="tx1"/>
                </a:solidFill>
              </a:rPr>
              <a:t>Thermal TA        1,000 </a:t>
            </a:r>
            <a:r>
              <a:rPr lang="en-US" altLang="en-US" dirty="0">
                <a:solidFill>
                  <a:schemeClr val="tx1"/>
                </a:solidFill>
                <a:cs typeface="Times New Roman" panose="02020603050405020304" pitchFamily="18" charset="0"/>
                <a:sym typeface="Symbol" panose="05050102010706020507" pitchFamily="18" charset="2"/>
              </a:rPr>
              <a:t></a:t>
            </a:r>
            <a:r>
              <a:rPr lang="en-US" altLang="en-US" dirty="0">
                <a:solidFill>
                  <a:schemeClr val="tx1"/>
                </a:solidFill>
                <a:cs typeface="Times New Roman" panose="02020603050405020304" pitchFamily="18" charset="0"/>
              </a:rPr>
              <a:t>eV</a:t>
            </a:r>
            <a:r>
              <a:rPr lang="en-US" altLang="en-US" dirty="0">
                <a:solidFill>
                  <a:schemeClr val="tx1"/>
                </a:solidFill>
              </a:rPr>
              <a:t> </a:t>
            </a:r>
          </a:p>
          <a:p>
            <a:endParaRPr lang="en-US" altLang="en-US" dirty="0"/>
          </a:p>
        </p:txBody>
      </p:sp>
      <p:graphicFrame>
        <p:nvGraphicFramePr>
          <p:cNvPr id="138245" name="Object 5"/>
          <p:cNvGraphicFramePr>
            <a:graphicFrameLocks noChangeAspect="1"/>
          </p:cNvGraphicFramePr>
          <p:nvPr/>
        </p:nvGraphicFramePr>
        <p:xfrm>
          <a:off x="3257550" y="1943100"/>
          <a:ext cx="2286000" cy="496888"/>
        </p:xfrm>
        <a:graphic>
          <a:graphicData uri="http://schemas.openxmlformats.org/presentationml/2006/ole">
            <mc:AlternateContent xmlns:mc="http://schemas.openxmlformats.org/markup-compatibility/2006">
              <mc:Choice xmlns:v="urn:schemas-microsoft-com:vml" Requires="v">
                <p:oleObj name="Equation" r:id="rId4" imgW="1066800" imgH="228600" progId="Equation.3">
                  <p:embed/>
                </p:oleObj>
              </mc:Choice>
              <mc:Fallback>
                <p:oleObj name="Equation" r:id="rId4" imgW="1066800" imgH="2286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1943100"/>
                        <a:ext cx="22860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8246" name="Rectangle 6"/>
          <p:cNvSpPr>
            <a:spLocks noChangeArrowheads="1"/>
          </p:cNvSpPr>
          <p:nvPr/>
        </p:nvSpPr>
        <p:spPr bwMode="auto">
          <a:xfrm>
            <a:off x="2857500" y="4000500"/>
            <a:ext cx="3479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dirty="0">
                <a:solidFill>
                  <a:schemeClr val="tx1"/>
                </a:solidFill>
              </a:rPr>
              <a:t>Cold TA		200 </a:t>
            </a:r>
            <a:r>
              <a:rPr lang="en-US" altLang="en-US" dirty="0">
                <a:solidFill>
                  <a:schemeClr val="tx1"/>
                </a:solidFill>
                <a:cs typeface="Times New Roman" panose="02020603050405020304" pitchFamily="18" charset="0"/>
                <a:sym typeface="Symbol" panose="05050102010706020507" pitchFamily="18" charset="2"/>
              </a:rPr>
              <a:t></a:t>
            </a:r>
            <a:r>
              <a:rPr lang="en-US" altLang="en-US" dirty="0">
                <a:solidFill>
                  <a:schemeClr val="tx1"/>
                </a:solidFill>
                <a:cs typeface="Times New Roman" panose="02020603050405020304" pitchFamily="18" charset="0"/>
              </a:rPr>
              <a:t>eV</a:t>
            </a:r>
            <a:r>
              <a:rPr lang="en-US" altLang="en-US" dirty="0">
                <a:solidFill>
                  <a:schemeClr val="tx1"/>
                </a:solidFill>
              </a:rPr>
              <a:t> </a:t>
            </a:r>
            <a:endParaRPr lang="en-US" altLang="en-US" dirty="0">
              <a:solidFill>
                <a:schemeClr val="tx1"/>
              </a:solidFill>
              <a:cs typeface="Times New Roman" panose="02020603050405020304" pitchFamily="18" charset="0"/>
            </a:endParaRPr>
          </a:p>
        </p:txBody>
      </p:sp>
      <p:sp>
        <p:nvSpPr>
          <p:cNvPr id="138247" name="Rectangle 7"/>
          <p:cNvSpPr>
            <a:spLocks noChangeArrowheads="1"/>
          </p:cNvSpPr>
          <p:nvPr/>
        </p:nvSpPr>
        <p:spPr bwMode="auto">
          <a:xfrm>
            <a:off x="2857500" y="4572000"/>
            <a:ext cx="2895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dirty="0">
                <a:solidFill>
                  <a:schemeClr val="tx1"/>
                </a:solidFill>
              </a:rPr>
              <a:t>HFBS		    1 </a:t>
            </a:r>
            <a:r>
              <a:rPr lang="en-US" altLang="en-US" dirty="0">
                <a:solidFill>
                  <a:schemeClr val="tx1"/>
                </a:solidFill>
                <a:cs typeface="Times New Roman" panose="02020603050405020304" pitchFamily="18" charset="0"/>
                <a:sym typeface="Symbol" panose="05050102010706020507" pitchFamily="18" charset="2"/>
              </a:rPr>
              <a:t></a:t>
            </a:r>
            <a:r>
              <a:rPr lang="en-US" altLang="en-US" dirty="0">
                <a:solidFill>
                  <a:schemeClr val="tx1"/>
                </a:solidFill>
                <a:cs typeface="Times New Roman" panose="02020603050405020304" pitchFamily="18" charset="0"/>
              </a:rPr>
              <a:t>eV</a:t>
            </a:r>
          </a:p>
        </p:txBody>
      </p:sp>
      <p:sp>
        <p:nvSpPr>
          <p:cNvPr id="2" name="TextBox 1"/>
          <p:cNvSpPr txBox="1"/>
          <p:nvPr/>
        </p:nvSpPr>
        <p:spPr>
          <a:xfrm>
            <a:off x="6101179" y="2072244"/>
            <a:ext cx="3042821" cy="369332"/>
          </a:xfrm>
          <a:prstGeom prst="rect">
            <a:avLst/>
          </a:prstGeom>
          <a:noFill/>
        </p:spPr>
        <p:txBody>
          <a:bodyPr wrap="none" rtlCol="0">
            <a:spAutoFit/>
          </a:bodyPr>
          <a:lstStyle/>
          <a:p>
            <a:r>
              <a:rPr lang="en-US" dirty="0">
                <a:solidFill>
                  <a:srgbClr val="00B050"/>
                </a:solidFill>
              </a:rPr>
              <a:t>Note:  Scattering angle = 2</a:t>
            </a:r>
            <a:r>
              <a:rPr lang="en-US" dirty="0">
                <a:solidFill>
                  <a:srgbClr val="00B050"/>
                </a:solidFill>
                <a:sym typeface="Symbol" panose="05050102010706020507" pitchFamily="18" charset="2"/>
              </a:rPr>
              <a:t></a:t>
            </a:r>
            <a:endParaRPr lang="en-US" dirty="0">
              <a:solidFill>
                <a:srgbClr val="00B050"/>
              </a:solidFill>
            </a:endParaRPr>
          </a:p>
        </p:txBody>
      </p:sp>
      <p:pic>
        <p:nvPicPr>
          <p:cNvPr id="4" name="Picture 3" descr="A high angle view of a factory&#10;&#10;Description automatically generated">
            <a:extLst>
              <a:ext uri="{FF2B5EF4-FFF2-40B4-BE49-F238E27FC236}">
                <a16:creationId xmlns:a16="http://schemas.microsoft.com/office/drawing/2014/main" id="{A9C67B03-F6AB-B726-B0F1-B0F2A77A5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508" y="1984375"/>
            <a:ext cx="2066663" cy="150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500" fill="hold"/>
                                        <p:tgtEl>
                                          <p:spTgt spid="138245"/>
                                        </p:tgtEl>
                                        <p:attrNameLst>
                                          <p:attrName>ppt_x</p:attrName>
                                        </p:attrNameLst>
                                      </p:cBhvr>
                                      <p:tavLst>
                                        <p:tav tm="0">
                                          <p:val>
                                            <p:strVal val="1+#ppt_w/2"/>
                                          </p:val>
                                        </p:tav>
                                        <p:tav tm="100000">
                                          <p:val>
                                            <p:strVal val="#ppt_x"/>
                                          </p:val>
                                        </p:tav>
                                      </p:tavLst>
                                    </p:anim>
                                    <p:anim calcmode="lin" valueType="num">
                                      <p:cBhvr additive="base">
                                        <p:cTn id="8" dur="500" fill="hold"/>
                                        <p:tgtEl>
                                          <p:spTgt spid="1382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38243"/>
                                        </p:tgtEl>
                                        <p:attrNameLst>
                                          <p:attrName>style.visibility</p:attrName>
                                        </p:attrNameLst>
                                      </p:cBhvr>
                                      <p:to>
                                        <p:strVal val="visible"/>
                                      </p:to>
                                    </p:set>
                                    <p:anim calcmode="lin" valueType="num">
                                      <p:cBhvr additive="base">
                                        <p:cTn id="17" dur="500" fill="hold"/>
                                        <p:tgtEl>
                                          <p:spTgt spid="138243"/>
                                        </p:tgtEl>
                                        <p:attrNameLst>
                                          <p:attrName>ppt_x</p:attrName>
                                        </p:attrNameLst>
                                      </p:cBhvr>
                                      <p:tavLst>
                                        <p:tav tm="0">
                                          <p:val>
                                            <p:strVal val="0-#ppt_w/2"/>
                                          </p:val>
                                        </p:tav>
                                        <p:tav tm="100000">
                                          <p:val>
                                            <p:strVal val="#ppt_x"/>
                                          </p:val>
                                        </p:tav>
                                      </p:tavLst>
                                    </p:anim>
                                    <p:anim calcmode="lin" valueType="num">
                                      <p:cBhvr additive="base">
                                        <p:cTn id="1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8244"/>
                                        </p:tgtEl>
                                        <p:attrNameLst>
                                          <p:attrName>style.visibility</p:attrName>
                                        </p:attrNameLst>
                                      </p:cBhvr>
                                      <p:to>
                                        <p:strVal val="visible"/>
                                      </p:to>
                                    </p:set>
                                    <p:anim calcmode="lin" valueType="num">
                                      <p:cBhvr additive="base">
                                        <p:cTn id="23" dur="500" fill="hold"/>
                                        <p:tgtEl>
                                          <p:spTgt spid="138244"/>
                                        </p:tgtEl>
                                        <p:attrNameLst>
                                          <p:attrName>ppt_x</p:attrName>
                                        </p:attrNameLst>
                                      </p:cBhvr>
                                      <p:tavLst>
                                        <p:tav tm="0">
                                          <p:val>
                                            <p:strVal val="#ppt_x"/>
                                          </p:val>
                                        </p:tav>
                                        <p:tav tm="100000">
                                          <p:val>
                                            <p:strVal val="#ppt_x"/>
                                          </p:val>
                                        </p:tav>
                                      </p:tavLst>
                                    </p:anim>
                                    <p:anim calcmode="lin" valueType="num">
                                      <p:cBhvr additive="base">
                                        <p:cTn id="24" dur="500" fill="hold"/>
                                        <p:tgtEl>
                                          <p:spTgt spid="13824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382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38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autoUpdateAnimBg="0"/>
      <p:bldP spid="138246" grpId="0" autoUpdateAnimBg="0"/>
      <p:bldP spid="138247" grpId="0" autoUpdateAnimBg="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386013" y="228600"/>
            <a:ext cx="4371975" cy="1143000"/>
          </a:xfrm>
        </p:spPr>
        <p:txBody>
          <a:bodyPr/>
          <a:lstStyle/>
          <a:p>
            <a:r>
              <a:rPr lang="en-US" altLang="en-US" sz="1800"/>
              <a:t>Quantum Rotational Tunneling in Toluene:</a:t>
            </a:r>
            <a:br>
              <a:rPr lang="en-US" altLang="en-US" sz="1800"/>
            </a:br>
            <a:r>
              <a:rPr lang="en-US" altLang="en-US" sz="1800"/>
              <a:t>A Measurement using HFBS</a:t>
            </a:r>
            <a:endParaRPr lang="en-US" altLang="en-US"/>
          </a:p>
        </p:txBody>
      </p:sp>
      <p:sp>
        <p:nvSpPr>
          <p:cNvPr id="129028" name="Rectangle 4"/>
          <p:cNvSpPr>
            <a:spLocks noGrp="1" noChangeArrowheads="1"/>
          </p:cNvSpPr>
          <p:nvPr>
            <p:ph type="body" sz="half" idx="2"/>
          </p:nvPr>
        </p:nvSpPr>
        <p:spPr>
          <a:xfrm>
            <a:off x="4857750" y="1257300"/>
            <a:ext cx="2143125" cy="4267200"/>
          </a:xfrm>
        </p:spPr>
        <p:txBody>
          <a:bodyPr/>
          <a:lstStyle/>
          <a:p>
            <a:r>
              <a:rPr lang="en-US" altLang="en-US" sz="1350"/>
              <a:t>Motion of methyl groups (CH</a:t>
            </a:r>
            <a:r>
              <a:rPr lang="en-US" altLang="en-US" sz="1350" baseline="-25000"/>
              <a:t>3</a:t>
            </a:r>
            <a:r>
              <a:rPr lang="en-US" altLang="en-US" sz="1350"/>
              <a:t>) in toluene (C</a:t>
            </a:r>
            <a:r>
              <a:rPr lang="en-US" altLang="en-US" sz="1350" baseline="-25000"/>
              <a:t>6</a:t>
            </a:r>
            <a:r>
              <a:rPr lang="en-US" altLang="en-US" sz="1350"/>
              <a:t>H</a:t>
            </a:r>
            <a:r>
              <a:rPr lang="en-US" altLang="en-US" sz="1350" baseline="-25000"/>
              <a:t>5</a:t>
            </a:r>
            <a:r>
              <a:rPr lang="en-US" altLang="en-US" sz="1350"/>
              <a:t>CH</a:t>
            </a:r>
            <a:r>
              <a:rPr lang="en-US" altLang="en-US" sz="1350" baseline="-25000"/>
              <a:t>3</a:t>
            </a:r>
            <a:r>
              <a:rPr lang="en-US" altLang="en-US" sz="1350"/>
              <a:t>)</a:t>
            </a:r>
          </a:p>
          <a:p>
            <a:endParaRPr lang="en-US" altLang="en-US" sz="1350"/>
          </a:p>
          <a:p>
            <a:r>
              <a:rPr lang="en-US" altLang="en-US" sz="1350"/>
              <a:t>Inelastic peaks correspond to tunneling through a potential barrier: </a:t>
            </a:r>
            <a:r>
              <a:rPr lang="en-US" altLang="en-US" sz="1350" u="sng"/>
              <a:t>a classically forbidden motion!</a:t>
            </a:r>
          </a:p>
          <a:p>
            <a:endParaRPr lang="en-US" altLang="en-US" sz="1350"/>
          </a:p>
          <a:p>
            <a:r>
              <a:rPr lang="en-US" altLang="en-US" sz="1350"/>
              <a:t>Tunneling rate ~6 GHz</a:t>
            </a:r>
          </a:p>
          <a:p>
            <a:endParaRPr lang="en-US" altLang="en-US" sz="1350"/>
          </a:p>
          <a:p>
            <a:r>
              <a:rPr lang="en-US" altLang="en-US" sz="1350"/>
              <a:t>Presence of two inelastic peaks on the energy loss side and two peaks on the energy gain side indicates two inequivalent sites for molecules in the solid </a:t>
            </a:r>
          </a:p>
        </p:txBody>
      </p:sp>
      <p:pic>
        <p:nvPicPr>
          <p:cNvPr id="129030" name="Picture 6" descr="C:\My Documents\WordDocs\NIST\Workshops\background files\HFBSf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1371600"/>
            <a:ext cx="2857500" cy="26443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1" y="507712"/>
            <a:ext cx="1279517" cy="584775"/>
          </a:xfrm>
          <a:prstGeom prst="rect">
            <a:avLst/>
          </a:prstGeom>
          <a:noFill/>
        </p:spPr>
        <p:txBody>
          <a:bodyPr wrap="none" rtlCol="0">
            <a:spAutoFit/>
          </a:bodyPr>
          <a:lstStyle/>
          <a:p>
            <a:r>
              <a:rPr lang="en-US" sz="3200" dirty="0">
                <a:solidFill>
                  <a:srgbClr val="00B050"/>
                </a:solidFill>
              </a:rPr>
              <a:t>HFBS</a:t>
            </a:r>
          </a:p>
        </p:txBody>
      </p:sp>
      <p:sp>
        <p:nvSpPr>
          <p:cNvPr id="3" name="TextBox 2"/>
          <p:cNvSpPr txBox="1"/>
          <p:nvPr/>
        </p:nvSpPr>
        <p:spPr>
          <a:xfrm>
            <a:off x="3273778" y="3800455"/>
            <a:ext cx="971741" cy="369332"/>
          </a:xfrm>
          <a:prstGeom prst="rect">
            <a:avLst/>
          </a:prstGeom>
          <a:solidFill>
            <a:schemeClr val="bg1"/>
          </a:solidFill>
        </p:spPr>
        <p:txBody>
          <a:bodyPr wrap="none" rtlCol="0">
            <a:spAutoFit/>
          </a:bodyPr>
          <a:lstStyle/>
          <a:p>
            <a:r>
              <a:rPr lang="en-US" b="1" dirty="0">
                <a:solidFill>
                  <a:srgbClr val="FF0000"/>
                </a:solidFill>
                <a:latin typeface="+mn-lt"/>
              </a:rPr>
              <a:t>E (</a:t>
            </a:r>
            <a:r>
              <a:rPr lang="en-US" b="1" dirty="0">
                <a:solidFill>
                  <a:srgbClr val="FF0000"/>
                </a:solidFill>
                <a:latin typeface="+mn-lt"/>
                <a:sym typeface="Symbol" panose="05050102010706020507" pitchFamily="18" charset="2"/>
              </a:rPr>
              <a:t></a:t>
            </a:r>
            <a:r>
              <a:rPr lang="en-US" b="1" dirty="0">
                <a:solidFill>
                  <a:srgbClr val="FF0000"/>
                </a:solidFill>
                <a:latin typeface="+mn-lt"/>
              </a:rPr>
              <a:t>eV)</a:t>
            </a:r>
            <a:endParaRPr lang="en-US" b="1" dirty="0">
              <a:latin typeface="+mn-lt"/>
            </a:endParaRPr>
          </a:p>
        </p:txBody>
      </p:sp>
    </p:spTree>
    <p:extLst>
      <p:ext uri="{BB962C8B-B14F-4D97-AF65-F5344CB8AC3E}">
        <p14:creationId xmlns:p14="http://schemas.microsoft.com/office/powerpoint/2010/main" val="327284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6" name="Line 26"/>
          <p:cNvSpPr>
            <a:spLocks noChangeShapeType="1"/>
          </p:cNvSpPr>
          <p:nvPr/>
        </p:nvSpPr>
        <p:spPr bwMode="auto">
          <a:xfrm flipV="1">
            <a:off x="6911975" y="3390900"/>
            <a:ext cx="704850" cy="444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8" name="Text Box 8"/>
          <p:cNvSpPr txBox="1">
            <a:spLocks noChangeArrowheads="1"/>
          </p:cNvSpPr>
          <p:nvPr/>
        </p:nvSpPr>
        <p:spPr bwMode="auto">
          <a:xfrm>
            <a:off x="981075" y="2311400"/>
            <a:ext cx="2409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b="1" dirty="0">
                <a:solidFill>
                  <a:srgbClr val="33D618"/>
                </a:solidFill>
              </a:rPr>
              <a:t>BT7, MACS, HFBS</a:t>
            </a:r>
          </a:p>
        </p:txBody>
      </p:sp>
      <p:sp>
        <p:nvSpPr>
          <p:cNvPr id="5129" name="Text Box 9"/>
          <p:cNvSpPr txBox="1">
            <a:spLocks noChangeArrowheads="1"/>
          </p:cNvSpPr>
          <p:nvPr/>
        </p:nvSpPr>
        <p:spPr bwMode="auto">
          <a:xfrm>
            <a:off x="400050" y="1828800"/>
            <a:ext cx="5288820" cy="400110"/>
          </a:xfrm>
          <a:prstGeom prst="rect">
            <a:avLst/>
          </a:prstGeom>
          <a:noFill/>
          <a:ln w="9525">
            <a:noFill/>
            <a:miter lim="800000"/>
            <a:headEnd/>
            <a:tailEnd/>
          </a:ln>
        </p:spPr>
        <p:txBody>
          <a:bodyPr wrap="none">
            <a:spAutoFit/>
          </a:bodyPr>
          <a:lstStyle/>
          <a:p>
            <a:pPr eaLnBrk="1" hangingPunct="1">
              <a:defRPr/>
            </a:pPr>
            <a:r>
              <a:rPr lang="en-US" sz="2000" dirty="0">
                <a:solidFill>
                  <a:schemeClr val="tx1"/>
                </a:solidFill>
                <a:latin typeface="+mj-lt"/>
              </a:rPr>
              <a:t>1.  Bragg Diffraction (Crystal Spectrometers) </a:t>
            </a:r>
          </a:p>
        </p:txBody>
      </p:sp>
      <p:sp>
        <p:nvSpPr>
          <p:cNvPr id="5130" name="Text Box 10"/>
          <p:cNvSpPr txBox="1">
            <a:spLocks noChangeArrowheads="1"/>
          </p:cNvSpPr>
          <p:nvPr/>
        </p:nvSpPr>
        <p:spPr bwMode="auto">
          <a:xfrm>
            <a:off x="401638" y="3697288"/>
            <a:ext cx="2925762" cy="400050"/>
          </a:xfrm>
          <a:prstGeom prst="rect">
            <a:avLst/>
          </a:prstGeom>
          <a:noFill/>
          <a:ln w="9525">
            <a:noFill/>
            <a:miter lim="800000"/>
            <a:headEnd/>
            <a:tailEnd/>
          </a:ln>
        </p:spPr>
        <p:txBody>
          <a:bodyPr wrap="none">
            <a:spAutoFit/>
          </a:bodyPr>
          <a:lstStyle/>
          <a:p>
            <a:pPr eaLnBrk="1" hangingPunct="1">
              <a:defRPr/>
            </a:pPr>
            <a:r>
              <a:rPr lang="en-US" sz="2000" dirty="0">
                <a:solidFill>
                  <a:schemeClr val="tx1"/>
                </a:solidFill>
                <a:latin typeface="+mj-lt"/>
              </a:rPr>
              <a:t>2.  Time-of-Flight (TOF) </a:t>
            </a:r>
          </a:p>
        </p:txBody>
      </p:sp>
      <p:sp>
        <p:nvSpPr>
          <p:cNvPr id="5131" name="Text Box 11"/>
          <p:cNvSpPr txBox="1">
            <a:spLocks noChangeArrowheads="1"/>
          </p:cNvSpPr>
          <p:nvPr/>
        </p:nvSpPr>
        <p:spPr bwMode="auto">
          <a:xfrm>
            <a:off x="981075" y="4203700"/>
            <a:ext cx="7280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dirty="0">
                <a:solidFill>
                  <a:srgbClr val="33D618"/>
                </a:solidFill>
              </a:rPr>
              <a:t>DCS</a:t>
            </a:r>
          </a:p>
        </p:txBody>
      </p:sp>
      <p:sp>
        <p:nvSpPr>
          <p:cNvPr id="5134" name="Rectangle 14"/>
          <p:cNvSpPr>
            <a:spLocks noChangeArrowheads="1"/>
          </p:cNvSpPr>
          <p:nvPr/>
        </p:nvSpPr>
        <p:spPr bwMode="auto">
          <a:xfrm>
            <a:off x="5951538" y="1981200"/>
            <a:ext cx="803275" cy="307975"/>
          </a:xfrm>
          <a:prstGeom prst="rect">
            <a:avLst/>
          </a:prstGeom>
          <a:solidFill>
            <a:srgbClr val="CC0000"/>
          </a:solidFill>
          <a:ln w="9525" algn="ctr">
            <a:solidFill>
              <a:schemeClr val="tx1"/>
            </a:solidFill>
            <a:miter lim="800000"/>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35" name="Line 15"/>
          <p:cNvSpPr>
            <a:spLocks noChangeShapeType="1"/>
          </p:cNvSpPr>
          <p:nvPr/>
        </p:nvSpPr>
        <p:spPr bwMode="auto">
          <a:xfrm flipV="1">
            <a:off x="5783263" y="2290763"/>
            <a:ext cx="395287" cy="395287"/>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6" name="Line 16"/>
          <p:cNvSpPr>
            <a:spLocks noChangeShapeType="1"/>
          </p:cNvSpPr>
          <p:nvPr/>
        </p:nvSpPr>
        <p:spPr bwMode="auto">
          <a:xfrm flipH="1" flipV="1">
            <a:off x="6283325" y="2289175"/>
            <a:ext cx="538163" cy="533400"/>
          </a:xfrm>
          <a:prstGeom prst="line">
            <a:avLst/>
          </a:prstGeom>
          <a:noFill/>
          <a:ln w="9525">
            <a:solidFill>
              <a:srgbClr val="CC00CC"/>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7" name="Text Box 17"/>
          <p:cNvSpPr txBox="1">
            <a:spLocks noChangeArrowheads="1"/>
          </p:cNvSpPr>
          <p:nvPr/>
        </p:nvSpPr>
        <p:spPr bwMode="auto">
          <a:xfrm>
            <a:off x="6813550" y="1974850"/>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1400">
                <a:solidFill>
                  <a:schemeClr val="tx1"/>
                </a:solidFill>
                <a:latin typeface="Times New Roman" panose="02020603050405020304" pitchFamily="18" charset="0"/>
              </a:rPr>
              <a:t>n</a:t>
            </a:r>
            <a:r>
              <a:rPr lang="en-US" altLang="en-US" sz="1400">
                <a:solidFill>
                  <a:schemeClr val="tx1"/>
                </a:solidFill>
                <a:latin typeface="Symbol" panose="05050102010706020507" pitchFamily="18" charset="2"/>
              </a:rPr>
              <a:t>l</a:t>
            </a:r>
            <a:r>
              <a:rPr lang="en-US" altLang="en-US" sz="1400">
                <a:solidFill>
                  <a:schemeClr val="tx1"/>
                </a:solidFill>
                <a:latin typeface="Times New Roman" panose="02020603050405020304" pitchFamily="18" charset="0"/>
              </a:rPr>
              <a:t>=2dSin</a:t>
            </a:r>
            <a:r>
              <a:rPr lang="en-US" altLang="en-US" sz="1400">
                <a:solidFill>
                  <a:schemeClr val="tx1"/>
                </a:solidFill>
                <a:latin typeface="Symbol" panose="05050102010706020507" pitchFamily="18" charset="2"/>
              </a:rPr>
              <a:t>q</a:t>
            </a:r>
          </a:p>
        </p:txBody>
      </p:sp>
      <p:sp>
        <p:nvSpPr>
          <p:cNvPr id="5138" name="Oval 18"/>
          <p:cNvSpPr>
            <a:spLocks noChangeArrowheads="1"/>
          </p:cNvSpPr>
          <p:nvPr/>
        </p:nvSpPr>
        <p:spPr bwMode="auto">
          <a:xfrm>
            <a:off x="4643438" y="36861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39" name="Oval 19"/>
          <p:cNvSpPr>
            <a:spLocks noChangeArrowheads="1"/>
          </p:cNvSpPr>
          <p:nvPr/>
        </p:nvSpPr>
        <p:spPr bwMode="auto">
          <a:xfrm>
            <a:off x="5100638" y="36988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0" name="Oval 20"/>
          <p:cNvSpPr>
            <a:spLocks noChangeArrowheads="1"/>
          </p:cNvSpPr>
          <p:nvPr/>
        </p:nvSpPr>
        <p:spPr bwMode="auto">
          <a:xfrm>
            <a:off x="5557838" y="37115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1" name="Oval 21"/>
          <p:cNvSpPr>
            <a:spLocks noChangeArrowheads="1"/>
          </p:cNvSpPr>
          <p:nvPr/>
        </p:nvSpPr>
        <p:spPr bwMode="auto">
          <a:xfrm>
            <a:off x="6015038" y="37242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5" name="Rectangle 22"/>
          <p:cNvSpPr>
            <a:spLocks noChangeArrowheads="1"/>
          </p:cNvSpPr>
          <p:nvPr/>
        </p:nvSpPr>
        <p:spPr bwMode="auto">
          <a:xfrm>
            <a:off x="4743450" y="3675063"/>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6" name="Rectangle 23"/>
          <p:cNvSpPr>
            <a:spLocks noChangeArrowheads="1"/>
          </p:cNvSpPr>
          <p:nvPr/>
        </p:nvSpPr>
        <p:spPr bwMode="auto">
          <a:xfrm rot="-8069042">
            <a:off x="5278438" y="3725863"/>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7" name="Rectangle 24"/>
          <p:cNvSpPr>
            <a:spLocks noChangeArrowheads="1"/>
          </p:cNvSpPr>
          <p:nvPr/>
        </p:nvSpPr>
        <p:spPr bwMode="auto">
          <a:xfrm rot="-5400000">
            <a:off x="5775325" y="3854450"/>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8" name="Rectangle 25"/>
          <p:cNvSpPr>
            <a:spLocks noChangeArrowheads="1"/>
          </p:cNvSpPr>
          <p:nvPr/>
        </p:nvSpPr>
        <p:spPr bwMode="auto">
          <a:xfrm rot="8069042" flipH="1">
            <a:off x="6184900" y="3963988"/>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7" name="Oval 27"/>
          <p:cNvSpPr>
            <a:spLocks noChangeAspect="1" noChangeArrowheads="1"/>
          </p:cNvSpPr>
          <p:nvPr/>
        </p:nvSpPr>
        <p:spPr bwMode="auto">
          <a:xfrm>
            <a:off x="7627938" y="3289300"/>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8" name="Oval 28"/>
          <p:cNvSpPr>
            <a:spLocks noChangeAspect="1" noChangeArrowheads="1"/>
          </p:cNvSpPr>
          <p:nvPr/>
        </p:nvSpPr>
        <p:spPr bwMode="auto">
          <a:xfrm>
            <a:off x="6823075" y="2841625"/>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84" name="Line 64"/>
          <p:cNvSpPr>
            <a:spLocks noChangeShapeType="1"/>
          </p:cNvSpPr>
          <p:nvPr/>
        </p:nvSpPr>
        <p:spPr bwMode="auto">
          <a:xfrm>
            <a:off x="4408488" y="3835400"/>
            <a:ext cx="2489200" cy="0"/>
          </a:xfrm>
          <a:prstGeom prst="line">
            <a:avLst/>
          </a:prstGeom>
          <a:noFill/>
          <a:ln w="158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85" name="Freeform 65"/>
          <p:cNvSpPr>
            <a:spLocks/>
          </p:cNvSpPr>
          <p:nvPr/>
        </p:nvSpPr>
        <p:spPr bwMode="auto">
          <a:xfrm>
            <a:off x="6769100" y="3694113"/>
            <a:ext cx="230188" cy="307975"/>
          </a:xfrm>
          <a:custGeom>
            <a:avLst/>
            <a:gdLst>
              <a:gd name="T0" fmla="*/ 2147483646 w 145"/>
              <a:gd name="T1" fmla="*/ 2147483646 h 194"/>
              <a:gd name="T2" fmla="*/ 2147483646 w 145"/>
              <a:gd name="T3" fmla="*/ 2147483646 h 194"/>
              <a:gd name="T4" fmla="*/ 2147483646 w 145"/>
              <a:gd name="T5" fmla="*/ 2147483646 h 194"/>
              <a:gd name="T6" fmla="*/ 2147483646 w 145"/>
              <a:gd name="T7" fmla="*/ 2147483646 h 194"/>
              <a:gd name="T8" fmla="*/ 2147483646 w 145"/>
              <a:gd name="T9" fmla="*/ 2147483646 h 194"/>
              <a:gd name="T10" fmla="*/ 0 w 145"/>
              <a:gd name="T11" fmla="*/ 2147483646 h 194"/>
              <a:gd name="T12" fmla="*/ 2147483646 w 145"/>
              <a:gd name="T13" fmla="*/ 2147483646 h 194"/>
              <a:gd name="T14" fmla="*/ 0 60000 65536"/>
              <a:gd name="T15" fmla="*/ 0 60000 65536"/>
              <a:gd name="T16" fmla="*/ 0 60000 65536"/>
              <a:gd name="T17" fmla="*/ 0 60000 65536"/>
              <a:gd name="T18" fmla="*/ 0 60000 65536"/>
              <a:gd name="T19" fmla="*/ 0 60000 65536"/>
              <a:gd name="T20" fmla="*/ 0 60000 65536"/>
              <a:gd name="T21" fmla="*/ 0 w 145"/>
              <a:gd name="T22" fmla="*/ 0 h 194"/>
              <a:gd name="T23" fmla="*/ 145 w 145"/>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94">
                <a:moveTo>
                  <a:pt x="32" y="48"/>
                </a:moveTo>
                <a:cubicBezTo>
                  <a:pt x="35" y="35"/>
                  <a:pt x="29" y="16"/>
                  <a:pt x="40" y="8"/>
                </a:cubicBezTo>
                <a:cubicBezTo>
                  <a:pt x="51" y="0"/>
                  <a:pt x="67" y="14"/>
                  <a:pt x="80" y="16"/>
                </a:cubicBezTo>
                <a:cubicBezTo>
                  <a:pt x="96" y="19"/>
                  <a:pt x="112" y="21"/>
                  <a:pt x="128" y="24"/>
                </a:cubicBezTo>
                <a:cubicBezTo>
                  <a:pt x="136" y="84"/>
                  <a:pt x="145" y="124"/>
                  <a:pt x="136" y="184"/>
                </a:cubicBezTo>
                <a:cubicBezTo>
                  <a:pt x="3" y="174"/>
                  <a:pt x="33" y="194"/>
                  <a:pt x="0" y="96"/>
                </a:cubicBezTo>
                <a:cubicBezTo>
                  <a:pt x="11" y="80"/>
                  <a:pt x="21" y="64"/>
                  <a:pt x="32" y="48"/>
                </a:cubicBezTo>
                <a:close/>
              </a:path>
            </a:pathLst>
          </a:custGeom>
          <a:solidFill>
            <a:schemeClr val="tx1"/>
          </a:solidFill>
          <a:ln w="9525" cap="flat" cmpd="sng">
            <a:solidFill>
              <a:schemeClr val="tx1"/>
            </a:solidFill>
            <a:prstDash val="solid"/>
            <a:round/>
            <a:headEnd/>
            <a:tailEnd/>
          </a:ln>
        </p:spPr>
        <p:txBody>
          <a:bodyPr wrap="none" anchor="ctr"/>
          <a:lstStyle/>
          <a:p>
            <a:endParaRPr lang="en-US"/>
          </a:p>
        </p:txBody>
      </p:sp>
      <p:pic>
        <p:nvPicPr>
          <p:cNvPr id="5186" name="Picture 66" descr="stop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475" y="3263900"/>
            <a:ext cx="6858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Text Box 67"/>
          <p:cNvSpPr txBox="1">
            <a:spLocks noChangeArrowheads="1"/>
          </p:cNvSpPr>
          <p:nvPr/>
        </p:nvSpPr>
        <p:spPr bwMode="auto">
          <a:xfrm>
            <a:off x="2070100" y="231775"/>
            <a:ext cx="5003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200">
                <a:solidFill>
                  <a:srgbClr val="CC0000"/>
                </a:solidFill>
              </a:rPr>
              <a:t>Methods of Specifying and Measuring k</a:t>
            </a:r>
            <a:r>
              <a:rPr lang="en-US" altLang="en-US" sz="3200" baseline="-25000">
                <a:solidFill>
                  <a:srgbClr val="CC0000"/>
                </a:solidFill>
              </a:rPr>
              <a:t>i</a:t>
            </a:r>
            <a:r>
              <a:rPr lang="en-US" altLang="en-US" sz="3200">
                <a:solidFill>
                  <a:srgbClr val="CC0000"/>
                </a:solidFill>
              </a:rPr>
              <a:t> and k</a:t>
            </a:r>
            <a:r>
              <a:rPr lang="en-US" altLang="en-US" sz="3200" baseline="-25000">
                <a:solidFill>
                  <a:srgbClr val="CC0000"/>
                </a:solidFill>
              </a:rPr>
              <a:t>f</a:t>
            </a:r>
          </a:p>
        </p:txBody>
      </p:sp>
      <p:sp>
        <p:nvSpPr>
          <p:cNvPr id="17446" name="Line 69"/>
          <p:cNvSpPr>
            <a:spLocks noChangeShapeType="1"/>
          </p:cNvSpPr>
          <p:nvPr/>
        </p:nvSpPr>
        <p:spPr bwMode="auto">
          <a:xfrm>
            <a:off x="4857750" y="819150"/>
            <a:ext cx="215900" cy="0"/>
          </a:xfrm>
          <a:prstGeom prst="line">
            <a:avLst/>
          </a:prstGeom>
          <a:noFill/>
          <a:ln w="9525">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70"/>
          <p:cNvSpPr>
            <a:spLocks noChangeShapeType="1"/>
          </p:cNvSpPr>
          <p:nvPr/>
        </p:nvSpPr>
        <p:spPr bwMode="auto">
          <a:xfrm>
            <a:off x="6026150" y="819150"/>
            <a:ext cx="215900" cy="0"/>
          </a:xfrm>
          <a:prstGeom prst="line">
            <a:avLst/>
          </a:prstGeom>
          <a:noFill/>
          <a:ln w="9525">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00" name="Line 80"/>
          <p:cNvSpPr>
            <a:spLocks noChangeShapeType="1"/>
          </p:cNvSpPr>
          <p:nvPr/>
        </p:nvSpPr>
        <p:spPr bwMode="auto">
          <a:xfrm flipV="1">
            <a:off x="5821363" y="2290763"/>
            <a:ext cx="395287" cy="395287"/>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1" name="Line 81"/>
          <p:cNvSpPr>
            <a:spLocks noChangeShapeType="1"/>
          </p:cNvSpPr>
          <p:nvPr/>
        </p:nvSpPr>
        <p:spPr bwMode="auto">
          <a:xfrm flipV="1">
            <a:off x="5859463" y="2290763"/>
            <a:ext cx="395287" cy="395287"/>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2" name="Line 82"/>
          <p:cNvSpPr>
            <a:spLocks noChangeShapeType="1"/>
          </p:cNvSpPr>
          <p:nvPr/>
        </p:nvSpPr>
        <p:spPr bwMode="auto">
          <a:xfrm flipV="1">
            <a:off x="5897563" y="2290763"/>
            <a:ext cx="395287" cy="395287"/>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3" name="Line 83"/>
          <p:cNvSpPr>
            <a:spLocks noChangeShapeType="1"/>
          </p:cNvSpPr>
          <p:nvPr/>
        </p:nvSpPr>
        <p:spPr bwMode="auto">
          <a:xfrm flipV="1">
            <a:off x="5935663" y="2290763"/>
            <a:ext cx="395287" cy="395287"/>
          </a:xfrm>
          <a:prstGeom prst="line">
            <a:avLst/>
          </a:prstGeom>
          <a:noFill/>
          <a:ln w="9525">
            <a:solidFill>
              <a:srgbClr val="33D61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4" name="Line 84"/>
          <p:cNvSpPr>
            <a:spLocks noChangeShapeType="1"/>
          </p:cNvSpPr>
          <p:nvPr/>
        </p:nvSpPr>
        <p:spPr bwMode="auto">
          <a:xfrm flipV="1">
            <a:off x="5973763" y="2290763"/>
            <a:ext cx="395287" cy="3952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5" name="Line 85"/>
          <p:cNvSpPr>
            <a:spLocks noChangeShapeType="1"/>
          </p:cNvSpPr>
          <p:nvPr/>
        </p:nvSpPr>
        <p:spPr bwMode="auto">
          <a:xfrm flipV="1">
            <a:off x="6011863" y="2290763"/>
            <a:ext cx="395287" cy="3952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6" name="Line 86"/>
          <p:cNvSpPr>
            <a:spLocks noChangeShapeType="1"/>
          </p:cNvSpPr>
          <p:nvPr/>
        </p:nvSpPr>
        <p:spPr bwMode="auto">
          <a:xfrm flipV="1">
            <a:off x="6049963" y="2290763"/>
            <a:ext cx="395287" cy="39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7" name="Line 87"/>
          <p:cNvSpPr>
            <a:spLocks noChangeShapeType="1"/>
          </p:cNvSpPr>
          <p:nvPr/>
        </p:nvSpPr>
        <p:spPr bwMode="auto">
          <a:xfrm>
            <a:off x="5951538" y="2238375"/>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8" name="Line 88"/>
          <p:cNvSpPr>
            <a:spLocks noChangeShapeType="1"/>
          </p:cNvSpPr>
          <p:nvPr/>
        </p:nvSpPr>
        <p:spPr bwMode="auto">
          <a:xfrm>
            <a:off x="5951538" y="2185988"/>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9" name="Line 89"/>
          <p:cNvSpPr>
            <a:spLocks noChangeShapeType="1"/>
          </p:cNvSpPr>
          <p:nvPr/>
        </p:nvSpPr>
        <p:spPr bwMode="auto">
          <a:xfrm>
            <a:off x="5951538" y="2133600"/>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0" name="Line 90"/>
          <p:cNvSpPr>
            <a:spLocks noChangeShapeType="1"/>
          </p:cNvSpPr>
          <p:nvPr/>
        </p:nvSpPr>
        <p:spPr bwMode="auto">
          <a:xfrm>
            <a:off x="5951538" y="2081213"/>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1" name="Line 91"/>
          <p:cNvSpPr>
            <a:spLocks noChangeShapeType="1"/>
          </p:cNvSpPr>
          <p:nvPr/>
        </p:nvSpPr>
        <p:spPr bwMode="auto">
          <a:xfrm>
            <a:off x="5951538" y="2028825"/>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2" name="Line 92"/>
          <p:cNvSpPr>
            <a:spLocks noChangeShapeType="1"/>
          </p:cNvSpPr>
          <p:nvPr/>
        </p:nvSpPr>
        <p:spPr bwMode="auto">
          <a:xfrm>
            <a:off x="5880100" y="1952625"/>
            <a:ext cx="0" cy="138113"/>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4" name="Line 94"/>
          <p:cNvSpPr>
            <a:spLocks noChangeShapeType="1"/>
          </p:cNvSpPr>
          <p:nvPr/>
        </p:nvSpPr>
        <p:spPr bwMode="auto">
          <a:xfrm>
            <a:off x="5880100" y="2128838"/>
            <a:ext cx="0" cy="138112"/>
          </a:xfrm>
          <a:prstGeom prst="line">
            <a:avLst/>
          </a:prstGeom>
          <a:noFill/>
          <a:ln w="15875">
            <a:solidFill>
              <a:schemeClr val="tx1"/>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5" name="Text Box 95"/>
          <p:cNvSpPr txBox="1">
            <a:spLocks noChangeArrowheads="1"/>
          </p:cNvSpPr>
          <p:nvPr/>
        </p:nvSpPr>
        <p:spPr bwMode="auto">
          <a:xfrm>
            <a:off x="5562600" y="1973263"/>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1400">
                <a:solidFill>
                  <a:schemeClr val="tx1"/>
                </a:solidFill>
                <a:latin typeface="Times New Roman" panose="02020603050405020304" pitchFamily="18" charset="0"/>
              </a:rPr>
              <a:t>d</a:t>
            </a:r>
            <a:endParaRPr lang="en-US" altLang="en-US" sz="1400">
              <a:solidFill>
                <a:schemeClr val="tx1"/>
              </a:solidFill>
              <a:latin typeface="Symbol" panose="05050102010706020507" pitchFamily="18" charset="2"/>
            </a:endParaRPr>
          </a:p>
        </p:txBody>
      </p:sp>
      <p:sp>
        <p:nvSpPr>
          <p:cNvPr id="5217" name="Text Box 97"/>
          <p:cNvSpPr txBox="1">
            <a:spLocks noChangeArrowheads="1"/>
          </p:cNvSpPr>
          <p:nvPr/>
        </p:nvSpPr>
        <p:spPr bwMode="auto">
          <a:xfrm>
            <a:off x="7208838" y="35369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L</a:t>
            </a:r>
          </a:p>
        </p:txBody>
      </p:sp>
      <p:sp>
        <p:nvSpPr>
          <p:cNvPr id="5218" name="Text Box 98"/>
          <p:cNvSpPr txBox="1">
            <a:spLocks noChangeArrowheads="1"/>
          </p:cNvSpPr>
          <p:nvPr/>
        </p:nvSpPr>
        <p:spPr bwMode="auto">
          <a:xfrm>
            <a:off x="7802563" y="4232275"/>
            <a:ext cx="81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v = L/t</a:t>
            </a:r>
          </a:p>
        </p:txBody>
      </p:sp>
      <p:sp>
        <p:nvSpPr>
          <p:cNvPr id="3" name="TextBox 2"/>
          <p:cNvSpPr txBox="1"/>
          <p:nvPr/>
        </p:nvSpPr>
        <p:spPr>
          <a:xfrm>
            <a:off x="1180113" y="2816225"/>
            <a:ext cx="889987" cy="369332"/>
          </a:xfrm>
          <a:prstGeom prst="rect">
            <a:avLst/>
          </a:prstGeom>
          <a:noFill/>
        </p:spPr>
        <p:txBody>
          <a:bodyPr wrap="none" rtlCol="0">
            <a:spAutoFit/>
          </a:bodyPr>
          <a:lstStyle/>
          <a:p>
            <a:r>
              <a:rPr lang="en-US" dirty="0">
                <a:solidFill>
                  <a:srgbClr val="0000FF"/>
                </a:solidFill>
              </a:rPr>
              <a:t>S(</a:t>
            </a:r>
            <a:r>
              <a:rPr lang="en-US" b="1" i="1" dirty="0">
                <a:solidFill>
                  <a:srgbClr val="0000FF"/>
                </a:solidFill>
              </a:rPr>
              <a:t>Q</a:t>
            </a:r>
            <a:r>
              <a:rPr lang="en-US" i="1" dirty="0">
                <a:solidFill>
                  <a:srgbClr val="0000FF"/>
                </a:solidFill>
              </a:rPr>
              <a:t>,E</a:t>
            </a:r>
            <a:r>
              <a:rPr lang="en-US" dirty="0">
                <a:solidFill>
                  <a:srgbClr val="0000FF"/>
                </a:solidFill>
              </a:rPr>
              <a:t>)</a:t>
            </a:r>
          </a:p>
        </p:txBody>
      </p:sp>
      <p:sp>
        <p:nvSpPr>
          <p:cNvPr id="64" name="TextBox 63"/>
          <p:cNvSpPr txBox="1"/>
          <p:nvPr/>
        </p:nvSpPr>
        <p:spPr>
          <a:xfrm>
            <a:off x="2694588" y="4228914"/>
            <a:ext cx="889987" cy="369332"/>
          </a:xfrm>
          <a:prstGeom prst="rect">
            <a:avLst/>
          </a:prstGeom>
          <a:noFill/>
        </p:spPr>
        <p:txBody>
          <a:bodyPr wrap="none" rtlCol="0">
            <a:spAutoFit/>
          </a:bodyPr>
          <a:lstStyle/>
          <a:p>
            <a:r>
              <a:rPr lang="en-US" dirty="0">
                <a:solidFill>
                  <a:srgbClr val="0000FF"/>
                </a:solidFill>
              </a:rPr>
              <a:t>S(</a:t>
            </a:r>
            <a:r>
              <a:rPr lang="en-US" b="1" i="1" dirty="0">
                <a:solidFill>
                  <a:srgbClr val="0000FF"/>
                </a:solidFill>
              </a:rPr>
              <a:t>Q</a:t>
            </a:r>
            <a:r>
              <a:rPr lang="en-US" i="1" dirty="0">
                <a:solidFill>
                  <a:srgbClr val="0000FF"/>
                </a:solidFill>
              </a:rPr>
              <a:t>,E</a:t>
            </a:r>
            <a:r>
              <a:rPr lang="en-US" dirty="0">
                <a:solidFill>
                  <a:srgbClr val="0000FF"/>
                </a:solidFill>
              </a:rPr>
              <a:t>)</a:t>
            </a:r>
          </a:p>
        </p:txBody>
      </p:sp>
    </p:spTree>
    <p:extLst>
      <p:ext uri="{BB962C8B-B14F-4D97-AF65-F5344CB8AC3E}">
        <p14:creationId xmlns:p14="http://schemas.microsoft.com/office/powerpoint/2010/main" val="16949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fade">
                                      <p:cBhvr>
                                        <p:cTn id="7" dur="500"/>
                                        <p:tgtEl>
                                          <p:spTgt spid="5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38"/>
                                        </p:tgtEl>
                                        <p:attrNameLst>
                                          <p:attrName>style.visibility</p:attrName>
                                        </p:attrNameLst>
                                      </p:cBhvr>
                                      <p:to>
                                        <p:strVal val="visible"/>
                                      </p:to>
                                    </p:set>
                                    <p:animEffect transition="in" filter="dissolve">
                                      <p:cBhvr>
                                        <p:cTn id="12" dur="500"/>
                                        <p:tgtEl>
                                          <p:spTgt spid="5138"/>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139"/>
                                        </p:tgtEl>
                                        <p:attrNameLst>
                                          <p:attrName>style.visibility</p:attrName>
                                        </p:attrNameLst>
                                      </p:cBhvr>
                                      <p:to>
                                        <p:strVal val="visible"/>
                                      </p:to>
                                    </p:set>
                                    <p:animEffect transition="in" filter="dissolve">
                                      <p:cBhvr>
                                        <p:cTn id="16" dur="500"/>
                                        <p:tgtEl>
                                          <p:spTgt spid="5139"/>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5140"/>
                                        </p:tgtEl>
                                        <p:attrNameLst>
                                          <p:attrName>style.visibility</p:attrName>
                                        </p:attrNameLst>
                                      </p:cBhvr>
                                      <p:to>
                                        <p:strVal val="visible"/>
                                      </p:to>
                                    </p:set>
                                    <p:animEffect transition="in" filter="dissolve">
                                      <p:cBhvr>
                                        <p:cTn id="20" dur="500"/>
                                        <p:tgtEl>
                                          <p:spTgt spid="5140"/>
                                        </p:tgtEl>
                                      </p:cBhvr>
                                    </p:animEffect>
                                  </p:childTnLst>
                                </p:cTn>
                              </p:par>
                            </p:childTnLst>
                          </p:cTn>
                        </p:par>
                        <p:par>
                          <p:cTn id="21" fill="hold" nodeType="afterGroup">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5141"/>
                                        </p:tgtEl>
                                        <p:attrNameLst>
                                          <p:attrName>style.visibility</p:attrName>
                                        </p:attrNameLst>
                                      </p:cBhvr>
                                      <p:to>
                                        <p:strVal val="visible"/>
                                      </p:to>
                                    </p:set>
                                    <p:animEffect transition="in" filter="dissolve">
                                      <p:cBhvr>
                                        <p:cTn id="24" dur="500"/>
                                        <p:tgtEl>
                                          <p:spTgt spid="5141"/>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5184"/>
                                        </p:tgtEl>
                                        <p:attrNameLst>
                                          <p:attrName>style.visibility</p:attrName>
                                        </p:attrNameLst>
                                      </p:cBhvr>
                                      <p:to>
                                        <p:strVal val="visible"/>
                                      </p:to>
                                    </p:set>
                                    <p:animEffect transition="in" filter="wipe(left)">
                                      <p:cBhvr>
                                        <p:cTn id="28" dur="500"/>
                                        <p:tgtEl>
                                          <p:spTgt spid="518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185"/>
                                        </p:tgtEl>
                                        <p:attrNameLst>
                                          <p:attrName>style.visibility</p:attrName>
                                        </p:attrNameLst>
                                      </p:cBhvr>
                                      <p:to>
                                        <p:strVal val="visible"/>
                                      </p:to>
                                    </p:set>
                                    <p:animEffect transition="in" filter="dissolve">
                                      <p:cBhvr>
                                        <p:cTn id="33" dur="500"/>
                                        <p:tgtEl>
                                          <p:spTgt spid="518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5146"/>
                                        </p:tgtEl>
                                        <p:attrNameLst>
                                          <p:attrName>style.visibility</p:attrName>
                                        </p:attrNameLst>
                                      </p:cBhvr>
                                      <p:to>
                                        <p:strVal val="visible"/>
                                      </p:to>
                                    </p:set>
                                    <p:animEffect transition="in" filter="wipe(down)">
                                      <p:cBhvr>
                                        <p:cTn id="38" dur="500"/>
                                        <p:tgtEl>
                                          <p:spTgt spid="514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147"/>
                                        </p:tgtEl>
                                        <p:attrNameLst>
                                          <p:attrName>style.visibility</p:attrName>
                                        </p:attrNameLst>
                                      </p:cBhvr>
                                      <p:to>
                                        <p:strVal val="visible"/>
                                      </p:to>
                                    </p:set>
                                    <p:animEffect transition="in" filter="dissolve">
                                      <p:cBhvr>
                                        <p:cTn id="41" dur="500"/>
                                        <p:tgtEl>
                                          <p:spTgt spid="514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217"/>
                                        </p:tgtEl>
                                        <p:attrNameLst>
                                          <p:attrName>style.visibility</p:attrName>
                                        </p:attrNameLst>
                                      </p:cBhvr>
                                      <p:to>
                                        <p:strVal val="visible"/>
                                      </p:to>
                                    </p:set>
                                    <p:animEffect transition="in" filter="dissolve">
                                      <p:cBhvr>
                                        <p:cTn id="46" dur="500"/>
                                        <p:tgtEl>
                                          <p:spTgt spid="52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5186"/>
                                        </p:tgtEl>
                                        <p:attrNameLst>
                                          <p:attrName>style.visibility</p:attrName>
                                        </p:attrNameLst>
                                      </p:cBhvr>
                                      <p:to>
                                        <p:strVal val="visible"/>
                                      </p:to>
                                    </p:set>
                                    <p:animEffect transition="in" filter="dissolve">
                                      <p:cBhvr>
                                        <p:cTn id="51" dur="500"/>
                                        <p:tgtEl>
                                          <p:spTgt spid="518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218"/>
                                        </p:tgtEl>
                                        <p:attrNameLst>
                                          <p:attrName>style.visibility</p:attrName>
                                        </p:attrNameLst>
                                      </p:cBhvr>
                                      <p:to>
                                        <p:strVal val="visible"/>
                                      </p:to>
                                    </p:set>
                                    <p:animEffect transition="in" filter="dissolve">
                                      <p:cBhvr>
                                        <p:cTn id="56" dur="500"/>
                                        <p:tgtEl>
                                          <p:spTgt spid="521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5131"/>
                                        </p:tgtEl>
                                        <p:attrNameLst>
                                          <p:attrName>style.visibility</p:attrName>
                                        </p:attrNameLst>
                                      </p:cBhvr>
                                      <p:to>
                                        <p:strVal val="visible"/>
                                      </p:to>
                                    </p:set>
                                    <p:animEffect transition="in" filter="dissolve">
                                      <p:cBhvr>
                                        <p:cTn id="61" dur="500"/>
                                        <p:tgtEl>
                                          <p:spTgt spid="513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5131" grpId="0"/>
      <p:bldP spid="5138" grpId="0" animBg="1"/>
      <p:bldP spid="5139" grpId="0" animBg="1"/>
      <p:bldP spid="5140" grpId="0" animBg="1"/>
      <p:bldP spid="5141" grpId="0" animBg="1"/>
      <p:bldP spid="5147" grpId="0" animBg="1"/>
      <p:bldP spid="5217" grpId="0"/>
      <p:bldP spid="5218"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2343150" y="400050"/>
            <a:ext cx="437197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rgbClr val="9933FF"/>
                </a:solidFill>
              </a:rPr>
              <a:t>Disk Chopper Spectrometer</a:t>
            </a:r>
          </a:p>
        </p:txBody>
      </p:sp>
      <p:pic>
        <p:nvPicPr>
          <p:cNvPr id="139267" name="Picture 3" descr="C:\My Documents\WordDocs\NIST\Workshops\background files\toftraj.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286250"/>
            <a:ext cx="270668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Line 48"/>
          <p:cNvSpPr>
            <a:spLocks noChangeShapeType="1"/>
          </p:cNvSpPr>
          <p:nvPr/>
        </p:nvSpPr>
        <p:spPr bwMode="auto">
          <a:xfrm flipV="1">
            <a:off x="3486150" y="2901950"/>
            <a:ext cx="117475" cy="100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1925" name="Group 49"/>
          <p:cNvGrpSpPr>
            <a:grpSpLocks/>
          </p:cNvGrpSpPr>
          <p:nvPr/>
        </p:nvGrpSpPr>
        <p:grpSpPr bwMode="auto">
          <a:xfrm>
            <a:off x="3486150" y="1314450"/>
            <a:ext cx="2060575" cy="1693863"/>
            <a:chOff x="1248" y="1104"/>
            <a:chExt cx="1731" cy="1423"/>
          </a:xfrm>
        </p:grpSpPr>
        <p:sp>
          <p:nvSpPr>
            <p:cNvPr id="81936" name="Line 50"/>
            <p:cNvSpPr>
              <a:spLocks noChangeShapeType="1"/>
            </p:cNvSpPr>
            <p:nvPr/>
          </p:nvSpPr>
          <p:spPr bwMode="auto">
            <a:xfrm flipV="1">
              <a:off x="1346" y="1809"/>
              <a:ext cx="1372" cy="67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7" name="Line 51"/>
            <p:cNvSpPr>
              <a:spLocks noChangeShapeType="1"/>
            </p:cNvSpPr>
            <p:nvPr/>
          </p:nvSpPr>
          <p:spPr bwMode="auto">
            <a:xfrm flipH="1">
              <a:off x="1287" y="1104"/>
              <a:ext cx="980" cy="1423"/>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8" name="Line 52"/>
            <p:cNvSpPr>
              <a:spLocks noChangeShapeType="1"/>
            </p:cNvSpPr>
            <p:nvPr/>
          </p:nvSpPr>
          <p:spPr bwMode="auto">
            <a:xfrm>
              <a:off x="2267" y="1104"/>
              <a:ext cx="490" cy="753"/>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9" name="Text Box 53"/>
            <p:cNvSpPr txBox="1">
              <a:spLocks noChangeArrowheads="1"/>
            </p:cNvSpPr>
            <p:nvPr/>
          </p:nvSpPr>
          <p:spPr bwMode="auto">
            <a:xfrm>
              <a:off x="1248" y="1479"/>
              <a:ext cx="29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b="1" i="1">
                  <a:solidFill>
                    <a:schemeClr val="tx1"/>
                  </a:solidFill>
                </a:rPr>
                <a:t>k</a:t>
              </a:r>
              <a:r>
                <a:rPr lang="en-US" altLang="en-US" b="1" i="1" baseline="-25000">
                  <a:solidFill>
                    <a:schemeClr val="tx1"/>
                  </a:solidFill>
                </a:rPr>
                <a:t>i</a:t>
              </a:r>
              <a:endParaRPr lang="en-US" altLang="en-US">
                <a:solidFill>
                  <a:schemeClr val="tx1"/>
                </a:solidFill>
              </a:endParaRPr>
            </a:p>
          </p:txBody>
        </p:sp>
        <p:sp>
          <p:nvSpPr>
            <p:cNvPr id="81940" name="Text Box 54"/>
            <p:cNvSpPr txBox="1">
              <a:spLocks noChangeArrowheads="1"/>
            </p:cNvSpPr>
            <p:nvPr/>
          </p:nvSpPr>
          <p:spPr bwMode="auto">
            <a:xfrm>
              <a:off x="2673" y="1187"/>
              <a:ext cx="30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b="1" i="1">
                  <a:solidFill>
                    <a:schemeClr val="tx1"/>
                  </a:solidFill>
                </a:rPr>
                <a:t>k</a:t>
              </a:r>
              <a:r>
                <a:rPr lang="en-US" altLang="en-US" b="1" i="1" baseline="-25000">
                  <a:solidFill>
                    <a:schemeClr val="tx1"/>
                  </a:solidFill>
                </a:rPr>
                <a:t>f</a:t>
              </a:r>
              <a:endParaRPr lang="en-US" altLang="en-US">
                <a:solidFill>
                  <a:schemeClr val="tx1"/>
                </a:solidFill>
              </a:endParaRPr>
            </a:p>
          </p:txBody>
        </p:sp>
        <p:sp>
          <p:nvSpPr>
            <p:cNvPr id="81941" name="Text Box 55"/>
            <p:cNvSpPr txBox="1">
              <a:spLocks noChangeArrowheads="1"/>
            </p:cNvSpPr>
            <p:nvPr/>
          </p:nvSpPr>
          <p:spPr bwMode="auto">
            <a:xfrm>
              <a:off x="1940" y="1858"/>
              <a:ext cx="30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b="1" i="1">
                  <a:solidFill>
                    <a:schemeClr val="tx1"/>
                  </a:solidFill>
                </a:rPr>
                <a:t>Q</a:t>
              </a:r>
            </a:p>
          </p:txBody>
        </p:sp>
      </p:grpSp>
      <p:grpSp>
        <p:nvGrpSpPr>
          <p:cNvPr id="139320" name="Group 56"/>
          <p:cNvGrpSpPr>
            <a:grpSpLocks/>
          </p:cNvGrpSpPr>
          <p:nvPr/>
        </p:nvGrpSpPr>
        <p:grpSpPr bwMode="auto">
          <a:xfrm>
            <a:off x="3602038" y="2114550"/>
            <a:ext cx="2455865" cy="787400"/>
            <a:chOff x="1346" y="1776"/>
            <a:chExt cx="2062" cy="661"/>
          </a:xfrm>
        </p:grpSpPr>
        <p:sp>
          <p:nvSpPr>
            <p:cNvPr id="81932" name="Line 57"/>
            <p:cNvSpPr>
              <a:spLocks noChangeShapeType="1"/>
            </p:cNvSpPr>
            <p:nvPr/>
          </p:nvSpPr>
          <p:spPr bwMode="auto">
            <a:xfrm>
              <a:off x="2767" y="1809"/>
              <a:ext cx="353" cy="591"/>
            </a:xfrm>
            <a:prstGeom prst="line">
              <a:avLst/>
            </a:prstGeom>
            <a:noFill/>
            <a:ln w="9525" cap="rnd">
              <a:solidFill>
                <a:srgbClr val="3366FF"/>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3" name="Line 58"/>
            <p:cNvSpPr>
              <a:spLocks noChangeShapeType="1"/>
            </p:cNvSpPr>
            <p:nvPr/>
          </p:nvSpPr>
          <p:spPr bwMode="auto">
            <a:xfrm flipV="1">
              <a:off x="1346" y="2400"/>
              <a:ext cx="1774" cy="37"/>
            </a:xfrm>
            <a:prstGeom prst="line">
              <a:avLst/>
            </a:prstGeom>
            <a:noFill/>
            <a:ln w="9525" cap="rnd">
              <a:solidFill>
                <a:srgbClr val="3366FF"/>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4" name="Text Box 59"/>
            <p:cNvSpPr txBox="1">
              <a:spLocks noChangeArrowheads="1"/>
            </p:cNvSpPr>
            <p:nvPr/>
          </p:nvSpPr>
          <p:spPr bwMode="auto">
            <a:xfrm>
              <a:off x="2420" y="1922"/>
              <a:ext cx="30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i="1">
                  <a:solidFill>
                    <a:schemeClr val="accent2"/>
                  </a:solidFill>
                </a:rPr>
                <a:t>Q</a:t>
              </a:r>
            </a:p>
          </p:txBody>
        </p:sp>
        <p:sp>
          <p:nvSpPr>
            <p:cNvPr id="81935" name="Text Box 60"/>
            <p:cNvSpPr txBox="1">
              <a:spLocks noChangeArrowheads="1"/>
            </p:cNvSpPr>
            <p:nvPr/>
          </p:nvSpPr>
          <p:spPr bwMode="auto">
            <a:xfrm>
              <a:off x="3120" y="1776"/>
              <a:ext cx="2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i="1" dirty="0" err="1">
                  <a:solidFill>
                    <a:schemeClr val="accent2"/>
                  </a:solidFill>
                </a:rPr>
                <a:t>k</a:t>
              </a:r>
              <a:r>
                <a:rPr lang="en-US" altLang="en-US" i="1" baseline="-25000" dirty="0" err="1">
                  <a:solidFill>
                    <a:schemeClr val="accent2"/>
                  </a:solidFill>
                </a:rPr>
                <a:t>f</a:t>
              </a:r>
              <a:endParaRPr lang="en-US" altLang="en-US" i="1" dirty="0">
                <a:solidFill>
                  <a:schemeClr val="accent2"/>
                </a:solidFill>
              </a:endParaRPr>
            </a:p>
          </p:txBody>
        </p:sp>
      </p:grpSp>
      <p:grpSp>
        <p:nvGrpSpPr>
          <p:cNvPr id="139325" name="Group 61"/>
          <p:cNvGrpSpPr>
            <a:grpSpLocks/>
          </p:cNvGrpSpPr>
          <p:nvPr/>
        </p:nvGrpSpPr>
        <p:grpSpPr bwMode="auto">
          <a:xfrm>
            <a:off x="3600450" y="2452688"/>
            <a:ext cx="2971800" cy="1490662"/>
            <a:chOff x="1344" y="2060"/>
            <a:chExt cx="2496" cy="1252"/>
          </a:xfrm>
        </p:grpSpPr>
        <p:sp>
          <p:nvSpPr>
            <p:cNvPr id="81928" name="Line 62"/>
            <p:cNvSpPr>
              <a:spLocks noChangeShapeType="1"/>
            </p:cNvSpPr>
            <p:nvPr/>
          </p:nvSpPr>
          <p:spPr bwMode="auto">
            <a:xfrm>
              <a:off x="2913" y="2060"/>
              <a:ext cx="735" cy="1252"/>
            </a:xfrm>
            <a:prstGeom prst="line">
              <a:avLst/>
            </a:prstGeom>
            <a:noFill/>
            <a:ln w="9525" cap="rnd">
              <a:solidFill>
                <a:srgbClr val="FF0000"/>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9" name="Line 63"/>
            <p:cNvSpPr>
              <a:spLocks noChangeShapeType="1"/>
            </p:cNvSpPr>
            <p:nvPr/>
          </p:nvSpPr>
          <p:spPr bwMode="auto">
            <a:xfrm>
              <a:off x="1344" y="2496"/>
              <a:ext cx="2352" cy="816"/>
            </a:xfrm>
            <a:prstGeom prst="line">
              <a:avLst/>
            </a:prstGeom>
            <a:noFill/>
            <a:ln w="9525" cap="rnd">
              <a:solidFill>
                <a:srgbClr val="FF0000"/>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0" name="Text Box 64"/>
            <p:cNvSpPr txBox="1">
              <a:spLocks noChangeArrowheads="1"/>
            </p:cNvSpPr>
            <p:nvPr/>
          </p:nvSpPr>
          <p:spPr bwMode="auto">
            <a:xfrm>
              <a:off x="2283" y="2585"/>
              <a:ext cx="30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i="1">
                  <a:solidFill>
                    <a:srgbClr val="FF0000"/>
                  </a:solidFill>
                </a:rPr>
                <a:t>Q</a:t>
              </a:r>
            </a:p>
          </p:txBody>
        </p:sp>
        <p:sp>
          <p:nvSpPr>
            <p:cNvPr id="81931" name="Text Box 65"/>
            <p:cNvSpPr txBox="1">
              <a:spLocks noChangeArrowheads="1"/>
            </p:cNvSpPr>
            <p:nvPr/>
          </p:nvSpPr>
          <p:spPr bwMode="auto">
            <a:xfrm>
              <a:off x="3552" y="2592"/>
              <a:ext cx="2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i="1">
                  <a:solidFill>
                    <a:srgbClr val="FF0000"/>
                  </a:solidFill>
                </a:rPr>
                <a:t>k</a:t>
              </a:r>
              <a:r>
                <a:rPr lang="en-US" altLang="en-US" i="1" baseline="-25000">
                  <a:solidFill>
                    <a:srgbClr val="FF0000"/>
                  </a:solidFill>
                </a:rPr>
                <a:t>f</a:t>
              </a:r>
              <a:endParaRPr lang="en-US" altLang="en-US" i="1">
                <a:solidFill>
                  <a:srgbClr val="FF0000"/>
                </a:solidFill>
              </a:endParaRPr>
            </a:p>
          </p:txBody>
        </p:sp>
      </p:grpSp>
      <p:sp>
        <p:nvSpPr>
          <p:cNvPr id="3" name="Oval 2"/>
          <p:cNvSpPr/>
          <p:nvPr/>
        </p:nvSpPr>
        <p:spPr bwMode="auto">
          <a:xfrm>
            <a:off x="6400800" y="4013200"/>
            <a:ext cx="276577" cy="272400"/>
          </a:xfrm>
          <a:prstGeom prst="ellipse">
            <a:avLst/>
          </a:prstGeom>
          <a:solidFill>
            <a:schemeClr val="accent1"/>
          </a:solidFill>
          <a:ln w="15875" cap="flat" cmpd="sng" algn="ctr">
            <a:solidFill>
              <a:schemeClr val="tx1"/>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4" name="TextBox 3"/>
          <p:cNvSpPr txBox="1"/>
          <p:nvPr/>
        </p:nvSpPr>
        <p:spPr>
          <a:xfrm>
            <a:off x="6615293" y="4108571"/>
            <a:ext cx="1056700" cy="369332"/>
          </a:xfrm>
          <a:prstGeom prst="rect">
            <a:avLst/>
          </a:prstGeom>
          <a:noFill/>
        </p:spPr>
        <p:txBody>
          <a:bodyPr wrap="none" rtlCol="0">
            <a:spAutoFit/>
          </a:bodyPr>
          <a:lstStyle/>
          <a:p>
            <a:r>
              <a:rPr lang="en-US" dirty="0">
                <a:solidFill>
                  <a:schemeClr val="accent1">
                    <a:lumMod val="75000"/>
                  </a:schemeClr>
                </a:solidFill>
              </a:rPr>
              <a:t>Detector</a:t>
            </a:r>
          </a:p>
        </p:txBody>
      </p:sp>
      <p:sp>
        <p:nvSpPr>
          <p:cNvPr id="5" name="TextBox 4"/>
          <p:cNvSpPr txBox="1"/>
          <p:nvPr/>
        </p:nvSpPr>
        <p:spPr>
          <a:xfrm>
            <a:off x="231422" y="4685396"/>
            <a:ext cx="1620957" cy="369332"/>
          </a:xfrm>
          <a:prstGeom prst="rect">
            <a:avLst/>
          </a:prstGeom>
          <a:noFill/>
        </p:spPr>
        <p:txBody>
          <a:bodyPr wrap="none" rtlCol="0">
            <a:spAutoFit/>
          </a:bodyPr>
          <a:lstStyle/>
          <a:p>
            <a:r>
              <a:rPr lang="en-US" dirty="0">
                <a:solidFill>
                  <a:schemeClr val="accent1">
                    <a:lumMod val="75000"/>
                  </a:schemeClr>
                </a:solidFill>
              </a:rPr>
              <a:t>913 Detectors</a:t>
            </a:r>
          </a:p>
        </p:txBody>
      </p:sp>
      <p:pic>
        <p:nvPicPr>
          <p:cNvPr id="6" name="Picture 5" descr="A high angle view of a factory&#10;&#10;Description automatically generated">
            <a:extLst>
              <a:ext uri="{FF2B5EF4-FFF2-40B4-BE49-F238E27FC236}">
                <a16:creationId xmlns:a16="http://schemas.microsoft.com/office/drawing/2014/main" id="{EC4326A8-94D7-CFA3-76DB-0BAA17B3D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2" y="1597752"/>
            <a:ext cx="2798264" cy="1982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9320"/>
                                        </p:tgtEl>
                                        <p:attrNameLst>
                                          <p:attrName>style.visibility</p:attrName>
                                        </p:attrNameLst>
                                      </p:cBhvr>
                                      <p:to>
                                        <p:strVal val="visible"/>
                                      </p:to>
                                    </p:set>
                                    <p:anim calcmode="lin" valueType="num">
                                      <p:cBhvr additive="base">
                                        <p:cTn id="7" dur="500" fill="hold"/>
                                        <p:tgtEl>
                                          <p:spTgt spid="139320"/>
                                        </p:tgtEl>
                                        <p:attrNameLst>
                                          <p:attrName>ppt_x</p:attrName>
                                        </p:attrNameLst>
                                      </p:cBhvr>
                                      <p:tavLst>
                                        <p:tav tm="0">
                                          <p:val>
                                            <p:strVal val="0-#ppt_w/2"/>
                                          </p:val>
                                        </p:tav>
                                        <p:tav tm="100000">
                                          <p:val>
                                            <p:strVal val="#ppt_x"/>
                                          </p:val>
                                        </p:tav>
                                      </p:tavLst>
                                    </p:anim>
                                    <p:anim calcmode="lin" valueType="num">
                                      <p:cBhvr additive="base">
                                        <p:cTn id="8" dur="500" fill="hold"/>
                                        <p:tgtEl>
                                          <p:spTgt spid="1393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39325"/>
                                        </p:tgtEl>
                                        <p:attrNameLst>
                                          <p:attrName>style.visibility</p:attrName>
                                        </p:attrNameLst>
                                      </p:cBhvr>
                                      <p:to>
                                        <p:strVal val="visible"/>
                                      </p:to>
                                    </p:set>
                                    <p:anim calcmode="lin" valueType="num">
                                      <p:cBhvr additive="base">
                                        <p:cTn id="13" dur="500" fill="hold"/>
                                        <p:tgtEl>
                                          <p:spTgt spid="139325"/>
                                        </p:tgtEl>
                                        <p:attrNameLst>
                                          <p:attrName>ppt_x</p:attrName>
                                        </p:attrNameLst>
                                      </p:cBhvr>
                                      <p:tavLst>
                                        <p:tav tm="0">
                                          <p:val>
                                            <p:strVal val="0-#ppt_w/2"/>
                                          </p:val>
                                        </p:tav>
                                        <p:tav tm="100000">
                                          <p:val>
                                            <p:strVal val="#ppt_x"/>
                                          </p:val>
                                        </p:tav>
                                      </p:tavLst>
                                    </p:anim>
                                    <p:anim calcmode="lin" valueType="num">
                                      <p:cBhvr additive="base">
                                        <p:cTn id="14" dur="500" fill="hold"/>
                                        <p:tgtEl>
                                          <p:spTgt spid="1393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39267"/>
                                        </p:tgtEl>
                                        <p:attrNameLst>
                                          <p:attrName>style.visibility</p:attrName>
                                        </p:attrNameLst>
                                      </p:cBhvr>
                                      <p:to>
                                        <p:strVal val="visible"/>
                                      </p:to>
                                    </p:set>
                                    <p:anim calcmode="lin" valueType="num">
                                      <p:cBhvr additive="base">
                                        <p:cTn id="19" dur="500" fill="hold"/>
                                        <p:tgtEl>
                                          <p:spTgt spid="139267"/>
                                        </p:tgtEl>
                                        <p:attrNameLst>
                                          <p:attrName>ppt_x</p:attrName>
                                        </p:attrNameLst>
                                      </p:cBhvr>
                                      <p:tavLst>
                                        <p:tav tm="0">
                                          <p:val>
                                            <p:strVal val="0-#ppt_w/2"/>
                                          </p:val>
                                        </p:tav>
                                        <p:tav tm="100000">
                                          <p:val>
                                            <p:strVal val="#ppt_x"/>
                                          </p:val>
                                        </p:tav>
                                      </p:tavLst>
                                    </p:anim>
                                    <p:anim calcmode="lin" valueType="num">
                                      <p:cBhvr additive="base">
                                        <p:cTn id="20" dur="500" fill="hold"/>
                                        <p:tgtEl>
                                          <p:spTgt spid="13926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647700" y="5676900"/>
            <a:ext cx="37338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000">
                <a:solidFill>
                  <a:schemeClr val="tx1"/>
                </a:solidFill>
              </a:rPr>
              <a:t>Quantities varied</a:t>
            </a:r>
          </a:p>
          <a:p>
            <a:pPr>
              <a:buFontTx/>
              <a:buChar char="•"/>
            </a:pPr>
            <a:r>
              <a:rPr lang="en-US" altLang="en-US" sz="2000">
                <a:solidFill>
                  <a:schemeClr val="tx1"/>
                </a:solidFill>
              </a:rPr>
              <a:t> wavelength </a:t>
            </a:r>
            <a:r>
              <a:rPr lang="en-US" altLang="en-US" sz="2200">
                <a:solidFill>
                  <a:schemeClr val="tx1"/>
                </a:solidFill>
                <a:latin typeface="Symbol" panose="05050102010706020507" pitchFamily="18" charset="2"/>
              </a:rPr>
              <a:t>l</a:t>
            </a:r>
          </a:p>
          <a:p>
            <a:pPr>
              <a:buFontTx/>
              <a:buChar char="•"/>
            </a:pPr>
            <a:r>
              <a:rPr lang="en-US" altLang="en-US" sz="2000">
                <a:solidFill>
                  <a:schemeClr val="tx1"/>
                </a:solidFill>
              </a:rPr>
              <a:t> chopper slot widths W</a:t>
            </a:r>
          </a:p>
        </p:txBody>
      </p:sp>
      <p:grpSp>
        <p:nvGrpSpPr>
          <p:cNvPr id="2" name="Group 4"/>
          <p:cNvGrpSpPr>
            <a:grpSpLocks/>
          </p:cNvGrpSpPr>
          <p:nvPr/>
        </p:nvGrpSpPr>
        <p:grpSpPr bwMode="auto">
          <a:xfrm>
            <a:off x="4749800" y="1484313"/>
            <a:ext cx="4038600" cy="4264025"/>
            <a:chOff x="96" y="2110"/>
            <a:chExt cx="2112" cy="1886"/>
          </a:xfrm>
        </p:grpSpPr>
        <p:pic>
          <p:nvPicPr>
            <p:cNvPr id="36876" name="Picture 5" descr="ss2003flux"/>
            <p:cNvPicPr>
              <a:picLocks noChangeAspect="1" noChangeArrowheads="1"/>
            </p:cNvPicPr>
            <p:nvPr/>
          </p:nvPicPr>
          <p:blipFill>
            <a:blip r:embed="rId3">
              <a:extLst>
                <a:ext uri="{28A0092B-C50C-407E-A947-70E740481C1C}">
                  <a14:useLocalDpi xmlns:a14="http://schemas.microsoft.com/office/drawing/2010/main" val="0"/>
                </a:ext>
              </a:extLst>
            </a:blip>
            <a:srcRect l="2020" t="10457" r="9091"/>
            <a:stretch>
              <a:fillRect/>
            </a:stretch>
          </p:blipFill>
          <p:spPr bwMode="auto">
            <a:xfrm>
              <a:off x="96" y="2352"/>
              <a:ext cx="2112"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Rectangle 6"/>
            <p:cNvSpPr>
              <a:spLocks noChangeArrowheads="1"/>
            </p:cNvSpPr>
            <p:nvPr/>
          </p:nvSpPr>
          <p:spPr bwMode="auto">
            <a:xfrm>
              <a:off x="144" y="2110"/>
              <a:ext cx="371"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400" b="1">
                  <a:solidFill>
                    <a:schemeClr val="accent2"/>
                  </a:solidFill>
                  <a:latin typeface="Times New Roman" panose="02020603050405020304" pitchFamily="18" charset="0"/>
                </a:rPr>
                <a:t>I(E)</a:t>
              </a:r>
            </a:p>
          </p:txBody>
        </p:sp>
      </p:grpSp>
      <p:grpSp>
        <p:nvGrpSpPr>
          <p:cNvPr id="3" name="Group 7"/>
          <p:cNvGrpSpPr>
            <a:grpSpLocks/>
          </p:cNvGrpSpPr>
          <p:nvPr/>
        </p:nvGrpSpPr>
        <p:grpSpPr bwMode="auto">
          <a:xfrm>
            <a:off x="134938" y="1484313"/>
            <a:ext cx="4483100" cy="4203700"/>
            <a:chOff x="2160" y="2107"/>
            <a:chExt cx="1920" cy="1784"/>
          </a:xfrm>
        </p:grpSpPr>
        <p:pic>
          <p:nvPicPr>
            <p:cNvPr id="36874" name="Picture 8" descr="ss2003resn"/>
            <p:cNvPicPr>
              <a:picLocks noChangeAspect="1" noChangeArrowheads="1"/>
            </p:cNvPicPr>
            <p:nvPr/>
          </p:nvPicPr>
          <p:blipFill>
            <a:blip r:embed="rId4">
              <a:extLst>
                <a:ext uri="{28A0092B-C50C-407E-A947-70E740481C1C}">
                  <a14:useLocalDpi xmlns:a14="http://schemas.microsoft.com/office/drawing/2010/main" val="0"/>
                </a:ext>
              </a:extLst>
            </a:blip>
            <a:srcRect l="2409" t="9357" r="20482" b="9552"/>
            <a:stretch>
              <a:fillRect/>
            </a:stretch>
          </p:blipFill>
          <p:spPr bwMode="auto">
            <a:xfrm>
              <a:off x="2160" y="2331"/>
              <a:ext cx="192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9"/>
            <p:cNvSpPr>
              <a:spLocks noChangeArrowheads="1"/>
            </p:cNvSpPr>
            <p:nvPr/>
          </p:nvSpPr>
          <p:spPr bwMode="auto">
            <a:xfrm>
              <a:off x="2208" y="2107"/>
              <a:ext cx="2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r>
                <a:rPr lang="en-US" altLang="en-US" sz="2400" b="1">
                  <a:solidFill>
                    <a:schemeClr val="accent2"/>
                  </a:solidFill>
                  <a:latin typeface="Symbol" panose="05050102010706020507" pitchFamily="18" charset="2"/>
                </a:rPr>
                <a:t>D</a:t>
              </a:r>
              <a:r>
                <a:rPr lang="en-US" altLang="en-US" sz="2400" b="1">
                  <a:solidFill>
                    <a:schemeClr val="accent2"/>
                  </a:solidFill>
                  <a:latin typeface="Times New Roman" panose="02020603050405020304" pitchFamily="18" charset="0"/>
                </a:rPr>
                <a:t>E</a:t>
              </a:r>
            </a:p>
          </p:txBody>
        </p:sp>
      </p:grpSp>
      <p:sp>
        <p:nvSpPr>
          <p:cNvPr id="36869" name="Text Box 19"/>
          <p:cNvSpPr txBox="1">
            <a:spLocks noChangeArrowheads="1"/>
          </p:cNvSpPr>
          <p:nvPr/>
        </p:nvSpPr>
        <p:spPr bwMode="auto">
          <a:xfrm>
            <a:off x="755650" y="549275"/>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Things to Consider When Choosing DCS</a:t>
            </a:r>
          </a:p>
        </p:txBody>
      </p:sp>
      <p:grpSp>
        <p:nvGrpSpPr>
          <p:cNvPr id="4" name="Group 13"/>
          <p:cNvGrpSpPr>
            <a:grpSpLocks/>
          </p:cNvGrpSpPr>
          <p:nvPr/>
        </p:nvGrpSpPr>
        <p:grpSpPr bwMode="auto">
          <a:xfrm>
            <a:off x="5473700" y="5762625"/>
            <a:ext cx="3092450" cy="862013"/>
            <a:chOff x="5292725" y="3895725"/>
            <a:chExt cx="3092450" cy="861774"/>
          </a:xfrm>
        </p:grpSpPr>
        <p:sp>
          <p:nvSpPr>
            <p:cNvPr id="36871" name="Text Box 10"/>
            <p:cNvSpPr txBox="1">
              <a:spLocks noChangeArrowheads="1"/>
            </p:cNvSpPr>
            <p:nvPr/>
          </p:nvSpPr>
          <p:spPr bwMode="auto">
            <a:xfrm>
              <a:off x="5292725" y="3895725"/>
              <a:ext cx="30924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25000"/>
                </a:lnSpc>
              </a:pPr>
              <a:r>
                <a:rPr lang="en-US" altLang="en-US" sz="2000" dirty="0">
                  <a:solidFill>
                    <a:schemeClr val="tx1"/>
                  </a:solidFill>
                </a:rPr>
                <a:t>Remember</a:t>
              </a:r>
              <a:r>
                <a:rPr lang="en-US" altLang="en-US" dirty="0">
                  <a:solidFill>
                    <a:schemeClr val="tx1"/>
                  </a:solidFill>
                </a:rPr>
                <a:t> –  </a:t>
              </a:r>
              <a:r>
                <a:rPr lang="en-US" altLang="en-US" sz="2000" b="1" dirty="0">
                  <a:solidFill>
                    <a:schemeClr val="tx1"/>
                  </a:solidFill>
                </a:rPr>
                <a:t>Intensity</a:t>
              </a:r>
            </a:p>
            <a:p>
              <a:pPr eaLnBrk="1" hangingPunct="1">
                <a:lnSpc>
                  <a:spcPct val="125000"/>
                </a:lnSpc>
              </a:pPr>
              <a:r>
                <a:rPr lang="en-US" altLang="en-US" sz="2000" dirty="0">
                  <a:solidFill>
                    <a:schemeClr val="tx1"/>
                  </a:solidFill>
                </a:rPr>
                <a:t>	      </a:t>
              </a:r>
              <a:r>
                <a:rPr lang="en-US" altLang="en-US" sz="2000" b="1" dirty="0">
                  <a:solidFill>
                    <a:schemeClr val="tx1"/>
                  </a:solidFill>
                </a:rPr>
                <a:t>Resolution</a:t>
              </a:r>
            </a:p>
          </p:txBody>
        </p:sp>
        <p:sp>
          <p:nvSpPr>
            <p:cNvPr id="36872" name="Line 11"/>
            <p:cNvSpPr>
              <a:spLocks noChangeShapeType="1"/>
            </p:cNvSpPr>
            <p:nvPr/>
          </p:nvSpPr>
          <p:spPr bwMode="auto">
            <a:xfrm>
              <a:off x="8155290" y="3989572"/>
              <a:ext cx="0" cy="254000"/>
            </a:xfrm>
            <a:prstGeom prst="line">
              <a:avLst/>
            </a:prstGeom>
            <a:noFill/>
            <a:ln w="19050">
              <a:solidFill>
                <a:srgbClr val="CC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12"/>
            <p:cNvSpPr>
              <a:spLocks noChangeShapeType="1"/>
            </p:cNvSpPr>
            <p:nvPr/>
          </p:nvSpPr>
          <p:spPr bwMode="auto">
            <a:xfrm flipV="1">
              <a:off x="8155290" y="4421372"/>
              <a:ext cx="0" cy="241300"/>
            </a:xfrm>
            <a:prstGeom prst="line">
              <a:avLst/>
            </a:prstGeom>
            <a:noFill/>
            <a:ln w="19050">
              <a:solidFill>
                <a:srgbClr val="CC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500"/>
                                        <p:tgtEl>
                                          <p:spTgt spid="184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76200"/>
            <a:ext cx="8991600" cy="914400"/>
          </a:xfrm>
        </p:spPr>
        <p:txBody>
          <a:bodyPr/>
          <a:lstStyle/>
          <a:p>
            <a:r>
              <a:rPr lang="en-US" dirty="0">
                <a:solidFill>
                  <a:schemeClr val="accent2"/>
                </a:solidFill>
              </a:rPr>
              <a:t> </a:t>
            </a:r>
            <a:r>
              <a:rPr lang="en-US" sz="4000" dirty="0">
                <a:solidFill>
                  <a:schemeClr val="accent2"/>
                </a:solidFill>
              </a:rPr>
              <a:t>Fractional Spin Excitations in Yb</a:t>
            </a:r>
            <a:r>
              <a:rPr lang="en-US" sz="4000" baseline="-25000" dirty="0">
                <a:solidFill>
                  <a:schemeClr val="accent2"/>
                </a:solidFill>
              </a:rPr>
              <a:t>2</a:t>
            </a:r>
            <a:r>
              <a:rPr lang="en-US" sz="4000" dirty="0">
                <a:solidFill>
                  <a:schemeClr val="accent2"/>
                </a:solidFill>
              </a:rPr>
              <a:t>Pt</a:t>
            </a:r>
            <a:r>
              <a:rPr lang="en-US" sz="4000" baseline="-25000" dirty="0">
                <a:solidFill>
                  <a:schemeClr val="accent2"/>
                </a:solidFill>
              </a:rPr>
              <a:t>2</a:t>
            </a:r>
            <a:r>
              <a:rPr lang="en-US" sz="4000" dirty="0">
                <a:solidFill>
                  <a:schemeClr val="accent2"/>
                </a:solidFill>
              </a:rPr>
              <a:t>Pb</a:t>
            </a:r>
            <a:endParaRPr lang="en-US" sz="4000" i="1" dirty="0">
              <a:solidFill>
                <a:schemeClr val="accent2"/>
              </a:solidFill>
            </a:endParaRPr>
          </a:p>
        </p:txBody>
      </p:sp>
      <p:sp>
        <p:nvSpPr>
          <p:cNvPr id="23557" name="Text Box 6"/>
          <p:cNvSpPr txBox="1">
            <a:spLocks noChangeArrowheads="1"/>
          </p:cNvSpPr>
          <p:nvPr/>
        </p:nvSpPr>
        <p:spPr bwMode="auto">
          <a:xfrm>
            <a:off x="70557" y="5743214"/>
            <a:ext cx="8672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rgbClr val="0000CC"/>
                </a:solidFill>
                <a:latin typeface="Times New Roman" pitchFamily="18" charset="0"/>
              </a:defRPr>
            </a:lvl1pPr>
            <a:lvl2pPr marL="742950" indent="-285750" eaLnBrk="0" hangingPunct="0">
              <a:defRPr sz="2400">
                <a:solidFill>
                  <a:srgbClr val="0000CC"/>
                </a:solidFill>
                <a:latin typeface="Times New Roman" pitchFamily="18" charset="0"/>
              </a:defRPr>
            </a:lvl2pPr>
            <a:lvl3pPr marL="1143000" indent="-228600" eaLnBrk="0" hangingPunct="0">
              <a:defRPr sz="2400">
                <a:solidFill>
                  <a:srgbClr val="0000CC"/>
                </a:solidFill>
                <a:latin typeface="Times New Roman" pitchFamily="18" charset="0"/>
              </a:defRPr>
            </a:lvl3pPr>
            <a:lvl4pPr marL="1600200" indent="-228600" eaLnBrk="0" hangingPunct="0">
              <a:defRPr sz="2400">
                <a:solidFill>
                  <a:srgbClr val="0000CC"/>
                </a:solidFill>
                <a:latin typeface="Times New Roman" pitchFamily="18" charset="0"/>
              </a:defRPr>
            </a:lvl4pPr>
            <a:lvl5pPr marL="2057400" indent="-228600" eaLnBrk="0" hangingPunct="0">
              <a:defRPr sz="2400">
                <a:solidFill>
                  <a:srgbClr val="0000CC"/>
                </a:solidFill>
                <a:latin typeface="Times New Roman" pitchFamily="18" charset="0"/>
              </a:defRPr>
            </a:lvl5pPr>
            <a:lvl6pPr marL="2514600" indent="-228600" eaLnBrk="0" fontAlgn="base" hangingPunct="0">
              <a:spcBef>
                <a:spcPct val="0"/>
              </a:spcBef>
              <a:spcAft>
                <a:spcPct val="0"/>
              </a:spcAft>
              <a:defRPr sz="2400">
                <a:solidFill>
                  <a:srgbClr val="0000CC"/>
                </a:solidFill>
                <a:latin typeface="Times New Roman" pitchFamily="18" charset="0"/>
              </a:defRPr>
            </a:lvl6pPr>
            <a:lvl7pPr marL="2971800" indent="-228600" eaLnBrk="0" fontAlgn="base" hangingPunct="0">
              <a:spcBef>
                <a:spcPct val="0"/>
              </a:spcBef>
              <a:spcAft>
                <a:spcPct val="0"/>
              </a:spcAft>
              <a:defRPr sz="2400">
                <a:solidFill>
                  <a:srgbClr val="0000CC"/>
                </a:solidFill>
                <a:latin typeface="Times New Roman" pitchFamily="18" charset="0"/>
              </a:defRPr>
            </a:lvl7pPr>
            <a:lvl8pPr marL="3429000" indent="-228600" eaLnBrk="0" fontAlgn="base" hangingPunct="0">
              <a:spcBef>
                <a:spcPct val="0"/>
              </a:spcBef>
              <a:spcAft>
                <a:spcPct val="0"/>
              </a:spcAft>
              <a:defRPr sz="2400">
                <a:solidFill>
                  <a:srgbClr val="0000CC"/>
                </a:solidFill>
                <a:latin typeface="Times New Roman" pitchFamily="18" charset="0"/>
              </a:defRPr>
            </a:lvl8pPr>
            <a:lvl9pPr marL="3886200" indent="-228600" eaLnBrk="0" fontAlgn="base" hangingPunct="0">
              <a:spcBef>
                <a:spcPct val="0"/>
              </a:spcBef>
              <a:spcAft>
                <a:spcPct val="0"/>
              </a:spcAft>
              <a:defRPr sz="2400">
                <a:solidFill>
                  <a:srgbClr val="0000CC"/>
                </a:solidFill>
                <a:latin typeface="Times New Roman" pitchFamily="18" charset="0"/>
              </a:defRPr>
            </a:lvl9pPr>
          </a:lstStyle>
          <a:p>
            <a:r>
              <a:rPr lang="en-US" sz="2000" dirty="0"/>
              <a:t>L. S. Wu, W. J. Gannon, I. A. Zaliznyak, A. M. Tsvelik, M. </a:t>
            </a:r>
            <a:r>
              <a:rPr lang="en-US" sz="2000" dirty="0" err="1"/>
              <a:t>Brockmann</a:t>
            </a:r>
            <a:r>
              <a:rPr lang="en-US" sz="2000" dirty="0"/>
              <a:t>, J.-S. </a:t>
            </a:r>
            <a:r>
              <a:rPr lang="en-US" sz="2000" dirty="0" err="1"/>
              <a:t>Caux</a:t>
            </a:r>
            <a:r>
              <a:rPr lang="en-US" sz="2000" dirty="0"/>
              <a:t>, M. S. Kim, Y. Qiu, J. R. D. Copley, G. Ehlers, </a:t>
            </a:r>
            <a:r>
              <a:rPr lang="pl-PL" sz="2000" dirty="0"/>
              <a:t>A. Podlesnyak, M. C. Aronson</a:t>
            </a:r>
            <a:r>
              <a:rPr lang="en-US" sz="2000" dirty="0"/>
              <a:t>, Science </a:t>
            </a:r>
            <a:r>
              <a:rPr lang="en-US" sz="2000" b="1" dirty="0"/>
              <a:t>352</a:t>
            </a:r>
            <a:r>
              <a:rPr lang="en-US" sz="2000" dirty="0"/>
              <a:t>, 1690 (2016).</a:t>
            </a:r>
            <a:endParaRPr kumimoji="0" lang="en-US" sz="2000" b="0" i="0" u="none" strike="noStrike" kern="0" cap="none" spc="0" normalizeH="0" baseline="0" noProof="0" dirty="0">
              <a:ln>
                <a:noFill/>
              </a:ln>
              <a:solidFill>
                <a:srgbClr val="0000CC"/>
              </a:solidFill>
              <a:effectLst/>
              <a:uLnTx/>
              <a:uFillTx/>
            </a:endParaRPr>
          </a:p>
        </p:txBody>
      </p:sp>
      <p:pic>
        <p:nvPicPr>
          <p:cNvPr id="2" name="Picture 1"/>
          <p:cNvPicPr>
            <a:picLocks noChangeAspect="1"/>
          </p:cNvPicPr>
          <p:nvPr/>
        </p:nvPicPr>
        <p:blipFill>
          <a:blip r:embed="rId3"/>
          <a:stretch>
            <a:fillRect/>
          </a:stretch>
        </p:blipFill>
        <p:spPr>
          <a:xfrm>
            <a:off x="1095019" y="838200"/>
            <a:ext cx="6626578" cy="4827899"/>
          </a:xfrm>
          <a:prstGeom prst="rect">
            <a:avLst/>
          </a:prstGeom>
        </p:spPr>
      </p:pic>
    </p:spTree>
    <p:extLst>
      <p:ext uri="{BB962C8B-B14F-4D97-AF65-F5344CB8AC3E}">
        <p14:creationId xmlns:p14="http://schemas.microsoft.com/office/powerpoint/2010/main" val="2510658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75" y="2246313"/>
            <a:ext cx="39909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15"/>
          <p:cNvSpPr txBox="1">
            <a:spLocks noChangeArrowheads="1"/>
          </p:cNvSpPr>
          <p:nvPr/>
        </p:nvSpPr>
        <p:spPr bwMode="auto">
          <a:xfrm>
            <a:off x="1984375" y="549275"/>
            <a:ext cx="517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Example:  DCS versus BT7</a:t>
            </a:r>
          </a:p>
        </p:txBody>
      </p:sp>
      <p:grpSp>
        <p:nvGrpSpPr>
          <p:cNvPr id="2" name="Group 18"/>
          <p:cNvGrpSpPr>
            <a:grpSpLocks/>
          </p:cNvGrpSpPr>
          <p:nvPr/>
        </p:nvGrpSpPr>
        <p:grpSpPr bwMode="auto">
          <a:xfrm>
            <a:off x="1230312" y="5330825"/>
            <a:ext cx="6577013" cy="1412875"/>
            <a:chOff x="773" y="2460"/>
            <a:chExt cx="3653" cy="890"/>
          </a:xfrm>
        </p:grpSpPr>
        <p:grpSp>
          <p:nvGrpSpPr>
            <p:cNvPr id="34826" name="Group 14"/>
            <p:cNvGrpSpPr>
              <a:grpSpLocks/>
            </p:cNvGrpSpPr>
            <p:nvPr/>
          </p:nvGrpSpPr>
          <p:grpSpPr bwMode="auto">
            <a:xfrm>
              <a:off x="773" y="2503"/>
              <a:ext cx="3653" cy="814"/>
              <a:chOff x="442" y="1855"/>
              <a:chExt cx="3653" cy="814"/>
            </a:xfrm>
          </p:grpSpPr>
          <p:sp>
            <p:nvSpPr>
              <p:cNvPr id="34828" name="Text Box 9"/>
              <p:cNvSpPr txBox="1">
                <a:spLocks noChangeArrowheads="1"/>
              </p:cNvSpPr>
              <p:nvPr/>
            </p:nvSpPr>
            <p:spPr bwMode="auto">
              <a:xfrm>
                <a:off x="442" y="1855"/>
                <a:ext cx="346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chemeClr val="tx1"/>
                    </a:solidFill>
                  </a:rPr>
                  <a:t>Rules of Thumb: (think carefully before violating)</a:t>
                </a:r>
              </a:p>
            </p:txBody>
          </p:sp>
          <p:sp>
            <p:nvSpPr>
              <p:cNvPr id="34829" name="Text Box 11"/>
              <p:cNvSpPr txBox="1">
                <a:spLocks noChangeArrowheads="1"/>
              </p:cNvSpPr>
              <p:nvPr/>
            </p:nvSpPr>
            <p:spPr bwMode="auto">
              <a:xfrm>
                <a:off x="575" y="2165"/>
                <a:ext cx="352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chemeClr val="tx1"/>
                    </a:solidFill>
                  </a:rPr>
                  <a:t>DCS, MACS – systems requiring resolution &lt; 400 </a:t>
                </a:r>
                <a:r>
                  <a:rPr lang="en-US" altLang="en-US" sz="2000">
                    <a:solidFill>
                      <a:schemeClr val="tx1"/>
                    </a:solidFill>
                    <a:latin typeface="Symbol" panose="05050102010706020507" pitchFamily="18" charset="2"/>
                  </a:rPr>
                  <a:t>m</a:t>
                </a:r>
                <a:r>
                  <a:rPr lang="en-US" altLang="en-US" sz="2000">
                    <a:solidFill>
                      <a:schemeClr val="tx1"/>
                    </a:solidFill>
                  </a:rPr>
                  <a:t>eV</a:t>
                </a:r>
              </a:p>
            </p:txBody>
          </p:sp>
          <p:sp>
            <p:nvSpPr>
              <p:cNvPr id="34830" name="Text Box 12"/>
              <p:cNvSpPr txBox="1">
                <a:spLocks noChangeArrowheads="1"/>
              </p:cNvSpPr>
              <p:nvPr/>
            </p:nvSpPr>
            <p:spPr bwMode="auto">
              <a:xfrm>
                <a:off x="597" y="2417"/>
                <a:ext cx="330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BT7 – single crystals with specific points of interest</a:t>
                </a:r>
              </a:p>
            </p:txBody>
          </p:sp>
        </p:grpSp>
        <p:sp>
          <p:nvSpPr>
            <p:cNvPr id="34827" name="Rectangle 17"/>
            <p:cNvSpPr>
              <a:spLocks noChangeArrowheads="1"/>
            </p:cNvSpPr>
            <p:nvPr/>
          </p:nvSpPr>
          <p:spPr bwMode="auto">
            <a:xfrm>
              <a:off x="940" y="2460"/>
              <a:ext cx="3474" cy="890"/>
            </a:xfrm>
            <a:prstGeom prst="rect">
              <a:avLst/>
            </a:prstGeom>
            <a:noFill/>
            <a:ln w="1587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sz="2000"/>
            </a:p>
          </p:txBody>
        </p:sp>
      </p:grpSp>
      <p:sp>
        <p:nvSpPr>
          <p:cNvPr id="26640" name="Text Box 16"/>
          <p:cNvSpPr txBox="1">
            <a:spLocks noChangeArrowheads="1"/>
          </p:cNvSpPr>
          <p:nvPr/>
        </p:nvSpPr>
        <p:spPr bwMode="auto">
          <a:xfrm>
            <a:off x="5668963" y="1746250"/>
            <a:ext cx="27130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Limited regions in </a:t>
            </a:r>
            <a:r>
              <a:rPr lang="en-US" altLang="en-US" sz="2000" b="1">
                <a:solidFill>
                  <a:schemeClr val="tx1"/>
                </a:solidFill>
                <a:latin typeface="Times New Roman" panose="02020603050405020304" pitchFamily="18" charset="0"/>
              </a:rPr>
              <a:t>Q</a:t>
            </a:r>
            <a:r>
              <a:rPr lang="en-US" altLang="en-US" sz="2000">
                <a:solidFill>
                  <a:schemeClr val="tx1"/>
                </a:solidFill>
              </a:rPr>
              <a:t>-</a:t>
            </a:r>
            <a:r>
              <a:rPr lang="en-US" altLang="en-US" sz="2000" b="1">
                <a:solidFill>
                  <a:schemeClr val="tx1"/>
                </a:solidFill>
                <a:latin typeface="Symbol" panose="05050102010706020507" pitchFamily="18" charset="2"/>
              </a:rPr>
              <a:t>w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190750"/>
            <a:ext cx="21224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4995863" y="1762125"/>
            <a:ext cx="608012" cy="3698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BT7</a:t>
            </a:r>
          </a:p>
        </p:txBody>
      </p:sp>
      <p:sp>
        <p:nvSpPr>
          <p:cNvPr id="15" name="Text Box 8"/>
          <p:cNvSpPr txBox="1">
            <a:spLocks noChangeArrowheads="1"/>
          </p:cNvSpPr>
          <p:nvPr/>
        </p:nvSpPr>
        <p:spPr bwMode="auto">
          <a:xfrm>
            <a:off x="1530350" y="1746250"/>
            <a:ext cx="26352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Broad surveys in </a:t>
            </a:r>
            <a:r>
              <a:rPr lang="en-US" altLang="en-US" sz="2000" b="1">
                <a:solidFill>
                  <a:schemeClr val="tx1"/>
                </a:solidFill>
                <a:latin typeface="Times New Roman" panose="02020603050405020304" pitchFamily="18" charset="0"/>
              </a:rPr>
              <a:t>Q</a:t>
            </a:r>
            <a:r>
              <a:rPr lang="en-US" altLang="en-US" sz="2000">
                <a:solidFill>
                  <a:schemeClr val="tx1"/>
                </a:solidFill>
              </a:rPr>
              <a:t>-</a:t>
            </a:r>
            <a:r>
              <a:rPr lang="en-US" altLang="en-US" sz="2000" b="1">
                <a:solidFill>
                  <a:schemeClr val="tx1"/>
                </a:solidFill>
                <a:latin typeface="Symbol" panose="05050102010706020507" pitchFamily="18" charset="2"/>
              </a:rPr>
              <a:t>w</a:t>
            </a:r>
            <a:r>
              <a:rPr lang="en-US" altLang="en-US" sz="2000">
                <a:solidFill>
                  <a:schemeClr val="tx1"/>
                </a:solidFill>
              </a:rPr>
              <a:t> </a:t>
            </a:r>
          </a:p>
        </p:txBody>
      </p:sp>
      <p:sp>
        <p:nvSpPr>
          <p:cNvPr id="18" name="TextBox 17"/>
          <p:cNvSpPr txBox="1">
            <a:spLocks noChangeArrowheads="1"/>
          </p:cNvSpPr>
          <p:nvPr/>
        </p:nvSpPr>
        <p:spPr bwMode="auto">
          <a:xfrm>
            <a:off x="798513" y="1762125"/>
            <a:ext cx="673100" cy="3698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DCS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640"/>
                                        </p:tgtEl>
                                        <p:attrNameLst>
                                          <p:attrName>style.visibility</p:attrName>
                                        </p:attrNameLst>
                                      </p:cBhvr>
                                      <p:to>
                                        <p:strVal val="visible"/>
                                      </p:to>
                                    </p:set>
                                    <p:animEffect transition="in" filter="fade">
                                      <p:cBhvr>
                                        <p:cTn id="23" dur="500"/>
                                        <p:tgtEl>
                                          <p:spTgt spid="2664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0" grpId="0"/>
      <p:bldP spid="16" grpId="0" animBg="1"/>
      <p:bldP spid="15"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6" name="Line 26"/>
          <p:cNvSpPr>
            <a:spLocks noChangeShapeType="1"/>
          </p:cNvSpPr>
          <p:nvPr/>
        </p:nvSpPr>
        <p:spPr bwMode="auto">
          <a:xfrm flipV="1">
            <a:off x="6911975" y="3390900"/>
            <a:ext cx="704850" cy="444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8" name="Text Box 8"/>
          <p:cNvSpPr txBox="1">
            <a:spLocks noChangeArrowheads="1"/>
          </p:cNvSpPr>
          <p:nvPr/>
        </p:nvSpPr>
        <p:spPr bwMode="auto">
          <a:xfrm>
            <a:off x="981075" y="2311400"/>
            <a:ext cx="2409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b="1" dirty="0">
                <a:solidFill>
                  <a:srgbClr val="33D618"/>
                </a:solidFill>
              </a:rPr>
              <a:t>BT7, MACS, HFBS</a:t>
            </a:r>
          </a:p>
        </p:txBody>
      </p:sp>
      <p:sp>
        <p:nvSpPr>
          <p:cNvPr id="5129" name="Text Box 9"/>
          <p:cNvSpPr txBox="1">
            <a:spLocks noChangeArrowheads="1"/>
          </p:cNvSpPr>
          <p:nvPr/>
        </p:nvSpPr>
        <p:spPr bwMode="auto">
          <a:xfrm>
            <a:off x="400050" y="1828800"/>
            <a:ext cx="5288820" cy="400110"/>
          </a:xfrm>
          <a:prstGeom prst="rect">
            <a:avLst/>
          </a:prstGeom>
          <a:noFill/>
          <a:ln w="9525">
            <a:noFill/>
            <a:miter lim="800000"/>
            <a:headEnd/>
            <a:tailEnd/>
          </a:ln>
        </p:spPr>
        <p:txBody>
          <a:bodyPr wrap="none">
            <a:spAutoFit/>
          </a:bodyPr>
          <a:lstStyle/>
          <a:p>
            <a:pPr eaLnBrk="1" hangingPunct="1">
              <a:defRPr/>
            </a:pPr>
            <a:r>
              <a:rPr lang="en-US" sz="2000" dirty="0">
                <a:solidFill>
                  <a:schemeClr val="tx1"/>
                </a:solidFill>
                <a:latin typeface="+mj-lt"/>
              </a:rPr>
              <a:t>1.  Bragg Diffraction (Crystal Spectrometers) </a:t>
            </a:r>
          </a:p>
        </p:txBody>
      </p:sp>
      <p:sp>
        <p:nvSpPr>
          <p:cNvPr id="5130" name="Text Box 10"/>
          <p:cNvSpPr txBox="1">
            <a:spLocks noChangeArrowheads="1"/>
          </p:cNvSpPr>
          <p:nvPr/>
        </p:nvSpPr>
        <p:spPr bwMode="auto">
          <a:xfrm>
            <a:off x="401638" y="3697288"/>
            <a:ext cx="2925762" cy="400050"/>
          </a:xfrm>
          <a:prstGeom prst="rect">
            <a:avLst/>
          </a:prstGeom>
          <a:noFill/>
          <a:ln w="9525">
            <a:noFill/>
            <a:miter lim="800000"/>
            <a:headEnd/>
            <a:tailEnd/>
          </a:ln>
        </p:spPr>
        <p:txBody>
          <a:bodyPr wrap="none">
            <a:spAutoFit/>
          </a:bodyPr>
          <a:lstStyle/>
          <a:p>
            <a:pPr eaLnBrk="1" hangingPunct="1">
              <a:defRPr/>
            </a:pPr>
            <a:r>
              <a:rPr lang="en-US" sz="2000" dirty="0">
                <a:solidFill>
                  <a:schemeClr val="tx1"/>
                </a:solidFill>
                <a:latin typeface="+mj-lt"/>
              </a:rPr>
              <a:t>2.  Time-of-Flight (TOF) </a:t>
            </a:r>
          </a:p>
        </p:txBody>
      </p:sp>
      <p:sp>
        <p:nvSpPr>
          <p:cNvPr id="5131" name="Text Box 11"/>
          <p:cNvSpPr txBox="1">
            <a:spLocks noChangeArrowheads="1"/>
          </p:cNvSpPr>
          <p:nvPr/>
        </p:nvSpPr>
        <p:spPr bwMode="auto">
          <a:xfrm>
            <a:off x="981075" y="4203700"/>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dirty="0">
                <a:solidFill>
                  <a:srgbClr val="33D618"/>
                </a:solidFill>
              </a:rPr>
              <a:t>DCS, HFBS</a:t>
            </a:r>
          </a:p>
        </p:txBody>
      </p:sp>
      <p:sp>
        <p:nvSpPr>
          <p:cNvPr id="5132" name="Text Box 12"/>
          <p:cNvSpPr txBox="1">
            <a:spLocks noChangeArrowheads="1"/>
          </p:cNvSpPr>
          <p:nvPr/>
        </p:nvSpPr>
        <p:spPr bwMode="auto">
          <a:xfrm>
            <a:off x="771850" y="4788838"/>
            <a:ext cx="3084691" cy="400110"/>
          </a:xfrm>
          <a:prstGeom prst="rect">
            <a:avLst/>
          </a:prstGeom>
          <a:noFill/>
          <a:ln w="9525">
            <a:noFill/>
            <a:miter lim="800000"/>
            <a:headEnd/>
            <a:tailEnd/>
          </a:ln>
        </p:spPr>
        <p:txBody>
          <a:bodyPr wrap="none">
            <a:spAutoFit/>
          </a:bodyPr>
          <a:lstStyle/>
          <a:p>
            <a:pPr eaLnBrk="1" hangingPunct="1">
              <a:defRPr/>
            </a:pPr>
            <a:r>
              <a:rPr lang="en-US" sz="2000" dirty="0">
                <a:solidFill>
                  <a:schemeClr val="tx1"/>
                </a:solidFill>
                <a:latin typeface="+mn-lt"/>
              </a:rPr>
              <a:t>“TOF” </a:t>
            </a:r>
            <a:r>
              <a:rPr lang="en-US" sz="2000" dirty="0" err="1">
                <a:solidFill>
                  <a:schemeClr val="tx1"/>
                </a:solidFill>
                <a:latin typeface="+mn-lt"/>
              </a:rPr>
              <a:t>Larmor</a:t>
            </a:r>
            <a:r>
              <a:rPr lang="en-US" sz="2000" dirty="0">
                <a:solidFill>
                  <a:schemeClr val="tx1"/>
                </a:solidFill>
                <a:latin typeface="+mn-lt"/>
              </a:rPr>
              <a:t> Precession</a:t>
            </a:r>
          </a:p>
        </p:txBody>
      </p:sp>
      <p:sp>
        <p:nvSpPr>
          <p:cNvPr id="5133" name="Text Box 13"/>
          <p:cNvSpPr txBox="1">
            <a:spLocks noChangeArrowheads="1"/>
          </p:cNvSpPr>
          <p:nvPr/>
        </p:nvSpPr>
        <p:spPr bwMode="auto">
          <a:xfrm>
            <a:off x="1356050" y="5293663"/>
            <a:ext cx="71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rgbClr val="33D618"/>
                </a:solidFill>
              </a:rPr>
              <a:t>NSE</a:t>
            </a:r>
          </a:p>
        </p:txBody>
      </p:sp>
      <p:sp>
        <p:nvSpPr>
          <p:cNvPr id="5134" name="Rectangle 14"/>
          <p:cNvSpPr>
            <a:spLocks noChangeArrowheads="1"/>
          </p:cNvSpPr>
          <p:nvPr/>
        </p:nvSpPr>
        <p:spPr bwMode="auto">
          <a:xfrm>
            <a:off x="5951538" y="1981200"/>
            <a:ext cx="803275" cy="307975"/>
          </a:xfrm>
          <a:prstGeom prst="rect">
            <a:avLst/>
          </a:prstGeom>
          <a:solidFill>
            <a:srgbClr val="CC0000"/>
          </a:solidFill>
          <a:ln w="9525" algn="ctr">
            <a:solidFill>
              <a:schemeClr val="tx1"/>
            </a:solidFill>
            <a:miter lim="800000"/>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35" name="Line 15"/>
          <p:cNvSpPr>
            <a:spLocks noChangeShapeType="1"/>
          </p:cNvSpPr>
          <p:nvPr/>
        </p:nvSpPr>
        <p:spPr bwMode="auto">
          <a:xfrm flipV="1">
            <a:off x="5783263" y="2290763"/>
            <a:ext cx="395287" cy="395287"/>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6" name="Line 16"/>
          <p:cNvSpPr>
            <a:spLocks noChangeShapeType="1"/>
          </p:cNvSpPr>
          <p:nvPr/>
        </p:nvSpPr>
        <p:spPr bwMode="auto">
          <a:xfrm flipH="1" flipV="1">
            <a:off x="6283325" y="2289175"/>
            <a:ext cx="538163" cy="533400"/>
          </a:xfrm>
          <a:prstGeom prst="line">
            <a:avLst/>
          </a:prstGeom>
          <a:noFill/>
          <a:ln w="9525">
            <a:solidFill>
              <a:srgbClr val="CC00CC"/>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7" name="Text Box 17"/>
          <p:cNvSpPr txBox="1">
            <a:spLocks noChangeArrowheads="1"/>
          </p:cNvSpPr>
          <p:nvPr/>
        </p:nvSpPr>
        <p:spPr bwMode="auto">
          <a:xfrm>
            <a:off x="6813550" y="1974850"/>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1400">
                <a:solidFill>
                  <a:schemeClr val="tx1"/>
                </a:solidFill>
                <a:latin typeface="Times New Roman" panose="02020603050405020304" pitchFamily="18" charset="0"/>
              </a:rPr>
              <a:t>n</a:t>
            </a:r>
            <a:r>
              <a:rPr lang="en-US" altLang="en-US" sz="1400">
                <a:solidFill>
                  <a:schemeClr val="tx1"/>
                </a:solidFill>
                <a:latin typeface="Symbol" panose="05050102010706020507" pitchFamily="18" charset="2"/>
              </a:rPr>
              <a:t>l</a:t>
            </a:r>
            <a:r>
              <a:rPr lang="en-US" altLang="en-US" sz="1400">
                <a:solidFill>
                  <a:schemeClr val="tx1"/>
                </a:solidFill>
                <a:latin typeface="Times New Roman" panose="02020603050405020304" pitchFamily="18" charset="0"/>
              </a:rPr>
              <a:t>=2dSin</a:t>
            </a:r>
            <a:r>
              <a:rPr lang="en-US" altLang="en-US" sz="1400">
                <a:solidFill>
                  <a:schemeClr val="tx1"/>
                </a:solidFill>
                <a:latin typeface="Symbol" panose="05050102010706020507" pitchFamily="18" charset="2"/>
              </a:rPr>
              <a:t>q</a:t>
            </a:r>
          </a:p>
        </p:txBody>
      </p:sp>
      <p:sp>
        <p:nvSpPr>
          <p:cNvPr id="5138" name="Oval 18"/>
          <p:cNvSpPr>
            <a:spLocks noChangeArrowheads="1"/>
          </p:cNvSpPr>
          <p:nvPr/>
        </p:nvSpPr>
        <p:spPr bwMode="auto">
          <a:xfrm>
            <a:off x="4643438" y="36861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39" name="Oval 19"/>
          <p:cNvSpPr>
            <a:spLocks noChangeArrowheads="1"/>
          </p:cNvSpPr>
          <p:nvPr/>
        </p:nvSpPr>
        <p:spPr bwMode="auto">
          <a:xfrm>
            <a:off x="5100638" y="36988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0" name="Oval 20"/>
          <p:cNvSpPr>
            <a:spLocks noChangeArrowheads="1"/>
          </p:cNvSpPr>
          <p:nvPr/>
        </p:nvSpPr>
        <p:spPr bwMode="auto">
          <a:xfrm>
            <a:off x="5557838" y="37115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1" name="Oval 21"/>
          <p:cNvSpPr>
            <a:spLocks noChangeArrowheads="1"/>
          </p:cNvSpPr>
          <p:nvPr/>
        </p:nvSpPr>
        <p:spPr bwMode="auto">
          <a:xfrm>
            <a:off x="6015038" y="3724275"/>
            <a:ext cx="271462" cy="542925"/>
          </a:xfrm>
          <a:prstGeom prst="ellipse">
            <a:avLst/>
          </a:prstGeom>
          <a:solidFill>
            <a:srgbClr val="CC0000"/>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5" name="Rectangle 22"/>
          <p:cNvSpPr>
            <a:spLocks noChangeArrowheads="1"/>
          </p:cNvSpPr>
          <p:nvPr/>
        </p:nvSpPr>
        <p:spPr bwMode="auto">
          <a:xfrm>
            <a:off x="4743450" y="3675063"/>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6" name="Rectangle 23"/>
          <p:cNvSpPr>
            <a:spLocks noChangeArrowheads="1"/>
          </p:cNvSpPr>
          <p:nvPr/>
        </p:nvSpPr>
        <p:spPr bwMode="auto">
          <a:xfrm rot="-8069042">
            <a:off x="5278438" y="3725863"/>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7" name="Rectangle 24"/>
          <p:cNvSpPr>
            <a:spLocks noChangeArrowheads="1"/>
          </p:cNvSpPr>
          <p:nvPr/>
        </p:nvSpPr>
        <p:spPr bwMode="auto">
          <a:xfrm rot="-5400000">
            <a:off x="5775325" y="3854450"/>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428" name="Rectangle 25"/>
          <p:cNvSpPr>
            <a:spLocks noChangeArrowheads="1"/>
          </p:cNvSpPr>
          <p:nvPr/>
        </p:nvSpPr>
        <p:spPr bwMode="auto">
          <a:xfrm rot="8069042" flipH="1">
            <a:off x="6184900" y="3963988"/>
            <a:ext cx="88900" cy="2476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7" name="Oval 27"/>
          <p:cNvSpPr>
            <a:spLocks noChangeAspect="1" noChangeArrowheads="1"/>
          </p:cNvSpPr>
          <p:nvPr/>
        </p:nvSpPr>
        <p:spPr bwMode="auto">
          <a:xfrm>
            <a:off x="7627938" y="3289300"/>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8" name="Oval 28"/>
          <p:cNvSpPr>
            <a:spLocks noChangeAspect="1" noChangeArrowheads="1"/>
          </p:cNvSpPr>
          <p:nvPr/>
        </p:nvSpPr>
        <p:spPr bwMode="auto">
          <a:xfrm>
            <a:off x="6823075" y="2841625"/>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49" name="Oval 29"/>
          <p:cNvSpPr>
            <a:spLocks noChangeAspect="1" noChangeArrowheads="1"/>
          </p:cNvSpPr>
          <p:nvPr/>
        </p:nvSpPr>
        <p:spPr bwMode="auto">
          <a:xfrm>
            <a:off x="4908550" y="5838825"/>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65" name="Line 45"/>
          <p:cNvSpPr>
            <a:spLocks noChangeShapeType="1"/>
          </p:cNvSpPr>
          <p:nvPr/>
        </p:nvSpPr>
        <p:spPr bwMode="auto">
          <a:xfrm>
            <a:off x="7210425" y="5883275"/>
            <a:ext cx="1335088" cy="0"/>
          </a:xfrm>
          <a:prstGeom prst="line">
            <a:avLst/>
          </a:prstGeom>
          <a:noFill/>
          <a:ln w="19050">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66" name="Text Box 46"/>
          <p:cNvSpPr txBox="1">
            <a:spLocks noChangeArrowheads="1"/>
          </p:cNvSpPr>
          <p:nvPr/>
        </p:nvSpPr>
        <p:spPr bwMode="auto">
          <a:xfrm>
            <a:off x="8194675" y="55657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b="1">
                <a:solidFill>
                  <a:srgbClr val="0000FF"/>
                </a:solidFill>
              </a:rPr>
              <a:t>B</a:t>
            </a:r>
          </a:p>
        </p:txBody>
      </p:sp>
      <p:sp>
        <p:nvSpPr>
          <p:cNvPr id="5176" name="Oval 56"/>
          <p:cNvSpPr>
            <a:spLocks noChangeArrowheads="1"/>
          </p:cNvSpPr>
          <p:nvPr/>
        </p:nvSpPr>
        <p:spPr bwMode="auto">
          <a:xfrm>
            <a:off x="5275263" y="5500688"/>
            <a:ext cx="198437" cy="7778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77" name="Oval 57"/>
          <p:cNvSpPr>
            <a:spLocks noChangeAspect="1" noChangeArrowheads="1"/>
          </p:cNvSpPr>
          <p:nvPr/>
        </p:nvSpPr>
        <p:spPr bwMode="auto">
          <a:xfrm>
            <a:off x="5721350" y="5838825"/>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78" name="Oval 58"/>
          <p:cNvSpPr>
            <a:spLocks noChangeArrowheads="1"/>
          </p:cNvSpPr>
          <p:nvPr/>
        </p:nvSpPr>
        <p:spPr bwMode="auto">
          <a:xfrm>
            <a:off x="6088063" y="5500688"/>
            <a:ext cx="198437" cy="7778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79" name="Oval 59"/>
          <p:cNvSpPr>
            <a:spLocks noChangeAspect="1" noChangeArrowheads="1"/>
          </p:cNvSpPr>
          <p:nvPr/>
        </p:nvSpPr>
        <p:spPr bwMode="auto">
          <a:xfrm>
            <a:off x="6534150" y="5838825"/>
            <a:ext cx="92075" cy="92075"/>
          </a:xfrm>
          <a:prstGeom prst="ellipse">
            <a:avLst/>
          </a:prstGeom>
          <a:solidFill>
            <a:schemeClr val="tx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80" name="Oval 60"/>
          <p:cNvSpPr>
            <a:spLocks noChangeArrowheads="1"/>
          </p:cNvSpPr>
          <p:nvPr/>
        </p:nvSpPr>
        <p:spPr bwMode="auto">
          <a:xfrm>
            <a:off x="6900863" y="5500688"/>
            <a:ext cx="198437" cy="7778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81" name="Line 61"/>
          <p:cNvSpPr>
            <a:spLocks noChangeShapeType="1"/>
          </p:cNvSpPr>
          <p:nvPr/>
        </p:nvSpPr>
        <p:spPr bwMode="auto">
          <a:xfrm flipV="1">
            <a:off x="4957763" y="5538788"/>
            <a:ext cx="481012" cy="3460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82" name="Line 62"/>
          <p:cNvSpPr>
            <a:spLocks noChangeShapeType="1"/>
          </p:cNvSpPr>
          <p:nvPr/>
        </p:nvSpPr>
        <p:spPr bwMode="auto">
          <a:xfrm flipV="1">
            <a:off x="5773738" y="5810250"/>
            <a:ext cx="506412" cy="74613"/>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83" name="Line 63"/>
          <p:cNvSpPr>
            <a:spLocks noChangeShapeType="1"/>
          </p:cNvSpPr>
          <p:nvPr/>
        </p:nvSpPr>
        <p:spPr bwMode="auto">
          <a:xfrm>
            <a:off x="6577013" y="5884863"/>
            <a:ext cx="506412" cy="185737"/>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84" name="Line 64"/>
          <p:cNvSpPr>
            <a:spLocks noChangeShapeType="1"/>
          </p:cNvSpPr>
          <p:nvPr/>
        </p:nvSpPr>
        <p:spPr bwMode="auto">
          <a:xfrm>
            <a:off x="4408488" y="3835400"/>
            <a:ext cx="2489200" cy="0"/>
          </a:xfrm>
          <a:prstGeom prst="line">
            <a:avLst/>
          </a:prstGeom>
          <a:noFill/>
          <a:ln w="158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85" name="Freeform 65"/>
          <p:cNvSpPr>
            <a:spLocks/>
          </p:cNvSpPr>
          <p:nvPr/>
        </p:nvSpPr>
        <p:spPr bwMode="auto">
          <a:xfrm>
            <a:off x="6769100" y="3694113"/>
            <a:ext cx="230188" cy="307975"/>
          </a:xfrm>
          <a:custGeom>
            <a:avLst/>
            <a:gdLst>
              <a:gd name="T0" fmla="*/ 2147483646 w 145"/>
              <a:gd name="T1" fmla="*/ 2147483646 h 194"/>
              <a:gd name="T2" fmla="*/ 2147483646 w 145"/>
              <a:gd name="T3" fmla="*/ 2147483646 h 194"/>
              <a:gd name="T4" fmla="*/ 2147483646 w 145"/>
              <a:gd name="T5" fmla="*/ 2147483646 h 194"/>
              <a:gd name="T6" fmla="*/ 2147483646 w 145"/>
              <a:gd name="T7" fmla="*/ 2147483646 h 194"/>
              <a:gd name="T8" fmla="*/ 2147483646 w 145"/>
              <a:gd name="T9" fmla="*/ 2147483646 h 194"/>
              <a:gd name="T10" fmla="*/ 0 w 145"/>
              <a:gd name="T11" fmla="*/ 2147483646 h 194"/>
              <a:gd name="T12" fmla="*/ 2147483646 w 145"/>
              <a:gd name="T13" fmla="*/ 2147483646 h 194"/>
              <a:gd name="T14" fmla="*/ 0 60000 65536"/>
              <a:gd name="T15" fmla="*/ 0 60000 65536"/>
              <a:gd name="T16" fmla="*/ 0 60000 65536"/>
              <a:gd name="T17" fmla="*/ 0 60000 65536"/>
              <a:gd name="T18" fmla="*/ 0 60000 65536"/>
              <a:gd name="T19" fmla="*/ 0 60000 65536"/>
              <a:gd name="T20" fmla="*/ 0 60000 65536"/>
              <a:gd name="T21" fmla="*/ 0 w 145"/>
              <a:gd name="T22" fmla="*/ 0 h 194"/>
              <a:gd name="T23" fmla="*/ 145 w 145"/>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94">
                <a:moveTo>
                  <a:pt x="32" y="48"/>
                </a:moveTo>
                <a:cubicBezTo>
                  <a:pt x="35" y="35"/>
                  <a:pt x="29" y="16"/>
                  <a:pt x="40" y="8"/>
                </a:cubicBezTo>
                <a:cubicBezTo>
                  <a:pt x="51" y="0"/>
                  <a:pt x="67" y="14"/>
                  <a:pt x="80" y="16"/>
                </a:cubicBezTo>
                <a:cubicBezTo>
                  <a:pt x="96" y="19"/>
                  <a:pt x="112" y="21"/>
                  <a:pt x="128" y="24"/>
                </a:cubicBezTo>
                <a:cubicBezTo>
                  <a:pt x="136" y="84"/>
                  <a:pt x="145" y="124"/>
                  <a:pt x="136" y="184"/>
                </a:cubicBezTo>
                <a:cubicBezTo>
                  <a:pt x="3" y="174"/>
                  <a:pt x="33" y="194"/>
                  <a:pt x="0" y="96"/>
                </a:cubicBezTo>
                <a:cubicBezTo>
                  <a:pt x="11" y="80"/>
                  <a:pt x="21" y="64"/>
                  <a:pt x="32" y="48"/>
                </a:cubicBezTo>
                <a:close/>
              </a:path>
            </a:pathLst>
          </a:custGeom>
          <a:solidFill>
            <a:schemeClr val="tx1"/>
          </a:solidFill>
          <a:ln w="9525" cap="flat" cmpd="sng">
            <a:solidFill>
              <a:schemeClr val="tx1"/>
            </a:solidFill>
            <a:prstDash val="solid"/>
            <a:round/>
            <a:headEnd/>
            <a:tailEnd/>
          </a:ln>
        </p:spPr>
        <p:txBody>
          <a:bodyPr wrap="none" anchor="ctr"/>
          <a:lstStyle/>
          <a:p>
            <a:endParaRPr lang="en-US"/>
          </a:p>
        </p:txBody>
      </p:sp>
      <p:pic>
        <p:nvPicPr>
          <p:cNvPr id="5186" name="Picture 66" descr="stop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475" y="3263900"/>
            <a:ext cx="6858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Text Box 67"/>
          <p:cNvSpPr txBox="1">
            <a:spLocks noChangeArrowheads="1"/>
          </p:cNvSpPr>
          <p:nvPr/>
        </p:nvSpPr>
        <p:spPr bwMode="auto">
          <a:xfrm>
            <a:off x="2070100" y="231775"/>
            <a:ext cx="5003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200">
                <a:solidFill>
                  <a:srgbClr val="CC0000"/>
                </a:solidFill>
              </a:rPr>
              <a:t>Methods of Specifying and Measuring k</a:t>
            </a:r>
            <a:r>
              <a:rPr lang="en-US" altLang="en-US" sz="3200" baseline="-25000">
                <a:solidFill>
                  <a:srgbClr val="CC0000"/>
                </a:solidFill>
              </a:rPr>
              <a:t>i</a:t>
            </a:r>
            <a:r>
              <a:rPr lang="en-US" altLang="en-US" sz="3200">
                <a:solidFill>
                  <a:srgbClr val="CC0000"/>
                </a:solidFill>
              </a:rPr>
              <a:t> and k</a:t>
            </a:r>
            <a:r>
              <a:rPr lang="en-US" altLang="en-US" sz="3200" baseline="-25000">
                <a:solidFill>
                  <a:srgbClr val="CC0000"/>
                </a:solidFill>
              </a:rPr>
              <a:t>f</a:t>
            </a:r>
          </a:p>
        </p:txBody>
      </p:sp>
      <p:sp>
        <p:nvSpPr>
          <p:cNvPr id="17446" name="Line 69"/>
          <p:cNvSpPr>
            <a:spLocks noChangeShapeType="1"/>
          </p:cNvSpPr>
          <p:nvPr/>
        </p:nvSpPr>
        <p:spPr bwMode="auto">
          <a:xfrm>
            <a:off x="4857750" y="819150"/>
            <a:ext cx="215900" cy="0"/>
          </a:xfrm>
          <a:prstGeom prst="line">
            <a:avLst/>
          </a:prstGeom>
          <a:noFill/>
          <a:ln w="9525">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47" name="Line 70"/>
          <p:cNvSpPr>
            <a:spLocks noChangeShapeType="1"/>
          </p:cNvSpPr>
          <p:nvPr/>
        </p:nvSpPr>
        <p:spPr bwMode="auto">
          <a:xfrm>
            <a:off x="6026150" y="819150"/>
            <a:ext cx="215900" cy="0"/>
          </a:xfrm>
          <a:prstGeom prst="line">
            <a:avLst/>
          </a:prstGeom>
          <a:noFill/>
          <a:ln w="9525">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00" name="Line 80"/>
          <p:cNvSpPr>
            <a:spLocks noChangeShapeType="1"/>
          </p:cNvSpPr>
          <p:nvPr/>
        </p:nvSpPr>
        <p:spPr bwMode="auto">
          <a:xfrm flipV="1">
            <a:off x="5821363" y="2290763"/>
            <a:ext cx="395287" cy="395287"/>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1" name="Line 81"/>
          <p:cNvSpPr>
            <a:spLocks noChangeShapeType="1"/>
          </p:cNvSpPr>
          <p:nvPr/>
        </p:nvSpPr>
        <p:spPr bwMode="auto">
          <a:xfrm flipV="1">
            <a:off x="5859463" y="2290763"/>
            <a:ext cx="395287" cy="395287"/>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2" name="Line 82"/>
          <p:cNvSpPr>
            <a:spLocks noChangeShapeType="1"/>
          </p:cNvSpPr>
          <p:nvPr/>
        </p:nvSpPr>
        <p:spPr bwMode="auto">
          <a:xfrm flipV="1">
            <a:off x="5897563" y="2290763"/>
            <a:ext cx="395287" cy="395287"/>
          </a:xfrm>
          <a:prstGeom prst="line">
            <a:avLst/>
          </a:prstGeom>
          <a:noFill/>
          <a:ln w="9525">
            <a:solidFill>
              <a:srgbClr val="CC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3" name="Line 83"/>
          <p:cNvSpPr>
            <a:spLocks noChangeShapeType="1"/>
          </p:cNvSpPr>
          <p:nvPr/>
        </p:nvSpPr>
        <p:spPr bwMode="auto">
          <a:xfrm flipV="1">
            <a:off x="5935663" y="2290763"/>
            <a:ext cx="395287" cy="395287"/>
          </a:xfrm>
          <a:prstGeom prst="line">
            <a:avLst/>
          </a:prstGeom>
          <a:noFill/>
          <a:ln w="9525">
            <a:solidFill>
              <a:srgbClr val="33D61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4" name="Line 84"/>
          <p:cNvSpPr>
            <a:spLocks noChangeShapeType="1"/>
          </p:cNvSpPr>
          <p:nvPr/>
        </p:nvSpPr>
        <p:spPr bwMode="auto">
          <a:xfrm flipV="1">
            <a:off x="5973763" y="2290763"/>
            <a:ext cx="395287" cy="3952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5" name="Line 85"/>
          <p:cNvSpPr>
            <a:spLocks noChangeShapeType="1"/>
          </p:cNvSpPr>
          <p:nvPr/>
        </p:nvSpPr>
        <p:spPr bwMode="auto">
          <a:xfrm flipV="1">
            <a:off x="6011863" y="2290763"/>
            <a:ext cx="395287" cy="3952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6" name="Line 86"/>
          <p:cNvSpPr>
            <a:spLocks noChangeShapeType="1"/>
          </p:cNvSpPr>
          <p:nvPr/>
        </p:nvSpPr>
        <p:spPr bwMode="auto">
          <a:xfrm flipV="1">
            <a:off x="6049963" y="2290763"/>
            <a:ext cx="395287" cy="39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7" name="Line 87"/>
          <p:cNvSpPr>
            <a:spLocks noChangeShapeType="1"/>
          </p:cNvSpPr>
          <p:nvPr/>
        </p:nvSpPr>
        <p:spPr bwMode="auto">
          <a:xfrm>
            <a:off x="5951538" y="2238375"/>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8" name="Line 88"/>
          <p:cNvSpPr>
            <a:spLocks noChangeShapeType="1"/>
          </p:cNvSpPr>
          <p:nvPr/>
        </p:nvSpPr>
        <p:spPr bwMode="auto">
          <a:xfrm>
            <a:off x="5951538" y="2185988"/>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09" name="Line 89"/>
          <p:cNvSpPr>
            <a:spLocks noChangeShapeType="1"/>
          </p:cNvSpPr>
          <p:nvPr/>
        </p:nvSpPr>
        <p:spPr bwMode="auto">
          <a:xfrm>
            <a:off x="5951538" y="2133600"/>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0" name="Line 90"/>
          <p:cNvSpPr>
            <a:spLocks noChangeShapeType="1"/>
          </p:cNvSpPr>
          <p:nvPr/>
        </p:nvSpPr>
        <p:spPr bwMode="auto">
          <a:xfrm>
            <a:off x="5951538" y="2081213"/>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1" name="Line 91"/>
          <p:cNvSpPr>
            <a:spLocks noChangeShapeType="1"/>
          </p:cNvSpPr>
          <p:nvPr/>
        </p:nvSpPr>
        <p:spPr bwMode="auto">
          <a:xfrm>
            <a:off x="5951538" y="2028825"/>
            <a:ext cx="8001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2" name="Line 92"/>
          <p:cNvSpPr>
            <a:spLocks noChangeShapeType="1"/>
          </p:cNvSpPr>
          <p:nvPr/>
        </p:nvSpPr>
        <p:spPr bwMode="auto">
          <a:xfrm>
            <a:off x="5880100" y="1952625"/>
            <a:ext cx="0" cy="138113"/>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4" name="Line 94"/>
          <p:cNvSpPr>
            <a:spLocks noChangeShapeType="1"/>
          </p:cNvSpPr>
          <p:nvPr/>
        </p:nvSpPr>
        <p:spPr bwMode="auto">
          <a:xfrm>
            <a:off x="5880100" y="2128838"/>
            <a:ext cx="0" cy="138112"/>
          </a:xfrm>
          <a:prstGeom prst="line">
            <a:avLst/>
          </a:prstGeom>
          <a:noFill/>
          <a:ln w="15875">
            <a:solidFill>
              <a:schemeClr val="tx1"/>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215" name="Text Box 95"/>
          <p:cNvSpPr txBox="1">
            <a:spLocks noChangeArrowheads="1"/>
          </p:cNvSpPr>
          <p:nvPr/>
        </p:nvSpPr>
        <p:spPr bwMode="auto">
          <a:xfrm>
            <a:off x="5562600" y="1973263"/>
            <a:ext cx="27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1400">
                <a:solidFill>
                  <a:schemeClr val="tx1"/>
                </a:solidFill>
                <a:latin typeface="Times New Roman" panose="02020603050405020304" pitchFamily="18" charset="0"/>
              </a:rPr>
              <a:t>d</a:t>
            </a:r>
            <a:endParaRPr lang="en-US" altLang="en-US" sz="1400">
              <a:solidFill>
                <a:schemeClr val="tx1"/>
              </a:solidFill>
              <a:latin typeface="Symbol" panose="05050102010706020507" pitchFamily="18" charset="2"/>
            </a:endParaRPr>
          </a:p>
        </p:txBody>
      </p:sp>
      <p:sp>
        <p:nvSpPr>
          <p:cNvPr id="5216" name="Line 96"/>
          <p:cNvSpPr>
            <a:spLocks noChangeShapeType="1"/>
          </p:cNvSpPr>
          <p:nvPr/>
        </p:nvSpPr>
        <p:spPr bwMode="auto">
          <a:xfrm>
            <a:off x="4633913" y="5886450"/>
            <a:ext cx="2533650" cy="0"/>
          </a:xfrm>
          <a:prstGeom prst="line">
            <a:avLst/>
          </a:prstGeom>
          <a:noFill/>
          <a:ln w="15875">
            <a:solidFill>
              <a:schemeClr val="tx1"/>
            </a:solidFill>
            <a:prstDash val="dash"/>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17" name="Text Box 97"/>
          <p:cNvSpPr txBox="1">
            <a:spLocks noChangeArrowheads="1"/>
          </p:cNvSpPr>
          <p:nvPr/>
        </p:nvSpPr>
        <p:spPr bwMode="auto">
          <a:xfrm>
            <a:off x="7208838" y="35369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L</a:t>
            </a:r>
          </a:p>
        </p:txBody>
      </p:sp>
      <p:sp>
        <p:nvSpPr>
          <p:cNvPr id="5218" name="Text Box 98"/>
          <p:cNvSpPr txBox="1">
            <a:spLocks noChangeArrowheads="1"/>
          </p:cNvSpPr>
          <p:nvPr/>
        </p:nvSpPr>
        <p:spPr bwMode="auto">
          <a:xfrm>
            <a:off x="7802563" y="4232275"/>
            <a:ext cx="81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v = L/t</a:t>
            </a:r>
          </a:p>
        </p:txBody>
      </p:sp>
      <p:grpSp>
        <p:nvGrpSpPr>
          <p:cNvPr id="2" name="Group 1"/>
          <p:cNvGrpSpPr/>
          <p:nvPr/>
        </p:nvGrpSpPr>
        <p:grpSpPr>
          <a:xfrm>
            <a:off x="9326179" y="4720485"/>
            <a:ext cx="670537" cy="733212"/>
            <a:chOff x="4569866" y="4529137"/>
            <a:chExt cx="714797" cy="879550"/>
          </a:xfrm>
        </p:grpSpPr>
        <p:pic>
          <p:nvPicPr>
            <p:cNvPr id="58" name="Picture 66" descr="stop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866" y="4529137"/>
              <a:ext cx="418605" cy="55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Group 18"/>
            <p:cNvGrpSpPr>
              <a:grpSpLocks/>
            </p:cNvGrpSpPr>
            <p:nvPr/>
          </p:nvGrpSpPr>
          <p:grpSpPr bwMode="auto">
            <a:xfrm>
              <a:off x="4979863" y="4894337"/>
              <a:ext cx="304800" cy="514350"/>
              <a:chOff x="1008" y="2160"/>
              <a:chExt cx="912" cy="1488"/>
            </a:xfrm>
          </p:grpSpPr>
          <p:sp>
            <p:nvSpPr>
              <p:cNvPr id="60" name="Oval 19"/>
              <p:cNvSpPr>
                <a:spLocks noChangeArrowheads="1"/>
              </p:cNvSpPr>
              <p:nvPr/>
            </p:nvSpPr>
            <p:spPr bwMode="auto">
              <a:xfrm>
                <a:off x="1008" y="2400"/>
                <a:ext cx="912" cy="960"/>
              </a:xfrm>
              <a:prstGeom prst="ellipse">
                <a:avLst/>
              </a:prstGeom>
              <a:gradFill rotWithShape="0">
                <a:gsLst>
                  <a:gs pos="0">
                    <a:srgbClr val="6666FF"/>
                  </a:gs>
                  <a:gs pos="100000">
                    <a:srgbClr val="4444A9"/>
                  </a:gs>
                </a:gsLst>
                <a:lin ang="5400000" scaled="1"/>
              </a:gradFill>
              <a:ln w="9525">
                <a:solidFill>
                  <a:schemeClr val="tx1"/>
                </a:solidFill>
                <a:round/>
                <a:headEnd/>
                <a:tailEnd/>
              </a:ln>
            </p:spPr>
            <p:txBody>
              <a:bodyPr wrap="none" anchor="ctr"/>
              <a:lstStyle/>
              <a:p>
                <a:endParaRPr lang="en-US" sz="2400">
                  <a:solidFill>
                    <a:srgbClr val="0000CC"/>
                  </a:solidFill>
                </a:endParaRPr>
              </a:p>
            </p:txBody>
          </p:sp>
          <p:sp>
            <p:nvSpPr>
              <p:cNvPr id="61" name="Line 20"/>
              <p:cNvSpPr>
                <a:spLocks noChangeShapeType="1"/>
              </p:cNvSpPr>
              <p:nvPr/>
            </p:nvSpPr>
            <p:spPr bwMode="auto">
              <a:xfrm rot="987802" flipV="1">
                <a:off x="1488" y="2160"/>
                <a:ext cx="1" cy="14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 name="TextBox 2"/>
          <p:cNvSpPr txBox="1"/>
          <p:nvPr/>
        </p:nvSpPr>
        <p:spPr>
          <a:xfrm>
            <a:off x="1180113" y="2816225"/>
            <a:ext cx="889987" cy="369332"/>
          </a:xfrm>
          <a:prstGeom prst="rect">
            <a:avLst/>
          </a:prstGeom>
          <a:noFill/>
        </p:spPr>
        <p:txBody>
          <a:bodyPr wrap="none" rtlCol="0">
            <a:spAutoFit/>
          </a:bodyPr>
          <a:lstStyle/>
          <a:p>
            <a:r>
              <a:rPr lang="en-US" dirty="0">
                <a:solidFill>
                  <a:srgbClr val="0000FF"/>
                </a:solidFill>
              </a:rPr>
              <a:t>S(</a:t>
            </a:r>
            <a:r>
              <a:rPr lang="en-US" b="1" i="1" dirty="0">
                <a:solidFill>
                  <a:srgbClr val="0000FF"/>
                </a:solidFill>
              </a:rPr>
              <a:t>Q</a:t>
            </a:r>
            <a:r>
              <a:rPr lang="en-US" i="1" dirty="0">
                <a:solidFill>
                  <a:srgbClr val="0000FF"/>
                </a:solidFill>
              </a:rPr>
              <a:t>,E</a:t>
            </a:r>
            <a:r>
              <a:rPr lang="en-US" dirty="0">
                <a:solidFill>
                  <a:srgbClr val="0000FF"/>
                </a:solidFill>
              </a:rPr>
              <a:t>)</a:t>
            </a:r>
          </a:p>
        </p:txBody>
      </p:sp>
      <p:sp>
        <p:nvSpPr>
          <p:cNvPr id="64" name="TextBox 63"/>
          <p:cNvSpPr txBox="1"/>
          <p:nvPr/>
        </p:nvSpPr>
        <p:spPr>
          <a:xfrm>
            <a:off x="2694588" y="4228914"/>
            <a:ext cx="889987" cy="369332"/>
          </a:xfrm>
          <a:prstGeom prst="rect">
            <a:avLst/>
          </a:prstGeom>
          <a:noFill/>
        </p:spPr>
        <p:txBody>
          <a:bodyPr wrap="none" rtlCol="0">
            <a:spAutoFit/>
          </a:bodyPr>
          <a:lstStyle/>
          <a:p>
            <a:r>
              <a:rPr lang="en-US" dirty="0">
                <a:solidFill>
                  <a:srgbClr val="0000FF"/>
                </a:solidFill>
              </a:rPr>
              <a:t>S(</a:t>
            </a:r>
            <a:r>
              <a:rPr lang="en-US" b="1" i="1" dirty="0">
                <a:solidFill>
                  <a:srgbClr val="0000FF"/>
                </a:solidFill>
              </a:rPr>
              <a:t>Q</a:t>
            </a:r>
            <a:r>
              <a:rPr lang="en-US" i="1" dirty="0">
                <a:solidFill>
                  <a:srgbClr val="0000FF"/>
                </a:solidFill>
              </a:rPr>
              <a:t>,E</a:t>
            </a:r>
            <a:r>
              <a:rPr lang="en-US" dirty="0">
                <a:solidFill>
                  <a:srgbClr val="0000FF"/>
                </a:solidFill>
              </a:rPr>
              <a:t>)</a:t>
            </a:r>
          </a:p>
        </p:txBody>
      </p:sp>
      <p:sp>
        <p:nvSpPr>
          <p:cNvPr id="65" name="TextBox 64"/>
          <p:cNvSpPr txBox="1"/>
          <p:nvPr/>
        </p:nvSpPr>
        <p:spPr>
          <a:xfrm>
            <a:off x="2779449" y="5607448"/>
            <a:ext cx="800219" cy="369332"/>
          </a:xfrm>
          <a:prstGeom prst="rect">
            <a:avLst/>
          </a:prstGeom>
          <a:noFill/>
        </p:spPr>
        <p:txBody>
          <a:bodyPr wrap="none" rtlCol="0">
            <a:spAutoFit/>
          </a:bodyPr>
          <a:lstStyle/>
          <a:p>
            <a:r>
              <a:rPr lang="en-US" dirty="0">
                <a:solidFill>
                  <a:srgbClr val="0000FF"/>
                </a:solidFill>
              </a:rPr>
              <a:t>S(</a:t>
            </a:r>
            <a:r>
              <a:rPr lang="en-US" b="1" i="1" dirty="0" err="1">
                <a:solidFill>
                  <a:srgbClr val="0000FF"/>
                </a:solidFill>
              </a:rPr>
              <a:t>Q</a:t>
            </a:r>
            <a:r>
              <a:rPr lang="en-US" i="1" dirty="0" err="1">
                <a:solidFill>
                  <a:srgbClr val="0000FF"/>
                </a:solidFill>
              </a:rPr>
              <a:t>,t</a:t>
            </a:r>
            <a:r>
              <a:rPr lang="en-US" dirty="0">
                <a:solidFill>
                  <a:srgbClr val="0000FF"/>
                </a:solidFill>
              </a:rPr>
              <a:t>)</a:t>
            </a:r>
          </a:p>
        </p:txBody>
      </p:sp>
    </p:spTree>
    <p:extLst>
      <p:ext uri="{BB962C8B-B14F-4D97-AF65-F5344CB8AC3E}">
        <p14:creationId xmlns:p14="http://schemas.microsoft.com/office/powerpoint/2010/main" val="76367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fade">
                                      <p:cBhvr>
                                        <p:cTn id="7" dur="500"/>
                                        <p:tgtEl>
                                          <p:spTgt spid="5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49"/>
                                        </p:tgtEl>
                                        <p:attrNameLst>
                                          <p:attrName>style.visibility</p:attrName>
                                        </p:attrNameLst>
                                      </p:cBhvr>
                                      <p:to>
                                        <p:strVal val="visible"/>
                                      </p:to>
                                    </p:set>
                                    <p:animEffect transition="in" filter="dissolve">
                                      <p:cBhvr>
                                        <p:cTn id="12" dur="500"/>
                                        <p:tgtEl>
                                          <p:spTgt spid="5149"/>
                                        </p:tgtEl>
                                      </p:cBhvr>
                                    </p:animEffect>
                                  </p:childTnLst>
                                </p:cTn>
                              </p:par>
                              <p:par>
                                <p:cTn id="13" presetID="9" presetClass="entr" presetSubtype="0" fill="hold" nodeType="withEffect">
                                  <p:stCondLst>
                                    <p:cond delay="0"/>
                                  </p:stCondLst>
                                  <p:childTnLst>
                                    <p:set>
                                      <p:cBhvr>
                                        <p:cTn id="14" dur="1" fill="hold">
                                          <p:stCondLst>
                                            <p:cond delay="0"/>
                                          </p:stCondLst>
                                        </p:cTn>
                                        <p:tgtEl>
                                          <p:spTgt spid="5181"/>
                                        </p:tgtEl>
                                        <p:attrNameLst>
                                          <p:attrName>style.visibility</p:attrName>
                                        </p:attrNameLst>
                                      </p:cBhvr>
                                      <p:to>
                                        <p:strVal val="visible"/>
                                      </p:to>
                                    </p:set>
                                    <p:animEffect transition="in" filter="dissolve">
                                      <p:cBhvr>
                                        <p:cTn id="15" dur="500"/>
                                        <p:tgtEl>
                                          <p:spTgt spid="51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216"/>
                                        </p:tgtEl>
                                        <p:attrNameLst>
                                          <p:attrName>style.visibility</p:attrName>
                                        </p:attrNameLst>
                                      </p:cBhvr>
                                      <p:to>
                                        <p:strVal val="visible"/>
                                      </p:to>
                                    </p:set>
                                    <p:animEffect transition="in" filter="wipe(left)">
                                      <p:cBhvr>
                                        <p:cTn id="20" dur="500"/>
                                        <p:tgtEl>
                                          <p:spTgt spid="52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5165"/>
                                        </p:tgtEl>
                                        <p:attrNameLst>
                                          <p:attrName>style.visibility</p:attrName>
                                        </p:attrNameLst>
                                      </p:cBhvr>
                                      <p:to>
                                        <p:strVal val="visible"/>
                                      </p:to>
                                    </p:set>
                                    <p:animEffect transition="in" filter="dissolve">
                                      <p:cBhvr>
                                        <p:cTn id="25" dur="500"/>
                                        <p:tgtEl>
                                          <p:spTgt spid="516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166"/>
                                        </p:tgtEl>
                                        <p:attrNameLst>
                                          <p:attrName>style.visibility</p:attrName>
                                        </p:attrNameLst>
                                      </p:cBhvr>
                                      <p:to>
                                        <p:strVal val="visible"/>
                                      </p:to>
                                    </p:set>
                                    <p:animEffect transition="in" filter="dissolve">
                                      <p:cBhvr>
                                        <p:cTn id="28" dur="500"/>
                                        <p:tgtEl>
                                          <p:spTgt spid="51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76"/>
                                        </p:tgtEl>
                                        <p:attrNameLst>
                                          <p:attrName>style.visibility</p:attrName>
                                        </p:attrNameLst>
                                      </p:cBhvr>
                                      <p:to>
                                        <p:strVal val="visible"/>
                                      </p:to>
                                    </p:set>
                                    <p:animEffect transition="in" filter="dissolve">
                                      <p:cBhvr>
                                        <p:cTn id="33" dur="500"/>
                                        <p:tgtEl>
                                          <p:spTgt spid="517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177"/>
                                        </p:tgtEl>
                                        <p:attrNameLst>
                                          <p:attrName>style.visibility</p:attrName>
                                        </p:attrNameLst>
                                      </p:cBhvr>
                                      <p:to>
                                        <p:strVal val="visible"/>
                                      </p:to>
                                    </p:set>
                                    <p:animEffect transition="in" filter="dissolve">
                                      <p:cBhvr>
                                        <p:cTn id="38" dur="500"/>
                                        <p:tgtEl>
                                          <p:spTgt spid="517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178"/>
                                        </p:tgtEl>
                                        <p:attrNameLst>
                                          <p:attrName>style.visibility</p:attrName>
                                        </p:attrNameLst>
                                      </p:cBhvr>
                                      <p:to>
                                        <p:strVal val="visible"/>
                                      </p:to>
                                    </p:set>
                                    <p:animEffect transition="in" filter="dissolve">
                                      <p:cBhvr>
                                        <p:cTn id="41" dur="500"/>
                                        <p:tgtEl>
                                          <p:spTgt spid="5178"/>
                                        </p:tgtEl>
                                      </p:cBhvr>
                                    </p:animEffect>
                                  </p:childTnLst>
                                </p:cTn>
                              </p:par>
                              <p:par>
                                <p:cTn id="42" presetID="9" presetClass="entr" presetSubtype="0" fill="hold" nodeType="withEffect">
                                  <p:stCondLst>
                                    <p:cond delay="0"/>
                                  </p:stCondLst>
                                  <p:childTnLst>
                                    <p:set>
                                      <p:cBhvr>
                                        <p:cTn id="43" dur="1" fill="hold">
                                          <p:stCondLst>
                                            <p:cond delay="0"/>
                                          </p:stCondLst>
                                        </p:cTn>
                                        <p:tgtEl>
                                          <p:spTgt spid="5182"/>
                                        </p:tgtEl>
                                        <p:attrNameLst>
                                          <p:attrName>style.visibility</p:attrName>
                                        </p:attrNameLst>
                                      </p:cBhvr>
                                      <p:to>
                                        <p:strVal val="visible"/>
                                      </p:to>
                                    </p:set>
                                    <p:animEffect transition="in" filter="dissolve">
                                      <p:cBhvr>
                                        <p:cTn id="44" dur="500"/>
                                        <p:tgtEl>
                                          <p:spTgt spid="518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179"/>
                                        </p:tgtEl>
                                        <p:attrNameLst>
                                          <p:attrName>style.visibility</p:attrName>
                                        </p:attrNameLst>
                                      </p:cBhvr>
                                      <p:to>
                                        <p:strVal val="visible"/>
                                      </p:to>
                                    </p:set>
                                    <p:animEffect transition="in" filter="dissolve">
                                      <p:cBhvr>
                                        <p:cTn id="49" dur="500"/>
                                        <p:tgtEl>
                                          <p:spTgt spid="517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180"/>
                                        </p:tgtEl>
                                        <p:attrNameLst>
                                          <p:attrName>style.visibility</p:attrName>
                                        </p:attrNameLst>
                                      </p:cBhvr>
                                      <p:to>
                                        <p:strVal val="visible"/>
                                      </p:to>
                                    </p:set>
                                    <p:animEffect transition="in" filter="dissolve">
                                      <p:cBhvr>
                                        <p:cTn id="52" dur="500"/>
                                        <p:tgtEl>
                                          <p:spTgt spid="5180"/>
                                        </p:tgtEl>
                                      </p:cBhvr>
                                    </p:animEffect>
                                  </p:childTnLst>
                                </p:cTn>
                              </p:par>
                              <p:par>
                                <p:cTn id="53" presetID="1" presetClass="entr" presetSubtype="0" fill="hold" nodeType="withEffect">
                                  <p:stCondLst>
                                    <p:cond delay="0"/>
                                  </p:stCondLst>
                                  <p:childTnLst>
                                    <p:set>
                                      <p:cBhvr>
                                        <p:cTn id="54" dur="1" fill="hold">
                                          <p:stCondLst>
                                            <p:cond delay="0"/>
                                          </p:stCondLst>
                                        </p:cTn>
                                        <p:tgtEl>
                                          <p:spTgt spid="518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5133"/>
                                        </p:tgtEl>
                                        <p:attrNameLst>
                                          <p:attrName>style.visibility</p:attrName>
                                        </p:attrNameLst>
                                      </p:cBhvr>
                                      <p:to>
                                        <p:strVal val="visible"/>
                                      </p:to>
                                    </p:set>
                                    <p:animEffect transition="in" filter="dissolve">
                                      <p:cBhvr>
                                        <p:cTn id="59" dur="500"/>
                                        <p:tgtEl>
                                          <p:spTgt spid="513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0" fill="hold"/>
                                        <p:tgtEl>
                                          <p:spTgt spid="2"/>
                                        </p:tgtEl>
                                        <p:attrNameLst>
                                          <p:attrName>ppt_x</p:attrName>
                                        </p:attrNameLst>
                                      </p:cBhvr>
                                      <p:tavLst>
                                        <p:tav tm="0">
                                          <p:val>
                                            <p:strVal val="0-#ppt_w/2"/>
                                          </p:val>
                                        </p:tav>
                                        <p:tav tm="100000">
                                          <p:val>
                                            <p:strVal val="#ppt_x"/>
                                          </p:val>
                                        </p:tav>
                                      </p:tavLst>
                                    </p:anim>
                                    <p:anim calcmode="lin" valueType="num">
                                      <p:cBhvr additive="base">
                                        <p:cTn id="65"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P spid="5133" grpId="0"/>
      <p:bldP spid="5149" grpId="0" animBg="1"/>
      <p:bldP spid="5166" grpId="0"/>
      <p:bldP spid="5176" grpId="0" animBg="1"/>
      <p:bldP spid="5177" grpId="0" animBg="1"/>
      <p:bldP spid="5178" grpId="0" animBg="1"/>
      <p:bldP spid="5179" grpId="0" animBg="1"/>
      <p:bldP spid="5180" grpId="0" animBg="1"/>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Spin Echo Spectrometer</a:t>
            </a:r>
          </a:p>
        </p:txBody>
      </p:sp>
      <p:pic>
        <p:nvPicPr>
          <p:cNvPr id="140291" name="Picture 3" descr="elasticnse.eps                                                 0000018CMacintosh HD                   B0D7B3C0:"/>
          <p:cNvPicPr>
            <a:picLocks noChangeAspect="1" noChangeArrowheads="1"/>
          </p:cNvPicPr>
          <p:nvPr/>
        </p:nvPicPr>
        <p:blipFill>
          <a:blip r:embed="rId3">
            <a:extLst>
              <a:ext uri="{28A0092B-C50C-407E-A947-70E740481C1C}">
                <a14:useLocalDpi xmlns:a14="http://schemas.microsoft.com/office/drawing/2010/main" val="0"/>
              </a:ext>
            </a:extLst>
          </a:blip>
          <a:srcRect r="-2174" b="68376"/>
          <a:stretch>
            <a:fillRect/>
          </a:stretch>
        </p:blipFill>
        <p:spPr bwMode="auto">
          <a:xfrm>
            <a:off x="2571750" y="2314575"/>
            <a:ext cx="40290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0292" name="Object 4"/>
          <p:cNvGraphicFramePr>
            <a:graphicFrameLocks noChangeAspect="1"/>
          </p:cNvGraphicFramePr>
          <p:nvPr>
            <p:extLst>
              <p:ext uri="{D42A27DB-BD31-4B8C-83A1-F6EECF244321}">
                <p14:modId xmlns:p14="http://schemas.microsoft.com/office/powerpoint/2010/main" val="1247336584"/>
              </p:ext>
            </p:extLst>
          </p:nvPr>
        </p:nvGraphicFramePr>
        <p:xfrm>
          <a:off x="2472055" y="3725862"/>
          <a:ext cx="830263" cy="857250"/>
        </p:xfrm>
        <a:graphic>
          <a:graphicData uri="http://schemas.openxmlformats.org/presentationml/2006/ole">
            <mc:AlternateContent xmlns:mc="http://schemas.openxmlformats.org/markup-compatibility/2006">
              <mc:Choice xmlns:v="urn:schemas-microsoft-com:vml" Requires="v">
                <p:oleObj name="Equation" r:id="rId4" imgW="380835" imgH="393529" progId="Equation.3">
                  <p:embed/>
                </p:oleObj>
              </mc:Choice>
              <mc:Fallback>
                <p:oleObj name="Equation" r:id="rId4" imgW="380835" imgH="393529"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055" y="3725862"/>
                        <a:ext cx="8302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0294" name="Object 6"/>
          <p:cNvGraphicFramePr>
            <a:graphicFrameLocks noChangeAspect="1"/>
          </p:cNvGraphicFramePr>
          <p:nvPr>
            <p:extLst>
              <p:ext uri="{D42A27DB-BD31-4B8C-83A1-F6EECF244321}">
                <p14:modId xmlns:p14="http://schemas.microsoft.com/office/powerpoint/2010/main" val="789213953"/>
              </p:ext>
            </p:extLst>
          </p:nvPr>
        </p:nvGraphicFramePr>
        <p:xfrm>
          <a:off x="2013966" y="4812728"/>
          <a:ext cx="2057400" cy="927100"/>
        </p:xfrm>
        <a:graphic>
          <a:graphicData uri="http://schemas.openxmlformats.org/presentationml/2006/ole">
            <mc:AlternateContent xmlns:mc="http://schemas.openxmlformats.org/markup-compatibility/2006">
              <mc:Choice xmlns:v="urn:schemas-microsoft-com:vml" Requires="v">
                <p:oleObj name="Equation" r:id="rId6" imgW="863225" imgH="393529" progId="Equation.3">
                  <p:embed/>
                </p:oleObj>
              </mc:Choice>
              <mc:Fallback>
                <p:oleObj name="Equation" r:id="rId6" imgW="863225" imgH="39352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3966" y="4812728"/>
                        <a:ext cx="2057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descr="A large machine in a factory&#10;&#10;Description automatically generated">
            <a:extLst>
              <a:ext uri="{FF2B5EF4-FFF2-40B4-BE49-F238E27FC236}">
                <a16:creationId xmlns:a16="http://schemas.microsoft.com/office/drawing/2014/main" id="{4A308820-5DAF-C732-B270-7C1289673B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7587" y="3822146"/>
            <a:ext cx="3093203" cy="2028998"/>
          </a:xfrm>
          <a:prstGeom prst="rect">
            <a:avLst/>
          </a:prstGeom>
        </p:spPr>
      </p:pic>
      <p:sp>
        <p:nvSpPr>
          <p:cNvPr id="5" name="TextBox 4">
            <a:extLst>
              <a:ext uri="{FF2B5EF4-FFF2-40B4-BE49-F238E27FC236}">
                <a16:creationId xmlns:a16="http://schemas.microsoft.com/office/drawing/2014/main" id="{D0F214AA-8E9E-48DF-73B5-364755E86E19}"/>
              </a:ext>
            </a:extLst>
          </p:cNvPr>
          <p:cNvSpPr txBox="1"/>
          <p:nvPr/>
        </p:nvSpPr>
        <p:spPr>
          <a:xfrm>
            <a:off x="2121408" y="6080760"/>
            <a:ext cx="3647152" cy="369332"/>
          </a:xfrm>
          <a:prstGeom prst="rect">
            <a:avLst/>
          </a:prstGeom>
          <a:noFill/>
        </p:spPr>
        <p:txBody>
          <a:bodyPr wrap="none" rtlCol="0">
            <a:spAutoFit/>
          </a:bodyPr>
          <a:lstStyle/>
          <a:p>
            <a:r>
              <a:rPr lang="en-US" dirty="0">
                <a:solidFill>
                  <a:schemeClr val="tx1"/>
                </a:solidFill>
              </a:rPr>
              <a:t>Measures </a:t>
            </a:r>
            <a:r>
              <a:rPr lang="en-US" i="1" dirty="0">
                <a:solidFill>
                  <a:schemeClr val="tx1"/>
                </a:solidFill>
              </a:rPr>
              <a:t>I(</a:t>
            </a:r>
            <a:r>
              <a:rPr lang="en-US" i="1" dirty="0" err="1">
                <a:solidFill>
                  <a:schemeClr val="tx1"/>
                </a:solidFill>
              </a:rPr>
              <a:t>Q,t</a:t>
            </a:r>
            <a:r>
              <a:rPr lang="en-US" i="1" dirty="0">
                <a:solidFill>
                  <a:schemeClr val="tx1"/>
                </a:solidFill>
              </a:rPr>
              <a:t>)</a:t>
            </a:r>
            <a:r>
              <a:rPr lang="en-US" dirty="0">
                <a:solidFill>
                  <a:schemeClr val="tx1"/>
                </a:solidFill>
              </a:rPr>
              <a:t> instead of </a:t>
            </a:r>
            <a:r>
              <a:rPr lang="en-US" i="1" dirty="0">
                <a:solidFill>
                  <a:schemeClr val="tx1"/>
                </a:solidFill>
              </a:rPr>
              <a:t>S(Q,</a:t>
            </a:r>
            <a:r>
              <a:rPr lang="el-GR" i="1" dirty="0">
                <a:solidFill>
                  <a:schemeClr val="tx1"/>
                </a:solidFill>
              </a:rPr>
              <a:t>ω</a:t>
            </a:r>
            <a:r>
              <a:rPr lang="en-US" i="1"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40291"/>
                                        </p:tgtEl>
                                        <p:attrNameLst>
                                          <p:attrName>style.visibility</p:attrName>
                                        </p:attrNameLst>
                                      </p:cBhvr>
                                      <p:to>
                                        <p:strVal val="visible"/>
                                      </p:to>
                                    </p:set>
                                    <p:anim calcmode="lin" valueType="num">
                                      <p:cBhvr>
                                        <p:cTn id="7" dur="500" fill="hold"/>
                                        <p:tgtEl>
                                          <p:spTgt spid="140291"/>
                                        </p:tgtEl>
                                        <p:attrNameLst>
                                          <p:attrName>ppt_w</p:attrName>
                                        </p:attrNameLst>
                                      </p:cBhvr>
                                      <p:tavLst>
                                        <p:tav tm="0">
                                          <p:val>
                                            <p:fltVal val="0"/>
                                          </p:val>
                                        </p:tav>
                                        <p:tav tm="100000">
                                          <p:val>
                                            <p:strVal val="#ppt_w"/>
                                          </p:val>
                                        </p:tav>
                                      </p:tavLst>
                                    </p:anim>
                                    <p:anim calcmode="lin" valueType="num">
                                      <p:cBhvr>
                                        <p:cTn id="8" dur="500" fill="hold"/>
                                        <p:tgtEl>
                                          <p:spTgt spid="140291"/>
                                        </p:tgtEl>
                                        <p:attrNameLst>
                                          <p:attrName>ppt_h</p:attrName>
                                        </p:attrNameLst>
                                      </p:cBhvr>
                                      <p:tavLst>
                                        <p:tav tm="0">
                                          <p:val>
                                            <p:fltVal val="0"/>
                                          </p:val>
                                        </p:tav>
                                        <p:tav tm="100000">
                                          <p:val>
                                            <p:strVal val="#ppt_h"/>
                                          </p:val>
                                        </p:tav>
                                      </p:tavLst>
                                    </p:anim>
                                    <p:anim calcmode="lin" valueType="num">
                                      <p:cBhvr>
                                        <p:cTn id="9" dur="500" fill="hold"/>
                                        <p:tgtEl>
                                          <p:spTgt spid="140291"/>
                                        </p:tgtEl>
                                        <p:attrNameLst>
                                          <p:attrName>ppt_x</p:attrName>
                                        </p:attrNameLst>
                                      </p:cBhvr>
                                      <p:tavLst>
                                        <p:tav tm="0">
                                          <p:val>
                                            <p:fltVal val="0.5"/>
                                          </p:val>
                                        </p:tav>
                                        <p:tav tm="100000">
                                          <p:val>
                                            <p:strVal val="#ppt_x"/>
                                          </p:val>
                                        </p:tav>
                                      </p:tavLst>
                                    </p:anim>
                                    <p:anim calcmode="lin" valueType="num">
                                      <p:cBhvr>
                                        <p:cTn id="10" dur="500" fill="hold"/>
                                        <p:tgtEl>
                                          <p:spTgt spid="1402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7" presetClass="entr" presetSubtype="8" fill="hold" nodeType="clickEffect">
                                  <p:stCondLst>
                                    <p:cond delay="0"/>
                                  </p:stCondLst>
                                  <p:childTnLst>
                                    <p:set>
                                      <p:cBhvr>
                                        <p:cTn id="14" dur="1" fill="hold">
                                          <p:stCondLst>
                                            <p:cond delay="0"/>
                                          </p:stCondLst>
                                        </p:cTn>
                                        <p:tgtEl>
                                          <p:spTgt spid="140292"/>
                                        </p:tgtEl>
                                        <p:attrNameLst>
                                          <p:attrName>style.visibility</p:attrName>
                                        </p:attrNameLst>
                                      </p:cBhvr>
                                      <p:to>
                                        <p:strVal val="visible"/>
                                      </p:to>
                                    </p:set>
                                    <p:anim calcmode="lin" valueType="num">
                                      <p:cBhvr additive="base">
                                        <p:cTn id="15" dur="1000" fill="hold"/>
                                        <p:tgtEl>
                                          <p:spTgt spid="140292"/>
                                        </p:tgtEl>
                                        <p:attrNameLst>
                                          <p:attrName>ppt_x</p:attrName>
                                        </p:attrNameLst>
                                      </p:cBhvr>
                                      <p:tavLst>
                                        <p:tav tm="0">
                                          <p:val>
                                            <p:strVal val="0-#ppt_w/2"/>
                                          </p:val>
                                        </p:tav>
                                        <p:tav tm="100000">
                                          <p:val>
                                            <p:strVal val="#ppt_x"/>
                                          </p:val>
                                        </p:tav>
                                      </p:tavLst>
                                    </p:anim>
                                    <p:anim calcmode="lin" valueType="num">
                                      <p:cBhvr additive="base">
                                        <p:cTn id="16" dur="1000" fill="hold"/>
                                        <p:tgtEl>
                                          <p:spTgt spid="14029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5" fill="hold" nodeType="clickEffect">
                                  <p:stCondLst>
                                    <p:cond delay="0"/>
                                  </p:stCondLst>
                                  <p:childTnLst>
                                    <p:set>
                                      <p:cBhvr>
                                        <p:cTn id="20" dur="1" fill="hold">
                                          <p:stCondLst>
                                            <p:cond delay="0"/>
                                          </p:stCondLst>
                                        </p:cTn>
                                        <p:tgtEl>
                                          <p:spTgt spid="140294"/>
                                        </p:tgtEl>
                                        <p:attrNameLst>
                                          <p:attrName>style.visibility</p:attrName>
                                        </p:attrNameLst>
                                      </p:cBhvr>
                                      <p:to>
                                        <p:strVal val="visible"/>
                                      </p:to>
                                    </p:set>
                                    <p:animEffect transition="in" filter="blinds(vertical)">
                                      <p:cBhvr>
                                        <p:cTn id="21" dur="500"/>
                                        <p:tgtEl>
                                          <p:spTgt spid="14029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65140" y="588824"/>
            <a:ext cx="4956619" cy="762000"/>
          </a:xfrm>
        </p:spPr>
        <p:txBody>
          <a:bodyPr/>
          <a:lstStyle/>
          <a:p>
            <a:r>
              <a:rPr lang="en-US" altLang="en-US" sz="2100" dirty="0"/>
              <a:t>Spin Echo Measurements on Polar Nano Regions in </a:t>
            </a:r>
            <a:r>
              <a:rPr lang="en-US" altLang="en-US" sz="2100" dirty="0" err="1"/>
              <a:t>Relaxor</a:t>
            </a:r>
            <a:r>
              <a:rPr lang="en-US" altLang="en-US" sz="2100" dirty="0"/>
              <a:t> Ferroelectric Systems</a:t>
            </a:r>
          </a:p>
        </p:txBody>
      </p:sp>
      <p:pic>
        <p:nvPicPr>
          <p:cNvPr id="3" name="Picture 2" descr="A diagram of a graph&#10;&#10;Description automatically generated">
            <a:extLst>
              <a:ext uri="{FF2B5EF4-FFF2-40B4-BE49-F238E27FC236}">
                <a16:creationId xmlns:a16="http://schemas.microsoft.com/office/drawing/2014/main" id="{9DFFD2BC-DC39-EF96-AD30-7EFB2141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457" y="1547101"/>
            <a:ext cx="4117086" cy="4037693"/>
          </a:xfrm>
          <a:prstGeom prst="rect">
            <a:avLst/>
          </a:prstGeom>
        </p:spPr>
      </p:pic>
      <p:sp>
        <p:nvSpPr>
          <p:cNvPr id="4" name="Text Box 6">
            <a:extLst>
              <a:ext uri="{FF2B5EF4-FFF2-40B4-BE49-F238E27FC236}">
                <a16:creationId xmlns:a16="http://schemas.microsoft.com/office/drawing/2014/main" id="{BB3EDE46-D8AF-7DEE-DEAE-ECDA845C3142}"/>
              </a:ext>
            </a:extLst>
          </p:cNvPr>
          <p:cNvSpPr txBox="1">
            <a:spLocks noChangeArrowheads="1"/>
          </p:cNvSpPr>
          <p:nvPr/>
        </p:nvSpPr>
        <p:spPr bwMode="auto">
          <a:xfrm>
            <a:off x="308808" y="5781071"/>
            <a:ext cx="8672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rgbClr val="0000CC"/>
                </a:solidFill>
                <a:latin typeface="Times New Roman" pitchFamily="18" charset="0"/>
              </a:defRPr>
            </a:lvl1pPr>
            <a:lvl2pPr marL="742950" indent="-285750" eaLnBrk="0" hangingPunct="0">
              <a:defRPr sz="2400">
                <a:solidFill>
                  <a:srgbClr val="0000CC"/>
                </a:solidFill>
                <a:latin typeface="Times New Roman" pitchFamily="18" charset="0"/>
              </a:defRPr>
            </a:lvl2pPr>
            <a:lvl3pPr marL="1143000" indent="-228600" eaLnBrk="0" hangingPunct="0">
              <a:defRPr sz="2400">
                <a:solidFill>
                  <a:srgbClr val="0000CC"/>
                </a:solidFill>
                <a:latin typeface="Times New Roman" pitchFamily="18" charset="0"/>
              </a:defRPr>
            </a:lvl3pPr>
            <a:lvl4pPr marL="1600200" indent="-228600" eaLnBrk="0" hangingPunct="0">
              <a:defRPr sz="2400">
                <a:solidFill>
                  <a:srgbClr val="0000CC"/>
                </a:solidFill>
                <a:latin typeface="Times New Roman" pitchFamily="18" charset="0"/>
              </a:defRPr>
            </a:lvl4pPr>
            <a:lvl5pPr marL="2057400" indent="-228600" eaLnBrk="0" hangingPunct="0">
              <a:defRPr sz="2400">
                <a:solidFill>
                  <a:srgbClr val="0000CC"/>
                </a:solidFill>
                <a:latin typeface="Times New Roman" pitchFamily="18" charset="0"/>
              </a:defRPr>
            </a:lvl5pPr>
            <a:lvl6pPr marL="2514600" indent="-228600" eaLnBrk="0" fontAlgn="base" hangingPunct="0">
              <a:spcBef>
                <a:spcPct val="0"/>
              </a:spcBef>
              <a:spcAft>
                <a:spcPct val="0"/>
              </a:spcAft>
              <a:defRPr sz="2400">
                <a:solidFill>
                  <a:srgbClr val="0000CC"/>
                </a:solidFill>
                <a:latin typeface="Times New Roman" pitchFamily="18" charset="0"/>
              </a:defRPr>
            </a:lvl6pPr>
            <a:lvl7pPr marL="2971800" indent="-228600" eaLnBrk="0" fontAlgn="base" hangingPunct="0">
              <a:spcBef>
                <a:spcPct val="0"/>
              </a:spcBef>
              <a:spcAft>
                <a:spcPct val="0"/>
              </a:spcAft>
              <a:defRPr sz="2400">
                <a:solidFill>
                  <a:srgbClr val="0000CC"/>
                </a:solidFill>
                <a:latin typeface="Times New Roman" pitchFamily="18" charset="0"/>
              </a:defRPr>
            </a:lvl7pPr>
            <a:lvl8pPr marL="3429000" indent="-228600" eaLnBrk="0" fontAlgn="base" hangingPunct="0">
              <a:spcBef>
                <a:spcPct val="0"/>
              </a:spcBef>
              <a:spcAft>
                <a:spcPct val="0"/>
              </a:spcAft>
              <a:defRPr sz="2400">
                <a:solidFill>
                  <a:srgbClr val="0000CC"/>
                </a:solidFill>
                <a:latin typeface="Times New Roman" pitchFamily="18" charset="0"/>
              </a:defRPr>
            </a:lvl8pPr>
            <a:lvl9pPr marL="3886200" indent="-228600" eaLnBrk="0" fontAlgn="base" hangingPunct="0">
              <a:spcBef>
                <a:spcPct val="0"/>
              </a:spcBef>
              <a:spcAft>
                <a:spcPct val="0"/>
              </a:spcAft>
              <a:defRPr sz="2400">
                <a:solidFill>
                  <a:srgbClr val="0000CC"/>
                </a:solidFill>
                <a:latin typeface="Times New Roman" pitchFamily="18" charset="0"/>
              </a:defRPr>
            </a:lvl9pPr>
          </a:lstStyle>
          <a:p>
            <a:r>
              <a:rPr lang="en-US" sz="1800" b="0" i="0" dirty="0">
                <a:solidFill>
                  <a:schemeClr val="accent2"/>
                </a:solidFill>
                <a:effectLst/>
                <a:latin typeface="Arial" panose="020B0604020202020204" pitchFamily="34" charset="0"/>
              </a:rPr>
              <a:t>Zhijun Xu, </a:t>
            </a:r>
            <a:r>
              <a:rPr lang="en-US" sz="1800" b="0" i="0" dirty="0" err="1">
                <a:solidFill>
                  <a:schemeClr val="accent2"/>
                </a:solidFill>
                <a:effectLst/>
                <a:latin typeface="Arial" panose="020B0604020202020204" pitchFamily="34" charset="0"/>
              </a:rPr>
              <a:t>Jinsheng</a:t>
            </a:r>
            <a:r>
              <a:rPr lang="en-US" sz="1800" b="0" i="0" dirty="0">
                <a:solidFill>
                  <a:schemeClr val="accent2"/>
                </a:solidFill>
                <a:effectLst/>
                <a:latin typeface="Arial" panose="020B0604020202020204" pitchFamily="34" charset="0"/>
              </a:rPr>
              <a:t> Wen, Guangyong Xu, Chris Stock, Jason S Gardner, Peter M Gehring, Physical Review B, 82, 134124 (2010)</a:t>
            </a:r>
            <a:endParaRPr kumimoji="0" lang="en-US" sz="1800" b="0" i="0" u="none" strike="noStrike" kern="0" cap="none" spc="0" normalizeH="0" baseline="0" noProof="0" dirty="0">
              <a:ln>
                <a:noFill/>
              </a:ln>
              <a:solidFill>
                <a:schemeClr val="accent2"/>
              </a:solidFill>
              <a:effectLst/>
              <a:uLnTx/>
              <a:uFillTx/>
            </a:endParaRPr>
          </a:p>
        </p:txBody>
      </p:sp>
    </p:spTree>
    <p:extLst>
      <p:ext uri="{BB962C8B-B14F-4D97-AF65-F5344CB8AC3E}">
        <p14:creationId xmlns:p14="http://schemas.microsoft.com/office/powerpoint/2010/main" val="177028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a:extLst>
              <a:ext uri="{FF2B5EF4-FFF2-40B4-BE49-F238E27FC236}">
                <a16:creationId xmlns:a16="http://schemas.microsoft.com/office/drawing/2014/main" id="{4D0FF63C-FB5E-4DD4-83D6-0E6F7EFED8F3}"/>
              </a:ext>
            </a:extLst>
          </p:cNvPr>
          <p:cNvSpPr txBox="1">
            <a:spLocks noChangeArrowheads="1"/>
          </p:cNvSpPr>
          <p:nvPr/>
        </p:nvSpPr>
        <p:spPr bwMode="auto">
          <a:xfrm>
            <a:off x="990000" y="1718040"/>
            <a:ext cx="7164000" cy="1097404"/>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177" dirty="0">
                <a:latin typeface="Arial" panose="020B0604020202020204" pitchFamily="34" charset="0"/>
              </a:rPr>
              <a:t>we require a probe with the wavelength </a:t>
            </a:r>
            <a:r>
              <a:rPr lang="en-US" altLang="en-US" sz="2177" b="1" dirty="0">
                <a:latin typeface="Symbol" panose="05050102010706020507" pitchFamily="18" charset="2"/>
              </a:rPr>
              <a:t>l</a:t>
            </a:r>
            <a:r>
              <a:rPr lang="en-US" altLang="en-US" sz="2177" dirty="0">
                <a:latin typeface="Arial" panose="020B0604020202020204" pitchFamily="34" charset="0"/>
              </a:rPr>
              <a:t> ~ length-scale of interest (angstroms, i.e. 10</a:t>
            </a:r>
            <a:r>
              <a:rPr lang="en-US" altLang="en-US" sz="2177" baseline="30000" dirty="0">
                <a:latin typeface="Arial" panose="020B0604020202020204" pitchFamily="34" charset="0"/>
              </a:rPr>
              <a:t>-10</a:t>
            </a:r>
            <a:r>
              <a:rPr lang="en-US" altLang="en-US" sz="2177" dirty="0">
                <a:latin typeface="Arial" panose="020B0604020202020204" pitchFamily="34" charset="0"/>
              </a:rPr>
              <a:t> m), as well as having the correct energy scale (</a:t>
            </a:r>
            <a:r>
              <a:rPr lang="en-US" altLang="en-US" sz="2177" dirty="0" err="1">
                <a:latin typeface="Arial" panose="020B0604020202020204" pitchFamily="34" charset="0"/>
              </a:rPr>
              <a:t>meV</a:t>
            </a:r>
            <a:r>
              <a:rPr lang="en-US" altLang="en-US" sz="2177" dirty="0">
                <a:latin typeface="Arial" panose="020B0604020202020204" pitchFamily="34" charset="0"/>
              </a:rPr>
              <a:t>).</a:t>
            </a:r>
          </a:p>
        </p:txBody>
      </p:sp>
      <p:sp>
        <p:nvSpPr>
          <p:cNvPr id="434179" name="Text Box 3">
            <a:extLst>
              <a:ext uri="{FF2B5EF4-FFF2-40B4-BE49-F238E27FC236}">
                <a16:creationId xmlns:a16="http://schemas.microsoft.com/office/drawing/2014/main" id="{795DF1D9-DB9A-8CA8-0698-5AA65C2C85EA}"/>
              </a:ext>
            </a:extLst>
          </p:cNvPr>
          <p:cNvSpPr txBox="1">
            <a:spLocks noChangeArrowheads="1"/>
          </p:cNvSpPr>
          <p:nvPr/>
        </p:nvSpPr>
        <p:spPr bwMode="auto">
          <a:xfrm>
            <a:off x="449281" y="4534921"/>
            <a:ext cx="2266560"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Some candidates …</a:t>
            </a:r>
          </a:p>
        </p:txBody>
      </p:sp>
      <p:sp>
        <p:nvSpPr>
          <p:cNvPr id="434180" name="Text Box 4">
            <a:extLst>
              <a:ext uri="{FF2B5EF4-FFF2-40B4-BE49-F238E27FC236}">
                <a16:creationId xmlns:a16="http://schemas.microsoft.com/office/drawing/2014/main" id="{807D7C1C-E6AF-FE3C-8B82-EF0E84D13B36}"/>
              </a:ext>
            </a:extLst>
          </p:cNvPr>
          <p:cNvSpPr txBox="1">
            <a:spLocks noChangeArrowheads="1"/>
          </p:cNvSpPr>
          <p:nvPr/>
        </p:nvSpPr>
        <p:spPr bwMode="auto">
          <a:xfrm>
            <a:off x="3566881" y="3626281"/>
            <a:ext cx="857905"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X-rays</a:t>
            </a:r>
          </a:p>
        </p:txBody>
      </p:sp>
      <p:sp>
        <p:nvSpPr>
          <p:cNvPr id="434181" name="Text Box 5">
            <a:extLst>
              <a:ext uri="{FF2B5EF4-FFF2-40B4-BE49-F238E27FC236}">
                <a16:creationId xmlns:a16="http://schemas.microsoft.com/office/drawing/2014/main" id="{F37807A4-AB1E-0A85-3F65-D60041D8A3AE}"/>
              </a:ext>
            </a:extLst>
          </p:cNvPr>
          <p:cNvSpPr txBox="1">
            <a:spLocks noChangeArrowheads="1"/>
          </p:cNvSpPr>
          <p:nvPr/>
        </p:nvSpPr>
        <p:spPr bwMode="auto">
          <a:xfrm>
            <a:off x="3566881" y="4521961"/>
            <a:ext cx="1156063"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Electrons</a:t>
            </a:r>
          </a:p>
        </p:txBody>
      </p:sp>
      <p:sp>
        <p:nvSpPr>
          <p:cNvPr id="434182" name="Text Box 6">
            <a:extLst>
              <a:ext uri="{FF2B5EF4-FFF2-40B4-BE49-F238E27FC236}">
                <a16:creationId xmlns:a16="http://schemas.microsoft.com/office/drawing/2014/main" id="{DC9D7CCD-4AD6-5947-0B92-DCE7B089ADD5}"/>
              </a:ext>
            </a:extLst>
          </p:cNvPr>
          <p:cNvSpPr txBox="1">
            <a:spLocks noChangeArrowheads="1"/>
          </p:cNvSpPr>
          <p:nvPr/>
        </p:nvSpPr>
        <p:spPr bwMode="auto">
          <a:xfrm>
            <a:off x="3566881" y="5420521"/>
            <a:ext cx="1130415"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Neutrons</a:t>
            </a:r>
          </a:p>
        </p:txBody>
      </p:sp>
      <p:sp>
        <p:nvSpPr>
          <p:cNvPr id="434183" name="Freeform 7">
            <a:extLst>
              <a:ext uri="{FF2B5EF4-FFF2-40B4-BE49-F238E27FC236}">
                <a16:creationId xmlns:a16="http://schemas.microsoft.com/office/drawing/2014/main" id="{0CB78E9D-5A48-F907-BC57-6915A65C27DF}"/>
              </a:ext>
            </a:extLst>
          </p:cNvPr>
          <p:cNvSpPr>
            <a:spLocks/>
          </p:cNvSpPr>
          <p:nvPr/>
        </p:nvSpPr>
        <p:spPr bwMode="auto">
          <a:xfrm>
            <a:off x="5042880" y="3606121"/>
            <a:ext cx="910080" cy="406080"/>
          </a:xfrm>
          <a:custGeom>
            <a:avLst/>
            <a:gdLst>
              <a:gd name="T0" fmla="*/ 573 w 573"/>
              <a:gd name="T1" fmla="*/ 252 h 255"/>
              <a:gd name="T2" fmla="*/ 432 w 573"/>
              <a:gd name="T3" fmla="*/ 0 h 255"/>
              <a:gd name="T4" fmla="*/ 288 w 573"/>
              <a:gd name="T5" fmla="*/ 255 h 255"/>
              <a:gd name="T6" fmla="*/ 144 w 573"/>
              <a:gd name="T7" fmla="*/ 0 h 255"/>
              <a:gd name="T8" fmla="*/ 0 w 573"/>
              <a:gd name="T9" fmla="*/ 252 h 255"/>
            </a:gdLst>
            <a:ahLst/>
            <a:cxnLst>
              <a:cxn ang="0">
                <a:pos x="T0" y="T1"/>
              </a:cxn>
              <a:cxn ang="0">
                <a:pos x="T2" y="T3"/>
              </a:cxn>
              <a:cxn ang="0">
                <a:pos x="T4" y="T5"/>
              </a:cxn>
              <a:cxn ang="0">
                <a:pos x="T6" y="T7"/>
              </a:cxn>
              <a:cxn ang="0">
                <a:pos x="T8" y="T9"/>
              </a:cxn>
            </a:cxnLst>
            <a:rect l="0" t="0" r="r" b="b"/>
            <a:pathLst>
              <a:path w="573" h="255">
                <a:moveTo>
                  <a:pt x="573" y="252"/>
                </a:moveTo>
                <a:cubicBezTo>
                  <a:pt x="549" y="210"/>
                  <a:pt x="479" y="0"/>
                  <a:pt x="432" y="0"/>
                </a:cubicBezTo>
                <a:cubicBezTo>
                  <a:pt x="385" y="0"/>
                  <a:pt x="336" y="255"/>
                  <a:pt x="288" y="255"/>
                </a:cubicBezTo>
                <a:cubicBezTo>
                  <a:pt x="240" y="255"/>
                  <a:pt x="192" y="0"/>
                  <a:pt x="144" y="0"/>
                </a:cubicBezTo>
                <a:cubicBezTo>
                  <a:pt x="96" y="0"/>
                  <a:pt x="30" y="200"/>
                  <a:pt x="0" y="2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84" name="Text Box 8">
            <a:extLst>
              <a:ext uri="{FF2B5EF4-FFF2-40B4-BE49-F238E27FC236}">
                <a16:creationId xmlns:a16="http://schemas.microsoft.com/office/drawing/2014/main" id="{DD675237-6D9E-48CB-6BEB-38315B63B4C6}"/>
              </a:ext>
            </a:extLst>
          </p:cNvPr>
          <p:cNvSpPr txBox="1">
            <a:spLocks noChangeArrowheads="1"/>
          </p:cNvSpPr>
          <p:nvPr/>
        </p:nvSpPr>
        <p:spPr bwMode="auto">
          <a:xfrm>
            <a:off x="6585121" y="3626281"/>
            <a:ext cx="1284304"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EM - wave</a:t>
            </a:r>
          </a:p>
        </p:txBody>
      </p:sp>
      <p:grpSp>
        <p:nvGrpSpPr>
          <p:cNvPr id="434185" name="Group 9">
            <a:extLst>
              <a:ext uri="{FF2B5EF4-FFF2-40B4-BE49-F238E27FC236}">
                <a16:creationId xmlns:a16="http://schemas.microsoft.com/office/drawing/2014/main" id="{6090EDF3-DC37-F726-7CCA-3B4ECD4A29D1}"/>
              </a:ext>
            </a:extLst>
          </p:cNvPr>
          <p:cNvGrpSpPr>
            <a:grpSpLocks/>
          </p:cNvGrpSpPr>
          <p:nvPr/>
        </p:nvGrpSpPr>
        <p:grpSpPr bwMode="auto">
          <a:xfrm>
            <a:off x="5189761" y="5445001"/>
            <a:ext cx="882720" cy="319680"/>
            <a:chOff x="3351" y="3426"/>
            <a:chExt cx="556" cy="201"/>
          </a:xfrm>
        </p:grpSpPr>
        <p:sp>
          <p:nvSpPr>
            <p:cNvPr id="434186" name="Oval 10">
              <a:extLst>
                <a:ext uri="{FF2B5EF4-FFF2-40B4-BE49-F238E27FC236}">
                  <a16:creationId xmlns:a16="http://schemas.microsoft.com/office/drawing/2014/main" id="{1CF327F1-CEA0-39DF-9862-61FDCCDB0B5F}"/>
                </a:ext>
              </a:extLst>
            </p:cNvPr>
            <p:cNvSpPr>
              <a:spLocks noChangeAspect="1" noChangeArrowheads="1"/>
            </p:cNvSpPr>
            <p:nvPr/>
          </p:nvSpPr>
          <p:spPr bwMode="auto">
            <a:xfrm>
              <a:off x="3763" y="3452"/>
              <a:ext cx="144" cy="144"/>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7" name="Line 11">
              <a:extLst>
                <a:ext uri="{FF2B5EF4-FFF2-40B4-BE49-F238E27FC236}">
                  <a16:creationId xmlns:a16="http://schemas.microsoft.com/office/drawing/2014/main" id="{D83EDA82-66B0-CCF8-C3EA-742EBFA907AE}"/>
                </a:ext>
              </a:extLst>
            </p:cNvPr>
            <p:cNvSpPr>
              <a:spLocks noChangeShapeType="1"/>
            </p:cNvSpPr>
            <p:nvPr/>
          </p:nvSpPr>
          <p:spPr bwMode="auto">
            <a:xfrm>
              <a:off x="3351" y="3531"/>
              <a:ext cx="32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88" name="Line 12">
              <a:extLst>
                <a:ext uri="{FF2B5EF4-FFF2-40B4-BE49-F238E27FC236}">
                  <a16:creationId xmlns:a16="http://schemas.microsoft.com/office/drawing/2014/main" id="{52AA6626-A2CA-E990-7E4C-31D6A6F3C48D}"/>
                </a:ext>
              </a:extLst>
            </p:cNvPr>
            <p:cNvSpPr>
              <a:spLocks noChangeShapeType="1"/>
            </p:cNvSpPr>
            <p:nvPr/>
          </p:nvSpPr>
          <p:spPr bwMode="auto">
            <a:xfrm>
              <a:off x="3475" y="3627"/>
              <a:ext cx="2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89" name="Line 13">
              <a:extLst>
                <a:ext uri="{FF2B5EF4-FFF2-40B4-BE49-F238E27FC236}">
                  <a16:creationId xmlns:a16="http://schemas.microsoft.com/office/drawing/2014/main" id="{FFB5F5E8-0BE0-D18C-4AD6-EBF54DEFAD90}"/>
                </a:ext>
              </a:extLst>
            </p:cNvPr>
            <p:cNvSpPr>
              <a:spLocks noChangeShapeType="1"/>
            </p:cNvSpPr>
            <p:nvPr/>
          </p:nvSpPr>
          <p:spPr bwMode="auto">
            <a:xfrm>
              <a:off x="3472" y="3426"/>
              <a:ext cx="2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4190" name="Text Box 14">
            <a:extLst>
              <a:ext uri="{FF2B5EF4-FFF2-40B4-BE49-F238E27FC236}">
                <a16:creationId xmlns:a16="http://schemas.microsoft.com/office/drawing/2014/main" id="{505ED465-0D08-464A-E43E-1545663D4580}"/>
              </a:ext>
            </a:extLst>
          </p:cNvPr>
          <p:cNvSpPr txBox="1">
            <a:spLocks noChangeArrowheads="1"/>
          </p:cNvSpPr>
          <p:nvPr/>
        </p:nvSpPr>
        <p:spPr bwMode="auto">
          <a:xfrm>
            <a:off x="6585121" y="5420521"/>
            <a:ext cx="1749175"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Neutral particle</a:t>
            </a:r>
          </a:p>
        </p:txBody>
      </p:sp>
      <p:sp>
        <p:nvSpPr>
          <p:cNvPr id="434191" name="Text Box 15">
            <a:extLst>
              <a:ext uri="{FF2B5EF4-FFF2-40B4-BE49-F238E27FC236}">
                <a16:creationId xmlns:a16="http://schemas.microsoft.com/office/drawing/2014/main" id="{E93FD83B-0E66-896D-A727-C273136EF3DF}"/>
              </a:ext>
            </a:extLst>
          </p:cNvPr>
          <p:cNvSpPr txBox="1">
            <a:spLocks noChangeArrowheads="1"/>
          </p:cNvSpPr>
          <p:nvPr/>
        </p:nvSpPr>
        <p:spPr bwMode="auto">
          <a:xfrm>
            <a:off x="6585121" y="4521961"/>
            <a:ext cx="1893445"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Charged particle</a:t>
            </a:r>
          </a:p>
        </p:txBody>
      </p:sp>
      <p:grpSp>
        <p:nvGrpSpPr>
          <p:cNvPr id="434192" name="Group 16">
            <a:extLst>
              <a:ext uri="{FF2B5EF4-FFF2-40B4-BE49-F238E27FC236}">
                <a16:creationId xmlns:a16="http://schemas.microsoft.com/office/drawing/2014/main" id="{01B5F618-C15C-76FC-BF5E-DAB9F5A7BB92}"/>
              </a:ext>
            </a:extLst>
          </p:cNvPr>
          <p:cNvGrpSpPr>
            <a:grpSpLocks/>
          </p:cNvGrpSpPr>
          <p:nvPr/>
        </p:nvGrpSpPr>
        <p:grpSpPr bwMode="auto">
          <a:xfrm>
            <a:off x="5276161" y="4664521"/>
            <a:ext cx="734400" cy="128160"/>
            <a:chOff x="3395" y="2934"/>
            <a:chExt cx="462" cy="81"/>
          </a:xfrm>
        </p:grpSpPr>
        <p:sp>
          <p:nvSpPr>
            <p:cNvPr id="434193" name="Oval 17">
              <a:extLst>
                <a:ext uri="{FF2B5EF4-FFF2-40B4-BE49-F238E27FC236}">
                  <a16:creationId xmlns:a16="http://schemas.microsoft.com/office/drawing/2014/main" id="{660A0948-0BA5-BEDB-6294-F37622ADB84A}"/>
                </a:ext>
              </a:extLst>
            </p:cNvPr>
            <p:cNvSpPr>
              <a:spLocks noChangeAspect="1" noChangeArrowheads="1"/>
            </p:cNvSpPr>
            <p:nvPr/>
          </p:nvSpPr>
          <p:spPr bwMode="auto">
            <a:xfrm>
              <a:off x="3799" y="2944"/>
              <a:ext cx="58" cy="5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94" name="Line 18">
              <a:extLst>
                <a:ext uri="{FF2B5EF4-FFF2-40B4-BE49-F238E27FC236}">
                  <a16:creationId xmlns:a16="http://schemas.microsoft.com/office/drawing/2014/main" id="{2CCB9DD6-FA89-5905-1505-F1819EEE13CB}"/>
                </a:ext>
              </a:extLst>
            </p:cNvPr>
            <p:cNvSpPr>
              <a:spLocks noChangeShapeType="1"/>
            </p:cNvSpPr>
            <p:nvPr/>
          </p:nvSpPr>
          <p:spPr bwMode="auto">
            <a:xfrm>
              <a:off x="3395" y="2975"/>
              <a:ext cx="32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95" name="Line 19">
              <a:extLst>
                <a:ext uri="{FF2B5EF4-FFF2-40B4-BE49-F238E27FC236}">
                  <a16:creationId xmlns:a16="http://schemas.microsoft.com/office/drawing/2014/main" id="{AECB9872-B7DE-2119-1213-130F0EDE532E}"/>
                </a:ext>
              </a:extLst>
            </p:cNvPr>
            <p:cNvSpPr>
              <a:spLocks noChangeShapeType="1"/>
            </p:cNvSpPr>
            <p:nvPr/>
          </p:nvSpPr>
          <p:spPr bwMode="auto">
            <a:xfrm>
              <a:off x="3519" y="3015"/>
              <a:ext cx="2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196" name="Line 20">
              <a:extLst>
                <a:ext uri="{FF2B5EF4-FFF2-40B4-BE49-F238E27FC236}">
                  <a16:creationId xmlns:a16="http://schemas.microsoft.com/office/drawing/2014/main" id="{F3F853ED-B2FF-1129-BA50-93C495A76048}"/>
                </a:ext>
              </a:extLst>
            </p:cNvPr>
            <p:cNvSpPr>
              <a:spLocks noChangeShapeType="1"/>
            </p:cNvSpPr>
            <p:nvPr/>
          </p:nvSpPr>
          <p:spPr bwMode="auto">
            <a:xfrm>
              <a:off x="3516" y="2934"/>
              <a:ext cx="2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4197" name="AutoShape 21">
            <a:extLst>
              <a:ext uri="{FF2B5EF4-FFF2-40B4-BE49-F238E27FC236}">
                <a16:creationId xmlns:a16="http://schemas.microsoft.com/office/drawing/2014/main" id="{EA51E644-D187-0D64-78C4-70FEA4978374}"/>
              </a:ext>
            </a:extLst>
          </p:cNvPr>
          <p:cNvSpPr>
            <a:spLocks/>
          </p:cNvSpPr>
          <p:nvPr/>
        </p:nvSpPr>
        <p:spPr bwMode="auto">
          <a:xfrm>
            <a:off x="3078720" y="3593161"/>
            <a:ext cx="391680" cy="2249280"/>
          </a:xfrm>
          <a:prstGeom prst="leftBrace">
            <a:avLst>
              <a:gd name="adj1" fmla="val 47855"/>
              <a:gd name="adj2" fmla="val 5003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01" name="Text Box 25">
            <a:extLst>
              <a:ext uri="{FF2B5EF4-FFF2-40B4-BE49-F238E27FC236}">
                <a16:creationId xmlns:a16="http://schemas.microsoft.com/office/drawing/2014/main" id="{6C0BB5D4-39A8-5770-C6BF-47FDB2A2845D}"/>
              </a:ext>
            </a:extLst>
          </p:cNvPr>
          <p:cNvSpPr txBox="1">
            <a:spLocks noChangeArrowheads="1"/>
          </p:cNvSpPr>
          <p:nvPr/>
        </p:nvSpPr>
        <p:spPr bwMode="auto">
          <a:xfrm>
            <a:off x="2498401" y="664201"/>
            <a:ext cx="3898802" cy="371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rPr>
              <a:t>How do we “see” atomic structures?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34201"/>
                                        </p:tgtEl>
                                        <p:attrNameLst>
                                          <p:attrName>style.visibility</p:attrName>
                                        </p:attrNameLst>
                                      </p:cBhvr>
                                      <p:to>
                                        <p:strVal val="visible"/>
                                      </p:to>
                                    </p:set>
                                    <p:anim calcmode="lin" valueType="num">
                                      <p:cBhvr additive="base">
                                        <p:cTn id="7" dur="500" fill="hold"/>
                                        <p:tgtEl>
                                          <p:spTgt spid="434201"/>
                                        </p:tgtEl>
                                        <p:attrNameLst>
                                          <p:attrName>ppt_x</p:attrName>
                                        </p:attrNameLst>
                                      </p:cBhvr>
                                      <p:tavLst>
                                        <p:tav tm="0">
                                          <p:val>
                                            <p:strVal val="#ppt_x"/>
                                          </p:val>
                                        </p:tav>
                                        <p:tav tm="100000">
                                          <p:val>
                                            <p:strVal val="#ppt_x"/>
                                          </p:val>
                                        </p:tav>
                                      </p:tavLst>
                                    </p:anim>
                                    <p:anim calcmode="lin" valueType="num">
                                      <p:cBhvr additive="base">
                                        <p:cTn id="8" dur="500" fill="hold"/>
                                        <p:tgtEl>
                                          <p:spTgt spid="43420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34178"/>
                                        </p:tgtEl>
                                        <p:attrNameLst>
                                          <p:attrName>style.visibility</p:attrName>
                                        </p:attrNameLst>
                                      </p:cBhvr>
                                      <p:to>
                                        <p:strVal val="visible"/>
                                      </p:to>
                                    </p:set>
                                    <p:animEffect transition="in" filter="fade">
                                      <p:cBhvr>
                                        <p:cTn id="13" dur="500"/>
                                        <p:tgtEl>
                                          <p:spTgt spid="4341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34179"/>
                                        </p:tgtEl>
                                        <p:attrNameLst>
                                          <p:attrName>style.visibility</p:attrName>
                                        </p:attrNameLst>
                                      </p:cBhvr>
                                      <p:to>
                                        <p:strVal val="visible"/>
                                      </p:to>
                                    </p:set>
                                    <p:animEffect transition="in" filter="wipe(left)">
                                      <p:cBhvr>
                                        <p:cTn id="18" dur="500"/>
                                        <p:tgtEl>
                                          <p:spTgt spid="434179"/>
                                        </p:tgtEl>
                                      </p:cBhvr>
                                    </p:animEffect>
                                  </p:childTnLst>
                                </p:cTn>
                              </p:par>
                              <p:par>
                                <p:cTn id="19" presetID="10" presetClass="entr" presetSubtype="0" fill="hold" nodeType="withEffect">
                                  <p:stCondLst>
                                    <p:cond delay="0"/>
                                  </p:stCondLst>
                                  <p:childTnLst>
                                    <p:set>
                                      <p:cBhvr>
                                        <p:cTn id="20" dur="1" fill="hold">
                                          <p:stCondLst>
                                            <p:cond delay="0"/>
                                          </p:stCondLst>
                                        </p:cTn>
                                        <p:tgtEl>
                                          <p:spTgt spid="434197"/>
                                        </p:tgtEl>
                                        <p:attrNameLst>
                                          <p:attrName>style.visibility</p:attrName>
                                        </p:attrNameLst>
                                      </p:cBhvr>
                                      <p:to>
                                        <p:strVal val="visible"/>
                                      </p:to>
                                    </p:set>
                                    <p:animEffect transition="in" filter="fade">
                                      <p:cBhvr>
                                        <p:cTn id="21" dur="500"/>
                                        <p:tgtEl>
                                          <p:spTgt spid="43419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34180"/>
                                        </p:tgtEl>
                                        <p:attrNameLst>
                                          <p:attrName>style.visibility</p:attrName>
                                        </p:attrNameLst>
                                      </p:cBhvr>
                                      <p:to>
                                        <p:strVal val="visible"/>
                                      </p:to>
                                    </p:set>
                                    <p:animEffect transition="in" filter="wipe(left)">
                                      <p:cBhvr>
                                        <p:cTn id="26" dur="500"/>
                                        <p:tgtEl>
                                          <p:spTgt spid="434180"/>
                                        </p:tgtEl>
                                      </p:cBhvr>
                                    </p:animEffect>
                                  </p:childTnLst>
                                </p:cTn>
                              </p:par>
                              <p:par>
                                <p:cTn id="27" presetID="22" presetClass="entr" presetSubtype="8" fill="hold" nodeType="withEffect">
                                  <p:stCondLst>
                                    <p:cond delay="0"/>
                                  </p:stCondLst>
                                  <p:childTnLst>
                                    <p:set>
                                      <p:cBhvr>
                                        <p:cTn id="28" dur="1" fill="hold">
                                          <p:stCondLst>
                                            <p:cond delay="0"/>
                                          </p:stCondLst>
                                        </p:cTn>
                                        <p:tgtEl>
                                          <p:spTgt spid="434183"/>
                                        </p:tgtEl>
                                        <p:attrNameLst>
                                          <p:attrName>style.visibility</p:attrName>
                                        </p:attrNameLst>
                                      </p:cBhvr>
                                      <p:to>
                                        <p:strVal val="visible"/>
                                      </p:to>
                                    </p:set>
                                    <p:animEffect transition="in" filter="wipe(left)">
                                      <p:cBhvr>
                                        <p:cTn id="29" dur="500"/>
                                        <p:tgtEl>
                                          <p:spTgt spid="434183"/>
                                        </p:tgtEl>
                                      </p:cBhvr>
                                    </p:animEffect>
                                  </p:childTnLst>
                                </p:cTn>
                              </p:par>
                              <p:par>
                                <p:cTn id="30" presetID="22" presetClass="entr" presetSubtype="8" fill="hold" nodeType="withEffect">
                                  <p:stCondLst>
                                    <p:cond delay="0"/>
                                  </p:stCondLst>
                                  <p:childTnLst>
                                    <p:set>
                                      <p:cBhvr>
                                        <p:cTn id="31" dur="1" fill="hold">
                                          <p:stCondLst>
                                            <p:cond delay="0"/>
                                          </p:stCondLst>
                                        </p:cTn>
                                        <p:tgtEl>
                                          <p:spTgt spid="434184"/>
                                        </p:tgtEl>
                                        <p:attrNameLst>
                                          <p:attrName>style.visibility</p:attrName>
                                        </p:attrNameLst>
                                      </p:cBhvr>
                                      <p:to>
                                        <p:strVal val="visible"/>
                                      </p:to>
                                    </p:set>
                                    <p:animEffect transition="in" filter="wipe(left)">
                                      <p:cBhvr>
                                        <p:cTn id="32" dur="500"/>
                                        <p:tgtEl>
                                          <p:spTgt spid="43418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34181"/>
                                        </p:tgtEl>
                                        <p:attrNameLst>
                                          <p:attrName>style.visibility</p:attrName>
                                        </p:attrNameLst>
                                      </p:cBhvr>
                                      <p:to>
                                        <p:strVal val="visible"/>
                                      </p:to>
                                    </p:set>
                                    <p:animEffect transition="in" filter="wipe(left)">
                                      <p:cBhvr>
                                        <p:cTn id="37" dur="500"/>
                                        <p:tgtEl>
                                          <p:spTgt spid="434181"/>
                                        </p:tgtEl>
                                      </p:cBhvr>
                                    </p:animEffect>
                                  </p:childTnLst>
                                </p:cTn>
                              </p:par>
                              <p:par>
                                <p:cTn id="38" presetID="22" presetClass="entr" presetSubtype="8" fill="hold" nodeType="withEffect">
                                  <p:stCondLst>
                                    <p:cond delay="0"/>
                                  </p:stCondLst>
                                  <p:childTnLst>
                                    <p:set>
                                      <p:cBhvr>
                                        <p:cTn id="39" dur="1" fill="hold">
                                          <p:stCondLst>
                                            <p:cond delay="0"/>
                                          </p:stCondLst>
                                        </p:cTn>
                                        <p:tgtEl>
                                          <p:spTgt spid="434192"/>
                                        </p:tgtEl>
                                        <p:attrNameLst>
                                          <p:attrName>style.visibility</p:attrName>
                                        </p:attrNameLst>
                                      </p:cBhvr>
                                      <p:to>
                                        <p:strVal val="visible"/>
                                      </p:to>
                                    </p:set>
                                    <p:animEffect transition="in" filter="wipe(left)">
                                      <p:cBhvr>
                                        <p:cTn id="40" dur="500"/>
                                        <p:tgtEl>
                                          <p:spTgt spid="434192"/>
                                        </p:tgtEl>
                                      </p:cBhvr>
                                    </p:animEffect>
                                  </p:childTnLst>
                                </p:cTn>
                              </p:par>
                              <p:par>
                                <p:cTn id="41" presetID="22" presetClass="entr" presetSubtype="8" fill="hold" nodeType="withEffect">
                                  <p:stCondLst>
                                    <p:cond delay="0"/>
                                  </p:stCondLst>
                                  <p:childTnLst>
                                    <p:set>
                                      <p:cBhvr>
                                        <p:cTn id="42" dur="1" fill="hold">
                                          <p:stCondLst>
                                            <p:cond delay="0"/>
                                          </p:stCondLst>
                                        </p:cTn>
                                        <p:tgtEl>
                                          <p:spTgt spid="434191"/>
                                        </p:tgtEl>
                                        <p:attrNameLst>
                                          <p:attrName>style.visibility</p:attrName>
                                        </p:attrNameLst>
                                      </p:cBhvr>
                                      <p:to>
                                        <p:strVal val="visible"/>
                                      </p:to>
                                    </p:set>
                                    <p:animEffect transition="in" filter="wipe(left)">
                                      <p:cBhvr>
                                        <p:cTn id="43" dur="500"/>
                                        <p:tgtEl>
                                          <p:spTgt spid="43419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434182"/>
                                        </p:tgtEl>
                                        <p:attrNameLst>
                                          <p:attrName>style.visibility</p:attrName>
                                        </p:attrNameLst>
                                      </p:cBhvr>
                                      <p:to>
                                        <p:strVal val="visible"/>
                                      </p:to>
                                    </p:set>
                                    <p:animEffect transition="in" filter="wipe(left)">
                                      <p:cBhvr>
                                        <p:cTn id="48" dur="500"/>
                                        <p:tgtEl>
                                          <p:spTgt spid="434182"/>
                                        </p:tgtEl>
                                      </p:cBhvr>
                                    </p:animEffect>
                                  </p:childTnLst>
                                </p:cTn>
                              </p:par>
                              <p:par>
                                <p:cTn id="49" presetID="22" presetClass="entr" presetSubtype="8" fill="hold" nodeType="withEffect">
                                  <p:stCondLst>
                                    <p:cond delay="0"/>
                                  </p:stCondLst>
                                  <p:childTnLst>
                                    <p:set>
                                      <p:cBhvr>
                                        <p:cTn id="50" dur="1" fill="hold">
                                          <p:stCondLst>
                                            <p:cond delay="0"/>
                                          </p:stCondLst>
                                        </p:cTn>
                                        <p:tgtEl>
                                          <p:spTgt spid="434185"/>
                                        </p:tgtEl>
                                        <p:attrNameLst>
                                          <p:attrName>style.visibility</p:attrName>
                                        </p:attrNameLst>
                                      </p:cBhvr>
                                      <p:to>
                                        <p:strVal val="visible"/>
                                      </p:to>
                                    </p:set>
                                    <p:animEffect transition="in" filter="wipe(left)">
                                      <p:cBhvr>
                                        <p:cTn id="51" dur="500"/>
                                        <p:tgtEl>
                                          <p:spTgt spid="434185"/>
                                        </p:tgtEl>
                                      </p:cBhvr>
                                    </p:animEffect>
                                  </p:childTnLst>
                                </p:cTn>
                              </p:par>
                              <p:par>
                                <p:cTn id="52" presetID="22" presetClass="entr" presetSubtype="8" fill="hold" nodeType="withEffect">
                                  <p:stCondLst>
                                    <p:cond delay="0"/>
                                  </p:stCondLst>
                                  <p:childTnLst>
                                    <p:set>
                                      <p:cBhvr>
                                        <p:cTn id="53" dur="1" fill="hold">
                                          <p:stCondLst>
                                            <p:cond delay="0"/>
                                          </p:stCondLst>
                                        </p:cTn>
                                        <p:tgtEl>
                                          <p:spTgt spid="434190"/>
                                        </p:tgtEl>
                                        <p:attrNameLst>
                                          <p:attrName>style.visibility</p:attrName>
                                        </p:attrNameLst>
                                      </p:cBhvr>
                                      <p:to>
                                        <p:strVal val="visible"/>
                                      </p:to>
                                    </p:set>
                                    <p:animEffect transition="in" filter="wipe(left)">
                                      <p:cBhvr>
                                        <p:cTn id="54" dur="500"/>
                                        <p:tgtEl>
                                          <p:spTgt spid="43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8" grpId="0" animBg="1"/>
      <p:bldP spid="434179" grpId="0"/>
      <p:bldP spid="434180" grpId="0"/>
      <p:bldP spid="434181" grpId="0"/>
      <p:bldP spid="434182" grpId="0"/>
      <p:bldP spid="434184" grpId="0"/>
      <p:bldP spid="434190" grpId="0"/>
      <p:bldP spid="434191" grpId="0"/>
      <p:bldP spid="43420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00200"/>
            <a:ext cx="88519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pic>
      <p:sp>
        <p:nvSpPr>
          <p:cNvPr id="19459" name="Text Box 10"/>
          <p:cNvSpPr txBox="1">
            <a:spLocks noChangeArrowheads="1"/>
          </p:cNvSpPr>
          <p:nvPr/>
        </p:nvSpPr>
        <p:spPr bwMode="auto">
          <a:xfrm>
            <a:off x="1098550" y="549275"/>
            <a:ext cx="694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The NCNR Menagerie of Instruments</a:t>
            </a:r>
          </a:p>
        </p:txBody>
      </p:sp>
      <p:sp>
        <p:nvSpPr>
          <p:cNvPr id="4" name="Text Box 21"/>
          <p:cNvSpPr txBox="1">
            <a:spLocks noChangeArrowheads="1"/>
          </p:cNvSpPr>
          <p:nvPr/>
        </p:nvSpPr>
        <p:spPr bwMode="auto">
          <a:xfrm>
            <a:off x="115888" y="2506663"/>
            <a:ext cx="2236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rgbClr val="FF0000"/>
                </a:solidFill>
              </a:rPr>
              <a:t>Thermal Neutrons</a:t>
            </a:r>
          </a:p>
        </p:txBody>
      </p:sp>
      <p:sp>
        <p:nvSpPr>
          <p:cNvPr id="5" name="Line 23"/>
          <p:cNvSpPr>
            <a:spLocks noChangeShapeType="1"/>
          </p:cNvSpPr>
          <p:nvPr/>
        </p:nvSpPr>
        <p:spPr bwMode="auto">
          <a:xfrm>
            <a:off x="1184275" y="2906713"/>
            <a:ext cx="69850" cy="1389062"/>
          </a:xfrm>
          <a:prstGeom prst="line">
            <a:avLst/>
          </a:prstGeom>
          <a:noFill/>
          <a:ln w="190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cxnSp>
        <p:nvCxnSpPr>
          <p:cNvPr id="7" name="Straight Connector 6"/>
          <p:cNvCxnSpPr>
            <a:cxnSpLocks noChangeShapeType="1"/>
          </p:cNvCxnSpPr>
          <p:nvPr/>
        </p:nvCxnSpPr>
        <p:spPr bwMode="auto">
          <a:xfrm flipH="1">
            <a:off x="2352675" y="1528763"/>
            <a:ext cx="28575" cy="5257800"/>
          </a:xfrm>
          <a:prstGeom prst="line">
            <a:avLst/>
          </a:prstGeom>
          <a:noFill/>
          <a:ln w="19050" algn="ctr">
            <a:solidFill>
              <a:srgbClr val="0000FF"/>
            </a:solidFill>
            <a:prstDash val="dash"/>
            <a:round/>
            <a:headEnd/>
            <a:tailEnd/>
          </a:ln>
          <a:extLst>
            <a:ext uri="{909E8E84-426E-40DD-AFC4-6F175D3DCCD1}">
              <a14:hiddenFill xmlns:a14="http://schemas.microsoft.com/office/drawing/2010/main">
                <a:noFill/>
              </a14:hiddenFill>
            </a:ext>
          </a:extLst>
        </p:spPr>
      </p:cxnSp>
      <p:sp>
        <p:nvSpPr>
          <p:cNvPr id="9" name="Text Box 22"/>
          <p:cNvSpPr txBox="1">
            <a:spLocks noChangeArrowheads="1"/>
          </p:cNvSpPr>
          <p:nvPr/>
        </p:nvSpPr>
        <p:spPr bwMode="auto">
          <a:xfrm>
            <a:off x="2584450" y="1600200"/>
            <a:ext cx="1824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rgbClr val="0000FF"/>
                </a:solidFill>
              </a:rPr>
              <a:t>Cold Neutrons</a:t>
            </a:r>
          </a:p>
        </p:txBody>
      </p:sp>
      <p:sp>
        <p:nvSpPr>
          <p:cNvPr id="10" name="Line 24"/>
          <p:cNvSpPr>
            <a:spLocks noChangeShapeType="1"/>
          </p:cNvSpPr>
          <p:nvPr/>
        </p:nvSpPr>
        <p:spPr bwMode="auto">
          <a:xfrm>
            <a:off x="3317875" y="2000250"/>
            <a:ext cx="942975" cy="1295400"/>
          </a:xfrm>
          <a:prstGeom prst="line">
            <a:avLst/>
          </a:prstGeom>
          <a:noFill/>
          <a:ln w="19050">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 name="Oval 7"/>
          <p:cNvSpPr>
            <a:spLocks noChangeArrowheads="1"/>
          </p:cNvSpPr>
          <p:nvPr/>
        </p:nvSpPr>
        <p:spPr bwMode="auto">
          <a:xfrm>
            <a:off x="1452563" y="4286250"/>
            <a:ext cx="517525" cy="484188"/>
          </a:xfrm>
          <a:prstGeom prst="ellipse">
            <a:avLst/>
          </a:prstGeom>
          <a:noFill/>
          <a:ln w="15875" algn="ctr">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2" name="Oval 11"/>
          <p:cNvSpPr>
            <a:spLocks noChangeArrowheads="1"/>
          </p:cNvSpPr>
          <p:nvPr/>
        </p:nvSpPr>
        <p:spPr bwMode="auto">
          <a:xfrm>
            <a:off x="88900" y="4116388"/>
            <a:ext cx="598488" cy="379412"/>
          </a:xfrm>
          <a:prstGeom prst="ellipse">
            <a:avLst/>
          </a:prstGeom>
          <a:noFill/>
          <a:ln w="15875" algn="ctr">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5" name="Oval 14"/>
          <p:cNvSpPr>
            <a:spLocks noChangeArrowheads="1"/>
          </p:cNvSpPr>
          <p:nvPr/>
        </p:nvSpPr>
        <p:spPr bwMode="auto">
          <a:xfrm>
            <a:off x="5880100" y="4249738"/>
            <a:ext cx="531813" cy="381000"/>
          </a:xfrm>
          <a:prstGeom prst="ellipse">
            <a:avLst/>
          </a:prstGeom>
          <a:noFill/>
          <a:ln w="15875" algn="ctr">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6" name="Oval 15"/>
          <p:cNvSpPr>
            <a:spLocks noChangeArrowheads="1"/>
          </p:cNvSpPr>
          <p:nvPr/>
        </p:nvSpPr>
        <p:spPr bwMode="auto">
          <a:xfrm>
            <a:off x="7231063" y="4594225"/>
            <a:ext cx="530225" cy="379413"/>
          </a:xfrm>
          <a:prstGeom prst="ellipse">
            <a:avLst/>
          </a:prstGeom>
          <a:noFill/>
          <a:ln w="15875" algn="ctr">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17" name="Oval 16"/>
          <p:cNvSpPr>
            <a:spLocks noChangeArrowheads="1"/>
          </p:cNvSpPr>
          <p:nvPr/>
        </p:nvSpPr>
        <p:spPr bwMode="auto">
          <a:xfrm>
            <a:off x="5795963" y="1747838"/>
            <a:ext cx="530225" cy="381000"/>
          </a:xfrm>
          <a:prstGeom prst="ellipse">
            <a:avLst/>
          </a:prstGeom>
          <a:noFill/>
          <a:ln w="15875" algn="ctr">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pic>
        <p:nvPicPr>
          <p:cNvPr id="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063" y="3295650"/>
            <a:ext cx="13303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animBg="1"/>
      <p:bldP spid="12"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665163" y="549275"/>
            <a:ext cx="7813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How do I Choose the Right Spectrometer?</a:t>
            </a:r>
          </a:p>
        </p:txBody>
      </p:sp>
      <p:sp>
        <p:nvSpPr>
          <p:cNvPr id="67589" name="Text Box 5"/>
          <p:cNvSpPr txBox="1">
            <a:spLocks noChangeArrowheads="1"/>
          </p:cNvSpPr>
          <p:nvPr/>
        </p:nvSpPr>
        <p:spPr bwMode="auto">
          <a:xfrm>
            <a:off x="841375" y="1885950"/>
            <a:ext cx="3106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chemeClr val="tx1"/>
                </a:solidFill>
              </a:rPr>
              <a:t>Two basic considerations:</a:t>
            </a:r>
          </a:p>
        </p:txBody>
      </p:sp>
      <p:sp>
        <p:nvSpPr>
          <p:cNvPr id="67591" name="Text Box 7"/>
          <p:cNvSpPr txBox="1">
            <a:spLocks noChangeArrowheads="1"/>
          </p:cNvSpPr>
          <p:nvPr/>
        </p:nvSpPr>
        <p:spPr bwMode="auto">
          <a:xfrm>
            <a:off x="1933575" y="3003550"/>
            <a:ext cx="5284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chemeClr val="tx1"/>
                </a:solidFill>
              </a:rPr>
              <a:t>2.  What are the </a:t>
            </a:r>
            <a:r>
              <a:rPr lang="en-US" altLang="en-US" sz="2000">
                <a:solidFill>
                  <a:srgbClr val="CC0000"/>
                </a:solidFill>
              </a:rPr>
              <a:t>length</a:t>
            </a:r>
            <a:r>
              <a:rPr lang="en-US" altLang="en-US" sz="2000">
                <a:solidFill>
                  <a:schemeClr val="tx1"/>
                </a:solidFill>
              </a:rPr>
              <a:t> scales (</a:t>
            </a:r>
            <a:r>
              <a:rPr lang="en-US" altLang="en-US" sz="2000">
                <a:solidFill>
                  <a:schemeClr val="tx1"/>
                </a:solidFill>
                <a:latin typeface="Times New Roman" panose="02020603050405020304" pitchFamily="18" charset="0"/>
              </a:rPr>
              <a:t>Q</a:t>
            </a:r>
            <a:r>
              <a:rPr lang="en-US" altLang="en-US" sz="2000">
                <a:solidFill>
                  <a:schemeClr val="tx1"/>
                </a:solidFill>
              </a:rPr>
              <a:t>) of interest?</a:t>
            </a:r>
          </a:p>
        </p:txBody>
      </p:sp>
      <p:grpSp>
        <p:nvGrpSpPr>
          <p:cNvPr id="2" name="Group 9"/>
          <p:cNvGrpSpPr>
            <a:grpSpLocks/>
          </p:cNvGrpSpPr>
          <p:nvPr/>
        </p:nvGrpSpPr>
        <p:grpSpPr bwMode="auto">
          <a:xfrm>
            <a:off x="1917700" y="2524125"/>
            <a:ext cx="5219701" cy="400050"/>
            <a:chOff x="930" y="1670"/>
            <a:chExt cx="3288" cy="252"/>
          </a:xfrm>
        </p:grpSpPr>
        <p:sp>
          <p:nvSpPr>
            <p:cNvPr id="26636" name="Text Box 6"/>
            <p:cNvSpPr txBox="1">
              <a:spLocks noChangeArrowheads="1"/>
            </p:cNvSpPr>
            <p:nvPr/>
          </p:nvSpPr>
          <p:spPr bwMode="auto">
            <a:xfrm>
              <a:off x="930" y="1670"/>
              <a:ext cx="328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1.  What are the </a:t>
              </a:r>
              <a:r>
                <a:rPr lang="en-US" altLang="en-US" sz="2000" dirty="0">
                  <a:solidFill>
                    <a:srgbClr val="CC0000"/>
                  </a:solidFill>
                </a:rPr>
                <a:t>time</a:t>
              </a:r>
              <a:r>
                <a:rPr lang="en-US" altLang="en-US" sz="2000" dirty="0">
                  <a:solidFill>
                    <a:schemeClr val="tx1"/>
                  </a:solidFill>
                </a:rPr>
                <a:t> scales (</a:t>
              </a:r>
              <a:r>
                <a:rPr lang="en-US" altLang="en-US" sz="2000" dirty="0">
                  <a:solidFill>
                    <a:schemeClr val="tx1"/>
                  </a:solidFill>
                  <a:latin typeface="Times New Roman" panose="02020603050405020304" pitchFamily="18" charset="0"/>
                </a:rPr>
                <a:t>E</a:t>
              </a:r>
              <a:r>
                <a:rPr lang="en-US" altLang="en-US" sz="2000" dirty="0">
                  <a:solidFill>
                    <a:schemeClr val="tx1"/>
                  </a:solidFill>
                </a:rPr>
                <a:t>) of interest?</a:t>
              </a:r>
            </a:p>
          </p:txBody>
        </p:sp>
        <p:sp>
          <p:nvSpPr>
            <p:cNvPr id="26637" name="Line 8"/>
            <p:cNvSpPr>
              <a:spLocks noChangeShapeType="1"/>
            </p:cNvSpPr>
            <p:nvPr/>
          </p:nvSpPr>
          <p:spPr bwMode="auto">
            <a:xfrm flipV="1">
              <a:off x="3068" y="1768"/>
              <a:ext cx="45" cy="2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594" name="Text Box 10"/>
          <p:cNvSpPr txBox="1">
            <a:spLocks noChangeArrowheads="1"/>
          </p:cNvSpPr>
          <p:nvPr/>
        </p:nvSpPr>
        <p:spPr bwMode="auto">
          <a:xfrm>
            <a:off x="841375" y="4719638"/>
            <a:ext cx="3602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chemeClr val="tx1"/>
                </a:solidFill>
              </a:rPr>
              <a:t>Two additional considerations:</a:t>
            </a:r>
          </a:p>
        </p:txBody>
      </p:sp>
      <p:sp>
        <p:nvSpPr>
          <p:cNvPr id="67595" name="Text Box 11"/>
          <p:cNvSpPr txBox="1">
            <a:spLocks noChangeArrowheads="1"/>
          </p:cNvSpPr>
          <p:nvPr/>
        </p:nvSpPr>
        <p:spPr bwMode="auto">
          <a:xfrm>
            <a:off x="1473204" y="5832475"/>
            <a:ext cx="65325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2.  What </a:t>
            </a:r>
            <a:r>
              <a:rPr lang="en-US" altLang="en-US" sz="2000" dirty="0">
                <a:solidFill>
                  <a:srgbClr val="CC0000"/>
                </a:solidFill>
              </a:rPr>
              <a:t>momentum</a:t>
            </a:r>
            <a:r>
              <a:rPr lang="en-US" altLang="en-US" sz="2000" dirty="0">
                <a:solidFill>
                  <a:schemeClr val="tx1"/>
                </a:solidFill>
              </a:rPr>
              <a:t> resolution (</a:t>
            </a:r>
            <a:r>
              <a:rPr lang="en-US" altLang="en-US" sz="2000" dirty="0">
                <a:solidFill>
                  <a:schemeClr val="tx1"/>
                </a:solidFill>
                <a:latin typeface="Symbol" panose="05050102010706020507" pitchFamily="18" charset="2"/>
              </a:rPr>
              <a:t>D</a:t>
            </a:r>
            <a:r>
              <a:rPr lang="en-US" altLang="en-US" sz="2000" dirty="0">
                <a:solidFill>
                  <a:schemeClr val="tx1"/>
                </a:solidFill>
                <a:latin typeface="Times New Roman" panose="02020603050405020304" pitchFamily="18" charset="0"/>
              </a:rPr>
              <a:t>Q [or </a:t>
            </a:r>
            <a:r>
              <a:rPr lang="en-US" altLang="en-US" sz="2000" dirty="0">
                <a:solidFill>
                  <a:schemeClr val="tx1"/>
                </a:solidFill>
                <a:latin typeface="Symbol" panose="05050102010706020507" pitchFamily="18" charset="2"/>
              </a:rPr>
              <a:t>D</a:t>
            </a:r>
            <a:r>
              <a:rPr lang="en-US" altLang="en-US" sz="2000" b="1" dirty="0">
                <a:solidFill>
                  <a:schemeClr val="tx1"/>
                </a:solidFill>
                <a:latin typeface="Times New Roman" panose="02020603050405020304" pitchFamily="18" charset="0"/>
              </a:rPr>
              <a:t>Q</a:t>
            </a:r>
            <a:r>
              <a:rPr lang="en-US" altLang="en-US" sz="2000" dirty="0">
                <a:solidFill>
                  <a:schemeClr val="tx1"/>
                </a:solidFill>
                <a:latin typeface="Times New Roman" panose="02020603050405020304" pitchFamily="18" charset="0"/>
              </a:rPr>
              <a:t>]</a:t>
            </a:r>
            <a:r>
              <a:rPr lang="en-US" altLang="en-US" sz="2000" dirty="0">
                <a:solidFill>
                  <a:schemeClr val="tx1"/>
                </a:solidFill>
              </a:rPr>
              <a:t>) is required?</a:t>
            </a:r>
          </a:p>
        </p:txBody>
      </p:sp>
      <p:sp>
        <p:nvSpPr>
          <p:cNvPr id="26634" name="Text Box 13"/>
          <p:cNvSpPr txBox="1">
            <a:spLocks noChangeArrowheads="1"/>
          </p:cNvSpPr>
          <p:nvPr/>
        </p:nvSpPr>
        <p:spPr bwMode="auto">
          <a:xfrm>
            <a:off x="1433696" y="5372806"/>
            <a:ext cx="52389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1.  What </a:t>
            </a:r>
            <a:r>
              <a:rPr lang="en-US" altLang="en-US" sz="2000" dirty="0">
                <a:solidFill>
                  <a:srgbClr val="CC0000"/>
                </a:solidFill>
              </a:rPr>
              <a:t>energy</a:t>
            </a:r>
            <a:r>
              <a:rPr lang="en-US" altLang="en-US" sz="2000" dirty="0">
                <a:solidFill>
                  <a:schemeClr val="tx1"/>
                </a:solidFill>
              </a:rPr>
              <a:t> resolution (</a:t>
            </a:r>
            <a:r>
              <a:rPr lang="en-US" altLang="en-US" sz="2000" dirty="0">
                <a:solidFill>
                  <a:schemeClr val="tx1"/>
                </a:solidFill>
                <a:latin typeface="Symbol" panose="05050102010706020507" pitchFamily="18" charset="2"/>
              </a:rPr>
              <a:t>D</a:t>
            </a:r>
            <a:r>
              <a:rPr lang="en-US" altLang="en-US" sz="2000" dirty="0">
                <a:solidFill>
                  <a:schemeClr val="tx1"/>
                </a:solidFill>
                <a:latin typeface="Times New Roman" panose="02020603050405020304" pitchFamily="18" charset="0"/>
              </a:rPr>
              <a:t>E</a:t>
            </a:r>
            <a:r>
              <a:rPr lang="en-US" altLang="en-US" sz="2000" dirty="0">
                <a:solidFill>
                  <a:schemeClr val="tx1"/>
                </a:solidFill>
              </a:rPr>
              <a:t>) is required?</a:t>
            </a:r>
          </a:p>
        </p:txBody>
      </p:sp>
      <p:sp>
        <p:nvSpPr>
          <p:cNvPr id="67600" name="Text Box 16"/>
          <p:cNvSpPr txBox="1">
            <a:spLocks noChangeArrowheads="1"/>
          </p:cNvSpPr>
          <p:nvPr/>
        </p:nvSpPr>
        <p:spPr bwMode="auto">
          <a:xfrm>
            <a:off x="2093913" y="3743325"/>
            <a:ext cx="4878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chemeClr val="tx1"/>
                </a:solidFill>
              </a:rPr>
              <a:t>(Some spectrometers overlap </a:t>
            </a:r>
            <a:r>
              <a:rPr lang="en-US" altLang="en-US">
                <a:solidFill>
                  <a:schemeClr val="tx1"/>
                </a:solidFill>
                <a:sym typeface="Wingdings" panose="05000000000000000000" pitchFamily="2" charset="2"/>
              </a:rPr>
              <a:t> </a:t>
            </a:r>
          </a:p>
          <a:p>
            <a:pPr algn="ctr" eaLnBrk="1" hangingPunct="1"/>
            <a:r>
              <a:rPr lang="en-US" altLang="en-US">
                <a:solidFill>
                  <a:schemeClr val="tx1"/>
                </a:solidFill>
                <a:sym typeface="Wingdings" panose="05000000000000000000" pitchFamily="2" charset="2"/>
              </a:rPr>
              <a:t>the choice may boil down to one of </a:t>
            </a:r>
            <a:r>
              <a:rPr lang="en-US" altLang="en-US">
                <a:solidFill>
                  <a:srgbClr val="CC0000"/>
                </a:solidFill>
                <a:sym typeface="Wingdings" panose="05000000000000000000" pitchFamily="2" charset="2"/>
              </a:rPr>
              <a:t>resolution</a:t>
            </a:r>
            <a:r>
              <a:rPr lang="en-US" altLang="en-US">
                <a:solidFill>
                  <a:schemeClr val="tx1"/>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fade">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91"/>
                                        </p:tgtEl>
                                        <p:attrNameLst>
                                          <p:attrName>style.visibility</p:attrName>
                                        </p:attrNameLst>
                                      </p:cBhvr>
                                      <p:to>
                                        <p:strVal val="visible"/>
                                      </p:to>
                                    </p:set>
                                    <p:animEffect transition="in" filter="fade">
                                      <p:cBhvr>
                                        <p:cTn id="12" dur="500"/>
                                        <p:tgtEl>
                                          <p:spTgt spid="67591"/>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0"/>
                                        </p:tgtEl>
                                        <p:attrNameLst>
                                          <p:attrName>style.visibility</p:attrName>
                                        </p:attrNameLst>
                                      </p:cBhvr>
                                      <p:to>
                                        <p:strVal val="visible"/>
                                      </p:to>
                                    </p:set>
                                    <p:animEffect transition="in" filter="fade">
                                      <p:cBhvr>
                                        <p:cTn id="20" dur="500"/>
                                        <p:tgtEl>
                                          <p:spTgt spid="676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7594"/>
                                        </p:tgtEl>
                                        <p:attrNameLst>
                                          <p:attrName>style.visibility</p:attrName>
                                        </p:attrNameLst>
                                      </p:cBhvr>
                                      <p:to>
                                        <p:strVal val="visible"/>
                                      </p:to>
                                    </p:set>
                                    <p:animEffect transition="in" filter="fade">
                                      <p:cBhvr>
                                        <p:cTn id="25" dur="500"/>
                                        <p:tgtEl>
                                          <p:spTgt spid="675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6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7595"/>
                                        </p:tgtEl>
                                        <p:attrNameLst>
                                          <p:attrName>style.visibility</p:attrName>
                                        </p:attrNameLst>
                                      </p:cBhvr>
                                      <p:to>
                                        <p:strVal val="visible"/>
                                      </p:to>
                                    </p:set>
                                    <p:animEffect transition="in" filter="fade">
                                      <p:cBhvr>
                                        <p:cTn id="34" dur="500"/>
                                        <p:tgtEl>
                                          <p:spTgt spid="67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P spid="67591" grpId="0"/>
      <p:bldP spid="67594" grpId="0"/>
      <p:bldP spid="67595" grpId="0"/>
      <p:bldP spid="26634" grpId="0"/>
      <p:bldP spid="676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nphasespace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751013"/>
            <a:ext cx="644525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9"/>
          <p:cNvSpPr txBox="1">
            <a:spLocks noChangeArrowheads="1"/>
          </p:cNvSpPr>
          <p:nvPr/>
        </p:nvSpPr>
        <p:spPr bwMode="auto">
          <a:xfrm>
            <a:off x="1208088" y="207963"/>
            <a:ext cx="6727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200">
                <a:solidFill>
                  <a:srgbClr val="CC0000"/>
                </a:solidFill>
              </a:rPr>
              <a:t>Different Spectrometers Cover Different Regions of Phase Space</a:t>
            </a:r>
          </a:p>
        </p:txBody>
      </p:sp>
      <p:sp>
        <p:nvSpPr>
          <p:cNvPr id="7179" name="Line 11"/>
          <p:cNvSpPr>
            <a:spLocks noChangeShapeType="1"/>
          </p:cNvSpPr>
          <p:nvPr/>
        </p:nvSpPr>
        <p:spPr bwMode="auto">
          <a:xfrm flipV="1">
            <a:off x="738188" y="2289175"/>
            <a:ext cx="5043487" cy="403225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 name="Text Box 12"/>
          <p:cNvSpPr txBox="1">
            <a:spLocks noChangeArrowheads="1"/>
          </p:cNvSpPr>
          <p:nvPr/>
        </p:nvSpPr>
        <p:spPr bwMode="auto">
          <a:xfrm>
            <a:off x="6210300" y="5137150"/>
            <a:ext cx="2754313" cy="657225"/>
          </a:xfrm>
          <a:prstGeom prst="rect">
            <a:avLst/>
          </a:prstGeom>
          <a:noFill/>
          <a:ln w="1587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dirty="0">
                <a:solidFill>
                  <a:schemeClr val="tx1"/>
                </a:solidFill>
              </a:rPr>
              <a:t>Larger “objects” tend to exhibit slower motions.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dissolve">
                                      <p:cBhvr>
                                        <p:cTn id="7" dur="500"/>
                                        <p:tgtEl>
                                          <p:spTgt spid="7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9"/>
                                        </p:tgtEl>
                                        <p:attrNameLst>
                                          <p:attrName>style.visibility</p:attrName>
                                        </p:attrNameLst>
                                      </p:cBhvr>
                                      <p:to>
                                        <p:strVal val="visible"/>
                                      </p:to>
                                    </p:set>
                                    <p:animEffect transition="in" filter="wipe(down)">
                                      <p:cBhvr>
                                        <p:cTn id="12" dur="500"/>
                                        <p:tgtEl>
                                          <p:spTgt spid="71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180"/>
                                        </p:tgtEl>
                                        <p:attrNameLst>
                                          <p:attrName>style.visibility</p:attrName>
                                        </p:attrNameLst>
                                      </p:cBhvr>
                                      <p:to>
                                        <p:strVal val="visible"/>
                                      </p:to>
                                    </p:set>
                                    <p:anim calcmode="lin" valueType="num">
                                      <p:cBhvr additive="base">
                                        <p:cTn id="17" dur="500" fill="hold"/>
                                        <p:tgtEl>
                                          <p:spTgt spid="7180"/>
                                        </p:tgtEl>
                                        <p:attrNameLst>
                                          <p:attrName>ppt_x</p:attrName>
                                        </p:attrNameLst>
                                      </p:cBhvr>
                                      <p:tavLst>
                                        <p:tav tm="0">
                                          <p:val>
                                            <p:strVal val="#ppt_x"/>
                                          </p:val>
                                        </p:tav>
                                        <p:tav tm="100000">
                                          <p:val>
                                            <p:strVal val="#ppt_x"/>
                                          </p:val>
                                        </p:tav>
                                      </p:tavLst>
                                    </p:anim>
                                    <p:anim calcmode="lin" valueType="num">
                                      <p:cBhvr additive="base">
                                        <p:cTn id="18"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048000" y="549275"/>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Rules of Thumb</a:t>
            </a:r>
          </a:p>
        </p:txBody>
      </p:sp>
      <p:sp>
        <p:nvSpPr>
          <p:cNvPr id="69637" name="Text Box 5"/>
          <p:cNvSpPr txBox="1">
            <a:spLocks noChangeArrowheads="1"/>
          </p:cNvSpPr>
          <p:nvPr/>
        </p:nvSpPr>
        <p:spPr bwMode="auto">
          <a:xfrm>
            <a:off x="938213" y="2300288"/>
            <a:ext cx="72453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b="1" dirty="0" err="1">
                <a:solidFill>
                  <a:schemeClr val="tx1"/>
                </a:solidFill>
                <a:latin typeface="MT Extra" panose="05050102010205020202" pitchFamily="18" charset="2"/>
              </a:rPr>
              <a:t>h</a:t>
            </a:r>
            <a:r>
              <a:rPr lang="en-US" altLang="en-US" sz="2000" b="1" dirty="0" err="1">
                <a:solidFill>
                  <a:schemeClr val="tx1"/>
                </a:solidFill>
                <a:latin typeface="Symbol" panose="05050102010706020507" pitchFamily="18" charset="2"/>
              </a:rPr>
              <a:t>w</a:t>
            </a:r>
            <a:r>
              <a:rPr lang="en-US" altLang="en-US" sz="2000" b="1" dirty="0">
                <a:solidFill>
                  <a:schemeClr val="tx1"/>
                </a:solidFill>
                <a:latin typeface="Symbol" panose="05050102010706020507" pitchFamily="18" charset="2"/>
              </a:rPr>
              <a:t> &gt; </a:t>
            </a:r>
            <a:r>
              <a:rPr lang="en-US" altLang="en-US" sz="2000" dirty="0">
                <a:solidFill>
                  <a:srgbClr val="CC0000"/>
                </a:solidFill>
              </a:rPr>
              <a:t>1-100 meV</a:t>
            </a:r>
            <a:r>
              <a:rPr lang="en-US" altLang="en-US" sz="2000" b="1" dirty="0">
                <a:solidFill>
                  <a:schemeClr val="tx1"/>
                </a:solidFill>
              </a:rPr>
              <a:t> </a:t>
            </a:r>
            <a:r>
              <a:rPr lang="en-US" altLang="en-US" sz="2000" dirty="0">
                <a:solidFill>
                  <a:schemeClr val="tx1"/>
                </a:solidFill>
              </a:rPr>
              <a:t>-</a:t>
            </a:r>
            <a:r>
              <a:rPr lang="en-US" altLang="en-US" sz="2000" b="1" dirty="0">
                <a:solidFill>
                  <a:schemeClr val="tx1"/>
                </a:solidFill>
              </a:rPr>
              <a:t> </a:t>
            </a:r>
            <a:r>
              <a:rPr lang="en-US" altLang="en-US" sz="2000" dirty="0">
                <a:solidFill>
                  <a:schemeClr val="tx1"/>
                </a:solidFill>
              </a:rPr>
              <a:t>use </a:t>
            </a:r>
            <a:r>
              <a:rPr lang="en-US" altLang="en-US" dirty="0">
                <a:solidFill>
                  <a:schemeClr val="tx1"/>
                </a:solidFill>
              </a:rPr>
              <a:t>a thermal triple-axis spectrometer like BT7.</a:t>
            </a:r>
          </a:p>
        </p:txBody>
      </p:sp>
      <p:sp>
        <p:nvSpPr>
          <p:cNvPr id="69638" name="Text Box 6"/>
          <p:cNvSpPr txBox="1">
            <a:spLocks noChangeArrowheads="1"/>
          </p:cNvSpPr>
          <p:nvPr/>
        </p:nvSpPr>
        <p:spPr bwMode="auto">
          <a:xfrm>
            <a:off x="225425" y="1820863"/>
            <a:ext cx="7778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chemeClr val="tx1"/>
                </a:solidFill>
              </a:rPr>
              <a:t>1. What are the energies (</a:t>
            </a:r>
            <a:r>
              <a:rPr lang="en-US" altLang="en-US" sz="2000">
                <a:solidFill>
                  <a:schemeClr val="tx1"/>
                </a:solidFill>
                <a:latin typeface="Times New Roman" panose="02020603050405020304" pitchFamily="18" charset="0"/>
              </a:rPr>
              <a:t>h</a:t>
            </a:r>
            <a:r>
              <a:rPr lang="en-US" altLang="en-US" sz="2000">
                <a:solidFill>
                  <a:schemeClr val="tx1"/>
                </a:solidFill>
                <a:latin typeface="Symbol" panose="05050102010706020507" pitchFamily="18" charset="2"/>
              </a:rPr>
              <a:t>w</a:t>
            </a:r>
            <a:r>
              <a:rPr lang="en-US" altLang="en-US" sz="2000">
                <a:solidFill>
                  <a:schemeClr val="tx1"/>
                </a:solidFill>
              </a:rPr>
              <a:t>), i.e. time scales (</a:t>
            </a:r>
            <a:r>
              <a:rPr lang="en-US" altLang="en-US" sz="2000">
                <a:solidFill>
                  <a:schemeClr val="tx1"/>
                </a:solidFill>
                <a:latin typeface="Symbol" panose="05050102010706020507" pitchFamily="18" charset="2"/>
              </a:rPr>
              <a:t>D</a:t>
            </a:r>
            <a:r>
              <a:rPr lang="en-US" altLang="en-US" sz="2000">
                <a:solidFill>
                  <a:schemeClr val="tx1"/>
                </a:solidFill>
                <a:latin typeface="Times New Roman" panose="02020603050405020304" pitchFamily="18" charset="0"/>
              </a:rPr>
              <a:t>t</a:t>
            </a:r>
            <a:r>
              <a:rPr lang="en-US" altLang="en-US" sz="2000">
                <a:solidFill>
                  <a:schemeClr val="tx1"/>
                </a:solidFill>
              </a:rPr>
              <a:t> ~1/</a:t>
            </a:r>
            <a:r>
              <a:rPr lang="en-US" altLang="en-US" sz="2000">
                <a:solidFill>
                  <a:schemeClr val="tx1"/>
                </a:solidFill>
                <a:latin typeface="Symbol" panose="05050102010706020507" pitchFamily="18" charset="2"/>
              </a:rPr>
              <a:t>w</a:t>
            </a:r>
            <a:r>
              <a:rPr lang="en-US" altLang="en-US" sz="2000">
                <a:solidFill>
                  <a:schemeClr val="tx1"/>
                </a:solidFill>
              </a:rPr>
              <a:t>), of interest?</a:t>
            </a:r>
          </a:p>
        </p:txBody>
      </p:sp>
      <p:sp>
        <p:nvSpPr>
          <p:cNvPr id="69639" name="Text Box 7"/>
          <p:cNvSpPr txBox="1">
            <a:spLocks noChangeArrowheads="1"/>
          </p:cNvSpPr>
          <p:nvPr/>
        </p:nvSpPr>
        <p:spPr bwMode="auto">
          <a:xfrm>
            <a:off x="1341438" y="6054725"/>
            <a:ext cx="6462712"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CC0000"/>
                </a:solidFill>
              </a:rPr>
              <a:t>REMEMBER - </a:t>
            </a:r>
            <a:r>
              <a:rPr lang="en-US" altLang="en-US" b="1">
                <a:solidFill>
                  <a:srgbClr val="CC0000"/>
                </a:solidFill>
              </a:rPr>
              <a:t>Q</a:t>
            </a:r>
            <a:r>
              <a:rPr lang="en-US" altLang="en-US" sz="2000" baseline="-25000">
                <a:solidFill>
                  <a:srgbClr val="CC0000"/>
                </a:solidFill>
              </a:rPr>
              <a:t>min</a:t>
            </a:r>
            <a:r>
              <a:rPr lang="en-US" altLang="en-US">
                <a:solidFill>
                  <a:srgbClr val="CC0000"/>
                </a:solidFill>
              </a:rPr>
              <a:t> and </a:t>
            </a:r>
            <a:r>
              <a:rPr lang="en-US" altLang="en-US" b="1">
                <a:solidFill>
                  <a:srgbClr val="CC0000"/>
                </a:solidFill>
              </a:rPr>
              <a:t>Q</a:t>
            </a:r>
            <a:r>
              <a:rPr lang="en-US" altLang="en-US" baseline="-25000">
                <a:solidFill>
                  <a:srgbClr val="CC0000"/>
                </a:solidFill>
              </a:rPr>
              <a:t>max</a:t>
            </a:r>
            <a:r>
              <a:rPr lang="en-US" altLang="en-US">
                <a:solidFill>
                  <a:srgbClr val="CC0000"/>
                </a:solidFill>
              </a:rPr>
              <a:t> are </a:t>
            </a:r>
            <a:r>
              <a:rPr lang="en-US" altLang="en-US" u="sng">
                <a:solidFill>
                  <a:srgbClr val="CC0000"/>
                </a:solidFill>
              </a:rPr>
              <a:t>inversely</a:t>
            </a:r>
            <a:r>
              <a:rPr lang="en-US" altLang="en-US">
                <a:solidFill>
                  <a:srgbClr val="CC0000"/>
                </a:solidFill>
              </a:rPr>
              <a:t> proportional to the </a:t>
            </a:r>
          </a:p>
          <a:p>
            <a:pPr algn="ctr" eaLnBrk="1" hangingPunct="1"/>
            <a:r>
              <a:rPr lang="en-US" altLang="en-US">
                <a:solidFill>
                  <a:srgbClr val="CC0000"/>
                </a:solidFill>
              </a:rPr>
              <a:t>		incident neutron wavelength </a:t>
            </a:r>
          </a:p>
        </p:txBody>
      </p:sp>
      <p:sp>
        <p:nvSpPr>
          <p:cNvPr id="69640" name="Text Box 8"/>
          <p:cNvSpPr txBox="1">
            <a:spLocks noChangeArrowheads="1"/>
          </p:cNvSpPr>
          <p:nvPr/>
        </p:nvSpPr>
        <p:spPr bwMode="auto">
          <a:xfrm>
            <a:off x="938213" y="2776538"/>
            <a:ext cx="43338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b="1" dirty="0" err="1">
                <a:solidFill>
                  <a:schemeClr val="tx1"/>
                </a:solidFill>
                <a:latin typeface="MT Extra" panose="05050102010205020202" pitchFamily="18" charset="2"/>
              </a:rPr>
              <a:t>h</a:t>
            </a:r>
            <a:r>
              <a:rPr lang="en-US" altLang="en-US" sz="2000" b="1" dirty="0" err="1">
                <a:solidFill>
                  <a:schemeClr val="tx1"/>
                </a:solidFill>
                <a:latin typeface="Symbol" panose="05050102010706020507" pitchFamily="18" charset="2"/>
              </a:rPr>
              <a:t>w</a:t>
            </a:r>
            <a:r>
              <a:rPr lang="en-US" altLang="en-US" sz="2000" b="1" dirty="0">
                <a:solidFill>
                  <a:schemeClr val="tx1"/>
                </a:solidFill>
                <a:latin typeface="MT Extra" panose="05050102010205020202" pitchFamily="18" charset="2"/>
              </a:rPr>
              <a:t> </a:t>
            </a:r>
            <a:r>
              <a:rPr lang="en-US" altLang="en-US" sz="2000" b="1" dirty="0">
                <a:solidFill>
                  <a:schemeClr val="tx1"/>
                </a:solidFill>
                <a:latin typeface="Symbol" panose="05050102010706020507" pitchFamily="18" charset="2"/>
              </a:rPr>
              <a:t>&lt;</a:t>
            </a:r>
            <a:r>
              <a:rPr lang="en-US" altLang="en-US" sz="2000" b="1" dirty="0">
                <a:solidFill>
                  <a:schemeClr val="tx1"/>
                </a:solidFill>
                <a:latin typeface="MT Extra" panose="05050102010205020202" pitchFamily="18" charset="2"/>
              </a:rPr>
              <a:t> </a:t>
            </a:r>
            <a:r>
              <a:rPr lang="en-US" altLang="en-US" sz="2000" dirty="0">
                <a:solidFill>
                  <a:srgbClr val="CC0000"/>
                </a:solidFill>
              </a:rPr>
              <a:t>30 </a:t>
            </a:r>
            <a:r>
              <a:rPr lang="en-US" altLang="en-US" sz="2000" dirty="0">
                <a:solidFill>
                  <a:srgbClr val="CC0000"/>
                </a:solidFill>
                <a:latin typeface="Symbol" panose="05050102010706020507" pitchFamily="18" charset="2"/>
              </a:rPr>
              <a:t>m</a:t>
            </a:r>
            <a:r>
              <a:rPr lang="en-US" altLang="en-US" sz="2000" dirty="0">
                <a:solidFill>
                  <a:srgbClr val="CC0000"/>
                </a:solidFill>
              </a:rPr>
              <a:t>eV</a:t>
            </a:r>
            <a:r>
              <a:rPr lang="en-US" altLang="en-US" sz="2000" dirty="0">
                <a:solidFill>
                  <a:schemeClr val="tx1"/>
                </a:solidFill>
              </a:rPr>
              <a:t> - </a:t>
            </a:r>
            <a:r>
              <a:rPr lang="en-US" altLang="en-US" dirty="0">
                <a:solidFill>
                  <a:schemeClr val="tx1"/>
                </a:solidFill>
              </a:rPr>
              <a:t>use HFBS or NSE.</a:t>
            </a:r>
          </a:p>
        </p:txBody>
      </p:sp>
      <p:sp>
        <p:nvSpPr>
          <p:cNvPr id="69641" name="Text Box 9"/>
          <p:cNvSpPr txBox="1">
            <a:spLocks noChangeArrowheads="1"/>
          </p:cNvSpPr>
          <p:nvPr/>
        </p:nvSpPr>
        <p:spPr bwMode="auto">
          <a:xfrm>
            <a:off x="1525588" y="3254375"/>
            <a:ext cx="64166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a:solidFill>
                  <a:srgbClr val="CC0000"/>
                </a:solidFill>
              </a:rPr>
              <a:t>In between</a:t>
            </a:r>
            <a:r>
              <a:rPr lang="en-US" altLang="en-US" sz="2000">
                <a:solidFill>
                  <a:schemeClr val="tx1"/>
                </a:solidFill>
              </a:rPr>
              <a:t> - </a:t>
            </a:r>
            <a:r>
              <a:rPr lang="en-US" altLang="en-US">
                <a:solidFill>
                  <a:schemeClr val="tx1"/>
                </a:solidFill>
              </a:rPr>
              <a:t>use MACS or DCS or a cold-neutron triple-axis 	         spectrometer like SPINS.</a:t>
            </a:r>
          </a:p>
        </p:txBody>
      </p:sp>
      <p:sp>
        <p:nvSpPr>
          <p:cNvPr id="69642" name="Text Box 10"/>
          <p:cNvSpPr txBox="1">
            <a:spLocks noChangeArrowheads="1"/>
          </p:cNvSpPr>
          <p:nvPr/>
        </p:nvSpPr>
        <p:spPr bwMode="auto">
          <a:xfrm>
            <a:off x="225425" y="3981450"/>
            <a:ext cx="880586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a:solidFill>
                  <a:schemeClr val="tx1"/>
                </a:solidFill>
              </a:rPr>
              <a:t>2. Make sure that the length scales </a:t>
            </a:r>
            <a:r>
              <a:rPr lang="en-US" altLang="en-US" sz="2000" b="1">
                <a:solidFill>
                  <a:schemeClr val="tx1"/>
                </a:solidFill>
                <a:latin typeface="Times New Roman" panose="02020603050405020304" pitchFamily="18" charset="0"/>
              </a:rPr>
              <a:t>L</a:t>
            </a:r>
            <a:r>
              <a:rPr lang="en-US" altLang="en-US" sz="2000">
                <a:solidFill>
                  <a:schemeClr val="tx1"/>
                </a:solidFill>
              </a:rPr>
              <a:t> of the relevant motions lie within the range of the spectrometer.  For example, consider the HFBS.  (</a:t>
            </a:r>
            <a:r>
              <a:rPr lang="en-US" altLang="en-US" sz="2000" b="1">
                <a:solidFill>
                  <a:schemeClr val="tx1"/>
                </a:solidFill>
                <a:latin typeface="Times New Roman" panose="02020603050405020304" pitchFamily="18" charset="0"/>
              </a:rPr>
              <a:t>Q</a:t>
            </a:r>
            <a:r>
              <a:rPr lang="en-US" altLang="en-US" sz="2000">
                <a:solidFill>
                  <a:schemeClr val="tx1"/>
                </a:solidFill>
              </a:rPr>
              <a:t> ~ 2</a:t>
            </a:r>
            <a:r>
              <a:rPr lang="en-US" altLang="en-US" sz="2000">
                <a:solidFill>
                  <a:schemeClr val="tx1"/>
                </a:solidFill>
                <a:latin typeface="Symbol" panose="05050102010706020507" pitchFamily="18" charset="2"/>
              </a:rPr>
              <a:t>p</a:t>
            </a:r>
            <a:r>
              <a:rPr lang="en-US" altLang="en-US" sz="2000">
                <a:solidFill>
                  <a:schemeClr val="tx1"/>
                </a:solidFill>
              </a:rPr>
              <a:t>/</a:t>
            </a:r>
            <a:r>
              <a:rPr lang="en-US" altLang="en-US" sz="2000" b="1">
                <a:solidFill>
                  <a:schemeClr val="tx1"/>
                </a:solidFill>
                <a:latin typeface="Times New Roman" panose="02020603050405020304" pitchFamily="18" charset="0"/>
              </a:rPr>
              <a:t>L</a:t>
            </a:r>
            <a:r>
              <a:rPr lang="en-US" altLang="en-US" sz="2000">
                <a:solidFill>
                  <a:schemeClr val="tx1"/>
                </a:solidFill>
              </a:rPr>
              <a:t>)</a:t>
            </a:r>
          </a:p>
          <a:p>
            <a:pPr eaLnBrk="1" hangingPunct="1">
              <a:lnSpc>
                <a:spcPct val="110000"/>
              </a:lnSpc>
            </a:pPr>
            <a:endParaRPr lang="en-US" altLang="en-US" sz="400">
              <a:solidFill>
                <a:schemeClr val="tx1"/>
              </a:solidFill>
            </a:endParaRPr>
          </a:p>
          <a:p>
            <a:pPr eaLnBrk="1" hangingPunct="1">
              <a:lnSpc>
                <a:spcPct val="110000"/>
              </a:lnSpc>
            </a:pPr>
            <a:endParaRPr lang="en-US" altLang="en-US" sz="400">
              <a:solidFill>
                <a:schemeClr val="tx1"/>
              </a:solidFill>
            </a:endParaRPr>
          </a:p>
          <a:p>
            <a:pPr eaLnBrk="1" hangingPunct="1">
              <a:lnSpc>
                <a:spcPct val="110000"/>
              </a:lnSpc>
            </a:pPr>
            <a:r>
              <a:rPr lang="en-US" altLang="en-US" sz="2000">
                <a:solidFill>
                  <a:schemeClr val="tx1"/>
                </a:solidFill>
              </a:rPr>
              <a:t>				</a:t>
            </a:r>
            <a:r>
              <a:rPr lang="en-US" altLang="en-US" sz="2000" b="1">
                <a:solidFill>
                  <a:schemeClr val="tx1"/>
                </a:solidFill>
                <a:latin typeface="Times New Roman" panose="02020603050405020304" pitchFamily="18" charset="0"/>
              </a:rPr>
              <a:t>Q</a:t>
            </a:r>
            <a:r>
              <a:rPr lang="en-US" altLang="en-US" sz="2400" baseline="-25000">
                <a:solidFill>
                  <a:schemeClr val="tx1"/>
                </a:solidFill>
              </a:rPr>
              <a:t>min</a:t>
            </a:r>
            <a:r>
              <a:rPr lang="en-US" altLang="en-US" sz="2000">
                <a:solidFill>
                  <a:schemeClr val="tx1"/>
                </a:solidFill>
              </a:rPr>
              <a:t>  = 0.25 </a:t>
            </a:r>
            <a:r>
              <a:rPr lang="en-US" altLang="en-US" sz="2000">
                <a:solidFill>
                  <a:schemeClr val="tx1"/>
                </a:solidFill>
                <a:cs typeface="Arial" panose="020B0604020202020204" pitchFamily="34" charset="0"/>
              </a:rPr>
              <a:t>Å</a:t>
            </a:r>
            <a:r>
              <a:rPr lang="en-US" altLang="en-US" sz="2400" baseline="30000">
                <a:solidFill>
                  <a:schemeClr val="tx1"/>
                </a:solidFill>
              </a:rPr>
              <a:t>-1</a:t>
            </a:r>
            <a:r>
              <a:rPr lang="en-US" altLang="en-US" sz="2000">
                <a:solidFill>
                  <a:schemeClr val="tx1"/>
                </a:solidFill>
              </a:rPr>
              <a:t> </a:t>
            </a:r>
            <a:r>
              <a:rPr lang="en-US" altLang="en-US">
                <a:solidFill>
                  <a:schemeClr val="tx1"/>
                </a:solidFill>
                <a:sym typeface="Wingdings" panose="05000000000000000000" pitchFamily="2" charset="2"/>
              </a:rPr>
              <a:t></a:t>
            </a:r>
            <a:r>
              <a:rPr lang="en-US" altLang="en-US" sz="2000">
                <a:solidFill>
                  <a:schemeClr val="tx1"/>
                </a:solidFill>
              </a:rPr>
              <a:t> </a:t>
            </a:r>
            <a:r>
              <a:rPr lang="en-US" altLang="en-US" sz="2000" b="1">
                <a:solidFill>
                  <a:schemeClr val="tx1"/>
                </a:solidFill>
                <a:latin typeface="Times New Roman" panose="02020603050405020304" pitchFamily="18" charset="0"/>
              </a:rPr>
              <a:t>L</a:t>
            </a:r>
            <a:r>
              <a:rPr lang="en-US" altLang="en-US" sz="2400" baseline="-25000">
                <a:solidFill>
                  <a:schemeClr val="tx1"/>
                </a:solidFill>
              </a:rPr>
              <a:t>max</a:t>
            </a:r>
            <a:r>
              <a:rPr lang="en-US" altLang="en-US" sz="2000">
                <a:solidFill>
                  <a:schemeClr val="tx1"/>
                </a:solidFill>
              </a:rPr>
              <a:t>~ 25 </a:t>
            </a:r>
            <a:r>
              <a:rPr lang="en-US" altLang="en-US" sz="2000">
                <a:solidFill>
                  <a:schemeClr val="tx1"/>
                </a:solidFill>
                <a:cs typeface="Arial" panose="020B0604020202020204" pitchFamily="34" charset="0"/>
              </a:rPr>
              <a:t>Å</a:t>
            </a:r>
            <a:r>
              <a:rPr lang="en-US" altLang="en-US" sz="2000">
                <a:solidFill>
                  <a:schemeClr val="tx1"/>
                </a:solidFill>
              </a:rPr>
              <a:t> </a:t>
            </a:r>
          </a:p>
          <a:p>
            <a:pPr eaLnBrk="1" hangingPunct="1">
              <a:lnSpc>
                <a:spcPct val="110000"/>
              </a:lnSpc>
            </a:pPr>
            <a:r>
              <a:rPr lang="en-US" altLang="en-US" sz="2000">
                <a:solidFill>
                  <a:schemeClr val="tx1"/>
                </a:solidFill>
              </a:rPr>
              <a:t>				</a:t>
            </a:r>
            <a:r>
              <a:rPr lang="en-US" altLang="en-US" sz="2000" b="1">
                <a:solidFill>
                  <a:schemeClr val="tx1"/>
                </a:solidFill>
                <a:latin typeface="Times New Roman" panose="02020603050405020304" pitchFamily="18" charset="0"/>
              </a:rPr>
              <a:t>Q</a:t>
            </a:r>
            <a:r>
              <a:rPr lang="en-US" altLang="en-US" sz="2400" baseline="-25000">
                <a:solidFill>
                  <a:schemeClr val="tx1"/>
                </a:solidFill>
              </a:rPr>
              <a:t>max</a:t>
            </a:r>
            <a:r>
              <a:rPr lang="en-US" altLang="en-US" sz="2000">
                <a:solidFill>
                  <a:schemeClr val="tx1"/>
                </a:solidFill>
              </a:rPr>
              <a:t> = 1.75 </a:t>
            </a:r>
            <a:r>
              <a:rPr lang="en-US" altLang="en-US" sz="2000">
                <a:solidFill>
                  <a:schemeClr val="tx1"/>
                </a:solidFill>
                <a:cs typeface="Arial" panose="020B0604020202020204" pitchFamily="34" charset="0"/>
              </a:rPr>
              <a:t>Å</a:t>
            </a:r>
            <a:r>
              <a:rPr lang="en-US" altLang="en-US" sz="2400" baseline="30000">
                <a:solidFill>
                  <a:schemeClr val="tx1"/>
                </a:solidFill>
              </a:rPr>
              <a:t>-1 </a:t>
            </a:r>
            <a:r>
              <a:rPr lang="en-US" altLang="en-US" sz="2000">
                <a:solidFill>
                  <a:schemeClr val="tx1"/>
                </a:solidFill>
                <a:sym typeface="Wingdings" panose="05000000000000000000" pitchFamily="2" charset="2"/>
              </a:rPr>
              <a:t></a:t>
            </a:r>
            <a:r>
              <a:rPr lang="en-US" altLang="en-US" sz="2000">
                <a:solidFill>
                  <a:schemeClr val="tx1"/>
                </a:solidFill>
              </a:rPr>
              <a:t> </a:t>
            </a:r>
            <a:r>
              <a:rPr lang="en-US" altLang="en-US" sz="2000" b="1">
                <a:solidFill>
                  <a:schemeClr val="tx1"/>
                </a:solidFill>
                <a:latin typeface="Times New Roman" panose="02020603050405020304" pitchFamily="18" charset="0"/>
              </a:rPr>
              <a:t>L</a:t>
            </a:r>
            <a:r>
              <a:rPr lang="en-US" altLang="en-US" sz="2400" baseline="-25000">
                <a:solidFill>
                  <a:schemeClr val="tx1"/>
                </a:solidFill>
              </a:rPr>
              <a:t>min</a:t>
            </a:r>
            <a:r>
              <a:rPr lang="en-US" altLang="en-US" sz="2000">
                <a:solidFill>
                  <a:schemeClr val="tx1"/>
                </a:solidFill>
              </a:rPr>
              <a:t>~ 3.5 </a:t>
            </a:r>
            <a:r>
              <a:rPr lang="en-US" altLang="en-US" sz="2000">
                <a:solidFill>
                  <a:schemeClr val="tx1"/>
                </a:solidFill>
                <a:cs typeface="Arial" panose="020B0604020202020204" pitchFamily="34" charset="0"/>
              </a:rPr>
              <a:t>Å</a:t>
            </a:r>
            <a:r>
              <a:rPr lang="en-US" altLang="en-US">
                <a:solidFill>
                  <a:schemeClr val="tx1"/>
                </a:solidFill>
              </a:rPr>
              <a:t>		</a:t>
            </a:r>
          </a:p>
        </p:txBody>
      </p:sp>
      <p:sp>
        <p:nvSpPr>
          <p:cNvPr id="69643" name="Line 11"/>
          <p:cNvSpPr>
            <a:spLocks noChangeShapeType="1"/>
          </p:cNvSpPr>
          <p:nvPr/>
        </p:nvSpPr>
        <p:spPr bwMode="auto">
          <a:xfrm flipV="1">
            <a:off x="3249613" y="1971675"/>
            <a:ext cx="52387" cy="333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500"/>
                                        <p:tgtEl>
                                          <p:spTgt spid="69638"/>
                                        </p:tgtEl>
                                      </p:cBhvr>
                                    </p:animEffect>
                                  </p:childTnLst>
                                </p:cTn>
                              </p:par>
                              <p:par>
                                <p:cTn id="8" presetID="10" presetClass="entr" presetSubtype="0" fill="hold" nodeType="withEffect">
                                  <p:stCondLst>
                                    <p:cond delay="0"/>
                                  </p:stCondLst>
                                  <p:childTnLst>
                                    <p:set>
                                      <p:cBhvr>
                                        <p:cTn id="9" dur="1" fill="hold">
                                          <p:stCondLst>
                                            <p:cond delay="0"/>
                                          </p:stCondLst>
                                        </p:cTn>
                                        <p:tgtEl>
                                          <p:spTgt spid="69643"/>
                                        </p:tgtEl>
                                        <p:attrNameLst>
                                          <p:attrName>style.visibility</p:attrName>
                                        </p:attrNameLst>
                                      </p:cBhvr>
                                      <p:to>
                                        <p:strVal val="visible"/>
                                      </p:to>
                                    </p:set>
                                    <p:animEffect transition="in" filter="fade">
                                      <p:cBhvr>
                                        <p:cTn id="10" dur="500"/>
                                        <p:tgtEl>
                                          <p:spTgt spid="696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9637"/>
                                        </p:tgtEl>
                                        <p:attrNameLst>
                                          <p:attrName>style.visibility</p:attrName>
                                        </p:attrNameLst>
                                      </p:cBhvr>
                                      <p:to>
                                        <p:strVal val="visible"/>
                                      </p:to>
                                    </p:set>
                                    <p:animEffect transition="in" filter="dissolve">
                                      <p:cBhvr>
                                        <p:cTn id="15" dur="500"/>
                                        <p:tgtEl>
                                          <p:spTgt spid="696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9640"/>
                                        </p:tgtEl>
                                        <p:attrNameLst>
                                          <p:attrName>style.visibility</p:attrName>
                                        </p:attrNameLst>
                                      </p:cBhvr>
                                      <p:to>
                                        <p:strVal val="visible"/>
                                      </p:to>
                                    </p:set>
                                    <p:animEffect transition="in" filter="dissolve">
                                      <p:cBhvr>
                                        <p:cTn id="20" dur="500"/>
                                        <p:tgtEl>
                                          <p:spTgt spid="696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9641"/>
                                        </p:tgtEl>
                                        <p:attrNameLst>
                                          <p:attrName>style.visibility</p:attrName>
                                        </p:attrNameLst>
                                      </p:cBhvr>
                                      <p:to>
                                        <p:strVal val="visible"/>
                                      </p:to>
                                    </p:set>
                                    <p:animEffect transition="in" filter="dissolve">
                                      <p:cBhvr>
                                        <p:cTn id="25" dur="500"/>
                                        <p:tgtEl>
                                          <p:spTgt spid="696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9642"/>
                                        </p:tgtEl>
                                        <p:attrNameLst>
                                          <p:attrName>style.visibility</p:attrName>
                                        </p:attrNameLst>
                                      </p:cBhvr>
                                      <p:to>
                                        <p:strVal val="visible"/>
                                      </p:to>
                                    </p:set>
                                    <p:animEffect transition="in" filter="fade">
                                      <p:cBhvr>
                                        <p:cTn id="30" dur="500"/>
                                        <p:tgtEl>
                                          <p:spTgt spid="696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9639"/>
                                        </p:tgtEl>
                                        <p:attrNameLst>
                                          <p:attrName>style.visibility</p:attrName>
                                        </p:attrNameLst>
                                      </p:cBhvr>
                                      <p:to>
                                        <p:strVal val="visible"/>
                                      </p:to>
                                    </p:set>
                                    <p:anim calcmode="lin" valueType="num">
                                      <p:cBhvr additive="base">
                                        <p:cTn id="35" dur="500" fill="hold"/>
                                        <p:tgtEl>
                                          <p:spTgt spid="69639"/>
                                        </p:tgtEl>
                                        <p:attrNameLst>
                                          <p:attrName>ppt_x</p:attrName>
                                        </p:attrNameLst>
                                      </p:cBhvr>
                                      <p:tavLst>
                                        <p:tav tm="0">
                                          <p:val>
                                            <p:strVal val="#ppt_x"/>
                                          </p:val>
                                        </p:tav>
                                        <p:tav tm="100000">
                                          <p:val>
                                            <p:strVal val="#ppt_x"/>
                                          </p:val>
                                        </p:tav>
                                      </p:tavLst>
                                    </p:anim>
                                    <p:anim calcmode="lin" valueType="num">
                                      <p:cBhvr additive="base">
                                        <p:cTn id="36" dur="500" fill="hold"/>
                                        <p:tgtEl>
                                          <p:spTgt spid="69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animBg="1"/>
      <p:bldP spid="69640" grpId="0"/>
      <p:bldP spid="69641" grpId="0"/>
      <p:bldP spid="696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 Box 6"/>
          <p:cNvSpPr txBox="1">
            <a:spLocks noChangeArrowheads="1"/>
          </p:cNvSpPr>
          <p:nvPr/>
        </p:nvSpPr>
        <p:spPr bwMode="auto">
          <a:xfrm>
            <a:off x="241300" y="1576388"/>
            <a:ext cx="54641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a:solidFill>
                  <a:schemeClr val="tx1"/>
                </a:solidFill>
              </a:rPr>
              <a:t>Is your sample polycrystalline or amorphous?</a:t>
            </a:r>
          </a:p>
        </p:txBody>
      </p:sp>
      <p:sp>
        <p:nvSpPr>
          <p:cNvPr id="8203" name="Text Box 11"/>
          <p:cNvSpPr txBox="1">
            <a:spLocks noChangeArrowheads="1"/>
          </p:cNvSpPr>
          <p:nvPr/>
        </p:nvSpPr>
        <p:spPr bwMode="auto">
          <a:xfrm>
            <a:off x="241300" y="2624138"/>
            <a:ext cx="640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Is the expected </a:t>
            </a:r>
            <a:r>
              <a:rPr lang="en-US" altLang="en-US" sz="2000" b="1">
                <a:solidFill>
                  <a:schemeClr val="tx1"/>
                </a:solidFill>
                <a:latin typeface="Times New Roman" panose="02020603050405020304" pitchFamily="18" charset="0"/>
              </a:rPr>
              <a:t>Q</a:t>
            </a:r>
            <a:r>
              <a:rPr lang="en-US" altLang="en-US" sz="2000">
                <a:solidFill>
                  <a:schemeClr val="tx1"/>
                </a:solidFill>
              </a:rPr>
              <a:t>-dependence of the scattering weak?</a:t>
            </a:r>
            <a:endParaRPr lang="en-US" altLang="en-US" sz="2000">
              <a:solidFill>
                <a:schemeClr val="accent2"/>
              </a:solidFill>
            </a:endParaRPr>
          </a:p>
        </p:txBody>
      </p:sp>
      <p:sp>
        <p:nvSpPr>
          <p:cNvPr id="8204" name="Text Box 12"/>
          <p:cNvSpPr txBox="1">
            <a:spLocks noChangeArrowheads="1"/>
          </p:cNvSpPr>
          <p:nvPr/>
        </p:nvSpPr>
        <p:spPr bwMode="auto">
          <a:xfrm>
            <a:off x="279400" y="3924300"/>
            <a:ext cx="3340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b="1">
                <a:solidFill>
                  <a:srgbClr val="33D618"/>
                </a:solidFill>
              </a:rPr>
              <a:t>YES?</a:t>
            </a:r>
            <a:r>
              <a:rPr lang="en-US" altLang="en-US" sz="2000">
                <a:solidFill>
                  <a:schemeClr val="tx1"/>
                </a:solidFill>
              </a:rPr>
              <a:t> Consider instruments </a:t>
            </a:r>
          </a:p>
          <a:p>
            <a:pPr eaLnBrk="1" hangingPunct="1">
              <a:lnSpc>
                <a:spcPct val="110000"/>
              </a:lnSpc>
            </a:pPr>
            <a:r>
              <a:rPr lang="en-US" altLang="en-US" sz="2000">
                <a:solidFill>
                  <a:schemeClr val="tx1"/>
                </a:solidFill>
              </a:rPr>
              <a:t>with large analyzer areas.</a:t>
            </a:r>
            <a:endParaRPr lang="en-US" altLang="en-US" sz="2000">
              <a:solidFill>
                <a:srgbClr val="0000FF"/>
              </a:solidFill>
            </a:endParaRPr>
          </a:p>
        </p:txBody>
      </p:sp>
      <p:pic>
        <p:nvPicPr>
          <p:cNvPr id="820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5192713"/>
            <a:ext cx="2065337"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pic>
        <p:nvPicPr>
          <p:cNvPr id="8206" name="Picture 14" descr="AnalyzersCrouchingDanM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613" y="519271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4"/>
          <p:cNvSpPr txBox="1">
            <a:spLocks noChangeArrowheads="1"/>
          </p:cNvSpPr>
          <p:nvPr/>
        </p:nvSpPr>
        <p:spPr bwMode="auto">
          <a:xfrm>
            <a:off x="2514600" y="549275"/>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200">
                <a:solidFill>
                  <a:srgbClr val="CC0000"/>
                </a:solidFill>
              </a:rPr>
              <a:t>More Rules of Thumb</a:t>
            </a:r>
          </a:p>
        </p:txBody>
      </p:sp>
      <p:sp>
        <p:nvSpPr>
          <p:cNvPr id="15" name="Text Box 12"/>
          <p:cNvSpPr txBox="1">
            <a:spLocks noChangeArrowheads="1"/>
          </p:cNvSpPr>
          <p:nvPr/>
        </p:nvSpPr>
        <p:spPr bwMode="auto">
          <a:xfrm>
            <a:off x="5805488" y="3924300"/>
            <a:ext cx="31797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b="1">
                <a:solidFill>
                  <a:srgbClr val="CC0000"/>
                </a:solidFill>
              </a:rPr>
              <a:t>NO?</a:t>
            </a:r>
            <a:r>
              <a:rPr lang="en-US" altLang="en-US" sz="2000">
                <a:solidFill>
                  <a:schemeClr val="tx1"/>
                </a:solidFill>
              </a:rPr>
              <a:t> Consider using BT7, SPINS, or NSE.</a:t>
            </a:r>
            <a:endParaRPr lang="en-US" altLang="en-US" sz="2000">
              <a:solidFill>
                <a:srgbClr val="0000FF"/>
              </a:solidFill>
            </a:endParaRPr>
          </a:p>
        </p:txBody>
      </p:sp>
      <p:pic>
        <p:nvPicPr>
          <p:cNvPr id="16" name="Picture 15" descr="BT-7NA_1130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7388" y="5192713"/>
            <a:ext cx="1812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831850" y="481171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b="1">
                <a:solidFill>
                  <a:srgbClr val="33D618"/>
                </a:solidFill>
              </a:rPr>
              <a:t>MACS</a:t>
            </a:r>
          </a:p>
        </p:txBody>
      </p:sp>
      <p:sp>
        <p:nvSpPr>
          <p:cNvPr id="18" name="TextBox 17"/>
          <p:cNvSpPr txBox="1">
            <a:spLocks noChangeArrowheads="1"/>
          </p:cNvSpPr>
          <p:nvPr/>
        </p:nvSpPr>
        <p:spPr bwMode="auto">
          <a:xfrm>
            <a:off x="3195638" y="4811713"/>
            <a:ext cx="67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b="1">
                <a:solidFill>
                  <a:srgbClr val="33D618"/>
                </a:solidFill>
              </a:rPr>
              <a:t>DCS</a:t>
            </a:r>
          </a:p>
        </p:txBody>
      </p:sp>
      <p:sp>
        <p:nvSpPr>
          <p:cNvPr id="19" name="TextBox 18"/>
          <p:cNvSpPr txBox="1">
            <a:spLocks noChangeArrowheads="1"/>
          </p:cNvSpPr>
          <p:nvPr/>
        </p:nvSpPr>
        <p:spPr bwMode="auto">
          <a:xfrm>
            <a:off x="5395913" y="4811713"/>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b="1">
                <a:solidFill>
                  <a:srgbClr val="33D618"/>
                </a:solidFill>
              </a:rPr>
              <a:t>HFBS</a:t>
            </a:r>
          </a:p>
        </p:txBody>
      </p:sp>
      <p:sp>
        <p:nvSpPr>
          <p:cNvPr id="20" name="TextBox 19"/>
          <p:cNvSpPr txBox="1">
            <a:spLocks noChangeArrowheads="1"/>
          </p:cNvSpPr>
          <p:nvPr/>
        </p:nvSpPr>
        <p:spPr bwMode="auto">
          <a:xfrm>
            <a:off x="7634288" y="4811713"/>
            <a:ext cx="62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b="1">
                <a:solidFill>
                  <a:srgbClr val="FF0000"/>
                </a:solidFill>
              </a:rPr>
              <a:t>BT7</a:t>
            </a:r>
          </a:p>
        </p:txBody>
      </p:sp>
      <p:sp>
        <p:nvSpPr>
          <p:cNvPr id="21" name="TextBox 20"/>
          <p:cNvSpPr txBox="1">
            <a:spLocks noChangeArrowheads="1"/>
          </p:cNvSpPr>
          <p:nvPr/>
        </p:nvSpPr>
        <p:spPr bwMode="auto">
          <a:xfrm>
            <a:off x="460375" y="2055813"/>
            <a:ext cx="6778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rgbClr val="0000FF"/>
                </a:solidFill>
              </a:rPr>
              <a:t>Does ONLY the magnitude (not the direction) of </a:t>
            </a:r>
            <a:r>
              <a:rPr lang="en-US" altLang="en-US" sz="2000" b="1">
                <a:solidFill>
                  <a:srgbClr val="0000FF"/>
                </a:solidFill>
                <a:latin typeface="Times New Roman" panose="02020603050405020304" pitchFamily="18" charset="0"/>
              </a:rPr>
              <a:t>Q</a:t>
            </a:r>
            <a:r>
              <a:rPr lang="en-US" altLang="en-US" sz="2000">
                <a:solidFill>
                  <a:srgbClr val="0000FF"/>
                </a:solidFill>
              </a:rPr>
              <a:t> matter?</a:t>
            </a:r>
            <a:endParaRPr lang="en-US" altLang="en-US" sz="2000">
              <a:solidFill>
                <a:schemeClr val="tx1"/>
              </a:solidFill>
            </a:endParaRPr>
          </a:p>
        </p:txBody>
      </p:sp>
      <p:sp>
        <p:nvSpPr>
          <p:cNvPr id="22" name="TextBox 21"/>
          <p:cNvSpPr txBox="1">
            <a:spLocks noChangeArrowheads="1"/>
          </p:cNvSpPr>
          <p:nvPr/>
        </p:nvSpPr>
        <p:spPr bwMode="auto">
          <a:xfrm>
            <a:off x="460375" y="3074988"/>
            <a:ext cx="8223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rgbClr val="0000FF"/>
                </a:solidFill>
              </a:rPr>
              <a:t>This often means that you want to look at a large region of </a:t>
            </a:r>
            <a:r>
              <a:rPr lang="en-US" altLang="en-US" sz="2000" b="1">
                <a:solidFill>
                  <a:srgbClr val="0000FF"/>
                </a:solidFill>
                <a:latin typeface="Times New Roman" panose="02020603050405020304" pitchFamily="18" charset="0"/>
              </a:rPr>
              <a:t>Q</a:t>
            </a:r>
            <a:r>
              <a:rPr lang="en-US" altLang="en-US" sz="2000" b="1">
                <a:solidFill>
                  <a:srgbClr val="0000FF"/>
                </a:solidFill>
              </a:rPr>
              <a:t>-</a:t>
            </a:r>
            <a:r>
              <a:rPr lang="en-US" altLang="en-US" sz="2000" b="1">
                <a:solidFill>
                  <a:srgbClr val="0000FF"/>
                </a:solidFill>
                <a:latin typeface="MT Extra" panose="05050102010205020202" pitchFamily="18" charset="2"/>
              </a:rPr>
              <a:t>h</a:t>
            </a:r>
            <a:r>
              <a:rPr lang="en-US" altLang="en-US" sz="2000" b="1">
                <a:solidFill>
                  <a:srgbClr val="0000FF"/>
                </a:solidFill>
                <a:latin typeface="Symbol" panose="05050102010706020507" pitchFamily="18" charset="2"/>
              </a:rPr>
              <a:t>w</a:t>
            </a:r>
            <a:r>
              <a:rPr lang="en-US" altLang="en-US" sz="2000">
                <a:solidFill>
                  <a:srgbClr val="0000FF"/>
                </a:solidFill>
              </a:rPr>
              <a:t> space, </a:t>
            </a:r>
          </a:p>
          <a:p>
            <a:pPr eaLnBrk="1" hangingPunct="1"/>
            <a:r>
              <a:rPr lang="en-US" altLang="en-US" sz="2000">
                <a:solidFill>
                  <a:srgbClr val="0000FF"/>
                </a:solidFill>
              </a:rPr>
              <a:t>  or that you can sum the data over a large region of </a:t>
            </a:r>
            <a:r>
              <a:rPr lang="en-US" altLang="en-US" sz="2000" b="1">
                <a:solidFill>
                  <a:srgbClr val="0000FF"/>
                </a:solidFill>
                <a:latin typeface="Times New Roman" panose="02020603050405020304" pitchFamily="18" charset="0"/>
              </a:rPr>
              <a:t>Q</a:t>
            </a:r>
            <a:r>
              <a:rPr lang="en-US" altLang="en-US" sz="2000" b="1">
                <a:solidFill>
                  <a:srgbClr val="0000FF"/>
                </a:solidFill>
              </a:rPr>
              <a:t>-</a:t>
            </a:r>
            <a:r>
              <a:rPr lang="en-US" altLang="en-US" sz="2000" b="1">
                <a:solidFill>
                  <a:srgbClr val="0000FF"/>
                </a:solidFill>
                <a:latin typeface="MT Extra" panose="05050102010205020202" pitchFamily="18" charset="2"/>
              </a:rPr>
              <a:t>h</a:t>
            </a:r>
            <a:r>
              <a:rPr lang="en-US" altLang="en-US" sz="2000" b="1">
                <a:solidFill>
                  <a:srgbClr val="0000FF"/>
                </a:solidFill>
                <a:latin typeface="Symbol" panose="05050102010706020507" pitchFamily="18" charset="2"/>
              </a:rPr>
              <a:t>w</a:t>
            </a:r>
            <a:r>
              <a:rPr lang="en-US" altLang="en-US" sz="2000">
                <a:solidFill>
                  <a:srgbClr val="0000FF"/>
                </a:solidFill>
              </a:rPr>
              <a:t> space.</a:t>
            </a:r>
          </a:p>
        </p:txBody>
      </p:sp>
      <p:pic>
        <p:nvPicPr>
          <p:cNvPr id="23" name="Picture 10" descr="\\charlotte.ncnr.nist.gov\Public\Photo\2013_NCNRExpansion\20130418_1008_MAC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 y="519271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500"/>
                                        <p:tgtEl>
                                          <p:spTgt spid="8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03"/>
                                        </p:tgtEl>
                                        <p:attrNameLst>
                                          <p:attrName>style.visibility</p:attrName>
                                        </p:attrNameLst>
                                      </p:cBhvr>
                                      <p:to>
                                        <p:strVal val="visible"/>
                                      </p:to>
                                    </p:set>
                                    <p:animEffect transition="in" filter="fade">
                                      <p:cBhvr>
                                        <p:cTn id="17" dur="500"/>
                                        <p:tgtEl>
                                          <p:spTgt spid="82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204"/>
                                        </p:tgtEl>
                                        <p:attrNameLst>
                                          <p:attrName>style.visibility</p:attrName>
                                        </p:attrNameLst>
                                      </p:cBhvr>
                                      <p:to>
                                        <p:strVal val="visible"/>
                                      </p:to>
                                    </p:set>
                                    <p:anim calcmode="lin" valueType="num">
                                      <p:cBhvr>
                                        <p:cTn id="27" dur="500" fill="hold"/>
                                        <p:tgtEl>
                                          <p:spTgt spid="8204"/>
                                        </p:tgtEl>
                                        <p:attrNameLst>
                                          <p:attrName>ppt_w</p:attrName>
                                        </p:attrNameLst>
                                      </p:cBhvr>
                                      <p:tavLst>
                                        <p:tav tm="0">
                                          <p:val>
                                            <p:fltVal val="0"/>
                                          </p:val>
                                        </p:tav>
                                        <p:tav tm="100000">
                                          <p:val>
                                            <p:strVal val="#ppt_w"/>
                                          </p:val>
                                        </p:tav>
                                      </p:tavLst>
                                    </p:anim>
                                    <p:anim calcmode="lin" valueType="num">
                                      <p:cBhvr>
                                        <p:cTn id="28" dur="500" fill="hold"/>
                                        <p:tgtEl>
                                          <p:spTgt spid="8204"/>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strVal val="#ppt_h"/>
                                          </p:val>
                                        </p:tav>
                                        <p:tav tm="100000">
                                          <p:val>
                                            <p:strVal val="#ppt_h"/>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strVal val="#ppt_h"/>
                                          </p:val>
                                        </p:tav>
                                        <p:tav tm="100000">
                                          <p:val>
                                            <p:strVal val="#ppt_h"/>
                                          </p:val>
                                        </p:tav>
                                      </p:tavLst>
                                    </p:anim>
                                  </p:childTnLst>
                                </p:cTn>
                              </p:par>
                              <p:par>
                                <p:cTn id="45" presetID="2" presetClass="entr" presetSubtype="4" fill="hold" nodeType="withEffect">
                                  <p:stCondLst>
                                    <p:cond delay="0"/>
                                  </p:stCondLst>
                                  <p:childTnLst>
                                    <p:set>
                                      <p:cBhvr>
                                        <p:cTn id="46" dur="1" fill="hold">
                                          <p:stCondLst>
                                            <p:cond delay="0"/>
                                          </p:stCondLst>
                                        </p:cTn>
                                        <p:tgtEl>
                                          <p:spTgt spid="8205"/>
                                        </p:tgtEl>
                                        <p:attrNameLst>
                                          <p:attrName>style.visibility</p:attrName>
                                        </p:attrNameLst>
                                      </p:cBhvr>
                                      <p:to>
                                        <p:strVal val="visible"/>
                                      </p:to>
                                    </p:set>
                                    <p:anim calcmode="lin" valueType="num">
                                      <p:cBhvr additive="base">
                                        <p:cTn id="47" dur="500" fill="hold"/>
                                        <p:tgtEl>
                                          <p:spTgt spid="8205"/>
                                        </p:tgtEl>
                                        <p:attrNameLst>
                                          <p:attrName>ppt_x</p:attrName>
                                        </p:attrNameLst>
                                      </p:cBhvr>
                                      <p:tavLst>
                                        <p:tav tm="0">
                                          <p:val>
                                            <p:strVal val="#ppt_x"/>
                                          </p:val>
                                        </p:tav>
                                        <p:tav tm="100000">
                                          <p:val>
                                            <p:strVal val="#ppt_x"/>
                                          </p:val>
                                        </p:tav>
                                      </p:tavLst>
                                    </p:anim>
                                    <p:anim calcmode="lin" valueType="num">
                                      <p:cBhvr additive="base">
                                        <p:cTn id="48" dur="500" fill="hold"/>
                                        <p:tgtEl>
                                          <p:spTgt spid="8205"/>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strVal val="#ppt_h"/>
                                          </p:val>
                                        </p:tav>
                                        <p:tav tm="100000">
                                          <p:val>
                                            <p:strVal val="#ppt_h"/>
                                          </p:val>
                                        </p:tav>
                                      </p:tavLst>
                                    </p:anim>
                                  </p:childTnLst>
                                </p:cTn>
                              </p:par>
                              <p:par>
                                <p:cTn id="55" presetID="2" presetClass="entr" presetSubtype="4" fill="hold" nodeType="withEffect">
                                  <p:stCondLst>
                                    <p:cond delay="0"/>
                                  </p:stCondLst>
                                  <p:childTnLst>
                                    <p:set>
                                      <p:cBhvr>
                                        <p:cTn id="56" dur="1" fill="hold">
                                          <p:stCondLst>
                                            <p:cond delay="0"/>
                                          </p:stCondLst>
                                        </p:cTn>
                                        <p:tgtEl>
                                          <p:spTgt spid="8206"/>
                                        </p:tgtEl>
                                        <p:attrNameLst>
                                          <p:attrName>style.visibility</p:attrName>
                                        </p:attrNameLst>
                                      </p:cBhvr>
                                      <p:to>
                                        <p:strVal val="visible"/>
                                      </p:to>
                                    </p:set>
                                    <p:anim calcmode="lin" valueType="num">
                                      <p:cBhvr additive="base">
                                        <p:cTn id="57" dur="500" fill="hold"/>
                                        <p:tgtEl>
                                          <p:spTgt spid="8206"/>
                                        </p:tgtEl>
                                        <p:attrNameLst>
                                          <p:attrName>ppt_x</p:attrName>
                                        </p:attrNameLst>
                                      </p:cBhvr>
                                      <p:tavLst>
                                        <p:tav tm="0">
                                          <p:val>
                                            <p:strVal val="#ppt_x"/>
                                          </p:val>
                                        </p:tav>
                                        <p:tav tm="100000">
                                          <p:val>
                                            <p:strVal val="#ppt_x"/>
                                          </p:val>
                                        </p:tav>
                                      </p:tavLst>
                                    </p:anim>
                                    <p:anim calcmode="lin" valueType="num">
                                      <p:cBhvr additive="base">
                                        <p:cTn id="58" dur="500" fill="hold"/>
                                        <p:tgtEl>
                                          <p:spTgt spid="8206"/>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strVal val="#ppt_h"/>
                                          </p:val>
                                        </p:tav>
                                        <p:tav tm="100000">
                                          <p:val>
                                            <p:strVal val="#ppt_h"/>
                                          </p:val>
                                        </p:tav>
                                      </p:tavLst>
                                    </p:anim>
                                  </p:childTnLst>
                                </p:cTn>
                              </p:par>
                              <p:par>
                                <p:cTn id="71" presetID="2" presetClass="entr" presetSubtype="4"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3" grpId="0"/>
      <p:bldP spid="8204" grpId="0"/>
      <p:bldP spid="15" grpId="0"/>
      <p:bldP spid="17" grpId="0"/>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 Box 7"/>
          <p:cNvSpPr txBox="1">
            <a:spLocks noChangeArrowheads="1"/>
          </p:cNvSpPr>
          <p:nvPr/>
        </p:nvSpPr>
        <p:spPr bwMode="auto">
          <a:xfrm>
            <a:off x="728663" y="1987550"/>
            <a:ext cx="7686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800">
                <a:solidFill>
                  <a:srgbClr val="CC0000"/>
                </a:solidFill>
              </a:rPr>
              <a:t>Know as much about your sample</a:t>
            </a:r>
            <a:r>
              <a:rPr lang="en-US" altLang="en-US" sz="2400">
                <a:solidFill>
                  <a:schemeClr val="tx1"/>
                </a:solidFill>
              </a:rPr>
              <a:t> </a:t>
            </a:r>
            <a:r>
              <a:rPr lang="en-US" altLang="en-US" sz="2800">
                <a:solidFill>
                  <a:srgbClr val="CC0000"/>
                </a:solidFill>
              </a:rPr>
              <a:t>as possible!!</a:t>
            </a:r>
          </a:p>
          <a:p>
            <a:pPr algn="ctr" eaLnBrk="1" hangingPunct="1"/>
            <a:r>
              <a:rPr lang="en-US" altLang="en-US" sz="2800">
                <a:solidFill>
                  <a:srgbClr val="CC0000"/>
                </a:solidFill>
              </a:rPr>
              <a:t>(Beamtime costs ~ $5000/day!!)</a:t>
            </a:r>
          </a:p>
        </p:txBody>
      </p:sp>
      <p:sp>
        <p:nvSpPr>
          <p:cNvPr id="47107" name="Text Box 10"/>
          <p:cNvSpPr txBox="1">
            <a:spLocks noChangeArrowheads="1"/>
          </p:cNvSpPr>
          <p:nvPr/>
        </p:nvSpPr>
        <p:spPr bwMode="auto">
          <a:xfrm>
            <a:off x="2168525" y="549275"/>
            <a:ext cx="4806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General Sample “Design”</a:t>
            </a:r>
          </a:p>
        </p:txBody>
      </p:sp>
      <p:sp>
        <p:nvSpPr>
          <p:cNvPr id="28683" name="Text Box 11"/>
          <p:cNvSpPr txBox="1">
            <a:spLocks noChangeArrowheads="1"/>
          </p:cNvSpPr>
          <p:nvPr/>
        </p:nvSpPr>
        <p:spPr bwMode="auto">
          <a:xfrm>
            <a:off x="168275" y="575945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Magnetization vs T</a:t>
            </a:r>
          </a:p>
        </p:txBody>
      </p:sp>
      <p:sp>
        <p:nvSpPr>
          <p:cNvPr id="28684" name="Text Box 12"/>
          <p:cNvSpPr txBox="1">
            <a:spLocks noChangeArrowheads="1"/>
          </p:cNvSpPr>
          <p:nvPr/>
        </p:nvSpPr>
        <p:spPr bwMode="auto">
          <a:xfrm>
            <a:off x="2079625" y="6365875"/>
            <a:ext cx="198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Specific heat vs T</a:t>
            </a:r>
          </a:p>
        </p:txBody>
      </p:sp>
      <p:sp>
        <p:nvSpPr>
          <p:cNvPr id="28685" name="Text Box 13"/>
          <p:cNvSpPr txBox="1">
            <a:spLocks noChangeArrowheads="1"/>
          </p:cNvSpPr>
          <p:nvPr/>
        </p:nvSpPr>
        <p:spPr bwMode="auto">
          <a:xfrm>
            <a:off x="3808413" y="5759450"/>
            <a:ext cx="229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Muon spin relaxation</a:t>
            </a:r>
          </a:p>
        </p:txBody>
      </p:sp>
      <p:sp>
        <p:nvSpPr>
          <p:cNvPr id="28686" name="Text Box 14"/>
          <p:cNvSpPr txBox="1">
            <a:spLocks noChangeArrowheads="1"/>
          </p:cNvSpPr>
          <p:nvPr/>
        </p:nvSpPr>
        <p:spPr bwMode="auto">
          <a:xfrm>
            <a:off x="5730875" y="6365875"/>
            <a:ext cx="233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Raman spectroscopy</a:t>
            </a:r>
          </a:p>
        </p:txBody>
      </p:sp>
      <p:sp>
        <p:nvSpPr>
          <p:cNvPr id="28687" name="Text Box 15"/>
          <p:cNvSpPr txBox="1">
            <a:spLocks noChangeArrowheads="1"/>
          </p:cNvSpPr>
          <p:nvPr/>
        </p:nvSpPr>
        <p:spPr bwMode="auto">
          <a:xfrm>
            <a:off x="7639050" y="5759450"/>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X-ray data</a:t>
            </a:r>
          </a:p>
        </p:txBody>
      </p:sp>
      <p:sp>
        <p:nvSpPr>
          <p:cNvPr id="28688" name="Text Box 16"/>
          <p:cNvSpPr txBox="1">
            <a:spLocks noChangeArrowheads="1"/>
          </p:cNvSpPr>
          <p:nvPr/>
        </p:nvSpPr>
        <p:spPr bwMode="auto">
          <a:xfrm>
            <a:off x="1368425" y="3441700"/>
            <a:ext cx="64071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a:solidFill>
                  <a:schemeClr val="tx1"/>
                </a:solidFill>
              </a:rPr>
              <a:t>Other considerations:</a:t>
            </a:r>
          </a:p>
          <a:p>
            <a:pPr eaLnBrk="1" hangingPunct="1">
              <a:lnSpc>
                <a:spcPct val="110000"/>
              </a:lnSpc>
            </a:pPr>
            <a:r>
              <a:rPr lang="en-US" altLang="en-US" sz="2000">
                <a:solidFill>
                  <a:schemeClr val="tx1"/>
                </a:solidFill>
              </a:rPr>
              <a:t>What’s the structure (in a general sense)?</a:t>
            </a:r>
          </a:p>
          <a:p>
            <a:pPr eaLnBrk="1" hangingPunct="1">
              <a:lnSpc>
                <a:spcPct val="110000"/>
              </a:lnSpc>
            </a:pPr>
            <a:r>
              <a:rPr lang="en-US" altLang="en-US" sz="2000">
                <a:solidFill>
                  <a:schemeClr val="tx1"/>
                </a:solidFill>
              </a:rPr>
              <a:t>Are there any phase transitions (or a glass transition)? </a:t>
            </a:r>
          </a:p>
          <a:p>
            <a:pPr eaLnBrk="1" hangingPunct="1">
              <a:lnSpc>
                <a:spcPct val="110000"/>
              </a:lnSpc>
            </a:pPr>
            <a:r>
              <a:rPr lang="en-US" altLang="en-US" sz="2000">
                <a:solidFill>
                  <a:schemeClr val="tx1"/>
                </a:solidFill>
              </a:rPr>
              <a:t>What isotopes are present?</a:t>
            </a:r>
          </a:p>
          <a:p>
            <a:pPr eaLnBrk="1" hangingPunct="1">
              <a:lnSpc>
                <a:spcPct val="110000"/>
              </a:lnSpc>
            </a:pPr>
            <a:r>
              <a:rPr lang="en-US" altLang="en-US" sz="2000">
                <a:solidFill>
                  <a:schemeClr val="tx1"/>
                </a:solidFill>
              </a:rPr>
              <a:t>Supplementary data from other measurements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dissolve">
                                      <p:cBhvr>
                                        <p:cTn id="7" dur="500"/>
                                        <p:tgtEl>
                                          <p:spTgt spid="28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88"/>
                                        </p:tgtEl>
                                        <p:attrNameLst>
                                          <p:attrName>style.visibility</p:attrName>
                                        </p:attrNameLst>
                                      </p:cBhvr>
                                      <p:to>
                                        <p:strVal val="visible"/>
                                      </p:to>
                                    </p:set>
                                    <p:animEffect transition="in" filter="fade">
                                      <p:cBhvr>
                                        <p:cTn id="12" dur="500"/>
                                        <p:tgtEl>
                                          <p:spTgt spid="286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83"/>
                                        </p:tgtEl>
                                        <p:attrNameLst>
                                          <p:attrName>style.visibility</p:attrName>
                                        </p:attrNameLst>
                                      </p:cBhvr>
                                      <p:to>
                                        <p:strVal val="visible"/>
                                      </p:to>
                                    </p:set>
                                    <p:anim calcmode="lin" valueType="num">
                                      <p:cBhvr additive="base">
                                        <p:cTn id="17" dur="500" fill="hold"/>
                                        <p:tgtEl>
                                          <p:spTgt spid="28683"/>
                                        </p:tgtEl>
                                        <p:attrNameLst>
                                          <p:attrName>ppt_x</p:attrName>
                                        </p:attrNameLst>
                                      </p:cBhvr>
                                      <p:tavLst>
                                        <p:tav tm="0">
                                          <p:val>
                                            <p:strVal val="#ppt_x"/>
                                          </p:val>
                                        </p:tav>
                                        <p:tav tm="100000">
                                          <p:val>
                                            <p:strVal val="#ppt_x"/>
                                          </p:val>
                                        </p:tav>
                                      </p:tavLst>
                                    </p:anim>
                                    <p:anim calcmode="lin" valueType="num">
                                      <p:cBhvr additive="base">
                                        <p:cTn id="18" dur="500" fill="hold"/>
                                        <p:tgtEl>
                                          <p:spTgt spid="2868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684"/>
                                        </p:tgtEl>
                                        <p:attrNameLst>
                                          <p:attrName>style.visibility</p:attrName>
                                        </p:attrNameLst>
                                      </p:cBhvr>
                                      <p:to>
                                        <p:strVal val="visible"/>
                                      </p:to>
                                    </p:set>
                                    <p:anim calcmode="lin" valueType="num">
                                      <p:cBhvr additive="base">
                                        <p:cTn id="23" dur="500" fill="hold"/>
                                        <p:tgtEl>
                                          <p:spTgt spid="28684"/>
                                        </p:tgtEl>
                                        <p:attrNameLst>
                                          <p:attrName>ppt_x</p:attrName>
                                        </p:attrNameLst>
                                      </p:cBhvr>
                                      <p:tavLst>
                                        <p:tav tm="0">
                                          <p:val>
                                            <p:strVal val="#ppt_x"/>
                                          </p:val>
                                        </p:tav>
                                        <p:tav tm="100000">
                                          <p:val>
                                            <p:strVal val="#ppt_x"/>
                                          </p:val>
                                        </p:tav>
                                      </p:tavLst>
                                    </p:anim>
                                    <p:anim calcmode="lin" valueType="num">
                                      <p:cBhvr additive="base">
                                        <p:cTn id="24" dur="500" fill="hold"/>
                                        <p:tgtEl>
                                          <p:spTgt spid="2868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685"/>
                                        </p:tgtEl>
                                        <p:attrNameLst>
                                          <p:attrName>style.visibility</p:attrName>
                                        </p:attrNameLst>
                                      </p:cBhvr>
                                      <p:to>
                                        <p:strVal val="visible"/>
                                      </p:to>
                                    </p:set>
                                    <p:anim calcmode="lin" valueType="num">
                                      <p:cBhvr additive="base">
                                        <p:cTn id="29" dur="500" fill="hold"/>
                                        <p:tgtEl>
                                          <p:spTgt spid="28685"/>
                                        </p:tgtEl>
                                        <p:attrNameLst>
                                          <p:attrName>ppt_x</p:attrName>
                                        </p:attrNameLst>
                                      </p:cBhvr>
                                      <p:tavLst>
                                        <p:tav tm="0">
                                          <p:val>
                                            <p:strVal val="#ppt_x"/>
                                          </p:val>
                                        </p:tav>
                                        <p:tav tm="100000">
                                          <p:val>
                                            <p:strVal val="#ppt_x"/>
                                          </p:val>
                                        </p:tav>
                                      </p:tavLst>
                                    </p:anim>
                                    <p:anim calcmode="lin" valueType="num">
                                      <p:cBhvr additive="base">
                                        <p:cTn id="30" dur="500" fill="hold"/>
                                        <p:tgtEl>
                                          <p:spTgt spid="2868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686"/>
                                        </p:tgtEl>
                                        <p:attrNameLst>
                                          <p:attrName>style.visibility</p:attrName>
                                        </p:attrNameLst>
                                      </p:cBhvr>
                                      <p:to>
                                        <p:strVal val="visible"/>
                                      </p:to>
                                    </p:set>
                                    <p:anim calcmode="lin" valueType="num">
                                      <p:cBhvr additive="base">
                                        <p:cTn id="35" dur="500" fill="hold"/>
                                        <p:tgtEl>
                                          <p:spTgt spid="28686"/>
                                        </p:tgtEl>
                                        <p:attrNameLst>
                                          <p:attrName>ppt_x</p:attrName>
                                        </p:attrNameLst>
                                      </p:cBhvr>
                                      <p:tavLst>
                                        <p:tav tm="0">
                                          <p:val>
                                            <p:strVal val="#ppt_x"/>
                                          </p:val>
                                        </p:tav>
                                        <p:tav tm="100000">
                                          <p:val>
                                            <p:strVal val="#ppt_x"/>
                                          </p:val>
                                        </p:tav>
                                      </p:tavLst>
                                    </p:anim>
                                    <p:anim calcmode="lin" valueType="num">
                                      <p:cBhvr additive="base">
                                        <p:cTn id="36" dur="500" fill="hold"/>
                                        <p:tgtEl>
                                          <p:spTgt spid="2868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8687"/>
                                        </p:tgtEl>
                                        <p:attrNameLst>
                                          <p:attrName>style.visibility</p:attrName>
                                        </p:attrNameLst>
                                      </p:cBhvr>
                                      <p:to>
                                        <p:strVal val="visible"/>
                                      </p:to>
                                    </p:set>
                                    <p:anim calcmode="lin" valueType="num">
                                      <p:cBhvr additive="base">
                                        <p:cTn id="41" dur="500" fill="hold"/>
                                        <p:tgtEl>
                                          <p:spTgt spid="28687"/>
                                        </p:tgtEl>
                                        <p:attrNameLst>
                                          <p:attrName>ppt_x</p:attrName>
                                        </p:attrNameLst>
                                      </p:cBhvr>
                                      <p:tavLst>
                                        <p:tav tm="0">
                                          <p:val>
                                            <p:strVal val="#ppt_x"/>
                                          </p:val>
                                        </p:tav>
                                        <p:tav tm="100000">
                                          <p:val>
                                            <p:strVal val="#ppt_x"/>
                                          </p:val>
                                        </p:tav>
                                      </p:tavLst>
                                    </p:anim>
                                    <p:anim calcmode="lin" valueType="num">
                                      <p:cBhvr additive="base">
                                        <p:cTn id="42" dur="500" fill="hold"/>
                                        <p:tgtEl>
                                          <p:spTgt spid="28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P spid="28683" grpId="0"/>
      <p:bldP spid="28684" grpId="0"/>
      <p:bldP spid="28685" grpId="0"/>
      <p:bldP spid="28686" grpId="0"/>
      <p:bldP spid="28687" grpId="0"/>
      <p:bldP spid="2868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1" name="Text Box 11"/>
          <p:cNvSpPr txBox="1">
            <a:spLocks noChangeArrowheads="1"/>
          </p:cNvSpPr>
          <p:nvPr/>
        </p:nvSpPr>
        <p:spPr bwMode="auto">
          <a:xfrm>
            <a:off x="1714500" y="2363788"/>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Try to avoid isotopes that are strongly absorbing.</a:t>
            </a:r>
          </a:p>
        </p:txBody>
      </p:sp>
      <p:sp>
        <p:nvSpPr>
          <p:cNvPr id="25612" name="Text Box 12"/>
          <p:cNvSpPr txBox="1">
            <a:spLocks noChangeArrowheads="1"/>
          </p:cNvSpPr>
          <p:nvPr/>
        </p:nvSpPr>
        <p:spPr bwMode="auto">
          <a:xfrm>
            <a:off x="3222623" y="3026855"/>
            <a:ext cx="269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baseline="30000" dirty="0">
                <a:solidFill>
                  <a:srgbClr val="CC0000"/>
                </a:solidFill>
              </a:rPr>
              <a:t>6</a:t>
            </a:r>
            <a:r>
              <a:rPr lang="en-US" altLang="en-US" sz="2000" dirty="0">
                <a:solidFill>
                  <a:srgbClr val="CC0000"/>
                </a:solidFill>
              </a:rPr>
              <a:t>Li   </a:t>
            </a:r>
            <a:r>
              <a:rPr lang="en-US" altLang="en-US" sz="2000" baseline="30000" dirty="0">
                <a:solidFill>
                  <a:srgbClr val="CC0000"/>
                </a:solidFill>
              </a:rPr>
              <a:t>10</a:t>
            </a:r>
            <a:r>
              <a:rPr lang="en-US" altLang="en-US" sz="2000" dirty="0">
                <a:solidFill>
                  <a:srgbClr val="CC0000"/>
                </a:solidFill>
              </a:rPr>
              <a:t>B   </a:t>
            </a:r>
            <a:r>
              <a:rPr lang="en-US" altLang="en-US" sz="2000" baseline="30000" dirty="0">
                <a:solidFill>
                  <a:srgbClr val="CC0000"/>
                </a:solidFill>
              </a:rPr>
              <a:t>113</a:t>
            </a:r>
            <a:r>
              <a:rPr lang="en-US" altLang="en-US" sz="2000" dirty="0">
                <a:solidFill>
                  <a:srgbClr val="CC0000"/>
                </a:solidFill>
              </a:rPr>
              <a:t>Cd   </a:t>
            </a:r>
            <a:r>
              <a:rPr lang="en-US" altLang="en-US" sz="2000" baseline="30000" dirty="0">
                <a:solidFill>
                  <a:srgbClr val="CC0000"/>
                </a:solidFill>
              </a:rPr>
              <a:t>157</a:t>
            </a:r>
            <a:r>
              <a:rPr lang="en-US" altLang="en-US" sz="2000" dirty="0">
                <a:solidFill>
                  <a:srgbClr val="CC0000"/>
                </a:solidFill>
              </a:rPr>
              <a:t>Gd</a:t>
            </a:r>
          </a:p>
        </p:txBody>
      </p:sp>
      <p:sp>
        <p:nvSpPr>
          <p:cNvPr id="25614" name="Rectangle 14"/>
          <p:cNvSpPr>
            <a:spLocks noChangeArrowheads="1"/>
          </p:cNvSpPr>
          <p:nvPr/>
        </p:nvSpPr>
        <p:spPr bwMode="auto">
          <a:xfrm>
            <a:off x="1973259" y="5894991"/>
            <a:ext cx="5197475" cy="400050"/>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http://www.ncnr.nist.gov/resources/n-lengths</a:t>
            </a:r>
          </a:p>
        </p:txBody>
      </p:sp>
      <p:sp>
        <p:nvSpPr>
          <p:cNvPr id="25615" name="Text Box 15"/>
          <p:cNvSpPr txBox="1">
            <a:spLocks noChangeArrowheads="1"/>
          </p:cNvSpPr>
          <p:nvPr/>
        </p:nvSpPr>
        <p:spPr bwMode="auto">
          <a:xfrm>
            <a:off x="2906708" y="5028759"/>
            <a:ext cx="333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dirty="0">
                <a:solidFill>
                  <a:schemeClr val="tx1"/>
                </a:solidFill>
              </a:rPr>
              <a:t>For a complete listing go to </a:t>
            </a:r>
          </a:p>
        </p:txBody>
      </p:sp>
      <p:sp>
        <p:nvSpPr>
          <p:cNvPr id="49158" name="Text Box 10"/>
          <p:cNvSpPr txBox="1">
            <a:spLocks noChangeArrowheads="1"/>
          </p:cNvSpPr>
          <p:nvPr/>
        </p:nvSpPr>
        <p:spPr bwMode="auto">
          <a:xfrm>
            <a:off x="2168525" y="549275"/>
            <a:ext cx="4806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General Sample “Design”</a:t>
            </a:r>
          </a:p>
        </p:txBody>
      </p:sp>
      <p:sp>
        <p:nvSpPr>
          <p:cNvPr id="2" name="Rectangle 16">
            <a:extLst>
              <a:ext uri="{FF2B5EF4-FFF2-40B4-BE49-F238E27FC236}">
                <a16:creationId xmlns:a16="http://schemas.microsoft.com/office/drawing/2014/main" id="{9EFFEE6B-60A2-6124-3ADC-FBCECA043334}"/>
              </a:ext>
            </a:extLst>
          </p:cNvPr>
          <p:cNvSpPr>
            <a:spLocks noChangeArrowheads="1"/>
          </p:cNvSpPr>
          <p:nvPr/>
        </p:nvSpPr>
        <p:spPr bwMode="auto">
          <a:xfrm>
            <a:off x="697160" y="3719487"/>
            <a:ext cx="8005718" cy="1016689"/>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lnSpc>
                <a:spcPct val="110000"/>
              </a:lnSpc>
            </a:pPr>
            <a:r>
              <a:rPr lang="en-US" altLang="en-US" dirty="0">
                <a:solidFill>
                  <a:schemeClr val="tx1"/>
                </a:solidFill>
              </a:rPr>
              <a:t>Almost all </a:t>
            </a:r>
            <a:r>
              <a:rPr lang="en-US" altLang="en-US" sz="2000" dirty="0">
                <a:solidFill>
                  <a:schemeClr val="tx1"/>
                </a:solidFill>
              </a:rPr>
              <a:t>experiments</a:t>
            </a:r>
            <a:r>
              <a:rPr lang="en-US" altLang="en-US" dirty="0">
                <a:solidFill>
                  <a:schemeClr val="tx1"/>
                </a:solidFill>
              </a:rPr>
              <a:t> of collective excitations involve coherent scattering  </a:t>
            </a:r>
          </a:p>
          <a:p>
            <a:pPr marL="285750" indent="-285750" algn="ctr" eaLnBrk="1" hangingPunct="1">
              <a:lnSpc>
                <a:spcPct val="110000"/>
              </a:lnSpc>
              <a:buFont typeface="Wingdings" panose="05000000000000000000" pitchFamily="2" charset="2"/>
              <a:buChar char="à"/>
            </a:pPr>
            <a:r>
              <a:rPr lang="en-US" altLang="en-US" dirty="0">
                <a:solidFill>
                  <a:schemeClr val="tx1"/>
                </a:solidFill>
              </a:rPr>
              <a:t>Avoid isotopes with strong incoherent scattering</a:t>
            </a:r>
          </a:p>
          <a:p>
            <a:pPr marL="285750" indent="-285750" algn="ctr" eaLnBrk="1" hangingPunct="1">
              <a:lnSpc>
                <a:spcPct val="110000"/>
              </a:lnSpc>
              <a:buFont typeface="Wingdings" panose="05000000000000000000" pitchFamily="2" charset="2"/>
              <a:buChar char="à"/>
            </a:pPr>
            <a:r>
              <a:rPr lang="en-US" altLang="en-US" dirty="0">
                <a:solidFill>
                  <a:schemeClr val="tx1"/>
                </a:solidFill>
              </a:rPr>
              <a:t>If sample contains H it should be deuterated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animEffect transition="in" filter="fade">
                                      <p:cBhvr>
                                        <p:cTn id="7" dur="500"/>
                                        <p:tgtEl>
                                          <p:spTgt spid="25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12"/>
                                        </p:tgtEl>
                                        <p:attrNameLst>
                                          <p:attrName>style.visibility</p:attrName>
                                        </p:attrNameLst>
                                      </p:cBhvr>
                                      <p:to>
                                        <p:strVal val="visible"/>
                                      </p:to>
                                    </p:set>
                                    <p:animEffect transition="in" filter="dissolve">
                                      <p:cBhvr>
                                        <p:cTn id="12" dur="500"/>
                                        <p:tgtEl>
                                          <p:spTgt spid="256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5615"/>
                                        </p:tgtEl>
                                        <p:attrNameLst>
                                          <p:attrName>style.visibility</p:attrName>
                                        </p:attrNameLst>
                                      </p:cBhvr>
                                      <p:to>
                                        <p:strVal val="visible"/>
                                      </p:to>
                                    </p:set>
                                    <p:animEffect transition="in" filter="dissolve">
                                      <p:cBhvr>
                                        <p:cTn id="23" dur="500"/>
                                        <p:tgtEl>
                                          <p:spTgt spid="256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614"/>
                                        </p:tgtEl>
                                        <p:attrNameLst>
                                          <p:attrName>style.visibility</p:attrName>
                                        </p:attrNameLst>
                                      </p:cBhvr>
                                      <p:to>
                                        <p:strVal val="visible"/>
                                      </p:to>
                                    </p:set>
                                    <p:anim calcmode="lin" valueType="num">
                                      <p:cBhvr additive="base">
                                        <p:cTn id="28" dur="500" fill="hold"/>
                                        <p:tgtEl>
                                          <p:spTgt spid="25614"/>
                                        </p:tgtEl>
                                        <p:attrNameLst>
                                          <p:attrName>ppt_x</p:attrName>
                                        </p:attrNameLst>
                                      </p:cBhvr>
                                      <p:tavLst>
                                        <p:tav tm="0">
                                          <p:val>
                                            <p:strVal val="#ppt_x"/>
                                          </p:val>
                                        </p:tav>
                                        <p:tav tm="100000">
                                          <p:val>
                                            <p:strVal val="#ppt_x"/>
                                          </p:val>
                                        </p:tav>
                                      </p:tavLst>
                                    </p:anim>
                                    <p:anim calcmode="lin" valueType="num">
                                      <p:cBhvr additive="base">
                                        <p:cTn id="29" dur="500" fill="hold"/>
                                        <p:tgtEl>
                                          <p:spTgt spid="25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p:bldP spid="25612" grpId="0"/>
      <p:bldP spid="25614" grpId="0" animBg="1"/>
      <p:bldP spid="25615"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2" name="Text Box 6"/>
          <p:cNvSpPr txBox="1">
            <a:spLocks noChangeArrowheads="1"/>
          </p:cNvSpPr>
          <p:nvPr/>
        </p:nvSpPr>
        <p:spPr bwMode="auto">
          <a:xfrm>
            <a:off x="514350" y="1741488"/>
            <a:ext cx="4887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Single crystals yield the most information.</a:t>
            </a:r>
          </a:p>
        </p:txBody>
      </p:sp>
      <p:sp>
        <p:nvSpPr>
          <p:cNvPr id="24583" name="Rectangle 7"/>
          <p:cNvSpPr>
            <a:spLocks noChangeArrowheads="1"/>
          </p:cNvSpPr>
          <p:nvPr/>
        </p:nvSpPr>
        <p:spPr bwMode="auto">
          <a:xfrm>
            <a:off x="514350" y="2354263"/>
            <a:ext cx="6770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a:solidFill>
                  <a:schemeClr val="tx1"/>
                </a:solidFill>
              </a:rPr>
              <a:t>Increase the intensity by increasing the amount of sample.</a:t>
            </a:r>
            <a:endParaRPr lang="en-US" altLang="en-US" sz="2000">
              <a:solidFill>
                <a:schemeClr val="accent2"/>
              </a:solidFill>
            </a:endParaRPr>
          </a:p>
        </p:txBody>
      </p:sp>
      <p:grpSp>
        <p:nvGrpSpPr>
          <p:cNvPr id="2" name="Group 8"/>
          <p:cNvGrpSpPr>
            <a:grpSpLocks/>
          </p:cNvGrpSpPr>
          <p:nvPr/>
        </p:nvGrpSpPr>
        <p:grpSpPr bwMode="auto">
          <a:xfrm>
            <a:off x="3714750" y="3921125"/>
            <a:ext cx="3543300" cy="1358900"/>
            <a:chOff x="2640" y="3112"/>
            <a:chExt cx="2232" cy="856"/>
          </a:xfrm>
        </p:grpSpPr>
        <p:grpSp>
          <p:nvGrpSpPr>
            <p:cNvPr id="51208" name="Group 9"/>
            <p:cNvGrpSpPr>
              <a:grpSpLocks/>
            </p:cNvGrpSpPr>
            <p:nvPr/>
          </p:nvGrpSpPr>
          <p:grpSpPr bwMode="auto">
            <a:xfrm>
              <a:off x="3672" y="3392"/>
              <a:ext cx="576" cy="576"/>
              <a:chOff x="3840" y="3136"/>
              <a:chExt cx="576" cy="576"/>
            </a:xfrm>
          </p:grpSpPr>
          <p:sp>
            <p:nvSpPr>
              <p:cNvPr id="51213" name="Oval 10"/>
              <p:cNvSpPr>
                <a:spLocks noChangeArrowheads="1"/>
              </p:cNvSpPr>
              <p:nvPr/>
            </p:nvSpPr>
            <p:spPr bwMode="auto">
              <a:xfrm>
                <a:off x="3840" y="3136"/>
                <a:ext cx="576" cy="576"/>
              </a:xfrm>
              <a:prstGeom prst="ellipse">
                <a:avLst/>
              </a:prstGeom>
              <a:solidFill>
                <a:schemeClr val="accent1"/>
              </a:solidFill>
              <a:ln w="9525">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51214" name="Oval 11"/>
              <p:cNvSpPr>
                <a:spLocks noChangeAspect="1" noChangeArrowheads="1"/>
              </p:cNvSpPr>
              <p:nvPr/>
            </p:nvSpPr>
            <p:spPr bwMode="auto">
              <a:xfrm>
                <a:off x="3928" y="3224"/>
                <a:ext cx="403" cy="403"/>
              </a:xfrm>
              <a:prstGeom prst="ellipse">
                <a:avLst/>
              </a:prstGeom>
              <a:solidFill>
                <a:schemeClr val="bg1"/>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grpSp>
        <p:sp>
          <p:nvSpPr>
            <p:cNvPr id="51209" name="Line 12"/>
            <p:cNvSpPr>
              <a:spLocks noChangeShapeType="1"/>
            </p:cNvSpPr>
            <p:nvPr/>
          </p:nvSpPr>
          <p:spPr bwMode="auto">
            <a:xfrm>
              <a:off x="2640" y="3680"/>
              <a:ext cx="1032"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1210" name="Text Box 13"/>
            <p:cNvSpPr txBox="1">
              <a:spLocks noChangeArrowheads="1"/>
            </p:cNvSpPr>
            <p:nvPr/>
          </p:nvSpPr>
          <p:spPr bwMode="auto">
            <a:xfrm>
              <a:off x="3092" y="3386"/>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400" b="1">
                  <a:solidFill>
                    <a:srgbClr val="CC0000"/>
                  </a:solidFill>
                  <a:latin typeface="Times New Roman" panose="02020603050405020304" pitchFamily="18" charset="0"/>
                </a:rPr>
                <a:t>k</a:t>
              </a:r>
              <a:r>
                <a:rPr lang="en-US" altLang="en-US" sz="2800" b="1" baseline="-25000">
                  <a:solidFill>
                    <a:srgbClr val="CC0000"/>
                  </a:solidFill>
                  <a:latin typeface="Times New Roman" panose="02020603050405020304" pitchFamily="18" charset="0"/>
                </a:rPr>
                <a:t>i</a:t>
              </a:r>
            </a:p>
          </p:txBody>
        </p:sp>
        <p:sp>
          <p:nvSpPr>
            <p:cNvPr id="51211" name="Line 14"/>
            <p:cNvSpPr>
              <a:spLocks noChangeShapeType="1"/>
            </p:cNvSpPr>
            <p:nvPr/>
          </p:nvSpPr>
          <p:spPr bwMode="auto">
            <a:xfrm flipV="1">
              <a:off x="4200" y="3112"/>
              <a:ext cx="672" cy="416"/>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1212" name="Text Box 15"/>
            <p:cNvSpPr txBox="1">
              <a:spLocks noChangeArrowheads="1"/>
            </p:cNvSpPr>
            <p:nvPr/>
          </p:nvSpPr>
          <p:spPr bwMode="auto">
            <a:xfrm>
              <a:off x="4504" y="3274"/>
              <a:ext cx="2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400" b="1">
                  <a:solidFill>
                    <a:srgbClr val="CC0000"/>
                  </a:solidFill>
                  <a:latin typeface="Times New Roman" panose="02020603050405020304" pitchFamily="18" charset="0"/>
                </a:rPr>
                <a:t>k</a:t>
              </a:r>
              <a:r>
                <a:rPr lang="en-US" altLang="en-US" sz="2800" b="1" baseline="-25000">
                  <a:solidFill>
                    <a:srgbClr val="CC0000"/>
                  </a:solidFill>
                  <a:latin typeface="Times New Roman" panose="02020603050405020304" pitchFamily="18" charset="0"/>
                </a:rPr>
                <a:t>f</a:t>
              </a:r>
            </a:p>
          </p:txBody>
        </p:sp>
      </p:grpSp>
      <p:sp>
        <p:nvSpPr>
          <p:cNvPr id="24592" name="Rectangle 16"/>
          <p:cNvSpPr>
            <a:spLocks noChangeArrowheads="1"/>
          </p:cNvSpPr>
          <p:nvPr/>
        </p:nvSpPr>
        <p:spPr bwMode="auto">
          <a:xfrm>
            <a:off x="569142" y="5594350"/>
            <a:ext cx="8005718" cy="735586"/>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lnSpc>
                <a:spcPct val="110000"/>
              </a:lnSpc>
            </a:pPr>
            <a:r>
              <a:rPr lang="en-US" altLang="en-US" dirty="0">
                <a:solidFill>
                  <a:schemeClr val="tx1"/>
                </a:solidFill>
              </a:rPr>
              <a:t>Almost all </a:t>
            </a:r>
            <a:r>
              <a:rPr lang="en-US" altLang="en-US" sz="2000" dirty="0">
                <a:solidFill>
                  <a:schemeClr val="tx1"/>
                </a:solidFill>
              </a:rPr>
              <a:t>experiments</a:t>
            </a:r>
            <a:r>
              <a:rPr lang="en-US" altLang="en-US" dirty="0">
                <a:solidFill>
                  <a:schemeClr val="tx1"/>
                </a:solidFill>
              </a:rPr>
              <a:t> of collective excitations involve coherent scattering  </a:t>
            </a:r>
          </a:p>
          <a:p>
            <a:pPr algn="ctr" eaLnBrk="1" hangingPunct="1">
              <a:lnSpc>
                <a:spcPct val="110000"/>
              </a:lnSpc>
            </a:pPr>
            <a:r>
              <a:rPr lang="en-US" altLang="en-US" dirty="0">
                <a:solidFill>
                  <a:schemeClr val="tx1"/>
                </a:solidFill>
                <a:sym typeface="Wingdings" panose="05000000000000000000" pitchFamily="2" charset="2"/>
              </a:rPr>
              <a:t></a:t>
            </a:r>
            <a:r>
              <a:rPr lang="en-US" altLang="en-US" dirty="0">
                <a:solidFill>
                  <a:schemeClr val="tx1"/>
                </a:solidFill>
              </a:rPr>
              <a:t> If sample contains H it should be deuterated (D).</a:t>
            </a:r>
          </a:p>
        </p:txBody>
      </p:sp>
      <p:sp>
        <p:nvSpPr>
          <p:cNvPr id="51206" name="Text Box 17"/>
          <p:cNvSpPr txBox="1">
            <a:spLocks noChangeArrowheads="1"/>
          </p:cNvSpPr>
          <p:nvPr/>
        </p:nvSpPr>
        <p:spPr bwMode="auto">
          <a:xfrm>
            <a:off x="2757001" y="485707"/>
            <a:ext cx="33505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dirty="0">
                <a:solidFill>
                  <a:srgbClr val="CC0000"/>
                </a:solidFill>
              </a:rPr>
              <a:t>Sample “Design” </a:t>
            </a:r>
          </a:p>
        </p:txBody>
      </p:sp>
      <p:sp>
        <p:nvSpPr>
          <p:cNvPr id="24594" name="Rectangle 18"/>
          <p:cNvSpPr>
            <a:spLocks noChangeArrowheads="1"/>
          </p:cNvSpPr>
          <p:nvPr/>
        </p:nvSpPr>
        <p:spPr bwMode="auto">
          <a:xfrm>
            <a:off x="514350" y="2998788"/>
            <a:ext cx="820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If you have a </a:t>
            </a:r>
            <a:r>
              <a:rPr lang="en-US" altLang="en-US" sz="2000" u="sng">
                <a:solidFill>
                  <a:schemeClr val="tx1"/>
                </a:solidFill>
              </a:rPr>
              <a:t>powder</a:t>
            </a:r>
            <a:r>
              <a:rPr lang="en-US" altLang="en-US" sz="2000">
                <a:solidFill>
                  <a:schemeClr val="tx1"/>
                </a:solidFill>
              </a:rPr>
              <a:t>, use a cylindrical container (rather than flat plate).</a:t>
            </a:r>
          </a:p>
          <a:p>
            <a:pPr eaLnBrk="1" hangingPunct="1">
              <a:lnSpc>
                <a:spcPct val="110000"/>
              </a:lnSpc>
            </a:pPr>
            <a:r>
              <a:rPr lang="en-US" altLang="en-US" sz="2000">
                <a:solidFill>
                  <a:schemeClr val="tx1"/>
                </a:solidFill>
              </a:rPr>
              <a:t>	</a:t>
            </a:r>
            <a:r>
              <a:rPr lang="en-US" altLang="en-US" sz="1200">
                <a:solidFill>
                  <a:schemeClr val="tx1"/>
                </a:solidFill>
              </a:rPr>
              <a:t>	</a:t>
            </a:r>
          </a:p>
          <a:p>
            <a:pPr eaLnBrk="1" hangingPunct="1">
              <a:lnSpc>
                <a:spcPct val="110000"/>
              </a:lnSpc>
            </a:pPr>
            <a:r>
              <a:rPr lang="en-US" altLang="en-US">
                <a:solidFill>
                  <a:schemeClr val="tx1"/>
                </a:solidFill>
              </a:rPr>
              <a:t>	A</a:t>
            </a:r>
            <a:r>
              <a:rPr lang="en-US" altLang="en-US" sz="2000">
                <a:solidFill>
                  <a:schemeClr val="tx1"/>
                </a:solidFill>
              </a:rPr>
              <a:t>nnular may be the best sample geometry.</a:t>
            </a:r>
            <a:endParaRPr lang="en-US" altLang="en-US" sz="20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fade">
                                      <p:cBhvr>
                                        <p:cTn id="7" dur="500"/>
                                        <p:tgtEl>
                                          <p:spTgt spid="245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83"/>
                                        </p:tgtEl>
                                        <p:attrNameLst>
                                          <p:attrName>style.visibility</p:attrName>
                                        </p:attrNameLst>
                                      </p:cBhvr>
                                      <p:to>
                                        <p:strVal val="visible"/>
                                      </p:to>
                                    </p:set>
                                    <p:animEffect transition="in" filter="fade">
                                      <p:cBhvr>
                                        <p:cTn id="12" dur="500"/>
                                        <p:tgtEl>
                                          <p:spTgt spid="245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94"/>
                                        </p:tgtEl>
                                        <p:attrNameLst>
                                          <p:attrName>style.visibility</p:attrName>
                                        </p:attrNameLst>
                                      </p:cBhvr>
                                      <p:to>
                                        <p:strVal val="visible"/>
                                      </p:to>
                                    </p:set>
                                    <p:animEffect transition="in" filter="fade">
                                      <p:cBhvr>
                                        <p:cTn id="17" dur="500"/>
                                        <p:tgtEl>
                                          <p:spTgt spid="245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592"/>
                                        </p:tgtEl>
                                        <p:attrNameLst>
                                          <p:attrName>style.visibility</p:attrName>
                                        </p:attrNameLst>
                                      </p:cBhvr>
                                      <p:to>
                                        <p:strVal val="visible"/>
                                      </p:to>
                                    </p:set>
                                    <p:anim calcmode="lin" valueType="num">
                                      <p:cBhvr additive="base">
                                        <p:cTn id="27" dur="500" fill="hold"/>
                                        <p:tgtEl>
                                          <p:spTgt spid="24592"/>
                                        </p:tgtEl>
                                        <p:attrNameLst>
                                          <p:attrName>ppt_x</p:attrName>
                                        </p:attrNameLst>
                                      </p:cBhvr>
                                      <p:tavLst>
                                        <p:tav tm="0">
                                          <p:val>
                                            <p:strVal val="#ppt_x"/>
                                          </p:val>
                                        </p:tav>
                                        <p:tav tm="100000">
                                          <p:val>
                                            <p:strVal val="#ppt_x"/>
                                          </p:val>
                                        </p:tav>
                                      </p:tavLst>
                                    </p:anim>
                                    <p:anim calcmode="lin" valueType="num">
                                      <p:cBhvr additive="base">
                                        <p:cTn id="28" dur="500" fill="hold"/>
                                        <p:tgtEl>
                                          <p:spTgt spid="24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3" grpId="0"/>
      <p:bldP spid="24592" grpId="0" animBg="1"/>
      <p:bldP spid="2459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a:extLst>
              <a:ext uri="{FF2B5EF4-FFF2-40B4-BE49-F238E27FC236}">
                <a16:creationId xmlns:a16="http://schemas.microsoft.com/office/drawing/2014/main" id="{C44D9F41-FE6A-209A-5885-216A7312C468}"/>
              </a:ext>
            </a:extLst>
          </p:cNvPr>
          <p:cNvSpPr txBox="1">
            <a:spLocks noChangeArrowheads="1"/>
          </p:cNvSpPr>
          <p:nvPr/>
        </p:nvSpPr>
        <p:spPr bwMode="auto">
          <a:xfrm>
            <a:off x="2757001" y="485707"/>
            <a:ext cx="3913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dirty="0">
                <a:solidFill>
                  <a:srgbClr val="CC0000"/>
                </a:solidFill>
              </a:rPr>
              <a:t>What ChatGPT says</a:t>
            </a:r>
          </a:p>
        </p:txBody>
      </p:sp>
      <p:pic>
        <p:nvPicPr>
          <p:cNvPr id="6" name="Picture 5" descr="A screenshot of a computer&#10;&#10;Description automatically generated">
            <a:extLst>
              <a:ext uri="{FF2B5EF4-FFF2-40B4-BE49-F238E27FC236}">
                <a16:creationId xmlns:a16="http://schemas.microsoft.com/office/drawing/2014/main" id="{177D441D-C61A-F7F9-645A-532326080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23" y="76529"/>
            <a:ext cx="11274552" cy="6704942"/>
          </a:xfrm>
          <a:prstGeom prst="rect">
            <a:avLst/>
          </a:prstGeom>
        </p:spPr>
      </p:pic>
    </p:spTree>
    <p:extLst>
      <p:ext uri="{BB962C8B-B14F-4D97-AF65-F5344CB8AC3E}">
        <p14:creationId xmlns:p14="http://schemas.microsoft.com/office/powerpoint/2010/main" val="3583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6"/>
          <p:cNvSpPr txBox="1">
            <a:spLocks noChangeArrowheads="1"/>
          </p:cNvSpPr>
          <p:nvPr/>
        </p:nvSpPr>
        <p:spPr bwMode="auto">
          <a:xfrm>
            <a:off x="1457325" y="2009775"/>
            <a:ext cx="622935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lnSpc>
                <a:spcPct val="115000"/>
              </a:lnSpc>
            </a:pPr>
            <a:r>
              <a:rPr lang="en-US" altLang="en-US" sz="2000" dirty="0">
                <a:solidFill>
                  <a:schemeClr val="tx1"/>
                </a:solidFill>
              </a:rPr>
              <a:t>Organizers – Leland </a:t>
            </a:r>
            <a:r>
              <a:rPr lang="en-US" altLang="en-US" sz="2000" dirty="0" err="1">
                <a:solidFill>
                  <a:schemeClr val="tx1"/>
                </a:solidFill>
              </a:rPr>
              <a:t>Harriger</a:t>
            </a:r>
            <a:r>
              <a:rPr lang="en-US" altLang="en-US" sz="2000" dirty="0">
                <a:solidFill>
                  <a:schemeClr val="tx1"/>
                </a:solidFill>
              </a:rPr>
              <a:t> and Ryan Murphy</a:t>
            </a:r>
          </a:p>
          <a:p>
            <a:pPr algn="ctr" eaLnBrk="1" hangingPunct="1">
              <a:lnSpc>
                <a:spcPct val="115000"/>
              </a:lnSpc>
            </a:pPr>
            <a:endParaRPr lang="en-US" altLang="en-US" sz="2000" dirty="0">
              <a:solidFill>
                <a:schemeClr val="tx1"/>
              </a:solidFill>
            </a:endParaRPr>
          </a:p>
          <a:p>
            <a:pPr algn="ctr" eaLnBrk="1" hangingPunct="1">
              <a:lnSpc>
                <a:spcPct val="115000"/>
              </a:lnSpc>
            </a:pPr>
            <a:r>
              <a:rPr lang="en-US" altLang="en-US" sz="2000" dirty="0">
                <a:solidFill>
                  <a:schemeClr val="tx1"/>
                </a:solidFill>
              </a:rPr>
              <a:t>Administrative staff</a:t>
            </a:r>
          </a:p>
          <a:p>
            <a:pPr algn="ctr" eaLnBrk="1" hangingPunct="1">
              <a:lnSpc>
                <a:spcPct val="115000"/>
              </a:lnSpc>
            </a:pPr>
            <a:r>
              <a:rPr lang="en-US" altLang="en-US" sz="2000" dirty="0">
                <a:solidFill>
                  <a:schemeClr val="tx1"/>
                </a:solidFill>
              </a:rPr>
              <a:t>Experiment teams</a:t>
            </a:r>
          </a:p>
          <a:p>
            <a:pPr algn="ctr" eaLnBrk="1" hangingPunct="1">
              <a:lnSpc>
                <a:spcPct val="115000"/>
              </a:lnSpc>
            </a:pPr>
            <a:r>
              <a:rPr lang="en-US" altLang="en-US" sz="2000" dirty="0">
                <a:solidFill>
                  <a:schemeClr val="tx1"/>
                </a:solidFill>
              </a:rPr>
              <a:t>Invited speakers</a:t>
            </a:r>
          </a:p>
        </p:txBody>
      </p:sp>
      <p:pic>
        <p:nvPicPr>
          <p:cNvPr id="67587" name="Picture 8" descr="ch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4476750"/>
            <a:ext cx="317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0"/>
          <p:cNvSpPr txBox="1">
            <a:spLocks noChangeArrowheads="1"/>
          </p:cNvSpPr>
          <p:nvPr/>
        </p:nvSpPr>
        <p:spPr bwMode="auto">
          <a:xfrm>
            <a:off x="2658658" y="5881688"/>
            <a:ext cx="3826689" cy="584775"/>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200" b="1" i="1" dirty="0">
                <a:solidFill>
                  <a:srgbClr val="0000FF"/>
                </a:solidFill>
              </a:rPr>
              <a:t>Enjoy the Science!</a:t>
            </a:r>
          </a:p>
        </p:txBody>
      </p:sp>
      <p:sp>
        <p:nvSpPr>
          <p:cNvPr id="67589" name="Text Box 11"/>
          <p:cNvSpPr txBox="1">
            <a:spLocks noChangeArrowheads="1"/>
          </p:cNvSpPr>
          <p:nvPr/>
        </p:nvSpPr>
        <p:spPr bwMode="auto">
          <a:xfrm>
            <a:off x="2719388" y="549275"/>
            <a:ext cx="3705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Acknowledgements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animEffect transition="in" filter="dissolve">
                                      <p:cBhvr>
                                        <p:cTn id="7"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2386013" y="609600"/>
            <a:ext cx="4371975"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dirty="0">
                <a:solidFill>
                  <a:srgbClr val="0000CC"/>
                </a:solidFill>
              </a:rPr>
              <a:t>Some Useful Formulas</a:t>
            </a:r>
            <a:endParaRPr lang="en-US" altLang="en-US" sz="1800" dirty="0">
              <a:solidFill>
                <a:srgbClr val="0000CC"/>
              </a:solidFill>
            </a:endParaRPr>
          </a:p>
        </p:txBody>
      </p:sp>
      <p:sp>
        <p:nvSpPr>
          <p:cNvPr id="71683" name="Rectangle 4"/>
          <p:cNvSpPr>
            <a:spLocks noChangeArrowheads="1"/>
          </p:cNvSpPr>
          <p:nvPr/>
        </p:nvSpPr>
        <p:spPr bwMode="auto">
          <a:xfrm>
            <a:off x="3697288" y="3340100"/>
            <a:ext cx="51435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graphicFrame>
        <p:nvGraphicFramePr>
          <p:cNvPr id="133123" name="Object 3"/>
          <p:cNvGraphicFramePr>
            <a:graphicFrameLocks noChangeAspect="1"/>
          </p:cNvGraphicFramePr>
          <p:nvPr/>
        </p:nvGraphicFramePr>
        <p:xfrm>
          <a:off x="1684871" y="2469977"/>
          <a:ext cx="3703638" cy="493713"/>
        </p:xfrm>
        <a:graphic>
          <a:graphicData uri="http://schemas.openxmlformats.org/presentationml/2006/ole">
            <mc:AlternateContent xmlns:mc="http://schemas.openxmlformats.org/markup-compatibility/2006">
              <mc:Choice xmlns:v="urn:schemas-microsoft-com:vml" Requires="v">
                <p:oleObj name="Equation" r:id="rId2" imgW="1790700" imgH="241300" progId="Equation.3">
                  <p:embed/>
                </p:oleObj>
              </mc:Choice>
              <mc:Fallback>
                <p:oleObj name="Equation" r:id="rId2" imgW="1790700" imgH="241300" progId="Equation.3">
                  <p:embed/>
                  <p:pic>
                    <p:nvPicPr>
                      <p:cNvPr id="13312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871" y="2469977"/>
                        <a:ext cx="37036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685" name="Rectangle 6"/>
          <p:cNvSpPr>
            <a:spLocks noChangeArrowheads="1"/>
          </p:cNvSpPr>
          <p:nvPr/>
        </p:nvSpPr>
        <p:spPr bwMode="auto">
          <a:xfrm>
            <a:off x="3660775" y="3340100"/>
            <a:ext cx="51435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graphicFrame>
        <p:nvGraphicFramePr>
          <p:cNvPr id="133125" name="Object 5"/>
          <p:cNvGraphicFramePr>
            <a:graphicFrameLocks noChangeAspect="1"/>
          </p:cNvGraphicFramePr>
          <p:nvPr/>
        </p:nvGraphicFramePr>
        <p:xfrm>
          <a:off x="1676923" y="3068622"/>
          <a:ext cx="3916719" cy="513595"/>
        </p:xfrm>
        <a:graphic>
          <a:graphicData uri="http://schemas.openxmlformats.org/presentationml/2006/ole">
            <mc:AlternateContent xmlns:mc="http://schemas.openxmlformats.org/markup-compatibility/2006">
              <mc:Choice xmlns:v="urn:schemas-microsoft-com:vml" Requires="v">
                <p:oleObj name="Equation" r:id="rId4" imgW="1816100" imgH="241300" progId="Equation.3">
                  <p:embed/>
                </p:oleObj>
              </mc:Choice>
              <mc:Fallback>
                <p:oleObj name="Equation" r:id="rId4" imgW="1816100" imgH="241300" progId="Equation.3">
                  <p:embed/>
                  <p:pic>
                    <p:nvPicPr>
                      <p:cNvPr id="13312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923" y="3068622"/>
                        <a:ext cx="3916719" cy="513595"/>
                      </a:xfrm>
                      <a:prstGeom prst="rect">
                        <a:avLst/>
                      </a:prstGeom>
                      <a:noFill/>
                      <a:ln>
                        <a:noFill/>
                      </a:ln>
                    </p:spPr>
                  </p:pic>
                </p:oleObj>
              </mc:Fallback>
            </mc:AlternateContent>
          </a:graphicData>
        </a:graphic>
      </p:graphicFrame>
      <p:sp>
        <p:nvSpPr>
          <p:cNvPr id="71687" name="Rectangle 8"/>
          <p:cNvSpPr>
            <a:spLocks noChangeArrowheads="1"/>
          </p:cNvSpPr>
          <p:nvPr/>
        </p:nvSpPr>
        <p:spPr bwMode="auto">
          <a:xfrm>
            <a:off x="4046538" y="3343275"/>
            <a:ext cx="51435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graphicFrame>
        <p:nvGraphicFramePr>
          <p:cNvPr id="133127" name="Object 7"/>
          <p:cNvGraphicFramePr>
            <a:graphicFrameLocks noChangeAspect="1"/>
          </p:cNvGraphicFramePr>
          <p:nvPr/>
        </p:nvGraphicFramePr>
        <p:xfrm>
          <a:off x="2571750" y="4827588"/>
          <a:ext cx="3943350" cy="514350"/>
        </p:xfrm>
        <a:graphic>
          <a:graphicData uri="http://schemas.openxmlformats.org/presentationml/2006/ole">
            <mc:AlternateContent xmlns:mc="http://schemas.openxmlformats.org/markup-compatibility/2006">
              <mc:Choice xmlns:v="urn:schemas-microsoft-com:vml" Requires="v">
                <p:oleObj name="Equation" r:id="rId6" imgW="1752600" imgH="228600" progId="Equation.3">
                  <p:embed/>
                </p:oleObj>
              </mc:Choice>
              <mc:Fallback>
                <p:oleObj name="Equation" r:id="rId6" imgW="1752600" imgH="228600" progId="Equation.3">
                  <p:embed/>
                  <p:pic>
                    <p:nvPicPr>
                      <p:cNvPr id="13312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0" y="4827588"/>
                        <a:ext cx="3943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29" name="Object 9"/>
          <p:cNvGraphicFramePr>
            <a:graphicFrameLocks noChangeAspect="1"/>
          </p:cNvGraphicFramePr>
          <p:nvPr/>
        </p:nvGraphicFramePr>
        <p:xfrm>
          <a:off x="2571750" y="4329113"/>
          <a:ext cx="3413125" cy="498475"/>
        </p:xfrm>
        <a:graphic>
          <a:graphicData uri="http://schemas.openxmlformats.org/presentationml/2006/ole">
            <mc:AlternateContent xmlns:mc="http://schemas.openxmlformats.org/markup-compatibility/2006">
              <mc:Choice xmlns:v="urn:schemas-microsoft-com:vml" Requires="v">
                <p:oleObj name="Equation" r:id="rId8" imgW="1460160" imgH="215640" progId="Equation.3">
                  <p:embed/>
                </p:oleObj>
              </mc:Choice>
              <mc:Fallback>
                <p:oleObj name="Equation" r:id="rId8" imgW="1460160" imgH="215640" progId="Equation.3">
                  <p:embed/>
                  <p:pic>
                    <p:nvPicPr>
                      <p:cNvPr id="133129" name="Object 9"/>
                      <p:cNvPicPr>
                        <a:picLocks noChangeAspect="1" noChangeArrowheads="1"/>
                      </p:cNvPicPr>
                      <p:nvPr/>
                    </p:nvPicPr>
                    <p:blipFill>
                      <a:blip r:embed="rId9"/>
                      <a:srcRect/>
                      <a:stretch>
                        <a:fillRect/>
                      </a:stretch>
                    </p:blipFill>
                    <p:spPr bwMode="auto">
                      <a:xfrm>
                        <a:off x="2571750" y="4329113"/>
                        <a:ext cx="3413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31" name="Object 11"/>
          <p:cNvGraphicFramePr>
            <a:graphicFrameLocks noChangeAspect="1"/>
          </p:cNvGraphicFramePr>
          <p:nvPr/>
        </p:nvGraphicFramePr>
        <p:xfrm>
          <a:off x="2571750" y="5799138"/>
          <a:ext cx="4070350" cy="487362"/>
        </p:xfrm>
        <a:graphic>
          <a:graphicData uri="http://schemas.openxmlformats.org/presentationml/2006/ole">
            <mc:AlternateContent xmlns:mc="http://schemas.openxmlformats.org/markup-compatibility/2006">
              <mc:Choice xmlns:v="urn:schemas-microsoft-com:vml" Requires="v">
                <p:oleObj name="Equation" r:id="rId10" imgW="1828800" imgH="215640" progId="Equation.3">
                  <p:embed/>
                </p:oleObj>
              </mc:Choice>
              <mc:Fallback>
                <p:oleObj name="Equation" r:id="rId10" imgW="1828800" imgH="215640" progId="Equation.3">
                  <p:embed/>
                  <p:pic>
                    <p:nvPicPr>
                      <p:cNvPr id="133131"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1750" y="5799138"/>
                        <a:ext cx="40703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36" name="Object 16"/>
          <p:cNvGraphicFramePr>
            <a:graphicFrameLocks noChangeAspect="1"/>
          </p:cNvGraphicFramePr>
          <p:nvPr/>
        </p:nvGraphicFramePr>
        <p:xfrm>
          <a:off x="2571750" y="5320860"/>
          <a:ext cx="4013200" cy="458788"/>
        </p:xfrm>
        <a:graphic>
          <a:graphicData uri="http://schemas.openxmlformats.org/presentationml/2006/ole">
            <mc:AlternateContent xmlns:mc="http://schemas.openxmlformats.org/markup-compatibility/2006">
              <mc:Choice xmlns:v="urn:schemas-microsoft-com:vml" Requires="v">
                <p:oleObj name="Equation" r:id="rId12" imgW="1803240" imgH="203040" progId="Equation.3">
                  <p:embed/>
                </p:oleObj>
              </mc:Choice>
              <mc:Fallback>
                <p:oleObj name="Equation" r:id="rId12" imgW="1803240" imgH="203040" progId="Equation.3">
                  <p:embed/>
                  <p:pic>
                    <p:nvPicPr>
                      <p:cNvPr id="133136" name="Object 16"/>
                      <p:cNvPicPr>
                        <a:picLocks noChangeAspect="1" noChangeArrowheads="1"/>
                      </p:cNvPicPr>
                      <p:nvPr/>
                    </p:nvPicPr>
                    <p:blipFill>
                      <a:blip r:embed="rId13"/>
                      <a:srcRect/>
                      <a:stretch>
                        <a:fillRect/>
                      </a:stretch>
                    </p:blipFill>
                    <p:spPr bwMode="auto">
                      <a:xfrm>
                        <a:off x="2571750" y="5320860"/>
                        <a:ext cx="4013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5"/>
          <p:cNvGraphicFramePr>
            <a:graphicFrameLocks noChangeAspect="1"/>
          </p:cNvGraphicFramePr>
          <p:nvPr/>
        </p:nvGraphicFramePr>
        <p:xfrm>
          <a:off x="1648702" y="1812925"/>
          <a:ext cx="5578475" cy="547687"/>
        </p:xfrm>
        <a:graphic>
          <a:graphicData uri="http://schemas.openxmlformats.org/presentationml/2006/ole">
            <mc:AlternateContent xmlns:mc="http://schemas.openxmlformats.org/markup-compatibility/2006">
              <mc:Choice xmlns:v="urn:schemas-microsoft-com:vml" Requires="v">
                <p:oleObj name="Equation" r:id="rId14" imgW="2425680" imgH="241200" progId="Equation.3">
                  <p:embed/>
                </p:oleObj>
              </mc:Choice>
              <mc:Fallback>
                <p:oleObj name="Equation" r:id="rId14" imgW="2425680" imgH="241200" progId="Equation.3">
                  <p:embed/>
                  <p:pic>
                    <p:nvPicPr>
                      <p:cNvPr id="14" name="Object 5"/>
                      <p:cNvPicPr>
                        <a:picLocks noChangeAspect="1" noChangeArrowheads="1"/>
                      </p:cNvPicPr>
                      <p:nvPr/>
                    </p:nvPicPr>
                    <p:blipFill>
                      <a:blip r:embed="rId15"/>
                      <a:srcRect/>
                      <a:stretch>
                        <a:fillRect/>
                      </a:stretch>
                    </p:blipFill>
                    <p:spPr bwMode="auto">
                      <a:xfrm>
                        <a:off x="1648702" y="1812925"/>
                        <a:ext cx="55784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5458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AutoShape 2">
            <a:extLst>
              <a:ext uri="{FF2B5EF4-FFF2-40B4-BE49-F238E27FC236}">
                <a16:creationId xmlns:a16="http://schemas.microsoft.com/office/drawing/2014/main" id="{3DE8EBDA-686A-1CD4-E15D-41B413C86D6D}"/>
              </a:ext>
            </a:extLst>
          </p:cNvPr>
          <p:cNvSpPr>
            <a:spLocks noChangeArrowheads="1"/>
          </p:cNvSpPr>
          <p:nvPr/>
        </p:nvSpPr>
        <p:spPr bwMode="auto">
          <a:xfrm>
            <a:off x="655201" y="1093321"/>
            <a:ext cx="7944480" cy="4762080"/>
          </a:xfrm>
          <a:prstGeom prst="roundRect">
            <a:avLst>
              <a:gd name="adj" fmla="val 5199"/>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299" name="Freeform 3">
            <a:extLst>
              <a:ext uri="{FF2B5EF4-FFF2-40B4-BE49-F238E27FC236}">
                <a16:creationId xmlns:a16="http://schemas.microsoft.com/office/drawing/2014/main" id="{770BCE6C-F69D-C4C7-41B0-99E84B0F83A5}"/>
              </a:ext>
            </a:extLst>
          </p:cNvPr>
          <p:cNvSpPr>
            <a:spLocks/>
          </p:cNvSpPr>
          <p:nvPr/>
        </p:nvSpPr>
        <p:spPr bwMode="auto">
          <a:xfrm>
            <a:off x="1994401" y="2868841"/>
            <a:ext cx="6468480" cy="2743200"/>
          </a:xfrm>
          <a:custGeom>
            <a:avLst/>
            <a:gdLst>
              <a:gd name="T0" fmla="*/ 0 w 4075"/>
              <a:gd name="T1" fmla="*/ 1083 h 1728"/>
              <a:gd name="T2" fmla="*/ 430 w 4075"/>
              <a:gd name="T3" fmla="*/ 8 h 1728"/>
              <a:gd name="T4" fmla="*/ 3258 w 4075"/>
              <a:gd name="T5" fmla="*/ 0 h 1728"/>
              <a:gd name="T6" fmla="*/ 4075 w 4075"/>
              <a:gd name="T7" fmla="*/ 1728 h 1728"/>
              <a:gd name="T8" fmla="*/ 0 w 4075"/>
              <a:gd name="T9" fmla="*/ 1083 h 1728"/>
            </a:gdLst>
            <a:ahLst/>
            <a:cxnLst>
              <a:cxn ang="0">
                <a:pos x="T0" y="T1"/>
              </a:cxn>
              <a:cxn ang="0">
                <a:pos x="T2" y="T3"/>
              </a:cxn>
              <a:cxn ang="0">
                <a:pos x="T4" y="T5"/>
              </a:cxn>
              <a:cxn ang="0">
                <a:pos x="T6" y="T7"/>
              </a:cxn>
              <a:cxn ang="0">
                <a:pos x="T8" y="T9"/>
              </a:cxn>
            </a:cxnLst>
            <a:rect l="0" t="0" r="r" b="b"/>
            <a:pathLst>
              <a:path w="4075" h="1728">
                <a:moveTo>
                  <a:pt x="0" y="1083"/>
                </a:moveTo>
                <a:lnTo>
                  <a:pt x="430" y="8"/>
                </a:lnTo>
                <a:lnTo>
                  <a:pt x="3258" y="0"/>
                </a:lnTo>
                <a:lnTo>
                  <a:pt x="4075" y="1728"/>
                </a:lnTo>
                <a:lnTo>
                  <a:pt x="0" y="1083"/>
                </a:lnTo>
                <a:close/>
              </a:path>
            </a:pathLst>
          </a:custGeom>
          <a:gradFill rotWithShape="0">
            <a:gsLst>
              <a:gs pos="0">
                <a:schemeClr val="bg1"/>
              </a:gs>
              <a:gs pos="100000">
                <a:srgbClr val="99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00" name="Oval 4">
            <a:extLst>
              <a:ext uri="{FF2B5EF4-FFF2-40B4-BE49-F238E27FC236}">
                <a16:creationId xmlns:a16="http://schemas.microsoft.com/office/drawing/2014/main" id="{06129DBB-E068-5ACC-1FA3-BD04CA507A9D}"/>
              </a:ext>
            </a:extLst>
          </p:cNvPr>
          <p:cNvSpPr>
            <a:spLocks noChangeArrowheads="1"/>
          </p:cNvSpPr>
          <p:nvPr/>
        </p:nvSpPr>
        <p:spPr bwMode="auto">
          <a:xfrm>
            <a:off x="4402081" y="1706761"/>
            <a:ext cx="613440" cy="560160"/>
          </a:xfrm>
          <a:prstGeom prst="ellipse">
            <a:avLst/>
          </a:prstGeom>
          <a:gradFill rotWithShape="0">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9301" name="Picture 5">
            <a:extLst>
              <a:ext uri="{FF2B5EF4-FFF2-40B4-BE49-F238E27FC236}">
                <a16:creationId xmlns:a16="http://schemas.microsoft.com/office/drawing/2014/main" id="{9FAC499B-08D9-A5CA-5FFA-F7B906C37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81" y="1328041"/>
            <a:ext cx="1923840" cy="3679200"/>
          </a:xfrm>
          <a:prstGeom prst="rect">
            <a:avLst/>
          </a:prstGeom>
          <a:noFill/>
          <a:extLst>
            <a:ext uri="{909E8E84-426E-40DD-AFC4-6F175D3DCCD1}">
              <a14:hiddenFill xmlns:a14="http://schemas.microsoft.com/office/drawing/2010/main">
                <a:solidFill>
                  <a:srgbClr val="FFFFFF"/>
                </a:solidFill>
              </a14:hiddenFill>
            </a:ext>
          </a:extLst>
        </p:spPr>
      </p:pic>
      <p:grpSp>
        <p:nvGrpSpPr>
          <p:cNvPr id="439302" name="Group 6">
            <a:extLst>
              <a:ext uri="{FF2B5EF4-FFF2-40B4-BE49-F238E27FC236}">
                <a16:creationId xmlns:a16="http://schemas.microsoft.com/office/drawing/2014/main" id="{43D4F505-FB39-60CB-632C-0B90DE632900}"/>
              </a:ext>
            </a:extLst>
          </p:cNvPr>
          <p:cNvGrpSpPr>
            <a:grpSpLocks/>
          </p:cNvGrpSpPr>
          <p:nvPr/>
        </p:nvGrpSpPr>
        <p:grpSpPr bwMode="auto">
          <a:xfrm>
            <a:off x="2662561" y="1531081"/>
            <a:ext cx="4511520" cy="1366560"/>
            <a:chOff x="1728" y="1066"/>
            <a:chExt cx="2842" cy="861"/>
          </a:xfrm>
        </p:grpSpPr>
        <p:grpSp>
          <p:nvGrpSpPr>
            <p:cNvPr id="439303" name="Group 7">
              <a:extLst>
                <a:ext uri="{FF2B5EF4-FFF2-40B4-BE49-F238E27FC236}">
                  <a16:creationId xmlns:a16="http://schemas.microsoft.com/office/drawing/2014/main" id="{555CDFB7-0CBD-C872-BB97-A571B0609BB4}"/>
                </a:ext>
              </a:extLst>
            </p:cNvPr>
            <p:cNvGrpSpPr>
              <a:grpSpLocks/>
            </p:cNvGrpSpPr>
            <p:nvPr/>
          </p:nvGrpSpPr>
          <p:grpSpPr bwMode="auto">
            <a:xfrm>
              <a:off x="1775" y="1106"/>
              <a:ext cx="2739" cy="795"/>
              <a:chOff x="1569" y="375"/>
              <a:chExt cx="2739" cy="795"/>
            </a:xfrm>
          </p:grpSpPr>
          <p:sp>
            <p:nvSpPr>
              <p:cNvPr id="439304" name="Rectangle 8">
                <a:extLst>
                  <a:ext uri="{FF2B5EF4-FFF2-40B4-BE49-F238E27FC236}">
                    <a16:creationId xmlns:a16="http://schemas.microsoft.com/office/drawing/2014/main" id="{F8553989-09D1-B7C0-3DEF-C5E1152DA484}"/>
                  </a:ext>
                </a:extLst>
              </p:cNvPr>
              <p:cNvSpPr>
                <a:spLocks noChangeArrowheads="1"/>
              </p:cNvSpPr>
              <p:nvPr/>
            </p:nvSpPr>
            <p:spPr bwMode="auto">
              <a:xfrm>
                <a:off x="1571" y="378"/>
                <a:ext cx="2733" cy="7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305" name="Oval 9">
                <a:extLst>
                  <a:ext uri="{FF2B5EF4-FFF2-40B4-BE49-F238E27FC236}">
                    <a16:creationId xmlns:a16="http://schemas.microsoft.com/office/drawing/2014/main" id="{4D907756-77EC-9E7C-7AFB-EC0F7B3B3243}"/>
                  </a:ext>
                </a:extLst>
              </p:cNvPr>
              <p:cNvSpPr>
                <a:spLocks noChangeArrowheads="1"/>
              </p:cNvSpPr>
              <p:nvPr/>
            </p:nvSpPr>
            <p:spPr bwMode="auto">
              <a:xfrm>
                <a:off x="2691" y="499"/>
                <a:ext cx="224" cy="224"/>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306" name="Freeform 10">
                <a:extLst>
                  <a:ext uri="{FF2B5EF4-FFF2-40B4-BE49-F238E27FC236}">
                    <a16:creationId xmlns:a16="http://schemas.microsoft.com/office/drawing/2014/main" id="{4975F93D-F2AE-5547-A8DF-7FB38489FDF3}"/>
                  </a:ext>
                </a:extLst>
              </p:cNvPr>
              <p:cNvSpPr>
                <a:spLocks/>
              </p:cNvSpPr>
              <p:nvPr/>
            </p:nvSpPr>
            <p:spPr bwMode="auto">
              <a:xfrm>
                <a:off x="1572" y="414"/>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07" name="Freeform 11">
                <a:extLst>
                  <a:ext uri="{FF2B5EF4-FFF2-40B4-BE49-F238E27FC236}">
                    <a16:creationId xmlns:a16="http://schemas.microsoft.com/office/drawing/2014/main" id="{9841EC1B-EBBB-7EB2-48AA-39272C91D44D}"/>
                  </a:ext>
                </a:extLst>
              </p:cNvPr>
              <p:cNvSpPr>
                <a:spLocks/>
              </p:cNvSpPr>
              <p:nvPr/>
            </p:nvSpPr>
            <p:spPr bwMode="auto">
              <a:xfrm>
                <a:off x="1572" y="450"/>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08" name="Freeform 12">
                <a:extLst>
                  <a:ext uri="{FF2B5EF4-FFF2-40B4-BE49-F238E27FC236}">
                    <a16:creationId xmlns:a16="http://schemas.microsoft.com/office/drawing/2014/main" id="{6F141011-C27F-4DBB-5FA3-8EBDB62AAD0E}"/>
                  </a:ext>
                </a:extLst>
              </p:cNvPr>
              <p:cNvSpPr>
                <a:spLocks/>
              </p:cNvSpPr>
              <p:nvPr/>
            </p:nvSpPr>
            <p:spPr bwMode="auto">
              <a:xfrm>
                <a:off x="1575" y="486"/>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09" name="Freeform 13">
                <a:extLst>
                  <a:ext uri="{FF2B5EF4-FFF2-40B4-BE49-F238E27FC236}">
                    <a16:creationId xmlns:a16="http://schemas.microsoft.com/office/drawing/2014/main" id="{9CE831C6-0A54-C4EE-2FDF-7B37BF25B76C}"/>
                  </a:ext>
                </a:extLst>
              </p:cNvPr>
              <p:cNvSpPr>
                <a:spLocks/>
              </p:cNvSpPr>
              <p:nvPr/>
            </p:nvSpPr>
            <p:spPr bwMode="auto">
              <a:xfrm>
                <a:off x="1572" y="510"/>
                <a:ext cx="2733" cy="15"/>
              </a:xfrm>
              <a:custGeom>
                <a:avLst/>
                <a:gdLst>
                  <a:gd name="T0" fmla="*/ 0 w 2733"/>
                  <a:gd name="T1" fmla="*/ 12 h 15"/>
                  <a:gd name="T2" fmla="*/ 1161 w 2733"/>
                  <a:gd name="T3" fmla="*/ 12 h 15"/>
                  <a:gd name="T4" fmla="*/ 1200 w 2733"/>
                  <a:gd name="T5" fmla="*/ 3 h 15"/>
                  <a:gd name="T6" fmla="*/ 1242 w 2733"/>
                  <a:gd name="T7" fmla="*/ 0 h 15"/>
                  <a:gd name="T8" fmla="*/ 1269 w 2733"/>
                  <a:gd name="T9" fmla="*/ 0 h 15"/>
                  <a:gd name="T10" fmla="*/ 1302 w 2733"/>
                  <a:gd name="T11" fmla="*/ 9 h 15"/>
                  <a:gd name="T12" fmla="*/ 1350 w 2733"/>
                  <a:gd name="T13" fmla="*/ 15 h 15"/>
                  <a:gd name="T14" fmla="*/ 2733 w 273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3" h="15">
                    <a:moveTo>
                      <a:pt x="0" y="12"/>
                    </a:moveTo>
                    <a:lnTo>
                      <a:pt x="1161" y="12"/>
                    </a:lnTo>
                    <a:lnTo>
                      <a:pt x="1200" y="3"/>
                    </a:lnTo>
                    <a:lnTo>
                      <a:pt x="1242" y="0"/>
                    </a:lnTo>
                    <a:lnTo>
                      <a:pt x="1269" y="0"/>
                    </a:lnTo>
                    <a:lnTo>
                      <a:pt x="1302" y="9"/>
                    </a:lnTo>
                    <a:lnTo>
                      <a:pt x="1350" y="15"/>
                    </a:lnTo>
                    <a:lnTo>
                      <a:pt x="2733" y="15"/>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0" name="Freeform 14">
                <a:extLst>
                  <a:ext uri="{FF2B5EF4-FFF2-40B4-BE49-F238E27FC236}">
                    <a16:creationId xmlns:a16="http://schemas.microsoft.com/office/drawing/2014/main" id="{A9F2E245-2966-D9CB-2334-A5FC434F8B1E}"/>
                  </a:ext>
                </a:extLst>
              </p:cNvPr>
              <p:cNvSpPr>
                <a:spLocks/>
              </p:cNvSpPr>
              <p:nvPr/>
            </p:nvSpPr>
            <p:spPr bwMode="auto">
              <a:xfrm>
                <a:off x="1572" y="531"/>
                <a:ext cx="2733" cy="30"/>
              </a:xfrm>
              <a:custGeom>
                <a:avLst/>
                <a:gdLst>
                  <a:gd name="T0" fmla="*/ 0 w 2733"/>
                  <a:gd name="T1" fmla="*/ 27 h 30"/>
                  <a:gd name="T2" fmla="*/ 1098 w 2733"/>
                  <a:gd name="T3" fmla="*/ 24 h 30"/>
                  <a:gd name="T4" fmla="*/ 1122 w 2733"/>
                  <a:gd name="T5" fmla="*/ 21 h 30"/>
                  <a:gd name="T6" fmla="*/ 1188 w 2733"/>
                  <a:gd name="T7" fmla="*/ 6 h 30"/>
                  <a:gd name="T8" fmla="*/ 1224 w 2733"/>
                  <a:gd name="T9" fmla="*/ 0 h 30"/>
                  <a:gd name="T10" fmla="*/ 1251 w 2733"/>
                  <a:gd name="T11" fmla="*/ 0 h 30"/>
                  <a:gd name="T12" fmla="*/ 1281 w 2733"/>
                  <a:gd name="T13" fmla="*/ 9 h 30"/>
                  <a:gd name="T14" fmla="*/ 1320 w 2733"/>
                  <a:gd name="T15" fmla="*/ 15 h 30"/>
                  <a:gd name="T16" fmla="*/ 1350 w 2733"/>
                  <a:gd name="T17" fmla="*/ 30 h 30"/>
                  <a:gd name="T18" fmla="*/ 2733 w 2733"/>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3" h="30">
                    <a:moveTo>
                      <a:pt x="0" y="27"/>
                    </a:moveTo>
                    <a:lnTo>
                      <a:pt x="1098" y="24"/>
                    </a:lnTo>
                    <a:lnTo>
                      <a:pt x="1122" y="21"/>
                    </a:lnTo>
                    <a:lnTo>
                      <a:pt x="1188" y="6"/>
                    </a:lnTo>
                    <a:lnTo>
                      <a:pt x="1224" y="0"/>
                    </a:lnTo>
                    <a:lnTo>
                      <a:pt x="1251" y="0"/>
                    </a:lnTo>
                    <a:lnTo>
                      <a:pt x="1281" y="9"/>
                    </a:lnTo>
                    <a:lnTo>
                      <a:pt x="1320" y="15"/>
                    </a:lnTo>
                    <a:lnTo>
                      <a:pt x="1350" y="30"/>
                    </a:lnTo>
                    <a:lnTo>
                      <a:pt x="2733" y="3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1" name="Freeform 15">
                <a:extLst>
                  <a:ext uri="{FF2B5EF4-FFF2-40B4-BE49-F238E27FC236}">
                    <a16:creationId xmlns:a16="http://schemas.microsoft.com/office/drawing/2014/main" id="{8EFF2B85-FE11-F9D8-F6B4-018734608DB1}"/>
                  </a:ext>
                </a:extLst>
              </p:cNvPr>
              <p:cNvSpPr>
                <a:spLocks/>
              </p:cNvSpPr>
              <p:nvPr/>
            </p:nvSpPr>
            <p:spPr bwMode="auto">
              <a:xfrm>
                <a:off x="1572" y="555"/>
                <a:ext cx="2733" cy="42"/>
              </a:xfrm>
              <a:custGeom>
                <a:avLst/>
                <a:gdLst>
                  <a:gd name="T0" fmla="*/ 0 w 2733"/>
                  <a:gd name="T1" fmla="*/ 39 h 42"/>
                  <a:gd name="T2" fmla="*/ 1092 w 2733"/>
                  <a:gd name="T3" fmla="*/ 36 h 42"/>
                  <a:gd name="T4" fmla="*/ 1143 w 2733"/>
                  <a:gd name="T5" fmla="*/ 21 h 42"/>
                  <a:gd name="T6" fmla="*/ 1185 w 2733"/>
                  <a:gd name="T7" fmla="*/ 6 h 42"/>
                  <a:gd name="T8" fmla="*/ 1224 w 2733"/>
                  <a:gd name="T9" fmla="*/ 0 h 42"/>
                  <a:gd name="T10" fmla="*/ 1257 w 2733"/>
                  <a:gd name="T11" fmla="*/ 6 h 42"/>
                  <a:gd name="T12" fmla="*/ 1284 w 2733"/>
                  <a:gd name="T13" fmla="*/ 15 h 42"/>
                  <a:gd name="T14" fmla="*/ 1320 w 2733"/>
                  <a:gd name="T15" fmla="*/ 27 h 42"/>
                  <a:gd name="T16" fmla="*/ 1365 w 2733"/>
                  <a:gd name="T17" fmla="*/ 39 h 42"/>
                  <a:gd name="T18" fmla="*/ 1407 w 2733"/>
                  <a:gd name="T19" fmla="*/ 39 h 42"/>
                  <a:gd name="T20" fmla="*/ 2733 w 2733"/>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3" h="42">
                    <a:moveTo>
                      <a:pt x="0" y="39"/>
                    </a:moveTo>
                    <a:lnTo>
                      <a:pt x="1092" y="36"/>
                    </a:lnTo>
                    <a:lnTo>
                      <a:pt x="1143" y="21"/>
                    </a:lnTo>
                    <a:lnTo>
                      <a:pt x="1185" y="6"/>
                    </a:lnTo>
                    <a:lnTo>
                      <a:pt x="1224" y="0"/>
                    </a:lnTo>
                    <a:lnTo>
                      <a:pt x="1257" y="6"/>
                    </a:lnTo>
                    <a:lnTo>
                      <a:pt x="1284" y="15"/>
                    </a:lnTo>
                    <a:lnTo>
                      <a:pt x="1320" y="27"/>
                    </a:lnTo>
                    <a:lnTo>
                      <a:pt x="1365" y="39"/>
                    </a:lnTo>
                    <a:lnTo>
                      <a:pt x="1407" y="39"/>
                    </a:lnTo>
                    <a:lnTo>
                      <a:pt x="2733" y="4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2" name="Freeform 16">
                <a:extLst>
                  <a:ext uri="{FF2B5EF4-FFF2-40B4-BE49-F238E27FC236}">
                    <a16:creationId xmlns:a16="http://schemas.microsoft.com/office/drawing/2014/main" id="{B3C6DEE3-1989-CABD-157F-C64056E4DB20}"/>
                  </a:ext>
                </a:extLst>
              </p:cNvPr>
              <p:cNvSpPr>
                <a:spLocks/>
              </p:cNvSpPr>
              <p:nvPr/>
            </p:nvSpPr>
            <p:spPr bwMode="auto">
              <a:xfrm>
                <a:off x="1572" y="600"/>
                <a:ext cx="2733" cy="33"/>
              </a:xfrm>
              <a:custGeom>
                <a:avLst/>
                <a:gdLst>
                  <a:gd name="T0" fmla="*/ 0 w 2733"/>
                  <a:gd name="T1" fmla="*/ 30 h 33"/>
                  <a:gd name="T2" fmla="*/ 1095 w 2733"/>
                  <a:gd name="T3" fmla="*/ 27 h 33"/>
                  <a:gd name="T4" fmla="*/ 1167 w 2733"/>
                  <a:gd name="T5" fmla="*/ 9 h 33"/>
                  <a:gd name="T6" fmla="*/ 1251 w 2733"/>
                  <a:gd name="T7" fmla="*/ 0 h 33"/>
                  <a:gd name="T8" fmla="*/ 1290 w 2733"/>
                  <a:gd name="T9" fmla="*/ 6 h 33"/>
                  <a:gd name="T10" fmla="*/ 1326 w 2733"/>
                  <a:gd name="T11" fmla="*/ 15 h 33"/>
                  <a:gd name="T12" fmla="*/ 1368 w 2733"/>
                  <a:gd name="T13" fmla="*/ 30 h 33"/>
                  <a:gd name="T14" fmla="*/ 2733 w 27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3" h="33">
                    <a:moveTo>
                      <a:pt x="0" y="30"/>
                    </a:moveTo>
                    <a:lnTo>
                      <a:pt x="1095" y="27"/>
                    </a:lnTo>
                    <a:lnTo>
                      <a:pt x="1167" y="9"/>
                    </a:lnTo>
                    <a:lnTo>
                      <a:pt x="1251" y="0"/>
                    </a:lnTo>
                    <a:lnTo>
                      <a:pt x="1290" y="6"/>
                    </a:lnTo>
                    <a:lnTo>
                      <a:pt x="1326" y="15"/>
                    </a:lnTo>
                    <a:lnTo>
                      <a:pt x="1368" y="30"/>
                    </a:lnTo>
                    <a:lnTo>
                      <a:pt x="2733" y="33"/>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3" name="Freeform 17">
                <a:extLst>
                  <a:ext uri="{FF2B5EF4-FFF2-40B4-BE49-F238E27FC236}">
                    <a16:creationId xmlns:a16="http://schemas.microsoft.com/office/drawing/2014/main" id="{DC435E3F-39A3-C180-AFA0-943ABE77E2E5}"/>
                  </a:ext>
                </a:extLst>
              </p:cNvPr>
              <p:cNvSpPr>
                <a:spLocks/>
              </p:cNvSpPr>
              <p:nvPr/>
            </p:nvSpPr>
            <p:spPr bwMode="auto">
              <a:xfrm>
                <a:off x="1572" y="663"/>
                <a:ext cx="2733" cy="15"/>
              </a:xfrm>
              <a:custGeom>
                <a:avLst/>
                <a:gdLst>
                  <a:gd name="T0" fmla="*/ 0 w 2733"/>
                  <a:gd name="T1" fmla="*/ 3 h 15"/>
                  <a:gd name="T2" fmla="*/ 1110 w 2733"/>
                  <a:gd name="T3" fmla="*/ 6 h 15"/>
                  <a:gd name="T4" fmla="*/ 1170 w 2733"/>
                  <a:gd name="T5" fmla="*/ 15 h 15"/>
                  <a:gd name="T6" fmla="*/ 1221 w 2733"/>
                  <a:gd name="T7" fmla="*/ 15 h 15"/>
                  <a:gd name="T8" fmla="*/ 1260 w 2733"/>
                  <a:gd name="T9" fmla="*/ 9 h 15"/>
                  <a:gd name="T10" fmla="*/ 1290 w 2733"/>
                  <a:gd name="T11" fmla="*/ 6 h 15"/>
                  <a:gd name="T12" fmla="*/ 1323 w 2733"/>
                  <a:gd name="T13" fmla="*/ 0 h 15"/>
                  <a:gd name="T14" fmla="*/ 1350 w 2733"/>
                  <a:gd name="T15" fmla="*/ 6 h 15"/>
                  <a:gd name="T16" fmla="*/ 2733 w 2733"/>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3" h="15">
                    <a:moveTo>
                      <a:pt x="0" y="3"/>
                    </a:moveTo>
                    <a:lnTo>
                      <a:pt x="1110" y="6"/>
                    </a:lnTo>
                    <a:lnTo>
                      <a:pt x="1170" y="15"/>
                    </a:lnTo>
                    <a:lnTo>
                      <a:pt x="1221" y="15"/>
                    </a:lnTo>
                    <a:lnTo>
                      <a:pt x="1260" y="9"/>
                    </a:lnTo>
                    <a:lnTo>
                      <a:pt x="1290" y="6"/>
                    </a:lnTo>
                    <a:lnTo>
                      <a:pt x="1323" y="0"/>
                    </a:lnTo>
                    <a:lnTo>
                      <a:pt x="1350" y="6"/>
                    </a:lnTo>
                    <a:lnTo>
                      <a:pt x="2733" y="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4" name="Freeform 18">
                <a:extLst>
                  <a:ext uri="{FF2B5EF4-FFF2-40B4-BE49-F238E27FC236}">
                    <a16:creationId xmlns:a16="http://schemas.microsoft.com/office/drawing/2014/main" id="{7C82AF86-FAE2-FA09-D78A-34B506A1B961}"/>
                  </a:ext>
                </a:extLst>
              </p:cNvPr>
              <p:cNvSpPr>
                <a:spLocks/>
              </p:cNvSpPr>
              <p:nvPr/>
            </p:nvSpPr>
            <p:spPr bwMode="auto">
              <a:xfrm>
                <a:off x="1572" y="702"/>
                <a:ext cx="2733" cy="15"/>
              </a:xfrm>
              <a:custGeom>
                <a:avLst/>
                <a:gdLst>
                  <a:gd name="T0" fmla="*/ 0 w 2733"/>
                  <a:gd name="T1" fmla="*/ 0 h 15"/>
                  <a:gd name="T2" fmla="*/ 1116 w 2733"/>
                  <a:gd name="T3" fmla="*/ 0 h 15"/>
                  <a:gd name="T4" fmla="*/ 1143 w 2733"/>
                  <a:gd name="T5" fmla="*/ 6 h 15"/>
                  <a:gd name="T6" fmla="*/ 1188 w 2733"/>
                  <a:gd name="T7" fmla="*/ 12 h 15"/>
                  <a:gd name="T8" fmla="*/ 1242 w 2733"/>
                  <a:gd name="T9" fmla="*/ 12 h 15"/>
                  <a:gd name="T10" fmla="*/ 1296 w 2733"/>
                  <a:gd name="T11" fmla="*/ 15 h 15"/>
                  <a:gd name="T12" fmla="*/ 1317 w 2733"/>
                  <a:gd name="T13" fmla="*/ 3 h 15"/>
                  <a:gd name="T14" fmla="*/ 1350 w 2733"/>
                  <a:gd name="T15" fmla="*/ 3 h 15"/>
                  <a:gd name="T16" fmla="*/ 2733 w 2733"/>
                  <a:gd name="T1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3" h="15">
                    <a:moveTo>
                      <a:pt x="0" y="0"/>
                    </a:moveTo>
                    <a:lnTo>
                      <a:pt x="1116" y="0"/>
                    </a:lnTo>
                    <a:lnTo>
                      <a:pt x="1143" y="6"/>
                    </a:lnTo>
                    <a:lnTo>
                      <a:pt x="1188" y="12"/>
                    </a:lnTo>
                    <a:lnTo>
                      <a:pt x="1242" y="12"/>
                    </a:lnTo>
                    <a:lnTo>
                      <a:pt x="1296" y="15"/>
                    </a:lnTo>
                    <a:lnTo>
                      <a:pt x="1317" y="3"/>
                    </a:lnTo>
                    <a:lnTo>
                      <a:pt x="1350" y="3"/>
                    </a:lnTo>
                    <a:lnTo>
                      <a:pt x="2733" y="3"/>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5" name="Freeform 19">
                <a:extLst>
                  <a:ext uri="{FF2B5EF4-FFF2-40B4-BE49-F238E27FC236}">
                    <a16:creationId xmlns:a16="http://schemas.microsoft.com/office/drawing/2014/main" id="{A6E67A85-179E-AC04-91E6-CF3C29E5C02E}"/>
                  </a:ext>
                </a:extLst>
              </p:cNvPr>
              <p:cNvSpPr>
                <a:spLocks/>
              </p:cNvSpPr>
              <p:nvPr/>
            </p:nvSpPr>
            <p:spPr bwMode="auto">
              <a:xfrm>
                <a:off x="1569" y="738"/>
                <a:ext cx="2733" cy="12"/>
              </a:xfrm>
              <a:custGeom>
                <a:avLst/>
                <a:gdLst>
                  <a:gd name="T0" fmla="*/ 0 w 2733"/>
                  <a:gd name="T1" fmla="*/ 0 h 12"/>
                  <a:gd name="T2" fmla="*/ 1161 w 2733"/>
                  <a:gd name="T3" fmla="*/ 0 h 12"/>
                  <a:gd name="T4" fmla="*/ 1203 w 2733"/>
                  <a:gd name="T5" fmla="*/ 9 h 12"/>
                  <a:gd name="T6" fmla="*/ 1248 w 2733"/>
                  <a:gd name="T7" fmla="*/ 12 h 12"/>
                  <a:gd name="T8" fmla="*/ 1290 w 2733"/>
                  <a:gd name="T9" fmla="*/ 6 h 12"/>
                  <a:gd name="T10" fmla="*/ 1317 w 2733"/>
                  <a:gd name="T11" fmla="*/ 6 h 12"/>
                  <a:gd name="T12" fmla="*/ 1350 w 2733"/>
                  <a:gd name="T13" fmla="*/ 3 h 12"/>
                  <a:gd name="T14" fmla="*/ 2733 w 273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3" h="12">
                    <a:moveTo>
                      <a:pt x="0" y="0"/>
                    </a:moveTo>
                    <a:lnTo>
                      <a:pt x="1161" y="0"/>
                    </a:lnTo>
                    <a:lnTo>
                      <a:pt x="1203" y="9"/>
                    </a:lnTo>
                    <a:lnTo>
                      <a:pt x="1248" y="12"/>
                    </a:lnTo>
                    <a:lnTo>
                      <a:pt x="1290" y="6"/>
                    </a:lnTo>
                    <a:lnTo>
                      <a:pt x="1317" y="6"/>
                    </a:lnTo>
                    <a:lnTo>
                      <a:pt x="1350" y="3"/>
                    </a:lnTo>
                    <a:lnTo>
                      <a:pt x="2733" y="3"/>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6" name="Freeform 20">
                <a:extLst>
                  <a:ext uri="{FF2B5EF4-FFF2-40B4-BE49-F238E27FC236}">
                    <a16:creationId xmlns:a16="http://schemas.microsoft.com/office/drawing/2014/main" id="{34BAE190-8D2A-C681-F7AE-58C67CA328B3}"/>
                  </a:ext>
                </a:extLst>
              </p:cNvPr>
              <p:cNvSpPr>
                <a:spLocks/>
              </p:cNvSpPr>
              <p:nvPr/>
            </p:nvSpPr>
            <p:spPr bwMode="auto">
              <a:xfrm>
                <a:off x="1572" y="774"/>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7" name="Freeform 21">
                <a:extLst>
                  <a:ext uri="{FF2B5EF4-FFF2-40B4-BE49-F238E27FC236}">
                    <a16:creationId xmlns:a16="http://schemas.microsoft.com/office/drawing/2014/main" id="{507CAD8F-FB81-9644-D534-0960445DE2B2}"/>
                  </a:ext>
                </a:extLst>
              </p:cNvPr>
              <p:cNvSpPr>
                <a:spLocks/>
              </p:cNvSpPr>
              <p:nvPr/>
            </p:nvSpPr>
            <p:spPr bwMode="auto">
              <a:xfrm>
                <a:off x="1572" y="810"/>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8" name="Freeform 22">
                <a:extLst>
                  <a:ext uri="{FF2B5EF4-FFF2-40B4-BE49-F238E27FC236}">
                    <a16:creationId xmlns:a16="http://schemas.microsoft.com/office/drawing/2014/main" id="{5B0E3CF0-8D9A-5383-09F2-4F4D1CA31549}"/>
                  </a:ext>
                </a:extLst>
              </p:cNvPr>
              <p:cNvSpPr>
                <a:spLocks/>
              </p:cNvSpPr>
              <p:nvPr/>
            </p:nvSpPr>
            <p:spPr bwMode="auto">
              <a:xfrm>
                <a:off x="1578" y="849"/>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9" name="Freeform 23">
                <a:extLst>
                  <a:ext uri="{FF2B5EF4-FFF2-40B4-BE49-F238E27FC236}">
                    <a16:creationId xmlns:a16="http://schemas.microsoft.com/office/drawing/2014/main" id="{6DF81F80-1EFE-BF87-8D7F-227CEAFFB1C0}"/>
                  </a:ext>
                </a:extLst>
              </p:cNvPr>
              <p:cNvSpPr>
                <a:spLocks/>
              </p:cNvSpPr>
              <p:nvPr/>
            </p:nvSpPr>
            <p:spPr bwMode="auto">
              <a:xfrm>
                <a:off x="1572" y="882"/>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0" name="Freeform 24">
                <a:extLst>
                  <a:ext uri="{FF2B5EF4-FFF2-40B4-BE49-F238E27FC236}">
                    <a16:creationId xmlns:a16="http://schemas.microsoft.com/office/drawing/2014/main" id="{037C6138-45D5-8FC8-EE4E-63D2C35E66FA}"/>
                  </a:ext>
                </a:extLst>
              </p:cNvPr>
              <p:cNvSpPr>
                <a:spLocks/>
              </p:cNvSpPr>
              <p:nvPr/>
            </p:nvSpPr>
            <p:spPr bwMode="auto">
              <a:xfrm>
                <a:off x="1572" y="918"/>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1" name="Freeform 25">
                <a:extLst>
                  <a:ext uri="{FF2B5EF4-FFF2-40B4-BE49-F238E27FC236}">
                    <a16:creationId xmlns:a16="http://schemas.microsoft.com/office/drawing/2014/main" id="{1D1B9E5E-A322-2E9C-B9C5-04E68A56A56D}"/>
                  </a:ext>
                </a:extLst>
              </p:cNvPr>
              <p:cNvSpPr>
                <a:spLocks/>
              </p:cNvSpPr>
              <p:nvPr/>
            </p:nvSpPr>
            <p:spPr bwMode="auto">
              <a:xfrm>
                <a:off x="1572" y="954"/>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2" name="Freeform 26">
                <a:extLst>
                  <a:ext uri="{FF2B5EF4-FFF2-40B4-BE49-F238E27FC236}">
                    <a16:creationId xmlns:a16="http://schemas.microsoft.com/office/drawing/2014/main" id="{211BF023-2910-22FF-751E-4AEB485B1846}"/>
                  </a:ext>
                </a:extLst>
              </p:cNvPr>
              <p:cNvSpPr>
                <a:spLocks/>
              </p:cNvSpPr>
              <p:nvPr/>
            </p:nvSpPr>
            <p:spPr bwMode="auto">
              <a:xfrm>
                <a:off x="1569" y="993"/>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3" name="Freeform 27">
                <a:extLst>
                  <a:ext uri="{FF2B5EF4-FFF2-40B4-BE49-F238E27FC236}">
                    <a16:creationId xmlns:a16="http://schemas.microsoft.com/office/drawing/2014/main" id="{0D669B28-3FB8-BF96-FF03-74CBF64B41F6}"/>
                  </a:ext>
                </a:extLst>
              </p:cNvPr>
              <p:cNvSpPr>
                <a:spLocks/>
              </p:cNvSpPr>
              <p:nvPr/>
            </p:nvSpPr>
            <p:spPr bwMode="auto">
              <a:xfrm>
                <a:off x="1572" y="1026"/>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4" name="Freeform 28">
                <a:extLst>
                  <a:ext uri="{FF2B5EF4-FFF2-40B4-BE49-F238E27FC236}">
                    <a16:creationId xmlns:a16="http://schemas.microsoft.com/office/drawing/2014/main" id="{8BB77260-3BB3-607E-F457-A8F97DD92DB3}"/>
                  </a:ext>
                </a:extLst>
              </p:cNvPr>
              <p:cNvSpPr>
                <a:spLocks/>
              </p:cNvSpPr>
              <p:nvPr/>
            </p:nvSpPr>
            <p:spPr bwMode="auto">
              <a:xfrm>
                <a:off x="1575" y="1062"/>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5" name="Freeform 29">
                <a:extLst>
                  <a:ext uri="{FF2B5EF4-FFF2-40B4-BE49-F238E27FC236}">
                    <a16:creationId xmlns:a16="http://schemas.microsoft.com/office/drawing/2014/main" id="{9ACFCF62-B2FF-9C74-4202-D8F9CF6FFD9D}"/>
                  </a:ext>
                </a:extLst>
              </p:cNvPr>
              <p:cNvSpPr>
                <a:spLocks/>
              </p:cNvSpPr>
              <p:nvPr/>
            </p:nvSpPr>
            <p:spPr bwMode="auto">
              <a:xfrm>
                <a:off x="1575" y="1098"/>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26" name="Freeform 30">
                <a:extLst>
                  <a:ext uri="{FF2B5EF4-FFF2-40B4-BE49-F238E27FC236}">
                    <a16:creationId xmlns:a16="http://schemas.microsoft.com/office/drawing/2014/main" id="{FC584C1D-E049-AB2A-3E87-6BBFF62B0004}"/>
                  </a:ext>
                </a:extLst>
              </p:cNvPr>
              <p:cNvSpPr>
                <a:spLocks/>
              </p:cNvSpPr>
              <p:nvPr/>
            </p:nvSpPr>
            <p:spPr bwMode="auto">
              <a:xfrm>
                <a:off x="1572" y="1134"/>
                <a:ext cx="2730" cy="1"/>
              </a:xfrm>
              <a:custGeom>
                <a:avLst/>
                <a:gdLst>
                  <a:gd name="T0" fmla="*/ 0 w 2730"/>
                  <a:gd name="T1" fmla="*/ 0 h 1"/>
                  <a:gd name="T2" fmla="*/ 2730 w 2730"/>
                  <a:gd name="T3" fmla="*/ 0 h 1"/>
                </a:gdLst>
                <a:ahLst/>
                <a:cxnLst>
                  <a:cxn ang="0">
                    <a:pos x="T0" y="T1"/>
                  </a:cxn>
                  <a:cxn ang="0">
                    <a:pos x="T2" y="T3"/>
                  </a:cxn>
                </a:cxnLst>
                <a:rect l="0" t="0" r="r" b="b"/>
                <a:pathLst>
                  <a:path w="2730" h="1">
                    <a:moveTo>
                      <a:pt x="0" y="0"/>
                    </a:moveTo>
                    <a:cubicBezTo>
                      <a:pt x="1137" y="0"/>
                      <a:pt x="2275" y="0"/>
                      <a:pt x="273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9327" name="Group 31">
                <a:extLst>
                  <a:ext uri="{FF2B5EF4-FFF2-40B4-BE49-F238E27FC236}">
                    <a16:creationId xmlns:a16="http://schemas.microsoft.com/office/drawing/2014/main" id="{D0FBF95B-8EAA-06B9-3B33-89001AB4AFDA}"/>
                  </a:ext>
                </a:extLst>
              </p:cNvPr>
              <p:cNvGrpSpPr>
                <a:grpSpLocks/>
              </p:cNvGrpSpPr>
              <p:nvPr/>
            </p:nvGrpSpPr>
            <p:grpSpPr bwMode="auto">
              <a:xfrm>
                <a:off x="1609" y="379"/>
                <a:ext cx="180" cy="789"/>
                <a:chOff x="1609" y="379"/>
                <a:chExt cx="180" cy="789"/>
              </a:xfrm>
            </p:grpSpPr>
            <p:grpSp>
              <p:nvGrpSpPr>
                <p:cNvPr id="439328" name="Group 32">
                  <a:extLst>
                    <a:ext uri="{FF2B5EF4-FFF2-40B4-BE49-F238E27FC236}">
                      <a16:creationId xmlns:a16="http://schemas.microsoft.com/office/drawing/2014/main" id="{104B4E20-2AA2-622A-AEBA-8D3A9A4E7909}"/>
                    </a:ext>
                  </a:extLst>
                </p:cNvPr>
                <p:cNvGrpSpPr>
                  <a:grpSpLocks/>
                </p:cNvGrpSpPr>
                <p:nvPr/>
              </p:nvGrpSpPr>
              <p:grpSpPr bwMode="auto">
                <a:xfrm>
                  <a:off x="1609" y="379"/>
                  <a:ext cx="72" cy="789"/>
                  <a:chOff x="1609" y="379"/>
                  <a:chExt cx="72" cy="789"/>
                </a:xfrm>
              </p:grpSpPr>
              <p:sp>
                <p:nvSpPr>
                  <p:cNvPr id="439329" name="Line 33">
                    <a:extLst>
                      <a:ext uri="{FF2B5EF4-FFF2-40B4-BE49-F238E27FC236}">
                        <a16:creationId xmlns:a16="http://schemas.microsoft.com/office/drawing/2014/main" id="{B0D90FB7-E574-2D2E-48EB-52294EDD0DF8}"/>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30" name="Line 34">
                    <a:extLst>
                      <a:ext uri="{FF2B5EF4-FFF2-40B4-BE49-F238E27FC236}">
                        <a16:creationId xmlns:a16="http://schemas.microsoft.com/office/drawing/2014/main" id="{B1502519-4551-3CDB-25AA-828660D13FA5}"/>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31" name="Line 35">
                    <a:extLst>
                      <a:ext uri="{FF2B5EF4-FFF2-40B4-BE49-F238E27FC236}">
                        <a16:creationId xmlns:a16="http://schemas.microsoft.com/office/drawing/2014/main" id="{1A2D2AC5-5625-9B39-8C8B-BF027FEFCEC3}"/>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32" name="Group 36">
                  <a:extLst>
                    <a:ext uri="{FF2B5EF4-FFF2-40B4-BE49-F238E27FC236}">
                      <a16:creationId xmlns:a16="http://schemas.microsoft.com/office/drawing/2014/main" id="{5E987A57-B5E5-900C-16A0-8C3D738DD832}"/>
                    </a:ext>
                  </a:extLst>
                </p:cNvPr>
                <p:cNvGrpSpPr>
                  <a:grpSpLocks/>
                </p:cNvGrpSpPr>
                <p:nvPr/>
              </p:nvGrpSpPr>
              <p:grpSpPr bwMode="auto">
                <a:xfrm>
                  <a:off x="1717" y="379"/>
                  <a:ext cx="72" cy="789"/>
                  <a:chOff x="1705" y="475"/>
                  <a:chExt cx="72" cy="789"/>
                </a:xfrm>
              </p:grpSpPr>
              <p:sp>
                <p:nvSpPr>
                  <p:cNvPr id="439333" name="Line 37">
                    <a:extLst>
                      <a:ext uri="{FF2B5EF4-FFF2-40B4-BE49-F238E27FC236}">
                        <a16:creationId xmlns:a16="http://schemas.microsoft.com/office/drawing/2014/main" id="{5E33176E-3DB0-C45A-7318-20E95C01ED8F}"/>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34" name="Line 38">
                    <a:extLst>
                      <a:ext uri="{FF2B5EF4-FFF2-40B4-BE49-F238E27FC236}">
                        <a16:creationId xmlns:a16="http://schemas.microsoft.com/office/drawing/2014/main" id="{2466195F-22EA-5AE9-1027-4F625830FA1E}"/>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35" name="Line 39">
                    <a:extLst>
                      <a:ext uri="{FF2B5EF4-FFF2-40B4-BE49-F238E27FC236}">
                        <a16:creationId xmlns:a16="http://schemas.microsoft.com/office/drawing/2014/main" id="{A6348824-7D04-5CFD-7704-7F1F6086F2B9}"/>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336" name="Group 40">
                <a:extLst>
                  <a:ext uri="{FF2B5EF4-FFF2-40B4-BE49-F238E27FC236}">
                    <a16:creationId xmlns:a16="http://schemas.microsoft.com/office/drawing/2014/main" id="{AC027978-E6C7-BC09-C6AE-D55D0C3AA6BB}"/>
                  </a:ext>
                </a:extLst>
              </p:cNvPr>
              <p:cNvGrpSpPr>
                <a:grpSpLocks/>
              </p:cNvGrpSpPr>
              <p:nvPr/>
            </p:nvGrpSpPr>
            <p:grpSpPr bwMode="auto">
              <a:xfrm>
                <a:off x="1825" y="379"/>
                <a:ext cx="180" cy="789"/>
                <a:chOff x="1609" y="379"/>
                <a:chExt cx="180" cy="789"/>
              </a:xfrm>
            </p:grpSpPr>
            <p:grpSp>
              <p:nvGrpSpPr>
                <p:cNvPr id="439337" name="Group 41">
                  <a:extLst>
                    <a:ext uri="{FF2B5EF4-FFF2-40B4-BE49-F238E27FC236}">
                      <a16:creationId xmlns:a16="http://schemas.microsoft.com/office/drawing/2014/main" id="{D1BF9CD9-7B23-60B4-9CB6-4CC25430A94F}"/>
                    </a:ext>
                  </a:extLst>
                </p:cNvPr>
                <p:cNvGrpSpPr>
                  <a:grpSpLocks/>
                </p:cNvGrpSpPr>
                <p:nvPr/>
              </p:nvGrpSpPr>
              <p:grpSpPr bwMode="auto">
                <a:xfrm>
                  <a:off x="1609" y="379"/>
                  <a:ext cx="72" cy="789"/>
                  <a:chOff x="1609" y="379"/>
                  <a:chExt cx="72" cy="789"/>
                </a:xfrm>
              </p:grpSpPr>
              <p:sp>
                <p:nvSpPr>
                  <p:cNvPr id="439338" name="Line 42">
                    <a:extLst>
                      <a:ext uri="{FF2B5EF4-FFF2-40B4-BE49-F238E27FC236}">
                        <a16:creationId xmlns:a16="http://schemas.microsoft.com/office/drawing/2014/main" id="{72C4DFC0-934F-418A-342F-453B7A4B8F25}"/>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39" name="Line 43">
                    <a:extLst>
                      <a:ext uri="{FF2B5EF4-FFF2-40B4-BE49-F238E27FC236}">
                        <a16:creationId xmlns:a16="http://schemas.microsoft.com/office/drawing/2014/main" id="{FF6AF3C3-B753-8CB4-C7B4-4E630DE6D70C}"/>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40" name="Line 44">
                    <a:extLst>
                      <a:ext uri="{FF2B5EF4-FFF2-40B4-BE49-F238E27FC236}">
                        <a16:creationId xmlns:a16="http://schemas.microsoft.com/office/drawing/2014/main" id="{B8123E8F-376C-46D0-CEC8-B04D8346D326}"/>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41" name="Group 45">
                  <a:extLst>
                    <a:ext uri="{FF2B5EF4-FFF2-40B4-BE49-F238E27FC236}">
                      <a16:creationId xmlns:a16="http://schemas.microsoft.com/office/drawing/2014/main" id="{BA3523AC-5441-0CE0-11DC-7E3A9ABCB6A7}"/>
                    </a:ext>
                  </a:extLst>
                </p:cNvPr>
                <p:cNvGrpSpPr>
                  <a:grpSpLocks/>
                </p:cNvGrpSpPr>
                <p:nvPr/>
              </p:nvGrpSpPr>
              <p:grpSpPr bwMode="auto">
                <a:xfrm>
                  <a:off x="1717" y="379"/>
                  <a:ext cx="72" cy="789"/>
                  <a:chOff x="1705" y="475"/>
                  <a:chExt cx="72" cy="789"/>
                </a:xfrm>
              </p:grpSpPr>
              <p:sp>
                <p:nvSpPr>
                  <p:cNvPr id="439342" name="Line 46">
                    <a:extLst>
                      <a:ext uri="{FF2B5EF4-FFF2-40B4-BE49-F238E27FC236}">
                        <a16:creationId xmlns:a16="http://schemas.microsoft.com/office/drawing/2014/main" id="{87CBD40F-CE72-4DB1-B356-68B94F737B4D}"/>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43" name="Line 47">
                    <a:extLst>
                      <a:ext uri="{FF2B5EF4-FFF2-40B4-BE49-F238E27FC236}">
                        <a16:creationId xmlns:a16="http://schemas.microsoft.com/office/drawing/2014/main" id="{5B84E162-93BA-CE95-6BDC-9C10351A6250}"/>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44" name="Line 48">
                    <a:extLst>
                      <a:ext uri="{FF2B5EF4-FFF2-40B4-BE49-F238E27FC236}">
                        <a16:creationId xmlns:a16="http://schemas.microsoft.com/office/drawing/2014/main" id="{9316D8A9-D6EC-4D77-9114-E6B2167A6FB8}"/>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345" name="Group 49">
                <a:extLst>
                  <a:ext uri="{FF2B5EF4-FFF2-40B4-BE49-F238E27FC236}">
                    <a16:creationId xmlns:a16="http://schemas.microsoft.com/office/drawing/2014/main" id="{94909941-560F-CD4E-A874-A987FF5CD889}"/>
                  </a:ext>
                </a:extLst>
              </p:cNvPr>
              <p:cNvGrpSpPr>
                <a:grpSpLocks/>
              </p:cNvGrpSpPr>
              <p:nvPr/>
            </p:nvGrpSpPr>
            <p:grpSpPr bwMode="auto">
              <a:xfrm>
                <a:off x="2041" y="379"/>
                <a:ext cx="180" cy="789"/>
                <a:chOff x="1609" y="379"/>
                <a:chExt cx="180" cy="789"/>
              </a:xfrm>
            </p:grpSpPr>
            <p:grpSp>
              <p:nvGrpSpPr>
                <p:cNvPr id="439346" name="Group 50">
                  <a:extLst>
                    <a:ext uri="{FF2B5EF4-FFF2-40B4-BE49-F238E27FC236}">
                      <a16:creationId xmlns:a16="http://schemas.microsoft.com/office/drawing/2014/main" id="{E7B2F468-AB41-3BA9-B7EE-8CE5EDF590EE}"/>
                    </a:ext>
                  </a:extLst>
                </p:cNvPr>
                <p:cNvGrpSpPr>
                  <a:grpSpLocks/>
                </p:cNvGrpSpPr>
                <p:nvPr/>
              </p:nvGrpSpPr>
              <p:grpSpPr bwMode="auto">
                <a:xfrm>
                  <a:off x="1609" y="379"/>
                  <a:ext cx="72" cy="789"/>
                  <a:chOff x="1609" y="379"/>
                  <a:chExt cx="72" cy="789"/>
                </a:xfrm>
              </p:grpSpPr>
              <p:sp>
                <p:nvSpPr>
                  <p:cNvPr id="439347" name="Line 51">
                    <a:extLst>
                      <a:ext uri="{FF2B5EF4-FFF2-40B4-BE49-F238E27FC236}">
                        <a16:creationId xmlns:a16="http://schemas.microsoft.com/office/drawing/2014/main" id="{2B1BE060-67B2-099E-280D-16B1E772AC79}"/>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48" name="Line 52">
                    <a:extLst>
                      <a:ext uri="{FF2B5EF4-FFF2-40B4-BE49-F238E27FC236}">
                        <a16:creationId xmlns:a16="http://schemas.microsoft.com/office/drawing/2014/main" id="{60649981-377E-BD89-C11C-E5AFA36E50CB}"/>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49" name="Line 53">
                    <a:extLst>
                      <a:ext uri="{FF2B5EF4-FFF2-40B4-BE49-F238E27FC236}">
                        <a16:creationId xmlns:a16="http://schemas.microsoft.com/office/drawing/2014/main" id="{3616D670-AC3E-09DC-AB5C-9F4A70C6119F}"/>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50" name="Group 54">
                  <a:extLst>
                    <a:ext uri="{FF2B5EF4-FFF2-40B4-BE49-F238E27FC236}">
                      <a16:creationId xmlns:a16="http://schemas.microsoft.com/office/drawing/2014/main" id="{0040EF9E-67F6-F2BF-1BB8-C566211B44FC}"/>
                    </a:ext>
                  </a:extLst>
                </p:cNvPr>
                <p:cNvGrpSpPr>
                  <a:grpSpLocks/>
                </p:cNvGrpSpPr>
                <p:nvPr/>
              </p:nvGrpSpPr>
              <p:grpSpPr bwMode="auto">
                <a:xfrm>
                  <a:off x="1717" y="379"/>
                  <a:ext cx="72" cy="789"/>
                  <a:chOff x="1705" y="475"/>
                  <a:chExt cx="72" cy="789"/>
                </a:xfrm>
              </p:grpSpPr>
              <p:sp>
                <p:nvSpPr>
                  <p:cNvPr id="439351" name="Line 55">
                    <a:extLst>
                      <a:ext uri="{FF2B5EF4-FFF2-40B4-BE49-F238E27FC236}">
                        <a16:creationId xmlns:a16="http://schemas.microsoft.com/office/drawing/2014/main" id="{CDD63127-3511-2CE9-A359-1F73EDAD4BA8}"/>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52" name="Line 56">
                    <a:extLst>
                      <a:ext uri="{FF2B5EF4-FFF2-40B4-BE49-F238E27FC236}">
                        <a16:creationId xmlns:a16="http://schemas.microsoft.com/office/drawing/2014/main" id="{C7CB5BA5-0258-EF0C-2D35-90494AF130FB}"/>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53" name="Line 57">
                    <a:extLst>
                      <a:ext uri="{FF2B5EF4-FFF2-40B4-BE49-F238E27FC236}">
                        <a16:creationId xmlns:a16="http://schemas.microsoft.com/office/drawing/2014/main" id="{5F7225D8-68CC-6D3D-2593-3D113A03552F}"/>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354" name="Group 58">
                <a:extLst>
                  <a:ext uri="{FF2B5EF4-FFF2-40B4-BE49-F238E27FC236}">
                    <a16:creationId xmlns:a16="http://schemas.microsoft.com/office/drawing/2014/main" id="{A18509A5-5D17-F1FF-C473-208F595045A6}"/>
                  </a:ext>
                </a:extLst>
              </p:cNvPr>
              <p:cNvGrpSpPr>
                <a:grpSpLocks/>
              </p:cNvGrpSpPr>
              <p:nvPr/>
            </p:nvGrpSpPr>
            <p:grpSpPr bwMode="auto">
              <a:xfrm>
                <a:off x="2257" y="379"/>
                <a:ext cx="180" cy="789"/>
                <a:chOff x="1609" y="379"/>
                <a:chExt cx="180" cy="789"/>
              </a:xfrm>
            </p:grpSpPr>
            <p:grpSp>
              <p:nvGrpSpPr>
                <p:cNvPr id="439355" name="Group 59">
                  <a:extLst>
                    <a:ext uri="{FF2B5EF4-FFF2-40B4-BE49-F238E27FC236}">
                      <a16:creationId xmlns:a16="http://schemas.microsoft.com/office/drawing/2014/main" id="{064207E5-3E67-7465-E634-533B7D3AF906}"/>
                    </a:ext>
                  </a:extLst>
                </p:cNvPr>
                <p:cNvGrpSpPr>
                  <a:grpSpLocks/>
                </p:cNvGrpSpPr>
                <p:nvPr/>
              </p:nvGrpSpPr>
              <p:grpSpPr bwMode="auto">
                <a:xfrm>
                  <a:off x="1609" y="379"/>
                  <a:ext cx="72" cy="789"/>
                  <a:chOff x="1609" y="379"/>
                  <a:chExt cx="72" cy="789"/>
                </a:xfrm>
              </p:grpSpPr>
              <p:sp>
                <p:nvSpPr>
                  <p:cNvPr id="439356" name="Line 60">
                    <a:extLst>
                      <a:ext uri="{FF2B5EF4-FFF2-40B4-BE49-F238E27FC236}">
                        <a16:creationId xmlns:a16="http://schemas.microsoft.com/office/drawing/2014/main" id="{2A4F72A9-FDFD-9249-E989-EAA72BB9BA5A}"/>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57" name="Line 61">
                    <a:extLst>
                      <a:ext uri="{FF2B5EF4-FFF2-40B4-BE49-F238E27FC236}">
                        <a16:creationId xmlns:a16="http://schemas.microsoft.com/office/drawing/2014/main" id="{20D59AB0-AD79-93A7-7D41-FCFFF2C178D0}"/>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58" name="Line 62">
                    <a:extLst>
                      <a:ext uri="{FF2B5EF4-FFF2-40B4-BE49-F238E27FC236}">
                        <a16:creationId xmlns:a16="http://schemas.microsoft.com/office/drawing/2014/main" id="{A3E4097F-C6E7-06C6-9EC2-136CC9AF4FB4}"/>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59" name="Group 63">
                  <a:extLst>
                    <a:ext uri="{FF2B5EF4-FFF2-40B4-BE49-F238E27FC236}">
                      <a16:creationId xmlns:a16="http://schemas.microsoft.com/office/drawing/2014/main" id="{DA4F4CB4-C289-BD0E-EAB4-FC0551107DD2}"/>
                    </a:ext>
                  </a:extLst>
                </p:cNvPr>
                <p:cNvGrpSpPr>
                  <a:grpSpLocks/>
                </p:cNvGrpSpPr>
                <p:nvPr/>
              </p:nvGrpSpPr>
              <p:grpSpPr bwMode="auto">
                <a:xfrm>
                  <a:off x="1717" y="379"/>
                  <a:ext cx="72" cy="789"/>
                  <a:chOff x="1705" y="475"/>
                  <a:chExt cx="72" cy="789"/>
                </a:xfrm>
              </p:grpSpPr>
              <p:sp>
                <p:nvSpPr>
                  <p:cNvPr id="439360" name="Line 64">
                    <a:extLst>
                      <a:ext uri="{FF2B5EF4-FFF2-40B4-BE49-F238E27FC236}">
                        <a16:creationId xmlns:a16="http://schemas.microsoft.com/office/drawing/2014/main" id="{707BC833-C301-1C6F-ED7E-A9D289BCA045}"/>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61" name="Line 65">
                    <a:extLst>
                      <a:ext uri="{FF2B5EF4-FFF2-40B4-BE49-F238E27FC236}">
                        <a16:creationId xmlns:a16="http://schemas.microsoft.com/office/drawing/2014/main" id="{EF97D62E-3947-F0E6-8C46-0FFCAA9B93BA}"/>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62" name="Line 66">
                    <a:extLst>
                      <a:ext uri="{FF2B5EF4-FFF2-40B4-BE49-F238E27FC236}">
                        <a16:creationId xmlns:a16="http://schemas.microsoft.com/office/drawing/2014/main" id="{3718C299-278F-3899-C1E8-5154D1606389}"/>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363" name="Group 67">
                <a:extLst>
                  <a:ext uri="{FF2B5EF4-FFF2-40B4-BE49-F238E27FC236}">
                    <a16:creationId xmlns:a16="http://schemas.microsoft.com/office/drawing/2014/main" id="{8BAB6D94-FD58-3EFD-7B3D-E7BD3CC091CD}"/>
                  </a:ext>
                </a:extLst>
              </p:cNvPr>
              <p:cNvGrpSpPr>
                <a:grpSpLocks/>
              </p:cNvGrpSpPr>
              <p:nvPr/>
            </p:nvGrpSpPr>
            <p:grpSpPr bwMode="auto">
              <a:xfrm>
                <a:off x="2473" y="379"/>
                <a:ext cx="180" cy="789"/>
                <a:chOff x="1609" y="379"/>
                <a:chExt cx="180" cy="789"/>
              </a:xfrm>
            </p:grpSpPr>
            <p:grpSp>
              <p:nvGrpSpPr>
                <p:cNvPr id="439364" name="Group 68">
                  <a:extLst>
                    <a:ext uri="{FF2B5EF4-FFF2-40B4-BE49-F238E27FC236}">
                      <a16:creationId xmlns:a16="http://schemas.microsoft.com/office/drawing/2014/main" id="{642549B0-1EC7-5625-99C1-BBC8AAE6F6B5}"/>
                    </a:ext>
                  </a:extLst>
                </p:cNvPr>
                <p:cNvGrpSpPr>
                  <a:grpSpLocks/>
                </p:cNvGrpSpPr>
                <p:nvPr/>
              </p:nvGrpSpPr>
              <p:grpSpPr bwMode="auto">
                <a:xfrm>
                  <a:off x="1609" y="379"/>
                  <a:ext cx="72" cy="789"/>
                  <a:chOff x="1609" y="379"/>
                  <a:chExt cx="72" cy="789"/>
                </a:xfrm>
              </p:grpSpPr>
              <p:sp>
                <p:nvSpPr>
                  <p:cNvPr id="439365" name="Line 69">
                    <a:extLst>
                      <a:ext uri="{FF2B5EF4-FFF2-40B4-BE49-F238E27FC236}">
                        <a16:creationId xmlns:a16="http://schemas.microsoft.com/office/drawing/2014/main" id="{C06D169F-0D5B-2BAE-E095-FD070FACF467}"/>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66" name="Line 70">
                    <a:extLst>
                      <a:ext uri="{FF2B5EF4-FFF2-40B4-BE49-F238E27FC236}">
                        <a16:creationId xmlns:a16="http://schemas.microsoft.com/office/drawing/2014/main" id="{E08539A7-F985-BB4D-32DA-74E414C602DE}"/>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67" name="Line 71">
                    <a:extLst>
                      <a:ext uri="{FF2B5EF4-FFF2-40B4-BE49-F238E27FC236}">
                        <a16:creationId xmlns:a16="http://schemas.microsoft.com/office/drawing/2014/main" id="{DC67B959-2DCC-EA1F-E002-83A7E5120746}"/>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68" name="Group 72">
                  <a:extLst>
                    <a:ext uri="{FF2B5EF4-FFF2-40B4-BE49-F238E27FC236}">
                      <a16:creationId xmlns:a16="http://schemas.microsoft.com/office/drawing/2014/main" id="{88B6177C-10B8-F5EA-B38D-15C758AB0E9A}"/>
                    </a:ext>
                  </a:extLst>
                </p:cNvPr>
                <p:cNvGrpSpPr>
                  <a:grpSpLocks/>
                </p:cNvGrpSpPr>
                <p:nvPr/>
              </p:nvGrpSpPr>
              <p:grpSpPr bwMode="auto">
                <a:xfrm>
                  <a:off x="1717" y="379"/>
                  <a:ext cx="72" cy="789"/>
                  <a:chOff x="1705" y="475"/>
                  <a:chExt cx="72" cy="789"/>
                </a:xfrm>
              </p:grpSpPr>
              <p:sp>
                <p:nvSpPr>
                  <p:cNvPr id="439369" name="Line 73">
                    <a:extLst>
                      <a:ext uri="{FF2B5EF4-FFF2-40B4-BE49-F238E27FC236}">
                        <a16:creationId xmlns:a16="http://schemas.microsoft.com/office/drawing/2014/main" id="{7F9BD825-37E8-756D-05B4-7195F31DD00A}"/>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70" name="Line 74">
                    <a:extLst>
                      <a:ext uri="{FF2B5EF4-FFF2-40B4-BE49-F238E27FC236}">
                        <a16:creationId xmlns:a16="http://schemas.microsoft.com/office/drawing/2014/main" id="{8027E38A-8A8E-5D73-3AC0-23F4A972DC4E}"/>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71" name="Line 75">
                    <a:extLst>
                      <a:ext uri="{FF2B5EF4-FFF2-40B4-BE49-F238E27FC236}">
                        <a16:creationId xmlns:a16="http://schemas.microsoft.com/office/drawing/2014/main" id="{F7280BC5-A844-51AC-479B-E3E27C9CD078}"/>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39372" name="Line 76">
                <a:extLst>
                  <a:ext uri="{FF2B5EF4-FFF2-40B4-BE49-F238E27FC236}">
                    <a16:creationId xmlns:a16="http://schemas.microsoft.com/office/drawing/2014/main" id="{2DBD3FBD-2BC6-5923-4E44-304AC1AC366A}"/>
                  </a:ext>
                </a:extLst>
              </p:cNvPr>
              <p:cNvSpPr>
                <a:spLocks noChangeShapeType="1"/>
              </p:cNvSpPr>
              <p:nvPr/>
            </p:nvSpPr>
            <p:spPr bwMode="auto">
              <a:xfrm flipV="1">
                <a:off x="2944"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73" name="Line 77">
                <a:extLst>
                  <a:ext uri="{FF2B5EF4-FFF2-40B4-BE49-F238E27FC236}">
                    <a16:creationId xmlns:a16="http://schemas.microsoft.com/office/drawing/2014/main" id="{81151E1A-920D-BDDB-BC55-AE121C130020}"/>
                  </a:ext>
                </a:extLst>
              </p:cNvPr>
              <p:cNvSpPr>
                <a:spLocks noChangeShapeType="1"/>
              </p:cNvSpPr>
              <p:nvPr/>
            </p:nvSpPr>
            <p:spPr bwMode="auto">
              <a:xfrm flipV="1">
                <a:off x="2980"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9374" name="Group 78">
                <a:extLst>
                  <a:ext uri="{FF2B5EF4-FFF2-40B4-BE49-F238E27FC236}">
                    <a16:creationId xmlns:a16="http://schemas.microsoft.com/office/drawing/2014/main" id="{286E42C6-3F3F-95FF-9963-4430DC938AA1}"/>
                  </a:ext>
                </a:extLst>
              </p:cNvPr>
              <p:cNvGrpSpPr>
                <a:grpSpLocks/>
              </p:cNvGrpSpPr>
              <p:nvPr/>
            </p:nvGrpSpPr>
            <p:grpSpPr bwMode="auto">
              <a:xfrm>
                <a:off x="3016" y="379"/>
                <a:ext cx="72" cy="789"/>
                <a:chOff x="1705" y="475"/>
                <a:chExt cx="72" cy="789"/>
              </a:xfrm>
            </p:grpSpPr>
            <p:sp>
              <p:nvSpPr>
                <p:cNvPr id="439375" name="Line 79">
                  <a:extLst>
                    <a:ext uri="{FF2B5EF4-FFF2-40B4-BE49-F238E27FC236}">
                      <a16:creationId xmlns:a16="http://schemas.microsoft.com/office/drawing/2014/main" id="{6D3B9375-CFBD-C139-B16F-5CE9717721F4}"/>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76" name="Line 80">
                  <a:extLst>
                    <a:ext uri="{FF2B5EF4-FFF2-40B4-BE49-F238E27FC236}">
                      <a16:creationId xmlns:a16="http://schemas.microsoft.com/office/drawing/2014/main" id="{1B3CB0A8-BE24-7888-2B88-5D1A2BA0D5DC}"/>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77" name="Line 81">
                  <a:extLst>
                    <a:ext uri="{FF2B5EF4-FFF2-40B4-BE49-F238E27FC236}">
                      <a16:creationId xmlns:a16="http://schemas.microsoft.com/office/drawing/2014/main" id="{4F06B5F0-2DD1-8305-5661-249C56178381}"/>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78" name="Group 82">
                <a:extLst>
                  <a:ext uri="{FF2B5EF4-FFF2-40B4-BE49-F238E27FC236}">
                    <a16:creationId xmlns:a16="http://schemas.microsoft.com/office/drawing/2014/main" id="{EBB9D9D5-2417-8581-45D7-21CFDBDCB132}"/>
                  </a:ext>
                </a:extLst>
              </p:cNvPr>
              <p:cNvGrpSpPr>
                <a:grpSpLocks/>
              </p:cNvGrpSpPr>
              <p:nvPr/>
            </p:nvGrpSpPr>
            <p:grpSpPr bwMode="auto">
              <a:xfrm>
                <a:off x="3124" y="379"/>
                <a:ext cx="180" cy="789"/>
                <a:chOff x="1609" y="379"/>
                <a:chExt cx="180" cy="789"/>
              </a:xfrm>
            </p:grpSpPr>
            <p:grpSp>
              <p:nvGrpSpPr>
                <p:cNvPr id="439379" name="Group 83">
                  <a:extLst>
                    <a:ext uri="{FF2B5EF4-FFF2-40B4-BE49-F238E27FC236}">
                      <a16:creationId xmlns:a16="http://schemas.microsoft.com/office/drawing/2014/main" id="{2345DE8D-6878-F497-807C-50066B11C06A}"/>
                    </a:ext>
                  </a:extLst>
                </p:cNvPr>
                <p:cNvGrpSpPr>
                  <a:grpSpLocks/>
                </p:cNvGrpSpPr>
                <p:nvPr/>
              </p:nvGrpSpPr>
              <p:grpSpPr bwMode="auto">
                <a:xfrm>
                  <a:off x="1609" y="379"/>
                  <a:ext cx="72" cy="789"/>
                  <a:chOff x="1609" y="379"/>
                  <a:chExt cx="72" cy="789"/>
                </a:xfrm>
              </p:grpSpPr>
              <p:sp>
                <p:nvSpPr>
                  <p:cNvPr id="439380" name="Line 84">
                    <a:extLst>
                      <a:ext uri="{FF2B5EF4-FFF2-40B4-BE49-F238E27FC236}">
                        <a16:creationId xmlns:a16="http://schemas.microsoft.com/office/drawing/2014/main" id="{6ABC0479-36B8-33E3-C131-E739D0E19881}"/>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81" name="Line 85">
                    <a:extLst>
                      <a:ext uri="{FF2B5EF4-FFF2-40B4-BE49-F238E27FC236}">
                        <a16:creationId xmlns:a16="http://schemas.microsoft.com/office/drawing/2014/main" id="{527453BB-934B-D1A0-94DC-C1D252993B87}"/>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82" name="Line 86">
                    <a:extLst>
                      <a:ext uri="{FF2B5EF4-FFF2-40B4-BE49-F238E27FC236}">
                        <a16:creationId xmlns:a16="http://schemas.microsoft.com/office/drawing/2014/main" id="{395A4F7A-2832-4525-1C8B-8EFD86B77177}"/>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83" name="Group 87">
                  <a:extLst>
                    <a:ext uri="{FF2B5EF4-FFF2-40B4-BE49-F238E27FC236}">
                      <a16:creationId xmlns:a16="http://schemas.microsoft.com/office/drawing/2014/main" id="{43F7113B-52C9-308D-D7AF-D0BA6D04EA07}"/>
                    </a:ext>
                  </a:extLst>
                </p:cNvPr>
                <p:cNvGrpSpPr>
                  <a:grpSpLocks/>
                </p:cNvGrpSpPr>
                <p:nvPr/>
              </p:nvGrpSpPr>
              <p:grpSpPr bwMode="auto">
                <a:xfrm>
                  <a:off x="1717" y="379"/>
                  <a:ext cx="72" cy="789"/>
                  <a:chOff x="1705" y="475"/>
                  <a:chExt cx="72" cy="789"/>
                </a:xfrm>
              </p:grpSpPr>
              <p:sp>
                <p:nvSpPr>
                  <p:cNvPr id="439384" name="Line 88">
                    <a:extLst>
                      <a:ext uri="{FF2B5EF4-FFF2-40B4-BE49-F238E27FC236}">
                        <a16:creationId xmlns:a16="http://schemas.microsoft.com/office/drawing/2014/main" id="{DE9EA002-9F4D-8B22-EED3-CC5F131E046D}"/>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85" name="Line 89">
                    <a:extLst>
                      <a:ext uri="{FF2B5EF4-FFF2-40B4-BE49-F238E27FC236}">
                        <a16:creationId xmlns:a16="http://schemas.microsoft.com/office/drawing/2014/main" id="{20C98D1B-AABE-7A30-0818-940B4D71849A}"/>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86" name="Line 90">
                    <a:extLst>
                      <a:ext uri="{FF2B5EF4-FFF2-40B4-BE49-F238E27FC236}">
                        <a16:creationId xmlns:a16="http://schemas.microsoft.com/office/drawing/2014/main" id="{BA0FAAB3-B6B1-61A4-B83F-9E6DD983EF5F}"/>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387" name="Group 91">
                <a:extLst>
                  <a:ext uri="{FF2B5EF4-FFF2-40B4-BE49-F238E27FC236}">
                    <a16:creationId xmlns:a16="http://schemas.microsoft.com/office/drawing/2014/main" id="{B0EDE2F7-B4D8-4C5C-4B42-DF9807FDEE64}"/>
                  </a:ext>
                </a:extLst>
              </p:cNvPr>
              <p:cNvGrpSpPr>
                <a:grpSpLocks/>
              </p:cNvGrpSpPr>
              <p:nvPr/>
            </p:nvGrpSpPr>
            <p:grpSpPr bwMode="auto">
              <a:xfrm>
                <a:off x="3340" y="379"/>
                <a:ext cx="180" cy="789"/>
                <a:chOff x="1609" y="379"/>
                <a:chExt cx="180" cy="789"/>
              </a:xfrm>
            </p:grpSpPr>
            <p:grpSp>
              <p:nvGrpSpPr>
                <p:cNvPr id="439388" name="Group 92">
                  <a:extLst>
                    <a:ext uri="{FF2B5EF4-FFF2-40B4-BE49-F238E27FC236}">
                      <a16:creationId xmlns:a16="http://schemas.microsoft.com/office/drawing/2014/main" id="{C6DDF950-F05B-B4C2-FBA9-A4ABEED64026}"/>
                    </a:ext>
                  </a:extLst>
                </p:cNvPr>
                <p:cNvGrpSpPr>
                  <a:grpSpLocks/>
                </p:cNvGrpSpPr>
                <p:nvPr/>
              </p:nvGrpSpPr>
              <p:grpSpPr bwMode="auto">
                <a:xfrm>
                  <a:off x="1609" y="379"/>
                  <a:ext cx="72" cy="789"/>
                  <a:chOff x="1609" y="379"/>
                  <a:chExt cx="72" cy="789"/>
                </a:xfrm>
              </p:grpSpPr>
              <p:sp>
                <p:nvSpPr>
                  <p:cNvPr id="439389" name="Line 93">
                    <a:extLst>
                      <a:ext uri="{FF2B5EF4-FFF2-40B4-BE49-F238E27FC236}">
                        <a16:creationId xmlns:a16="http://schemas.microsoft.com/office/drawing/2014/main" id="{EA5E4C07-E904-D88F-FCD7-32788F411A0A}"/>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90" name="Line 94">
                    <a:extLst>
                      <a:ext uri="{FF2B5EF4-FFF2-40B4-BE49-F238E27FC236}">
                        <a16:creationId xmlns:a16="http://schemas.microsoft.com/office/drawing/2014/main" id="{A8C3A1BA-0953-3B70-FC1A-11AFB4D26D16}"/>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91" name="Line 95">
                    <a:extLst>
                      <a:ext uri="{FF2B5EF4-FFF2-40B4-BE49-F238E27FC236}">
                        <a16:creationId xmlns:a16="http://schemas.microsoft.com/office/drawing/2014/main" id="{C859ACBA-76B6-374B-24FB-161D15335E43}"/>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392" name="Group 96">
                  <a:extLst>
                    <a:ext uri="{FF2B5EF4-FFF2-40B4-BE49-F238E27FC236}">
                      <a16:creationId xmlns:a16="http://schemas.microsoft.com/office/drawing/2014/main" id="{1499BED4-23E8-3F4C-C6CD-029A81AE46BD}"/>
                    </a:ext>
                  </a:extLst>
                </p:cNvPr>
                <p:cNvGrpSpPr>
                  <a:grpSpLocks/>
                </p:cNvGrpSpPr>
                <p:nvPr/>
              </p:nvGrpSpPr>
              <p:grpSpPr bwMode="auto">
                <a:xfrm>
                  <a:off x="1717" y="379"/>
                  <a:ext cx="72" cy="789"/>
                  <a:chOff x="1705" y="475"/>
                  <a:chExt cx="72" cy="789"/>
                </a:xfrm>
              </p:grpSpPr>
              <p:sp>
                <p:nvSpPr>
                  <p:cNvPr id="439393" name="Line 97">
                    <a:extLst>
                      <a:ext uri="{FF2B5EF4-FFF2-40B4-BE49-F238E27FC236}">
                        <a16:creationId xmlns:a16="http://schemas.microsoft.com/office/drawing/2014/main" id="{27A4431C-0CA5-CA82-6E74-72E6B8C4E60B}"/>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94" name="Line 98">
                    <a:extLst>
                      <a:ext uri="{FF2B5EF4-FFF2-40B4-BE49-F238E27FC236}">
                        <a16:creationId xmlns:a16="http://schemas.microsoft.com/office/drawing/2014/main" id="{68B0B681-6525-D3FC-23D8-9D0746760FE5}"/>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95" name="Line 99">
                    <a:extLst>
                      <a:ext uri="{FF2B5EF4-FFF2-40B4-BE49-F238E27FC236}">
                        <a16:creationId xmlns:a16="http://schemas.microsoft.com/office/drawing/2014/main" id="{868E35F3-3BDB-0FD5-4557-9C7BD21801D2}"/>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396" name="Group 100">
                <a:extLst>
                  <a:ext uri="{FF2B5EF4-FFF2-40B4-BE49-F238E27FC236}">
                    <a16:creationId xmlns:a16="http://schemas.microsoft.com/office/drawing/2014/main" id="{0630A194-EBE8-13B5-D41B-0EFECF1D780E}"/>
                  </a:ext>
                </a:extLst>
              </p:cNvPr>
              <p:cNvGrpSpPr>
                <a:grpSpLocks/>
              </p:cNvGrpSpPr>
              <p:nvPr/>
            </p:nvGrpSpPr>
            <p:grpSpPr bwMode="auto">
              <a:xfrm>
                <a:off x="3556" y="379"/>
                <a:ext cx="180" cy="789"/>
                <a:chOff x="1609" y="379"/>
                <a:chExt cx="180" cy="789"/>
              </a:xfrm>
            </p:grpSpPr>
            <p:grpSp>
              <p:nvGrpSpPr>
                <p:cNvPr id="439397" name="Group 101">
                  <a:extLst>
                    <a:ext uri="{FF2B5EF4-FFF2-40B4-BE49-F238E27FC236}">
                      <a16:creationId xmlns:a16="http://schemas.microsoft.com/office/drawing/2014/main" id="{618CFC48-DD0A-751C-D31C-6E4B84E953E7}"/>
                    </a:ext>
                  </a:extLst>
                </p:cNvPr>
                <p:cNvGrpSpPr>
                  <a:grpSpLocks/>
                </p:cNvGrpSpPr>
                <p:nvPr/>
              </p:nvGrpSpPr>
              <p:grpSpPr bwMode="auto">
                <a:xfrm>
                  <a:off x="1609" y="379"/>
                  <a:ext cx="72" cy="789"/>
                  <a:chOff x="1609" y="379"/>
                  <a:chExt cx="72" cy="789"/>
                </a:xfrm>
              </p:grpSpPr>
              <p:sp>
                <p:nvSpPr>
                  <p:cNvPr id="439398" name="Line 102">
                    <a:extLst>
                      <a:ext uri="{FF2B5EF4-FFF2-40B4-BE49-F238E27FC236}">
                        <a16:creationId xmlns:a16="http://schemas.microsoft.com/office/drawing/2014/main" id="{46F742AE-EEBD-A818-0DF0-BC2228AFFBA5}"/>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99" name="Line 103">
                    <a:extLst>
                      <a:ext uri="{FF2B5EF4-FFF2-40B4-BE49-F238E27FC236}">
                        <a16:creationId xmlns:a16="http://schemas.microsoft.com/office/drawing/2014/main" id="{069E1158-2B75-5CC2-138F-E721E341EDEE}"/>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00" name="Line 104">
                    <a:extLst>
                      <a:ext uri="{FF2B5EF4-FFF2-40B4-BE49-F238E27FC236}">
                        <a16:creationId xmlns:a16="http://schemas.microsoft.com/office/drawing/2014/main" id="{FF114132-E084-350E-7D8A-560EEDF3BE0B}"/>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401" name="Group 105">
                  <a:extLst>
                    <a:ext uri="{FF2B5EF4-FFF2-40B4-BE49-F238E27FC236}">
                      <a16:creationId xmlns:a16="http://schemas.microsoft.com/office/drawing/2014/main" id="{09688D1E-E5CE-7346-EAA8-C74C6C3C8B71}"/>
                    </a:ext>
                  </a:extLst>
                </p:cNvPr>
                <p:cNvGrpSpPr>
                  <a:grpSpLocks/>
                </p:cNvGrpSpPr>
                <p:nvPr/>
              </p:nvGrpSpPr>
              <p:grpSpPr bwMode="auto">
                <a:xfrm>
                  <a:off x="1717" y="379"/>
                  <a:ext cx="72" cy="789"/>
                  <a:chOff x="1705" y="475"/>
                  <a:chExt cx="72" cy="789"/>
                </a:xfrm>
              </p:grpSpPr>
              <p:sp>
                <p:nvSpPr>
                  <p:cNvPr id="439402" name="Line 106">
                    <a:extLst>
                      <a:ext uri="{FF2B5EF4-FFF2-40B4-BE49-F238E27FC236}">
                        <a16:creationId xmlns:a16="http://schemas.microsoft.com/office/drawing/2014/main" id="{3C702FF8-E2A0-D650-50B3-69EC42BBE8B2}"/>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03" name="Line 107">
                    <a:extLst>
                      <a:ext uri="{FF2B5EF4-FFF2-40B4-BE49-F238E27FC236}">
                        <a16:creationId xmlns:a16="http://schemas.microsoft.com/office/drawing/2014/main" id="{C3711628-E764-1DB9-5C91-C5F251027A5D}"/>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04" name="Line 108">
                    <a:extLst>
                      <a:ext uri="{FF2B5EF4-FFF2-40B4-BE49-F238E27FC236}">
                        <a16:creationId xmlns:a16="http://schemas.microsoft.com/office/drawing/2014/main" id="{A4BAF7C2-6557-3558-03E2-43D38CE4A474}"/>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405" name="Group 109">
                <a:extLst>
                  <a:ext uri="{FF2B5EF4-FFF2-40B4-BE49-F238E27FC236}">
                    <a16:creationId xmlns:a16="http://schemas.microsoft.com/office/drawing/2014/main" id="{7A26E86C-C26C-FD63-CCCD-DD45CE58FF87}"/>
                  </a:ext>
                </a:extLst>
              </p:cNvPr>
              <p:cNvGrpSpPr>
                <a:grpSpLocks/>
              </p:cNvGrpSpPr>
              <p:nvPr/>
            </p:nvGrpSpPr>
            <p:grpSpPr bwMode="auto">
              <a:xfrm>
                <a:off x="3772" y="379"/>
                <a:ext cx="180" cy="789"/>
                <a:chOff x="1609" y="379"/>
                <a:chExt cx="180" cy="789"/>
              </a:xfrm>
            </p:grpSpPr>
            <p:grpSp>
              <p:nvGrpSpPr>
                <p:cNvPr id="439406" name="Group 110">
                  <a:extLst>
                    <a:ext uri="{FF2B5EF4-FFF2-40B4-BE49-F238E27FC236}">
                      <a16:creationId xmlns:a16="http://schemas.microsoft.com/office/drawing/2014/main" id="{0229EEB0-4984-CEA6-8A5C-CC843592BCAB}"/>
                    </a:ext>
                  </a:extLst>
                </p:cNvPr>
                <p:cNvGrpSpPr>
                  <a:grpSpLocks/>
                </p:cNvGrpSpPr>
                <p:nvPr/>
              </p:nvGrpSpPr>
              <p:grpSpPr bwMode="auto">
                <a:xfrm>
                  <a:off x="1609" y="379"/>
                  <a:ext cx="72" cy="789"/>
                  <a:chOff x="1609" y="379"/>
                  <a:chExt cx="72" cy="789"/>
                </a:xfrm>
              </p:grpSpPr>
              <p:sp>
                <p:nvSpPr>
                  <p:cNvPr id="439407" name="Line 111">
                    <a:extLst>
                      <a:ext uri="{FF2B5EF4-FFF2-40B4-BE49-F238E27FC236}">
                        <a16:creationId xmlns:a16="http://schemas.microsoft.com/office/drawing/2014/main" id="{F96A363E-9918-11F4-2B6A-DA51C41A3FC5}"/>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08" name="Line 112">
                    <a:extLst>
                      <a:ext uri="{FF2B5EF4-FFF2-40B4-BE49-F238E27FC236}">
                        <a16:creationId xmlns:a16="http://schemas.microsoft.com/office/drawing/2014/main" id="{A64A3986-BFF7-038A-6DFE-78840C7078DE}"/>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09" name="Line 113">
                    <a:extLst>
                      <a:ext uri="{FF2B5EF4-FFF2-40B4-BE49-F238E27FC236}">
                        <a16:creationId xmlns:a16="http://schemas.microsoft.com/office/drawing/2014/main" id="{7A49668A-9787-ECA4-670C-C4C302968132}"/>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410" name="Group 114">
                  <a:extLst>
                    <a:ext uri="{FF2B5EF4-FFF2-40B4-BE49-F238E27FC236}">
                      <a16:creationId xmlns:a16="http://schemas.microsoft.com/office/drawing/2014/main" id="{6724C3DE-9BD9-F814-1662-CA6F9A991A6E}"/>
                    </a:ext>
                  </a:extLst>
                </p:cNvPr>
                <p:cNvGrpSpPr>
                  <a:grpSpLocks/>
                </p:cNvGrpSpPr>
                <p:nvPr/>
              </p:nvGrpSpPr>
              <p:grpSpPr bwMode="auto">
                <a:xfrm>
                  <a:off x="1717" y="379"/>
                  <a:ext cx="72" cy="789"/>
                  <a:chOff x="1705" y="475"/>
                  <a:chExt cx="72" cy="789"/>
                </a:xfrm>
              </p:grpSpPr>
              <p:sp>
                <p:nvSpPr>
                  <p:cNvPr id="439411" name="Line 115">
                    <a:extLst>
                      <a:ext uri="{FF2B5EF4-FFF2-40B4-BE49-F238E27FC236}">
                        <a16:creationId xmlns:a16="http://schemas.microsoft.com/office/drawing/2014/main" id="{E01C312A-9C5C-5046-C930-8B9E0C2C0927}"/>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12" name="Line 116">
                    <a:extLst>
                      <a:ext uri="{FF2B5EF4-FFF2-40B4-BE49-F238E27FC236}">
                        <a16:creationId xmlns:a16="http://schemas.microsoft.com/office/drawing/2014/main" id="{CB5C64C4-1B97-715C-D623-25600210995F}"/>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13" name="Line 117">
                    <a:extLst>
                      <a:ext uri="{FF2B5EF4-FFF2-40B4-BE49-F238E27FC236}">
                        <a16:creationId xmlns:a16="http://schemas.microsoft.com/office/drawing/2014/main" id="{ABDC3858-8593-DCE7-F3F0-42CF6BCDA62D}"/>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414" name="Group 118">
                <a:extLst>
                  <a:ext uri="{FF2B5EF4-FFF2-40B4-BE49-F238E27FC236}">
                    <a16:creationId xmlns:a16="http://schemas.microsoft.com/office/drawing/2014/main" id="{803C0FD1-6F3B-175F-B988-990D16EB3D21}"/>
                  </a:ext>
                </a:extLst>
              </p:cNvPr>
              <p:cNvGrpSpPr>
                <a:grpSpLocks/>
              </p:cNvGrpSpPr>
              <p:nvPr/>
            </p:nvGrpSpPr>
            <p:grpSpPr bwMode="auto">
              <a:xfrm>
                <a:off x="3988" y="379"/>
                <a:ext cx="180" cy="789"/>
                <a:chOff x="1609" y="379"/>
                <a:chExt cx="180" cy="789"/>
              </a:xfrm>
            </p:grpSpPr>
            <p:grpSp>
              <p:nvGrpSpPr>
                <p:cNvPr id="439415" name="Group 119">
                  <a:extLst>
                    <a:ext uri="{FF2B5EF4-FFF2-40B4-BE49-F238E27FC236}">
                      <a16:creationId xmlns:a16="http://schemas.microsoft.com/office/drawing/2014/main" id="{2D9A9231-CB72-3C9B-7691-CA6FDCD6B160}"/>
                    </a:ext>
                  </a:extLst>
                </p:cNvPr>
                <p:cNvGrpSpPr>
                  <a:grpSpLocks/>
                </p:cNvGrpSpPr>
                <p:nvPr/>
              </p:nvGrpSpPr>
              <p:grpSpPr bwMode="auto">
                <a:xfrm>
                  <a:off x="1609" y="379"/>
                  <a:ext cx="72" cy="789"/>
                  <a:chOff x="1609" y="379"/>
                  <a:chExt cx="72" cy="789"/>
                </a:xfrm>
              </p:grpSpPr>
              <p:sp>
                <p:nvSpPr>
                  <p:cNvPr id="439416" name="Line 120">
                    <a:extLst>
                      <a:ext uri="{FF2B5EF4-FFF2-40B4-BE49-F238E27FC236}">
                        <a16:creationId xmlns:a16="http://schemas.microsoft.com/office/drawing/2014/main" id="{19E7AF2C-881A-0527-EFB4-3FE28884094C}"/>
                      </a:ext>
                    </a:extLst>
                  </p:cNvPr>
                  <p:cNvSpPr>
                    <a:spLocks noChangeShapeType="1"/>
                  </p:cNvSpPr>
                  <p:nvPr/>
                </p:nvSpPr>
                <p:spPr bwMode="auto">
                  <a:xfrm flipV="1">
                    <a:off x="1609"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17" name="Line 121">
                    <a:extLst>
                      <a:ext uri="{FF2B5EF4-FFF2-40B4-BE49-F238E27FC236}">
                        <a16:creationId xmlns:a16="http://schemas.microsoft.com/office/drawing/2014/main" id="{0CF7A099-2546-CD7D-55DE-777E757CE098}"/>
                      </a:ext>
                    </a:extLst>
                  </p:cNvPr>
                  <p:cNvSpPr>
                    <a:spLocks noChangeShapeType="1"/>
                  </p:cNvSpPr>
                  <p:nvPr/>
                </p:nvSpPr>
                <p:spPr bwMode="auto">
                  <a:xfrm flipV="1">
                    <a:off x="1645"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18" name="Line 122">
                    <a:extLst>
                      <a:ext uri="{FF2B5EF4-FFF2-40B4-BE49-F238E27FC236}">
                        <a16:creationId xmlns:a16="http://schemas.microsoft.com/office/drawing/2014/main" id="{24A6B20C-31E1-2B8B-35EA-594E2DA0556D}"/>
                      </a:ext>
                    </a:extLst>
                  </p:cNvPr>
                  <p:cNvSpPr>
                    <a:spLocks noChangeShapeType="1"/>
                  </p:cNvSpPr>
                  <p:nvPr/>
                </p:nvSpPr>
                <p:spPr bwMode="auto">
                  <a:xfrm flipV="1">
                    <a:off x="1681" y="379"/>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9419" name="Group 123">
                  <a:extLst>
                    <a:ext uri="{FF2B5EF4-FFF2-40B4-BE49-F238E27FC236}">
                      <a16:creationId xmlns:a16="http://schemas.microsoft.com/office/drawing/2014/main" id="{BEFE6E88-5FF8-366D-C427-79CAF4DB7604}"/>
                    </a:ext>
                  </a:extLst>
                </p:cNvPr>
                <p:cNvGrpSpPr>
                  <a:grpSpLocks/>
                </p:cNvGrpSpPr>
                <p:nvPr/>
              </p:nvGrpSpPr>
              <p:grpSpPr bwMode="auto">
                <a:xfrm>
                  <a:off x="1717" y="379"/>
                  <a:ext cx="72" cy="789"/>
                  <a:chOff x="1705" y="475"/>
                  <a:chExt cx="72" cy="789"/>
                </a:xfrm>
              </p:grpSpPr>
              <p:sp>
                <p:nvSpPr>
                  <p:cNvPr id="439420" name="Line 124">
                    <a:extLst>
                      <a:ext uri="{FF2B5EF4-FFF2-40B4-BE49-F238E27FC236}">
                        <a16:creationId xmlns:a16="http://schemas.microsoft.com/office/drawing/2014/main" id="{00098F7F-5696-4C17-BE15-5570FFE07DFA}"/>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21" name="Line 125">
                    <a:extLst>
                      <a:ext uri="{FF2B5EF4-FFF2-40B4-BE49-F238E27FC236}">
                        <a16:creationId xmlns:a16="http://schemas.microsoft.com/office/drawing/2014/main" id="{F3DD8EE9-D07F-3160-A198-0D8CC9D5AA08}"/>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22" name="Line 126">
                    <a:extLst>
                      <a:ext uri="{FF2B5EF4-FFF2-40B4-BE49-F238E27FC236}">
                        <a16:creationId xmlns:a16="http://schemas.microsoft.com/office/drawing/2014/main" id="{CB9E7542-0619-6FAA-A961-93E2AA1FB887}"/>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9423" name="Group 127">
                <a:extLst>
                  <a:ext uri="{FF2B5EF4-FFF2-40B4-BE49-F238E27FC236}">
                    <a16:creationId xmlns:a16="http://schemas.microsoft.com/office/drawing/2014/main" id="{4CCFA83C-DA40-D5E8-57D3-014B1891017B}"/>
                  </a:ext>
                </a:extLst>
              </p:cNvPr>
              <p:cNvGrpSpPr>
                <a:grpSpLocks/>
              </p:cNvGrpSpPr>
              <p:nvPr/>
            </p:nvGrpSpPr>
            <p:grpSpPr bwMode="auto">
              <a:xfrm>
                <a:off x="4201" y="379"/>
                <a:ext cx="72" cy="789"/>
                <a:chOff x="1705" y="475"/>
                <a:chExt cx="72" cy="789"/>
              </a:xfrm>
            </p:grpSpPr>
            <p:sp>
              <p:nvSpPr>
                <p:cNvPr id="439424" name="Line 128">
                  <a:extLst>
                    <a:ext uri="{FF2B5EF4-FFF2-40B4-BE49-F238E27FC236}">
                      <a16:creationId xmlns:a16="http://schemas.microsoft.com/office/drawing/2014/main" id="{C90ADFC5-C200-D040-ECF0-539B4EBCCA4A}"/>
                    </a:ext>
                  </a:extLst>
                </p:cNvPr>
                <p:cNvSpPr>
                  <a:spLocks noChangeShapeType="1"/>
                </p:cNvSpPr>
                <p:nvPr/>
              </p:nvSpPr>
              <p:spPr bwMode="auto">
                <a:xfrm flipV="1">
                  <a:off x="1705"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25" name="Line 129">
                  <a:extLst>
                    <a:ext uri="{FF2B5EF4-FFF2-40B4-BE49-F238E27FC236}">
                      <a16:creationId xmlns:a16="http://schemas.microsoft.com/office/drawing/2014/main" id="{38DD3404-FF00-CD71-3B3A-E2D94340BCF7}"/>
                    </a:ext>
                  </a:extLst>
                </p:cNvPr>
                <p:cNvSpPr>
                  <a:spLocks noChangeShapeType="1"/>
                </p:cNvSpPr>
                <p:nvPr/>
              </p:nvSpPr>
              <p:spPr bwMode="auto">
                <a:xfrm flipV="1">
                  <a:off x="1741"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26" name="Line 130">
                  <a:extLst>
                    <a:ext uri="{FF2B5EF4-FFF2-40B4-BE49-F238E27FC236}">
                      <a16:creationId xmlns:a16="http://schemas.microsoft.com/office/drawing/2014/main" id="{3DC7A31B-BEFD-0A3B-D406-CAE60171AFF4}"/>
                    </a:ext>
                  </a:extLst>
                </p:cNvPr>
                <p:cNvSpPr>
                  <a:spLocks noChangeShapeType="1"/>
                </p:cNvSpPr>
                <p:nvPr/>
              </p:nvSpPr>
              <p:spPr bwMode="auto">
                <a:xfrm flipV="1">
                  <a:off x="1777" y="475"/>
                  <a:ext cx="0" cy="7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9427" name="Freeform 131">
                <a:extLst>
                  <a:ext uri="{FF2B5EF4-FFF2-40B4-BE49-F238E27FC236}">
                    <a16:creationId xmlns:a16="http://schemas.microsoft.com/office/drawing/2014/main" id="{78B6CED9-BD79-CC86-5619-4890EE78E3FB}"/>
                  </a:ext>
                </a:extLst>
              </p:cNvPr>
              <p:cNvSpPr>
                <a:spLocks/>
              </p:cNvSpPr>
              <p:nvPr/>
            </p:nvSpPr>
            <p:spPr bwMode="auto">
              <a:xfrm>
                <a:off x="2676" y="381"/>
                <a:ext cx="12" cy="786"/>
              </a:xfrm>
              <a:custGeom>
                <a:avLst/>
                <a:gdLst>
                  <a:gd name="T0" fmla="*/ 12 w 12"/>
                  <a:gd name="T1" fmla="*/ 0 h 786"/>
                  <a:gd name="T2" fmla="*/ 9 w 12"/>
                  <a:gd name="T3" fmla="*/ 150 h 786"/>
                  <a:gd name="T4" fmla="*/ 6 w 12"/>
                  <a:gd name="T5" fmla="*/ 171 h 786"/>
                  <a:gd name="T6" fmla="*/ 3 w 12"/>
                  <a:gd name="T7" fmla="*/ 210 h 786"/>
                  <a:gd name="T8" fmla="*/ 3 w 12"/>
                  <a:gd name="T9" fmla="*/ 234 h 786"/>
                  <a:gd name="T10" fmla="*/ 0 w 12"/>
                  <a:gd name="T11" fmla="*/ 261 h 786"/>
                  <a:gd name="T12" fmla="*/ 0 w 12"/>
                  <a:gd name="T13" fmla="*/ 285 h 786"/>
                  <a:gd name="T14" fmla="*/ 3 w 12"/>
                  <a:gd name="T15" fmla="*/ 309 h 786"/>
                  <a:gd name="T16" fmla="*/ 12 w 12"/>
                  <a:gd name="T17" fmla="*/ 345 h 786"/>
                  <a:gd name="T18" fmla="*/ 12 w 12"/>
                  <a:gd name="T19"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86">
                    <a:moveTo>
                      <a:pt x="12" y="0"/>
                    </a:moveTo>
                    <a:lnTo>
                      <a:pt x="9" y="150"/>
                    </a:lnTo>
                    <a:lnTo>
                      <a:pt x="6" y="171"/>
                    </a:lnTo>
                    <a:lnTo>
                      <a:pt x="3" y="210"/>
                    </a:lnTo>
                    <a:lnTo>
                      <a:pt x="3" y="234"/>
                    </a:lnTo>
                    <a:lnTo>
                      <a:pt x="0" y="261"/>
                    </a:lnTo>
                    <a:lnTo>
                      <a:pt x="0" y="285"/>
                    </a:lnTo>
                    <a:lnTo>
                      <a:pt x="3" y="309"/>
                    </a:lnTo>
                    <a:lnTo>
                      <a:pt x="12" y="345"/>
                    </a:lnTo>
                    <a:lnTo>
                      <a:pt x="12" y="78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28" name="Freeform 132">
                <a:extLst>
                  <a:ext uri="{FF2B5EF4-FFF2-40B4-BE49-F238E27FC236}">
                    <a16:creationId xmlns:a16="http://schemas.microsoft.com/office/drawing/2014/main" id="{6352142D-2726-1D7F-72C9-DD99509EFBF0}"/>
                  </a:ext>
                </a:extLst>
              </p:cNvPr>
              <p:cNvSpPr>
                <a:spLocks/>
              </p:cNvSpPr>
              <p:nvPr/>
            </p:nvSpPr>
            <p:spPr bwMode="auto">
              <a:xfrm>
                <a:off x="2709" y="378"/>
                <a:ext cx="15" cy="786"/>
              </a:xfrm>
              <a:custGeom>
                <a:avLst/>
                <a:gdLst>
                  <a:gd name="T0" fmla="*/ 15 w 15"/>
                  <a:gd name="T1" fmla="*/ 0 h 786"/>
                  <a:gd name="T2" fmla="*/ 15 w 15"/>
                  <a:gd name="T3" fmla="*/ 117 h 786"/>
                  <a:gd name="T4" fmla="*/ 12 w 15"/>
                  <a:gd name="T5" fmla="*/ 135 h 786"/>
                  <a:gd name="T6" fmla="*/ 9 w 15"/>
                  <a:gd name="T7" fmla="*/ 165 h 786"/>
                  <a:gd name="T8" fmla="*/ 0 w 15"/>
                  <a:gd name="T9" fmla="*/ 180 h 786"/>
                  <a:gd name="T10" fmla="*/ 0 w 15"/>
                  <a:gd name="T11" fmla="*/ 213 h 786"/>
                  <a:gd name="T12" fmla="*/ 0 w 15"/>
                  <a:gd name="T13" fmla="*/ 252 h 786"/>
                  <a:gd name="T14" fmla="*/ 0 w 15"/>
                  <a:gd name="T15" fmla="*/ 294 h 786"/>
                  <a:gd name="T16" fmla="*/ 3 w 15"/>
                  <a:gd name="T17" fmla="*/ 318 h 786"/>
                  <a:gd name="T18" fmla="*/ 15 w 15"/>
                  <a:gd name="T19" fmla="*/ 348 h 786"/>
                  <a:gd name="T20" fmla="*/ 15 w 15"/>
                  <a:gd name="T21"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786">
                    <a:moveTo>
                      <a:pt x="15" y="0"/>
                    </a:moveTo>
                    <a:lnTo>
                      <a:pt x="15" y="117"/>
                    </a:lnTo>
                    <a:lnTo>
                      <a:pt x="12" y="135"/>
                    </a:lnTo>
                    <a:lnTo>
                      <a:pt x="9" y="165"/>
                    </a:lnTo>
                    <a:lnTo>
                      <a:pt x="0" y="180"/>
                    </a:lnTo>
                    <a:lnTo>
                      <a:pt x="0" y="213"/>
                    </a:lnTo>
                    <a:lnTo>
                      <a:pt x="0" y="252"/>
                    </a:lnTo>
                    <a:lnTo>
                      <a:pt x="0" y="294"/>
                    </a:lnTo>
                    <a:lnTo>
                      <a:pt x="3" y="318"/>
                    </a:lnTo>
                    <a:lnTo>
                      <a:pt x="15" y="348"/>
                    </a:lnTo>
                    <a:lnTo>
                      <a:pt x="15" y="786"/>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29" name="Freeform 133">
                <a:extLst>
                  <a:ext uri="{FF2B5EF4-FFF2-40B4-BE49-F238E27FC236}">
                    <a16:creationId xmlns:a16="http://schemas.microsoft.com/office/drawing/2014/main" id="{AAF41CAE-261C-9CC7-A3F0-98EB1037995D}"/>
                  </a:ext>
                </a:extLst>
              </p:cNvPr>
              <p:cNvSpPr>
                <a:spLocks/>
              </p:cNvSpPr>
              <p:nvPr/>
            </p:nvSpPr>
            <p:spPr bwMode="auto">
              <a:xfrm>
                <a:off x="2738" y="375"/>
                <a:ext cx="22" cy="789"/>
              </a:xfrm>
              <a:custGeom>
                <a:avLst/>
                <a:gdLst>
                  <a:gd name="T0" fmla="*/ 22 w 22"/>
                  <a:gd name="T1" fmla="*/ 0 h 789"/>
                  <a:gd name="T2" fmla="*/ 22 w 22"/>
                  <a:gd name="T3" fmla="*/ 105 h 789"/>
                  <a:gd name="T4" fmla="*/ 16 w 22"/>
                  <a:gd name="T5" fmla="*/ 132 h 789"/>
                  <a:gd name="T6" fmla="*/ 12 w 22"/>
                  <a:gd name="T7" fmla="*/ 163 h 789"/>
                  <a:gd name="T8" fmla="*/ 6 w 22"/>
                  <a:gd name="T9" fmla="*/ 201 h 789"/>
                  <a:gd name="T10" fmla="*/ 0 w 22"/>
                  <a:gd name="T11" fmla="*/ 245 h 789"/>
                  <a:gd name="T12" fmla="*/ 6 w 22"/>
                  <a:gd name="T13" fmla="*/ 283 h 789"/>
                  <a:gd name="T14" fmla="*/ 10 w 22"/>
                  <a:gd name="T15" fmla="*/ 309 h 789"/>
                  <a:gd name="T16" fmla="*/ 16 w 22"/>
                  <a:gd name="T17" fmla="*/ 339 h 789"/>
                  <a:gd name="T18" fmla="*/ 19 w 22"/>
                  <a:gd name="T19" fmla="*/ 360 h 789"/>
                  <a:gd name="T20" fmla="*/ 22 w 22"/>
                  <a:gd name="T21" fmla="*/ 387 h 789"/>
                  <a:gd name="T22" fmla="*/ 22 w 22"/>
                  <a:gd name="T2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789">
                    <a:moveTo>
                      <a:pt x="22" y="0"/>
                    </a:moveTo>
                    <a:lnTo>
                      <a:pt x="22" y="105"/>
                    </a:lnTo>
                    <a:lnTo>
                      <a:pt x="16" y="132"/>
                    </a:lnTo>
                    <a:lnTo>
                      <a:pt x="12" y="163"/>
                    </a:lnTo>
                    <a:lnTo>
                      <a:pt x="6" y="201"/>
                    </a:lnTo>
                    <a:lnTo>
                      <a:pt x="0" y="245"/>
                    </a:lnTo>
                    <a:lnTo>
                      <a:pt x="6" y="283"/>
                    </a:lnTo>
                    <a:lnTo>
                      <a:pt x="10" y="309"/>
                    </a:lnTo>
                    <a:lnTo>
                      <a:pt x="16" y="339"/>
                    </a:lnTo>
                    <a:lnTo>
                      <a:pt x="19" y="360"/>
                    </a:lnTo>
                    <a:lnTo>
                      <a:pt x="22" y="387"/>
                    </a:lnTo>
                    <a:lnTo>
                      <a:pt x="22" y="789"/>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30" name="Freeform 134">
                <a:extLst>
                  <a:ext uri="{FF2B5EF4-FFF2-40B4-BE49-F238E27FC236}">
                    <a16:creationId xmlns:a16="http://schemas.microsoft.com/office/drawing/2014/main" id="{24730A96-6731-5278-631B-C0DE5D09D64F}"/>
                  </a:ext>
                </a:extLst>
              </p:cNvPr>
              <p:cNvSpPr>
                <a:spLocks/>
              </p:cNvSpPr>
              <p:nvPr/>
            </p:nvSpPr>
            <p:spPr bwMode="auto">
              <a:xfrm>
                <a:off x="2796" y="375"/>
                <a:ext cx="26" cy="789"/>
              </a:xfrm>
              <a:custGeom>
                <a:avLst/>
                <a:gdLst>
                  <a:gd name="T0" fmla="*/ 3 w 26"/>
                  <a:gd name="T1" fmla="*/ 0 h 789"/>
                  <a:gd name="T2" fmla="*/ 3 w 26"/>
                  <a:gd name="T3" fmla="*/ 105 h 789"/>
                  <a:gd name="T4" fmla="*/ 4 w 26"/>
                  <a:gd name="T5" fmla="*/ 137 h 789"/>
                  <a:gd name="T6" fmla="*/ 18 w 26"/>
                  <a:gd name="T7" fmla="*/ 162 h 789"/>
                  <a:gd name="T8" fmla="*/ 26 w 26"/>
                  <a:gd name="T9" fmla="*/ 203 h 789"/>
                  <a:gd name="T10" fmla="*/ 24 w 26"/>
                  <a:gd name="T11" fmla="*/ 252 h 789"/>
                  <a:gd name="T12" fmla="*/ 12 w 26"/>
                  <a:gd name="T13" fmla="*/ 294 h 789"/>
                  <a:gd name="T14" fmla="*/ 6 w 26"/>
                  <a:gd name="T15" fmla="*/ 318 h 789"/>
                  <a:gd name="T16" fmla="*/ 3 w 26"/>
                  <a:gd name="T17" fmla="*/ 336 h 789"/>
                  <a:gd name="T18" fmla="*/ 0 w 26"/>
                  <a:gd name="T19" fmla="*/ 360 h 789"/>
                  <a:gd name="T20" fmla="*/ 3 w 26"/>
                  <a:gd name="T21" fmla="*/ 387 h 789"/>
                  <a:gd name="T22" fmla="*/ 3 w 26"/>
                  <a:gd name="T2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789">
                    <a:moveTo>
                      <a:pt x="3" y="0"/>
                    </a:moveTo>
                    <a:lnTo>
                      <a:pt x="3" y="105"/>
                    </a:lnTo>
                    <a:lnTo>
                      <a:pt x="4" y="137"/>
                    </a:lnTo>
                    <a:lnTo>
                      <a:pt x="18" y="162"/>
                    </a:lnTo>
                    <a:lnTo>
                      <a:pt x="26" y="203"/>
                    </a:lnTo>
                    <a:lnTo>
                      <a:pt x="24" y="252"/>
                    </a:lnTo>
                    <a:lnTo>
                      <a:pt x="12" y="294"/>
                    </a:lnTo>
                    <a:lnTo>
                      <a:pt x="6" y="318"/>
                    </a:lnTo>
                    <a:lnTo>
                      <a:pt x="3" y="336"/>
                    </a:lnTo>
                    <a:lnTo>
                      <a:pt x="0" y="360"/>
                    </a:lnTo>
                    <a:lnTo>
                      <a:pt x="3" y="387"/>
                    </a:lnTo>
                    <a:lnTo>
                      <a:pt x="3" y="789"/>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31" name="Freeform 135">
                <a:extLst>
                  <a:ext uri="{FF2B5EF4-FFF2-40B4-BE49-F238E27FC236}">
                    <a16:creationId xmlns:a16="http://schemas.microsoft.com/office/drawing/2014/main" id="{89B24810-C368-5B2F-EDCF-90C95D97E7A4}"/>
                  </a:ext>
                </a:extLst>
              </p:cNvPr>
              <p:cNvSpPr>
                <a:spLocks/>
              </p:cNvSpPr>
              <p:nvPr/>
            </p:nvSpPr>
            <p:spPr bwMode="auto">
              <a:xfrm>
                <a:off x="2835" y="381"/>
                <a:ext cx="23" cy="789"/>
              </a:xfrm>
              <a:custGeom>
                <a:avLst/>
                <a:gdLst>
                  <a:gd name="T0" fmla="*/ 0 w 23"/>
                  <a:gd name="T1" fmla="*/ 0 h 789"/>
                  <a:gd name="T2" fmla="*/ 0 w 23"/>
                  <a:gd name="T3" fmla="*/ 105 h 789"/>
                  <a:gd name="T4" fmla="*/ 9 w 23"/>
                  <a:gd name="T5" fmla="*/ 132 h 789"/>
                  <a:gd name="T6" fmla="*/ 15 w 23"/>
                  <a:gd name="T7" fmla="*/ 171 h 789"/>
                  <a:gd name="T8" fmla="*/ 23 w 23"/>
                  <a:gd name="T9" fmla="*/ 209 h 789"/>
                  <a:gd name="T10" fmla="*/ 21 w 23"/>
                  <a:gd name="T11" fmla="*/ 249 h 789"/>
                  <a:gd name="T12" fmla="*/ 15 w 23"/>
                  <a:gd name="T13" fmla="*/ 283 h 789"/>
                  <a:gd name="T14" fmla="*/ 7 w 23"/>
                  <a:gd name="T15" fmla="*/ 307 h 789"/>
                  <a:gd name="T16" fmla="*/ 3 w 23"/>
                  <a:gd name="T17" fmla="*/ 337 h 789"/>
                  <a:gd name="T18" fmla="*/ 1 w 23"/>
                  <a:gd name="T19" fmla="*/ 357 h 789"/>
                  <a:gd name="T20" fmla="*/ 0 w 23"/>
                  <a:gd name="T21" fmla="*/ 387 h 789"/>
                  <a:gd name="T22" fmla="*/ 0 w 23"/>
                  <a:gd name="T2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789">
                    <a:moveTo>
                      <a:pt x="0" y="0"/>
                    </a:moveTo>
                    <a:lnTo>
                      <a:pt x="0" y="105"/>
                    </a:lnTo>
                    <a:lnTo>
                      <a:pt x="9" y="132"/>
                    </a:lnTo>
                    <a:lnTo>
                      <a:pt x="15" y="171"/>
                    </a:lnTo>
                    <a:lnTo>
                      <a:pt x="23" y="209"/>
                    </a:lnTo>
                    <a:lnTo>
                      <a:pt x="21" y="249"/>
                    </a:lnTo>
                    <a:lnTo>
                      <a:pt x="15" y="283"/>
                    </a:lnTo>
                    <a:lnTo>
                      <a:pt x="7" y="307"/>
                    </a:lnTo>
                    <a:lnTo>
                      <a:pt x="3" y="337"/>
                    </a:lnTo>
                    <a:lnTo>
                      <a:pt x="1" y="357"/>
                    </a:lnTo>
                    <a:lnTo>
                      <a:pt x="0" y="387"/>
                    </a:lnTo>
                    <a:lnTo>
                      <a:pt x="0" y="789"/>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32" name="Freeform 136">
                <a:extLst>
                  <a:ext uri="{FF2B5EF4-FFF2-40B4-BE49-F238E27FC236}">
                    <a16:creationId xmlns:a16="http://schemas.microsoft.com/office/drawing/2014/main" id="{283DF341-E4F2-F8C4-AB6C-03868C61C325}"/>
                  </a:ext>
                </a:extLst>
              </p:cNvPr>
              <p:cNvSpPr>
                <a:spLocks/>
              </p:cNvSpPr>
              <p:nvPr/>
            </p:nvSpPr>
            <p:spPr bwMode="auto">
              <a:xfrm>
                <a:off x="2868" y="379"/>
                <a:ext cx="20" cy="789"/>
              </a:xfrm>
              <a:custGeom>
                <a:avLst/>
                <a:gdLst>
                  <a:gd name="T0" fmla="*/ 6 w 20"/>
                  <a:gd name="T1" fmla="*/ 0 h 789"/>
                  <a:gd name="T2" fmla="*/ 6 w 20"/>
                  <a:gd name="T3" fmla="*/ 105 h 789"/>
                  <a:gd name="T4" fmla="*/ 10 w 20"/>
                  <a:gd name="T5" fmla="*/ 131 h 789"/>
                  <a:gd name="T6" fmla="*/ 12 w 20"/>
                  <a:gd name="T7" fmla="*/ 145 h 789"/>
                  <a:gd name="T8" fmla="*/ 12 w 20"/>
                  <a:gd name="T9" fmla="*/ 169 h 789"/>
                  <a:gd name="T10" fmla="*/ 16 w 20"/>
                  <a:gd name="T11" fmla="*/ 201 h 789"/>
                  <a:gd name="T12" fmla="*/ 20 w 20"/>
                  <a:gd name="T13" fmla="*/ 249 h 789"/>
                  <a:gd name="T14" fmla="*/ 14 w 20"/>
                  <a:gd name="T15" fmla="*/ 277 h 789"/>
                  <a:gd name="T16" fmla="*/ 8 w 20"/>
                  <a:gd name="T17" fmla="*/ 301 h 789"/>
                  <a:gd name="T18" fmla="*/ 2 w 20"/>
                  <a:gd name="T19" fmla="*/ 317 h 789"/>
                  <a:gd name="T20" fmla="*/ 0 w 20"/>
                  <a:gd name="T21" fmla="*/ 339 h 789"/>
                  <a:gd name="T22" fmla="*/ 3 w 20"/>
                  <a:gd name="T23" fmla="*/ 360 h 789"/>
                  <a:gd name="T24" fmla="*/ 6 w 20"/>
                  <a:gd name="T25" fmla="*/ 387 h 789"/>
                  <a:gd name="T26" fmla="*/ 6 w 20"/>
                  <a:gd name="T27"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789">
                    <a:moveTo>
                      <a:pt x="6" y="0"/>
                    </a:moveTo>
                    <a:lnTo>
                      <a:pt x="6" y="105"/>
                    </a:lnTo>
                    <a:lnTo>
                      <a:pt x="10" y="131"/>
                    </a:lnTo>
                    <a:lnTo>
                      <a:pt x="12" y="145"/>
                    </a:lnTo>
                    <a:lnTo>
                      <a:pt x="12" y="169"/>
                    </a:lnTo>
                    <a:lnTo>
                      <a:pt x="16" y="201"/>
                    </a:lnTo>
                    <a:lnTo>
                      <a:pt x="20" y="249"/>
                    </a:lnTo>
                    <a:lnTo>
                      <a:pt x="14" y="277"/>
                    </a:lnTo>
                    <a:lnTo>
                      <a:pt x="8" y="301"/>
                    </a:lnTo>
                    <a:lnTo>
                      <a:pt x="2" y="317"/>
                    </a:lnTo>
                    <a:lnTo>
                      <a:pt x="0" y="339"/>
                    </a:lnTo>
                    <a:lnTo>
                      <a:pt x="3" y="360"/>
                    </a:lnTo>
                    <a:lnTo>
                      <a:pt x="6" y="387"/>
                    </a:lnTo>
                    <a:lnTo>
                      <a:pt x="6" y="789"/>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33" name="Freeform 137">
                <a:extLst>
                  <a:ext uri="{FF2B5EF4-FFF2-40B4-BE49-F238E27FC236}">
                    <a16:creationId xmlns:a16="http://schemas.microsoft.com/office/drawing/2014/main" id="{9F5BB2C1-76A3-2DE1-4478-CF3C5F054774}"/>
                  </a:ext>
                </a:extLst>
              </p:cNvPr>
              <p:cNvSpPr>
                <a:spLocks/>
              </p:cNvSpPr>
              <p:nvPr/>
            </p:nvSpPr>
            <p:spPr bwMode="auto">
              <a:xfrm>
                <a:off x="2903" y="379"/>
                <a:ext cx="11" cy="789"/>
              </a:xfrm>
              <a:custGeom>
                <a:avLst/>
                <a:gdLst>
                  <a:gd name="T0" fmla="*/ 3 w 11"/>
                  <a:gd name="T1" fmla="*/ 0 h 789"/>
                  <a:gd name="T2" fmla="*/ 3 w 11"/>
                  <a:gd name="T3" fmla="*/ 105 h 789"/>
                  <a:gd name="T4" fmla="*/ 3 w 11"/>
                  <a:gd name="T5" fmla="*/ 137 h 789"/>
                  <a:gd name="T6" fmla="*/ 5 w 11"/>
                  <a:gd name="T7" fmla="*/ 177 h 789"/>
                  <a:gd name="T8" fmla="*/ 11 w 11"/>
                  <a:gd name="T9" fmla="*/ 215 h 789"/>
                  <a:gd name="T10" fmla="*/ 9 w 11"/>
                  <a:gd name="T11" fmla="*/ 249 h 789"/>
                  <a:gd name="T12" fmla="*/ 3 w 11"/>
                  <a:gd name="T13" fmla="*/ 285 h 789"/>
                  <a:gd name="T14" fmla="*/ 1 w 11"/>
                  <a:gd name="T15" fmla="*/ 307 h 789"/>
                  <a:gd name="T16" fmla="*/ 1 w 11"/>
                  <a:gd name="T17" fmla="*/ 337 h 789"/>
                  <a:gd name="T18" fmla="*/ 0 w 11"/>
                  <a:gd name="T19" fmla="*/ 360 h 789"/>
                  <a:gd name="T20" fmla="*/ 3 w 11"/>
                  <a:gd name="T21" fmla="*/ 387 h 789"/>
                  <a:gd name="T22" fmla="*/ 3 w 11"/>
                  <a:gd name="T2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789">
                    <a:moveTo>
                      <a:pt x="3" y="0"/>
                    </a:moveTo>
                    <a:lnTo>
                      <a:pt x="3" y="105"/>
                    </a:lnTo>
                    <a:lnTo>
                      <a:pt x="3" y="137"/>
                    </a:lnTo>
                    <a:lnTo>
                      <a:pt x="5" y="177"/>
                    </a:lnTo>
                    <a:lnTo>
                      <a:pt x="11" y="215"/>
                    </a:lnTo>
                    <a:lnTo>
                      <a:pt x="9" y="249"/>
                    </a:lnTo>
                    <a:lnTo>
                      <a:pt x="3" y="285"/>
                    </a:lnTo>
                    <a:lnTo>
                      <a:pt x="1" y="307"/>
                    </a:lnTo>
                    <a:lnTo>
                      <a:pt x="1" y="337"/>
                    </a:lnTo>
                    <a:lnTo>
                      <a:pt x="0" y="360"/>
                    </a:lnTo>
                    <a:lnTo>
                      <a:pt x="3" y="387"/>
                    </a:lnTo>
                    <a:lnTo>
                      <a:pt x="3" y="789"/>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9434" name="Rectangle 138">
              <a:extLst>
                <a:ext uri="{FF2B5EF4-FFF2-40B4-BE49-F238E27FC236}">
                  <a16:creationId xmlns:a16="http://schemas.microsoft.com/office/drawing/2014/main" id="{765F1B51-9522-9C36-328E-DC1D23C3B85F}"/>
                </a:ext>
              </a:extLst>
            </p:cNvPr>
            <p:cNvSpPr>
              <a:spLocks noChangeArrowheads="1"/>
            </p:cNvSpPr>
            <p:nvPr/>
          </p:nvSpPr>
          <p:spPr bwMode="auto">
            <a:xfrm>
              <a:off x="1728" y="1066"/>
              <a:ext cx="56" cy="86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9435" name="Rectangle 139">
              <a:extLst>
                <a:ext uri="{FF2B5EF4-FFF2-40B4-BE49-F238E27FC236}">
                  <a16:creationId xmlns:a16="http://schemas.microsoft.com/office/drawing/2014/main" id="{F2AEF1EB-FD67-D5FF-AFAD-FC9E2ADFEEAA}"/>
                </a:ext>
              </a:extLst>
            </p:cNvPr>
            <p:cNvSpPr>
              <a:spLocks noChangeArrowheads="1"/>
            </p:cNvSpPr>
            <p:nvPr/>
          </p:nvSpPr>
          <p:spPr bwMode="auto">
            <a:xfrm>
              <a:off x="4514" y="1067"/>
              <a:ext cx="56" cy="86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9436" name="Picture 140">
            <a:extLst>
              <a:ext uri="{FF2B5EF4-FFF2-40B4-BE49-F238E27FC236}">
                <a16:creationId xmlns:a16="http://schemas.microsoft.com/office/drawing/2014/main" id="{415A54E4-9641-6BF4-8B6F-6E14AB91D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241" y="1899721"/>
            <a:ext cx="191520" cy="190080"/>
          </a:xfrm>
          <a:prstGeom prst="rect">
            <a:avLst/>
          </a:prstGeom>
          <a:noFill/>
          <a:extLst>
            <a:ext uri="{909E8E84-426E-40DD-AFC4-6F175D3DCCD1}">
              <a14:hiddenFill xmlns:a14="http://schemas.microsoft.com/office/drawing/2010/main">
                <a:solidFill>
                  <a:srgbClr val="FFFFFF"/>
                </a:solidFill>
              </a14:hiddenFill>
            </a:ext>
          </a:extLst>
        </p:spPr>
      </p:pic>
      <p:grpSp>
        <p:nvGrpSpPr>
          <p:cNvPr id="439437" name="Group 141">
            <a:extLst>
              <a:ext uri="{FF2B5EF4-FFF2-40B4-BE49-F238E27FC236}">
                <a16:creationId xmlns:a16="http://schemas.microsoft.com/office/drawing/2014/main" id="{2B756BD1-8B25-ADB2-5917-DE4AA2589F82}"/>
              </a:ext>
            </a:extLst>
          </p:cNvPr>
          <p:cNvGrpSpPr>
            <a:grpSpLocks/>
          </p:cNvGrpSpPr>
          <p:nvPr/>
        </p:nvGrpSpPr>
        <p:grpSpPr bwMode="auto">
          <a:xfrm>
            <a:off x="5844961" y="2884681"/>
            <a:ext cx="273600" cy="244800"/>
            <a:chOff x="3682" y="1817"/>
            <a:chExt cx="172" cy="154"/>
          </a:xfrm>
        </p:grpSpPr>
        <p:sp>
          <p:nvSpPr>
            <p:cNvPr id="439438" name="Oval 142">
              <a:extLst>
                <a:ext uri="{FF2B5EF4-FFF2-40B4-BE49-F238E27FC236}">
                  <a16:creationId xmlns:a16="http://schemas.microsoft.com/office/drawing/2014/main" id="{94405AA0-41FA-7D37-A13A-FD022CAD4E8D}"/>
                </a:ext>
              </a:extLst>
            </p:cNvPr>
            <p:cNvSpPr>
              <a:spLocks noChangeArrowheads="1"/>
            </p:cNvSpPr>
            <p:nvPr/>
          </p:nvSpPr>
          <p:spPr bwMode="auto">
            <a:xfrm>
              <a:off x="3682" y="1817"/>
              <a:ext cx="172" cy="154"/>
            </a:xfrm>
            <a:prstGeom prst="ellipse">
              <a:avLst/>
            </a:prstGeom>
            <a:gradFill rotWithShape="0">
              <a:gsLst>
                <a:gs pos="0">
                  <a:srgbClr val="FFFF66"/>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9439" name="Picture 143">
              <a:extLst>
                <a:ext uri="{FF2B5EF4-FFF2-40B4-BE49-F238E27FC236}">
                  <a16:creationId xmlns:a16="http://schemas.microsoft.com/office/drawing/2014/main" id="{AD967E39-4D15-E4D3-56A1-9A214DC89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 y="1833"/>
              <a:ext cx="122" cy="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9440" name="Group 144">
            <a:extLst>
              <a:ext uri="{FF2B5EF4-FFF2-40B4-BE49-F238E27FC236}">
                <a16:creationId xmlns:a16="http://schemas.microsoft.com/office/drawing/2014/main" id="{03E2F18C-04CE-9BC2-6EBC-6B0C86F49BF0}"/>
              </a:ext>
            </a:extLst>
          </p:cNvPr>
          <p:cNvGrpSpPr>
            <a:grpSpLocks/>
          </p:cNvGrpSpPr>
          <p:nvPr/>
        </p:nvGrpSpPr>
        <p:grpSpPr bwMode="auto">
          <a:xfrm>
            <a:off x="6716161" y="3148201"/>
            <a:ext cx="256320" cy="252000"/>
            <a:chOff x="4231" y="1983"/>
            <a:chExt cx="161" cy="159"/>
          </a:xfrm>
        </p:grpSpPr>
        <p:sp>
          <p:nvSpPr>
            <p:cNvPr id="439441" name="Oval 145">
              <a:extLst>
                <a:ext uri="{FF2B5EF4-FFF2-40B4-BE49-F238E27FC236}">
                  <a16:creationId xmlns:a16="http://schemas.microsoft.com/office/drawing/2014/main" id="{27D14D5A-CD3B-55D4-0F44-06F2DB8A11BE}"/>
                </a:ext>
              </a:extLst>
            </p:cNvPr>
            <p:cNvSpPr>
              <a:spLocks noChangeArrowheads="1"/>
            </p:cNvSpPr>
            <p:nvPr/>
          </p:nvSpPr>
          <p:spPr bwMode="auto">
            <a:xfrm>
              <a:off x="4231" y="1983"/>
              <a:ext cx="161" cy="159"/>
            </a:xfrm>
            <a:prstGeom prst="ellipse">
              <a:avLst/>
            </a:prstGeom>
            <a:gradFill rotWithShape="0">
              <a:gsLst>
                <a:gs pos="0">
                  <a:srgbClr val="FFFF66"/>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9442" name="Picture 146">
              <a:extLst>
                <a:ext uri="{FF2B5EF4-FFF2-40B4-BE49-F238E27FC236}">
                  <a16:creationId xmlns:a16="http://schemas.microsoft.com/office/drawing/2014/main" id="{C28C884B-D375-1DAA-A272-C1D106916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 y="2002"/>
              <a:ext cx="122" cy="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9443" name="Group 147">
            <a:extLst>
              <a:ext uri="{FF2B5EF4-FFF2-40B4-BE49-F238E27FC236}">
                <a16:creationId xmlns:a16="http://schemas.microsoft.com/office/drawing/2014/main" id="{8AF30278-6AFF-2CAE-89C7-A47F7212D1F6}"/>
              </a:ext>
            </a:extLst>
          </p:cNvPr>
          <p:cNvGrpSpPr>
            <a:grpSpLocks/>
          </p:cNvGrpSpPr>
          <p:nvPr/>
        </p:nvGrpSpPr>
        <p:grpSpPr bwMode="auto">
          <a:xfrm>
            <a:off x="6272640" y="3058921"/>
            <a:ext cx="264960" cy="273600"/>
            <a:chOff x="3951" y="1927"/>
            <a:chExt cx="167" cy="172"/>
          </a:xfrm>
        </p:grpSpPr>
        <p:sp>
          <p:nvSpPr>
            <p:cNvPr id="439444" name="Oval 148">
              <a:extLst>
                <a:ext uri="{FF2B5EF4-FFF2-40B4-BE49-F238E27FC236}">
                  <a16:creationId xmlns:a16="http://schemas.microsoft.com/office/drawing/2014/main" id="{962AC60E-46E5-635B-C137-E804D6E84031}"/>
                </a:ext>
              </a:extLst>
            </p:cNvPr>
            <p:cNvSpPr>
              <a:spLocks noChangeArrowheads="1"/>
            </p:cNvSpPr>
            <p:nvPr/>
          </p:nvSpPr>
          <p:spPr bwMode="auto">
            <a:xfrm>
              <a:off x="3964" y="1936"/>
              <a:ext cx="154" cy="163"/>
            </a:xfrm>
            <a:prstGeom prst="ellipse">
              <a:avLst/>
            </a:prstGeom>
            <a:gradFill rotWithShape="0">
              <a:gsLst>
                <a:gs pos="0">
                  <a:srgbClr val="FFFF66"/>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9445" name="Group 149">
              <a:extLst>
                <a:ext uri="{FF2B5EF4-FFF2-40B4-BE49-F238E27FC236}">
                  <a16:creationId xmlns:a16="http://schemas.microsoft.com/office/drawing/2014/main" id="{D5E5D5F3-CAEA-6432-C088-211B0EC0A863}"/>
                </a:ext>
              </a:extLst>
            </p:cNvPr>
            <p:cNvGrpSpPr>
              <a:grpSpLocks/>
            </p:cNvGrpSpPr>
            <p:nvPr/>
          </p:nvGrpSpPr>
          <p:grpSpPr bwMode="auto">
            <a:xfrm>
              <a:off x="3951" y="1927"/>
              <a:ext cx="148" cy="163"/>
              <a:chOff x="3951" y="1927"/>
              <a:chExt cx="148" cy="163"/>
            </a:xfrm>
          </p:grpSpPr>
          <p:sp>
            <p:nvSpPr>
              <p:cNvPr id="439446" name="Oval 150">
                <a:extLst>
                  <a:ext uri="{FF2B5EF4-FFF2-40B4-BE49-F238E27FC236}">
                    <a16:creationId xmlns:a16="http://schemas.microsoft.com/office/drawing/2014/main" id="{E36337C2-86BD-A0AC-C63B-90792FEF91F4}"/>
                  </a:ext>
                </a:extLst>
              </p:cNvPr>
              <p:cNvSpPr>
                <a:spLocks noChangeArrowheads="1"/>
              </p:cNvSpPr>
              <p:nvPr/>
            </p:nvSpPr>
            <p:spPr bwMode="auto">
              <a:xfrm>
                <a:off x="3951" y="1927"/>
                <a:ext cx="129" cy="163"/>
              </a:xfrm>
              <a:prstGeom prst="ellipse">
                <a:avLst/>
              </a:prstGeom>
              <a:gradFill rotWithShape="0">
                <a:gsLst>
                  <a:gs pos="0">
                    <a:srgbClr val="FFFF66"/>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9447" name="Picture 151">
                <a:extLst>
                  <a:ext uri="{FF2B5EF4-FFF2-40B4-BE49-F238E27FC236}">
                    <a16:creationId xmlns:a16="http://schemas.microsoft.com/office/drawing/2014/main" id="{6A898509-FB7F-DEE5-223A-2B844AEA1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 y="1953"/>
                <a:ext cx="122" cy="12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39448" name="Line 152">
            <a:extLst>
              <a:ext uri="{FF2B5EF4-FFF2-40B4-BE49-F238E27FC236}">
                <a16:creationId xmlns:a16="http://schemas.microsoft.com/office/drawing/2014/main" id="{18AD6E65-5AC8-CFB0-7FE1-6AA3D735D175}"/>
              </a:ext>
            </a:extLst>
          </p:cNvPr>
          <p:cNvSpPr>
            <a:spLocks noChangeShapeType="1"/>
          </p:cNvSpPr>
          <p:nvPr/>
        </p:nvSpPr>
        <p:spPr bwMode="auto">
          <a:xfrm>
            <a:off x="2144161" y="1532521"/>
            <a:ext cx="2347200" cy="421920"/>
          </a:xfrm>
          <a:prstGeom prst="line">
            <a:avLst/>
          </a:prstGeom>
          <a:noFill/>
          <a:ln w="38100">
            <a:pattFill prst="pct25">
              <a:fgClr>
                <a:schemeClr val="tx1"/>
              </a:fgClr>
              <a:bgClr>
                <a:srgbClr val="FFFF66"/>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449" name="Text Box 153">
            <a:extLst>
              <a:ext uri="{FF2B5EF4-FFF2-40B4-BE49-F238E27FC236}">
                <a16:creationId xmlns:a16="http://schemas.microsoft.com/office/drawing/2014/main" id="{3E7A8E37-A748-2A90-9E7A-F4F0ED86272B}"/>
              </a:ext>
            </a:extLst>
          </p:cNvPr>
          <p:cNvSpPr txBox="1">
            <a:spLocks noChangeArrowheads="1"/>
          </p:cNvSpPr>
          <p:nvPr/>
        </p:nvSpPr>
        <p:spPr bwMode="auto">
          <a:xfrm>
            <a:off x="770401" y="871561"/>
            <a:ext cx="2558435" cy="4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en-US" sz="2358">
                <a:solidFill>
                  <a:srgbClr val="0000FF"/>
                </a:solidFill>
                <a:effectLst>
                  <a:outerShdw blurRad="38100" dist="38100" dir="2700000" algn="tl">
                    <a:srgbClr val="C0C0C0"/>
                  </a:outerShdw>
                </a:effectLst>
                <a:latin typeface="AvantGarde Md BT" pitchFamily="34" charset="0"/>
              </a:rPr>
              <a:t>Let´s test the net ...</a:t>
            </a:r>
          </a:p>
        </p:txBody>
      </p:sp>
      <p:sp>
        <p:nvSpPr>
          <p:cNvPr id="439450" name="Text Box 154">
            <a:extLst>
              <a:ext uri="{FF2B5EF4-FFF2-40B4-BE49-F238E27FC236}">
                <a16:creationId xmlns:a16="http://schemas.microsoft.com/office/drawing/2014/main" id="{D3701E15-2447-A149-7236-540DCB1FAFC0}"/>
              </a:ext>
            </a:extLst>
          </p:cNvPr>
          <p:cNvSpPr txBox="1">
            <a:spLocks noChangeArrowheads="1"/>
          </p:cNvSpPr>
          <p:nvPr/>
        </p:nvSpPr>
        <p:spPr bwMode="auto">
          <a:xfrm>
            <a:off x="2178721" y="5852521"/>
            <a:ext cx="5151260" cy="4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en-US" sz="2358" dirty="0">
                <a:solidFill>
                  <a:srgbClr val="0000FF"/>
                </a:solidFill>
                <a:effectLst>
                  <a:outerShdw blurRad="38100" dist="38100" dir="2700000" algn="tl">
                    <a:srgbClr val="C0C0C0"/>
                  </a:outerShdw>
                </a:effectLst>
                <a:latin typeface="AvantGarde Md BT" pitchFamily="34" charset="0"/>
              </a:rPr>
              <a:t>...the principle of scattering</a:t>
            </a:r>
            <a:r>
              <a:rPr lang="de-DE" altLang="en-US" sz="2358" dirty="0">
                <a:solidFill>
                  <a:schemeClr val="bg1"/>
                </a:solidFill>
                <a:effectLst>
                  <a:outerShdw blurRad="38100" dist="38100" dir="2700000" algn="tl">
                    <a:srgbClr val="C0C0C0"/>
                  </a:outerShdw>
                </a:effectLst>
                <a:latin typeface="AvantGarde Md BT" pitchFamily="34" charset="0"/>
              </a:rPr>
              <a:t> </a:t>
            </a:r>
            <a:r>
              <a:rPr lang="de-DE" altLang="en-US" sz="2358" dirty="0">
                <a:solidFill>
                  <a:srgbClr val="0000FF"/>
                </a:solidFill>
                <a:effectLst>
                  <a:outerShdw blurRad="38100" dist="38100" dir="2700000" algn="tl">
                    <a:srgbClr val="C0C0C0"/>
                  </a:outerShdw>
                </a:effectLst>
                <a:latin typeface="AvantGarde Md BT" pitchFamily="34" charset="0"/>
              </a:rPr>
              <a:t>experiments</a:t>
            </a:r>
          </a:p>
        </p:txBody>
      </p:sp>
      <p:sp>
        <p:nvSpPr>
          <p:cNvPr id="439451" name="Text Box 155">
            <a:extLst>
              <a:ext uri="{FF2B5EF4-FFF2-40B4-BE49-F238E27FC236}">
                <a16:creationId xmlns:a16="http://schemas.microsoft.com/office/drawing/2014/main" id="{2EDC88D3-5C4C-056F-50FA-DAD663F6C688}"/>
              </a:ext>
            </a:extLst>
          </p:cNvPr>
          <p:cNvSpPr txBox="1">
            <a:spLocks noChangeArrowheads="1"/>
          </p:cNvSpPr>
          <p:nvPr/>
        </p:nvSpPr>
        <p:spPr bwMode="auto">
          <a:xfrm>
            <a:off x="1599841" y="456841"/>
            <a:ext cx="6359040" cy="45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en-US" sz="2358">
                <a:solidFill>
                  <a:srgbClr val="0000FF"/>
                </a:solidFill>
                <a:latin typeface="Staccato222 BT" pitchFamily="66" charset="0"/>
              </a:rPr>
              <a:t>How do we study lattice structure/vibrations</a:t>
            </a:r>
          </a:p>
        </p:txBody>
      </p:sp>
      <p:grpSp>
        <p:nvGrpSpPr>
          <p:cNvPr id="439452" name="Group 156">
            <a:extLst>
              <a:ext uri="{FF2B5EF4-FFF2-40B4-BE49-F238E27FC236}">
                <a16:creationId xmlns:a16="http://schemas.microsoft.com/office/drawing/2014/main" id="{F9A43FD2-AB7E-ED4D-A8B1-B5D3BD6140A9}"/>
              </a:ext>
            </a:extLst>
          </p:cNvPr>
          <p:cNvGrpSpPr>
            <a:grpSpLocks/>
          </p:cNvGrpSpPr>
          <p:nvPr/>
        </p:nvGrpSpPr>
        <p:grpSpPr bwMode="auto">
          <a:xfrm>
            <a:off x="5392801" y="2415241"/>
            <a:ext cx="299520" cy="299520"/>
            <a:chOff x="3397" y="1521"/>
            <a:chExt cx="189" cy="189"/>
          </a:xfrm>
        </p:grpSpPr>
        <p:sp>
          <p:nvSpPr>
            <p:cNvPr id="439453" name="Oval 157">
              <a:extLst>
                <a:ext uri="{FF2B5EF4-FFF2-40B4-BE49-F238E27FC236}">
                  <a16:creationId xmlns:a16="http://schemas.microsoft.com/office/drawing/2014/main" id="{2C31EEEB-A95F-C8D2-D89E-5B45E2A0ED3E}"/>
                </a:ext>
              </a:extLst>
            </p:cNvPr>
            <p:cNvSpPr>
              <a:spLocks noChangeArrowheads="1"/>
            </p:cNvSpPr>
            <p:nvPr/>
          </p:nvSpPr>
          <p:spPr bwMode="auto">
            <a:xfrm>
              <a:off x="3397" y="1521"/>
              <a:ext cx="189" cy="189"/>
            </a:xfrm>
            <a:prstGeom prst="ellipse">
              <a:avLst/>
            </a:prstGeom>
            <a:gradFill rotWithShape="0">
              <a:gsLst>
                <a:gs pos="0">
                  <a:srgbClr val="FFFF66"/>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9454" name="Picture 158">
              <a:extLst>
                <a:ext uri="{FF2B5EF4-FFF2-40B4-BE49-F238E27FC236}">
                  <a16:creationId xmlns:a16="http://schemas.microsoft.com/office/drawing/2014/main" id="{EFC24084-71FD-3B92-5333-941E8EF3A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 y="1547"/>
              <a:ext cx="122" cy="12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39451"/>
                                        </p:tgtEl>
                                        <p:attrNameLst>
                                          <p:attrName>style.visibility</p:attrName>
                                        </p:attrNameLst>
                                      </p:cBhvr>
                                      <p:to>
                                        <p:strVal val="visible"/>
                                      </p:to>
                                    </p:set>
                                    <p:animEffect transition="in" filter="wipe(left)">
                                      <p:cBhvr>
                                        <p:cTn id="7" dur="500"/>
                                        <p:tgtEl>
                                          <p:spTgt spid="4394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9449"/>
                                        </p:tgtEl>
                                        <p:attrNameLst>
                                          <p:attrName>style.visibility</p:attrName>
                                        </p:attrNameLst>
                                      </p:cBhvr>
                                      <p:to>
                                        <p:strVal val="visible"/>
                                      </p:to>
                                    </p:set>
                                    <p:animEffect transition="in" filter="wipe(left)">
                                      <p:cBhvr>
                                        <p:cTn id="12" dur="500"/>
                                        <p:tgtEl>
                                          <p:spTgt spid="439449"/>
                                        </p:tgtEl>
                                      </p:cBhvr>
                                    </p:animEffect>
                                  </p:childTnLst>
                                </p:cTn>
                              </p:par>
                              <p:par>
                                <p:cTn id="13" presetID="23" presetClass="entr" presetSubtype="16" fill="hold" nodeType="withEffect">
                                  <p:stCondLst>
                                    <p:cond delay="0"/>
                                  </p:stCondLst>
                                  <p:childTnLst>
                                    <p:set>
                                      <p:cBhvr>
                                        <p:cTn id="14" dur="1" fill="hold">
                                          <p:stCondLst>
                                            <p:cond delay="0"/>
                                          </p:stCondLst>
                                        </p:cTn>
                                        <p:tgtEl>
                                          <p:spTgt spid="439299"/>
                                        </p:tgtEl>
                                        <p:attrNameLst>
                                          <p:attrName>style.visibility</p:attrName>
                                        </p:attrNameLst>
                                      </p:cBhvr>
                                      <p:to>
                                        <p:strVal val="visible"/>
                                      </p:to>
                                    </p:set>
                                    <p:anim calcmode="lin" valueType="num">
                                      <p:cBhvr>
                                        <p:cTn id="15" dur="500" fill="hold"/>
                                        <p:tgtEl>
                                          <p:spTgt spid="439299"/>
                                        </p:tgtEl>
                                        <p:attrNameLst>
                                          <p:attrName>ppt_w</p:attrName>
                                        </p:attrNameLst>
                                      </p:cBhvr>
                                      <p:tavLst>
                                        <p:tav tm="0">
                                          <p:val>
                                            <p:fltVal val="0"/>
                                          </p:val>
                                        </p:tav>
                                        <p:tav tm="100000">
                                          <p:val>
                                            <p:strVal val="#ppt_w"/>
                                          </p:val>
                                        </p:tav>
                                      </p:tavLst>
                                    </p:anim>
                                    <p:anim calcmode="lin" valueType="num">
                                      <p:cBhvr>
                                        <p:cTn id="16" dur="500" fill="hold"/>
                                        <p:tgtEl>
                                          <p:spTgt spid="43929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39302"/>
                                        </p:tgtEl>
                                        <p:attrNameLst>
                                          <p:attrName>style.visibility</p:attrName>
                                        </p:attrNameLst>
                                      </p:cBhvr>
                                      <p:to>
                                        <p:strVal val="visible"/>
                                      </p:to>
                                    </p:set>
                                    <p:anim calcmode="lin" valueType="num">
                                      <p:cBhvr>
                                        <p:cTn id="19" dur="500" fill="hold"/>
                                        <p:tgtEl>
                                          <p:spTgt spid="439302"/>
                                        </p:tgtEl>
                                        <p:attrNameLst>
                                          <p:attrName>ppt_w</p:attrName>
                                        </p:attrNameLst>
                                      </p:cBhvr>
                                      <p:tavLst>
                                        <p:tav tm="0">
                                          <p:val>
                                            <p:fltVal val="0"/>
                                          </p:val>
                                        </p:tav>
                                        <p:tav tm="100000">
                                          <p:val>
                                            <p:strVal val="#ppt_w"/>
                                          </p:val>
                                        </p:tav>
                                      </p:tavLst>
                                    </p:anim>
                                    <p:anim calcmode="lin" valueType="num">
                                      <p:cBhvr>
                                        <p:cTn id="20" dur="500" fill="hold"/>
                                        <p:tgtEl>
                                          <p:spTgt spid="43930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39301"/>
                                        </p:tgtEl>
                                        <p:attrNameLst>
                                          <p:attrName>style.visibility</p:attrName>
                                        </p:attrNameLst>
                                      </p:cBhvr>
                                      <p:to>
                                        <p:strVal val="visible"/>
                                      </p:to>
                                    </p:set>
                                    <p:anim calcmode="lin" valueType="num">
                                      <p:cBhvr>
                                        <p:cTn id="23" dur="500" fill="hold"/>
                                        <p:tgtEl>
                                          <p:spTgt spid="439301"/>
                                        </p:tgtEl>
                                        <p:attrNameLst>
                                          <p:attrName>ppt_w</p:attrName>
                                        </p:attrNameLst>
                                      </p:cBhvr>
                                      <p:tavLst>
                                        <p:tav tm="0">
                                          <p:val>
                                            <p:fltVal val="0"/>
                                          </p:val>
                                        </p:tav>
                                        <p:tav tm="100000">
                                          <p:val>
                                            <p:strVal val="#ppt_w"/>
                                          </p:val>
                                        </p:tav>
                                      </p:tavLst>
                                    </p:anim>
                                    <p:anim calcmode="lin" valueType="num">
                                      <p:cBhvr>
                                        <p:cTn id="24" dur="500" fill="hold"/>
                                        <p:tgtEl>
                                          <p:spTgt spid="439301"/>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439448"/>
                                        </p:tgtEl>
                                        <p:attrNameLst>
                                          <p:attrName>style.visibility</p:attrName>
                                        </p:attrNameLst>
                                      </p:cBhvr>
                                      <p:to>
                                        <p:strVal val="visible"/>
                                      </p:to>
                                    </p:set>
                                    <p:animEffect transition="in" filter="wipe(left)">
                                      <p:cBhvr>
                                        <p:cTn id="28" dur="500"/>
                                        <p:tgtEl>
                                          <p:spTgt spid="439448"/>
                                        </p:tgtEl>
                                      </p:cBhvr>
                                    </p:animEffec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499"/>
                                          </p:stCondLst>
                                        </p:cTn>
                                        <p:tgtEl>
                                          <p:spTgt spid="439436"/>
                                        </p:tgtEl>
                                        <p:attrNameLst>
                                          <p:attrName>style.visibility</p:attrName>
                                        </p:attrNameLst>
                                      </p:cBhvr>
                                      <p:to>
                                        <p:strVal val="visible"/>
                                      </p:to>
                                    </p:set>
                                  </p:childTnLst>
                                </p:cTn>
                              </p:par>
                            </p:childTnLst>
                          </p:cTn>
                        </p:par>
                        <p:par>
                          <p:cTn id="32" fill="hold" nodeType="afterGroup">
                            <p:stCondLst>
                              <p:cond delay="1500"/>
                            </p:stCondLst>
                            <p:childTnLst>
                              <p:par>
                                <p:cTn id="33" presetID="1" presetClass="entr" presetSubtype="0" fill="hold" nodeType="afterEffect">
                                  <p:stCondLst>
                                    <p:cond delay="0"/>
                                  </p:stCondLst>
                                  <p:childTnLst>
                                    <p:set>
                                      <p:cBhvr>
                                        <p:cTn id="34" dur="1" fill="hold">
                                          <p:stCondLst>
                                            <p:cond delay="499"/>
                                          </p:stCondLst>
                                        </p:cTn>
                                        <p:tgtEl>
                                          <p:spTgt spid="439300"/>
                                        </p:tgtEl>
                                        <p:attrNameLst>
                                          <p:attrName>style.visibility</p:attrName>
                                        </p:attrNameLst>
                                      </p:cBhvr>
                                      <p:to>
                                        <p:strVal val="visible"/>
                                      </p:to>
                                    </p:set>
                                  </p:childTnLst>
                                </p:cTn>
                              </p:par>
                            </p:childTnLst>
                          </p:cTn>
                        </p:par>
                        <p:par>
                          <p:cTn id="35" fill="hold" nodeType="afterGroup">
                            <p:stCondLst>
                              <p:cond delay="2000"/>
                            </p:stCondLst>
                            <p:childTnLst>
                              <p:par>
                                <p:cTn id="36" presetID="1" presetClass="entr" presetSubtype="0" fill="hold" nodeType="afterEffect">
                                  <p:stCondLst>
                                    <p:cond delay="1000"/>
                                  </p:stCondLst>
                                  <p:childTnLst>
                                    <p:set>
                                      <p:cBhvr>
                                        <p:cTn id="37" dur="1" fill="hold">
                                          <p:stCondLst>
                                            <p:cond delay="499"/>
                                          </p:stCondLst>
                                        </p:cTn>
                                        <p:tgtEl>
                                          <p:spTgt spid="439452"/>
                                        </p:tgtEl>
                                        <p:attrNameLst>
                                          <p:attrName>style.visibility</p:attrName>
                                        </p:attrNameLst>
                                      </p:cBhvr>
                                      <p:to>
                                        <p:strVal val="visible"/>
                                      </p:to>
                                    </p:set>
                                  </p:childTnLst>
                                </p:cTn>
                              </p:par>
                            </p:childTnLst>
                          </p:cTn>
                        </p:par>
                        <p:par>
                          <p:cTn id="38" fill="hold" nodeType="afterGroup">
                            <p:stCondLst>
                              <p:cond delay="3500"/>
                            </p:stCondLst>
                            <p:childTnLst>
                              <p:par>
                                <p:cTn id="39" presetID="1" presetClass="entr" presetSubtype="0" fill="hold" nodeType="afterEffect">
                                  <p:stCondLst>
                                    <p:cond delay="1000"/>
                                  </p:stCondLst>
                                  <p:childTnLst>
                                    <p:set>
                                      <p:cBhvr>
                                        <p:cTn id="40" dur="1" fill="hold">
                                          <p:stCondLst>
                                            <p:cond delay="499"/>
                                          </p:stCondLst>
                                        </p:cTn>
                                        <p:tgtEl>
                                          <p:spTgt spid="439437"/>
                                        </p:tgtEl>
                                        <p:attrNameLst>
                                          <p:attrName>style.visibility</p:attrName>
                                        </p:attrNameLst>
                                      </p:cBhvr>
                                      <p:to>
                                        <p:strVal val="visible"/>
                                      </p:to>
                                    </p:set>
                                  </p:childTnLst>
                                </p:cTn>
                              </p:par>
                            </p:childTnLst>
                          </p:cTn>
                        </p:par>
                        <p:par>
                          <p:cTn id="41" fill="hold" nodeType="afterGroup">
                            <p:stCondLst>
                              <p:cond delay="5000"/>
                            </p:stCondLst>
                            <p:childTnLst>
                              <p:par>
                                <p:cTn id="42" presetID="1" presetClass="entr" presetSubtype="0" fill="hold" nodeType="afterEffect">
                                  <p:stCondLst>
                                    <p:cond delay="1000"/>
                                  </p:stCondLst>
                                  <p:childTnLst>
                                    <p:set>
                                      <p:cBhvr>
                                        <p:cTn id="43" dur="1" fill="hold">
                                          <p:stCondLst>
                                            <p:cond delay="499"/>
                                          </p:stCondLst>
                                        </p:cTn>
                                        <p:tgtEl>
                                          <p:spTgt spid="439443"/>
                                        </p:tgtEl>
                                        <p:attrNameLst>
                                          <p:attrName>style.visibility</p:attrName>
                                        </p:attrNameLst>
                                      </p:cBhvr>
                                      <p:to>
                                        <p:strVal val="visible"/>
                                      </p:to>
                                    </p:set>
                                  </p:childTnLst>
                                </p:cTn>
                              </p:par>
                            </p:childTnLst>
                          </p:cTn>
                        </p:par>
                        <p:par>
                          <p:cTn id="44" fill="hold" nodeType="afterGroup">
                            <p:stCondLst>
                              <p:cond delay="6500"/>
                            </p:stCondLst>
                            <p:childTnLst>
                              <p:par>
                                <p:cTn id="45" presetID="1" presetClass="entr" presetSubtype="0" fill="hold" nodeType="afterEffect">
                                  <p:stCondLst>
                                    <p:cond delay="1000"/>
                                  </p:stCondLst>
                                  <p:childTnLst>
                                    <p:set>
                                      <p:cBhvr>
                                        <p:cTn id="46" dur="1" fill="hold">
                                          <p:stCondLst>
                                            <p:cond delay="499"/>
                                          </p:stCondLst>
                                        </p:cTn>
                                        <p:tgtEl>
                                          <p:spTgt spid="43944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439450"/>
                                        </p:tgtEl>
                                        <p:attrNameLst>
                                          <p:attrName>style.visibility</p:attrName>
                                        </p:attrNameLst>
                                      </p:cBhvr>
                                      <p:to>
                                        <p:strVal val="visible"/>
                                      </p:to>
                                    </p:set>
                                    <p:animEffect transition="in" filter="wipe(left)">
                                      <p:cBhvr>
                                        <p:cTn id="51" dur="500"/>
                                        <p:tgtEl>
                                          <p:spTgt spid="439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449" grpId="0" autoUpdateAnimBg="0"/>
      <p:bldP spid="439450" grpId="0" autoUpdateAnimBg="0"/>
      <p:bldP spid="43945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2386013" y="362712"/>
            <a:ext cx="4371975"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dirty="0">
                <a:solidFill>
                  <a:srgbClr val="0000CC"/>
                </a:solidFill>
              </a:rPr>
              <a:t>Conservation of Momentum and Energy</a:t>
            </a:r>
            <a:endParaRPr lang="en-US" altLang="en-US" sz="2100" dirty="0"/>
          </a:p>
        </p:txBody>
      </p:sp>
      <p:sp>
        <p:nvSpPr>
          <p:cNvPr id="72707" name="Rectangle 1028"/>
          <p:cNvSpPr>
            <a:spLocks noChangeArrowheads="1"/>
          </p:cNvSpPr>
          <p:nvPr/>
        </p:nvSpPr>
        <p:spPr bwMode="auto">
          <a:xfrm>
            <a:off x="4275138" y="3340100"/>
            <a:ext cx="51435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graphicFrame>
        <p:nvGraphicFramePr>
          <p:cNvPr id="132099" name="Object 1027"/>
          <p:cNvGraphicFramePr>
            <a:graphicFrameLocks noChangeAspect="1"/>
          </p:cNvGraphicFramePr>
          <p:nvPr/>
        </p:nvGraphicFramePr>
        <p:xfrm>
          <a:off x="2628900" y="1657350"/>
          <a:ext cx="1828800" cy="550863"/>
        </p:xfrm>
        <a:graphic>
          <a:graphicData uri="http://schemas.openxmlformats.org/presentationml/2006/ole">
            <mc:AlternateContent xmlns:mc="http://schemas.openxmlformats.org/markup-compatibility/2006">
              <mc:Choice xmlns:v="urn:schemas-microsoft-com:vml" Requires="v">
                <p:oleObj name="Equation" r:id="rId2" imgW="787400" imgH="241300" progId="Equation.3">
                  <p:embed/>
                </p:oleObj>
              </mc:Choice>
              <mc:Fallback>
                <p:oleObj name="Equation" r:id="rId2" imgW="787400" imgH="241300" progId="Equation.3">
                  <p:embed/>
                  <p:pic>
                    <p:nvPicPr>
                      <p:cNvPr id="0" name="Object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657350"/>
                        <a:ext cx="18288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9" name="Rectangle 1030"/>
          <p:cNvSpPr>
            <a:spLocks noChangeArrowheads="1"/>
          </p:cNvSpPr>
          <p:nvPr/>
        </p:nvSpPr>
        <p:spPr bwMode="auto">
          <a:xfrm>
            <a:off x="4117975" y="3260725"/>
            <a:ext cx="51435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graphicFrame>
        <p:nvGraphicFramePr>
          <p:cNvPr id="132101" name="Object 1029"/>
          <p:cNvGraphicFramePr>
            <a:graphicFrameLocks noChangeAspect="1"/>
          </p:cNvGraphicFramePr>
          <p:nvPr/>
        </p:nvGraphicFramePr>
        <p:xfrm>
          <a:off x="2514600" y="2114550"/>
          <a:ext cx="2400300" cy="889000"/>
        </p:xfrm>
        <a:graphic>
          <a:graphicData uri="http://schemas.openxmlformats.org/presentationml/2006/ole">
            <mc:AlternateContent xmlns:mc="http://schemas.openxmlformats.org/markup-compatibility/2006">
              <mc:Choice xmlns:v="urn:schemas-microsoft-com:vml" Requires="v">
                <p:oleObj name="Equation" r:id="rId4" imgW="1205977" imgH="444307" progId="Equation.3">
                  <p:embed/>
                </p:oleObj>
              </mc:Choice>
              <mc:Fallback>
                <p:oleObj name="Equation" r:id="rId4" imgW="1205977" imgH="444307" progId="Equation.3">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114550"/>
                        <a:ext cx="2400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2105" name="Picture 1033" descr="SCATTDGM"/>
          <p:cNvPicPr>
            <a:picLocks noChangeAspect="1" noChangeArrowheads="1"/>
          </p:cNvPicPr>
          <p:nvPr/>
        </p:nvPicPr>
        <p:blipFill>
          <a:blip r:embed="rId6">
            <a:extLst>
              <a:ext uri="{28A0092B-C50C-407E-A947-70E740481C1C}">
                <a14:useLocalDpi xmlns:a14="http://schemas.microsoft.com/office/drawing/2010/main" val="0"/>
              </a:ext>
            </a:extLst>
          </a:blip>
          <a:srcRect l="9961" t="6573" r="43558" b="65486"/>
          <a:stretch>
            <a:fillRect/>
          </a:stretch>
        </p:blipFill>
        <p:spPr bwMode="auto">
          <a:xfrm>
            <a:off x="2020711" y="3743324"/>
            <a:ext cx="2894189"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Rectangle 1036"/>
          <p:cNvSpPr>
            <a:spLocks noChangeArrowheads="1"/>
          </p:cNvSpPr>
          <p:nvPr/>
        </p:nvSpPr>
        <p:spPr bwMode="auto">
          <a:xfrm>
            <a:off x="4340225" y="3354388"/>
            <a:ext cx="51435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graphicFrame>
        <p:nvGraphicFramePr>
          <p:cNvPr id="132107" name="Object 1035"/>
          <p:cNvGraphicFramePr>
            <a:graphicFrameLocks noChangeAspect="1"/>
          </p:cNvGraphicFramePr>
          <p:nvPr/>
        </p:nvGraphicFramePr>
        <p:xfrm>
          <a:off x="4057650" y="3143250"/>
          <a:ext cx="1993900" cy="649288"/>
        </p:xfrm>
        <a:graphic>
          <a:graphicData uri="http://schemas.openxmlformats.org/presentationml/2006/ole">
            <mc:AlternateContent xmlns:mc="http://schemas.openxmlformats.org/markup-compatibility/2006">
              <mc:Choice xmlns:v="urn:schemas-microsoft-com:vml" Requires="v">
                <p:oleObj name="Equation" r:id="rId7" imgW="698500" imgH="228600" progId="Equation.3">
                  <p:embed/>
                </p:oleObj>
              </mc:Choice>
              <mc:Fallback>
                <p:oleObj name="Equation" r:id="rId7" imgW="698500" imgH="228600" progId="Equation.3">
                  <p:embed/>
                  <p:pic>
                    <p:nvPicPr>
                      <p:cNvPr id="0" name="Object 10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7650" y="3143250"/>
                        <a:ext cx="19939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14" name="Rectangle 1038"/>
          <p:cNvSpPr>
            <a:spLocks noChangeArrowheads="1"/>
          </p:cNvSpPr>
          <p:nvPr/>
        </p:nvSpPr>
        <p:spPr bwMode="auto">
          <a:xfrm>
            <a:off x="3746500" y="2443163"/>
            <a:ext cx="5143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endParaRPr lang="en-US" altLang="en-US"/>
          </a:p>
        </p:txBody>
      </p:sp>
      <p:pic>
        <p:nvPicPr>
          <p:cNvPr id="132109" name="Picture 1037" descr="Scattdgmsmall"/>
          <p:cNvPicPr>
            <a:picLocks noChangeAspect="1" noChangeArrowheads="1"/>
          </p:cNvPicPr>
          <p:nvPr/>
        </p:nvPicPr>
        <p:blipFill>
          <a:blip r:embed="rId9">
            <a:extLst>
              <a:ext uri="{28A0092B-C50C-407E-A947-70E740481C1C}">
                <a14:useLocalDpi xmlns:a14="http://schemas.microsoft.com/office/drawing/2010/main" val="0"/>
              </a:ext>
            </a:extLst>
          </a:blip>
          <a:srcRect l="8008" t="14682" r="14917" b="53316"/>
          <a:stretch>
            <a:fillRect/>
          </a:stretch>
        </p:blipFill>
        <p:spPr bwMode="auto">
          <a:xfrm>
            <a:off x="9766300" y="3354388"/>
            <a:ext cx="20558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2099"/>
                                        </p:tgtEl>
                                        <p:attrNameLst>
                                          <p:attrName>style.visibility</p:attrName>
                                        </p:attrNameLst>
                                      </p:cBhvr>
                                      <p:to>
                                        <p:strVal val="visible"/>
                                      </p:to>
                                    </p:set>
                                    <p:anim calcmode="lin" valueType="num">
                                      <p:cBhvr additive="base">
                                        <p:cTn id="7" dur="500" fill="hold"/>
                                        <p:tgtEl>
                                          <p:spTgt spid="132099"/>
                                        </p:tgtEl>
                                        <p:attrNameLst>
                                          <p:attrName>ppt_x</p:attrName>
                                        </p:attrNameLst>
                                      </p:cBhvr>
                                      <p:tavLst>
                                        <p:tav tm="0">
                                          <p:val>
                                            <p:strVal val="0-#ppt_w/2"/>
                                          </p:val>
                                        </p:tav>
                                        <p:tav tm="100000">
                                          <p:val>
                                            <p:strVal val="#ppt_x"/>
                                          </p:val>
                                        </p:tav>
                                      </p:tavLst>
                                    </p:anim>
                                    <p:anim calcmode="lin" valueType="num">
                                      <p:cBhvr additive="base">
                                        <p:cTn id="8" dur="500" fill="hold"/>
                                        <p:tgtEl>
                                          <p:spTgt spid="132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32101"/>
                                        </p:tgtEl>
                                        <p:attrNameLst>
                                          <p:attrName>style.visibility</p:attrName>
                                        </p:attrNameLst>
                                      </p:cBhvr>
                                      <p:to>
                                        <p:strVal val="visible"/>
                                      </p:to>
                                    </p:set>
                                    <p:anim calcmode="lin" valueType="num">
                                      <p:cBhvr additive="base">
                                        <p:cTn id="13" dur="500" fill="hold"/>
                                        <p:tgtEl>
                                          <p:spTgt spid="132101"/>
                                        </p:tgtEl>
                                        <p:attrNameLst>
                                          <p:attrName>ppt_x</p:attrName>
                                        </p:attrNameLst>
                                      </p:cBhvr>
                                      <p:tavLst>
                                        <p:tav tm="0">
                                          <p:val>
                                            <p:strVal val="0-#ppt_w/2"/>
                                          </p:val>
                                        </p:tav>
                                        <p:tav tm="100000">
                                          <p:val>
                                            <p:strVal val="#ppt_x"/>
                                          </p:val>
                                        </p:tav>
                                      </p:tavLst>
                                    </p:anim>
                                    <p:anim calcmode="lin" valueType="num">
                                      <p:cBhvr additive="base">
                                        <p:cTn id="14" dur="500" fill="hold"/>
                                        <p:tgtEl>
                                          <p:spTgt spid="132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32105"/>
                                        </p:tgtEl>
                                        <p:attrNameLst>
                                          <p:attrName>style.visibility</p:attrName>
                                        </p:attrNameLst>
                                      </p:cBhvr>
                                      <p:to>
                                        <p:strVal val="visible"/>
                                      </p:to>
                                    </p:set>
                                    <p:anim calcmode="lin" valueType="num">
                                      <p:cBhvr>
                                        <p:cTn id="19" dur="500" fill="hold"/>
                                        <p:tgtEl>
                                          <p:spTgt spid="132105"/>
                                        </p:tgtEl>
                                        <p:attrNameLst>
                                          <p:attrName>ppt_w</p:attrName>
                                        </p:attrNameLst>
                                      </p:cBhvr>
                                      <p:tavLst>
                                        <p:tav tm="0">
                                          <p:val>
                                            <p:fltVal val="0"/>
                                          </p:val>
                                        </p:tav>
                                        <p:tav tm="100000">
                                          <p:val>
                                            <p:strVal val="#ppt_w"/>
                                          </p:val>
                                        </p:tav>
                                      </p:tavLst>
                                    </p:anim>
                                    <p:anim calcmode="lin" valueType="num">
                                      <p:cBhvr>
                                        <p:cTn id="20" dur="500" fill="hold"/>
                                        <p:tgtEl>
                                          <p:spTgt spid="132105"/>
                                        </p:tgtEl>
                                        <p:attrNameLst>
                                          <p:attrName>ppt_h</p:attrName>
                                        </p:attrNameLst>
                                      </p:cBhvr>
                                      <p:tavLst>
                                        <p:tav tm="0">
                                          <p:val>
                                            <p:fltVal val="0"/>
                                          </p:val>
                                        </p:tav>
                                        <p:tav tm="100000">
                                          <p:val>
                                            <p:strVal val="#ppt_h"/>
                                          </p:val>
                                        </p:tav>
                                      </p:tavLst>
                                    </p:anim>
                                    <p:anim calcmode="lin" valueType="num">
                                      <p:cBhvr>
                                        <p:cTn id="21" dur="500" fill="hold"/>
                                        <p:tgtEl>
                                          <p:spTgt spid="132105"/>
                                        </p:tgtEl>
                                        <p:attrNameLst>
                                          <p:attrName>ppt_x</p:attrName>
                                        </p:attrNameLst>
                                      </p:cBhvr>
                                      <p:tavLst>
                                        <p:tav tm="0">
                                          <p:val>
                                            <p:fltVal val="0.5"/>
                                          </p:val>
                                        </p:tav>
                                        <p:tav tm="100000">
                                          <p:val>
                                            <p:strVal val="#ppt_x"/>
                                          </p:val>
                                        </p:tav>
                                      </p:tavLst>
                                    </p:anim>
                                    <p:anim calcmode="lin" valueType="num">
                                      <p:cBhvr>
                                        <p:cTn id="22" dur="500" fill="hold"/>
                                        <p:tgtEl>
                                          <p:spTgt spid="132105"/>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32107"/>
                                        </p:tgtEl>
                                        <p:attrNameLst>
                                          <p:attrName>style.visibility</p:attrName>
                                        </p:attrNameLst>
                                      </p:cBhvr>
                                      <p:to>
                                        <p:strVal val="visible"/>
                                      </p:to>
                                    </p:set>
                                    <p:anim calcmode="lin" valueType="num">
                                      <p:cBhvr additive="base">
                                        <p:cTn id="27" dur="500" fill="hold"/>
                                        <p:tgtEl>
                                          <p:spTgt spid="132107"/>
                                        </p:tgtEl>
                                        <p:attrNameLst>
                                          <p:attrName>ppt_x</p:attrName>
                                        </p:attrNameLst>
                                      </p:cBhvr>
                                      <p:tavLst>
                                        <p:tav tm="0">
                                          <p:val>
                                            <p:strVal val="0-#ppt_w/2"/>
                                          </p:val>
                                        </p:tav>
                                        <p:tav tm="100000">
                                          <p:val>
                                            <p:strVal val="#ppt_x"/>
                                          </p:val>
                                        </p:tav>
                                      </p:tavLst>
                                    </p:anim>
                                    <p:anim calcmode="lin" valueType="num">
                                      <p:cBhvr additive="base">
                                        <p:cTn id="28" dur="500" fill="hold"/>
                                        <p:tgtEl>
                                          <p:spTgt spid="132107"/>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132109"/>
                                        </p:tgtEl>
                                        <p:attrNameLst>
                                          <p:attrName>style.visibility</p:attrName>
                                        </p:attrNameLst>
                                      </p:cBhvr>
                                      <p:to>
                                        <p:strVal val="visible"/>
                                      </p:to>
                                    </p:set>
                                    <p:anim calcmode="lin" valueType="num">
                                      <p:cBhvr additive="base">
                                        <p:cTn id="33" dur="500" fill="hold"/>
                                        <p:tgtEl>
                                          <p:spTgt spid="132109"/>
                                        </p:tgtEl>
                                        <p:attrNameLst>
                                          <p:attrName>ppt_x</p:attrName>
                                        </p:attrNameLst>
                                      </p:cBhvr>
                                      <p:tavLst>
                                        <p:tav tm="0">
                                          <p:val>
                                            <p:strVal val="1+#ppt_w/2"/>
                                          </p:val>
                                        </p:tav>
                                        <p:tav tm="100000">
                                          <p:val>
                                            <p:strVal val="#ppt_x"/>
                                          </p:val>
                                        </p:tav>
                                      </p:tavLst>
                                    </p:anim>
                                    <p:anim calcmode="lin" valueType="num">
                                      <p:cBhvr additive="base">
                                        <p:cTn id="34" dur="500" fill="hold"/>
                                        <p:tgtEl>
                                          <p:spTgt spid="132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a:extLst>
              <a:ext uri="{FF2B5EF4-FFF2-40B4-BE49-F238E27FC236}">
                <a16:creationId xmlns:a16="http://schemas.microsoft.com/office/drawing/2014/main" id="{D58B5E93-A4AB-E647-0446-D8FFBC002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640" y="2923561"/>
            <a:ext cx="927360" cy="1833120"/>
          </a:xfrm>
          <a:prstGeom prst="rect">
            <a:avLst/>
          </a:prstGeom>
          <a:noFill/>
          <a:extLst>
            <a:ext uri="{909E8E84-426E-40DD-AFC4-6F175D3DCCD1}">
              <a14:hiddenFill xmlns:a14="http://schemas.microsoft.com/office/drawing/2010/main">
                <a:solidFill>
                  <a:srgbClr val="FFFFFF"/>
                </a:solidFill>
              </a14:hiddenFill>
            </a:ext>
          </a:extLst>
        </p:spPr>
      </p:pic>
      <p:sp>
        <p:nvSpPr>
          <p:cNvPr id="436227" name="Line 3">
            <a:extLst>
              <a:ext uri="{FF2B5EF4-FFF2-40B4-BE49-F238E27FC236}">
                <a16:creationId xmlns:a16="http://schemas.microsoft.com/office/drawing/2014/main" id="{B82244D4-BD81-DDF5-A12C-725AE72ABC3D}"/>
              </a:ext>
            </a:extLst>
          </p:cNvPr>
          <p:cNvSpPr>
            <a:spLocks noChangeShapeType="1"/>
          </p:cNvSpPr>
          <p:nvPr/>
        </p:nvSpPr>
        <p:spPr bwMode="auto">
          <a:xfrm flipH="1">
            <a:off x="5284801" y="2871721"/>
            <a:ext cx="2880" cy="2011680"/>
          </a:xfrm>
          <a:prstGeom prst="line">
            <a:avLst/>
          </a:prstGeom>
          <a:noFill/>
          <a:ln w="15875">
            <a:solidFill>
              <a:schemeClr val="tx1"/>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436231" name="Object 7">
            <a:extLst>
              <a:ext uri="{FF2B5EF4-FFF2-40B4-BE49-F238E27FC236}">
                <a16:creationId xmlns:a16="http://schemas.microsoft.com/office/drawing/2014/main" id="{90D02D0C-03DC-305B-5915-9DE40D394BB9}"/>
              </a:ext>
            </a:extLst>
          </p:cNvPr>
          <p:cNvGraphicFramePr>
            <a:graphicFrameLocks noChangeAspect="1"/>
          </p:cNvGraphicFramePr>
          <p:nvPr/>
        </p:nvGraphicFramePr>
        <p:xfrm>
          <a:off x="4514401" y="3231721"/>
          <a:ext cx="115200" cy="216000"/>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436231" name="Object 7">
                        <a:extLst>
                          <a:ext uri="{FF2B5EF4-FFF2-40B4-BE49-F238E27FC236}">
                            <a16:creationId xmlns:a16="http://schemas.microsoft.com/office/drawing/2014/main" id="{90D02D0C-03DC-305B-5915-9DE40D394B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401" y="3231721"/>
                        <a:ext cx="115200" cy="2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6234" name="Oval 10">
            <a:extLst>
              <a:ext uri="{FF2B5EF4-FFF2-40B4-BE49-F238E27FC236}">
                <a16:creationId xmlns:a16="http://schemas.microsoft.com/office/drawing/2014/main" id="{5EA681F0-6DD3-5103-CEB8-0C4104B0988D}"/>
              </a:ext>
            </a:extLst>
          </p:cNvPr>
          <p:cNvSpPr>
            <a:spLocks noChangeAspect="1" noChangeArrowheads="1"/>
          </p:cNvSpPr>
          <p:nvPr/>
        </p:nvSpPr>
        <p:spPr bwMode="auto">
          <a:xfrm>
            <a:off x="5217121" y="3015721"/>
            <a:ext cx="136800" cy="136800"/>
          </a:xfrm>
          <a:prstGeom prst="ellipse">
            <a:avLst/>
          </a:prstGeom>
          <a:solidFill>
            <a:srgbClr val="CC0000"/>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Oval 11">
            <a:extLst>
              <a:ext uri="{FF2B5EF4-FFF2-40B4-BE49-F238E27FC236}">
                <a16:creationId xmlns:a16="http://schemas.microsoft.com/office/drawing/2014/main" id="{5D831402-05A5-909A-EDA8-13690F4368AC}"/>
              </a:ext>
            </a:extLst>
          </p:cNvPr>
          <p:cNvSpPr>
            <a:spLocks noChangeAspect="1" noChangeArrowheads="1"/>
          </p:cNvSpPr>
          <p:nvPr/>
        </p:nvSpPr>
        <p:spPr bwMode="auto">
          <a:xfrm>
            <a:off x="4900321" y="3333961"/>
            <a:ext cx="136800" cy="135360"/>
          </a:xfrm>
          <a:prstGeom prst="ellipse">
            <a:avLst/>
          </a:prstGeom>
          <a:solidFill>
            <a:srgbClr val="CC0000"/>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6" name="Oval 12">
            <a:extLst>
              <a:ext uri="{FF2B5EF4-FFF2-40B4-BE49-F238E27FC236}">
                <a16:creationId xmlns:a16="http://schemas.microsoft.com/office/drawing/2014/main" id="{25850885-0CEE-B9F5-529E-89824A256450}"/>
              </a:ext>
            </a:extLst>
          </p:cNvPr>
          <p:cNvSpPr>
            <a:spLocks noChangeAspect="1" noChangeArrowheads="1"/>
          </p:cNvSpPr>
          <p:nvPr/>
        </p:nvSpPr>
        <p:spPr bwMode="auto">
          <a:xfrm>
            <a:off x="5217121" y="3650761"/>
            <a:ext cx="136800" cy="136800"/>
          </a:xfrm>
          <a:prstGeom prst="ellipse">
            <a:avLst/>
          </a:prstGeom>
          <a:solidFill>
            <a:srgbClr val="CC0000"/>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7" name="Oval 13">
            <a:extLst>
              <a:ext uri="{FF2B5EF4-FFF2-40B4-BE49-F238E27FC236}">
                <a16:creationId xmlns:a16="http://schemas.microsoft.com/office/drawing/2014/main" id="{65886C99-F58D-DC9F-730E-ACA1D72C22CB}"/>
              </a:ext>
            </a:extLst>
          </p:cNvPr>
          <p:cNvSpPr>
            <a:spLocks noChangeAspect="1" noChangeArrowheads="1"/>
          </p:cNvSpPr>
          <p:nvPr/>
        </p:nvSpPr>
        <p:spPr bwMode="auto">
          <a:xfrm>
            <a:off x="5535361" y="3967561"/>
            <a:ext cx="136800" cy="136800"/>
          </a:xfrm>
          <a:prstGeom prst="ellipse">
            <a:avLst/>
          </a:prstGeom>
          <a:solidFill>
            <a:srgbClr val="CC0000"/>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8" name="Oval 14">
            <a:extLst>
              <a:ext uri="{FF2B5EF4-FFF2-40B4-BE49-F238E27FC236}">
                <a16:creationId xmlns:a16="http://schemas.microsoft.com/office/drawing/2014/main" id="{679161CD-F73A-F5AD-DCFC-FDEE445A3F26}"/>
              </a:ext>
            </a:extLst>
          </p:cNvPr>
          <p:cNvSpPr>
            <a:spLocks noChangeAspect="1" noChangeArrowheads="1"/>
          </p:cNvSpPr>
          <p:nvPr/>
        </p:nvSpPr>
        <p:spPr bwMode="auto">
          <a:xfrm>
            <a:off x="5217121" y="4285801"/>
            <a:ext cx="136800" cy="136800"/>
          </a:xfrm>
          <a:prstGeom prst="ellipse">
            <a:avLst/>
          </a:prstGeom>
          <a:solidFill>
            <a:srgbClr val="CC0000"/>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9" name="Line 15">
            <a:extLst>
              <a:ext uri="{FF2B5EF4-FFF2-40B4-BE49-F238E27FC236}">
                <a16:creationId xmlns:a16="http://schemas.microsoft.com/office/drawing/2014/main" id="{023F8F3C-F393-6F2F-0B49-A2EE84C02F81}"/>
              </a:ext>
            </a:extLst>
          </p:cNvPr>
          <p:cNvSpPr>
            <a:spLocks noChangeShapeType="1"/>
          </p:cNvSpPr>
          <p:nvPr/>
        </p:nvSpPr>
        <p:spPr bwMode="auto">
          <a:xfrm flipV="1">
            <a:off x="6608161" y="2965321"/>
            <a:ext cx="0" cy="1460160"/>
          </a:xfrm>
          <a:prstGeom prst="line">
            <a:avLst/>
          </a:prstGeom>
          <a:noFill/>
          <a:ln w="158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0" name="Line 16">
            <a:extLst>
              <a:ext uri="{FF2B5EF4-FFF2-40B4-BE49-F238E27FC236}">
                <a16:creationId xmlns:a16="http://schemas.microsoft.com/office/drawing/2014/main" id="{DF59CDE2-A1B0-F792-C8CE-F69614807070}"/>
              </a:ext>
            </a:extLst>
          </p:cNvPr>
          <p:cNvSpPr>
            <a:spLocks noChangeShapeType="1"/>
          </p:cNvSpPr>
          <p:nvPr/>
        </p:nvSpPr>
        <p:spPr bwMode="auto">
          <a:xfrm>
            <a:off x="6608161" y="4425481"/>
            <a:ext cx="1715040" cy="0"/>
          </a:xfrm>
          <a:prstGeom prst="line">
            <a:avLst/>
          </a:prstGeom>
          <a:noFill/>
          <a:ln w="158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1" name="Text Box 17">
            <a:extLst>
              <a:ext uri="{FF2B5EF4-FFF2-40B4-BE49-F238E27FC236}">
                <a16:creationId xmlns:a16="http://schemas.microsoft.com/office/drawing/2014/main" id="{8645B89F-72CC-F1A5-538E-5D09775A7257}"/>
              </a:ext>
            </a:extLst>
          </p:cNvPr>
          <p:cNvSpPr txBox="1">
            <a:spLocks noChangeArrowheads="1"/>
          </p:cNvSpPr>
          <p:nvPr/>
        </p:nvSpPr>
        <p:spPr bwMode="auto">
          <a:xfrm>
            <a:off x="4913039" y="2530441"/>
            <a:ext cx="1381446"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solidFill>
                  <a:srgbClr val="0000FF"/>
                </a:solidFill>
                <a:latin typeface="Arial" panose="020B0604020202020204" pitchFamily="34" charset="0"/>
              </a:rPr>
              <a:t>Time space</a:t>
            </a:r>
          </a:p>
        </p:txBody>
      </p:sp>
      <p:sp>
        <p:nvSpPr>
          <p:cNvPr id="436242" name="Text Box 18">
            <a:extLst>
              <a:ext uri="{FF2B5EF4-FFF2-40B4-BE49-F238E27FC236}">
                <a16:creationId xmlns:a16="http://schemas.microsoft.com/office/drawing/2014/main" id="{B97B6EFE-C4D2-BC54-BDD0-BD6574E2819A}"/>
              </a:ext>
            </a:extLst>
          </p:cNvPr>
          <p:cNvSpPr txBox="1">
            <a:spLocks noChangeArrowheads="1"/>
          </p:cNvSpPr>
          <p:nvPr/>
        </p:nvSpPr>
        <p:spPr bwMode="auto">
          <a:xfrm>
            <a:off x="8327129" y="4242601"/>
            <a:ext cx="344944"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latin typeface="Symbol" panose="05050102010706020507" pitchFamily="18" charset="2"/>
              </a:rPr>
              <a:t>w</a:t>
            </a:r>
          </a:p>
        </p:txBody>
      </p:sp>
      <p:sp>
        <p:nvSpPr>
          <p:cNvPr id="436243" name="Line 19">
            <a:extLst>
              <a:ext uri="{FF2B5EF4-FFF2-40B4-BE49-F238E27FC236}">
                <a16:creationId xmlns:a16="http://schemas.microsoft.com/office/drawing/2014/main" id="{0441527F-1E04-4742-2E06-1F6D2C4953A9}"/>
              </a:ext>
            </a:extLst>
          </p:cNvPr>
          <p:cNvSpPr>
            <a:spLocks noChangeShapeType="1"/>
          </p:cNvSpPr>
          <p:nvPr/>
        </p:nvSpPr>
        <p:spPr bwMode="auto">
          <a:xfrm>
            <a:off x="7440481" y="3244681"/>
            <a:ext cx="0" cy="118080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4" name="Text Box 20">
            <a:extLst>
              <a:ext uri="{FF2B5EF4-FFF2-40B4-BE49-F238E27FC236}">
                <a16:creationId xmlns:a16="http://schemas.microsoft.com/office/drawing/2014/main" id="{9D7F96DB-EB6D-E857-681B-5C08920C373B}"/>
              </a:ext>
            </a:extLst>
          </p:cNvPr>
          <p:cNvSpPr txBox="1">
            <a:spLocks noChangeArrowheads="1"/>
          </p:cNvSpPr>
          <p:nvPr/>
        </p:nvSpPr>
        <p:spPr bwMode="auto">
          <a:xfrm>
            <a:off x="7172711" y="4454281"/>
            <a:ext cx="534099" cy="3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Arial" panose="020B0604020202020204" pitchFamily="34" charset="0"/>
              </a:rPr>
              <a:t>2</a:t>
            </a:r>
            <a:r>
              <a:rPr lang="en-US" altLang="en-US" sz="1361">
                <a:solidFill>
                  <a:srgbClr val="0000FF"/>
                </a:solidFill>
                <a:latin typeface="Symbol" panose="05050102010706020507" pitchFamily="18" charset="2"/>
              </a:rPr>
              <a:t>p</a:t>
            </a:r>
            <a:r>
              <a:rPr lang="en-US" altLang="en-US" sz="1361">
                <a:solidFill>
                  <a:srgbClr val="0000FF"/>
                </a:solidFill>
                <a:latin typeface="Arial" panose="020B0604020202020204" pitchFamily="34" charset="0"/>
              </a:rPr>
              <a:t>/T</a:t>
            </a:r>
          </a:p>
        </p:txBody>
      </p:sp>
      <p:sp>
        <p:nvSpPr>
          <p:cNvPr id="436245" name="Text Box 21">
            <a:extLst>
              <a:ext uri="{FF2B5EF4-FFF2-40B4-BE49-F238E27FC236}">
                <a16:creationId xmlns:a16="http://schemas.microsoft.com/office/drawing/2014/main" id="{F561EAD1-4F6A-FE7B-4DFE-47A97A785B7E}"/>
              </a:ext>
            </a:extLst>
          </p:cNvPr>
          <p:cNvSpPr txBox="1">
            <a:spLocks noChangeArrowheads="1"/>
          </p:cNvSpPr>
          <p:nvPr/>
        </p:nvSpPr>
        <p:spPr bwMode="auto">
          <a:xfrm>
            <a:off x="6919192" y="2527561"/>
            <a:ext cx="1045457"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solidFill>
                  <a:srgbClr val="0000FF"/>
                </a:solidFill>
                <a:latin typeface="Symbol" panose="05050102010706020507" pitchFamily="18" charset="2"/>
              </a:rPr>
              <a:t>w</a:t>
            </a:r>
            <a:r>
              <a:rPr lang="en-US" altLang="en-US" sz="1814">
                <a:solidFill>
                  <a:srgbClr val="0000FF"/>
                </a:solidFill>
                <a:latin typeface="Arial" panose="020B0604020202020204" pitchFamily="34" charset="0"/>
              </a:rPr>
              <a:t>-space</a:t>
            </a:r>
          </a:p>
        </p:txBody>
      </p:sp>
      <p:grpSp>
        <p:nvGrpSpPr>
          <p:cNvPr id="436246" name="Group 22">
            <a:extLst>
              <a:ext uri="{FF2B5EF4-FFF2-40B4-BE49-F238E27FC236}">
                <a16:creationId xmlns:a16="http://schemas.microsoft.com/office/drawing/2014/main" id="{F4488BFA-E826-8EF7-44B6-30CCF8B44E44}"/>
              </a:ext>
            </a:extLst>
          </p:cNvPr>
          <p:cNvGrpSpPr>
            <a:grpSpLocks/>
          </p:cNvGrpSpPr>
          <p:nvPr/>
        </p:nvGrpSpPr>
        <p:grpSpPr bwMode="auto">
          <a:xfrm>
            <a:off x="558721" y="3015721"/>
            <a:ext cx="1406880" cy="1406880"/>
            <a:chOff x="236" y="3011"/>
            <a:chExt cx="886" cy="886"/>
          </a:xfrm>
        </p:grpSpPr>
        <p:sp>
          <p:nvSpPr>
            <p:cNvPr id="436247" name="Oval 23">
              <a:extLst>
                <a:ext uri="{FF2B5EF4-FFF2-40B4-BE49-F238E27FC236}">
                  <a16:creationId xmlns:a16="http://schemas.microsoft.com/office/drawing/2014/main" id="{936E4715-1E62-E43B-6039-7E48FE0C7D7D}"/>
                </a:ext>
              </a:extLst>
            </p:cNvPr>
            <p:cNvSpPr>
              <a:spLocks noChangeAspect="1" noChangeArrowheads="1"/>
            </p:cNvSpPr>
            <p:nvPr/>
          </p:nvSpPr>
          <p:spPr bwMode="auto">
            <a:xfrm>
              <a:off x="236" y="30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8" name="Oval 24">
              <a:extLst>
                <a:ext uri="{FF2B5EF4-FFF2-40B4-BE49-F238E27FC236}">
                  <a16:creationId xmlns:a16="http://schemas.microsoft.com/office/drawing/2014/main" id="{D3455E25-6C75-36D5-5F7E-436FFC7211CB}"/>
                </a:ext>
              </a:extLst>
            </p:cNvPr>
            <p:cNvSpPr>
              <a:spLocks noChangeAspect="1" noChangeArrowheads="1"/>
            </p:cNvSpPr>
            <p:nvPr/>
          </p:nvSpPr>
          <p:spPr bwMode="auto">
            <a:xfrm>
              <a:off x="436" y="30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9" name="Oval 25">
              <a:extLst>
                <a:ext uri="{FF2B5EF4-FFF2-40B4-BE49-F238E27FC236}">
                  <a16:creationId xmlns:a16="http://schemas.microsoft.com/office/drawing/2014/main" id="{14952D5D-E2EA-CF72-C8A6-F4E66B3DE567}"/>
                </a:ext>
              </a:extLst>
            </p:cNvPr>
            <p:cNvSpPr>
              <a:spLocks noChangeAspect="1" noChangeArrowheads="1"/>
            </p:cNvSpPr>
            <p:nvPr/>
          </p:nvSpPr>
          <p:spPr bwMode="auto">
            <a:xfrm>
              <a:off x="636" y="30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0" name="Oval 26">
              <a:extLst>
                <a:ext uri="{FF2B5EF4-FFF2-40B4-BE49-F238E27FC236}">
                  <a16:creationId xmlns:a16="http://schemas.microsoft.com/office/drawing/2014/main" id="{8E237DF9-9D48-44F9-FBC0-FE65CB2BAFA2}"/>
                </a:ext>
              </a:extLst>
            </p:cNvPr>
            <p:cNvSpPr>
              <a:spLocks noChangeAspect="1" noChangeArrowheads="1"/>
            </p:cNvSpPr>
            <p:nvPr/>
          </p:nvSpPr>
          <p:spPr bwMode="auto">
            <a:xfrm>
              <a:off x="836" y="30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1" name="Oval 27">
              <a:extLst>
                <a:ext uri="{FF2B5EF4-FFF2-40B4-BE49-F238E27FC236}">
                  <a16:creationId xmlns:a16="http://schemas.microsoft.com/office/drawing/2014/main" id="{9F236B39-EEF7-96EA-323E-95E5EA351CB4}"/>
                </a:ext>
              </a:extLst>
            </p:cNvPr>
            <p:cNvSpPr>
              <a:spLocks noChangeAspect="1" noChangeArrowheads="1"/>
            </p:cNvSpPr>
            <p:nvPr/>
          </p:nvSpPr>
          <p:spPr bwMode="auto">
            <a:xfrm>
              <a:off x="1036" y="30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2" name="Oval 28">
              <a:extLst>
                <a:ext uri="{FF2B5EF4-FFF2-40B4-BE49-F238E27FC236}">
                  <a16:creationId xmlns:a16="http://schemas.microsoft.com/office/drawing/2014/main" id="{C338C7C2-24EE-772D-1B2E-18673A1D22C3}"/>
                </a:ext>
              </a:extLst>
            </p:cNvPr>
            <p:cNvSpPr>
              <a:spLocks noChangeAspect="1" noChangeArrowheads="1"/>
            </p:cNvSpPr>
            <p:nvPr/>
          </p:nvSpPr>
          <p:spPr bwMode="auto">
            <a:xfrm>
              <a:off x="236" y="32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3" name="Oval 29">
              <a:extLst>
                <a:ext uri="{FF2B5EF4-FFF2-40B4-BE49-F238E27FC236}">
                  <a16:creationId xmlns:a16="http://schemas.microsoft.com/office/drawing/2014/main" id="{A4ADEF38-C683-FEAC-E05C-450E5F2F755F}"/>
                </a:ext>
              </a:extLst>
            </p:cNvPr>
            <p:cNvSpPr>
              <a:spLocks noChangeAspect="1" noChangeArrowheads="1"/>
            </p:cNvSpPr>
            <p:nvPr/>
          </p:nvSpPr>
          <p:spPr bwMode="auto">
            <a:xfrm>
              <a:off x="436" y="32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4" name="Oval 30">
              <a:extLst>
                <a:ext uri="{FF2B5EF4-FFF2-40B4-BE49-F238E27FC236}">
                  <a16:creationId xmlns:a16="http://schemas.microsoft.com/office/drawing/2014/main" id="{894968D5-D348-1A77-680A-048F4A24D26B}"/>
                </a:ext>
              </a:extLst>
            </p:cNvPr>
            <p:cNvSpPr>
              <a:spLocks noChangeAspect="1" noChangeArrowheads="1"/>
            </p:cNvSpPr>
            <p:nvPr/>
          </p:nvSpPr>
          <p:spPr bwMode="auto">
            <a:xfrm>
              <a:off x="636" y="32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5" name="Oval 31">
              <a:extLst>
                <a:ext uri="{FF2B5EF4-FFF2-40B4-BE49-F238E27FC236}">
                  <a16:creationId xmlns:a16="http://schemas.microsoft.com/office/drawing/2014/main" id="{027E947E-6AE6-DBE9-20BD-BF0D165C77EA}"/>
                </a:ext>
              </a:extLst>
            </p:cNvPr>
            <p:cNvSpPr>
              <a:spLocks noChangeAspect="1" noChangeArrowheads="1"/>
            </p:cNvSpPr>
            <p:nvPr/>
          </p:nvSpPr>
          <p:spPr bwMode="auto">
            <a:xfrm>
              <a:off x="836" y="32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6" name="Oval 32">
              <a:extLst>
                <a:ext uri="{FF2B5EF4-FFF2-40B4-BE49-F238E27FC236}">
                  <a16:creationId xmlns:a16="http://schemas.microsoft.com/office/drawing/2014/main" id="{113BC9B5-2A92-BE46-C2C6-4B6DF507DFFA}"/>
                </a:ext>
              </a:extLst>
            </p:cNvPr>
            <p:cNvSpPr>
              <a:spLocks noChangeAspect="1" noChangeArrowheads="1"/>
            </p:cNvSpPr>
            <p:nvPr/>
          </p:nvSpPr>
          <p:spPr bwMode="auto">
            <a:xfrm>
              <a:off x="1036" y="32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7" name="Oval 33">
              <a:extLst>
                <a:ext uri="{FF2B5EF4-FFF2-40B4-BE49-F238E27FC236}">
                  <a16:creationId xmlns:a16="http://schemas.microsoft.com/office/drawing/2014/main" id="{6809ABD2-5B34-EB64-0036-6058E997BE60}"/>
                </a:ext>
              </a:extLst>
            </p:cNvPr>
            <p:cNvSpPr>
              <a:spLocks noChangeAspect="1" noChangeArrowheads="1"/>
            </p:cNvSpPr>
            <p:nvPr/>
          </p:nvSpPr>
          <p:spPr bwMode="auto">
            <a:xfrm>
              <a:off x="236" y="34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8" name="Oval 34">
              <a:extLst>
                <a:ext uri="{FF2B5EF4-FFF2-40B4-BE49-F238E27FC236}">
                  <a16:creationId xmlns:a16="http://schemas.microsoft.com/office/drawing/2014/main" id="{45FC2834-626B-64E4-892F-9A7D3C99F6C8}"/>
                </a:ext>
              </a:extLst>
            </p:cNvPr>
            <p:cNvSpPr>
              <a:spLocks noChangeAspect="1" noChangeArrowheads="1"/>
            </p:cNvSpPr>
            <p:nvPr/>
          </p:nvSpPr>
          <p:spPr bwMode="auto">
            <a:xfrm>
              <a:off x="436" y="34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9" name="Oval 35">
              <a:extLst>
                <a:ext uri="{FF2B5EF4-FFF2-40B4-BE49-F238E27FC236}">
                  <a16:creationId xmlns:a16="http://schemas.microsoft.com/office/drawing/2014/main" id="{FC4F7DD2-0BBC-CB53-62A0-B938DD7B42A9}"/>
                </a:ext>
              </a:extLst>
            </p:cNvPr>
            <p:cNvSpPr>
              <a:spLocks noChangeAspect="1" noChangeArrowheads="1"/>
            </p:cNvSpPr>
            <p:nvPr/>
          </p:nvSpPr>
          <p:spPr bwMode="auto">
            <a:xfrm>
              <a:off x="636" y="34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0" name="Oval 36">
              <a:extLst>
                <a:ext uri="{FF2B5EF4-FFF2-40B4-BE49-F238E27FC236}">
                  <a16:creationId xmlns:a16="http://schemas.microsoft.com/office/drawing/2014/main" id="{E4B75D79-24B1-3993-58DD-97ED521A5CC0}"/>
                </a:ext>
              </a:extLst>
            </p:cNvPr>
            <p:cNvSpPr>
              <a:spLocks noChangeAspect="1" noChangeArrowheads="1"/>
            </p:cNvSpPr>
            <p:nvPr/>
          </p:nvSpPr>
          <p:spPr bwMode="auto">
            <a:xfrm>
              <a:off x="836" y="34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1" name="Oval 37">
              <a:extLst>
                <a:ext uri="{FF2B5EF4-FFF2-40B4-BE49-F238E27FC236}">
                  <a16:creationId xmlns:a16="http://schemas.microsoft.com/office/drawing/2014/main" id="{46F9A0F6-0E97-C602-F694-45F4BC2983EE}"/>
                </a:ext>
              </a:extLst>
            </p:cNvPr>
            <p:cNvSpPr>
              <a:spLocks noChangeAspect="1" noChangeArrowheads="1"/>
            </p:cNvSpPr>
            <p:nvPr/>
          </p:nvSpPr>
          <p:spPr bwMode="auto">
            <a:xfrm>
              <a:off x="1036" y="34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2" name="Oval 38">
              <a:extLst>
                <a:ext uri="{FF2B5EF4-FFF2-40B4-BE49-F238E27FC236}">
                  <a16:creationId xmlns:a16="http://schemas.microsoft.com/office/drawing/2014/main" id="{0BC3A90C-624F-DDED-B0DD-21FAE396ACEA}"/>
                </a:ext>
              </a:extLst>
            </p:cNvPr>
            <p:cNvSpPr>
              <a:spLocks noChangeAspect="1" noChangeArrowheads="1"/>
            </p:cNvSpPr>
            <p:nvPr/>
          </p:nvSpPr>
          <p:spPr bwMode="auto">
            <a:xfrm>
              <a:off x="236" y="36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3" name="Oval 39">
              <a:extLst>
                <a:ext uri="{FF2B5EF4-FFF2-40B4-BE49-F238E27FC236}">
                  <a16:creationId xmlns:a16="http://schemas.microsoft.com/office/drawing/2014/main" id="{1D77D523-7FD2-BDC8-B575-E8BBF049093E}"/>
                </a:ext>
              </a:extLst>
            </p:cNvPr>
            <p:cNvSpPr>
              <a:spLocks noChangeAspect="1" noChangeArrowheads="1"/>
            </p:cNvSpPr>
            <p:nvPr/>
          </p:nvSpPr>
          <p:spPr bwMode="auto">
            <a:xfrm>
              <a:off x="436" y="36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4" name="Oval 40">
              <a:extLst>
                <a:ext uri="{FF2B5EF4-FFF2-40B4-BE49-F238E27FC236}">
                  <a16:creationId xmlns:a16="http://schemas.microsoft.com/office/drawing/2014/main" id="{401FF338-AD96-51E1-43D9-6F2923751711}"/>
                </a:ext>
              </a:extLst>
            </p:cNvPr>
            <p:cNvSpPr>
              <a:spLocks noChangeAspect="1" noChangeArrowheads="1"/>
            </p:cNvSpPr>
            <p:nvPr/>
          </p:nvSpPr>
          <p:spPr bwMode="auto">
            <a:xfrm>
              <a:off x="636" y="36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5" name="Oval 41">
              <a:extLst>
                <a:ext uri="{FF2B5EF4-FFF2-40B4-BE49-F238E27FC236}">
                  <a16:creationId xmlns:a16="http://schemas.microsoft.com/office/drawing/2014/main" id="{818BA5CE-582D-AB9A-A9B3-CCD9F7349D99}"/>
                </a:ext>
              </a:extLst>
            </p:cNvPr>
            <p:cNvSpPr>
              <a:spLocks noChangeAspect="1" noChangeArrowheads="1"/>
            </p:cNvSpPr>
            <p:nvPr/>
          </p:nvSpPr>
          <p:spPr bwMode="auto">
            <a:xfrm>
              <a:off x="836" y="36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6" name="Oval 42">
              <a:extLst>
                <a:ext uri="{FF2B5EF4-FFF2-40B4-BE49-F238E27FC236}">
                  <a16:creationId xmlns:a16="http://schemas.microsoft.com/office/drawing/2014/main" id="{62409AFD-7FAC-F41B-3A7F-0FF17D84AC11}"/>
                </a:ext>
              </a:extLst>
            </p:cNvPr>
            <p:cNvSpPr>
              <a:spLocks noChangeAspect="1" noChangeArrowheads="1"/>
            </p:cNvSpPr>
            <p:nvPr/>
          </p:nvSpPr>
          <p:spPr bwMode="auto">
            <a:xfrm>
              <a:off x="1036" y="36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7" name="Oval 43">
              <a:extLst>
                <a:ext uri="{FF2B5EF4-FFF2-40B4-BE49-F238E27FC236}">
                  <a16:creationId xmlns:a16="http://schemas.microsoft.com/office/drawing/2014/main" id="{53A9262F-9C8A-32D3-46DA-055BD30CF636}"/>
                </a:ext>
              </a:extLst>
            </p:cNvPr>
            <p:cNvSpPr>
              <a:spLocks noChangeAspect="1" noChangeArrowheads="1"/>
            </p:cNvSpPr>
            <p:nvPr/>
          </p:nvSpPr>
          <p:spPr bwMode="auto">
            <a:xfrm>
              <a:off x="236" y="38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8" name="Oval 44">
              <a:extLst>
                <a:ext uri="{FF2B5EF4-FFF2-40B4-BE49-F238E27FC236}">
                  <a16:creationId xmlns:a16="http://schemas.microsoft.com/office/drawing/2014/main" id="{3BBC3900-9B38-1F34-9AB8-836ED59A9042}"/>
                </a:ext>
              </a:extLst>
            </p:cNvPr>
            <p:cNvSpPr>
              <a:spLocks noChangeAspect="1" noChangeArrowheads="1"/>
            </p:cNvSpPr>
            <p:nvPr/>
          </p:nvSpPr>
          <p:spPr bwMode="auto">
            <a:xfrm>
              <a:off x="436" y="38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9" name="Oval 45">
              <a:extLst>
                <a:ext uri="{FF2B5EF4-FFF2-40B4-BE49-F238E27FC236}">
                  <a16:creationId xmlns:a16="http://schemas.microsoft.com/office/drawing/2014/main" id="{4FBEEF01-4712-D784-75C9-5C6E401B31DD}"/>
                </a:ext>
              </a:extLst>
            </p:cNvPr>
            <p:cNvSpPr>
              <a:spLocks noChangeAspect="1" noChangeArrowheads="1"/>
            </p:cNvSpPr>
            <p:nvPr/>
          </p:nvSpPr>
          <p:spPr bwMode="auto">
            <a:xfrm>
              <a:off x="636" y="38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0" name="Oval 46">
              <a:extLst>
                <a:ext uri="{FF2B5EF4-FFF2-40B4-BE49-F238E27FC236}">
                  <a16:creationId xmlns:a16="http://schemas.microsoft.com/office/drawing/2014/main" id="{1C2A7F11-A88F-A387-F36A-5F6AA781DD8E}"/>
                </a:ext>
              </a:extLst>
            </p:cNvPr>
            <p:cNvSpPr>
              <a:spLocks noChangeAspect="1" noChangeArrowheads="1"/>
            </p:cNvSpPr>
            <p:nvPr/>
          </p:nvSpPr>
          <p:spPr bwMode="auto">
            <a:xfrm>
              <a:off x="836" y="38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1" name="Oval 47">
              <a:extLst>
                <a:ext uri="{FF2B5EF4-FFF2-40B4-BE49-F238E27FC236}">
                  <a16:creationId xmlns:a16="http://schemas.microsoft.com/office/drawing/2014/main" id="{2EFEA882-BB37-7AE2-1AC5-58F24DDFE097}"/>
                </a:ext>
              </a:extLst>
            </p:cNvPr>
            <p:cNvSpPr>
              <a:spLocks noChangeAspect="1" noChangeArrowheads="1"/>
            </p:cNvSpPr>
            <p:nvPr/>
          </p:nvSpPr>
          <p:spPr bwMode="auto">
            <a:xfrm>
              <a:off x="1036" y="3811"/>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6272" name="Line 48">
            <a:extLst>
              <a:ext uri="{FF2B5EF4-FFF2-40B4-BE49-F238E27FC236}">
                <a16:creationId xmlns:a16="http://schemas.microsoft.com/office/drawing/2014/main" id="{FB9B9C9A-87FE-51CE-8ABC-40EF3BAEFAB0}"/>
              </a:ext>
            </a:extLst>
          </p:cNvPr>
          <p:cNvSpPr>
            <a:spLocks noChangeShapeType="1"/>
          </p:cNvSpPr>
          <p:nvPr/>
        </p:nvSpPr>
        <p:spPr bwMode="auto">
          <a:xfrm flipV="1">
            <a:off x="2534400" y="2968201"/>
            <a:ext cx="0" cy="1460160"/>
          </a:xfrm>
          <a:prstGeom prst="line">
            <a:avLst/>
          </a:prstGeom>
          <a:noFill/>
          <a:ln w="158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3" name="Line 49">
            <a:extLst>
              <a:ext uri="{FF2B5EF4-FFF2-40B4-BE49-F238E27FC236}">
                <a16:creationId xmlns:a16="http://schemas.microsoft.com/office/drawing/2014/main" id="{E80E3DC5-9AA1-C79B-3B87-51FA2477B731}"/>
              </a:ext>
            </a:extLst>
          </p:cNvPr>
          <p:cNvSpPr>
            <a:spLocks noChangeShapeType="1"/>
          </p:cNvSpPr>
          <p:nvPr/>
        </p:nvSpPr>
        <p:spPr bwMode="auto">
          <a:xfrm>
            <a:off x="2530081" y="4425481"/>
            <a:ext cx="1765440" cy="0"/>
          </a:xfrm>
          <a:prstGeom prst="line">
            <a:avLst/>
          </a:prstGeom>
          <a:noFill/>
          <a:ln w="158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4" name="Text Box 50">
            <a:extLst>
              <a:ext uri="{FF2B5EF4-FFF2-40B4-BE49-F238E27FC236}">
                <a16:creationId xmlns:a16="http://schemas.microsoft.com/office/drawing/2014/main" id="{6E38A410-D805-3DC8-5686-023E2624F611}"/>
              </a:ext>
            </a:extLst>
          </p:cNvPr>
          <p:cNvSpPr txBox="1">
            <a:spLocks noChangeArrowheads="1"/>
          </p:cNvSpPr>
          <p:nvPr/>
        </p:nvSpPr>
        <p:spPr bwMode="auto">
          <a:xfrm>
            <a:off x="631347" y="4880521"/>
            <a:ext cx="282427" cy="3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Arial" panose="020B0604020202020204" pitchFamily="34" charset="0"/>
              </a:rPr>
              <a:t>d</a:t>
            </a:r>
          </a:p>
        </p:txBody>
      </p:sp>
      <p:sp>
        <p:nvSpPr>
          <p:cNvPr id="436275" name="Line 51">
            <a:extLst>
              <a:ext uri="{FF2B5EF4-FFF2-40B4-BE49-F238E27FC236}">
                <a16:creationId xmlns:a16="http://schemas.microsoft.com/office/drawing/2014/main" id="{2C59AA7F-8FF7-D143-E95E-13C81A5CA462}"/>
              </a:ext>
            </a:extLst>
          </p:cNvPr>
          <p:cNvSpPr>
            <a:spLocks noChangeShapeType="1"/>
          </p:cNvSpPr>
          <p:nvPr/>
        </p:nvSpPr>
        <p:spPr bwMode="auto">
          <a:xfrm flipV="1">
            <a:off x="629281" y="4329001"/>
            <a:ext cx="0" cy="51984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6" name="Line 52">
            <a:extLst>
              <a:ext uri="{FF2B5EF4-FFF2-40B4-BE49-F238E27FC236}">
                <a16:creationId xmlns:a16="http://schemas.microsoft.com/office/drawing/2014/main" id="{7018E207-EF86-1FA8-DC40-59D2127807A3}"/>
              </a:ext>
            </a:extLst>
          </p:cNvPr>
          <p:cNvSpPr>
            <a:spLocks noChangeShapeType="1"/>
          </p:cNvSpPr>
          <p:nvPr/>
        </p:nvSpPr>
        <p:spPr bwMode="auto">
          <a:xfrm flipV="1">
            <a:off x="946081" y="4329001"/>
            <a:ext cx="0" cy="51984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7" name="Line 53">
            <a:extLst>
              <a:ext uri="{FF2B5EF4-FFF2-40B4-BE49-F238E27FC236}">
                <a16:creationId xmlns:a16="http://schemas.microsoft.com/office/drawing/2014/main" id="{E47D7388-5B22-D15D-2638-B56B6000A377}"/>
              </a:ext>
            </a:extLst>
          </p:cNvPr>
          <p:cNvSpPr>
            <a:spLocks noChangeShapeType="1"/>
          </p:cNvSpPr>
          <p:nvPr/>
        </p:nvSpPr>
        <p:spPr bwMode="auto">
          <a:xfrm>
            <a:off x="655201" y="4614120"/>
            <a:ext cx="262080" cy="0"/>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8" name="Text Box 54">
            <a:extLst>
              <a:ext uri="{FF2B5EF4-FFF2-40B4-BE49-F238E27FC236}">
                <a16:creationId xmlns:a16="http://schemas.microsoft.com/office/drawing/2014/main" id="{4840B104-2A04-46CB-9F4E-015CDAAF4104}"/>
              </a:ext>
            </a:extLst>
          </p:cNvPr>
          <p:cNvSpPr txBox="1">
            <a:spLocks noChangeArrowheads="1"/>
          </p:cNvSpPr>
          <p:nvPr/>
        </p:nvSpPr>
        <p:spPr bwMode="auto">
          <a:xfrm>
            <a:off x="586346" y="2530441"/>
            <a:ext cx="1351630"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solidFill>
                  <a:srgbClr val="0000FF"/>
                </a:solidFill>
                <a:latin typeface="Arial" panose="020B0604020202020204" pitchFamily="34" charset="0"/>
              </a:rPr>
              <a:t>Real space</a:t>
            </a:r>
          </a:p>
        </p:txBody>
      </p:sp>
      <p:sp>
        <p:nvSpPr>
          <p:cNvPr id="436279" name="Text Box 55">
            <a:extLst>
              <a:ext uri="{FF2B5EF4-FFF2-40B4-BE49-F238E27FC236}">
                <a16:creationId xmlns:a16="http://schemas.microsoft.com/office/drawing/2014/main" id="{7DA189B9-B1D4-84F6-87E9-605AC5DA0E6C}"/>
              </a:ext>
            </a:extLst>
          </p:cNvPr>
          <p:cNvSpPr txBox="1">
            <a:spLocks noChangeArrowheads="1"/>
          </p:cNvSpPr>
          <p:nvPr/>
        </p:nvSpPr>
        <p:spPr bwMode="auto">
          <a:xfrm>
            <a:off x="4242949" y="4245481"/>
            <a:ext cx="365784"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latin typeface="Arial" panose="020B0604020202020204" pitchFamily="34" charset="0"/>
              </a:rPr>
              <a:t>Q</a:t>
            </a:r>
          </a:p>
        </p:txBody>
      </p:sp>
      <p:sp>
        <p:nvSpPr>
          <p:cNvPr id="436280" name="Text Box 56">
            <a:extLst>
              <a:ext uri="{FF2B5EF4-FFF2-40B4-BE49-F238E27FC236}">
                <a16:creationId xmlns:a16="http://schemas.microsoft.com/office/drawing/2014/main" id="{9CBECE0B-47FA-48BC-BACD-24B6790A0D5A}"/>
              </a:ext>
            </a:extLst>
          </p:cNvPr>
          <p:cNvSpPr txBox="1">
            <a:spLocks noChangeArrowheads="1"/>
          </p:cNvSpPr>
          <p:nvPr/>
        </p:nvSpPr>
        <p:spPr bwMode="auto">
          <a:xfrm>
            <a:off x="3105201" y="4454281"/>
            <a:ext cx="524480" cy="3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Arial" panose="020B0604020202020204" pitchFamily="34" charset="0"/>
              </a:rPr>
              <a:t>2</a:t>
            </a:r>
            <a:r>
              <a:rPr lang="en-US" altLang="en-US" sz="1361">
                <a:solidFill>
                  <a:srgbClr val="0000FF"/>
                </a:solidFill>
                <a:latin typeface="Symbol" panose="05050102010706020507" pitchFamily="18" charset="2"/>
              </a:rPr>
              <a:t>p</a:t>
            </a:r>
            <a:r>
              <a:rPr lang="en-US" altLang="en-US" sz="1361">
                <a:solidFill>
                  <a:srgbClr val="0000FF"/>
                </a:solidFill>
                <a:latin typeface="Arial" panose="020B0604020202020204" pitchFamily="34" charset="0"/>
              </a:rPr>
              <a:t>/d</a:t>
            </a:r>
          </a:p>
        </p:txBody>
      </p:sp>
      <p:sp>
        <p:nvSpPr>
          <p:cNvPr id="436281" name="Text Box 57">
            <a:extLst>
              <a:ext uri="{FF2B5EF4-FFF2-40B4-BE49-F238E27FC236}">
                <a16:creationId xmlns:a16="http://schemas.microsoft.com/office/drawing/2014/main" id="{AD7D1145-6FB2-45A2-041F-1B4D2E552576}"/>
              </a:ext>
            </a:extLst>
          </p:cNvPr>
          <p:cNvSpPr txBox="1">
            <a:spLocks noChangeArrowheads="1"/>
          </p:cNvSpPr>
          <p:nvPr/>
        </p:nvSpPr>
        <p:spPr bwMode="auto">
          <a:xfrm>
            <a:off x="2835012" y="2530441"/>
            <a:ext cx="1066296"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solidFill>
                  <a:srgbClr val="0000FF"/>
                </a:solidFill>
                <a:latin typeface="Arial" panose="020B0604020202020204" pitchFamily="34" charset="0"/>
              </a:rPr>
              <a:t>Q-space</a:t>
            </a:r>
          </a:p>
        </p:txBody>
      </p:sp>
      <p:sp>
        <p:nvSpPr>
          <p:cNvPr id="436282" name="Freeform 58">
            <a:extLst>
              <a:ext uri="{FF2B5EF4-FFF2-40B4-BE49-F238E27FC236}">
                <a16:creationId xmlns:a16="http://schemas.microsoft.com/office/drawing/2014/main" id="{91A905A1-F49E-2D54-A721-1FC88EC8FA99}"/>
              </a:ext>
            </a:extLst>
          </p:cNvPr>
          <p:cNvSpPr>
            <a:spLocks/>
          </p:cNvSpPr>
          <p:nvPr/>
        </p:nvSpPr>
        <p:spPr bwMode="auto">
          <a:xfrm>
            <a:off x="4963681" y="3087721"/>
            <a:ext cx="637920" cy="1265760"/>
          </a:xfrm>
          <a:custGeom>
            <a:avLst/>
            <a:gdLst>
              <a:gd name="T0" fmla="*/ 201 w 402"/>
              <a:gd name="T1" fmla="*/ 0 h 798"/>
              <a:gd name="T2" fmla="*/ 0 w 402"/>
              <a:gd name="T3" fmla="*/ 201 h 798"/>
              <a:gd name="T4" fmla="*/ 201 w 402"/>
              <a:gd name="T5" fmla="*/ 399 h 798"/>
              <a:gd name="T6" fmla="*/ 402 w 402"/>
              <a:gd name="T7" fmla="*/ 600 h 798"/>
              <a:gd name="T8" fmla="*/ 201 w 402"/>
              <a:gd name="T9" fmla="*/ 798 h 798"/>
            </a:gdLst>
            <a:ahLst/>
            <a:cxnLst>
              <a:cxn ang="0">
                <a:pos x="T0" y="T1"/>
              </a:cxn>
              <a:cxn ang="0">
                <a:pos x="T2" y="T3"/>
              </a:cxn>
              <a:cxn ang="0">
                <a:pos x="T4" y="T5"/>
              </a:cxn>
              <a:cxn ang="0">
                <a:pos x="T6" y="T7"/>
              </a:cxn>
              <a:cxn ang="0">
                <a:pos x="T8" y="T9"/>
              </a:cxn>
            </a:cxnLst>
            <a:rect l="0" t="0" r="r" b="b"/>
            <a:pathLst>
              <a:path w="402" h="798">
                <a:moveTo>
                  <a:pt x="201" y="0"/>
                </a:moveTo>
                <a:cubicBezTo>
                  <a:pt x="100" y="67"/>
                  <a:pt x="0" y="135"/>
                  <a:pt x="0" y="201"/>
                </a:cubicBezTo>
                <a:cubicBezTo>
                  <a:pt x="0" y="267"/>
                  <a:pt x="134" y="333"/>
                  <a:pt x="201" y="399"/>
                </a:cubicBezTo>
                <a:cubicBezTo>
                  <a:pt x="268" y="465"/>
                  <a:pt x="402" y="534"/>
                  <a:pt x="402" y="600"/>
                </a:cubicBezTo>
                <a:cubicBezTo>
                  <a:pt x="402" y="666"/>
                  <a:pt x="234" y="765"/>
                  <a:pt x="201" y="798"/>
                </a:cubicBezTo>
              </a:path>
            </a:pathLst>
          </a:custGeom>
          <a:noFill/>
          <a:ln w="158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83" name="Freeform 59">
            <a:extLst>
              <a:ext uri="{FF2B5EF4-FFF2-40B4-BE49-F238E27FC236}">
                <a16:creationId xmlns:a16="http://schemas.microsoft.com/office/drawing/2014/main" id="{34BD3403-B252-2BA1-2F10-27711804469C}"/>
              </a:ext>
            </a:extLst>
          </p:cNvPr>
          <p:cNvSpPr>
            <a:spLocks/>
          </p:cNvSpPr>
          <p:nvPr/>
        </p:nvSpPr>
        <p:spPr bwMode="auto">
          <a:xfrm>
            <a:off x="2534401" y="3662281"/>
            <a:ext cx="1673280" cy="761760"/>
          </a:xfrm>
          <a:custGeom>
            <a:avLst/>
            <a:gdLst>
              <a:gd name="T0" fmla="*/ 0 w 1054"/>
              <a:gd name="T1" fmla="*/ 480 h 480"/>
              <a:gd name="T2" fmla="*/ 384 w 1054"/>
              <a:gd name="T3" fmla="*/ 384 h 480"/>
              <a:gd name="T4" fmla="*/ 524 w 1054"/>
              <a:gd name="T5" fmla="*/ 0 h 480"/>
              <a:gd name="T6" fmla="*/ 672 w 1054"/>
              <a:gd name="T7" fmla="*/ 384 h 480"/>
              <a:gd name="T8" fmla="*/ 1054 w 1054"/>
              <a:gd name="T9" fmla="*/ 480 h 480"/>
            </a:gdLst>
            <a:ahLst/>
            <a:cxnLst>
              <a:cxn ang="0">
                <a:pos x="T0" y="T1"/>
              </a:cxn>
              <a:cxn ang="0">
                <a:pos x="T2" y="T3"/>
              </a:cxn>
              <a:cxn ang="0">
                <a:pos x="T4" y="T5"/>
              </a:cxn>
              <a:cxn ang="0">
                <a:pos x="T6" y="T7"/>
              </a:cxn>
              <a:cxn ang="0">
                <a:pos x="T8" y="T9"/>
              </a:cxn>
            </a:cxnLst>
            <a:rect l="0" t="0" r="r" b="b"/>
            <a:pathLst>
              <a:path w="1054" h="480">
                <a:moveTo>
                  <a:pt x="0" y="480"/>
                </a:moveTo>
                <a:cubicBezTo>
                  <a:pt x="148" y="472"/>
                  <a:pt x="297" y="464"/>
                  <a:pt x="384" y="384"/>
                </a:cubicBezTo>
                <a:cubicBezTo>
                  <a:pt x="471" y="304"/>
                  <a:pt x="476" y="0"/>
                  <a:pt x="524" y="0"/>
                </a:cubicBezTo>
                <a:cubicBezTo>
                  <a:pt x="572" y="0"/>
                  <a:pt x="584" y="304"/>
                  <a:pt x="672" y="384"/>
                </a:cubicBezTo>
                <a:cubicBezTo>
                  <a:pt x="760" y="464"/>
                  <a:pt x="907" y="472"/>
                  <a:pt x="1054" y="480"/>
                </a:cubicBez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84" name="Line 60">
            <a:extLst>
              <a:ext uri="{FF2B5EF4-FFF2-40B4-BE49-F238E27FC236}">
                <a16:creationId xmlns:a16="http://schemas.microsoft.com/office/drawing/2014/main" id="{9EA9B9AC-A402-A293-FDBB-4A0917DC61B3}"/>
              </a:ext>
            </a:extLst>
          </p:cNvPr>
          <p:cNvSpPr>
            <a:spLocks noChangeShapeType="1"/>
          </p:cNvSpPr>
          <p:nvPr/>
        </p:nvSpPr>
        <p:spPr bwMode="auto">
          <a:xfrm flipV="1">
            <a:off x="3368161" y="3289321"/>
            <a:ext cx="0" cy="113616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85" name="Line 61">
            <a:extLst>
              <a:ext uri="{FF2B5EF4-FFF2-40B4-BE49-F238E27FC236}">
                <a16:creationId xmlns:a16="http://schemas.microsoft.com/office/drawing/2014/main" id="{995AE9A8-5BE9-48FC-AD42-19C4354FDF56}"/>
              </a:ext>
            </a:extLst>
          </p:cNvPr>
          <p:cNvSpPr>
            <a:spLocks noChangeShapeType="1"/>
          </p:cNvSpPr>
          <p:nvPr/>
        </p:nvSpPr>
        <p:spPr bwMode="auto">
          <a:xfrm>
            <a:off x="2724480" y="4023720"/>
            <a:ext cx="472320" cy="0"/>
          </a:xfrm>
          <a:prstGeom prst="line">
            <a:avLst/>
          </a:prstGeom>
          <a:noFill/>
          <a:ln w="158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86" name="Line 62">
            <a:extLst>
              <a:ext uri="{FF2B5EF4-FFF2-40B4-BE49-F238E27FC236}">
                <a16:creationId xmlns:a16="http://schemas.microsoft.com/office/drawing/2014/main" id="{B80FDA08-75E4-F0CC-F3E0-B8CF83F90D04}"/>
              </a:ext>
            </a:extLst>
          </p:cNvPr>
          <p:cNvSpPr>
            <a:spLocks noChangeShapeType="1"/>
          </p:cNvSpPr>
          <p:nvPr/>
        </p:nvSpPr>
        <p:spPr bwMode="auto">
          <a:xfrm>
            <a:off x="3543841" y="4023720"/>
            <a:ext cx="472320" cy="0"/>
          </a:xfrm>
          <a:prstGeom prst="line">
            <a:avLst/>
          </a:prstGeom>
          <a:noFill/>
          <a:ln w="1587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87" name="Text Box 63">
            <a:extLst>
              <a:ext uri="{FF2B5EF4-FFF2-40B4-BE49-F238E27FC236}">
                <a16:creationId xmlns:a16="http://schemas.microsoft.com/office/drawing/2014/main" id="{E37A22E8-CD03-6F0B-14D5-C47694699452}"/>
              </a:ext>
            </a:extLst>
          </p:cNvPr>
          <p:cNvSpPr txBox="1">
            <a:spLocks noChangeArrowheads="1"/>
          </p:cNvSpPr>
          <p:nvPr/>
        </p:nvSpPr>
        <p:spPr bwMode="auto">
          <a:xfrm>
            <a:off x="3968725" y="3866761"/>
            <a:ext cx="519672" cy="3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Arial" panose="020B0604020202020204" pitchFamily="34" charset="0"/>
              </a:rPr>
              <a:t>~1/</a:t>
            </a:r>
            <a:r>
              <a:rPr lang="en-US" altLang="en-US" sz="1361">
                <a:solidFill>
                  <a:srgbClr val="0000FF"/>
                </a:solidFill>
                <a:latin typeface="Symbol" panose="05050102010706020507" pitchFamily="18" charset="2"/>
              </a:rPr>
              <a:t>x</a:t>
            </a:r>
          </a:p>
        </p:txBody>
      </p:sp>
      <p:sp>
        <p:nvSpPr>
          <p:cNvPr id="436288" name="Freeform 64">
            <a:extLst>
              <a:ext uri="{FF2B5EF4-FFF2-40B4-BE49-F238E27FC236}">
                <a16:creationId xmlns:a16="http://schemas.microsoft.com/office/drawing/2014/main" id="{9294B785-5676-5A04-5F35-2AFAF5DFC97B}"/>
              </a:ext>
            </a:extLst>
          </p:cNvPr>
          <p:cNvSpPr>
            <a:spLocks/>
          </p:cNvSpPr>
          <p:nvPr/>
        </p:nvSpPr>
        <p:spPr bwMode="auto">
          <a:xfrm>
            <a:off x="6603841" y="3665161"/>
            <a:ext cx="1673280" cy="761760"/>
          </a:xfrm>
          <a:custGeom>
            <a:avLst/>
            <a:gdLst>
              <a:gd name="T0" fmla="*/ 0 w 1054"/>
              <a:gd name="T1" fmla="*/ 480 h 480"/>
              <a:gd name="T2" fmla="*/ 384 w 1054"/>
              <a:gd name="T3" fmla="*/ 384 h 480"/>
              <a:gd name="T4" fmla="*/ 524 w 1054"/>
              <a:gd name="T5" fmla="*/ 0 h 480"/>
              <a:gd name="T6" fmla="*/ 672 w 1054"/>
              <a:gd name="T7" fmla="*/ 384 h 480"/>
              <a:gd name="T8" fmla="*/ 1054 w 1054"/>
              <a:gd name="T9" fmla="*/ 480 h 480"/>
            </a:gdLst>
            <a:ahLst/>
            <a:cxnLst>
              <a:cxn ang="0">
                <a:pos x="T0" y="T1"/>
              </a:cxn>
              <a:cxn ang="0">
                <a:pos x="T2" y="T3"/>
              </a:cxn>
              <a:cxn ang="0">
                <a:pos x="T4" y="T5"/>
              </a:cxn>
              <a:cxn ang="0">
                <a:pos x="T6" y="T7"/>
              </a:cxn>
              <a:cxn ang="0">
                <a:pos x="T8" y="T9"/>
              </a:cxn>
            </a:cxnLst>
            <a:rect l="0" t="0" r="r" b="b"/>
            <a:pathLst>
              <a:path w="1054" h="480">
                <a:moveTo>
                  <a:pt x="0" y="480"/>
                </a:moveTo>
                <a:cubicBezTo>
                  <a:pt x="148" y="472"/>
                  <a:pt x="297" y="464"/>
                  <a:pt x="384" y="384"/>
                </a:cubicBezTo>
                <a:cubicBezTo>
                  <a:pt x="471" y="304"/>
                  <a:pt x="476" y="0"/>
                  <a:pt x="524" y="0"/>
                </a:cubicBezTo>
                <a:cubicBezTo>
                  <a:pt x="572" y="0"/>
                  <a:pt x="584" y="304"/>
                  <a:pt x="672" y="384"/>
                </a:cubicBezTo>
                <a:cubicBezTo>
                  <a:pt x="760" y="464"/>
                  <a:pt x="907" y="472"/>
                  <a:pt x="1054" y="480"/>
                </a:cubicBezTo>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89" name="Line 65">
            <a:extLst>
              <a:ext uri="{FF2B5EF4-FFF2-40B4-BE49-F238E27FC236}">
                <a16:creationId xmlns:a16="http://schemas.microsoft.com/office/drawing/2014/main" id="{EA60FD44-019A-A7E7-5801-454BF96457F3}"/>
              </a:ext>
            </a:extLst>
          </p:cNvPr>
          <p:cNvSpPr>
            <a:spLocks noChangeShapeType="1"/>
          </p:cNvSpPr>
          <p:nvPr/>
        </p:nvSpPr>
        <p:spPr bwMode="auto">
          <a:xfrm>
            <a:off x="6798241" y="4023720"/>
            <a:ext cx="473760" cy="0"/>
          </a:xfrm>
          <a:prstGeom prst="line">
            <a:avLst/>
          </a:prstGeom>
          <a:noFill/>
          <a:ln w="158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90" name="Line 66">
            <a:extLst>
              <a:ext uri="{FF2B5EF4-FFF2-40B4-BE49-F238E27FC236}">
                <a16:creationId xmlns:a16="http://schemas.microsoft.com/office/drawing/2014/main" id="{C47EBF92-13CC-C55D-1FC5-5274A7DD3FAF}"/>
              </a:ext>
            </a:extLst>
          </p:cNvPr>
          <p:cNvSpPr>
            <a:spLocks noChangeShapeType="1"/>
          </p:cNvSpPr>
          <p:nvPr/>
        </p:nvSpPr>
        <p:spPr bwMode="auto">
          <a:xfrm>
            <a:off x="7617601" y="4023720"/>
            <a:ext cx="473760" cy="0"/>
          </a:xfrm>
          <a:prstGeom prst="line">
            <a:avLst/>
          </a:prstGeom>
          <a:noFill/>
          <a:ln w="1587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91" name="Text Box 67">
            <a:extLst>
              <a:ext uri="{FF2B5EF4-FFF2-40B4-BE49-F238E27FC236}">
                <a16:creationId xmlns:a16="http://schemas.microsoft.com/office/drawing/2014/main" id="{CB42EF70-50CC-7511-4858-770A2D2B99E4}"/>
              </a:ext>
            </a:extLst>
          </p:cNvPr>
          <p:cNvSpPr txBox="1">
            <a:spLocks noChangeArrowheads="1"/>
          </p:cNvSpPr>
          <p:nvPr/>
        </p:nvSpPr>
        <p:spPr bwMode="auto">
          <a:xfrm>
            <a:off x="8033586" y="3866761"/>
            <a:ext cx="538908" cy="3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Arial" panose="020B0604020202020204" pitchFamily="34" charset="0"/>
              </a:rPr>
              <a:t>~1/</a:t>
            </a:r>
            <a:r>
              <a:rPr lang="en-US" altLang="en-US" sz="1361">
                <a:solidFill>
                  <a:srgbClr val="0000FF"/>
                </a:solidFill>
                <a:latin typeface="Symbol" panose="05050102010706020507" pitchFamily="18" charset="2"/>
              </a:rPr>
              <a:t>G</a:t>
            </a:r>
          </a:p>
        </p:txBody>
      </p:sp>
      <p:sp>
        <p:nvSpPr>
          <p:cNvPr id="436292" name="Line 68">
            <a:extLst>
              <a:ext uri="{FF2B5EF4-FFF2-40B4-BE49-F238E27FC236}">
                <a16:creationId xmlns:a16="http://schemas.microsoft.com/office/drawing/2014/main" id="{DEE1E211-B5E5-069E-EC9E-68D105CA4C2B}"/>
              </a:ext>
            </a:extLst>
          </p:cNvPr>
          <p:cNvSpPr>
            <a:spLocks noChangeShapeType="1"/>
          </p:cNvSpPr>
          <p:nvPr/>
        </p:nvSpPr>
        <p:spPr bwMode="auto">
          <a:xfrm>
            <a:off x="5751361" y="3096361"/>
            <a:ext cx="2880" cy="1245600"/>
          </a:xfrm>
          <a:prstGeom prst="line">
            <a:avLst/>
          </a:prstGeom>
          <a:noFill/>
          <a:ln w="1587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93" name="Line 69">
            <a:extLst>
              <a:ext uri="{FF2B5EF4-FFF2-40B4-BE49-F238E27FC236}">
                <a16:creationId xmlns:a16="http://schemas.microsoft.com/office/drawing/2014/main" id="{1521AB4D-73D7-ED45-499F-51EA44287653}"/>
              </a:ext>
            </a:extLst>
          </p:cNvPr>
          <p:cNvSpPr>
            <a:spLocks noChangeShapeType="1"/>
          </p:cNvSpPr>
          <p:nvPr/>
        </p:nvSpPr>
        <p:spPr bwMode="auto">
          <a:xfrm>
            <a:off x="5332321" y="3083401"/>
            <a:ext cx="574560"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94" name="Line 70">
            <a:extLst>
              <a:ext uri="{FF2B5EF4-FFF2-40B4-BE49-F238E27FC236}">
                <a16:creationId xmlns:a16="http://schemas.microsoft.com/office/drawing/2014/main" id="{E5FE4C06-4DB0-A212-72F8-CB95F8EFCA1D}"/>
              </a:ext>
            </a:extLst>
          </p:cNvPr>
          <p:cNvSpPr>
            <a:spLocks noChangeShapeType="1"/>
          </p:cNvSpPr>
          <p:nvPr/>
        </p:nvSpPr>
        <p:spPr bwMode="auto">
          <a:xfrm>
            <a:off x="5284800" y="4353481"/>
            <a:ext cx="622080"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95" name="Text Box 71">
            <a:extLst>
              <a:ext uri="{FF2B5EF4-FFF2-40B4-BE49-F238E27FC236}">
                <a16:creationId xmlns:a16="http://schemas.microsoft.com/office/drawing/2014/main" id="{06CBFA55-0E6C-BCD5-5AF1-D8E8F33F106A}"/>
              </a:ext>
            </a:extLst>
          </p:cNvPr>
          <p:cNvSpPr txBox="1">
            <a:spLocks noChangeArrowheads="1"/>
          </p:cNvSpPr>
          <p:nvPr/>
        </p:nvSpPr>
        <p:spPr bwMode="auto">
          <a:xfrm>
            <a:off x="5603179" y="3577321"/>
            <a:ext cx="292045" cy="301737"/>
          </a:xfrm>
          <a:prstGeom prst="rect">
            <a:avLst/>
          </a:prstGeom>
          <a:solidFill>
            <a:schemeClr val="bg1"/>
          </a:solidFill>
          <a:ln>
            <a:noFill/>
          </a:ln>
          <a:effectLst/>
          <a:extLs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Arial" panose="020B0604020202020204" pitchFamily="34" charset="0"/>
              </a:rPr>
              <a:t>T</a:t>
            </a:r>
          </a:p>
        </p:txBody>
      </p:sp>
      <p:sp>
        <p:nvSpPr>
          <p:cNvPr id="436296" name="Text Box 72">
            <a:extLst>
              <a:ext uri="{FF2B5EF4-FFF2-40B4-BE49-F238E27FC236}">
                <a16:creationId xmlns:a16="http://schemas.microsoft.com/office/drawing/2014/main" id="{63A189EB-BD12-23D1-425B-F5B221B13A46}"/>
              </a:ext>
            </a:extLst>
          </p:cNvPr>
          <p:cNvSpPr txBox="1">
            <a:spLocks noChangeArrowheads="1"/>
          </p:cNvSpPr>
          <p:nvPr/>
        </p:nvSpPr>
        <p:spPr bwMode="auto">
          <a:xfrm>
            <a:off x="5030970" y="4786921"/>
            <a:ext cx="514862" cy="3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latin typeface="Arial" panose="020B0604020202020204" pitchFamily="34" charset="0"/>
              </a:rPr>
              <a:t>time</a:t>
            </a:r>
          </a:p>
        </p:txBody>
      </p:sp>
      <p:sp>
        <p:nvSpPr>
          <p:cNvPr id="436297" name="Text Box 73">
            <a:extLst>
              <a:ext uri="{FF2B5EF4-FFF2-40B4-BE49-F238E27FC236}">
                <a16:creationId xmlns:a16="http://schemas.microsoft.com/office/drawing/2014/main" id="{3985EB1B-50E7-9708-76C9-4E9393C20D08}"/>
              </a:ext>
            </a:extLst>
          </p:cNvPr>
          <p:cNvSpPr txBox="1">
            <a:spLocks noChangeArrowheads="1"/>
          </p:cNvSpPr>
          <p:nvPr/>
        </p:nvSpPr>
        <p:spPr bwMode="auto">
          <a:xfrm>
            <a:off x="2149040" y="2981161"/>
            <a:ext cx="439522"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latin typeface="Symbol" panose="05050102010706020507" pitchFamily="18" charset="2"/>
              </a:rPr>
              <a:t>F</a:t>
            </a:r>
            <a:r>
              <a:rPr lang="en-US" altLang="en-US" sz="1814" baseline="-25000">
                <a:latin typeface="Arial" panose="020B0604020202020204" pitchFamily="34" charset="0"/>
              </a:rPr>
              <a:t>s</a:t>
            </a:r>
          </a:p>
        </p:txBody>
      </p:sp>
      <p:sp>
        <p:nvSpPr>
          <p:cNvPr id="436298" name="Text Box 74">
            <a:extLst>
              <a:ext uri="{FF2B5EF4-FFF2-40B4-BE49-F238E27FC236}">
                <a16:creationId xmlns:a16="http://schemas.microsoft.com/office/drawing/2014/main" id="{ECF9BE6A-30D8-3FE2-1915-89EFEA69AFFB}"/>
              </a:ext>
            </a:extLst>
          </p:cNvPr>
          <p:cNvSpPr txBox="1">
            <a:spLocks noChangeArrowheads="1"/>
          </p:cNvSpPr>
          <p:nvPr/>
        </p:nvSpPr>
        <p:spPr bwMode="auto">
          <a:xfrm>
            <a:off x="6222800" y="2981161"/>
            <a:ext cx="439522"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latin typeface="Symbol" panose="05050102010706020507" pitchFamily="18" charset="2"/>
              </a:rPr>
              <a:t>F</a:t>
            </a:r>
            <a:r>
              <a:rPr lang="en-US" altLang="en-US" sz="1814" baseline="-25000">
                <a:latin typeface="Arial" panose="020B0604020202020204" pitchFamily="34" charset="0"/>
              </a:rPr>
              <a:t>s</a:t>
            </a:r>
          </a:p>
        </p:txBody>
      </p:sp>
      <p:grpSp>
        <p:nvGrpSpPr>
          <p:cNvPr id="436299" name="Group 75">
            <a:extLst>
              <a:ext uri="{FF2B5EF4-FFF2-40B4-BE49-F238E27FC236}">
                <a16:creationId xmlns:a16="http://schemas.microsoft.com/office/drawing/2014/main" id="{0FA28399-48E8-B6D6-A41E-0C4D3A2B7970}"/>
              </a:ext>
            </a:extLst>
          </p:cNvPr>
          <p:cNvGrpSpPr>
            <a:grpSpLocks/>
          </p:cNvGrpSpPr>
          <p:nvPr/>
        </p:nvGrpSpPr>
        <p:grpSpPr bwMode="auto">
          <a:xfrm>
            <a:off x="459361" y="3014281"/>
            <a:ext cx="1591200" cy="1431360"/>
            <a:chOff x="118" y="1803"/>
            <a:chExt cx="1003" cy="902"/>
          </a:xfrm>
        </p:grpSpPr>
        <p:sp>
          <p:nvSpPr>
            <p:cNvPr id="436300" name="Oval 76">
              <a:extLst>
                <a:ext uri="{FF2B5EF4-FFF2-40B4-BE49-F238E27FC236}">
                  <a16:creationId xmlns:a16="http://schemas.microsoft.com/office/drawing/2014/main" id="{A2BF58A2-ECC2-D41D-7AEC-DF4084A2FD8A}"/>
                </a:ext>
              </a:extLst>
            </p:cNvPr>
            <p:cNvSpPr>
              <a:spLocks noChangeAspect="1" noChangeArrowheads="1"/>
            </p:cNvSpPr>
            <p:nvPr/>
          </p:nvSpPr>
          <p:spPr bwMode="auto">
            <a:xfrm>
              <a:off x="149" y="187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1" name="Oval 77">
              <a:extLst>
                <a:ext uri="{FF2B5EF4-FFF2-40B4-BE49-F238E27FC236}">
                  <a16:creationId xmlns:a16="http://schemas.microsoft.com/office/drawing/2014/main" id="{EC0D6BEE-1D00-A9C6-B791-FC34BF2909DF}"/>
                </a:ext>
              </a:extLst>
            </p:cNvPr>
            <p:cNvSpPr>
              <a:spLocks noChangeAspect="1" noChangeArrowheads="1"/>
            </p:cNvSpPr>
            <p:nvPr/>
          </p:nvSpPr>
          <p:spPr bwMode="auto">
            <a:xfrm>
              <a:off x="411" y="1842"/>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2" name="Oval 78">
              <a:extLst>
                <a:ext uri="{FF2B5EF4-FFF2-40B4-BE49-F238E27FC236}">
                  <a16:creationId xmlns:a16="http://schemas.microsoft.com/office/drawing/2014/main" id="{0099269E-598A-4CF2-FE1C-483C8A74163D}"/>
                </a:ext>
              </a:extLst>
            </p:cNvPr>
            <p:cNvSpPr>
              <a:spLocks noChangeAspect="1" noChangeArrowheads="1"/>
            </p:cNvSpPr>
            <p:nvPr/>
          </p:nvSpPr>
          <p:spPr bwMode="auto">
            <a:xfrm>
              <a:off x="627" y="1849"/>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3" name="Oval 79">
              <a:extLst>
                <a:ext uri="{FF2B5EF4-FFF2-40B4-BE49-F238E27FC236}">
                  <a16:creationId xmlns:a16="http://schemas.microsoft.com/office/drawing/2014/main" id="{C7536572-6E29-F805-A464-194D971F9C39}"/>
                </a:ext>
              </a:extLst>
            </p:cNvPr>
            <p:cNvSpPr>
              <a:spLocks noChangeAspect="1" noChangeArrowheads="1"/>
            </p:cNvSpPr>
            <p:nvPr/>
          </p:nvSpPr>
          <p:spPr bwMode="auto">
            <a:xfrm>
              <a:off x="780" y="18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4" name="Oval 80">
              <a:extLst>
                <a:ext uri="{FF2B5EF4-FFF2-40B4-BE49-F238E27FC236}">
                  <a16:creationId xmlns:a16="http://schemas.microsoft.com/office/drawing/2014/main" id="{3BE8FB02-3958-51FB-24E0-4AFB1F91ED30}"/>
                </a:ext>
              </a:extLst>
            </p:cNvPr>
            <p:cNvSpPr>
              <a:spLocks noChangeAspect="1" noChangeArrowheads="1"/>
            </p:cNvSpPr>
            <p:nvPr/>
          </p:nvSpPr>
          <p:spPr bwMode="auto">
            <a:xfrm>
              <a:off x="1035" y="1849"/>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5" name="Oval 81">
              <a:extLst>
                <a:ext uri="{FF2B5EF4-FFF2-40B4-BE49-F238E27FC236}">
                  <a16:creationId xmlns:a16="http://schemas.microsoft.com/office/drawing/2014/main" id="{256CD949-7E0F-9B98-3D9E-1409CA0007FD}"/>
                </a:ext>
              </a:extLst>
            </p:cNvPr>
            <p:cNvSpPr>
              <a:spLocks noChangeAspect="1" noChangeArrowheads="1"/>
            </p:cNvSpPr>
            <p:nvPr/>
          </p:nvSpPr>
          <p:spPr bwMode="auto">
            <a:xfrm>
              <a:off x="250" y="20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6" name="Oval 82">
              <a:extLst>
                <a:ext uri="{FF2B5EF4-FFF2-40B4-BE49-F238E27FC236}">
                  <a16:creationId xmlns:a16="http://schemas.microsoft.com/office/drawing/2014/main" id="{DB2C4085-2ABC-9256-B57F-6945AAC4B58F}"/>
                </a:ext>
              </a:extLst>
            </p:cNvPr>
            <p:cNvSpPr>
              <a:spLocks noChangeAspect="1" noChangeArrowheads="1"/>
            </p:cNvSpPr>
            <p:nvPr/>
          </p:nvSpPr>
          <p:spPr bwMode="auto">
            <a:xfrm>
              <a:off x="380" y="20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7" name="Oval 83">
              <a:extLst>
                <a:ext uri="{FF2B5EF4-FFF2-40B4-BE49-F238E27FC236}">
                  <a16:creationId xmlns:a16="http://schemas.microsoft.com/office/drawing/2014/main" id="{13E90129-6BA3-8F25-7DA7-5D430F077071}"/>
                </a:ext>
              </a:extLst>
            </p:cNvPr>
            <p:cNvSpPr>
              <a:spLocks noChangeAspect="1" noChangeArrowheads="1"/>
            </p:cNvSpPr>
            <p:nvPr/>
          </p:nvSpPr>
          <p:spPr bwMode="auto">
            <a:xfrm>
              <a:off x="580" y="20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8" name="Oval 84">
              <a:extLst>
                <a:ext uri="{FF2B5EF4-FFF2-40B4-BE49-F238E27FC236}">
                  <a16:creationId xmlns:a16="http://schemas.microsoft.com/office/drawing/2014/main" id="{1F62568D-83E0-7DF6-A013-7D66D7D157C0}"/>
                </a:ext>
              </a:extLst>
            </p:cNvPr>
            <p:cNvSpPr>
              <a:spLocks noChangeAspect="1" noChangeArrowheads="1"/>
            </p:cNvSpPr>
            <p:nvPr/>
          </p:nvSpPr>
          <p:spPr bwMode="auto">
            <a:xfrm>
              <a:off x="780" y="20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09" name="Oval 85">
              <a:extLst>
                <a:ext uri="{FF2B5EF4-FFF2-40B4-BE49-F238E27FC236}">
                  <a16:creationId xmlns:a16="http://schemas.microsoft.com/office/drawing/2014/main" id="{83AC8A26-5C21-63B0-B76B-F51B15608CBD}"/>
                </a:ext>
              </a:extLst>
            </p:cNvPr>
            <p:cNvSpPr>
              <a:spLocks noChangeAspect="1" noChangeArrowheads="1"/>
            </p:cNvSpPr>
            <p:nvPr/>
          </p:nvSpPr>
          <p:spPr bwMode="auto">
            <a:xfrm>
              <a:off x="957" y="2042"/>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0" name="Oval 86">
              <a:extLst>
                <a:ext uri="{FF2B5EF4-FFF2-40B4-BE49-F238E27FC236}">
                  <a16:creationId xmlns:a16="http://schemas.microsoft.com/office/drawing/2014/main" id="{9521CE23-65A2-445B-2939-EC45A2139878}"/>
                </a:ext>
              </a:extLst>
            </p:cNvPr>
            <p:cNvSpPr>
              <a:spLocks noChangeAspect="1" noChangeArrowheads="1"/>
            </p:cNvSpPr>
            <p:nvPr/>
          </p:nvSpPr>
          <p:spPr bwMode="auto">
            <a:xfrm>
              <a:off x="219" y="2157"/>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1" name="Oval 87">
              <a:extLst>
                <a:ext uri="{FF2B5EF4-FFF2-40B4-BE49-F238E27FC236}">
                  <a16:creationId xmlns:a16="http://schemas.microsoft.com/office/drawing/2014/main" id="{EEC7C77E-DE5D-294A-0ECE-AAA9141CD68F}"/>
                </a:ext>
              </a:extLst>
            </p:cNvPr>
            <p:cNvSpPr>
              <a:spLocks noChangeAspect="1" noChangeArrowheads="1"/>
            </p:cNvSpPr>
            <p:nvPr/>
          </p:nvSpPr>
          <p:spPr bwMode="auto">
            <a:xfrm>
              <a:off x="380" y="22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2" name="Oval 88">
              <a:extLst>
                <a:ext uri="{FF2B5EF4-FFF2-40B4-BE49-F238E27FC236}">
                  <a16:creationId xmlns:a16="http://schemas.microsoft.com/office/drawing/2014/main" id="{5ACEFFF4-0D05-368C-1241-E5620B678FBC}"/>
                </a:ext>
              </a:extLst>
            </p:cNvPr>
            <p:cNvSpPr>
              <a:spLocks noChangeAspect="1" noChangeArrowheads="1"/>
            </p:cNvSpPr>
            <p:nvPr/>
          </p:nvSpPr>
          <p:spPr bwMode="auto">
            <a:xfrm>
              <a:off x="580" y="22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3" name="Oval 89">
              <a:extLst>
                <a:ext uri="{FF2B5EF4-FFF2-40B4-BE49-F238E27FC236}">
                  <a16:creationId xmlns:a16="http://schemas.microsoft.com/office/drawing/2014/main" id="{7AB144C0-0707-B21F-4647-693653A2A98E}"/>
                </a:ext>
              </a:extLst>
            </p:cNvPr>
            <p:cNvSpPr>
              <a:spLocks noChangeAspect="1" noChangeArrowheads="1"/>
            </p:cNvSpPr>
            <p:nvPr/>
          </p:nvSpPr>
          <p:spPr bwMode="auto">
            <a:xfrm>
              <a:off x="780" y="22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4" name="Oval 90">
              <a:extLst>
                <a:ext uri="{FF2B5EF4-FFF2-40B4-BE49-F238E27FC236}">
                  <a16:creationId xmlns:a16="http://schemas.microsoft.com/office/drawing/2014/main" id="{B3272D39-1ABA-3FBE-B3B6-E10A382E6126}"/>
                </a:ext>
              </a:extLst>
            </p:cNvPr>
            <p:cNvSpPr>
              <a:spLocks noChangeAspect="1" noChangeArrowheads="1"/>
            </p:cNvSpPr>
            <p:nvPr/>
          </p:nvSpPr>
          <p:spPr bwMode="auto">
            <a:xfrm>
              <a:off x="1035" y="22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5" name="Oval 91">
              <a:extLst>
                <a:ext uri="{FF2B5EF4-FFF2-40B4-BE49-F238E27FC236}">
                  <a16:creationId xmlns:a16="http://schemas.microsoft.com/office/drawing/2014/main" id="{103DAC40-3C1F-75C6-A34D-2EE1FF1D5293}"/>
                </a:ext>
              </a:extLst>
            </p:cNvPr>
            <p:cNvSpPr>
              <a:spLocks noChangeAspect="1" noChangeArrowheads="1"/>
            </p:cNvSpPr>
            <p:nvPr/>
          </p:nvSpPr>
          <p:spPr bwMode="auto">
            <a:xfrm>
              <a:off x="211" y="2442"/>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6" name="Oval 92">
              <a:extLst>
                <a:ext uri="{FF2B5EF4-FFF2-40B4-BE49-F238E27FC236}">
                  <a16:creationId xmlns:a16="http://schemas.microsoft.com/office/drawing/2014/main" id="{A736AFE0-3C5C-7D55-7930-CCDC33B813D5}"/>
                </a:ext>
              </a:extLst>
            </p:cNvPr>
            <p:cNvSpPr>
              <a:spLocks noChangeAspect="1" noChangeArrowheads="1"/>
            </p:cNvSpPr>
            <p:nvPr/>
          </p:nvSpPr>
          <p:spPr bwMode="auto">
            <a:xfrm>
              <a:off x="380" y="24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7" name="Oval 93">
              <a:extLst>
                <a:ext uri="{FF2B5EF4-FFF2-40B4-BE49-F238E27FC236}">
                  <a16:creationId xmlns:a16="http://schemas.microsoft.com/office/drawing/2014/main" id="{8487ADDF-BBE9-C7BF-4E9B-630BE8F26C3B}"/>
                </a:ext>
              </a:extLst>
            </p:cNvPr>
            <p:cNvSpPr>
              <a:spLocks noChangeAspect="1" noChangeArrowheads="1"/>
            </p:cNvSpPr>
            <p:nvPr/>
          </p:nvSpPr>
          <p:spPr bwMode="auto">
            <a:xfrm>
              <a:off x="580" y="24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8" name="Oval 94">
              <a:extLst>
                <a:ext uri="{FF2B5EF4-FFF2-40B4-BE49-F238E27FC236}">
                  <a16:creationId xmlns:a16="http://schemas.microsoft.com/office/drawing/2014/main" id="{F225882F-5825-466A-2AF5-D7570F8A65B7}"/>
                </a:ext>
              </a:extLst>
            </p:cNvPr>
            <p:cNvSpPr>
              <a:spLocks noChangeAspect="1" noChangeArrowheads="1"/>
            </p:cNvSpPr>
            <p:nvPr/>
          </p:nvSpPr>
          <p:spPr bwMode="auto">
            <a:xfrm>
              <a:off x="780" y="24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19" name="Oval 95">
              <a:extLst>
                <a:ext uri="{FF2B5EF4-FFF2-40B4-BE49-F238E27FC236}">
                  <a16:creationId xmlns:a16="http://schemas.microsoft.com/office/drawing/2014/main" id="{89B8E4B2-85D1-630F-56BF-AA6B9A01AA0C}"/>
                </a:ext>
              </a:extLst>
            </p:cNvPr>
            <p:cNvSpPr>
              <a:spLocks noChangeAspect="1" noChangeArrowheads="1"/>
            </p:cNvSpPr>
            <p:nvPr/>
          </p:nvSpPr>
          <p:spPr bwMode="auto">
            <a:xfrm>
              <a:off x="934" y="2356"/>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0" name="Oval 96">
              <a:extLst>
                <a:ext uri="{FF2B5EF4-FFF2-40B4-BE49-F238E27FC236}">
                  <a16:creationId xmlns:a16="http://schemas.microsoft.com/office/drawing/2014/main" id="{F9CC9249-0AF2-422A-3B9D-61621D6D1A30}"/>
                </a:ext>
              </a:extLst>
            </p:cNvPr>
            <p:cNvSpPr>
              <a:spLocks noChangeAspect="1" noChangeArrowheads="1"/>
            </p:cNvSpPr>
            <p:nvPr/>
          </p:nvSpPr>
          <p:spPr bwMode="auto">
            <a:xfrm>
              <a:off x="118" y="2603"/>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1" name="Oval 97">
              <a:extLst>
                <a:ext uri="{FF2B5EF4-FFF2-40B4-BE49-F238E27FC236}">
                  <a16:creationId xmlns:a16="http://schemas.microsoft.com/office/drawing/2014/main" id="{108816F7-6D0E-92C6-6E16-A6F669B1BD35}"/>
                </a:ext>
              </a:extLst>
            </p:cNvPr>
            <p:cNvSpPr>
              <a:spLocks noChangeAspect="1" noChangeArrowheads="1"/>
            </p:cNvSpPr>
            <p:nvPr/>
          </p:nvSpPr>
          <p:spPr bwMode="auto">
            <a:xfrm>
              <a:off x="427" y="2572"/>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2" name="Oval 98">
              <a:extLst>
                <a:ext uri="{FF2B5EF4-FFF2-40B4-BE49-F238E27FC236}">
                  <a16:creationId xmlns:a16="http://schemas.microsoft.com/office/drawing/2014/main" id="{C80A05E7-5663-43D9-A7A5-0E8A498A2538}"/>
                </a:ext>
              </a:extLst>
            </p:cNvPr>
            <p:cNvSpPr>
              <a:spLocks noChangeAspect="1" noChangeArrowheads="1"/>
            </p:cNvSpPr>
            <p:nvPr/>
          </p:nvSpPr>
          <p:spPr bwMode="auto">
            <a:xfrm>
              <a:off x="619" y="2587"/>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3" name="Oval 99">
              <a:extLst>
                <a:ext uri="{FF2B5EF4-FFF2-40B4-BE49-F238E27FC236}">
                  <a16:creationId xmlns:a16="http://schemas.microsoft.com/office/drawing/2014/main" id="{08645045-2240-0B22-5865-7FBDE1C120FC}"/>
                </a:ext>
              </a:extLst>
            </p:cNvPr>
            <p:cNvSpPr>
              <a:spLocks noChangeAspect="1" noChangeArrowheads="1"/>
            </p:cNvSpPr>
            <p:nvPr/>
          </p:nvSpPr>
          <p:spPr bwMode="auto">
            <a:xfrm>
              <a:off x="780" y="2548"/>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4" name="Oval 100">
              <a:extLst>
                <a:ext uri="{FF2B5EF4-FFF2-40B4-BE49-F238E27FC236}">
                  <a16:creationId xmlns:a16="http://schemas.microsoft.com/office/drawing/2014/main" id="{38846413-749B-A5F4-347F-B40EBD49A0A4}"/>
                </a:ext>
              </a:extLst>
            </p:cNvPr>
            <p:cNvSpPr>
              <a:spLocks noChangeAspect="1" noChangeArrowheads="1"/>
            </p:cNvSpPr>
            <p:nvPr/>
          </p:nvSpPr>
          <p:spPr bwMode="auto">
            <a:xfrm>
              <a:off x="1004" y="2619"/>
              <a:ext cx="86" cy="86"/>
            </a:xfrm>
            <a:prstGeom prst="ellipse">
              <a:avLst/>
            </a:prstGeom>
            <a:solidFill>
              <a:srgbClr val="33D61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6325" name="Line 101">
            <a:extLst>
              <a:ext uri="{FF2B5EF4-FFF2-40B4-BE49-F238E27FC236}">
                <a16:creationId xmlns:a16="http://schemas.microsoft.com/office/drawing/2014/main" id="{49703559-D2B2-8D6C-9CD3-B751B14F8930}"/>
              </a:ext>
            </a:extLst>
          </p:cNvPr>
          <p:cNvSpPr>
            <a:spLocks noChangeShapeType="1"/>
          </p:cNvSpPr>
          <p:nvPr/>
        </p:nvSpPr>
        <p:spPr bwMode="auto">
          <a:xfrm>
            <a:off x="293761" y="3398760"/>
            <a:ext cx="128592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6" name="Line 102">
            <a:extLst>
              <a:ext uri="{FF2B5EF4-FFF2-40B4-BE49-F238E27FC236}">
                <a16:creationId xmlns:a16="http://schemas.microsoft.com/office/drawing/2014/main" id="{94452D3A-E813-5E3F-665E-A8C12B000648}"/>
              </a:ext>
            </a:extLst>
          </p:cNvPr>
          <p:cNvSpPr>
            <a:spLocks noChangeShapeType="1"/>
          </p:cNvSpPr>
          <p:nvPr/>
        </p:nvSpPr>
        <p:spPr bwMode="auto">
          <a:xfrm>
            <a:off x="293761" y="4036681"/>
            <a:ext cx="1285920"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7" name="Line 103">
            <a:extLst>
              <a:ext uri="{FF2B5EF4-FFF2-40B4-BE49-F238E27FC236}">
                <a16:creationId xmlns:a16="http://schemas.microsoft.com/office/drawing/2014/main" id="{5CBF2458-55A0-86A0-72A1-C54E4DE157DE}"/>
              </a:ext>
            </a:extLst>
          </p:cNvPr>
          <p:cNvSpPr>
            <a:spLocks noChangeShapeType="1"/>
          </p:cNvSpPr>
          <p:nvPr/>
        </p:nvSpPr>
        <p:spPr bwMode="auto">
          <a:xfrm>
            <a:off x="388800" y="3413161"/>
            <a:ext cx="0" cy="613440"/>
          </a:xfrm>
          <a:prstGeom prst="line">
            <a:avLst/>
          </a:prstGeom>
          <a:noFill/>
          <a:ln w="1587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28" name="Text Box 104">
            <a:extLst>
              <a:ext uri="{FF2B5EF4-FFF2-40B4-BE49-F238E27FC236}">
                <a16:creationId xmlns:a16="http://schemas.microsoft.com/office/drawing/2014/main" id="{BB46F602-B717-6892-8216-4239F13E448C}"/>
              </a:ext>
            </a:extLst>
          </p:cNvPr>
          <p:cNvSpPr txBox="1">
            <a:spLocks noChangeArrowheads="1"/>
          </p:cNvSpPr>
          <p:nvPr/>
        </p:nvSpPr>
        <p:spPr bwMode="auto">
          <a:xfrm>
            <a:off x="238771" y="3531241"/>
            <a:ext cx="300060" cy="371500"/>
          </a:xfrm>
          <a:prstGeom prst="rect">
            <a:avLst/>
          </a:prstGeom>
          <a:solidFill>
            <a:schemeClr val="bg1"/>
          </a:solidFill>
          <a:ln>
            <a:noFill/>
          </a:ln>
          <a:effectLst/>
          <a:extLs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14">
                <a:solidFill>
                  <a:srgbClr val="0000FF"/>
                </a:solidFill>
                <a:latin typeface="Symbol" panose="05050102010706020507" pitchFamily="18" charset="2"/>
              </a:rPr>
              <a:t>x</a:t>
            </a:r>
          </a:p>
        </p:txBody>
      </p:sp>
      <p:sp>
        <p:nvSpPr>
          <p:cNvPr id="436329" name="Line 105">
            <a:extLst>
              <a:ext uri="{FF2B5EF4-FFF2-40B4-BE49-F238E27FC236}">
                <a16:creationId xmlns:a16="http://schemas.microsoft.com/office/drawing/2014/main" id="{FBC0E20C-E56B-9475-B9CC-C74D3BEE46E4}"/>
              </a:ext>
            </a:extLst>
          </p:cNvPr>
          <p:cNvSpPr>
            <a:spLocks noChangeShapeType="1"/>
          </p:cNvSpPr>
          <p:nvPr/>
        </p:nvSpPr>
        <p:spPr bwMode="auto">
          <a:xfrm flipH="1">
            <a:off x="5984641" y="3005641"/>
            <a:ext cx="4320" cy="1640160"/>
          </a:xfrm>
          <a:prstGeom prst="line">
            <a:avLst/>
          </a:prstGeom>
          <a:noFill/>
          <a:ln w="1587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0" name="Line 106">
            <a:extLst>
              <a:ext uri="{FF2B5EF4-FFF2-40B4-BE49-F238E27FC236}">
                <a16:creationId xmlns:a16="http://schemas.microsoft.com/office/drawing/2014/main" id="{F4E4C6AC-54EA-1FE8-7D6B-59977F66009C}"/>
              </a:ext>
            </a:extLst>
          </p:cNvPr>
          <p:cNvSpPr>
            <a:spLocks noChangeShapeType="1"/>
          </p:cNvSpPr>
          <p:nvPr/>
        </p:nvSpPr>
        <p:spPr bwMode="auto">
          <a:xfrm>
            <a:off x="5284801" y="2979721"/>
            <a:ext cx="721440"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1" name="Line 107">
            <a:extLst>
              <a:ext uri="{FF2B5EF4-FFF2-40B4-BE49-F238E27FC236}">
                <a16:creationId xmlns:a16="http://schemas.microsoft.com/office/drawing/2014/main" id="{FF6F420B-D856-096A-EF7E-B699E71AD4CF}"/>
              </a:ext>
            </a:extLst>
          </p:cNvPr>
          <p:cNvSpPr>
            <a:spLocks noChangeShapeType="1"/>
          </p:cNvSpPr>
          <p:nvPr/>
        </p:nvSpPr>
        <p:spPr bwMode="auto">
          <a:xfrm>
            <a:off x="5322241" y="4661641"/>
            <a:ext cx="698400" cy="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2" name="Text Box 108">
            <a:extLst>
              <a:ext uri="{FF2B5EF4-FFF2-40B4-BE49-F238E27FC236}">
                <a16:creationId xmlns:a16="http://schemas.microsoft.com/office/drawing/2014/main" id="{787EBBFE-EE32-A96E-9B74-C68359047AD2}"/>
              </a:ext>
            </a:extLst>
          </p:cNvPr>
          <p:cNvSpPr txBox="1">
            <a:spLocks noChangeArrowheads="1"/>
          </p:cNvSpPr>
          <p:nvPr/>
        </p:nvSpPr>
        <p:spPr bwMode="auto">
          <a:xfrm>
            <a:off x="5842300" y="3666601"/>
            <a:ext cx="290442" cy="301737"/>
          </a:xfrm>
          <a:prstGeom prst="rect">
            <a:avLst/>
          </a:prstGeom>
          <a:solidFill>
            <a:schemeClr val="bg1"/>
          </a:solidFill>
          <a:ln>
            <a:noFill/>
          </a:ln>
          <a:effectLst/>
          <a:extLs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61">
                <a:solidFill>
                  <a:srgbClr val="0000FF"/>
                </a:solidFill>
                <a:latin typeface="Symbol" panose="05050102010706020507" pitchFamily="18" charset="2"/>
              </a:rPr>
              <a:t>G</a:t>
            </a:r>
          </a:p>
        </p:txBody>
      </p:sp>
      <p:sp>
        <p:nvSpPr>
          <p:cNvPr id="436334" name="Oval 110">
            <a:extLst>
              <a:ext uri="{FF2B5EF4-FFF2-40B4-BE49-F238E27FC236}">
                <a16:creationId xmlns:a16="http://schemas.microsoft.com/office/drawing/2014/main" id="{0F3FA186-48AF-D48B-0A12-68F304119DC3}"/>
              </a:ext>
            </a:extLst>
          </p:cNvPr>
          <p:cNvSpPr>
            <a:spLocks noChangeArrowheads="1"/>
          </p:cNvSpPr>
          <p:nvPr/>
        </p:nvSpPr>
        <p:spPr bwMode="auto">
          <a:xfrm>
            <a:off x="846721" y="3303721"/>
            <a:ext cx="822240" cy="822240"/>
          </a:xfrm>
          <a:prstGeom prst="ellipse">
            <a:avLst/>
          </a:prstGeom>
          <a:noFill/>
          <a:ln w="15875" algn="ctr">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6" name="Text Box 112">
            <a:extLst>
              <a:ext uri="{FF2B5EF4-FFF2-40B4-BE49-F238E27FC236}">
                <a16:creationId xmlns:a16="http://schemas.microsoft.com/office/drawing/2014/main" id="{AA98B8D4-2474-806A-5359-8A5BC3DA163F}"/>
              </a:ext>
            </a:extLst>
          </p:cNvPr>
          <p:cNvSpPr txBox="1">
            <a:spLocks noChangeArrowheads="1"/>
          </p:cNvSpPr>
          <p:nvPr/>
        </p:nvSpPr>
        <p:spPr bwMode="auto">
          <a:xfrm>
            <a:off x="2429281" y="525961"/>
            <a:ext cx="4354560" cy="48319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540">
                <a:latin typeface="Arial" panose="020B0604020202020204" pitchFamily="34" charset="0"/>
                <a:sym typeface="Wingdings" panose="05000000000000000000" pitchFamily="2" charset="2"/>
              </a:rPr>
              <a:t>Scattering measurements</a:t>
            </a:r>
            <a:endParaRPr lang="en-US" altLang="en-US" sz="2177">
              <a:latin typeface="Arial" panose="020B0604020202020204" pitchFamily="34" charset="0"/>
            </a:endParaRPr>
          </a:p>
        </p:txBody>
      </p:sp>
      <p:sp>
        <p:nvSpPr>
          <p:cNvPr id="436340" name="Text Box 116">
            <a:extLst>
              <a:ext uri="{FF2B5EF4-FFF2-40B4-BE49-F238E27FC236}">
                <a16:creationId xmlns:a16="http://schemas.microsoft.com/office/drawing/2014/main" id="{17DA58A8-B067-1C37-C9D3-F92FD8CACD6B}"/>
              </a:ext>
            </a:extLst>
          </p:cNvPr>
          <p:cNvSpPr txBox="1">
            <a:spLocks noChangeArrowheads="1"/>
          </p:cNvSpPr>
          <p:nvPr/>
        </p:nvSpPr>
        <p:spPr bwMode="auto">
          <a:xfrm>
            <a:off x="493921" y="5502601"/>
            <a:ext cx="3833101" cy="3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14"/>
              <a:t>Elastic scattering – static structures</a:t>
            </a:r>
          </a:p>
        </p:txBody>
      </p:sp>
      <p:sp>
        <p:nvSpPr>
          <p:cNvPr id="436341" name="Text Box 117">
            <a:extLst>
              <a:ext uri="{FF2B5EF4-FFF2-40B4-BE49-F238E27FC236}">
                <a16:creationId xmlns:a16="http://schemas.microsoft.com/office/drawing/2014/main" id="{62B490BB-D588-0682-64B8-A0BB225E6C19}"/>
              </a:ext>
            </a:extLst>
          </p:cNvPr>
          <p:cNvSpPr txBox="1">
            <a:spLocks noChangeArrowheads="1"/>
          </p:cNvSpPr>
          <p:nvPr/>
        </p:nvSpPr>
        <p:spPr bwMode="auto">
          <a:xfrm>
            <a:off x="5124961" y="5502601"/>
            <a:ext cx="3357009" cy="3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14" dirty="0"/>
              <a:t>Inelastic scattering – dynamics</a:t>
            </a:r>
          </a:p>
        </p:txBody>
      </p:sp>
      <p:sp>
        <p:nvSpPr>
          <p:cNvPr id="436343" name="Text Box 119">
            <a:extLst>
              <a:ext uri="{FF2B5EF4-FFF2-40B4-BE49-F238E27FC236}">
                <a16:creationId xmlns:a16="http://schemas.microsoft.com/office/drawing/2014/main" id="{B9909228-EEF2-2123-B83E-1B23EA2DABB6}"/>
              </a:ext>
            </a:extLst>
          </p:cNvPr>
          <p:cNvSpPr txBox="1">
            <a:spLocks noChangeArrowheads="1"/>
          </p:cNvSpPr>
          <p:nvPr/>
        </p:nvSpPr>
        <p:spPr bwMode="auto">
          <a:xfrm>
            <a:off x="2774881" y="4742281"/>
            <a:ext cx="13644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Bragg peak</a:t>
            </a:r>
          </a:p>
        </p:txBody>
      </p:sp>
      <p:sp>
        <p:nvSpPr>
          <p:cNvPr id="436344" name="Text Box 120">
            <a:extLst>
              <a:ext uri="{FF2B5EF4-FFF2-40B4-BE49-F238E27FC236}">
                <a16:creationId xmlns:a16="http://schemas.microsoft.com/office/drawing/2014/main" id="{C715C791-CAC8-EAF4-0931-63AC30B7B812}"/>
              </a:ext>
            </a:extLst>
          </p:cNvPr>
          <p:cNvSpPr txBox="1">
            <a:spLocks noChangeArrowheads="1"/>
          </p:cNvSpPr>
          <p:nvPr/>
        </p:nvSpPr>
        <p:spPr bwMode="auto">
          <a:xfrm>
            <a:off x="2567521" y="4811401"/>
            <a:ext cx="19630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Diffuse scattering</a:t>
            </a:r>
          </a:p>
        </p:txBody>
      </p:sp>
      <p:sp>
        <p:nvSpPr>
          <p:cNvPr id="436345" name="Text Box 121">
            <a:extLst>
              <a:ext uri="{FF2B5EF4-FFF2-40B4-BE49-F238E27FC236}">
                <a16:creationId xmlns:a16="http://schemas.microsoft.com/office/drawing/2014/main" id="{860D4A13-7EBF-A05C-CA07-27A325215E40}"/>
              </a:ext>
            </a:extLst>
          </p:cNvPr>
          <p:cNvSpPr txBox="1">
            <a:spLocks noChangeArrowheads="1"/>
          </p:cNvSpPr>
          <p:nvPr/>
        </p:nvSpPr>
        <p:spPr bwMode="auto">
          <a:xfrm>
            <a:off x="286561" y="1701001"/>
            <a:ext cx="2557440" cy="3715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sym typeface="Wingdings" panose="05000000000000000000" pitchFamily="2" charset="2"/>
              </a:rPr>
              <a:t>Space-time (r,t)</a:t>
            </a:r>
            <a:endParaRPr lang="en-US" altLang="en-US" sz="1633">
              <a:latin typeface="Arial" panose="020B0604020202020204" pitchFamily="34" charset="0"/>
            </a:endParaRPr>
          </a:p>
        </p:txBody>
      </p:sp>
      <p:sp>
        <p:nvSpPr>
          <p:cNvPr id="436346" name="Text Box 122">
            <a:extLst>
              <a:ext uri="{FF2B5EF4-FFF2-40B4-BE49-F238E27FC236}">
                <a16:creationId xmlns:a16="http://schemas.microsoft.com/office/drawing/2014/main" id="{7468ED6B-D1E9-16CB-BC2A-F11CF81541F2}"/>
              </a:ext>
            </a:extLst>
          </p:cNvPr>
          <p:cNvSpPr txBox="1">
            <a:spLocks noChangeArrowheads="1"/>
          </p:cNvSpPr>
          <p:nvPr/>
        </p:nvSpPr>
        <p:spPr bwMode="auto">
          <a:xfrm>
            <a:off x="5964481" y="1701001"/>
            <a:ext cx="3031200" cy="3715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a:latin typeface="Arial" panose="020B0604020202020204" pitchFamily="34" charset="0"/>
                <a:sym typeface="Wingdings" panose="05000000000000000000" pitchFamily="2" charset="2"/>
              </a:rPr>
              <a:t>Energy-momentum (Q, hw)</a:t>
            </a:r>
            <a:endParaRPr lang="en-US" altLang="en-US" sz="1633">
              <a:latin typeface="Arial" panose="020B0604020202020204" pitchFamily="34" charset="0"/>
            </a:endParaRPr>
          </a:p>
        </p:txBody>
      </p:sp>
      <p:sp>
        <p:nvSpPr>
          <p:cNvPr id="436347" name="Text Box 123">
            <a:extLst>
              <a:ext uri="{FF2B5EF4-FFF2-40B4-BE49-F238E27FC236}">
                <a16:creationId xmlns:a16="http://schemas.microsoft.com/office/drawing/2014/main" id="{60701A1B-0C6F-9078-2E24-DEC29DB23222}"/>
              </a:ext>
            </a:extLst>
          </p:cNvPr>
          <p:cNvSpPr txBox="1">
            <a:spLocks noChangeArrowheads="1"/>
          </p:cNvSpPr>
          <p:nvPr/>
        </p:nvSpPr>
        <p:spPr bwMode="auto">
          <a:xfrm>
            <a:off x="2982241" y="1355401"/>
            <a:ext cx="2764800" cy="3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08063" eaLnBrk="0" hangingPunct="0">
              <a:defRPr sz="2400">
                <a:solidFill>
                  <a:schemeClr val="tx1"/>
                </a:solidFill>
                <a:latin typeface="Times New Roman" panose="02020603050405020304" pitchFamily="18" charset="0"/>
              </a:defRPr>
            </a:lvl1pPr>
            <a:lvl2pPr marL="503238" defTabSz="1008063" eaLnBrk="0" hangingPunct="0">
              <a:defRPr sz="2400">
                <a:solidFill>
                  <a:schemeClr val="tx1"/>
                </a:solidFill>
                <a:latin typeface="Times New Roman" panose="02020603050405020304" pitchFamily="18" charset="0"/>
              </a:defRPr>
            </a:lvl2pPr>
            <a:lvl3pPr marL="1008063" defTabSz="1008063" eaLnBrk="0" hangingPunct="0">
              <a:defRPr sz="2400">
                <a:solidFill>
                  <a:schemeClr val="tx1"/>
                </a:solidFill>
                <a:latin typeface="Times New Roman" panose="02020603050405020304" pitchFamily="18" charset="0"/>
              </a:defRPr>
            </a:lvl3pPr>
            <a:lvl4pPr marL="1511300" defTabSz="1008063" eaLnBrk="0" hangingPunct="0">
              <a:defRPr sz="2400">
                <a:solidFill>
                  <a:schemeClr val="tx1"/>
                </a:solidFill>
                <a:latin typeface="Times New Roman" panose="02020603050405020304" pitchFamily="18" charset="0"/>
              </a:defRPr>
            </a:lvl4pPr>
            <a:lvl5pPr marL="2016125" defTabSz="1008063" eaLnBrk="0" hangingPunct="0">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14" i="1">
                <a:latin typeface="Arial" panose="020B0604020202020204" pitchFamily="34" charset="0"/>
                <a:sym typeface="Wingdings" panose="05000000000000000000" pitchFamily="2" charset="2"/>
              </a:rPr>
              <a:t>Fourier transformation</a:t>
            </a:r>
            <a:endParaRPr lang="en-US" altLang="en-US" sz="1633" i="1">
              <a:latin typeface="Arial" panose="020B0604020202020204" pitchFamily="34" charset="0"/>
            </a:endParaRPr>
          </a:p>
        </p:txBody>
      </p:sp>
      <p:sp>
        <p:nvSpPr>
          <p:cNvPr id="436348" name="Line 124">
            <a:extLst>
              <a:ext uri="{FF2B5EF4-FFF2-40B4-BE49-F238E27FC236}">
                <a16:creationId xmlns:a16="http://schemas.microsoft.com/office/drawing/2014/main" id="{A90F345B-2F73-F260-069E-9D8970A86B56}"/>
              </a:ext>
            </a:extLst>
          </p:cNvPr>
          <p:cNvSpPr>
            <a:spLocks noChangeShapeType="1"/>
          </p:cNvSpPr>
          <p:nvPr/>
        </p:nvSpPr>
        <p:spPr bwMode="auto">
          <a:xfrm>
            <a:off x="3258721" y="1977481"/>
            <a:ext cx="2280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 name="Object 20">
            <a:extLst>
              <a:ext uri="{FF2B5EF4-FFF2-40B4-BE49-F238E27FC236}">
                <a16:creationId xmlns:a16="http://schemas.microsoft.com/office/drawing/2014/main" id="{E74210BE-4F81-9350-49D3-81BC5069C6DA}"/>
              </a:ext>
            </a:extLst>
          </p:cNvPr>
          <p:cNvGraphicFramePr>
            <a:graphicFrameLocks noChangeAspect="1"/>
          </p:cNvGraphicFramePr>
          <p:nvPr>
            <p:extLst>
              <p:ext uri="{D42A27DB-BD31-4B8C-83A1-F6EECF244321}">
                <p14:modId xmlns:p14="http://schemas.microsoft.com/office/powerpoint/2010/main" val="1564609056"/>
              </p:ext>
            </p:extLst>
          </p:nvPr>
        </p:nvGraphicFramePr>
        <p:xfrm>
          <a:off x="2530081" y="5790394"/>
          <a:ext cx="4175125" cy="773112"/>
        </p:xfrm>
        <a:graphic>
          <a:graphicData uri="http://schemas.openxmlformats.org/presentationml/2006/ole">
            <mc:AlternateContent xmlns:mc="http://schemas.openxmlformats.org/markup-compatibility/2006">
              <mc:Choice xmlns:v="urn:schemas-microsoft-com:vml" Requires="v">
                <p:oleObj name="Equation" r:id="rId7" imgW="2260600" imgH="419100" progId="Equation.3">
                  <p:embed/>
                </p:oleObj>
              </mc:Choice>
              <mc:Fallback>
                <p:oleObj name="Equation" r:id="rId7" imgW="2260600" imgH="419100" progId="Equation.3">
                  <p:embed/>
                  <p:pic>
                    <p:nvPicPr>
                      <p:cNvPr id="31764"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0081" y="5790394"/>
                        <a:ext cx="4175125"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withEffect">
                                  <p:stCondLst>
                                    <p:cond delay="0"/>
                                  </p:stCondLst>
                                  <p:childTnLst>
                                    <p:set>
                                      <p:cBhvr>
                                        <p:cTn id="6" dur="1" fill="hold">
                                          <p:stCondLst>
                                            <p:cond delay="0"/>
                                          </p:stCondLst>
                                        </p:cTn>
                                        <p:tgtEl>
                                          <p:spTgt spid="436336"/>
                                        </p:tgtEl>
                                        <p:attrNameLst>
                                          <p:attrName>style.visibility</p:attrName>
                                        </p:attrNameLst>
                                      </p:cBhvr>
                                      <p:to>
                                        <p:strVal val="visible"/>
                                      </p:to>
                                    </p:set>
                                    <p:anim calcmode="lin" valueType="num">
                                      <p:cBhvr>
                                        <p:cTn id="7" dur="500" fill="hold"/>
                                        <p:tgtEl>
                                          <p:spTgt spid="436336"/>
                                        </p:tgtEl>
                                        <p:attrNameLst>
                                          <p:attrName>ppt_w</p:attrName>
                                        </p:attrNameLst>
                                      </p:cBhvr>
                                      <p:tavLst>
                                        <p:tav tm="0">
                                          <p:val>
                                            <p:fltVal val="0"/>
                                          </p:val>
                                        </p:tav>
                                        <p:tav tm="100000">
                                          <p:val>
                                            <p:strVal val="#ppt_w"/>
                                          </p:val>
                                        </p:tav>
                                      </p:tavLst>
                                    </p:anim>
                                    <p:anim calcmode="lin" valueType="num">
                                      <p:cBhvr>
                                        <p:cTn id="8" dur="500" fill="hold"/>
                                        <p:tgtEl>
                                          <p:spTgt spid="43633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6345"/>
                                        </p:tgtEl>
                                        <p:attrNameLst>
                                          <p:attrName>style.visibility</p:attrName>
                                        </p:attrNameLst>
                                      </p:cBhvr>
                                      <p:to>
                                        <p:strVal val="visible"/>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436348"/>
                                        </p:tgtEl>
                                        <p:attrNameLst>
                                          <p:attrName>style.visibility</p:attrName>
                                        </p:attrNameLst>
                                      </p:cBhvr>
                                      <p:to>
                                        <p:strVal val="visible"/>
                                      </p:to>
                                    </p:set>
                                    <p:animEffect transition="in" filter="wipe(left)">
                                      <p:cBhvr>
                                        <p:cTn id="16" dur="3000"/>
                                        <p:tgtEl>
                                          <p:spTgt spid="436348"/>
                                        </p:tgtEl>
                                      </p:cBhvr>
                                    </p:animEffect>
                                  </p:childTnLst>
                                </p:cTn>
                              </p:par>
                            </p:childTnLst>
                          </p:cTn>
                        </p:par>
                        <p:par>
                          <p:cTn id="17" fill="hold" nodeType="afterGroup">
                            <p:stCondLst>
                              <p:cond delay="3000"/>
                            </p:stCondLst>
                            <p:childTnLst>
                              <p:par>
                                <p:cTn id="18" presetID="2" presetClass="entr" presetSubtype="1" fill="hold" nodeType="afterEffect">
                                  <p:stCondLst>
                                    <p:cond delay="0"/>
                                  </p:stCondLst>
                                  <p:childTnLst>
                                    <p:set>
                                      <p:cBhvr>
                                        <p:cTn id="19" dur="1" fill="hold">
                                          <p:stCondLst>
                                            <p:cond delay="0"/>
                                          </p:stCondLst>
                                        </p:cTn>
                                        <p:tgtEl>
                                          <p:spTgt spid="436347"/>
                                        </p:tgtEl>
                                        <p:attrNameLst>
                                          <p:attrName>style.visibility</p:attrName>
                                        </p:attrNameLst>
                                      </p:cBhvr>
                                      <p:to>
                                        <p:strVal val="visible"/>
                                      </p:to>
                                    </p:set>
                                    <p:anim calcmode="lin" valueType="num">
                                      <p:cBhvr additive="base">
                                        <p:cTn id="20" dur="1000" fill="hold"/>
                                        <p:tgtEl>
                                          <p:spTgt spid="436347"/>
                                        </p:tgtEl>
                                        <p:attrNameLst>
                                          <p:attrName>ppt_x</p:attrName>
                                        </p:attrNameLst>
                                      </p:cBhvr>
                                      <p:tavLst>
                                        <p:tav tm="0">
                                          <p:val>
                                            <p:strVal val="#ppt_x"/>
                                          </p:val>
                                        </p:tav>
                                        <p:tav tm="100000">
                                          <p:val>
                                            <p:strVal val="#ppt_x"/>
                                          </p:val>
                                        </p:tav>
                                      </p:tavLst>
                                    </p:anim>
                                    <p:anim calcmode="lin" valueType="num">
                                      <p:cBhvr additive="base">
                                        <p:cTn id="21" dur="1000" fill="hold"/>
                                        <p:tgtEl>
                                          <p:spTgt spid="436347"/>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4000"/>
                            </p:stCondLst>
                            <p:childTnLst>
                              <p:par>
                                <p:cTn id="23" presetID="1" presetClass="entr" presetSubtype="0" fill="hold" nodeType="afterEffect">
                                  <p:stCondLst>
                                    <p:cond delay="0"/>
                                  </p:stCondLst>
                                  <p:childTnLst>
                                    <p:set>
                                      <p:cBhvr>
                                        <p:cTn id="24" dur="1" fill="hold">
                                          <p:stCondLst>
                                            <p:cond delay="0"/>
                                          </p:stCondLst>
                                        </p:cTn>
                                        <p:tgtEl>
                                          <p:spTgt spid="43634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436278"/>
                                        </p:tgtEl>
                                        <p:attrNameLst>
                                          <p:attrName>style.visibility</p:attrName>
                                        </p:attrNameLst>
                                      </p:cBhvr>
                                      <p:to>
                                        <p:strVal val="visible"/>
                                      </p:to>
                                    </p:set>
                                    <p:animEffect transition="in" filter="dissolve">
                                      <p:cBhvr>
                                        <p:cTn id="29" dur="500"/>
                                        <p:tgtEl>
                                          <p:spTgt spid="43627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436246"/>
                                        </p:tgtEl>
                                        <p:attrNameLst>
                                          <p:attrName>style.visibility</p:attrName>
                                        </p:attrNameLst>
                                      </p:cBhvr>
                                      <p:to>
                                        <p:strVal val="visible"/>
                                      </p:to>
                                    </p:set>
                                    <p:animEffect transition="in" filter="dissolve">
                                      <p:cBhvr>
                                        <p:cTn id="34" dur="500"/>
                                        <p:tgtEl>
                                          <p:spTgt spid="4362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436274"/>
                                        </p:tgtEl>
                                        <p:attrNameLst>
                                          <p:attrName>style.visibility</p:attrName>
                                        </p:attrNameLst>
                                      </p:cBhvr>
                                      <p:to>
                                        <p:strVal val="visible"/>
                                      </p:to>
                                    </p:set>
                                    <p:anim calcmode="lin" valueType="num">
                                      <p:cBhvr additive="base">
                                        <p:cTn id="39" dur="500" fill="hold"/>
                                        <p:tgtEl>
                                          <p:spTgt spid="436274"/>
                                        </p:tgtEl>
                                        <p:attrNameLst>
                                          <p:attrName>ppt_x</p:attrName>
                                        </p:attrNameLst>
                                      </p:cBhvr>
                                      <p:tavLst>
                                        <p:tav tm="0">
                                          <p:val>
                                            <p:strVal val="#ppt_x"/>
                                          </p:val>
                                        </p:tav>
                                        <p:tav tm="100000">
                                          <p:val>
                                            <p:strVal val="#ppt_x"/>
                                          </p:val>
                                        </p:tav>
                                      </p:tavLst>
                                    </p:anim>
                                    <p:anim calcmode="lin" valueType="num">
                                      <p:cBhvr additive="base">
                                        <p:cTn id="40" dur="500" fill="hold"/>
                                        <p:tgtEl>
                                          <p:spTgt spid="43627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36277"/>
                                        </p:tgtEl>
                                        <p:attrNameLst>
                                          <p:attrName>style.visibility</p:attrName>
                                        </p:attrNameLst>
                                      </p:cBhvr>
                                      <p:to>
                                        <p:strVal val="visible"/>
                                      </p:to>
                                    </p:set>
                                    <p:anim calcmode="lin" valueType="num">
                                      <p:cBhvr additive="base">
                                        <p:cTn id="43" dur="500" fill="hold"/>
                                        <p:tgtEl>
                                          <p:spTgt spid="436277"/>
                                        </p:tgtEl>
                                        <p:attrNameLst>
                                          <p:attrName>ppt_x</p:attrName>
                                        </p:attrNameLst>
                                      </p:cBhvr>
                                      <p:tavLst>
                                        <p:tav tm="0">
                                          <p:val>
                                            <p:strVal val="#ppt_x"/>
                                          </p:val>
                                        </p:tav>
                                        <p:tav tm="100000">
                                          <p:val>
                                            <p:strVal val="#ppt_x"/>
                                          </p:val>
                                        </p:tav>
                                      </p:tavLst>
                                    </p:anim>
                                    <p:anim calcmode="lin" valueType="num">
                                      <p:cBhvr additive="base">
                                        <p:cTn id="44" dur="500" fill="hold"/>
                                        <p:tgtEl>
                                          <p:spTgt spid="43627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36275"/>
                                        </p:tgtEl>
                                        <p:attrNameLst>
                                          <p:attrName>style.visibility</p:attrName>
                                        </p:attrNameLst>
                                      </p:cBhvr>
                                      <p:to>
                                        <p:strVal val="visible"/>
                                      </p:to>
                                    </p:set>
                                    <p:anim calcmode="lin" valueType="num">
                                      <p:cBhvr additive="base">
                                        <p:cTn id="47" dur="500" fill="hold"/>
                                        <p:tgtEl>
                                          <p:spTgt spid="436275"/>
                                        </p:tgtEl>
                                        <p:attrNameLst>
                                          <p:attrName>ppt_x</p:attrName>
                                        </p:attrNameLst>
                                      </p:cBhvr>
                                      <p:tavLst>
                                        <p:tav tm="0">
                                          <p:val>
                                            <p:strVal val="#ppt_x"/>
                                          </p:val>
                                        </p:tav>
                                        <p:tav tm="100000">
                                          <p:val>
                                            <p:strVal val="#ppt_x"/>
                                          </p:val>
                                        </p:tav>
                                      </p:tavLst>
                                    </p:anim>
                                    <p:anim calcmode="lin" valueType="num">
                                      <p:cBhvr additive="base">
                                        <p:cTn id="48" dur="500" fill="hold"/>
                                        <p:tgtEl>
                                          <p:spTgt spid="43627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6276"/>
                                        </p:tgtEl>
                                        <p:attrNameLst>
                                          <p:attrName>style.visibility</p:attrName>
                                        </p:attrNameLst>
                                      </p:cBhvr>
                                      <p:to>
                                        <p:strVal val="visible"/>
                                      </p:to>
                                    </p:set>
                                    <p:anim calcmode="lin" valueType="num">
                                      <p:cBhvr additive="base">
                                        <p:cTn id="51" dur="500" fill="hold"/>
                                        <p:tgtEl>
                                          <p:spTgt spid="436276"/>
                                        </p:tgtEl>
                                        <p:attrNameLst>
                                          <p:attrName>ppt_x</p:attrName>
                                        </p:attrNameLst>
                                      </p:cBhvr>
                                      <p:tavLst>
                                        <p:tav tm="0">
                                          <p:val>
                                            <p:strVal val="#ppt_x"/>
                                          </p:val>
                                        </p:tav>
                                        <p:tav tm="100000">
                                          <p:val>
                                            <p:strVal val="#ppt_x"/>
                                          </p:val>
                                        </p:tav>
                                      </p:tavLst>
                                    </p:anim>
                                    <p:anim calcmode="lin" valueType="num">
                                      <p:cBhvr additive="base">
                                        <p:cTn id="52" dur="500" fill="hold"/>
                                        <p:tgtEl>
                                          <p:spTgt spid="436276"/>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436273"/>
                                        </p:tgtEl>
                                        <p:attrNameLst>
                                          <p:attrName>style.visibility</p:attrName>
                                        </p:attrNameLst>
                                      </p:cBhvr>
                                      <p:to>
                                        <p:strVal val="visible"/>
                                      </p:to>
                                    </p:set>
                                    <p:animEffect transition="in" filter="dissolve">
                                      <p:cBhvr>
                                        <p:cTn id="57" dur="500"/>
                                        <p:tgtEl>
                                          <p:spTgt spid="436273"/>
                                        </p:tgtEl>
                                      </p:cBhvr>
                                    </p:animEffect>
                                  </p:childTnLst>
                                </p:cTn>
                              </p:par>
                              <p:par>
                                <p:cTn id="58" presetID="9" presetClass="entr" presetSubtype="0" fill="hold" nodeType="withEffect">
                                  <p:stCondLst>
                                    <p:cond delay="0"/>
                                  </p:stCondLst>
                                  <p:childTnLst>
                                    <p:set>
                                      <p:cBhvr>
                                        <p:cTn id="59" dur="1" fill="hold">
                                          <p:stCondLst>
                                            <p:cond delay="0"/>
                                          </p:stCondLst>
                                        </p:cTn>
                                        <p:tgtEl>
                                          <p:spTgt spid="436279"/>
                                        </p:tgtEl>
                                        <p:attrNameLst>
                                          <p:attrName>style.visibility</p:attrName>
                                        </p:attrNameLst>
                                      </p:cBhvr>
                                      <p:to>
                                        <p:strVal val="visible"/>
                                      </p:to>
                                    </p:set>
                                    <p:animEffect transition="in" filter="dissolve">
                                      <p:cBhvr>
                                        <p:cTn id="60" dur="500"/>
                                        <p:tgtEl>
                                          <p:spTgt spid="436279"/>
                                        </p:tgtEl>
                                      </p:cBhvr>
                                    </p:animEffect>
                                  </p:childTnLst>
                                </p:cTn>
                              </p:par>
                              <p:par>
                                <p:cTn id="61" presetID="9" presetClass="entr" presetSubtype="0" fill="hold" nodeType="withEffect">
                                  <p:stCondLst>
                                    <p:cond delay="0"/>
                                  </p:stCondLst>
                                  <p:childTnLst>
                                    <p:set>
                                      <p:cBhvr>
                                        <p:cTn id="62" dur="1" fill="hold">
                                          <p:stCondLst>
                                            <p:cond delay="0"/>
                                          </p:stCondLst>
                                        </p:cTn>
                                        <p:tgtEl>
                                          <p:spTgt spid="436272"/>
                                        </p:tgtEl>
                                        <p:attrNameLst>
                                          <p:attrName>style.visibility</p:attrName>
                                        </p:attrNameLst>
                                      </p:cBhvr>
                                      <p:to>
                                        <p:strVal val="visible"/>
                                      </p:to>
                                    </p:set>
                                    <p:animEffect transition="in" filter="dissolve">
                                      <p:cBhvr>
                                        <p:cTn id="63" dur="500"/>
                                        <p:tgtEl>
                                          <p:spTgt spid="436272"/>
                                        </p:tgtEl>
                                      </p:cBhvr>
                                    </p:animEffect>
                                  </p:childTnLst>
                                </p:cTn>
                              </p:par>
                              <p:par>
                                <p:cTn id="64" presetID="9" presetClass="entr" presetSubtype="0" fill="hold" nodeType="withEffect">
                                  <p:stCondLst>
                                    <p:cond delay="0"/>
                                  </p:stCondLst>
                                  <p:childTnLst>
                                    <p:set>
                                      <p:cBhvr>
                                        <p:cTn id="65" dur="1" fill="hold">
                                          <p:stCondLst>
                                            <p:cond delay="0"/>
                                          </p:stCondLst>
                                        </p:cTn>
                                        <p:tgtEl>
                                          <p:spTgt spid="436297"/>
                                        </p:tgtEl>
                                        <p:attrNameLst>
                                          <p:attrName>style.visibility</p:attrName>
                                        </p:attrNameLst>
                                      </p:cBhvr>
                                      <p:to>
                                        <p:strVal val="visible"/>
                                      </p:to>
                                    </p:set>
                                    <p:animEffect transition="in" filter="dissolve">
                                      <p:cBhvr>
                                        <p:cTn id="66" dur="500"/>
                                        <p:tgtEl>
                                          <p:spTgt spid="436297"/>
                                        </p:tgtEl>
                                      </p:cBhvr>
                                    </p:animEffect>
                                  </p:childTnLst>
                                </p:cTn>
                              </p:par>
                              <p:par>
                                <p:cTn id="67" presetID="9" presetClass="entr" presetSubtype="0" fill="hold" nodeType="withEffect">
                                  <p:stCondLst>
                                    <p:cond delay="0"/>
                                  </p:stCondLst>
                                  <p:childTnLst>
                                    <p:set>
                                      <p:cBhvr>
                                        <p:cTn id="68" dur="1" fill="hold">
                                          <p:stCondLst>
                                            <p:cond delay="0"/>
                                          </p:stCondLst>
                                        </p:cTn>
                                        <p:tgtEl>
                                          <p:spTgt spid="436281"/>
                                        </p:tgtEl>
                                        <p:attrNameLst>
                                          <p:attrName>style.visibility</p:attrName>
                                        </p:attrNameLst>
                                      </p:cBhvr>
                                      <p:to>
                                        <p:strVal val="visible"/>
                                      </p:to>
                                    </p:set>
                                    <p:animEffect transition="in" filter="dissolve">
                                      <p:cBhvr>
                                        <p:cTn id="69" dur="500"/>
                                        <p:tgtEl>
                                          <p:spTgt spid="436281"/>
                                        </p:tgtEl>
                                      </p:cBhvr>
                                    </p:animEffect>
                                  </p:childTnLst>
                                </p:cTn>
                              </p:par>
                              <p:par>
                                <p:cTn id="70" presetID="1" presetClass="entr" presetSubtype="0" fill="hold" nodeType="withEffect">
                                  <p:stCondLst>
                                    <p:cond delay="0"/>
                                  </p:stCondLst>
                                  <p:childTnLst>
                                    <p:set>
                                      <p:cBhvr>
                                        <p:cTn id="71" dur="1" fill="hold">
                                          <p:stCondLst>
                                            <p:cond delay="0"/>
                                          </p:stCondLst>
                                        </p:cTn>
                                        <p:tgtEl>
                                          <p:spTgt spid="436340"/>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436284"/>
                                        </p:tgtEl>
                                        <p:attrNameLst>
                                          <p:attrName>style.visibility</p:attrName>
                                        </p:attrNameLst>
                                      </p:cBhvr>
                                      <p:to>
                                        <p:strVal val="visible"/>
                                      </p:to>
                                    </p:set>
                                    <p:animEffect transition="in" filter="dissolve">
                                      <p:cBhvr>
                                        <p:cTn id="76" dur="500"/>
                                        <p:tgtEl>
                                          <p:spTgt spid="436284"/>
                                        </p:tgtEl>
                                      </p:cBhvr>
                                    </p:animEffect>
                                  </p:childTnLst>
                                </p:cTn>
                              </p:par>
                              <p:par>
                                <p:cTn id="77" presetID="9" presetClass="entr" presetSubtype="0" fill="hold" nodeType="withEffect">
                                  <p:stCondLst>
                                    <p:cond delay="0"/>
                                  </p:stCondLst>
                                  <p:childTnLst>
                                    <p:set>
                                      <p:cBhvr>
                                        <p:cTn id="78" dur="1" fill="hold">
                                          <p:stCondLst>
                                            <p:cond delay="0"/>
                                          </p:stCondLst>
                                        </p:cTn>
                                        <p:tgtEl>
                                          <p:spTgt spid="436280"/>
                                        </p:tgtEl>
                                        <p:attrNameLst>
                                          <p:attrName>style.visibility</p:attrName>
                                        </p:attrNameLst>
                                      </p:cBhvr>
                                      <p:to>
                                        <p:strVal val="visible"/>
                                      </p:to>
                                    </p:set>
                                    <p:animEffect transition="in" filter="dissolve">
                                      <p:cBhvr>
                                        <p:cTn id="79" dur="500"/>
                                        <p:tgtEl>
                                          <p:spTgt spid="436280"/>
                                        </p:tgtEl>
                                      </p:cBhvr>
                                    </p:animEffect>
                                  </p:childTnLst>
                                </p:cTn>
                              </p:par>
                              <p:par>
                                <p:cTn id="80" presetID="1" presetClass="entr" presetSubtype="0" fill="hold" nodeType="withEffect">
                                  <p:stCondLst>
                                    <p:cond delay="0"/>
                                  </p:stCondLst>
                                  <p:childTnLst>
                                    <p:set>
                                      <p:cBhvr>
                                        <p:cTn id="81" dur="1" fill="hold">
                                          <p:stCondLst>
                                            <p:cond delay="0"/>
                                          </p:stCondLst>
                                        </p:cTn>
                                        <p:tgtEl>
                                          <p:spTgt spid="436343"/>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xit" presetSubtype="0" fill="hold" nodeType="clickEffect">
                                  <p:stCondLst>
                                    <p:cond delay="0"/>
                                  </p:stCondLst>
                                  <p:childTnLst>
                                    <p:animEffect transition="out" filter="dissolve">
                                      <p:cBhvr>
                                        <p:cTn id="85" dur="500"/>
                                        <p:tgtEl>
                                          <p:spTgt spid="436246"/>
                                        </p:tgtEl>
                                      </p:cBhvr>
                                    </p:animEffect>
                                    <p:set>
                                      <p:cBhvr>
                                        <p:cTn id="86" dur="1" fill="hold">
                                          <p:stCondLst>
                                            <p:cond delay="499"/>
                                          </p:stCondLst>
                                        </p:cTn>
                                        <p:tgtEl>
                                          <p:spTgt spid="436246"/>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436299"/>
                                        </p:tgtEl>
                                        <p:attrNameLst>
                                          <p:attrName>style.visibility</p:attrName>
                                        </p:attrNameLst>
                                      </p:cBhvr>
                                      <p:to>
                                        <p:strVal val="visible"/>
                                      </p:to>
                                    </p:set>
                                    <p:animEffect transition="in" filter="dissolve">
                                      <p:cBhvr>
                                        <p:cTn id="91" dur="500"/>
                                        <p:tgtEl>
                                          <p:spTgt spid="436299"/>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nodeType="clickEffect">
                                  <p:stCondLst>
                                    <p:cond delay="0"/>
                                  </p:stCondLst>
                                  <p:childTnLst>
                                    <p:set>
                                      <p:cBhvr>
                                        <p:cTn id="95" dur="1" fill="hold">
                                          <p:stCondLst>
                                            <p:cond delay="0"/>
                                          </p:stCondLst>
                                        </p:cTn>
                                        <p:tgtEl>
                                          <p:spTgt spid="436334"/>
                                        </p:tgtEl>
                                        <p:attrNameLst>
                                          <p:attrName>style.visibility</p:attrName>
                                        </p:attrNameLst>
                                      </p:cBhvr>
                                      <p:to>
                                        <p:strVal val="visible"/>
                                      </p:to>
                                    </p:set>
                                    <p:animEffect transition="in" filter="fade">
                                      <p:cBhvr>
                                        <p:cTn id="96" dur="500"/>
                                        <p:tgtEl>
                                          <p:spTgt spid="436334"/>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8" fill="hold" nodeType="clickEffect">
                                  <p:stCondLst>
                                    <p:cond delay="0"/>
                                  </p:stCondLst>
                                  <p:childTnLst>
                                    <p:set>
                                      <p:cBhvr>
                                        <p:cTn id="100" dur="1" fill="hold">
                                          <p:stCondLst>
                                            <p:cond delay="0"/>
                                          </p:stCondLst>
                                        </p:cTn>
                                        <p:tgtEl>
                                          <p:spTgt spid="436325"/>
                                        </p:tgtEl>
                                        <p:attrNameLst>
                                          <p:attrName>style.visibility</p:attrName>
                                        </p:attrNameLst>
                                      </p:cBhvr>
                                      <p:to>
                                        <p:strVal val="visible"/>
                                      </p:to>
                                    </p:set>
                                    <p:anim calcmode="lin" valueType="num">
                                      <p:cBhvr additive="base">
                                        <p:cTn id="101" dur="500" fill="hold"/>
                                        <p:tgtEl>
                                          <p:spTgt spid="436325"/>
                                        </p:tgtEl>
                                        <p:attrNameLst>
                                          <p:attrName>ppt_x</p:attrName>
                                        </p:attrNameLst>
                                      </p:cBhvr>
                                      <p:tavLst>
                                        <p:tav tm="0">
                                          <p:val>
                                            <p:strVal val="0-#ppt_w/2"/>
                                          </p:val>
                                        </p:tav>
                                        <p:tav tm="100000">
                                          <p:val>
                                            <p:strVal val="#ppt_x"/>
                                          </p:val>
                                        </p:tav>
                                      </p:tavLst>
                                    </p:anim>
                                    <p:anim calcmode="lin" valueType="num">
                                      <p:cBhvr additive="base">
                                        <p:cTn id="102" dur="500" fill="hold"/>
                                        <p:tgtEl>
                                          <p:spTgt spid="436325"/>
                                        </p:tgtEl>
                                        <p:attrNameLst>
                                          <p:attrName>ppt_y</p:attrName>
                                        </p:attrNameLst>
                                      </p:cBhvr>
                                      <p:tavLst>
                                        <p:tav tm="0">
                                          <p:val>
                                            <p:strVal val="#ppt_y"/>
                                          </p:val>
                                        </p:tav>
                                        <p:tav tm="100000">
                                          <p:val>
                                            <p:strVal val="#ppt_y"/>
                                          </p:val>
                                        </p:tav>
                                      </p:tavLst>
                                    </p:anim>
                                  </p:childTnLst>
                                </p:cTn>
                              </p:par>
                              <p:par>
                                <p:cTn id="103" presetID="2" presetClass="entr" presetSubtype="8" fill="hold" nodeType="withEffect">
                                  <p:stCondLst>
                                    <p:cond delay="0"/>
                                  </p:stCondLst>
                                  <p:childTnLst>
                                    <p:set>
                                      <p:cBhvr>
                                        <p:cTn id="104" dur="1" fill="hold">
                                          <p:stCondLst>
                                            <p:cond delay="0"/>
                                          </p:stCondLst>
                                        </p:cTn>
                                        <p:tgtEl>
                                          <p:spTgt spid="436328"/>
                                        </p:tgtEl>
                                        <p:attrNameLst>
                                          <p:attrName>style.visibility</p:attrName>
                                        </p:attrNameLst>
                                      </p:cBhvr>
                                      <p:to>
                                        <p:strVal val="visible"/>
                                      </p:to>
                                    </p:set>
                                    <p:anim calcmode="lin" valueType="num">
                                      <p:cBhvr additive="base">
                                        <p:cTn id="105" dur="500" fill="hold"/>
                                        <p:tgtEl>
                                          <p:spTgt spid="436328"/>
                                        </p:tgtEl>
                                        <p:attrNameLst>
                                          <p:attrName>ppt_x</p:attrName>
                                        </p:attrNameLst>
                                      </p:cBhvr>
                                      <p:tavLst>
                                        <p:tav tm="0">
                                          <p:val>
                                            <p:strVal val="0-#ppt_w/2"/>
                                          </p:val>
                                        </p:tav>
                                        <p:tav tm="100000">
                                          <p:val>
                                            <p:strVal val="#ppt_x"/>
                                          </p:val>
                                        </p:tav>
                                      </p:tavLst>
                                    </p:anim>
                                    <p:anim calcmode="lin" valueType="num">
                                      <p:cBhvr additive="base">
                                        <p:cTn id="106" dur="500" fill="hold"/>
                                        <p:tgtEl>
                                          <p:spTgt spid="436328"/>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0"/>
                                  </p:stCondLst>
                                  <p:childTnLst>
                                    <p:set>
                                      <p:cBhvr>
                                        <p:cTn id="108" dur="1" fill="hold">
                                          <p:stCondLst>
                                            <p:cond delay="0"/>
                                          </p:stCondLst>
                                        </p:cTn>
                                        <p:tgtEl>
                                          <p:spTgt spid="436327"/>
                                        </p:tgtEl>
                                        <p:attrNameLst>
                                          <p:attrName>style.visibility</p:attrName>
                                        </p:attrNameLst>
                                      </p:cBhvr>
                                      <p:to>
                                        <p:strVal val="visible"/>
                                      </p:to>
                                    </p:set>
                                    <p:anim calcmode="lin" valueType="num">
                                      <p:cBhvr additive="base">
                                        <p:cTn id="109" dur="500" fill="hold"/>
                                        <p:tgtEl>
                                          <p:spTgt spid="436327"/>
                                        </p:tgtEl>
                                        <p:attrNameLst>
                                          <p:attrName>ppt_x</p:attrName>
                                        </p:attrNameLst>
                                      </p:cBhvr>
                                      <p:tavLst>
                                        <p:tav tm="0">
                                          <p:val>
                                            <p:strVal val="0-#ppt_w/2"/>
                                          </p:val>
                                        </p:tav>
                                        <p:tav tm="100000">
                                          <p:val>
                                            <p:strVal val="#ppt_x"/>
                                          </p:val>
                                        </p:tav>
                                      </p:tavLst>
                                    </p:anim>
                                    <p:anim calcmode="lin" valueType="num">
                                      <p:cBhvr additive="base">
                                        <p:cTn id="110" dur="500" fill="hold"/>
                                        <p:tgtEl>
                                          <p:spTgt spid="436327"/>
                                        </p:tgtEl>
                                        <p:attrNameLst>
                                          <p:attrName>ppt_y</p:attrName>
                                        </p:attrNameLst>
                                      </p:cBhvr>
                                      <p:tavLst>
                                        <p:tav tm="0">
                                          <p:val>
                                            <p:strVal val="#ppt_y"/>
                                          </p:val>
                                        </p:tav>
                                        <p:tav tm="100000">
                                          <p:val>
                                            <p:strVal val="#ppt_y"/>
                                          </p:val>
                                        </p:tav>
                                      </p:tavLst>
                                    </p:anim>
                                  </p:childTnLst>
                                </p:cTn>
                              </p:par>
                              <p:par>
                                <p:cTn id="111" presetID="2" presetClass="entr" presetSubtype="8" fill="hold" nodeType="withEffect">
                                  <p:stCondLst>
                                    <p:cond delay="0"/>
                                  </p:stCondLst>
                                  <p:childTnLst>
                                    <p:set>
                                      <p:cBhvr>
                                        <p:cTn id="112" dur="1" fill="hold">
                                          <p:stCondLst>
                                            <p:cond delay="0"/>
                                          </p:stCondLst>
                                        </p:cTn>
                                        <p:tgtEl>
                                          <p:spTgt spid="436326"/>
                                        </p:tgtEl>
                                        <p:attrNameLst>
                                          <p:attrName>style.visibility</p:attrName>
                                        </p:attrNameLst>
                                      </p:cBhvr>
                                      <p:to>
                                        <p:strVal val="visible"/>
                                      </p:to>
                                    </p:set>
                                    <p:anim calcmode="lin" valueType="num">
                                      <p:cBhvr additive="base">
                                        <p:cTn id="113" dur="500" fill="hold"/>
                                        <p:tgtEl>
                                          <p:spTgt spid="436326"/>
                                        </p:tgtEl>
                                        <p:attrNameLst>
                                          <p:attrName>ppt_x</p:attrName>
                                        </p:attrNameLst>
                                      </p:cBhvr>
                                      <p:tavLst>
                                        <p:tav tm="0">
                                          <p:val>
                                            <p:strVal val="0-#ppt_w/2"/>
                                          </p:val>
                                        </p:tav>
                                        <p:tav tm="100000">
                                          <p:val>
                                            <p:strVal val="#ppt_x"/>
                                          </p:val>
                                        </p:tav>
                                      </p:tavLst>
                                    </p:anim>
                                    <p:anim calcmode="lin" valueType="num">
                                      <p:cBhvr additive="base">
                                        <p:cTn id="114" dur="500" fill="hold"/>
                                        <p:tgtEl>
                                          <p:spTgt spid="436326"/>
                                        </p:tgtEl>
                                        <p:attrNameLst>
                                          <p:attrName>ppt_y</p:attrName>
                                        </p:attrNameLst>
                                      </p:cBhvr>
                                      <p:tavLst>
                                        <p:tav tm="0">
                                          <p:val>
                                            <p:strVal val="#ppt_y"/>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9" presetClass="exit" presetSubtype="0" fill="hold" nodeType="clickEffect">
                                  <p:stCondLst>
                                    <p:cond delay="0"/>
                                  </p:stCondLst>
                                  <p:childTnLst>
                                    <p:animEffect transition="out" filter="dissolve">
                                      <p:cBhvr>
                                        <p:cTn id="118" dur="500"/>
                                        <p:tgtEl>
                                          <p:spTgt spid="436284"/>
                                        </p:tgtEl>
                                      </p:cBhvr>
                                    </p:animEffect>
                                    <p:set>
                                      <p:cBhvr>
                                        <p:cTn id="119" dur="1" fill="hold">
                                          <p:stCondLst>
                                            <p:cond delay="499"/>
                                          </p:stCondLst>
                                        </p:cTn>
                                        <p:tgtEl>
                                          <p:spTgt spid="436284"/>
                                        </p:tgtEl>
                                        <p:attrNameLst>
                                          <p:attrName>style.visibility</p:attrName>
                                        </p:attrNameLst>
                                      </p:cBhvr>
                                      <p:to>
                                        <p:strVal val="hidden"/>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 presetClass="entr" presetSubtype="4" fill="hold" nodeType="clickEffect">
                                  <p:stCondLst>
                                    <p:cond delay="0"/>
                                  </p:stCondLst>
                                  <p:childTnLst>
                                    <p:set>
                                      <p:cBhvr>
                                        <p:cTn id="123" dur="1" fill="hold">
                                          <p:stCondLst>
                                            <p:cond delay="0"/>
                                          </p:stCondLst>
                                        </p:cTn>
                                        <p:tgtEl>
                                          <p:spTgt spid="436283"/>
                                        </p:tgtEl>
                                        <p:attrNameLst>
                                          <p:attrName>style.visibility</p:attrName>
                                        </p:attrNameLst>
                                      </p:cBhvr>
                                      <p:to>
                                        <p:strVal val="visible"/>
                                      </p:to>
                                    </p:set>
                                    <p:anim calcmode="lin" valueType="num">
                                      <p:cBhvr additive="base">
                                        <p:cTn id="124" dur="500" fill="hold"/>
                                        <p:tgtEl>
                                          <p:spTgt spid="436283"/>
                                        </p:tgtEl>
                                        <p:attrNameLst>
                                          <p:attrName>ppt_x</p:attrName>
                                        </p:attrNameLst>
                                      </p:cBhvr>
                                      <p:tavLst>
                                        <p:tav tm="0">
                                          <p:val>
                                            <p:strVal val="#ppt_x"/>
                                          </p:val>
                                        </p:tav>
                                        <p:tav tm="100000">
                                          <p:val>
                                            <p:strVal val="#ppt_x"/>
                                          </p:val>
                                        </p:tav>
                                      </p:tavLst>
                                    </p:anim>
                                    <p:anim calcmode="lin" valueType="num">
                                      <p:cBhvr additive="base">
                                        <p:cTn id="125" dur="500" fill="hold"/>
                                        <p:tgtEl>
                                          <p:spTgt spid="436283"/>
                                        </p:tgtEl>
                                        <p:attrNameLst>
                                          <p:attrName>ppt_y</p:attrName>
                                        </p:attrNameLst>
                                      </p:cBhvr>
                                      <p:tavLst>
                                        <p:tav tm="0">
                                          <p:val>
                                            <p:strVal val="1+#ppt_h/2"/>
                                          </p:val>
                                        </p:tav>
                                        <p:tav tm="100000">
                                          <p:val>
                                            <p:strVal val="#ppt_y"/>
                                          </p:val>
                                        </p:tav>
                                      </p:tavLst>
                                    </p:anim>
                                  </p:childTnLst>
                                </p:cTn>
                              </p:par>
                              <p:par>
                                <p:cTn id="126" presetID="1" presetClass="exit" presetSubtype="0" fill="hold" nodeType="withEffect">
                                  <p:stCondLst>
                                    <p:cond delay="0"/>
                                  </p:stCondLst>
                                  <p:childTnLst>
                                    <p:set>
                                      <p:cBhvr>
                                        <p:cTn id="127" dur="1" fill="hold">
                                          <p:stCondLst>
                                            <p:cond delay="0"/>
                                          </p:stCondLst>
                                        </p:cTn>
                                        <p:tgtEl>
                                          <p:spTgt spid="436343"/>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436344"/>
                                        </p:tgtEl>
                                        <p:attrNameLst>
                                          <p:attrName>style.visibility</p:attrName>
                                        </p:attrNameLst>
                                      </p:cBhvr>
                                      <p:to>
                                        <p:strVal val="visible"/>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9" presetClass="entr" presetSubtype="0" fill="hold" nodeType="clickEffect">
                                  <p:stCondLst>
                                    <p:cond delay="0"/>
                                  </p:stCondLst>
                                  <p:childTnLst>
                                    <p:set>
                                      <p:cBhvr>
                                        <p:cTn id="133" dur="1" fill="hold">
                                          <p:stCondLst>
                                            <p:cond delay="0"/>
                                          </p:stCondLst>
                                        </p:cTn>
                                        <p:tgtEl>
                                          <p:spTgt spid="436285"/>
                                        </p:tgtEl>
                                        <p:attrNameLst>
                                          <p:attrName>style.visibility</p:attrName>
                                        </p:attrNameLst>
                                      </p:cBhvr>
                                      <p:to>
                                        <p:strVal val="visible"/>
                                      </p:to>
                                    </p:set>
                                    <p:animEffect transition="in" filter="dissolve">
                                      <p:cBhvr>
                                        <p:cTn id="134" dur="500"/>
                                        <p:tgtEl>
                                          <p:spTgt spid="436285"/>
                                        </p:tgtEl>
                                      </p:cBhvr>
                                    </p:animEffect>
                                  </p:childTnLst>
                                </p:cTn>
                              </p:par>
                              <p:par>
                                <p:cTn id="135" presetID="9" presetClass="entr" presetSubtype="0" fill="hold" nodeType="withEffect">
                                  <p:stCondLst>
                                    <p:cond delay="0"/>
                                  </p:stCondLst>
                                  <p:childTnLst>
                                    <p:set>
                                      <p:cBhvr>
                                        <p:cTn id="136" dur="1" fill="hold">
                                          <p:stCondLst>
                                            <p:cond delay="0"/>
                                          </p:stCondLst>
                                        </p:cTn>
                                        <p:tgtEl>
                                          <p:spTgt spid="436286"/>
                                        </p:tgtEl>
                                        <p:attrNameLst>
                                          <p:attrName>style.visibility</p:attrName>
                                        </p:attrNameLst>
                                      </p:cBhvr>
                                      <p:to>
                                        <p:strVal val="visible"/>
                                      </p:to>
                                    </p:set>
                                    <p:animEffect transition="in" filter="dissolve">
                                      <p:cBhvr>
                                        <p:cTn id="137" dur="500"/>
                                        <p:tgtEl>
                                          <p:spTgt spid="436286"/>
                                        </p:tgtEl>
                                      </p:cBhvr>
                                    </p:animEffect>
                                  </p:childTnLst>
                                </p:cTn>
                              </p:par>
                              <p:par>
                                <p:cTn id="138" presetID="9" presetClass="entr" presetSubtype="0" fill="hold" nodeType="withEffect">
                                  <p:stCondLst>
                                    <p:cond delay="0"/>
                                  </p:stCondLst>
                                  <p:childTnLst>
                                    <p:set>
                                      <p:cBhvr>
                                        <p:cTn id="139" dur="1" fill="hold">
                                          <p:stCondLst>
                                            <p:cond delay="0"/>
                                          </p:stCondLst>
                                        </p:cTn>
                                        <p:tgtEl>
                                          <p:spTgt spid="436287"/>
                                        </p:tgtEl>
                                        <p:attrNameLst>
                                          <p:attrName>style.visibility</p:attrName>
                                        </p:attrNameLst>
                                      </p:cBhvr>
                                      <p:to>
                                        <p:strVal val="visible"/>
                                      </p:to>
                                    </p:set>
                                    <p:animEffect transition="in" filter="dissolve">
                                      <p:cBhvr>
                                        <p:cTn id="140" dur="500"/>
                                        <p:tgtEl>
                                          <p:spTgt spid="436287"/>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ntr" presetSubtype="0" fill="hold" nodeType="clickEffect">
                                  <p:stCondLst>
                                    <p:cond delay="0"/>
                                  </p:stCondLst>
                                  <p:childTnLst>
                                    <p:set>
                                      <p:cBhvr>
                                        <p:cTn id="144" dur="1" fill="hold">
                                          <p:stCondLst>
                                            <p:cond delay="0"/>
                                          </p:stCondLst>
                                        </p:cTn>
                                        <p:tgtEl>
                                          <p:spTgt spid="436241"/>
                                        </p:tgtEl>
                                        <p:attrNameLst>
                                          <p:attrName>style.visibility</p:attrName>
                                        </p:attrNameLst>
                                      </p:cBhvr>
                                      <p:to>
                                        <p:strVal val="visible"/>
                                      </p:to>
                                    </p:set>
                                    <p:animEffect transition="in" filter="dissolve">
                                      <p:cBhvr>
                                        <p:cTn id="145" dur="500"/>
                                        <p:tgtEl>
                                          <p:spTgt spid="436241"/>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1" fill="hold" nodeType="clickEffect">
                                  <p:stCondLst>
                                    <p:cond delay="0"/>
                                  </p:stCondLst>
                                  <p:childTnLst>
                                    <p:set>
                                      <p:cBhvr>
                                        <p:cTn id="149" dur="1" fill="hold">
                                          <p:stCondLst>
                                            <p:cond delay="0"/>
                                          </p:stCondLst>
                                        </p:cTn>
                                        <p:tgtEl>
                                          <p:spTgt spid="436227"/>
                                        </p:tgtEl>
                                        <p:attrNameLst>
                                          <p:attrName>style.visibility</p:attrName>
                                        </p:attrNameLst>
                                      </p:cBhvr>
                                      <p:to>
                                        <p:strVal val="visible"/>
                                      </p:to>
                                    </p:set>
                                    <p:anim calcmode="lin" valueType="num">
                                      <p:cBhvr additive="base">
                                        <p:cTn id="150" dur="500" fill="hold"/>
                                        <p:tgtEl>
                                          <p:spTgt spid="436227"/>
                                        </p:tgtEl>
                                        <p:attrNameLst>
                                          <p:attrName>ppt_x</p:attrName>
                                        </p:attrNameLst>
                                      </p:cBhvr>
                                      <p:tavLst>
                                        <p:tav tm="0">
                                          <p:val>
                                            <p:strVal val="#ppt_x"/>
                                          </p:val>
                                        </p:tav>
                                        <p:tav tm="100000">
                                          <p:val>
                                            <p:strVal val="#ppt_x"/>
                                          </p:val>
                                        </p:tav>
                                      </p:tavLst>
                                    </p:anim>
                                    <p:anim calcmode="lin" valueType="num">
                                      <p:cBhvr additive="base">
                                        <p:cTn id="151" dur="500" fill="hold"/>
                                        <p:tgtEl>
                                          <p:spTgt spid="436227"/>
                                        </p:tgtEl>
                                        <p:attrNameLst>
                                          <p:attrName>ppt_y</p:attrName>
                                        </p:attrNameLst>
                                      </p:cBhvr>
                                      <p:tavLst>
                                        <p:tav tm="0">
                                          <p:val>
                                            <p:strVal val="0-#ppt_h/2"/>
                                          </p:val>
                                        </p:tav>
                                        <p:tav tm="100000">
                                          <p:val>
                                            <p:strVal val="#ppt_y"/>
                                          </p:val>
                                        </p:tav>
                                      </p:tavLst>
                                    </p:anim>
                                  </p:childTnLst>
                                </p:cTn>
                              </p:par>
                              <p:par>
                                <p:cTn id="152" presetID="2" presetClass="entr" presetSubtype="1" fill="hold" nodeType="withEffect">
                                  <p:stCondLst>
                                    <p:cond delay="0"/>
                                  </p:stCondLst>
                                  <p:childTnLst>
                                    <p:set>
                                      <p:cBhvr>
                                        <p:cTn id="153" dur="1" fill="hold">
                                          <p:stCondLst>
                                            <p:cond delay="0"/>
                                          </p:stCondLst>
                                        </p:cTn>
                                        <p:tgtEl>
                                          <p:spTgt spid="436296"/>
                                        </p:tgtEl>
                                        <p:attrNameLst>
                                          <p:attrName>style.visibility</p:attrName>
                                        </p:attrNameLst>
                                      </p:cBhvr>
                                      <p:to>
                                        <p:strVal val="visible"/>
                                      </p:to>
                                    </p:set>
                                    <p:anim calcmode="lin" valueType="num">
                                      <p:cBhvr additive="base">
                                        <p:cTn id="154" dur="500" fill="hold"/>
                                        <p:tgtEl>
                                          <p:spTgt spid="436296"/>
                                        </p:tgtEl>
                                        <p:attrNameLst>
                                          <p:attrName>ppt_x</p:attrName>
                                        </p:attrNameLst>
                                      </p:cBhvr>
                                      <p:tavLst>
                                        <p:tav tm="0">
                                          <p:val>
                                            <p:strVal val="#ppt_x"/>
                                          </p:val>
                                        </p:tav>
                                        <p:tav tm="100000">
                                          <p:val>
                                            <p:strVal val="#ppt_x"/>
                                          </p:val>
                                        </p:tav>
                                      </p:tavLst>
                                    </p:anim>
                                    <p:anim calcmode="lin" valueType="num">
                                      <p:cBhvr additive="base">
                                        <p:cTn id="155" dur="500" fill="hold"/>
                                        <p:tgtEl>
                                          <p:spTgt spid="436296"/>
                                        </p:tgtEl>
                                        <p:attrNameLst>
                                          <p:attrName>ppt_y</p:attrName>
                                        </p:attrNameLst>
                                      </p:cBhvr>
                                      <p:tavLst>
                                        <p:tav tm="0">
                                          <p:val>
                                            <p:strVal val="0-#ppt_h/2"/>
                                          </p:val>
                                        </p:tav>
                                        <p:tav tm="100000">
                                          <p:val>
                                            <p:strVal val="#ppt_y"/>
                                          </p:val>
                                        </p:tav>
                                      </p:tavLst>
                                    </p:anim>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 presetClass="entr" presetSubtype="0" fill="hold" nodeType="clickEffect">
                                  <p:stCondLst>
                                    <p:cond delay="0"/>
                                  </p:stCondLst>
                                  <p:childTnLst>
                                    <p:set>
                                      <p:cBhvr>
                                        <p:cTn id="159" dur="1" fill="hold">
                                          <p:stCondLst>
                                            <p:cond delay="0"/>
                                          </p:stCondLst>
                                        </p:cTn>
                                        <p:tgtEl>
                                          <p:spTgt spid="436234"/>
                                        </p:tgtEl>
                                        <p:attrNameLst>
                                          <p:attrName>style.visibility</p:attrName>
                                        </p:attrNameLst>
                                      </p:cBhvr>
                                      <p:to>
                                        <p:strVal val="visible"/>
                                      </p:to>
                                    </p:set>
                                  </p:childTnLst>
                                </p:cTn>
                              </p:par>
                            </p:childTnLst>
                          </p:cTn>
                        </p:par>
                        <p:par>
                          <p:cTn id="160" fill="hold" nodeType="afterGroup">
                            <p:stCondLst>
                              <p:cond delay="0"/>
                            </p:stCondLst>
                            <p:childTnLst>
                              <p:par>
                                <p:cTn id="161" presetID="1" presetClass="entr" presetSubtype="0" fill="hold" nodeType="afterEffect">
                                  <p:stCondLst>
                                    <p:cond delay="500"/>
                                  </p:stCondLst>
                                  <p:childTnLst>
                                    <p:set>
                                      <p:cBhvr>
                                        <p:cTn id="162" dur="1" fill="hold">
                                          <p:stCondLst>
                                            <p:cond delay="0"/>
                                          </p:stCondLst>
                                        </p:cTn>
                                        <p:tgtEl>
                                          <p:spTgt spid="436235"/>
                                        </p:tgtEl>
                                        <p:attrNameLst>
                                          <p:attrName>style.visibility</p:attrName>
                                        </p:attrNameLst>
                                      </p:cBhvr>
                                      <p:to>
                                        <p:strVal val="visible"/>
                                      </p:to>
                                    </p:set>
                                  </p:childTnLst>
                                </p:cTn>
                              </p:par>
                            </p:childTnLst>
                          </p:cTn>
                        </p:par>
                        <p:par>
                          <p:cTn id="163" fill="hold" nodeType="afterGroup">
                            <p:stCondLst>
                              <p:cond delay="500"/>
                            </p:stCondLst>
                            <p:childTnLst>
                              <p:par>
                                <p:cTn id="164" presetID="1" presetClass="entr" presetSubtype="0" fill="hold" nodeType="afterEffect">
                                  <p:stCondLst>
                                    <p:cond delay="500"/>
                                  </p:stCondLst>
                                  <p:childTnLst>
                                    <p:set>
                                      <p:cBhvr>
                                        <p:cTn id="165" dur="1" fill="hold">
                                          <p:stCondLst>
                                            <p:cond delay="0"/>
                                          </p:stCondLst>
                                        </p:cTn>
                                        <p:tgtEl>
                                          <p:spTgt spid="436236"/>
                                        </p:tgtEl>
                                        <p:attrNameLst>
                                          <p:attrName>style.visibility</p:attrName>
                                        </p:attrNameLst>
                                      </p:cBhvr>
                                      <p:to>
                                        <p:strVal val="visible"/>
                                      </p:to>
                                    </p:set>
                                  </p:childTnLst>
                                </p:cTn>
                              </p:par>
                            </p:childTnLst>
                          </p:cTn>
                        </p:par>
                        <p:par>
                          <p:cTn id="166" fill="hold" nodeType="afterGroup">
                            <p:stCondLst>
                              <p:cond delay="1000"/>
                            </p:stCondLst>
                            <p:childTnLst>
                              <p:par>
                                <p:cTn id="167" presetID="1" presetClass="entr" presetSubtype="0" fill="hold" nodeType="afterEffect">
                                  <p:stCondLst>
                                    <p:cond delay="500"/>
                                  </p:stCondLst>
                                  <p:childTnLst>
                                    <p:set>
                                      <p:cBhvr>
                                        <p:cTn id="168" dur="1" fill="hold">
                                          <p:stCondLst>
                                            <p:cond delay="0"/>
                                          </p:stCondLst>
                                        </p:cTn>
                                        <p:tgtEl>
                                          <p:spTgt spid="436237"/>
                                        </p:tgtEl>
                                        <p:attrNameLst>
                                          <p:attrName>style.visibility</p:attrName>
                                        </p:attrNameLst>
                                      </p:cBhvr>
                                      <p:to>
                                        <p:strVal val="visible"/>
                                      </p:to>
                                    </p:set>
                                  </p:childTnLst>
                                </p:cTn>
                              </p:par>
                            </p:childTnLst>
                          </p:cTn>
                        </p:par>
                        <p:par>
                          <p:cTn id="169" fill="hold" nodeType="afterGroup">
                            <p:stCondLst>
                              <p:cond delay="1500"/>
                            </p:stCondLst>
                            <p:childTnLst>
                              <p:par>
                                <p:cTn id="170" presetID="1" presetClass="entr" presetSubtype="0" fill="hold" nodeType="afterEffect">
                                  <p:stCondLst>
                                    <p:cond delay="500"/>
                                  </p:stCondLst>
                                  <p:childTnLst>
                                    <p:set>
                                      <p:cBhvr>
                                        <p:cTn id="171" dur="1" fill="hold">
                                          <p:stCondLst>
                                            <p:cond delay="0"/>
                                          </p:stCondLst>
                                        </p:cTn>
                                        <p:tgtEl>
                                          <p:spTgt spid="436238"/>
                                        </p:tgtEl>
                                        <p:attrNameLst>
                                          <p:attrName>style.visibility</p:attrName>
                                        </p:attrNameLst>
                                      </p:cBhvr>
                                      <p:to>
                                        <p:strVal val="visible"/>
                                      </p:to>
                                    </p:set>
                                  </p:childTnLst>
                                </p:cTn>
                              </p:par>
                            </p:childTnLst>
                          </p:cTn>
                        </p:par>
                        <p:par>
                          <p:cTn id="172" fill="hold" nodeType="afterGroup">
                            <p:stCondLst>
                              <p:cond delay="2000"/>
                            </p:stCondLst>
                            <p:childTnLst>
                              <p:par>
                                <p:cTn id="173" presetID="9" presetClass="entr" presetSubtype="0" fill="hold" nodeType="afterEffect">
                                  <p:stCondLst>
                                    <p:cond delay="1000"/>
                                  </p:stCondLst>
                                  <p:childTnLst>
                                    <p:set>
                                      <p:cBhvr>
                                        <p:cTn id="174" dur="1" fill="hold">
                                          <p:stCondLst>
                                            <p:cond delay="0"/>
                                          </p:stCondLst>
                                        </p:cTn>
                                        <p:tgtEl>
                                          <p:spTgt spid="436282"/>
                                        </p:tgtEl>
                                        <p:attrNameLst>
                                          <p:attrName>style.visibility</p:attrName>
                                        </p:attrNameLst>
                                      </p:cBhvr>
                                      <p:to>
                                        <p:strVal val="visible"/>
                                      </p:to>
                                    </p:set>
                                    <p:animEffect transition="in" filter="dissolve">
                                      <p:cBhvr>
                                        <p:cTn id="175" dur="500"/>
                                        <p:tgtEl>
                                          <p:spTgt spid="436282"/>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2" fill="hold" nodeType="clickEffect">
                                  <p:stCondLst>
                                    <p:cond delay="0"/>
                                  </p:stCondLst>
                                  <p:childTnLst>
                                    <p:set>
                                      <p:cBhvr>
                                        <p:cTn id="179" dur="1" fill="hold">
                                          <p:stCondLst>
                                            <p:cond delay="0"/>
                                          </p:stCondLst>
                                        </p:cTn>
                                        <p:tgtEl>
                                          <p:spTgt spid="436293"/>
                                        </p:tgtEl>
                                        <p:attrNameLst>
                                          <p:attrName>style.visibility</p:attrName>
                                        </p:attrNameLst>
                                      </p:cBhvr>
                                      <p:to>
                                        <p:strVal val="visible"/>
                                      </p:to>
                                    </p:set>
                                    <p:anim calcmode="lin" valueType="num">
                                      <p:cBhvr additive="base">
                                        <p:cTn id="180" dur="500" fill="hold"/>
                                        <p:tgtEl>
                                          <p:spTgt spid="436293"/>
                                        </p:tgtEl>
                                        <p:attrNameLst>
                                          <p:attrName>ppt_x</p:attrName>
                                        </p:attrNameLst>
                                      </p:cBhvr>
                                      <p:tavLst>
                                        <p:tav tm="0">
                                          <p:val>
                                            <p:strVal val="1+#ppt_w/2"/>
                                          </p:val>
                                        </p:tav>
                                        <p:tav tm="100000">
                                          <p:val>
                                            <p:strVal val="#ppt_x"/>
                                          </p:val>
                                        </p:tav>
                                      </p:tavLst>
                                    </p:anim>
                                    <p:anim calcmode="lin" valueType="num">
                                      <p:cBhvr additive="base">
                                        <p:cTn id="181" dur="500" fill="hold"/>
                                        <p:tgtEl>
                                          <p:spTgt spid="436293"/>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436295"/>
                                        </p:tgtEl>
                                        <p:attrNameLst>
                                          <p:attrName>style.visibility</p:attrName>
                                        </p:attrNameLst>
                                      </p:cBhvr>
                                      <p:to>
                                        <p:strVal val="visible"/>
                                      </p:to>
                                    </p:set>
                                    <p:anim calcmode="lin" valueType="num">
                                      <p:cBhvr additive="base">
                                        <p:cTn id="184" dur="500" fill="hold"/>
                                        <p:tgtEl>
                                          <p:spTgt spid="436295"/>
                                        </p:tgtEl>
                                        <p:attrNameLst>
                                          <p:attrName>ppt_x</p:attrName>
                                        </p:attrNameLst>
                                      </p:cBhvr>
                                      <p:tavLst>
                                        <p:tav tm="0">
                                          <p:val>
                                            <p:strVal val="1+#ppt_w/2"/>
                                          </p:val>
                                        </p:tav>
                                        <p:tav tm="100000">
                                          <p:val>
                                            <p:strVal val="#ppt_x"/>
                                          </p:val>
                                        </p:tav>
                                      </p:tavLst>
                                    </p:anim>
                                    <p:anim calcmode="lin" valueType="num">
                                      <p:cBhvr additive="base">
                                        <p:cTn id="185" dur="500" fill="hold"/>
                                        <p:tgtEl>
                                          <p:spTgt spid="436295"/>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436292"/>
                                        </p:tgtEl>
                                        <p:attrNameLst>
                                          <p:attrName>style.visibility</p:attrName>
                                        </p:attrNameLst>
                                      </p:cBhvr>
                                      <p:to>
                                        <p:strVal val="visible"/>
                                      </p:to>
                                    </p:set>
                                    <p:anim calcmode="lin" valueType="num">
                                      <p:cBhvr additive="base">
                                        <p:cTn id="188" dur="500" fill="hold"/>
                                        <p:tgtEl>
                                          <p:spTgt spid="436292"/>
                                        </p:tgtEl>
                                        <p:attrNameLst>
                                          <p:attrName>ppt_x</p:attrName>
                                        </p:attrNameLst>
                                      </p:cBhvr>
                                      <p:tavLst>
                                        <p:tav tm="0">
                                          <p:val>
                                            <p:strVal val="1+#ppt_w/2"/>
                                          </p:val>
                                        </p:tav>
                                        <p:tav tm="100000">
                                          <p:val>
                                            <p:strVal val="#ppt_x"/>
                                          </p:val>
                                        </p:tav>
                                      </p:tavLst>
                                    </p:anim>
                                    <p:anim calcmode="lin" valueType="num">
                                      <p:cBhvr additive="base">
                                        <p:cTn id="189" dur="500" fill="hold"/>
                                        <p:tgtEl>
                                          <p:spTgt spid="436292"/>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436294"/>
                                        </p:tgtEl>
                                        <p:attrNameLst>
                                          <p:attrName>style.visibility</p:attrName>
                                        </p:attrNameLst>
                                      </p:cBhvr>
                                      <p:to>
                                        <p:strVal val="visible"/>
                                      </p:to>
                                    </p:set>
                                    <p:anim calcmode="lin" valueType="num">
                                      <p:cBhvr additive="base">
                                        <p:cTn id="192" dur="500" fill="hold"/>
                                        <p:tgtEl>
                                          <p:spTgt spid="436294"/>
                                        </p:tgtEl>
                                        <p:attrNameLst>
                                          <p:attrName>ppt_x</p:attrName>
                                        </p:attrNameLst>
                                      </p:cBhvr>
                                      <p:tavLst>
                                        <p:tav tm="0">
                                          <p:val>
                                            <p:strVal val="1+#ppt_w/2"/>
                                          </p:val>
                                        </p:tav>
                                        <p:tav tm="100000">
                                          <p:val>
                                            <p:strVal val="#ppt_x"/>
                                          </p:val>
                                        </p:tav>
                                      </p:tavLst>
                                    </p:anim>
                                    <p:anim calcmode="lin" valueType="num">
                                      <p:cBhvr additive="base">
                                        <p:cTn id="193" dur="500" fill="hold"/>
                                        <p:tgtEl>
                                          <p:spTgt spid="436294"/>
                                        </p:tgtEl>
                                        <p:attrNameLst>
                                          <p:attrName>ppt_y</p:attrName>
                                        </p:attrNameLst>
                                      </p:cBhvr>
                                      <p:tavLst>
                                        <p:tav tm="0">
                                          <p:val>
                                            <p:strVal val="#ppt_y"/>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9" presetClass="entr" presetSubtype="0" fill="hold" nodeType="clickEffect">
                                  <p:stCondLst>
                                    <p:cond delay="0"/>
                                  </p:stCondLst>
                                  <p:childTnLst>
                                    <p:set>
                                      <p:cBhvr>
                                        <p:cTn id="197" dur="1" fill="hold">
                                          <p:stCondLst>
                                            <p:cond delay="0"/>
                                          </p:stCondLst>
                                        </p:cTn>
                                        <p:tgtEl>
                                          <p:spTgt spid="436245"/>
                                        </p:tgtEl>
                                        <p:attrNameLst>
                                          <p:attrName>style.visibility</p:attrName>
                                        </p:attrNameLst>
                                      </p:cBhvr>
                                      <p:to>
                                        <p:strVal val="visible"/>
                                      </p:to>
                                    </p:set>
                                    <p:animEffect transition="in" filter="dissolve">
                                      <p:cBhvr>
                                        <p:cTn id="198" dur="500"/>
                                        <p:tgtEl>
                                          <p:spTgt spid="436245"/>
                                        </p:tgtEl>
                                      </p:cBhvr>
                                    </p:animEffect>
                                  </p:childTnLst>
                                </p:cTn>
                              </p:par>
                              <p:par>
                                <p:cTn id="199" presetID="1" presetClass="entr" presetSubtype="0" fill="hold" nodeType="withEffect">
                                  <p:stCondLst>
                                    <p:cond delay="0"/>
                                  </p:stCondLst>
                                  <p:childTnLst>
                                    <p:set>
                                      <p:cBhvr>
                                        <p:cTn id="200" dur="1" fill="hold">
                                          <p:stCondLst>
                                            <p:cond delay="0"/>
                                          </p:stCondLst>
                                        </p:cTn>
                                        <p:tgtEl>
                                          <p:spTgt spid="436341"/>
                                        </p:tgtEl>
                                        <p:attrNameLst>
                                          <p:attrName>style.visibility</p:attrName>
                                        </p:attrNameLst>
                                      </p:cBhvr>
                                      <p:to>
                                        <p:strVal val="visible"/>
                                      </p:to>
                                    </p:set>
                                  </p:childTnLst>
                                </p:cTn>
                              </p:par>
                              <p:par>
                                <p:cTn id="201" presetID="9" presetClass="entr" presetSubtype="0" fill="hold" nodeType="withEffect">
                                  <p:stCondLst>
                                    <p:cond delay="0"/>
                                  </p:stCondLst>
                                  <p:childTnLst>
                                    <p:set>
                                      <p:cBhvr>
                                        <p:cTn id="202" dur="1" fill="hold">
                                          <p:stCondLst>
                                            <p:cond delay="0"/>
                                          </p:stCondLst>
                                        </p:cTn>
                                        <p:tgtEl>
                                          <p:spTgt spid="436298"/>
                                        </p:tgtEl>
                                        <p:attrNameLst>
                                          <p:attrName>style.visibility</p:attrName>
                                        </p:attrNameLst>
                                      </p:cBhvr>
                                      <p:to>
                                        <p:strVal val="visible"/>
                                      </p:to>
                                    </p:set>
                                    <p:animEffect transition="in" filter="dissolve">
                                      <p:cBhvr>
                                        <p:cTn id="203" dur="500"/>
                                        <p:tgtEl>
                                          <p:spTgt spid="436298"/>
                                        </p:tgtEl>
                                      </p:cBhvr>
                                    </p:animEffect>
                                  </p:childTnLst>
                                </p:cTn>
                              </p:par>
                              <p:par>
                                <p:cTn id="204" presetID="9" presetClass="entr" presetSubtype="0" fill="hold" nodeType="withEffect">
                                  <p:stCondLst>
                                    <p:cond delay="0"/>
                                  </p:stCondLst>
                                  <p:childTnLst>
                                    <p:set>
                                      <p:cBhvr>
                                        <p:cTn id="205" dur="1" fill="hold">
                                          <p:stCondLst>
                                            <p:cond delay="0"/>
                                          </p:stCondLst>
                                        </p:cTn>
                                        <p:tgtEl>
                                          <p:spTgt spid="436239"/>
                                        </p:tgtEl>
                                        <p:attrNameLst>
                                          <p:attrName>style.visibility</p:attrName>
                                        </p:attrNameLst>
                                      </p:cBhvr>
                                      <p:to>
                                        <p:strVal val="visible"/>
                                      </p:to>
                                    </p:set>
                                    <p:animEffect transition="in" filter="dissolve">
                                      <p:cBhvr>
                                        <p:cTn id="206" dur="500"/>
                                        <p:tgtEl>
                                          <p:spTgt spid="436239"/>
                                        </p:tgtEl>
                                      </p:cBhvr>
                                    </p:animEffect>
                                  </p:childTnLst>
                                </p:cTn>
                              </p:par>
                              <p:par>
                                <p:cTn id="207" presetID="9" presetClass="entr" presetSubtype="0" fill="hold" nodeType="withEffect">
                                  <p:stCondLst>
                                    <p:cond delay="0"/>
                                  </p:stCondLst>
                                  <p:childTnLst>
                                    <p:set>
                                      <p:cBhvr>
                                        <p:cTn id="208" dur="1" fill="hold">
                                          <p:stCondLst>
                                            <p:cond delay="0"/>
                                          </p:stCondLst>
                                        </p:cTn>
                                        <p:tgtEl>
                                          <p:spTgt spid="436242"/>
                                        </p:tgtEl>
                                        <p:attrNameLst>
                                          <p:attrName>style.visibility</p:attrName>
                                        </p:attrNameLst>
                                      </p:cBhvr>
                                      <p:to>
                                        <p:strVal val="visible"/>
                                      </p:to>
                                    </p:set>
                                    <p:animEffect transition="in" filter="dissolve">
                                      <p:cBhvr>
                                        <p:cTn id="209" dur="500"/>
                                        <p:tgtEl>
                                          <p:spTgt spid="436242"/>
                                        </p:tgtEl>
                                      </p:cBhvr>
                                    </p:animEffect>
                                  </p:childTnLst>
                                </p:cTn>
                              </p:par>
                              <p:par>
                                <p:cTn id="210" presetID="9" presetClass="entr" presetSubtype="0" fill="hold" nodeType="withEffect">
                                  <p:stCondLst>
                                    <p:cond delay="0"/>
                                  </p:stCondLst>
                                  <p:childTnLst>
                                    <p:set>
                                      <p:cBhvr>
                                        <p:cTn id="211" dur="1" fill="hold">
                                          <p:stCondLst>
                                            <p:cond delay="0"/>
                                          </p:stCondLst>
                                        </p:cTn>
                                        <p:tgtEl>
                                          <p:spTgt spid="436240"/>
                                        </p:tgtEl>
                                        <p:attrNameLst>
                                          <p:attrName>style.visibility</p:attrName>
                                        </p:attrNameLst>
                                      </p:cBhvr>
                                      <p:to>
                                        <p:strVal val="visible"/>
                                      </p:to>
                                    </p:set>
                                    <p:animEffect transition="in" filter="dissolve">
                                      <p:cBhvr>
                                        <p:cTn id="212" dur="500"/>
                                        <p:tgtEl>
                                          <p:spTgt spid="436240"/>
                                        </p:tgtEl>
                                      </p:cBhvr>
                                    </p:animEffec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9" presetClass="entr" presetSubtype="0" fill="hold" nodeType="clickEffect">
                                  <p:stCondLst>
                                    <p:cond delay="0"/>
                                  </p:stCondLst>
                                  <p:childTnLst>
                                    <p:set>
                                      <p:cBhvr>
                                        <p:cTn id="216" dur="1" fill="hold">
                                          <p:stCondLst>
                                            <p:cond delay="0"/>
                                          </p:stCondLst>
                                        </p:cTn>
                                        <p:tgtEl>
                                          <p:spTgt spid="436243"/>
                                        </p:tgtEl>
                                        <p:attrNameLst>
                                          <p:attrName>style.visibility</p:attrName>
                                        </p:attrNameLst>
                                      </p:cBhvr>
                                      <p:to>
                                        <p:strVal val="visible"/>
                                      </p:to>
                                    </p:set>
                                    <p:animEffect transition="in" filter="dissolve">
                                      <p:cBhvr>
                                        <p:cTn id="217" dur="500"/>
                                        <p:tgtEl>
                                          <p:spTgt spid="436243"/>
                                        </p:tgtEl>
                                      </p:cBhvr>
                                    </p:animEffect>
                                  </p:childTnLst>
                                </p:cTn>
                              </p:par>
                              <p:par>
                                <p:cTn id="218" presetID="9" presetClass="entr" presetSubtype="0" fill="hold" nodeType="withEffect">
                                  <p:stCondLst>
                                    <p:cond delay="0"/>
                                  </p:stCondLst>
                                  <p:childTnLst>
                                    <p:set>
                                      <p:cBhvr>
                                        <p:cTn id="219" dur="1" fill="hold">
                                          <p:stCondLst>
                                            <p:cond delay="0"/>
                                          </p:stCondLst>
                                        </p:cTn>
                                        <p:tgtEl>
                                          <p:spTgt spid="436244"/>
                                        </p:tgtEl>
                                        <p:attrNameLst>
                                          <p:attrName>style.visibility</p:attrName>
                                        </p:attrNameLst>
                                      </p:cBhvr>
                                      <p:to>
                                        <p:strVal val="visible"/>
                                      </p:to>
                                    </p:set>
                                    <p:animEffect transition="in" filter="dissolve">
                                      <p:cBhvr>
                                        <p:cTn id="220" dur="500"/>
                                        <p:tgtEl>
                                          <p:spTgt spid="436244"/>
                                        </p:tgtEl>
                                      </p:cBhvr>
                                    </p:animEffec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9" presetClass="exit" presetSubtype="0" fill="hold" nodeType="clickEffect">
                                  <p:stCondLst>
                                    <p:cond delay="0"/>
                                  </p:stCondLst>
                                  <p:childTnLst>
                                    <p:animEffect transition="out" filter="dissolve">
                                      <p:cBhvr>
                                        <p:cTn id="224" dur="500"/>
                                        <p:tgtEl>
                                          <p:spTgt spid="436234"/>
                                        </p:tgtEl>
                                      </p:cBhvr>
                                    </p:animEffect>
                                    <p:set>
                                      <p:cBhvr>
                                        <p:cTn id="225" dur="1" fill="hold">
                                          <p:stCondLst>
                                            <p:cond delay="499"/>
                                          </p:stCondLst>
                                        </p:cTn>
                                        <p:tgtEl>
                                          <p:spTgt spid="436234"/>
                                        </p:tgtEl>
                                        <p:attrNameLst>
                                          <p:attrName>style.visibility</p:attrName>
                                        </p:attrNameLst>
                                      </p:cBhvr>
                                      <p:to>
                                        <p:strVal val="hidden"/>
                                      </p:to>
                                    </p:set>
                                  </p:childTnLst>
                                </p:cTn>
                              </p:par>
                              <p:par>
                                <p:cTn id="226" presetID="9" presetClass="exit" presetSubtype="0" fill="hold" nodeType="withEffect">
                                  <p:stCondLst>
                                    <p:cond delay="0"/>
                                  </p:stCondLst>
                                  <p:childTnLst>
                                    <p:animEffect transition="out" filter="dissolve">
                                      <p:cBhvr>
                                        <p:cTn id="227" dur="500"/>
                                        <p:tgtEl>
                                          <p:spTgt spid="436235"/>
                                        </p:tgtEl>
                                      </p:cBhvr>
                                    </p:animEffect>
                                    <p:set>
                                      <p:cBhvr>
                                        <p:cTn id="228" dur="1" fill="hold">
                                          <p:stCondLst>
                                            <p:cond delay="499"/>
                                          </p:stCondLst>
                                        </p:cTn>
                                        <p:tgtEl>
                                          <p:spTgt spid="436235"/>
                                        </p:tgtEl>
                                        <p:attrNameLst>
                                          <p:attrName>style.visibility</p:attrName>
                                        </p:attrNameLst>
                                      </p:cBhvr>
                                      <p:to>
                                        <p:strVal val="hidden"/>
                                      </p:to>
                                    </p:set>
                                  </p:childTnLst>
                                </p:cTn>
                              </p:par>
                              <p:par>
                                <p:cTn id="229" presetID="9" presetClass="exit" presetSubtype="0" fill="hold" nodeType="withEffect">
                                  <p:stCondLst>
                                    <p:cond delay="0"/>
                                  </p:stCondLst>
                                  <p:childTnLst>
                                    <p:animEffect transition="out" filter="dissolve">
                                      <p:cBhvr>
                                        <p:cTn id="230" dur="500"/>
                                        <p:tgtEl>
                                          <p:spTgt spid="436236"/>
                                        </p:tgtEl>
                                      </p:cBhvr>
                                    </p:animEffect>
                                    <p:set>
                                      <p:cBhvr>
                                        <p:cTn id="231" dur="1" fill="hold">
                                          <p:stCondLst>
                                            <p:cond delay="499"/>
                                          </p:stCondLst>
                                        </p:cTn>
                                        <p:tgtEl>
                                          <p:spTgt spid="436236"/>
                                        </p:tgtEl>
                                        <p:attrNameLst>
                                          <p:attrName>style.visibility</p:attrName>
                                        </p:attrNameLst>
                                      </p:cBhvr>
                                      <p:to>
                                        <p:strVal val="hidden"/>
                                      </p:to>
                                    </p:set>
                                  </p:childTnLst>
                                </p:cTn>
                              </p:par>
                              <p:par>
                                <p:cTn id="232" presetID="9" presetClass="exit" presetSubtype="0" fill="hold" nodeType="withEffect">
                                  <p:stCondLst>
                                    <p:cond delay="0"/>
                                  </p:stCondLst>
                                  <p:childTnLst>
                                    <p:animEffect transition="out" filter="dissolve">
                                      <p:cBhvr>
                                        <p:cTn id="233" dur="500"/>
                                        <p:tgtEl>
                                          <p:spTgt spid="436237"/>
                                        </p:tgtEl>
                                      </p:cBhvr>
                                    </p:animEffect>
                                    <p:set>
                                      <p:cBhvr>
                                        <p:cTn id="234" dur="1" fill="hold">
                                          <p:stCondLst>
                                            <p:cond delay="499"/>
                                          </p:stCondLst>
                                        </p:cTn>
                                        <p:tgtEl>
                                          <p:spTgt spid="436237"/>
                                        </p:tgtEl>
                                        <p:attrNameLst>
                                          <p:attrName>style.visibility</p:attrName>
                                        </p:attrNameLst>
                                      </p:cBhvr>
                                      <p:to>
                                        <p:strVal val="hidden"/>
                                      </p:to>
                                    </p:set>
                                  </p:childTnLst>
                                </p:cTn>
                              </p:par>
                              <p:par>
                                <p:cTn id="235" presetID="9" presetClass="exit" presetSubtype="0" fill="hold" nodeType="withEffect">
                                  <p:stCondLst>
                                    <p:cond delay="0"/>
                                  </p:stCondLst>
                                  <p:childTnLst>
                                    <p:animEffect transition="out" filter="dissolve">
                                      <p:cBhvr>
                                        <p:cTn id="236" dur="500"/>
                                        <p:tgtEl>
                                          <p:spTgt spid="436238"/>
                                        </p:tgtEl>
                                      </p:cBhvr>
                                    </p:animEffect>
                                    <p:set>
                                      <p:cBhvr>
                                        <p:cTn id="237" dur="1" fill="hold">
                                          <p:stCondLst>
                                            <p:cond delay="499"/>
                                          </p:stCondLst>
                                        </p:cTn>
                                        <p:tgtEl>
                                          <p:spTgt spid="436238"/>
                                        </p:tgtEl>
                                        <p:attrNameLst>
                                          <p:attrName>style.visibility</p:attrName>
                                        </p:attrNameLst>
                                      </p:cBhvr>
                                      <p:to>
                                        <p:strVal val="hidden"/>
                                      </p:to>
                                    </p:set>
                                  </p:childTnLst>
                                </p:cTn>
                              </p:par>
                              <p:par>
                                <p:cTn id="238" presetID="9" presetClass="exit" presetSubtype="0" fill="hold" nodeType="withEffect">
                                  <p:stCondLst>
                                    <p:cond delay="0"/>
                                  </p:stCondLst>
                                  <p:childTnLst>
                                    <p:animEffect transition="out" filter="dissolve">
                                      <p:cBhvr>
                                        <p:cTn id="239" dur="500"/>
                                        <p:tgtEl>
                                          <p:spTgt spid="436282"/>
                                        </p:tgtEl>
                                      </p:cBhvr>
                                    </p:animEffect>
                                    <p:set>
                                      <p:cBhvr>
                                        <p:cTn id="240" dur="1" fill="hold">
                                          <p:stCondLst>
                                            <p:cond delay="499"/>
                                          </p:stCondLst>
                                        </p:cTn>
                                        <p:tgtEl>
                                          <p:spTgt spid="436282"/>
                                        </p:tgtEl>
                                        <p:attrNameLst>
                                          <p:attrName>style.visibility</p:attrName>
                                        </p:attrNameLst>
                                      </p:cBhvr>
                                      <p:to>
                                        <p:strVal val="hidden"/>
                                      </p:to>
                                    </p:set>
                                  </p:childTnLst>
                                </p:cTn>
                              </p:par>
                              <p:par>
                                <p:cTn id="241" presetID="9" presetClass="exit" presetSubtype="0" fill="hold" nodeType="withEffect">
                                  <p:stCondLst>
                                    <p:cond delay="0"/>
                                  </p:stCondLst>
                                  <p:childTnLst>
                                    <p:animEffect transition="out" filter="dissolve">
                                      <p:cBhvr>
                                        <p:cTn id="242" dur="500"/>
                                        <p:tgtEl>
                                          <p:spTgt spid="436295"/>
                                        </p:tgtEl>
                                      </p:cBhvr>
                                    </p:animEffect>
                                    <p:set>
                                      <p:cBhvr>
                                        <p:cTn id="243" dur="1" fill="hold">
                                          <p:stCondLst>
                                            <p:cond delay="499"/>
                                          </p:stCondLst>
                                        </p:cTn>
                                        <p:tgtEl>
                                          <p:spTgt spid="436295"/>
                                        </p:tgtEl>
                                        <p:attrNameLst>
                                          <p:attrName>style.visibility</p:attrName>
                                        </p:attrNameLst>
                                      </p:cBhvr>
                                      <p:to>
                                        <p:strVal val="hidden"/>
                                      </p:to>
                                    </p:set>
                                  </p:childTnLst>
                                </p:cTn>
                              </p:par>
                              <p:par>
                                <p:cTn id="244" presetID="9" presetClass="exit" presetSubtype="0" fill="hold" nodeType="withEffect">
                                  <p:stCondLst>
                                    <p:cond delay="0"/>
                                  </p:stCondLst>
                                  <p:childTnLst>
                                    <p:animEffect transition="out" filter="dissolve">
                                      <p:cBhvr>
                                        <p:cTn id="245" dur="500"/>
                                        <p:tgtEl>
                                          <p:spTgt spid="436292"/>
                                        </p:tgtEl>
                                      </p:cBhvr>
                                    </p:animEffect>
                                    <p:set>
                                      <p:cBhvr>
                                        <p:cTn id="246" dur="1" fill="hold">
                                          <p:stCondLst>
                                            <p:cond delay="499"/>
                                          </p:stCondLst>
                                        </p:cTn>
                                        <p:tgtEl>
                                          <p:spTgt spid="436292"/>
                                        </p:tgtEl>
                                        <p:attrNameLst>
                                          <p:attrName>style.visibility</p:attrName>
                                        </p:attrNameLst>
                                      </p:cBhvr>
                                      <p:to>
                                        <p:strVal val="hidden"/>
                                      </p:to>
                                    </p:set>
                                  </p:childTnLst>
                                </p:cTn>
                              </p:par>
                              <p:par>
                                <p:cTn id="247" presetID="9" presetClass="exit" presetSubtype="0" fill="hold" nodeType="withEffect">
                                  <p:stCondLst>
                                    <p:cond delay="0"/>
                                  </p:stCondLst>
                                  <p:childTnLst>
                                    <p:animEffect transition="out" filter="dissolve">
                                      <p:cBhvr>
                                        <p:cTn id="248" dur="500"/>
                                        <p:tgtEl>
                                          <p:spTgt spid="436293"/>
                                        </p:tgtEl>
                                      </p:cBhvr>
                                    </p:animEffect>
                                    <p:set>
                                      <p:cBhvr>
                                        <p:cTn id="249" dur="1" fill="hold">
                                          <p:stCondLst>
                                            <p:cond delay="499"/>
                                          </p:stCondLst>
                                        </p:cTn>
                                        <p:tgtEl>
                                          <p:spTgt spid="436293"/>
                                        </p:tgtEl>
                                        <p:attrNameLst>
                                          <p:attrName>style.visibility</p:attrName>
                                        </p:attrNameLst>
                                      </p:cBhvr>
                                      <p:to>
                                        <p:strVal val="hidden"/>
                                      </p:to>
                                    </p:set>
                                  </p:childTnLst>
                                </p:cTn>
                              </p:par>
                              <p:par>
                                <p:cTn id="250" presetID="9" presetClass="exit" presetSubtype="0" fill="hold" nodeType="withEffect">
                                  <p:stCondLst>
                                    <p:cond delay="0"/>
                                  </p:stCondLst>
                                  <p:childTnLst>
                                    <p:animEffect transition="out" filter="dissolve">
                                      <p:cBhvr>
                                        <p:cTn id="251" dur="500"/>
                                        <p:tgtEl>
                                          <p:spTgt spid="436294"/>
                                        </p:tgtEl>
                                      </p:cBhvr>
                                    </p:animEffect>
                                    <p:set>
                                      <p:cBhvr>
                                        <p:cTn id="252" dur="1" fill="hold">
                                          <p:stCondLst>
                                            <p:cond delay="499"/>
                                          </p:stCondLst>
                                        </p:cTn>
                                        <p:tgtEl>
                                          <p:spTgt spid="436294"/>
                                        </p:tgtEl>
                                        <p:attrNameLst>
                                          <p:attrName>style.visibility</p:attrName>
                                        </p:attrNameLst>
                                      </p:cBhvr>
                                      <p:to>
                                        <p:strVal val="hidden"/>
                                      </p:to>
                                    </p:set>
                                  </p:childTnLst>
                                </p:cTn>
                              </p:par>
                            </p:childTnLst>
                          </p:cTn>
                        </p:par>
                      </p:childTnLst>
                    </p:cTn>
                  </p:par>
                  <p:par>
                    <p:cTn id="253" fill="hold" nodeType="clickPar">
                      <p:stCondLst>
                        <p:cond delay="indefinite"/>
                      </p:stCondLst>
                      <p:childTnLst>
                        <p:par>
                          <p:cTn id="254" fill="hold" nodeType="withGroup">
                            <p:stCondLst>
                              <p:cond delay="0"/>
                            </p:stCondLst>
                            <p:childTnLst>
                              <p:par>
                                <p:cTn id="255" presetID="9" presetClass="entr" presetSubtype="0" fill="hold" nodeType="clickEffect">
                                  <p:stCondLst>
                                    <p:cond delay="0"/>
                                  </p:stCondLst>
                                  <p:childTnLst>
                                    <p:set>
                                      <p:cBhvr>
                                        <p:cTn id="256" dur="1" fill="hold">
                                          <p:stCondLst>
                                            <p:cond delay="0"/>
                                          </p:stCondLst>
                                        </p:cTn>
                                        <p:tgtEl>
                                          <p:spTgt spid="436226"/>
                                        </p:tgtEl>
                                        <p:attrNameLst>
                                          <p:attrName>style.visibility</p:attrName>
                                        </p:attrNameLst>
                                      </p:cBhvr>
                                      <p:to>
                                        <p:strVal val="visible"/>
                                      </p:to>
                                    </p:set>
                                    <p:animEffect transition="in" filter="dissolve">
                                      <p:cBhvr>
                                        <p:cTn id="257" dur="500"/>
                                        <p:tgtEl>
                                          <p:spTgt spid="436226"/>
                                        </p:tgtEl>
                                      </p:cBhvr>
                                    </p:animEffect>
                                  </p:childTnLst>
                                </p:cTn>
                              </p:par>
                            </p:childTnLst>
                          </p:cTn>
                        </p:par>
                      </p:childTnLst>
                    </p:cTn>
                  </p:par>
                  <p:par>
                    <p:cTn id="258" fill="hold" nodeType="clickPar">
                      <p:stCondLst>
                        <p:cond delay="indefinite"/>
                      </p:stCondLst>
                      <p:childTnLst>
                        <p:par>
                          <p:cTn id="259" fill="hold" nodeType="withGroup">
                            <p:stCondLst>
                              <p:cond delay="0"/>
                            </p:stCondLst>
                            <p:childTnLst>
                              <p:par>
                                <p:cTn id="260" presetID="2" presetClass="entr" presetSubtype="2" fill="hold" nodeType="clickEffect">
                                  <p:stCondLst>
                                    <p:cond delay="0"/>
                                  </p:stCondLst>
                                  <p:childTnLst>
                                    <p:set>
                                      <p:cBhvr>
                                        <p:cTn id="261" dur="1" fill="hold">
                                          <p:stCondLst>
                                            <p:cond delay="0"/>
                                          </p:stCondLst>
                                        </p:cTn>
                                        <p:tgtEl>
                                          <p:spTgt spid="436330"/>
                                        </p:tgtEl>
                                        <p:attrNameLst>
                                          <p:attrName>style.visibility</p:attrName>
                                        </p:attrNameLst>
                                      </p:cBhvr>
                                      <p:to>
                                        <p:strVal val="visible"/>
                                      </p:to>
                                    </p:set>
                                    <p:anim calcmode="lin" valueType="num">
                                      <p:cBhvr additive="base">
                                        <p:cTn id="262" dur="500" fill="hold"/>
                                        <p:tgtEl>
                                          <p:spTgt spid="436330"/>
                                        </p:tgtEl>
                                        <p:attrNameLst>
                                          <p:attrName>ppt_x</p:attrName>
                                        </p:attrNameLst>
                                      </p:cBhvr>
                                      <p:tavLst>
                                        <p:tav tm="0">
                                          <p:val>
                                            <p:strVal val="1+#ppt_w/2"/>
                                          </p:val>
                                        </p:tav>
                                        <p:tav tm="100000">
                                          <p:val>
                                            <p:strVal val="#ppt_x"/>
                                          </p:val>
                                        </p:tav>
                                      </p:tavLst>
                                    </p:anim>
                                    <p:anim calcmode="lin" valueType="num">
                                      <p:cBhvr additive="base">
                                        <p:cTn id="263" dur="500" fill="hold"/>
                                        <p:tgtEl>
                                          <p:spTgt spid="436330"/>
                                        </p:tgtEl>
                                        <p:attrNameLst>
                                          <p:attrName>ppt_y</p:attrName>
                                        </p:attrNameLst>
                                      </p:cBhvr>
                                      <p:tavLst>
                                        <p:tav tm="0">
                                          <p:val>
                                            <p:strVal val="#ppt_y"/>
                                          </p:val>
                                        </p:tav>
                                        <p:tav tm="100000">
                                          <p:val>
                                            <p:strVal val="#ppt_y"/>
                                          </p:val>
                                        </p:tav>
                                      </p:tavLst>
                                    </p:anim>
                                  </p:childTnLst>
                                </p:cTn>
                              </p:par>
                              <p:par>
                                <p:cTn id="264" presetID="2" presetClass="entr" presetSubtype="2" fill="hold" nodeType="withEffect">
                                  <p:stCondLst>
                                    <p:cond delay="0"/>
                                  </p:stCondLst>
                                  <p:childTnLst>
                                    <p:set>
                                      <p:cBhvr>
                                        <p:cTn id="265" dur="1" fill="hold">
                                          <p:stCondLst>
                                            <p:cond delay="0"/>
                                          </p:stCondLst>
                                        </p:cTn>
                                        <p:tgtEl>
                                          <p:spTgt spid="436329"/>
                                        </p:tgtEl>
                                        <p:attrNameLst>
                                          <p:attrName>style.visibility</p:attrName>
                                        </p:attrNameLst>
                                      </p:cBhvr>
                                      <p:to>
                                        <p:strVal val="visible"/>
                                      </p:to>
                                    </p:set>
                                    <p:anim calcmode="lin" valueType="num">
                                      <p:cBhvr additive="base">
                                        <p:cTn id="266" dur="500" fill="hold"/>
                                        <p:tgtEl>
                                          <p:spTgt spid="436329"/>
                                        </p:tgtEl>
                                        <p:attrNameLst>
                                          <p:attrName>ppt_x</p:attrName>
                                        </p:attrNameLst>
                                      </p:cBhvr>
                                      <p:tavLst>
                                        <p:tav tm="0">
                                          <p:val>
                                            <p:strVal val="1+#ppt_w/2"/>
                                          </p:val>
                                        </p:tav>
                                        <p:tav tm="100000">
                                          <p:val>
                                            <p:strVal val="#ppt_x"/>
                                          </p:val>
                                        </p:tav>
                                      </p:tavLst>
                                    </p:anim>
                                    <p:anim calcmode="lin" valueType="num">
                                      <p:cBhvr additive="base">
                                        <p:cTn id="267" dur="500" fill="hold"/>
                                        <p:tgtEl>
                                          <p:spTgt spid="436329"/>
                                        </p:tgtEl>
                                        <p:attrNameLst>
                                          <p:attrName>ppt_y</p:attrName>
                                        </p:attrNameLst>
                                      </p:cBhvr>
                                      <p:tavLst>
                                        <p:tav tm="0">
                                          <p:val>
                                            <p:strVal val="#ppt_y"/>
                                          </p:val>
                                        </p:tav>
                                        <p:tav tm="100000">
                                          <p:val>
                                            <p:strVal val="#ppt_y"/>
                                          </p:val>
                                        </p:tav>
                                      </p:tavLst>
                                    </p:anim>
                                  </p:childTnLst>
                                </p:cTn>
                              </p:par>
                              <p:par>
                                <p:cTn id="268" presetID="2" presetClass="entr" presetSubtype="2" fill="hold" nodeType="withEffect">
                                  <p:stCondLst>
                                    <p:cond delay="0"/>
                                  </p:stCondLst>
                                  <p:childTnLst>
                                    <p:set>
                                      <p:cBhvr>
                                        <p:cTn id="269" dur="1" fill="hold">
                                          <p:stCondLst>
                                            <p:cond delay="0"/>
                                          </p:stCondLst>
                                        </p:cTn>
                                        <p:tgtEl>
                                          <p:spTgt spid="436332"/>
                                        </p:tgtEl>
                                        <p:attrNameLst>
                                          <p:attrName>style.visibility</p:attrName>
                                        </p:attrNameLst>
                                      </p:cBhvr>
                                      <p:to>
                                        <p:strVal val="visible"/>
                                      </p:to>
                                    </p:set>
                                    <p:anim calcmode="lin" valueType="num">
                                      <p:cBhvr additive="base">
                                        <p:cTn id="270" dur="500" fill="hold"/>
                                        <p:tgtEl>
                                          <p:spTgt spid="436332"/>
                                        </p:tgtEl>
                                        <p:attrNameLst>
                                          <p:attrName>ppt_x</p:attrName>
                                        </p:attrNameLst>
                                      </p:cBhvr>
                                      <p:tavLst>
                                        <p:tav tm="0">
                                          <p:val>
                                            <p:strVal val="1+#ppt_w/2"/>
                                          </p:val>
                                        </p:tav>
                                        <p:tav tm="100000">
                                          <p:val>
                                            <p:strVal val="#ppt_x"/>
                                          </p:val>
                                        </p:tav>
                                      </p:tavLst>
                                    </p:anim>
                                    <p:anim calcmode="lin" valueType="num">
                                      <p:cBhvr additive="base">
                                        <p:cTn id="271" dur="500" fill="hold"/>
                                        <p:tgtEl>
                                          <p:spTgt spid="436332"/>
                                        </p:tgtEl>
                                        <p:attrNameLst>
                                          <p:attrName>ppt_y</p:attrName>
                                        </p:attrNameLst>
                                      </p:cBhvr>
                                      <p:tavLst>
                                        <p:tav tm="0">
                                          <p:val>
                                            <p:strVal val="#ppt_y"/>
                                          </p:val>
                                        </p:tav>
                                        <p:tav tm="100000">
                                          <p:val>
                                            <p:strVal val="#ppt_y"/>
                                          </p:val>
                                        </p:tav>
                                      </p:tavLst>
                                    </p:anim>
                                  </p:childTnLst>
                                </p:cTn>
                              </p:par>
                              <p:par>
                                <p:cTn id="272" presetID="2" presetClass="entr" presetSubtype="2" fill="hold" nodeType="withEffect">
                                  <p:stCondLst>
                                    <p:cond delay="0"/>
                                  </p:stCondLst>
                                  <p:childTnLst>
                                    <p:set>
                                      <p:cBhvr>
                                        <p:cTn id="273" dur="1" fill="hold">
                                          <p:stCondLst>
                                            <p:cond delay="0"/>
                                          </p:stCondLst>
                                        </p:cTn>
                                        <p:tgtEl>
                                          <p:spTgt spid="436331"/>
                                        </p:tgtEl>
                                        <p:attrNameLst>
                                          <p:attrName>style.visibility</p:attrName>
                                        </p:attrNameLst>
                                      </p:cBhvr>
                                      <p:to>
                                        <p:strVal val="visible"/>
                                      </p:to>
                                    </p:set>
                                    <p:anim calcmode="lin" valueType="num">
                                      <p:cBhvr additive="base">
                                        <p:cTn id="274" dur="500" fill="hold"/>
                                        <p:tgtEl>
                                          <p:spTgt spid="436331"/>
                                        </p:tgtEl>
                                        <p:attrNameLst>
                                          <p:attrName>ppt_x</p:attrName>
                                        </p:attrNameLst>
                                      </p:cBhvr>
                                      <p:tavLst>
                                        <p:tav tm="0">
                                          <p:val>
                                            <p:strVal val="1+#ppt_w/2"/>
                                          </p:val>
                                        </p:tav>
                                        <p:tav tm="100000">
                                          <p:val>
                                            <p:strVal val="#ppt_x"/>
                                          </p:val>
                                        </p:tav>
                                      </p:tavLst>
                                    </p:anim>
                                    <p:anim calcmode="lin" valueType="num">
                                      <p:cBhvr additive="base">
                                        <p:cTn id="275" dur="500" fill="hold"/>
                                        <p:tgtEl>
                                          <p:spTgt spid="436331"/>
                                        </p:tgtEl>
                                        <p:attrNameLst>
                                          <p:attrName>ppt_y</p:attrName>
                                        </p:attrNameLst>
                                      </p:cBhvr>
                                      <p:tavLst>
                                        <p:tav tm="0">
                                          <p:val>
                                            <p:strVal val="#ppt_y"/>
                                          </p:val>
                                        </p:tav>
                                        <p:tav tm="100000">
                                          <p:val>
                                            <p:strVal val="#ppt_y"/>
                                          </p:val>
                                        </p:tav>
                                      </p:tavLst>
                                    </p:anim>
                                  </p:childTnLst>
                                </p:cTn>
                              </p:par>
                            </p:childTnLst>
                          </p:cTn>
                        </p:par>
                      </p:childTnLst>
                    </p:cTn>
                  </p:par>
                  <p:par>
                    <p:cTn id="276" fill="hold" nodeType="clickPar">
                      <p:stCondLst>
                        <p:cond delay="indefinite"/>
                      </p:stCondLst>
                      <p:childTnLst>
                        <p:par>
                          <p:cTn id="277" fill="hold" nodeType="withGroup">
                            <p:stCondLst>
                              <p:cond delay="0"/>
                            </p:stCondLst>
                            <p:childTnLst>
                              <p:par>
                                <p:cTn id="278" presetID="9" presetClass="exit" presetSubtype="0" fill="hold" nodeType="clickEffect">
                                  <p:stCondLst>
                                    <p:cond delay="0"/>
                                  </p:stCondLst>
                                  <p:childTnLst>
                                    <p:animEffect transition="out" filter="dissolve">
                                      <p:cBhvr>
                                        <p:cTn id="279" dur="500"/>
                                        <p:tgtEl>
                                          <p:spTgt spid="436243"/>
                                        </p:tgtEl>
                                      </p:cBhvr>
                                    </p:animEffect>
                                    <p:set>
                                      <p:cBhvr>
                                        <p:cTn id="280" dur="1" fill="hold">
                                          <p:stCondLst>
                                            <p:cond delay="499"/>
                                          </p:stCondLst>
                                        </p:cTn>
                                        <p:tgtEl>
                                          <p:spTgt spid="436243"/>
                                        </p:tgtEl>
                                        <p:attrNameLst>
                                          <p:attrName>style.visibility</p:attrName>
                                        </p:attrNameLst>
                                      </p:cBhvr>
                                      <p:to>
                                        <p:strVal val="hidden"/>
                                      </p:to>
                                    </p:set>
                                  </p:childTnLst>
                                </p:cTn>
                              </p:par>
                            </p:childTnLst>
                          </p:cTn>
                        </p:par>
                      </p:childTnLst>
                    </p:cTn>
                  </p:par>
                  <p:par>
                    <p:cTn id="281" fill="hold" nodeType="clickPar">
                      <p:stCondLst>
                        <p:cond delay="indefinite"/>
                      </p:stCondLst>
                      <p:childTnLst>
                        <p:par>
                          <p:cTn id="282" fill="hold" nodeType="withGroup">
                            <p:stCondLst>
                              <p:cond delay="0"/>
                            </p:stCondLst>
                            <p:childTnLst>
                              <p:par>
                                <p:cTn id="283" presetID="2" presetClass="entr" presetSubtype="4" fill="hold" nodeType="clickEffect">
                                  <p:stCondLst>
                                    <p:cond delay="0"/>
                                  </p:stCondLst>
                                  <p:childTnLst>
                                    <p:set>
                                      <p:cBhvr>
                                        <p:cTn id="284" dur="1" fill="hold">
                                          <p:stCondLst>
                                            <p:cond delay="0"/>
                                          </p:stCondLst>
                                        </p:cTn>
                                        <p:tgtEl>
                                          <p:spTgt spid="436288"/>
                                        </p:tgtEl>
                                        <p:attrNameLst>
                                          <p:attrName>style.visibility</p:attrName>
                                        </p:attrNameLst>
                                      </p:cBhvr>
                                      <p:to>
                                        <p:strVal val="visible"/>
                                      </p:to>
                                    </p:set>
                                    <p:anim calcmode="lin" valueType="num">
                                      <p:cBhvr additive="base">
                                        <p:cTn id="285" dur="500" fill="hold"/>
                                        <p:tgtEl>
                                          <p:spTgt spid="436288"/>
                                        </p:tgtEl>
                                        <p:attrNameLst>
                                          <p:attrName>ppt_x</p:attrName>
                                        </p:attrNameLst>
                                      </p:cBhvr>
                                      <p:tavLst>
                                        <p:tav tm="0">
                                          <p:val>
                                            <p:strVal val="#ppt_x"/>
                                          </p:val>
                                        </p:tav>
                                        <p:tav tm="100000">
                                          <p:val>
                                            <p:strVal val="#ppt_x"/>
                                          </p:val>
                                        </p:tav>
                                      </p:tavLst>
                                    </p:anim>
                                    <p:anim calcmode="lin" valueType="num">
                                      <p:cBhvr additive="base">
                                        <p:cTn id="286" dur="500" fill="hold"/>
                                        <p:tgtEl>
                                          <p:spTgt spid="436288"/>
                                        </p:tgtEl>
                                        <p:attrNameLst>
                                          <p:attrName>ppt_y</p:attrName>
                                        </p:attrNameLst>
                                      </p:cBhvr>
                                      <p:tavLst>
                                        <p:tav tm="0">
                                          <p:val>
                                            <p:strVal val="1+#ppt_h/2"/>
                                          </p:val>
                                        </p:tav>
                                        <p:tav tm="100000">
                                          <p:val>
                                            <p:strVal val="#ppt_y"/>
                                          </p:val>
                                        </p:tav>
                                      </p:tavLst>
                                    </p:anim>
                                  </p:childTnLst>
                                </p:cTn>
                              </p:par>
                            </p:childTnLst>
                          </p:cTn>
                        </p:par>
                      </p:childTnLst>
                    </p:cTn>
                  </p:par>
                  <p:par>
                    <p:cTn id="287" fill="hold" nodeType="clickPar">
                      <p:stCondLst>
                        <p:cond delay="indefinite"/>
                      </p:stCondLst>
                      <p:childTnLst>
                        <p:par>
                          <p:cTn id="288" fill="hold" nodeType="withGroup">
                            <p:stCondLst>
                              <p:cond delay="0"/>
                            </p:stCondLst>
                            <p:childTnLst>
                              <p:par>
                                <p:cTn id="289" presetID="9" presetClass="entr" presetSubtype="0" fill="hold" nodeType="clickEffect">
                                  <p:stCondLst>
                                    <p:cond delay="0"/>
                                  </p:stCondLst>
                                  <p:childTnLst>
                                    <p:set>
                                      <p:cBhvr>
                                        <p:cTn id="290" dur="1" fill="hold">
                                          <p:stCondLst>
                                            <p:cond delay="0"/>
                                          </p:stCondLst>
                                        </p:cTn>
                                        <p:tgtEl>
                                          <p:spTgt spid="436289"/>
                                        </p:tgtEl>
                                        <p:attrNameLst>
                                          <p:attrName>style.visibility</p:attrName>
                                        </p:attrNameLst>
                                      </p:cBhvr>
                                      <p:to>
                                        <p:strVal val="visible"/>
                                      </p:to>
                                    </p:set>
                                    <p:animEffect transition="in" filter="dissolve">
                                      <p:cBhvr>
                                        <p:cTn id="291" dur="500"/>
                                        <p:tgtEl>
                                          <p:spTgt spid="436289"/>
                                        </p:tgtEl>
                                      </p:cBhvr>
                                    </p:animEffect>
                                  </p:childTnLst>
                                </p:cTn>
                              </p:par>
                              <p:par>
                                <p:cTn id="292" presetID="9" presetClass="entr" presetSubtype="0" fill="hold" nodeType="withEffect">
                                  <p:stCondLst>
                                    <p:cond delay="0"/>
                                  </p:stCondLst>
                                  <p:childTnLst>
                                    <p:set>
                                      <p:cBhvr>
                                        <p:cTn id="293" dur="1" fill="hold">
                                          <p:stCondLst>
                                            <p:cond delay="0"/>
                                          </p:stCondLst>
                                        </p:cTn>
                                        <p:tgtEl>
                                          <p:spTgt spid="436290"/>
                                        </p:tgtEl>
                                        <p:attrNameLst>
                                          <p:attrName>style.visibility</p:attrName>
                                        </p:attrNameLst>
                                      </p:cBhvr>
                                      <p:to>
                                        <p:strVal val="visible"/>
                                      </p:to>
                                    </p:set>
                                    <p:animEffect transition="in" filter="dissolve">
                                      <p:cBhvr>
                                        <p:cTn id="294" dur="500"/>
                                        <p:tgtEl>
                                          <p:spTgt spid="436290"/>
                                        </p:tgtEl>
                                      </p:cBhvr>
                                    </p:animEffect>
                                  </p:childTnLst>
                                </p:cTn>
                              </p:par>
                              <p:par>
                                <p:cTn id="295" presetID="9" presetClass="entr" presetSubtype="0" fill="hold" nodeType="withEffect">
                                  <p:stCondLst>
                                    <p:cond delay="0"/>
                                  </p:stCondLst>
                                  <p:childTnLst>
                                    <p:set>
                                      <p:cBhvr>
                                        <p:cTn id="296" dur="1" fill="hold">
                                          <p:stCondLst>
                                            <p:cond delay="0"/>
                                          </p:stCondLst>
                                        </p:cTn>
                                        <p:tgtEl>
                                          <p:spTgt spid="436291"/>
                                        </p:tgtEl>
                                        <p:attrNameLst>
                                          <p:attrName>style.visibility</p:attrName>
                                        </p:attrNameLst>
                                      </p:cBhvr>
                                      <p:to>
                                        <p:strVal val="visible"/>
                                      </p:to>
                                    </p:set>
                                    <p:animEffect transition="in" filter="dissolve">
                                      <p:cBhvr>
                                        <p:cTn id="297" dur="500"/>
                                        <p:tgtEl>
                                          <p:spTgt spid="436291"/>
                                        </p:tgtEl>
                                      </p:cBhvr>
                                    </p:animEffect>
                                  </p:childTnLst>
                                </p:cTn>
                              </p:par>
                            </p:childTnLst>
                          </p:cTn>
                        </p:par>
                      </p:childTnLst>
                    </p:cTn>
                  </p:par>
                  <p:par>
                    <p:cTn id="298" fill="hold">
                      <p:stCondLst>
                        <p:cond delay="indefinite"/>
                      </p:stCondLst>
                      <p:childTnLst>
                        <p:par>
                          <p:cTn id="299" fill="hold">
                            <p:stCondLst>
                              <p:cond delay="0"/>
                            </p:stCondLst>
                            <p:childTnLst>
                              <p:par>
                                <p:cTn id="300" presetID="9" presetClass="entr" presetSubtype="0" fill="hold" nodeType="clickEffect">
                                  <p:stCondLst>
                                    <p:cond delay="0"/>
                                  </p:stCondLst>
                                  <p:childTnLst>
                                    <p:set>
                                      <p:cBhvr>
                                        <p:cTn id="301" dur="1" fill="hold">
                                          <p:stCondLst>
                                            <p:cond delay="0"/>
                                          </p:stCondLst>
                                        </p:cTn>
                                        <p:tgtEl>
                                          <p:spTgt spid="2"/>
                                        </p:tgtEl>
                                        <p:attrNameLst>
                                          <p:attrName>style.visibility</p:attrName>
                                        </p:attrNameLst>
                                      </p:cBhvr>
                                      <p:to>
                                        <p:strVal val="visible"/>
                                      </p:to>
                                    </p:set>
                                    <p:animEffect transition="in" filter="dissolve">
                                      <p:cBhvr>
                                        <p:cTn id="30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41" grpId="0"/>
      <p:bldP spid="436242" grpId="0"/>
      <p:bldP spid="436244" grpId="0"/>
      <p:bldP spid="436245" grpId="0"/>
      <p:bldP spid="436274" grpId="0"/>
      <p:bldP spid="436278" grpId="0"/>
      <p:bldP spid="436279" grpId="0"/>
      <p:bldP spid="436280" grpId="0"/>
      <p:bldP spid="436281" grpId="0"/>
      <p:bldP spid="436287" grpId="0"/>
      <p:bldP spid="436291" grpId="0"/>
      <p:bldP spid="436295" grpId="0" animBg="1"/>
      <p:bldP spid="436295" grpId="1" animBg="1"/>
      <p:bldP spid="436296" grpId="0"/>
      <p:bldP spid="436297" grpId="0"/>
      <p:bldP spid="436298" grpId="0"/>
      <p:bldP spid="436328" grpId="0" animBg="1"/>
      <p:bldP spid="436332" grpId="0" animBg="1"/>
      <p:bldP spid="436336" grpId="0" animBg="1"/>
      <p:bldP spid="436340" grpId="0"/>
      <p:bldP spid="436341" grpId="0"/>
      <p:bldP spid="436343" grpId="0"/>
      <p:bldP spid="436343" grpId="1"/>
      <p:bldP spid="436344" grpId="0"/>
      <p:bldP spid="436345" grpId="0" animBg="1"/>
      <p:bldP spid="436346" grpId="0" animBg="1"/>
      <p:bldP spid="4363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1055688" y="549275"/>
            <a:ext cx="7032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Review:  Main Messages of the Week</a:t>
            </a:r>
          </a:p>
        </p:txBody>
      </p:sp>
      <p:sp>
        <p:nvSpPr>
          <p:cNvPr id="2056" name="Text Box 8"/>
          <p:cNvSpPr txBox="1">
            <a:spLocks noChangeArrowheads="1"/>
          </p:cNvSpPr>
          <p:nvPr/>
        </p:nvSpPr>
        <p:spPr bwMode="auto">
          <a:xfrm>
            <a:off x="328613" y="1841500"/>
            <a:ext cx="7696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(1) Neutron scattering experiments measure the </a:t>
            </a:r>
            <a:r>
              <a:rPr lang="en-US" altLang="en-US" sz="2000" u="sng">
                <a:solidFill>
                  <a:schemeClr val="tx1"/>
                </a:solidFill>
              </a:rPr>
              <a:t>flux</a:t>
            </a:r>
            <a:r>
              <a:rPr lang="en-US" altLang="en-US" sz="2000">
                <a:solidFill>
                  <a:schemeClr val="tx1"/>
                </a:solidFill>
              </a:rPr>
              <a:t> of neutrons scattered by a sample into a detector as a function of the </a:t>
            </a:r>
            <a:r>
              <a:rPr lang="en-US" altLang="en-US" sz="2000" u="sng">
                <a:solidFill>
                  <a:schemeClr val="tx1"/>
                </a:solidFill>
              </a:rPr>
              <a:t>change</a:t>
            </a:r>
            <a:r>
              <a:rPr lang="en-US" altLang="en-US" sz="2000">
                <a:solidFill>
                  <a:schemeClr val="tx1"/>
                </a:solidFill>
              </a:rPr>
              <a:t> in neutron wave vector (</a:t>
            </a:r>
            <a:r>
              <a:rPr lang="en-US" altLang="en-US" sz="2000">
                <a:solidFill>
                  <a:schemeClr val="tx1"/>
                </a:solidFill>
                <a:latin typeface="Times New Roman" panose="02020603050405020304" pitchFamily="18" charset="0"/>
              </a:rPr>
              <a:t>Q</a:t>
            </a:r>
            <a:r>
              <a:rPr lang="en-US" altLang="en-US" sz="2000" i="1">
                <a:solidFill>
                  <a:schemeClr val="tx1"/>
                </a:solidFill>
              </a:rPr>
              <a:t>)</a:t>
            </a:r>
            <a:r>
              <a:rPr lang="en-US" altLang="en-US" sz="2000">
                <a:solidFill>
                  <a:schemeClr val="tx1"/>
                </a:solidFill>
              </a:rPr>
              <a:t> and energy (</a:t>
            </a:r>
            <a:r>
              <a:rPr lang="en-US" altLang="en-US" sz="2000">
                <a:solidFill>
                  <a:schemeClr val="tx1"/>
                </a:solidFill>
                <a:latin typeface="Times New Roman" panose="02020603050405020304" pitchFamily="18" charset="0"/>
              </a:rPr>
              <a:t>h</a:t>
            </a:r>
            <a:r>
              <a:rPr lang="en-US" altLang="en-US" sz="2000">
                <a:solidFill>
                  <a:schemeClr val="tx1"/>
                </a:solidFill>
                <a:latin typeface="Symbol" panose="05050102010706020507" pitchFamily="18" charset="2"/>
              </a:rPr>
              <a:t>w).</a:t>
            </a:r>
            <a:endParaRPr lang="en-US" altLang="en-US" sz="1200">
              <a:solidFill>
                <a:schemeClr val="tx1"/>
              </a:solidFill>
            </a:endParaRPr>
          </a:p>
        </p:txBody>
      </p:sp>
      <p:sp>
        <p:nvSpPr>
          <p:cNvPr id="2057" name="Text Box 9"/>
          <p:cNvSpPr txBox="1">
            <a:spLocks noChangeArrowheads="1"/>
          </p:cNvSpPr>
          <p:nvPr/>
        </p:nvSpPr>
        <p:spPr bwMode="auto">
          <a:xfrm>
            <a:off x="328613" y="4789488"/>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a:solidFill>
                  <a:schemeClr val="tx1"/>
                </a:solidFill>
              </a:rPr>
              <a:t>(2) The expressions for the scattered neutron flux </a:t>
            </a:r>
            <a:r>
              <a:rPr lang="en-US" altLang="en-US" sz="2000">
                <a:solidFill>
                  <a:schemeClr val="tx1"/>
                </a:solidFill>
                <a:latin typeface="Symbol" panose="05050102010706020507" pitchFamily="18" charset="2"/>
              </a:rPr>
              <a:t>F</a:t>
            </a:r>
            <a:r>
              <a:rPr lang="en-US" altLang="en-US" sz="2000">
                <a:solidFill>
                  <a:schemeClr val="tx1"/>
                </a:solidFill>
              </a:rPr>
              <a:t> depend on the positions and motions of atomic nuclei or unpaired electron spins.</a:t>
            </a:r>
          </a:p>
        </p:txBody>
      </p:sp>
      <p:sp>
        <p:nvSpPr>
          <p:cNvPr id="2058" name="Line 10"/>
          <p:cNvSpPr>
            <a:spLocks noChangeShapeType="1"/>
          </p:cNvSpPr>
          <p:nvPr/>
        </p:nvSpPr>
        <p:spPr bwMode="auto">
          <a:xfrm>
            <a:off x="3143250" y="2540000"/>
            <a:ext cx="177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9" name="Line 11"/>
          <p:cNvSpPr>
            <a:spLocks noChangeShapeType="1"/>
          </p:cNvSpPr>
          <p:nvPr/>
        </p:nvSpPr>
        <p:spPr bwMode="auto">
          <a:xfrm flipV="1">
            <a:off x="4881563" y="2595563"/>
            <a:ext cx="66675" cy="42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61" name="Text Box 13"/>
          <p:cNvSpPr txBox="1">
            <a:spLocks noChangeArrowheads="1"/>
          </p:cNvSpPr>
          <p:nvPr/>
        </p:nvSpPr>
        <p:spPr bwMode="auto">
          <a:xfrm>
            <a:off x="2844800" y="3086100"/>
            <a:ext cx="9921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200" u="sng">
                <a:solidFill>
                  <a:srgbClr val="0000FF"/>
                </a:solidFill>
                <a:latin typeface="Times New Roman" panose="02020603050405020304" pitchFamily="18" charset="0"/>
              </a:rPr>
              <a:t>Energy</a:t>
            </a:r>
          </a:p>
        </p:txBody>
      </p:sp>
      <p:sp>
        <p:nvSpPr>
          <p:cNvPr id="2064" name="Text Box 16"/>
          <p:cNvSpPr txBox="1">
            <a:spLocks noChangeArrowheads="1"/>
          </p:cNvSpPr>
          <p:nvPr/>
        </p:nvSpPr>
        <p:spPr bwMode="auto">
          <a:xfrm>
            <a:off x="328613" y="3086100"/>
            <a:ext cx="14874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200" u="sng">
                <a:solidFill>
                  <a:srgbClr val="0000FF"/>
                </a:solidFill>
                <a:latin typeface="Times New Roman" panose="02020603050405020304" pitchFamily="18" charset="0"/>
              </a:rPr>
              <a:t>Momentum</a:t>
            </a:r>
          </a:p>
        </p:txBody>
      </p:sp>
      <p:grpSp>
        <p:nvGrpSpPr>
          <p:cNvPr id="2" name="Group 56"/>
          <p:cNvGrpSpPr>
            <a:grpSpLocks/>
          </p:cNvGrpSpPr>
          <p:nvPr/>
        </p:nvGrpSpPr>
        <p:grpSpPr bwMode="auto">
          <a:xfrm>
            <a:off x="328613" y="4078288"/>
            <a:ext cx="1730375" cy="427037"/>
            <a:chOff x="275" y="2597"/>
            <a:chExt cx="1090" cy="269"/>
          </a:xfrm>
        </p:grpSpPr>
        <p:sp>
          <p:nvSpPr>
            <p:cNvPr id="7214" name="Text Box 20"/>
            <p:cNvSpPr txBox="1">
              <a:spLocks noChangeArrowheads="1"/>
            </p:cNvSpPr>
            <p:nvPr/>
          </p:nvSpPr>
          <p:spPr bwMode="auto">
            <a:xfrm>
              <a:off x="275" y="2597"/>
              <a:ext cx="109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200">
                  <a:solidFill>
                    <a:srgbClr val="0000FF"/>
                  </a:solidFill>
                  <a:latin typeface="Times New Roman" panose="02020603050405020304" pitchFamily="18" charset="0"/>
                </a:rPr>
                <a:t>hQ = hk</a:t>
              </a:r>
              <a:r>
                <a:rPr lang="en-US" altLang="en-US" sz="2200" baseline="-25000">
                  <a:solidFill>
                    <a:srgbClr val="0000FF"/>
                  </a:solidFill>
                  <a:latin typeface="Times New Roman" panose="02020603050405020304" pitchFamily="18" charset="0"/>
                </a:rPr>
                <a:t>i</a:t>
              </a:r>
              <a:r>
                <a:rPr lang="en-US" altLang="en-US" sz="2200">
                  <a:solidFill>
                    <a:srgbClr val="0000FF"/>
                  </a:solidFill>
                  <a:latin typeface="Times New Roman" panose="02020603050405020304" pitchFamily="18" charset="0"/>
                </a:rPr>
                <a:t> - hk</a:t>
              </a:r>
              <a:r>
                <a:rPr lang="en-US" altLang="en-US" sz="2200" baseline="-25000">
                  <a:solidFill>
                    <a:srgbClr val="0000FF"/>
                  </a:solidFill>
                  <a:latin typeface="Times New Roman" panose="02020603050405020304" pitchFamily="18" charset="0"/>
                </a:rPr>
                <a:t>f</a:t>
              </a:r>
            </a:p>
          </p:txBody>
        </p:sp>
        <p:sp>
          <p:nvSpPr>
            <p:cNvPr id="7215" name="Line 21"/>
            <p:cNvSpPr>
              <a:spLocks noChangeShapeType="1"/>
            </p:cNvSpPr>
            <p:nvPr/>
          </p:nvSpPr>
          <p:spPr bwMode="auto">
            <a:xfrm flipV="1">
              <a:off x="735" y="2694"/>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6" name="Line 22"/>
            <p:cNvSpPr>
              <a:spLocks noChangeShapeType="1"/>
            </p:cNvSpPr>
            <p:nvPr/>
          </p:nvSpPr>
          <p:spPr bwMode="auto">
            <a:xfrm>
              <a:off x="830" y="2657"/>
              <a:ext cx="74"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17" name="Line 23"/>
            <p:cNvSpPr>
              <a:spLocks noChangeShapeType="1"/>
            </p:cNvSpPr>
            <p:nvPr/>
          </p:nvSpPr>
          <p:spPr bwMode="auto">
            <a:xfrm flipV="1">
              <a:off x="1089" y="2694"/>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8" name="Line 24"/>
            <p:cNvSpPr>
              <a:spLocks noChangeShapeType="1"/>
            </p:cNvSpPr>
            <p:nvPr/>
          </p:nvSpPr>
          <p:spPr bwMode="auto">
            <a:xfrm>
              <a:off x="1184" y="2657"/>
              <a:ext cx="74"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19" name="Line 25"/>
            <p:cNvSpPr>
              <a:spLocks noChangeShapeType="1"/>
            </p:cNvSpPr>
            <p:nvPr/>
          </p:nvSpPr>
          <p:spPr bwMode="auto">
            <a:xfrm flipV="1">
              <a:off x="331" y="2690"/>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6"/>
          <p:cNvGrpSpPr>
            <a:grpSpLocks/>
          </p:cNvGrpSpPr>
          <p:nvPr/>
        </p:nvGrpSpPr>
        <p:grpSpPr bwMode="auto">
          <a:xfrm>
            <a:off x="2844800" y="4079875"/>
            <a:ext cx="1825625" cy="427038"/>
            <a:chOff x="1606" y="3578"/>
            <a:chExt cx="1150" cy="269"/>
          </a:xfrm>
        </p:grpSpPr>
        <p:sp>
          <p:nvSpPr>
            <p:cNvPr id="7210" name="Text Box 27"/>
            <p:cNvSpPr txBox="1">
              <a:spLocks noChangeArrowheads="1"/>
            </p:cNvSpPr>
            <p:nvPr/>
          </p:nvSpPr>
          <p:spPr bwMode="auto">
            <a:xfrm>
              <a:off x="1606" y="3578"/>
              <a:ext cx="115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200">
                  <a:solidFill>
                    <a:srgbClr val="0000FF"/>
                  </a:solidFill>
                  <a:latin typeface="Times New Roman" panose="02020603050405020304" pitchFamily="18" charset="0"/>
                </a:rPr>
                <a:t>h</a:t>
              </a:r>
              <a:r>
                <a:rPr lang="en-US" altLang="en-US" sz="2200">
                  <a:solidFill>
                    <a:srgbClr val="0000FF"/>
                  </a:solidFill>
                  <a:latin typeface="Symbol" panose="05050102010706020507" pitchFamily="18" charset="2"/>
                </a:rPr>
                <a:t>w</a:t>
              </a:r>
              <a:r>
                <a:rPr lang="en-US" altLang="en-US" sz="2200">
                  <a:solidFill>
                    <a:srgbClr val="0000FF"/>
                  </a:solidFill>
                  <a:latin typeface="Times New Roman" panose="02020603050405020304" pitchFamily="18" charset="0"/>
                </a:rPr>
                <a:t> = h</a:t>
              </a:r>
              <a:r>
                <a:rPr lang="en-US" altLang="en-US" sz="2200">
                  <a:solidFill>
                    <a:srgbClr val="0000FF"/>
                  </a:solidFill>
                  <a:latin typeface="Symbol" panose="05050102010706020507" pitchFamily="18" charset="2"/>
                </a:rPr>
                <a:t>w</a:t>
              </a:r>
              <a:r>
                <a:rPr lang="en-US" altLang="en-US" sz="2200" baseline="-25000">
                  <a:solidFill>
                    <a:srgbClr val="0000FF"/>
                  </a:solidFill>
                  <a:latin typeface="Times New Roman" panose="02020603050405020304" pitchFamily="18" charset="0"/>
                </a:rPr>
                <a:t>i</a:t>
              </a:r>
              <a:r>
                <a:rPr lang="en-US" altLang="en-US" sz="2200">
                  <a:solidFill>
                    <a:srgbClr val="0000FF"/>
                  </a:solidFill>
                  <a:latin typeface="Times New Roman" panose="02020603050405020304" pitchFamily="18" charset="0"/>
                </a:rPr>
                <a:t> - h</a:t>
              </a:r>
              <a:r>
                <a:rPr lang="en-US" altLang="en-US" sz="2200">
                  <a:solidFill>
                    <a:srgbClr val="0000FF"/>
                  </a:solidFill>
                  <a:latin typeface="Symbol" panose="05050102010706020507" pitchFamily="18" charset="2"/>
                </a:rPr>
                <a:t>w</a:t>
              </a:r>
              <a:r>
                <a:rPr lang="en-US" altLang="en-US" sz="2200" baseline="-25000">
                  <a:solidFill>
                    <a:srgbClr val="0000FF"/>
                  </a:solidFill>
                  <a:latin typeface="Times New Roman" panose="02020603050405020304" pitchFamily="18" charset="0"/>
                </a:rPr>
                <a:t>f</a:t>
              </a:r>
            </a:p>
          </p:txBody>
        </p:sp>
        <p:sp>
          <p:nvSpPr>
            <p:cNvPr id="7211" name="Line 28"/>
            <p:cNvSpPr>
              <a:spLocks noChangeShapeType="1"/>
            </p:cNvSpPr>
            <p:nvPr/>
          </p:nvSpPr>
          <p:spPr bwMode="auto">
            <a:xfrm flipV="1">
              <a:off x="2059" y="3678"/>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2" name="Line 29"/>
            <p:cNvSpPr>
              <a:spLocks noChangeShapeType="1"/>
            </p:cNvSpPr>
            <p:nvPr/>
          </p:nvSpPr>
          <p:spPr bwMode="auto">
            <a:xfrm flipV="1">
              <a:off x="2445" y="3678"/>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13" name="Line 30"/>
            <p:cNvSpPr>
              <a:spLocks noChangeShapeType="1"/>
            </p:cNvSpPr>
            <p:nvPr/>
          </p:nvSpPr>
          <p:spPr bwMode="auto">
            <a:xfrm flipV="1">
              <a:off x="1663" y="3674"/>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79" name="Line 31"/>
          <p:cNvSpPr>
            <a:spLocks noChangeShapeType="1"/>
          </p:cNvSpPr>
          <p:nvPr/>
        </p:nvSpPr>
        <p:spPr bwMode="auto">
          <a:xfrm>
            <a:off x="5156200" y="3492500"/>
            <a:ext cx="1028700" cy="558800"/>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81" name="Freeform 33"/>
          <p:cNvSpPr>
            <a:spLocks/>
          </p:cNvSpPr>
          <p:nvPr/>
        </p:nvSpPr>
        <p:spPr bwMode="auto">
          <a:xfrm>
            <a:off x="6186488" y="3941763"/>
            <a:ext cx="444500" cy="379412"/>
          </a:xfrm>
          <a:custGeom>
            <a:avLst/>
            <a:gdLst>
              <a:gd name="T0" fmla="*/ 2147483646 w 280"/>
              <a:gd name="T1" fmla="*/ 2147483646 h 239"/>
              <a:gd name="T2" fmla="*/ 2147483646 w 280"/>
              <a:gd name="T3" fmla="*/ 2147483646 h 239"/>
              <a:gd name="T4" fmla="*/ 2147483646 w 280"/>
              <a:gd name="T5" fmla="*/ 2147483646 h 239"/>
              <a:gd name="T6" fmla="*/ 2147483646 w 280"/>
              <a:gd name="T7" fmla="*/ 2147483646 h 239"/>
              <a:gd name="T8" fmla="*/ 2147483646 w 280"/>
              <a:gd name="T9" fmla="*/ 2147483646 h 239"/>
              <a:gd name="T10" fmla="*/ 2147483646 w 280"/>
              <a:gd name="T11" fmla="*/ 2147483646 h 239"/>
              <a:gd name="T12" fmla="*/ 2147483646 w 280"/>
              <a:gd name="T13" fmla="*/ 2147483646 h 239"/>
              <a:gd name="T14" fmla="*/ 2147483646 w 280"/>
              <a:gd name="T15" fmla="*/ 2147483646 h 239"/>
              <a:gd name="T16" fmla="*/ 2147483646 w 280"/>
              <a:gd name="T17" fmla="*/ 2147483646 h 239"/>
              <a:gd name="T18" fmla="*/ 2147483646 w 280"/>
              <a:gd name="T19" fmla="*/ 2147483646 h 239"/>
              <a:gd name="T20" fmla="*/ 2147483646 w 280"/>
              <a:gd name="T21" fmla="*/ 2147483646 h 2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0"/>
              <a:gd name="T34" fmla="*/ 0 h 239"/>
              <a:gd name="T35" fmla="*/ 280 w 280"/>
              <a:gd name="T36" fmla="*/ 239 h 2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0" h="239">
                <a:moveTo>
                  <a:pt x="103" y="13"/>
                </a:moveTo>
                <a:cubicBezTo>
                  <a:pt x="135" y="16"/>
                  <a:pt x="174" y="0"/>
                  <a:pt x="199" y="21"/>
                </a:cubicBezTo>
                <a:cubicBezTo>
                  <a:pt x="219" y="38"/>
                  <a:pt x="196" y="77"/>
                  <a:pt x="207" y="101"/>
                </a:cubicBezTo>
                <a:cubicBezTo>
                  <a:pt x="212" y="111"/>
                  <a:pt x="228" y="106"/>
                  <a:pt x="239" y="109"/>
                </a:cubicBezTo>
                <a:cubicBezTo>
                  <a:pt x="263" y="146"/>
                  <a:pt x="280" y="160"/>
                  <a:pt x="247" y="221"/>
                </a:cubicBezTo>
                <a:cubicBezTo>
                  <a:pt x="239" y="236"/>
                  <a:pt x="199" y="237"/>
                  <a:pt x="199" y="237"/>
                </a:cubicBezTo>
                <a:cubicBezTo>
                  <a:pt x="143" y="234"/>
                  <a:pt x="86" y="239"/>
                  <a:pt x="31" y="229"/>
                </a:cubicBezTo>
                <a:cubicBezTo>
                  <a:pt x="0" y="224"/>
                  <a:pt x="11" y="149"/>
                  <a:pt x="47" y="125"/>
                </a:cubicBezTo>
                <a:cubicBezTo>
                  <a:pt x="52" y="117"/>
                  <a:pt x="59" y="110"/>
                  <a:pt x="63" y="101"/>
                </a:cubicBezTo>
                <a:cubicBezTo>
                  <a:pt x="70" y="86"/>
                  <a:pt x="79" y="53"/>
                  <a:pt x="79" y="53"/>
                </a:cubicBezTo>
                <a:lnTo>
                  <a:pt x="103" y="13"/>
                </a:lnTo>
                <a:close/>
              </a:path>
            </a:pathLst>
          </a:custGeom>
          <a:solidFill>
            <a:schemeClr val="tx1"/>
          </a:solidFill>
          <a:ln w="9525" cap="flat" cmpd="sng">
            <a:solidFill>
              <a:schemeClr val="tx1"/>
            </a:solidFill>
            <a:prstDash val="solid"/>
            <a:round/>
            <a:headEnd/>
            <a:tailEnd/>
          </a:ln>
        </p:spPr>
        <p:txBody>
          <a:bodyPr wrap="none" anchor="ctr"/>
          <a:lstStyle/>
          <a:p>
            <a:endParaRPr lang="en-US"/>
          </a:p>
        </p:txBody>
      </p:sp>
      <p:sp>
        <p:nvSpPr>
          <p:cNvPr id="2082" name="Oval 34"/>
          <p:cNvSpPr>
            <a:spLocks noChangeArrowheads="1"/>
          </p:cNvSpPr>
          <p:nvPr/>
        </p:nvSpPr>
        <p:spPr bwMode="auto">
          <a:xfrm>
            <a:off x="7366000" y="3556000"/>
            <a:ext cx="182563" cy="182563"/>
          </a:xfrm>
          <a:prstGeom prst="ellipse">
            <a:avLst/>
          </a:prstGeom>
          <a:solidFill>
            <a:srgbClr val="0000FF"/>
          </a:solidFill>
          <a:ln w="952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2083" name="Line 35"/>
          <p:cNvSpPr>
            <a:spLocks noChangeShapeType="1"/>
          </p:cNvSpPr>
          <p:nvPr/>
        </p:nvSpPr>
        <p:spPr bwMode="auto">
          <a:xfrm flipV="1">
            <a:off x="6618288" y="3703638"/>
            <a:ext cx="712787" cy="357187"/>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84" name="Rectangle 36"/>
          <p:cNvSpPr>
            <a:spLocks noChangeArrowheads="1"/>
          </p:cNvSpPr>
          <p:nvPr/>
        </p:nvSpPr>
        <p:spPr bwMode="auto">
          <a:xfrm>
            <a:off x="7607300" y="3314700"/>
            <a:ext cx="152400" cy="609600"/>
          </a:xfrm>
          <a:prstGeom prst="rect">
            <a:avLst/>
          </a:prstGeom>
          <a:solidFill>
            <a:srgbClr val="33D618"/>
          </a:solidFill>
          <a:ln w="15875" algn="ctr">
            <a:solidFill>
              <a:schemeClr val="tx1"/>
            </a:solidFill>
            <a:miter lim="800000"/>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grpSp>
        <p:nvGrpSpPr>
          <p:cNvPr id="4" name="Group 61"/>
          <p:cNvGrpSpPr>
            <a:grpSpLocks/>
          </p:cNvGrpSpPr>
          <p:nvPr/>
        </p:nvGrpSpPr>
        <p:grpSpPr bwMode="auto">
          <a:xfrm>
            <a:off x="2844800" y="3519488"/>
            <a:ext cx="1908175" cy="427037"/>
            <a:chOff x="1792" y="2217"/>
            <a:chExt cx="1202" cy="269"/>
          </a:xfrm>
        </p:grpSpPr>
        <p:sp>
          <p:nvSpPr>
            <p:cNvPr id="7207" name="Text Box 50"/>
            <p:cNvSpPr txBox="1">
              <a:spLocks noChangeArrowheads="1"/>
            </p:cNvSpPr>
            <p:nvPr/>
          </p:nvSpPr>
          <p:spPr bwMode="auto">
            <a:xfrm>
              <a:off x="1792" y="2217"/>
              <a:ext cx="120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200">
                  <a:solidFill>
                    <a:srgbClr val="0000FF"/>
                  </a:solidFill>
                  <a:latin typeface="Times New Roman" panose="02020603050405020304" pitchFamily="18" charset="0"/>
                </a:rPr>
                <a:t>h</a:t>
              </a:r>
              <a:r>
                <a:rPr lang="en-US" altLang="en-US" sz="2200">
                  <a:solidFill>
                    <a:srgbClr val="0000FF"/>
                  </a:solidFill>
                  <a:latin typeface="Symbol" panose="05050102010706020507" pitchFamily="18" charset="2"/>
                </a:rPr>
                <a:t>w</a:t>
              </a:r>
              <a:r>
                <a:rPr lang="en-US" altLang="en-US" sz="2200" baseline="-25000">
                  <a:solidFill>
                    <a:srgbClr val="0000FF"/>
                  </a:solidFill>
                  <a:latin typeface="Times New Roman" panose="02020603050405020304" pitchFamily="18" charset="0"/>
                </a:rPr>
                <a:t>n</a:t>
              </a:r>
              <a:r>
                <a:rPr lang="en-US" altLang="en-US" sz="2200">
                  <a:solidFill>
                    <a:srgbClr val="0000FF"/>
                  </a:solidFill>
                  <a:latin typeface="Times New Roman" panose="02020603050405020304" pitchFamily="18" charset="0"/>
                </a:rPr>
                <a:t> = h</a:t>
              </a:r>
              <a:r>
                <a:rPr lang="en-US" altLang="en-US" sz="2200" baseline="30000">
                  <a:solidFill>
                    <a:srgbClr val="0000FF"/>
                  </a:solidFill>
                  <a:latin typeface="Times New Roman" panose="02020603050405020304" pitchFamily="18" charset="0"/>
                </a:rPr>
                <a:t>2</a:t>
              </a:r>
              <a:r>
                <a:rPr lang="en-US" altLang="en-US" sz="2200">
                  <a:solidFill>
                    <a:srgbClr val="0000FF"/>
                  </a:solidFill>
                  <a:latin typeface="Times New Roman" panose="02020603050405020304" pitchFamily="18" charset="0"/>
                </a:rPr>
                <a:t>k</a:t>
              </a:r>
              <a:r>
                <a:rPr lang="en-US" altLang="en-US" sz="2200" baseline="-25000">
                  <a:solidFill>
                    <a:srgbClr val="0000FF"/>
                  </a:solidFill>
                  <a:latin typeface="Times New Roman" panose="02020603050405020304" pitchFamily="18" charset="0"/>
                </a:rPr>
                <a:t>n</a:t>
              </a:r>
              <a:r>
                <a:rPr lang="en-US" altLang="en-US" sz="2200" baseline="30000">
                  <a:solidFill>
                    <a:srgbClr val="0000FF"/>
                  </a:solidFill>
                  <a:latin typeface="Times New Roman" panose="02020603050405020304" pitchFamily="18" charset="0"/>
                </a:rPr>
                <a:t>2</a:t>
              </a:r>
              <a:r>
                <a:rPr lang="en-US" altLang="en-US" sz="2200">
                  <a:solidFill>
                    <a:srgbClr val="0000FF"/>
                  </a:solidFill>
                  <a:latin typeface="Times New Roman" panose="02020603050405020304" pitchFamily="18" charset="0"/>
                </a:rPr>
                <a:t>/2m</a:t>
              </a:r>
            </a:p>
          </p:txBody>
        </p:sp>
        <p:sp>
          <p:nvSpPr>
            <p:cNvPr id="7208" name="Line 51"/>
            <p:cNvSpPr>
              <a:spLocks noChangeShapeType="1"/>
            </p:cNvSpPr>
            <p:nvPr/>
          </p:nvSpPr>
          <p:spPr bwMode="auto">
            <a:xfrm flipV="1">
              <a:off x="2310" y="2312"/>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9" name="Line 52"/>
            <p:cNvSpPr>
              <a:spLocks noChangeShapeType="1"/>
            </p:cNvSpPr>
            <p:nvPr/>
          </p:nvSpPr>
          <p:spPr bwMode="auto">
            <a:xfrm flipV="1">
              <a:off x="1853" y="2312"/>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52"/>
          <p:cNvGrpSpPr>
            <a:grpSpLocks/>
          </p:cNvGrpSpPr>
          <p:nvPr/>
        </p:nvGrpSpPr>
        <p:grpSpPr bwMode="auto">
          <a:xfrm>
            <a:off x="320675" y="3517900"/>
            <a:ext cx="1803400" cy="427038"/>
            <a:chOff x="202" y="2216"/>
            <a:chExt cx="1136" cy="269"/>
          </a:xfrm>
        </p:grpSpPr>
        <p:sp>
          <p:nvSpPr>
            <p:cNvPr id="7204" name="Text Box 43"/>
            <p:cNvSpPr txBox="1">
              <a:spLocks noChangeArrowheads="1"/>
            </p:cNvSpPr>
            <p:nvPr/>
          </p:nvSpPr>
          <p:spPr bwMode="auto">
            <a:xfrm>
              <a:off x="202" y="2216"/>
              <a:ext cx="11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200">
                  <a:solidFill>
                    <a:srgbClr val="0000FF"/>
                  </a:solidFill>
                  <a:latin typeface="Times New Roman" panose="02020603050405020304" pitchFamily="18" charset="0"/>
                </a:rPr>
                <a:t>hk</a:t>
              </a:r>
              <a:r>
                <a:rPr lang="en-US" altLang="en-US" sz="2200" baseline="-25000">
                  <a:solidFill>
                    <a:srgbClr val="0000FF"/>
                  </a:solidFill>
                  <a:latin typeface="Times New Roman" panose="02020603050405020304" pitchFamily="18" charset="0"/>
                </a:rPr>
                <a:t>n</a:t>
              </a:r>
              <a:r>
                <a:rPr lang="en-US" altLang="en-US" sz="2200">
                  <a:solidFill>
                    <a:srgbClr val="0000FF"/>
                  </a:solidFill>
                  <a:latin typeface="Times New Roman" panose="02020603050405020304" pitchFamily="18" charset="0"/>
                </a:rPr>
                <a:t> = h(2</a:t>
              </a:r>
              <a:r>
                <a:rPr lang="en-US" altLang="en-US" sz="2200">
                  <a:solidFill>
                    <a:srgbClr val="0000FF"/>
                  </a:solidFill>
                  <a:latin typeface="Symbol" panose="05050102010706020507" pitchFamily="18" charset="2"/>
                </a:rPr>
                <a:t>p</a:t>
              </a:r>
              <a:r>
                <a:rPr lang="en-US" altLang="en-US" sz="2200">
                  <a:solidFill>
                    <a:srgbClr val="0000FF"/>
                  </a:solidFill>
                  <a:latin typeface="Times New Roman" panose="02020603050405020304" pitchFamily="18" charset="0"/>
                </a:rPr>
                <a:t>/</a:t>
              </a:r>
              <a:r>
                <a:rPr lang="en-US" altLang="en-US" sz="2200">
                  <a:solidFill>
                    <a:srgbClr val="0000FF"/>
                  </a:solidFill>
                  <a:latin typeface="Symbol" panose="05050102010706020507" pitchFamily="18" charset="2"/>
                </a:rPr>
                <a:t>l</a:t>
              </a:r>
              <a:r>
                <a:rPr lang="en-US" altLang="en-US" sz="2200" baseline="-25000">
                  <a:solidFill>
                    <a:srgbClr val="0000FF"/>
                  </a:solidFill>
                  <a:latin typeface="Times New Roman" panose="02020603050405020304" pitchFamily="18" charset="0"/>
                </a:rPr>
                <a:t>n</a:t>
              </a:r>
              <a:r>
                <a:rPr lang="en-US" altLang="en-US" sz="2200">
                  <a:solidFill>
                    <a:srgbClr val="0000FF"/>
                  </a:solidFill>
                  <a:latin typeface="Symbol" panose="05050102010706020507" pitchFamily="18" charset="2"/>
                </a:rPr>
                <a:t>)</a:t>
              </a:r>
            </a:p>
          </p:txBody>
        </p:sp>
        <p:sp>
          <p:nvSpPr>
            <p:cNvPr id="7205" name="Line 53"/>
            <p:cNvSpPr>
              <a:spLocks noChangeShapeType="1"/>
            </p:cNvSpPr>
            <p:nvPr/>
          </p:nvSpPr>
          <p:spPr bwMode="auto">
            <a:xfrm flipV="1">
              <a:off x="263" y="2309"/>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6" name="Line 54"/>
            <p:cNvSpPr>
              <a:spLocks noChangeShapeType="1"/>
            </p:cNvSpPr>
            <p:nvPr/>
          </p:nvSpPr>
          <p:spPr bwMode="auto">
            <a:xfrm flipV="1">
              <a:off x="685" y="2309"/>
              <a:ext cx="42" cy="3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107" name="AutoShape 59"/>
          <p:cNvSpPr>
            <a:spLocks noChangeArrowheads="1"/>
          </p:cNvSpPr>
          <p:nvPr/>
        </p:nvSpPr>
        <p:spPr bwMode="auto">
          <a:xfrm>
            <a:off x="4400550" y="5943600"/>
            <a:ext cx="533400" cy="266700"/>
          </a:xfrm>
          <a:prstGeom prst="notchedRightArrow">
            <a:avLst>
              <a:gd name="adj1" fmla="val 50000"/>
              <a:gd name="adj2" fmla="val 50000"/>
            </a:avLst>
          </a:prstGeom>
          <a:solidFill>
            <a:srgbClr val="33D618"/>
          </a:solidFill>
          <a:ln w="15875" algn="ctr">
            <a:solidFill>
              <a:schemeClr val="tx1"/>
            </a:solidFill>
            <a:miter lim="800000"/>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2108" name="Text Box 60"/>
          <p:cNvSpPr txBox="1">
            <a:spLocks noChangeArrowheads="1"/>
          </p:cNvSpPr>
          <p:nvPr/>
        </p:nvSpPr>
        <p:spPr bwMode="auto">
          <a:xfrm>
            <a:off x="5135563" y="5726113"/>
            <a:ext cx="3467100" cy="717550"/>
          </a:xfrm>
          <a:prstGeom prst="rect">
            <a:avLst/>
          </a:prstGeom>
          <a:noFill/>
          <a:ln w="1587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000">
                <a:solidFill>
                  <a:srgbClr val="0000FF"/>
                </a:solidFill>
                <a:latin typeface="Symbol" panose="05050102010706020507" pitchFamily="18" charset="2"/>
              </a:rPr>
              <a:t>F</a:t>
            </a:r>
            <a:r>
              <a:rPr lang="en-US" altLang="en-US" sz="2000">
                <a:solidFill>
                  <a:srgbClr val="0000FF"/>
                </a:solidFill>
              </a:rPr>
              <a:t> provides information about </a:t>
            </a:r>
            <a:r>
              <a:rPr lang="en-US" altLang="en-US" sz="2000" u="sng">
                <a:solidFill>
                  <a:srgbClr val="0000FF"/>
                </a:solidFill>
              </a:rPr>
              <a:t>all</a:t>
            </a:r>
            <a:r>
              <a:rPr lang="en-US" altLang="en-US" sz="2000">
                <a:solidFill>
                  <a:srgbClr val="0000FF"/>
                </a:solidFill>
              </a:rPr>
              <a:t> of these quantities!</a:t>
            </a:r>
          </a:p>
        </p:txBody>
      </p:sp>
      <p:grpSp>
        <p:nvGrpSpPr>
          <p:cNvPr id="6" name="Group 68"/>
          <p:cNvGrpSpPr>
            <a:grpSpLocks/>
          </p:cNvGrpSpPr>
          <p:nvPr/>
        </p:nvGrpSpPr>
        <p:grpSpPr bwMode="auto">
          <a:xfrm>
            <a:off x="428625" y="5840413"/>
            <a:ext cx="3592513" cy="473075"/>
            <a:chOff x="207" y="3679"/>
            <a:chExt cx="2263" cy="298"/>
          </a:xfrm>
        </p:grpSpPr>
        <p:sp>
          <p:nvSpPr>
            <p:cNvPr id="7199" name="Text Box 58"/>
            <p:cNvSpPr txBox="1">
              <a:spLocks noChangeArrowheads="1"/>
            </p:cNvSpPr>
            <p:nvPr/>
          </p:nvSpPr>
          <p:spPr bwMode="auto">
            <a:xfrm>
              <a:off x="207" y="3679"/>
              <a:ext cx="2263" cy="298"/>
            </a:xfrm>
            <a:prstGeom prst="rect">
              <a:avLst/>
            </a:prstGeom>
            <a:noFill/>
            <a:ln w="158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2400">
                  <a:solidFill>
                    <a:srgbClr val="0000FF"/>
                  </a:solidFill>
                  <a:latin typeface="Symbol" panose="05050102010706020507" pitchFamily="18" charset="2"/>
                </a:rPr>
                <a:t>F</a:t>
              </a:r>
              <a:r>
                <a:rPr lang="en-US" altLang="en-US" sz="2400">
                  <a:solidFill>
                    <a:srgbClr val="0000FF"/>
                  </a:solidFill>
                </a:rPr>
                <a:t> = </a:t>
              </a:r>
              <a:r>
                <a:rPr lang="en-US" altLang="en-US" sz="2400">
                  <a:solidFill>
                    <a:srgbClr val="0000FF"/>
                  </a:solidFill>
                  <a:latin typeface="Algerian" panose="04020705040A02060702" pitchFamily="82" charset="0"/>
                </a:rPr>
                <a:t>f</a:t>
              </a:r>
              <a:r>
                <a:rPr lang="en-US" altLang="en-US" sz="2400">
                  <a:solidFill>
                    <a:srgbClr val="0000FF"/>
                  </a:solidFill>
                </a:rPr>
                <a:t>{r</a:t>
              </a:r>
              <a:r>
                <a:rPr lang="en-US" altLang="en-US" sz="2400" baseline="-25000">
                  <a:solidFill>
                    <a:srgbClr val="0000FF"/>
                  </a:solidFill>
                </a:rPr>
                <a:t>i</a:t>
              </a:r>
              <a:r>
                <a:rPr lang="en-US" altLang="en-US" sz="2400">
                  <a:solidFill>
                    <a:srgbClr val="0000FF"/>
                  </a:solidFill>
                </a:rPr>
                <a:t>(t), r</a:t>
              </a:r>
              <a:r>
                <a:rPr lang="en-US" altLang="en-US" sz="2400" baseline="-25000">
                  <a:solidFill>
                    <a:srgbClr val="0000FF"/>
                  </a:solidFill>
                </a:rPr>
                <a:t>j</a:t>
              </a:r>
              <a:r>
                <a:rPr lang="en-US" altLang="en-US" sz="2400">
                  <a:solidFill>
                    <a:srgbClr val="0000FF"/>
                  </a:solidFill>
                </a:rPr>
                <a:t>(t), S</a:t>
              </a:r>
              <a:r>
                <a:rPr lang="en-US" altLang="en-US" sz="2400" baseline="-25000">
                  <a:solidFill>
                    <a:srgbClr val="0000FF"/>
                  </a:solidFill>
                </a:rPr>
                <a:t>i</a:t>
              </a:r>
              <a:r>
                <a:rPr lang="en-US" altLang="en-US" sz="2400">
                  <a:solidFill>
                    <a:srgbClr val="0000FF"/>
                  </a:solidFill>
                </a:rPr>
                <a:t>(t), S</a:t>
              </a:r>
              <a:r>
                <a:rPr lang="en-US" altLang="en-US" sz="2400" baseline="-25000">
                  <a:solidFill>
                    <a:srgbClr val="0000FF"/>
                  </a:solidFill>
                </a:rPr>
                <a:t>j</a:t>
              </a:r>
              <a:r>
                <a:rPr lang="en-US" altLang="en-US" sz="2400">
                  <a:solidFill>
                    <a:srgbClr val="0000FF"/>
                  </a:solidFill>
                </a:rPr>
                <a:t>(t)}</a:t>
              </a:r>
            </a:p>
          </p:txBody>
        </p:sp>
        <p:sp>
          <p:nvSpPr>
            <p:cNvPr id="7200" name="Line 62"/>
            <p:cNvSpPr>
              <a:spLocks noChangeShapeType="1"/>
            </p:cNvSpPr>
            <p:nvPr/>
          </p:nvSpPr>
          <p:spPr bwMode="auto">
            <a:xfrm>
              <a:off x="816" y="3763"/>
              <a:ext cx="72"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01" name="Line 63"/>
            <p:cNvSpPr>
              <a:spLocks noChangeShapeType="1"/>
            </p:cNvSpPr>
            <p:nvPr/>
          </p:nvSpPr>
          <p:spPr bwMode="auto">
            <a:xfrm>
              <a:off x="1190" y="3762"/>
              <a:ext cx="72"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02" name="Line 64"/>
            <p:cNvSpPr>
              <a:spLocks noChangeShapeType="1"/>
            </p:cNvSpPr>
            <p:nvPr/>
          </p:nvSpPr>
          <p:spPr bwMode="auto">
            <a:xfrm>
              <a:off x="1595" y="3728"/>
              <a:ext cx="72"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03" name="Line 65"/>
            <p:cNvSpPr>
              <a:spLocks noChangeShapeType="1"/>
            </p:cNvSpPr>
            <p:nvPr/>
          </p:nvSpPr>
          <p:spPr bwMode="auto">
            <a:xfrm>
              <a:off x="2033" y="3728"/>
              <a:ext cx="72"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67"/>
          <p:cNvGrpSpPr>
            <a:grpSpLocks/>
          </p:cNvGrpSpPr>
          <p:nvPr/>
        </p:nvGrpSpPr>
        <p:grpSpPr bwMode="auto">
          <a:xfrm>
            <a:off x="6778625" y="2792413"/>
            <a:ext cx="2206625" cy="595312"/>
            <a:chOff x="4270" y="1759"/>
            <a:chExt cx="1390" cy="375"/>
          </a:xfrm>
        </p:grpSpPr>
        <p:sp>
          <p:nvSpPr>
            <p:cNvPr id="7194" name="Text Box 37"/>
            <p:cNvSpPr txBox="1">
              <a:spLocks noChangeArrowheads="1"/>
            </p:cNvSpPr>
            <p:nvPr/>
          </p:nvSpPr>
          <p:spPr bwMode="auto">
            <a:xfrm>
              <a:off x="4270" y="1828"/>
              <a:ext cx="75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latin typeface="Symbol" panose="05050102010706020507" pitchFamily="18" charset="2"/>
                </a:rPr>
                <a:t>F(</a:t>
              </a:r>
              <a:r>
                <a:rPr lang="en-US" altLang="en-US">
                  <a:solidFill>
                    <a:srgbClr val="0000FF"/>
                  </a:solidFill>
                  <a:latin typeface="Times New Roman" panose="02020603050405020304" pitchFamily="18" charset="0"/>
                </a:rPr>
                <a:t>Q</a:t>
              </a:r>
              <a:r>
                <a:rPr lang="en-US" altLang="en-US">
                  <a:solidFill>
                    <a:srgbClr val="0000FF"/>
                  </a:solidFill>
                  <a:latin typeface="Symbol" panose="05050102010706020507" pitchFamily="18" charset="2"/>
                </a:rPr>
                <a:t>,</a:t>
              </a:r>
              <a:r>
                <a:rPr lang="en-US" altLang="en-US">
                  <a:solidFill>
                    <a:srgbClr val="0000FF"/>
                  </a:solidFill>
                  <a:latin typeface="Times New Roman" panose="02020603050405020304" pitchFamily="18" charset="0"/>
                </a:rPr>
                <a:t>h</a:t>
              </a:r>
              <a:r>
                <a:rPr lang="en-US" altLang="en-US">
                  <a:solidFill>
                    <a:srgbClr val="0000FF"/>
                  </a:solidFill>
                  <a:latin typeface="Symbol" panose="05050102010706020507" pitchFamily="18" charset="2"/>
                </a:rPr>
                <a:t>w)</a:t>
              </a:r>
              <a:r>
                <a:rPr lang="en-US" altLang="en-US">
                  <a:solidFill>
                    <a:srgbClr val="0000FF"/>
                  </a:solidFill>
                </a:rPr>
                <a:t> =</a:t>
              </a:r>
              <a:endParaRPr lang="en-US" altLang="en-US" baseline="30000">
                <a:solidFill>
                  <a:srgbClr val="0000FF"/>
                </a:solidFill>
              </a:endParaRPr>
            </a:p>
          </p:txBody>
        </p:sp>
        <p:sp>
          <p:nvSpPr>
            <p:cNvPr id="7195" name="Text Box 38"/>
            <p:cNvSpPr txBox="1">
              <a:spLocks noChangeArrowheads="1"/>
            </p:cNvSpPr>
            <p:nvPr/>
          </p:nvSpPr>
          <p:spPr bwMode="auto">
            <a:xfrm>
              <a:off x="4982" y="1759"/>
              <a:ext cx="6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neutrons</a:t>
              </a:r>
            </a:p>
          </p:txBody>
        </p:sp>
        <p:sp>
          <p:nvSpPr>
            <p:cNvPr id="7196" name="Line 39"/>
            <p:cNvSpPr>
              <a:spLocks noChangeShapeType="1"/>
            </p:cNvSpPr>
            <p:nvPr/>
          </p:nvSpPr>
          <p:spPr bwMode="auto">
            <a:xfrm>
              <a:off x="5032" y="1944"/>
              <a:ext cx="576" cy="0"/>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97" name="Text Box 40"/>
            <p:cNvSpPr txBox="1">
              <a:spLocks noChangeArrowheads="1"/>
            </p:cNvSpPr>
            <p:nvPr/>
          </p:nvSpPr>
          <p:spPr bwMode="auto">
            <a:xfrm>
              <a:off x="4995" y="1903"/>
              <a:ext cx="6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a:solidFill>
                    <a:srgbClr val="0000FF"/>
                  </a:solidFill>
                </a:rPr>
                <a:t>sec–cm</a:t>
              </a:r>
              <a:r>
                <a:rPr lang="en-US" altLang="en-US" baseline="30000">
                  <a:solidFill>
                    <a:srgbClr val="0000FF"/>
                  </a:solidFill>
                </a:rPr>
                <a:t>2</a:t>
              </a:r>
            </a:p>
          </p:txBody>
        </p:sp>
        <p:sp>
          <p:nvSpPr>
            <p:cNvPr id="7198" name="Line 66"/>
            <p:cNvSpPr>
              <a:spLocks noChangeShapeType="1"/>
            </p:cNvSpPr>
            <p:nvPr/>
          </p:nvSpPr>
          <p:spPr bwMode="auto">
            <a:xfrm flipV="1">
              <a:off x="4617" y="1908"/>
              <a:ext cx="36" cy="33"/>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117" name="Line 69"/>
          <p:cNvSpPr>
            <a:spLocks noChangeShapeType="1"/>
          </p:cNvSpPr>
          <p:nvPr/>
        </p:nvSpPr>
        <p:spPr bwMode="auto">
          <a:xfrm>
            <a:off x="6273800" y="4102100"/>
            <a:ext cx="1066800" cy="571500"/>
          </a:xfrm>
          <a:prstGeom prst="line">
            <a:avLst/>
          </a:prstGeom>
          <a:noFill/>
          <a:ln w="158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19" name="Freeform 71"/>
          <p:cNvSpPr>
            <a:spLocks/>
          </p:cNvSpPr>
          <p:nvPr/>
        </p:nvSpPr>
        <p:spPr bwMode="auto">
          <a:xfrm>
            <a:off x="6972300" y="3848100"/>
            <a:ext cx="177800" cy="635000"/>
          </a:xfrm>
          <a:custGeom>
            <a:avLst/>
            <a:gdLst>
              <a:gd name="T0" fmla="*/ 0 w 112"/>
              <a:gd name="T1" fmla="*/ 2147483646 h 400"/>
              <a:gd name="T2" fmla="*/ 2147483646 w 112"/>
              <a:gd name="T3" fmla="*/ 2147483646 h 400"/>
              <a:gd name="T4" fmla="*/ 2147483646 w 112"/>
              <a:gd name="T5" fmla="*/ 0 h 400"/>
              <a:gd name="T6" fmla="*/ 0 60000 65536"/>
              <a:gd name="T7" fmla="*/ 0 60000 65536"/>
              <a:gd name="T8" fmla="*/ 0 60000 65536"/>
              <a:gd name="T9" fmla="*/ 0 w 112"/>
              <a:gd name="T10" fmla="*/ 0 h 400"/>
              <a:gd name="T11" fmla="*/ 112 w 112"/>
              <a:gd name="T12" fmla="*/ 400 h 400"/>
            </a:gdLst>
            <a:ahLst/>
            <a:cxnLst>
              <a:cxn ang="T6">
                <a:pos x="T0" y="T1"/>
              </a:cxn>
              <a:cxn ang="T7">
                <a:pos x="T2" y="T3"/>
              </a:cxn>
              <a:cxn ang="T8">
                <a:pos x="T4" y="T5"/>
              </a:cxn>
            </a:cxnLst>
            <a:rect l="T9" t="T10" r="T11" b="T12"/>
            <a:pathLst>
              <a:path w="112" h="400">
                <a:moveTo>
                  <a:pt x="0" y="400"/>
                </a:moveTo>
                <a:cubicBezTo>
                  <a:pt x="48" y="333"/>
                  <a:pt x="96" y="267"/>
                  <a:pt x="104" y="200"/>
                </a:cubicBezTo>
                <a:cubicBezTo>
                  <a:pt x="112" y="133"/>
                  <a:pt x="80" y="66"/>
                  <a:pt x="48" y="0"/>
                </a:cubicBezTo>
              </a:path>
            </a:pathLst>
          </a:custGeom>
          <a:noFill/>
          <a:ln w="15875" cap="flat" cmpd="sng">
            <a:solidFill>
              <a:schemeClr val="tx1"/>
            </a:solidFill>
            <a:prstDash val="solid"/>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20" name="Text Box 72"/>
          <p:cNvSpPr txBox="1">
            <a:spLocks noChangeArrowheads="1"/>
          </p:cNvSpPr>
          <p:nvPr/>
        </p:nvSpPr>
        <p:spPr bwMode="auto">
          <a:xfrm>
            <a:off x="7164388" y="3946525"/>
            <a:ext cx="325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b="1">
                <a:solidFill>
                  <a:srgbClr val="0000FF"/>
                </a:solidFill>
                <a:latin typeface="Symbol" panose="05050102010706020507" pitchFamily="18" charset="2"/>
                <a:sym typeface="Symbol" panose="05050102010706020507" pitchFamily="18" charset="2"/>
              </a:rPr>
              <a:t></a:t>
            </a:r>
            <a:endParaRPr lang="en-US" altLang="en-US" b="1">
              <a:solidFill>
                <a:srgbClr val="0000FF"/>
              </a:solidFill>
              <a:latin typeface="Symbol" panose="05050102010706020507" pitchFamily="18" charset="2"/>
            </a:endParaRPr>
          </a:p>
        </p:txBody>
      </p:sp>
      <p:sp>
        <p:nvSpPr>
          <p:cNvPr id="6197" name="Line 53"/>
          <p:cNvSpPr>
            <a:spLocks noChangeShapeType="1"/>
          </p:cNvSpPr>
          <p:nvPr/>
        </p:nvSpPr>
        <p:spPr bwMode="auto">
          <a:xfrm>
            <a:off x="593725" y="4165600"/>
            <a:ext cx="196850" cy="0"/>
          </a:xfrm>
          <a:prstGeom prst="line">
            <a:avLst/>
          </a:prstGeom>
          <a:noFill/>
          <a:ln w="9525">
            <a:solidFill>
              <a:srgbClr val="0000F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fade">
                                      <p:cBhvr>
                                        <p:cTn id="10" dur="500"/>
                                        <p:tgtEl>
                                          <p:spTgt spid="2056"/>
                                        </p:tgtEl>
                                      </p:cBhvr>
                                    </p:animEffect>
                                  </p:childTnLst>
                                </p:cTn>
                              </p:par>
                              <p:par>
                                <p:cTn id="11" presetID="10" presetClass="entr" presetSubtype="0" fill="hold" nodeType="withEffect">
                                  <p:stCondLst>
                                    <p:cond delay="0"/>
                                  </p:stCondLst>
                                  <p:childTnLst>
                                    <p:set>
                                      <p:cBhvr>
                                        <p:cTn id="12" dur="1" fill="hold">
                                          <p:stCondLst>
                                            <p:cond delay="0"/>
                                          </p:stCondLst>
                                        </p:cTn>
                                        <p:tgtEl>
                                          <p:spTgt spid="2059"/>
                                        </p:tgtEl>
                                        <p:attrNameLst>
                                          <p:attrName>style.visibility</p:attrName>
                                        </p:attrNameLst>
                                      </p:cBhvr>
                                      <p:to>
                                        <p:strVal val="visible"/>
                                      </p:to>
                                    </p:set>
                                    <p:animEffect transition="in" filter="fade">
                                      <p:cBhvr>
                                        <p:cTn id="13" dur="500"/>
                                        <p:tgtEl>
                                          <p:spTgt spid="2059"/>
                                        </p:tgtEl>
                                      </p:cBhvr>
                                    </p:animEffect>
                                  </p:childTnLst>
                                </p:cTn>
                              </p:par>
                              <p:par>
                                <p:cTn id="14" presetID="10" presetClass="entr" presetSubtype="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fade">
                                      <p:cBhvr>
                                        <p:cTn id="16" dur="500"/>
                                        <p:tgtEl>
                                          <p:spTgt spid="2058"/>
                                        </p:tgtEl>
                                      </p:cBhvr>
                                    </p:animEffect>
                                  </p:childTnLst>
                                </p:cTn>
                              </p:par>
                              <p:par>
                                <p:cTn id="17" presetID="2" presetClass="entr" presetSubtype="2" fill="hold" nodeType="withEffect">
                                  <p:stCondLst>
                                    <p:cond delay="0"/>
                                  </p:stCondLst>
                                  <p:childTnLst>
                                    <p:set>
                                      <p:cBhvr>
                                        <p:cTn id="18" dur="1" fill="hold">
                                          <p:stCondLst>
                                            <p:cond delay="0"/>
                                          </p:stCondLst>
                                        </p:cTn>
                                        <p:tgtEl>
                                          <p:spTgt spid="2079"/>
                                        </p:tgtEl>
                                        <p:attrNameLst>
                                          <p:attrName>style.visibility</p:attrName>
                                        </p:attrNameLst>
                                      </p:cBhvr>
                                      <p:to>
                                        <p:strVal val="visible"/>
                                      </p:to>
                                    </p:set>
                                    <p:anim calcmode="lin" valueType="num">
                                      <p:cBhvr additive="base">
                                        <p:cTn id="19" dur="500" fill="hold"/>
                                        <p:tgtEl>
                                          <p:spTgt spid="2079"/>
                                        </p:tgtEl>
                                        <p:attrNameLst>
                                          <p:attrName>ppt_x</p:attrName>
                                        </p:attrNameLst>
                                      </p:cBhvr>
                                      <p:tavLst>
                                        <p:tav tm="0">
                                          <p:val>
                                            <p:strVal val="1+#ppt_w/2"/>
                                          </p:val>
                                        </p:tav>
                                        <p:tav tm="100000">
                                          <p:val>
                                            <p:strVal val="#ppt_x"/>
                                          </p:val>
                                        </p:tav>
                                      </p:tavLst>
                                    </p:anim>
                                    <p:anim calcmode="lin" valueType="num">
                                      <p:cBhvr additive="base">
                                        <p:cTn id="20" dur="500" fill="hold"/>
                                        <p:tgtEl>
                                          <p:spTgt spid="207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81"/>
                                        </p:tgtEl>
                                        <p:attrNameLst>
                                          <p:attrName>style.visibility</p:attrName>
                                        </p:attrNameLst>
                                      </p:cBhvr>
                                      <p:to>
                                        <p:strVal val="visible"/>
                                      </p:to>
                                    </p:set>
                                    <p:anim calcmode="lin" valueType="num">
                                      <p:cBhvr additive="base">
                                        <p:cTn id="23" dur="500" fill="hold"/>
                                        <p:tgtEl>
                                          <p:spTgt spid="2081"/>
                                        </p:tgtEl>
                                        <p:attrNameLst>
                                          <p:attrName>ppt_x</p:attrName>
                                        </p:attrNameLst>
                                      </p:cBhvr>
                                      <p:tavLst>
                                        <p:tav tm="0">
                                          <p:val>
                                            <p:strVal val="1+#ppt_w/2"/>
                                          </p:val>
                                        </p:tav>
                                        <p:tav tm="100000">
                                          <p:val>
                                            <p:strVal val="#ppt_x"/>
                                          </p:val>
                                        </p:tav>
                                      </p:tavLst>
                                    </p:anim>
                                    <p:anim calcmode="lin" valueType="num">
                                      <p:cBhvr additive="base">
                                        <p:cTn id="24" dur="500" fill="hold"/>
                                        <p:tgtEl>
                                          <p:spTgt spid="208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082"/>
                                        </p:tgtEl>
                                        <p:attrNameLst>
                                          <p:attrName>style.visibility</p:attrName>
                                        </p:attrNameLst>
                                      </p:cBhvr>
                                      <p:to>
                                        <p:strVal val="visible"/>
                                      </p:to>
                                    </p:set>
                                    <p:anim calcmode="lin" valueType="num">
                                      <p:cBhvr additive="base">
                                        <p:cTn id="27" dur="500" fill="hold"/>
                                        <p:tgtEl>
                                          <p:spTgt spid="2082"/>
                                        </p:tgtEl>
                                        <p:attrNameLst>
                                          <p:attrName>ppt_x</p:attrName>
                                        </p:attrNameLst>
                                      </p:cBhvr>
                                      <p:tavLst>
                                        <p:tav tm="0">
                                          <p:val>
                                            <p:strVal val="1+#ppt_w/2"/>
                                          </p:val>
                                        </p:tav>
                                        <p:tav tm="100000">
                                          <p:val>
                                            <p:strVal val="#ppt_x"/>
                                          </p:val>
                                        </p:tav>
                                      </p:tavLst>
                                    </p:anim>
                                    <p:anim calcmode="lin" valueType="num">
                                      <p:cBhvr additive="base">
                                        <p:cTn id="28" dur="500" fill="hold"/>
                                        <p:tgtEl>
                                          <p:spTgt spid="208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083"/>
                                        </p:tgtEl>
                                        <p:attrNameLst>
                                          <p:attrName>style.visibility</p:attrName>
                                        </p:attrNameLst>
                                      </p:cBhvr>
                                      <p:to>
                                        <p:strVal val="visible"/>
                                      </p:to>
                                    </p:set>
                                    <p:anim calcmode="lin" valueType="num">
                                      <p:cBhvr additive="base">
                                        <p:cTn id="31" dur="500" fill="hold"/>
                                        <p:tgtEl>
                                          <p:spTgt spid="2083"/>
                                        </p:tgtEl>
                                        <p:attrNameLst>
                                          <p:attrName>ppt_x</p:attrName>
                                        </p:attrNameLst>
                                      </p:cBhvr>
                                      <p:tavLst>
                                        <p:tav tm="0">
                                          <p:val>
                                            <p:strVal val="1+#ppt_w/2"/>
                                          </p:val>
                                        </p:tav>
                                        <p:tav tm="100000">
                                          <p:val>
                                            <p:strVal val="#ppt_x"/>
                                          </p:val>
                                        </p:tav>
                                      </p:tavLst>
                                    </p:anim>
                                    <p:anim calcmode="lin" valueType="num">
                                      <p:cBhvr additive="base">
                                        <p:cTn id="32" dur="500" fill="hold"/>
                                        <p:tgtEl>
                                          <p:spTgt spid="208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084"/>
                                        </p:tgtEl>
                                        <p:attrNameLst>
                                          <p:attrName>style.visibility</p:attrName>
                                        </p:attrNameLst>
                                      </p:cBhvr>
                                      <p:to>
                                        <p:strVal val="visible"/>
                                      </p:to>
                                    </p:set>
                                    <p:anim calcmode="lin" valueType="num">
                                      <p:cBhvr additive="base">
                                        <p:cTn id="35" dur="500" fill="hold"/>
                                        <p:tgtEl>
                                          <p:spTgt spid="2084"/>
                                        </p:tgtEl>
                                        <p:attrNameLst>
                                          <p:attrName>ppt_x</p:attrName>
                                        </p:attrNameLst>
                                      </p:cBhvr>
                                      <p:tavLst>
                                        <p:tav tm="0">
                                          <p:val>
                                            <p:strVal val="1+#ppt_w/2"/>
                                          </p:val>
                                        </p:tav>
                                        <p:tav tm="100000">
                                          <p:val>
                                            <p:strVal val="#ppt_x"/>
                                          </p:val>
                                        </p:tav>
                                      </p:tavLst>
                                    </p:anim>
                                    <p:anim calcmode="lin" valueType="num">
                                      <p:cBhvr additive="base">
                                        <p:cTn id="36" dur="500" fill="hold"/>
                                        <p:tgtEl>
                                          <p:spTgt spid="208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117"/>
                                        </p:tgtEl>
                                        <p:attrNameLst>
                                          <p:attrName>style.visibility</p:attrName>
                                        </p:attrNameLst>
                                      </p:cBhvr>
                                      <p:to>
                                        <p:strVal val="visible"/>
                                      </p:to>
                                    </p:set>
                                    <p:anim calcmode="lin" valueType="num">
                                      <p:cBhvr additive="base">
                                        <p:cTn id="43" dur="500" fill="hold"/>
                                        <p:tgtEl>
                                          <p:spTgt spid="2117"/>
                                        </p:tgtEl>
                                        <p:attrNameLst>
                                          <p:attrName>ppt_x</p:attrName>
                                        </p:attrNameLst>
                                      </p:cBhvr>
                                      <p:tavLst>
                                        <p:tav tm="0">
                                          <p:val>
                                            <p:strVal val="1+#ppt_w/2"/>
                                          </p:val>
                                        </p:tav>
                                        <p:tav tm="100000">
                                          <p:val>
                                            <p:strVal val="#ppt_x"/>
                                          </p:val>
                                        </p:tav>
                                      </p:tavLst>
                                    </p:anim>
                                    <p:anim calcmode="lin" valueType="num">
                                      <p:cBhvr additive="base">
                                        <p:cTn id="44" dur="500" fill="hold"/>
                                        <p:tgtEl>
                                          <p:spTgt spid="21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119"/>
                                        </p:tgtEl>
                                        <p:attrNameLst>
                                          <p:attrName>style.visibility</p:attrName>
                                        </p:attrNameLst>
                                      </p:cBhvr>
                                      <p:to>
                                        <p:strVal val="visible"/>
                                      </p:to>
                                    </p:set>
                                    <p:anim calcmode="lin" valueType="num">
                                      <p:cBhvr additive="base">
                                        <p:cTn id="47" dur="500" fill="hold"/>
                                        <p:tgtEl>
                                          <p:spTgt spid="2119"/>
                                        </p:tgtEl>
                                        <p:attrNameLst>
                                          <p:attrName>ppt_x</p:attrName>
                                        </p:attrNameLst>
                                      </p:cBhvr>
                                      <p:tavLst>
                                        <p:tav tm="0">
                                          <p:val>
                                            <p:strVal val="1+#ppt_w/2"/>
                                          </p:val>
                                        </p:tav>
                                        <p:tav tm="100000">
                                          <p:val>
                                            <p:strVal val="#ppt_x"/>
                                          </p:val>
                                        </p:tav>
                                      </p:tavLst>
                                    </p:anim>
                                    <p:anim calcmode="lin" valueType="num">
                                      <p:cBhvr additive="base">
                                        <p:cTn id="48" dur="500" fill="hold"/>
                                        <p:tgtEl>
                                          <p:spTgt spid="211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120"/>
                                        </p:tgtEl>
                                        <p:attrNameLst>
                                          <p:attrName>style.visibility</p:attrName>
                                        </p:attrNameLst>
                                      </p:cBhvr>
                                      <p:to>
                                        <p:strVal val="visible"/>
                                      </p:to>
                                    </p:set>
                                    <p:anim calcmode="lin" valueType="num">
                                      <p:cBhvr additive="base">
                                        <p:cTn id="51" dur="500" fill="hold"/>
                                        <p:tgtEl>
                                          <p:spTgt spid="2120"/>
                                        </p:tgtEl>
                                        <p:attrNameLst>
                                          <p:attrName>ppt_x</p:attrName>
                                        </p:attrNameLst>
                                      </p:cBhvr>
                                      <p:tavLst>
                                        <p:tav tm="0">
                                          <p:val>
                                            <p:strVal val="1+#ppt_w/2"/>
                                          </p:val>
                                        </p:tav>
                                        <p:tav tm="100000">
                                          <p:val>
                                            <p:strVal val="#ppt_x"/>
                                          </p:val>
                                        </p:tav>
                                      </p:tavLst>
                                    </p:anim>
                                    <p:anim calcmode="lin" valueType="num">
                                      <p:cBhvr additive="base">
                                        <p:cTn id="52" dur="500" fill="hold"/>
                                        <p:tgtEl>
                                          <p:spTgt spid="2120"/>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064"/>
                                        </p:tgtEl>
                                        <p:attrNameLst>
                                          <p:attrName>style.visibility</p:attrName>
                                        </p:attrNameLst>
                                      </p:cBhvr>
                                      <p:to>
                                        <p:strVal val="visible"/>
                                      </p:to>
                                    </p:set>
                                    <p:anim calcmode="lin" valueType="num">
                                      <p:cBhvr additive="base">
                                        <p:cTn id="57" dur="500" fill="hold"/>
                                        <p:tgtEl>
                                          <p:spTgt spid="2064"/>
                                        </p:tgtEl>
                                        <p:attrNameLst>
                                          <p:attrName>ppt_x</p:attrName>
                                        </p:attrNameLst>
                                      </p:cBhvr>
                                      <p:tavLst>
                                        <p:tav tm="0">
                                          <p:val>
                                            <p:strVal val="0-#ppt_w/2"/>
                                          </p:val>
                                        </p:tav>
                                        <p:tav tm="100000">
                                          <p:val>
                                            <p:strVal val="#ppt_x"/>
                                          </p:val>
                                        </p:tav>
                                      </p:tavLst>
                                    </p:anim>
                                    <p:anim calcmode="lin" valueType="num">
                                      <p:cBhvr additive="base">
                                        <p:cTn id="58" dur="500" fill="hold"/>
                                        <p:tgtEl>
                                          <p:spTgt spid="2064"/>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0-#ppt_w/2"/>
                                          </p:val>
                                        </p:tav>
                                        <p:tav tm="100000">
                                          <p:val>
                                            <p:strVal val="#ppt_x"/>
                                          </p:val>
                                        </p:tav>
                                      </p:tavLst>
                                    </p:anim>
                                    <p:anim calcmode="lin" valueType="num">
                                      <p:cBhvr additive="base">
                                        <p:cTn id="62" dur="500" fill="hold"/>
                                        <p:tgtEl>
                                          <p:spTgt spid="2"/>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6197"/>
                                        </p:tgtEl>
                                        <p:attrNameLst>
                                          <p:attrName>style.visibility</p:attrName>
                                        </p:attrNameLst>
                                      </p:cBhvr>
                                      <p:to>
                                        <p:strVal val="visible"/>
                                      </p:to>
                                    </p:set>
                                    <p:anim calcmode="lin" valueType="num">
                                      <p:cBhvr additive="base">
                                        <p:cTn id="65" dur="500" fill="hold"/>
                                        <p:tgtEl>
                                          <p:spTgt spid="6197"/>
                                        </p:tgtEl>
                                        <p:attrNameLst>
                                          <p:attrName>ppt_x</p:attrName>
                                        </p:attrNameLst>
                                      </p:cBhvr>
                                      <p:tavLst>
                                        <p:tav tm="0">
                                          <p:val>
                                            <p:strVal val="0-#ppt_w/2"/>
                                          </p:val>
                                        </p:tav>
                                        <p:tav tm="100000">
                                          <p:val>
                                            <p:strVal val="#ppt_x"/>
                                          </p:val>
                                        </p:tav>
                                      </p:tavLst>
                                    </p:anim>
                                    <p:anim calcmode="lin" valueType="num">
                                      <p:cBhvr additive="base">
                                        <p:cTn id="66" dur="500" fill="hold"/>
                                        <p:tgtEl>
                                          <p:spTgt spid="6197"/>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0-#ppt_w/2"/>
                                          </p:val>
                                        </p:tav>
                                        <p:tav tm="100000">
                                          <p:val>
                                            <p:strVal val="#ppt_x"/>
                                          </p:val>
                                        </p:tav>
                                      </p:tavLst>
                                    </p:anim>
                                    <p:anim calcmode="lin" valueType="num">
                                      <p:cBhvr additive="base">
                                        <p:cTn id="70" dur="500" fill="hold"/>
                                        <p:tgtEl>
                                          <p:spTgt spid="5"/>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2061"/>
                                        </p:tgtEl>
                                        <p:attrNameLst>
                                          <p:attrName>style.visibility</p:attrName>
                                        </p:attrNameLst>
                                      </p:cBhvr>
                                      <p:to>
                                        <p:strVal val="visible"/>
                                      </p:to>
                                    </p:set>
                                    <p:anim calcmode="lin" valueType="num">
                                      <p:cBhvr additive="base">
                                        <p:cTn id="73" dur="500" fill="hold"/>
                                        <p:tgtEl>
                                          <p:spTgt spid="2061"/>
                                        </p:tgtEl>
                                        <p:attrNameLst>
                                          <p:attrName>ppt_x</p:attrName>
                                        </p:attrNameLst>
                                      </p:cBhvr>
                                      <p:tavLst>
                                        <p:tav tm="0">
                                          <p:val>
                                            <p:strVal val="0-#ppt_w/2"/>
                                          </p:val>
                                        </p:tav>
                                        <p:tav tm="100000">
                                          <p:val>
                                            <p:strVal val="#ppt_x"/>
                                          </p:val>
                                        </p:tav>
                                      </p:tavLst>
                                    </p:anim>
                                    <p:anim calcmode="lin" valueType="num">
                                      <p:cBhvr additive="base">
                                        <p:cTn id="74" dur="500" fill="hold"/>
                                        <p:tgtEl>
                                          <p:spTgt spid="2061"/>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0-#ppt_w/2"/>
                                          </p:val>
                                        </p:tav>
                                        <p:tav tm="100000">
                                          <p:val>
                                            <p:strVal val="#ppt_x"/>
                                          </p:val>
                                        </p:tav>
                                      </p:tavLst>
                                    </p:anim>
                                    <p:anim calcmode="lin" valueType="num">
                                      <p:cBhvr additive="base">
                                        <p:cTn id="78" dur="500" fill="hold"/>
                                        <p:tgtEl>
                                          <p:spTgt spid="4"/>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0-#ppt_w/2"/>
                                          </p:val>
                                        </p:tav>
                                        <p:tav tm="100000">
                                          <p:val>
                                            <p:strVal val="#ppt_x"/>
                                          </p:val>
                                        </p:tav>
                                      </p:tavLst>
                                    </p:anim>
                                    <p:anim calcmode="lin" valueType="num">
                                      <p:cBhvr additive="base">
                                        <p:cTn id="8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57"/>
                                        </p:tgtEl>
                                        <p:attrNameLst>
                                          <p:attrName>style.visibility</p:attrName>
                                        </p:attrNameLst>
                                      </p:cBhvr>
                                      <p:to>
                                        <p:strVal val="visible"/>
                                      </p:to>
                                    </p:set>
                                    <p:animEffect transition="in" filter="fade">
                                      <p:cBhvr>
                                        <p:cTn id="87" dur="500"/>
                                        <p:tgtEl>
                                          <p:spTgt spid="205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dissolve">
                                      <p:cBhvr>
                                        <p:cTn id="92" dur="500"/>
                                        <p:tgtEl>
                                          <p:spTgt spid="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107"/>
                                        </p:tgtEl>
                                        <p:attrNameLst>
                                          <p:attrName>style.visibility</p:attrName>
                                        </p:attrNameLst>
                                      </p:cBhvr>
                                      <p:to>
                                        <p:strVal val="visible"/>
                                      </p:to>
                                    </p:set>
                                    <p:animEffect transition="in" filter="wipe(left)">
                                      <p:cBhvr>
                                        <p:cTn id="97" dur="500"/>
                                        <p:tgtEl>
                                          <p:spTgt spid="2107"/>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108"/>
                                        </p:tgtEl>
                                        <p:attrNameLst>
                                          <p:attrName>style.visibility</p:attrName>
                                        </p:attrNameLst>
                                      </p:cBhvr>
                                      <p:to>
                                        <p:strVal val="visible"/>
                                      </p:to>
                                    </p:set>
                                    <p:animEffect transition="in" filter="wipe(left)">
                                      <p:cBhvr>
                                        <p:cTn id="100" dur="500"/>
                                        <p:tgtEl>
                                          <p:spTgt spid="2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2056" grpId="1"/>
      <p:bldP spid="2057" grpId="0"/>
      <p:bldP spid="2061" grpId="0"/>
      <p:bldP spid="2064" grpId="0"/>
      <p:bldP spid="2082" grpId="0" animBg="1"/>
      <p:bldP spid="2084" grpId="0" animBg="1"/>
      <p:bldP spid="2107" grpId="0" animBg="1"/>
      <p:bldP spid="2108" grpId="0" animBg="1"/>
      <p:bldP spid="21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576263" y="1641475"/>
            <a:ext cx="809224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dirty="0">
                <a:solidFill>
                  <a:schemeClr val="tx1"/>
                </a:solidFill>
              </a:rPr>
              <a:t>Neutron scattering is an </a:t>
            </a:r>
            <a:r>
              <a:rPr lang="en-US" altLang="en-US" sz="2000" u="sng" dirty="0">
                <a:solidFill>
                  <a:srgbClr val="FF0000"/>
                </a:solidFill>
              </a:rPr>
              <a:t>intensity-limited</a:t>
            </a:r>
            <a:r>
              <a:rPr lang="en-US" altLang="en-US" sz="2000" dirty="0">
                <a:solidFill>
                  <a:schemeClr val="tx1"/>
                </a:solidFill>
              </a:rPr>
              <a:t> technique where instrumental resolution and signal compete.  Different instruments are optimized for different resolution and energy ranges.</a:t>
            </a:r>
          </a:p>
        </p:txBody>
      </p:sp>
      <p:sp>
        <p:nvSpPr>
          <p:cNvPr id="6151" name="Text Box 7"/>
          <p:cNvSpPr txBox="1">
            <a:spLocks noChangeArrowheads="1"/>
          </p:cNvSpPr>
          <p:nvPr/>
        </p:nvSpPr>
        <p:spPr bwMode="auto">
          <a:xfrm>
            <a:off x="576263" y="2688853"/>
            <a:ext cx="36877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lnSpc>
                <a:spcPct val="110000"/>
              </a:lnSpc>
            </a:pPr>
            <a:r>
              <a:rPr lang="en-US" altLang="en-US" sz="2000" dirty="0">
                <a:solidFill>
                  <a:schemeClr val="tx1"/>
                </a:solidFill>
              </a:rPr>
              <a:t>Uncertainties in the neutron wavelength and direction imply </a:t>
            </a:r>
            <a:r>
              <a:rPr lang="en-US" altLang="en-US" sz="2000" b="1" dirty="0">
                <a:solidFill>
                  <a:schemeClr val="tx1"/>
                </a:solidFill>
                <a:latin typeface="Times New Roman" panose="02020603050405020304" pitchFamily="18" charset="0"/>
              </a:rPr>
              <a:t>Q</a:t>
            </a:r>
            <a:r>
              <a:rPr lang="en-US" altLang="en-US" sz="2000" dirty="0">
                <a:solidFill>
                  <a:schemeClr val="tx1"/>
                </a:solidFill>
              </a:rPr>
              <a:t> and </a:t>
            </a:r>
            <a:r>
              <a:rPr lang="en-US" altLang="en-US" sz="2000" b="1" dirty="0" err="1">
                <a:solidFill>
                  <a:schemeClr val="tx1"/>
                </a:solidFill>
                <a:latin typeface="MT Extra" panose="05050102010205020202" pitchFamily="18" charset="2"/>
              </a:rPr>
              <a:t>h</a:t>
            </a:r>
            <a:r>
              <a:rPr lang="en-US" altLang="en-US" sz="2000" b="1" dirty="0" err="1">
                <a:solidFill>
                  <a:schemeClr val="tx1"/>
                </a:solidFill>
                <a:latin typeface="Symbol" panose="05050102010706020507" pitchFamily="18" charset="2"/>
              </a:rPr>
              <a:t>w</a:t>
            </a:r>
            <a:r>
              <a:rPr lang="en-US" altLang="en-US" sz="2000" dirty="0">
                <a:solidFill>
                  <a:schemeClr val="tx1"/>
                </a:solidFill>
              </a:rPr>
              <a:t> can only be defined with a finite precision.</a:t>
            </a:r>
          </a:p>
        </p:txBody>
      </p:sp>
      <p:pic>
        <p:nvPicPr>
          <p:cNvPr id="6152" name="Picture 8" descr="picture_for_d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2768913"/>
            <a:ext cx="391001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9"/>
          <p:cNvSpPr txBox="1">
            <a:spLocks noChangeArrowheads="1"/>
          </p:cNvSpPr>
          <p:nvPr/>
        </p:nvSpPr>
        <p:spPr bwMode="auto">
          <a:xfrm>
            <a:off x="6918325" y="6359525"/>
            <a:ext cx="154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1200">
                <a:solidFill>
                  <a:schemeClr val="tx1"/>
                </a:solidFill>
              </a:rPr>
              <a:t>Courtesy of R. Pynn</a:t>
            </a:r>
          </a:p>
        </p:txBody>
      </p:sp>
      <p:sp>
        <p:nvSpPr>
          <p:cNvPr id="6155" name="Text Box 11"/>
          <p:cNvSpPr txBox="1">
            <a:spLocks noChangeArrowheads="1"/>
          </p:cNvSpPr>
          <p:nvPr/>
        </p:nvSpPr>
        <p:spPr bwMode="auto">
          <a:xfrm>
            <a:off x="576263" y="4182908"/>
            <a:ext cx="3687762" cy="163195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2000" dirty="0">
                <a:solidFill>
                  <a:schemeClr val="tx1"/>
                </a:solidFill>
              </a:rPr>
              <a:t>The total signal in a scattering experiment is proportional to the resolution volume </a:t>
            </a:r>
            <a:r>
              <a:rPr lang="en-US" altLang="en-US" sz="2000" dirty="0">
                <a:solidFill>
                  <a:schemeClr val="tx1"/>
                </a:solidFill>
                <a:sym typeface="Wingdings" panose="05000000000000000000" pitchFamily="2" charset="2"/>
              </a:rPr>
              <a:t> </a:t>
            </a:r>
            <a:r>
              <a:rPr lang="en-US" altLang="en-US" sz="2000" u="sng" dirty="0">
                <a:solidFill>
                  <a:schemeClr val="tx1"/>
                </a:solidFill>
              </a:rPr>
              <a:t>better</a:t>
            </a:r>
            <a:r>
              <a:rPr lang="en-US" altLang="en-US" sz="2000" dirty="0">
                <a:solidFill>
                  <a:schemeClr val="tx1"/>
                </a:solidFill>
              </a:rPr>
              <a:t> resolution leads to </a:t>
            </a:r>
            <a:r>
              <a:rPr lang="en-US" altLang="en-US" sz="2000" u="sng" dirty="0">
                <a:solidFill>
                  <a:schemeClr val="tx1"/>
                </a:solidFill>
              </a:rPr>
              <a:t>lower</a:t>
            </a:r>
            <a:r>
              <a:rPr lang="en-US" altLang="en-US" sz="2000" dirty="0">
                <a:solidFill>
                  <a:schemeClr val="tx1"/>
                </a:solidFill>
              </a:rPr>
              <a:t> count rates!  </a:t>
            </a:r>
            <a:r>
              <a:rPr lang="en-US" altLang="en-US" sz="2000" dirty="0">
                <a:solidFill>
                  <a:srgbClr val="FF0000"/>
                </a:solidFill>
              </a:rPr>
              <a:t>Choose </a:t>
            </a:r>
            <a:r>
              <a:rPr lang="en-US" altLang="en-US" sz="2000" i="1" dirty="0">
                <a:solidFill>
                  <a:srgbClr val="FF0000"/>
                </a:solidFill>
              </a:rPr>
              <a:t>carefully</a:t>
            </a:r>
            <a:r>
              <a:rPr lang="en-US" altLang="en-US" sz="2000" dirty="0">
                <a:solidFill>
                  <a:srgbClr val="FF0000"/>
                </a:solidFill>
              </a:rPr>
              <a:t> </a:t>
            </a:r>
            <a:r>
              <a:rPr lang="en-US" altLang="en-US" sz="2000" dirty="0">
                <a:solidFill>
                  <a:schemeClr val="tx1"/>
                </a:solidFill>
              </a:rPr>
              <a:t>…</a:t>
            </a:r>
          </a:p>
        </p:txBody>
      </p:sp>
      <p:sp>
        <p:nvSpPr>
          <p:cNvPr id="6157" name="Oval 13" descr="75%"/>
          <p:cNvSpPr>
            <a:spLocks noChangeArrowheads="1"/>
          </p:cNvSpPr>
          <p:nvPr/>
        </p:nvSpPr>
        <p:spPr bwMode="auto">
          <a:xfrm>
            <a:off x="3492500" y="5986463"/>
            <a:ext cx="419100" cy="704850"/>
          </a:xfrm>
          <a:prstGeom prst="ellipse">
            <a:avLst/>
          </a:prstGeom>
          <a:blipFill dpi="0" rotWithShape="0">
            <a:blip r:embed="rId4"/>
            <a:srcRect/>
            <a:tile tx="0" ty="0" sx="100000" sy="100000" flip="none" algn="tl"/>
          </a:blipFill>
          <a:ln w="15875" algn="ctr">
            <a:solidFill>
              <a:schemeClr val="tx1"/>
            </a:solidFill>
            <a:round/>
            <a:headEnd/>
            <a:tailEnd/>
          </a:ln>
        </p:spPr>
        <p:txBody>
          <a:bodyPr wrap="none" anchor="ct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endParaRPr lang="en-US" altLang="en-US"/>
          </a:p>
        </p:txBody>
      </p:sp>
      <p:sp>
        <p:nvSpPr>
          <p:cNvPr id="6160" name="Freeform 16"/>
          <p:cNvSpPr>
            <a:spLocks/>
          </p:cNvSpPr>
          <p:nvPr/>
        </p:nvSpPr>
        <p:spPr bwMode="auto">
          <a:xfrm>
            <a:off x="593725" y="6024563"/>
            <a:ext cx="1673225" cy="762000"/>
          </a:xfrm>
          <a:custGeom>
            <a:avLst/>
            <a:gdLst>
              <a:gd name="T0" fmla="*/ 0 w 1054"/>
              <a:gd name="T1" fmla="*/ 2147483646 h 480"/>
              <a:gd name="T2" fmla="*/ 2147483646 w 1054"/>
              <a:gd name="T3" fmla="*/ 2147483646 h 480"/>
              <a:gd name="T4" fmla="*/ 2147483646 w 1054"/>
              <a:gd name="T5" fmla="*/ 0 h 480"/>
              <a:gd name="T6" fmla="*/ 2147483646 w 1054"/>
              <a:gd name="T7" fmla="*/ 2147483646 h 480"/>
              <a:gd name="T8" fmla="*/ 2147483646 w 1054"/>
              <a:gd name="T9" fmla="*/ 2147483646 h 480"/>
              <a:gd name="T10" fmla="*/ 0 60000 65536"/>
              <a:gd name="T11" fmla="*/ 0 60000 65536"/>
              <a:gd name="T12" fmla="*/ 0 60000 65536"/>
              <a:gd name="T13" fmla="*/ 0 60000 65536"/>
              <a:gd name="T14" fmla="*/ 0 60000 65536"/>
              <a:gd name="T15" fmla="*/ 0 w 1054"/>
              <a:gd name="T16" fmla="*/ 0 h 480"/>
              <a:gd name="T17" fmla="*/ 1054 w 1054"/>
              <a:gd name="T18" fmla="*/ 480 h 480"/>
            </a:gdLst>
            <a:ahLst/>
            <a:cxnLst>
              <a:cxn ang="T10">
                <a:pos x="T0" y="T1"/>
              </a:cxn>
              <a:cxn ang="T11">
                <a:pos x="T2" y="T3"/>
              </a:cxn>
              <a:cxn ang="T12">
                <a:pos x="T4" y="T5"/>
              </a:cxn>
              <a:cxn ang="T13">
                <a:pos x="T6" y="T7"/>
              </a:cxn>
              <a:cxn ang="T14">
                <a:pos x="T8" y="T9"/>
              </a:cxn>
            </a:cxnLst>
            <a:rect l="T15" t="T16" r="T17" b="T18"/>
            <a:pathLst>
              <a:path w="1054" h="480">
                <a:moveTo>
                  <a:pt x="0" y="480"/>
                </a:moveTo>
                <a:cubicBezTo>
                  <a:pt x="148" y="472"/>
                  <a:pt x="297" y="464"/>
                  <a:pt x="384" y="384"/>
                </a:cubicBezTo>
                <a:cubicBezTo>
                  <a:pt x="471" y="304"/>
                  <a:pt x="476" y="0"/>
                  <a:pt x="524" y="0"/>
                </a:cubicBezTo>
                <a:cubicBezTo>
                  <a:pt x="572" y="0"/>
                  <a:pt x="584" y="304"/>
                  <a:pt x="672" y="384"/>
                </a:cubicBezTo>
                <a:cubicBezTo>
                  <a:pt x="760" y="464"/>
                  <a:pt x="907" y="472"/>
                  <a:pt x="1054" y="480"/>
                </a:cubicBezTo>
              </a:path>
            </a:pathLst>
          </a:custGeom>
          <a:noFill/>
          <a:ln w="158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6161" name="Object 17"/>
          <p:cNvGraphicFramePr>
            <a:graphicFrameLocks noChangeAspect="1"/>
          </p:cNvGraphicFramePr>
          <p:nvPr/>
        </p:nvGraphicFramePr>
        <p:xfrm>
          <a:off x="2519363" y="6138863"/>
          <a:ext cx="547687" cy="455612"/>
        </p:xfrm>
        <a:graphic>
          <a:graphicData uri="http://schemas.openxmlformats.org/presentationml/2006/ole">
            <mc:AlternateContent xmlns:mc="http://schemas.openxmlformats.org/markup-compatibility/2006">
              <mc:Choice xmlns:v="urn:schemas-microsoft-com:vml" Requires="v">
                <p:oleObj name="Equation" r:id="rId5" imgW="152202" imgH="126835" progId="Equation.3">
                  <p:embed/>
                </p:oleObj>
              </mc:Choice>
              <mc:Fallback>
                <p:oleObj name="Equation" r:id="rId5" imgW="152202" imgH="126835" progId="Equation.3">
                  <p:embed/>
                  <p:pic>
                    <p:nvPicPr>
                      <p:cNvPr id="6161"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9363" y="6138863"/>
                        <a:ext cx="547687"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90" name="Text Box 10"/>
          <p:cNvSpPr txBox="1">
            <a:spLocks noChangeArrowheads="1"/>
          </p:cNvSpPr>
          <p:nvPr/>
        </p:nvSpPr>
        <p:spPr bwMode="auto">
          <a:xfrm>
            <a:off x="873125" y="549275"/>
            <a:ext cx="739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bg1"/>
                </a:solidFill>
                <a:latin typeface="Arial" panose="020B0604020202020204" pitchFamily="34" charset="0"/>
              </a:defRPr>
            </a:lvl1pPr>
            <a:lvl2pPr marL="742950" indent="-285750">
              <a:defRPr>
                <a:solidFill>
                  <a:schemeClr val="bg1"/>
                </a:solidFill>
                <a:latin typeface="Arial" panose="020B0604020202020204" pitchFamily="34" charset="0"/>
              </a:defRPr>
            </a:lvl2pPr>
            <a:lvl3pPr marL="1143000" indent="-228600">
              <a:defRPr>
                <a:solidFill>
                  <a:schemeClr val="bg1"/>
                </a:solidFill>
                <a:latin typeface="Arial" panose="020B0604020202020204" pitchFamily="34" charset="0"/>
              </a:defRPr>
            </a:lvl3pPr>
            <a:lvl4pPr marL="1600200" indent="-228600">
              <a:defRPr>
                <a:solidFill>
                  <a:schemeClr val="bg1"/>
                </a:solidFill>
                <a:latin typeface="Arial" panose="020B0604020202020204" pitchFamily="34" charset="0"/>
              </a:defRPr>
            </a:lvl4pPr>
            <a:lvl5pPr marL="2057400" indent="-22860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r>
              <a:rPr lang="en-US" altLang="en-US" sz="3200">
                <a:solidFill>
                  <a:srgbClr val="CC0000"/>
                </a:solidFill>
              </a:rPr>
              <a:t>Why So Many Different Spectrometers?</a:t>
            </a:r>
          </a:p>
        </p:txBody>
      </p:sp>
    </p:spTree>
    <p:extLst>
      <p:ext uri="{BB962C8B-B14F-4D97-AF65-F5344CB8AC3E}">
        <p14:creationId xmlns:p14="http://schemas.microsoft.com/office/powerpoint/2010/main" val="4243975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51"/>
                                        </p:tgtEl>
                                        <p:attrNameLst>
                                          <p:attrName>style.visibility</p:attrName>
                                        </p:attrNameLst>
                                      </p:cBhvr>
                                      <p:to>
                                        <p:strVal val="visible"/>
                                      </p:to>
                                    </p:set>
                                    <p:animEffect transition="in" filter="fade">
                                      <p:cBhvr>
                                        <p:cTn id="12" dur="500"/>
                                        <p:tgtEl>
                                          <p:spTgt spid="61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152"/>
                                        </p:tgtEl>
                                        <p:attrNameLst>
                                          <p:attrName>style.visibility</p:attrName>
                                        </p:attrNameLst>
                                      </p:cBhvr>
                                      <p:to>
                                        <p:strVal val="visible"/>
                                      </p:to>
                                    </p:set>
                                    <p:animEffect transition="in" filter="wipe(left)">
                                      <p:cBhvr>
                                        <p:cTn id="17" dur="500"/>
                                        <p:tgtEl>
                                          <p:spTgt spid="6152"/>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6153"/>
                                        </p:tgtEl>
                                        <p:attrNameLst>
                                          <p:attrName>style.visibility</p:attrName>
                                        </p:attrNameLst>
                                      </p:cBhvr>
                                      <p:to>
                                        <p:strVal val="visible"/>
                                      </p:to>
                                    </p:set>
                                    <p:anim calcmode="lin" valueType="num">
                                      <p:cBhvr additive="base">
                                        <p:cTn id="20" dur="500" fill="hold"/>
                                        <p:tgtEl>
                                          <p:spTgt spid="6153"/>
                                        </p:tgtEl>
                                        <p:attrNameLst>
                                          <p:attrName>ppt_x</p:attrName>
                                        </p:attrNameLst>
                                      </p:cBhvr>
                                      <p:tavLst>
                                        <p:tav tm="0">
                                          <p:val>
                                            <p:strVal val="#ppt_x"/>
                                          </p:val>
                                        </p:tav>
                                        <p:tav tm="100000">
                                          <p:val>
                                            <p:strVal val="#ppt_x"/>
                                          </p:val>
                                        </p:tav>
                                      </p:tavLst>
                                    </p:anim>
                                    <p:anim calcmode="lin" valueType="num">
                                      <p:cBhvr additive="base">
                                        <p:cTn id="21"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155"/>
                                        </p:tgtEl>
                                        <p:attrNameLst>
                                          <p:attrName>style.visibility</p:attrName>
                                        </p:attrNameLst>
                                      </p:cBhvr>
                                      <p:to>
                                        <p:strVal val="visible"/>
                                      </p:to>
                                    </p:set>
                                    <p:animEffect transition="in" filter="fade">
                                      <p:cBhvr>
                                        <p:cTn id="26" dur="500"/>
                                        <p:tgtEl>
                                          <p:spTgt spid="61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6160"/>
                                        </p:tgtEl>
                                        <p:attrNameLst>
                                          <p:attrName>style.visibility</p:attrName>
                                        </p:attrNameLst>
                                      </p:cBhvr>
                                      <p:to>
                                        <p:strVal val="visible"/>
                                      </p:to>
                                    </p:set>
                                    <p:animEffect transition="in" filter="dissolve">
                                      <p:cBhvr>
                                        <p:cTn id="31" dur="500"/>
                                        <p:tgtEl>
                                          <p:spTgt spid="61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157"/>
                                        </p:tgtEl>
                                        <p:attrNameLst>
                                          <p:attrName>style.visibility</p:attrName>
                                        </p:attrNameLst>
                                      </p:cBhvr>
                                      <p:to>
                                        <p:strVal val="visible"/>
                                      </p:to>
                                    </p:set>
                                    <p:animEffect transition="in" filter="dissolve">
                                      <p:cBhvr>
                                        <p:cTn id="36" dur="500"/>
                                        <p:tgtEl>
                                          <p:spTgt spid="61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6161"/>
                                        </p:tgtEl>
                                        <p:attrNameLst>
                                          <p:attrName>style.visibility</p:attrName>
                                        </p:attrNameLst>
                                      </p:cBhvr>
                                      <p:to>
                                        <p:strVal val="visible"/>
                                      </p:to>
                                    </p:set>
                                    <p:animEffect transition="in" filter="fade">
                                      <p:cBhvr>
                                        <p:cTn id="41" dur="1000"/>
                                        <p:tgtEl>
                                          <p:spTgt spid="616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grpId="1" nodeType="clickEffect">
                                  <p:stCondLst>
                                    <p:cond delay="0"/>
                                  </p:stCondLst>
                                  <p:childTnLst>
                                    <p:animScale>
                                      <p:cBhvr>
                                        <p:cTn id="45" dur="2000" fill="hold"/>
                                        <p:tgtEl>
                                          <p:spTgt spid="6157"/>
                                        </p:tgtEl>
                                      </p:cBhvr>
                                      <p:by x="50000" y="50000"/>
                                    </p:animScale>
                                  </p:childTnLst>
                                </p:cTn>
                              </p:par>
                              <p:par>
                                <p:cTn id="46" presetID="6" presetClass="emph" presetSubtype="0" fill="hold" nodeType="withEffect">
                                  <p:stCondLst>
                                    <p:cond delay="0"/>
                                  </p:stCondLst>
                                  <p:childTnLst>
                                    <p:animScale>
                                      <p:cBhvr>
                                        <p:cTn id="47" dur="2000" fill="hold"/>
                                        <p:tgtEl>
                                          <p:spTgt spid="616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6153" grpId="0"/>
      <p:bldP spid="6155" grpId="0" animBg="1"/>
      <p:bldP spid="6157" grpId="0" animBg="1"/>
      <p:bldP spid="615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3|3.2|2.4|2.7|2.3|3.8|4.5|6.8|7.4"/>
</p:tagLst>
</file>

<file path=ppt/tags/tag2.xml><?xml version="1.0" encoding="utf-8"?>
<p:tagLst xmlns:a="http://schemas.openxmlformats.org/drawingml/2006/main" xmlns:r="http://schemas.openxmlformats.org/officeDocument/2006/relationships" xmlns:p="http://schemas.openxmlformats.org/presentationml/2006/main">
  <p:tag name="TIMING" val="|0|0.9|0.4|0.5|0.5"/>
</p:tagLst>
</file>

<file path=ppt/tags/tag3.xml><?xml version="1.0" encoding="utf-8"?>
<p:tagLst xmlns:a="http://schemas.openxmlformats.org/drawingml/2006/main" xmlns:r="http://schemas.openxmlformats.org/officeDocument/2006/relationships" xmlns:p="http://schemas.openxmlformats.org/presentationml/2006/main">
  <p:tag name="TIMING" val="|0.3|0.8"/>
</p:tagLst>
</file>

<file path=ppt/tags/tag4.xml><?xml version="1.0" encoding="utf-8"?>
<p:tagLst xmlns:a="http://schemas.openxmlformats.org/drawingml/2006/main" xmlns:r="http://schemas.openxmlformats.org/officeDocument/2006/relationships" xmlns:p="http://schemas.openxmlformats.org/presentationml/2006/main">
  <p:tag name="TIMING" val="|0.8|0.6|0.7|0.6|0.5|0.5|0.7|0.5|0.9|0.6|0.8|0.6|0.5|0.5|0.6|0.4|0.3|0.1|0.1|0.1|0.4|0.4|0.3|0.4|0.7|0.5|0.5|0.6|0.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stealth"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99FF"/>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99FF"/>
            </a:solidFill>
            <a:effectLst/>
            <a:latin typeface="Times New Roman"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Blank Presentation">
  <a:themeElements>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CC"/>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CC"/>
            </a:solidFill>
            <a:effectLst/>
            <a:latin typeface="Times New Roman" pitchFamily="18" charset="0"/>
          </a:defRPr>
        </a:defPPr>
      </a:lstStyle>
    </a:lnDef>
  </a:objectDefaults>
  <a:extraClrSchemeLst>
    <a:extraClrScheme>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_Blank Presentation">
  <a:themeElements>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CC"/>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CC"/>
            </a:solidFill>
            <a:effectLst/>
            <a:latin typeface="Times New Roman" pitchFamily="18" charset="0"/>
          </a:defRPr>
        </a:defPPr>
      </a:lstStyle>
    </a:lnDef>
  </a:objectDefaults>
  <a:extraClrSchemeLst>
    <a:extraClrScheme>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99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99FF"/>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20005</TotalTime>
  <Words>2551</Words>
  <Application>Microsoft Office PowerPoint</Application>
  <PresentationFormat>On-screen Show (4:3)</PresentationFormat>
  <Paragraphs>312</Paragraphs>
  <Slides>39</Slides>
  <Notes>24</Notes>
  <HiddenSlides>4</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5" baseType="lpstr">
      <vt:lpstr>AvantGarde Md BT</vt:lpstr>
      <vt:lpstr>Helvetica-Narrow</vt:lpstr>
      <vt:lpstr>Source Sans Pro Web</vt:lpstr>
      <vt:lpstr>Staccato222 BT</vt:lpstr>
      <vt:lpstr>Algerian</vt:lpstr>
      <vt:lpstr>Arial</vt:lpstr>
      <vt:lpstr>MT Extra</vt:lpstr>
      <vt:lpstr>Symbol</vt:lpstr>
      <vt:lpstr>Times New Roman</vt:lpstr>
      <vt:lpstr>Wingdings</vt:lpstr>
      <vt:lpstr>Default Design</vt:lpstr>
      <vt:lpstr>Blank Presentation</vt:lpstr>
      <vt:lpstr>19_Blank Presentation</vt:lpstr>
      <vt:lpstr>20_Blank Presentation</vt:lpstr>
      <vt:lpstr>1_Blank Presentation</vt:lpstr>
      <vt:lpstr>Equation</vt:lpstr>
      <vt:lpstr>PowerPoint Presentation</vt:lpstr>
      <vt:lpstr>PowerPoint Presentation</vt:lpstr>
      <vt:lpstr>PowerPoint Presentation</vt:lpstr>
      <vt:lpstr>Some Useful Formulas</vt:lpstr>
      <vt:lpstr>PowerPoint Presentation</vt:lpstr>
      <vt:lpstr>Conservation of Momentum and Energy</vt:lpstr>
      <vt:lpstr>PowerPoint Presentation</vt:lpstr>
      <vt:lpstr>PowerPoint Presentation</vt:lpstr>
      <vt:lpstr>PowerPoint Presentation</vt:lpstr>
      <vt:lpstr>Inelastic Spectrometers</vt:lpstr>
      <vt:lpstr>PowerPoint Presentation</vt:lpstr>
      <vt:lpstr>PowerPoint Presentation</vt:lpstr>
      <vt:lpstr>Reciprocal Space for Thermal Neutrons</vt:lpstr>
      <vt:lpstr>PowerPoint Presentation</vt:lpstr>
      <vt:lpstr>Magnetic Scattering from La(O,F)FeAs</vt:lpstr>
      <vt:lpstr> Polaron Dynamics in CMR La0.7Ca0.3MnO3</vt:lpstr>
      <vt:lpstr>Energy Resolution for Crystal Spectrometers</vt:lpstr>
      <vt:lpstr>Reciprocal Space for Cold Neutrons</vt:lpstr>
      <vt:lpstr>Spin Liquid Scattering in ZnCu3(OD)6Cl2 </vt:lpstr>
      <vt:lpstr>Perfect Resolution Backscattering</vt:lpstr>
      <vt:lpstr>Quantum Rotational Tunneling in Toluene: A Measurement using HFBS</vt:lpstr>
      <vt:lpstr>PowerPoint Presentation</vt:lpstr>
      <vt:lpstr>Disk Chopper Spectrometer</vt:lpstr>
      <vt:lpstr>PowerPoint Presentation</vt:lpstr>
      <vt:lpstr> Fractional Spin Excitations in Yb2Pt2Pb</vt:lpstr>
      <vt:lpstr>PowerPoint Presentation</vt:lpstr>
      <vt:lpstr>PowerPoint Presentation</vt:lpstr>
      <vt:lpstr>Spin Echo Spectrometer</vt:lpstr>
      <vt:lpstr>Spin Echo Measurements on Polar Nano Regions in Relaxor Ferroelectric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 Neumann</dc:creator>
  <cp:lastModifiedBy>Guangyong Xu</cp:lastModifiedBy>
  <cp:revision>578</cp:revision>
  <cp:lastPrinted>2017-06-17T19:12:04Z</cp:lastPrinted>
  <dcterms:created xsi:type="dcterms:W3CDTF">2003-06-08T17:04:07Z</dcterms:created>
  <dcterms:modified xsi:type="dcterms:W3CDTF">2023-07-20T13:39:14Z</dcterms:modified>
</cp:coreProperties>
</file>