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  <p:sldMasterId id="2147483769" r:id="rId3"/>
  </p:sldMasterIdLst>
  <p:notesMasterIdLst>
    <p:notesMasterId r:id="rId30"/>
  </p:notesMasterIdLst>
  <p:sldIdLst>
    <p:sldId id="322" r:id="rId4"/>
    <p:sldId id="257" r:id="rId5"/>
    <p:sldId id="274" r:id="rId6"/>
    <p:sldId id="304" r:id="rId7"/>
    <p:sldId id="258" r:id="rId8"/>
    <p:sldId id="303" r:id="rId9"/>
    <p:sldId id="314" r:id="rId10"/>
    <p:sldId id="259" r:id="rId11"/>
    <p:sldId id="261" r:id="rId12"/>
    <p:sldId id="281" r:id="rId13"/>
    <p:sldId id="316" r:id="rId14"/>
    <p:sldId id="305" r:id="rId15"/>
    <p:sldId id="308" r:id="rId16"/>
    <p:sldId id="317" r:id="rId17"/>
    <p:sldId id="287" r:id="rId18"/>
    <p:sldId id="318" r:id="rId19"/>
    <p:sldId id="315" r:id="rId20"/>
    <p:sldId id="297" r:id="rId21"/>
    <p:sldId id="319" r:id="rId22"/>
    <p:sldId id="300" r:id="rId23"/>
    <p:sldId id="320" r:id="rId24"/>
    <p:sldId id="306" r:id="rId25"/>
    <p:sldId id="321" r:id="rId26"/>
    <p:sldId id="312" r:id="rId27"/>
    <p:sldId id="323" r:id="rId28"/>
    <p:sldId id="32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1" autoAdjust="0"/>
    <p:restoredTop sz="93686" autoAdjust="0"/>
  </p:normalViewPr>
  <p:slideViewPr>
    <p:cSldViewPr snapToObjects="1">
      <p:cViewPr varScale="1">
        <p:scale>
          <a:sx n="60" d="100"/>
          <a:sy n="60" d="100"/>
        </p:scale>
        <p:origin x="-13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3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968FB-6A8E-490B-96F7-F94821EF7824}" type="datetimeFigureOut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5D4B5-821F-4F0E-B451-546E63EB09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7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81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Technical reports deemed relevant to the mission of this discipline can also be published under the due approval process by the OSAC authority.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25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Committee Action Plan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 smtClean="0"/>
              <a:t>Topic 1: </a:t>
            </a:r>
            <a:r>
              <a:rPr lang="en-US" sz="1200" dirty="0" smtClean="0">
                <a:solidFill>
                  <a:schemeClr val="dk1"/>
                </a:solidFill>
              </a:rPr>
              <a:t>Speech Collection Guidelines for Speaker Recognition: Audio Collection at a Temporary Location </a:t>
            </a:r>
            <a:endParaRPr lang="en-US" sz="1200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885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 smtClean="0"/>
              <a:t>Topic 2: Assessment of Research Gaps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195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 from other roadmaps, e.g., FBI’s Case Process, ODNI ROI</a:t>
            </a:r>
            <a:r>
              <a:rPr lang="en-US" baseline="0" dirty="0" smtClean="0"/>
              <a:t> TEG, </a:t>
            </a:r>
            <a:r>
              <a:rPr lang="en-US" dirty="0" smtClean="0"/>
              <a:t>USSS?, BKA?, NFI?, MONOPPOLY Process Manuals?</a:t>
            </a:r>
          </a:p>
          <a:p>
            <a:r>
              <a:rPr lang="en-US" dirty="0" smtClean="0"/>
              <a:t>Roadmap meeting? OSAC support for international reps? VTC? Agenda</a:t>
            </a:r>
            <a:r>
              <a:rPr lang="en-US" baseline="0" dirty="0" smtClean="0"/>
              <a:t> item for next in-person meeting?</a:t>
            </a:r>
            <a:endParaRPr lang="en-US" dirty="0" smtClean="0"/>
          </a:p>
          <a:p>
            <a:r>
              <a:rPr lang="en-US" dirty="0" smtClean="0"/>
              <a:t>This was:</a:t>
            </a:r>
            <a:r>
              <a:rPr lang="en-US" baseline="0" dirty="0" smtClean="0"/>
              <a:t> </a:t>
            </a:r>
            <a:r>
              <a:rPr lang="en-US" dirty="0" smtClean="0"/>
              <a:t>We were doing: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Standardized workflow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Factors affecting performance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Minimum speech sample requirements – when to punt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Score interpretation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Decision making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Code of practices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646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 from other roadmaps, e.g., FBI’s Case Process, ODNI ROI</a:t>
            </a:r>
            <a:r>
              <a:rPr lang="en-US" baseline="0" dirty="0" smtClean="0"/>
              <a:t> TEG, </a:t>
            </a:r>
            <a:r>
              <a:rPr lang="en-US" dirty="0" smtClean="0"/>
              <a:t>USSS?, BKA?, NFI?, MONOPPOLY Process Manuals?</a:t>
            </a:r>
          </a:p>
          <a:p>
            <a:r>
              <a:rPr lang="en-US" dirty="0" smtClean="0"/>
              <a:t>Roadmap meeting? OSAC support for international reps? VTC? Agenda</a:t>
            </a:r>
            <a:r>
              <a:rPr lang="en-US" baseline="0" dirty="0" smtClean="0"/>
              <a:t> item for next in-person meeting?</a:t>
            </a:r>
            <a:endParaRPr lang="en-US" dirty="0" smtClean="0"/>
          </a:p>
          <a:p>
            <a:r>
              <a:rPr lang="en-US" dirty="0" smtClean="0"/>
              <a:t>This was:</a:t>
            </a:r>
            <a:r>
              <a:rPr lang="en-US" baseline="0" dirty="0" smtClean="0"/>
              <a:t> </a:t>
            </a:r>
            <a:r>
              <a:rPr lang="en-US" dirty="0" smtClean="0"/>
              <a:t>We were doing: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Standardized workflow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Factors affecting performance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Minimum speech sample requirements – when to punt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Score interpretation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Decision making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Code of practices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73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http://www.fjc.gov/public/pdf.nsf/lookup/SciMan3D01.pdf/$file/SciMan3D01.pdf</a:t>
            </a:r>
          </a:p>
          <a:p>
            <a:r>
              <a:rPr lang="en-US" dirty="0" smtClean="0"/>
              <a:t>http://sites.nationalacademies.org/pga/stl/development_manual/</a:t>
            </a:r>
          </a:p>
          <a:p>
            <a:r>
              <a:rPr lang="en-US" dirty="0" smtClean="0"/>
              <a:t>http://www.nap.edu/catalog/13163/reference-manual-on-scientific-evidence-third-edition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594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75D4B5-821F-4F0E-B451-546E63EB099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81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5062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8BCAE26-AD36-43DB-8B5D-CF650303D2CF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70764" y="6356351"/>
            <a:ext cx="249381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9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4052AA9-333E-4A3A-A97B-3820F0C85A9A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70764" y="6356351"/>
            <a:ext cx="249381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462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599721-290F-448F-9532-FD203A90F1DE}" type="datetime1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19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DECC3-CD4C-42DD-A221-9B81B0BCCA94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136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F482-2E15-4AE6-9F3D-4E25F34378D6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084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B82-D4F6-40A5-8CEB-BD49488B8D86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69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49C3-7D9F-47A0-B9FF-113A715E3C59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0D31-4A14-4A3B-8E52-F8B4EC02A77A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0485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07203-C6B4-4605-BA31-E3071C7CFCE5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7367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F7DE-BBFB-43A4-A09D-C633531C4BE0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72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jo17757\Desktop\speaker-rec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30" r="11508" b="13351"/>
          <a:stretch/>
        </p:blipFill>
        <p:spPr bwMode="auto">
          <a:xfrm>
            <a:off x="0" y="0"/>
            <a:ext cx="1290638" cy="126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0638" y="499405"/>
            <a:ext cx="6604991" cy="1325563"/>
          </a:xfrm>
          <a:prstGeom prst="rect">
            <a:avLst/>
          </a:prstGeom>
        </p:spPr>
        <p:txBody>
          <a:bodyPr/>
          <a:lstStyle>
            <a:lvl1pPr algn="ctr"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7" y="1986170"/>
            <a:ext cx="7886700" cy="3538330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Courier New" panose="02070309020205020404" pitchFamily="49" charset="0"/>
              <a:buChar char="o"/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Font typeface="Wingdings" panose="05000000000000000000" pitchFamily="2" charset="2"/>
              <a:buChar char="§"/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Font typeface="Wingdings" panose="05000000000000000000" pitchFamily="2" charset="2"/>
              <a:buChar char="q"/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Font typeface="Wingdings" panose="05000000000000000000" pitchFamily="2" charset="2"/>
              <a:buChar char="v"/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7DFF698-4F3E-48E9-B01D-6A779E6C2D28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1083" y="6443655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8A6BD0B9-3465-4E0F-AE7F-2EBD7D9D06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5629" y="146008"/>
            <a:ext cx="1077396" cy="11529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722023" y="6529379"/>
            <a:ext cx="1371600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95553-F7F3-4F88-9E3C-813554E3D381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324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6C21-249C-4EA5-9CCD-FD0467696AED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452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04505-F5F8-4740-A5C3-A3B341FA3DC0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9805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7CED4-4477-4EF2-8F58-94D728EFF4FD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923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9721-290F-448F-9532-FD203A90F1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753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627" y="499405"/>
            <a:ext cx="7886700" cy="1325563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7" y="1986170"/>
            <a:ext cx="7886700" cy="353833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FF698-4F3E-48E9-B01D-6A779E6C2D2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1083" y="6443655"/>
            <a:ext cx="2057400" cy="365125"/>
          </a:xfrm>
        </p:spPr>
        <p:txBody>
          <a:bodyPr/>
          <a:lstStyle>
            <a:lvl1pPr algn="ctr">
              <a:defRPr sz="1200"/>
            </a:lvl1pPr>
          </a:lstStyle>
          <a:p>
            <a:fld id="{8A6BD0B9-3465-4E0F-AE7F-2EBD7D9D06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5629" y="146008"/>
            <a:ext cx="1077396" cy="11529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" y="5877897"/>
            <a:ext cx="2041083" cy="9372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22023" y="6529379"/>
            <a:ext cx="1371600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946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D90-AF70-4F9D-BCC0-6D7EA6D0D84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131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D696-AF75-408D-8CB0-7CD6E7EDACE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0625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B4A57-3E4C-48C0-B16B-FFAF990251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9983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7B6E-87D7-407B-9E3F-2812A31F68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37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C713D90-AF70-4F9D-BCC0-6D7EA6D0D84F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70764" y="6356351"/>
            <a:ext cx="249381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947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CF1CF-A603-4526-A39A-1749BF910A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4092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79CA-42F2-4F11-934F-859DC3F42E1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8335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F609-EEC0-498D-AAE4-823A08368FC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507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AE26-AD36-43DB-8B5D-CF650303D2C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4544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52AA9-333E-4A3A-A97B-3820F0C85A9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35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E2FD696-AF75-408D-8CB0-7CD6E7EDACE0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70764" y="6356351"/>
            <a:ext cx="249381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78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8CB4A57-3E4C-48C0-B16B-FFAF990251D7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070764" y="6356351"/>
            <a:ext cx="249381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00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AF47B6E-87D7-407B-9E3F-2812A31F680B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070764" y="6356351"/>
            <a:ext cx="249381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631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52CF1CF-A603-4526-A39A-1749BF910AEE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70764" y="6356351"/>
            <a:ext cx="249381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0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64479CA-42F2-4F11-934F-859DC3F42E15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70764" y="6356351"/>
            <a:ext cx="249381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5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CFF609-EEC0-498D-AAE4-823A08368FC6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70764" y="6356351"/>
            <a:ext cx="249381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544C5D2-352A-48FE-9355-62285D06C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2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5243"/>
            <a:ext cx="1493520" cy="685800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5715000" y="6367075"/>
            <a:ext cx="2011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OSAC Speaker Recognition</a:t>
            </a:r>
          </a:p>
          <a:p>
            <a:r>
              <a:rPr lang="en-US" sz="1200" i="1" dirty="0" smtClean="0"/>
              <a:t>AAFS, Las Vegas, 22 Feb 2016</a:t>
            </a:r>
          </a:p>
        </p:txBody>
      </p:sp>
    </p:spTree>
    <p:extLst>
      <p:ext uri="{BB962C8B-B14F-4D97-AF65-F5344CB8AC3E}">
        <p14:creationId xmlns:p14="http://schemas.microsoft.com/office/powerpoint/2010/main" val="192757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68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11344-DBD8-4D2C-9F77-FECC3FE5F63F}" type="datetime1">
              <a:rPr lang="en-US" smtClean="0"/>
              <a:pPr/>
              <a:t>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1341F-E75A-4C43-8285-43AAA61E9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8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53C72-3206-4BDB-9F43-87319871A0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4C5D2-352A-48FE-9355-62285D06C76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63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torres@ll.mit.ed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egibbs.work@gmail.co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egibbs.work@gmail.com" TargetMode="External"/><Relationship Id="rId2" Type="http://schemas.openxmlformats.org/officeDocument/2006/relationships/hyperlink" Target="mailto:ptorres@ll.mit.ed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jpc@ll.mit.ed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enneth.Marr@ic.fbi.gov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enneth.Marr@ic.fbi.gov" TargetMode="External"/><Relationship Id="rId2" Type="http://schemas.openxmlformats.org/officeDocument/2006/relationships/hyperlink" Target="mailto:jpc@ll.mit.edu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pc@ll.mit.ed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enneth.Marr@ic.fbi.gov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dglancy@scu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LWayman@aol.com" TargetMode="External"/><Relationship Id="rId2" Type="http://schemas.openxmlformats.org/officeDocument/2006/relationships/hyperlink" Target="mailto:hirotaka.nakasone@ic.fbi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eter@higgins-biometrics.com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dglancy@scu.edu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john.hansen@utdallas.edu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ist.gov/forensics/osac-application.cf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egibbs.work@gmail.com" TargetMode="External"/><Relationship Id="rId2" Type="http://schemas.openxmlformats.org/officeDocument/2006/relationships/hyperlink" Target="mailto:ptorres@ll.mit.ed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357270"/>
            <a:ext cx="6858000" cy="92635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Priority Action Report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79481"/>
            <a:ext cx="6858000" cy="1655762"/>
          </a:xfrm>
        </p:spPr>
        <p:txBody>
          <a:bodyPr/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Speaker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Recognition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Digital Multimedia SAC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Dr. Hirotaka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Nakasone, Chair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Joe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Campbell, Presenter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22 Feb 2016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205" y="503598"/>
            <a:ext cx="2615590" cy="2799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5243"/>
            <a:ext cx="1493520" cy="685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2950" y="6535293"/>
            <a:ext cx="1371600" cy="285750"/>
          </a:xfrm>
          <a:prstGeom prst="rect">
            <a:avLst/>
          </a:prstGeom>
        </p:spPr>
      </p:pic>
      <p:pic>
        <p:nvPicPr>
          <p:cNvPr id="7" name="Picture 2" descr="C:\Users\jo17757\Desktop\Hiro\IMG_1212_c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73" b="19693"/>
          <a:stretch/>
        </p:blipFill>
        <p:spPr bwMode="auto">
          <a:xfrm>
            <a:off x="7086600" y="4648200"/>
            <a:ext cx="1077433" cy="156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661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2</a:t>
            </a:r>
            <a:r>
              <a:rPr lang="en-US" dirty="0"/>
              <a:t>: </a:t>
            </a:r>
            <a:r>
              <a:rPr lang="en-US" dirty="0" smtClean="0"/>
              <a:t>Recommendations </a:t>
            </a:r>
            <a:r>
              <a:rPr lang="en-US" dirty="0"/>
              <a:t>for </a:t>
            </a:r>
            <a:r>
              <a:rPr lang="en-US" dirty="0" smtClean="0"/>
              <a:t>Prioritized Research Areas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Priority: High</a:t>
            </a:r>
          </a:p>
          <a:p>
            <a:r>
              <a:rPr lang="en-US" dirty="0" smtClean="0"/>
              <a:t>Identify general research gaps</a:t>
            </a:r>
          </a:p>
          <a:p>
            <a:pPr lvl="1"/>
            <a:r>
              <a:rPr lang="en-US" dirty="0" smtClean="0"/>
              <a:t>Focus on a set of four scenarios of interest</a:t>
            </a:r>
          </a:p>
          <a:p>
            <a:r>
              <a:rPr lang="en-US" dirty="0" smtClean="0"/>
              <a:t>Identify application-centric research gaps</a:t>
            </a:r>
          </a:p>
          <a:p>
            <a:r>
              <a:rPr lang="en-US" dirty="0" smtClean="0"/>
              <a:t>Document for approval on July 2016 meeting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07104" y="4895671"/>
            <a:ext cx="4908296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Group: </a:t>
            </a:r>
            <a:r>
              <a:rPr lang="en-US" dirty="0" smtClean="0"/>
              <a:t>RDT&amp;E</a:t>
            </a:r>
          </a:p>
          <a:p>
            <a:r>
              <a:rPr lang="en-US" b="1" dirty="0" smtClean="0"/>
              <a:t>Task Group Co-Chairs: </a:t>
            </a:r>
          </a:p>
          <a:p>
            <a:r>
              <a:rPr lang="en-US" b="1" dirty="0" smtClean="0"/>
              <a:t>Dr. Pedro Torres-Carrasquillo, </a:t>
            </a:r>
            <a:r>
              <a:rPr lang="en-US" u="sng" dirty="0" smtClean="0">
                <a:solidFill>
                  <a:srgbClr val="0000FF"/>
                </a:solidFill>
                <a:hlinkClick r:id="rId3"/>
              </a:rPr>
              <a:t>ptorres@ll.mit.edu</a:t>
            </a:r>
            <a:endParaRPr lang="en-US" b="1" dirty="0" smtClean="0"/>
          </a:p>
          <a:p>
            <a:r>
              <a:rPr lang="en-US" b="1" dirty="0" smtClean="0"/>
              <a:t>Mr. Stephen Gibbs, </a:t>
            </a:r>
            <a:r>
              <a:rPr lang="en-US" u="sng" dirty="0" smtClean="0">
                <a:hlinkClick r:id="rId4"/>
              </a:rPr>
              <a:t>segibbs.work@gmail.com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2: Recommendations for Prioritized Research Areas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2979" y="1752600"/>
            <a:ext cx="312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Committee Action </a:t>
            </a:r>
            <a:r>
              <a:rPr lang="en-US" sz="2400" b="1" i="1" dirty="0" smtClean="0"/>
              <a:t>Plan</a:t>
            </a:r>
            <a:endParaRPr lang="en-US" sz="2400" b="1" i="1" dirty="0"/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002333"/>
              </p:ext>
            </p:extLst>
          </p:nvPr>
        </p:nvGraphicFramePr>
        <p:xfrm>
          <a:off x="547688" y="2179320"/>
          <a:ext cx="8003700" cy="3535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05007"/>
                <a:gridCol w="2167398"/>
                <a:gridCol w="1864966"/>
                <a:gridCol w="266632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r>
                        <a:rPr lang="en-US" sz="1600" b="1" baseline="30000" dirty="0" smtClean="0"/>
                        <a:t>st</a:t>
                      </a:r>
                      <a:r>
                        <a:rPr lang="en-US" sz="1600" b="1" dirty="0" smtClean="0"/>
                        <a:t> Draft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09/30/2015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RDT&amp;E</a:t>
                      </a:r>
                      <a:r>
                        <a:rPr lang="en-US" sz="1600" b="1" baseline="0" dirty="0" smtClean="0"/>
                        <a:t> Task Group Co-Chairs:</a:t>
                      </a:r>
                    </a:p>
                    <a:p>
                      <a:r>
                        <a:rPr lang="en-US" sz="1600" b="1" baseline="0" dirty="0" smtClean="0"/>
                        <a:t>Dr. Pedro Torres-Carrasquillo</a:t>
                      </a:r>
                    </a:p>
                    <a:p>
                      <a:r>
                        <a:rPr lang="en-US" sz="1600" b="1" baseline="0" dirty="0" smtClean="0"/>
                        <a:t>Mr. Stephen Gibbs</a:t>
                      </a:r>
                      <a:endParaRPr lang="en-US" sz="1600" b="1" dirty="0" smtClean="0"/>
                    </a:p>
                    <a:p>
                      <a:endParaRPr lang="en-US" sz="1600" b="1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</a:t>
                      </a:r>
                      <a:r>
                        <a:rPr lang="en-US" sz="1600" b="1" baseline="30000" dirty="0" smtClean="0"/>
                        <a:t>nd</a:t>
                      </a:r>
                      <a:r>
                        <a:rPr lang="en-US" sz="1600" b="1" dirty="0" smtClean="0"/>
                        <a:t> draft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12/31/2015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RDT&amp;E</a:t>
                      </a:r>
                      <a:r>
                        <a:rPr lang="en-US" sz="1600" b="1" baseline="0" dirty="0" smtClean="0"/>
                        <a:t> Task Group Co-Chairs:</a:t>
                      </a:r>
                    </a:p>
                    <a:p>
                      <a:r>
                        <a:rPr lang="en-US" sz="1600" b="1" baseline="0" dirty="0" smtClean="0"/>
                        <a:t>Dr. Pedro Torres-</a:t>
                      </a:r>
                      <a:r>
                        <a:rPr lang="en-US" sz="1600" b="1" baseline="0" dirty="0" err="1" smtClean="0"/>
                        <a:t>Carrasquillo</a:t>
                      </a:r>
                      <a:endParaRPr lang="en-US" sz="1600" b="1" baseline="0" dirty="0" smtClean="0"/>
                    </a:p>
                    <a:p>
                      <a:r>
                        <a:rPr lang="en-US" sz="1600" b="1" baseline="0" dirty="0" smtClean="0"/>
                        <a:t>Mr. Stephen Gibbs</a:t>
                      </a:r>
                      <a:endParaRPr lang="en-US" sz="1600" b="1" dirty="0" smtClean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Final draft for SR Subcommittee approval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July</a:t>
                      </a:r>
                      <a:r>
                        <a:rPr lang="en-US" sz="1600" b="1" baseline="0" dirty="0" smtClean="0"/>
                        <a:t> 27-29, 2016</a:t>
                      </a:r>
                      <a:r>
                        <a:rPr lang="en-US" sz="1600" b="1" dirty="0" smtClean="0"/>
                        <a:t> </a:t>
                      </a:r>
                    </a:p>
                    <a:p>
                      <a:r>
                        <a:rPr lang="en-US" sz="1600" b="1" dirty="0" smtClean="0"/>
                        <a:t>At Phoenix meeting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RDT&amp;E</a:t>
                      </a:r>
                      <a:r>
                        <a:rPr lang="en-US" sz="1600" b="1" baseline="0" dirty="0" smtClean="0"/>
                        <a:t> Task Group Co-Chairs:</a:t>
                      </a:r>
                    </a:p>
                    <a:p>
                      <a:r>
                        <a:rPr lang="en-US" sz="1600" b="1" baseline="0" dirty="0" smtClean="0"/>
                        <a:t>Dr. Pedro Torres-</a:t>
                      </a:r>
                      <a:r>
                        <a:rPr lang="en-US" sz="1600" b="1" baseline="0" dirty="0" err="1" smtClean="0"/>
                        <a:t>Carrasquillo</a:t>
                      </a:r>
                      <a:endParaRPr lang="en-US" sz="1600" b="1" baseline="0" dirty="0" smtClean="0"/>
                    </a:p>
                    <a:p>
                      <a:r>
                        <a:rPr lang="en-US" sz="1600" b="1" baseline="0" dirty="0" smtClean="0"/>
                        <a:t>Mr. Stephen Gibbs</a:t>
                      </a:r>
                      <a:endParaRPr lang="en-US" sz="1600" b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855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3: Data and Evaluation Surveys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Priority: High</a:t>
            </a:r>
          </a:p>
          <a:p>
            <a:r>
              <a:rPr lang="en-US" dirty="0" smtClean="0"/>
              <a:t>Three data surveys</a:t>
            </a:r>
          </a:p>
          <a:p>
            <a:pPr lvl="1"/>
            <a:r>
              <a:rPr lang="en-US" dirty="0" smtClean="0"/>
              <a:t>Catalog available corpora and addressed mismatch conditions</a:t>
            </a:r>
          </a:p>
          <a:p>
            <a:pPr lvl="1"/>
            <a:r>
              <a:rPr lang="en-US" dirty="0" smtClean="0"/>
              <a:t>Evaluate feasibility of found data such as prison calls and 911 samples</a:t>
            </a:r>
          </a:p>
          <a:p>
            <a:pPr lvl="1"/>
            <a:r>
              <a:rPr lang="en-US" dirty="0" smtClean="0"/>
              <a:t>Needs for unavailable data based on prioritized research needs</a:t>
            </a:r>
          </a:p>
          <a:p>
            <a:r>
              <a:rPr lang="en-US" dirty="0" smtClean="0"/>
              <a:t>Timeline to be developed prior to the first virtual meeting, </a:t>
            </a:r>
            <a:r>
              <a:rPr lang="en-US" dirty="0" err="1" smtClean="0"/>
              <a:t>approx</a:t>
            </a:r>
            <a:r>
              <a:rPr lang="en-US" dirty="0" smtClean="0"/>
              <a:t> mid March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07104" y="4895671"/>
            <a:ext cx="4908296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Group: </a:t>
            </a:r>
            <a:r>
              <a:rPr lang="en-US" dirty="0" smtClean="0"/>
              <a:t>RDT&amp;E</a:t>
            </a:r>
          </a:p>
          <a:p>
            <a:r>
              <a:rPr lang="en-US" b="1" dirty="0" smtClean="0"/>
              <a:t>Task Group Co-Chairs: </a:t>
            </a:r>
          </a:p>
          <a:p>
            <a:r>
              <a:rPr lang="en-US" b="1" dirty="0" smtClean="0"/>
              <a:t>Dr. Pedro Torres-Carrasquillo, </a:t>
            </a:r>
            <a:r>
              <a:rPr lang="en-US" u="sng" dirty="0" smtClean="0">
                <a:solidFill>
                  <a:srgbClr val="0000FF"/>
                </a:solidFill>
                <a:hlinkClick r:id="rId2"/>
              </a:rPr>
              <a:t>ptorres@ll.mit.edu</a:t>
            </a:r>
            <a:endParaRPr lang="en-US" b="1" dirty="0" smtClean="0"/>
          </a:p>
          <a:p>
            <a:r>
              <a:rPr lang="en-US" b="1" dirty="0" smtClean="0"/>
              <a:t>Mr. Stephen Gibbs, </a:t>
            </a:r>
            <a:r>
              <a:rPr lang="en-US" u="sng" dirty="0" smtClean="0">
                <a:hlinkClick r:id="rId3"/>
              </a:rPr>
              <a:t>segibbs.work@gmail.com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03258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4: Guidelines for Data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Priority: High</a:t>
            </a:r>
          </a:p>
          <a:p>
            <a:r>
              <a:rPr lang="en-US" dirty="0"/>
              <a:t>Create Guidelines for Data </a:t>
            </a:r>
            <a:r>
              <a:rPr lang="en-US" dirty="0" smtClean="0"/>
              <a:t>Preparation to support best </a:t>
            </a:r>
            <a:r>
              <a:rPr lang="en-US" dirty="0"/>
              <a:t>p</a:t>
            </a:r>
            <a:r>
              <a:rPr lang="en-US" dirty="0" smtClean="0"/>
              <a:t>ractices </a:t>
            </a:r>
            <a:r>
              <a:rPr lang="en-US" dirty="0"/>
              <a:t>for </a:t>
            </a:r>
            <a:r>
              <a:rPr lang="en-US" dirty="0" smtClean="0"/>
              <a:t>automatic speaker recognition (ASR)</a:t>
            </a:r>
          </a:p>
          <a:p>
            <a:pPr lvl="1"/>
            <a:r>
              <a:rPr lang="en-US" dirty="0" smtClean="0"/>
              <a:t>Focus on computer-centric ASR with a human </a:t>
            </a:r>
            <a:r>
              <a:rPr lang="en-US" dirty="0"/>
              <a:t>in the </a:t>
            </a:r>
            <a:r>
              <a:rPr lang="en-US" dirty="0" smtClean="0"/>
              <a:t>loop</a:t>
            </a:r>
          </a:p>
          <a:p>
            <a:r>
              <a:rPr lang="en-US" dirty="0" smtClean="0"/>
              <a:t>Develop a Forensic </a:t>
            </a:r>
            <a:r>
              <a:rPr lang="en-US" dirty="0"/>
              <a:t>SR Process </a:t>
            </a:r>
            <a:r>
              <a:rPr lang="en-US" dirty="0" smtClean="0"/>
              <a:t>Map (Topic #6)</a:t>
            </a:r>
          </a:p>
          <a:p>
            <a:pPr lvl="1"/>
            <a:r>
              <a:rPr lang="en-US" dirty="0" smtClean="0"/>
              <a:t>Inform the Guidelines for Data Preparation </a:t>
            </a:r>
          </a:p>
          <a:p>
            <a:pPr lvl="1"/>
            <a:r>
              <a:rPr lang="en-US" dirty="0" smtClean="0"/>
              <a:t>Inform best practices for ASR in general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07104" y="4895671"/>
            <a:ext cx="4908296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Group: </a:t>
            </a:r>
            <a:r>
              <a:rPr lang="en-US" dirty="0"/>
              <a:t>Best Practice</a:t>
            </a:r>
            <a:endParaRPr lang="en-US" dirty="0" smtClean="0"/>
          </a:p>
          <a:p>
            <a:r>
              <a:rPr lang="en-US" b="1" dirty="0" smtClean="0"/>
              <a:t>Task Group Co-Chairs: </a:t>
            </a:r>
          </a:p>
          <a:p>
            <a:r>
              <a:rPr lang="en-US" b="1" dirty="0"/>
              <a:t>Dr. Joseph Campbell, </a:t>
            </a:r>
            <a:r>
              <a:rPr lang="en-US" dirty="0" smtClean="0">
                <a:hlinkClick r:id="rId3"/>
              </a:rPr>
              <a:t>jpc@ll.mit.edu</a:t>
            </a:r>
            <a:endParaRPr lang="en-US" dirty="0"/>
          </a:p>
          <a:p>
            <a:r>
              <a:rPr lang="en-US" b="1" dirty="0"/>
              <a:t>Mr. Kenneth Marr, </a:t>
            </a:r>
            <a:r>
              <a:rPr lang="en-US" dirty="0" smtClean="0">
                <a:hlinkClick r:id="rId4"/>
              </a:rPr>
              <a:t>Kenneth.Marr@ic.fbi.gov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4: Guidelines for Data Preparation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660240"/>
              </p:ext>
            </p:extLst>
          </p:nvPr>
        </p:nvGraphicFramePr>
        <p:xfrm>
          <a:off x="877095" y="2026920"/>
          <a:ext cx="7389811" cy="4114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baseline="0" dirty="0" smtClean="0"/>
                        <a:t>Complete Data Preparation Draft #6 adjudicated draft</a:t>
                      </a:r>
                      <a:endParaRPr lang="en-US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1/27/2016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Task</a:t>
                      </a:r>
                      <a:r>
                        <a:rPr lang="en-US" sz="1600" b="1" baseline="0" dirty="0" smtClean="0"/>
                        <a:t> Group Co-Chairs</a:t>
                      </a:r>
                      <a:endParaRPr lang="en-US" sz="1600" b="1" dirty="0" smtClean="0"/>
                    </a:p>
                    <a:p>
                      <a:r>
                        <a:rPr lang="en-US" sz="1600" b="1" dirty="0" smtClean="0"/>
                        <a:t>Dr. Joseph Campbell</a:t>
                      </a:r>
                      <a:endParaRPr lang="en-US" sz="1600" b="1" u="sng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600" b="1" dirty="0" smtClean="0"/>
                        <a:t>Mr. Kenneth Marr</a:t>
                      </a:r>
                      <a:endParaRPr lang="en-US" sz="1600" b="1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High</a:t>
                      </a:r>
                    </a:p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baseline="0" dirty="0" smtClean="0"/>
                        <a:t>Complete Data Preparation Draft #7 adjudicated draft</a:t>
                      </a:r>
                      <a:endParaRPr lang="en-US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4/1/2016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Task</a:t>
                      </a:r>
                      <a:r>
                        <a:rPr lang="en-US" sz="1600" b="1" baseline="0" dirty="0" smtClean="0"/>
                        <a:t> Group Co-Chairs</a:t>
                      </a:r>
                      <a:endParaRPr lang="en-US" sz="1600" b="1" dirty="0" smtClean="0"/>
                    </a:p>
                    <a:p>
                      <a:r>
                        <a:rPr lang="en-US" sz="1600" b="1" dirty="0" smtClean="0"/>
                        <a:t>Dr. Joseph Campbell</a:t>
                      </a:r>
                      <a:endParaRPr lang="en-US" sz="1600" b="1" u="sng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600" b="1" dirty="0" smtClean="0"/>
                        <a:t>Mr. Kenneth Marr</a:t>
                      </a:r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baseline="0" dirty="0" smtClean="0"/>
                        <a:t>Complete Data Preparation Draft #8 adjudicated draft</a:t>
                      </a:r>
                      <a:endParaRPr lang="en-US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7/29/2016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Task</a:t>
                      </a:r>
                      <a:r>
                        <a:rPr lang="en-US" sz="1600" b="1" baseline="0" dirty="0" smtClean="0"/>
                        <a:t> Group Co-Chairs</a:t>
                      </a:r>
                      <a:endParaRPr lang="en-US" sz="1600" b="1" dirty="0" smtClean="0"/>
                    </a:p>
                    <a:p>
                      <a:r>
                        <a:rPr lang="en-US" sz="1600" b="1" dirty="0" smtClean="0"/>
                        <a:t>Dr. Joseph Campbell</a:t>
                      </a:r>
                      <a:endParaRPr lang="en-US" sz="1600" b="1" u="sng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600" b="1" dirty="0" smtClean="0"/>
                        <a:t>Mr. Kenneth Marr</a:t>
                      </a:r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baseline="0" dirty="0" smtClean="0"/>
                        <a:t>Complete Data Preparation Draft #9 adjudicated draft</a:t>
                      </a:r>
                      <a:endParaRPr lang="en-US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12/31/2016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Task</a:t>
                      </a:r>
                      <a:r>
                        <a:rPr lang="en-US" sz="1600" b="1" baseline="0" dirty="0" smtClean="0"/>
                        <a:t> Group Co-Chairs</a:t>
                      </a:r>
                      <a:endParaRPr lang="en-US" sz="1600" b="1" dirty="0" smtClean="0"/>
                    </a:p>
                    <a:p>
                      <a:r>
                        <a:rPr lang="en-US" sz="1600" b="1" dirty="0" smtClean="0"/>
                        <a:t>Dr. Joseph Campbell</a:t>
                      </a:r>
                      <a:endParaRPr lang="en-US" sz="1600" b="1" u="sng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1600" b="1" dirty="0" smtClean="0"/>
                        <a:t>Mr. Kenneth Marr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1594135"/>
            <a:ext cx="312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Committee Action </a:t>
            </a:r>
            <a:r>
              <a:rPr lang="en-US" sz="2400" b="1" i="1" dirty="0" smtClean="0"/>
              <a:t>Plan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70430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5: Guidelines for the Use of ANSI/NIST-ITL Type 11 Voice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Priority: High</a:t>
            </a:r>
          </a:p>
          <a:p>
            <a:r>
              <a:rPr lang="en-US" dirty="0" smtClean="0"/>
              <a:t>Guidelines and recommendations needed for Type 11 Voice Records implementation to enable standardization of voice data transactions by using the “ANSI/NIST-ITL 1-2011 Update: 2013”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07104" y="4895671"/>
            <a:ext cx="4908296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Group: </a:t>
            </a:r>
            <a:r>
              <a:rPr lang="en-US" dirty="0"/>
              <a:t>Best Practice</a:t>
            </a:r>
            <a:endParaRPr lang="en-US" dirty="0" smtClean="0"/>
          </a:p>
          <a:p>
            <a:r>
              <a:rPr lang="en-US" b="1" dirty="0" smtClean="0"/>
              <a:t>Task Group Co-Chairs: </a:t>
            </a:r>
          </a:p>
          <a:p>
            <a:r>
              <a:rPr lang="en-US" b="1" dirty="0"/>
              <a:t>Dr. Joseph Campbell, </a:t>
            </a:r>
            <a:r>
              <a:rPr lang="en-US" dirty="0" smtClean="0">
                <a:hlinkClick r:id="rId2"/>
              </a:rPr>
              <a:t>jpc@ll.mit.edu</a:t>
            </a:r>
            <a:endParaRPr lang="en-US" dirty="0"/>
          </a:p>
          <a:p>
            <a:r>
              <a:rPr lang="en-US" b="1" dirty="0"/>
              <a:t>Mr. Kenneth Marr, </a:t>
            </a:r>
            <a:r>
              <a:rPr lang="en-US" dirty="0" smtClean="0">
                <a:hlinkClick r:id="rId3"/>
              </a:rPr>
              <a:t>Kenneth.Marr@ic.fbi.gov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5: Guidelines for the Use of ANSI/NIST-ITL Type 11 Voice Records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1384151"/>
              </p:ext>
            </p:extLst>
          </p:nvPr>
        </p:nvGraphicFramePr>
        <p:xfrm>
          <a:off x="953295" y="2301240"/>
          <a:ext cx="7389811" cy="402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 designated team within Best</a:t>
                      </a:r>
                      <a:r>
                        <a:rPr lang="en-US" sz="1600" b="1" baseline="0" dirty="0" smtClean="0"/>
                        <a:t> Practice Task Group will w</a:t>
                      </a:r>
                      <a:r>
                        <a:rPr lang="en-US" sz="1600" b="1" dirty="0" smtClean="0"/>
                        <a:t>ork with the Department of Defense, Defense Forensic and Biometric Agency and the FBI Criminal Justice Information Services Division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1st draft due 6/1/2015,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Peter Higgins</a:t>
                      </a:r>
                    </a:p>
                    <a:p>
                      <a:endParaRPr lang="en-US" sz="1600" b="1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</a:t>
                      </a:r>
                      <a:r>
                        <a:rPr lang="en-US" sz="1600" b="1" baseline="30000" dirty="0" smtClean="0"/>
                        <a:t>nd</a:t>
                      </a:r>
                      <a:r>
                        <a:rPr lang="en-US" sz="1600" b="1" dirty="0" smtClean="0"/>
                        <a:t> draft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due</a:t>
                      </a:r>
                    </a:p>
                    <a:p>
                      <a:r>
                        <a:rPr lang="en-US" sz="1600" b="1" dirty="0" smtClean="0"/>
                        <a:t>9/30/2015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Peter Higgins</a:t>
                      </a:r>
                      <a:endParaRPr lang="en-US" sz="1600" b="1" dirty="0"/>
                    </a:p>
                  </a:txBody>
                  <a:tcPr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Final draft </a:t>
                      </a:r>
                    </a:p>
                    <a:p>
                      <a:r>
                        <a:rPr lang="en-US" sz="1600" b="1" dirty="0" smtClean="0"/>
                        <a:t>(1</a:t>
                      </a:r>
                      <a:r>
                        <a:rPr lang="en-US" sz="1600" b="1" baseline="30000" dirty="0" smtClean="0"/>
                        <a:t>st</a:t>
                      </a:r>
                      <a:r>
                        <a:rPr lang="en-US" sz="1600" b="1" baseline="0" dirty="0" smtClean="0"/>
                        <a:t> voting by SR Subcommittee in progress)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due</a:t>
                      </a:r>
                    </a:p>
                    <a:p>
                      <a:r>
                        <a:rPr lang="en-US" sz="1600" b="1" dirty="0" smtClean="0"/>
                        <a:t>2/1/2016</a:t>
                      </a:r>
                    </a:p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Peter Higgins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1900535"/>
            <a:ext cx="312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Committee Action </a:t>
            </a:r>
            <a:r>
              <a:rPr lang="en-US" sz="2400" b="1" i="1" dirty="0" smtClean="0"/>
              <a:t>Plan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66112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6: Forensic </a:t>
            </a:r>
            <a:r>
              <a:rPr lang="en-US" dirty="0" smtClean="0"/>
              <a:t>Speaker Recognition</a:t>
            </a:r>
            <a:r>
              <a:rPr lang="en-US" dirty="0"/>
              <a:t> </a:t>
            </a:r>
            <a:r>
              <a:rPr lang="en-US" dirty="0" smtClean="0"/>
              <a:t>Process </a:t>
            </a:r>
            <a:r>
              <a:rPr lang="en-US" dirty="0"/>
              <a:t>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Priority: High!</a:t>
            </a:r>
          </a:p>
          <a:p>
            <a:r>
              <a:rPr lang="en-US" dirty="0"/>
              <a:t>Develop a forensic SR process map </a:t>
            </a:r>
            <a:r>
              <a:rPr lang="en-US" dirty="0" smtClean="0"/>
              <a:t>to </a:t>
            </a:r>
            <a:r>
              <a:rPr lang="en-US" dirty="0"/>
              <a:t>structure activities</a:t>
            </a:r>
          </a:p>
          <a:p>
            <a:pPr lvl="1"/>
            <a:r>
              <a:rPr lang="en-US" dirty="0"/>
              <a:t>Collect process maps from available sources, including Europe</a:t>
            </a:r>
          </a:p>
          <a:p>
            <a:pPr lvl="1"/>
            <a:r>
              <a:rPr lang="en-US" dirty="0"/>
              <a:t>Consult </a:t>
            </a:r>
            <a:r>
              <a:rPr lang="en-US" dirty="0" smtClean="0"/>
              <a:t>related </a:t>
            </a:r>
            <a:r>
              <a:rPr lang="en-US" dirty="0"/>
              <a:t>process maps from </a:t>
            </a:r>
            <a:r>
              <a:rPr lang="en-US" dirty="0" smtClean="0"/>
              <a:t>fingerprinting, DNA, </a:t>
            </a:r>
            <a:r>
              <a:rPr lang="en-US" dirty="0"/>
              <a:t>etc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Hold facilitated meeting to </a:t>
            </a:r>
            <a:r>
              <a:rPr lang="en-US" dirty="0"/>
              <a:t>review </a:t>
            </a:r>
            <a:r>
              <a:rPr lang="en-US" dirty="0" smtClean="0"/>
              <a:t>process </a:t>
            </a:r>
            <a:r>
              <a:rPr lang="en-US" dirty="0"/>
              <a:t>maps and </a:t>
            </a:r>
            <a:r>
              <a:rPr lang="en-US" dirty="0" smtClean="0"/>
              <a:t>draft ours</a:t>
            </a:r>
            <a:endParaRPr lang="en-US" dirty="0"/>
          </a:p>
          <a:p>
            <a:pPr lvl="1"/>
            <a:r>
              <a:rPr lang="en-US" dirty="0" smtClean="0"/>
              <a:t>Use </a:t>
            </a:r>
            <a:r>
              <a:rPr lang="en-US" dirty="0"/>
              <a:t>this to structure our future BP </a:t>
            </a:r>
            <a:r>
              <a:rPr lang="en-US" dirty="0" smtClean="0"/>
              <a:t>activities, e.g., Topic #4</a:t>
            </a:r>
            <a:endParaRPr lang="en-US" dirty="0"/>
          </a:p>
          <a:p>
            <a:pPr lvl="1"/>
            <a:r>
              <a:rPr lang="en-US" dirty="0"/>
              <a:t>Build </a:t>
            </a:r>
            <a:r>
              <a:rPr lang="en-US" dirty="0" smtClean="0"/>
              <a:t>road map (including a task </a:t>
            </a:r>
            <a:r>
              <a:rPr lang="en-US" dirty="0"/>
              <a:t>list)</a:t>
            </a:r>
          </a:p>
          <a:p>
            <a:pPr lvl="1"/>
            <a:r>
              <a:rPr lang="en-US" dirty="0" smtClean="0"/>
              <a:t>Create </a:t>
            </a:r>
            <a:r>
              <a:rPr lang="en-US" dirty="0"/>
              <a:t>a </a:t>
            </a:r>
            <a:r>
              <a:rPr lang="en-US" dirty="0" smtClean="0"/>
              <a:t>Best Practices </a:t>
            </a:r>
            <a:r>
              <a:rPr lang="en-US" dirty="0"/>
              <a:t>process map</a:t>
            </a:r>
          </a:p>
          <a:p>
            <a:pPr lvl="1"/>
            <a:r>
              <a:rPr lang="en-US" dirty="0" smtClean="0"/>
              <a:t>Timeline </a:t>
            </a:r>
            <a:r>
              <a:rPr lang="en-US" dirty="0"/>
              <a:t>will be determined at the first virtual meeting in mid March </a:t>
            </a:r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07104" y="4895671"/>
            <a:ext cx="4908296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Group: </a:t>
            </a:r>
            <a:r>
              <a:rPr lang="en-US" dirty="0"/>
              <a:t>Best Practice</a:t>
            </a:r>
            <a:endParaRPr lang="en-US" dirty="0" smtClean="0"/>
          </a:p>
          <a:p>
            <a:r>
              <a:rPr lang="en-US" b="1" dirty="0" smtClean="0"/>
              <a:t>Task Group Co-Chairs: </a:t>
            </a:r>
          </a:p>
          <a:p>
            <a:r>
              <a:rPr lang="en-US" b="1" dirty="0"/>
              <a:t>Dr. Joseph Campbell, </a:t>
            </a:r>
            <a:r>
              <a:rPr lang="en-US" dirty="0" smtClean="0">
                <a:hlinkClick r:id="rId3"/>
              </a:rPr>
              <a:t>jpc@ll.mit.edu</a:t>
            </a:r>
            <a:endParaRPr lang="en-US" dirty="0"/>
          </a:p>
          <a:p>
            <a:r>
              <a:rPr lang="en-US" b="1" dirty="0"/>
              <a:t>Mr. Kenneth Marr, </a:t>
            </a:r>
            <a:r>
              <a:rPr lang="en-US" dirty="0" smtClean="0">
                <a:hlinkClick r:id="rId4"/>
              </a:rPr>
              <a:t>Kenneth.Marr@ic.fbi.gov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8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7: Contribution to the Reference Manual on Scientific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27" y="1986170"/>
            <a:ext cx="7224772" cy="3538330"/>
          </a:xfrm>
        </p:spPr>
        <p:txBody>
          <a:bodyPr/>
          <a:lstStyle/>
          <a:p>
            <a:r>
              <a:rPr lang="en-US" dirty="0" smtClean="0"/>
              <a:t>Priority: Medium</a:t>
            </a:r>
          </a:p>
          <a:p>
            <a:r>
              <a:rPr lang="en-US" dirty="0" smtClean="0"/>
              <a:t>Dated and little information on speaker recognition in the “Reference Manual on Scientific Evidence, 3e,” NAS, NAP, 2011</a:t>
            </a:r>
          </a:p>
          <a:p>
            <a:r>
              <a:rPr lang="en-US" dirty="0" smtClean="0"/>
              <a:t>Draft a report that recommends the Manual be updated to include the speaker recognition discipline</a:t>
            </a:r>
          </a:p>
          <a:p>
            <a:r>
              <a:rPr lang="en-US" dirty="0" smtClean="0"/>
              <a:t>Work with OSAC’s Legal Resource Committee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16167" y="5297269"/>
            <a:ext cx="5699233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Group: </a:t>
            </a:r>
            <a:r>
              <a:rPr lang="en-US" dirty="0" smtClean="0"/>
              <a:t>Legal Aspect of Speaker Recognition (LASR)</a:t>
            </a:r>
          </a:p>
          <a:p>
            <a:r>
              <a:rPr lang="en-US" b="1" dirty="0" smtClean="0"/>
              <a:t>Task Group Chair: Prof. Dorothy Glancy,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dglancy@scu.edu</a:t>
            </a:r>
            <a:endParaRPr lang="en-US" dirty="0" smtClean="0"/>
          </a:p>
        </p:txBody>
      </p:sp>
      <p:pic>
        <p:nvPicPr>
          <p:cNvPr id="4098" name="Picture 2" descr="C:\Users\jo17757\Desktop\41PmKyHgB0L._SX329_BO1,204,203,200_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399" y="2438400"/>
            <a:ext cx="1164122" cy="175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91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7: Contribution to the Reference Manual on Scientific Evidence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794698"/>
              </p:ext>
            </p:extLst>
          </p:nvPr>
        </p:nvGraphicFramePr>
        <p:xfrm>
          <a:off x="877095" y="2743200"/>
          <a:ext cx="7389811" cy="2133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Medium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Recruit legal talent into the LASR</a:t>
                      </a:r>
                      <a:r>
                        <a:rPr lang="en-US" sz="1600" b="1" baseline="0" dirty="0" smtClean="0"/>
                        <a:t> Task Group </a:t>
                      </a:r>
                      <a:r>
                        <a:rPr lang="en-US" sz="1600" b="1" dirty="0" smtClean="0"/>
                        <a:t>to draft and review the product.</a:t>
                      </a:r>
                      <a:r>
                        <a:rPr lang="en-US" sz="1600" b="1" baseline="0" dirty="0" smtClean="0"/>
                        <a:t> It will take about 2 years to produce a final draft.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2/1/2017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Dorothy Glancy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2286000"/>
            <a:ext cx="312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Committee Action </a:t>
            </a:r>
            <a:r>
              <a:rPr lang="en-US" sz="2400" b="1" i="1" dirty="0" smtClean="0"/>
              <a:t>Plan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45421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Subcommittee Leadership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1966950"/>
              </p:ext>
            </p:extLst>
          </p:nvPr>
        </p:nvGraphicFramePr>
        <p:xfrm>
          <a:off x="117097" y="2405380"/>
          <a:ext cx="8909807" cy="2047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14547"/>
                <a:gridCol w="2066307"/>
                <a:gridCol w="1698171"/>
                <a:gridCol w="748146"/>
                <a:gridCol w="30826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Position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Name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Organization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Term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Email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Chair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Hirotaka Nakasone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FBI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hlinkClick r:id="rId2"/>
                        </a:rPr>
                        <a:t>hirotaka.nakasone@ic.fbi.gov</a:t>
                      </a:r>
                      <a:endParaRPr lang="en-US" sz="18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Vice Chair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James L. Wayman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San Jose State University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3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hlinkClick r:id="rId3"/>
                        </a:rPr>
                        <a:t>JLWayman@aol.com</a:t>
                      </a:r>
                      <a:endParaRPr lang="en-US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Executive Secretary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Peter Higgins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Higgins Associates, Int’l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/>
                    </a:p>
                    <a:p>
                      <a:pPr algn="ctr"/>
                      <a:r>
                        <a:rPr lang="en-US" sz="1800" b="1" dirty="0" smtClean="0"/>
                        <a:t>4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sng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  <a:hlinkClick r:id="rId4"/>
                        </a:rPr>
                        <a:t>peter@higgins-biometrics.com</a:t>
                      </a:r>
                      <a:endParaRPr lang="en-US" sz="1800" b="1" i="0" u="sng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17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8: Annotated List of Important </a:t>
            </a:r>
            <a:r>
              <a:rPr lang="en-US" dirty="0"/>
              <a:t>S</a:t>
            </a:r>
            <a:r>
              <a:rPr lang="en-US" dirty="0" smtClean="0"/>
              <a:t>peaker </a:t>
            </a:r>
            <a:r>
              <a:rPr lang="en-US" dirty="0"/>
              <a:t>R</a:t>
            </a:r>
            <a:r>
              <a:rPr lang="en-US" dirty="0" smtClean="0"/>
              <a:t>ecognition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Priority: High</a:t>
            </a:r>
          </a:p>
          <a:p>
            <a:r>
              <a:rPr lang="en-US" dirty="0" smtClean="0"/>
              <a:t>Provide a sense of trends regarding how the law is treating the discipline</a:t>
            </a:r>
          </a:p>
          <a:p>
            <a:r>
              <a:rPr lang="en-US" dirty="0" smtClean="0"/>
              <a:t>Analysis of “</a:t>
            </a:r>
            <a:r>
              <a:rPr lang="en-US" dirty="0" err="1" smtClean="0"/>
              <a:t>Shepardized</a:t>
            </a:r>
            <a:r>
              <a:rPr lang="en-US" dirty="0" smtClean="0"/>
              <a:t>” cases explaining to non-technical audiences the importance of the cases, including lawyers, judges and the speaker recognition community</a:t>
            </a:r>
          </a:p>
          <a:p>
            <a:r>
              <a:rPr lang="en-US" dirty="0"/>
              <a:t>O</a:t>
            </a:r>
            <a:r>
              <a:rPr lang="en-US" dirty="0" smtClean="0"/>
              <a:t>n-going effort in identification of relevant legal precedent, description of case background, and </a:t>
            </a:r>
            <a:r>
              <a:rPr lang="en-US" dirty="0" err="1" smtClean="0"/>
              <a:t>shepardization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16167" y="5297269"/>
            <a:ext cx="5699233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Group: </a:t>
            </a:r>
            <a:r>
              <a:rPr lang="en-US" dirty="0" smtClean="0"/>
              <a:t>Legal Aspect of Speaker Recognition (LASR)</a:t>
            </a:r>
          </a:p>
          <a:p>
            <a:r>
              <a:rPr lang="en-US" b="1" dirty="0" smtClean="0"/>
              <a:t>Task Group Chair: Prof. Dorothy Glancy,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dglancy@scu.edu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159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8: Annotated List of Important Speaker Recognition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58655"/>
              </p:ext>
            </p:extLst>
          </p:nvPr>
        </p:nvGraphicFramePr>
        <p:xfrm>
          <a:off x="877095" y="2743200"/>
          <a:ext cx="7389811" cy="1645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397000"/>
                <a:gridCol w="196849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Task</a:t>
                      </a:r>
                      <a:r>
                        <a:rPr lang="en-US" sz="1600" b="1" baseline="0" dirty="0" smtClean="0"/>
                        <a:t> Group LASR will update the annotated list every 6 months.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Every 6 months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Task</a:t>
                      </a:r>
                      <a:r>
                        <a:rPr lang="en-US" sz="1600" b="1" baseline="0" dirty="0" smtClean="0"/>
                        <a:t> Group Chair: Dorothy Glancy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2286000"/>
            <a:ext cx="312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Committee Action </a:t>
            </a:r>
            <a:r>
              <a:rPr lang="en-US" sz="2400" b="1" i="1" dirty="0" smtClean="0"/>
              <a:t>Plan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59593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9: Vocabulary Terms for Speaker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Priority: High</a:t>
            </a:r>
          </a:p>
          <a:p>
            <a:r>
              <a:rPr lang="en-US" dirty="0" smtClean="0"/>
              <a:t>Ad hoc </a:t>
            </a:r>
            <a:r>
              <a:rPr lang="en-US" dirty="0" smtClean="0"/>
              <a:t>committee focus on the Guidelines for Vocabulary Terms for Speaker Recognition</a:t>
            </a:r>
          </a:p>
          <a:p>
            <a:r>
              <a:rPr lang="en-US" dirty="0" smtClean="0"/>
              <a:t>Initial document contains a total of 208 terms, along with definitions, reference sources, and page/citations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349" y="4234232"/>
            <a:ext cx="6147230" cy="1477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Group: </a:t>
            </a:r>
            <a:r>
              <a:rPr lang="en-US" dirty="0" smtClean="0"/>
              <a:t>Ad hoc committee</a:t>
            </a:r>
          </a:p>
          <a:p>
            <a:r>
              <a:rPr lang="en-US" b="1" dirty="0" smtClean="0"/>
              <a:t>Ad-Hoc committee Lead: Prof. John Hansen</a:t>
            </a:r>
          </a:p>
          <a:p>
            <a:r>
              <a:rPr lang="en-US" b="1" dirty="0" smtClean="0"/>
              <a:t>As-Hoc committee members: Dr. James Wayman, </a:t>
            </a:r>
            <a:br>
              <a:rPr lang="en-US" b="1" dirty="0" smtClean="0"/>
            </a:br>
            <a:r>
              <a:rPr lang="en-US" b="1" dirty="0" smtClean="0"/>
              <a:t>Ms. Reva Schwartz, and Dr. Geoffrey Morrison</a:t>
            </a:r>
          </a:p>
          <a:p>
            <a:r>
              <a:rPr lang="en-US" b="1" dirty="0" smtClean="0"/>
              <a:t>Contact information: </a:t>
            </a:r>
            <a:r>
              <a:rPr lang="en-US" dirty="0" smtClean="0">
                <a:hlinkClick r:id="rId2"/>
              </a:rPr>
              <a:t>john.hansen@utdallas.edu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8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9: Vocabulary Terms for Speaker Recognition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109555"/>
              </p:ext>
            </p:extLst>
          </p:nvPr>
        </p:nvGraphicFramePr>
        <p:xfrm>
          <a:off x="588939" y="2197874"/>
          <a:ext cx="7966122" cy="359332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98880"/>
                <a:gridCol w="3039277"/>
                <a:gridCol w="1505948"/>
                <a:gridCol w="2122017"/>
              </a:tblGrid>
              <a:tr h="106383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Priority (high/med/low/)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Planned Actions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Approx. Deadline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Assignee</a:t>
                      </a:r>
                      <a:endParaRPr lang="en-US" sz="2000" dirty="0"/>
                    </a:p>
                  </a:txBody>
                  <a:tcPr anchor="ctr"/>
                </a:tc>
              </a:tr>
              <a:tr h="650123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High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Complete the proof by the Ad-Hoc committee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4/15/2016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John Hansen</a:t>
                      </a:r>
                      <a:endParaRPr lang="en-US" sz="1600" b="1" dirty="0"/>
                    </a:p>
                  </a:txBody>
                  <a:tcPr/>
                </a:tc>
              </a:tr>
              <a:tr h="650123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High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Distribute the draft to Speaker Subcommittee</a:t>
                      </a:r>
                      <a:r>
                        <a:rPr lang="en-US" sz="1600" b="1" baseline="0" dirty="0" smtClean="0"/>
                        <a:t> for comments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4/20/2016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</a:tr>
              <a:tr h="650123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High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Complete adjudicate comments from Speaker</a:t>
                      </a:r>
                      <a:r>
                        <a:rPr lang="en-US" sz="1600" b="1" baseline="0" dirty="0" smtClean="0"/>
                        <a:t> Subcommittee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5/18/2016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</a:tr>
              <a:tr h="474457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High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Submit the final product to DMSAC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6/15/2016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9179" y="1752600"/>
            <a:ext cx="312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Committee Action </a:t>
            </a:r>
            <a:r>
              <a:rPr lang="en-US" sz="2400" b="1" i="1" dirty="0" smtClean="0"/>
              <a:t>Plan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82288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240924"/>
              </p:ext>
            </p:extLst>
          </p:nvPr>
        </p:nvGraphicFramePr>
        <p:xfrm>
          <a:off x="921544" y="1237198"/>
          <a:ext cx="7300912" cy="463020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62706"/>
                <a:gridCol w="6038206"/>
              </a:tblGrid>
              <a:tr h="691509">
                <a:tc>
                  <a:txBody>
                    <a:bodyPr/>
                    <a:lstStyle/>
                    <a:p>
                      <a:pPr algn="ctr"/>
                      <a:r>
                        <a:rPr lang="en-US" sz="2000" b="1" baseline="0" dirty="0" smtClean="0"/>
                        <a:t>Priority</a:t>
                      </a:r>
                    </a:p>
                    <a:p>
                      <a:pPr algn="ctr"/>
                      <a:r>
                        <a:rPr lang="en-US" sz="2000" b="1" baseline="0" dirty="0" smtClean="0"/>
                        <a:t>Topic #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Topic Area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Speech collection guidelines for speaker </a:t>
                      </a:r>
                      <a:r>
                        <a:rPr lang="en-US" sz="1800" b="1" dirty="0" err="1" smtClean="0">
                          <a:latin typeface="+mn-lt"/>
                        </a:rPr>
                        <a:t>reco</a:t>
                      </a:r>
                      <a:r>
                        <a:rPr lang="en-US" sz="1800" b="1" dirty="0" smtClean="0">
                          <a:latin typeface="+mn-lt"/>
                        </a:rPr>
                        <a:t> applications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Recommendations for prioritized research areas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3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  <a:cs typeface="Times New Roman" pitchFamily="18" charset="0"/>
                        </a:rPr>
                        <a:t>Data and evaluation surveys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5145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Guidelines</a:t>
                      </a:r>
                      <a:r>
                        <a:rPr lang="en-US" sz="1800" b="1" baseline="0" dirty="0" smtClean="0">
                          <a:latin typeface="+mn-lt"/>
                        </a:rPr>
                        <a:t> for data preparation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5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1" dirty="0" smtClean="0">
                          <a:latin typeface="+mn-lt"/>
                        </a:rPr>
                        <a:t>Guidelines for the use of ANSI/NIST-ITL Type 11 Voice Records</a:t>
                      </a:r>
                      <a:endParaRPr lang="en-US" sz="1800" b="1" i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6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Forensic</a:t>
                      </a:r>
                      <a:r>
                        <a:rPr lang="en-US" sz="1800" b="1" baseline="0" dirty="0" smtClean="0">
                          <a:latin typeface="+mn-lt"/>
                        </a:rPr>
                        <a:t> speaker recognition process map</a:t>
                      </a:r>
                      <a:r>
                        <a:rPr lang="en-US" sz="1800" b="1" dirty="0" smtClean="0">
                          <a:latin typeface="+mn-lt"/>
                        </a:rPr>
                        <a:t> 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7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Contribution to “Reference Manual on Scientific Evidence”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8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</a:rPr>
                        <a:t>Annotated list of important speaker recognition cases </a:t>
                      </a:r>
                      <a:endParaRPr lang="en-US" sz="1800" b="1" i="1" dirty="0" smtClean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9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dirty="0" smtClean="0">
                          <a:latin typeface="+mn-lt"/>
                        </a:rPr>
                        <a:t>Vocabulary</a:t>
                      </a:r>
                      <a:r>
                        <a:rPr lang="en-US" sz="1800" b="1" i="1" baseline="0" dirty="0" smtClean="0">
                          <a:latin typeface="+mn-lt"/>
                        </a:rPr>
                        <a:t> terms for speaker recognition</a:t>
                      </a:r>
                      <a:endParaRPr lang="en-US" sz="1800" b="1" i="1" dirty="0" smtClean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18353" y="5943600"/>
            <a:ext cx="6507294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Great progress on all topics, including nearing completion on 5 &amp; 9!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68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357270"/>
            <a:ext cx="6858000" cy="92635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Priority Action Report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79481"/>
            <a:ext cx="6858000" cy="1655762"/>
          </a:xfrm>
        </p:spPr>
        <p:txBody>
          <a:bodyPr/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Speaker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Recognition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Digital Multimedia SAC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Dr. Hirotaka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Nakasone, Chair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Joe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Campbell, Presenter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22 Feb 2016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205" y="503598"/>
            <a:ext cx="2615590" cy="2799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5243"/>
            <a:ext cx="1493520" cy="685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2950" y="6535293"/>
            <a:ext cx="1371600" cy="285750"/>
          </a:xfrm>
          <a:prstGeom prst="rect">
            <a:avLst/>
          </a:prstGeom>
        </p:spPr>
      </p:pic>
      <p:pic>
        <p:nvPicPr>
          <p:cNvPr id="7" name="Picture 2" descr="C:\Users\jo17757\Desktop\Hiro\IMG_1212_c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73" b="19693"/>
          <a:stretch/>
        </p:blipFill>
        <p:spPr bwMode="auto">
          <a:xfrm>
            <a:off x="7086600" y="4648200"/>
            <a:ext cx="1077433" cy="156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03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283" y="401444"/>
            <a:ext cx="6007000" cy="5709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99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0638" y="122237"/>
            <a:ext cx="6604991" cy="1325563"/>
          </a:xfrm>
        </p:spPr>
        <p:txBody>
          <a:bodyPr/>
          <a:lstStyle/>
          <a:p>
            <a:r>
              <a:rPr lang="en-US" dirty="0" smtClean="0"/>
              <a:t>Subcommittee Members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235046"/>
              </p:ext>
            </p:extLst>
          </p:nvPr>
        </p:nvGraphicFramePr>
        <p:xfrm>
          <a:off x="1932483" y="716280"/>
          <a:ext cx="5279035" cy="5608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24123"/>
                <a:gridCol w="1792958"/>
                <a:gridCol w="2113808"/>
                <a:gridCol w="748146"/>
              </a:tblGrid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#</a:t>
                      </a:r>
                      <a:endParaRPr lang="en-US" sz="10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Name</a:t>
                      </a:r>
                      <a:endParaRPr lang="en-US" sz="10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Organization</a:t>
                      </a:r>
                      <a:endParaRPr lang="en-US" sz="10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Term</a:t>
                      </a:r>
                    </a:p>
                  </a:txBody>
                  <a:tcPr anchor="b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Aaron Lawson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SRI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2 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2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Alvin Martin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2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3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Chris Cieri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Linguistic Data Consortium, U Penn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4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4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David Farris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U.S. Govt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2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5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David Marks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Sandia National Laboratories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3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6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Dorothy Glancy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Clara University School of Law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4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7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Douglas Reynolds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MIT Lincoln Laboratory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2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8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Hirotaka Nakasone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FBI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2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9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Jack Godfrey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2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10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 Wayman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Jose State University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3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11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Joe 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Campbell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(DMSAC)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MIT Lincoln Laboratory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2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12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John Hansen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University of Texas at Dallas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3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13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Ken Marr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FBI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3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14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Kevin Farrell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Nuance Communications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3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15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Mitchell McLaren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SRI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4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16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Oscar Morales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U.S. Govt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3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17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A. Torres-Carrasquillo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MIT Lincoln Laboratory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4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18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Peter Higgins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4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19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Raymond Slyh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Air Force Research Laboratory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4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20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Reva 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Schwartz 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(DMSAC)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NIST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2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21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Stephen Gibbs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U.S. Govt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2</a:t>
                      </a:r>
                      <a:endParaRPr lang="en-US" sz="1000" b="1" dirty="0"/>
                    </a:p>
                  </a:txBody>
                  <a:tcPr anchor="ctr"/>
                </a:tc>
              </a:tr>
              <a:tr h="22140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/>
                        <a:t>22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Walter Andrews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BBN/Raytheon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3</a:t>
                      </a:r>
                      <a:endParaRPr lang="en-US" sz="10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Subcommittee </a:t>
            </a:r>
            <a:br>
              <a:rPr lang="en-US" dirty="0" smtClean="0"/>
            </a:br>
            <a:r>
              <a:rPr lang="en-US" dirty="0" smtClean="0"/>
              <a:t>International Partners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977001"/>
            <a:ext cx="9144001" cy="1037069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3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Subcommittee 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3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Affiliates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1498937"/>
            <a:ext cx="769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Currently, our international guests are invited from organizations in a variety of countries including Canada</a:t>
            </a:r>
            <a:r>
              <a:rPr lang="en-US" sz="2000" b="1" dirty="0"/>
              <a:t>, Germany, </a:t>
            </a:r>
            <a:r>
              <a:rPr lang="en-US" sz="2000" b="1" dirty="0" smtClean="0"/>
              <a:t>The Netherlands</a:t>
            </a:r>
            <a:r>
              <a:rPr lang="en-US" sz="2000" b="1" dirty="0"/>
              <a:t>, South </a:t>
            </a:r>
            <a:r>
              <a:rPr lang="en-US" sz="2000" b="1" dirty="0" smtClean="0"/>
              <a:t>Africa, and the United Kingdom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3932872"/>
            <a:ext cx="769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Interested and qualified individuals may apply to the </a:t>
            </a:r>
            <a:r>
              <a:rPr lang="en-US" sz="2000" b="1" dirty="0" smtClean="0">
                <a:hlinkClick r:id="rId2"/>
              </a:rPr>
              <a:t>OSAC</a:t>
            </a:r>
            <a:r>
              <a:rPr lang="en-US" sz="2000" b="1" dirty="0" smtClean="0"/>
              <a:t> for full membership or to become affiliates in the designated subcommittee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Currently, 20 appointed and 20 affiliate members from the </a:t>
            </a:r>
            <a:br>
              <a:rPr lang="en-US" sz="2000" b="1" dirty="0" smtClean="0"/>
            </a:br>
            <a:r>
              <a:rPr lang="en-US" sz="2000" b="1" dirty="0" smtClean="0"/>
              <a:t>U.S. Government, U.S. National </a:t>
            </a:r>
            <a:r>
              <a:rPr lang="en-US" sz="2000" b="1" dirty="0"/>
              <a:t>L</a:t>
            </a:r>
            <a:r>
              <a:rPr lang="en-US" sz="2000" b="1" dirty="0" smtClean="0"/>
              <a:t>abs</a:t>
            </a:r>
            <a:r>
              <a:rPr lang="en-US" sz="2000" b="1" dirty="0"/>
              <a:t>, academia, industry, and </a:t>
            </a:r>
            <a:r>
              <a:rPr lang="en-US" sz="2000" b="1" dirty="0" smtClean="0"/>
              <a:t>international partner organizations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85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Discipline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2339420"/>
            <a:ext cx="5436919" cy="35863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“Speaker </a:t>
            </a:r>
            <a:r>
              <a:rPr lang="en-US" sz="2400" b="1" dirty="0"/>
              <a:t>recognition is the process of comparing human speech samples to determine if they were produced by the same speaker</a:t>
            </a:r>
            <a:r>
              <a:rPr lang="en-US" sz="2400" b="1" dirty="0" smtClean="0"/>
              <a:t>.”</a:t>
            </a:r>
          </a:p>
          <a:p>
            <a:pPr marL="0" indent="0">
              <a:buNone/>
            </a:pPr>
            <a:r>
              <a:rPr lang="en-US" sz="2400" dirty="0" smtClean="0"/>
              <a:t>(</a:t>
            </a:r>
            <a:r>
              <a:rPr lang="en-US" sz="2400" dirty="0"/>
              <a:t>A</a:t>
            </a:r>
            <a:r>
              <a:rPr lang="en-US" sz="2400" dirty="0" smtClean="0"/>
              <a:t>dopted at the OSAC Kick-Off Meeting, Norman, OK., 1/20-22, 2015.)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28600" y="1789711"/>
            <a:ext cx="3171825" cy="3657600"/>
            <a:chOff x="152400" y="1789711"/>
            <a:chExt cx="3171825" cy="365760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1789711"/>
              <a:ext cx="3171825" cy="3657600"/>
            </a:xfrm>
            <a:prstGeom prst="rect">
              <a:avLst/>
            </a:prstGeom>
          </p:spPr>
        </p:pic>
        <p:sp>
          <p:nvSpPr>
            <p:cNvPr id="5" name="Oval 4"/>
            <p:cNvSpPr/>
            <p:nvPr/>
          </p:nvSpPr>
          <p:spPr>
            <a:xfrm>
              <a:off x="1423281" y="1916931"/>
              <a:ext cx="862715" cy="862715"/>
            </a:xfrm>
            <a:prstGeom prst="ellipse">
              <a:avLst/>
            </a:prstGeom>
            <a:noFill/>
            <a:ln w="38100"/>
            <a:effectLst>
              <a:glow rad="101600">
                <a:schemeClr val="accent4">
                  <a:satMod val="175000"/>
                  <a:alpha val="40000"/>
                </a:schemeClr>
              </a:glow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779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Subcommittee</a:t>
            </a:r>
            <a:br>
              <a:rPr lang="en-US" dirty="0" smtClean="0"/>
            </a:br>
            <a:r>
              <a:rPr lang="en-US" dirty="0" smtClean="0"/>
              <a:t>Purpose and Objectives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1619071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Purpose:</a:t>
            </a:r>
            <a:r>
              <a:rPr lang="en-US" b="1" dirty="0" smtClean="0"/>
              <a:t> To support and promote the scientific foundations and practice of speaker recognition, voice data collection, measurement, transmission, and retrieval, through the development and dissemination of consensus-based standards, guidelines, best practices, and recommendations for forensic and investigatory applications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2956679"/>
            <a:ext cx="8991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Objectives</a:t>
            </a:r>
            <a:r>
              <a:rPr lang="en-US" b="1" dirty="0" smtClean="0"/>
              <a:t>: Speaker Recognition Subcommittee shall engage in:</a:t>
            </a:r>
          </a:p>
          <a:p>
            <a:pPr marL="514350" lvl="0" indent="-285750">
              <a:buFont typeface="Arial" pitchFamily="34" charset="0"/>
              <a:buChar char="•"/>
            </a:pPr>
            <a:r>
              <a:rPr lang="en-US" b="1" dirty="0" smtClean="0"/>
              <a:t>Identifying the </a:t>
            </a:r>
            <a:r>
              <a:rPr lang="en-US" b="1" i="1" dirty="0" smtClean="0"/>
              <a:t>scope, theories, and practice areas </a:t>
            </a:r>
            <a:r>
              <a:rPr lang="en-US" b="1" dirty="0" smtClean="0"/>
              <a:t>of the disciplines of voice biometrics, speaker identification, voice data collection, measurement, transmission, and retrieval</a:t>
            </a:r>
          </a:p>
          <a:p>
            <a:pPr marL="514350" lvl="0" indent="-285750">
              <a:buFont typeface="Arial" pitchFamily="34" charset="0"/>
              <a:buChar char="•"/>
            </a:pPr>
            <a:r>
              <a:rPr lang="en-US" b="1" dirty="0" smtClean="0"/>
              <a:t>Recommending </a:t>
            </a:r>
            <a:r>
              <a:rPr lang="en-US" b="1" i="1" dirty="0" smtClean="0"/>
              <a:t>best practices </a:t>
            </a:r>
            <a:r>
              <a:rPr lang="en-US" b="1" dirty="0" smtClean="0"/>
              <a:t>for data collection, quality assessment, compression, decompression, transmission protocols, reports, and terminology</a:t>
            </a:r>
          </a:p>
          <a:p>
            <a:pPr marL="514350" lvl="0" indent="-285750">
              <a:buFont typeface="Arial" pitchFamily="34" charset="0"/>
              <a:buChar char="•"/>
            </a:pPr>
            <a:r>
              <a:rPr lang="en-US" b="1" dirty="0" smtClean="0"/>
              <a:t>Proposing standard procedures for data interpretation and wording of </a:t>
            </a:r>
            <a:r>
              <a:rPr lang="en-US" b="1" i="1" dirty="0" smtClean="0"/>
              <a:t>conclusions </a:t>
            </a:r>
            <a:r>
              <a:rPr lang="en-US" b="1" dirty="0" smtClean="0"/>
              <a:t>presented in court</a:t>
            </a:r>
          </a:p>
          <a:p>
            <a:pPr marL="514350" lvl="0" indent="-285750">
              <a:buFont typeface="Arial" pitchFamily="34" charset="0"/>
              <a:buChar char="•"/>
            </a:pPr>
            <a:r>
              <a:rPr lang="en-US" b="1" dirty="0" smtClean="0"/>
              <a:t>Suggesting </a:t>
            </a:r>
            <a:r>
              <a:rPr lang="en-US" b="1" i="1" dirty="0" smtClean="0"/>
              <a:t>education, </a:t>
            </a:r>
            <a:r>
              <a:rPr lang="en-US" b="1" dirty="0" smtClean="0"/>
              <a:t>training, and continuing education requirements for practitioners</a:t>
            </a:r>
          </a:p>
          <a:p>
            <a:pPr marL="514350" lvl="0" indent="-285750">
              <a:buFont typeface="Arial" pitchFamily="34" charset="0"/>
              <a:buChar char="•"/>
            </a:pPr>
            <a:r>
              <a:rPr lang="en-US" b="1" dirty="0" smtClean="0"/>
              <a:t>Promulgating and disseminating </a:t>
            </a:r>
            <a:r>
              <a:rPr lang="en-US" b="1" i="1" dirty="0" smtClean="0"/>
              <a:t>research and development priorities </a:t>
            </a:r>
            <a:r>
              <a:rPr lang="en-US" b="1" dirty="0" smtClean="0"/>
              <a:t>to the community</a:t>
            </a:r>
          </a:p>
          <a:p>
            <a:pPr marL="514350" lvl="0" indent="-285750">
              <a:buFont typeface="Arial" pitchFamily="34" charset="0"/>
              <a:buChar char="•"/>
            </a:pPr>
            <a:r>
              <a:rPr lang="en-US" b="1" dirty="0" smtClean="0"/>
              <a:t>Collecting and distributing discipline-specific information on </a:t>
            </a:r>
            <a:r>
              <a:rPr lang="en-US" b="1" i="1" dirty="0" smtClean="0"/>
              <a:t>scientific foundations</a:t>
            </a:r>
          </a:p>
          <a:p>
            <a:pPr marL="514350" lvl="0" indent="-285750">
              <a:buFont typeface="Arial" pitchFamily="34" charset="0"/>
              <a:buChar char="•"/>
            </a:pPr>
            <a:r>
              <a:rPr lang="en-US" b="1" dirty="0" smtClean="0"/>
              <a:t>Seeking </a:t>
            </a:r>
            <a:r>
              <a:rPr lang="en-US" b="1" i="1" dirty="0" smtClean="0"/>
              <a:t>international recognition </a:t>
            </a:r>
            <a:r>
              <a:rPr lang="en-US" b="1" dirty="0" smtClean="0"/>
              <a:t>and harmonization of appropriate work products</a:t>
            </a:r>
          </a:p>
        </p:txBody>
      </p:sp>
    </p:spTree>
    <p:extLst>
      <p:ext uri="{BB962C8B-B14F-4D97-AF65-F5344CB8AC3E}">
        <p14:creationId xmlns:p14="http://schemas.microsoft.com/office/powerpoint/2010/main" val="146779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Nine Priority Topic Areas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755055"/>
              </p:ext>
            </p:extLst>
          </p:nvPr>
        </p:nvGraphicFramePr>
        <p:xfrm>
          <a:off x="921544" y="1277168"/>
          <a:ext cx="7300912" cy="463020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62706"/>
                <a:gridCol w="6038206"/>
              </a:tblGrid>
              <a:tr h="691509">
                <a:tc>
                  <a:txBody>
                    <a:bodyPr/>
                    <a:lstStyle/>
                    <a:p>
                      <a:pPr algn="ctr"/>
                      <a:r>
                        <a:rPr lang="en-US" sz="2000" b="1" baseline="0" dirty="0" smtClean="0"/>
                        <a:t>Priority</a:t>
                      </a:r>
                    </a:p>
                    <a:p>
                      <a:pPr algn="ctr"/>
                      <a:r>
                        <a:rPr lang="en-US" sz="2000" b="1" baseline="0" dirty="0" smtClean="0"/>
                        <a:t>Topic #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Topic Area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Speech collection guidelines for speaker </a:t>
                      </a:r>
                      <a:r>
                        <a:rPr lang="en-US" sz="1800" b="1" dirty="0" err="1" smtClean="0">
                          <a:latin typeface="+mn-lt"/>
                        </a:rPr>
                        <a:t>reco</a:t>
                      </a:r>
                      <a:r>
                        <a:rPr lang="en-US" sz="1800" b="1" dirty="0" smtClean="0">
                          <a:latin typeface="+mn-lt"/>
                        </a:rPr>
                        <a:t> applications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Recommendations for prioritized research areas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3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  <a:cs typeface="Times New Roman" pitchFamily="18" charset="0"/>
                        </a:rPr>
                        <a:t>Data and evaluation surveys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5145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Guidelines</a:t>
                      </a:r>
                      <a:r>
                        <a:rPr lang="en-US" sz="1800" b="1" baseline="0" dirty="0" smtClean="0">
                          <a:latin typeface="+mn-lt"/>
                        </a:rPr>
                        <a:t> for data preparation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5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dirty="0" smtClean="0">
                          <a:latin typeface="+mn-lt"/>
                        </a:rPr>
                        <a:t>Guidelines for the use of ANSI/NIST-ITL Type 11 Voice Records</a:t>
                      </a:r>
                      <a:endParaRPr lang="en-US" sz="1800" b="1" i="0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6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Forensic</a:t>
                      </a:r>
                      <a:r>
                        <a:rPr lang="en-US" sz="1800" b="1" baseline="0" dirty="0" smtClean="0">
                          <a:latin typeface="+mn-lt"/>
                        </a:rPr>
                        <a:t> speaker recognition process map</a:t>
                      </a:r>
                      <a:r>
                        <a:rPr lang="en-US" sz="1800" b="1" dirty="0" smtClean="0">
                          <a:latin typeface="+mn-lt"/>
                        </a:rPr>
                        <a:t> 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7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+mn-lt"/>
                        </a:rPr>
                        <a:t>Contribution to “Reference Manual on Scientific Evidence”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8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</a:rPr>
                        <a:t>Annotated list of important speaker recognition cases </a:t>
                      </a:r>
                      <a:endParaRPr lang="en-US" sz="1800" b="1" i="1" dirty="0" smtClean="0">
                        <a:latin typeface="+mn-lt"/>
                      </a:endParaRPr>
                    </a:p>
                  </a:txBody>
                  <a:tcPr/>
                </a:tc>
              </a:tr>
              <a:tr h="43471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9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 smtClean="0">
                          <a:latin typeface="+mn-lt"/>
                        </a:rPr>
                        <a:t>Vocabulary</a:t>
                      </a:r>
                      <a:r>
                        <a:rPr lang="en-US" sz="1800" b="1" i="0" baseline="0" dirty="0" smtClean="0">
                          <a:latin typeface="+mn-lt"/>
                        </a:rPr>
                        <a:t> terms for speaker recognition</a:t>
                      </a:r>
                      <a:endParaRPr lang="en-US" sz="1800" b="1" i="0" dirty="0" smtClean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60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1: Speech Collection Guidelines for SR Applications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Priority: High</a:t>
            </a:r>
          </a:p>
          <a:p>
            <a:r>
              <a:rPr lang="en-US" dirty="0" smtClean="0"/>
              <a:t>Guidelines for the collection of speech data in a variety of Use Cases including</a:t>
            </a:r>
          </a:p>
          <a:p>
            <a:pPr lvl="1"/>
            <a:r>
              <a:rPr lang="en-US" dirty="0" smtClean="0"/>
              <a:t>Use Case #1: Interrogation in a Criminal Justice Facility</a:t>
            </a:r>
          </a:p>
          <a:p>
            <a:pPr lvl="1"/>
            <a:r>
              <a:rPr lang="en-US" dirty="0" smtClean="0"/>
              <a:t>Use Case #2: Interrogation in the Field</a:t>
            </a:r>
          </a:p>
          <a:p>
            <a:pPr lvl="1"/>
            <a:r>
              <a:rPr lang="en-US" dirty="0" smtClean="0"/>
              <a:t>Use Case #3: Recording from a Body Camera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07104" y="4895671"/>
            <a:ext cx="4908296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 Group: </a:t>
            </a:r>
            <a:r>
              <a:rPr lang="en-US" dirty="0" smtClean="0"/>
              <a:t>RDT&amp;E</a:t>
            </a:r>
          </a:p>
          <a:p>
            <a:r>
              <a:rPr lang="en-US" b="1" dirty="0" smtClean="0"/>
              <a:t>Task Group Co-Chairs: </a:t>
            </a:r>
          </a:p>
          <a:p>
            <a:r>
              <a:rPr lang="en-US" b="1" dirty="0" smtClean="0"/>
              <a:t>Dr. Pedro Torres-Carrasquillo, </a:t>
            </a:r>
            <a:r>
              <a:rPr lang="en-US" u="sng" dirty="0" smtClean="0">
                <a:solidFill>
                  <a:srgbClr val="0000FF"/>
                </a:solidFill>
                <a:hlinkClick r:id="rId2"/>
              </a:rPr>
              <a:t>ptorres@ll.mit.edu</a:t>
            </a:r>
            <a:endParaRPr lang="en-US" b="1" dirty="0" smtClean="0"/>
          </a:p>
          <a:p>
            <a:r>
              <a:rPr lang="en-US" b="1" dirty="0" smtClean="0"/>
              <a:t>Mr. Stephen Gibbs, </a:t>
            </a:r>
            <a:r>
              <a:rPr lang="en-US" u="sng" dirty="0" smtClean="0">
                <a:hlinkClick r:id="rId3"/>
              </a:rPr>
              <a:t>segibbs.work@gmail.com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92883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1: </a:t>
            </a:r>
            <a:r>
              <a:rPr lang="en-US" dirty="0"/>
              <a:t>Speech Collection Guidelines for SR </a:t>
            </a:r>
            <a:r>
              <a:rPr lang="en-US" dirty="0" smtClean="0"/>
              <a:t>Applications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101097"/>
              </p:ext>
            </p:extLst>
          </p:nvPr>
        </p:nvGraphicFramePr>
        <p:xfrm>
          <a:off x="623589" y="2495398"/>
          <a:ext cx="7896822" cy="3108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04912"/>
                <a:gridCol w="2819400"/>
                <a:gridCol w="1153061"/>
                <a:gridCol w="2719449"/>
              </a:tblGrid>
              <a:tr h="61119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Priority (high/med/low/)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Planned Actions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Approx. Deadline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Assignee</a:t>
                      </a:r>
                      <a:endParaRPr lang="en-US" sz="1600" dirty="0"/>
                    </a:p>
                  </a:txBody>
                  <a:tcPr anchor="ctr"/>
                </a:tc>
              </a:tr>
              <a:tr h="36702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High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“Audio Collection at a Temporary Location” draft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document ready for Subcommittee approval at July OSAC meeting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Expected to be ready for initial vote at one of the Virtual Meetings first part of 2016</a:t>
                      </a:r>
                      <a:endParaRPr lang="en-US" sz="16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July</a:t>
                      </a:r>
                      <a:r>
                        <a:rPr lang="en-US" sz="1600" b="1" baseline="0" dirty="0" smtClean="0"/>
                        <a:t> 31, 2016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RDT&amp;E</a:t>
                      </a:r>
                      <a:r>
                        <a:rPr lang="en-US" sz="1600" b="1" baseline="0" dirty="0" smtClean="0"/>
                        <a:t> Task Group Co-Chairs:</a:t>
                      </a:r>
                    </a:p>
                    <a:p>
                      <a:r>
                        <a:rPr lang="en-US" sz="1600" b="1" baseline="0" dirty="0" smtClean="0"/>
                        <a:t>Dr. Pedro Torres-Carrasquillo</a:t>
                      </a:r>
                    </a:p>
                    <a:p>
                      <a:r>
                        <a:rPr lang="en-US" sz="1600" b="1" baseline="0" dirty="0" smtClean="0"/>
                        <a:t>Mr. Stephen Gibbs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BD0B9-3465-4E0F-AE7F-2EBD7D9D065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9179" y="1981200"/>
            <a:ext cx="312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Committee Action </a:t>
            </a:r>
            <a:r>
              <a:rPr lang="en-US" sz="2400" b="1" i="1" dirty="0" smtClean="0"/>
              <a:t>Plan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419424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2341</TotalTime>
  <Words>2097</Words>
  <Application>Microsoft Office PowerPoint</Application>
  <PresentationFormat>On-screen Show (4:3)</PresentationFormat>
  <Paragraphs>479</Paragraphs>
  <Slides>26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Office Theme</vt:lpstr>
      <vt:lpstr>Custom Design</vt:lpstr>
      <vt:lpstr>1_Office Theme</vt:lpstr>
      <vt:lpstr>Priority Action Report</vt:lpstr>
      <vt:lpstr>Subcommittee Leadership</vt:lpstr>
      <vt:lpstr>Subcommittee Members</vt:lpstr>
      <vt:lpstr>Subcommittee  International Partners</vt:lpstr>
      <vt:lpstr>Discipline Description</vt:lpstr>
      <vt:lpstr>Subcommittee Purpose and Objectives</vt:lpstr>
      <vt:lpstr>Nine Priority Topic Areas</vt:lpstr>
      <vt:lpstr>Topic 1: Speech Collection Guidelines for SR Applications </vt:lpstr>
      <vt:lpstr>Topic 1: Speech Collection Guidelines for SR Applications </vt:lpstr>
      <vt:lpstr>Topic 2: Recommendations for Prioritized Research Areas</vt:lpstr>
      <vt:lpstr>Topic 2: Recommendations for Prioritized Research Areas</vt:lpstr>
      <vt:lpstr>Topic 3: Data and Evaluation Surveys</vt:lpstr>
      <vt:lpstr>Topic 4: Guidelines for Data Preparation</vt:lpstr>
      <vt:lpstr>Topic 4: Guidelines for Data Preparation</vt:lpstr>
      <vt:lpstr>Topic 5: Guidelines for the Use of ANSI/NIST-ITL Type 11 Voice Records</vt:lpstr>
      <vt:lpstr>Topic 5: Guidelines for the Use of ANSI/NIST-ITL Type 11 Voice Records</vt:lpstr>
      <vt:lpstr>Topic 6: Forensic Speaker Recognition Process Map</vt:lpstr>
      <vt:lpstr>Topic 7: Contribution to the Reference Manual on Scientific Evidence</vt:lpstr>
      <vt:lpstr>Topic 7: Contribution to the Reference Manual on Scientific Evidence</vt:lpstr>
      <vt:lpstr>Topic 8: Annotated List of Important Speaker Recognition Cases</vt:lpstr>
      <vt:lpstr>Topic 8: Annotated List of Important Speaker Recognition Cases</vt:lpstr>
      <vt:lpstr>Topic 9: Vocabulary Terms for Speaker Recognition</vt:lpstr>
      <vt:lpstr>Topic 9: Vocabulary Terms for Speaker Recognition</vt:lpstr>
      <vt:lpstr>Summary</vt:lpstr>
      <vt:lpstr>Priority Action Report</vt:lpstr>
      <vt:lpstr>PowerPoint Presentation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Subcommittee Name</dc:title>
  <dc:creator>Williams, Shannan</dc:creator>
  <cp:lastModifiedBy>Joseph P. Campbell</cp:lastModifiedBy>
  <cp:revision>178</cp:revision>
  <dcterms:created xsi:type="dcterms:W3CDTF">2015-01-08T21:26:20Z</dcterms:created>
  <dcterms:modified xsi:type="dcterms:W3CDTF">2016-02-21T03:09:48Z</dcterms:modified>
</cp:coreProperties>
</file>