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1925" r:id="rId3"/>
    <p:sldId id="1570" r:id="rId4"/>
    <p:sldId id="1491" r:id="rId5"/>
    <p:sldId id="302" r:id="rId6"/>
    <p:sldId id="1021" r:id="rId7"/>
    <p:sldId id="1926" r:id="rId8"/>
    <p:sldId id="1927" r:id="rId9"/>
    <p:sldId id="2459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G and DC QNet overview" id="{9E4068EF-7AEC-4F41-AE7B-3E06C318E543}">
          <p14:sldIdLst>
            <p14:sldId id="257"/>
            <p14:sldId id="1925"/>
            <p14:sldId id="1570"/>
            <p14:sldId id="1491"/>
            <p14:sldId id="302"/>
            <p14:sldId id="1021"/>
            <p14:sldId id="1926"/>
            <p14:sldId id="1927"/>
            <p14:sldId id="2459"/>
          </p14:sldIdLst>
        </p14:section>
        <p14:section name="QuANET overview" id="{742938F8-250D-4F0C-B566-5C69E1F4C972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7" d="100"/>
          <a:sy n="167" d="100"/>
        </p:scale>
        <p:origin x="3312" y="120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FAF58476-B4D7-4331-A697-61D9F497B22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9868459C-CDDA-4A51-8066-578F70AA5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3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/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459C-CDDA-4A51-8066-578F70AA51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74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804BF-A41C-8448-874E-9C0B6FDDAB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01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804BF-A41C-8448-874E-9C0B6FDDAB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84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459C-CDDA-4A51-8066-578F70AA51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858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29D61-D458-9010-2D5C-66E7512A1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C0A243-4B6E-D24B-D135-0F9CFF16D7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571E67-A6DB-EB97-9EB6-94B8510EE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38E41-A8E9-62DB-A6AB-489DD8269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459C-CDDA-4A51-8066-578F70AA51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84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459C-CDDA-4A51-8066-578F70AA51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24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459C-CDDA-4A51-8066-578F70AA51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53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19607-0763-40A8-B912-A28013B29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56AC3F-4C1E-4B76-A6AF-3D6B63D4C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6DE06-BAA1-4A69-BDF2-59F9B8707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0DD0C-52D9-4BE2-A72F-8E716019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4D708-2E3D-42DC-920D-3BCEE385B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8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F117C-CC28-4FAE-96BF-4A279D59E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D56C6-3BB4-4149-B9B1-660A14BDD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62D23-F77D-436D-9832-17055B595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AD0C8-9E8D-4DEA-A486-FB89D6D09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D1361-B857-4074-9E35-FB12E90AB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2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E35CA-6F77-4D42-BD8D-DB798017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461DB-6E07-4607-8A67-2FEF546B7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FE98A-43AC-420B-AA87-81D4F694F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C461E-B5D9-4CD7-98E1-61BB77621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48F37-9A39-4732-AF8E-A8E7E6CEA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090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A6EA7-EF70-4921-B195-D4C2CB676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394F8-2CC2-47A4-8C7C-0B06EE836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355B6E-FECD-463D-8989-2B44A5B9E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8A78A-14F8-47DA-AB9E-089E2991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F86C7-4DC4-4698-A3AE-5765FEB3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AE9D8-7F01-43F1-9F8D-224275D36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94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90A9D-1B49-4D40-B33C-BDBCBE66E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292E8-EC03-48BD-B4F5-FE647C176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3FA4E2-2235-4675-BC89-FCF404639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FCC9EB-420F-4FB6-9CB5-0D7A6F6C7F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83D000-5FA5-44C6-B795-755AFEAB42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47C75B-EC54-4972-B773-C45D24D28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F34F1C-160D-4F39-BCB2-B3B06C37C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5AF435-7BF9-4D9E-A5E4-59BC91B8F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41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F4707-37BA-4ECA-A11E-FCB050E73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5408E4-AEDC-4EC6-AB55-C3668C558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E5E7B2-99FF-4814-BF1B-921AFFA74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1FDB28-4EA5-4F76-9535-A4B7614B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4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6B63E-E28A-4671-9DB0-0AED45DC1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80C2CD-012A-4602-9C5F-1A53CE4F1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7E2A8-164A-4153-9F32-DD01DC0C5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31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2CABB-2208-49CE-B549-1A807F3A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17688-7809-4433-98DA-8B487E5A3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1FE44-8D86-4242-AB87-E0D2DECCE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06551-CE55-48A8-81E1-4ACCAF36B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03A01C-264B-41E0-8CE7-165ED02DE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9FEBD-4C60-42BB-BCB8-E26705F16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0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9D8B5-AD9D-42B3-B152-F7D6C1A29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212DCC-EFA0-4A49-8AA7-C2084D9C03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A2A24-9060-44CB-AB15-E11223AB0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7ACDC-87B2-483D-AEE8-C6FAD5A5E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ABAE9-96D5-4070-A938-66D2F7FBC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C43A11-385A-4445-8843-CB6DDC928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85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9F3A7-8EE3-499B-AC4F-957B0E0A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43F702-2FF7-4AE5-B1B1-33313B7E2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5DB42-B906-497B-92E7-B76D171FC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F6CB1-C999-418C-A638-DA09C2CC9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0E4F4-0622-4654-8ACC-B0DED30A2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319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1CA61A-0951-40F7-89F9-7F54186263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A0CD4C-28E9-4107-8539-761C257C79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435AC-A06F-42D1-BCEA-EC97A971E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E84C7-C379-494C-8D37-80CEEB60A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B5F88-4CB4-4526-815E-1D5ECCFBF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42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84F49B-5A7F-2F45-9400-29748B3468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87129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D058A46-4497-4846-9950-4FE69B7CB51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0" y="1088249"/>
            <a:ext cx="12192000" cy="3897872"/>
          </a:xfr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Object/Photo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5B0418-EA3E-F444-BA50-493E538C47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0696074" y="508222"/>
            <a:ext cx="1119415" cy="29540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038A29F-49C5-8E46-9DD1-3268CB9B3E6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92819" y="5213932"/>
            <a:ext cx="9824225" cy="126386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Lorem ipsum dolor sit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Maecenas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porttitor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congue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massa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Fusce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posuere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magna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sed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pulvinar.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A929C-C054-5949-B389-B2BE80C59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-107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9616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orient="horz" pos="50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ustom Layout">
  <p:cSld name="23_Custom Layou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" y="0"/>
            <a:ext cx="12195656" cy="573788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1"/>
          <p:cNvSpPr txBox="1">
            <a:spLocks noGrp="1"/>
          </p:cNvSpPr>
          <p:nvPr>
            <p:ph type="title"/>
          </p:nvPr>
        </p:nvSpPr>
        <p:spPr>
          <a:xfrm>
            <a:off x="497840" y="12538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0" name="Google Shape;20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6123" y="5588000"/>
            <a:ext cx="12228755" cy="1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61"/>
          <p:cNvCxnSpPr/>
          <p:nvPr/>
        </p:nvCxnSpPr>
        <p:spPr>
          <a:xfrm>
            <a:off x="-53165" y="5598633"/>
            <a:ext cx="12290613" cy="0"/>
          </a:xfrm>
          <a:prstGeom prst="straightConnector1">
            <a:avLst/>
          </a:prstGeom>
          <a:noFill/>
          <a:ln w="25400" cap="flat" cmpd="sng">
            <a:solidFill>
              <a:srgbClr val="27549C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" name="Google Shape;22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617" y="6000512"/>
            <a:ext cx="3973068" cy="53195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1"/>
          <p:cNvSpPr txBox="1">
            <a:spLocks noGrp="1"/>
          </p:cNvSpPr>
          <p:nvPr>
            <p:ph type="body" idx="1"/>
          </p:nvPr>
        </p:nvSpPr>
        <p:spPr>
          <a:xfrm>
            <a:off x="7949184" y="5688429"/>
            <a:ext cx="4157472" cy="102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6695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84F49B-5A7F-2F45-9400-29748B3468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871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5B0418-EA3E-F444-BA50-493E538C47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0696074" y="508222"/>
            <a:ext cx="1119415" cy="29540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038A29F-49C5-8E46-9DD1-3268CB9B3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819" y="1314818"/>
            <a:ext cx="9824225" cy="5162983"/>
          </a:xfrm>
        </p:spPr>
        <p:txBody>
          <a:bodyPr>
            <a:no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A929C-C054-5949-B389-B2BE80C59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-10744"/>
            <a:ext cx="10515600" cy="1097874"/>
          </a:xfrm>
        </p:spPr>
        <p:txBody>
          <a:bodyPr>
            <a:normAutofit/>
          </a:bodyPr>
          <a:lstStyle>
            <a:lvl1pPr>
              <a:defRPr sz="4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0794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orient="horz" pos="50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alphaModFix amt="7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A476BC-CAB4-48E3-8D04-42925A205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B31A5-0B5F-44CB-9D82-65FD4E64E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2B00A-08BB-483C-9352-C6CC7A57E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6F7CF-B558-4178-8B91-009C5B7F04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835DB-D130-4CF0-A240-6A3A36123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63CD9-75AE-4BCE-996D-27C5058543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1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6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126/science.abg1919" TargetMode="External"/><Relationship Id="rId13" Type="http://schemas.openxmlformats.org/officeDocument/2006/relationships/image" Target="../media/image18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11" Type="http://schemas.openxmlformats.org/officeDocument/2006/relationships/image" Target="../media/image16.jpeg"/><Relationship Id="rId5" Type="http://schemas.openxmlformats.org/officeDocument/2006/relationships/image" Target="../media/image11.jpe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8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32.jpeg"/><Relationship Id="rId5" Type="http://schemas.openxmlformats.org/officeDocument/2006/relationships/image" Target="../media/image30.jpeg"/><Relationship Id="rId10" Type="http://schemas.openxmlformats.org/officeDocument/2006/relationships/image" Target="../media/image31.jpe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7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7.emf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21.png"/><Relationship Id="rId26" Type="http://schemas.openxmlformats.org/officeDocument/2006/relationships/image" Target="../media/image27.png"/><Relationship Id="rId3" Type="http://schemas.openxmlformats.org/officeDocument/2006/relationships/image" Target="../media/image58.jpeg"/><Relationship Id="rId21" Type="http://schemas.openxmlformats.org/officeDocument/2006/relationships/image" Target="../media/image24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5" Type="http://schemas.openxmlformats.org/officeDocument/2006/relationships/image" Target="../media/image75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1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jpeg"/><Relationship Id="rId11" Type="http://schemas.openxmlformats.org/officeDocument/2006/relationships/image" Target="../media/image66.png"/><Relationship Id="rId24" Type="http://schemas.openxmlformats.org/officeDocument/2006/relationships/image" Target="../media/image74.png"/><Relationship Id="rId5" Type="http://schemas.openxmlformats.org/officeDocument/2006/relationships/image" Target="../media/image60.jpeg"/><Relationship Id="rId15" Type="http://schemas.openxmlformats.org/officeDocument/2006/relationships/image" Target="../media/image70.png"/><Relationship Id="rId23" Type="http://schemas.openxmlformats.org/officeDocument/2006/relationships/image" Target="../media/image73.jpeg"/><Relationship Id="rId10" Type="http://schemas.openxmlformats.org/officeDocument/2006/relationships/image" Target="../media/image65.png"/><Relationship Id="rId19" Type="http://schemas.openxmlformats.org/officeDocument/2006/relationships/image" Target="../media/image30.jpe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26.png"/><Relationship Id="rId27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"/>
          <p:cNvSpPr/>
          <p:nvPr/>
        </p:nvSpPr>
        <p:spPr>
          <a:xfrm rot="10800000">
            <a:off x="7134446" y="5614824"/>
            <a:ext cx="5057552" cy="1253808"/>
          </a:xfrm>
          <a:prstGeom prst="rect">
            <a:avLst/>
          </a:prstGeom>
          <a:gradFill>
            <a:gsLst>
              <a:gs pos="0">
                <a:srgbClr val="0C1A30"/>
              </a:gs>
              <a:gs pos="38000">
                <a:srgbClr val="253953"/>
              </a:gs>
              <a:gs pos="100000">
                <a:srgbClr val="94C0EA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"/>
          <p:cNvSpPr txBox="1">
            <a:spLocks noGrp="1"/>
          </p:cNvSpPr>
          <p:nvPr>
            <p:ph type="title"/>
          </p:nvPr>
        </p:nvSpPr>
        <p:spPr>
          <a:xfrm>
            <a:off x="322729" y="1128258"/>
            <a:ext cx="11546541" cy="2029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en-US" sz="4000" b="0" dirty="0">
                <a:latin typeface="Century Gothic" panose="020B0502020202020204" pitchFamily="34" charset="0"/>
              </a:rPr>
              <a:t>Quantum Networking: </a:t>
            </a:r>
            <a:r>
              <a:rPr lang="en-US" sz="4000" b="0" u="sng" dirty="0">
                <a:latin typeface="Century Gothic" panose="020B0502020202020204" pitchFamily="34" charset="0"/>
              </a:rPr>
              <a:t>Experiments</a:t>
            </a:r>
            <a:r>
              <a:rPr lang="en-US" sz="4000" b="0" dirty="0">
                <a:latin typeface="Century Gothic" panose="020B0502020202020204" pitchFamily="34" charset="0"/>
              </a:rPr>
              <a:t>, Simulation, and Standards for Scalable Infrastructure</a:t>
            </a:r>
            <a:br>
              <a:rPr lang="en-US" sz="4000" b="0" dirty="0">
                <a:latin typeface="Century Gothic" panose="020B0502020202020204" pitchFamily="34" charset="0"/>
              </a:rPr>
            </a:br>
            <a:r>
              <a:rPr lang="en-US" sz="2700" b="0" dirty="0">
                <a:latin typeface="Century Gothic" panose="020B0502020202020204" pitchFamily="34" charset="0"/>
              </a:rPr>
              <a:t> </a:t>
            </a:r>
            <a:br>
              <a:rPr lang="en-US" sz="5400" b="0" dirty="0">
                <a:latin typeface="Century Gothic" panose="020B0502020202020204" pitchFamily="34" charset="0"/>
              </a:rPr>
            </a:br>
            <a:r>
              <a:rPr lang="en-US" sz="5400" b="0" dirty="0">
                <a:latin typeface="Century Gothic" panose="020B0502020202020204" pitchFamily="34" charset="0"/>
              </a:rPr>
              <a:t>Overview of the DCQ-Net</a:t>
            </a:r>
            <a:br>
              <a:rPr lang="en-US" sz="1050" b="0" dirty="0">
                <a:latin typeface="Century Gothic" panose="020B0502020202020204" pitchFamily="34" charset="0"/>
              </a:rPr>
            </a:br>
            <a:br>
              <a:rPr lang="en-US" sz="1050" b="0" dirty="0">
                <a:latin typeface="Century Gothic" panose="020B0502020202020204" pitchFamily="34" charset="0"/>
              </a:rPr>
            </a:br>
            <a:br>
              <a:rPr lang="en-US" sz="1050" b="0" dirty="0">
                <a:latin typeface="Century Gothic" panose="020B0502020202020204" pitchFamily="34" charset="0"/>
              </a:rPr>
            </a:br>
            <a:br>
              <a:rPr lang="en-US" sz="1050" b="0" dirty="0">
                <a:latin typeface="Century Gothic" panose="020B0502020202020204" pitchFamily="34" charset="0"/>
              </a:rPr>
            </a:br>
            <a:r>
              <a:rPr lang="en-US" sz="4000" b="0" dirty="0">
                <a:latin typeface="Century Gothic" panose="020B0502020202020204" pitchFamily="34" charset="0"/>
              </a:rPr>
              <a:t>Sergey V. Polyakov </a:t>
            </a:r>
            <a:endParaRPr lang="en-US" b="0" dirty="0">
              <a:latin typeface="Century Gothic" panose="020B0502020202020204" pitchFamily="34" charset="0"/>
            </a:endParaRPr>
          </a:p>
        </p:txBody>
      </p:sp>
      <p:pic>
        <p:nvPicPr>
          <p:cNvPr id="148" name="Google Shape;148;p1" descr="PML logo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851561" y="5817394"/>
            <a:ext cx="2095500" cy="77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8A624F-D662-499E-A547-CE0502CC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Computing and Networks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CC8DE42-86B9-476D-AA52-3F9288C68940}"/>
              </a:ext>
            </a:extLst>
          </p:cNvPr>
          <p:cNvSpPr/>
          <p:nvPr/>
        </p:nvSpPr>
        <p:spPr>
          <a:xfrm>
            <a:off x="1102605" y="3154680"/>
            <a:ext cx="10515600" cy="1366520"/>
          </a:xfrm>
          <a:prstGeom prst="rightArrow">
            <a:avLst/>
          </a:prstGeom>
          <a:gradFill>
            <a:gsLst>
              <a:gs pos="0">
                <a:srgbClr val="92D050"/>
              </a:gs>
              <a:gs pos="53000">
                <a:schemeClr val="accent5">
                  <a:lumMod val="60000"/>
                  <a:lumOff val="40000"/>
                </a:schemeClr>
              </a:gs>
              <a:gs pos="100000">
                <a:srgbClr val="0070C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Box 8 2 1">
            <a:extLst>
              <a:ext uri="{FF2B5EF4-FFF2-40B4-BE49-F238E27FC236}">
                <a16:creationId xmlns:a16="http://schemas.microsoft.com/office/drawing/2014/main" id="{0DF529AD-BF28-4AAF-9AEA-E24B1F4CB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795" y="4739312"/>
            <a:ext cx="2443725" cy="44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1986: Feynman’s</a:t>
            </a:r>
            <a:br>
              <a:rPr lang="en-US" altLang="en-US" sz="1600" dirty="0"/>
            </a:br>
            <a:r>
              <a:rPr lang="en-US" altLang="en-US" sz="1600" dirty="0"/>
              <a:t>Concept paper </a:t>
            </a:r>
            <a:endParaRPr lang="en-US" altLang="en-US" sz="1600" baseline="-25000" dirty="0"/>
          </a:p>
          <a:p>
            <a:endParaRPr lang="en-US" altLang="en-US" sz="1600" baseline="-25000" dirty="0"/>
          </a:p>
        </p:txBody>
      </p:sp>
      <p:sp>
        <p:nvSpPr>
          <p:cNvPr id="6" name="Text Box 8 2 1">
            <a:extLst>
              <a:ext uri="{FF2B5EF4-FFF2-40B4-BE49-F238E27FC236}">
                <a16:creationId xmlns:a16="http://schemas.microsoft.com/office/drawing/2014/main" id="{A895D10A-FAA8-4721-8EDC-AD8609A30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1920" y="4841733"/>
            <a:ext cx="18954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1995-2005: Gates</a:t>
            </a:r>
            <a:endParaRPr lang="en-US" altLang="en-US" sz="1600" baseline="-25000" dirty="0"/>
          </a:p>
          <a:p>
            <a:endParaRPr lang="en-US" altLang="en-US" sz="1600" baseline="-25000" dirty="0"/>
          </a:p>
        </p:txBody>
      </p:sp>
      <p:sp>
        <p:nvSpPr>
          <p:cNvPr id="7" name="Text Box 8 2 1">
            <a:extLst>
              <a:ext uri="{FF2B5EF4-FFF2-40B4-BE49-F238E27FC236}">
                <a16:creationId xmlns:a16="http://schemas.microsoft.com/office/drawing/2014/main" id="{59CA5E04-E660-4311-AA28-B481BAFBA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6791" y="4861232"/>
            <a:ext cx="18954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2011: D-Wave </a:t>
            </a:r>
            <a:br>
              <a:rPr lang="en-US" altLang="en-US" sz="1600" dirty="0"/>
            </a:br>
            <a:r>
              <a:rPr lang="en-US" altLang="en-US" sz="1600" dirty="0"/>
              <a:t>128 </a:t>
            </a:r>
            <a:r>
              <a:rPr lang="en-US" altLang="en-US" sz="1600" dirty="0" err="1"/>
              <a:t>qbit</a:t>
            </a:r>
            <a:r>
              <a:rPr lang="en-US" altLang="en-US" sz="1600" dirty="0"/>
              <a:t>, annealer</a:t>
            </a:r>
            <a:endParaRPr lang="en-US" altLang="en-US" sz="1600" baseline="-25000" dirty="0"/>
          </a:p>
          <a:p>
            <a:endParaRPr lang="en-US" altLang="en-US" sz="1600" baseline="-25000" dirty="0"/>
          </a:p>
        </p:txBody>
      </p:sp>
      <p:sp>
        <p:nvSpPr>
          <p:cNvPr id="8" name="Text Box 8 2 1">
            <a:extLst>
              <a:ext uri="{FF2B5EF4-FFF2-40B4-BE49-F238E27FC236}">
                <a16:creationId xmlns:a16="http://schemas.microsoft.com/office/drawing/2014/main" id="{03A5C80C-0A4F-443E-996A-432B98D4C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266" y="4880731"/>
            <a:ext cx="2296882" cy="38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2018: Ions, 20 </a:t>
            </a:r>
            <a:r>
              <a:rPr lang="en-US" altLang="en-US" sz="1600" dirty="0" err="1"/>
              <a:t>qbit</a:t>
            </a:r>
            <a:endParaRPr lang="en-US" altLang="en-US" sz="1600" baseline="-25000" dirty="0"/>
          </a:p>
          <a:p>
            <a:endParaRPr lang="en-US" altLang="en-US" sz="1600" baseline="-25000" dirty="0"/>
          </a:p>
        </p:txBody>
      </p:sp>
      <p:sp>
        <p:nvSpPr>
          <p:cNvPr id="10" name="Text Box 8 2 1">
            <a:extLst>
              <a:ext uri="{FF2B5EF4-FFF2-40B4-BE49-F238E27FC236}">
                <a16:creationId xmlns:a16="http://schemas.microsoft.com/office/drawing/2014/main" id="{783FE7AF-3B9E-46AB-B5D5-C2D44F179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699" y="4698671"/>
            <a:ext cx="18954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2019: Google: </a:t>
            </a:r>
            <a:br>
              <a:rPr lang="en-US" altLang="en-US" sz="1600" dirty="0"/>
            </a:br>
            <a:r>
              <a:rPr lang="en-US" altLang="en-US" sz="1600" dirty="0"/>
              <a:t>q. supremacy</a:t>
            </a:r>
            <a:endParaRPr lang="en-US" altLang="en-US" sz="1600" baseline="-25000" dirty="0"/>
          </a:p>
          <a:p>
            <a:endParaRPr lang="en-US" altLang="en-US" sz="1600" baseline="-25000" dirty="0"/>
          </a:p>
        </p:txBody>
      </p:sp>
      <p:sp>
        <p:nvSpPr>
          <p:cNvPr id="11" name="Text Box 8 2 1">
            <a:extLst>
              <a:ext uri="{FF2B5EF4-FFF2-40B4-BE49-F238E27FC236}">
                <a16:creationId xmlns:a16="http://schemas.microsoft.com/office/drawing/2014/main" id="{DE08B9B7-057D-422D-BEA1-D21E8A128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4186" y="2374980"/>
            <a:ext cx="18954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2008: Kimble’s</a:t>
            </a:r>
            <a:br>
              <a:rPr lang="en-US" altLang="en-US" sz="1600" dirty="0"/>
            </a:br>
            <a:r>
              <a:rPr lang="en-US" altLang="en-US" sz="1600" dirty="0"/>
              <a:t>concept paper</a:t>
            </a:r>
            <a:endParaRPr lang="en-US" altLang="en-US" sz="1600" baseline="-25000" dirty="0"/>
          </a:p>
          <a:p>
            <a:endParaRPr lang="en-US" altLang="en-US" sz="1600" baseline="-25000" dirty="0"/>
          </a:p>
        </p:txBody>
      </p:sp>
      <p:sp>
        <p:nvSpPr>
          <p:cNvPr id="12" name="Text Box 8 2 1">
            <a:extLst>
              <a:ext uri="{FF2B5EF4-FFF2-40B4-BE49-F238E27FC236}">
                <a16:creationId xmlns:a16="http://schemas.microsoft.com/office/drawing/2014/main" id="{B107AE61-CD43-404D-B61C-05416CD87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54" y="2487021"/>
            <a:ext cx="18954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2002 3+ node QKD</a:t>
            </a:r>
            <a:endParaRPr lang="en-US" altLang="en-US" sz="1600" baseline="-25000" dirty="0"/>
          </a:p>
          <a:p>
            <a:endParaRPr lang="en-US" altLang="en-US" sz="1600" baseline="-25000" dirty="0"/>
          </a:p>
        </p:txBody>
      </p:sp>
      <p:sp>
        <p:nvSpPr>
          <p:cNvPr id="14" name="Text Box 8 2 1">
            <a:extLst>
              <a:ext uri="{FF2B5EF4-FFF2-40B4-BE49-F238E27FC236}">
                <a16:creationId xmlns:a16="http://schemas.microsoft.com/office/drawing/2014/main" id="{69E6EC55-1816-49DF-9E13-A9219826E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6156" y="2419269"/>
            <a:ext cx="18954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2015: Loophole</a:t>
            </a:r>
            <a:br>
              <a:rPr lang="en-US" altLang="en-US" sz="1600" dirty="0"/>
            </a:br>
            <a:r>
              <a:rPr lang="en-US" altLang="en-US" sz="1600" dirty="0"/>
              <a:t>free Bell test</a:t>
            </a:r>
            <a:endParaRPr lang="en-US" altLang="en-US" sz="1600" baseline="-25000" dirty="0"/>
          </a:p>
        </p:txBody>
      </p:sp>
      <p:sp>
        <p:nvSpPr>
          <p:cNvPr id="17" name="Text Box 8 2 1">
            <a:extLst>
              <a:ext uri="{FF2B5EF4-FFF2-40B4-BE49-F238E27FC236}">
                <a16:creationId xmlns:a16="http://schemas.microsoft.com/office/drawing/2014/main" id="{B786F2A8-9029-492E-AB3C-86285ADEC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8573" y="1869008"/>
            <a:ext cx="18954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2021: 3-node Q. network with storage claimed</a:t>
            </a:r>
            <a:endParaRPr lang="en-US" altLang="en-US" sz="1600" baseline="-25000" dirty="0"/>
          </a:p>
          <a:p>
            <a:endParaRPr lang="en-US" altLang="en-US" sz="1600" baseline="-250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0D954E4-AFE3-48E2-850A-69D308424C49}"/>
              </a:ext>
            </a:extLst>
          </p:cNvPr>
          <p:cNvSpPr/>
          <p:nvPr/>
        </p:nvSpPr>
        <p:spPr>
          <a:xfrm>
            <a:off x="1287450" y="3922497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6EE9334-8D4C-49BD-9E7C-DE82998FE57D}"/>
              </a:ext>
            </a:extLst>
          </p:cNvPr>
          <p:cNvSpPr/>
          <p:nvPr/>
        </p:nvSpPr>
        <p:spPr>
          <a:xfrm>
            <a:off x="4482596" y="3521049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92F499A-A340-4B4E-AC8C-3D483177B8E2}"/>
              </a:ext>
            </a:extLst>
          </p:cNvPr>
          <p:cNvSpPr/>
          <p:nvPr/>
        </p:nvSpPr>
        <p:spPr>
          <a:xfrm>
            <a:off x="5234027" y="3528153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716A286-670B-4822-B986-205BCA85A23F}"/>
              </a:ext>
            </a:extLst>
          </p:cNvPr>
          <p:cNvSpPr/>
          <p:nvPr/>
        </p:nvSpPr>
        <p:spPr>
          <a:xfrm>
            <a:off x="8877349" y="3923235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5700F6D-B4AB-414C-A8B4-4C4A6D5C1C9F}"/>
              </a:ext>
            </a:extLst>
          </p:cNvPr>
          <p:cNvSpPr/>
          <p:nvPr/>
        </p:nvSpPr>
        <p:spPr>
          <a:xfrm>
            <a:off x="9634088" y="3525545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434F241-322B-4121-996F-D96C7F2D3A81}"/>
              </a:ext>
            </a:extLst>
          </p:cNvPr>
          <p:cNvSpPr/>
          <p:nvPr/>
        </p:nvSpPr>
        <p:spPr>
          <a:xfrm>
            <a:off x="8399795" y="3922497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9E02B1B-5EAB-4EA3-98B4-CB63E0FED5F9}"/>
              </a:ext>
            </a:extLst>
          </p:cNvPr>
          <p:cNvSpPr/>
          <p:nvPr/>
        </p:nvSpPr>
        <p:spPr>
          <a:xfrm>
            <a:off x="5914692" y="3906351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827B888-190E-4F96-9917-49A129ABD2EF}"/>
              </a:ext>
            </a:extLst>
          </p:cNvPr>
          <p:cNvSpPr/>
          <p:nvPr/>
        </p:nvSpPr>
        <p:spPr>
          <a:xfrm>
            <a:off x="7402327" y="3525545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B9F1B32-21DE-4DAB-8D6E-76D4AA943C14}"/>
              </a:ext>
            </a:extLst>
          </p:cNvPr>
          <p:cNvSpPr/>
          <p:nvPr/>
        </p:nvSpPr>
        <p:spPr>
          <a:xfrm>
            <a:off x="3612037" y="3922497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F7ADC30-7BC7-4F43-B558-CF5DF69600D6}"/>
              </a:ext>
            </a:extLst>
          </p:cNvPr>
          <p:cNvCxnSpPr/>
          <p:nvPr/>
        </p:nvCxnSpPr>
        <p:spPr>
          <a:xfrm>
            <a:off x="1409326" y="4146771"/>
            <a:ext cx="0" cy="6738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93E054D-6AF2-4F40-8661-61817E7053AC}"/>
              </a:ext>
            </a:extLst>
          </p:cNvPr>
          <p:cNvCxnSpPr>
            <a:cxnSpLocks/>
          </p:cNvCxnSpPr>
          <p:nvPr/>
        </p:nvCxnSpPr>
        <p:spPr>
          <a:xfrm flipH="1">
            <a:off x="3469343" y="4222815"/>
            <a:ext cx="193742" cy="6579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9679D55-2125-4DF2-BEE5-BAFFEFD0C7C5}"/>
              </a:ext>
            </a:extLst>
          </p:cNvPr>
          <p:cNvCxnSpPr>
            <a:cxnSpLocks/>
          </p:cNvCxnSpPr>
          <p:nvPr/>
        </p:nvCxnSpPr>
        <p:spPr>
          <a:xfrm flipH="1">
            <a:off x="5043381" y="4111057"/>
            <a:ext cx="957872" cy="6638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355A6CF-F22B-4559-8DBF-6CA1B2D08D80}"/>
              </a:ext>
            </a:extLst>
          </p:cNvPr>
          <p:cNvCxnSpPr>
            <a:cxnSpLocks/>
          </p:cNvCxnSpPr>
          <p:nvPr/>
        </p:nvCxnSpPr>
        <p:spPr>
          <a:xfrm flipH="1">
            <a:off x="7335337" y="4146771"/>
            <a:ext cx="1064458" cy="628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B0F6A4-D7F6-48D8-924E-A8ECC7FB34A3}"/>
              </a:ext>
            </a:extLst>
          </p:cNvPr>
          <p:cNvCxnSpPr>
            <a:cxnSpLocks/>
          </p:cNvCxnSpPr>
          <p:nvPr/>
        </p:nvCxnSpPr>
        <p:spPr>
          <a:xfrm>
            <a:off x="9036684" y="4104895"/>
            <a:ext cx="459296" cy="6252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7A4D813-4EB5-479F-980B-68A440DD16F1}"/>
              </a:ext>
            </a:extLst>
          </p:cNvPr>
          <p:cNvCxnSpPr>
            <a:cxnSpLocks/>
            <a:stCxn id="12" idx="2"/>
            <a:endCxn id="20" idx="0"/>
          </p:cNvCxnSpPr>
          <p:nvPr/>
        </p:nvCxnSpPr>
        <p:spPr>
          <a:xfrm>
            <a:off x="1152192" y="2888659"/>
            <a:ext cx="3447445" cy="632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86FE58D-2C22-4173-945F-FF6C68F7AD32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4861208" y="3154680"/>
            <a:ext cx="489860" cy="3734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0C5EFB9-969B-4406-9846-B95042E15BF6}"/>
              </a:ext>
            </a:extLst>
          </p:cNvPr>
          <p:cNvCxnSpPr>
            <a:cxnSpLocks/>
          </p:cNvCxnSpPr>
          <p:nvPr/>
        </p:nvCxnSpPr>
        <p:spPr>
          <a:xfrm>
            <a:off x="6860273" y="-793309"/>
            <a:ext cx="84640" cy="900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A308C79-0F66-4F34-A9DE-2F5A9D09ADEB}"/>
              </a:ext>
            </a:extLst>
          </p:cNvPr>
          <p:cNvCxnSpPr>
            <a:cxnSpLocks/>
          </p:cNvCxnSpPr>
          <p:nvPr/>
        </p:nvCxnSpPr>
        <p:spPr>
          <a:xfrm flipH="1">
            <a:off x="9751911" y="2888659"/>
            <a:ext cx="866662" cy="6394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 descr="Richard Feynman | Biography, Nobel Prize, Books, &amp; Facts | Britannica">
            <a:extLst>
              <a:ext uri="{FF2B5EF4-FFF2-40B4-BE49-F238E27FC236}">
                <a16:creationId xmlns:a16="http://schemas.microsoft.com/office/drawing/2014/main" id="{64C4D155-C6C5-4817-B035-FF30623DD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73" y="5273851"/>
            <a:ext cx="984636" cy="119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F4969FA-8929-4995-BC0C-B2AAD785A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920" y="5379739"/>
            <a:ext cx="1639501" cy="9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-Wave sticks with its approach to quantum computing | TechCrunch">
            <a:extLst>
              <a:ext uri="{FF2B5EF4-FFF2-40B4-BE49-F238E27FC236}">
                <a16:creationId xmlns:a16="http://schemas.microsoft.com/office/drawing/2014/main" id="{78D96F43-061B-4C5A-833F-18F5A5F4B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955" y="5477756"/>
            <a:ext cx="1287145" cy="93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rapped ion quantum computer - Wikipedia">
            <a:extLst>
              <a:ext uri="{FF2B5EF4-FFF2-40B4-BE49-F238E27FC236}">
                <a16:creationId xmlns:a16="http://schemas.microsoft.com/office/drawing/2014/main" id="{AF15F810-3CBD-4879-A97A-32BC3C2EE4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1" t="23260" r="22707" b="20126"/>
          <a:stretch/>
        </p:blipFill>
        <p:spPr bwMode="auto">
          <a:xfrm>
            <a:off x="6372227" y="5345155"/>
            <a:ext cx="1582431" cy="105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Quantum Supremacy Using a Programmable Superconducting Processor – Google  AI Blog">
            <a:extLst>
              <a:ext uri="{FF2B5EF4-FFF2-40B4-BE49-F238E27FC236}">
                <a16:creationId xmlns:a16="http://schemas.microsoft.com/office/drawing/2014/main" id="{C5E912F8-DC8C-4964-9E33-E2BC2D777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695" y="5273849"/>
            <a:ext cx="897773" cy="119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83F10A29-85CE-42D9-BACB-F6FE7626E9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988"/>
          <a:stretch/>
        </p:blipFill>
        <p:spPr bwMode="auto">
          <a:xfrm>
            <a:off x="9378218" y="1370801"/>
            <a:ext cx="1240355" cy="119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20A472AB-948A-4CA2-81ED-A68CA3CCA1F0}"/>
              </a:ext>
            </a:extLst>
          </p:cNvPr>
          <p:cNvSpPr txBox="1"/>
          <p:nvPr/>
        </p:nvSpPr>
        <p:spPr>
          <a:xfrm>
            <a:off x="9581439" y="2620111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sng" dirty="0">
                <a:solidFill>
                  <a:srgbClr val="595959"/>
                </a:solidFill>
                <a:effectLst/>
                <a:latin typeface="roboto" panose="02000000000000000000" pitchFamily="2" charset="0"/>
                <a:hlinkClick r:id="rId8"/>
              </a:rPr>
              <a:t>DOI: 10.1126/science.abg1919</a:t>
            </a:r>
            <a:endParaRPr lang="en-US" sz="1000" dirty="0"/>
          </a:p>
        </p:txBody>
      </p:sp>
      <p:pic>
        <p:nvPicPr>
          <p:cNvPr id="2062" name="Picture 14" descr="Quantum &quot;Spookiness&quot; Passes Toughest Test Yet - Scientific American">
            <a:extLst>
              <a:ext uri="{FF2B5EF4-FFF2-40B4-BE49-F238E27FC236}">
                <a16:creationId xmlns:a16="http://schemas.microsoft.com/office/drawing/2014/main" id="{00AA7C0E-07E6-4F61-BBC6-388ECFED4A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9" t="10724" r="35029" b="31929"/>
          <a:stretch/>
        </p:blipFill>
        <p:spPr bwMode="auto">
          <a:xfrm>
            <a:off x="5779456" y="1253860"/>
            <a:ext cx="1196383" cy="119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173174F-FCB4-4EAC-B8A9-FA050DFCEA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112" y="1320033"/>
            <a:ext cx="1738355" cy="1179263"/>
          </a:xfrm>
          <a:prstGeom prst="rect">
            <a:avLst/>
          </a:prstGeom>
        </p:spPr>
      </p:pic>
      <p:pic>
        <p:nvPicPr>
          <p:cNvPr id="2064" name="Picture 16" descr="Kimble_Jeff">
            <a:extLst>
              <a:ext uri="{FF2B5EF4-FFF2-40B4-BE49-F238E27FC236}">
                <a16:creationId xmlns:a16="http://schemas.microsoft.com/office/drawing/2014/main" id="{5AE568C8-81F2-48FB-B88D-BBA2E8274C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6" t="12387" r="8275" b="29405"/>
          <a:stretch/>
        </p:blipFill>
        <p:spPr bwMode="auto">
          <a:xfrm>
            <a:off x="4242401" y="1207005"/>
            <a:ext cx="993526" cy="11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883D0904-3562-48A0-8D43-3168D1532EA0}"/>
              </a:ext>
            </a:extLst>
          </p:cNvPr>
          <p:cNvSpPr txBox="1"/>
          <p:nvPr/>
        </p:nvSpPr>
        <p:spPr>
          <a:xfrm>
            <a:off x="4160719" y="2864178"/>
            <a:ext cx="74320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solidFill>
                  <a:srgbClr val="222222"/>
                </a:solidFill>
                <a:effectLst/>
                <a:latin typeface="-apple-system"/>
              </a:rPr>
              <a:t>DOI: 10.1038/nature07127</a:t>
            </a:r>
            <a:endParaRPr lang="en-US" sz="1000" dirty="0"/>
          </a:p>
        </p:txBody>
      </p:sp>
      <p:pic>
        <p:nvPicPr>
          <p:cNvPr id="2066" name="Picture 18" descr="Figure caption">
            <a:extLst>
              <a:ext uri="{FF2B5EF4-FFF2-40B4-BE49-F238E27FC236}">
                <a16:creationId xmlns:a16="http://schemas.microsoft.com/office/drawing/2014/main" id="{1D6C0EB0-ABBF-4510-89B6-14237A3AE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719" y="1212614"/>
            <a:ext cx="1109129" cy="110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 Box 8 2 1">
            <a:extLst>
              <a:ext uri="{FF2B5EF4-FFF2-40B4-BE49-F238E27FC236}">
                <a16:creationId xmlns:a16="http://schemas.microsoft.com/office/drawing/2014/main" id="{72D1F1D6-BA0A-4333-96DB-86B1CAF5C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4839" y="2339569"/>
            <a:ext cx="2076190" cy="47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2005 DLCZ</a:t>
            </a:r>
            <a:br>
              <a:rPr lang="en-US" altLang="en-US" sz="1600" dirty="0"/>
            </a:br>
            <a:r>
              <a:rPr lang="en-US" altLang="en-US" sz="1600" dirty="0"/>
              <a:t>remote entanglement</a:t>
            </a:r>
            <a:br>
              <a:rPr lang="en-US" altLang="en-US" sz="1600" dirty="0"/>
            </a:br>
            <a:r>
              <a:rPr lang="en-US" altLang="en-US" sz="1200" dirty="0"/>
              <a:t>DOI: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10.1038/nature04353</a:t>
            </a:r>
            <a:endParaRPr lang="en-US" altLang="en-US" sz="1200" baseline="-25000" dirty="0"/>
          </a:p>
          <a:p>
            <a:endParaRPr lang="en-US" altLang="en-US" sz="1600" baseline="-25000" dirty="0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36A460F9-44EC-46DB-A114-3AE521F7AE66}"/>
              </a:ext>
            </a:extLst>
          </p:cNvPr>
          <p:cNvCxnSpPr>
            <a:cxnSpLocks/>
          </p:cNvCxnSpPr>
          <p:nvPr/>
        </p:nvCxnSpPr>
        <p:spPr>
          <a:xfrm>
            <a:off x="3469343" y="3110399"/>
            <a:ext cx="1391865" cy="3663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Oval 82">
            <a:extLst>
              <a:ext uri="{FF2B5EF4-FFF2-40B4-BE49-F238E27FC236}">
                <a16:creationId xmlns:a16="http://schemas.microsoft.com/office/drawing/2014/main" id="{CE676C7F-E280-4BEB-A292-68E67E45A58B}"/>
              </a:ext>
            </a:extLst>
          </p:cNvPr>
          <p:cNvSpPr/>
          <p:nvPr/>
        </p:nvSpPr>
        <p:spPr>
          <a:xfrm>
            <a:off x="4824957" y="3520133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DCDE8CC-53E9-4572-9AAE-4F5205655ED6}"/>
              </a:ext>
            </a:extLst>
          </p:cNvPr>
          <p:cNvSpPr/>
          <p:nvPr/>
        </p:nvSpPr>
        <p:spPr>
          <a:xfrm>
            <a:off x="9160842" y="3533566"/>
            <a:ext cx="234082" cy="20470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F7D99A3A-92FE-4E44-A14B-616D776779D3}"/>
              </a:ext>
            </a:extLst>
          </p:cNvPr>
          <p:cNvCxnSpPr>
            <a:cxnSpLocks/>
          </p:cNvCxnSpPr>
          <p:nvPr/>
        </p:nvCxnSpPr>
        <p:spPr>
          <a:xfrm>
            <a:off x="8399795" y="3232298"/>
            <a:ext cx="800962" cy="3204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Text Box 8 2 1">
            <a:extLst>
              <a:ext uri="{FF2B5EF4-FFF2-40B4-BE49-F238E27FC236}">
                <a16:creationId xmlns:a16="http://schemas.microsoft.com/office/drawing/2014/main" id="{49700349-23D7-4213-A14F-31FEB443C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6409" y="2374980"/>
            <a:ext cx="18954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1600" dirty="0"/>
              <a:t>2020: The Age of</a:t>
            </a:r>
            <a:br>
              <a:rPr lang="en-US" altLang="en-US" sz="1600" dirty="0"/>
            </a:br>
            <a:r>
              <a:rPr lang="en-US" altLang="en-US" sz="1600" dirty="0"/>
              <a:t>Metropolitan Quantum Network</a:t>
            </a:r>
            <a:br>
              <a:rPr lang="en-US" altLang="en-US" sz="1600" dirty="0"/>
            </a:br>
            <a:r>
              <a:rPr lang="en-US" altLang="en-US" sz="1600" dirty="0"/>
              <a:t>Centers</a:t>
            </a:r>
            <a:endParaRPr lang="en-US" altLang="en-US" sz="1600" baseline="-25000" dirty="0"/>
          </a:p>
        </p:txBody>
      </p:sp>
      <p:pic>
        <p:nvPicPr>
          <p:cNvPr id="2068" name="Picture 20" descr="Thrust 1">
            <a:extLst>
              <a:ext uri="{FF2B5EF4-FFF2-40B4-BE49-F238E27FC236}">
                <a16:creationId xmlns:a16="http://schemas.microsoft.com/office/drawing/2014/main" id="{A901D9C4-B25D-4D70-8A93-30E590408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988" y="1169415"/>
            <a:ext cx="1220889" cy="83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12846FB7-17AB-4D17-9DCB-4F84A90DC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118" y="1469829"/>
            <a:ext cx="1156773" cy="73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4" descr="quantum network illustration">
            <a:extLst>
              <a:ext uri="{FF2B5EF4-FFF2-40B4-BE49-F238E27FC236}">
                <a16:creationId xmlns:a16="http://schemas.microsoft.com/office/drawing/2014/main" id="{CB7898AF-E0AE-46D9-988E-CEB09450D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707" y="1797082"/>
            <a:ext cx="1294992" cy="61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8466E184-974B-48E5-98B7-D3E92C21AECC}"/>
              </a:ext>
            </a:extLst>
          </p:cNvPr>
          <p:cNvCxnSpPr>
            <a:cxnSpLocks/>
          </p:cNvCxnSpPr>
          <p:nvPr/>
        </p:nvCxnSpPr>
        <p:spPr>
          <a:xfrm>
            <a:off x="6692921" y="3030348"/>
            <a:ext cx="776147" cy="5001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196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9DE0A2-38AE-483F-94C3-5EB8C10BB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142329"/>
            <a:ext cx="10515600" cy="905005"/>
          </a:xfrm>
        </p:spPr>
        <p:txBody>
          <a:bodyPr>
            <a:normAutofit/>
          </a:bodyPr>
          <a:lstStyle/>
          <a:p>
            <a:r>
              <a:rPr lang="en-US" sz="4000">
                <a:latin typeface="+mn-lt"/>
                <a:ea typeface="Cambria Math" panose="02040503050406030204" pitchFamily="18" charset="0"/>
              </a:rPr>
              <a:t>DC-QNet: What, Why, Where and Who? </a:t>
            </a:r>
          </a:p>
        </p:txBody>
      </p:sp>
      <p:sp>
        <p:nvSpPr>
          <p:cNvPr id="6" name="Google Shape;822;p2">
            <a:extLst>
              <a:ext uri="{FF2B5EF4-FFF2-40B4-BE49-F238E27FC236}">
                <a16:creationId xmlns:a16="http://schemas.microsoft.com/office/drawing/2014/main" id="{0CA8996B-F961-1103-C54D-7472809C4E27}"/>
              </a:ext>
            </a:extLst>
          </p:cNvPr>
          <p:cNvSpPr txBox="1">
            <a:spLocks/>
          </p:cNvSpPr>
          <p:nvPr/>
        </p:nvSpPr>
        <p:spPr>
          <a:xfrm>
            <a:off x="450191" y="1114388"/>
            <a:ext cx="5514975" cy="52101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EB3A3A"/>
              </a:buClr>
              <a:buSzPct val="104918"/>
              <a:buFont typeface="Arial" panose="020B0604020202020204" pitchFamily="34" charset="0"/>
              <a:buNone/>
            </a:pPr>
            <a:r>
              <a:rPr lang="en-US" sz="1400" b="1" u="sng" dirty="0">
                <a:solidFill>
                  <a:srgbClr val="C00000"/>
                </a:solidFill>
              </a:rPr>
              <a:t>What is DC-QNet?</a:t>
            </a:r>
            <a:endParaRPr lang="en-US" sz="1400" dirty="0">
              <a:solidFill>
                <a:srgbClr val="C00000"/>
              </a:solidFill>
              <a:cs typeface="Calibri"/>
            </a:endParaRPr>
          </a:p>
          <a:p>
            <a:pPr marL="342900" indent="-329565" algn="just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b="1" dirty="0"/>
              <a:t>A consortium of six DC-area federal agencies stood up to build and operate a real-life regional scale QN testbed. </a:t>
            </a:r>
            <a:endParaRPr lang="en-US" sz="1400" dirty="0">
              <a:cs typeface="Calibri"/>
            </a:endParaRPr>
          </a:p>
          <a:p>
            <a:pPr marL="342900" indent="-329565" algn="just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/>
              <a:t>Formally established as the </a:t>
            </a:r>
            <a:r>
              <a:rPr lang="en-US" sz="1400" i="1" dirty="0"/>
              <a:t>Washington Metropolitan Quantum Network Research Consortium</a:t>
            </a:r>
            <a:r>
              <a:rPr lang="en-US" sz="1400" dirty="0"/>
              <a:t> in May 2022.</a:t>
            </a:r>
            <a:endParaRPr lang="en-US" sz="1400" dirty="0">
              <a:cs typeface="Calibri"/>
            </a:endParaRPr>
          </a:p>
          <a:p>
            <a:pPr marL="0" indent="0">
              <a:buClr>
                <a:srgbClr val="EB3A3A"/>
              </a:buClr>
              <a:buSzPct val="104918"/>
              <a:buFont typeface="Arial" panose="020B0604020202020204" pitchFamily="34" charset="0"/>
              <a:buNone/>
            </a:pPr>
            <a:r>
              <a:rPr lang="en-US" sz="1400" b="1" u="sng" dirty="0">
                <a:solidFill>
                  <a:srgbClr val="C00000"/>
                </a:solidFill>
              </a:rPr>
              <a:t>Why DC-QNet?</a:t>
            </a:r>
            <a:endParaRPr lang="en-US" sz="1400" dirty="0">
              <a:solidFill>
                <a:srgbClr val="C00000"/>
              </a:solidFill>
              <a:cs typeface="Calibri"/>
            </a:endParaRPr>
          </a:p>
          <a:p>
            <a:pPr marL="342900" indent="-329565" algn="just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b="1" dirty="0"/>
              <a:t>Advance cooperation and enable strategic synergy among agencies in QN research and development. </a:t>
            </a:r>
            <a:endParaRPr lang="en-US" sz="1400" dirty="0">
              <a:cs typeface="Calibri"/>
            </a:endParaRPr>
          </a:p>
          <a:p>
            <a:pPr marL="342900" indent="-329565" algn="just">
              <a:lnSpc>
                <a:spcPct val="100000"/>
              </a:lnSpc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400" dirty="0"/>
              <a:t>A </a:t>
            </a:r>
            <a:r>
              <a:rPr lang="en-US" sz="1400" b="1" dirty="0"/>
              <a:t>non-proprietary</a:t>
            </a:r>
            <a:r>
              <a:rPr lang="en-US" sz="1400" dirty="0"/>
              <a:t> environment for test and evaluation of QN concepts, components, protocols and architectures.</a:t>
            </a:r>
            <a:endParaRPr lang="en-US" sz="1400" dirty="0">
              <a:cs typeface="Calibri"/>
            </a:endParaRPr>
          </a:p>
          <a:p>
            <a:pPr marL="342900" indent="-329565" algn="just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dirty="0"/>
              <a:t>Enable cross-cutting agency synergy in sensor development, </a:t>
            </a:r>
            <a:r>
              <a:rPr lang="en-US" sz="1400" b="1" dirty="0"/>
              <a:t>secure communications</a:t>
            </a:r>
            <a:r>
              <a:rPr lang="en-US" sz="1400" dirty="0"/>
              <a:t>, distributed computing and other use cases.  </a:t>
            </a:r>
            <a:endParaRPr lang="en-US" sz="1400" dirty="0">
              <a:cs typeface="Calibri"/>
            </a:endParaRPr>
          </a:p>
          <a:p>
            <a:pPr marL="342900" indent="-329565" algn="just">
              <a:lnSpc>
                <a:spcPct val="10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400" b="1" dirty="0">
                <a:latin typeface="Calibri"/>
                <a:cs typeface="Arial"/>
              </a:rPr>
              <a:t>Using unique agency skill sets while targeting unique agency needs.  </a:t>
            </a:r>
            <a:endParaRPr lang="en-US" sz="1400" dirty="0">
              <a:cs typeface="Calibri"/>
            </a:endParaRPr>
          </a:p>
        </p:txBody>
      </p:sp>
      <p:sp>
        <p:nvSpPr>
          <p:cNvPr id="16" name="Google Shape;824;p2">
            <a:extLst>
              <a:ext uri="{FF2B5EF4-FFF2-40B4-BE49-F238E27FC236}">
                <a16:creationId xmlns:a16="http://schemas.microsoft.com/office/drawing/2014/main" id="{853EDD77-B742-2AD2-AD4C-FB5FD0FDF0CC}"/>
              </a:ext>
            </a:extLst>
          </p:cNvPr>
          <p:cNvSpPr txBox="1"/>
          <p:nvPr/>
        </p:nvSpPr>
        <p:spPr>
          <a:xfrm>
            <a:off x="7854991" y="1176735"/>
            <a:ext cx="2056425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sng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Where is DC-QNet?</a:t>
            </a:r>
            <a:endParaRPr lang="en-US" sz="1600">
              <a:solidFill>
                <a:srgbClr val="C00000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6642537" y="6030155"/>
            <a:ext cx="4921313" cy="365316"/>
            <a:chOff x="723031" y="16108914"/>
            <a:chExt cx="15397826" cy="1143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0684" y="16108914"/>
              <a:ext cx="1711470" cy="1143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9485" y="16108914"/>
              <a:ext cx="1235675" cy="11430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1995" y="16108914"/>
              <a:ext cx="1368862" cy="1143000"/>
            </a:xfrm>
            <a:prstGeom prst="rect">
              <a:avLst/>
            </a:prstGeom>
          </p:spPr>
        </p:pic>
        <p:pic>
          <p:nvPicPr>
            <p:cNvPr id="13" name="Picture 12" descr="Army Futures Command"/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15" b="21805"/>
            <a:stretch>
              <a:fillRect/>
            </a:stretch>
          </p:blipFill>
          <p:spPr bwMode="auto">
            <a:xfrm>
              <a:off x="723031" y="16108914"/>
              <a:ext cx="3110696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17211" y="16108914"/>
              <a:ext cx="2524417" cy="11430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15917" y="16108914"/>
              <a:ext cx="3683421" cy="1143000"/>
            </a:xfrm>
            <a:prstGeom prst="rect">
              <a:avLst/>
            </a:prstGeom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580D808C-7FD0-1DF2-734B-DD118847691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246" r="6775"/>
          <a:stretch/>
        </p:blipFill>
        <p:spPr>
          <a:xfrm>
            <a:off x="10690966" y="50727"/>
            <a:ext cx="1175451" cy="1011062"/>
          </a:xfrm>
          <a:prstGeom prst="rect">
            <a:avLst/>
          </a:prstGeom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2D9F4A0E-CB81-1D03-CD92-91E756F6E355}"/>
              </a:ext>
            </a:extLst>
          </p:cNvPr>
          <p:cNvSpPr txBox="1">
            <a:spLocks/>
          </p:cNvSpPr>
          <p:nvPr/>
        </p:nvSpPr>
        <p:spPr>
          <a:xfrm>
            <a:off x="8873197" y="6492875"/>
            <a:ext cx="33188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1B1F37-D2F2-D842-97FB-34E6387D4CF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" name="Google Shape;929;p4">
            <a:extLst>
              <a:ext uri="{FF2B5EF4-FFF2-40B4-BE49-F238E27FC236}">
                <a16:creationId xmlns:a16="http://schemas.microsoft.com/office/drawing/2014/main" id="{38C6F0E7-1BA0-2867-845C-0ED4952DFF30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48525" y="1233267"/>
            <a:ext cx="5477256" cy="51894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61C26AD-8341-FE5A-23E5-89CF51C734AD}"/>
              </a:ext>
            </a:extLst>
          </p:cNvPr>
          <p:cNvSpPr txBox="1"/>
          <p:nvPr/>
        </p:nvSpPr>
        <p:spPr>
          <a:xfrm>
            <a:off x="6385956" y="5624733"/>
            <a:ext cx="25118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en-US" sz="1600" b="1" u="sng" dirty="0">
                <a:solidFill>
                  <a:srgbClr val="C00000"/>
                </a:solidFill>
              </a:rPr>
              <a:t>Who are the DC-QNet? </a:t>
            </a:r>
            <a:endParaRPr lang="en-US" sz="1600" b="1" u="sng" dirty="0">
              <a:solidFill>
                <a:srgbClr val="C00000"/>
              </a:solidFill>
              <a:cs typeface="Calibri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50C8725-FFB1-6199-818F-1398E43427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0579" y="4547505"/>
            <a:ext cx="2191454" cy="2168977"/>
          </a:xfrm>
          <a:prstGeom prst="rect">
            <a:avLst/>
          </a:prstGeom>
        </p:spPr>
      </p:pic>
      <p:sp>
        <p:nvSpPr>
          <p:cNvPr id="23" name="TextBox 656">
            <a:extLst>
              <a:ext uri="{FF2B5EF4-FFF2-40B4-BE49-F238E27FC236}">
                <a16:creationId xmlns:a16="http://schemas.microsoft.com/office/drawing/2014/main" id="{9AD0CC72-61AB-9523-0E4B-388587F2F5D6}"/>
              </a:ext>
            </a:extLst>
          </p:cNvPr>
          <p:cNvSpPr txBox="1"/>
          <p:nvPr/>
        </p:nvSpPr>
        <p:spPr>
          <a:xfrm>
            <a:off x="628150" y="4852273"/>
            <a:ext cx="30051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/>
            <a:endParaRPr lang="en-US" sz="1400" dirty="0"/>
          </a:p>
          <a:p>
            <a:pPr marL="0" lvl="1"/>
            <a:r>
              <a:rPr lang="en-US" sz="1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NQIAC (September 2024): “</a:t>
            </a:r>
            <a:r>
              <a:rPr lang="en-US" sz="14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Quantum networking testbeds</a:t>
            </a:r>
            <a:r>
              <a:rPr lang="en-US" sz="1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, if strategically chosen and properly timed, can </a:t>
            </a:r>
            <a:r>
              <a:rPr lang="en-US" sz="14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play an important role </a:t>
            </a:r>
            <a:r>
              <a:rPr lang="en-US" sz="1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in accelerating </a:t>
            </a:r>
            <a:r>
              <a:rPr lang="en-US" sz="14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U.S.</a:t>
            </a:r>
            <a:r>
              <a:rPr lang="en-US" sz="1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quantum information science</a:t>
            </a:r>
            <a:r>
              <a:rPr lang="en-US" sz="1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leadership.”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32549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D621315D-A814-492F-85C7-6331CA2B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4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>
                <a:latin typeface="+mn-lt"/>
                <a:ea typeface="Cambria Math"/>
                <a:cs typeface="Calibri"/>
              </a:rPr>
              <a:t>DC-</a:t>
            </a:r>
            <a:r>
              <a:rPr lang="en-US" sz="4000" err="1">
                <a:latin typeface="+mn-lt"/>
                <a:ea typeface="Cambria Math"/>
                <a:cs typeface="Calibri"/>
              </a:rPr>
              <a:t>QNet</a:t>
            </a:r>
            <a:r>
              <a:rPr lang="en-US" sz="4000">
                <a:latin typeface="+mn-lt"/>
                <a:ea typeface="Cambria Math"/>
                <a:cs typeface="Calibri"/>
              </a:rPr>
              <a:t>: Agency Capabilities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2149F1-D74D-AF5B-BC62-CC30745930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46" r="6775"/>
          <a:stretch/>
        </p:blipFill>
        <p:spPr>
          <a:xfrm>
            <a:off x="10690966" y="50727"/>
            <a:ext cx="1175451" cy="10110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7EFC72C-6AC5-BE63-E3BE-D7EEFF4AC7A5}"/>
              </a:ext>
            </a:extLst>
          </p:cNvPr>
          <p:cNvSpPr txBox="1"/>
          <p:nvPr/>
        </p:nvSpPr>
        <p:spPr>
          <a:xfrm>
            <a:off x="8702525" y="2947755"/>
            <a:ext cx="3318803" cy="9533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numCol="2" spcCol="91440" rtlCol="0" anchor="t">
            <a:noAutofit/>
          </a:bodyPr>
          <a:lstStyle/>
          <a:p>
            <a:r>
              <a:rPr lang="en-US" sz="1400" b="1">
                <a:cs typeface="Calibri" panose="020F0502020204030204"/>
              </a:rPr>
              <a:t>NASA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Rb clock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WR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Distributed fiber temp sensing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OTDR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SPDs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F610CB9-5E74-5B43-1732-F3B3E161F0A7}"/>
              </a:ext>
            </a:extLst>
          </p:cNvPr>
          <p:cNvSpPr txBox="1"/>
          <p:nvPr/>
        </p:nvSpPr>
        <p:spPr>
          <a:xfrm>
            <a:off x="176204" y="3638356"/>
            <a:ext cx="3327237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 dirty="0">
                <a:cs typeface="Calibri" panose="020F0502020204030204"/>
              </a:rPr>
              <a:t>USNO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Ensembled Cs beam, Rb fountain, and H Masers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Electronically stabilized time and frequency transfer (ELSTAB)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F9C401-00CE-B6F6-A13B-A3F1CFEDD4CF}"/>
              </a:ext>
            </a:extLst>
          </p:cNvPr>
          <p:cNvSpPr txBox="1"/>
          <p:nvPr/>
        </p:nvSpPr>
        <p:spPr>
          <a:xfrm>
            <a:off x="176204" y="1124573"/>
            <a:ext cx="3140642" cy="246221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 dirty="0">
                <a:cs typeface="Calibri" panose="020F0502020204030204"/>
              </a:rPr>
              <a:t>NIST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Single-photon and entanglement research-grade sources.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Phase stabilization.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Polarization stabilization.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Detectors (SNSPDs).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Quantum measurement theory.</a:t>
            </a:r>
            <a:endParaRPr lang="en-US" sz="1400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Single photon level characterization.</a:t>
            </a:r>
            <a:endParaRPr lang="en-US" sz="1400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Multiverse network controller.</a:t>
            </a:r>
            <a:endParaRPr lang="en-US" sz="1400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Synchronization: WR and ELSTAB.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cs typeface="Calibri" panose="020F0502020204030204"/>
              </a:rPr>
              <a:t>….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BA3B089-5048-CAAB-25ED-0528CFA7D42E}"/>
              </a:ext>
            </a:extLst>
          </p:cNvPr>
          <p:cNvSpPr txBox="1"/>
          <p:nvPr/>
        </p:nvSpPr>
        <p:spPr>
          <a:xfrm>
            <a:off x="8703308" y="4012919"/>
            <a:ext cx="3317626" cy="22467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 dirty="0">
                <a:cs typeface="Calibri" panose="020F0502020204030204"/>
              </a:rPr>
              <a:t>UMD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Quantum memory (ions, atoms).</a:t>
            </a:r>
            <a:endParaRPr lang="en-US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QFC for hybrid ion/neutral atom  networking.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WR &amp; optical frequency synchronization.</a:t>
            </a:r>
            <a:endParaRPr lang="en-US" sz="1400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Quantum gates (upcoming).</a:t>
            </a:r>
            <a:endParaRPr lang="en-US" sz="1400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SNSPDs.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Polarization compensation.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Indistinguishable sources.</a:t>
            </a:r>
            <a:endParaRPr lang="en-US" sz="1400" dirty="0">
              <a:cs typeface="Calibri" panose="020F0502020204030204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9F894F-9C08-EAAD-703D-21C74BAC57B5}"/>
              </a:ext>
            </a:extLst>
          </p:cNvPr>
          <p:cNvSpPr txBox="1"/>
          <p:nvPr/>
        </p:nvSpPr>
        <p:spPr>
          <a:xfrm>
            <a:off x="8703308" y="1130072"/>
            <a:ext cx="3317625" cy="16004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>
                <a:cs typeface="Calibri" panose="020F0502020204030204"/>
              </a:rPr>
              <a:t>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SNSPDs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Cs clock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Polarization measurement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Fiber characterization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Entanglement 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WR and ELSTAB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3D52B5B-1CE9-3553-0E8F-206FD4A28C9E}"/>
              </a:ext>
            </a:extLst>
          </p:cNvPr>
          <p:cNvSpPr txBox="1"/>
          <p:nvPr/>
        </p:nvSpPr>
        <p:spPr>
          <a:xfrm>
            <a:off x="178093" y="4856732"/>
            <a:ext cx="3333337" cy="14105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numCol="2" spcCol="91440" rtlCol="0" anchor="t">
            <a:noAutofit/>
          </a:bodyPr>
          <a:lstStyle/>
          <a:p>
            <a:r>
              <a:rPr lang="en-US" sz="1400" b="1">
                <a:cs typeface="Calibri" panose="020F0502020204030204"/>
              </a:rPr>
              <a:t>NRL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H Masers (ensembled)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WR and ELSTAB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Rb quantum memory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Indistinguishable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Network management</a:t>
            </a:r>
            <a:endParaRPr lang="en-US" sz="1400">
              <a:cs typeface="Calibri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9BD19DD-E17A-200A-08EB-96F7FA68AD35}"/>
              </a:ext>
            </a:extLst>
          </p:cNvPr>
          <p:cNvGrpSpPr/>
          <p:nvPr/>
        </p:nvGrpSpPr>
        <p:grpSpPr>
          <a:xfrm>
            <a:off x="3224325" y="2023842"/>
            <a:ext cx="5477256" cy="4834158"/>
            <a:chOff x="6348525" y="1233267"/>
            <a:chExt cx="5477256" cy="4834158"/>
          </a:xfrm>
        </p:grpSpPr>
        <p:pic>
          <p:nvPicPr>
            <p:cNvPr id="60" name="Google Shape;929;p4">
              <a:extLst>
                <a:ext uri="{FF2B5EF4-FFF2-40B4-BE49-F238E27FC236}">
                  <a16:creationId xmlns:a16="http://schemas.microsoft.com/office/drawing/2014/main" id="{DFB58215-8462-3556-7DD8-B0A27A4FA38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b="6847"/>
            <a:stretch/>
          </p:blipFill>
          <p:spPr>
            <a:xfrm>
              <a:off x="6348525" y="1233267"/>
              <a:ext cx="5477256" cy="48341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487;p29">
              <a:extLst>
                <a:ext uri="{FF2B5EF4-FFF2-40B4-BE49-F238E27FC236}">
                  <a16:creationId xmlns:a16="http://schemas.microsoft.com/office/drawing/2014/main" id="{6DB6ECAB-A745-3334-89B0-A72AEF72F51F}"/>
                </a:ext>
              </a:extLst>
            </p:cNvPr>
            <p:cNvSpPr txBox="1"/>
            <p:nvPr/>
          </p:nvSpPr>
          <p:spPr>
            <a:xfrm rot="2449346">
              <a:off x="8158501" y="2246157"/>
              <a:ext cx="406538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60 km</a:t>
              </a:r>
              <a:endParaRPr/>
            </a:p>
          </p:txBody>
        </p:sp>
        <p:sp>
          <p:nvSpPr>
            <p:cNvPr id="62" name="Google Shape;491;p29">
              <a:extLst>
                <a:ext uri="{FF2B5EF4-FFF2-40B4-BE49-F238E27FC236}">
                  <a16:creationId xmlns:a16="http://schemas.microsoft.com/office/drawing/2014/main" id="{87CD2621-1D9A-0B5D-9937-CC2F8ADA8CC8}"/>
                </a:ext>
              </a:extLst>
            </p:cNvPr>
            <p:cNvSpPr txBox="1"/>
            <p:nvPr/>
          </p:nvSpPr>
          <p:spPr>
            <a:xfrm rot="3902251">
              <a:off x="9478001" y="2948033"/>
              <a:ext cx="406538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13 km</a:t>
              </a:r>
              <a:endParaRPr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13D404F-73F6-1B2A-9527-1FB8E34AFE42}"/>
                </a:ext>
              </a:extLst>
            </p:cNvPr>
            <p:cNvCxnSpPr/>
            <p:nvPr/>
          </p:nvCxnSpPr>
          <p:spPr>
            <a:xfrm>
              <a:off x="9429750" y="2705100"/>
              <a:ext cx="504825" cy="819150"/>
            </a:xfrm>
            <a:prstGeom prst="straightConnector1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Google Shape;489;p29">
              <a:extLst>
                <a:ext uri="{FF2B5EF4-FFF2-40B4-BE49-F238E27FC236}">
                  <a16:creationId xmlns:a16="http://schemas.microsoft.com/office/drawing/2014/main" id="{FCB3AA51-2B78-1C9A-4AEE-F66E12FEDEC2}"/>
                </a:ext>
              </a:extLst>
            </p:cNvPr>
            <p:cNvSpPr txBox="1"/>
            <p:nvPr/>
          </p:nvSpPr>
          <p:spPr>
            <a:xfrm rot="17880000">
              <a:off x="10038668" y="3016098"/>
              <a:ext cx="357238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 km</a:t>
              </a:r>
              <a:endParaRPr/>
            </a:p>
          </p:txBody>
        </p:sp>
        <p:sp>
          <p:nvSpPr>
            <p:cNvPr id="65" name="Google Shape;489;p29">
              <a:extLst>
                <a:ext uri="{FF2B5EF4-FFF2-40B4-BE49-F238E27FC236}">
                  <a16:creationId xmlns:a16="http://schemas.microsoft.com/office/drawing/2014/main" id="{50BAB679-4B15-F921-4174-98176FC8D255}"/>
                </a:ext>
              </a:extLst>
            </p:cNvPr>
            <p:cNvSpPr txBox="1"/>
            <p:nvPr/>
          </p:nvSpPr>
          <p:spPr>
            <a:xfrm rot="16980000">
              <a:off x="9778192" y="4446775"/>
              <a:ext cx="404863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52</a:t>
              </a:r>
              <a:r>
                <a:rPr lang="en-US" sz="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km</a:t>
              </a:r>
              <a:endParaRPr/>
            </a:p>
          </p:txBody>
        </p:sp>
        <p:sp>
          <p:nvSpPr>
            <p:cNvPr id="66" name="Google Shape;489;p29">
              <a:extLst>
                <a:ext uri="{FF2B5EF4-FFF2-40B4-BE49-F238E27FC236}">
                  <a16:creationId xmlns:a16="http://schemas.microsoft.com/office/drawing/2014/main" id="{0365595C-1A47-FAE6-9619-7EEC614EF7A7}"/>
                </a:ext>
              </a:extLst>
            </p:cNvPr>
            <p:cNvSpPr txBox="1"/>
            <p:nvPr/>
          </p:nvSpPr>
          <p:spPr>
            <a:xfrm rot="17640000">
              <a:off x="8486093" y="3663798"/>
              <a:ext cx="357238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68</a:t>
              </a:r>
              <a:r>
                <a:rPr lang="en-US" sz="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km</a:t>
              </a:r>
              <a:endParaRPr/>
            </a:p>
          </p:txBody>
        </p:sp>
        <p:sp>
          <p:nvSpPr>
            <p:cNvPr id="67" name="Google Shape;489;p29">
              <a:extLst>
                <a:ext uri="{FF2B5EF4-FFF2-40B4-BE49-F238E27FC236}">
                  <a16:creationId xmlns:a16="http://schemas.microsoft.com/office/drawing/2014/main" id="{0832824C-4788-AB3A-2674-0CF5D8B55438}"/>
                </a:ext>
              </a:extLst>
            </p:cNvPr>
            <p:cNvSpPr txBox="1"/>
            <p:nvPr/>
          </p:nvSpPr>
          <p:spPr>
            <a:xfrm rot="600000">
              <a:off x="10133918" y="3578073"/>
              <a:ext cx="357238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14 </a:t>
              </a:r>
              <a:r>
                <a:rPr lang="en-US" sz="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km</a:t>
              </a:r>
              <a:endParaRPr lang="en-US">
                <a:cs typeface="Calibri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3F82FC7B-74D4-C9B2-2F9D-7EA91BF14712}"/>
              </a:ext>
            </a:extLst>
          </p:cNvPr>
          <p:cNvSpPr txBox="1"/>
          <p:nvPr/>
        </p:nvSpPr>
        <p:spPr>
          <a:xfrm>
            <a:off x="4925353" y="1380106"/>
            <a:ext cx="3314287" cy="11509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numCol="2" spcCol="91440" rtlCol="0" anchor="t">
            <a:noAutofit/>
          </a:bodyPr>
          <a:lstStyle/>
          <a:p>
            <a:r>
              <a:rPr lang="en-US" sz="1400" b="1" dirty="0">
                <a:cs typeface="Calibri" panose="020F0502020204030204"/>
              </a:rPr>
              <a:t>ARL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400" dirty="0"/>
              <a:t>SNSPDs</a:t>
            </a:r>
            <a:endParaRPr lang="en-US" dirty="0"/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400" dirty="0"/>
              <a:t>Polarization EPS</a:t>
            </a:r>
            <a:endParaRPr lang="en-US" dirty="0"/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400" dirty="0"/>
              <a:t>Automated state tomography.</a:t>
            </a:r>
            <a:br>
              <a:rPr lang="en-US" sz="1400" dirty="0"/>
            </a:br>
            <a:endParaRPr lang="en-US" dirty="0"/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400" dirty="0"/>
              <a:t>Polarization compensation</a:t>
            </a:r>
            <a:r>
              <a:rPr lang="en-US" sz="1400" dirty="0">
                <a:cs typeface="Calibri"/>
              </a:rPr>
              <a:t>. </a:t>
            </a:r>
            <a:endParaRPr lang="en-US" dirty="0"/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400" dirty="0">
                <a:cs typeface="Calibri"/>
              </a:rPr>
              <a:t>White Rabbit (WR)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400" dirty="0">
                <a:cs typeface="Calibri"/>
              </a:rPr>
              <a:t>OTDR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cs typeface="Calibri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F1B4B1EE-49AB-9729-8338-BB97039F84F0}"/>
              </a:ext>
            </a:extLst>
          </p:cNvPr>
          <p:cNvSpPr txBox="1">
            <a:spLocks/>
          </p:cNvSpPr>
          <p:nvPr/>
        </p:nvSpPr>
        <p:spPr>
          <a:xfrm>
            <a:off x="8873197" y="6492875"/>
            <a:ext cx="33188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1B1F37-D2F2-D842-97FB-34E6387D4CF3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C72C30-1189-A6B1-9D5D-F9EB105B0CFA}"/>
              </a:ext>
            </a:extLst>
          </p:cNvPr>
          <p:cNvGrpSpPr>
            <a:grpSpLocks noChangeAspect="1"/>
          </p:cNvGrpSpPr>
          <p:nvPr/>
        </p:nvGrpSpPr>
        <p:grpSpPr>
          <a:xfrm>
            <a:off x="171066" y="6357598"/>
            <a:ext cx="4921313" cy="365316"/>
            <a:chOff x="723031" y="16108914"/>
            <a:chExt cx="15397826" cy="1143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923E42C-7E5D-9C9B-C447-D831619F4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0684" y="16108914"/>
              <a:ext cx="1711470" cy="1143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BC27C67-CF53-9D84-1A13-80428839E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9485" y="16108914"/>
              <a:ext cx="1235675" cy="1143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D5BAB3F-7DA0-59F4-0A8E-FD64DD33A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1995" y="16108914"/>
              <a:ext cx="1368862" cy="1143000"/>
            </a:xfrm>
            <a:prstGeom prst="rect">
              <a:avLst/>
            </a:prstGeom>
          </p:spPr>
        </p:pic>
        <p:pic>
          <p:nvPicPr>
            <p:cNvPr id="7" name="Picture 6" descr="Army Futures Command">
              <a:extLst>
                <a:ext uri="{FF2B5EF4-FFF2-40B4-BE49-F238E27FC236}">
                  <a16:creationId xmlns:a16="http://schemas.microsoft.com/office/drawing/2014/main" id="{0FFCB469-BFE0-311E-EE2B-45D9160BFB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15" b="21805"/>
            <a:stretch>
              <a:fillRect/>
            </a:stretch>
          </p:blipFill>
          <p:spPr bwMode="auto">
            <a:xfrm>
              <a:off x="723031" y="16108914"/>
              <a:ext cx="3110696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6C335F0-B938-28A6-E3EC-7E63D4BF6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17211" y="16108914"/>
              <a:ext cx="2524417" cy="1143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A90EE5F-EB84-8717-7F9B-EF54DDFFA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15917" y="16108914"/>
              <a:ext cx="3683421" cy="114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7720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2D17787B-E83E-0AF9-1FEB-93711B35F4A8}"/>
              </a:ext>
            </a:extLst>
          </p:cNvPr>
          <p:cNvSpPr/>
          <p:nvPr/>
        </p:nvSpPr>
        <p:spPr>
          <a:xfrm>
            <a:off x="6594438" y="1234062"/>
            <a:ext cx="5142155" cy="51680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E7E66D-3E82-4FBE-8D88-71BDBB7CF2C4}"/>
              </a:ext>
            </a:extLst>
          </p:cNvPr>
          <p:cNvSpPr txBox="1">
            <a:spLocks/>
          </p:cNvSpPr>
          <p:nvPr/>
        </p:nvSpPr>
        <p:spPr>
          <a:xfrm>
            <a:off x="403587" y="1296651"/>
            <a:ext cx="5943870" cy="51680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>
              <a:spcBef>
                <a:spcPts val="0"/>
              </a:spcBef>
            </a:pPr>
            <a:r>
              <a:rPr lang="en-US" sz="1800" b="1" dirty="0">
                <a:solidFill>
                  <a:sysClr val="windowText" lastClr="000000"/>
                </a:solidFill>
                <a:latin typeface="Calibri"/>
                <a:cs typeface="Arial"/>
              </a:rPr>
              <a:t>Infrastructure</a:t>
            </a:r>
            <a:r>
              <a:rPr lang="en-US" sz="1800" dirty="0">
                <a:solidFill>
                  <a:sysClr val="windowText" lastClr="000000"/>
                </a:solidFill>
                <a:latin typeface="Calibri"/>
                <a:cs typeface="Arial"/>
              </a:rPr>
              <a:t>: </a:t>
            </a:r>
            <a:r>
              <a:rPr lang="en-US" sz="1800" dirty="0">
                <a:latin typeface="Calibri"/>
                <a:cs typeface="Calibri"/>
              </a:rPr>
              <a:t>metropolitan-scale optical connectivity and capabilities to enable scalable, interoperable, and reproducible quantum network development and experimentation </a:t>
            </a:r>
          </a:p>
          <a:p>
            <a:pPr marL="514350" indent="-457200">
              <a:spcBef>
                <a:spcPts val="0"/>
              </a:spcBef>
            </a:pPr>
            <a:r>
              <a:rPr lang="en-US" sz="1800" b="1" dirty="0">
                <a:solidFill>
                  <a:sysClr val="windowText" lastClr="000000"/>
                </a:solidFill>
                <a:latin typeface="Calibri"/>
                <a:cs typeface="Calibri"/>
              </a:rPr>
              <a:t>Complimentary capabilities</a:t>
            </a:r>
            <a:r>
              <a:rPr lang="en-US" sz="1800" dirty="0">
                <a:solidFill>
                  <a:sysClr val="windowText" lastClr="000000"/>
                </a:solidFill>
                <a:latin typeface="Calibri"/>
                <a:cs typeface="Calibri"/>
              </a:rPr>
              <a:t>: enable accelerated research and development by leveraging unique capabilities through </a:t>
            </a:r>
            <a:br>
              <a:rPr lang="en-US" sz="1800" dirty="0">
                <a:solidFill>
                  <a:sysClr val="windowText" lastClr="000000"/>
                </a:solidFill>
                <a:latin typeface="Calibri"/>
                <a:cs typeface="Calibri"/>
              </a:rPr>
            </a:br>
            <a:r>
              <a:rPr lang="en-US" sz="1800" dirty="0">
                <a:solidFill>
                  <a:sysClr val="windowText" lastClr="000000"/>
                </a:solidFill>
                <a:latin typeface="Calibri"/>
                <a:cs typeface="Calibri"/>
              </a:rPr>
              <a:t>inter-agency collaboration</a:t>
            </a:r>
            <a:endParaRPr lang="en-US" sz="1800" dirty="0">
              <a:solidFill>
                <a:sysClr val="windowText" lastClr="000000"/>
              </a:solidFill>
              <a:latin typeface="Calibri"/>
              <a:cs typeface="Arial"/>
            </a:endParaRPr>
          </a:p>
          <a:p>
            <a:pPr marL="514350" indent="-457200">
              <a:spcBef>
                <a:spcPts val="0"/>
              </a:spcBef>
            </a:pPr>
            <a:r>
              <a:rPr lang="en-US" sz="1800" b="1" dirty="0">
                <a:solidFill>
                  <a:sysClr val="windowText" lastClr="000000"/>
                </a:solidFill>
                <a:latin typeface="Calibri"/>
                <a:cs typeface="Arial"/>
              </a:rPr>
              <a:t>Forward-facing focus</a:t>
            </a:r>
            <a:r>
              <a:rPr lang="en-US" sz="1800" dirty="0">
                <a:solidFill>
                  <a:sysClr val="windowText" lastClr="000000"/>
                </a:solidFill>
                <a:latin typeface="Calibri"/>
                <a:cs typeface="Arial"/>
              </a:rPr>
              <a:t>: development of next-generation components and protocols with future applications in mind </a:t>
            </a:r>
          </a:p>
          <a:p>
            <a:pPr marL="914400" lvl="1" indent="-457200">
              <a:spcBef>
                <a:spcPts val="0"/>
              </a:spcBef>
            </a:pPr>
            <a:r>
              <a:rPr lang="en-US" sz="1400" dirty="0">
                <a:solidFill>
                  <a:sysClr val="windowText" lastClr="000000"/>
                </a:solidFill>
                <a:latin typeface="Calibri"/>
                <a:cs typeface="Arial"/>
              </a:rPr>
              <a:t>Distribution of functional entanglement </a:t>
            </a:r>
          </a:p>
          <a:p>
            <a:pPr marL="914400" lvl="1" indent="-457200">
              <a:spcBef>
                <a:spcPts val="0"/>
              </a:spcBef>
            </a:pPr>
            <a:r>
              <a:rPr lang="en-US" sz="1400" dirty="0">
                <a:solidFill>
                  <a:sysClr val="windowText" lastClr="000000"/>
                </a:solidFill>
                <a:latin typeface="Calibri"/>
                <a:cs typeface="Arial"/>
              </a:rPr>
              <a:t>Secure communications</a:t>
            </a:r>
          </a:p>
          <a:p>
            <a:pPr marL="914400" lvl="1" indent="-457200">
              <a:spcBef>
                <a:spcPts val="0"/>
              </a:spcBef>
            </a:pPr>
            <a:r>
              <a:rPr lang="en-US" sz="1400" dirty="0">
                <a:solidFill>
                  <a:sysClr val="windowText" lastClr="000000"/>
                </a:solidFill>
                <a:latin typeface="Calibri"/>
                <a:cs typeface="Arial"/>
              </a:rPr>
              <a:t>Distributed sensors</a:t>
            </a:r>
          </a:p>
          <a:p>
            <a:pPr marL="914400" lvl="1" indent="-457200">
              <a:spcBef>
                <a:spcPts val="0"/>
              </a:spcBef>
            </a:pPr>
            <a:r>
              <a:rPr lang="en-US" sz="1400" dirty="0">
                <a:solidFill>
                  <a:sysClr val="windowText" lastClr="000000"/>
                </a:solidFill>
                <a:latin typeface="Calibri"/>
                <a:cs typeface="Arial"/>
              </a:rPr>
              <a:t>Quantum computer connectivity</a:t>
            </a:r>
          </a:p>
          <a:p>
            <a:pPr marL="514350" indent="-457200">
              <a:spcBef>
                <a:spcPts val="0"/>
              </a:spcBef>
            </a:pPr>
            <a:r>
              <a:rPr lang="en-US" sz="1800" b="1" dirty="0">
                <a:solidFill>
                  <a:sysClr val="windowText" lastClr="000000"/>
                </a:solidFill>
                <a:latin typeface="Calibri"/>
                <a:cs typeface="Arial"/>
              </a:rPr>
              <a:t>Testbed for pre-standardization</a:t>
            </a:r>
            <a:r>
              <a:rPr lang="en-US" sz="1800" dirty="0">
                <a:solidFill>
                  <a:sysClr val="windowText" lastClr="000000"/>
                </a:solidFill>
                <a:latin typeface="Calibri"/>
                <a:cs typeface="Arial"/>
              </a:rPr>
              <a:t>: providing a platform for developing requirements for network scalability and interoperability</a:t>
            </a:r>
            <a:endParaRPr lang="en-US" sz="1800" dirty="0">
              <a:latin typeface="Calibri"/>
              <a:cs typeface="Arial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621315D-A814-492F-85C7-6331CA2B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4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  <a:ea typeface="Cambria Math"/>
                <a:cs typeface="Calibri"/>
              </a:rPr>
              <a:t>DC-</a:t>
            </a:r>
            <a:r>
              <a:rPr lang="en-US" sz="4000" dirty="0" err="1">
                <a:latin typeface="+mn-lt"/>
                <a:ea typeface="Cambria Math"/>
                <a:cs typeface="Calibri"/>
              </a:rPr>
              <a:t>QNet</a:t>
            </a:r>
            <a:r>
              <a:rPr lang="en-US" sz="4000" dirty="0">
                <a:latin typeface="+mn-lt"/>
                <a:ea typeface="Cambria Math"/>
                <a:cs typeface="Calibri"/>
              </a:rPr>
              <a:t>: Impact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2149F1-D74D-AF5B-BC62-CC30745930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46" r="6775"/>
          <a:stretch/>
        </p:blipFill>
        <p:spPr>
          <a:xfrm>
            <a:off x="10690966" y="50727"/>
            <a:ext cx="1175451" cy="1011062"/>
          </a:xfrm>
          <a:prstGeom prst="rect">
            <a:avLst/>
          </a:prstGeom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3F3EA7E7-3372-7FAB-B8BA-CEAA3E7B9EBB}"/>
              </a:ext>
            </a:extLst>
          </p:cNvPr>
          <p:cNvSpPr txBox="1">
            <a:spLocks/>
          </p:cNvSpPr>
          <p:nvPr/>
        </p:nvSpPr>
        <p:spPr>
          <a:xfrm>
            <a:off x="8873197" y="6492875"/>
            <a:ext cx="33188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1B1F37-D2F2-D842-97FB-34E6387D4CF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B1DD49-70CF-ECB4-40F8-7C2AA0695760}"/>
              </a:ext>
            </a:extLst>
          </p:cNvPr>
          <p:cNvSpPr txBox="1"/>
          <p:nvPr/>
        </p:nvSpPr>
        <p:spPr>
          <a:xfrm>
            <a:off x="7543586" y="6434984"/>
            <a:ext cx="3602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Interagency Synergy of the DC-QNET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DD49861-A8ED-23B2-DDB3-73A3696FEB75}"/>
              </a:ext>
            </a:extLst>
          </p:cNvPr>
          <p:cNvGrpSpPr>
            <a:grpSpLocks noChangeAspect="1"/>
          </p:cNvGrpSpPr>
          <p:nvPr/>
        </p:nvGrpSpPr>
        <p:grpSpPr>
          <a:xfrm>
            <a:off x="194959" y="6265055"/>
            <a:ext cx="6120000" cy="465767"/>
            <a:chOff x="723031" y="16108914"/>
            <a:chExt cx="15018619" cy="1143000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C6FF7DC-6E3D-07C1-92C2-400B608EC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158" y="16108914"/>
              <a:ext cx="1711471" cy="1143000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DDDA834F-1E92-FFD5-2B11-EE676D5F5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1960" y="16108914"/>
              <a:ext cx="1235676" cy="114300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8CCD59F-741F-538D-EB32-AF76032C1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2788" y="16108914"/>
              <a:ext cx="1368862" cy="1143000"/>
            </a:xfrm>
            <a:prstGeom prst="rect">
              <a:avLst/>
            </a:prstGeom>
          </p:spPr>
        </p:pic>
        <p:pic>
          <p:nvPicPr>
            <p:cNvPr id="53" name="Picture 52" descr="Army Futures Command">
              <a:extLst>
                <a:ext uri="{FF2B5EF4-FFF2-40B4-BE49-F238E27FC236}">
                  <a16:creationId xmlns:a16="http://schemas.microsoft.com/office/drawing/2014/main" id="{8B014D65-F698-D0CF-13F4-3F68D9603E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15" b="21805"/>
            <a:stretch>
              <a:fillRect/>
            </a:stretch>
          </p:blipFill>
          <p:spPr bwMode="auto">
            <a:xfrm>
              <a:off x="723031" y="16108914"/>
              <a:ext cx="3110696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30855FB7-68A6-9291-5DB6-CCBB9BCFC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63282" y="16108914"/>
              <a:ext cx="2524418" cy="1143000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770DCE8-3D27-6C1D-6176-FDC65F37C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437831" y="16108914"/>
              <a:ext cx="3683422" cy="11430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A2C8CD2-CC77-1254-67CB-87EE3ABD3E10}"/>
              </a:ext>
            </a:extLst>
          </p:cNvPr>
          <p:cNvGrpSpPr>
            <a:grpSpLocks noChangeAspect="1"/>
          </p:cNvGrpSpPr>
          <p:nvPr/>
        </p:nvGrpSpPr>
        <p:grpSpPr>
          <a:xfrm>
            <a:off x="6708073" y="1234063"/>
            <a:ext cx="4963669" cy="5080877"/>
            <a:chOff x="7092813" y="15807160"/>
            <a:chExt cx="7090962" cy="7258395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77DFD470-F9B1-864F-E827-51C575DD3F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46" r="6775"/>
            <a:stretch/>
          </p:blipFill>
          <p:spPr>
            <a:xfrm>
              <a:off x="9400646" y="18574551"/>
              <a:ext cx="2486874" cy="2139080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A622E759-FB58-86BC-A55D-4963ECD21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79829" y="19134548"/>
              <a:ext cx="1110299" cy="495015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11DE6F56-15F7-BDBC-80BE-4C769F582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8622" y="21177114"/>
              <a:ext cx="770488" cy="712702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E84BC83F-6C5A-9532-2A62-6B1B55448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19640" y="19722294"/>
              <a:ext cx="770488" cy="712702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158CD67-27E1-3062-2967-E3F6A6DC0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8280" y="19784303"/>
              <a:ext cx="770488" cy="712702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3FBDC581-63F5-92E0-11BD-A73379055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9731" y="17304606"/>
              <a:ext cx="770488" cy="712702"/>
            </a:xfrm>
            <a:prstGeom prst="rect">
              <a:avLst/>
            </a:prstGeom>
          </p:spPr>
        </p:pic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ED9188A1-417B-0663-2C6E-9A2202E18317}"/>
                </a:ext>
              </a:extLst>
            </p:cNvPr>
            <p:cNvSpPr/>
            <p:nvPr/>
          </p:nvSpPr>
          <p:spPr>
            <a:xfrm>
              <a:off x="7637773" y="16536722"/>
              <a:ext cx="5964548" cy="5964548"/>
            </a:xfrm>
            <a:prstGeom prst="ellipse">
              <a:avLst/>
            </a:prstGeom>
            <a:noFill/>
            <a:ln w="1016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F8B4B1C-29D0-5E77-78F6-2AA31E8F5065}"/>
                </a:ext>
              </a:extLst>
            </p:cNvPr>
            <p:cNvSpPr/>
            <p:nvPr/>
          </p:nvSpPr>
          <p:spPr>
            <a:xfrm>
              <a:off x="9779017" y="16328819"/>
              <a:ext cx="1844693" cy="8364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</a:rPr>
                <a:t>Testbed for US government R+D 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11FBFE4-9875-858D-3AB7-331596F7E71B}"/>
                </a:ext>
              </a:extLst>
            </p:cNvPr>
            <p:cNvSpPr/>
            <p:nvPr/>
          </p:nvSpPr>
          <p:spPr>
            <a:xfrm>
              <a:off x="7092813" y="19180079"/>
              <a:ext cx="1101776" cy="7963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</a:rPr>
                <a:t>Focus on time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71A57A-003C-7F80-1B0D-A987369A1B50}"/>
                </a:ext>
              </a:extLst>
            </p:cNvPr>
            <p:cNvSpPr/>
            <p:nvPr/>
          </p:nvSpPr>
          <p:spPr>
            <a:xfrm>
              <a:off x="9779017" y="22298749"/>
              <a:ext cx="1747802" cy="76680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</a:rPr>
                <a:t>Testbed for US defense</a:t>
              </a:r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7135F4B9-055C-BB56-47CF-AA4AA4B57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1657" y="19149076"/>
              <a:ext cx="1110299" cy="495016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DE417A92-2FEC-0277-21B9-610715D2E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6709" y="15807160"/>
              <a:ext cx="798872" cy="798872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5B8766A5-3F8A-727B-F4AA-453536E5D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61660" y="22148662"/>
              <a:ext cx="893111" cy="596461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FB6DD917-BBBB-90A6-FE8B-989BE99EF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2737" y="21430293"/>
              <a:ext cx="798872" cy="798872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9DB4FE82-AED3-6720-9361-8124F7E3A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5989" y="17474031"/>
              <a:ext cx="1110299" cy="495015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8AC13CE-0FD4-D5DB-8681-6BBC73012BB0}"/>
                </a:ext>
              </a:extLst>
            </p:cNvPr>
            <p:cNvSpPr/>
            <p:nvPr/>
          </p:nvSpPr>
          <p:spPr>
            <a:xfrm>
              <a:off x="12966974" y="19180079"/>
              <a:ext cx="1216801" cy="8725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Focus</a:t>
              </a:r>
              <a:r>
                <a:rPr lang="en-US" sz="1600">
                  <a:solidFill>
                    <a:schemeClr val="bg1"/>
                  </a:solidFill>
                </a:rPr>
                <a:t> </a:t>
              </a:r>
              <a:r>
                <a:rPr lang="en-US" sz="1200">
                  <a:solidFill>
                    <a:schemeClr val="bg1"/>
                  </a:solidFill>
                </a:rPr>
                <a:t>on metrology</a:t>
              </a:r>
            </a:p>
          </p:txBody>
        </p:sp>
        <p:pic>
          <p:nvPicPr>
            <p:cNvPr id="73" name="Picture 2" descr="Army Futures Command">
              <a:extLst>
                <a:ext uri="{FF2B5EF4-FFF2-40B4-BE49-F238E27FC236}">
                  <a16:creationId xmlns:a16="http://schemas.microsoft.com/office/drawing/2014/main" id="{C696EF80-BD55-D488-1AA3-570565C911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15" b="21805"/>
            <a:stretch>
              <a:fillRect/>
            </a:stretch>
          </p:blipFill>
          <p:spPr bwMode="auto">
            <a:xfrm>
              <a:off x="8348280" y="16668027"/>
              <a:ext cx="1541711" cy="566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2" descr="Army Futures Command">
              <a:extLst>
                <a:ext uri="{FF2B5EF4-FFF2-40B4-BE49-F238E27FC236}">
                  <a16:creationId xmlns:a16="http://schemas.microsoft.com/office/drawing/2014/main" id="{587C2FB1-4A04-867C-95FF-EC0A81B2CC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15" b="21805"/>
            <a:stretch>
              <a:fillRect/>
            </a:stretch>
          </p:blipFill>
          <p:spPr bwMode="auto">
            <a:xfrm>
              <a:off x="8684047" y="21818267"/>
              <a:ext cx="1541712" cy="566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77CCF1AF-D31B-D32A-201B-0F69E9BE0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568" y="15896296"/>
              <a:ext cx="893111" cy="596461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C32F3A28-6EA5-71CD-6951-E1A5CEF81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672159" y="16575780"/>
              <a:ext cx="685540" cy="5858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0573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5F6FFC-26C7-462F-BE82-B67E21536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368" y="1666642"/>
            <a:ext cx="4763715" cy="45000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1B13FB7-5942-4B35-A4F2-58F0EFAD1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4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  <a:ea typeface="Cambria Math" panose="02040503050406030204" pitchFamily="18" charset="0"/>
              </a:rPr>
              <a:t>DC-</a:t>
            </a:r>
            <a:r>
              <a:rPr lang="en-US" sz="4000" dirty="0" err="1">
                <a:latin typeface="+mn-lt"/>
                <a:ea typeface="Cambria Math" panose="02040503050406030204" pitchFamily="18" charset="0"/>
              </a:rPr>
              <a:t>QNet</a:t>
            </a:r>
            <a:r>
              <a:rPr lang="en-US" sz="4000" dirty="0">
                <a:latin typeface="+mn-lt"/>
                <a:ea typeface="Cambria Math" panose="02040503050406030204" pitchFamily="18" charset="0"/>
              </a:rPr>
              <a:t>: Experimental Priorities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FEDC9FA-3178-F087-804C-0E3E2DF49D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46" r="6775"/>
          <a:stretch/>
        </p:blipFill>
        <p:spPr>
          <a:xfrm>
            <a:off x="10690966" y="50727"/>
            <a:ext cx="1175451" cy="101106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750C73-9901-1D3C-B1AC-784841DBDB93}"/>
              </a:ext>
            </a:extLst>
          </p:cNvPr>
          <p:cNvSpPr txBox="1">
            <a:spLocks/>
          </p:cNvSpPr>
          <p:nvPr/>
        </p:nvSpPr>
        <p:spPr>
          <a:xfrm>
            <a:off x="8873197" y="6492875"/>
            <a:ext cx="33188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1B1F37-D2F2-D842-97FB-34E6387D4CF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9AA918-F37A-5847-1CC7-392B851A02F6}"/>
              </a:ext>
            </a:extLst>
          </p:cNvPr>
          <p:cNvSpPr/>
          <p:nvPr/>
        </p:nvSpPr>
        <p:spPr>
          <a:xfrm>
            <a:off x="1742746" y="1535596"/>
            <a:ext cx="3309157" cy="438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Executive Steering Committee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FEAEAF-E7FB-7FBE-A68E-88EC085F2CCB}"/>
              </a:ext>
            </a:extLst>
          </p:cNvPr>
          <p:cNvSpPr/>
          <p:nvPr/>
        </p:nvSpPr>
        <p:spPr>
          <a:xfrm>
            <a:off x="2425023" y="2622076"/>
            <a:ext cx="1944605" cy="533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Executive Director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0C1E27-8D47-A1AD-FD3D-9F2851908E74}"/>
              </a:ext>
            </a:extLst>
          </p:cNvPr>
          <p:cNvSpPr/>
          <p:nvPr/>
        </p:nvSpPr>
        <p:spPr>
          <a:xfrm>
            <a:off x="236292" y="2622228"/>
            <a:ext cx="1944605" cy="533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Working Groups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BDEE65-02EB-C4A5-22E2-1FE82E08B734}"/>
              </a:ext>
            </a:extLst>
          </p:cNvPr>
          <p:cNvSpPr/>
          <p:nvPr/>
        </p:nvSpPr>
        <p:spPr>
          <a:xfrm>
            <a:off x="4613754" y="2622076"/>
            <a:ext cx="1944605" cy="533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S &amp; T Advisors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D31E4D-49DE-5411-4775-2ED3995F4387}"/>
              </a:ext>
            </a:extLst>
          </p:cNvPr>
          <p:cNvCxnSpPr>
            <a:stCxn id="10" idx="3"/>
            <a:endCxn id="9" idx="1"/>
          </p:cNvCxnSpPr>
          <p:nvPr/>
        </p:nvCxnSpPr>
        <p:spPr>
          <a:xfrm flipV="1">
            <a:off x="2180897" y="2888878"/>
            <a:ext cx="244126" cy="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C6EF445-9CF6-6594-F722-D41EDBC53179}"/>
              </a:ext>
            </a:extLst>
          </p:cNvPr>
          <p:cNvCxnSpPr>
            <a:stCxn id="9" idx="3"/>
            <a:endCxn id="11" idx="1"/>
          </p:cNvCxnSpPr>
          <p:nvPr/>
        </p:nvCxnSpPr>
        <p:spPr>
          <a:xfrm>
            <a:off x="4369628" y="2888878"/>
            <a:ext cx="2441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0124E62-24A5-ECF0-CF0E-3C7441715DEF}"/>
              </a:ext>
            </a:extLst>
          </p:cNvPr>
          <p:cNvCxnSpPr>
            <a:stCxn id="9" idx="0"/>
            <a:endCxn id="8" idx="2"/>
          </p:cNvCxnSpPr>
          <p:nvPr/>
        </p:nvCxnSpPr>
        <p:spPr>
          <a:xfrm flipH="1" flipV="1">
            <a:off x="3397325" y="1973744"/>
            <a:ext cx="1" cy="648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CDA723-69F4-14CC-41D9-DD555393DCFE}"/>
              </a:ext>
            </a:extLst>
          </p:cNvPr>
          <p:cNvCxnSpPr>
            <a:cxnSpLocks/>
          </p:cNvCxnSpPr>
          <p:nvPr/>
        </p:nvCxnSpPr>
        <p:spPr>
          <a:xfrm flipV="1">
            <a:off x="1253923" y="3127409"/>
            <a:ext cx="0" cy="2825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309A670A-2E28-5DEB-BC5C-07E04A38BE83}"/>
              </a:ext>
            </a:extLst>
          </p:cNvPr>
          <p:cNvSpPr/>
          <p:nvPr/>
        </p:nvSpPr>
        <p:spPr>
          <a:xfrm>
            <a:off x="2154456" y="3405627"/>
            <a:ext cx="2654052" cy="533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Experiments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2C266D-F091-3723-1573-4BDB95584ECC}"/>
              </a:ext>
            </a:extLst>
          </p:cNvPr>
          <p:cNvSpPr/>
          <p:nvPr/>
        </p:nvSpPr>
        <p:spPr>
          <a:xfrm>
            <a:off x="2154455" y="4161146"/>
            <a:ext cx="2654052" cy="533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Fiber Infrastructure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6FF0455-DA34-6B9D-CADF-898EA9132820}"/>
              </a:ext>
            </a:extLst>
          </p:cNvPr>
          <p:cNvSpPr/>
          <p:nvPr/>
        </p:nvSpPr>
        <p:spPr>
          <a:xfrm>
            <a:off x="2154454" y="4916665"/>
            <a:ext cx="2654052" cy="533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Interface Specifications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3CF0A58-8A67-8730-4AF2-1AA16B5277AC}"/>
              </a:ext>
            </a:extLst>
          </p:cNvPr>
          <p:cNvSpPr/>
          <p:nvPr/>
        </p:nvSpPr>
        <p:spPr>
          <a:xfrm>
            <a:off x="2154454" y="5672184"/>
            <a:ext cx="2654052" cy="53360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Security + Operations</a:t>
            </a: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7F93E4A8-FC51-139D-1F0E-4D7A1D1AEC32}"/>
              </a:ext>
            </a:extLst>
          </p:cNvPr>
          <p:cNvSpPr/>
          <p:nvPr/>
        </p:nvSpPr>
        <p:spPr>
          <a:xfrm>
            <a:off x="4976775" y="3553416"/>
            <a:ext cx="1926042" cy="238025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51ECDA-00BF-277C-C766-D51083729DE1}"/>
              </a:ext>
            </a:extLst>
          </p:cNvPr>
          <p:cNvGrpSpPr>
            <a:grpSpLocks noChangeAspect="1"/>
          </p:cNvGrpSpPr>
          <p:nvPr/>
        </p:nvGrpSpPr>
        <p:grpSpPr>
          <a:xfrm>
            <a:off x="3125399" y="6455735"/>
            <a:ext cx="4921313" cy="365316"/>
            <a:chOff x="723031" y="16108914"/>
            <a:chExt cx="15397826" cy="1143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18FE7B4-55CF-0AAB-3C9D-ED3D2D6DC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0684" y="16108914"/>
              <a:ext cx="1711470" cy="1143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B6C9BC4-53DA-FAC8-DF8E-70D38F40A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9485" y="16108914"/>
              <a:ext cx="1235675" cy="1143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778E4FF-6222-04E8-66B0-1FC8BCDD3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1995" y="16108914"/>
              <a:ext cx="1368862" cy="1143000"/>
            </a:xfrm>
            <a:prstGeom prst="rect">
              <a:avLst/>
            </a:prstGeom>
          </p:spPr>
        </p:pic>
        <p:pic>
          <p:nvPicPr>
            <p:cNvPr id="15" name="Picture 14" descr="Army Futures Command">
              <a:extLst>
                <a:ext uri="{FF2B5EF4-FFF2-40B4-BE49-F238E27FC236}">
                  <a16:creationId xmlns:a16="http://schemas.microsoft.com/office/drawing/2014/main" id="{A0D0EE76-AFBB-CA74-367E-C1FDEEF67D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15" b="21805"/>
            <a:stretch>
              <a:fillRect/>
            </a:stretch>
          </p:blipFill>
          <p:spPr bwMode="auto">
            <a:xfrm>
              <a:off x="723031" y="16108914"/>
              <a:ext cx="3110696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5AD2FD3-3444-A7C5-549E-AAD1EF6E0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17211" y="16108914"/>
              <a:ext cx="2524417" cy="1143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14E3D58-90F8-99E3-92DD-7EA85F34A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15917" y="16108914"/>
              <a:ext cx="3683421" cy="1143000"/>
            </a:xfrm>
            <a:prstGeom prst="rect">
              <a:avLst/>
            </a:prstGeom>
          </p:spPr>
        </p:pic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CDF7786-B84A-B4F5-66DA-C81A1BF13EE8}"/>
              </a:ext>
            </a:extLst>
          </p:cNvPr>
          <p:cNvCxnSpPr>
            <a:cxnSpLocks/>
            <a:endCxn id="36" idx="1"/>
          </p:cNvCxnSpPr>
          <p:nvPr/>
        </p:nvCxnSpPr>
        <p:spPr>
          <a:xfrm>
            <a:off x="1253923" y="5938986"/>
            <a:ext cx="9005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D7EBB64-ADDC-DE64-59A3-D1A6A9617AA5}"/>
              </a:ext>
            </a:extLst>
          </p:cNvPr>
          <p:cNvCxnSpPr>
            <a:cxnSpLocks/>
          </p:cNvCxnSpPr>
          <p:nvPr/>
        </p:nvCxnSpPr>
        <p:spPr>
          <a:xfrm>
            <a:off x="1253923" y="5183467"/>
            <a:ext cx="9005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B29A066-010C-00E4-2AD2-F7CAD7473BD4}"/>
              </a:ext>
            </a:extLst>
          </p:cNvPr>
          <p:cNvCxnSpPr>
            <a:cxnSpLocks/>
          </p:cNvCxnSpPr>
          <p:nvPr/>
        </p:nvCxnSpPr>
        <p:spPr>
          <a:xfrm>
            <a:off x="1253923" y="4404284"/>
            <a:ext cx="9005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7250BA8-46A4-253F-CBEF-21CD09A3F919}"/>
              </a:ext>
            </a:extLst>
          </p:cNvPr>
          <p:cNvCxnSpPr>
            <a:cxnSpLocks/>
          </p:cNvCxnSpPr>
          <p:nvPr/>
        </p:nvCxnSpPr>
        <p:spPr>
          <a:xfrm>
            <a:off x="1253923" y="3672429"/>
            <a:ext cx="9005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205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D76B1-5D30-DEB9-BC12-157C7F46A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>
            <a:extLst>
              <a:ext uri="{FF2B5EF4-FFF2-40B4-BE49-F238E27FC236}">
                <a16:creationId xmlns:a16="http://schemas.microsoft.com/office/drawing/2014/main" id="{A258E1A1-D3BD-CB1F-6D21-30D7F5B5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4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DC-</a:t>
            </a:r>
            <a:r>
              <a:rPr lang="en-US" sz="4000" dirty="0" err="1"/>
              <a:t>QNet</a:t>
            </a:r>
            <a:r>
              <a:rPr lang="en-US" sz="4000" dirty="0"/>
              <a:t>: </a:t>
            </a:r>
            <a:r>
              <a:rPr lang="en-US" sz="4000" dirty="0">
                <a:latin typeface="+mn-lt"/>
                <a:ea typeface="Cambria Math" panose="02040503050406030204" pitchFamily="18" charset="0"/>
              </a:rPr>
              <a:t>transformative extension of </a:t>
            </a:r>
            <a:r>
              <a:rPr lang="en-US" sz="4000" b="0" dirty="0">
                <a:latin typeface="+mn-lt"/>
                <a:ea typeface="Cambria Math" panose="02040503050406030204" pitchFamily="18" charset="0"/>
              </a:rPr>
              <a:t>NIST QN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4CB69C4-5C16-A8B1-AA75-F9733953BF97}"/>
              </a:ext>
            </a:extLst>
          </p:cNvPr>
          <p:cNvSpPr txBox="1">
            <a:spLocks/>
          </p:cNvSpPr>
          <p:nvPr/>
        </p:nvSpPr>
        <p:spPr>
          <a:xfrm>
            <a:off x="8873197" y="6492875"/>
            <a:ext cx="33188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1B1F37-D2F2-D842-97FB-34E6387D4CF3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E59415A3-9610-3E7A-22F4-1216EF7E4D14}"/>
              </a:ext>
            </a:extLst>
          </p:cNvPr>
          <p:cNvGrpSpPr/>
          <p:nvPr/>
        </p:nvGrpSpPr>
        <p:grpSpPr>
          <a:xfrm>
            <a:off x="1822890" y="1039167"/>
            <a:ext cx="8758212" cy="5498158"/>
            <a:chOff x="2743005" y="1039167"/>
            <a:chExt cx="8758212" cy="549815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4E61A97-61B4-082A-42DF-B2BF5DF6255D}"/>
                </a:ext>
              </a:extLst>
            </p:cNvPr>
            <p:cNvSpPr/>
            <p:nvPr/>
          </p:nvSpPr>
          <p:spPr>
            <a:xfrm>
              <a:off x="2743005" y="3197396"/>
              <a:ext cx="8758212" cy="3339929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7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D9B896B-9F1F-F1F3-90D4-F2FAC82E3531}"/>
                </a:ext>
              </a:extLst>
            </p:cNvPr>
            <p:cNvSpPr/>
            <p:nvPr/>
          </p:nvSpPr>
          <p:spPr>
            <a:xfrm>
              <a:off x="7392212" y="5186711"/>
              <a:ext cx="1377394" cy="11013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/>
                <a:t>221 (B263)</a:t>
              </a:r>
            </a:p>
            <a:p>
              <a:pPr algn="ctr"/>
              <a:r>
                <a:rPr lang="en-US" sz="1000" b="1"/>
                <a:t>‘Metrology Lab’</a:t>
              </a:r>
            </a:p>
            <a:p>
              <a:pPr algn="ctr"/>
              <a:r>
                <a:rPr lang="en-US" sz="800"/>
                <a:t>-Metrology grade POL EPS</a:t>
              </a:r>
            </a:p>
            <a:p>
              <a:pPr algn="ctr"/>
              <a:r>
                <a:rPr lang="en-US" sz="800"/>
                <a:t>- HS POL ALZR</a:t>
              </a:r>
            </a:p>
            <a:p>
              <a:pPr algn="ctr"/>
              <a:r>
                <a:rPr lang="en-US" sz="800"/>
                <a:t>- Commercial EPS / ALZR</a:t>
              </a:r>
            </a:p>
            <a:p>
              <a:pPr algn="ctr"/>
              <a:r>
                <a:rPr lang="en-US" sz="800"/>
                <a:t>- SNSPD / TES </a:t>
              </a:r>
            </a:p>
            <a:p>
              <a:pPr algn="ctr"/>
              <a:r>
                <a:rPr lang="en-US" sz="800"/>
                <a:t>- TCSPC</a:t>
              </a:r>
            </a:p>
            <a:p>
              <a:pPr algn="ctr"/>
              <a:r>
                <a:rPr lang="en-US" sz="800"/>
                <a:t>- Baseline DET calibration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DD7579E-1F6E-3E8D-0FCA-0C4E47A1BB0C}"/>
                </a:ext>
              </a:extLst>
            </p:cNvPr>
            <p:cNvSpPr/>
            <p:nvPr/>
          </p:nvSpPr>
          <p:spPr>
            <a:xfrm>
              <a:off x="9468205" y="5294403"/>
              <a:ext cx="1318620" cy="635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/>
                <a:t>221 (A228) </a:t>
              </a:r>
            </a:p>
            <a:p>
              <a:pPr algn="ctr"/>
              <a:r>
                <a:rPr lang="en-US" sz="800"/>
                <a:t>- POL EPS / ALZR</a:t>
              </a:r>
            </a:p>
            <a:p>
              <a:pPr algn="ctr"/>
              <a:r>
                <a:rPr lang="en-US" sz="800"/>
                <a:t>- SNSPD</a:t>
              </a:r>
            </a:p>
            <a:p>
              <a:pPr algn="ctr"/>
              <a:r>
                <a:rPr lang="en-US" sz="800"/>
                <a:t>-</a:t>
              </a:r>
              <a:r>
                <a:rPr lang="en-US" sz="800" err="1"/>
                <a:t>InGaAs</a:t>
              </a:r>
              <a:r>
                <a:rPr lang="en-US" sz="800"/>
                <a:t>  / Si (APD)</a:t>
              </a:r>
            </a:p>
            <a:p>
              <a:pPr algn="ctr"/>
              <a:r>
                <a:rPr lang="en-US" sz="800"/>
                <a:t>-TCSPC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F5755F4-A9B0-2851-2A95-4A3E3C85C9B6}"/>
                </a:ext>
              </a:extLst>
            </p:cNvPr>
            <p:cNvSpPr/>
            <p:nvPr/>
          </p:nvSpPr>
          <p:spPr>
            <a:xfrm>
              <a:off x="3203864" y="4405057"/>
              <a:ext cx="1176736" cy="6783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/>
                <a:t>222 (B219)</a:t>
              </a:r>
            </a:p>
            <a:p>
              <a:pPr algn="ctr"/>
              <a:r>
                <a:rPr lang="en-US" sz="1000" b="1"/>
                <a:t>‘</a:t>
              </a:r>
              <a:r>
                <a:rPr lang="en-US" sz="1000" b="1" err="1"/>
                <a:t>QuMem</a:t>
              </a:r>
              <a:r>
                <a:rPr lang="en-US" sz="1000" b="1"/>
                <a:t> Lab’</a:t>
              </a:r>
            </a:p>
            <a:p>
              <a:pPr algn="ctr"/>
              <a:r>
                <a:rPr lang="en-US" sz="800"/>
                <a:t>- POL EPS / ALZR</a:t>
              </a:r>
            </a:p>
            <a:p>
              <a:pPr algn="ctr"/>
              <a:r>
                <a:rPr lang="en-US" sz="800"/>
                <a:t>- </a:t>
              </a:r>
              <a:r>
                <a:rPr lang="en-US" sz="800" err="1"/>
                <a:t>InGaAs</a:t>
              </a:r>
              <a:r>
                <a:rPr lang="en-US" sz="800"/>
                <a:t>  / Si (APD) </a:t>
              </a:r>
            </a:p>
            <a:p>
              <a:pPr algn="ctr"/>
              <a:r>
                <a:rPr lang="en-US" sz="800"/>
                <a:t>- TCSPC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68BB57-FA3A-C761-9FF5-CED6C105C501}"/>
                </a:ext>
              </a:extLst>
            </p:cNvPr>
            <p:cNvSpPr/>
            <p:nvPr/>
          </p:nvSpPr>
          <p:spPr>
            <a:xfrm>
              <a:off x="7131179" y="4227830"/>
              <a:ext cx="1268571" cy="539246"/>
            </a:xfrm>
            <a:prstGeom prst="ellipse">
              <a:avLst/>
            </a:prstGeom>
            <a:solidFill>
              <a:srgbClr val="C00000">
                <a:alpha val="67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225</a:t>
              </a:r>
            </a:p>
            <a:p>
              <a:pPr algn="ctr"/>
              <a:r>
                <a:rPr lang="en-US" sz="1000"/>
                <a:t>NIST Hub</a:t>
              </a:r>
            </a:p>
            <a:p>
              <a:pPr algn="ctr"/>
              <a:r>
                <a:rPr lang="en-US" sz="1000"/>
                <a:t>Switch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E21BEE-EA15-E048-CB43-ABE2ED3530BD}"/>
                </a:ext>
              </a:extLst>
            </p:cNvPr>
            <p:cNvCxnSpPr>
              <a:cxnSpLocks/>
              <a:stCxn id="13" idx="0"/>
              <a:endCxn id="19" idx="4"/>
            </p:cNvCxnSpPr>
            <p:nvPr/>
          </p:nvCxnSpPr>
          <p:spPr>
            <a:xfrm flipH="1" flipV="1">
              <a:off x="7765465" y="4767076"/>
              <a:ext cx="315444" cy="419635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6919A38-73C0-93B9-C6F0-5C28BFBBDBEB}"/>
                </a:ext>
              </a:extLst>
            </p:cNvPr>
            <p:cNvCxnSpPr>
              <a:cxnSpLocks/>
              <a:stCxn id="15" idx="0"/>
              <a:endCxn id="19" idx="5"/>
            </p:cNvCxnSpPr>
            <p:nvPr/>
          </p:nvCxnSpPr>
          <p:spPr>
            <a:xfrm flipH="1" flipV="1">
              <a:off x="8213972" y="4688105"/>
              <a:ext cx="1913543" cy="60629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C9E99D4-494F-3AD3-2D2C-F800E2C26631}"/>
                </a:ext>
              </a:extLst>
            </p:cNvPr>
            <p:cNvCxnSpPr>
              <a:cxnSpLocks/>
              <a:stCxn id="19" idx="2"/>
              <a:endCxn id="35" idx="6"/>
            </p:cNvCxnSpPr>
            <p:nvPr/>
          </p:nvCxnSpPr>
          <p:spPr>
            <a:xfrm flipH="1">
              <a:off x="5860818" y="4497453"/>
              <a:ext cx="1270361" cy="199756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08E637E-E5F5-3D31-FC6F-33F929E3E1BE}"/>
                </a:ext>
              </a:extLst>
            </p:cNvPr>
            <p:cNvCxnSpPr>
              <a:cxnSpLocks/>
              <a:stCxn id="13" idx="3"/>
              <a:endCxn id="15" idx="1"/>
            </p:cNvCxnSpPr>
            <p:nvPr/>
          </p:nvCxnSpPr>
          <p:spPr>
            <a:xfrm flipV="1">
              <a:off x="8769606" y="5612155"/>
              <a:ext cx="698599" cy="12521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9296B4C-0CFF-2441-6E16-ABD90A5765BB}"/>
                </a:ext>
              </a:extLst>
            </p:cNvPr>
            <p:cNvSpPr/>
            <p:nvPr/>
          </p:nvSpPr>
          <p:spPr>
            <a:xfrm>
              <a:off x="4592247" y="4427586"/>
              <a:ext cx="1268571" cy="539246"/>
            </a:xfrm>
            <a:prstGeom prst="ellipse">
              <a:avLst/>
            </a:prstGeom>
            <a:solidFill>
              <a:srgbClr val="C00000">
                <a:alpha val="67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222</a:t>
              </a:r>
            </a:p>
            <a:p>
              <a:pPr algn="ctr"/>
              <a:r>
                <a:rPr lang="en-US" sz="1000"/>
                <a:t>Local Hub</a:t>
              </a:r>
            </a:p>
            <a:p>
              <a:pPr algn="ctr"/>
              <a:r>
                <a:rPr lang="en-US" sz="1000"/>
                <a:t>Switch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6DA9207-424A-B038-EADB-6F36EC4CBBE6}"/>
                </a:ext>
              </a:extLst>
            </p:cNvPr>
            <p:cNvSpPr/>
            <p:nvPr/>
          </p:nvSpPr>
          <p:spPr>
            <a:xfrm>
              <a:off x="3731864" y="5281506"/>
              <a:ext cx="1365270" cy="62194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/>
                <a:t>222 (A224)</a:t>
              </a:r>
            </a:p>
            <a:p>
              <a:pPr algn="ctr"/>
              <a:r>
                <a:rPr lang="en-US" sz="1000" b="1"/>
                <a:t>‘Fab Lab’ </a:t>
              </a:r>
            </a:p>
            <a:p>
              <a:pPr algn="ctr"/>
              <a:r>
                <a:rPr lang="en-US" sz="800"/>
                <a:t>- </a:t>
              </a:r>
              <a:r>
                <a:rPr lang="en-US" sz="800" err="1"/>
                <a:t>InGaAs</a:t>
              </a:r>
              <a:r>
                <a:rPr lang="en-US" sz="800"/>
                <a:t>  / Si (APD)</a:t>
              </a:r>
            </a:p>
            <a:p>
              <a:pPr algn="ctr"/>
              <a:r>
                <a:rPr lang="en-US" sz="800"/>
                <a:t>- TCSPC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78CE316-E2CA-DF82-AB73-289DBD27DE3B}"/>
                </a:ext>
              </a:extLst>
            </p:cNvPr>
            <p:cNvSpPr/>
            <p:nvPr/>
          </p:nvSpPr>
          <p:spPr>
            <a:xfrm>
              <a:off x="4065366" y="3599570"/>
              <a:ext cx="1176736" cy="69719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/>
                <a:t>222 (B205)</a:t>
              </a:r>
            </a:p>
            <a:p>
              <a:pPr algn="ctr"/>
              <a:r>
                <a:rPr lang="en-US" sz="1000" b="1"/>
                <a:t>‘Control Plane Lab’</a:t>
              </a:r>
              <a:endParaRPr lang="en-US" sz="800"/>
            </a:p>
            <a:p>
              <a:pPr algn="ctr"/>
              <a:r>
                <a:rPr lang="en-US" sz="800"/>
                <a:t>-TCSPC</a:t>
              </a:r>
            </a:p>
            <a:p>
              <a:pPr marL="171450" indent="-171450" algn="ctr">
                <a:buFontTx/>
                <a:buChar char="-"/>
              </a:pPr>
              <a:r>
                <a:rPr lang="en-US" sz="800"/>
                <a:t>Test Switch</a:t>
              </a:r>
            </a:p>
            <a:p>
              <a:pPr marL="171450" indent="-171450" algn="ctr">
                <a:buFontTx/>
                <a:buChar char="-"/>
              </a:pPr>
              <a:r>
                <a:rPr lang="en-US" sz="800"/>
                <a:t>Chamber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BE5FB3C-8727-A82A-F2EE-0946DFF00C21}"/>
                </a:ext>
              </a:extLst>
            </p:cNvPr>
            <p:cNvSpPr/>
            <p:nvPr/>
          </p:nvSpPr>
          <p:spPr>
            <a:xfrm>
              <a:off x="5305104" y="5324165"/>
              <a:ext cx="1176736" cy="5336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/>
                <a:t>222 (B227) </a:t>
              </a:r>
            </a:p>
            <a:p>
              <a:pPr algn="ctr"/>
              <a:r>
                <a:rPr lang="en-US" sz="800"/>
                <a:t>- SNSPD</a:t>
              </a:r>
            </a:p>
            <a:p>
              <a:pPr algn="ctr"/>
              <a:r>
                <a:rPr lang="en-US" sz="800"/>
                <a:t>- </a:t>
              </a:r>
              <a:r>
                <a:rPr lang="en-US" sz="800" err="1"/>
                <a:t>InGaAs</a:t>
              </a:r>
              <a:r>
                <a:rPr lang="en-US" sz="800"/>
                <a:t>  / Si (APD)</a:t>
              </a:r>
            </a:p>
            <a:p>
              <a:pPr algn="ctr"/>
              <a:r>
                <a:rPr lang="en-US" sz="800"/>
                <a:t>-TCSPC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3AEC3BF-660D-FB30-F5BF-62044B36D180}"/>
                </a:ext>
              </a:extLst>
            </p:cNvPr>
            <p:cNvCxnSpPr>
              <a:cxnSpLocks/>
              <a:stCxn id="37" idx="2"/>
              <a:endCxn id="35" idx="1"/>
            </p:cNvCxnSpPr>
            <p:nvPr/>
          </p:nvCxnSpPr>
          <p:spPr>
            <a:xfrm>
              <a:off x="4653734" y="4296769"/>
              <a:ext cx="124291" cy="2097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EE53770-DA2F-2B69-A4A6-F6BE7A52137B}"/>
                </a:ext>
              </a:extLst>
            </p:cNvPr>
            <p:cNvCxnSpPr>
              <a:cxnSpLocks/>
              <a:stCxn id="18" idx="3"/>
              <a:endCxn id="35" idx="2"/>
            </p:cNvCxnSpPr>
            <p:nvPr/>
          </p:nvCxnSpPr>
          <p:spPr>
            <a:xfrm flipV="1">
              <a:off x="4380600" y="4697209"/>
              <a:ext cx="211647" cy="4700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B5C48FA-6428-AF5F-8567-76A58B8FCED0}"/>
                </a:ext>
              </a:extLst>
            </p:cNvPr>
            <p:cNvCxnSpPr>
              <a:cxnSpLocks/>
              <a:stCxn id="36" idx="0"/>
              <a:endCxn id="35" idx="3"/>
            </p:cNvCxnSpPr>
            <p:nvPr/>
          </p:nvCxnSpPr>
          <p:spPr>
            <a:xfrm flipV="1">
              <a:off x="4414499" y="4887861"/>
              <a:ext cx="363526" cy="39364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4757E5C-B4EA-F14C-8374-A7BD20120EF7}"/>
                </a:ext>
              </a:extLst>
            </p:cNvPr>
            <p:cNvCxnSpPr>
              <a:cxnSpLocks/>
              <a:stCxn id="38" idx="0"/>
              <a:endCxn id="35" idx="4"/>
            </p:cNvCxnSpPr>
            <p:nvPr/>
          </p:nvCxnSpPr>
          <p:spPr>
            <a:xfrm flipH="1" flipV="1">
              <a:off x="5226533" y="4966832"/>
              <a:ext cx="666939" cy="357333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F0DB9E7-220E-8DFB-3213-277CC1CDC1C0}"/>
                </a:ext>
              </a:extLst>
            </p:cNvPr>
            <p:cNvCxnSpPr>
              <a:cxnSpLocks/>
              <a:stCxn id="19" idx="1"/>
              <a:endCxn id="53" idx="2"/>
            </p:cNvCxnSpPr>
            <p:nvPr/>
          </p:nvCxnSpPr>
          <p:spPr>
            <a:xfrm flipH="1" flipV="1">
              <a:off x="7300306" y="3950297"/>
              <a:ext cx="16651" cy="356504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BA13037-E1A9-557D-B4D2-430D42C53270}"/>
                </a:ext>
              </a:extLst>
            </p:cNvPr>
            <p:cNvCxnSpPr>
              <a:cxnSpLocks/>
              <a:stCxn id="19" idx="7"/>
              <a:endCxn id="54" idx="2"/>
            </p:cNvCxnSpPr>
            <p:nvPr/>
          </p:nvCxnSpPr>
          <p:spPr>
            <a:xfrm flipV="1">
              <a:off x="8213972" y="3966365"/>
              <a:ext cx="687919" cy="340436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1E694163-1292-0612-B0DB-973E0FD9B5CB}"/>
                </a:ext>
              </a:extLst>
            </p:cNvPr>
            <p:cNvSpPr/>
            <p:nvPr/>
          </p:nvSpPr>
          <p:spPr>
            <a:xfrm>
              <a:off x="6894220" y="3661358"/>
              <a:ext cx="812171" cy="2889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Future Lab connection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AFA38A1-DD81-5B2E-BF0A-4FCAED385B1F}"/>
                </a:ext>
              </a:extLst>
            </p:cNvPr>
            <p:cNvSpPr/>
            <p:nvPr/>
          </p:nvSpPr>
          <p:spPr>
            <a:xfrm>
              <a:off x="8495805" y="3677426"/>
              <a:ext cx="812171" cy="2889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/>
                <a:t>Future Lab connection</a:t>
              </a:r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D6B1B9B3-45DD-A31D-0F8E-EA32A3776BDF}"/>
                </a:ext>
              </a:extLst>
            </p:cNvPr>
            <p:cNvGrpSpPr/>
            <p:nvPr/>
          </p:nvGrpSpPr>
          <p:grpSpPr>
            <a:xfrm>
              <a:off x="4388546" y="5942442"/>
              <a:ext cx="2123790" cy="392305"/>
              <a:chOff x="4388546" y="6053567"/>
              <a:chExt cx="2123790" cy="392305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13B0C016-FEA1-5858-F824-8667874502DF}"/>
                  </a:ext>
                </a:extLst>
              </p:cNvPr>
              <p:cNvGrpSpPr/>
              <p:nvPr/>
            </p:nvGrpSpPr>
            <p:grpSpPr>
              <a:xfrm>
                <a:off x="5300813" y="6058998"/>
                <a:ext cx="483900" cy="386874"/>
                <a:chOff x="6495740" y="2638837"/>
                <a:chExt cx="483900" cy="386874"/>
              </a:xfrm>
            </p:grpSpPr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39779184-9C82-3727-A034-3364DFD359B6}"/>
                    </a:ext>
                  </a:extLst>
                </p:cNvPr>
                <p:cNvSpPr/>
                <p:nvPr/>
              </p:nvSpPr>
              <p:spPr>
                <a:xfrm>
                  <a:off x="6495740" y="2638837"/>
                  <a:ext cx="483900" cy="323497"/>
                </a:xfrm>
                <a:prstGeom prst="rect">
                  <a:avLst/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/>
                    <a:t>Mobile EPS</a:t>
                  </a:r>
                </a:p>
              </p:txBody>
            </p:sp>
            <p:sp>
              <p:nvSpPr>
                <p:cNvPr id="165" name="Chord 164">
                  <a:extLst>
                    <a:ext uri="{FF2B5EF4-FFF2-40B4-BE49-F238E27FC236}">
                      <a16:creationId xmlns:a16="http://schemas.microsoft.com/office/drawing/2014/main" id="{4F44AC42-49DD-E2A0-EC74-0A3F00C88D0A}"/>
                    </a:ext>
                  </a:extLst>
                </p:cNvPr>
                <p:cNvSpPr/>
                <p:nvPr/>
              </p:nvSpPr>
              <p:spPr>
                <a:xfrm>
                  <a:off x="6499287" y="2660754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Chord 165">
                  <a:extLst>
                    <a:ext uri="{FF2B5EF4-FFF2-40B4-BE49-F238E27FC236}">
                      <a16:creationId xmlns:a16="http://schemas.microsoft.com/office/drawing/2014/main" id="{97B0736B-197E-11A7-C722-4FCEA19A9B42}"/>
                    </a:ext>
                  </a:extLst>
                </p:cNvPr>
                <p:cNvSpPr/>
                <p:nvPr/>
              </p:nvSpPr>
              <p:spPr>
                <a:xfrm>
                  <a:off x="6791297" y="2660101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3B00D893-62F6-508E-4E89-8378C33DA2D7}"/>
                  </a:ext>
                </a:extLst>
              </p:cNvPr>
              <p:cNvGrpSpPr/>
              <p:nvPr/>
            </p:nvGrpSpPr>
            <p:grpSpPr>
              <a:xfrm>
                <a:off x="6028436" y="6058998"/>
                <a:ext cx="483900" cy="386874"/>
                <a:chOff x="6495740" y="2638837"/>
                <a:chExt cx="483900" cy="386874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8154B38A-EA06-DC5B-B9B7-7B9C785274F7}"/>
                    </a:ext>
                  </a:extLst>
                </p:cNvPr>
                <p:cNvSpPr/>
                <p:nvPr/>
              </p:nvSpPr>
              <p:spPr>
                <a:xfrm>
                  <a:off x="6495740" y="2638837"/>
                  <a:ext cx="483900" cy="323497"/>
                </a:xfrm>
                <a:prstGeom prst="rect">
                  <a:avLst/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/>
                    <a:t>Mobile ALZR</a:t>
                  </a:r>
                </a:p>
              </p:txBody>
            </p:sp>
            <p:sp>
              <p:nvSpPr>
                <p:cNvPr id="169" name="Chord 168">
                  <a:extLst>
                    <a:ext uri="{FF2B5EF4-FFF2-40B4-BE49-F238E27FC236}">
                      <a16:creationId xmlns:a16="http://schemas.microsoft.com/office/drawing/2014/main" id="{E37D6DA4-730A-945E-9FCB-17B0AFC8AF88}"/>
                    </a:ext>
                  </a:extLst>
                </p:cNvPr>
                <p:cNvSpPr/>
                <p:nvPr/>
              </p:nvSpPr>
              <p:spPr>
                <a:xfrm>
                  <a:off x="6499287" y="2660754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Chord 169">
                  <a:extLst>
                    <a:ext uri="{FF2B5EF4-FFF2-40B4-BE49-F238E27FC236}">
                      <a16:creationId xmlns:a16="http://schemas.microsoft.com/office/drawing/2014/main" id="{8EA55393-3130-0BDA-1D5A-9F5F52E4D572}"/>
                    </a:ext>
                  </a:extLst>
                </p:cNvPr>
                <p:cNvSpPr/>
                <p:nvPr/>
              </p:nvSpPr>
              <p:spPr>
                <a:xfrm>
                  <a:off x="6791297" y="2660101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5F26ADFF-8ED7-4EB6-0A44-E366DB220520}"/>
                  </a:ext>
                </a:extLst>
              </p:cNvPr>
              <p:cNvGrpSpPr/>
              <p:nvPr/>
            </p:nvGrpSpPr>
            <p:grpSpPr>
              <a:xfrm>
                <a:off x="4388546" y="6053567"/>
                <a:ext cx="656907" cy="390504"/>
                <a:chOff x="7049372" y="2682852"/>
                <a:chExt cx="656907" cy="390504"/>
              </a:xfrm>
            </p:grpSpPr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A6E4C943-8DD9-401D-59E7-BF2619262DD7}"/>
                    </a:ext>
                  </a:extLst>
                </p:cNvPr>
                <p:cNvSpPr/>
                <p:nvPr/>
              </p:nvSpPr>
              <p:spPr>
                <a:xfrm>
                  <a:off x="7049372" y="2682852"/>
                  <a:ext cx="654127" cy="323497"/>
                </a:xfrm>
                <a:prstGeom prst="rect">
                  <a:avLst/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/>
                    <a:t>Detector Calibration</a:t>
                  </a:r>
                </a:p>
              </p:txBody>
            </p:sp>
            <p:sp>
              <p:nvSpPr>
                <p:cNvPr id="173" name="Chord 172">
                  <a:extLst>
                    <a:ext uri="{FF2B5EF4-FFF2-40B4-BE49-F238E27FC236}">
                      <a16:creationId xmlns:a16="http://schemas.microsoft.com/office/drawing/2014/main" id="{9B134712-3DBA-36A1-3459-ADDF6780FCCB}"/>
                    </a:ext>
                  </a:extLst>
                </p:cNvPr>
                <p:cNvSpPr/>
                <p:nvPr/>
              </p:nvSpPr>
              <p:spPr>
                <a:xfrm>
                  <a:off x="7050663" y="2708399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Chord 173">
                  <a:extLst>
                    <a:ext uri="{FF2B5EF4-FFF2-40B4-BE49-F238E27FC236}">
                      <a16:creationId xmlns:a16="http://schemas.microsoft.com/office/drawing/2014/main" id="{61996939-F831-EC31-2C28-C367CB63263C}"/>
                    </a:ext>
                  </a:extLst>
                </p:cNvPr>
                <p:cNvSpPr/>
                <p:nvPr/>
              </p:nvSpPr>
              <p:spPr>
                <a:xfrm>
                  <a:off x="7519015" y="2707452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8372AE3-1096-414B-D2A2-6214865E2AA2}"/>
                </a:ext>
              </a:extLst>
            </p:cNvPr>
            <p:cNvSpPr/>
            <p:nvPr/>
          </p:nvSpPr>
          <p:spPr>
            <a:xfrm>
              <a:off x="9690807" y="3852871"/>
              <a:ext cx="1318620" cy="11427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/>
                <a:t>220 (A224)</a:t>
              </a:r>
            </a:p>
            <a:p>
              <a:pPr algn="ctr"/>
              <a:r>
                <a:rPr lang="en-US" sz="1000" b="1"/>
                <a:t>‘DC-QNet Lab’</a:t>
              </a:r>
            </a:p>
            <a:p>
              <a:pPr algn="ctr"/>
              <a:r>
                <a:rPr lang="en-US" sz="800"/>
                <a:t>- Metrology grade POL EPS</a:t>
              </a:r>
            </a:p>
            <a:p>
              <a:pPr algn="ctr"/>
              <a:r>
                <a:rPr lang="en-US" sz="800"/>
                <a:t>- HS POL ALZR</a:t>
              </a:r>
            </a:p>
            <a:p>
              <a:pPr algn="ctr"/>
              <a:r>
                <a:rPr lang="en-US" sz="800"/>
                <a:t>- SNSPD (BANK) </a:t>
              </a:r>
            </a:p>
            <a:p>
              <a:pPr algn="ctr"/>
              <a:r>
                <a:rPr lang="en-US" sz="800"/>
                <a:t>-</a:t>
              </a:r>
              <a:r>
                <a:rPr lang="en-US" sz="800" err="1"/>
                <a:t>InGaAs</a:t>
              </a:r>
              <a:r>
                <a:rPr lang="en-US" sz="800"/>
                <a:t>  / Si (APD)</a:t>
              </a:r>
            </a:p>
            <a:p>
              <a:pPr algn="ctr"/>
              <a:r>
                <a:rPr lang="en-US" sz="800"/>
                <a:t>-TCSPC</a:t>
              </a:r>
            </a:p>
            <a:p>
              <a:pPr algn="ctr"/>
              <a:r>
                <a:rPr lang="en-US" sz="800"/>
                <a:t>- Environmental Chamber</a:t>
              </a:r>
              <a:br>
                <a:rPr lang="en-US" sz="800"/>
              </a:br>
              <a:r>
                <a:rPr lang="en-US" sz="800"/>
                <a:t>- Switch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6980D12-7F8A-20C4-3510-91E27349406E}"/>
                </a:ext>
              </a:extLst>
            </p:cNvPr>
            <p:cNvCxnSpPr>
              <a:cxnSpLocks/>
              <a:stCxn id="17" idx="1"/>
              <a:endCxn id="19" idx="6"/>
            </p:cNvCxnSpPr>
            <p:nvPr/>
          </p:nvCxnSpPr>
          <p:spPr>
            <a:xfrm flipH="1">
              <a:off x="8399750" y="4424230"/>
              <a:ext cx="1291057" cy="73223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3B4844AB-FEE3-0995-C81B-95719330735D}"/>
                </a:ext>
              </a:extLst>
            </p:cNvPr>
            <p:cNvGrpSpPr/>
            <p:nvPr/>
          </p:nvGrpSpPr>
          <p:grpSpPr>
            <a:xfrm>
              <a:off x="2941212" y="2277321"/>
              <a:ext cx="8267225" cy="4187764"/>
              <a:chOff x="2941212" y="2340821"/>
              <a:chExt cx="8267225" cy="4187764"/>
            </a:xfrm>
          </p:grpSpPr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DDFB047-E36F-70F5-2B32-7F76CD729E86}"/>
                  </a:ext>
                </a:extLst>
              </p:cNvPr>
              <p:cNvSpPr/>
              <p:nvPr/>
            </p:nvSpPr>
            <p:spPr>
              <a:xfrm>
                <a:off x="5447487" y="3151762"/>
                <a:ext cx="1196503" cy="1274323"/>
              </a:xfrm>
              <a:custGeom>
                <a:avLst/>
                <a:gdLst>
                  <a:gd name="connsiteX0" fmla="*/ 1196503 w 1196503"/>
                  <a:gd name="connsiteY0" fmla="*/ 0 h 1274323"/>
                  <a:gd name="connsiteX1" fmla="*/ 885217 w 1196503"/>
                  <a:gd name="connsiteY1" fmla="*/ 535021 h 1274323"/>
                  <a:gd name="connsiteX2" fmla="*/ 0 w 1196503"/>
                  <a:gd name="connsiteY2" fmla="*/ 1274323 h 1274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6503" h="1274323">
                    <a:moveTo>
                      <a:pt x="1196503" y="0"/>
                    </a:moveTo>
                    <a:cubicBezTo>
                      <a:pt x="1140568" y="161317"/>
                      <a:pt x="1084634" y="322634"/>
                      <a:pt x="885217" y="535021"/>
                    </a:cubicBezTo>
                    <a:cubicBezTo>
                      <a:pt x="685800" y="747408"/>
                      <a:pt x="0" y="1274323"/>
                      <a:pt x="0" y="1274323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62252D30-C478-0440-8086-FED55127BC3E}"/>
                  </a:ext>
                </a:extLst>
              </p:cNvPr>
              <p:cNvSpPr/>
              <p:nvPr/>
            </p:nvSpPr>
            <p:spPr>
              <a:xfrm>
                <a:off x="6632682" y="3132306"/>
                <a:ext cx="604695" cy="1245141"/>
              </a:xfrm>
              <a:custGeom>
                <a:avLst/>
                <a:gdLst>
                  <a:gd name="connsiteX0" fmla="*/ 11308 w 604695"/>
                  <a:gd name="connsiteY0" fmla="*/ 0 h 1245141"/>
                  <a:gd name="connsiteX1" fmla="*/ 79401 w 604695"/>
                  <a:gd name="connsiteY1" fmla="*/ 778213 h 1245141"/>
                  <a:gd name="connsiteX2" fmla="*/ 604695 w 604695"/>
                  <a:gd name="connsiteY2" fmla="*/ 1245141 h 1245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4695" h="1245141">
                    <a:moveTo>
                      <a:pt x="11308" y="0"/>
                    </a:moveTo>
                    <a:cubicBezTo>
                      <a:pt x="-4095" y="285345"/>
                      <a:pt x="-19497" y="570690"/>
                      <a:pt x="79401" y="778213"/>
                    </a:cubicBezTo>
                    <a:cubicBezTo>
                      <a:pt x="178299" y="985736"/>
                      <a:pt x="391497" y="1115438"/>
                      <a:pt x="604695" y="1245141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637AEFF7-D822-692B-4548-DF56891B23A3}"/>
                  </a:ext>
                </a:extLst>
              </p:cNvPr>
              <p:cNvSpPr/>
              <p:nvPr/>
            </p:nvSpPr>
            <p:spPr>
              <a:xfrm>
                <a:off x="3004755" y="3420017"/>
                <a:ext cx="8203682" cy="3098227"/>
              </a:xfrm>
              <a:prstGeom prst="rect">
                <a:avLst/>
              </a:prstGeom>
              <a:noFill/>
              <a:ln w="25400">
                <a:solidFill>
                  <a:srgbClr val="92D05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D1901134-C7BC-0B09-3D1C-9163905275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33867" y="3049285"/>
                <a:ext cx="0" cy="379715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Rectangle: Rounded Corners 175">
                <a:extLst>
                  <a:ext uri="{FF2B5EF4-FFF2-40B4-BE49-F238E27FC236}">
                    <a16:creationId xmlns:a16="http://schemas.microsoft.com/office/drawing/2014/main" id="{D98FE17D-8E50-C251-27F9-45D9F2915AC2}"/>
                  </a:ext>
                </a:extLst>
              </p:cNvPr>
              <p:cNvSpPr/>
              <p:nvPr/>
            </p:nvSpPr>
            <p:spPr>
              <a:xfrm>
                <a:off x="4514930" y="2342619"/>
                <a:ext cx="2238100" cy="819134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9E0F8449-6E90-8898-4452-05CBFB0A24D9}"/>
                  </a:ext>
                </a:extLst>
              </p:cNvPr>
              <p:cNvCxnSpPr>
                <a:cxnSpLocks/>
                <a:stCxn id="176" idx="2"/>
              </p:cNvCxnSpPr>
              <p:nvPr/>
            </p:nvCxnSpPr>
            <p:spPr>
              <a:xfrm flipH="1" flipV="1">
                <a:off x="5632733" y="2750388"/>
                <a:ext cx="1247" cy="411365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B66799A9-EBB1-D66B-8328-A92C94B5A16B}"/>
                  </a:ext>
                </a:extLst>
              </p:cNvPr>
              <p:cNvSpPr txBox="1"/>
              <p:nvPr/>
            </p:nvSpPr>
            <p:spPr>
              <a:xfrm>
                <a:off x="4578886" y="2740435"/>
                <a:ext cx="106800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/>
                  <a:t>Measurement Plane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BF9BD3A0-BA5D-1960-9485-A2F0B361EEE0}"/>
                  </a:ext>
                </a:extLst>
              </p:cNvPr>
              <p:cNvSpPr txBox="1"/>
              <p:nvPr/>
            </p:nvSpPr>
            <p:spPr>
              <a:xfrm>
                <a:off x="5646892" y="2733822"/>
                <a:ext cx="9888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/>
                  <a:t>Control Plane</a:t>
                </a:r>
              </a:p>
            </p:txBody>
          </p:sp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49D4F88E-E60F-5F30-C648-32A0374E1D7E}"/>
                  </a:ext>
                </a:extLst>
              </p:cNvPr>
              <p:cNvSpPr txBox="1"/>
              <p:nvPr/>
            </p:nvSpPr>
            <p:spPr>
              <a:xfrm>
                <a:off x="4592247" y="2357948"/>
                <a:ext cx="21709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Multiverse Controller</a:t>
                </a:r>
              </a:p>
            </p:txBody>
          </p: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8AB5EE7A-6556-481B-BC73-4E503EAB2F16}"/>
                  </a:ext>
                </a:extLst>
              </p:cNvPr>
              <p:cNvCxnSpPr>
                <a:cxnSpLocks/>
                <a:stCxn id="176" idx="1"/>
                <a:endCxn id="176" idx="3"/>
              </p:cNvCxnSpPr>
              <p:nvPr/>
            </p:nvCxnSpPr>
            <p:spPr>
              <a:xfrm>
                <a:off x="4514930" y="2752186"/>
                <a:ext cx="223810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9BA394C8-02FC-36CF-638C-BE64B2CB4A36}"/>
                  </a:ext>
                </a:extLst>
              </p:cNvPr>
              <p:cNvSpPr txBox="1"/>
              <p:nvPr/>
            </p:nvSpPr>
            <p:spPr>
              <a:xfrm>
                <a:off x="2941212" y="3301749"/>
                <a:ext cx="7133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>
                    <a:solidFill>
                      <a:srgbClr val="92D050"/>
                    </a:solidFill>
                  </a:rPr>
                  <a:t>www</a:t>
                </a:r>
                <a:endParaRPr 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146" name="Rectangle: Rounded Corners 145">
                <a:extLst>
                  <a:ext uri="{FF2B5EF4-FFF2-40B4-BE49-F238E27FC236}">
                    <a16:creationId xmlns:a16="http://schemas.microsoft.com/office/drawing/2014/main" id="{4901331D-B498-471D-0EC8-1D60C7A40187}"/>
                  </a:ext>
                </a:extLst>
              </p:cNvPr>
              <p:cNvSpPr/>
              <p:nvPr/>
            </p:nvSpPr>
            <p:spPr>
              <a:xfrm>
                <a:off x="3570010" y="2340821"/>
                <a:ext cx="704646" cy="819134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>
                    <a:solidFill>
                      <a:schemeClr val="tx1"/>
                    </a:solidFill>
                  </a:rPr>
                  <a:t>WEB UI</a:t>
                </a:r>
              </a:p>
            </p:txBody>
          </p: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7177E5A5-EC97-12AE-2724-B7F53A3518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21320" y="3409965"/>
                <a:ext cx="0" cy="283927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EFC63F73-3BF0-18AB-C47F-220704A5A6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98105" y="5922241"/>
                <a:ext cx="0" cy="606344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1BBD9070-2B7D-CEB9-251B-76C4AE9F41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93472" y="5883568"/>
                <a:ext cx="0" cy="606344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FCC44EF4-67B9-AA8A-0C90-72123650B5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42944" y="5911900"/>
                <a:ext cx="0" cy="606344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116CF1FC-E02B-D162-0F14-6462BF738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0539" y="3444655"/>
                <a:ext cx="0" cy="255175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ED7E9D39-DC07-0440-D48A-58D24CF4681D}"/>
                  </a:ext>
                </a:extLst>
              </p:cNvPr>
              <p:cNvCxnSpPr>
                <a:cxnSpLocks/>
                <a:endCxn id="53" idx="0"/>
              </p:cNvCxnSpPr>
              <p:nvPr/>
            </p:nvCxnSpPr>
            <p:spPr>
              <a:xfrm flipH="1">
                <a:off x="7300306" y="3346465"/>
                <a:ext cx="0" cy="314893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DBA63083-6DE0-D89A-65B9-F484C0AE0C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207997" y="3395469"/>
                <a:ext cx="0" cy="489926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62DC4B8C-A22B-4885-F82D-3E6B4F73B4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11211" y="4707629"/>
                <a:ext cx="180000" cy="0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74210B22-7B10-C408-5026-980263C019AB}"/>
                  </a:ext>
                </a:extLst>
              </p:cNvPr>
              <p:cNvCxnSpPr>
                <a:cxnSpLocks/>
                <a:stCxn id="146" idx="3"/>
                <a:endCxn id="176" idx="1"/>
              </p:cNvCxnSpPr>
              <p:nvPr/>
            </p:nvCxnSpPr>
            <p:spPr>
              <a:xfrm>
                <a:off x="4274656" y="2750388"/>
                <a:ext cx="240274" cy="179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8379C98-F1EF-E415-90BA-1079D40B0656}"/>
                </a:ext>
              </a:extLst>
            </p:cNvPr>
            <p:cNvGrpSpPr/>
            <p:nvPr/>
          </p:nvGrpSpPr>
          <p:grpSpPr>
            <a:xfrm>
              <a:off x="4244231" y="3783133"/>
              <a:ext cx="6754828" cy="2484890"/>
              <a:chOff x="4244231" y="3846633"/>
              <a:chExt cx="6754828" cy="2484890"/>
            </a:xfrm>
          </p:grpSpPr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1360767F-6E53-6715-1D3E-1CDF660B85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18588" y="4523012"/>
                <a:ext cx="1291057" cy="87601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952446B1-345E-0E22-CD53-2D6DEE431AA9}"/>
                  </a:ext>
                </a:extLst>
              </p:cNvPr>
              <p:cNvSpPr/>
              <p:nvPr/>
            </p:nvSpPr>
            <p:spPr>
              <a:xfrm>
                <a:off x="6683298" y="5417577"/>
                <a:ext cx="483287" cy="290578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b="1"/>
                  <a:t>Rb</a:t>
                </a:r>
              </a:p>
              <a:p>
                <a:pPr algn="ctr"/>
                <a:r>
                  <a:rPr lang="en-US" sz="800"/>
                  <a:t>Clock</a:t>
                </a:r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8F8C0F9-A64B-E432-F1FC-A921AD8497C6}"/>
                  </a:ext>
                </a:extLst>
              </p:cNvPr>
              <p:cNvSpPr/>
              <p:nvPr/>
            </p:nvSpPr>
            <p:spPr>
              <a:xfrm>
                <a:off x="6589804" y="5025033"/>
                <a:ext cx="667781" cy="290578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WRS </a:t>
                </a:r>
                <a:r>
                  <a:rPr lang="en-US" sz="800"/>
                  <a:t>Leader</a:t>
                </a:r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3AB8D26B-B7FE-9468-F39B-69EE30FC8EE1}"/>
                  </a:ext>
                </a:extLst>
              </p:cNvPr>
              <p:cNvCxnSpPr>
                <a:cxnSpLocks/>
                <a:stCxn id="2" idx="0"/>
                <a:endCxn id="3" idx="2"/>
              </p:cNvCxnSpPr>
              <p:nvPr/>
            </p:nvCxnSpPr>
            <p:spPr>
              <a:xfrm flipH="1" flipV="1">
                <a:off x="6923695" y="5315611"/>
                <a:ext cx="1247" cy="101966"/>
              </a:xfrm>
              <a:prstGeom prst="line">
                <a:avLst/>
              </a:prstGeom>
              <a:ln w="22225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0F6CFE2-F337-A5C2-5C7C-A541BC533960}"/>
                  </a:ext>
                </a:extLst>
              </p:cNvPr>
              <p:cNvCxnSpPr>
                <a:cxnSpLocks/>
                <a:stCxn id="3" idx="0"/>
                <a:endCxn id="19" idx="3"/>
              </p:cNvCxnSpPr>
              <p:nvPr/>
            </p:nvCxnSpPr>
            <p:spPr>
              <a:xfrm flipV="1">
                <a:off x="6923695" y="4738905"/>
                <a:ext cx="393262" cy="286128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D3192416-A334-7194-25BE-732E389791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69382" y="4507873"/>
                <a:ext cx="1270361" cy="199756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302C9ED0-AD31-DEC3-8389-0DA213D6DB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03394" y="4358559"/>
                <a:ext cx="124291" cy="209788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3B4890DA-3743-C2A7-4E0B-B71562C2F2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89164" y="4717903"/>
                <a:ext cx="211647" cy="47004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C48EF788-DADB-CEDD-30CC-7EFB19C994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51145" y="4939377"/>
                <a:ext cx="363526" cy="393645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C15E934A-9204-9830-2590-A5DD2383E4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286467" y="5018348"/>
                <a:ext cx="666939" cy="357333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74C80514-3679-DD56-CB6F-19FD21965C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845947" y="4828866"/>
                <a:ext cx="315444" cy="419635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C4F814C4-7888-F029-D557-FC1E49E33A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294454" y="4719073"/>
                <a:ext cx="1913543" cy="606298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2B157C9E-FC12-2C6A-EB59-4EB7AA3B8F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9266" y="5612301"/>
                <a:ext cx="698599" cy="125215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8B503F14-3D10-BFD2-ED36-D9CC71EEB5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360240" y="4001813"/>
                <a:ext cx="16651" cy="356504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D7C681AF-B753-8837-32B6-5976DE5BA0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84180" y="4048703"/>
                <a:ext cx="687919" cy="340436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00A8279-D270-1EFC-FB8C-1C784770E1B3}"/>
                  </a:ext>
                </a:extLst>
              </p:cNvPr>
              <p:cNvSpPr/>
              <p:nvPr/>
            </p:nvSpPr>
            <p:spPr>
              <a:xfrm>
                <a:off x="5097134" y="4193309"/>
                <a:ext cx="117687" cy="15817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T</a:t>
                </a: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0978EAAE-BC56-50C9-345B-6EF3CCA833F3}"/>
                  </a:ext>
                </a:extLst>
              </p:cNvPr>
              <p:cNvSpPr/>
              <p:nvPr/>
            </p:nvSpPr>
            <p:spPr>
              <a:xfrm>
                <a:off x="4244231" y="4945945"/>
                <a:ext cx="117687" cy="15817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T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F9001C91-685B-2F0E-1A99-6F40C9D29A79}"/>
                  </a:ext>
                </a:extLst>
              </p:cNvPr>
              <p:cNvSpPr/>
              <p:nvPr/>
            </p:nvSpPr>
            <p:spPr>
              <a:xfrm>
                <a:off x="4941757" y="5759363"/>
                <a:ext cx="117687" cy="15817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T</a:t>
                </a: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9468EB39-DC4E-B8DA-2CA6-74759C5002A1}"/>
                  </a:ext>
                </a:extLst>
              </p:cNvPr>
              <p:cNvSpPr/>
              <p:nvPr/>
            </p:nvSpPr>
            <p:spPr>
              <a:xfrm>
                <a:off x="6351422" y="5732547"/>
                <a:ext cx="117687" cy="15817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T</a:t>
                </a: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E4555F55-0E92-2E85-200A-1F2C7E081D8A}"/>
                  </a:ext>
                </a:extLst>
              </p:cNvPr>
              <p:cNvSpPr/>
              <p:nvPr/>
            </p:nvSpPr>
            <p:spPr>
              <a:xfrm>
                <a:off x="8632618" y="6173347"/>
                <a:ext cx="117687" cy="15817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T</a:t>
                </a: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904AB743-896C-6988-18C2-2DF3F0941430}"/>
                  </a:ext>
                </a:extLst>
              </p:cNvPr>
              <p:cNvSpPr/>
              <p:nvPr/>
            </p:nvSpPr>
            <p:spPr>
              <a:xfrm>
                <a:off x="10649232" y="5811635"/>
                <a:ext cx="117687" cy="15817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T</a:t>
                </a: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25B9E92B-6663-4C0B-6FA2-F548448602C3}"/>
                  </a:ext>
                </a:extLst>
              </p:cNvPr>
              <p:cNvSpPr/>
              <p:nvPr/>
            </p:nvSpPr>
            <p:spPr>
              <a:xfrm>
                <a:off x="10881372" y="4890042"/>
                <a:ext cx="117687" cy="15817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T</a:t>
                </a: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B1ED71AC-4079-1850-EBA9-AD25BDD5683B}"/>
                  </a:ext>
                </a:extLst>
              </p:cNvPr>
              <p:cNvSpPr/>
              <p:nvPr/>
            </p:nvSpPr>
            <p:spPr>
              <a:xfrm>
                <a:off x="9174200" y="3846633"/>
                <a:ext cx="117687" cy="15817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T</a:t>
                </a:r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9C2A24DF-9AE3-BD11-CA2F-286A7C996098}"/>
                  </a:ext>
                </a:extLst>
              </p:cNvPr>
              <p:cNvSpPr/>
              <p:nvPr/>
            </p:nvSpPr>
            <p:spPr>
              <a:xfrm>
                <a:off x="7568277" y="3846633"/>
                <a:ext cx="117687" cy="15817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T</a:t>
                </a:r>
              </a:p>
            </p:txBody>
          </p: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820F1DEE-2413-64A8-5FB4-CEF6451B7EF3}"/>
                </a:ext>
              </a:extLst>
            </p:cNvPr>
            <p:cNvGrpSpPr/>
            <p:nvPr/>
          </p:nvGrpSpPr>
          <p:grpSpPr>
            <a:xfrm>
              <a:off x="6524051" y="1039167"/>
              <a:ext cx="4977166" cy="3252163"/>
              <a:chOff x="6524051" y="1039167"/>
              <a:chExt cx="4977166" cy="3252163"/>
            </a:xfrm>
          </p:grpSpPr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D51F51F6-F31C-7264-3524-D677C592A0B3}"/>
                  </a:ext>
                </a:extLst>
              </p:cNvPr>
              <p:cNvSpPr/>
              <p:nvPr/>
            </p:nvSpPr>
            <p:spPr>
              <a:xfrm>
                <a:off x="6569811" y="1130487"/>
                <a:ext cx="4931406" cy="1575507"/>
              </a:xfrm>
              <a:prstGeom prst="rect">
                <a:avLst/>
              </a:prstGeom>
              <a:noFill/>
              <a:ln w="19050">
                <a:solidFill>
                  <a:srgbClr val="92D05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F29448EF-953A-292B-0C1C-0F6A12757A26}"/>
                  </a:ext>
                </a:extLst>
              </p:cNvPr>
              <p:cNvSpPr/>
              <p:nvPr/>
            </p:nvSpPr>
            <p:spPr>
              <a:xfrm>
                <a:off x="6732901" y="1679446"/>
                <a:ext cx="1348008" cy="70826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b="1" dirty="0"/>
                  <a:t>NIST @ UMD</a:t>
                </a:r>
              </a:p>
              <a:p>
                <a:pPr algn="ctr"/>
                <a:r>
                  <a:rPr lang="en-US" sz="900" dirty="0"/>
                  <a:t>- “Relay station”</a:t>
                </a:r>
              </a:p>
              <a:p>
                <a:pPr algn="ctr"/>
                <a:r>
                  <a:rPr lang="en-US" sz="1000" dirty="0"/>
                  <a:t>- </a:t>
                </a:r>
                <a:r>
                  <a:rPr lang="en-US" sz="800" dirty="0"/>
                  <a:t>POL EPS / ALZR</a:t>
                </a:r>
              </a:p>
              <a:p>
                <a:pPr algn="ctr"/>
                <a:r>
                  <a:rPr lang="en-US" sz="800" dirty="0"/>
                  <a:t>- SNSPD</a:t>
                </a:r>
              </a:p>
              <a:p>
                <a:pPr algn="ctr"/>
                <a:r>
                  <a:rPr lang="en-US" sz="800" dirty="0"/>
                  <a:t>- TCSPC</a:t>
                </a:r>
              </a:p>
            </p:txBody>
          </p: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A4AF5A24-7FB5-F444-CD34-F7AC0EBDC28F}"/>
                  </a:ext>
                </a:extLst>
              </p:cNvPr>
              <p:cNvCxnSpPr>
                <a:cxnSpLocks/>
                <a:stCxn id="235" idx="3"/>
                <a:endCxn id="276" idx="2"/>
              </p:cNvCxnSpPr>
              <p:nvPr/>
            </p:nvCxnSpPr>
            <p:spPr>
              <a:xfrm>
                <a:off x="8080909" y="2033580"/>
                <a:ext cx="793515" cy="8502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47E9E0F6-F16D-B19A-69EE-BC488E89FD84}"/>
                  </a:ext>
                </a:extLst>
              </p:cNvPr>
              <p:cNvCxnSpPr>
                <a:cxnSpLocks/>
                <a:endCxn id="276" idx="3"/>
              </p:cNvCxnSpPr>
              <p:nvPr/>
            </p:nvCxnSpPr>
            <p:spPr>
              <a:xfrm flipV="1">
                <a:off x="7765465" y="2450040"/>
                <a:ext cx="1302066" cy="184129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09EE12DE-40FF-E8C7-3C22-F053F9975E22}"/>
                  </a:ext>
                </a:extLst>
              </p:cNvPr>
              <p:cNvCxnSpPr>
                <a:cxnSpLocks/>
                <a:stCxn id="276" idx="1"/>
                <a:endCxn id="271" idx="2"/>
              </p:cNvCxnSpPr>
              <p:nvPr/>
            </p:nvCxnSpPr>
            <p:spPr>
              <a:xfrm flipH="1" flipV="1">
                <a:off x="8424320" y="1560738"/>
                <a:ext cx="643211" cy="226437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5467278B-82AA-780E-D9AF-F67FC39064D7}"/>
                  </a:ext>
                </a:extLst>
              </p:cNvPr>
              <p:cNvCxnSpPr>
                <a:cxnSpLocks/>
                <a:stCxn id="276" idx="0"/>
                <a:endCxn id="275" idx="2"/>
              </p:cNvCxnSpPr>
              <p:nvPr/>
            </p:nvCxnSpPr>
            <p:spPr>
              <a:xfrm flipH="1" flipV="1">
                <a:off x="9533733" y="1520675"/>
                <a:ext cx="1" cy="12921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8FFCE949-950B-A00E-4813-1CA6C6D17538}"/>
                  </a:ext>
                </a:extLst>
              </p:cNvPr>
              <p:cNvCxnSpPr>
                <a:cxnSpLocks/>
                <a:stCxn id="276" idx="7"/>
                <a:endCxn id="274" idx="1"/>
              </p:cNvCxnSpPr>
              <p:nvPr/>
            </p:nvCxnSpPr>
            <p:spPr>
              <a:xfrm flipV="1">
                <a:off x="9999937" y="1474241"/>
                <a:ext cx="277800" cy="31293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2A375B2E-361E-7F73-67BE-E0E27832B0A9}"/>
                  </a:ext>
                </a:extLst>
              </p:cNvPr>
              <p:cNvCxnSpPr>
                <a:cxnSpLocks/>
                <a:stCxn id="276" idx="6"/>
                <a:endCxn id="267" idx="1"/>
              </p:cNvCxnSpPr>
              <p:nvPr/>
            </p:nvCxnSpPr>
            <p:spPr>
              <a:xfrm flipV="1">
                <a:off x="10193044" y="1974820"/>
                <a:ext cx="351888" cy="14378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3B64C80E-634F-C60A-164C-B40723C75C47}"/>
                  </a:ext>
                </a:extLst>
              </p:cNvPr>
              <p:cNvCxnSpPr>
                <a:cxnSpLocks/>
                <a:stCxn id="276" idx="5"/>
                <a:endCxn id="268" idx="1"/>
              </p:cNvCxnSpPr>
              <p:nvPr/>
            </p:nvCxnSpPr>
            <p:spPr>
              <a:xfrm>
                <a:off x="9999937" y="2450040"/>
                <a:ext cx="497239" cy="253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31038E60-6F52-CFAB-CBA4-70CDDCA0F921}"/>
                  </a:ext>
                </a:extLst>
              </p:cNvPr>
              <p:cNvGrpSpPr/>
              <p:nvPr/>
            </p:nvGrpSpPr>
            <p:grpSpPr>
              <a:xfrm>
                <a:off x="9853755" y="2801989"/>
                <a:ext cx="483900" cy="386874"/>
                <a:chOff x="6495740" y="2638837"/>
                <a:chExt cx="483900" cy="386874"/>
              </a:xfrm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E2D28B5-4B77-21BF-548A-35C48D4611FB}"/>
                    </a:ext>
                  </a:extLst>
                </p:cNvPr>
                <p:cNvSpPr/>
                <p:nvPr/>
              </p:nvSpPr>
              <p:spPr>
                <a:xfrm>
                  <a:off x="6495740" y="2638837"/>
                  <a:ext cx="483900" cy="323497"/>
                </a:xfrm>
                <a:prstGeom prst="rect">
                  <a:avLst/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 dirty="0"/>
                    <a:t>Mobile ALZR</a:t>
                  </a:r>
                </a:p>
              </p:txBody>
            </p:sp>
            <p:sp>
              <p:nvSpPr>
                <p:cNvPr id="284" name="Chord 283">
                  <a:extLst>
                    <a:ext uri="{FF2B5EF4-FFF2-40B4-BE49-F238E27FC236}">
                      <a16:creationId xmlns:a16="http://schemas.microsoft.com/office/drawing/2014/main" id="{1F50E680-08E7-5B23-6ACF-C5AB61D82A8E}"/>
                    </a:ext>
                  </a:extLst>
                </p:cNvPr>
                <p:cNvSpPr/>
                <p:nvPr/>
              </p:nvSpPr>
              <p:spPr>
                <a:xfrm>
                  <a:off x="6499287" y="2660754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5" name="Chord 284">
                  <a:extLst>
                    <a:ext uri="{FF2B5EF4-FFF2-40B4-BE49-F238E27FC236}">
                      <a16:creationId xmlns:a16="http://schemas.microsoft.com/office/drawing/2014/main" id="{1BDF6924-A822-0ED1-6D43-55C6FF41A0EB}"/>
                    </a:ext>
                  </a:extLst>
                </p:cNvPr>
                <p:cNvSpPr/>
                <p:nvPr/>
              </p:nvSpPr>
              <p:spPr>
                <a:xfrm>
                  <a:off x="6791297" y="2660101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7EAC9326-450A-7B5E-78E9-3A664C25ECDE}"/>
                  </a:ext>
                </a:extLst>
              </p:cNvPr>
              <p:cNvGrpSpPr/>
              <p:nvPr/>
            </p:nvGrpSpPr>
            <p:grpSpPr>
              <a:xfrm>
                <a:off x="10554309" y="2797706"/>
                <a:ext cx="656907" cy="390504"/>
                <a:chOff x="7049372" y="2682852"/>
                <a:chExt cx="656907" cy="390504"/>
              </a:xfrm>
            </p:grpSpPr>
            <p:sp>
              <p:nvSpPr>
                <p:cNvPr id="280" name="Rectangle 279">
                  <a:extLst>
                    <a:ext uri="{FF2B5EF4-FFF2-40B4-BE49-F238E27FC236}">
                      <a16:creationId xmlns:a16="http://schemas.microsoft.com/office/drawing/2014/main" id="{657E5BD0-E669-6492-77E8-51C24E007F16}"/>
                    </a:ext>
                  </a:extLst>
                </p:cNvPr>
                <p:cNvSpPr/>
                <p:nvPr/>
              </p:nvSpPr>
              <p:spPr>
                <a:xfrm>
                  <a:off x="7049372" y="2682852"/>
                  <a:ext cx="654127" cy="323497"/>
                </a:xfrm>
                <a:prstGeom prst="rect">
                  <a:avLst/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/>
                    <a:t>Detector Calibration</a:t>
                  </a:r>
                </a:p>
              </p:txBody>
            </p:sp>
            <p:sp>
              <p:nvSpPr>
                <p:cNvPr id="281" name="Chord 280">
                  <a:extLst>
                    <a:ext uri="{FF2B5EF4-FFF2-40B4-BE49-F238E27FC236}">
                      <a16:creationId xmlns:a16="http://schemas.microsoft.com/office/drawing/2014/main" id="{B2BB94DA-9950-91FA-D285-91EB052B2068}"/>
                    </a:ext>
                  </a:extLst>
                </p:cNvPr>
                <p:cNvSpPr/>
                <p:nvPr/>
              </p:nvSpPr>
              <p:spPr>
                <a:xfrm>
                  <a:off x="7050663" y="2708399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2" name="Chord 281">
                  <a:extLst>
                    <a:ext uri="{FF2B5EF4-FFF2-40B4-BE49-F238E27FC236}">
                      <a16:creationId xmlns:a16="http://schemas.microsoft.com/office/drawing/2014/main" id="{30B4A475-27D1-F3DE-6B05-8109E1BAF0DC}"/>
                    </a:ext>
                  </a:extLst>
                </p:cNvPr>
                <p:cNvSpPr/>
                <p:nvPr/>
              </p:nvSpPr>
              <p:spPr>
                <a:xfrm>
                  <a:off x="7519015" y="2707452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089E4621-D42C-6E69-CF9D-43219F4FFA02}"/>
                  </a:ext>
                </a:extLst>
              </p:cNvPr>
              <p:cNvSpPr/>
              <p:nvPr/>
            </p:nvSpPr>
            <p:spPr>
              <a:xfrm>
                <a:off x="6643990" y="2315183"/>
                <a:ext cx="2305455" cy="924102"/>
              </a:xfrm>
              <a:custGeom>
                <a:avLst/>
                <a:gdLst>
                  <a:gd name="connsiteX0" fmla="*/ 0 w 2305455"/>
                  <a:gd name="connsiteY0" fmla="*/ 826851 h 924102"/>
                  <a:gd name="connsiteX1" fmla="*/ 379378 w 2305455"/>
                  <a:gd name="connsiteY1" fmla="*/ 914400 h 924102"/>
                  <a:gd name="connsiteX2" fmla="*/ 924127 w 2305455"/>
                  <a:gd name="connsiteY2" fmla="*/ 856034 h 924102"/>
                  <a:gd name="connsiteX3" fmla="*/ 1605063 w 2305455"/>
                  <a:gd name="connsiteY3" fmla="*/ 330740 h 924102"/>
                  <a:gd name="connsiteX4" fmla="*/ 2305455 w 2305455"/>
                  <a:gd name="connsiteY4" fmla="*/ 0 h 924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5455" h="924102">
                    <a:moveTo>
                      <a:pt x="0" y="826851"/>
                    </a:moveTo>
                    <a:cubicBezTo>
                      <a:pt x="112678" y="868193"/>
                      <a:pt x="225357" y="909536"/>
                      <a:pt x="379378" y="914400"/>
                    </a:cubicBezTo>
                    <a:cubicBezTo>
                      <a:pt x="533399" y="919264"/>
                      <a:pt x="719846" y="953311"/>
                      <a:pt x="924127" y="856034"/>
                    </a:cubicBezTo>
                    <a:cubicBezTo>
                      <a:pt x="1128408" y="758757"/>
                      <a:pt x="1374842" y="473412"/>
                      <a:pt x="1605063" y="330740"/>
                    </a:cubicBezTo>
                    <a:cubicBezTo>
                      <a:pt x="1835284" y="188068"/>
                      <a:pt x="2070369" y="94034"/>
                      <a:pt x="2305455" y="0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8197180-5889-EF4B-0F72-644788A427DC}"/>
                  </a:ext>
                </a:extLst>
              </p:cNvPr>
              <p:cNvGrpSpPr/>
              <p:nvPr/>
            </p:nvGrpSpPr>
            <p:grpSpPr>
              <a:xfrm>
                <a:off x="9126132" y="2801989"/>
                <a:ext cx="483900" cy="386874"/>
                <a:chOff x="6495740" y="2638837"/>
                <a:chExt cx="483900" cy="386874"/>
              </a:xfrm>
            </p:grpSpPr>
            <p:sp>
              <p:nvSpPr>
                <p:cNvPr id="277" name="Rectangle 276">
                  <a:extLst>
                    <a:ext uri="{FF2B5EF4-FFF2-40B4-BE49-F238E27FC236}">
                      <a16:creationId xmlns:a16="http://schemas.microsoft.com/office/drawing/2014/main" id="{07BA3C76-6E4F-5610-72EA-4C5ED09843DB}"/>
                    </a:ext>
                  </a:extLst>
                </p:cNvPr>
                <p:cNvSpPr/>
                <p:nvPr/>
              </p:nvSpPr>
              <p:spPr>
                <a:xfrm>
                  <a:off x="6495740" y="2638837"/>
                  <a:ext cx="483900" cy="323497"/>
                </a:xfrm>
                <a:prstGeom prst="rect">
                  <a:avLst/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 dirty="0"/>
                    <a:t>Mobile EPS</a:t>
                  </a:r>
                </a:p>
              </p:txBody>
            </p:sp>
            <p:sp>
              <p:nvSpPr>
                <p:cNvPr id="278" name="Chord 277">
                  <a:extLst>
                    <a:ext uri="{FF2B5EF4-FFF2-40B4-BE49-F238E27FC236}">
                      <a16:creationId xmlns:a16="http://schemas.microsoft.com/office/drawing/2014/main" id="{50C4F348-1B3C-4EF5-2731-DDAF4E0DF11D}"/>
                    </a:ext>
                  </a:extLst>
                </p:cNvPr>
                <p:cNvSpPr/>
                <p:nvPr/>
              </p:nvSpPr>
              <p:spPr>
                <a:xfrm>
                  <a:off x="6499287" y="2660754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9" name="Chord 278">
                  <a:extLst>
                    <a:ext uri="{FF2B5EF4-FFF2-40B4-BE49-F238E27FC236}">
                      <a16:creationId xmlns:a16="http://schemas.microsoft.com/office/drawing/2014/main" id="{0B440F4E-947E-A52D-52D0-FD026CE0C5CA}"/>
                    </a:ext>
                  </a:extLst>
                </p:cNvPr>
                <p:cNvSpPr/>
                <p:nvPr/>
              </p:nvSpPr>
              <p:spPr>
                <a:xfrm>
                  <a:off x="6791297" y="2660101"/>
                  <a:ext cx="187264" cy="364957"/>
                </a:xfrm>
                <a:prstGeom prst="chord">
                  <a:avLst>
                    <a:gd name="adj1" fmla="val 3550856"/>
                    <a:gd name="adj2" fmla="val 7237445"/>
                  </a:avLst>
                </a:prstGeom>
                <a:solidFill>
                  <a:srgbClr val="B11B0F">
                    <a:alpha val="60000"/>
                  </a:srgb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60B0D82-148E-205F-536F-5B619E4E0F94}"/>
                  </a:ext>
                </a:extLst>
              </p:cNvPr>
              <p:cNvSpPr txBox="1"/>
              <p:nvPr/>
            </p:nvSpPr>
            <p:spPr>
              <a:xfrm>
                <a:off x="6524051" y="1039167"/>
                <a:ext cx="7133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>
                    <a:solidFill>
                      <a:srgbClr val="92D050"/>
                    </a:solidFill>
                  </a:rPr>
                  <a:t>www</a:t>
                </a:r>
                <a:endParaRPr lang="en-US">
                  <a:solidFill>
                    <a:srgbClr val="92D050"/>
                  </a:solidFill>
                </a:endParaRPr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61494BB3-AA87-D7A6-AB9F-A2EA592A85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35673" y="2438056"/>
                <a:ext cx="1302066" cy="1841290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5752D6E5-342F-A07D-872B-B6187A3CF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60086" y="1898407"/>
                <a:ext cx="822902" cy="167121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FA94B434-60CC-33DF-C841-F5AEBE3DE7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473980" y="1517932"/>
                <a:ext cx="643211" cy="226437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480C355F-B3E7-BF79-83F9-8BD8045211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583393" y="1529239"/>
                <a:ext cx="1" cy="160038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DA22359E-B2F1-0A55-B4DB-C18F6F46AB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57131" y="1441709"/>
                <a:ext cx="277800" cy="312934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C30CB6D4-D787-ADFD-0F93-C6AB4C09A2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91334" y="1911466"/>
                <a:ext cx="392984" cy="143788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DC80F635-EA83-B19B-E339-C0CEAEEC2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08501" y="2396960"/>
                <a:ext cx="497239" cy="25359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57A7376D-7EF5-6FD4-646F-AD8035A0D6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80803" y="2489245"/>
                <a:ext cx="180000" cy="0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879D2A5D-2F1F-E4FA-C2A9-BD7A9ADDD5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20189" y="1984103"/>
                <a:ext cx="180000" cy="0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DEA668E0-0980-3370-7A02-05827914D174}"/>
                  </a:ext>
                </a:extLst>
              </p:cNvPr>
              <p:cNvSpPr/>
              <p:nvPr/>
            </p:nvSpPr>
            <p:spPr>
              <a:xfrm>
                <a:off x="10544932" y="1830350"/>
                <a:ext cx="812171" cy="28893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/>
                  <a:t>NRL</a:t>
                </a:r>
              </a:p>
            </p:txBody>
          </p:sp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68567FF5-6389-5E5C-3C41-923FF18748AE}"/>
                  </a:ext>
                </a:extLst>
              </p:cNvPr>
              <p:cNvSpPr/>
              <p:nvPr/>
            </p:nvSpPr>
            <p:spPr>
              <a:xfrm>
                <a:off x="10497176" y="2330929"/>
                <a:ext cx="812171" cy="28893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/>
                  <a:t>LTS</a:t>
                </a:r>
              </a:p>
            </p:txBody>
          </p: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950BFFD7-F03A-ACDF-EBF9-BEC89089E9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52971" y="1984097"/>
                <a:ext cx="180000" cy="0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0DD357F6-BC85-4562-68EE-2F7AA390AA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9234" y="1147345"/>
                <a:ext cx="0" cy="283927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000DCC1B-33DC-A472-C0F4-0D667BD01CE0}"/>
                  </a:ext>
                </a:extLst>
              </p:cNvPr>
              <p:cNvSpPr/>
              <p:nvPr/>
            </p:nvSpPr>
            <p:spPr>
              <a:xfrm>
                <a:off x="8018234" y="1271799"/>
                <a:ext cx="812171" cy="28893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/>
                  <a:t>USNO</a:t>
                </a:r>
              </a:p>
            </p:txBody>
          </p:sp>
          <p:cxnSp>
            <p:nvCxnSpPr>
              <p:cNvPr id="272" name="Straight Connector 271">
                <a:extLst>
                  <a:ext uri="{FF2B5EF4-FFF2-40B4-BE49-F238E27FC236}">
                    <a16:creationId xmlns:a16="http://schemas.microsoft.com/office/drawing/2014/main" id="{8ADB0CBE-4E7F-6186-4282-FAC63CA078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48365" y="1114107"/>
                <a:ext cx="0" cy="283927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>
                <a:extLst>
                  <a:ext uri="{FF2B5EF4-FFF2-40B4-BE49-F238E27FC236}">
                    <a16:creationId xmlns:a16="http://schemas.microsoft.com/office/drawing/2014/main" id="{5FD6FAB7-CDA2-5A71-227C-6536C48285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42864" y="1130487"/>
                <a:ext cx="0" cy="283927"/>
              </a:xfrm>
              <a:prstGeom prst="line">
                <a:avLst/>
              </a:prstGeom>
              <a:ln w="19050">
                <a:solidFill>
                  <a:srgbClr val="92D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8B0A104B-B462-66CE-6EF4-53F46D32DDD5}"/>
                  </a:ext>
                </a:extLst>
              </p:cNvPr>
              <p:cNvSpPr/>
              <p:nvPr/>
            </p:nvSpPr>
            <p:spPr>
              <a:xfrm>
                <a:off x="10277737" y="1329771"/>
                <a:ext cx="812171" cy="28893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/>
                  <a:t>ARL</a:t>
                </a:r>
              </a:p>
            </p:txBody>
          </p:sp>
          <p:sp>
            <p:nvSpPr>
              <p:cNvPr id="275" name="Rectangle 274">
                <a:extLst>
                  <a:ext uri="{FF2B5EF4-FFF2-40B4-BE49-F238E27FC236}">
                    <a16:creationId xmlns:a16="http://schemas.microsoft.com/office/drawing/2014/main" id="{891C27C6-0E21-678A-79FD-9D663810A6EF}"/>
                  </a:ext>
                </a:extLst>
              </p:cNvPr>
              <p:cNvSpPr/>
              <p:nvPr/>
            </p:nvSpPr>
            <p:spPr>
              <a:xfrm>
                <a:off x="9127647" y="1231736"/>
                <a:ext cx="812171" cy="28893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/>
                  <a:t>NASA</a:t>
                </a:r>
              </a:p>
            </p:txBody>
          </p:sp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F9078A45-3461-F98A-C952-25BE76AC0880}"/>
                  </a:ext>
                </a:extLst>
              </p:cNvPr>
              <p:cNvSpPr/>
              <p:nvPr/>
            </p:nvSpPr>
            <p:spPr>
              <a:xfrm>
                <a:off x="8874424" y="1649891"/>
                <a:ext cx="1318620" cy="937433"/>
              </a:xfrm>
              <a:prstGeom prst="ellipse">
                <a:avLst/>
              </a:prstGeom>
              <a:solidFill>
                <a:srgbClr val="C00000">
                  <a:alpha val="67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/>
                  <a:t>UMD DC-</a:t>
                </a:r>
                <a:r>
                  <a:rPr lang="en-US" sz="1600" err="1"/>
                  <a:t>QNet</a:t>
                </a:r>
                <a:r>
                  <a:rPr lang="en-US"/>
                  <a:t> Switch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BE6E17F-7285-1EFA-1FB2-CF3AD3EA2F74}"/>
                </a:ext>
              </a:extLst>
            </p:cNvPr>
            <p:cNvGrpSpPr/>
            <p:nvPr/>
          </p:nvGrpSpPr>
          <p:grpSpPr>
            <a:xfrm>
              <a:off x="2797793" y="3436501"/>
              <a:ext cx="8613018" cy="3075521"/>
              <a:chOff x="2797793" y="3500001"/>
              <a:chExt cx="8613018" cy="3075521"/>
            </a:xfrm>
          </p:grpSpPr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2DE27C2B-85E6-7312-3867-35CC237026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9876822" y="5875335"/>
                <a:ext cx="373333" cy="495238"/>
              </a:xfrm>
              <a:prstGeom prst="rect">
                <a:avLst/>
              </a:prstGeom>
              <a:noFill/>
              <a:ln w="158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BD34F00-B6D9-3876-5863-E7E16C2419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51034" y="4946977"/>
                <a:ext cx="948857" cy="540000"/>
              </a:xfrm>
              <a:prstGeom prst="rect">
                <a:avLst/>
              </a:prstGeom>
              <a:ln w="19050">
                <a:solidFill>
                  <a:schemeClr val="accent2"/>
                </a:solidFill>
              </a:ln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3C702235-A313-89C5-EB90-586CE86579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61849" y="5811529"/>
                <a:ext cx="967500" cy="540000"/>
              </a:xfrm>
              <a:prstGeom prst="rect">
                <a:avLst/>
              </a:prstGeom>
              <a:ln w="19050">
                <a:solidFill>
                  <a:schemeClr val="accent2"/>
                </a:solidFill>
              </a:ln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24EAE538-3E85-A56A-F266-A764801C69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09683" y="5846250"/>
                <a:ext cx="464825" cy="720000"/>
              </a:xfrm>
              <a:prstGeom prst="rect">
                <a:avLst/>
              </a:prstGeom>
              <a:ln w="19050">
                <a:solidFill>
                  <a:schemeClr val="accent2"/>
                </a:solidFill>
              </a:ln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419B896-4E80-AA76-A5DD-326AE5997E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25518" y="5000369"/>
                <a:ext cx="464825" cy="720000"/>
              </a:xfrm>
              <a:prstGeom prst="rect">
                <a:avLst/>
              </a:prstGeom>
              <a:ln w="19050">
                <a:solidFill>
                  <a:schemeClr val="accent2"/>
                </a:solidFill>
              </a:ln>
            </p:spPr>
          </p:pic>
          <p:pic>
            <p:nvPicPr>
              <p:cNvPr id="24" name="Picture 2">
                <a:extLst>
                  <a:ext uri="{FF2B5EF4-FFF2-40B4-BE49-F238E27FC236}">
                    <a16:creationId xmlns:a16="http://schemas.microsoft.com/office/drawing/2014/main" id="{D52890C7-E188-6D4B-9980-8F31B97FA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7122871" y="5714097"/>
                <a:ext cx="630000" cy="472500"/>
              </a:xfrm>
              <a:prstGeom prst="rect">
                <a:avLst/>
              </a:prstGeom>
              <a:noFill/>
              <a:ln w="158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">
                <a:extLst>
                  <a:ext uri="{FF2B5EF4-FFF2-40B4-BE49-F238E27FC236}">
                    <a16:creationId xmlns:a16="http://schemas.microsoft.com/office/drawing/2014/main" id="{6839EC0B-F0B3-72E0-CBDF-5C586A3644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6060669" y="5293843"/>
                <a:ext cx="356192" cy="472500"/>
              </a:xfrm>
              <a:prstGeom prst="rect">
                <a:avLst/>
              </a:prstGeom>
              <a:noFill/>
              <a:ln w="158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2">
                <a:extLst>
                  <a:ext uri="{FF2B5EF4-FFF2-40B4-BE49-F238E27FC236}">
                    <a16:creationId xmlns:a16="http://schemas.microsoft.com/office/drawing/2014/main" id="{24FCA4ED-B3CA-9D51-C5D8-56B741F2AD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5764191" y="6024272"/>
                <a:ext cx="630000" cy="472500"/>
              </a:xfrm>
              <a:prstGeom prst="rect">
                <a:avLst/>
              </a:prstGeom>
              <a:noFill/>
              <a:ln w="158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3">
                <a:extLst>
                  <a:ext uri="{FF2B5EF4-FFF2-40B4-BE49-F238E27FC236}">
                    <a16:creationId xmlns:a16="http://schemas.microsoft.com/office/drawing/2014/main" id="{055CC6E9-EB07-3450-4756-B5DA182FF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7733328" y="5844249"/>
                <a:ext cx="630000" cy="472500"/>
              </a:xfrm>
              <a:prstGeom prst="rect">
                <a:avLst/>
              </a:prstGeom>
              <a:noFill/>
              <a:ln w="12700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AD6AD52B-3B74-4ABD-9B70-56A8B69A1D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75907" y="5196339"/>
                <a:ext cx="948857" cy="540000"/>
              </a:xfrm>
              <a:prstGeom prst="rect">
                <a:avLst/>
              </a:prstGeom>
              <a:ln w="19050">
                <a:solidFill>
                  <a:schemeClr val="accent2"/>
                </a:solidFill>
              </a:ln>
            </p:spPr>
          </p:pic>
          <p:pic>
            <p:nvPicPr>
              <p:cNvPr id="225" name="Picture 224">
                <a:extLst>
                  <a:ext uri="{FF2B5EF4-FFF2-40B4-BE49-F238E27FC236}">
                    <a16:creationId xmlns:a16="http://schemas.microsoft.com/office/drawing/2014/main" id="{B2BC4354-8694-02D2-3C9E-181E671F1B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40148" y="3850237"/>
                <a:ext cx="948857" cy="540000"/>
              </a:xfrm>
              <a:prstGeom prst="rect">
                <a:avLst/>
              </a:prstGeom>
              <a:ln w="19050">
                <a:solidFill>
                  <a:schemeClr val="accent2"/>
                </a:solidFill>
              </a:ln>
            </p:spPr>
          </p:pic>
          <p:pic>
            <p:nvPicPr>
              <p:cNvPr id="226" name="Picture 225">
                <a:extLst>
                  <a:ext uri="{FF2B5EF4-FFF2-40B4-BE49-F238E27FC236}">
                    <a16:creationId xmlns:a16="http://schemas.microsoft.com/office/drawing/2014/main" id="{164DAAE6-1080-71E1-9BEF-E2CA5B5FFC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43311" y="4493039"/>
                <a:ext cx="967500" cy="540000"/>
              </a:xfrm>
              <a:prstGeom prst="rect">
                <a:avLst/>
              </a:prstGeom>
              <a:ln w="19050">
                <a:solidFill>
                  <a:schemeClr val="accent2"/>
                </a:solidFill>
              </a:ln>
            </p:spPr>
          </p:pic>
          <p:pic>
            <p:nvPicPr>
              <p:cNvPr id="227" name="Picture 2">
                <a:extLst>
                  <a:ext uri="{FF2B5EF4-FFF2-40B4-BE49-F238E27FC236}">
                    <a16:creationId xmlns:a16="http://schemas.microsoft.com/office/drawing/2014/main" id="{35D8F3D6-6A57-4FEA-CB15-19A339D989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9711991" y="4151129"/>
                <a:ext cx="630000" cy="472500"/>
              </a:xfrm>
              <a:prstGeom prst="rect">
                <a:avLst/>
              </a:prstGeom>
              <a:noFill/>
              <a:ln w="158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1" name="Picture 2">
                <a:extLst>
                  <a:ext uri="{FF2B5EF4-FFF2-40B4-BE49-F238E27FC236}">
                    <a16:creationId xmlns:a16="http://schemas.microsoft.com/office/drawing/2014/main" id="{8C86E9E0-BC2C-F655-7032-386C08AF20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469315" y="5561006"/>
                <a:ext cx="630000" cy="472500"/>
              </a:xfrm>
              <a:prstGeom prst="rect">
                <a:avLst/>
              </a:prstGeom>
              <a:noFill/>
              <a:ln w="158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2" name="Picture 231">
                <a:extLst>
                  <a:ext uri="{FF2B5EF4-FFF2-40B4-BE49-F238E27FC236}">
                    <a16:creationId xmlns:a16="http://schemas.microsoft.com/office/drawing/2014/main" id="{F310B8E2-06AF-D631-AB57-E7D51403CE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39414" y="3500001"/>
                <a:ext cx="620000" cy="745714"/>
              </a:xfrm>
              <a:prstGeom prst="rect">
                <a:avLst/>
              </a:prstGeom>
              <a:ln w="19050">
                <a:solidFill>
                  <a:schemeClr val="accent2"/>
                </a:solidFill>
              </a:ln>
            </p:spPr>
          </p:pic>
          <p:pic>
            <p:nvPicPr>
              <p:cNvPr id="233" name="Picture 232">
                <a:extLst>
                  <a:ext uri="{FF2B5EF4-FFF2-40B4-BE49-F238E27FC236}">
                    <a16:creationId xmlns:a16="http://schemas.microsoft.com/office/drawing/2014/main" id="{6FAC5AD2-D901-26D7-596F-B93712E84D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97793" y="4011669"/>
                <a:ext cx="691429" cy="632000"/>
              </a:xfrm>
              <a:prstGeom prst="rect">
                <a:avLst/>
              </a:prstGeom>
              <a:ln w="19050">
                <a:solidFill>
                  <a:schemeClr val="accent2"/>
                </a:solidFill>
              </a:ln>
            </p:spPr>
          </p:pic>
          <p:pic>
            <p:nvPicPr>
              <p:cNvPr id="234" name="Picture 233">
                <a:extLst>
                  <a:ext uri="{FF2B5EF4-FFF2-40B4-BE49-F238E27FC236}">
                    <a16:creationId xmlns:a16="http://schemas.microsoft.com/office/drawing/2014/main" id="{4E2B3B44-59EB-F966-FCDB-52B68CF361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29529" y="4682571"/>
                <a:ext cx="428571" cy="571429"/>
              </a:xfrm>
              <a:prstGeom prst="rect">
                <a:avLst/>
              </a:prstGeom>
              <a:ln w="19050">
                <a:solidFill>
                  <a:schemeClr val="accent2"/>
                </a:solidFill>
              </a:ln>
            </p:spPr>
          </p:pic>
          <p:pic>
            <p:nvPicPr>
              <p:cNvPr id="236" name="Picture 235">
                <a:extLst>
                  <a:ext uri="{FF2B5EF4-FFF2-40B4-BE49-F238E27FC236}">
                    <a16:creationId xmlns:a16="http://schemas.microsoft.com/office/drawing/2014/main" id="{C67070BC-BE81-4698-093B-439F60ABBE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603129" y="4817987"/>
                <a:ext cx="561975" cy="628650"/>
              </a:xfrm>
              <a:prstGeom prst="rect">
                <a:avLst/>
              </a:prstGeom>
              <a:ln w="25400">
                <a:solidFill>
                  <a:schemeClr val="accent2"/>
                </a:solidFill>
              </a:ln>
            </p:spPr>
          </p:pic>
        </p:grpSp>
      </p:grpSp>
      <p:sp>
        <p:nvSpPr>
          <p:cNvPr id="251" name="TextBox 250">
            <a:extLst>
              <a:ext uri="{FF2B5EF4-FFF2-40B4-BE49-F238E27FC236}">
                <a16:creationId xmlns:a16="http://schemas.microsoft.com/office/drawing/2014/main" id="{FEA3236C-43BB-5FAF-FBCE-779F91325FDF}"/>
              </a:ext>
            </a:extLst>
          </p:cNvPr>
          <p:cNvSpPr txBox="1"/>
          <p:nvPr/>
        </p:nvSpPr>
        <p:spPr>
          <a:xfrm rot="18386781">
            <a:off x="7124918" y="2525925"/>
            <a:ext cx="11344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60 km deployed fiber</a:t>
            </a:r>
          </a:p>
        </p:txBody>
      </p:sp>
    </p:spTree>
    <p:extLst>
      <p:ext uri="{BB962C8B-B14F-4D97-AF65-F5344CB8AC3E}">
        <p14:creationId xmlns:p14="http://schemas.microsoft.com/office/powerpoint/2010/main" val="1484702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9998F4D-28BD-CCA0-D3BF-ACBEA7828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95" y="2696411"/>
            <a:ext cx="3694176" cy="1477671"/>
          </a:xfrm>
          <a:prstGeom prst="rect">
            <a:avLst/>
          </a:prstGeom>
        </p:spPr>
      </p:pic>
      <p:sp>
        <p:nvSpPr>
          <p:cNvPr id="50" name="Title 1">
            <a:extLst>
              <a:ext uri="{FF2B5EF4-FFF2-40B4-BE49-F238E27FC236}">
                <a16:creationId xmlns:a16="http://schemas.microsoft.com/office/drawing/2014/main" id="{8023FB02-5001-58AF-0BFC-EAF8B6A2F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4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  <a:ea typeface="Cambria Math" panose="02040503050406030204" pitchFamily="18" charset="0"/>
              </a:rPr>
              <a:t>NIST</a:t>
            </a:r>
            <a:r>
              <a:rPr lang="en-US" sz="4000" b="0" dirty="0">
                <a:latin typeface="+mn-lt"/>
                <a:ea typeface="Cambria Math" panose="02040503050406030204" pitchFamily="18" charset="0"/>
              </a:rPr>
              <a:t>: Some Example Results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9ECB7C-D5CE-BC21-077D-9A61649326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95" y="1203158"/>
            <a:ext cx="3695355" cy="1358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A6CE9C-FF1F-CE97-2A24-D59D69C34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00" y="1264757"/>
            <a:ext cx="3694176" cy="12146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737C48-E57A-E9AC-3AB1-8DDA8504AF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29" y="4331051"/>
            <a:ext cx="3695354" cy="10694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28008A-CBF8-A492-011F-E55058FE44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1025" y="4028615"/>
            <a:ext cx="3694176" cy="16562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26E596-62CD-116C-100B-6B87E49CC95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25820"/>
          <a:stretch/>
        </p:blipFill>
        <p:spPr>
          <a:xfrm>
            <a:off x="4248911" y="5457674"/>
            <a:ext cx="3694176" cy="129040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7A95CC7-A435-66ED-CD9D-F63D3E221A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1025" y="1167767"/>
            <a:ext cx="3694176" cy="1377941"/>
          </a:xfrm>
          <a:prstGeom prst="rect">
            <a:avLst/>
          </a:prstGeom>
        </p:spPr>
      </p:pic>
      <p:pic>
        <p:nvPicPr>
          <p:cNvPr id="248" name="Picture 247">
            <a:extLst>
              <a:ext uri="{FF2B5EF4-FFF2-40B4-BE49-F238E27FC236}">
                <a16:creationId xmlns:a16="http://schemas.microsoft.com/office/drawing/2014/main" id="{5E3124F2-6DA0-38C0-E837-AC34DD097B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02553" y="4275296"/>
            <a:ext cx="3694176" cy="952797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6CEDFE61-5C13-11E5-E4AA-50A6AA3ECE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71025" y="5949886"/>
            <a:ext cx="3694176" cy="684635"/>
          </a:xfrm>
          <a:prstGeom prst="rect">
            <a:avLst/>
          </a:prstGeom>
        </p:spPr>
      </p:pic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5F2FAE3D-3C1C-3CA7-6D5D-2B197E2780E2}"/>
              </a:ext>
            </a:extLst>
          </p:cNvPr>
          <p:cNvCxnSpPr>
            <a:cxnSpLocks/>
          </p:cNvCxnSpPr>
          <p:nvPr/>
        </p:nvCxnSpPr>
        <p:spPr>
          <a:xfrm>
            <a:off x="156117" y="2606348"/>
            <a:ext cx="3936381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5580572-B7FE-740E-B692-34274A10A147}"/>
              </a:ext>
            </a:extLst>
          </p:cNvPr>
          <p:cNvCxnSpPr>
            <a:cxnSpLocks/>
          </p:cNvCxnSpPr>
          <p:nvPr/>
        </p:nvCxnSpPr>
        <p:spPr>
          <a:xfrm>
            <a:off x="4094691" y="1167767"/>
            <a:ext cx="11754" cy="5589875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179F2E7-C054-0B20-01EB-B40ADE0FF93E}"/>
              </a:ext>
            </a:extLst>
          </p:cNvPr>
          <p:cNvCxnSpPr>
            <a:cxnSpLocks/>
          </p:cNvCxnSpPr>
          <p:nvPr/>
        </p:nvCxnSpPr>
        <p:spPr>
          <a:xfrm>
            <a:off x="8028000" y="1167766"/>
            <a:ext cx="11754" cy="5589875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4380724-6792-902A-E7EE-BC502B481034}"/>
              </a:ext>
            </a:extLst>
          </p:cNvPr>
          <p:cNvCxnSpPr>
            <a:cxnSpLocks/>
          </p:cNvCxnSpPr>
          <p:nvPr/>
        </p:nvCxnSpPr>
        <p:spPr>
          <a:xfrm>
            <a:off x="168092" y="4275296"/>
            <a:ext cx="3936381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0FAB1D5-E577-726A-1A6F-18FA4DD0CAF5}"/>
              </a:ext>
            </a:extLst>
          </p:cNvPr>
          <p:cNvCxnSpPr>
            <a:cxnSpLocks/>
          </p:cNvCxnSpPr>
          <p:nvPr/>
        </p:nvCxnSpPr>
        <p:spPr>
          <a:xfrm>
            <a:off x="164187" y="5489672"/>
            <a:ext cx="3936381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B90B535-42A1-3ABC-C20A-7C54D76BA720}"/>
              </a:ext>
            </a:extLst>
          </p:cNvPr>
          <p:cNvCxnSpPr>
            <a:cxnSpLocks/>
          </p:cNvCxnSpPr>
          <p:nvPr/>
        </p:nvCxnSpPr>
        <p:spPr>
          <a:xfrm>
            <a:off x="4127809" y="2645052"/>
            <a:ext cx="3936381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ECD2A64-5839-79A0-BB5F-DE0C59FFB278}"/>
              </a:ext>
            </a:extLst>
          </p:cNvPr>
          <p:cNvCxnSpPr>
            <a:cxnSpLocks/>
          </p:cNvCxnSpPr>
          <p:nvPr/>
        </p:nvCxnSpPr>
        <p:spPr>
          <a:xfrm>
            <a:off x="4127809" y="4174082"/>
            <a:ext cx="3936381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01020C4-111C-7C05-6E76-6C20DBDC0999}"/>
              </a:ext>
            </a:extLst>
          </p:cNvPr>
          <p:cNvCxnSpPr>
            <a:cxnSpLocks/>
          </p:cNvCxnSpPr>
          <p:nvPr/>
        </p:nvCxnSpPr>
        <p:spPr>
          <a:xfrm>
            <a:off x="4127809" y="5400464"/>
            <a:ext cx="3936381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C6803C9-D437-2B02-9E34-D85091027B3E}"/>
              </a:ext>
            </a:extLst>
          </p:cNvPr>
          <p:cNvCxnSpPr>
            <a:cxnSpLocks/>
          </p:cNvCxnSpPr>
          <p:nvPr/>
        </p:nvCxnSpPr>
        <p:spPr>
          <a:xfrm>
            <a:off x="8028000" y="2610744"/>
            <a:ext cx="3936381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EF3765A-29D0-9E34-7A0F-8956258C6A33}"/>
              </a:ext>
            </a:extLst>
          </p:cNvPr>
          <p:cNvCxnSpPr>
            <a:cxnSpLocks/>
          </p:cNvCxnSpPr>
          <p:nvPr/>
        </p:nvCxnSpPr>
        <p:spPr>
          <a:xfrm>
            <a:off x="8027999" y="3944797"/>
            <a:ext cx="3936381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49AFFC7-508F-E45F-15B5-6AD12FE9F41D}"/>
              </a:ext>
            </a:extLst>
          </p:cNvPr>
          <p:cNvCxnSpPr>
            <a:cxnSpLocks/>
          </p:cNvCxnSpPr>
          <p:nvPr/>
        </p:nvCxnSpPr>
        <p:spPr>
          <a:xfrm>
            <a:off x="8064190" y="5858787"/>
            <a:ext cx="3936381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Slide Number Placeholder 1">
            <a:extLst>
              <a:ext uri="{FF2B5EF4-FFF2-40B4-BE49-F238E27FC236}">
                <a16:creationId xmlns:a16="http://schemas.microsoft.com/office/drawing/2014/main" id="{D2455246-7DA3-D97F-C7E8-4703CFB27420}"/>
              </a:ext>
            </a:extLst>
          </p:cNvPr>
          <p:cNvSpPr txBox="1">
            <a:spLocks/>
          </p:cNvSpPr>
          <p:nvPr/>
        </p:nvSpPr>
        <p:spPr>
          <a:xfrm>
            <a:off x="8873197" y="6492875"/>
            <a:ext cx="33188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1B1F37-D2F2-D842-97FB-34E6387D4CF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09DE89-DDF9-303E-ABEF-D2D748AD1EB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246" r="6775"/>
          <a:stretch/>
        </p:blipFill>
        <p:spPr>
          <a:xfrm>
            <a:off x="9420770" y="68218"/>
            <a:ext cx="1111828" cy="9563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08EB5C-8E26-A5BB-7142-6D9F167541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3688" y="5578881"/>
            <a:ext cx="3697200" cy="11115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BFBAC1-D9FC-0605-FB9C-6B0DD307518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91358" y="2744635"/>
            <a:ext cx="3788753" cy="12613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867900-BE89-EE38-30C8-8D386E9F732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0998" y="2638617"/>
            <a:ext cx="3670668" cy="125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1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7F793-83C2-BEA5-D569-766E7FACA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BF1C6D-6261-17B4-DF8B-775C45A2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99" y="-85586"/>
            <a:ext cx="10515600" cy="1325563"/>
          </a:xfrm>
        </p:spPr>
        <p:txBody>
          <a:bodyPr/>
          <a:lstStyle/>
          <a:p>
            <a:r>
              <a:rPr lang="en-US">
                <a:latin typeface="Aptos" panose="020B0004020202020204" pitchFamily="34" charset="0"/>
              </a:rPr>
              <a:t>U.S. Industry and Government Partners</a:t>
            </a:r>
          </a:p>
        </p:txBody>
      </p:sp>
      <p:pic>
        <p:nvPicPr>
          <p:cNvPr id="2" name="Picture 10" descr="The White Rabbit Collaboration">
            <a:extLst>
              <a:ext uri="{FF2B5EF4-FFF2-40B4-BE49-F238E27FC236}">
                <a16:creationId xmlns:a16="http://schemas.microsoft.com/office/drawing/2014/main" id="{B562EC7E-F4CE-4334-3556-053998048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697" y="6216088"/>
            <a:ext cx="655317" cy="40989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</p:pic>
      <p:pic>
        <p:nvPicPr>
          <p:cNvPr id="3" name="Picture 12" descr="Open Compute Project: Data Center Design by Community Effort">
            <a:extLst>
              <a:ext uri="{FF2B5EF4-FFF2-40B4-BE49-F238E27FC236}">
                <a16:creationId xmlns:a16="http://schemas.microsoft.com/office/drawing/2014/main" id="{2207613B-4B16-0850-5FB3-DC34B96CE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998" y="2743117"/>
            <a:ext cx="764910" cy="403436"/>
          </a:xfrm>
          <a:prstGeom prst="rect">
            <a:avLst/>
          </a:prstGeom>
          <a:noFill/>
        </p:spPr>
      </p:pic>
      <p:pic>
        <p:nvPicPr>
          <p:cNvPr id="5" name="Picture 2" descr="Image result for internet 2">
            <a:extLst>
              <a:ext uri="{FF2B5EF4-FFF2-40B4-BE49-F238E27FC236}">
                <a16:creationId xmlns:a16="http://schemas.microsoft.com/office/drawing/2014/main" id="{F44D3C98-D64C-9670-C5B7-7B80F189E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218" y="4736528"/>
            <a:ext cx="790669" cy="596315"/>
          </a:xfrm>
          <a:prstGeom prst="rect">
            <a:avLst/>
          </a:prstGeom>
          <a:noFill/>
        </p:spPr>
      </p:pic>
      <p:pic>
        <p:nvPicPr>
          <p:cNvPr id="9" name="Picture 6" descr="Image result for university of maryland">
            <a:extLst>
              <a:ext uri="{FF2B5EF4-FFF2-40B4-BE49-F238E27FC236}">
                <a16:creationId xmlns:a16="http://schemas.microsoft.com/office/drawing/2014/main" id="{411728D1-081A-C44C-8E2B-1247E25FA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015" y="4755704"/>
            <a:ext cx="288444" cy="300695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  <p:pic>
        <p:nvPicPr>
          <p:cNvPr id="10" name="Picture 18" descr="Piktime Systems Ltd. | satsearch">
            <a:extLst>
              <a:ext uri="{FF2B5EF4-FFF2-40B4-BE49-F238E27FC236}">
                <a16:creationId xmlns:a16="http://schemas.microsoft.com/office/drawing/2014/main" id="{93DDDE71-198A-4412-7836-D19140CEA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472" y="4781537"/>
            <a:ext cx="626091" cy="346216"/>
          </a:xfrm>
          <a:prstGeom prst="rect">
            <a:avLst/>
          </a:prstGeom>
          <a:noFill/>
        </p:spPr>
      </p:pic>
      <p:pic>
        <p:nvPicPr>
          <p:cNvPr id="11" name="Picture 24" descr="new-safran-logo - Woodland Trade Company">
            <a:extLst>
              <a:ext uri="{FF2B5EF4-FFF2-40B4-BE49-F238E27FC236}">
                <a16:creationId xmlns:a16="http://schemas.microsoft.com/office/drawing/2014/main" id="{BC1134F1-CB5D-E3AB-07BD-7CF0663D9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165" y="5138074"/>
            <a:ext cx="779076" cy="389538"/>
          </a:xfrm>
          <a:prstGeom prst="rect">
            <a:avLst/>
          </a:prstGeom>
          <a:noFill/>
        </p:spPr>
      </p:pic>
      <p:pic>
        <p:nvPicPr>
          <p:cNvPr id="12" name="Picture 11" descr="Eventech">
            <a:extLst>
              <a:ext uri="{FF2B5EF4-FFF2-40B4-BE49-F238E27FC236}">
                <a16:creationId xmlns:a16="http://schemas.microsoft.com/office/drawing/2014/main" id="{4CE7E4FB-A335-8D0E-9DA7-9B61F95060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7255" y="4359952"/>
            <a:ext cx="546100" cy="54610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9E2BB185-4986-5083-1992-82C55DF5F9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190" y="3636337"/>
            <a:ext cx="1288996" cy="405507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4" name="Picture 13" descr="GigaPop Network High Bandwidth Service ...">
            <a:extLst>
              <a:ext uri="{FF2B5EF4-FFF2-40B4-BE49-F238E27FC236}">
                <a16:creationId xmlns:a16="http://schemas.microsoft.com/office/drawing/2014/main" id="{CCD69B0F-1C93-A7DD-6C03-D498859D8F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3478" y="4833226"/>
            <a:ext cx="460537" cy="185451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335826-6891-A089-E7EE-8172E1D8AA55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6882" y="1783796"/>
            <a:ext cx="1114145" cy="6372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9D0C36-F098-44DC-EA5B-6AB69F512C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38731" y="4303479"/>
            <a:ext cx="879486" cy="512056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7" name="Picture 16" descr="UK Space Facilities National Physical ...">
            <a:extLst>
              <a:ext uri="{FF2B5EF4-FFF2-40B4-BE49-F238E27FC236}">
                <a16:creationId xmlns:a16="http://schemas.microsoft.com/office/drawing/2014/main" id="{642EBD14-9C7C-2B6F-A4E3-C7D011ECD1B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59459" y="5527612"/>
            <a:ext cx="609457" cy="225234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B3F6B72E-6273-995A-ACA7-CB1084D4B4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075" y="1680131"/>
            <a:ext cx="1395166" cy="421501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ffectLst>
            <a:softEdge rad="112500"/>
          </a:effectLst>
        </p:spPr>
      </p:pic>
      <p:pic>
        <p:nvPicPr>
          <p:cNvPr id="19" name="Picture 18" descr="A picture containing text, device, gauge, meter&#10;&#10;Description automatically generated">
            <a:extLst>
              <a:ext uri="{FF2B5EF4-FFF2-40B4-BE49-F238E27FC236}">
                <a16:creationId xmlns:a16="http://schemas.microsoft.com/office/drawing/2014/main" id="{6F5F553C-161F-C8D3-45B0-BB6B476E1E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99" y="3410103"/>
            <a:ext cx="1720986" cy="854024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17CEDDA-AE4B-008B-CEFA-25E45274C38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34553" y="3266779"/>
            <a:ext cx="1210511" cy="630556"/>
          </a:xfrm>
          <a:prstGeom prst="rect">
            <a:avLst/>
          </a:prstGeom>
          <a:noFill/>
          <a:ln w="28575">
            <a:solidFill>
              <a:schemeClr val="accent4"/>
            </a:solidFill>
          </a:ln>
          <a:effectLst>
            <a:softEdge rad="112500"/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A0B5A24-E559-FE3A-0683-E98FFEA032B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371" y="2739658"/>
            <a:ext cx="690344" cy="461045"/>
          </a:xfrm>
          <a:prstGeom prst="rect">
            <a:avLst/>
          </a:prstGeom>
          <a:noFill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091AD62-8F03-79D2-7BBD-BE8EA3B3CD9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521" y="3385704"/>
            <a:ext cx="582613" cy="538919"/>
          </a:xfrm>
          <a:prstGeom prst="rect">
            <a:avLst/>
          </a:prstGeom>
          <a:noFill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E6D51C4-CD23-68B8-7E9A-41820B639C84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41" y="3478017"/>
            <a:ext cx="645409" cy="538919"/>
          </a:xfrm>
          <a:prstGeom prst="rect">
            <a:avLst/>
          </a:prstGeom>
          <a:noFill/>
        </p:spPr>
      </p:pic>
      <p:pic>
        <p:nvPicPr>
          <p:cNvPr id="25" name="Picture 24" descr="Army Futures Command">
            <a:extLst>
              <a:ext uri="{FF2B5EF4-FFF2-40B4-BE49-F238E27FC236}">
                <a16:creationId xmlns:a16="http://schemas.microsoft.com/office/drawing/2014/main" id="{53547BB1-5D25-A9CA-CA88-8C238839F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5" b="21805"/>
          <a:stretch>
            <a:fillRect/>
          </a:stretch>
        </p:blipFill>
        <p:spPr bwMode="auto">
          <a:xfrm>
            <a:off x="1977701" y="2779379"/>
            <a:ext cx="868784" cy="31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C81B5AF-FE2C-6429-DD3B-CD46C415E80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395512" y="2334186"/>
            <a:ext cx="964775" cy="299380"/>
          </a:xfrm>
          <a:prstGeom prst="rect">
            <a:avLst/>
          </a:prstGeom>
          <a:noFill/>
        </p:spPr>
      </p:pic>
      <p:pic>
        <p:nvPicPr>
          <p:cNvPr id="28" name="Picture 27" descr="Xanadu Receives $3.75 Million CAD to ...">
            <a:extLst>
              <a:ext uri="{FF2B5EF4-FFF2-40B4-BE49-F238E27FC236}">
                <a16:creationId xmlns:a16="http://schemas.microsoft.com/office/drawing/2014/main" id="{CFB6601D-B183-1B81-4C15-34478640FE2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203821" y="6026621"/>
            <a:ext cx="1223264" cy="54610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</p:pic>
      <p:pic>
        <p:nvPicPr>
          <p:cNvPr id="29" name="Picture 28" descr="CERN - Wikipedia">
            <a:extLst>
              <a:ext uri="{FF2B5EF4-FFF2-40B4-BE49-F238E27FC236}">
                <a16:creationId xmlns:a16="http://schemas.microsoft.com/office/drawing/2014/main" id="{55B5E64F-62FE-28C1-D5E8-5C921D16AD7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51014" y="5335391"/>
            <a:ext cx="457602" cy="512638"/>
          </a:xfrm>
          <a:prstGeom prst="rect">
            <a:avLst/>
          </a:prstGeom>
          <a:noFill/>
        </p:spPr>
      </p:pic>
      <p:pic>
        <p:nvPicPr>
          <p:cNvPr id="30" name="Picture 29" descr="IQT Quantum Cybersecurity conference ...">
            <a:extLst>
              <a:ext uri="{FF2B5EF4-FFF2-40B4-BE49-F238E27FC236}">
                <a16:creationId xmlns:a16="http://schemas.microsoft.com/office/drawing/2014/main" id="{68C31222-1655-35F1-6475-C352CD73B58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294417" y="1963149"/>
            <a:ext cx="727364" cy="501073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56E4DAB-675B-52B2-C29F-1DA5C54A1053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6246" r="6775"/>
          <a:stretch/>
        </p:blipFill>
        <p:spPr>
          <a:xfrm>
            <a:off x="1919561" y="1910007"/>
            <a:ext cx="445562" cy="383249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EF8EFBF-B741-D602-4063-DD6C125B0091}"/>
              </a:ext>
            </a:extLst>
          </p:cNvPr>
          <p:cNvPicPr>
            <a:picLocks noChangeAspect="1"/>
          </p:cNvPicPr>
          <p:nvPr/>
        </p:nvPicPr>
        <p:blipFill>
          <a:blip r:embed="rId2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8" t="10632" r="42820" b="52275"/>
          <a:stretch>
            <a:fillRect/>
          </a:stretch>
        </p:blipFill>
        <p:spPr>
          <a:xfrm>
            <a:off x="0" y="1077433"/>
            <a:ext cx="12192000" cy="569437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C6B8FC8-DB36-C7E1-72E3-9C26468AC6F7}"/>
              </a:ext>
            </a:extLst>
          </p:cNvPr>
          <p:cNvSpPr/>
          <p:nvPr/>
        </p:nvSpPr>
        <p:spPr>
          <a:xfrm>
            <a:off x="0" y="1129357"/>
            <a:ext cx="12192000" cy="57751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669A26-4F0A-9CE4-81D8-B35987D7AF9E}"/>
              </a:ext>
            </a:extLst>
          </p:cNvPr>
          <p:cNvSpPr txBox="1"/>
          <p:nvPr/>
        </p:nvSpPr>
        <p:spPr>
          <a:xfrm>
            <a:off x="5674765" y="1162581"/>
            <a:ext cx="4805803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>
                <a:latin typeface="Aptos" panose="020B0004020202020204" pitchFamily="34" charset="0"/>
              </a:rPr>
              <a:t>Industry</a:t>
            </a:r>
          </a:p>
          <a:p>
            <a:r>
              <a:rPr lang="en-US" sz="2400">
                <a:latin typeface="Aptos" panose="020B0004020202020204" pitchFamily="34" charset="0"/>
              </a:rPr>
              <a:t>ADVR</a:t>
            </a:r>
          </a:p>
          <a:p>
            <a:r>
              <a:rPr lang="en-US" sz="2400">
                <a:latin typeface="Aptos" panose="020B0004020202020204" pitchFamily="34" charset="0"/>
              </a:rPr>
              <a:t>Aliro</a:t>
            </a:r>
          </a:p>
          <a:p>
            <a:r>
              <a:rPr lang="en-US" sz="2400">
                <a:latin typeface="Aptos" panose="020B0004020202020204" pitchFamily="34" charset="0"/>
              </a:rPr>
              <a:t>Anametric (CRADA)</a:t>
            </a:r>
          </a:p>
          <a:p>
            <a:r>
              <a:rPr lang="en-US" sz="2400">
                <a:latin typeface="Aptos" panose="020B0004020202020204" pitchFamily="34" charset="0"/>
              </a:rPr>
              <a:t>CERN (White Rabbit Collaboration)</a:t>
            </a:r>
          </a:p>
          <a:p>
            <a:r>
              <a:rPr lang="en-US" sz="2400">
                <a:latin typeface="Aptos" panose="020B0004020202020204" pitchFamily="34" charset="0"/>
              </a:rPr>
              <a:t>EPB (CRADA)</a:t>
            </a:r>
          </a:p>
          <a:p>
            <a:r>
              <a:rPr lang="en-US" sz="2400">
                <a:latin typeface="Aptos" panose="020B0004020202020204" pitchFamily="34" charset="0"/>
              </a:rPr>
              <a:t>ISI</a:t>
            </a:r>
          </a:p>
          <a:p>
            <a:r>
              <a:rPr lang="en-US" sz="2400">
                <a:latin typeface="Aptos" panose="020B0004020202020204" pitchFamily="34" charset="0"/>
              </a:rPr>
              <a:t>Leidos</a:t>
            </a:r>
          </a:p>
          <a:p>
            <a:r>
              <a:rPr lang="en-US" sz="2400" err="1">
                <a:latin typeface="Aptos" panose="020B0004020202020204" pitchFamily="34" charset="0"/>
              </a:rPr>
              <a:t>PhotonSpot</a:t>
            </a:r>
            <a:r>
              <a:rPr lang="en-US" sz="2400">
                <a:latin typeface="Aptos" panose="020B0004020202020204" pitchFamily="34" charset="0"/>
              </a:rPr>
              <a:t> (CRADA)</a:t>
            </a:r>
          </a:p>
          <a:p>
            <a:r>
              <a:rPr lang="en-US" sz="2400">
                <a:latin typeface="Aptos" panose="020B0004020202020204" pitchFamily="34" charset="0"/>
              </a:rPr>
              <a:t>QED-C</a:t>
            </a:r>
          </a:p>
          <a:p>
            <a:r>
              <a:rPr lang="en-US" sz="2400" err="1">
                <a:latin typeface="Aptos" panose="020B0004020202020204" pitchFamily="34" charset="0"/>
              </a:rPr>
              <a:t>QuantumOpus</a:t>
            </a:r>
            <a:endParaRPr lang="en-US" sz="2400">
              <a:latin typeface="Aptos" panose="020B0004020202020204" pitchFamily="34" charset="0"/>
            </a:endParaRPr>
          </a:p>
          <a:p>
            <a:r>
              <a:rPr lang="en-US" sz="2400" err="1">
                <a:latin typeface="Aptos" panose="020B0004020202020204" pitchFamily="34" charset="0"/>
              </a:rPr>
              <a:t>Qunnect</a:t>
            </a:r>
            <a:r>
              <a:rPr lang="en-US" sz="2400">
                <a:latin typeface="Aptos" panose="020B0004020202020204" pitchFamily="34" charset="0"/>
              </a:rPr>
              <a:t> (CRADA)</a:t>
            </a:r>
          </a:p>
          <a:p>
            <a:r>
              <a:rPr lang="en-US" sz="2400">
                <a:latin typeface="Aptos" panose="020B0004020202020204" pitchFamily="34" charset="0"/>
              </a:rPr>
              <a:t>Safran (France, White Rabbit)</a:t>
            </a:r>
          </a:p>
          <a:p>
            <a:r>
              <a:rPr lang="en-US" sz="2400">
                <a:latin typeface="Aptos" panose="020B0004020202020204" pitchFamily="34" charset="0"/>
              </a:rPr>
              <a:t>Thorlabs (CRADA)</a:t>
            </a:r>
          </a:p>
          <a:p>
            <a:r>
              <a:rPr lang="en-US" sz="2400">
                <a:latin typeface="Aptos" panose="020B0004020202020204" pitchFamily="34" charset="0"/>
              </a:rPr>
              <a:t>Xanadu (Canada, CRADA)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B1397D-3963-FFDE-3A23-8864619F8384}"/>
              </a:ext>
            </a:extLst>
          </p:cNvPr>
          <p:cNvSpPr txBox="1"/>
          <p:nvPr/>
        </p:nvSpPr>
        <p:spPr>
          <a:xfrm>
            <a:off x="603187" y="1246966"/>
            <a:ext cx="256390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>
                <a:latin typeface="Aptos" panose="020B0004020202020204" pitchFamily="34" charset="0"/>
              </a:rPr>
              <a:t>U.S. Government</a:t>
            </a:r>
          </a:p>
          <a:p>
            <a:r>
              <a:rPr lang="en-US" sz="2400">
                <a:latin typeface="Aptos" panose="020B0004020202020204" pitchFamily="34" charset="0"/>
              </a:rPr>
              <a:t>DARPA</a:t>
            </a:r>
          </a:p>
          <a:p>
            <a:r>
              <a:rPr lang="en-US" sz="2400">
                <a:latin typeface="Aptos" panose="020B0004020202020204" pitchFamily="34" charset="0"/>
              </a:rPr>
              <a:t>LTS</a:t>
            </a:r>
          </a:p>
          <a:p>
            <a:r>
              <a:rPr lang="en-US" sz="2400">
                <a:latin typeface="Aptos" panose="020B0004020202020204" pitchFamily="34" charset="0"/>
              </a:rPr>
              <a:t>NASA</a:t>
            </a:r>
          </a:p>
          <a:p>
            <a:r>
              <a:rPr lang="en-US" sz="2400">
                <a:latin typeface="Aptos" panose="020B0004020202020204" pitchFamily="34" charset="0"/>
              </a:rPr>
              <a:t>ARL</a:t>
            </a:r>
          </a:p>
          <a:p>
            <a:r>
              <a:rPr lang="en-US" sz="2400">
                <a:latin typeface="Aptos" panose="020B0004020202020204" pitchFamily="34" charset="0"/>
              </a:rPr>
              <a:t>NRL</a:t>
            </a:r>
          </a:p>
          <a:p>
            <a:r>
              <a:rPr lang="en-US" sz="2400">
                <a:latin typeface="Aptos" panose="020B0004020202020204" pitchFamily="34" charset="0"/>
              </a:rPr>
              <a:t>USNO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15D5BB-4C12-9CDB-18D1-76473C336CE2}"/>
              </a:ext>
            </a:extLst>
          </p:cNvPr>
          <p:cNvSpPr txBox="1"/>
          <p:nvPr/>
        </p:nvSpPr>
        <p:spPr>
          <a:xfrm>
            <a:off x="566703" y="4261238"/>
            <a:ext cx="419159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>
                <a:latin typeface="Aptos" panose="020B0004020202020204" pitchFamily="34" charset="0"/>
              </a:rPr>
              <a:t>MOUs</a:t>
            </a:r>
          </a:p>
          <a:p>
            <a:r>
              <a:rPr lang="en-US" sz="2400">
                <a:latin typeface="Aptos" panose="020B0004020202020204" pitchFamily="34" charset="0"/>
              </a:rPr>
              <a:t>DC-QNet partners</a:t>
            </a:r>
          </a:p>
          <a:p>
            <a:r>
              <a:rPr lang="en-US" sz="2400">
                <a:latin typeface="Aptos" panose="020B0004020202020204" pitchFamily="34" charset="0"/>
              </a:rPr>
              <a:t>MAX (Mid-Atlantic crossroads)</a:t>
            </a:r>
          </a:p>
          <a:p>
            <a:r>
              <a:rPr lang="en-US" sz="2400">
                <a:latin typeface="Aptos" panose="020B0004020202020204" pitchFamily="34" charset="0"/>
              </a:rPr>
              <a:t>NPL (NMI UK)</a:t>
            </a:r>
          </a:p>
          <a:p>
            <a:r>
              <a:rPr lang="en-US" sz="2400">
                <a:latin typeface="Aptos" panose="020B0004020202020204" pitchFamily="34" charset="0"/>
              </a:rPr>
              <a:t>KRISS (NMI S. Korea)</a:t>
            </a: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7466444B-D386-11C2-141C-0ED813F876BA}"/>
              </a:ext>
            </a:extLst>
          </p:cNvPr>
          <p:cNvSpPr txBox="1">
            <a:spLocks/>
          </p:cNvSpPr>
          <p:nvPr/>
        </p:nvSpPr>
        <p:spPr>
          <a:xfrm>
            <a:off x="8873197" y="6492875"/>
            <a:ext cx="33188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1B1F37-D2F2-D842-97FB-34E6387D4CF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48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914</Words>
  <Application>Microsoft Office PowerPoint</Application>
  <PresentationFormat>Widescreen</PresentationFormat>
  <Paragraphs>234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-apple-system</vt:lpstr>
      <vt:lpstr>Aptos</vt:lpstr>
      <vt:lpstr>Arial</vt:lpstr>
      <vt:lpstr>Arial,Sans-Serif</vt:lpstr>
      <vt:lpstr>Calibri</vt:lpstr>
      <vt:lpstr>Calibri Light</vt:lpstr>
      <vt:lpstr>Century Gothic</vt:lpstr>
      <vt:lpstr>roboto</vt:lpstr>
      <vt:lpstr>Office Theme</vt:lpstr>
      <vt:lpstr>Quantum Networking: Experiments, Simulation, and Standards for Scalable Infrastructure   Overview of the DCQ-Net    Sergey V. Polyakov </vt:lpstr>
      <vt:lpstr>Quantum Computing and Networks</vt:lpstr>
      <vt:lpstr>DC-QNet: What, Why, Where and Who? </vt:lpstr>
      <vt:lpstr>DC-QNet: Agency Capabilities</vt:lpstr>
      <vt:lpstr>DC-QNet: Impact</vt:lpstr>
      <vt:lpstr>DC-QNet: Experimental Priorities</vt:lpstr>
      <vt:lpstr>DC-QNet: transformative extension of NIST QN</vt:lpstr>
      <vt:lpstr>NIST: Some Example Results</vt:lpstr>
      <vt:lpstr>U.S. Industry and Government Partners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Optical Quantum Metrology Labtour</dc:title>
  <dc:creator>Oliver Slattery</dc:creator>
  <cp:lastModifiedBy>Polyakov, Sergey V. Dr. (Fed)</cp:lastModifiedBy>
  <cp:revision>5</cp:revision>
  <cp:lastPrinted>2024-05-13T21:46:22Z</cp:lastPrinted>
  <dcterms:created xsi:type="dcterms:W3CDTF">2022-01-28T14:20:25Z</dcterms:created>
  <dcterms:modified xsi:type="dcterms:W3CDTF">2026-09-08T19:42:12Z</dcterms:modified>
</cp:coreProperties>
</file>