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11"/>
  </p:notesMasterIdLst>
  <p:handoutMasterIdLst>
    <p:handoutMasterId r:id="rId12"/>
  </p:handoutMasterIdLst>
  <p:sldIdLst>
    <p:sldId id="293" r:id="rId2"/>
    <p:sldId id="288" r:id="rId3"/>
    <p:sldId id="300" r:id="rId4"/>
    <p:sldId id="299" r:id="rId5"/>
    <p:sldId id="290" r:id="rId6"/>
    <p:sldId id="296" r:id="rId7"/>
    <p:sldId id="298" r:id="rId8"/>
    <p:sldId id="301" r:id="rId9"/>
    <p:sldId id="302" r:id="rId10"/>
  </p:sldIdLst>
  <p:sldSz cx="12192000" cy="6858000"/>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FFFF00"/>
    <a:srgbClr val="FFFFFF"/>
    <a:srgbClr val="FF00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2" autoAdjust="0"/>
    <p:restoredTop sz="59391" autoAdjust="0"/>
  </p:normalViewPr>
  <p:slideViewPr>
    <p:cSldViewPr>
      <p:cViewPr varScale="1">
        <p:scale>
          <a:sx n="65" d="100"/>
          <a:sy n="65" d="100"/>
        </p:scale>
        <p:origin x="1146" y="72"/>
      </p:cViewPr>
      <p:guideLst>
        <p:guide orient="horz" pos="2160"/>
        <p:guide pos="3840"/>
      </p:guideLst>
    </p:cSldViewPr>
  </p:slideViewPr>
  <p:outlineViewPr>
    <p:cViewPr>
      <p:scale>
        <a:sx n="33" d="100"/>
        <a:sy n="33" d="100"/>
      </p:scale>
      <p:origin x="0" y="-5304"/>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9" d="100"/>
          <a:sy n="99" d="100"/>
        </p:scale>
        <p:origin x="352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5265738" y="0"/>
            <a:ext cx="4029075" cy="352425"/>
          </a:xfrm>
          <a:prstGeom prst="rect">
            <a:avLst/>
          </a:prstGeom>
        </p:spPr>
        <p:txBody>
          <a:bodyPr vert="horz" lIns="91440" tIns="45720" rIns="91440" bIns="45720" rtlCol="0"/>
          <a:lstStyle>
            <a:lvl1pPr algn="r">
              <a:defRPr sz="1200" smtClean="0"/>
            </a:lvl1pPr>
          </a:lstStyle>
          <a:p>
            <a:pPr>
              <a:defRPr/>
            </a:pPr>
            <a:fld id="{DF9FD7C5-0239-4CF1-825E-CD53B56688C5}" type="datetimeFigureOut">
              <a:rPr lang="en-US"/>
              <a:pPr>
                <a:defRPr/>
              </a:pPr>
              <a:t>9/21/2017</a:t>
            </a:fld>
            <a:endParaRPr lang="en-US"/>
          </a:p>
        </p:txBody>
      </p:sp>
      <p:sp>
        <p:nvSpPr>
          <p:cNvPr id="4" name="Footer Placeholder 3"/>
          <p:cNvSpPr>
            <a:spLocks noGrp="1"/>
          </p:cNvSpPr>
          <p:nvPr>
            <p:ph type="ftr" sz="quarter" idx="2"/>
          </p:nvPr>
        </p:nvSpPr>
        <p:spPr>
          <a:xfrm>
            <a:off x="0" y="6657975"/>
            <a:ext cx="4029075" cy="352425"/>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5265738" y="6657975"/>
            <a:ext cx="4029075" cy="352425"/>
          </a:xfrm>
          <a:prstGeom prst="rect">
            <a:avLst/>
          </a:prstGeom>
        </p:spPr>
        <p:txBody>
          <a:bodyPr vert="horz" lIns="91440" tIns="45720" rIns="91440" bIns="45720" rtlCol="0" anchor="b"/>
          <a:lstStyle>
            <a:lvl1pPr algn="r">
              <a:defRPr sz="1200" smtClean="0"/>
            </a:lvl1pPr>
          </a:lstStyle>
          <a:p>
            <a:pPr>
              <a:defRPr/>
            </a:pPr>
            <a:fld id="{6806BC21-F36D-48A5-8A77-4C49CFC68900}" type="slidenum">
              <a:rPr lang="en-US"/>
              <a:pPr>
                <a:defRPr/>
              </a:pPr>
              <a:t>‹#›</a:t>
            </a:fld>
            <a:endParaRPr lang="en-US"/>
          </a:p>
        </p:txBody>
      </p:sp>
    </p:spTree>
    <p:extLst>
      <p:ext uri="{BB962C8B-B14F-4D97-AF65-F5344CB8AC3E}">
        <p14:creationId xmlns:p14="http://schemas.microsoft.com/office/powerpoint/2010/main" val="1042328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5265738" y="0"/>
            <a:ext cx="4029075" cy="352425"/>
          </a:xfrm>
          <a:prstGeom prst="rect">
            <a:avLst/>
          </a:prstGeom>
        </p:spPr>
        <p:txBody>
          <a:bodyPr vert="horz" lIns="91440" tIns="45720" rIns="91440" bIns="45720" rtlCol="0"/>
          <a:lstStyle>
            <a:lvl1pPr algn="r">
              <a:defRPr sz="1200"/>
            </a:lvl1pPr>
          </a:lstStyle>
          <a:p>
            <a:pPr>
              <a:defRPr/>
            </a:pPr>
            <a:fld id="{A584D795-87D0-4D9F-9482-DDAA69969C6A}" type="datetimeFigureOut">
              <a:rPr lang="en-US"/>
              <a:pPr>
                <a:defRPr/>
              </a:pPr>
              <a:t>9/21/2017</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657975"/>
            <a:ext cx="4029075" cy="3524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5265738" y="6657975"/>
            <a:ext cx="4029075" cy="352425"/>
          </a:xfrm>
          <a:prstGeom prst="rect">
            <a:avLst/>
          </a:prstGeom>
        </p:spPr>
        <p:txBody>
          <a:bodyPr vert="horz" lIns="91440" tIns="45720" rIns="91440" bIns="45720" rtlCol="0" anchor="b"/>
          <a:lstStyle>
            <a:lvl1pPr algn="r">
              <a:defRPr sz="1200"/>
            </a:lvl1pPr>
          </a:lstStyle>
          <a:p>
            <a:pPr>
              <a:defRPr/>
            </a:pPr>
            <a:fld id="{B044249E-AA8F-4E7C-9AE5-9B60B2B45BA6}" type="slidenum">
              <a:rPr lang="en-US"/>
              <a:pPr>
                <a:defRPr/>
              </a:pPr>
              <a:t>‹#›</a:t>
            </a:fld>
            <a:endParaRPr lang="en-US"/>
          </a:p>
        </p:txBody>
      </p:sp>
    </p:spTree>
    <p:extLst>
      <p:ext uri="{BB962C8B-B14F-4D97-AF65-F5344CB8AC3E}">
        <p14:creationId xmlns:p14="http://schemas.microsoft.com/office/powerpoint/2010/main" val="6397858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Soxhlet extraction is one of several sample preparation methods that can be used to transfer targeted analytes from a sample matrix into a solvent, to permit subsequent analysis.  This presentation will provide an introduction to the practice of soxhlet extractions, and will demonstrate the technique for a typical sample.</a:t>
            </a:r>
          </a:p>
          <a:p>
            <a:endParaRPr lang="en-US"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92BA136-6DF6-4828-BE00-1C24F427182A}" type="slidenum">
              <a:rPr lang="en-US" altLang="en-US" smtClean="0"/>
              <a:pPr/>
              <a:t>1</a:t>
            </a:fld>
            <a:endParaRPr lang="en-US" altLang="en-US"/>
          </a:p>
        </p:txBody>
      </p:sp>
    </p:spTree>
    <p:extLst>
      <p:ext uri="{BB962C8B-B14F-4D97-AF65-F5344CB8AC3E}">
        <p14:creationId xmlns:p14="http://schemas.microsoft.com/office/powerpoint/2010/main" val="2423817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With Soxhlet extraction, samples are repeatedly extracted with solvent regenerated by distillation through a periodic siphoning process.  Because pure solvent is used for each extraction cycle, the removal of the analytes from the sample matrix is thermodynamically favored compared with simply soaking the sample with a single aliquot of solvent for the same period of time.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a number of advantages with soxhlet extraction compared with other approaches.  Soxhlet extraction is a classical method, and numerous published methods include this approach as part of the specified analytical procedure.  Soxhlet extraction is an automated extraction process that is easier to carry out than combining extracts from successive re-extractions.  Soxhlet extraction also often results in high extraction yields.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few disadvantage can be noted.</a:t>
            </a:r>
            <a:r>
              <a:rPr lang="en-US" sz="1200" kern="1200" baseline="0" dirty="0">
                <a:solidFill>
                  <a:schemeClr val="tx1"/>
                </a:solidFill>
                <a:effectLst/>
                <a:latin typeface="+mn-lt"/>
                <a:ea typeface="+mn-ea"/>
                <a:cs typeface="+mn-cs"/>
              </a:rPr>
              <a:t>  Extractions are often </a:t>
            </a:r>
            <a:r>
              <a:rPr lang="en-US" sz="1200" kern="1200" dirty="0">
                <a:solidFill>
                  <a:schemeClr val="tx1"/>
                </a:solidFill>
                <a:effectLst/>
                <a:latin typeface="+mn-lt"/>
                <a:ea typeface="+mn-ea"/>
                <a:cs typeface="+mn-cs"/>
              </a:rPr>
              <a:t>a lengthy process that can take from 16 to 20 hours unless a longer.  Methods use large solvent volumes and there is the possibility of sample degradation though environmental exposure that can include oxidation, thermal degradation, and degradation from exposure to light.  </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2</a:t>
            </a:fld>
            <a:endParaRPr lang="en-US"/>
          </a:p>
        </p:txBody>
      </p:sp>
    </p:spTree>
    <p:extLst>
      <p:ext uri="{BB962C8B-B14F-4D97-AF65-F5344CB8AC3E}">
        <p14:creationId xmlns:p14="http://schemas.microsoft.com/office/powerpoint/2010/main" val="1403081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figure illustrates the basic configuration of a Soxhlet extraction apparatus.  The equipment consists of four components:  the distillation flask and heating source, the Soxhlet extraction glassware, the sample thimble, and the condenser.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extraction solvent is heated, and solvent vapors travel through the side arm of the Soxhlet glassware to condense in the condenser.  The distilled solvent drips into the thimble containing the sample, and over a period of time the thimble fills with solvent.  The solvent contacts the sample, and the extract flows out of the bottom of the thimble through a frit to fill the soxhlet chamber.  When the level of the solution reaches the top of the siphon tube, the solution siphons into the distillation flask and the process repeats. </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3</a:t>
            </a:fld>
            <a:endParaRPr lang="en-US"/>
          </a:p>
        </p:txBody>
      </p:sp>
    </p:spTree>
    <p:extLst>
      <p:ext uri="{BB962C8B-B14F-4D97-AF65-F5344CB8AC3E}">
        <p14:creationId xmlns:p14="http://schemas.microsoft.com/office/powerpoint/2010/main" val="985975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photograph shows three different sizes of glass thimbles.  For sample sizes approx. 1 g or larger, sample masses can be obtained by difference by weighing the thimble before and after addition of the sample.  Better accuracy can be obtained for small samples by weighing the sample in a separate foil weighing container before and after transfer to the glass thimble.  If this approach is used, it is important to be careful not to lose any sample during the transfer.</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4</a:t>
            </a:fld>
            <a:endParaRPr lang="en-US"/>
          </a:p>
        </p:txBody>
      </p:sp>
    </p:spTree>
    <p:extLst>
      <p:ext uri="{BB962C8B-B14F-4D97-AF65-F5344CB8AC3E}">
        <p14:creationId xmlns:p14="http://schemas.microsoft.com/office/powerpoint/2010/main" val="3134838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choice of a suitable solvent is the single most important consideration in the development of a Soxhlet extraction method.  Potential extraction solvents should provide large partition coefficients for the analyte class under study.  The volatility of the solvent should be sufficient for the distillation process, with a boiling point that is compatible with samples and analytes.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should be noted that for solvent mixtures, the composition of the vapor phase will differ from the composition of the liquid phase unless an </a:t>
            </a:r>
            <a:r>
              <a:rPr lang="en-US" sz="1200" kern="1200" dirty="0" err="1">
                <a:solidFill>
                  <a:schemeClr val="tx1"/>
                </a:solidFill>
                <a:effectLst/>
                <a:latin typeface="+mn-lt"/>
                <a:ea typeface="+mn-ea"/>
                <a:cs typeface="+mn-cs"/>
              </a:rPr>
              <a:t>azeotropic</a:t>
            </a:r>
            <a:r>
              <a:rPr lang="en-US" sz="1200" kern="1200" dirty="0">
                <a:solidFill>
                  <a:schemeClr val="tx1"/>
                </a:solidFill>
                <a:effectLst/>
                <a:latin typeface="+mn-lt"/>
                <a:ea typeface="+mn-ea"/>
                <a:cs typeface="+mn-cs"/>
              </a:rPr>
              <a:t> composition is utilized.  Because the composition of a non-</a:t>
            </a:r>
            <a:r>
              <a:rPr lang="en-US" sz="1200" kern="1200" dirty="0" err="1">
                <a:solidFill>
                  <a:schemeClr val="tx1"/>
                </a:solidFill>
                <a:effectLst/>
                <a:latin typeface="+mn-lt"/>
                <a:ea typeface="+mn-ea"/>
                <a:cs typeface="+mn-cs"/>
              </a:rPr>
              <a:t>azeotropic</a:t>
            </a:r>
            <a:r>
              <a:rPr lang="en-US" sz="1200" kern="1200" dirty="0">
                <a:solidFill>
                  <a:schemeClr val="tx1"/>
                </a:solidFill>
                <a:effectLst/>
                <a:latin typeface="+mn-lt"/>
                <a:ea typeface="+mn-ea"/>
                <a:cs typeface="+mn-cs"/>
              </a:rPr>
              <a:t> solvent mixture changes with distillation, the extraction would occur with a variable solvent composition.  In practice, this could result in less than optimal extraction conditions and lower extraction recovery.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kinetics of the extraction favor longer solvent/sample contact times.  A common soxhlet time of 16 to 24 hours will provide 50 to 80 extraction cycles and this is usually sufficient for maximum recovery.</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5</a:t>
            </a:fld>
            <a:endParaRPr lang="en-US"/>
          </a:p>
        </p:txBody>
      </p:sp>
    </p:spTree>
    <p:extLst>
      <p:ext uri="{BB962C8B-B14F-4D97-AF65-F5344CB8AC3E}">
        <p14:creationId xmlns:p14="http://schemas.microsoft.com/office/powerpoint/2010/main" val="2487354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inert material is commonly used to distribute and dilute the sample, and to adsorb moisture from the sample and thus promote better contact with the extraction solvent.  The dispersant and sample are mixed together within the Soxhlet thimble, and the combined matrix acts to prevent plug formation that might otherwise occur with sample alone.  Light or fluffy samples are also better retained within the Soxhlet thimble, and in this way, are prevented from migrating through the siphon tube.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*Choice of the dispersant should include consideration of adsorptive interactions that might occur between the analytes and the dispersant matrix.  If strong interactions are suspected or are known to occur, then a different dispersant should be selected.  Sodium sulfate is applicable to most classes of analytes, whereas diatomaceous earth may retain some compounds, such as brominated flame retardants.  Sand is also broadly applicable, and is less likely to be retentive due to the relatively low specific surface area.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trace level applications, it may also be necessary to pre-clean the dispersant with solvents.  The need for pre-cleaning can be evaluated by running an extraction blank (that is, the dispersant without a sample).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*Finally, glass wool should be added to the extraction thimble prior to the addition of any dispersant or samples.  This helps to prevent plugging of the glass frit.</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6</a:t>
            </a:fld>
            <a:endParaRPr lang="en-US"/>
          </a:p>
        </p:txBody>
      </p:sp>
    </p:spTree>
    <p:extLst>
      <p:ext uri="{BB962C8B-B14F-4D97-AF65-F5344CB8AC3E}">
        <p14:creationId xmlns:p14="http://schemas.microsoft.com/office/powerpoint/2010/main" val="2563152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overview of the steps in processing a sample by Soxhlet extraction can be provided.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first step is to add glass wool to the thimble, followed by a layer of the dispersant that has been selected.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next step is to add the sample to the thimble.  The mass of sample can be determined by difference of masses before and after addition to the thimble;</a:t>
            </a:r>
            <a:r>
              <a:rPr lang="en-US" sz="1200" kern="1200" baseline="0" dirty="0">
                <a:solidFill>
                  <a:schemeClr val="tx1"/>
                </a:solidFill>
                <a:effectLst/>
                <a:latin typeface="+mn-lt"/>
                <a:ea typeface="+mn-ea"/>
                <a:cs typeface="+mn-cs"/>
              </a:rPr>
              <a:t> or if</a:t>
            </a:r>
            <a:r>
              <a:rPr lang="en-US" sz="1200" kern="1200" dirty="0">
                <a:solidFill>
                  <a:schemeClr val="tx1"/>
                </a:solidFill>
                <a:effectLst/>
                <a:latin typeface="+mn-lt"/>
                <a:ea typeface="+mn-ea"/>
                <a:cs typeface="+mn-cs"/>
              </a:rPr>
              <a:t> the sample mass is small relative to the mass of the thimble, then the mass of the sample can be determined by difference from difference with a suitably sized weighing container.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next step is to add the internal standard to the sample in the thimble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Mix the sample and the dispersant, and an optional step at this point is to add additional dispersant on top of this mixture.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next step is to prepare the soxhlet apparatus.  Add solvent and boiling stones to the boiling flask.  Place the thimble together with the sample into the soxhlet apparatus.  Use long tongs to insert the thimble.  Use care in this step, since it is very easy to break the thimble or soxhlet glassware if the thimble slips unexpectedly.  When the thimble is in place, the glassware can be assembled.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Turn the coolant flow on to the condensers, and then turn on the heating mantle to start the extraction process.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the conclusion of the extraction, turn off the heater and allow the boiling flask to cool before continuing with the sample processing.</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7</a:t>
            </a:fld>
            <a:endParaRPr lang="en-US"/>
          </a:p>
        </p:txBody>
      </p:sp>
    </p:spTree>
    <p:extLst>
      <p:ext uri="{BB962C8B-B14F-4D97-AF65-F5344CB8AC3E}">
        <p14:creationId xmlns:p14="http://schemas.microsoft.com/office/powerpoint/2010/main" val="3056435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video illustrates</a:t>
            </a:r>
            <a:r>
              <a:rPr lang="en-US" baseline="0" dirty="0"/>
              <a:t> these steps for a sample.  Begin by assembling the needed materials at the balance on a clean work surface.  Transfer an appropriately sized portion of glass wool to the thimble and compact it as much as possible.  Next, transfer a few grams of the dispersant on top of the glass wool to a height of perhaps 1 cm.  Weigh the thimble containing the glass wool and the initial aliquot of the dispersant.  Next, transfer a portion of the sample to the thimble, and weigh again to obtain the quantity transferred.  Fill a clean and dry gas tight syringe with a portion of the internal standard solution and weigh.  Excess solution on the needle can be removed by wiping, prior to determining this mass.  Once the mass of the solution in the syringe is obtained, transfer an aliquot onto the sample in the thimble.  The quantity transferred should be planned to be small enough so that no solution will leak through the thimble.  This is typically not an issue, if the internal standard solution is 1 mL or less.  Weigh the syringe to obtain the quantity transferred.  Add an additional portion of the dispersant on top of the sample and mix the contents thoroughly.  Optionally, additional dispersant can be added to the sample if desired.  If a small mass of the sample is to be extracted, for example, 100 mg or less, it is more accurate to weigh the sample in a foil container, and then transfer the sample to the thimble.  The mass transferred can then be determined by difference.  Once the sample is prepared in the thimble, assemble the glassware at the location of the Soxhlet extraction setup.  Add a few boiling stones to the distillation flask, and then fill the flask with the extraction solvent.  It is good practice to fill the container to nearly reach the neck of the flask.  This provides insurance that the flask will not go dry during the extraction if losses occur through the ground glass joints.  It is usually not necessary to use vacuum grease at the joints, and in fact this may create significant sample contamination and interferences in subsequent analyses.  Place the thimble in the Soxhlet glassware using tongs.  Use care with this step since it is easy to break the thimble or the Soxhlet glassware if the thimble slips.  Assemble the Soxhlet glassware to the distillation flask and the condenser.  Turn on the coolant flow, either with a recirculation bath or with chilled water.  Next, turn on the heater and adjust the voltage to result in a moderate rate of boiling, perhaps at 70 or 80 % dial setting.  Before leaving the apparatus for an extended period, check periodically during the first hour to make sure that the solvent is boiling smoothly, and that there are no obvious vapor leaks.  Solvent should readily condense and drip into the extraction thimble.  The time between siphon cycles is typically 15 to 20 minutes.  This can be adjusted somewhat by raising or lowering the power supplied to the heating mantle from the </a:t>
            </a:r>
            <a:r>
              <a:rPr lang="en-US" baseline="0" dirty="0" err="1"/>
              <a:t>Variac</a:t>
            </a:r>
            <a:r>
              <a:rPr lang="en-US" baseline="0" dirty="0"/>
              <a:t>.  The siphon occurs when the level of the solvent reaches the top of the siphon tube.  As the extract flows into the distillation flask, the boiling action will moderate briefly, until the boiling point is again regained.  At the completion of the extraction, turn off the power to the heating mantle and allow the solution to cool.  Ideally, it is useful to time this so the thimble remains nearly filled with the solvent.  This seems counter intuitive, but less solvent will need to be evaporated from the extract in subsequent processing steps.  Near the end of the extraction, the analyte should not be detectable in this solvent in the </a:t>
            </a:r>
            <a:r>
              <a:rPr lang="en-US" baseline="0"/>
              <a:t>sample thimble.</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8</a:t>
            </a:fld>
            <a:endParaRPr lang="en-US"/>
          </a:p>
        </p:txBody>
      </p:sp>
    </p:spTree>
    <p:extLst>
      <p:ext uri="{BB962C8B-B14F-4D97-AF65-F5344CB8AC3E}">
        <p14:creationId xmlns:p14="http://schemas.microsoft.com/office/powerpoint/2010/main" val="1056766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learn</a:t>
            </a:r>
            <a:r>
              <a:rPr lang="en-US" baseline="0" dirty="0"/>
              <a:t> more about the National Institute of Standards and Technology, visit www.nist.gov.</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9</a:t>
            </a:fld>
            <a:endParaRPr lang="en-US"/>
          </a:p>
        </p:txBody>
      </p:sp>
    </p:spTree>
    <p:extLst>
      <p:ext uri="{BB962C8B-B14F-4D97-AF65-F5344CB8AC3E}">
        <p14:creationId xmlns:p14="http://schemas.microsoft.com/office/powerpoint/2010/main" val="3069172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1684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pPr>
              <a:defRPr/>
            </a:pPr>
            <a:fld id="{39B25BA9-A9AA-45DF-A0F5-274DAD78B237}" type="slidenum">
              <a:rPr lang="en-US" altLang="en-US"/>
              <a:pPr>
                <a:defRPr/>
              </a:pPr>
              <a:t>‹#›</a:t>
            </a:fld>
            <a:endParaRPr lang="en-US" altLang="en-US"/>
          </a:p>
        </p:txBody>
      </p:sp>
    </p:spTree>
    <p:extLst>
      <p:ext uri="{BB962C8B-B14F-4D97-AF65-F5344CB8AC3E}">
        <p14:creationId xmlns:p14="http://schemas.microsoft.com/office/powerpoint/2010/main" val="1062040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7109527-E327-479F-A4A2-A85356519271}" type="slidenum">
              <a:rPr lang="en-US" altLang="en-US"/>
              <a:pPr>
                <a:defRPr/>
              </a:pPr>
              <a:t>‹#›</a:t>
            </a:fld>
            <a:endParaRPr lang="en-US" altLang="en-US"/>
          </a:p>
        </p:txBody>
      </p:sp>
    </p:spTree>
    <p:extLst>
      <p:ext uri="{BB962C8B-B14F-4D97-AF65-F5344CB8AC3E}">
        <p14:creationId xmlns:p14="http://schemas.microsoft.com/office/powerpoint/2010/main" val="135100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C39EB96-9E33-45BE-BE32-707586E44EF3}" type="slidenum">
              <a:rPr lang="en-US" altLang="en-US"/>
              <a:pPr>
                <a:defRPr/>
              </a:pPr>
              <a:t>‹#›</a:t>
            </a:fld>
            <a:endParaRPr lang="en-US" altLang="en-US"/>
          </a:p>
        </p:txBody>
      </p:sp>
    </p:spTree>
    <p:extLst>
      <p:ext uri="{BB962C8B-B14F-4D97-AF65-F5344CB8AC3E}">
        <p14:creationId xmlns:p14="http://schemas.microsoft.com/office/powerpoint/2010/main" val="94155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6"/>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BC09CAD7-839C-4AA9-89DC-D235A18E1248}" type="slidenum">
              <a:rPr lang="en-US" altLang="en-US"/>
              <a:pPr>
                <a:defRPr/>
              </a:pPr>
              <a:t>‹#›</a:t>
            </a:fld>
            <a:endParaRPr lang="en-US" altLang="en-US"/>
          </a:p>
        </p:txBody>
      </p:sp>
    </p:spTree>
    <p:extLst>
      <p:ext uri="{BB962C8B-B14F-4D97-AF65-F5344CB8AC3E}">
        <p14:creationId xmlns:p14="http://schemas.microsoft.com/office/powerpoint/2010/main" val="380528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6"/>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pPr>
              <a:defRPr/>
            </a:pPr>
            <a:fld id="{C9B5B86B-E462-4DF0-BB8D-558FAD568FC8}" type="slidenum">
              <a:rPr lang="en-US" altLang="en-US"/>
              <a:pPr>
                <a:defRPr/>
              </a:pPr>
              <a:t>‹#›</a:t>
            </a:fld>
            <a:endParaRPr lang="en-US" altLang="en-US"/>
          </a:p>
        </p:txBody>
      </p:sp>
    </p:spTree>
    <p:extLst>
      <p:ext uri="{BB962C8B-B14F-4D97-AF65-F5344CB8AC3E}">
        <p14:creationId xmlns:p14="http://schemas.microsoft.com/office/powerpoint/2010/main" val="665761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6"/>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02063B27-EA69-4432-AFF1-5CA19D9EB55F}" type="slidenum">
              <a:rPr lang="en-US" altLang="en-US"/>
              <a:pPr>
                <a:defRPr/>
              </a:pPr>
              <a:t>‹#›</a:t>
            </a:fld>
            <a:endParaRPr lang="en-US" altLang="en-US"/>
          </a:p>
        </p:txBody>
      </p:sp>
    </p:spTree>
    <p:extLst>
      <p:ext uri="{BB962C8B-B14F-4D97-AF65-F5344CB8AC3E}">
        <p14:creationId xmlns:p14="http://schemas.microsoft.com/office/powerpoint/2010/main" val="348063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6"/>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3"/>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3"/>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pPr>
              <a:defRPr/>
            </a:pPr>
            <a:fld id="{0BBC7D29-70C5-4098-8B5C-F7D1814353BE}" type="slidenum">
              <a:rPr lang="en-US" altLang="en-US"/>
              <a:pPr>
                <a:defRPr/>
              </a:pPr>
              <a:t>‹#›</a:t>
            </a:fld>
            <a:endParaRPr lang="en-US" altLang="en-US"/>
          </a:p>
        </p:txBody>
      </p:sp>
    </p:spTree>
    <p:extLst>
      <p:ext uri="{BB962C8B-B14F-4D97-AF65-F5344CB8AC3E}">
        <p14:creationId xmlns:p14="http://schemas.microsoft.com/office/powerpoint/2010/main" val="296632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74A2994E-E179-4E7E-83E6-9DD4F837DCD3}" type="slidenum">
              <a:rPr lang="en-US" altLang="en-US"/>
              <a:pPr>
                <a:defRPr/>
              </a:pPr>
              <a:t>‹#›</a:t>
            </a:fld>
            <a:endParaRPr lang="en-US" altLang="en-US"/>
          </a:p>
        </p:txBody>
      </p:sp>
    </p:spTree>
    <p:extLst>
      <p:ext uri="{BB962C8B-B14F-4D97-AF65-F5344CB8AC3E}">
        <p14:creationId xmlns:p14="http://schemas.microsoft.com/office/powerpoint/2010/main" val="388937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52ED970-FB6C-4547-80FF-89756B6FD567}" type="slidenum">
              <a:rPr lang="en-US" altLang="en-US"/>
              <a:pPr>
                <a:defRPr/>
              </a:pPr>
              <a:t>‹#›</a:t>
            </a:fld>
            <a:endParaRPr lang="en-US" altLang="en-US"/>
          </a:p>
        </p:txBody>
      </p:sp>
    </p:spTree>
    <p:extLst>
      <p:ext uri="{BB962C8B-B14F-4D97-AF65-F5344CB8AC3E}">
        <p14:creationId xmlns:p14="http://schemas.microsoft.com/office/powerpoint/2010/main" val="88168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3"/>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3"/>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7473DB2-0CD6-42C6-82F5-1FB2B45AF45B}" type="slidenum">
              <a:rPr lang="en-US" altLang="en-US"/>
              <a:pPr>
                <a:defRPr/>
              </a:pPr>
              <a:t>‹#›</a:t>
            </a:fld>
            <a:endParaRPr lang="en-US" altLang="en-US"/>
          </a:p>
        </p:txBody>
      </p:sp>
    </p:spTree>
    <p:extLst>
      <p:ext uri="{BB962C8B-B14F-4D97-AF65-F5344CB8AC3E}">
        <p14:creationId xmlns:p14="http://schemas.microsoft.com/office/powerpoint/2010/main" val="368505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6CBC6877-EEF0-47D5-9903-BFF0F3CCEF31}" type="slidenum">
              <a:rPr lang="en-US" altLang="en-US"/>
              <a:pPr>
                <a:defRPr/>
              </a:pPr>
              <a:t>‹#›</a:t>
            </a:fld>
            <a:endParaRPr lang="en-US" altLang="en-US"/>
          </a:p>
        </p:txBody>
      </p:sp>
    </p:spTree>
    <p:extLst>
      <p:ext uri="{BB962C8B-B14F-4D97-AF65-F5344CB8AC3E}">
        <p14:creationId xmlns:p14="http://schemas.microsoft.com/office/powerpoint/2010/main" val="417020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63A95B57-ACE7-450B-870D-34B3D8F4A33C}" type="slidenum">
              <a:rPr lang="en-US" altLang="en-US"/>
              <a:pPr>
                <a:defRPr/>
              </a:pPr>
              <a:t>‹#›</a:t>
            </a:fld>
            <a:endParaRPr lang="en-US" altLang="en-US"/>
          </a:p>
        </p:txBody>
      </p:sp>
    </p:spTree>
    <p:extLst>
      <p:ext uri="{BB962C8B-B14F-4D97-AF65-F5344CB8AC3E}">
        <p14:creationId xmlns:p14="http://schemas.microsoft.com/office/powerpoint/2010/main" val="110728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182E1486-72AB-4D52-A1B0-19FAD3FD5A3C}" type="slidenum">
              <a:rPr lang="en-US" altLang="en-US"/>
              <a:pPr>
                <a:defRPr/>
              </a:pPr>
              <a:t>‹#›</a:t>
            </a:fld>
            <a:endParaRPr lang="en-US" altLang="en-US"/>
          </a:p>
        </p:txBody>
      </p:sp>
    </p:spTree>
    <p:extLst>
      <p:ext uri="{BB962C8B-B14F-4D97-AF65-F5344CB8AC3E}">
        <p14:creationId xmlns:p14="http://schemas.microsoft.com/office/powerpoint/2010/main" val="145196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7B44405C-9465-4889-9327-863A7FC3B20E}" type="slidenum">
              <a:rPr lang="en-US" altLang="en-US"/>
              <a:pPr>
                <a:defRPr/>
              </a:pPr>
              <a:t>‹#›</a:t>
            </a:fld>
            <a:endParaRPr lang="en-US" altLang="en-US"/>
          </a:p>
        </p:txBody>
      </p:sp>
    </p:spTree>
    <p:extLst>
      <p:ext uri="{BB962C8B-B14F-4D97-AF65-F5344CB8AC3E}">
        <p14:creationId xmlns:p14="http://schemas.microsoft.com/office/powerpoint/2010/main" val="180438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E243FE1-90E7-401A-902C-069D3C6B21F1}" type="slidenum">
              <a:rPr lang="en-US" altLang="en-US"/>
              <a:pPr>
                <a:defRPr/>
              </a:pPr>
              <a:t>‹#›</a:t>
            </a:fld>
            <a:endParaRPr lang="en-US" altLang="en-US"/>
          </a:p>
        </p:txBody>
      </p:sp>
    </p:spTree>
    <p:extLst>
      <p:ext uri="{BB962C8B-B14F-4D97-AF65-F5344CB8AC3E}">
        <p14:creationId xmlns:p14="http://schemas.microsoft.com/office/powerpoint/2010/main" val="329410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3"/>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6"/>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3"/>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0618F12E-5829-4D60-9B3A-49803C2DAB17}" type="slidenum">
              <a:rPr lang="en-US" altLang="en-US"/>
              <a:pPr>
                <a:defRPr/>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98"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3.tif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971800" y="1098314"/>
            <a:ext cx="66294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a:lstStyle>
          <a:p>
            <a:pPr algn="ctr" eaLnBrk="1" hangingPunct="1">
              <a:defRPr/>
            </a:pPr>
            <a:r>
              <a:rPr lang="en-US" altLang="en-US" kern="0" dirty="0"/>
              <a:t>Soxhlet Extractions</a:t>
            </a:r>
          </a:p>
        </p:txBody>
      </p:sp>
      <p:sp>
        <p:nvSpPr>
          <p:cNvPr id="7" name="TextBox 6"/>
          <p:cNvSpPr txBox="1"/>
          <p:nvPr/>
        </p:nvSpPr>
        <p:spPr>
          <a:xfrm>
            <a:off x="3429000" y="3383537"/>
            <a:ext cx="5715000" cy="1477328"/>
          </a:xfrm>
          <a:prstGeom prst="rect">
            <a:avLst/>
          </a:prstGeom>
          <a:noFill/>
        </p:spPr>
        <p:txBody>
          <a:bodyPr wrap="square" rtlCol="0">
            <a:spAutoFit/>
          </a:bodyPr>
          <a:lstStyle/>
          <a:p>
            <a:pPr algn="ctr"/>
            <a:r>
              <a:rPr lang="en-US" dirty="0"/>
              <a:t>Lane C. Sander, Ph.D.</a:t>
            </a:r>
          </a:p>
          <a:p>
            <a:pPr algn="ctr"/>
            <a:endParaRPr lang="en-US" dirty="0"/>
          </a:p>
          <a:p>
            <a:pPr algn="ctr"/>
            <a:r>
              <a:rPr lang="en-US" dirty="0"/>
              <a:t>Chemical Sciences Division</a:t>
            </a:r>
          </a:p>
          <a:p>
            <a:pPr algn="ctr"/>
            <a:r>
              <a:rPr lang="en-US"/>
              <a:t>Material </a:t>
            </a:r>
            <a:r>
              <a:rPr lang="en-US" dirty="0"/>
              <a:t>Measurement Laboratory</a:t>
            </a:r>
          </a:p>
          <a:p>
            <a:pPr algn="ctr"/>
            <a:r>
              <a:rPr lang="en-US" dirty="0"/>
              <a:t>National Institute of Standards and Technology</a:t>
            </a:r>
            <a:r>
              <a:rPr lang="en-US" baseline="30000" dirty="0"/>
              <a:t>1</a:t>
            </a:r>
            <a:r>
              <a:rPr lang="en-US" dirty="0"/>
              <a:t> </a:t>
            </a:r>
          </a:p>
        </p:txBody>
      </p:sp>
      <p:sp>
        <p:nvSpPr>
          <p:cNvPr id="8" name="Date Placeholder 1"/>
          <p:cNvSpPr>
            <a:spLocks noGrp="1"/>
          </p:cNvSpPr>
          <p:nvPr>
            <p:ph type="dt" sz="half" idx="10"/>
          </p:nvPr>
        </p:nvSpPr>
        <p:spPr>
          <a:xfrm>
            <a:off x="4965700" y="6400800"/>
            <a:ext cx="2641600" cy="457200"/>
          </a:xfrm>
        </p:spPr>
        <p:txBody>
          <a:bodyPr/>
          <a:lstStyle/>
          <a:p>
            <a:pPr algn="ctr">
              <a:defRPr/>
            </a:pPr>
            <a:fld id="{0E497D5D-72DA-4E9C-A52B-570FFA062F27}" type="datetime1">
              <a:rPr lang="en-US" smtClean="0"/>
              <a:pPr algn="ctr">
                <a:defRPr/>
              </a:pPr>
              <a:t>9/21/2017</a:t>
            </a:fld>
            <a:endParaRPr lang="en-US" dirty="0"/>
          </a:p>
        </p:txBody>
      </p:sp>
      <p:sp>
        <p:nvSpPr>
          <p:cNvPr id="9" name="TextBox 8"/>
          <p:cNvSpPr txBox="1"/>
          <p:nvPr/>
        </p:nvSpPr>
        <p:spPr>
          <a:xfrm>
            <a:off x="1981200" y="5418957"/>
            <a:ext cx="8610600" cy="830997"/>
          </a:xfrm>
          <a:prstGeom prst="rect">
            <a:avLst/>
          </a:prstGeom>
          <a:noFill/>
        </p:spPr>
        <p:txBody>
          <a:bodyPr wrap="square" rtlCol="0">
            <a:spAutoFit/>
          </a:bodyPr>
          <a:lstStyle/>
          <a:p>
            <a:r>
              <a:rPr lang="en-US" sz="1200" baseline="30000" dirty="0"/>
              <a:t>1</a:t>
            </a:r>
            <a:r>
              <a:rPr lang="en-US" sz="1200" dirty="0"/>
              <a:t>Contribution of the National Institute of Standards and Technology.  Not subject to copyright.  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pic>
        <p:nvPicPr>
          <p:cNvPr id="2" name="1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73000" y="6239808"/>
            <a:ext cx="609600" cy="609600"/>
          </a:xfrm>
          <a:prstGeom prst="rect">
            <a:avLst/>
          </a:prstGeom>
        </p:spPr>
      </p:pic>
    </p:spTree>
    <p:extLst>
      <p:ext uri="{BB962C8B-B14F-4D97-AF65-F5344CB8AC3E}">
        <p14:creationId xmlns:p14="http://schemas.microsoft.com/office/powerpoint/2010/main" val="1043852935"/>
      </p:ext>
    </p:extLst>
  </p:cSld>
  <p:clrMapOvr>
    <a:masterClrMapping/>
  </p:clrMapOvr>
  <mc:AlternateContent xmlns:mc="http://schemas.openxmlformats.org/markup-compatibility/2006" xmlns:p14="http://schemas.microsoft.com/office/powerpoint/2010/main">
    <mc:Choice Requires="p14">
      <p:transition spd="med" p14:dur="700" advTm="22772">
        <p:fade/>
      </p:transition>
    </mc:Choice>
    <mc:Fallback xmlns="">
      <p:transition spd="med" advTm="227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1225378" y="1371600"/>
            <a:ext cx="10210800" cy="5105397"/>
          </a:xfrm>
        </p:spPr>
        <p:txBody>
          <a:bodyPr/>
          <a:lstStyle/>
          <a:p>
            <a:r>
              <a:rPr lang="en-US" sz="2000" dirty="0"/>
              <a:t>Principle of operation:  samples are repeatedly extracted with solvent regenerated by distillation through a periodic siphoning process</a:t>
            </a:r>
          </a:p>
          <a:p>
            <a:pPr marL="0" indent="0">
              <a:buNone/>
            </a:pPr>
            <a:r>
              <a:rPr lang="en-US" sz="2000" dirty="0"/>
              <a:t> </a:t>
            </a:r>
          </a:p>
          <a:p>
            <a:r>
              <a:rPr lang="en-US" sz="2000" dirty="0"/>
              <a:t>Advantages</a:t>
            </a:r>
          </a:p>
          <a:p>
            <a:pPr lvl="1"/>
            <a:r>
              <a:rPr lang="en-US" sz="2000" dirty="0"/>
              <a:t>Classical method</a:t>
            </a:r>
          </a:p>
          <a:p>
            <a:pPr lvl="1"/>
            <a:r>
              <a:rPr lang="en-US" sz="2000" dirty="0"/>
              <a:t>Automated repeated extraction </a:t>
            </a:r>
          </a:p>
          <a:p>
            <a:pPr lvl="1"/>
            <a:r>
              <a:rPr lang="en-US" sz="2000" dirty="0"/>
              <a:t>High extraction yields</a:t>
            </a:r>
          </a:p>
          <a:p>
            <a:pPr lvl="1"/>
            <a:endParaRPr lang="en-US" sz="2000" dirty="0"/>
          </a:p>
          <a:p>
            <a:r>
              <a:rPr lang="en-US" sz="2000" dirty="0"/>
              <a:t>Disadvantages</a:t>
            </a:r>
          </a:p>
          <a:p>
            <a:pPr lvl="1"/>
            <a:r>
              <a:rPr lang="en-US" sz="2000" dirty="0"/>
              <a:t>Lengthy process (typically 16 h to 20 h)</a:t>
            </a:r>
          </a:p>
          <a:p>
            <a:pPr lvl="1"/>
            <a:r>
              <a:rPr lang="en-US" sz="2000" dirty="0"/>
              <a:t>Large solvent volumes</a:t>
            </a:r>
          </a:p>
          <a:p>
            <a:pPr lvl="1"/>
            <a:r>
              <a:rPr lang="en-US" sz="2000" dirty="0"/>
              <a:t>Possibly sample degradation (oxidation, heat, light)</a:t>
            </a:r>
          </a:p>
          <a:p>
            <a:pPr marL="457200" lvl="1" indent="0">
              <a:buNone/>
            </a:pPr>
            <a:endParaRPr lang="en-US" sz="2000" dirty="0"/>
          </a:p>
          <a:p>
            <a:pPr lvl="1"/>
            <a:endParaRPr lang="en-US" sz="2000" dirty="0"/>
          </a:p>
        </p:txBody>
      </p:sp>
      <p:pic>
        <p:nvPicPr>
          <p:cNvPr id="4" name="slide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20600" y="6172197"/>
            <a:ext cx="609600" cy="609600"/>
          </a:xfrm>
          <a:prstGeom prst="rect">
            <a:avLst/>
          </a:prstGeom>
        </p:spPr>
      </p:pic>
    </p:spTree>
    <p:custDataLst>
      <p:tags r:id="rId1"/>
    </p:custDataLst>
    <p:extLst>
      <p:ext uri="{BB962C8B-B14F-4D97-AF65-F5344CB8AC3E}">
        <p14:creationId xmlns:p14="http://schemas.microsoft.com/office/powerpoint/2010/main" val="3485141254"/>
      </p:ext>
    </p:extLst>
  </p:cSld>
  <p:clrMapOvr>
    <a:masterClrMapping/>
  </p:clrMapOvr>
  <mc:AlternateContent xmlns:mc="http://schemas.openxmlformats.org/markup-compatibility/2006" xmlns:p14="http://schemas.microsoft.com/office/powerpoint/2010/main">
    <mc:Choice Requires="p14">
      <p:transition spd="med" p14:dur="700" advTm="89000">
        <p:fade/>
      </p:transition>
    </mc:Choice>
    <mc:Fallback xmlns="">
      <p:transition spd="med" advTm="8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84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Apparatus</a:t>
            </a: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9000" y="1219200"/>
            <a:ext cx="4724400" cy="5493864"/>
          </a:xfrm>
          <a:prstGeom prst="rect">
            <a:avLst/>
          </a:prstGeom>
        </p:spPr>
      </p:pic>
      <p:pic>
        <p:nvPicPr>
          <p:cNvPr id="4" name="slid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96800" y="6248400"/>
            <a:ext cx="609600" cy="609600"/>
          </a:xfrm>
          <a:prstGeom prst="rect">
            <a:avLst/>
          </a:prstGeom>
        </p:spPr>
      </p:pic>
    </p:spTree>
    <p:extLst>
      <p:ext uri="{BB962C8B-B14F-4D97-AF65-F5344CB8AC3E}">
        <p14:creationId xmlns:p14="http://schemas.microsoft.com/office/powerpoint/2010/main" val="3659357605"/>
      </p:ext>
    </p:extLst>
  </p:cSld>
  <p:clrMapOvr>
    <a:masterClrMapping/>
  </p:clrMapOvr>
  <mc:AlternateContent xmlns:mc="http://schemas.openxmlformats.org/markup-compatibility/2006" xmlns:p14="http://schemas.microsoft.com/office/powerpoint/2010/main">
    <mc:Choice Requires="p14">
      <p:transition spd="med" p14:dur="700" advTm="61064">
        <p:fade/>
      </p:transition>
    </mc:Choice>
    <mc:Fallback xmlns="">
      <p:transition spd="med" advTm="610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7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Soxhlet thimbles</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5600" y="1219200"/>
            <a:ext cx="6667500" cy="4445000"/>
          </a:xfrm>
          <a:prstGeom prst="rect">
            <a:avLst/>
          </a:prstGeom>
        </p:spPr>
      </p:pic>
      <p:sp>
        <p:nvSpPr>
          <p:cNvPr id="6" name="TextBox 5"/>
          <p:cNvSpPr txBox="1"/>
          <p:nvPr/>
        </p:nvSpPr>
        <p:spPr>
          <a:xfrm>
            <a:off x="3810000" y="5660768"/>
            <a:ext cx="1406154" cy="830997"/>
          </a:xfrm>
          <a:prstGeom prst="rect">
            <a:avLst/>
          </a:prstGeom>
          <a:noFill/>
        </p:spPr>
        <p:txBody>
          <a:bodyPr wrap="none" rtlCol="0">
            <a:spAutoFit/>
          </a:bodyPr>
          <a:lstStyle/>
          <a:p>
            <a:pPr algn="ctr"/>
            <a:r>
              <a:rPr lang="en-US" sz="1600" b="1" dirty="0"/>
              <a:t>50 x 135 mm</a:t>
            </a:r>
          </a:p>
          <a:p>
            <a:pPr algn="ctr"/>
            <a:r>
              <a:rPr lang="en-US" sz="1600" b="1" dirty="0"/>
              <a:t>275 mL</a:t>
            </a:r>
          </a:p>
          <a:p>
            <a:pPr algn="ctr"/>
            <a:r>
              <a:rPr lang="en-US" sz="1600" b="1" dirty="0"/>
              <a:t>157 g tare</a:t>
            </a:r>
          </a:p>
        </p:txBody>
      </p:sp>
      <p:sp>
        <p:nvSpPr>
          <p:cNvPr id="7" name="TextBox 6"/>
          <p:cNvSpPr txBox="1"/>
          <p:nvPr/>
        </p:nvSpPr>
        <p:spPr>
          <a:xfrm>
            <a:off x="5386995" y="5660768"/>
            <a:ext cx="1394805" cy="830997"/>
          </a:xfrm>
          <a:prstGeom prst="rect">
            <a:avLst/>
          </a:prstGeom>
          <a:noFill/>
        </p:spPr>
        <p:txBody>
          <a:bodyPr wrap="none" rtlCol="0">
            <a:spAutoFit/>
          </a:bodyPr>
          <a:lstStyle/>
          <a:p>
            <a:pPr algn="ctr"/>
            <a:r>
              <a:rPr lang="en-US" sz="1600" b="1" dirty="0"/>
              <a:t>43 x 116 mm</a:t>
            </a:r>
          </a:p>
          <a:p>
            <a:pPr algn="ctr"/>
            <a:r>
              <a:rPr lang="en-US" sz="1600" b="1" dirty="0"/>
              <a:t>168 mL</a:t>
            </a:r>
          </a:p>
          <a:p>
            <a:pPr algn="ctr"/>
            <a:r>
              <a:rPr lang="en-US" sz="1600" b="1" dirty="0"/>
              <a:t>81 g tare</a:t>
            </a:r>
          </a:p>
        </p:txBody>
      </p:sp>
      <p:sp>
        <p:nvSpPr>
          <p:cNvPr id="8" name="TextBox 7"/>
          <p:cNvSpPr txBox="1"/>
          <p:nvPr/>
        </p:nvSpPr>
        <p:spPr>
          <a:xfrm>
            <a:off x="6952641" y="5660768"/>
            <a:ext cx="1292341" cy="830997"/>
          </a:xfrm>
          <a:prstGeom prst="rect">
            <a:avLst/>
          </a:prstGeom>
          <a:noFill/>
        </p:spPr>
        <p:txBody>
          <a:bodyPr wrap="none" rtlCol="0">
            <a:spAutoFit/>
          </a:bodyPr>
          <a:lstStyle/>
          <a:p>
            <a:pPr algn="ctr"/>
            <a:r>
              <a:rPr lang="en-US" sz="1600" b="1" dirty="0"/>
              <a:t>34 x 83 mm</a:t>
            </a:r>
          </a:p>
          <a:p>
            <a:pPr algn="ctr"/>
            <a:r>
              <a:rPr lang="en-US" sz="1600" b="1" dirty="0"/>
              <a:t>75 mL</a:t>
            </a:r>
          </a:p>
          <a:p>
            <a:pPr algn="ctr"/>
            <a:r>
              <a:rPr lang="en-US" sz="1600" b="1" dirty="0"/>
              <a:t>34 g tare</a:t>
            </a:r>
          </a:p>
        </p:txBody>
      </p:sp>
      <p:pic>
        <p:nvPicPr>
          <p:cNvPr id="3" name="slid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96800" y="6223819"/>
            <a:ext cx="609600" cy="609600"/>
          </a:xfrm>
          <a:prstGeom prst="rect">
            <a:avLst/>
          </a:prstGeom>
        </p:spPr>
      </p:pic>
    </p:spTree>
    <p:extLst>
      <p:ext uri="{BB962C8B-B14F-4D97-AF65-F5344CB8AC3E}">
        <p14:creationId xmlns:p14="http://schemas.microsoft.com/office/powerpoint/2010/main" val="2999703251"/>
      </p:ext>
    </p:extLst>
  </p:cSld>
  <p:clrMapOvr>
    <a:masterClrMapping/>
  </p:clrMapOvr>
  <mc:AlternateContent xmlns:mc="http://schemas.openxmlformats.org/markup-compatibility/2006" xmlns:p14="http://schemas.microsoft.com/office/powerpoint/2010/main">
    <mc:Choice Requires="p14">
      <p:transition spd="med" p14:dur="700" advTm="33398">
        <p:fade/>
      </p:transition>
    </mc:Choice>
    <mc:Fallback xmlns="">
      <p:transition spd="med" advTm="3339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Development</a:t>
            </a:r>
          </a:p>
        </p:txBody>
      </p:sp>
      <p:sp>
        <p:nvSpPr>
          <p:cNvPr id="3" name="Content Placeholder 2"/>
          <p:cNvSpPr>
            <a:spLocks noGrp="1"/>
          </p:cNvSpPr>
          <p:nvPr>
            <p:ph idx="1"/>
          </p:nvPr>
        </p:nvSpPr>
        <p:spPr/>
        <p:txBody>
          <a:bodyPr/>
          <a:lstStyle/>
          <a:p>
            <a:r>
              <a:rPr lang="en-US" dirty="0"/>
              <a:t>Solvent selection</a:t>
            </a:r>
          </a:p>
          <a:p>
            <a:pPr lvl="1"/>
            <a:r>
              <a:rPr lang="en-US" dirty="0"/>
              <a:t>Polarity and polarizability</a:t>
            </a:r>
          </a:p>
          <a:p>
            <a:pPr lvl="1"/>
            <a:r>
              <a:rPr lang="en-US" dirty="0"/>
              <a:t>Volatility</a:t>
            </a:r>
          </a:p>
          <a:p>
            <a:pPr lvl="1"/>
            <a:r>
              <a:rPr lang="en-US" dirty="0"/>
              <a:t>Boiling point</a:t>
            </a:r>
          </a:p>
          <a:p>
            <a:pPr lvl="1"/>
            <a:r>
              <a:rPr lang="en-US" dirty="0"/>
              <a:t>Pure solvents vs solvent mixtures</a:t>
            </a:r>
          </a:p>
          <a:p>
            <a:pPr lvl="2"/>
            <a:r>
              <a:rPr lang="en-US" dirty="0"/>
              <a:t>Azeotropes</a:t>
            </a:r>
          </a:p>
          <a:p>
            <a:pPr lvl="2"/>
            <a:endParaRPr lang="en-US" dirty="0"/>
          </a:p>
          <a:p>
            <a:r>
              <a:rPr lang="en-US" dirty="0"/>
              <a:t>Extraction time </a:t>
            </a:r>
          </a:p>
        </p:txBody>
      </p:sp>
      <p:pic>
        <p:nvPicPr>
          <p:cNvPr id="4" name="slid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496800" y="6130928"/>
            <a:ext cx="609600" cy="609600"/>
          </a:xfrm>
          <a:prstGeom prst="rect">
            <a:avLst/>
          </a:prstGeom>
        </p:spPr>
      </p:pic>
    </p:spTree>
    <p:extLst>
      <p:ext uri="{BB962C8B-B14F-4D97-AF65-F5344CB8AC3E}">
        <p14:creationId xmlns:p14="http://schemas.microsoft.com/office/powerpoint/2010/main" val="4042512426"/>
      </p:ext>
    </p:extLst>
  </p:cSld>
  <p:clrMapOvr>
    <a:masterClrMapping/>
  </p:clrMapOvr>
  <mc:AlternateContent xmlns:mc="http://schemas.openxmlformats.org/markup-compatibility/2006" xmlns:p14="http://schemas.microsoft.com/office/powerpoint/2010/main">
    <mc:Choice Requires="p14">
      <p:transition spd="med" p14:dur="700" advTm="76125">
        <p:fade/>
      </p:transition>
    </mc:Choice>
    <mc:Fallback xmlns="">
      <p:transition spd="med" advTm="761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8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Dispersant</a:t>
            </a:r>
          </a:p>
        </p:txBody>
      </p:sp>
      <p:sp>
        <p:nvSpPr>
          <p:cNvPr id="3" name="Content Placeholder 2"/>
          <p:cNvSpPr>
            <a:spLocks noGrp="1"/>
          </p:cNvSpPr>
          <p:nvPr>
            <p:ph idx="1"/>
          </p:nvPr>
        </p:nvSpPr>
        <p:spPr>
          <a:xfrm>
            <a:off x="1219200" y="1600203"/>
            <a:ext cx="10363200" cy="5105397"/>
          </a:xfrm>
        </p:spPr>
        <p:txBody>
          <a:bodyPr/>
          <a:lstStyle/>
          <a:p>
            <a:r>
              <a:rPr lang="en-US" sz="2400" dirty="0"/>
              <a:t>Distributes sample</a:t>
            </a:r>
          </a:p>
          <a:p>
            <a:r>
              <a:rPr lang="en-US" sz="2400" dirty="0"/>
              <a:t>Dries wet samples</a:t>
            </a:r>
          </a:p>
          <a:p>
            <a:r>
              <a:rPr lang="en-US" sz="2400" dirty="0"/>
              <a:t>Prevents plug formation</a:t>
            </a:r>
          </a:p>
          <a:p>
            <a:r>
              <a:rPr lang="en-US" sz="2400" dirty="0"/>
              <a:t>Retains sample within Soxhlet thimble</a:t>
            </a:r>
          </a:p>
          <a:p>
            <a:endParaRPr lang="en-US" sz="2400" dirty="0"/>
          </a:p>
          <a:p>
            <a:r>
              <a:rPr lang="en-US" sz="2400" dirty="0"/>
              <a:t>Types of Dispersants:</a:t>
            </a:r>
          </a:p>
          <a:p>
            <a:pPr lvl="1"/>
            <a:r>
              <a:rPr lang="en-US" sz="2400" dirty="0"/>
              <a:t>Sodium Sulfate</a:t>
            </a:r>
          </a:p>
          <a:p>
            <a:pPr lvl="1"/>
            <a:r>
              <a:rPr lang="en-US" sz="2400" dirty="0"/>
              <a:t>Diatomaceous earth (</a:t>
            </a:r>
            <a:r>
              <a:rPr lang="en-US" sz="2400" dirty="0" err="1"/>
              <a:t>Hydromatrix</a:t>
            </a:r>
            <a:r>
              <a:rPr lang="en-US" sz="2400" baseline="30000" dirty="0"/>
              <a:t>®</a:t>
            </a:r>
            <a:r>
              <a:rPr lang="en-US" sz="2400" dirty="0"/>
              <a:t>)</a:t>
            </a:r>
          </a:p>
          <a:p>
            <a:pPr lvl="1"/>
            <a:r>
              <a:rPr lang="en-US" sz="2400" dirty="0"/>
              <a:t>Sand</a:t>
            </a:r>
          </a:p>
          <a:p>
            <a:pPr lvl="1"/>
            <a:endParaRPr lang="en-US" sz="2400" dirty="0"/>
          </a:p>
          <a:p>
            <a:r>
              <a:rPr lang="en-US" sz="2400" dirty="0"/>
              <a:t>Use of glass wool</a:t>
            </a:r>
          </a:p>
        </p:txBody>
      </p:sp>
      <p:pic>
        <p:nvPicPr>
          <p:cNvPr id="4" name="slide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96800" y="6248400"/>
            <a:ext cx="609600" cy="609600"/>
          </a:xfrm>
          <a:prstGeom prst="rect">
            <a:avLst/>
          </a:prstGeom>
        </p:spPr>
      </p:pic>
    </p:spTree>
    <p:custDataLst>
      <p:tags r:id="rId1"/>
    </p:custDataLst>
    <p:extLst>
      <p:ext uri="{BB962C8B-B14F-4D97-AF65-F5344CB8AC3E}">
        <p14:creationId xmlns:p14="http://schemas.microsoft.com/office/powerpoint/2010/main" val="2698349329"/>
      </p:ext>
    </p:extLst>
  </p:cSld>
  <p:clrMapOvr>
    <a:masterClrMapping/>
  </p:clrMapOvr>
  <mc:AlternateContent xmlns:mc="http://schemas.openxmlformats.org/markup-compatibility/2006" xmlns:p14="http://schemas.microsoft.com/office/powerpoint/2010/main">
    <mc:Choice Requires="p14">
      <p:transition spd="med" p14:dur="700" advTm="107029">
        <p:fade/>
      </p:transition>
    </mc:Choice>
    <mc:Fallback xmlns="">
      <p:transition spd="med" advTm="1070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53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11" objId="4"/>
        <p14:stopEvt time="104607" objId="4"/>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Sample Processing</a:t>
            </a:r>
          </a:p>
        </p:txBody>
      </p:sp>
      <p:sp>
        <p:nvSpPr>
          <p:cNvPr id="3" name="Content Placeholder 2"/>
          <p:cNvSpPr>
            <a:spLocks noGrp="1"/>
          </p:cNvSpPr>
          <p:nvPr>
            <p:ph idx="1"/>
          </p:nvPr>
        </p:nvSpPr>
        <p:spPr>
          <a:xfrm>
            <a:off x="1219200" y="1600203"/>
            <a:ext cx="10363200" cy="5105397"/>
          </a:xfrm>
        </p:spPr>
        <p:txBody>
          <a:bodyPr/>
          <a:lstStyle/>
          <a:p>
            <a:r>
              <a:rPr lang="en-US" sz="2400" dirty="0"/>
              <a:t>Add glass wool and dispersant to thimble</a:t>
            </a:r>
          </a:p>
          <a:p>
            <a:r>
              <a:rPr lang="en-US" sz="2400" dirty="0"/>
              <a:t>Weigh sample into thimble</a:t>
            </a:r>
          </a:p>
          <a:p>
            <a:r>
              <a:rPr lang="en-US" sz="2400" dirty="0"/>
              <a:t>Add internal standard to sample</a:t>
            </a:r>
          </a:p>
          <a:p>
            <a:r>
              <a:rPr lang="en-US" sz="2400" dirty="0"/>
              <a:t>Mix sample and dispersant</a:t>
            </a:r>
          </a:p>
          <a:p>
            <a:r>
              <a:rPr lang="en-US" sz="2400" dirty="0"/>
              <a:t>Prepare Soxhlet apparatus</a:t>
            </a:r>
          </a:p>
          <a:p>
            <a:pPr lvl="1"/>
            <a:r>
              <a:rPr lang="en-US" sz="2400" dirty="0"/>
              <a:t>Add solvent and boiling stones to distillation flask</a:t>
            </a:r>
          </a:p>
          <a:p>
            <a:pPr lvl="1"/>
            <a:r>
              <a:rPr lang="en-US" sz="2400" dirty="0"/>
              <a:t>Place thimble in Soxhlet extraction vessel</a:t>
            </a:r>
          </a:p>
          <a:p>
            <a:pPr lvl="1"/>
            <a:r>
              <a:rPr lang="en-US" sz="2400" dirty="0"/>
              <a:t>Assemble glassware</a:t>
            </a:r>
          </a:p>
          <a:p>
            <a:r>
              <a:rPr lang="en-US" sz="2400" dirty="0"/>
              <a:t>Turn on coolant and heater</a:t>
            </a:r>
          </a:p>
          <a:p>
            <a:r>
              <a:rPr lang="en-US" sz="2400" dirty="0"/>
              <a:t>At the conclusion of the extraction, turn off the heater and allow to cool before further sample processing.</a:t>
            </a:r>
          </a:p>
        </p:txBody>
      </p:sp>
      <p:pic>
        <p:nvPicPr>
          <p:cNvPr id="5" name="slide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96800" y="6221361"/>
            <a:ext cx="609600" cy="609600"/>
          </a:xfrm>
          <a:prstGeom prst="rect">
            <a:avLst/>
          </a:prstGeom>
        </p:spPr>
      </p:pic>
    </p:spTree>
    <p:custDataLst>
      <p:tags r:id="rId1"/>
    </p:custDataLst>
    <p:extLst>
      <p:ext uri="{BB962C8B-B14F-4D97-AF65-F5344CB8AC3E}">
        <p14:creationId xmlns:p14="http://schemas.microsoft.com/office/powerpoint/2010/main" val="1988656941"/>
      </p:ext>
    </p:extLst>
  </p:cSld>
  <p:clrMapOvr>
    <a:masterClrMapping/>
  </p:clrMapOvr>
  <mc:AlternateContent xmlns:mc="http://schemas.openxmlformats.org/markup-compatibility/2006" xmlns:p14="http://schemas.microsoft.com/office/powerpoint/2010/main">
    <mc:Choice Requires="p14">
      <p:transition spd="med" p14:dur="700" advTm="114692">
        <p:fade/>
      </p:transition>
    </mc:Choice>
    <mc:Fallback xmlns="">
      <p:transition spd="med" advTm="11469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732"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1" fill="hold" display="0">
                  <p:stCondLst>
                    <p:cond delay="indefinite"/>
                  </p:stCondLst>
                  <p:endCondLst>
                    <p:cond evt="onStopAudio" delay="0">
                      <p:tgtEl>
                        <p:sldTgt/>
                      </p:tgtEl>
                    </p:cond>
                  </p:endCondLst>
                </p:cTn>
                <p:tgtEl>
                  <p:spTgt spid="5"/>
                </p:tgtEl>
              </p:cMediaNode>
            </p:audio>
          </p:childTnLst>
        </p:cTn>
      </p:par>
    </p:tnLst>
    <p:bldLst>
      <p:bldP spid="3" grpId="0" uiExpand="1" build="p"/>
    </p:bldLst>
  </p:timing>
  <p:extLst mod="1">
    <p:ext uri="{E180D4A7-C9FB-4DFB-919C-405C955672EB}">
      <p14:showEvtLst xmlns:p14="http://schemas.microsoft.com/office/powerpoint/2010/main">
        <p14:playEvt time="0" objId="5"/>
        <p14:stopEvt time="112773" objId="5"/>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xhlet extraction for pp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458616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73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www.nist.gov</a:t>
            </a:r>
          </a:p>
        </p:txBody>
      </p:sp>
      <p:pic>
        <p:nvPicPr>
          <p:cNvPr id="4" name="Picture 3" descr="nist sign.jpg"/>
          <p:cNvPicPr>
            <a:picLocks noChangeAspect="1"/>
          </p:cNvPicPr>
          <p:nvPr/>
        </p:nvPicPr>
        <p:blipFill>
          <a:blip r:embed="rId5" cstate="print"/>
          <a:stretch>
            <a:fillRect/>
          </a:stretch>
        </p:blipFill>
        <p:spPr>
          <a:xfrm>
            <a:off x="3217333" y="1803824"/>
            <a:ext cx="5748866" cy="4058482"/>
          </a:xfrm>
          <a:prstGeom prst="rect">
            <a:avLst/>
          </a:prstGeom>
        </p:spPr>
      </p:pic>
      <p:pic>
        <p:nvPicPr>
          <p:cNvPr id="5"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12365567" y="5772150"/>
            <a:ext cx="228600" cy="228600"/>
          </a:xfrm>
          <a:prstGeom prst="rect">
            <a:avLst/>
          </a:prstGeom>
        </p:spPr>
      </p:pic>
    </p:spTree>
    <p:extLst>
      <p:ext uri="{BB962C8B-B14F-4D97-AF65-F5344CB8AC3E}">
        <p14:creationId xmlns:p14="http://schemas.microsoft.com/office/powerpoint/2010/main" val="70737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8|31.4"/>
</p:tagLst>
</file>

<file path=ppt/tags/tag2.xml><?xml version="1.0" encoding="utf-8"?>
<p:tagLst xmlns:a="http://schemas.openxmlformats.org/drawingml/2006/main" xmlns:r="http://schemas.openxmlformats.org/officeDocument/2006/relationships" xmlns:p="http://schemas.openxmlformats.org/presentationml/2006/main">
  <p:tag name="TIMING" val="|36|55.8"/>
</p:tagLst>
</file>

<file path=ppt/tags/tag3.xml><?xml version="1.0" encoding="utf-8"?>
<p:tagLst xmlns:a="http://schemas.openxmlformats.org/drawingml/2006/main" xmlns:r="http://schemas.openxmlformats.org/officeDocument/2006/relationships" xmlns:p="http://schemas.openxmlformats.org/presentationml/2006/main">
  <p:tag name="TIMING" val="|7.6|8.2|22.3|8|9.8|35.9|9.5"/>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40541</TotalTime>
  <Words>1412</Words>
  <Application>Microsoft Office PowerPoint</Application>
  <PresentationFormat>Widescreen</PresentationFormat>
  <Paragraphs>112</Paragraphs>
  <Slides>9</Slides>
  <Notes>9</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Times New Roman</vt:lpstr>
      <vt:lpstr>Wingdings</vt:lpstr>
      <vt:lpstr>Layers</vt:lpstr>
      <vt:lpstr>PowerPoint Presentation</vt:lpstr>
      <vt:lpstr>Overview</vt:lpstr>
      <vt:lpstr>Apparatus</vt:lpstr>
      <vt:lpstr>Soxhlet thimbles</vt:lpstr>
      <vt:lpstr>Method Development</vt:lpstr>
      <vt:lpstr>Dispersant</vt:lpstr>
      <vt:lpstr>Steps in Sample Processing</vt:lpstr>
      <vt:lpstr>PowerPoint Presentation</vt:lpstr>
      <vt:lpstr>www.nist.gov</vt:lpstr>
    </vt:vector>
  </TitlesOfParts>
  <Company>NIST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Quantitation</dc:title>
  <dc:creator>Lane Sander</dc:creator>
  <cp:lastModifiedBy>Sander, Lane C. Dr. (Fed)</cp:lastModifiedBy>
  <cp:revision>326</cp:revision>
  <cp:lastPrinted>2015-06-22T20:05:53Z</cp:lastPrinted>
  <dcterms:created xsi:type="dcterms:W3CDTF">2003-06-25T13:09:07Z</dcterms:created>
  <dcterms:modified xsi:type="dcterms:W3CDTF">2017-09-21T21:39:02Z</dcterms:modified>
</cp:coreProperties>
</file>