
<file path=[Content_Types].xml><?xml version="1.0" encoding="utf-8"?>
<Types xmlns="http://schemas.openxmlformats.org/package/2006/content-types">
  <Default Extension="png" ContentType="image/png"/>
  <Default Extension="m4a" ContentType="audio/mp4"/>
  <Default Extension="rels" ContentType="application/vnd.openxmlformats-package.relationships+xml"/>
  <Default Extension="xml" ContentType="application/xml"/>
  <Default Extension="tiff" ContentType="image/tif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39" r:id="rId1"/>
  </p:sldMasterIdLst>
  <p:notesMasterIdLst>
    <p:notesMasterId r:id="rId15"/>
  </p:notesMasterIdLst>
  <p:handoutMasterIdLst>
    <p:handoutMasterId r:id="rId16"/>
  </p:handoutMasterIdLst>
  <p:sldIdLst>
    <p:sldId id="296" r:id="rId2"/>
    <p:sldId id="309" r:id="rId3"/>
    <p:sldId id="310" r:id="rId4"/>
    <p:sldId id="314" r:id="rId5"/>
    <p:sldId id="311" r:id="rId6"/>
    <p:sldId id="315" r:id="rId7"/>
    <p:sldId id="312" r:id="rId8"/>
    <p:sldId id="316" r:id="rId9"/>
    <p:sldId id="317" r:id="rId10"/>
    <p:sldId id="318" r:id="rId11"/>
    <p:sldId id="319" r:id="rId12"/>
    <p:sldId id="320" r:id="rId13"/>
    <p:sldId id="321" r:id="rId14"/>
  </p:sldIdLst>
  <p:sldSz cx="12192000" cy="6858000"/>
  <p:notesSz cx="9236075" cy="7010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12"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00"/>
    <a:srgbClr val="0066FF"/>
    <a:srgbClr val="FFFFFF"/>
    <a:srgbClr val="FF00FF"/>
    <a:srgbClr val="0033CC"/>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68" autoAdjust="0"/>
    <p:restoredTop sz="44296" autoAdjust="0"/>
  </p:normalViewPr>
  <p:slideViewPr>
    <p:cSldViewPr snapToGrid="0">
      <p:cViewPr varScale="1">
        <p:scale>
          <a:sx n="49" d="100"/>
          <a:sy n="49" d="100"/>
        </p:scale>
        <p:origin x="1440" y="36"/>
      </p:cViewPr>
      <p:guideLst>
        <p:guide orient="horz" pos="2112"/>
        <p:guide pos="3840"/>
      </p:guideLst>
    </p:cSldViewPr>
  </p:slideViewPr>
  <p:outlineViewPr>
    <p:cViewPr>
      <p:scale>
        <a:sx n="33" d="100"/>
        <a:sy n="33" d="100"/>
      </p:scale>
      <p:origin x="0" y="-5304"/>
    </p:cViewPr>
  </p:outlin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99" d="100"/>
          <a:sy n="99" d="100"/>
        </p:scale>
        <p:origin x="3528" y="72"/>
      </p:cViewPr>
      <p:guideLst/>
    </p:cSldViewPr>
  </p:notesViewPr>
  <p:gridSpacing cx="91439" cy="91439"/>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002930" cy="352425"/>
          </a:xfrm>
          <a:prstGeom prst="rect">
            <a:avLst/>
          </a:prstGeom>
        </p:spPr>
        <p:txBody>
          <a:bodyPr vert="horz" lIns="91440" tIns="45720" rIns="91440" bIns="45720" rtlCol="0"/>
          <a:lstStyle>
            <a:lvl1pPr algn="l">
              <a:defRPr sz="1200">
                <a:latin typeface="Arial" panose="020B0604020202020204" pitchFamily="34" charset="0"/>
              </a:defRPr>
            </a:lvl1pPr>
          </a:lstStyle>
          <a:p>
            <a:pPr>
              <a:defRPr/>
            </a:pPr>
            <a:endParaRPr lang="en-US"/>
          </a:p>
        </p:txBody>
      </p:sp>
      <p:sp>
        <p:nvSpPr>
          <p:cNvPr id="3" name="Date Placeholder 2"/>
          <p:cNvSpPr>
            <a:spLocks noGrp="1"/>
          </p:cNvSpPr>
          <p:nvPr>
            <p:ph type="dt" sz="quarter" idx="1"/>
          </p:nvPr>
        </p:nvSpPr>
        <p:spPr>
          <a:xfrm>
            <a:off x="5231569" y="1"/>
            <a:ext cx="4002930" cy="352425"/>
          </a:xfrm>
          <a:prstGeom prst="rect">
            <a:avLst/>
          </a:prstGeom>
        </p:spPr>
        <p:txBody>
          <a:bodyPr vert="horz" lIns="91440" tIns="45720" rIns="91440" bIns="45720" rtlCol="0"/>
          <a:lstStyle>
            <a:lvl1pPr algn="r">
              <a:defRPr sz="1200">
                <a:latin typeface="Arial" panose="020B0604020202020204" pitchFamily="34" charset="0"/>
              </a:defRPr>
            </a:lvl1pPr>
          </a:lstStyle>
          <a:p>
            <a:pPr>
              <a:defRPr/>
            </a:pPr>
            <a:fld id="{3BE974ED-E69D-4DA0-A626-046090E1A76F}" type="datetimeFigureOut">
              <a:rPr lang="en-US"/>
              <a:pPr>
                <a:defRPr/>
              </a:pPr>
              <a:t>9/21/2017</a:t>
            </a:fld>
            <a:endParaRPr lang="en-US"/>
          </a:p>
        </p:txBody>
      </p:sp>
      <p:sp>
        <p:nvSpPr>
          <p:cNvPr id="4" name="Footer Placeholder 3"/>
          <p:cNvSpPr>
            <a:spLocks noGrp="1"/>
          </p:cNvSpPr>
          <p:nvPr>
            <p:ph type="ftr" sz="quarter" idx="2"/>
          </p:nvPr>
        </p:nvSpPr>
        <p:spPr>
          <a:xfrm>
            <a:off x="1" y="6657976"/>
            <a:ext cx="4002930" cy="352425"/>
          </a:xfrm>
          <a:prstGeom prst="rect">
            <a:avLst/>
          </a:prstGeom>
        </p:spPr>
        <p:txBody>
          <a:bodyPr vert="horz" lIns="91440" tIns="45720" rIns="91440" bIns="45720" rtlCol="0" anchor="b"/>
          <a:lstStyle>
            <a:lvl1pPr algn="l">
              <a:defRPr sz="1200">
                <a:latin typeface="Arial" panose="020B0604020202020204" pitchFamily="34" charset="0"/>
              </a:defRPr>
            </a:lvl1pPr>
          </a:lstStyle>
          <a:p>
            <a:pPr>
              <a:defRPr/>
            </a:pPr>
            <a:endParaRPr lang="en-US"/>
          </a:p>
        </p:txBody>
      </p:sp>
      <p:sp>
        <p:nvSpPr>
          <p:cNvPr id="5" name="Slide Number Placeholder 4"/>
          <p:cNvSpPr>
            <a:spLocks noGrp="1"/>
          </p:cNvSpPr>
          <p:nvPr>
            <p:ph type="sldNum" sz="quarter" idx="3"/>
          </p:nvPr>
        </p:nvSpPr>
        <p:spPr>
          <a:xfrm>
            <a:off x="5231569" y="6657976"/>
            <a:ext cx="4002930" cy="35242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6290BC0-89DE-42EB-8562-D41F1499EC34}" type="slidenum">
              <a:rPr lang="en-US" altLang="en-US"/>
              <a:pPr/>
              <a:t>‹#›</a:t>
            </a:fld>
            <a:endParaRPr lang="en-US" altLang="en-US"/>
          </a:p>
        </p:txBody>
      </p:sp>
    </p:spTree>
    <p:extLst>
      <p:ext uri="{BB962C8B-B14F-4D97-AF65-F5344CB8AC3E}">
        <p14:creationId xmlns:p14="http://schemas.microsoft.com/office/powerpoint/2010/main" val="23149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002930" cy="352425"/>
          </a:xfrm>
          <a:prstGeom prst="rect">
            <a:avLst/>
          </a:prstGeom>
        </p:spPr>
        <p:txBody>
          <a:bodyPr vert="horz" lIns="91440" tIns="45720" rIns="91440" bIns="45720" rtlCol="0"/>
          <a:lstStyle>
            <a:lvl1pPr algn="l">
              <a:defRPr sz="1200">
                <a:latin typeface="Arial" panose="020B0604020202020204" pitchFamily="34" charset="0"/>
              </a:defRPr>
            </a:lvl1pPr>
          </a:lstStyle>
          <a:p>
            <a:pPr>
              <a:defRPr/>
            </a:pPr>
            <a:endParaRPr lang="en-US"/>
          </a:p>
        </p:txBody>
      </p:sp>
      <p:sp>
        <p:nvSpPr>
          <p:cNvPr id="3" name="Date Placeholder 2"/>
          <p:cNvSpPr>
            <a:spLocks noGrp="1"/>
          </p:cNvSpPr>
          <p:nvPr>
            <p:ph type="dt" idx="1"/>
          </p:nvPr>
        </p:nvSpPr>
        <p:spPr>
          <a:xfrm>
            <a:off x="5231569" y="1"/>
            <a:ext cx="4002930" cy="352425"/>
          </a:xfrm>
          <a:prstGeom prst="rect">
            <a:avLst/>
          </a:prstGeom>
        </p:spPr>
        <p:txBody>
          <a:bodyPr vert="horz" lIns="91440" tIns="45720" rIns="91440" bIns="45720" rtlCol="0"/>
          <a:lstStyle>
            <a:lvl1pPr algn="r">
              <a:defRPr sz="1200">
                <a:latin typeface="Arial" panose="020B0604020202020204" pitchFamily="34" charset="0"/>
              </a:defRPr>
            </a:lvl1pPr>
          </a:lstStyle>
          <a:p>
            <a:pPr>
              <a:defRPr/>
            </a:pPr>
            <a:fld id="{9B55A951-E132-45F6-82BB-425CAE41FB6E}" type="datetimeFigureOut">
              <a:rPr lang="en-US"/>
              <a:pPr>
                <a:defRPr/>
              </a:pPr>
              <a:t>9/21/2017</a:t>
            </a:fld>
            <a:endParaRPr lang="en-US"/>
          </a:p>
        </p:txBody>
      </p:sp>
      <p:sp>
        <p:nvSpPr>
          <p:cNvPr id="4" name="Slide Image Placeholder 3"/>
          <p:cNvSpPr>
            <a:spLocks noGrp="1" noRot="1" noChangeAspect="1"/>
          </p:cNvSpPr>
          <p:nvPr>
            <p:ph type="sldImg" idx="2"/>
          </p:nvPr>
        </p:nvSpPr>
        <p:spPr>
          <a:xfrm>
            <a:off x="2516188" y="876300"/>
            <a:ext cx="4203700" cy="236537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924239" y="3373438"/>
            <a:ext cx="7387598" cy="2760662"/>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6657976"/>
            <a:ext cx="4002930" cy="352425"/>
          </a:xfrm>
          <a:prstGeom prst="rect">
            <a:avLst/>
          </a:prstGeom>
        </p:spPr>
        <p:txBody>
          <a:bodyPr vert="horz" lIns="91440" tIns="45720" rIns="91440" bIns="45720" rtlCol="0" anchor="b"/>
          <a:lstStyle>
            <a:lvl1pPr algn="l">
              <a:defRPr sz="1200">
                <a:latin typeface="Arial" panose="020B0604020202020204" pitchFamily="34" charset="0"/>
              </a:defRPr>
            </a:lvl1pPr>
          </a:lstStyle>
          <a:p>
            <a:pPr>
              <a:defRPr/>
            </a:pPr>
            <a:endParaRPr lang="en-US"/>
          </a:p>
        </p:txBody>
      </p:sp>
      <p:sp>
        <p:nvSpPr>
          <p:cNvPr id="7" name="Slide Number Placeholder 6"/>
          <p:cNvSpPr>
            <a:spLocks noGrp="1"/>
          </p:cNvSpPr>
          <p:nvPr>
            <p:ph type="sldNum" sz="quarter" idx="5"/>
          </p:nvPr>
        </p:nvSpPr>
        <p:spPr>
          <a:xfrm>
            <a:off x="5231569" y="6657976"/>
            <a:ext cx="4002930" cy="35242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338D6A25-EF72-4010-BE44-5401C5FF23EE}" type="slidenum">
              <a:rPr lang="en-US" altLang="en-US"/>
              <a:pPr/>
              <a:t>‹#›</a:t>
            </a:fld>
            <a:endParaRPr lang="en-US" altLang="en-US"/>
          </a:p>
        </p:txBody>
      </p:sp>
    </p:spTree>
    <p:extLst>
      <p:ext uri="{BB962C8B-B14F-4D97-AF65-F5344CB8AC3E}">
        <p14:creationId xmlns:p14="http://schemas.microsoft.com/office/powerpoint/2010/main" val="420780144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Solid-Phase extraction is a form of liquid chromatography used in processing samples to selectively isolate constituents of interest from other compounds that may interfere with the analysis.  Strictly speaking, Solid-Phase extraction is only applicable to solutions.  Before a solid sample can be processed by SPE, it must first be extracted by soxhlet extraction, pressurized fluid extraction, or other methods, to produce a solution that contains the analytes of interest.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presentation will provide an overview of the theory and practice of Solid-Phase extraction, and will include a demonstration of the use of different types of SPE devices.</a:t>
            </a:r>
          </a:p>
          <a:p>
            <a:endParaRPr lang="en-US" sz="120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1</a:t>
            </a:fld>
            <a:endParaRPr lang="en-US" altLang="en-US"/>
          </a:p>
        </p:txBody>
      </p:sp>
    </p:spTree>
    <p:extLst>
      <p:ext uri="{BB962C8B-B14F-4D97-AF65-F5344CB8AC3E}">
        <p14:creationId xmlns:p14="http://schemas.microsoft.com/office/powerpoint/2010/main" val="447151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analytes are</a:t>
            </a:r>
            <a:r>
              <a:rPr lang="en-US" baseline="0" dirty="0"/>
              <a:t> ionizable, then ion exchange is often the method of choice.  Ion exchange provides a high degree of selectivity, and retention can be controlled by adjusting the pH of the eluent.  Basic species are retained with cation exchange sorbent, at pH environments at least 2 pH units below their pKa.  Acidic species are retained with anion exchange sorbents, at pH environments at least 2 pH units above their pKa.</a:t>
            </a:r>
          </a:p>
          <a:p>
            <a:endParaRPr lang="en-US" baseline="0" dirty="0"/>
          </a:p>
          <a:p>
            <a:pPr marL="228600" marR="0" indent="-228600" algn="l" defTabSz="914400" rtl="0" eaLnBrk="0" fontAlgn="base" latinLnBrk="0" hangingPunct="0">
              <a:lnSpc>
                <a:spcPct val="100000"/>
              </a:lnSpc>
              <a:spcBef>
                <a:spcPct val="30000"/>
              </a:spcBef>
              <a:spcAft>
                <a:spcPct val="0"/>
              </a:spcAft>
              <a:buClrTx/>
              <a:buSzTx/>
              <a:buFontTx/>
              <a:buAutoNum type="arabicParenR"/>
              <a:tabLst/>
              <a:defRPr/>
            </a:pPr>
            <a:r>
              <a:rPr lang="en-US" baseline="0" dirty="0"/>
              <a:t>If the matrix interferences are primarily neutral, then conditions can be adjusted to retain the analyte and elute the interferences to waste in wash steps. </a:t>
            </a:r>
          </a:p>
          <a:p>
            <a:pPr marL="228600" marR="0" indent="-228600" algn="l" defTabSz="914400" rtl="0" eaLnBrk="0" fontAlgn="base" latinLnBrk="0" hangingPunct="0">
              <a:lnSpc>
                <a:spcPct val="100000"/>
              </a:lnSpc>
              <a:spcBef>
                <a:spcPct val="30000"/>
              </a:spcBef>
              <a:spcAft>
                <a:spcPct val="0"/>
              </a:spcAft>
              <a:buClrTx/>
              <a:buSzTx/>
              <a:buFontTx/>
              <a:buAutoNum type="arabicParenR"/>
              <a:tabLst/>
              <a:defRPr/>
            </a:pPr>
            <a:endParaRPr lang="en-US" baseline="0" dirty="0"/>
          </a:p>
          <a:p>
            <a:pPr marL="228600" marR="0" indent="-228600" algn="l" defTabSz="914400" rtl="0" eaLnBrk="0" fontAlgn="base" latinLnBrk="0" hangingPunct="0">
              <a:lnSpc>
                <a:spcPct val="100000"/>
              </a:lnSpc>
              <a:spcBef>
                <a:spcPct val="30000"/>
              </a:spcBef>
              <a:spcAft>
                <a:spcPct val="0"/>
              </a:spcAft>
              <a:buClrTx/>
              <a:buSzTx/>
              <a:buFontTx/>
              <a:buAutoNum type="arabicParenR"/>
              <a:tabLst/>
              <a:defRPr/>
            </a:pPr>
            <a:r>
              <a:rPr lang="en-US" baseline="0" dirty="0"/>
              <a:t>However, if the matrix interferences are also ionizable, then the analyst has a choice in the method development to retain the interfering compounds and elute the analyte, or retain the analyte and elute the interferences.  This decision depends on the </a:t>
            </a:r>
            <a:r>
              <a:rPr lang="en-US" baseline="0" dirty="0" err="1"/>
              <a:t>pKa’s</a:t>
            </a:r>
            <a:r>
              <a:rPr lang="en-US" baseline="0" dirty="0"/>
              <a:t> of the various species.  Typically, at least 2 pH units difference in </a:t>
            </a:r>
            <a:r>
              <a:rPr lang="en-US" baseline="0" dirty="0" err="1"/>
              <a:t>pKa’s</a:t>
            </a:r>
            <a:r>
              <a:rPr lang="en-US" baseline="0" dirty="0"/>
              <a:t> is needed to provide full separation.  Elution of group of compounds is effected by adjusting the pH of the eluent at least 2 pH units above or below the pKa for that group, such that the compounds are forced into the neutral species.  The compounds to be retained must maintain their ionic state for the separation to work.</a:t>
            </a:r>
          </a:p>
          <a:p>
            <a:pPr marL="228600" marR="0" indent="-228600" algn="l" defTabSz="914400" rtl="0" eaLnBrk="0" fontAlgn="base" latinLnBrk="0" hangingPunct="0">
              <a:lnSpc>
                <a:spcPct val="100000"/>
              </a:lnSpc>
              <a:spcBef>
                <a:spcPct val="30000"/>
              </a:spcBef>
              <a:spcAft>
                <a:spcPct val="0"/>
              </a:spcAft>
              <a:buClrTx/>
              <a:buSzTx/>
              <a:buFontTx/>
              <a:buAutoNum type="arabicParenR"/>
              <a:tabLst/>
              <a:defRPr/>
            </a:pPr>
            <a:endParaRPr lang="en-US" baseline="0" dirty="0"/>
          </a:p>
          <a:p>
            <a:pPr marL="228600" marR="0" indent="-228600" algn="l" defTabSz="914400" rtl="0" eaLnBrk="0" fontAlgn="base" latinLnBrk="0" hangingPunct="0">
              <a:lnSpc>
                <a:spcPct val="100000"/>
              </a:lnSpc>
              <a:spcBef>
                <a:spcPct val="30000"/>
              </a:spcBef>
              <a:spcAft>
                <a:spcPct val="0"/>
              </a:spcAft>
              <a:buClrTx/>
              <a:buSzTx/>
              <a:buFontTx/>
              <a:buAutoNum type="arabicParenR"/>
              <a:tabLst/>
              <a:defRPr/>
            </a:pPr>
            <a:r>
              <a:rPr lang="en-US" baseline="0" dirty="0"/>
              <a:t>Samples with a high ionic strength matrix, such as biological fluids, are sometime best processed using a mixed mode SPE adsorbent that utilizes ion exchange and reversed-phase interaction mechanisms.  Analytes are strongly retained by the dual retention mechanisms, whereas conditions are adjusted to elute the high salt matrix components to waste.</a:t>
            </a:r>
          </a:p>
          <a:p>
            <a:pPr marL="228600" indent="-228600">
              <a:buAutoNum type="arabicParenR"/>
            </a:pP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10</a:t>
            </a:fld>
            <a:endParaRPr lang="en-US" altLang="en-US"/>
          </a:p>
        </p:txBody>
      </p:sp>
    </p:spTree>
    <p:extLst>
      <p:ext uri="{BB962C8B-B14F-4D97-AF65-F5344CB8AC3E}">
        <p14:creationId xmlns:p14="http://schemas.microsoft.com/office/powerpoint/2010/main" val="645429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Reversed-phase SPE cleanup methods are often indicated for aqueous sample extracts,</a:t>
            </a:r>
            <a:r>
              <a:rPr lang="en-US" baseline="0" dirty="0"/>
              <a:t> or extracts in organic solvents that are miscible with water.  For the typical application, the sample is loaded onto a hydrophobic SPE cartridge with a C18 or phenyl stationary phase.  The cartridge is washed with a polar solvent to elute the polar interferences.  The nonpolar analytes are subsequently collected for analysis by elution from the SPE with a stronger, less-polar solvent.</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11</a:t>
            </a:fld>
            <a:endParaRPr lang="en-US" altLang="en-US"/>
          </a:p>
        </p:txBody>
      </p:sp>
    </p:spTree>
    <p:extLst>
      <p:ext uri="{BB962C8B-B14F-4D97-AF65-F5344CB8AC3E}">
        <p14:creationId xmlns:p14="http://schemas.microsoft.com/office/powerpoint/2010/main" val="24827776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sample is extracted with a nonpolar solvent that is not miscible</a:t>
            </a:r>
            <a:r>
              <a:rPr lang="en-US" baseline="0" dirty="0"/>
              <a:t> with water (such as hexane or toluene), normal phase SPE can be used to separate polar compounds from nonpolar compounds.  Under these conditions, ionic species are not present.  Common normal phase adsorbents include aminopropyl, silica, alumina, and Florisil.  The sample is loaded onto the SPE cartridge in the hexane environment, and eluted with more polar solvents such as methylene chloride.  The elution order is opposite from reversed-phase separations.   The most nonpolar compounds elute first, and are followed by compounds that are increasingly polar.</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12</a:t>
            </a:fld>
            <a:endParaRPr lang="en-US" altLang="en-US"/>
          </a:p>
        </p:txBody>
      </p:sp>
    </p:spTree>
    <p:extLst>
      <p:ext uri="{BB962C8B-B14F-4D97-AF65-F5344CB8AC3E}">
        <p14:creationId xmlns:p14="http://schemas.microsoft.com/office/powerpoint/2010/main" val="18515503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use of a Solid Phase Extraction cartridge with a syringe is very similar to its use with a vacuum manifold, except that the syringe provides positive pressure at the inlet of the cartridge, rather than negative pressure at the outlet.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Begin by attaching the SPE cartridge onto the end of the syringe.  It is good practice to remove the SPE cartridge from the syringe when the syringe barrel is withdrawn, to prevent aspiration of air through the cartridge, and potential sample loss.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use the SPE cartridge, it first must be conditioned in a 2-step process.  Begin by washing the cartridge with an appropriate solvent to wet the adsorbent.  For reversed phase adsorbents, methanol or acetonitrile is typically used.  After eluting the solvent, apply several mL’s of water to the cartridge.  Don’t allow the cartridge to dry between steps.  After eluting the water, the sample can be loaded.  For normal phase adsorbents, hexane or other alkanes are often used to condition the SPE cartridge in a single </a:t>
            </a:r>
            <a:r>
              <a:rPr lang="en-US" sz="1200" kern="1200">
                <a:solidFill>
                  <a:schemeClr val="tx1"/>
                </a:solidFill>
                <a:effectLst/>
                <a:latin typeface="+mn-lt"/>
                <a:ea typeface="+mn-ea"/>
                <a:cs typeface="+mn-cs"/>
              </a:rPr>
              <a:t>step.</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Fill the reservoir with an appropriate quantity of the sample, and apply the sample to the SPE bed with a dropwise flow rate, taking at least 15 to 30 seconds or longer.  With the sample loaded onto the cartridge, rinse and elution steps can be carried out, as required by the SPE method.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following video segment illustrates the use of an SPE vacuum manifold.  The manifold consists of a transparent base with a pressure gauge and release valve, a tube holder for placement of tubes to accept waste or sample eluent, and a cover with valves to accept the SPE cartridges.  These SPE ports have guide tubes to direct the eluent into adjacent tubes.  These parts can be disassembled between uses for cleaning to prevent cross contamination of samples.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Two types of SPE cartridges are shown.  At the left is a cartridge without integral reservoir, and at the right is a one piece SPE cartridge with reservoir.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first step is to condition the SPE cartridge prior to loading the sample.  With the manifold assembled and with the sample valves closed, reduced the pressure to the manifold.  For most types of SPE adsorbents, about 3 to 5 mL of methanol or acetonitrile is added to the reservoir and the sample valve is opened to allow dropwise flow through the cartridge.  This step is repeated with solvent composition the same as for the sample.  After conditioning, the SPE cartridge should not be allowed to dry.  Either close the sample valve or disconnect the vacuum source.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Replace the sample receptacle tubes with empty tubes.  Apply the sample to the SPE reservoir, and adjust the sample valve to result in dropwise loading of the sample onto the cartridge.  </a:t>
            </a:r>
          </a:p>
          <a:p>
            <a:r>
              <a:rPr lang="en-US" sz="1200" kern="1200" dirty="0">
                <a:solidFill>
                  <a:schemeClr val="tx1"/>
                </a:solidFill>
                <a:effectLst/>
                <a:latin typeface="+mn-lt"/>
                <a:ea typeface="+mn-ea"/>
                <a:cs typeface="+mn-cs"/>
              </a:rPr>
              <a:t>Depending on the cleanup method, the SPE cartridge can be washed with solvents of different composition to elute unwanted sample constituents.  Typically, the wash solvent should elute interferences but not sample constituents of interest.  After the wash steps, the target analytes are eluted using appropriate solvent compositions.  </a:t>
            </a:r>
          </a:p>
          <a:p>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For the development of a new SPE method, the eluent from the wash and elution steps must be analyzed to verify that the solvent composition is appropriate for the intended result.  For example, the wash step must not elute any of the targeted analytes, and the elution step should provide complete recovery of these analytes.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To learn more about the National Institute of Standards and Technology, visit www.nist.gov</a:t>
            </a:r>
          </a:p>
          <a:p>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13</a:t>
            </a:fld>
            <a:endParaRPr lang="en-US" altLang="en-US"/>
          </a:p>
        </p:txBody>
      </p:sp>
    </p:spTree>
    <p:extLst>
      <p:ext uri="{BB962C8B-B14F-4D97-AF65-F5344CB8AC3E}">
        <p14:creationId xmlns:p14="http://schemas.microsoft.com/office/powerpoint/2010/main" val="906864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Solid-Phase extraction is useful in processing a sample to achieve improved</a:t>
            </a:r>
            <a:r>
              <a:rPr lang="en-US" baseline="0" dirty="0"/>
              <a:t> analytical results.  For natural matrix samples, the complexity of unprocessed extracts may result in measurement bias as a consequence of co-eluting interferences.   Other sample components such as salts may change the ionization efficiency with mass spectrometry.  </a:t>
            </a:r>
          </a:p>
          <a:p>
            <a:endParaRPr lang="en-US" baseline="0" dirty="0"/>
          </a:p>
          <a:p>
            <a:pPr marL="228600" indent="-228600">
              <a:buAutoNum type="arabicParenR"/>
            </a:pPr>
            <a:r>
              <a:rPr lang="en-US" baseline="0" dirty="0"/>
              <a:t>SPE methods usually target the analytes of interest through choice of selective retention mechanisms.  The resulting processed samples are simpler than the original extracts.</a:t>
            </a:r>
          </a:p>
          <a:p>
            <a:pPr marL="228600" indent="-228600">
              <a:buAutoNum type="arabicParenR"/>
            </a:pPr>
            <a:endParaRPr lang="en-US" baseline="0" dirty="0"/>
          </a:p>
          <a:p>
            <a:pPr marL="228600" indent="-228600">
              <a:buAutoNum type="arabicParenR"/>
            </a:pPr>
            <a:r>
              <a:rPr lang="en-US" baseline="0" dirty="0"/>
              <a:t>SPE methods can also be developed to retain interferences as a class of compounds, for example, nonpolar compounds can be selectively retained by reversed phase adsorbents.  SPE methods often use a combination of loading, washing, and elution steps to isolate the constituents of interest. </a:t>
            </a:r>
          </a:p>
          <a:p>
            <a:pPr marL="228600" indent="-228600">
              <a:buAutoNum type="arabicParenR"/>
            </a:pPr>
            <a:endParaRPr lang="en-US" baseline="0" dirty="0"/>
          </a:p>
          <a:p>
            <a:pPr marL="228600" indent="-228600">
              <a:buAutoNum type="arabicParenR"/>
            </a:pPr>
            <a:r>
              <a:rPr lang="en-US" baseline="0" dirty="0"/>
              <a:t>When sample size is not a limitation, it may be possible to extend the quantification of trace level constituents by concentrating larger sample quantities.  </a:t>
            </a:r>
          </a:p>
          <a:p>
            <a:pPr marL="228600" indent="-228600">
              <a:buAutoNum type="arabicParenR"/>
            </a:pPr>
            <a:endParaRPr lang="en-US" baseline="0" dirty="0"/>
          </a:p>
          <a:p>
            <a:pPr marL="228600" indent="-228600">
              <a:buAutoNum type="arabicParenR"/>
            </a:pPr>
            <a:r>
              <a:rPr lang="en-US" baseline="0" dirty="0"/>
              <a:t>Samples can be divided into fractions, for example, on the basis of polarity, by changing the composition of the solvent used in elution.</a:t>
            </a:r>
          </a:p>
          <a:p>
            <a:pPr marL="228600" indent="-228600">
              <a:buAutoNum type="arabicParenR"/>
            </a:pPr>
            <a:endParaRPr lang="en-US" baseline="0" dirty="0"/>
          </a:p>
          <a:p>
            <a:pPr marL="228600" indent="-228600">
              <a:buAutoNum type="arabicParenR"/>
            </a:pPr>
            <a:r>
              <a:rPr lang="en-US" baseline="0" dirty="0"/>
              <a:t>As an alternative to evaporation, the solvent matrix can be changed by SPE.  For example, an aqueous sample can be retained by reversed-phase SPE, and eluted with an organic solvent, for better compatibility with an instrumental technique that requires organic solvent mixtures, such as gas chromatography.</a:t>
            </a:r>
          </a:p>
          <a:p>
            <a:pPr marL="228600" indent="-228600">
              <a:buAutoNum type="arabicParenR"/>
            </a:pPr>
            <a:endParaRPr lang="en-US" baseline="0" dirty="0"/>
          </a:p>
          <a:p>
            <a:pPr marL="228600" indent="-228600">
              <a:buAutoNum type="arabicParenR"/>
            </a:pPr>
            <a:r>
              <a:rPr lang="en-US" baseline="0" dirty="0"/>
              <a:t>SPE can also be used in derivatization methods.  Analytes are isolated on the SPE adsorbent, and derivatized.  This approach can remove matrix constituents that might interfere with the derivatizations, particularly reactive solvents such as water.</a:t>
            </a:r>
          </a:p>
          <a:p>
            <a:pPr marL="228600" indent="-228600">
              <a:buAutoNum type="arabicParenR"/>
            </a:pPr>
            <a:endParaRPr lang="en-US" baseline="0" dirty="0"/>
          </a:p>
          <a:p>
            <a:pPr marL="228600" indent="-228600">
              <a:buAutoNum type="arabicParenR"/>
            </a:pPr>
            <a:r>
              <a:rPr lang="en-US" baseline="0" dirty="0"/>
              <a:t>When used with manifolds, multiple samples can be processed in parallel to increase sample throughput</a:t>
            </a:r>
          </a:p>
          <a:p>
            <a:pPr marL="228600" indent="-228600">
              <a:buAutoNum type="arabicParenR" startAt="2"/>
            </a:pPr>
            <a:endParaRPr lang="en-US" baseline="0" dirty="0"/>
          </a:p>
          <a:p>
            <a:pPr marL="0" indent="0">
              <a:buNone/>
            </a:pPr>
            <a:r>
              <a:rPr lang="en-US" baseline="0" dirty="0"/>
              <a:t>Solid-Phase extraction may also be useful in reducing costs associated with instrument maintenance and solvent consumption.  </a:t>
            </a:r>
          </a:p>
          <a:p>
            <a:pPr marL="0" indent="0">
              <a:buNone/>
            </a:pPr>
            <a:endParaRPr lang="en-US" baseline="0" dirty="0"/>
          </a:p>
          <a:p>
            <a:pPr marL="228600" indent="-228600">
              <a:buAutoNum type="arabicParenR"/>
            </a:pPr>
            <a:r>
              <a:rPr lang="en-US" baseline="0" dirty="0"/>
              <a:t>Cleaner samples can reduce the need to perform maintenance on MS sources, and can extend the useful lifetime of LC and GC columns</a:t>
            </a:r>
          </a:p>
          <a:p>
            <a:pPr marL="228600" indent="-228600">
              <a:buAutoNum type="arabicParenR"/>
            </a:pPr>
            <a:r>
              <a:rPr lang="en-US" baseline="0" dirty="0"/>
              <a:t>Solvent consumption is also reduced compared with liquid-liquid extraction.</a:t>
            </a:r>
          </a:p>
          <a:p>
            <a:pPr marL="228600" indent="-228600">
              <a:buAutoNum type="arabicParenR"/>
            </a:pPr>
            <a:endParaRPr lang="en-US" baseline="0"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2</a:t>
            </a:fld>
            <a:endParaRPr lang="en-US" altLang="en-US"/>
          </a:p>
        </p:txBody>
      </p:sp>
    </p:spTree>
    <p:extLst>
      <p:ext uri="{BB962C8B-B14F-4D97-AF65-F5344CB8AC3E}">
        <p14:creationId xmlns:p14="http://schemas.microsoft.com/office/powerpoint/2010/main" val="18374702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 cartridges differ</a:t>
            </a:r>
            <a:r>
              <a:rPr lang="en-US" baseline="0" dirty="0"/>
              <a:t> in several aspects to permit development of methods for a wide variety of applications.</a:t>
            </a:r>
          </a:p>
          <a:p>
            <a:endParaRPr lang="en-US" baseline="0" dirty="0"/>
          </a:p>
          <a:p>
            <a:pPr marL="228600" indent="-228600">
              <a:buAutoNum type="arabicParenR"/>
            </a:pPr>
            <a:r>
              <a:rPr lang="en-US" baseline="0" dirty="0"/>
              <a:t>Most stationary phase chemistries in common use with analytical LC columns are available for SPE applications.  Because SPE is a low resolution technique, subtle differences among stationary phases of the same type, but produced by different manufacturers, are less important than with HPLC columns.  Some of the more common stationary phase chemistries for SPE are C18, amino, phenyl, ligands with ion exchange properties, and phases with mixed mode chemistries.  The latter stationary phases usually employ ion exchange and reversed-phase ligands, and can be </a:t>
            </a:r>
            <a:r>
              <a:rPr lang="en-US" i="1" baseline="0" dirty="0"/>
              <a:t>highly</a:t>
            </a:r>
            <a:r>
              <a:rPr lang="en-US" baseline="0" dirty="0"/>
              <a:t> selective for their target species.  For example, mixed mode SPE cartridges have been developed specifically for elicit drug screening of urine samples.</a:t>
            </a:r>
          </a:p>
          <a:p>
            <a:pPr marL="228600" indent="-228600">
              <a:buAutoNum type="arabicParenR"/>
            </a:pPr>
            <a:endParaRPr lang="en-US" baseline="0" dirty="0"/>
          </a:p>
          <a:p>
            <a:pPr marL="228600" indent="-228600">
              <a:buAutoNum type="arabicParenR"/>
            </a:pPr>
            <a:r>
              <a:rPr lang="en-US" baseline="0" dirty="0"/>
              <a:t>As with analytical and preparative LC, the most common substrate for SPE is chemically modified silica.  Unbonded substrates are sometimes used in normal phase methods, with silica, </a:t>
            </a:r>
            <a:r>
              <a:rPr lang="en-US" baseline="0" dirty="0" err="1"/>
              <a:t>fluorosil</a:t>
            </a:r>
            <a:r>
              <a:rPr lang="en-US" baseline="0" dirty="0"/>
              <a:t>, and alumina being the most common.  Polymer substrates are less commonly employed, but a few materials exist making applications at high pH feasible.  </a:t>
            </a:r>
          </a:p>
          <a:p>
            <a:pPr marL="0" indent="0">
              <a:buFontTx/>
              <a:buNone/>
            </a:pPr>
            <a:r>
              <a:rPr lang="en-US" baseline="0" dirty="0"/>
              <a:t>      </a:t>
            </a:r>
          </a:p>
          <a:p>
            <a:pPr marL="0" indent="0">
              <a:buFontTx/>
              <a:buNone/>
            </a:pPr>
            <a:r>
              <a:rPr lang="en-US" baseline="0" dirty="0"/>
              <a:t>The analyst has little control over particle configuration, and manufacturers typically do not specify these parameters.  Both irregular and spherical shaped particles are used for SPE, and particles are typically about 50 um in diameter.  Smaller particle substrates provide higher efficiency, but this aspect may less important for sample cleanup than for HPLC.  Methods are usually designed to fully retain the targeted species while eluting other components in the sample.   However, wide pore sorbents should be used with proteins and peptides.  In practice, the most important variable is the retention mechanism afforded by the SPE adsorbent.  </a:t>
            </a:r>
          </a:p>
          <a:p>
            <a:pPr marL="0" indent="0">
              <a:buFontTx/>
              <a:buNone/>
            </a:pPr>
            <a:endParaRPr lang="en-US" baseline="0" dirty="0"/>
          </a:p>
          <a:p>
            <a:pPr marL="0" indent="0">
              <a:buFontTx/>
              <a:buNone/>
            </a:pPr>
            <a:r>
              <a:rPr lang="en-US" baseline="0" dirty="0"/>
              <a:t>3)  The most common configuration for SPE is the packed syringe-style cartridge.  The unpacked portion of the cartridge serves as a reservoir for the sample.  Less common are molded cartridges that can be fitted to a syringe or reservoir by means of a tapered joint.  The mass of sorbent contained in the SPE cartridge differs for different intended applications, but range from about 30 mg to 3 g per cartridge.</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3</a:t>
            </a:fld>
            <a:endParaRPr lang="en-US" altLang="en-US"/>
          </a:p>
        </p:txBody>
      </p:sp>
    </p:spTree>
    <p:extLst>
      <p:ext uri="{BB962C8B-B14F-4D97-AF65-F5344CB8AC3E}">
        <p14:creationId xmlns:p14="http://schemas.microsoft.com/office/powerpoint/2010/main" val="2173801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 cartridges are a type of LC column.  The</a:t>
            </a:r>
            <a:r>
              <a:rPr lang="en-US" baseline="0" dirty="0"/>
              <a:t> design of these cartridges is optimized to permit use without high pressure pumps, and at low cost for single usage.</a:t>
            </a:r>
          </a:p>
          <a:p>
            <a:endParaRPr lang="en-US" baseline="0" dirty="0"/>
          </a:p>
          <a:p>
            <a:r>
              <a:rPr lang="en-US" baseline="0" dirty="0"/>
              <a:t>Cartridges are available with and without reservoirs.  Cartridges without a reservoir are typically intended for use with a disposable syringe, for loading and elution of individual samples.  Cartridges with a reservoir are used with a vacuum manifold.  This approach permits the simultaneous processing of multiple samples.</a:t>
            </a:r>
          </a:p>
          <a:p>
            <a:endParaRPr lang="en-US" baseline="0" dirty="0"/>
          </a:p>
          <a:p>
            <a:r>
              <a:rPr lang="en-US" baseline="0" dirty="0"/>
              <a:t>Reservoir sizes range from 1 to 60 mL.  </a:t>
            </a:r>
          </a:p>
          <a:p>
            <a:endParaRPr lang="en-US" baseline="0" dirty="0"/>
          </a:p>
          <a:p>
            <a:r>
              <a:rPr lang="en-US" baseline="0" dirty="0"/>
              <a:t>The mass of the adsorbent within these tubes is scaled with tube size from about 50 mg to 3 g of adsorbent.  The quantity of adsorbent must be matched with the size of the sample to be processed to prevent sample overloading and breakthrough.</a:t>
            </a:r>
          </a:p>
          <a:p>
            <a:endParaRPr lang="en-US" baseline="0" dirty="0"/>
          </a:p>
          <a:p>
            <a:r>
              <a:rPr lang="en-US" baseline="0" dirty="0"/>
              <a:t>The diameter of the sorbent particles is significantly larger than sorbents used in analytical columns.  This results in greatly reduced backpressure for the SPE cartridge, with low cost.  The reduced efficiency is typically not an issue, since SPE methods are similar to flash chromatography, with either complete retention or complete elution of sample components.</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4</a:t>
            </a:fld>
            <a:endParaRPr lang="en-US" altLang="en-US"/>
          </a:p>
        </p:txBody>
      </p:sp>
    </p:spTree>
    <p:extLst>
      <p:ext uri="{BB962C8B-B14F-4D97-AF65-F5344CB8AC3E}">
        <p14:creationId xmlns:p14="http://schemas.microsoft.com/office/powerpoint/2010/main" val="19983406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 cartridges</a:t>
            </a:r>
            <a:r>
              <a:rPr lang="en-US" baseline="0" dirty="0"/>
              <a:t> are most commonly prepared with covalently modified silica substrates.  The usual stationary phases used in liquid chromatography are also available for SPE.  These include:</a:t>
            </a:r>
          </a:p>
          <a:p>
            <a:endParaRPr lang="en-US" baseline="0" dirty="0"/>
          </a:p>
          <a:p>
            <a:pPr marL="228600" indent="-228600">
              <a:buAutoNum type="arabicParenR"/>
            </a:pPr>
            <a:r>
              <a:rPr lang="en-US" baseline="0" dirty="0"/>
              <a:t>Reversed phase materials with alkyl and aromatic stationary phases, cyanopropyl phases and aminopropyl phases.  The propyl linkage used with cyano and amino phases provides limited hydrophobicity when the materials are used in aqueous environments.   These interactions can be exploited in addition to interactions with the polar head groups.</a:t>
            </a:r>
          </a:p>
          <a:p>
            <a:pPr marL="228600" indent="-228600">
              <a:buAutoNum type="arabicParenR"/>
            </a:pPr>
            <a:endParaRPr lang="en-US" baseline="0" dirty="0"/>
          </a:p>
          <a:p>
            <a:pPr marL="228600" indent="-228600">
              <a:buAutoNum type="arabicParenR"/>
            </a:pPr>
            <a:r>
              <a:rPr lang="en-US" baseline="0" dirty="0"/>
              <a:t>The cyanopropyl and aminopropyl phases can also be used as normal phase adsorbents, when used with nonpolar solvents.  As an example, environmental samples are commonly processed using aminopropyl SPE cartridges  with a hexane / methylene chloride mobile phase to retain pesticides, polychlorinated biphenyl congeners, and polycyclic aromatic hydrocarbons.</a:t>
            </a:r>
          </a:p>
          <a:p>
            <a:pPr marL="228600" indent="-228600">
              <a:buAutoNum type="arabicParenR"/>
            </a:pPr>
            <a:endParaRPr lang="en-US" baseline="0" dirty="0"/>
          </a:p>
          <a:p>
            <a:pPr marL="228600" indent="-228600">
              <a:buAutoNum type="arabicParenR"/>
            </a:pPr>
            <a:r>
              <a:rPr lang="en-US" baseline="0" dirty="0"/>
              <a:t>Ion exchange SPE are available with strong and weak ion exchange chemistries. The choice of the ion exchange chemistry employed requires consideration of the pH of the mobile phase, and the ionic state of both the ion exchanger and the constituents at that </a:t>
            </a:r>
            <a:r>
              <a:rPr lang="en-US" baseline="0" dirty="0" err="1"/>
              <a:t>pH.</a:t>
            </a:r>
            <a:r>
              <a:rPr lang="en-US" baseline="0" dirty="0"/>
              <a:t>  More detail on the use of ion exchange SPE will be provided in a later section.</a:t>
            </a:r>
          </a:p>
          <a:p>
            <a:pPr marL="228600" indent="-228600">
              <a:buAutoNum type="arabicParenR"/>
            </a:pPr>
            <a:endParaRPr lang="en-US" baseline="0" dirty="0"/>
          </a:p>
          <a:p>
            <a:pPr marL="0" indent="0">
              <a:buNone/>
            </a:pPr>
            <a:r>
              <a:rPr lang="en-US" baseline="0" dirty="0"/>
              <a:t>A variety of substrates are useful adsorbents without surface modification. </a:t>
            </a:r>
          </a:p>
          <a:p>
            <a:pPr marL="0" indent="0">
              <a:buNone/>
            </a:pPr>
            <a:endParaRPr lang="en-US" baseline="0" dirty="0"/>
          </a:p>
          <a:p>
            <a:pPr marL="228600" indent="-228600">
              <a:buAutoNum type="arabicParenR"/>
            </a:pPr>
            <a:r>
              <a:rPr lang="en-US" baseline="0" dirty="0"/>
              <a:t>Silica, alumina, and florisil are used in normal phase methods to retain polar constituents, whereas</a:t>
            </a:r>
          </a:p>
          <a:p>
            <a:pPr marL="228600" indent="-228600">
              <a:buAutoNum type="arabicParenR"/>
            </a:pPr>
            <a:r>
              <a:rPr lang="en-US" baseline="0" dirty="0"/>
              <a:t>Graphitized carbon and various resins can be used to retain nonpolar constituents with polar solvents.  Styrene </a:t>
            </a:r>
            <a:r>
              <a:rPr lang="en-US" baseline="0" dirty="0" err="1"/>
              <a:t>divinylbenzene</a:t>
            </a:r>
            <a:r>
              <a:rPr lang="en-US" baseline="0" dirty="0"/>
              <a:t> is a commonly used resin adsorbent.</a:t>
            </a:r>
          </a:p>
          <a:p>
            <a:pPr marL="228600" indent="-228600">
              <a:buAutoNum type="arabicParenR"/>
            </a:pPr>
            <a:endParaRPr lang="en-US" baseline="0" dirty="0"/>
          </a:p>
          <a:p>
            <a:pPr marL="228600" indent="-228600">
              <a:buAutoNum type="arabicParenR"/>
            </a:pP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5</a:t>
            </a:fld>
            <a:endParaRPr lang="en-US" altLang="en-US"/>
          </a:p>
        </p:txBody>
      </p:sp>
    </p:spTree>
    <p:extLst>
      <p:ext uri="{BB962C8B-B14F-4D97-AF65-F5344CB8AC3E}">
        <p14:creationId xmlns:p14="http://schemas.microsoft.com/office/powerpoint/2010/main" val="188493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Solvent flow through the</a:t>
            </a:r>
            <a:r>
              <a:rPr lang="en-US" baseline="0" dirty="0"/>
              <a:t> SPE cartridge can be achieved by pressurizing the reservoir, or by applying reduced pressure to the SPE outlet.  For organic solvents, gravity may be sufficient for washing and elution steps.  Aqueous samples require a pressure differential between inlet and outlet of the cartridge.</a:t>
            </a:r>
          </a:p>
          <a:p>
            <a:endParaRPr lang="en-US" baseline="0" dirty="0"/>
          </a:p>
          <a:p>
            <a:r>
              <a:rPr lang="en-US" baseline="0" dirty="0"/>
              <a:t>For individual samples, it is sometimes most convenient to use a syringe to pressurize the reservoir to effect the flow.  However, vacuum manifolds have been developed that permit parallel processing of multiple samples.  Vacuum manifolds also provides better control of elution flowrate, which equates to improved reproducibility for quantitation.  Specially designed SPE cartridges are available for use with centrifugation for loading, washing, and elution steps.</a:t>
            </a:r>
          </a:p>
          <a:p>
            <a:endParaRPr lang="en-US" baseline="0" dirty="0"/>
          </a:p>
          <a:p>
            <a:r>
              <a:rPr lang="en-US" baseline="0" dirty="0"/>
              <a:t>In general, SPE methods benefit from the use of slow solvent flowrates.  A couple of rules of thumb can guide the development of new SPE methods.  For generic reversed-phase or normal phase SPE methods, a flowrate of 5 mL/min or less can be recommended.  Because the kinetics of ion exchange is slower than with other retention mechanisms, a flow rate of 2 mL/min or less is recommended.  Higher recoveries have been reported for dropwise flowrates.</a:t>
            </a:r>
          </a:p>
          <a:p>
            <a:endParaRPr lang="en-US" baseline="0" dirty="0"/>
          </a:p>
          <a:p>
            <a:r>
              <a:rPr lang="en-US" baseline="0" dirty="0"/>
              <a:t>With proper solvent selection, quantitative washing and elution steps are usually achieved with a volume of solvent equal to the volume of the reservoir.</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6</a:t>
            </a:fld>
            <a:endParaRPr lang="en-US" altLang="en-US"/>
          </a:p>
        </p:txBody>
      </p:sp>
    </p:spTree>
    <p:extLst>
      <p:ext uri="{BB962C8B-B14F-4D97-AF65-F5344CB8AC3E}">
        <p14:creationId xmlns:p14="http://schemas.microsoft.com/office/powerpoint/2010/main" val="4478438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applications of SPE use the same basic steps for sample cleanup.  Differences</a:t>
            </a:r>
            <a:r>
              <a:rPr lang="en-US" baseline="0" dirty="0"/>
              <a:t> will exist among methods for applications that retain the analytes compared with applications that retain the interferences.</a:t>
            </a:r>
          </a:p>
          <a:p>
            <a:endParaRPr lang="en-US" baseline="0" dirty="0"/>
          </a:p>
          <a:p>
            <a:r>
              <a:rPr lang="en-US" baseline="0" dirty="0"/>
              <a:t>The first step is to condition the SPE cartridge with an appropriate solvent.  For reversed phase applications, methanol or acetonitrile are commonly used.  For all other applications, use the same solvent as is in the sample.  Fill the reservoir with this solvent, and then allow the solvent to drain from the SPE, but do not let the sorbent bed dry.  Stop the flow with  a couple of mm’s solvent remaining above the tube frit.</a:t>
            </a:r>
          </a:p>
          <a:p>
            <a:endParaRPr lang="en-US" baseline="0" dirty="0"/>
          </a:p>
          <a:p>
            <a:r>
              <a:rPr lang="en-US" baseline="0" dirty="0"/>
              <a:t>Apply the sample to the SPE reservoir, and then elute the sample solution with either positive pressure from a syringe or reduced pressure from a vacuum manifold.</a:t>
            </a:r>
          </a:p>
          <a:p>
            <a:endParaRPr lang="en-US" baseline="0" dirty="0"/>
          </a:p>
          <a:p>
            <a:r>
              <a:rPr lang="en-US" baseline="0" dirty="0"/>
              <a:t>Fill the reservoir one or more times with an appropriate wash solvent, and elute the solvent.  The wash solvent should remove unwanted components, but should not elute the target analytes.</a:t>
            </a:r>
          </a:p>
          <a:p>
            <a:endParaRPr lang="en-US" baseline="0" dirty="0"/>
          </a:p>
          <a:p>
            <a:r>
              <a:rPr lang="en-US" baseline="0" dirty="0"/>
              <a:t>Finally, elute the target analytes with a stronger solvent and collect this fraction for analysis.</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7</a:t>
            </a:fld>
            <a:endParaRPr lang="en-US" altLang="en-US"/>
          </a:p>
        </p:txBody>
      </p:sp>
    </p:spTree>
    <p:extLst>
      <p:ext uri="{BB962C8B-B14F-4D97-AF65-F5344CB8AC3E}">
        <p14:creationId xmlns:p14="http://schemas.microsoft.com/office/powerpoint/2010/main" val="4246089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development of a new SPE method can require considerable effort.  Knowledge of the properties of the analytes, interferences, matrix components, and desired goals are essential to successful method development. Fortunately, most manufacturers of SPE cartridges and equipment provide in-depth guides to assist in method development, usually in the form of a flow chart.  A few steps in this processed can be summarized.</a:t>
            </a:r>
          </a:p>
          <a:p>
            <a:endParaRPr lang="en-US" baseline="0" dirty="0"/>
          </a:p>
          <a:p>
            <a:r>
              <a:rPr lang="en-US" baseline="0" dirty="0"/>
              <a:t>The first step in the process is to identify the desired goals.  Usually SPE is used for sample cleanup and concentration, but other goals are possible, including solvent exchange, derivatization, and fractionation, which is a type of cleanup step.</a:t>
            </a:r>
          </a:p>
          <a:p>
            <a:endParaRPr lang="en-US" baseline="0" dirty="0"/>
          </a:p>
          <a:p>
            <a:r>
              <a:rPr lang="en-US" baseline="0" dirty="0"/>
              <a:t>Selection of the most appropriate SPE cartridge requires in-depth knowledge of the sample.  Different methods are usually required for aqueous samples and samples in an organic solvent.  </a:t>
            </a:r>
          </a:p>
          <a:p>
            <a:endParaRPr lang="en-US" baseline="0" dirty="0"/>
          </a:p>
          <a:p>
            <a:r>
              <a:rPr lang="en-US" baseline="0" dirty="0"/>
              <a:t>The retention mechanism is key to method development, and depends on both the properties of the analytes and the interferences.  If either analytes or interfering compounds are ionizable, highly selective methods can be developed based on ion exchange.  In such cases, the pH of the eluent is adjusted such that the species to be retained is fully ionized, typically at least 2 pH units above or below the pKa of the target species, for acids or bases, respectively.  For aqueous samples, nonpolar species are separated from polar species by reversed-phase SPE.  If the sample is dissolved in a nonpolar solvent such as hexane, polar and nonpolar species can be separated with normal phase SPE, using silica, alumina, Florisil, or aminopropyl adsorbents.</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8</a:t>
            </a:fld>
            <a:endParaRPr lang="en-US" altLang="en-US"/>
          </a:p>
        </p:txBody>
      </p:sp>
    </p:spTree>
    <p:extLst>
      <p:ext uri="{BB962C8B-B14F-4D97-AF65-F5344CB8AC3E}">
        <p14:creationId xmlns:p14="http://schemas.microsoft.com/office/powerpoint/2010/main" val="23747280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flow chart illustrates steps that can be used in developing a SPE method.  The</a:t>
            </a:r>
            <a:r>
              <a:rPr lang="en-US" baseline="0" dirty="0"/>
              <a:t> different pathways indicated will be discussed in the following slides.</a:t>
            </a:r>
            <a:r>
              <a:rPr lang="en-US" dirty="0"/>
              <a:t>  A variety of approaches</a:t>
            </a:r>
            <a:r>
              <a:rPr lang="en-US" baseline="0" dirty="0"/>
              <a:t> can be employed, and different approaches may work well with the same sample.  For solid samples such as particulates, Solid-Phase extraction can be considered a fractionation or cleanup step, rather than an extraction method.  Samples to be processed must be in solution form, and need to be extracted from the solid matrix with a solvent, using an extraction method such as soxhlet extraction, pressurized fluid extraction, or sonication extraction.</a:t>
            </a:r>
          </a:p>
          <a:p>
            <a:endParaRPr lang="en-US" baseline="0" dirty="0"/>
          </a:p>
          <a:p>
            <a:r>
              <a:rPr lang="en-US" baseline="0" dirty="0"/>
              <a:t>In developing a SPE method for processing the extract, the possible approaches can be narrowed by considering the properties of both the analytes and potential interferences</a:t>
            </a:r>
            <a:endParaRPr lang="en-US" dirty="0"/>
          </a:p>
          <a:p>
            <a:endParaRPr lang="en-US" dirty="0"/>
          </a:p>
          <a:p>
            <a:r>
              <a:rPr lang="en-US" dirty="0"/>
              <a:t>The first step is</a:t>
            </a:r>
            <a:r>
              <a:rPr lang="en-US" baseline="0" dirty="0"/>
              <a:t> to identify the solvent to be used to extract the sample.  If the sample can be dissolved in a water soluble matrix, ion exchange and reversed-phase SPE are potential approaches for sample cleanup.  If the sample extract is soluble in an organic solvent that is not water miscible, then normal phase SPE is indicated.  In the next few slides, more detail is presented for each of these paths.</a:t>
            </a:r>
            <a:endParaRPr lang="en-US" dirty="0"/>
          </a:p>
        </p:txBody>
      </p:sp>
      <p:sp>
        <p:nvSpPr>
          <p:cNvPr id="4" name="Slide Number Placeholder 3"/>
          <p:cNvSpPr>
            <a:spLocks noGrp="1"/>
          </p:cNvSpPr>
          <p:nvPr>
            <p:ph type="sldNum" sz="quarter" idx="10"/>
          </p:nvPr>
        </p:nvSpPr>
        <p:spPr/>
        <p:txBody>
          <a:bodyPr/>
          <a:lstStyle/>
          <a:p>
            <a:fld id="{338D6A25-EF72-4010-BE44-5401C5FF23EE}" type="slidenum">
              <a:rPr lang="en-US" altLang="en-US" smtClean="0"/>
              <a:pPr/>
              <a:t>9</a:t>
            </a:fld>
            <a:endParaRPr lang="en-US" altLang="en-US"/>
          </a:p>
        </p:txBody>
      </p:sp>
    </p:spTree>
    <p:extLst>
      <p:ext uri="{BB962C8B-B14F-4D97-AF65-F5344CB8AC3E}">
        <p14:creationId xmlns:p14="http://schemas.microsoft.com/office/powerpoint/2010/main" val="27071993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grpSp>
        <p:nvGrpSpPr>
          <p:cNvPr id="4" name="Group 2"/>
          <p:cNvGrpSpPr>
            <a:grpSpLocks/>
          </p:cNvGrpSpPr>
          <p:nvPr userDrawn="1"/>
        </p:nvGrpSpPr>
        <p:grpSpPr bwMode="auto">
          <a:xfrm>
            <a:off x="0" y="0"/>
            <a:ext cx="11684000" cy="5943601"/>
            <a:chOff x="0" y="0"/>
            <a:chExt cx="5520" cy="3744"/>
          </a:xfrm>
        </p:grpSpPr>
        <p:sp>
          <p:nvSpPr>
            <p:cNvPr id="5" name="Rectangle 3"/>
            <p:cNvSpPr>
              <a:spLocks noChangeArrowheads="1"/>
            </p:cNvSpPr>
            <p:nvPr/>
          </p:nvSpPr>
          <p:spPr bwMode="auto">
            <a:xfrm>
              <a:off x="0" y="0"/>
              <a:ext cx="1104" cy="3072"/>
            </a:xfrm>
            <a:prstGeom prst="rect">
              <a:avLst/>
            </a:prstGeom>
            <a:solidFill>
              <a:schemeClr val="accent1"/>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grpSp>
          <p:nvGrpSpPr>
            <p:cNvPr id="6" name="Group 4"/>
            <p:cNvGrpSpPr>
              <a:grpSpLocks/>
            </p:cNvGrpSpPr>
            <p:nvPr userDrawn="1"/>
          </p:nvGrpSpPr>
          <p:grpSpPr bwMode="auto">
            <a:xfrm>
              <a:off x="0" y="2208"/>
              <a:ext cx="5520" cy="1536"/>
              <a:chOff x="0" y="2208"/>
              <a:chExt cx="5520" cy="1536"/>
            </a:xfrm>
          </p:grpSpPr>
          <p:sp>
            <p:nvSpPr>
              <p:cNvPr id="10" name="Rectangle 5"/>
              <p:cNvSpPr>
                <a:spLocks noChangeArrowheads="1"/>
              </p:cNvSpPr>
              <p:nvPr userDrawn="1"/>
            </p:nvSpPr>
            <p:spPr bwMode="ltGray">
              <a:xfrm>
                <a:off x="624" y="2208"/>
                <a:ext cx="4896" cy="1536"/>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11" name="Rectangle 6"/>
              <p:cNvSpPr>
                <a:spLocks noChangeArrowheads="1"/>
              </p:cNvSpPr>
              <p:nvPr/>
            </p:nvSpPr>
            <p:spPr bwMode="white">
              <a:xfrm>
                <a:off x="654" y="2352"/>
                <a:ext cx="4818" cy="134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12" name="Line 7"/>
              <p:cNvSpPr>
                <a:spLocks noChangeShapeType="1"/>
              </p:cNvSpPr>
              <p:nvPr/>
            </p:nvSpPr>
            <p:spPr bwMode="auto">
              <a:xfrm>
                <a:off x="0" y="3072"/>
                <a:ext cx="624"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7" name="Group 8"/>
            <p:cNvGrpSpPr>
              <a:grpSpLocks/>
            </p:cNvGrpSpPr>
            <p:nvPr userDrawn="1"/>
          </p:nvGrpSpPr>
          <p:grpSpPr bwMode="auto">
            <a:xfrm>
              <a:off x="400" y="336"/>
              <a:ext cx="5088" cy="192"/>
              <a:chOff x="400" y="336"/>
              <a:chExt cx="5088" cy="192"/>
            </a:xfrm>
          </p:grpSpPr>
          <p:sp>
            <p:nvSpPr>
              <p:cNvPr id="8" name="Rectangle 9"/>
              <p:cNvSpPr>
                <a:spLocks noChangeArrowheads="1"/>
              </p:cNvSpPr>
              <p:nvPr/>
            </p:nvSpPr>
            <p:spPr bwMode="auto">
              <a:xfrm>
                <a:off x="3952" y="336"/>
                <a:ext cx="1536" cy="19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9" name="Line 10"/>
              <p:cNvSpPr>
                <a:spLocks noChangeShapeType="1"/>
              </p:cNvSpPr>
              <p:nvPr/>
            </p:nvSpPr>
            <p:spPr bwMode="auto">
              <a:xfrm>
                <a:off x="400" y="432"/>
                <a:ext cx="5088" cy="0"/>
              </a:xfrm>
              <a:prstGeom prst="line">
                <a:avLst/>
              </a:prstGeom>
              <a:noFill/>
              <a:ln w="444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133131" name="Rectangle 11"/>
          <p:cNvSpPr>
            <a:spLocks noGrp="1" noChangeArrowheads="1"/>
          </p:cNvSpPr>
          <p:nvPr>
            <p:ph type="ctrTitle"/>
          </p:nvPr>
        </p:nvSpPr>
        <p:spPr>
          <a:xfrm>
            <a:off x="2743200" y="1143000"/>
            <a:ext cx="8839200" cy="2209800"/>
          </a:xfrm>
        </p:spPr>
        <p:txBody>
          <a:bodyPr/>
          <a:lstStyle>
            <a:lvl1pPr>
              <a:defRPr sz="4800"/>
            </a:lvl1pPr>
          </a:lstStyle>
          <a:p>
            <a:pPr lvl="0"/>
            <a:r>
              <a:rPr lang="en-US" noProof="0"/>
              <a:t>Click to edit Master title style</a:t>
            </a:r>
          </a:p>
        </p:txBody>
      </p:sp>
      <p:sp>
        <p:nvSpPr>
          <p:cNvPr id="133132" name="Rectangle 12"/>
          <p:cNvSpPr>
            <a:spLocks noGrp="1" noChangeArrowheads="1"/>
          </p:cNvSpPr>
          <p:nvPr>
            <p:ph type="subTitle" idx="1"/>
          </p:nvPr>
        </p:nvSpPr>
        <p:spPr>
          <a:xfrm>
            <a:off x="1828800" y="3962400"/>
            <a:ext cx="9144000" cy="1600200"/>
          </a:xfrm>
        </p:spPr>
        <p:txBody>
          <a:bodyPr anchor="ctr"/>
          <a:lstStyle>
            <a:lvl1pPr marL="0" indent="0" algn="ctr">
              <a:buFont typeface="Wingdings" pitchFamily="2" charset="2"/>
              <a:buNone/>
              <a:defRPr/>
            </a:lvl1pPr>
          </a:lstStyle>
          <a:p>
            <a:pPr lvl="0"/>
            <a:r>
              <a:rPr lang="en-US" noProof="0"/>
              <a:t>Click to edit Master subtitle style</a:t>
            </a:r>
          </a:p>
        </p:txBody>
      </p:sp>
      <p:sp>
        <p:nvSpPr>
          <p:cNvPr id="13" name="Rectangle 13"/>
          <p:cNvSpPr>
            <a:spLocks noGrp="1" noChangeArrowheads="1"/>
          </p:cNvSpPr>
          <p:nvPr>
            <p:ph type="dt" sz="half" idx="10"/>
          </p:nvPr>
        </p:nvSpPr>
        <p:spPr>
          <a:xfrm>
            <a:off x="1217084" y="6251575"/>
            <a:ext cx="2540000" cy="457200"/>
          </a:xfrm>
        </p:spPr>
        <p:txBody>
          <a:bodyPr/>
          <a:lstStyle>
            <a:lvl1pPr>
              <a:defRPr/>
            </a:lvl1pPr>
          </a:lstStyle>
          <a:p>
            <a:pPr>
              <a:defRPr/>
            </a:pPr>
            <a:endParaRPr lang="en-US"/>
          </a:p>
        </p:txBody>
      </p:sp>
      <p:sp>
        <p:nvSpPr>
          <p:cNvPr id="14" name="Rectangle 14"/>
          <p:cNvSpPr>
            <a:spLocks noGrp="1" noChangeArrowheads="1"/>
          </p:cNvSpPr>
          <p:nvPr>
            <p:ph type="ftr" sz="quarter" idx="11"/>
          </p:nvPr>
        </p:nvSpPr>
        <p:spPr>
          <a:xfrm>
            <a:off x="4472517" y="6248400"/>
            <a:ext cx="3860800" cy="457200"/>
          </a:xfrm>
        </p:spPr>
        <p:txBody>
          <a:bodyPr/>
          <a:lstStyle>
            <a:lvl1pPr>
              <a:defRPr/>
            </a:lvl1pPr>
          </a:lstStyle>
          <a:p>
            <a:pPr>
              <a:defRPr/>
            </a:pPr>
            <a:endParaRPr lang="en-US"/>
          </a:p>
        </p:txBody>
      </p:sp>
      <p:sp>
        <p:nvSpPr>
          <p:cNvPr id="15" name="Rectangle 15"/>
          <p:cNvSpPr>
            <a:spLocks noGrp="1" noChangeArrowheads="1"/>
          </p:cNvSpPr>
          <p:nvPr>
            <p:ph type="sldNum" sz="quarter" idx="12"/>
          </p:nvPr>
        </p:nvSpPr>
        <p:spPr/>
        <p:txBody>
          <a:bodyPr/>
          <a:lstStyle>
            <a:lvl1pPr>
              <a:defRPr/>
            </a:lvl1pPr>
          </a:lstStyle>
          <a:p>
            <a:fld id="{74EAFD99-60B1-4ABB-88C9-926026C1FF66}" type="slidenum">
              <a:rPr lang="en-US" altLang="en-US"/>
              <a:pPr/>
              <a:t>‹#›</a:t>
            </a:fld>
            <a:endParaRPr lang="en-US" altLang="en-US"/>
          </a:p>
        </p:txBody>
      </p:sp>
    </p:spTree>
    <p:extLst>
      <p:ext uri="{BB962C8B-B14F-4D97-AF65-F5344CB8AC3E}">
        <p14:creationId xmlns:p14="http://schemas.microsoft.com/office/powerpoint/2010/main" val="3901075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fld id="{C0A5DE1F-77F1-4EE9-BDCF-ABD6517C8D96}" type="slidenum">
              <a:rPr lang="en-US" altLang="en-US"/>
              <a:pPr/>
              <a:t>‹#›</a:t>
            </a:fld>
            <a:endParaRPr lang="en-US" altLang="en-US"/>
          </a:p>
        </p:txBody>
      </p:sp>
    </p:spTree>
    <p:extLst>
      <p:ext uri="{BB962C8B-B14F-4D97-AF65-F5344CB8AC3E}">
        <p14:creationId xmlns:p14="http://schemas.microsoft.com/office/powerpoint/2010/main" val="432340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277813"/>
            <a:ext cx="25908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19200" y="277813"/>
            <a:ext cx="75692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fld id="{682CFF37-D01E-4097-868C-6A91C67C4825}" type="slidenum">
              <a:rPr lang="en-US" altLang="en-US"/>
              <a:pPr/>
              <a:t>‹#›</a:t>
            </a:fld>
            <a:endParaRPr lang="en-US" altLang="en-US"/>
          </a:p>
        </p:txBody>
      </p:sp>
    </p:spTree>
    <p:extLst>
      <p:ext uri="{BB962C8B-B14F-4D97-AF65-F5344CB8AC3E}">
        <p14:creationId xmlns:p14="http://schemas.microsoft.com/office/powerpoint/2010/main" val="28332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4"/>
            <a:ext cx="10363200" cy="636587"/>
          </a:xfrm>
        </p:spPr>
        <p:txBody>
          <a:bodyPr/>
          <a:lstStyle/>
          <a:p>
            <a:r>
              <a:rPr lang="en-US"/>
              <a:t>Click to edit Master title style</a:t>
            </a:r>
          </a:p>
        </p:txBody>
      </p:sp>
      <p:sp>
        <p:nvSpPr>
          <p:cNvPr id="3" name="Text Placeholder 2"/>
          <p:cNvSpPr>
            <a:spLocks noGrp="1"/>
          </p:cNvSpPr>
          <p:nvPr>
            <p:ph type="body" sz="half" idx="1"/>
          </p:nvPr>
        </p:nvSpPr>
        <p:spPr>
          <a:xfrm>
            <a:off x="1219200" y="1600201"/>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02400" y="1600201"/>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fld id="{DAB9DB02-A333-45AC-937F-9B645E049120}" type="slidenum">
              <a:rPr lang="en-US" altLang="en-US"/>
              <a:pPr/>
              <a:t>‹#›</a:t>
            </a:fld>
            <a:endParaRPr lang="en-US" altLang="en-US"/>
          </a:p>
        </p:txBody>
      </p:sp>
    </p:spTree>
    <p:extLst>
      <p:ext uri="{BB962C8B-B14F-4D97-AF65-F5344CB8AC3E}">
        <p14:creationId xmlns:p14="http://schemas.microsoft.com/office/powerpoint/2010/main" val="910989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4"/>
            <a:ext cx="10363200" cy="636587"/>
          </a:xfrm>
        </p:spPr>
        <p:txBody>
          <a:bodyPr/>
          <a:lstStyle/>
          <a:p>
            <a:r>
              <a:rPr lang="en-US"/>
              <a:t>Click to edit Master title style</a:t>
            </a:r>
          </a:p>
        </p:txBody>
      </p:sp>
      <p:sp>
        <p:nvSpPr>
          <p:cNvPr id="3" name="Content Placeholder 2"/>
          <p:cNvSpPr>
            <a:spLocks noGrp="1"/>
          </p:cNvSpPr>
          <p:nvPr>
            <p:ph sz="half" idx="1"/>
          </p:nvPr>
        </p:nvSpPr>
        <p:spPr>
          <a:xfrm>
            <a:off x="1219200" y="1600201"/>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502400" y="1600201"/>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5024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a:p>
        </p:txBody>
      </p:sp>
      <p:sp>
        <p:nvSpPr>
          <p:cNvPr id="7" name="Rectangle 10"/>
          <p:cNvSpPr>
            <a:spLocks noGrp="1" noChangeArrowheads="1"/>
          </p:cNvSpPr>
          <p:nvPr>
            <p:ph type="ftr" sz="quarter" idx="11"/>
          </p:nvPr>
        </p:nvSpPr>
        <p:spPr>
          <a:ln/>
        </p:spPr>
        <p:txBody>
          <a:bodyPr/>
          <a:lstStyle>
            <a:lvl1pPr>
              <a:defRPr/>
            </a:lvl1pPr>
          </a:lstStyle>
          <a:p>
            <a:pPr>
              <a:defRPr/>
            </a:pPr>
            <a:endParaRPr lang="en-US"/>
          </a:p>
        </p:txBody>
      </p:sp>
      <p:sp>
        <p:nvSpPr>
          <p:cNvPr id="8" name="Rectangle 11"/>
          <p:cNvSpPr>
            <a:spLocks noGrp="1" noChangeArrowheads="1"/>
          </p:cNvSpPr>
          <p:nvPr>
            <p:ph type="sldNum" sz="quarter" idx="12"/>
          </p:nvPr>
        </p:nvSpPr>
        <p:spPr>
          <a:ln/>
        </p:spPr>
        <p:txBody>
          <a:bodyPr/>
          <a:lstStyle>
            <a:lvl1pPr>
              <a:defRPr/>
            </a:lvl1pPr>
          </a:lstStyle>
          <a:p>
            <a:fld id="{F0EE58BF-58CC-4FD0-96F3-3775CD46D602}" type="slidenum">
              <a:rPr lang="en-US" altLang="en-US"/>
              <a:pPr/>
              <a:t>‹#›</a:t>
            </a:fld>
            <a:endParaRPr lang="en-US" altLang="en-US"/>
          </a:p>
        </p:txBody>
      </p:sp>
    </p:spTree>
    <p:extLst>
      <p:ext uri="{BB962C8B-B14F-4D97-AF65-F5344CB8AC3E}">
        <p14:creationId xmlns:p14="http://schemas.microsoft.com/office/powerpoint/2010/main" val="1690732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219200" y="277814"/>
            <a:ext cx="10363200" cy="636587"/>
          </a:xfrm>
        </p:spPr>
        <p:txBody>
          <a:bodyPr/>
          <a:lstStyle/>
          <a:p>
            <a:r>
              <a:rPr lang="en-US"/>
              <a:t>Click to edit Master title style</a:t>
            </a:r>
          </a:p>
        </p:txBody>
      </p:sp>
      <p:sp>
        <p:nvSpPr>
          <p:cNvPr id="3" name="Content Placeholder 2"/>
          <p:cNvSpPr>
            <a:spLocks noGrp="1"/>
          </p:cNvSpPr>
          <p:nvPr>
            <p:ph sz="quarter" idx="1"/>
          </p:nvPr>
        </p:nvSpPr>
        <p:spPr>
          <a:xfrm>
            <a:off x="1219200" y="1600201"/>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502400" y="1600201"/>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12192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5024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fld id="{60AC9AEF-5956-4A3B-870B-18C447B957AC}" type="slidenum">
              <a:rPr lang="en-US" altLang="en-US"/>
              <a:pPr/>
              <a:t>‹#›</a:t>
            </a:fld>
            <a:endParaRPr lang="en-US" altLang="en-US"/>
          </a:p>
        </p:txBody>
      </p:sp>
    </p:spTree>
    <p:extLst>
      <p:ext uri="{BB962C8B-B14F-4D97-AF65-F5344CB8AC3E}">
        <p14:creationId xmlns:p14="http://schemas.microsoft.com/office/powerpoint/2010/main" val="3637939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277814"/>
            <a:ext cx="10363200" cy="636587"/>
          </a:xfrm>
        </p:spPr>
        <p:txBody>
          <a:bodyPr/>
          <a:lstStyle/>
          <a:p>
            <a:r>
              <a:rPr lang="en-US"/>
              <a:t>Click to edit Master title style</a:t>
            </a:r>
          </a:p>
        </p:txBody>
      </p:sp>
      <p:sp>
        <p:nvSpPr>
          <p:cNvPr id="3" name="Text Placeholder 2"/>
          <p:cNvSpPr>
            <a:spLocks noGrp="1"/>
          </p:cNvSpPr>
          <p:nvPr>
            <p:ph type="body" sz="half" idx="1"/>
          </p:nvPr>
        </p:nvSpPr>
        <p:spPr>
          <a:xfrm>
            <a:off x="1219200" y="1600201"/>
            <a:ext cx="508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502400" y="1600201"/>
            <a:ext cx="50800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502400" y="3941763"/>
            <a:ext cx="50800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9"/>
          <p:cNvSpPr>
            <a:spLocks noGrp="1" noChangeArrowheads="1"/>
          </p:cNvSpPr>
          <p:nvPr>
            <p:ph type="dt" sz="half" idx="10"/>
          </p:nvPr>
        </p:nvSpPr>
        <p:spPr>
          <a:ln/>
        </p:spPr>
        <p:txBody>
          <a:bodyPr/>
          <a:lstStyle>
            <a:lvl1pPr>
              <a:defRPr/>
            </a:lvl1pPr>
          </a:lstStyle>
          <a:p>
            <a:pPr>
              <a:defRPr/>
            </a:pPr>
            <a:endParaRPr lang="en-US"/>
          </a:p>
        </p:txBody>
      </p:sp>
      <p:sp>
        <p:nvSpPr>
          <p:cNvPr id="7" name="Rectangle 10"/>
          <p:cNvSpPr>
            <a:spLocks noGrp="1" noChangeArrowheads="1"/>
          </p:cNvSpPr>
          <p:nvPr>
            <p:ph type="ftr" sz="quarter" idx="11"/>
          </p:nvPr>
        </p:nvSpPr>
        <p:spPr>
          <a:ln/>
        </p:spPr>
        <p:txBody>
          <a:bodyPr/>
          <a:lstStyle>
            <a:lvl1pPr>
              <a:defRPr/>
            </a:lvl1pPr>
          </a:lstStyle>
          <a:p>
            <a:pPr>
              <a:defRPr/>
            </a:pPr>
            <a:endParaRPr lang="en-US"/>
          </a:p>
        </p:txBody>
      </p:sp>
      <p:sp>
        <p:nvSpPr>
          <p:cNvPr id="8" name="Rectangle 11"/>
          <p:cNvSpPr>
            <a:spLocks noGrp="1" noChangeArrowheads="1"/>
          </p:cNvSpPr>
          <p:nvPr>
            <p:ph type="sldNum" sz="quarter" idx="12"/>
          </p:nvPr>
        </p:nvSpPr>
        <p:spPr>
          <a:ln/>
        </p:spPr>
        <p:txBody>
          <a:bodyPr/>
          <a:lstStyle>
            <a:lvl1pPr>
              <a:defRPr/>
            </a:lvl1pPr>
          </a:lstStyle>
          <a:p>
            <a:fld id="{E225ED9E-5D9C-47D8-93E1-3495F81019A1}" type="slidenum">
              <a:rPr lang="en-US" altLang="en-US"/>
              <a:pPr/>
              <a:t>‹#›</a:t>
            </a:fld>
            <a:endParaRPr lang="en-US" altLang="en-US"/>
          </a:p>
        </p:txBody>
      </p:sp>
    </p:spTree>
    <p:extLst>
      <p:ext uri="{BB962C8B-B14F-4D97-AF65-F5344CB8AC3E}">
        <p14:creationId xmlns:p14="http://schemas.microsoft.com/office/powerpoint/2010/main" val="3631300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fld id="{5601D2FC-9E2F-43E7-9500-B935FB1DE9C8}" type="slidenum">
              <a:rPr lang="en-US" altLang="en-US"/>
              <a:pPr/>
              <a:t>‹#›</a:t>
            </a:fld>
            <a:endParaRPr lang="en-US" altLang="en-US"/>
          </a:p>
        </p:txBody>
      </p:sp>
    </p:spTree>
    <p:extLst>
      <p:ext uri="{BB962C8B-B14F-4D97-AF65-F5344CB8AC3E}">
        <p14:creationId xmlns:p14="http://schemas.microsoft.com/office/powerpoint/2010/main" val="3441582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fld id="{50476D93-475B-4DF4-8CDF-73B6636B5D86}" type="slidenum">
              <a:rPr lang="en-US" altLang="en-US"/>
              <a:pPr/>
              <a:t>‹#›</a:t>
            </a:fld>
            <a:endParaRPr lang="en-US" altLang="en-US"/>
          </a:p>
        </p:txBody>
      </p:sp>
    </p:spTree>
    <p:extLst>
      <p:ext uri="{BB962C8B-B14F-4D97-AF65-F5344CB8AC3E}">
        <p14:creationId xmlns:p14="http://schemas.microsoft.com/office/powerpoint/2010/main" val="192073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19200" y="1600201"/>
            <a:ext cx="508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02400" y="1600201"/>
            <a:ext cx="508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fld id="{6C94F7E7-0230-4ADD-BF07-952B2E75E409}" type="slidenum">
              <a:rPr lang="en-US" altLang="en-US"/>
              <a:pPr/>
              <a:t>‹#›</a:t>
            </a:fld>
            <a:endParaRPr lang="en-US" altLang="en-US"/>
          </a:p>
        </p:txBody>
      </p:sp>
    </p:spTree>
    <p:extLst>
      <p:ext uri="{BB962C8B-B14F-4D97-AF65-F5344CB8AC3E}">
        <p14:creationId xmlns:p14="http://schemas.microsoft.com/office/powerpoint/2010/main" val="885934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fld id="{88A8A79D-1FCE-4FDB-AFEF-D83D230745FB}" type="slidenum">
              <a:rPr lang="en-US" altLang="en-US"/>
              <a:pPr/>
              <a:t>‹#›</a:t>
            </a:fld>
            <a:endParaRPr lang="en-US" altLang="en-US"/>
          </a:p>
        </p:txBody>
      </p:sp>
    </p:spTree>
    <p:extLst>
      <p:ext uri="{BB962C8B-B14F-4D97-AF65-F5344CB8AC3E}">
        <p14:creationId xmlns:p14="http://schemas.microsoft.com/office/powerpoint/2010/main" val="439974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p>
        </p:txBody>
      </p:sp>
      <p:sp>
        <p:nvSpPr>
          <p:cNvPr id="5" name="Rectangle 11"/>
          <p:cNvSpPr>
            <a:spLocks noGrp="1" noChangeArrowheads="1"/>
          </p:cNvSpPr>
          <p:nvPr>
            <p:ph type="sldNum" sz="quarter" idx="12"/>
          </p:nvPr>
        </p:nvSpPr>
        <p:spPr>
          <a:ln/>
        </p:spPr>
        <p:txBody>
          <a:bodyPr/>
          <a:lstStyle>
            <a:lvl1pPr>
              <a:defRPr/>
            </a:lvl1pPr>
          </a:lstStyle>
          <a:p>
            <a:fld id="{C92419D6-AA7C-4BA2-A1F7-C7FDF7819F43}" type="slidenum">
              <a:rPr lang="en-US" altLang="en-US"/>
              <a:pPr/>
              <a:t>‹#›</a:t>
            </a:fld>
            <a:endParaRPr lang="en-US" altLang="en-US"/>
          </a:p>
        </p:txBody>
      </p:sp>
    </p:spTree>
    <p:extLst>
      <p:ext uri="{BB962C8B-B14F-4D97-AF65-F5344CB8AC3E}">
        <p14:creationId xmlns:p14="http://schemas.microsoft.com/office/powerpoint/2010/main" val="668973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p>
        </p:txBody>
      </p:sp>
      <p:sp>
        <p:nvSpPr>
          <p:cNvPr id="3" name="Rectangle 10"/>
          <p:cNvSpPr>
            <a:spLocks noGrp="1" noChangeArrowheads="1"/>
          </p:cNvSpPr>
          <p:nvPr>
            <p:ph type="ftr" sz="quarter" idx="11"/>
          </p:nvPr>
        </p:nvSpPr>
        <p:spPr>
          <a:ln/>
        </p:spPr>
        <p:txBody>
          <a:bodyPr/>
          <a:lstStyle>
            <a:lvl1pPr>
              <a:defRPr/>
            </a:lvl1pPr>
          </a:lstStyle>
          <a:p>
            <a:pPr>
              <a:defRPr/>
            </a:pPr>
            <a:endParaRPr lang="en-US"/>
          </a:p>
        </p:txBody>
      </p:sp>
      <p:sp>
        <p:nvSpPr>
          <p:cNvPr id="4" name="Rectangle 11"/>
          <p:cNvSpPr>
            <a:spLocks noGrp="1" noChangeArrowheads="1"/>
          </p:cNvSpPr>
          <p:nvPr>
            <p:ph type="sldNum" sz="quarter" idx="12"/>
          </p:nvPr>
        </p:nvSpPr>
        <p:spPr>
          <a:ln/>
        </p:spPr>
        <p:txBody>
          <a:bodyPr/>
          <a:lstStyle>
            <a:lvl1pPr>
              <a:defRPr/>
            </a:lvl1pPr>
          </a:lstStyle>
          <a:p>
            <a:fld id="{7AFE21CC-40E6-4992-9549-E30BD19F317C}" type="slidenum">
              <a:rPr lang="en-US" altLang="en-US"/>
              <a:pPr/>
              <a:t>‹#›</a:t>
            </a:fld>
            <a:endParaRPr lang="en-US" altLang="en-US"/>
          </a:p>
        </p:txBody>
      </p:sp>
    </p:spTree>
    <p:extLst>
      <p:ext uri="{BB962C8B-B14F-4D97-AF65-F5344CB8AC3E}">
        <p14:creationId xmlns:p14="http://schemas.microsoft.com/office/powerpoint/2010/main" val="169719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fld id="{A6F235E6-DD06-4F68-8B3E-19D5156E9411}" type="slidenum">
              <a:rPr lang="en-US" altLang="en-US"/>
              <a:pPr/>
              <a:t>‹#›</a:t>
            </a:fld>
            <a:endParaRPr lang="en-US" altLang="en-US"/>
          </a:p>
        </p:txBody>
      </p:sp>
    </p:spTree>
    <p:extLst>
      <p:ext uri="{BB962C8B-B14F-4D97-AF65-F5344CB8AC3E}">
        <p14:creationId xmlns:p14="http://schemas.microsoft.com/office/powerpoint/2010/main" val="304269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fld id="{DF704ADD-1252-4CE8-A10F-09D3D4F72F14}" type="slidenum">
              <a:rPr lang="en-US" altLang="en-US"/>
              <a:pPr/>
              <a:t>‹#›</a:t>
            </a:fld>
            <a:endParaRPr lang="en-US" altLang="en-US"/>
          </a:p>
        </p:txBody>
      </p:sp>
    </p:spTree>
    <p:extLst>
      <p:ext uri="{BB962C8B-B14F-4D97-AF65-F5344CB8AC3E}">
        <p14:creationId xmlns:p14="http://schemas.microsoft.com/office/powerpoint/2010/main" val="1028938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7" cstate="print"/>
          <a:srcRect/>
          <a:stretch>
            <a:fillRect/>
          </a:stretch>
        </a:blipFill>
        <a:effectLst/>
      </p:bgPr>
    </p:bg>
    <p:spTree>
      <p:nvGrpSpPr>
        <p:cNvPr id="1" name=""/>
        <p:cNvGrpSpPr/>
        <p:nvPr/>
      </p:nvGrpSpPr>
      <p:grpSpPr>
        <a:xfrm>
          <a:off x="0" y="0"/>
          <a:ext cx="0" cy="0"/>
          <a:chOff x="0" y="0"/>
          <a:chExt cx="0" cy="0"/>
        </a:xfrm>
      </p:grpSpPr>
      <p:sp>
        <p:nvSpPr>
          <p:cNvPr id="1026" name="Rectangle 3"/>
          <p:cNvSpPr>
            <a:spLocks noChangeArrowheads="1"/>
          </p:cNvSpPr>
          <p:nvPr/>
        </p:nvSpPr>
        <p:spPr bwMode="auto">
          <a:xfrm>
            <a:off x="0" y="0"/>
            <a:ext cx="508000" cy="4876800"/>
          </a:xfrm>
          <a:prstGeom prst="rect">
            <a:avLst/>
          </a:prstGeom>
          <a:solidFill>
            <a:schemeClr val="accent1"/>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grpSp>
        <p:nvGrpSpPr>
          <p:cNvPr id="1027" name="Group 4"/>
          <p:cNvGrpSpPr>
            <a:grpSpLocks/>
          </p:cNvGrpSpPr>
          <p:nvPr/>
        </p:nvGrpSpPr>
        <p:grpSpPr bwMode="auto">
          <a:xfrm>
            <a:off x="508000" y="990601"/>
            <a:ext cx="11684000" cy="182563"/>
            <a:chOff x="240" y="893"/>
            <a:chExt cx="5232" cy="115"/>
          </a:xfrm>
        </p:grpSpPr>
        <p:sp>
          <p:nvSpPr>
            <p:cNvPr id="1034" name="Rectangle 5"/>
            <p:cNvSpPr>
              <a:spLocks noChangeArrowheads="1"/>
            </p:cNvSpPr>
            <p:nvPr/>
          </p:nvSpPr>
          <p:spPr bwMode="auto">
            <a:xfrm>
              <a:off x="4320" y="893"/>
              <a:ext cx="1152" cy="115"/>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a:latin typeface="Times New Roman" panose="02020603050405020304" pitchFamily="18" charset="0"/>
              </a:endParaRPr>
            </a:p>
          </p:txBody>
        </p:sp>
        <p:sp>
          <p:nvSpPr>
            <p:cNvPr id="1035" name="Line 6"/>
            <p:cNvSpPr>
              <a:spLocks noChangeShapeType="1"/>
            </p:cNvSpPr>
            <p:nvPr/>
          </p:nvSpPr>
          <p:spPr bwMode="auto">
            <a:xfrm>
              <a:off x="240" y="941"/>
              <a:ext cx="5232" cy="0"/>
            </a:xfrm>
            <a:prstGeom prst="line">
              <a:avLst/>
            </a:prstGeom>
            <a:noFill/>
            <a:ln w="190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28" name="Rectangle 7"/>
          <p:cNvSpPr>
            <a:spLocks noGrp="1" noChangeArrowheads="1"/>
          </p:cNvSpPr>
          <p:nvPr>
            <p:ph type="title"/>
          </p:nvPr>
        </p:nvSpPr>
        <p:spPr bwMode="auto">
          <a:xfrm>
            <a:off x="1219200" y="277814"/>
            <a:ext cx="10363200" cy="636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9" name="Rectangle 8"/>
          <p:cNvSpPr>
            <a:spLocks noGrp="1" noChangeArrowheads="1"/>
          </p:cNvSpPr>
          <p:nvPr>
            <p:ph type="body" idx="1"/>
          </p:nvPr>
        </p:nvSpPr>
        <p:spPr bwMode="auto">
          <a:xfrm>
            <a:off x="1219200" y="1600201"/>
            <a:ext cx="103632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32105" name="Rectangle 9"/>
          <p:cNvSpPr>
            <a:spLocks noGrp="1" noChangeArrowheads="1"/>
          </p:cNvSpPr>
          <p:nvPr>
            <p:ph type="dt" sz="half" idx="2"/>
          </p:nvPr>
        </p:nvSpPr>
        <p:spPr bwMode="auto">
          <a:xfrm>
            <a:off x="1219200" y="6251575"/>
            <a:ext cx="264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Arial" charset="0"/>
              </a:defRPr>
            </a:lvl1pPr>
          </a:lstStyle>
          <a:p>
            <a:pPr>
              <a:defRPr/>
            </a:pPr>
            <a:endParaRPr lang="en-US"/>
          </a:p>
        </p:txBody>
      </p:sp>
      <p:sp>
        <p:nvSpPr>
          <p:cNvPr id="132106" name="Rectangle 10"/>
          <p:cNvSpPr>
            <a:spLocks noGrp="1" noChangeArrowheads="1"/>
          </p:cNvSpPr>
          <p:nvPr>
            <p:ph type="ftr" sz="quarter" idx="3"/>
          </p:nvPr>
        </p:nvSpPr>
        <p:spPr bwMode="auto">
          <a:xfrm>
            <a:off x="4470400" y="6248400"/>
            <a:ext cx="3962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Arial" charset="0"/>
              </a:defRPr>
            </a:lvl1pPr>
          </a:lstStyle>
          <a:p>
            <a:pPr>
              <a:defRPr/>
            </a:pPr>
            <a:endParaRPr lang="en-US"/>
          </a:p>
        </p:txBody>
      </p:sp>
      <p:sp>
        <p:nvSpPr>
          <p:cNvPr id="132107" name="Rectangle 11"/>
          <p:cNvSpPr>
            <a:spLocks noGrp="1" noChangeArrowheads="1"/>
          </p:cNvSpPr>
          <p:nvPr>
            <p:ph type="sldNum" sz="quarter" idx="4"/>
          </p:nvPr>
        </p:nvSpPr>
        <p:spPr bwMode="auto">
          <a:xfrm>
            <a:off x="9042400" y="62484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vl1pPr>
          </a:lstStyle>
          <a:p>
            <a:fld id="{FB2B0DC4-8523-4CFB-B39D-D676D30C3E1E}" type="slidenum">
              <a:rPr lang="en-US" altLang="en-US"/>
              <a:pPr/>
              <a:t>‹#›</a:t>
            </a:fld>
            <a:endParaRPr lang="en-US" altLang="en-US"/>
          </a:p>
        </p:txBody>
      </p:sp>
      <p:sp>
        <p:nvSpPr>
          <p:cNvPr id="1033" name="Line 12"/>
          <p:cNvSpPr>
            <a:spLocks noChangeShapeType="1"/>
          </p:cNvSpPr>
          <p:nvPr/>
        </p:nvSpPr>
        <p:spPr bwMode="auto">
          <a:xfrm>
            <a:off x="0" y="4876800"/>
            <a:ext cx="508000" cy="0"/>
          </a:xfrm>
          <a:prstGeom prst="line">
            <a:avLst/>
          </a:prstGeom>
          <a:noFill/>
          <a:ln w="4445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930"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4" r:id="rId10"/>
    <p:sldLayoutId id="2147483925" r:id="rId11"/>
    <p:sldLayoutId id="2147483926" r:id="rId12"/>
    <p:sldLayoutId id="2147483927" r:id="rId13"/>
    <p:sldLayoutId id="2147483928" r:id="rId14"/>
    <p:sldLayoutId id="2147483929" r:id="rId1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Times New Roman" pitchFamily="18" charset="0"/>
        </a:defRPr>
      </a:lvl2pPr>
      <a:lvl3pPr algn="l" rtl="0" eaLnBrk="0" fontAlgn="base" hangingPunct="0">
        <a:spcBef>
          <a:spcPct val="0"/>
        </a:spcBef>
        <a:spcAft>
          <a:spcPct val="0"/>
        </a:spcAft>
        <a:defRPr sz="4200">
          <a:solidFill>
            <a:schemeClr val="tx2"/>
          </a:solidFill>
          <a:latin typeface="Times New Roman" pitchFamily="18" charset="0"/>
        </a:defRPr>
      </a:lvl3pPr>
      <a:lvl4pPr algn="l" rtl="0" eaLnBrk="0" fontAlgn="base" hangingPunct="0">
        <a:spcBef>
          <a:spcPct val="0"/>
        </a:spcBef>
        <a:spcAft>
          <a:spcPct val="0"/>
        </a:spcAft>
        <a:defRPr sz="4200">
          <a:solidFill>
            <a:schemeClr val="tx2"/>
          </a:solidFill>
          <a:latin typeface="Times New Roman" pitchFamily="18" charset="0"/>
        </a:defRPr>
      </a:lvl4pPr>
      <a:lvl5pPr algn="l" rtl="0" eaLnBrk="0" fontAlgn="base" hangingPunct="0">
        <a:spcBef>
          <a:spcPct val="0"/>
        </a:spcBef>
        <a:spcAft>
          <a:spcPct val="0"/>
        </a:spcAft>
        <a:defRPr sz="4200">
          <a:solidFill>
            <a:schemeClr val="tx2"/>
          </a:solidFill>
          <a:latin typeface="Times New Roman" pitchFamily="18" charset="0"/>
        </a:defRPr>
      </a:lvl5pPr>
      <a:lvl6pPr marL="457200" algn="l" rtl="0" fontAlgn="base">
        <a:spcBef>
          <a:spcPct val="0"/>
        </a:spcBef>
        <a:spcAft>
          <a:spcPct val="0"/>
        </a:spcAft>
        <a:defRPr sz="4200">
          <a:solidFill>
            <a:schemeClr val="tx2"/>
          </a:solidFill>
          <a:latin typeface="Times New Roman" pitchFamily="18" charset="0"/>
        </a:defRPr>
      </a:lvl6pPr>
      <a:lvl7pPr marL="914400" algn="l" rtl="0" fontAlgn="base">
        <a:spcBef>
          <a:spcPct val="0"/>
        </a:spcBef>
        <a:spcAft>
          <a:spcPct val="0"/>
        </a:spcAft>
        <a:defRPr sz="4200">
          <a:solidFill>
            <a:schemeClr val="tx2"/>
          </a:solidFill>
          <a:latin typeface="Times New Roman" pitchFamily="18" charset="0"/>
        </a:defRPr>
      </a:lvl7pPr>
      <a:lvl8pPr marL="1371600" algn="l" rtl="0" fontAlgn="base">
        <a:spcBef>
          <a:spcPct val="0"/>
        </a:spcBef>
        <a:spcAft>
          <a:spcPct val="0"/>
        </a:spcAft>
        <a:defRPr sz="4200">
          <a:solidFill>
            <a:schemeClr val="tx2"/>
          </a:solidFill>
          <a:latin typeface="Times New Roman" pitchFamily="18" charset="0"/>
        </a:defRPr>
      </a:lvl8pPr>
      <a:lvl9pPr marL="1828800" algn="l" rtl="0" fontAlgn="base">
        <a:spcBef>
          <a:spcPct val="0"/>
        </a:spcBef>
        <a:spcAft>
          <a:spcPct val="0"/>
        </a:spcAft>
        <a:defRPr sz="42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folHlink"/>
        </a:buClr>
        <a:buSzPct val="90000"/>
        <a:buFont typeface="Wingdings" panose="05000000000000000000"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folHlink"/>
        </a:buClr>
        <a:buSzPct val="55000"/>
        <a:buFont typeface="Wingdings" panose="05000000000000000000" pitchFamily="2" charset="2"/>
        <a:buChar char="n"/>
        <a:defRPr sz="2300">
          <a:solidFill>
            <a:schemeClr val="tx1"/>
          </a:solidFill>
          <a:latin typeface="+mn-lt"/>
        </a:defRPr>
      </a:lvl3pPr>
      <a:lvl4pPr marL="16002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2.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2.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2.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3.mp4"/><Relationship Id="rId1" Type="http://schemas.microsoft.com/office/2007/relationships/media" Target="../media/media13.mp4"/><Relationship Id="rId5" Type="http://schemas.openxmlformats.org/officeDocument/2006/relationships/image" Target="../media/image9.png"/><Relationship Id="rId4"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2" Type="http://schemas.microsoft.com/office/2007/relationships/media" Target="../media/media2.m4a"/><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3.m4a"/><Relationship Id="rId7" Type="http://schemas.openxmlformats.org/officeDocument/2006/relationships/image" Target="../media/image4.tiff"/><Relationship Id="rId2" Type="http://schemas.microsoft.com/office/2007/relationships/media" Target="../media/media3.m4a"/><Relationship Id="rId1" Type="http://schemas.openxmlformats.org/officeDocument/2006/relationships/tags" Target="../tags/tag2.xml"/><Relationship Id="rId6" Type="http://schemas.openxmlformats.org/officeDocument/2006/relationships/image" Target="../media/image3.tiff"/><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4.m4a"/><Relationship Id="rId7" Type="http://schemas.openxmlformats.org/officeDocument/2006/relationships/image" Target="../media/image6.tiff"/><Relationship Id="rId2" Type="http://schemas.microsoft.com/office/2007/relationships/media" Target="../media/media4.m4a"/><Relationship Id="rId1" Type="http://schemas.openxmlformats.org/officeDocument/2006/relationships/tags" Target="../tags/tag3.xml"/><Relationship Id="rId6" Type="http://schemas.openxmlformats.org/officeDocument/2006/relationships/image" Target="../media/image5.tiff"/><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media5.m4a"/><Relationship Id="rId2" Type="http://schemas.microsoft.com/office/2007/relationships/media" Target="../media/media5.m4a"/><Relationship Id="rId1" Type="http://schemas.openxmlformats.org/officeDocument/2006/relationships/tags" Target="../tags/tag4.xml"/><Relationship Id="rId6" Type="http://schemas.openxmlformats.org/officeDocument/2006/relationships/image" Target="../media/image2.pn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audio" Target="../media/media6.m4a"/><Relationship Id="rId7" Type="http://schemas.openxmlformats.org/officeDocument/2006/relationships/image" Target="../media/image8.png"/><Relationship Id="rId2" Type="http://schemas.microsoft.com/office/2007/relationships/media" Target="../media/media6.m4a"/><Relationship Id="rId1" Type="http://schemas.openxmlformats.org/officeDocument/2006/relationships/tags" Target="../tags/tag5.xml"/><Relationship Id="rId6" Type="http://schemas.openxmlformats.org/officeDocument/2006/relationships/image" Target="../media/image7.tiff"/><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audio" Target="../media/media7.m4a"/><Relationship Id="rId2" Type="http://schemas.microsoft.com/office/2007/relationships/media" Target="../media/media7.m4a"/><Relationship Id="rId1" Type="http://schemas.openxmlformats.org/officeDocument/2006/relationships/tags" Target="../tags/tag6.xml"/><Relationship Id="rId6" Type="http://schemas.openxmlformats.org/officeDocument/2006/relationships/image" Target="../media/image2.png"/><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audio" Target="../media/media8.m4a"/><Relationship Id="rId2" Type="http://schemas.microsoft.com/office/2007/relationships/media" Target="../media/media8.m4a"/><Relationship Id="rId1" Type="http://schemas.openxmlformats.org/officeDocument/2006/relationships/tags" Target="../tags/tag7.xml"/><Relationship Id="rId6" Type="http://schemas.openxmlformats.org/officeDocument/2006/relationships/image" Target="../media/image2.png"/><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2.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104900" y="971854"/>
            <a:ext cx="10363200" cy="2336260"/>
          </a:xfrm>
        </p:spPr>
        <p:txBody>
          <a:bodyPr/>
          <a:lstStyle/>
          <a:p>
            <a:pPr algn="ctr"/>
            <a:r>
              <a:rPr lang="en-US" altLang="en-US" dirty="0"/>
              <a:t>Solid-Phase Extraction </a:t>
            </a:r>
            <a:br>
              <a:rPr lang="en-US" altLang="en-US" dirty="0"/>
            </a:br>
            <a:r>
              <a:rPr lang="en-US" altLang="en-US" dirty="0"/>
              <a:t>(SPE)</a:t>
            </a:r>
          </a:p>
        </p:txBody>
      </p:sp>
      <p:sp>
        <p:nvSpPr>
          <p:cNvPr id="6" name="TextBox 5"/>
          <p:cNvSpPr txBox="1"/>
          <p:nvPr/>
        </p:nvSpPr>
        <p:spPr>
          <a:xfrm>
            <a:off x="3429000" y="3383537"/>
            <a:ext cx="5715000" cy="1477328"/>
          </a:xfrm>
          <a:prstGeom prst="rect">
            <a:avLst/>
          </a:prstGeom>
          <a:noFill/>
        </p:spPr>
        <p:txBody>
          <a:bodyPr wrap="square" rtlCol="0">
            <a:spAutoFit/>
          </a:bodyPr>
          <a:lstStyle/>
          <a:p>
            <a:pPr algn="ctr"/>
            <a:r>
              <a:rPr lang="en-US" dirty="0"/>
              <a:t>Lane C. Sander, Ph.D.</a:t>
            </a:r>
          </a:p>
          <a:p>
            <a:pPr algn="ctr"/>
            <a:endParaRPr lang="en-US" dirty="0"/>
          </a:p>
          <a:p>
            <a:pPr algn="ctr"/>
            <a:r>
              <a:rPr lang="en-US" dirty="0"/>
              <a:t>Chemical Sciences Division</a:t>
            </a:r>
          </a:p>
          <a:p>
            <a:pPr algn="ctr"/>
            <a:r>
              <a:rPr lang="en-US" dirty="0"/>
              <a:t>Material Measurement Laboratory</a:t>
            </a:r>
          </a:p>
          <a:p>
            <a:pPr algn="ctr"/>
            <a:r>
              <a:rPr lang="en-US" dirty="0"/>
              <a:t>National Institute of Standards and Technology</a:t>
            </a:r>
            <a:r>
              <a:rPr lang="en-US" baseline="30000" dirty="0"/>
              <a:t>1</a:t>
            </a:r>
            <a:r>
              <a:rPr lang="en-US" dirty="0"/>
              <a:t> </a:t>
            </a:r>
          </a:p>
        </p:txBody>
      </p:sp>
      <p:sp>
        <p:nvSpPr>
          <p:cNvPr id="7" name="Date Placeholder 1"/>
          <p:cNvSpPr>
            <a:spLocks noGrp="1"/>
          </p:cNvSpPr>
          <p:nvPr>
            <p:ph type="dt" sz="half" idx="10"/>
          </p:nvPr>
        </p:nvSpPr>
        <p:spPr>
          <a:xfrm>
            <a:off x="4965700" y="6400800"/>
            <a:ext cx="2641600" cy="457200"/>
          </a:xfrm>
        </p:spPr>
        <p:txBody>
          <a:bodyPr/>
          <a:lstStyle/>
          <a:p>
            <a:pPr algn="ctr">
              <a:defRPr/>
            </a:pPr>
            <a:fld id="{0E497D5D-72DA-4E9C-A52B-570FFA062F27}" type="datetime1">
              <a:rPr lang="en-US" smtClean="0"/>
              <a:pPr algn="ctr">
                <a:defRPr/>
              </a:pPr>
              <a:t>9/21/2017</a:t>
            </a:fld>
            <a:endParaRPr lang="en-US" dirty="0"/>
          </a:p>
        </p:txBody>
      </p:sp>
      <p:sp>
        <p:nvSpPr>
          <p:cNvPr id="8" name="TextBox 7"/>
          <p:cNvSpPr txBox="1"/>
          <p:nvPr/>
        </p:nvSpPr>
        <p:spPr>
          <a:xfrm>
            <a:off x="1981200" y="5418957"/>
            <a:ext cx="8610600" cy="830997"/>
          </a:xfrm>
          <a:prstGeom prst="rect">
            <a:avLst/>
          </a:prstGeom>
          <a:noFill/>
        </p:spPr>
        <p:txBody>
          <a:bodyPr wrap="square" rtlCol="0">
            <a:spAutoFit/>
          </a:bodyPr>
          <a:lstStyle/>
          <a:p>
            <a:r>
              <a:rPr lang="en-US" sz="1200" baseline="30000" dirty="0"/>
              <a:t>1</a:t>
            </a:r>
            <a:r>
              <a:rPr lang="en-US" sz="1200" dirty="0"/>
              <a:t>Contribution of the National Institute of Standards and Technology.  Not subject to copyright.  Certain commercial equipment, instruments, or materials are identified to specify adequately the experimental procedure. Such identification does not imply recommendation or endorsement by the National Institute of Standards and Technology, nor does it imply that the materials or equipment identified are the best available for the purpose.</a:t>
            </a:r>
          </a:p>
        </p:txBody>
      </p:sp>
      <p:pic>
        <p:nvPicPr>
          <p:cNvPr id="3" name="slide1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385964" y="62484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Click="0" advTm="47000">
        <p:fade/>
      </p:transition>
    </mc:Choice>
    <mc:Fallback xmlns="">
      <p:transition spd="med" advClick="0" advTm="4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604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StopAudio" delay="0">
                      <p:tgtEl>
                        <p:sldTgt/>
                      </p:tgtEl>
                    </p:cond>
                  </p:endCondLst>
                </p:cTn>
                <p:tgtEl>
                  <p:spTgt spid="3"/>
                </p:tgtEl>
              </p:cMediaNode>
            </p:audio>
          </p:childTnLst>
        </p:cTn>
      </p:par>
    </p:tnLst>
  </p:timing>
  <p:extLst mod="1">
    <p:ext uri="{E180D4A7-C9FB-4DFB-919C-405C955672EB}">
      <p14:showEvtLst xmlns:p14="http://schemas.microsoft.com/office/powerpoint/2010/main">
        <p14:playEvt time="221" objId="2"/>
        <p14:stopEvt time="65937" objId="2"/>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 Development:  Ion Exchange  </a:t>
            </a:r>
          </a:p>
        </p:txBody>
      </p:sp>
      <p:grpSp>
        <p:nvGrpSpPr>
          <p:cNvPr id="7" name="Group 4"/>
          <p:cNvGrpSpPr>
            <a:grpSpLocks noChangeAspect="1"/>
          </p:cNvGrpSpPr>
          <p:nvPr/>
        </p:nvGrpSpPr>
        <p:grpSpPr bwMode="auto">
          <a:xfrm>
            <a:off x="2916195" y="1173892"/>
            <a:ext cx="6379545" cy="5492973"/>
            <a:chOff x="2149" y="704"/>
            <a:chExt cx="3382" cy="2912"/>
          </a:xfrm>
        </p:grpSpPr>
        <p:sp>
          <p:nvSpPr>
            <p:cNvPr id="8" name="AutoShape 3"/>
            <p:cNvSpPr>
              <a:spLocks noChangeAspect="1" noChangeArrowheads="1" noTextEdit="1"/>
            </p:cNvSpPr>
            <p:nvPr/>
          </p:nvSpPr>
          <p:spPr bwMode="auto">
            <a:xfrm>
              <a:off x="2149" y="704"/>
              <a:ext cx="3382" cy="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Rectangle 5"/>
            <p:cNvSpPr>
              <a:spLocks noChangeArrowheads="1"/>
            </p:cNvSpPr>
            <p:nvPr/>
          </p:nvSpPr>
          <p:spPr bwMode="auto">
            <a:xfrm>
              <a:off x="3372" y="1305"/>
              <a:ext cx="949" cy="190"/>
            </a:xfrm>
            <a:prstGeom prst="rect">
              <a:avLst/>
            </a:prstGeom>
            <a:solidFill>
              <a:srgbClr val="D2D3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6"/>
            <p:cNvSpPr>
              <a:spLocks noEditPoints="1"/>
            </p:cNvSpPr>
            <p:nvPr/>
          </p:nvSpPr>
          <p:spPr bwMode="auto">
            <a:xfrm>
              <a:off x="3369" y="1299"/>
              <a:ext cx="958" cy="202"/>
            </a:xfrm>
            <a:custGeom>
              <a:avLst/>
              <a:gdLst>
                <a:gd name="T0" fmla="*/ 952 w 958"/>
                <a:gd name="T1" fmla="*/ 202 h 202"/>
                <a:gd name="T2" fmla="*/ 3 w 958"/>
                <a:gd name="T3" fmla="*/ 202 h 202"/>
                <a:gd name="T4" fmla="*/ 3 w 958"/>
                <a:gd name="T5" fmla="*/ 190 h 202"/>
                <a:gd name="T6" fmla="*/ 952 w 958"/>
                <a:gd name="T7" fmla="*/ 190 h 202"/>
                <a:gd name="T8" fmla="*/ 958 w 958"/>
                <a:gd name="T9" fmla="*/ 196 h 202"/>
                <a:gd name="T10" fmla="*/ 952 w 958"/>
                <a:gd name="T11" fmla="*/ 202 h 202"/>
                <a:gd name="T12" fmla="*/ 958 w 958"/>
                <a:gd name="T13" fmla="*/ 196 h 202"/>
                <a:gd name="T14" fmla="*/ 958 w 958"/>
                <a:gd name="T15" fmla="*/ 202 h 202"/>
                <a:gd name="T16" fmla="*/ 952 w 958"/>
                <a:gd name="T17" fmla="*/ 202 h 202"/>
                <a:gd name="T18" fmla="*/ 958 w 958"/>
                <a:gd name="T19" fmla="*/ 196 h 202"/>
                <a:gd name="T20" fmla="*/ 958 w 958"/>
                <a:gd name="T21" fmla="*/ 6 h 202"/>
                <a:gd name="T22" fmla="*/ 958 w 958"/>
                <a:gd name="T23" fmla="*/ 196 h 202"/>
                <a:gd name="T24" fmla="*/ 946 w 958"/>
                <a:gd name="T25" fmla="*/ 196 h 202"/>
                <a:gd name="T26" fmla="*/ 946 w 958"/>
                <a:gd name="T27" fmla="*/ 6 h 202"/>
                <a:gd name="T28" fmla="*/ 952 w 958"/>
                <a:gd name="T29" fmla="*/ 0 h 202"/>
                <a:gd name="T30" fmla="*/ 958 w 958"/>
                <a:gd name="T31" fmla="*/ 6 h 202"/>
                <a:gd name="T32" fmla="*/ 952 w 958"/>
                <a:gd name="T33" fmla="*/ 0 h 202"/>
                <a:gd name="T34" fmla="*/ 958 w 958"/>
                <a:gd name="T35" fmla="*/ 0 h 202"/>
                <a:gd name="T36" fmla="*/ 958 w 958"/>
                <a:gd name="T37" fmla="*/ 6 h 202"/>
                <a:gd name="T38" fmla="*/ 952 w 958"/>
                <a:gd name="T39" fmla="*/ 0 h 202"/>
                <a:gd name="T40" fmla="*/ 3 w 958"/>
                <a:gd name="T41" fmla="*/ 0 h 202"/>
                <a:gd name="T42" fmla="*/ 952 w 958"/>
                <a:gd name="T43" fmla="*/ 0 h 202"/>
                <a:gd name="T44" fmla="*/ 952 w 958"/>
                <a:gd name="T45" fmla="*/ 12 h 202"/>
                <a:gd name="T46" fmla="*/ 3 w 958"/>
                <a:gd name="T47" fmla="*/ 12 h 202"/>
                <a:gd name="T48" fmla="*/ 0 w 958"/>
                <a:gd name="T49" fmla="*/ 6 h 202"/>
                <a:gd name="T50" fmla="*/ 3 w 958"/>
                <a:gd name="T51" fmla="*/ 0 h 202"/>
                <a:gd name="T52" fmla="*/ 0 w 958"/>
                <a:gd name="T53" fmla="*/ 6 h 202"/>
                <a:gd name="T54" fmla="*/ 0 w 958"/>
                <a:gd name="T55" fmla="*/ 0 h 202"/>
                <a:gd name="T56" fmla="*/ 3 w 958"/>
                <a:gd name="T57" fmla="*/ 0 h 202"/>
                <a:gd name="T58" fmla="*/ 0 w 958"/>
                <a:gd name="T59" fmla="*/ 6 h 202"/>
                <a:gd name="T60" fmla="*/ 0 w 958"/>
                <a:gd name="T61" fmla="*/ 196 h 202"/>
                <a:gd name="T62" fmla="*/ 0 w 958"/>
                <a:gd name="T63" fmla="*/ 6 h 202"/>
                <a:gd name="T64" fmla="*/ 9 w 958"/>
                <a:gd name="T65" fmla="*/ 6 h 202"/>
                <a:gd name="T66" fmla="*/ 9 w 958"/>
                <a:gd name="T67" fmla="*/ 196 h 202"/>
                <a:gd name="T68" fmla="*/ 3 w 958"/>
                <a:gd name="T69" fmla="*/ 202 h 202"/>
                <a:gd name="T70" fmla="*/ 0 w 958"/>
                <a:gd name="T71" fmla="*/ 196 h 202"/>
                <a:gd name="T72" fmla="*/ 3 w 958"/>
                <a:gd name="T73" fmla="*/ 202 h 202"/>
                <a:gd name="T74" fmla="*/ 0 w 958"/>
                <a:gd name="T75" fmla="*/ 202 h 202"/>
                <a:gd name="T76" fmla="*/ 0 w 958"/>
                <a:gd name="T77" fmla="*/ 196 h 202"/>
                <a:gd name="T78" fmla="*/ 3 w 958"/>
                <a:gd name="T79" fmla="*/ 20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58" h="202">
                  <a:moveTo>
                    <a:pt x="952" y="202"/>
                  </a:moveTo>
                  <a:lnTo>
                    <a:pt x="3" y="202"/>
                  </a:lnTo>
                  <a:lnTo>
                    <a:pt x="3" y="190"/>
                  </a:lnTo>
                  <a:lnTo>
                    <a:pt x="952" y="190"/>
                  </a:lnTo>
                  <a:lnTo>
                    <a:pt x="958" y="196"/>
                  </a:lnTo>
                  <a:lnTo>
                    <a:pt x="952" y="202"/>
                  </a:lnTo>
                  <a:close/>
                  <a:moveTo>
                    <a:pt x="958" y="196"/>
                  </a:moveTo>
                  <a:lnTo>
                    <a:pt x="958" y="202"/>
                  </a:lnTo>
                  <a:lnTo>
                    <a:pt x="952" y="202"/>
                  </a:lnTo>
                  <a:lnTo>
                    <a:pt x="958" y="196"/>
                  </a:lnTo>
                  <a:close/>
                  <a:moveTo>
                    <a:pt x="958" y="6"/>
                  </a:moveTo>
                  <a:lnTo>
                    <a:pt x="958" y="196"/>
                  </a:lnTo>
                  <a:lnTo>
                    <a:pt x="946" y="196"/>
                  </a:lnTo>
                  <a:lnTo>
                    <a:pt x="946" y="6"/>
                  </a:lnTo>
                  <a:lnTo>
                    <a:pt x="952" y="0"/>
                  </a:lnTo>
                  <a:lnTo>
                    <a:pt x="958" y="6"/>
                  </a:lnTo>
                  <a:close/>
                  <a:moveTo>
                    <a:pt x="952" y="0"/>
                  </a:moveTo>
                  <a:lnTo>
                    <a:pt x="958" y="0"/>
                  </a:lnTo>
                  <a:lnTo>
                    <a:pt x="958" y="6"/>
                  </a:lnTo>
                  <a:lnTo>
                    <a:pt x="952" y="0"/>
                  </a:lnTo>
                  <a:close/>
                  <a:moveTo>
                    <a:pt x="3" y="0"/>
                  </a:moveTo>
                  <a:lnTo>
                    <a:pt x="952" y="0"/>
                  </a:lnTo>
                  <a:lnTo>
                    <a:pt x="952" y="12"/>
                  </a:lnTo>
                  <a:lnTo>
                    <a:pt x="3" y="12"/>
                  </a:lnTo>
                  <a:lnTo>
                    <a:pt x="0" y="6"/>
                  </a:lnTo>
                  <a:lnTo>
                    <a:pt x="3" y="0"/>
                  </a:lnTo>
                  <a:close/>
                  <a:moveTo>
                    <a:pt x="0" y="6"/>
                  </a:moveTo>
                  <a:lnTo>
                    <a:pt x="0" y="0"/>
                  </a:lnTo>
                  <a:lnTo>
                    <a:pt x="3" y="0"/>
                  </a:lnTo>
                  <a:lnTo>
                    <a:pt x="0" y="6"/>
                  </a:lnTo>
                  <a:close/>
                  <a:moveTo>
                    <a:pt x="0" y="196"/>
                  </a:moveTo>
                  <a:lnTo>
                    <a:pt x="0" y="6"/>
                  </a:lnTo>
                  <a:lnTo>
                    <a:pt x="9" y="6"/>
                  </a:lnTo>
                  <a:lnTo>
                    <a:pt x="9" y="196"/>
                  </a:lnTo>
                  <a:lnTo>
                    <a:pt x="3" y="202"/>
                  </a:lnTo>
                  <a:lnTo>
                    <a:pt x="0" y="196"/>
                  </a:lnTo>
                  <a:close/>
                  <a:moveTo>
                    <a:pt x="3" y="202"/>
                  </a:moveTo>
                  <a:lnTo>
                    <a:pt x="0" y="202"/>
                  </a:lnTo>
                  <a:lnTo>
                    <a:pt x="0" y="196"/>
                  </a:lnTo>
                  <a:lnTo>
                    <a:pt x="3" y="202"/>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Rectangle 7"/>
            <p:cNvSpPr>
              <a:spLocks noChangeArrowheads="1"/>
            </p:cNvSpPr>
            <p:nvPr/>
          </p:nvSpPr>
          <p:spPr bwMode="auto">
            <a:xfrm>
              <a:off x="3674" y="1362"/>
              <a:ext cx="349"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a:ln>
                    <a:noFill/>
                  </a:ln>
                  <a:solidFill>
                    <a:srgbClr val="373435"/>
                  </a:solidFill>
                  <a:effectLst/>
                  <a:latin typeface="Arial" panose="020B0604020202020204" pitchFamily="34" charset="0"/>
                </a:rPr>
                <a:t>water soluble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2" name="Rectangle 8"/>
            <p:cNvSpPr>
              <a:spLocks noChangeArrowheads="1"/>
            </p:cNvSpPr>
            <p:nvPr/>
          </p:nvSpPr>
          <p:spPr bwMode="auto">
            <a:xfrm>
              <a:off x="4571" y="717"/>
              <a:ext cx="947" cy="190"/>
            </a:xfrm>
            <a:prstGeom prst="rect">
              <a:avLst/>
            </a:prstGeom>
            <a:solidFill>
              <a:srgbClr val="D2D3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9"/>
            <p:cNvSpPr>
              <a:spLocks noEditPoints="1"/>
            </p:cNvSpPr>
            <p:nvPr/>
          </p:nvSpPr>
          <p:spPr bwMode="auto">
            <a:xfrm>
              <a:off x="4565" y="714"/>
              <a:ext cx="958" cy="199"/>
            </a:xfrm>
            <a:custGeom>
              <a:avLst/>
              <a:gdLst>
                <a:gd name="T0" fmla="*/ 953 w 958"/>
                <a:gd name="T1" fmla="*/ 199 h 199"/>
                <a:gd name="T2" fmla="*/ 6 w 958"/>
                <a:gd name="T3" fmla="*/ 199 h 199"/>
                <a:gd name="T4" fmla="*/ 6 w 958"/>
                <a:gd name="T5" fmla="*/ 188 h 199"/>
                <a:gd name="T6" fmla="*/ 953 w 958"/>
                <a:gd name="T7" fmla="*/ 188 h 199"/>
                <a:gd name="T8" fmla="*/ 958 w 958"/>
                <a:gd name="T9" fmla="*/ 193 h 199"/>
                <a:gd name="T10" fmla="*/ 953 w 958"/>
                <a:gd name="T11" fmla="*/ 199 h 199"/>
                <a:gd name="T12" fmla="*/ 958 w 958"/>
                <a:gd name="T13" fmla="*/ 193 h 199"/>
                <a:gd name="T14" fmla="*/ 958 w 958"/>
                <a:gd name="T15" fmla="*/ 199 h 199"/>
                <a:gd name="T16" fmla="*/ 953 w 958"/>
                <a:gd name="T17" fmla="*/ 199 h 199"/>
                <a:gd name="T18" fmla="*/ 958 w 958"/>
                <a:gd name="T19" fmla="*/ 193 h 199"/>
                <a:gd name="T20" fmla="*/ 958 w 958"/>
                <a:gd name="T21" fmla="*/ 3 h 199"/>
                <a:gd name="T22" fmla="*/ 958 w 958"/>
                <a:gd name="T23" fmla="*/ 193 h 199"/>
                <a:gd name="T24" fmla="*/ 947 w 958"/>
                <a:gd name="T25" fmla="*/ 193 h 199"/>
                <a:gd name="T26" fmla="*/ 947 w 958"/>
                <a:gd name="T27" fmla="*/ 3 h 199"/>
                <a:gd name="T28" fmla="*/ 953 w 958"/>
                <a:gd name="T29" fmla="*/ 0 h 199"/>
                <a:gd name="T30" fmla="*/ 958 w 958"/>
                <a:gd name="T31" fmla="*/ 3 h 199"/>
                <a:gd name="T32" fmla="*/ 953 w 958"/>
                <a:gd name="T33" fmla="*/ 0 h 199"/>
                <a:gd name="T34" fmla="*/ 958 w 958"/>
                <a:gd name="T35" fmla="*/ 0 h 199"/>
                <a:gd name="T36" fmla="*/ 958 w 958"/>
                <a:gd name="T37" fmla="*/ 3 h 199"/>
                <a:gd name="T38" fmla="*/ 953 w 958"/>
                <a:gd name="T39" fmla="*/ 0 h 199"/>
                <a:gd name="T40" fmla="*/ 6 w 958"/>
                <a:gd name="T41" fmla="*/ 0 h 199"/>
                <a:gd name="T42" fmla="*/ 953 w 958"/>
                <a:gd name="T43" fmla="*/ 0 h 199"/>
                <a:gd name="T44" fmla="*/ 953 w 958"/>
                <a:gd name="T45" fmla="*/ 9 h 199"/>
                <a:gd name="T46" fmla="*/ 6 w 958"/>
                <a:gd name="T47" fmla="*/ 9 h 199"/>
                <a:gd name="T48" fmla="*/ 0 w 958"/>
                <a:gd name="T49" fmla="*/ 3 h 199"/>
                <a:gd name="T50" fmla="*/ 6 w 958"/>
                <a:gd name="T51" fmla="*/ 0 h 199"/>
                <a:gd name="T52" fmla="*/ 0 w 958"/>
                <a:gd name="T53" fmla="*/ 3 h 199"/>
                <a:gd name="T54" fmla="*/ 0 w 958"/>
                <a:gd name="T55" fmla="*/ 0 h 199"/>
                <a:gd name="T56" fmla="*/ 6 w 958"/>
                <a:gd name="T57" fmla="*/ 0 h 199"/>
                <a:gd name="T58" fmla="*/ 0 w 958"/>
                <a:gd name="T59" fmla="*/ 3 h 199"/>
                <a:gd name="T60" fmla="*/ 0 w 958"/>
                <a:gd name="T61" fmla="*/ 193 h 199"/>
                <a:gd name="T62" fmla="*/ 0 w 958"/>
                <a:gd name="T63" fmla="*/ 3 h 199"/>
                <a:gd name="T64" fmla="*/ 10 w 958"/>
                <a:gd name="T65" fmla="*/ 3 h 199"/>
                <a:gd name="T66" fmla="*/ 10 w 958"/>
                <a:gd name="T67" fmla="*/ 193 h 199"/>
                <a:gd name="T68" fmla="*/ 6 w 958"/>
                <a:gd name="T69" fmla="*/ 199 h 199"/>
                <a:gd name="T70" fmla="*/ 0 w 958"/>
                <a:gd name="T71" fmla="*/ 193 h 199"/>
                <a:gd name="T72" fmla="*/ 6 w 958"/>
                <a:gd name="T73" fmla="*/ 199 h 199"/>
                <a:gd name="T74" fmla="*/ 0 w 958"/>
                <a:gd name="T75" fmla="*/ 199 h 199"/>
                <a:gd name="T76" fmla="*/ 0 w 958"/>
                <a:gd name="T77" fmla="*/ 193 h 199"/>
                <a:gd name="T78" fmla="*/ 6 w 958"/>
                <a:gd name="T79" fmla="*/ 1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58" h="199">
                  <a:moveTo>
                    <a:pt x="953" y="199"/>
                  </a:moveTo>
                  <a:lnTo>
                    <a:pt x="6" y="199"/>
                  </a:lnTo>
                  <a:lnTo>
                    <a:pt x="6" y="188"/>
                  </a:lnTo>
                  <a:lnTo>
                    <a:pt x="953" y="188"/>
                  </a:lnTo>
                  <a:lnTo>
                    <a:pt x="958" y="193"/>
                  </a:lnTo>
                  <a:lnTo>
                    <a:pt x="953" y="199"/>
                  </a:lnTo>
                  <a:close/>
                  <a:moveTo>
                    <a:pt x="958" y="193"/>
                  </a:moveTo>
                  <a:lnTo>
                    <a:pt x="958" y="199"/>
                  </a:lnTo>
                  <a:lnTo>
                    <a:pt x="953" y="199"/>
                  </a:lnTo>
                  <a:lnTo>
                    <a:pt x="958" y="193"/>
                  </a:lnTo>
                  <a:close/>
                  <a:moveTo>
                    <a:pt x="958" y="3"/>
                  </a:moveTo>
                  <a:lnTo>
                    <a:pt x="958" y="193"/>
                  </a:lnTo>
                  <a:lnTo>
                    <a:pt x="947" y="193"/>
                  </a:lnTo>
                  <a:lnTo>
                    <a:pt x="947" y="3"/>
                  </a:lnTo>
                  <a:lnTo>
                    <a:pt x="953" y="0"/>
                  </a:lnTo>
                  <a:lnTo>
                    <a:pt x="958" y="3"/>
                  </a:lnTo>
                  <a:close/>
                  <a:moveTo>
                    <a:pt x="953" y="0"/>
                  </a:moveTo>
                  <a:lnTo>
                    <a:pt x="958" y="0"/>
                  </a:lnTo>
                  <a:lnTo>
                    <a:pt x="958" y="3"/>
                  </a:lnTo>
                  <a:lnTo>
                    <a:pt x="953" y="0"/>
                  </a:lnTo>
                  <a:close/>
                  <a:moveTo>
                    <a:pt x="6" y="0"/>
                  </a:moveTo>
                  <a:lnTo>
                    <a:pt x="953" y="0"/>
                  </a:lnTo>
                  <a:lnTo>
                    <a:pt x="953" y="9"/>
                  </a:lnTo>
                  <a:lnTo>
                    <a:pt x="6" y="9"/>
                  </a:lnTo>
                  <a:lnTo>
                    <a:pt x="0" y="3"/>
                  </a:lnTo>
                  <a:lnTo>
                    <a:pt x="6" y="0"/>
                  </a:lnTo>
                  <a:close/>
                  <a:moveTo>
                    <a:pt x="0" y="3"/>
                  </a:moveTo>
                  <a:lnTo>
                    <a:pt x="0" y="0"/>
                  </a:lnTo>
                  <a:lnTo>
                    <a:pt x="6" y="0"/>
                  </a:lnTo>
                  <a:lnTo>
                    <a:pt x="0" y="3"/>
                  </a:lnTo>
                  <a:close/>
                  <a:moveTo>
                    <a:pt x="0" y="193"/>
                  </a:moveTo>
                  <a:lnTo>
                    <a:pt x="0" y="3"/>
                  </a:lnTo>
                  <a:lnTo>
                    <a:pt x="10" y="3"/>
                  </a:lnTo>
                  <a:lnTo>
                    <a:pt x="10" y="193"/>
                  </a:lnTo>
                  <a:lnTo>
                    <a:pt x="6" y="199"/>
                  </a:lnTo>
                  <a:lnTo>
                    <a:pt x="0" y="193"/>
                  </a:lnTo>
                  <a:close/>
                  <a:moveTo>
                    <a:pt x="6" y="199"/>
                  </a:moveTo>
                  <a:lnTo>
                    <a:pt x="0" y="199"/>
                  </a:lnTo>
                  <a:lnTo>
                    <a:pt x="0" y="193"/>
                  </a:lnTo>
                  <a:lnTo>
                    <a:pt x="6" y="199"/>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Rectangle 10"/>
            <p:cNvSpPr>
              <a:spLocks noChangeArrowheads="1"/>
            </p:cNvSpPr>
            <p:nvPr/>
          </p:nvSpPr>
          <p:spPr bwMode="auto">
            <a:xfrm>
              <a:off x="4832" y="769"/>
              <a:ext cx="42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a:ln>
                    <a:noFill/>
                  </a:ln>
                  <a:solidFill>
                    <a:srgbClr val="373435"/>
                  </a:solidFill>
                  <a:effectLst/>
                  <a:latin typeface="Arial" panose="020B0604020202020204" pitchFamily="34" charset="0"/>
                </a:rPr>
                <a:t>Sample (extract)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5" name="Freeform 11"/>
            <p:cNvSpPr>
              <a:spLocks noEditPoints="1"/>
            </p:cNvSpPr>
            <p:nvPr/>
          </p:nvSpPr>
          <p:spPr bwMode="auto">
            <a:xfrm>
              <a:off x="3812" y="902"/>
              <a:ext cx="1233" cy="403"/>
            </a:xfrm>
            <a:custGeom>
              <a:avLst/>
              <a:gdLst>
                <a:gd name="T0" fmla="*/ 35 w 1233"/>
                <a:gd name="T1" fmla="*/ 403 h 403"/>
                <a:gd name="T2" fmla="*/ 0 w 1233"/>
                <a:gd name="T3" fmla="*/ 334 h 403"/>
                <a:gd name="T4" fmla="*/ 69 w 1233"/>
                <a:gd name="T5" fmla="*/ 334 h 403"/>
                <a:gd name="T6" fmla="*/ 35 w 1233"/>
                <a:gd name="T7" fmla="*/ 403 h 403"/>
                <a:gd name="T8" fmla="*/ 40 w 1233"/>
                <a:gd name="T9" fmla="*/ 299 h 403"/>
                <a:gd name="T10" fmla="*/ 40 w 1233"/>
                <a:gd name="T11" fmla="*/ 338 h 403"/>
                <a:gd name="T12" fmla="*/ 29 w 1233"/>
                <a:gd name="T13" fmla="*/ 338 h 403"/>
                <a:gd name="T14" fmla="*/ 29 w 1233"/>
                <a:gd name="T15" fmla="*/ 299 h 403"/>
                <a:gd name="T16" fmla="*/ 33 w 1233"/>
                <a:gd name="T17" fmla="*/ 293 h 403"/>
                <a:gd name="T18" fmla="*/ 40 w 1233"/>
                <a:gd name="T19" fmla="*/ 299 h 403"/>
                <a:gd name="T20" fmla="*/ 29 w 1233"/>
                <a:gd name="T21" fmla="*/ 299 h 403"/>
                <a:gd name="T22" fmla="*/ 29 w 1233"/>
                <a:gd name="T23" fmla="*/ 295 h 403"/>
                <a:gd name="T24" fmla="*/ 33 w 1233"/>
                <a:gd name="T25" fmla="*/ 293 h 403"/>
                <a:gd name="T26" fmla="*/ 29 w 1233"/>
                <a:gd name="T27" fmla="*/ 299 h 403"/>
                <a:gd name="T28" fmla="*/ 1233 w 1233"/>
                <a:gd name="T29" fmla="*/ 11 h 403"/>
                <a:gd name="T30" fmla="*/ 37 w 1233"/>
                <a:gd name="T31" fmla="*/ 305 h 403"/>
                <a:gd name="T32" fmla="*/ 33 w 1233"/>
                <a:gd name="T33" fmla="*/ 293 h 403"/>
                <a:gd name="T34" fmla="*/ 1229 w 1233"/>
                <a:gd name="T35" fmla="*/ 0 h 403"/>
                <a:gd name="T36" fmla="*/ 1233 w 1233"/>
                <a:gd name="T37" fmla="*/ 11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33" h="403">
                  <a:moveTo>
                    <a:pt x="35" y="403"/>
                  </a:moveTo>
                  <a:lnTo>
                    <a:pt x="0" y="334"/>
                  </a:lnTo>
                  <a:lnTo>
                    <a:pt x="69" y="334"/>
                  </a:lnTo>
                  <a:lnTo>
                    <a:pt x="35" y="403"/>
                  </a:lnTo>
                  <a:close/>
                  <a:moveTo>
                    <a:pt x="40" y="299"/>
                  </a:moveTo>
                  <a:lnTo>
                    <a:pt x="40" y="338"/>
                  </a:lnTo>
                  <a:lnTo>
                    <a:pt x="29" y="338"/>
                  </a:lnTo>
                  <a:lnTo>
                    <a:pt x="29" y="299"/>
                  </a:lnTo>
                  <a:lnTo>
                    <a:pt x="33" y="293"/>
                  </a:lnTo>
                  <a:lnTo>
                    <a:pt x="40" y="299"/>
                  </a:lnTo>
                  <a:close/>
                  <a:moveTo>
                    <a:pt x="29" y="299"/>
                  </a:moveTo>
                  <a:lnTo>
                    <a:pt x="29" y="295"/>
                  </a:lnTo>
                  <a:lnTo>
                    <a:pt x="33" y="293"/>
                  </a:lnTo>
                  <a:lnTo>
                    <a:pt x="29" y="299"/>
                  </a:lnTo>
                  <a:close/>
                  <a:moveTo>
                    <a:pt x="1233" y="11"/>
                  </a:moveTo>
                  <a:lnTo>
                    <a:pt x="37" y="305"/>
                  </a:lnTo>
                  <a:lnTo>
                    <a:pt x="33" y="293"/>
                  </a:lnTo>
                  <a:lnTo>
                    <a:pt x="1229" y="0"/>
                  </a:lnTo>
                  <a:lnTo>
                    <a:pt x="1233" y="11"/>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Rectangle 12"/>
            <p:cNvSpPr>
              <a:spLocks noChangeArrowheads="1"/>
            </p:cNvSpPr>
            <p:nvPr/>
          </p:nvSpPr>
          <p:spPr bwMode="auto">
            <a:xfrm>
              <a:off x="3015" y="1585"/>
              <a:ext cx="51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373435"/>
                  </a:solidFill>
                  <a:effectLst/>
                  <a:latin typeface="Arial" panose="020B0604020202020204" pitchFamily="34" charset="0"/>
                </a:rPr>
                <a:t>ION EXCHANGE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 name="Freeform 13"/>
            <p:cNvSpPr>
              <a:spLocks noEditPoints="1"/>
            </p:cNvSpPr>
            <p:nvPr/>
          </p:nvSpPr>
          <p:spPr bwMode="auto">
            <a:xfrm>
              <a:off x="3207" y="1489"/>
              <a:ext cx="642" cy="386"/>
            </a:xfrm>
            <a:custGeom>
              <a:avLst/>
              <a:gdLst>
                <a:gd name="T0" fmla="*/ 33 w 642"/>
                <a:gd name="T1" fmla="*/ 294 h 386"/>
                <a:gd name="T2" fmla="*/ 638 w 642"/>
                <a:gd name="T3" fmla="*/ 0 h 386"/>
                <a:gd name="T4" fmla="*/ 642 w 642"/>
                <a:gd name="T5" fmla="*/ 10 h 386"/>
                <a:gd name="T6" fmla="*/ 37 w 642"/>
                <a:gd name="T7" fmla="*/ 303 h 386"/>
                <a:gd name="T8" fmla="*/ 29 w 642"/>
                <a:gd name="T9" fmla="*/ 300 h 386"/>
                <a:gd name="T10" fmla="*/ 33 w 642"/>
                <a:gd name="T11" fmla="*/ 294 h 386"/>
                <a:gd name="T12" fmla="*/ 29 w 642"/>
                <a:gd name="T13" fmla="*/ 300 h 386"/>
                <a:gd name="T14" fmla="*/ 29 w 642"/>
                <a:gd name="T15" fmla="*/ 296 h 386"/>
                <a:gd name="T16" fmla="*/ 33 w 642"/>
                <a:gd name="T17" fmla="*/ 294 h 386"/>
                <a:gd name="T18" fmla="*/ 29 w 642"/>
                <a:gd name="T19" fmla="*/ 300 h 386"/>
                <a:gd name="T20" fmla="*/ 29 w 642"/>
                <a:gd name="T21" fmla="*/ 321 h 386"/>
                <a:gd name="T22" fmla="*/ 29 w 642"/>
                <a:gd name="T23" fmla="*/ 300 h 386"/>
                <a:gd name="T24" fmla="*/ 41 w 642"/>
                <a:gd name="T25" fmla="*/ 300 h 386"/>
                <a:gd name="T26" fmla="*/ 41 w 642"/>
                <a:gd name="T27" fmla="*/ 321 h 386"/>
                <a:gd name="T28" fmla="*/ 29 w 642"/>
                <a:gd name="T29" fmla="*/ 321 h 386"/>
                <a:gd name="T30" fmla="*/ 35 w 642"/>
                <a:gd name="T31" fmla="*/ 386 h 386"/>
                <a:gd name="T32" fmla="*/ 0 w 642"/>
                <a:gd name="T33" fmla="*/ 317 h 386"/>
                <a:gd name="T34" fmla="*/ 69 w 642"/>
                <a:gd name="T35" fmla="*/ 317 h 386"/>
                <a:gd name="T36" fmla="*/ 35 w 642"/>
                <a:gd name="T37" fmla="*/ 386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42" h="386">
                  <a:moveTo>
                    <a:pt x="33" y="294"/>
                  </a:moveTo>
                  <a:lnTo>
                    <a:pt x="638" y="0"/>
                  </a:lnTo>
                  <a:lnTo>
                    <a:pt x="642" y="10"/>
                  </a:lnTo>
                  <a:lnTo>
                    <a:pt x="37" y="303"/>
                  </a:lnTo>
                  <a:lnTo>
                    <a:pt x="29" y="300"/>
                  </a:lnTo>
                  <a:lnTo>
                    <a:pt x="33" y="294"/>
                  </a:lnTo>
                  <a:close/>
                  <a:moveTo>
                    <a:pt x="29" y="300"/>
                  </a:moveTo>
                  <a:lnTo>
                    <a:pt x="29" y="296"/>
                  </a:lnTo>
                  <a:lnTo>
                    <a:pt x="33" y="294"/>
                  </a:lnTo>
                  <a:lnTo>
                    <a:pt x="29" y="300"/>
                  </a:lnTo>
                  <a:close/>
                  <a:moveTo>
                    <a:pt x="29" y="321"/>
                  </a:moveTo>
                  <a:lnTo>
                    <a:pt x="29" y="300"/>
                  </a:lnTo>
                  <a:lnTo>
                    <a:pt x="41" y="300"/>
                  </a:lnTo>
                  <a:lnTo>
                    <a:pt x="41" y="321"/>
                  </a:lnTo>
                  <a:lnTo>
                    <a:pt x="29" y="321"/>
                  </a:lnTo>
                  <a:close/>
                  <a:moveTo>
                    <a:pt x="35" y="386"/>
                  </a:moveTo>
                  <a:lnTo>
                    <a:pt x="0" y="317"/>
                  </a:lnTo>
                  <a:lnTo>
                    <a:pt x="69" y="317"/>
                  </a:lnTo>
                  <a:lnTo>
                    <a:pt x="35" y="386"/>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Rectangle 14"/>
            <p:cNvSpPr>
              <a:spLocks noChangeArrowheads="1"/>
            </p:cNvSpPr>
            <p:nvPr/>
          </p:nvSpPr>
          <p:spPr bwMode="auto">
            <a:xfrm>
              <a:off x="2767" y="3413"/>
              <a:ext cx="949" cy="190"/>
            </a:xfrm>
            <a:prstGeom prst="rect">
              <a:avLst/>
            </a:prstGeom>
            <a:solidFill>
              <a:srgbClr val="FFF8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5"/>
            <p:cNvSpPr>
              <a:spLocks noEditPoints="1"/>
            </p:cNvSpPr>
            <p:nvPr/>
          </p:nvSpPr>
          <p:spPr bwMode="auto">
            <a:xfrm>
              <a:off x="2764" y="3407"/>
              <a:ext cx="958" cy="201"/>
            </a:xfrm>
            <a:custGeom>
              <a:avLst/>
              <a:gdLst>
                <a:gd name="T0" fmla="*/ 952 w 958"/>
                <a:gd name="T1" fmla="*/ 201 h 201"/>
                <a:gd name="T2" fmla="*/ 3 w 958"/>
                <a:gd name="T3" fmla="*/ 201 h 201"/>
                <a:gd name="T4" fmla="*/ 3 w 958"/>
                <a:gd name="T5" fmla="*/ 190 h 201"/>
                <a:gd name="T6" fmla="*/ 952 w 958"/>
                <a:gd name="T7" fmla="*/ 190 h 201"/>
                <a:gd name="T8" fmla="*/ 958 w 958"/>
                <a:gd name="T9" fmla="*/ 196 h 201"/>
                <a:gd name="T10" fmla="*/ 952 w 958"/>
                <a:gd name="T11" fmla="*/ 201 h 201"/>
                <a:gd name="T12" fmla="*/ 958 w 958"/>
                <a:gd name="T13" fmla="*/ 196 h 201"/>
                <a:gd name="T14" fmla="*/ 958 w 958"/>
                <a:gd name="T15" fmla="*/ 201 h 201"/>
                <a:gd name="T16" fmla="*/ 952 w 958"/>
                <a:gd name="T17" fmla="*/ 201 h 201"/>
                <a:gd name="T18" fmla="*/ 958 w 958"/>
                <a:gd name="T19" fmla="*/ 196 h 201"/>
                <a:gd name="T20" fmla="*/ 958 w 958"/>
                <a:gd name="T21" fmla="*/ 6 h 201"/>
                <a:gd name="T22" fmla="*/ 958 w 958"/>
                <a:gd name="T23" fmla="*/ 196 h 201"/>
                <a:gd name="T24" fmla="*/ 946 w 958"/>
                <a:gd name="T25" fmla="*/ 196 h 201"/>
                <a:gd name="T26" fmla="*/ 946 w 958"/>
                <a:gd name="T27" fmla="*/ 6 h 201"/>
                <a:gd name="T28" fmla="*/ 952 w 958"/>
                <a:gd name="T29" fmla="*/ 0 h 201"/>
                <a:gd name="T30" fmla="*/ 958 w 958"/>
                <a:gd name="T31" fmla="*/ 6 h 201"/>
                <a:gd name="T32" fmla="*/ 952 w 958"/>
                <a:gd name="T33" fmla="*/ 0 h 201"/>
                <a:gd name="T34" fmla="*/ 958 w 958"/>
                <a:gd name="T35" fmla="*/ 0 h 201"/>
                <a:gd name="T36" fmla="*/ 958 w 958"/>
                <a:gd name="T37" fmla="*/ 6 h 201"/>
                <a:gd name="T38" fmla="*/ 952 w 958"/>
                <a:gd name="T39" fmla="*/ 0 h 201"/>
                <a:gd name="T40" fmla="*/ 3 w 958"/>
                <a:gd name="T41" fmla="*/ 0 h 201"/>
                <a:gd name="T42" fmla="*/ 952 w 958"/>
                <a:gd name="T43" fmla="*/ 0 h 201"/>
                <a:gd name="T44" fmla="*/ 952 w 958"/>
                <a:gd name="T45" fmla="*/ 11 h 201"/>
                <a:gd name="T46" fmla="*/ 3 w 958"/>
                <a:gd name="T47" fmla="*/ 11 h 201"/>
                <a:gd name="T48" fmla="*/ 0 w 958"/>
                <a:gd name="T49" fmla="*/ 6 h 201"/>
                <a:gd name="T50" fmla="*/ 3 w 958"/>
                <a:gd name="T51" fmla="*/ 0 h 201"/>
                <a:gd name="T52" fmla="*/ 0 w 958"/>
                <a:gd name="T53" fmla="*/ 6 h 201"/>
                <a:gd name="T54" fmla="*/ 0 w 958"/>
                <a:gd name="T55" fmla="*/ 0 h 201"/>
                <a:gd name="T56" fmla="*/ 3 w 958"/>
                <a:gd name="T57" fmla="*/ 0 h 201"/>
                <a:gd name="T58" fmla="*/ 0 w 958"/>
                <a:gd name="T59" fmla="*/ 6 h 201"/>
                <a:gd name="T60" fmla="*/ 0 w 958"/>
                <a:gd name="T61" fmla="*/ 196 h 201"/>
                <a:gd name="T62" fmla="*/ 0 w 958"/>
                <a:gd name="T63" fmla="*/ 6 h 201"/>
                <a:gd name="T64" fmla="*/ 9 w 958"/>
                <a:gd name="T65" fmla="*/ 6 h 201"/>
                <a:gd name="T66" fmla="*/ 9 w 958"/>
                <a:gd name="T67" fmla="*/ 196 h 201"/>
                <a:gd name="T68" fmla="*/ 3 w 958"/>
                <a:gd name="T69" fmla="*/ 201 h 201"/>
                <a:gd name="T70" fmla="*/ 0 w 958"/>
                <a:gd name="T71" fmla="*/ 196 h 201"/>
                <a:gd name="T72" fmla="*/ 3 w 958"/>
                <a:gd name="T73" fmla="*/ 201 h 201"/>
                <a:gd name="T74" fmla="*/ 0 w 958"/>
                <a:gd name="T75" fmla="*/ 201 h 201"/>
                <a:gd name="T76" fmla="*/ 0 w 958"/>
                <a:gd name="T77" fmla="*/ 196 h 201"/>
                <a:gd name="T78" fmla="*/ 3 w 958"/>
                <a:gd name="T79" fmla="*/ 20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58" h="201">
                  <a:moveTo>
                    <a:pt x="952" y="201"/>
                  </a:moveTo>
                  <a:lnTo>
                    <a:pt x="3" y="201"/>
                  </a:lnTo>
                  <a:lnTo>
                    <a:pt x="3" y="190"/>
                  </a:lnTo>
                  <a:lnTo>
                    <a:pt x="952" y="190"/>
                  </a:lnTo>
                  <a:lnTo>
                    <a:pt x="958" y="196"/>
                  </a:lnTo>
                  <a:lnTo>
                    <a:pt x="952" y="201"/>
                  </a:lnTo>
                  <a:close/>
                  <a:moveTo>
                    <a:pt x="958" y="196"/>
                  </a:moveTo>
                  <a:lnTo>
                    <a:pt x="958" y="201"/>
                  </a:lnTo>
                  <a:lnTo>
                    <a:pt x="952" y="201"/>
                  </a:lnTo>
                  <a:lnTo>
                    <a:pt x="958" y="196"/>
                  </a:lnTo>
                  <a:close/>
                  <a:moveTo>
                    <a:pt x="958" y="6"/>
                  </a:moveTo>
                  <a:lnTo>
                    <a:pt x="958" y="196"/>
                  </a:lnTo>
                  <a:lnTo>
                    <a:pt x="946" y="196"/>
                  </a:lnTo>
                  <a:lnTo>
                    <a:pt x="946" y="6"/>
                  </a:lnTo>
                  <a:lnTo>
                    <a:pt x="952" y="0"/>
                  </a:lnTo>
                  <a:lnTo>
                    <a:pt x="958" y="6"/>
                  </a:lnTo>
                  <a:close/>
                  <a:moveTo>
                    <a:pt x="952" y="0"/>
                  </a:moveTo>
                  <a:lnTo>
                    <a:pt x="958" y="0"/>
                  </a:lnTo>
                  <a:lnTo>
                    <a:pt x="958" y="6"/>
                  </a:lnTo>
                  <a:lnTo>
                    <a:pt x="952" y="0"/>
                  </a:lnTo>
                  <a:close/>
                  <a:moveTo>
                    <a:pt x="3" y="0"/>
                  </a:moveTo>
                  <a:lnTo>
                    <a:pt x="952" y="0"/>
                  </a:lnTo>
                  <a:lnTo>
                    <a:pt x="952" y="11"/>
                  </a:lnTo>
                  <a:lnTo>
                    <a:pt x="3" y="11"/>
                  </a:lnTo>
                  <a:lnTo>
                    <a:pt x="0" y="6"/>
                  </a:lnTo>
                  <a:lnTo>
                    <a:pt x="3" y="0"/>
                  </a:lnTo>
                  <a:close/>
                  <a:moveTo>
                    <a:pt x="0" y="6"/>
                  </a:moveTo>
                  <a:lnTo>
                    <a:pt x="0" y="0"/>
                  </a:lnTo>
                  <a:lnTo>
                    <a:pt x="3" y="0"/>
                  </a:lnTo>
                  <a:lnTo>
                    <a:pt x="0" y="6"/>
                  </a:lnTo>
                  <a:close/>
                  <a:moveTo>
                    <a:pt x="0" y="196"/>
                  </a:moveTo>
                  <a:lnTo>
                    <a:pt x="0" y="6"/>
                  </a:lnTo>
                  <a:lnTo>
                    <a:pt x="9" y="6"/>
                  </a:lnTo>
                  <a:lnTo>
                    <a:pt x="9" y="196"/>
                  </a:lnTo>
                  <a:lnTo>
                    <a:pt x="3" y="201"/>
                  </a:lnTo>
                  <a:lnTo>
                    <a:pt x="0" y="196"/>
                  </a:lnTo>
                  <a:close/>
                  <a:moveTo>
                    <a:pt x="3" y="201"/>
                  </a:moveTo>
                  <a:lnTo>
                    <a:pt x="0" y="201"/>
                  </a:lnTo>
                  <a:lnTo>
                    <a:pt x="0" y="196"/>
                  </a:lnTo>
                  <a:lnTo>
                    <a:pt x="3" y="201"/>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Rectangle 16"/>
            <p:cNvSpPr>
              <a:spLocks noChangeArrowheads="1"/>
            </p:cNvSpPr>
            <p:nvPr/>
          </p:nvSpPr>
          <p:spPr bwMode="auto">
            <a:xfrm>
              <a:off x="3004" y="3435"/>
              <a:ext cx="507"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373435"/>
                  </a:solidFill>
                  <a:effectLst/>
                  <a:latin typeface="Arial" panose="020B0604020202020204" pitchFamily="34" charset="0"/>
                </a:rPr>
                <a:t>biological fluids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Rectangle 17"/>
            <p:cNvSpPr>
              <a:spLocks noChangeArrowheads="1"/>
            </p:cNvSpPr>
            <p:nvPr/>
          </p:nvSpPr>
          <p:spPr bwMode="auto">
            <a:xfrm>
              <a:off x="2988" y="3506"/>
              <a:ext cx="538"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373435"/>
                  </a:solidFill>
                  <a:effectLst/>
                  <a:latin typeface="Arial" panose="020B0604020202020204" pitchFamily="34" charset="0"/>
                </a:rPr>
                <a:t>mixed mode SPE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 name="Rectangle 18"/>
            <p:cNvSpPr>
              <a:spLocks noChangeArrowheads="1"/>
            </p:cNvSpPr>
            <p:nvPr/>
          </p:nvSpPr>
          <p:spPr bwMode="auto">
            <a:xfrm>
              <a:off x="3372" y="2931"/>
              <a:ext cx="949" cy="188"/>
            </a:xfrm>
            <a:prstGeom prst="rect">
              <a:avLst/>
            </a:prstGeom>
            <a:solidFill>
              <a:srgbClr val="FFF8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9"/>
            <p:cNvSpPr>
              <a:spLocks noEditPoints="1"/>
            </p:cNvSpPr>
            <p:nvPr/>
          </p:nvSpPr>
          <p:spPr bwMode="auto">
            <a:xfrm>
              <a:off x="3369" y="2925"/>
              <a:ext cx="958" cy="200"/>
            </a:xfrm>
            <a:custGeom>
              <a:avLst/>
              <a:gdLst>
                <a:gd name="T0" fmla="*/ 952 w 958"/>
                <a:gd name="T1" fmla="*/ 200 h 200"/>
                <a:gd name="T2" fmla="*/ 3 w 958"/>
                <a:gd name="T3" fmla="*/ 200 h 200"/>
                <a:gd name="T4" fmla="*/ 3 w 958"/>
                <a:gd name="T5" fmla="*/ 188 h 200"/>
                <a:gd name="T6" fmla="*/ 952 w 958"/>
                <a:gd name="T7" fmla="*/ 188 h 200"/>
                <a:gd name="T8" fmla="*/ 958 w 958"/>
                <a:gd name="T9" fmla="*/ 194 h 200"/>
                <a:gd name="T10" fmla="*/ 952 w 958"/>
                <a:gd name="T11" fmla="*/ 200 h 200"/>
                <a:gd name="T12" fmla="*/ 958 w 958"/>
                <a:gd name="T13" fmla="*/ 194 h 200"/>
                <a:gd name="T14" fmla="*/ 958 w 958"/>
                <a:gd name="T15" fmla="*/ 200 h 200"/>
                <a:gd name="T16" fmla="*/ 952 w 958"/>
                <a:gd name="T17" fmla="*/ 200 h 200"/>
                <a:gd name="T18" fmla="*/ 958 w 958"/>
                <a:gd name="T19" fmla="*/ 194 h 200"/>
                <a:gd name="T20" fmla="*/ 958 w 958"/>
                <a:gd name="T21" fmla="*/ 6 h 200"/>
                <a:gd name="T22" fmla="*/ 958 w 958"/>
                <a:gd name="T23" fmla="*/ 194 h 200"/>
                <a:gd name="T24" fmla="*/ 946 w 958"/>
                <a:gd name="T25" fmla="*/ 194 h 200"/>
                <a:gd name="T26" fmla="*/ 946 w 958"/>
                <a:gd name="T27" fmla="*/ 6 h 200"/>
                <a:gd name="T28" fmla="*/ 952 w 958"/>
                <a:gd name="T29" fmla="*/ 0 h 200"/>
                <a:gd name="T30" fmla="*/ 958 w 958"/>
                <a:gd name="T31" fmla="*/ 6 h 200"/>
                <a:gd name="T32" fmla="*/ 952 w 958"/>
                <a:gd name="T33" fmla="*/ 0 h 200"/>
                <a:gd name="T34" fmla="*/ 958 w 958"/>
                <a:gd name="T35" fmla="*/ 0 h 200"/>
                <a:gd name="T36" fmla="*/ 958 w 958"/>
                <a:gd name="T37" fmla="*/ 6 h 200"/>
                <a:gd name="T38" fmla="*/ 952 w 958"/>
                <a:gd name="T39" fmla="*/ 0 h 200"/>
                <a:gd name="T40" fmla="*/ 3 w 958"/>
                <a:gd name="T41" fmla="*/ 0 h 200"/>
                <a:gd name="T42" fmla="*/ 952 w 958"/>
                <a:gd name="T43" fmla="*/ 0 h 200"/>
                <a:gd name="T44" fmla="*/ 952 w 958"/>
                <a:gd name="T45" fmla="*/ 11 h 200"/>
                <a:gd name="T46" fmla="*/ 3 w 958"/>
                <a:gd name="T47" fmla="*/ 11 h 200"/>
                <a:gd name="T48" fmla="*/ 0 w 958"/>
                <a:gd name="T49" fmla="*/ 6 h 200"/>
                <a:gd name="T50" fmla="*/ 3 w 958"/>
                <a:gd name="T51" fmla="*/ 0 h 200"/>
                <a:gd name="T52" fmla="*/ 0 w 958"/>
                <a:gd name="T53" fmla="*/ 6 h 200"/>
                <a:gd name="T54" fmla="*/ 0 w 958"/>
                <a:gd name="T55" fmla="*/ 0 h 200"/>
                <a:gd name="T56" fmla="*/ 3 w 958"/>
                <a:gd name="T57" fmla="*/ 0 h 200"/>
                <a:gd name="T58" fmla="*/ 0 w 958"/>
                <a:gd name="T59" fmla="*/ 6 h 200"/>
                <a:gd name="T60" fmla="*/ 0 w 958"/>
                <a:gd name="T61" fmla="*/ 194 h 200"/>
                <a:gd name="T62" fmla="*/ 0 w 958"/>
                <a:gd name="T63" fmla="*/ 6 h 200"/>
                <a:gd name="T64" fmla="*/ 9 w 958"/>
                <a:gd name="T65" fmla="*/ 6 h 200"/>
                <a:gd name="T66" fmla="*/ 9 w 958"/>
                <a:gd name="T67" fmla="*/ 194 h 200"/>
                <a:gd name="T68" fmla="*/ 3 w 958"/>
                <a:gd name="T69" fmla="*/ 200 h 200"/>
                <a:gd name="T70" fmla="*/ 0 w 958"/>
                <a:gd name="T71" fmla="*/ 194 h 200"/>
                <a:gd name="T72" fmla="*/ 3 w 958"/>
                <a:gd name="T73" fmla="*/ 200 h 200"/>
                <a:gd name="T74" fmla="*/ 0 w 958"/>
                <a:gd name="T75" fmla="*/ 200 h 200"/>
                <a:gd name="T76" fmla="*/ 0 w 958"/>
                <a:gd name="T77" fmla="*/ 194 h 200"/>
                <a:gd name="T78" fmla="*/ 3 w 958"/>
                <a:gd name="T79"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58" h="200">
                  <a:moveTo>
                    <a:pt x="952" y="200"/>
                  </a:moveTo>
                  <a:lnTo>
                    <a:pt x="3" y="200"/>
                  </a:lnTo>
                  <a:lnTo>
                    <a:pt x="3" y="188"/>
                  </a:lnTo>
                  <a:lnTo>
                    <a:pt x="952" y="188"/>
                  </a:lnTo>
                  <a:lnTo>
                    <a:pt x="958" y="194"/>
                  </a:lnTo>
                  <a:lnTo>
                    <a:pt x="952" y="200"/>
                  </a:lnTo>
                  <a:close/>
                  <a:moveTo>
                    <a:pt x="958" y="194"/>
                  </a:moveTo>
                  <a:lnTo>
                    <a:pt x="958" y="200"/>
                  </a:lnTo>
                  <a:lnTo>
                    <a:pt x="952" y="200"/>
                  </a:lnTo>
                  <a:lnTo>
                    <a:pt x="958" y="194"/>
                  </a:lnTo>
                  <a:close/>
                  <a:moveTo>
                    <a:pt x="958" y="6"/>
                  </a:moveTo>
                  <a:lnTo>
                    <a:pt x="958" y="194"/>
                  </a:lnTo>
                  <a:lnTo>
                    <a:pt x="946" y="194"/>
                  </a:lnTo>
                  <a:lnTo>
                    <a:pt x="946" y="6"/>
                  </a:lnTo>
                  <a:lnTo>
                    <a:pt x="952" y="0"/>
                  </a:lnTo>
                  <a:lnTo>
                    <a:pt x="958" y="6"/>
                  </a:lnTo>
                  <a:close/>
                  <a:moveTo>
                    <a:pt x="952" y="0"/>
                  </a:moveTo>
                  <a:lnTo>
                    <a:pt x="958" y="0"/>
                  </a:lnTo>
                  <a:lnTo>
                    <a:pt x="958" y="6"/>
                  </a:lnTo>
                  <a:lnTo>
                    <a:pt x="952" y="0"/>
                  </a:lnTo>
                  <a:close/>
                  <a:moveTo>
                    <a:pt x="3" y="0"/>
                  </a:moveTo>
                  <a:lnTo>
                    <a:pt x="952" y="0"/>
                  </a:lnTo>
                  <a:lnTo>
                    <a:pt x="952" y="11"/>
                  </a:lnTo>
                  <a:lnTo>
                    <a:pt x="3" y="11"/>
                  </a:lnTo>
                  <a:lnTo>
                    <a:pt x="0" y="6"/>
                  </a:lnTo>
                  <a:lnTo>
                    <a:pt x="3" y="0"/>
                  </a:lnTo>
                  <a:close/>
                  <a:moveTo>
                    <a:pt x="0" y="6"/>
                  </a:moveTo>
                  <a:lnTo>
                    <a:pt x="0" y="0"/>
                  </a:lnTo>
                  <a:lnTo>
                    <a:pt x="3" y="0"/>
                  </a:lnTo>
                  <a:lnTo>
                    <a:pt x="0" y="6"/>
                  </a:lnTo>
                  <a:close/>
                  <a:moveTo>
                    <a:pt x="0" y="194"/>
                  </a:moveTo>
                  <a:lnTo>
                    <a:pt x="0" y="6"/>
                  </a:lnTo>
                  <a:lnTo>
                    <a:pt x="9" y="6"/>
                  </a:lnTo>
                  <a:lnTo>
                    <a:pt x="9" y="194"/>
                  </a:lnTo>
                  <a:lnTo>
                    <a:pt x="3" y="200"/>
                  </a:lnTo>
                  <a:lnTo>
                    <a:pt x="0" y="194"/>
                  </a:lnTo>
                  <a:close/>
                  <a:moveTo>
                    <a:pt x="3" y="200"/>
                  </a:moveTo>
                  <a:lnTo>
                    <a:pt x="0" y="200"/>
                  </a:lnTo>
                  <a:lnTo>
                    <a:pt x="0" y="194"/>
                  </a:lnTo>
                  <a:lnTo>
                    <a:pt x="3" y="20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Rectangle 20"/>
            <p:cNvSpPr>
              <a:spLocks noChangeArrowheads="1"/>
            </p:cNvSpPr>
            <p:nvPr/>
          </p:nvSpPr>
          <p:spPr bwMode="auto">
            <a:xfrm>
              <a:off x="2162" y="2931"/>
              <a:ext cx="949" cy="188"/>
            </a:xfrm>
            <a:prstGeom prst="rect">
              <a:avLst/>
            </a:prstGeom>
            <a:solidFill>
              <a:srgbClr val="FFF8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1"/>
            <p:cNvSpPr>
              <a:spLocks noEditPoints="1"/>
            </p:cNvSpPr>
            <p:nvPr/>
          </p:nvSpPr>
          <p:spPr bwMode="auto">
            <a:xfrm>
              <a:off x="2159" y="2925"/>
              <a:ext cx="958" cy="200"/>
            </a:xfrm>
            <a:custGeom>
              <a:avLst/>
              <a:gdLst>
                <a:gd name="T0" fmla="*/ 952 w 958"/>
                <a:gd name="T1" fmla="*/ 200 h 200"/>
                <a:gd name="T2" fmla="*/ 3 w 958"/>
                <a:gd name="T3" fmla="*/ 200 h 200"/>
                <a:gd name="T4" fmla="*/ 3 w 958"/>
                <a:gd name="T5" fmla="*/ 188 h 200"/>
                <a:gd name="T6" fmla="*/ 952 w 958"/>
                <a:gd name="T7" fmla="*/ 188 h 200"/>
                <a:gd name="T8" fmla="*/ 958 w 958"/>
                <a:gd name="T9" fmla="*/ 194 h 200"/>
                <a:gd name="T10" fmla="*/ 952 w 958"/>
                <a:gd name="T11" fmla="*/ 200 h 200"/>
                <a:gd name="T12" fmla="*/ 958 w 958"/>
                <a:gd name="T13" fmla="*/ 194 h 200"/>
                <a:gd name="T14" fmla="*/ 958 w 958"/>
                <a:gd name="T15" fmla="*/ 200 h 200"/>
                <a:gd name="T16" fmla="*/ 952 w 958"/>
                <a:gd name="T17" fmla="*/ 200 h 200"/>
                <a:gd name="T18" fmla="*/ 958 w 958"/>
                <a:gd name="T19" fmla="*/ 194 h 200"/>
                <a:gd name="T20" fmla="*/ 958 w 958"/>
                <a:gd name="T21" fmla="*/ 6 h 200"/>
                <a:gd name="T22" fmla="*/ 958 w 958"/>
                <a:gd name="T23" fmla="*/ 194 h 200"/>
                <a:gd name="T24" fmla="*/ 946 w 958"/>
                <a:gd name="T25" fmla="*/ 194 h 200"/>
                <a:gd name="T26" fmla="*/ 946 w 958"/>
                <a:gd name="T27" fmla="*/ 6 h 200"/>
                <a:gd name="T28" fmla="*/ 952 w 958"/>
                <a:gd name="T29" fmla="*/ 0 h 200"/>
                <a:gd name="T30" fmla="*/ 958 w 958"/>
                <a:gd name="T31" fmla="*/ 6 h 200"/>
                <a:gd name="T32" fmla="*/ 952 w 958"/>
                <a:gd name="T33" fmla="*/ 0 h 200"/>
                <a:gd name="T34" fmla="*/ 958 w 958"/>
                <a:gd name="T35" fmla="*/ 0 h 200"/>
                <a:gd name="T36" fmla="*/ 958 w 958"/>
                <a:gd name="T37" fmla="*/ 6 h 200"/>
                <a:gd name="T38" fmla="*/ 952 w 958"/>
                <a:gd name="T39" fmla="*/ 0 h 200"/>
                <a:gd name="T40" fmla="*/ 3 w 958"/>
                <a:gd name="T41" fmla="*/ 0 h 200"/>
                <a:gd name="T42" fmla="*/ 952 w 958"/>
                <a:gd name="T43" fmla="*/ 0 h 200"/>
                <a:gd name="T44" fmla="*/ 952 w 958"/>
                <a:gd name="T45" fmla="*/ 11 h 200"/>
                <a:gd name="T46" fmla="*/ 3 w 958"/>
                <a:gd name="T47" fmla="*/ 11 h 200"/>
                <a:gd name="T48" fmla="*/ 0 w 958"/>
                <a:gd name="T49" fmla="*/ 6 h 200"/>
                <a:gd name="T50" fmla="*/ 3 w 958"/>
                <a:gd name="T51" fmla="*/ 0 h 200"/>
                <a:gd name="T52" fmla="*/ 0 w 958"/>
                <a:gd name="T53" fmla="*/ 6 h 200"/>
                <a:gd name="T54" fmla="*/ 0 w 958"/>
                <a:gd name="T55" fmla="*/ 0 h 200"/>
                <a:gd name="T56" fmla="*/ 3 w 958"/>
                <a:gd name="T57" fmla="*/ 0 h 200"/>
                <a:gd name="T58" fmla="*/ 0 w 958"/>
                <a:gd name="T59" fmla="*/ 6 h 200"/>
                <a:gd name="T60" fmla="*/ 0 w 958"/>
                <a:gd name="T61" fmla="*/ 194 h 200"/>
                <a:gd name="T62" fmla="*/ 0 w 958"/>
                <a:gd name="T63" fmla="*/ 6 h 200"/>
                <a:gd name="T64" fmla="*/ 9 w 958"/>
                <a:gd name="T65" fmla="*/ 6 h 200"/>
                <a:gd name="T66" fmla="*/ 9 w 958"/>
                <a:gd name="T67" fmla="*/ 194 h 200"/>
                <a:gd name="T68" fmla="*/ 3 w 958"/>
                <a:gd name="T69" fmla="*/ 200 h 200"/>
                <a:gd name="T70" fmla="*/ 0 w 958"/>
                <a:gd name="T71" fmla="*/ 194 h 200"/>
                <a:gd name="T72" fmla="*/ 3 w 958"/>
                <a:gd name="T73" fmla="*/ 200 h 200"/>
                <a:gd name="T74" fmla="*/ 0 w 958"/>
                <a:gd name="T75" fmla="*/ 200 h 200"/>
                <a:gd name="T76" fmla="*/ 0 w 958"/>
                <a:gd name="T77" fmla="*/ 194 h 200"/>
                <a:gd name="T78" fmla="*/ 3 w 958"/>
                <a:gd name="T79"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58" h="200">
                  <a:moveTo>
                    <a:pt x="952" y="200"/>
                  </a:moveTo>
                  <a:lnTo>
                    <a:pt x="3" y="200"/>
                  </a:lnTo>
                  <a:lnTo>
                    <a:pt x="3" y="188"/>
                  </a:lnTo>
                  <a:lnTo>
                    <a:pt x="952" y="188"/>
                  </a:lnTo>
                  <a:lnTo>
                    <a:pt x="958" y="194"/>
                  </a:lnTo>
                  <a:lnTo>
                    <a:pt x="952" y="200"/>
                  </a:lnTo>
                  <a:close/>
                  <a:moveTo>
                    <a:pt x="958" y="194"/>
                  </a:moveTo>
                  <a:lnTo>
                    <a:pt x="958" y="200"/>
                  </a:lnTo>
                  <a:lnTo>
                    <a:pt x="952" y="200"/>
                  </a:lnTo>
                  <a:lnTo>
                    <a:pt x="958" y="194"/>
                  </a:lnTo>
                  <a:close/>
                  <a:moveTo>
                    <a:pt x="958" y="6"/>
                  </a:moveTo>
                  <a:lnTo>
                    <a:pt x="958" y="194"/>
                  </a:lnTo>
                  <a:lnTo>
                    <a:pt x="946" y="194"/>
                  </a:lnTo>
                  <a:lnTo>
                    <a:pt x="946" y="6"/>
                  </a:lnTo>
                  <a:lnTo>
                    <a:pt x="952" y="0"/>
                  </a:lnTo>
                  <a:lnTo>
                    <a:pt x="958" y="6"/>
                  </a:lnTo>
                  <a:close/>
                  <a:moveTo>
                    <a:pt x="952" y="0"/>
                  </a:moveTo>
                  <a:lnTo>
                    <a:pt x="958" y="0"/>
                  </a:lnTo>
                  <a:lnTo>
                    <a:pt x="958" y="6"/>
                  </a:lnTo>
                  <a:lnTo>
                    <a:pt x="952" y="0"/>
                  </a:lnTo>
                  <a:close/>
                  <a:moveTo>
                    <a:pt x="3" y="0"/>
                  </a:moveTo>
                  <a:lnTo>
                    <a:pt x="952" y="0"/>
                  </a:lnTo>
                  <a:lnTo>
                    <a:pt x="952" y="11"/>
                  </a:lnTo>
                  <a:lnTo>
                    <a:pt x="3" y="11"/>
                  </a:lnTo>
                  <a:lnTo>
                    <a:pt x="0" y="6"/>
                  </a:lnTo>
                  <a:lnTo>
                    <a:pt x="3" y="0"/>
                  </a:lnTo>
                  <a:close/>
                  <a:moveTo>
                    <a:pt x="0" y="6"/>
                  </a:moveTo>
                  <a:lnTo>
                    <a:pt x="0" y="0"/>
                  </a:lnTo>
                  <a:lnTo>
                    <a:pt x="3" y="0"/>
                  </a:lnTo>
                  <a:lnTo>
                    <a:pt x="0" y="6"/>
                  </a:lnTo>
                  <a:close/>
                  <a:moveTo>
                    <a:pt x="0" y="194"/>
                  </a:moveTo>
                  <a:lnTo>
                    <a:pt x="0" y="6"/>
                  </a:lnTo>
                  <a:lnTo>
                    <a:pt x="9" y="6"/>
                  </a:lnTo>
                  <a:lnTo>
                    <a:pt x="9" y="194"/>
                  </a:lnTo>
                  <a:lnTo>
                    <a:pt x="3" y="200"/>
                  </a:lnTo>
                  <a:lnTo>
                    <a:pt x="0" y="194"/>
                  </a:lnTo>
                  <a:close/>
                  <a:moveTo>
                    <a:pt x="3" y="200"/>
                  </a:moveTo>
                  <a:lnTo>
                    <a:pt x="0" y="200"/>
                  </a:lnTo>
                  <a:lnTo>
                    <a:pt x="0" y="194"/>
                  </a:lnTo>
                  <a:lnTo>
                    <a:pt x="3" y="20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Rectangle 22"/>
            <p:cNvSpPr>
              <a:spLocks noChangeArrowheads="1"/>
            </p:cNvSpPr>
            <p:nvPr/>
          </p:nvSpPr>
          <p:spPr bwMode="auto">
            <a:xfrm>
              <a:off x="3555" y="2946"/>
              <a:ext cx="61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373435"/>
                  </a:solidFill>
                  <a:effectLst/>
                  <a:latin typeface="Arial" panose="020B0604020202020204" pitchFamily="34" charset="0"/>
                </a:rPr>
                <a:t>retain interferences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 name="Rectangle 23"/>
            <p:cNvSpPr>
              <a:spLocks noChangeArrowheads="1"/>
            </p:cNvSpPr>
            <p:nvPr/>
          </p:nvSpPr>
          <p:spPr bwMode="auto">
            <a:xfrm>
              <a:off x="3472" y="3017"/>
              <a:ext cx="778"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373435"/>
                  </a:solidFill>
                  <a:effectLst/>
                  <a:latin typeface="Arial" panose="020B0604020202020204" pitchFamily="34" charset="0"/>
                </a:rPr>
                <a:t>elute analyte for analysis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 name="Rectangle 24"/>
            <p:cNvSpPr>
              <a:spLocks noChangeArrowheads="1"/>
            </p:cNvSpPr>
            <p:nvPr/>
          </p:nvSpPr>
          <p:spPr bwMode="auto">
            <a:xfrm>
              <a:off x="2435" y="2951"/>
              <a:ext cx="436"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373435"/>
                  </a:solidFill>
                  <a:effectLst/>
                  <a:latin typeface="Arial" panose="020B0604020202020204" pitchFamily="34" charset="0"/>
                </a:rPr>
                <a:t>retain analyte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 name="Rectangle 25"/>
            <p:cNvSpPr>
              <a:spLocks noChangeArrowheads="1"/>
            </p:cNvSpPr>
            <p:nvPr/>
          </p:nvSpPr>
          <p:spPr bwMode="auto">
            <a:xfrm>
              <a:off x="2222" y="3022"/>
              <a:ext cx="85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373435"/>
                  </a:solidFill>
                  <a:effectLst/>
                  <a:latin typeface="Arial" panose="020B0604020202020204" pitchFamily="34" charset="0"/>
                </a:rPr>
                <a:t>elute interferences to waste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 name="Rectangle 26"/>
            <p:cNvSpPr>
              <a:spLocks noChangeArrowheads="1"/>
            </p:cNvSpPr>
            <p:nvPr/>
          </p:nvSpPr>
          <p:spPr bwMode="auto">
            <a:xfrm>
              <a:off x="2174" y="2447"/>
              <a:ext cx="947" cy="190"/>
            </a:xfrm>
            <a:prstGeom prst="rect">
              <a:avLst/>
            </a:prstGeom>
            <a:solidFill>
              <a:srgbClr val="FFF8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7"/>
            <p:cNvSpPr>
              <a:spLocks noEditPoints="1"/>
            </p:cNvSpPr>
            <p:nvPr/>
          </p:nvSpPr>
          <p:spPr bwMode="auto">
            <a:xfrm>
              <a:off x="2168" y="2441"/>
              <a:ext cx="959" cy="202"/>
            </a:xfrm>
            <a:custGeom>
              <a:avLst/>
              <a:gdLst>
                <a:gd name="T0" fmla="*/ 953 w 959"/>
                <a:gd name="T1" fmla="*/ 202 h 202"/>
                <a:gd name="T2" fmla="*/ 6 w 959"/>
                <a:gd name="T3" fmla="*/ 202 h 202"/>
                <a:gd name="T4" fmla="*/ 6 w 959"/>
                <a:gd name="T5" fmla="*/ 190 h 202"/>
                <a:gd name="T6" fmla="*/ 953 w 959"/>
                <a:gd name="T7" fmla="*/ 190 h 202"/>
                <a:gd name="T8" fmla="*/ 959 w 959"/>
                <a:gd name="T9" fmla="*/ 196 h 202"/>
                <a:gd name="T10" fmla="*/ 953 w 959"/>
                <a:gd name="T11" fmla="*/ 202 h 202"/>
                <a:gd name="T12" fmla="*/ 959 w 959"/>
                <a:gd name="T13" fmla="*/ 196 h 202"/>
                <a:gd name="T14" fmla="*/ 959 w 959"/>
                <a:gd name="T15" fmla="*/ 202 h 202"/>
                <a:gd name="T16" fmla="*/ 953 w 959"/>
                <a:gd name="T17" fmla="*/ 202 h 202"/>
                <a:gd name="T18" fmla="*/ 959 w 959"/>
                <a:gd name="T19" fmla="*/ 196 h 202"/>
                <a:gd name="T20" fmla="*/ 959 w 959"/>
                <a:gd name="T21" fmla="*/ 6 h 202"/>
                <a:gd name="T22" fmla="*/ 959 w 959"/>
                <a:gd name="T23" fmla="*/ 196 h 202"/>
                <a:gd name="T24" fmla="*/ 947 w 959"/>
                <a:gd name="T25" fmla="*/ 196 h 202"/>
                <a:gd name="T26" fmla="*/ 947 w 959"/>
                <a:gd name="T27" fmla="*/ 6 h 202"/>
                <a:gd name="T28" fmla="*/ 953 w 959"/>
                <a:gd name="T29" fmla="*/ 0 h 202"/>
                <a:gd name="T30" fmla="*/ 959 w 959"/>
                <a:gd name="T31" fmla="*/ 6 h 202"/>
                <a:gd name="T32" fmla="*/ 953 w 959"/>
                <a:gd name="T33" fmla="*/ 0 h 202"/>
                <a:gd name="T34" fmla="*/ 959 w 959"/>
                <a:gd name="T35" fmla="*/ 0 h 202"/>
                <a:gd name="T36" fmla="*/ 959 w 959"/>
                <a:gd name="T37" fmla="*/ 6 h 202"/>
                <a:gd name="T38" fmla="*/ 953 w 959"/>
                <a:gd name="T39" fmla="*/ 0 h 202"/>
                <a:gd name="T40" fmla="*/ 6 w 959"/>
                <a:gd name="T41" fmla="*/ 0 h 202"/>
                <a:gd name="T42" fmla="*/ 953 w 959"/>
                <a:gd name="T43" fmla="*/ 0 h 202"/>
                <a:gd name="T44" fmla="*/ 953 w 959"/>
                <a:gd name="T45" fmla="*/ 12 h 202"/>
                <a:gd name="T46" fmla="*/ 6 w 959"/>
                <a:gd name="T47" fmla="*/ 12 h 202"/>
                <a:gd name="T48" fmla="*/ 0 w 959"/>
                <a:gd name="T49" fmla="*/ 6 h 202"/>
                <a:gd name="T50" fmla="*/ 6 w 959"/>
                <a:gd name="T51" fmla="*/ 0 h 202"/>
                <a:gd name="T52" fmla="*/ 0 w 959"/>
                <a:gd name="T53" fmla="*/ 6 h 202"/>
                <a:gd name="T54" fmla="*/ 0 w 959"/>
                <a:gd name="T55" fmla="*/ 0 h 202"/>
                <a:gd name="T56" fmla="*/ 6 w 959"/>
                <a:gd name="T57" fmla="*/ 0 h 202"/>
                <a:gd name="T58" fmla="*/ 0 w 959"/>
                <a:gd name="T59" fmla="*/ 6 h 202"/>
                <a:gd name="T60" fmla="*/ 0 w 959"/>
                <a:gd name="T61" fmla="*/ 196 h 202"/>
                <a:gd name="T62" fmla="*/ 0 w 959"/>
                <a:gd name="T63" fmla="*/ 6 h 202"/>
                <a:gd name="T64" fmla="*/ 12 w 959"/>
                <a:gd name="T65" fmla="*/ 6 h 202"/>
                <a:gd name="T66" fmla="*/ 12 w 959"/>
                <a:gd name="T67" fmla="*/ 196 h 202"/>
                <a:gd name="T68" fmla="*/ 6 w 959"/>
                <a:gd name="T69" fmla="*/ 202 h 202"/>
                <a:gd name="T70" fmla="*/ 0 w 959"/>
                <a:gd name="T71" fmla="*/ 196 h 202"/>
                <a:gd name="T72" fmla="*/ 6 w 959"/>
                <a:gd name="T73" fmla="*/ 202 h 202"/>
                <a:gd name="T74" fmla="*/ 0 w 959"/>
                <a:gd name="T75" fmla="*/ 202 h 202"/>
                <a:gd name="T76" fmla="*/ 0 w 959"/>
                <a:gd name="T77" fmla="*/ 196 h 202"/>
                <a:gd name="T78" fmla="*/ 6 w 959"/>
                <a:gd name="T79" fmla="*/ 20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59" h="202">
                  <a:moveTo>
                    <a:pt x="953" y="202"/>
                  </a:moveTo>
                  <a:lnTo>
                    <a:pt x="6" y="202"/>
                  </a:lnTo>
                  <a:lnTo>
                    <a:pt x="6" y="190"/>
                  </a:lnTo>
                  <a:lnTo>
                    <a:pt x="953" y="190"/>
                  </a:lnTo>
                  <a:lnTo>
                    <a:pt x="959" y="196"/>
                  </a:lnTo>
                  <a:lnTo>
                    <a:pt x="953" y="202"/>
                  </a:lnTo>
                  <a:close/>
                  <a:moveTo>
                    <a:pt x="959" y="196"/>
                  </a:moveTo>
                  <a:lnTo>
                    <a:pt x="959" y="202"/>
                  </a:lnTo>
                  <a:lnTo>
                    <a:pt x="953" y="202"/>
                  </a:lnTo>
                  <a:lnTo>
                    <a:pt x="959" y="196"/>
                  </a:lnTo>
                  <a:close/>
                  <a:moveTo>
                    <a:pt x="959" y="6"/>
                  </a:moveTo>
                  <a:lnTo>
                    <a:pt x="959" y="196"/>
                  </a:lnTo>
                  <a:lnTo>
                    <a:pt x="947" y="196"/>
                  </a:lnTo>
                  <a:lnTo>
                    <a:pt x="947" y="6"/>
                  </a:lnTo>
                  <a:lnTo>
                    <a:pt x="953" y="0"/>
                  </a:lnTo>
                  <a:lnTo>
                    <a:pt x="959" y="6"/>
                  </a:lnTo>
                  <a:close/>
                  <a:moveTo>
                    <a:pt x="953" y="0"/>
                  </a:moveTo>
                  <a:lnTo>
                    <a:pt x="959" y="0"/>
                  </a:lnTo>
                  <a:lnTo>
                    <a:pt x="959" y="6"/>
                  </a:lnTo>
                  <a:lnTo>
                    <a:pt x="953" y="0"/>
                  </a:lnTo>
                  <a:close/>
                  <a:moveTo>
                    <a:pt x="6" y="0"/>
                  </a:moveTo>
                  <a:lnTo>
                    <a:pt x="953" y="0"/>
                  </a:lnTo>
                  <a:lnTo>
                    <a:pt x="953" y="12"/>
                  </a:lnTo>
                  <a:lnTo>
                    <a:pt x="6" y="12"/>
                  </a:lnTo>
                  <a:lnTo>
                    <a:pt x="0" y="6"/>
                  </a:lnTo>
                  <a:lnTo>
                    <a:pt x="6" y="0"/>
                  </a:lnTo>
                  <a:close/>
                  <a:moveTo>
                    <a:pt x="0" y="6"/>
                  </a:moveTo>
                  <a:lnTo>
                    <a:pt x="0" y="0"/>
                  </a:lnTo>
                  <a:lnTo>
                    <a:pt x="6" y="0"/>
                  </a:lnTo>
                  <a:lnTo>
                    <a:pt x="0" y="6"/>
                  </a:lnTo>
                  <a:close/>
                  <a:moveTo>
                    <a:pt x="0" y="196"/>
                  </a:moveTo>
                  <a:lnTo>
                    <a:pt x="0" y="6"/>
                  </a:lnTo>
                  <a:lnTo>
                    <a:pt x="12" y="6"/>
                  </a:lnTo>
                  <a:lnTo>
                    <a:pt x="12" y="196"/>
                  </a:lnTo>
                  <a:lnTo>
                    <a:pt x="6" y="202"/>
                  </a:lnTo>
                  <a:lnTo>
                    <a:pt x="0" y="196"/>
                  </a:lnTo>
                  <a:close/>
                  <a:moveTo>
                    <a:pt x="6" y="202"/>
                  </a:moveTo>
                  <a:lnTo>
                    <a:pt x="0" y="202"/>
                  </a:lnTo>
                  <a:lnTo>
                    <a:pt x="0" y="196"/>
                  </a:lnTo>
                  <a:lnTo>
                    <a:pt x="6" y="202"/>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Rectangle 28"/>
            <p:cNvSpPr>
              <a:spLocks noChangeArrowheads="1"/>
            </p:cNvSpPr>
            <p:nvPr/>
          </p:nvSpPr>
          <p:spPr bwMode="auto">
            <a:xfrm>
              <a:off x="3372" y="2447"/>
              <a:ext cx="949" cy="190"/>
            </a:xfrm>
            <a:prstGeom prst="rect">
              <a:avLst/>
            </a:prstGeom>
            <a:solidFill>
              <a:srgbClr val="FFF8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9"/>
            <p:cNvSpPr>
              <a:spLocks noEditPoints="1"/>
            </p:cNvSpPr>
            <p:nvPr/>
          </p:nvSpPr>
          <p:spPr bwMode="auto">
            <a:xfrm>
              <a:off x="3369" y="2441"/>
              <a:ext cx="958" cy="202"/>
            </a:xfrm>
            <a:custGeom>
              <a:avLst/>
              <a:gdLst>
                <a:gd name="T0" fmla="*/ 952 w 958"/>
                <a:gd name="T1" fmla="*/ 202 h 202"/>
                <a:gd name="T2" fmla="*/ 3 w 958"/>
                <a:gd name="T3" fmla="*/ 202 h 202"/>
                <a:gd name="T4" fmla="*/ 3 w 958"/>
                <a:gd name="T5" fmla="*/ 190 h 202"/>
                <a:gd name="T6" fmla="*/ 952 w 958"/>
                <a:gd name="T7" fmla="*/ 190 h 202"/>
                <a:gd name="T8" fmla="*/ 958 w 958"/>
                <a:gd name="T9" fmla="*/ 196 h 202"/>
                <a:gd name="T10" fmla="*/ 952 w 958"/>
                <a:gd name="T11" fmla="*/ 202 h 202"/>
                <a:gd name="T12" fmla="*/ 958 w 958"/>
                <a:gd name="T13" fmla="*/ 196 h 202"/>
                <a:gd name="T14" fmla="*/ 958 w 958"/>
                <a:gd name="T15" fmla="*/ 202 h 202"/>
                <a:gd name="T16" fmla="*/ 952 w 958"/>
                <a:gd name="T17" fmla="*/ 202 h 202"/>
                <a:gd name="T18" fmla="*/ 958 w 958"/>
                <a:gd name="T19" fmla="*/ 196 h 202"/>
                <a:gd name="T20" fmla="*/ 958 w 958"/>
                <a:gd name="T21" fmla="*/ 6 h 202"/>
                <a:gd name="T22" fmla="*/ 958 w 958"/>
                <a:gd name="T23" fmla="*/ 196 h 202"/>
                <a:gd name="T24" fmla="*/ 946 w 958"/>
                <a:gd name="T25" fmla="*/ 196 h 202"/>
                <a:gd name="T26" fmla="*/ 946 w 958"/>
                <a:gd name="T27" fmla="*/ 6 h 202"/>
                <a:gd name="T28" fmla="*/ 952 w 958"/>
                <a:gd name="T29" fmla="*/ 0 h 202"/>
                <a:gd name="T30" fmla="*/ 958 w 958"/>
                <a:gd name="T31" fmla="*/ 6 h 202"/>
                <a:gd name="T32" fmla="*/ 952 w 958"/>
                <a:gd name="T33" fmla="*/ 0 h 202"/>
                <a:gd name="T34" fmla="*/ 958 w 958"/>
                <a:gd name="T35" fmla="*/ 0 h 202"/>
                <a:gd name="T36" fmla="*/ 958 w 958"/>
                <a:gd name="T37" fmla="*/ 6 h 202"/>
                <a:gd name="T38" fmla="*/ 952 w 958"/>
                <a:gd name="T39" fmla="*/ 0 h 202"/>
                <a:gd name="T40" fmla="*/ 3 w 958"/>
                <a:gd name="T41" fmla="*/ 0 h 202"/>
                <a:gd name="T42" fmla="*/ 952 w 958"/>
                <a:gd name="T43" fmla="*/ 0 h 202"/>
                <a:gd name="T44" fmla="*/ 952 w 958"/>
                <a:gd name="T45" fmla="*/ 12 h 202"/>
                <a:gd name="T46" fmla="*/ 3 w 958"/>
                <a:gd name="T47" fmla="*/ 12 h 202"/>
                <a:gd name="T48" fmla="*/ 0 w 958"/>
                <a:gd name="T49" fmla="*/ 6 h 202"/>
                <a:gd name="T50" fmla="*/ 3 w 958"/>
                <a:gd name="T51" fmla="*/ 0 h 202"/>
                <a:gd name="T52" fmla="*/ 0 w 958"/>
                <a:gd name="T53" fmla="*/ 6 h 202"/>
                <a:gd name="T54" fmla="*/ 0 w 958"/>
                <a:gd name="T55" fmla="*/ 0 h 202"/>
                <a:gd name="T56" fmla="*/ 3 w 958"/>
                <a:gd name="T57" fmla="*/ 0 h 202"/>
                <a:gd name="T58" fmla="*/ 0 w 958"/>
                <a:gd name="T59" fmla="*/ 6 h 202"/>
                <a:gd name="T60" fmla="*/ 0 w 958"/>
                <a:gd name="T61" fmla="*/ 196 h 202"/>
                <a:gd name="T62" fmla="*/ 0 w 958"/>
                <a:gd name="T63" fmla="*/ 6 h 202"/>
                <a:gd name="T64" fmla="*/ 9 w 958"/>
                <a:gd name="T65" fmla="*/ 6 h 202"/>
                <a:gd name="T66" fmla="*/ 9 w 958"/>
                <a:gd name="T67" fmla="*/ 196 h 202"/>
                <a:gd name="T68" fmla="*/ 3 w 958"/>
                <a:gd name="T69" fmla="*/ 202 h 202"/>
                <a:gd name="T70" fmla="*/ 0 w 958"/>
                <a:gd name="T71" fmla="*/ 196 h 202"/>
                <a:gd name="T72" fmla="*/ 3 w 958"/>
                <a:gd name="T73" fmla="*/ 202 h 202"/>
                <a:gd name="T74" fmla="*/ 0 w 958"/>
                <a:gd name="T75" fmla="*/ 202 h 202"/>
                <a:gd name="T76" fmla="*/ 0 w 958"/>
                <a:gd name="T77" fmla="*/ 196 h 202"/>
                <a:gd name="T78" fmla="*/ 3 w 958"/>
                <a:gd name="T79" fmla="*/ 20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58" h="202">
                  <a:moveTo>
                    <a:pt x="952" y="202"/>
                  </a:moveTo>
                  <a:lnTo>
                    <a:pt x="3" y="202"/>
                  </a:lnTo>
                  <a:lnTo>
                    <a:pt x="3" y="190"/>
                  </a:lnTo>
                  <a:lnTo>
                    <a:pt x="952" y="190"/>
                  </a:lnTo>
                  <a:lnTo>
                    <a:pt x="958" y="196"/>
                  </a:lnTo>
                  <a:lnTo>
                    <a:pt x="952" y="202"/>
                  </a:lnTo>
                  <a:close/>
                  <a:moveTo>
                    <a:pt x="958" y="196"/>
                  </a:moveTo>
                  <a:lnTo>
                    <a:pt x="958" y="202"/>
                  </a:lnTo>
                  <a:lnTo>
                    <a:pt x="952" y="202"/>
                  </a:lnTo>
                  <a:lnTo>
                    <a:pt x="958" y="196"/>
                  </a:lnTo>
                  <a:close/>
                  <a:moveTo>
                    <a:pt x="958" y="6"/>
                  </a:moveTo>
                  <a:lnTo>
                    <a:pt x="958" y="196"/>
                  </a:lnTo>
                  <a:lnTo>
                    <a:pt x="946" y="196"/>
                  </a:lnTo>
                  <a:lnTo>
                    <a:pt x="946" y="6"/>
                  </a:lnTo>
                  <a:lnTo>
                    <a:pt x="952" y="0"/>
                  </a:lnTo>
                  <a:lnTo>
                    <a:pt x="958" y="6"/>
                  </a:lnTo>
                  <a:close/>
                  <a:moveTo>
                    <a:pt x="952" y="0"/>
                  </a:moveTo>
                  <a:lnTo>
                    <a:pt x="958" y="0"/>
                  </a:lnTo>
                  <a:lnTo>
                    <a:pt x="958" y="6"/>
                  </a:lnTo>
                  <a:lnTo>
                    <a:pt x="952" y="0"/>
                  </a:lnTo>
                  <a:close/>
                  <a:moveTo>
                    <a:pt x="3" y="0"/>
                  </a:moveTo>
                  <a:lnTo>
                    <a:pt x="952" y="0"/>
                  </a:lnTo>
                  <a:lnTo>
                    <a:pt x="952" y="12"/>
                  </a:lnTo>
                  <a:lnTo>
                    <a:pt x="3" y="12"/>
                  </a:lnTo>
                  <a:lnTo>
                    <a:pt x="0" y="6"/>
                  </a:lnTo>
                  <a:lnTo>
                    <a:pt x="3" y="0"/>
                  </a:lnTo>
                  <a:close/>
                  <a:moveTo>
                    <a:pt x="0" y="6"/>
                  </a:moveTo>
                  <a:lnTo>
                    <a:pt x="0" y="0"/>
                  </a:lnTo>
                  <a:lnTo>
                    <a:pt x="3" y="0"/>
                  </a:lnTo>
                  <a:lnTo>
                    <a:pt x="0" y="6"/>
                  </a:lnTo>
                  <a:close/>
                  <a:moveTo>
                    <a:pt x="0" y="196"/>
                  </a:moveTo>
                  <a:lnTo>
                    <a:pt x="0" y="6"/>
                  </a:lnTo>
                  <a:lnTo>
                    <a:pt x="9" y="6"/>
                  </a:lnTo>
                  <a:lnTo>
                    <a:pt x="9" y="196"/>
                  </a:lnTo>
                  <a:lnTo>
                    <a:pt x="3" y="202"/>
                  </a:lnTo>
                  <a:lnTo>
                    <a:pt x="0" y="196"/>
                  </a:lnTo>
                  <a:close/>
                  <a:moveTo>
                    <a:pt x="3" y="202"/>
                  </a:moveTo>
                  <a:lnTo>
                    <a:pt x="0" y="202"/>
                  </a:lnTo>
                  <a:lnTo>
                    <a:pt x="0" y="196"/>
                  </a:lnTo>
                  <a:lnTo>
                    <a:pt x="3" y="202"/>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Rectangle 30"/>
            <p:cNvSpPr>
              <a:spLocks noChangeArrowheads="1"/>
            </p:cNvSpPr>
            <p:nvPr/>
          </p:nvSpPr>
          <p:spPr bwMode="auto">
            <a:xfrm>
              <a:off x="2549" y="2470"/>
              <a:ext cx="19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a:ln>
                    <a:noFill/>
                  </a:ln>
                  <a:solidFill>
                    <a:srgbClr val="373435"/>
                  </a:solidFill>
                  <a:effectLst/>
                  <a:latin typeface="Arial" panose="020B0604020202020204" pitchFamily="34" charset="0"/>
                </a:rPr>
                <a:t>neutral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5" name="Rectangle 31"/>
            <p:cNvSpPr>
              <a:spLocks noChangeArrowheads="1"/>
            </p:cNvSpPr>
            <p:nvPr/>
          </p:nvSpPr>
          <p:spPr bwMode="auto">
            <a:xfrm>
              <a:off x="2476" y="2541"/>
              <a:ext cx="343"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a:ln>
                    <a:noFill/>
                  </a:ln>
                  <a:solidFill>
                    <a:srgbClr val="373435"/>
                  </a:solidFill>
                  <a:effectLst/>
                  <a:latin typeface="Arial" panose="020B0604020202020204" pitchFamily="34" charset="0"/>
                </a:rPr>
                <a:t>interferences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6" name="Rectangle 32"/>
            <p:cNvSpPr>
              <a:spLocks noChangeArrowheads="1"/>
            </p:cNvSpPr>
            <p:nvPr/>
          </p:nvSpPr>
          <p:spPr bwMode="auto">
            <a:xfrm>
              <a:off x="3731" y="2470"/>
              <a:ext cx="234"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a:ln>
                    <a:noFill/>
                  </a:ln>
                  <a:solidFill>
                    <a:srgbClr val="373435"/>
                  </a:solidFill>
                  <a:effectLst/>
                  <a:latin typeface="Arial" panose="020B0604020202020204" pitchFamily="34" charset="0"/>
                </a:rPr>
                <a:t>ionizable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7" name="Rectangle 33"/>
            <p:cNvSpPr>
              <a:spLocks noChangeArrowheads="1"/>
            </p:cNvSpPr>
            <p:nvPr/>
          </p:nvSpPr>
          <p:spPr bwMode="auto">
            <a:xfrm>
              <a:off x="3677" y="2541"/>
              <a:ext cx="343"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373435"/>
                  </a:solidFill>
                  <a:effectLst/>
                  <a:latin typeface="Arial" panose="020B0604020202020204" pitchFamily="34" charset="0"/>
                </a:rPr>
                <a:t>interferences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8" name="Rectangle 34"/>
            <p:cNvSpPr>
              <a:spLocks noChangeArrowheads="1"/>
            </p:cNvSpPr>
            <p:nvPr/>
          </p:nvSpPr>
          <p:spPr bwMode="auto">
            <a:xfrm>
              <a:off x="2767" y="1875"/>
              <a:ext cx="949" cy="190"/>
            </a:xfrm>
            <a:prstGeom prst="rect">
              <a:avLst/>
            </a:prstGeom>
            <a:solidFill>
              <a:srgbClr val="FFF8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5"/>
            <p:cNvSpPr>
              <a:spLocks noEditPoints="1"/>
            </p:cNvSpPr>
            <p:nvPr/>
          </p:nvSpPr>
          <p:spPr bwMode="auto">
            <a:xfrm>
              <a:off x="2764" y="1869"/>
              <a:ext cx="958" cy="202"/>
            </a:xfrm>
            <a:custGeom>
              <a:avLst/>
              <a:gdLst>
                <a:gd name="T0" fmla="*/ 952 w 958"/>
                <a:gd name="T1" fmla="*/ 202 h 202"/>
                <a:gd name="T2" fmla="*/ 3 w 958"/>
                <a:gd name="T3" fmla="*/ 202 h 202"/>
                <a:gd name="T4" fmla="*/ 3 w 958"/>
                <a:gd name="T5" fmla="*/ 190 h 202"/>
                <a:gd name="T6" fmla="*/ 952 w 958"/>
                <a:gd name="T7" fmla="*/ 190 h 202"/>
                <a:gd name="T8" fmla="*/ 958 w 958"/>
                <a:gd name="T9" fmla="*/ 196 h 202"/>
                <a:gd name="T10" fmla="*/ 952 w 958"/>
                <a:gd name="T11" fmla="*/ 202 h 202"/>
                <a:gd name="T12" fmla="*/ 958 w 958"/>
                <a:gd name="T13" fmla="*/ 196 h 202"/>
                <a:gd name="T14" fmla="*/ 958 w 958"/>
                <a:gd name="T15" fmla="*/ 202 h 202"/>
                <a:gd name="T16" fmla="*/ 952 w 958"/>
                <a:gd name="T17" fmla="*/ 202 h 202"/>
                <a:gd name="T18" fmla="*/ 958 w 958"/>
                <a:gd name="T19" fmla="*/ 196 h 202"/>
                <a:gd name="T20" fmla="*/ 958 w 958"/>
                <a:gd name="T21" fmla="*/ 6 h 202"/>
                <a:gd name="T22" fmla="*/ 958 w 958"/>
                <a:gd name="T23" fmla="*/ 196 h 202"/>
                <a:gd name="T24" fmla="*/ 946 w 958"/>
                <a:gd name="T25" fmla="*/ 196 h 202"/>
                <a:gd name="T26" fmla="*/ 946 w 958"/>
                <a:gd name="T27" fmla="*/ 6 h 202"/>
                <a:gd name="T28" fmla="*/ 952 w 958"/>
                <a:gd name="T29" fmla="*/ 0 h 202"/>
                <a:gd name="T30" fmla="*/ 958 w 958"/>
                <a:gd name="T31" fmla="*/ 6 h 202"/>
                <a:gd name="T32" fmla="*/ 952 w 958"/>
                <a:gd name="T33" fmla="*/ 0 h 202"/>
                <a:gd name="T34" fmla="*/ 958 w 958"/>
                <a:gd name="T35" fmla="*/ 0 h 202"/>
                <a:gd name="T36" fmla="*/ 958 w 958"/>
                <a:gd name="T37" fmla="*/ 6 h 202"/>
                <a:gd name="T38" fmla="*/ 952 w 958"/>
                <a:gd name="T39" fmla="*/ 0 h 202"/>
                <a:gd name="T40" fmla="*/ 3 w 958"/>
                <a:gd name="T41" fmla="*/ 0 h 202"/>
                <a:gd name="T42" fmla="*/ 952 w 958"/>
                <a:gd name="T43" fmla="*/ 0 h 202"/>
                <a:gd name="T44" fmla="*/ 952 w 958"/>
                <a:gd name="T45" fmla="*/ 12 h 202"/>
                <a:gd name="T46" fmla="*/ 3 w 958"/>
                <a:gd name="T47" fmla="*/ 12 h 202"/>
                <a:gd name="T48" fmla="*/ 0 w 958"/>
                <a:gd name="T49" fmla="*/ 6 h 202"/>
                <a:gd name="T50" fmla="*/ 3 w 958"/>
                <a:gd name="T51" fmla="*/ 0 h 202"/>
                <a:gd name="T52" fmla="*/ 0 w 958"/>
                <a:gd name="T53" fmla="*/ 6 h 202"/>
                <a:gd name="T54" fmla="*/ 0 w 958"/>
                <a:gd name="T55" fmla="*/ 0 h 202"/>
                <a:gd name="T56" fmla="*/ 3 w 958"/>
                <a:gd name="T57" fmla="*/ 0 h 202"/>
                <a:gd name="T58" fmla="*/ 0 w 958"/>
                <a:gd name="T59" fmla="*/ 6 h 202"/>
                <a:gd name="T60" fmla="*/ 0 w 958"/>
                <a:gd name="T61" fmla="*/ 196 h 202"/>
                <a:gd name="T62" fmla="*/ 0 w 958"/>
                <a:gd name="T63" fmla="*/ 6 h 202"/>
                <a:gd name="T64" fmla="*/ 9 w 958"/>
                <a:gd name="T65" fmla="*/ 6 h 202"/>
                <a:gd name="T66" fmla="*/ 9 w 958"/>
                <a:gd name="T67" fmla="*/ 196 h 202"/>
                <a:gd name="T68" fmla="*/ 3 w 958"/>
                <a:gd name="T69" fmla="*/ 202 h 202"/>
                <a:gd name="T70" fmla="*/ 0 w 958"/>
                <a:gd name="T71" fmla="*/ 196 h 202"/>
                <a:gd name="T72" fmla="*/ 3 w 958"/>
                <a:gd name="T73" fmla="*/ 202 h 202"/>
                <a:gd name="T74" fmla="*/ 0 w 958"/>
                <a:gd name="T75" fmla="*/ 202 h 202"/>
                <a:gd name="T76" fmla="*/ 0 w 958"/>
                <a:gd name="T77" fmla="*/ 196 h 202"/>
                <a:gd name="T78" fmla="*/ 3 w 958"/>
                <a:gd name="T79" fmla="*/ 20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58" h="202">
                  <a:moveTo>
                    <a:pt x="952" y="202"/>
                  </a:moveTo>
                  <a:lnTo>
                    <a:pt x="3" y="202"/>
                  </a:lnTo>
                  <a:lnTo>
                    <a:pt x="3" y="190"/>
                  </a:lnTo>
                  <a:lnTo>
                    <a:pt x="952" y="190"/>
                  </a:lnTo>
                  <a:lnTo>
                    <a:pt x="958" y="196"/>
                  </a:lnTo>
                  <a:lnTo>
                    <a:pt x="952" y="202"/>
                  </a:lnTo>
                  <a:close/>
                  <a:moveTo>
                    <a:pt x="958" y="196"/>
                  </a:moveTo>
                  <a:lnTo>
                    <a:pt x="958" y="202"/>
                  </a:lnTo>
                  <a:lnTo>
                    <a:pt x="952" y="202"/>
                  </a:lnTo>
                  <a:lnTo>
                    <a:pt x="958" y="196"/>
                  </a:lnTo>
                  <a:close/>
                  <a:moveTo>
                    <a:pt x="958" y="6"/>
                  </a:moveTo>
                  <a:lnTo>
                    <a:pt x="958" y="196"/>
                  </a:lnTo>
                  <a:lnTo>
                    <a:pt x="946" y="196"/>
                  </a:lnTo>
                  <a:lnTo>
                    <a:pt x="946" y="6"/>
                  </a:lnTo>
                  <a:lnTo>
                    <a:pt x="952" y="0"/>
                  </a:lnTo>
                  <a:lnTo>
                    <a:pt x="958" y="6"/>
                  </a:lnTo>
                  <a:close/>
                  <a:moveTo>
                    <a:pt x="952" y="0"/>
                  </a:moveTo>
                  <a:lnTo>
                    <a:pt x="958" y="0"/>
                  </a:lnTo>
                  <a:lnTo>
                    <a:pt x="958" y="6"/>
                  </a:lnTo>
                  <a:lnTo>
                    <a:pt x="952" y="0"/>
                  </a:lnTo>
                  <a:close/>
                  <a:moveTo>
                    <a:pt x="3" y="0"/>
                  </a:moveTo>
                  <a:lnTo>
                    <a:pt x="952" y="0"/>
                  </a:lnTo>
                  <a:lnTo>
                    <a:pt x="952" y="12"/>
                  </a:lnTo>
                  <a:lnTo>
                    <a:pt x="3" y="12"/>
                  </a:lnTo>
                  <a:lnTo>
                    <a:pt x="0" y="6"/>
                  </a:lnTo>
                  <a:lnTo>
                    <a:pt x="3" y="0"/>
                  </a:lnTo>
                  <a:close/>
                  <a:moveTo>
                    <a:pt x="0" y="6"/>
                  </a:moveTo>
                  <a:lnTo>
                    <a:pt x="0" y="0"/>
                  </a:lnTo>
                  <a:lnTo>
                    <a:pt x="3" y="0"/>
                  </a:lnTo>
                  <a:lnTo>
                    <a:pt x="0" y="6"/>
                  </a:lnTo>
                  <a:close/>
                  <a:moveTo>
                    <a:pt x="0" y="196"/>
                  </a:moveTo>
                  <a:lnTo>
                    <a:pt x="0" y="6"/>
                  </a:lnTo>
                  <a:lnTo>
                    <a:pt x="9" y="6"/>
                  </a:lnTo>
                  <a:lnTo>
                    <a:pt x="9" y="196"/>
                  </a:lnTo>
                  <a:lnTo>
                    <a:pt x="3" y="202"/>
                  </a:lnTo>
                  <a:lnTo>
                    <a:pt x="0" y="196"/>
                  </a:lnTo>
                  <a:close/>
                  <a:moveTo>
                    <a:pt x="3" y="202"/>
                  </a:moveTo>
                  <a:lnTo>
                    <a:pt x="0" y="202"/>
                  </a:lnTo>
                  <a:lnTo>
                    <a:pt x="0" y="196"/>
                  </a:lnTo>
                  <a:lnTo>
                    <a:pt x="3" y="202"/>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Rectangle 36"/>
            <p:cNvSpPr>
              <a:spLocks noChangeArrowheads="1"/>
            </p:cNvSpPr>
            <p:nvPr/>
          </p:nvSpPr>
          <p:spPr bwMode="auto">
            <a:xfrm>
              <a:off x="3126" y="1890"/>
              <a:ext cx="234"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a:ln>
                    <a:noFill/>
                  </a:ln>
                  <a:solidFill>
                    <a:srgbClr val="373435"/>
                  </a:solidFill>
                  <a:effectLst/>
                  <a:latin typeface="Arial" panose="020B0604020202020204" pitchFamily="34" charset="0"/>
                </a:rPr>
                <a:t>ionizable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1" name="Rectangle 37"/>
            <p:cNvSpPr>
              <a:spLocks noChangeArrowheads="1"/>
            </p:cNvSpPr>
            <p:nvPr/>
          </p:nvSpPr>
          <p:spPr bwMode="auto">
            <a:xfrm>
              <a:off x="3134" y="1961"/>
              <a:ext cx="219"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373435"/>
                  </a:solidFill>
                  <a:effectLst/>
                  <a:latin typeface="Arial" panose="020B0604020202020204" pitchFamily="34" charset="0"/>
                </a:rPr>
                <a:t>analytes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 name="Freeform 38"/>
            <p:cNvSpPr>
              <a:spLocks noEditPoints="1"/>
            </p:cNvSpPr>
            <p:nvPr/>
          </p:nvSpPr>
          <p:spPr bwMode="auto">
            <a:xfrm>
              <a:off x="2614" y="2637"/>
              <a:ext cx="69" cy="294"/>
            </a:xfrm>
            <a:custGeom>
              <a:avLst/>
              <a:gdLst>
                <a:gd name="T0" fmla="*/ 29 w 69"/>
                <a:gd name="T1" fmla="*/ 228 h 294"/>
                <a:gd name="T2" fmla="*/ 29 w 69"/>
                <a:gd name="T3" fmla="*/ 0 h 294"/>
                <a:gd name="T4" fmla="*/ 40 w 69"/>
                <a:gd name="T5" fmla="*/ 0 h 294"/>
                <a:gd name="T6" fmla="*/ 40 w 69"/>
                <a:gd name="T7" fmla="*/ 228 h 294"/>
                <a:gd name="T8" fmla="*/ 29 w 69"/>
                <a:gd name="T9" fmla="*/ 228 h 294"/>
                <a:gd name="T10" fmla="*/ 34 w 69"/>
                <a:gd name="T11" fmla="*/ 294 h 294"/>
                <a:gd name="T12" fmla="*/ 0 w 69"/>
                <a:gd name="T13" fmla="*/ 225 h 294"/>
                <a:gd name="T14" fmla="*/ 69 w 69"/>
                <a:gd name="T15" fmla="*/ 225 h 294"/>
                <a:gd name="T16" fmla="*/ 34 w 69"/>
                <a:gd name="T17" fmla="*/ 294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 h="294">
                  <a:moveTo>
                    <a:pt x="29" y="228"/>
                  </a:moveTo>
                  <a:lnTo>
                    <a:pt x="29" y="0"/>
                  </a:lnTo>
                  <a:lnTo>
                    <a:pt x="40" y="0"/>
                  </a:lnTo>
                  <a:lnTo>
                    <a:pt x="40" y="228"/>
                  </a:lnTo>
                  <a:lnTo>
                    <a:pt x="29" y="228"/>
                  </a:lnTo>
                  <a:close/>
                  <a:moveTo>
                    <a:pt x="34" y="294"/>
                  </a:moveTo>
                  <a:lnTo>
                    <a:pt x="0" y="225"/>
                  </a:lnTo>
                  <a:lnTo>
                    <a:pt x="69" y="225"/>
                  </a:lnTo>
                  <a:lnTo>
                    <a:pt x="34" y="294"/>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9"/>
            <p:cNvSpPr>
              <a:spLocks noEditPoints="1"/>
            </p:cNvSpPr>
            <p:nvPr/>
          </p:nvSpPr>
          <p:spPr bwMode="auto">
            <a:xfrm>
              <a:off x="3812" y="2637"/>
              <a:ext cx="69" cy="294"/>
            </a:xfrm>
            <a:custGeom>
              <a:avLst/>
              <a:gdLst>
                <a:gd name="T0" fmla="*/ 29 w 69"/>
                <a:gd name="T1" fmla="*/ 228 h 294"/>
                <a:gd name="T2" fmla="*/ 29 w 69"/>
                <a:gd name="T3" fmla="*/ 0 h 294"/>
                <a:gd name="T4" fmla="*/ 40 w 69"/>
                <a:gd name="T5" fmla="*/ 0 h 294"/>
                <a:gd name="T6" fmla="*/ 40 w 69"/>
                <a:gd name="T7" fmla="*/ 228 h 294"/>
                <a:gd name="T8" fmla="*/ 29 w 69"/>
                <a:gd name="T9" fmla="*/ 228 h 294"/>
                <a:gd name="T10" fmla="*/ 35 w 69"/>
                <a:gd name="T11" fmla="*/ 294 h 294"/>
                <a:gd name="T12" fmla="*/ 0 w 69"/>
                <a:gd name="T13" fmla="*/ 225 h 294"/>
                <a:gd name="T14" fmla="*/ 69 w 69"/>
                <a:gd name="T15" fmla="*/ 225 h 294"/>
                <a:gd name="T16" fmla="*/ 35 w 69"/>
                <a:gd name="T17" fmla="*/ 294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 h="294">
                  <a:moveTo>
                    <a:pt x="29" y="228"/>
                  </a:moveTo>
                  <a:lnTo>
                    <a:pt x="29" y="0"/>
                  </a:lnTo>
                  <a:lnTo>
                    <a:pt x="40" y="0"/>
                  </a:lnTo>
                  <a:lnTo>
                    <a:pt x="40" y="228"/>
                  </a:lnTo>
                  <a:lnTo>
                    <a:pt x="29" y="228"/>
                  </a:lnTo>
                  <a:close/>
                  <a:moveTo>
                    <a:pt x="35" y="294"/>
                  </a:moveTo>
                  <a:lnTo>
                    <a:pt x="0" y="225"/>
                  </a:lnTo>
                  <a:lnTo>
                    <a:pt x="69" y="225"/>
                  </a:lnTo>
                  <a:lnTo>
                    <a:pt x="35" y="294"/>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0"/>
            <p:cNvSpPr>
              <a:spLocks noEditPoints="1"/>
            </p:cNvSpPr>
            <p:nvPr/>
          </p:nvSpPr>
          <p:spPr bwMode="auto">
            <a:xfrm>
              <a:off x="3207" y="2065"/>
              <a:ext cx="69" cy="1348"/>
            </a:xfrm>
            <a:custGeom>
              <a:avLst/>
              <a:gdLst>
                <a:gd name="T0" fmla="*/ 29 w 69"/>
                <a:gd name="T1" fmla="*/ 1282 h 1348"/>
                <a:gd name="T2" fmla="*/ 29 w 69"/>
                <a:gd name="T3" fmla="*/ 0 h 1348"/>
                <a:gd name="T4" fmla="*/ 41 w 69"/>
                <a:gd name="T5" fmla="*/ 0 h 1348"/>
                <a:gd name="T6" fmla="*/ 41 w 69"/>
                <a:gd name="T7" fmla="*/ 1282 h 1348"/>
                <a:gd name="T8" fmla="*/ 29 w 69"/>
                <a:gd name="T9" fmla="*/ 1282 h 1348"/>
                <a:gd name="T10" fmla="*/ 35 w 69"/>
                <a:gd name="T11" fmla="*/ 1348 h 1348"/>
                <a:gd name="T12" fmla="*/ 0 w 69"/>
                <a:gd name="T13" fmla="*/ 1278 h 1348"/>
                <a:gd name="T14" fmla="*/ 69 w 69"/>
                <a:gd name="T15" fmla="*/ 1278 h 1348"/>
                <a:gd name="T16" fmla="*/ 35 w 69"/>
                <a:gd name="T17" fmla="*/ 1348 h 1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 h="1348">
                  <a:moveTo>
                    <a:pt x="29" y="1282"/>
                  </a:moveTo>
                  <a:lnTo>
                    <a:pt x="29" y="0"/>
                  </a:lnTo>
                  <a:lnTo>
                    <a:pt x="41" y="0"/>
                  </a:lnTo>
                  <a:lnTo>
                    <a:pt x="41" y="1282"/>
                  </a:lnTo>
                  <a:lnTo>
                    <a:pt x="29" y="1282"/>
                  </a:lnTo>
                  <a:close/>
                  <a:moveTo>
                    <a:pt x="35" y="1348"/>
                  </a:moveTo>
                  <a:lnTo>
                    <a:pt x="0" y="1278"/>
                  </a:lnTo>
                  <a:lnTo>
                    <a:pt x="69" y="1278"/>
                  </a:lnTo>
                  <a:lnTo>
                    <a:pt x="35" y="1348"/>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Rectangle 41"/>
            <p:cNvSpPr>
              <a:spLocks noChangeArrowheads="1"/>
            </p:cNvSpPr>
            <p:nvPr/>
          </p:nvSpPr>
          <p:spPr bwMode="auto">
            <a:xfrm>
              <a:off x="3043" y="3236"/>
              <a:ext cx="39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a:ln>
                    <a:noFill/>
                  </a:ln>
                  <a:solidFill>
                    <a:srgbClr val="373435"/>
                  </a:solidFill>
                  <a:effectLst/>
                  <a:latin typeface="Arial" panose="020B0604020202020204" pitchFamily="34" charset="0"/>
                </a:rPr>
                <a:t>MIXED    MODE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6" name="Freeform 42"/>
            <p:cNvSpPr>
              <a:spLocks noEditPoints="1"/>
            </p:cNvSpPr>
            <p:nvPr/>
          </p:nvSpPr>
          <p:spPr bwMode="auto">
            <a:xfrm>
              <a:off x="2606" y="2061"/>
              <a:ext cx="1275" cy="388"/>
            </a:xfrm>
            <a:custGeom>
              <a:avLst/>
              <a:gdLst>
                <a:gd name="T0" fmla="*/ 1241 w 1275"/>
                <a:gd name="T1" fmla="*/ 388 h 388"/>
                <a:gd name="T2" fmla="*/ 1206 w 1275"/>
                <a:gd name="T3" fmla="*/ 319 h 388"/>
                <a:gd name="T4" fmla="*/ 1275 w 1275"/>
                <a:gd name="T5" fmla="*/ 319 h 388"/>
                <a:gd name="T6" fmla="*/ 1241 w 1275"/>
                <a:gd name="T7" fmla="*/ 388 h 388"/>
                <a:gd name="T8" fmla="*/ 1246 w 1275"/>
                <a:gd name="T9" fmla="*/ 302 h 388"/>
                <a:gd name="T10" fmla="*/ 1246 w 1275"/>
                <a:gd name="T11" fmla="*/ 323 h 388"/>
                <a:gd name="T12" fmla="*/ 1235 w 1275"/>
                <a:gd name="T13" fmla="*/ 323 h 388"/>
                <a:gd name="T14" fmla="*/ 1235 w 1275"/>
                <a:gd name="T15" fmla="*/ 302 h 388"/>
                <a:gd name="T16" fmla="*/ 1243 w 1275"/>
                <a:gd name="T17" fmla="*/ 296 h 388"/>
                <a:gd name="T18" fmla="*/ 1246 w 1275"/>
                <a:gd name="T19" fmla="*/ 302 h 388"/>
                <a:gd name="T20" fmla="*/ 1243 w 1275"/>
                <a:gd name="T21" fmla="*/ 296 h 388"/>
                <a:gd name="T22" fmla="*/ 1246 w 1275"/>
                <a:gd name="T23" fmla="*/ 298 h 388"/>
                <a:gd name="T24" fmla="*/ 1246 w 1275"/>
                <a:gd name="T25" fmla="*/ 302 h 388"/>
                <a:gd name="T26" fmla="*/ 1243 w 1275"/>
                <a:gd name="T27" fmla="*/ 296 h 388"/>
                <a:gd name="T28" fmla="*/ 642 w 1275"/>
                <a:gd name="T29" fmla="*/ 2 h 388"/>
                <a:gd name="T30" fmla="*/ 1243 w 1275"/>
                <a:gd name="T31" fmla="*/ 296 h 388"/>
                <a:gd name="T32" fmla="*/ 1237 w 1275"/>
                <a:gd name="T33" fmla="*/ 305 h 388"/>
                <a:gd name="T34" fmla="*/ 638 w 1275"/>
                <a:gd name="T35" fmla="*/ 12 h 388"/>
                <a:gd name="T36" fmla="*/ 638 w 1275"/>
                <a:gd name="T37" fmla="*/ 2 h 388"/>
                <a:gd name="T38" fmla="*/ 642 w 1275"/>
                <a:gd name="T39" fmla="*/ 2 h 388"/>
                <a:gd name="T40" fmla="*/ 638 w 1275"/>
                <a:gd name="T41" fmla="*/ 2 h 388"/>
                <a:gd name="T42" fmla="*/ 640 w 1275"/>
                <a:gd name="T43" fmla="*/ 0 h 388"/>
                <a:gd name="T44" fmla="*/ 642 w 1275"/>
                <a:gd name="T45" fmla="*/ 2 h 388"/>
                <a:gd name="T46" fmla="*/ 638 w 1275"/>
                <a:gd name="T47" fmla="*/ 2 h 388"/>
                <a:gd name="T48" fmla="*/ 33 w 1275"/>
                <a:gd name="T49" fmla="*/ 296 h 388"/>
                <a:gd name="T50" fmla="*/ 638 w 1275"/>
                <a:gd name="T51" fmla="*/ 2 h 388"/>
                <a:gd name="T52" fmla="*/ 642 w 1275"/>
                <a:gd name="T53" fmla="*/ 12 h 388"/>
                <a:gd name="T54" fmla="*/ 37 w 1275"/>
                <a:gd name="T55" fmla="*/ 305 h 388"/>
                <a:gd name="T56" fmla="*/ 29 w 1275"/>
                <a:gd name="T57" fmla="*/ 302 h 388"/>
                <a:gd name="T58" fmla="*/ 33 w 1275"/>
                <a:gd name="T59" fmla="*/ 296 h 388"/>
                <a:gd name="T60" fmla="*/ 29 w 1275"/>
                <a:gd name="T61" fmla="*/ 302 h 388"/>
                <a:gd name="T62" fmla="*/ 29 w 1275"/>
                <a:gd name="T63" fmla="*/ 298 h 388"/>
                <a:gd name="T64" fmla="*/ 33 w 1275"/>
                <a:gd name="T65" fmla="*/ 296 h 388"/>
                <a:gd name="T66" fmla="*/ 29 w 1275"/>
                <a:gd name="T67" fmla="*/ 302 h 388"/>
                <a:gd name="T68" fmla="*/ 29 w 1275"/>
                <a:gd name="T69" fmla="*/ 323 h 388"/>
                <a:gd name="T70" fmla="*/ 29 w 1275"/>
                <a:gd name="T71" fmla="*/ 302 h 388"/>
                <a:gd name="T72" fmla="*/ 40 w 1275"/>
                <a:gd name="T73" fmla="*/ 302 h 388"/>
                <a:gd name="T74" fmla="*/ 40 w 1275"/>
                <a:gd name="T75" fmla="*/ 323 h 388"/>
                <a:gd name="T76" fmla="*/ 29 w 1275"/>
                <a:gd name="T77" fmla="*/ 323 h 388"/>
                <a:gd name="T78" fmla="*/ 35 w 1275"/>
                <a:gd name="T79" fmla="*/ 388 h 388"/>
                <a:gd name="T80" fmla="*/ 0 w 1275"/>
                <a:gd name="T81" fmla="*/ 319 h 388"/>
                <a:gd name="T82" fmla="*/ 69 w 1275"/>
                <a:gd name="T83" fmla="*/ 319 h 388"/>
                <a:gd name="T84" fmla="*/ 35 w 1275"/>
                <a:gd name="T85" fmla="*/ 388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75" h="388">
                  <a:moveTo>
                    <a:pt x="1241" y="388"/>
                  </a:moveTo>
                  <a:lnTo>
                    <a:pt x="1206" y="319"/>
                  </a:lnTo>
                  <a:lnTo>
                    <a:pt x="1275" y="319"/>
                  </a:lnTo>
                  <a:lnTo>
                    <a:pt x="1241" y="388"/>
                  </a:lnTo>
                  <a:close/>
                  <a:moveTo>
                    <a:pt x="1246" y="302"/>
                  </a:moveTo>
                  <a:lnTo>
                    <a:pt x="1246" y="323"/>
                  </a:lnTo>
                  <a:lnTo>
                    <a:pt x="1235" y="323"/>
                  </a:lnTo>
                  <a:lnTo>
                    <a:pt x="1235" y="302"/>
                  </a:lnTo>
                  <a:lnTo>
                    <a:pt x="1243" y="296"/>
                  </a:lnTo>
                  <a:lnTo>
                    <a:pt x="1246" y="302"/>
                  </a:lnTo>
                  <a:close/>
                  <a:moveTo>
                    <a:pt x="1243" y="296"/>
                  </a:moveTo>
                  <a:lnTo>
                    <a:pt x="1246" y="298"/>
                  </a:lnTo>
                  <a:lnTo>
                    <a:pt x="1246" y="302"/>
                  </a:lnTo>
                  <a:lnTo>
                    <a:pt x="1243" y="296"/>
                  </a:lnTo>
                  <a:close/>
                  <a:moveTo>
                    <a:pt x="642" y="2"/>
                  </a:moveTo>
                  <a:lnTo>
                    <a:pt x="1243" y="296"/>
                  </a:lnTo>
                  <a:lnTo>
                    <a:pt x="1237" y="305"/>
                  </a:lnTo>
                  <a:lnTo>
                    <a:pt x="638" y="12"/>
                  </a:lnTo>
                  <a:lnTo>
                    <a:pt x="638" y="2"/>
                  </a:lnTo>
                  <a:lnTo>
                    <a:pt x="642" y="2"/>
                  </a:lnTo>
                  <a:close/>
                  <a:moveTo>
                    <a:pt x="638" y="2"/>
                  </a:moveTo>
                  <a:lnTo>
                    <a:pt x="640" y="0"/>
                  </a:lnTo>
                  <a:lnTo>
                    <a:pt x="642" y="2"/>
                  </a:lnTo>
                  <a:lnTo>
                    <a:pt x="638" y="2"/>
                  </a:lnTo>
                  <a:close/>
                  <a:moveTo>
                    <a:pt x="33" y="296"/>
                  </a:moveTo>
                  <a:lnTo>
                    <a:pt x="638" y="2"/>
                  </a:lnTo>
                  <a:lnTo>
                    <a:pt x="642" y="12"/>
                  </a:lnTo>
                  <a:lnTo>
                    <a:pt x="37" y="305"/>
                  </a:lnTo>
                  <a:lnTo>
                    <a:pt x="29" y="302"/>
                  </a:lnTo>
                  <a:lnTo>
                    <a:pt x="33" y="296"/>
                  </a:lnTo>
                  <a:close/>
                  <a:moveTo>
                    <a:pt x="29" y="302"/>
                  </a:moveTo>
                  <a:lnTo>
                    <a:pt x="29" y="298"/>
                  </a:lnTo>
                  <a:lnTo>
                    <a:pt x="33" y="296"/>
                  </a:lnTo>
                  <a:lnTo>
                    <a:pt x="29" y="302"/>
                  </a:lnTo>
                  <a:close/>
                  <a:moveTo>
                    <a:pt x="29" y="323"/>
                  </a:moveTo>
                  <a:lnTo>
                    <a:pt x="29" y="302"/>
                  </a:lnTo>
                  <a:lnTo>
                    <a:pt x="40" y="302"/>
                  </a:lnTo>
                  <a:lnTo>
                    <a:pt x="40" y="323"/>
                  </a:lnTo>
                  <a:lnTo>
                    <a:pt x="29" y="323"/>
                  </a:lnTo>
                  <a:close/>
                  <a:moveTo>
                    <a:pt x="35" y="388"/>
                  </a:moveTo>
                  <a:lnTo>
                    <a:pt x="0" y="319"/>
                  </a:lnTo>
                  <a:lnTo>
                    <a:pt x="69" y="319"/>
                  </a:lnTo>
                  <a:lnTo>
                    <a:pt x="35" y="388"/>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3" name="slide10a">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503872" y="6272623"/>
            <a:ext cx="609600" cy="609600"/>
          </a:xfrm>
          <a:prstGeom prst="rect">
            <a:avLst/>
          </a:prstGeom>
        </p:spPr>
      </p:pic>
    </p:spTree>
    <p:extLst>
      <p:ext uri="{BB962C8B-B14F-4D97-AF65-F5344CB8AC3E}">
        <p14:creationId xmlns:p14="http://schemas.microsoft.com/office/powerpoint/2010/main" val="2283810429"/>
      </p:ext>
    </p:extLst>
  </p:cSld>
  <p:clrMapOvr>
    <a:masterClrMapping/>
  </p:clrMapOvr>
  <mc:AlternateContent xmlns:mc="http://schemas.openxmlformats.org/markup-compatibility/2006" xmlns:p14="http://schemas.microsoft.com/office/powerpoint/2010/main">
    <mc:Choice Requires="p14">
      <p:transition spd="med" p14:dur="700" advTm="121358">
        <p:fade/>
      </p:transition>
    </mc:Choice>
    <mc:Fallback xmlns="">
      <p:transition spd="med" advTm="12135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083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extLst mod="1">
    <p:ext uri="{E180D4A7-C9FB-4DFB-919C-405C955672EB}">
      <p14:showEvtLst xmlns:p14="http://schemas.microsoft.com/office/powerpoint/2010/main">
        <p14:playEvt time="9" objId="3"/>
        <p14:stopEvt time="120902" objId="3"/>
      </p14:showEvtLst>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 Development:  Reversed-Phase</a:t>
            </a:r>
          </a:p>
        </p:txBody>
      </p:sp>
      <p:grpSp>
        <p:nvGrpSpPr>
          <p:cNvPr id="5" name="Group 4"/>
          <p:cNvGrpSpPr>
            <a:grpSpLocks noChangeAspect="1"/>
          </p:cNvGrpSpPr>
          <p:nvPr/>
        </p:nvGrpSpPr>
        <p:grpSpPr bwMode="auto">
          <a:xfrm>
            <a:off x="2502164" y="1334530"/>
            <a:ext cx="7247093" cy="5276335"/>
            <a:chOff x="2201" y="1199"/>
            <a:chExt cx="3339" cy="2431"/>
          </a:xfrm>
        </p:grpSpPr>
        <p:sp>
          <p:nvSpPr>
            <p:cNvPr id="6" name="AutoShape 3"/>
            <p:cNvSpPr>
              <a:spLocks noChangeAspect="1" noChangeArrowheads="1" noTextEdit="1"/>
            </p:cNvSpPr>
            <p:nvPr/>
          </p:nvSpPr>
          <p:spPr bwMode="auto">
            <a:xfrm>
              <a:off x="2201" y="1199"/>
              <a:ext cx="3339" cy="2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Rectangle 5"/>
            <p:cNvSpPr>
              <a:spLocks noChangeArrowheads="1"/>
            </p:cNvSpPr>
            <p:nvPr/>
          </p:nvSpPr>
          <p:spPr bwMode="auto">
            <a:xfrm>
              <a:off x="3413" y="3426"/>
              <a:ext cx="946" cy="189"/>
            </a:xfrm>
            <a:prstGeom prst="rect">
              <a:avLst/>
            </a:prstGeom>
            <a:solidFill>
              <a:srgbClr val="91D8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p:cNvSpPr>
              <a:spLocks noEditPoints="1"/>
            </p:cNvSpPr>
            <p:nvPr/>
          </p:nvSpPr>
          <p:spPr bwMode="auto">
            <a:xfrm>
              <a:off x="3407" y="3421"/>
              <a:ext cx="958" cy="199"/>
            </a:xfrm>
            <a:custGeom>
              <a:avLst/>
              <a:gdLst>
                <a:gd name="T0" fmla="*/ 952 w 958"/>
                <a:gd name="T1" fmla="*/ 199 h 199"/>
                <a:gd name="T2" fmla="*/ 6 w 958"/>
                <a:gd name="T3" fmla="*/ 199 h 199"/>
                <a:gd name="T4" fmla="*/ 6 w 958"/>
                <a:gd name="T5" fmla="*/ 188 h 199"/>
                <a:gd name="T6" fmla="*/ 952 w 958"/>
                <a:gd name="T7" fmla="*/ 188 h 199"/>
                <a:gd name="T8" fmla="*/ 958 w 958"/>
                <a:gd name="T9" fmla="*/ 194 h 199"/>
                <a:gd name="T10" fmla="*/ 952 w 958"/>
                <a:gd name="T11" fmla="*/ 199 h 199"/>
                <a:gd name="T12" fmla="*/ 958 w 958"/>
                <a:gd name="T13" fmla="*/ 194 h 199"/>
                <a:gd name="T14" fmla="*/ 958 w 958"/>
                <a:gd name="T15" fmla="*/ 199 h 199"/>
                <a:gd name="T16" fmla="*/ 952 w 958"/>
                <a:gd name="T17" fmla="*/ 199 h 199"/>
                <a:gd name="T18" fmla="*/ 958 w 958"/>
                <a:gd name="T19" fmla="*/ 194 h 199"/>
                <a:gd name="T20" fmla="*/ 958 w 958"/>
                <a:gd name="T21" fmla="*/ 5 h 199"/>
                <a:gd name="T22" fmla="*/ 958 w 958"/>
                <a:gd name="T23" fmla="*/ 194 h 199"/>
                <a:gd name="T24" fmla="*/ 946 w 958"/>
                <a:gd name="T25" fmla="*/ 194 h 199"/>
                <a:gd name="T26" fmla="*/ 946 w 958"/>
                <a:gd name="T27" fmla="*/ 5 h 199"/>
                <a:gd name="T28" fmla="*/ 952 w 958"/>
                <a:gd name="T29" fmla="*/ 0 h 199"/>
                <a:gd name="T30" fmla="*/ 958 w 958"/>
                <a:gd name="T31" fmla="*/ 5 h 199"/>
                <a:gd name="T32" fmla="*/ 952 w 958"/>
                <a:gd name="T33" fmla="*/ 0 h 199"/>
                <a:gd name="T34" fmla="*/ 958 w 958"/>
                <a:gd name="T35" fmla="*/ 0 h 199"/>
                <a:gd name="T36" fmla="*/ 958 w 958"/>
                <a:gd name="T37" fmla="*/ 5 h 199"/>
                <a:gd name="T38" fmla="*/ 952 w 958"/>
                <a:gd name="T39" fmla="*/ 0 h 199"/>
                <a:gd name="T40" fmla="*/ 6 w 958"/>
                <a:gd name="T41" fmla="*/ 0 h 199"/>
                <a:gd name="T42" fmla="*/ 952 w 958"/>
                <a:gd name="T43" fmla="*/ 0 h 199"/>
                <a:gd name="T44" fmla="*/ 952 w 958"/>
                <a:gd name="T45" fmla="*/ 11 h 199"/>
                <a:gd name="T46" fmla="*/ 6 w 958"/>
                <a:gd name="T47" fmla="*/ 11 h 199"/>
                <a:gd name="T48" fmla="*/ 0 w 958"/>
                <a:gd name="T49" fmla="*/ 5 h 199"/>
                <a:gd name="T50" fmla="*/ 6 w 958"/>
                <a:gd name="T51" fmla="*/ 0 h 199"/>
                <a:gd name="T52" fmla="*/ 0 w 958"/>
                <a:gd name="T53" fmla="*/ 5 h 199"/>
                <a:gd name="T54" fmla="*/ 0 w 958"/>
                <a:gd name="T55" fmla="*/ 0 h 199"/>
                <a:gd name="T56" fmla="*/ 6 w 958"/>
                <a:gd name="T57" fmla="*/ 0 h 199"/>
                <a:gd name="T58" fmla="*/ 0 w 958"/>
                <a:gd name="T59" fmla="*/ 5 h 199"/>
                <a:gd name="T60" fmla="*/ 0 w 958"/>
                <a:gd name="T61" fmla="*/ 194 h 199"/>
                <a:gd name="T62" fmla="*/ 0 w 958"/>
                <a:gd name="T63" fmla="*/ 5 h 199"/>
                <a:gd name="T64" fmla="*/ 9 w 958"/>
                <a:gd name="T65" fmla="*/ 5 h 199"/>
                <a:gd name="T66" fmla="*/ 9 w 958"/>
                <a:gd name="T67" fmla="*/ 194 h 199"/>
                <a:gd name="T68" fmla="*/ 6 w 958"/>
                <a:gd name="T69" fmla="*/ 199 h 199"/>
                <a:gd name="T70" fmla="*/ 0 w 958"/>
                <a:gd name="T71" fmla="*/ 194 h 199"/>
                <a:gd name="T72" fmla="*/ 6 w 958"/>
                <a:gd name="T73" fmla="*/ 199 h 199"/>
                <a:gd name="T74" fmla="*/ 0 w 958"/>
                <a:gd name="T75" fmla="*/ 199 h 199"/>
                <a:gd name="T76" fmla="*/ 0 w 958"/>
                <a:gd name="T77" fmla="*/ 194 h 199"/>
                <a:gd name="T78" fmla="*/ 6 w 958"/>
                <a:gd name="T79" fmla="*/ 1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58" h="199">
                  <a:moveTo>
                    <a:pt x="952" y="199"/>
                  </a:moveTo>
                  <a:lnTo>
                    <a:pt x="6" y="199"/>
                  </a:lnTo>
                  <a:lnTo>
                    <a:pt x="6" y="188"/>
                  </a:lnTo>
                  <a:lnTo>
                    <a:pt x="952" y="188"/>
                  </a:lnTo>
                  <a:lnTo>
                    <a:pt x="958" y="194"/>
                  </a:lnTo>
                  <a:lnTo>
                    <a:pt x="952" y="199"/>
                  </a:lnTo>
                  <a:close/>
                  <a:moveTo>
                    <a:pt x="958" y="194"/>
                  </a:moveTo>
                  <a:lnTo>
                    <a:pt x="958" y="199"/>
                  </a:lnTo>
                  <a:lnTo>
                    <a:pt x="952" y="199"/>
                  </a:lnTo>
                  <a:lnTo>
                    <a:pt x="958" y="194"/>
                  </a:lnTo>
                  <a:close/>
                  <a:moveTo>
                    <a:pt x="958" y="5"/>
                  </a:moveTo>
                  <a:lnTo>
                    <a:pt x="958" y="194"/>
                  </a:lnTo>
                  <a:lnTo>
                    <a:pt x="946" y="194"/>
                  </a:lnTo>
                  <a:lnTo>
                    <a:pt x="946" y="5"/>
                  </a:lnTo>
                  <a:lnTo>
                    <a:pt x="952" y="0"/>
                  </a:lnTo>
                  <a:lnTo>
                    <a:pt x="958" y="5"/>
                  </a:lnTo>
                  <a:close/>
                  <a:moveTo>
                    <a:pt x="952" y="0"/>
                  </a:moveTo>
                  <a:lnTo>
                    <a:pt x="958" y="0"/>
                  </a:lnTo>
                  <a:lnTo>
                    <a:pt x="958" y="5"/>
                  </a:lnTo>
                  <a:lnTo>
                    <a:pt x="952" y="0"/>
                  </a:lnTo>
                  <a:close/>
                  <a:moveTo>
                    <a:pt x="6" y="0"/>
                  </a:moveTo>
                  <a:lnTo>
                    <a:pt x="952" y="0"/>
                  </a:lnTo>
                  <a:lnTo>
                    <a:pt x="952" y="11"/>
                  </a:lnTo>
                  <a:lnTo>
                    <a:pt x="6" y="11"/>
                  </a:lnTo>
                  <a:lnTo>
                    <a:pt x="0" y="5"/>
                  </a:lnTo>
                  <a:lnTo>
                    <a:pt x="6" y="0"/>
                  </a:lnTo>
                  <a:close/>
                  <a:moveTo>
                    <a:pt x="0" y="5"/>
                  </a:moveTo>
                  <a:lnTo>
                    <a:pt x="0" y="0"/>
                  </a:lnTo>
                  <a:lnTo>
                    <a:pt x="6" y="0"/>
                  </a:lnTo>
                  <a:lnTo>
                    <a:pt x="0" y="5"/>
                  </a:lnTo>
                  <a:close/>
                  <a:moveTo>
                    <a:pt x="0" y="194"/>
                  </a:moveTo>
                  <a:lnTo>
                    <a:pt x="0" y="5"/>
                  </a:lnTo>
                  <a:lnTo>
                    <a:pt x="9" y="5"/>
                  </a:lnTo>
                  <a:lnTo>
                    <a:pt x="9" y="194"/>
                  </a:lnTo>
                  <a:lnTo>
                    <a:pt x="6" y="199"/>
                  </a:lnTo>
                  <a:lnTo>
                    <a:pt x="0" y="194"/>
                  </a:lnTo>
                  <a:close/>
                  <a:moveTo>
                    <a:pt x="6" y="199"/>
                  </a:moveTo>
                  <a:lnTo>
                    <a:pt x="0" y="199"/>
                  </a:lnTo>
                  <a:lnTo>
                    <a:pt x="0" y="194"/>
                  </a:lnTo>
                  <a:lnTo>
                    <a:pt x="6" y="199"/>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Rectangle 7"/>
            <p:cNvSpPr>
              <a:spLocks noChangeArrowheads="1"/>
            </p:cNvSpPr>
            <p:nvPr/>
          </p:nvSpPr>
          <p:spPr bwMode="auto">
            <a:xfrm>
              <a:off x="3732" y="3447"/>
              <a:ext cx="307"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a:ln>
                    <a:noFill/>
                  </a:ln>
                  <a:solidFill>
                    <a:srgbClr val="373435"/>
                  </a:solidFill>
                  <a:effectLst/>
                  <a:latin typeface="Arial" panose="020B0604020202020204" pitchFamily="34" charset="0"/>
                </a:rPr>
                <a:t>retain analyte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Rectangle 8"/>
            <p:cNvSpPr>
              <a:spLocks noChangeArrowheads="1"/>
            </p:cNvSpPr>
            <p:nvPr/>
          </p:nvSpPr>
          <p:spPr bwMode="auto">
            <a:xfrm>
              <a:off x="3573" y="3518"/>
              <a:ext cx="626"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373435"/>
                  </a:solidFill>
                  <a:effectLst/>
                  <a:latin typeface="Arial" panose="020B0604020202020204" pitchFamily="34" charset="0"/>
                </a:rPr>
                <a:t>elute interferences to waste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 name="Rectangle 9"/>
            <p:cNvSpPr>
              <a:spLocks noChangeArrowheads="1"/>
            </p:cNvSpPr>
            <p:nvPr/>
          </p:nvSpPr>
          <p:spPr bwMode="auto">
            <a:xfrm>
              <a:off x="3413" y="2943"/>
              <a:ext cx="946" cy="190"/>
            </a:xfrm>
            <a:prstGeom prst="rect">
              <a:avLst/>
            </a:prstGeom>
            <a:solidFill>
              <a:srgbClr val="91D8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p:cNvSpPr>
              <a:spLocks noEditPoints="1"/>
            </p:cNvSpPr>
            <p:nvPr/>
          </p:nvSpPr>
          <p:spPr bwMode="auto">
            <a:xfrm>
              <a:off x="3407" y="2937"/>
              <a:ext cx="958" cy="201"/>
            </a:xfrm>
            <a:custGeom>
              <a:avLst/>
              <a:gdLst>
                <a:gd name="T0" fmla="*/ 952 w 958"/>
                <a:gd name="T1" fmla="*/ 201 h 201"/>
                <a:gd name="T2" fmla="*/ 6 w 958"/>
                <a:gd name="T3" fmla="*/ 201 h 201"/>
                <a:gd name="T4" fmla="*/ 6 w 958"/>
                <a:gd name="T5" fmla="*/ 190 h 201"/>
                <a:gd name="T6" fmla="*/ 952 w 958"/>
                <a:gd name="T7" fmla="*/ 190 h 201"/>
                <a:gd name="T8" fmla="*/ 958 w 958"/>
                <a:gd name="T9" fmla="*/ 196 h 201"/>
                <a:gd name="T10" fmla="*/ 952 w 958"/>
                <a:gd name="T11" fmla="*/ 201 h 201"/>
                <a:gd name="T12" fmla="*/ 958 w 958"/>
                <a:gd name="T13" fmla="*/ 196 h 201"/>
                <a:gd name="T14" fmla="*/ 958 w 958"/>
                <a:gd name="T15" fmla="*/ 201 h 201"/>
                <a:gd name="T16" fmla="*/ 952 w 958"/>
                <a:gd name="T17" fmla="*/ 201 h 201"/>
                <a:gd name="T18" fmla="*/ 958 w 958"/>
                <a:gd name="T19" fmla="*/ 196 h 201"/>
                <a:gd name="T20" fmla="*/ 958 w 958"/>
                <a:gd name="T21" fmla="*/ 6 h 201"/>
                <a:gd name="T22" fmla="*/ 958 w 958"/>
                <a:gd name="T23" fmla="*/ 196 h 201"/>
                <a:gd name="T24" fmla="*/ 946 w 958"/>
                <a:gd name="T25" fmla="*/ 196 h 201"/>
                <a:gd name="T26" fmla="*/ 946 w 958"/>
                <a:gd name="T27" fmla="*/ 6 h 201"/>
                <a:gd name="T28" fmla="*/ 952 w 958"/>
                <a:gd name="T29" fmla="*/ 0 h 201"/>
                <a:gd name="T30" fmla="*/ 958 w 958"/>
                <a:gd name="T31" fmla="*/ 6 h 201"/>
                <a:gd name="T32" fmla="*/ 952 w 958"/>
                <a:gd name="T33" fmla="*/ 0 h 201"/>
                <a:gd name="T34" fmla="*/ 958 w 958"/>
                <a:gd name="T35" fmla="*/ 0 h 201"/>
                <a:gd name="T36" fmla="*/ 958 w 958"/>
                <a:gd name="T37" fmla="*/ 6 h 201"/>
                <a:gd name="T38" fmla="*/ 952 w 958"/>
                <a:gd name="T39" fmla="*/ 0 h 201"/>
                <a:gd name="T40" fmla="*/ 6 w 958"/>
                <a:gd name="T41" fmla="*/ 0 h 201"/>
                <a:gd name="T42" fmla="*/ 952 w 958"/>
                <a:gd name="T43" fmla="*/ 0 h 201"/>
                <a:gd name="T44" fmla="*/ 952 w 958"/>
                <a:gd name="T45" fmla="*/ 11 h 201"/>
                <a:gd name="T46" fmla="*/ 6 w 958"/>
                <a:gd name="T47" fmla="*/ 11 h 201"/>
                <a:gd name="T48" fmla="*/ 0 w 958"/>
                <a:gd name="T49" fmla="*/ 6 h 201"/>
                <a:gd name="T50" fmla="*/ 6 w 958"/>
                <a:gd name="T51" fmla="*/ 0 h 201"/>
                <a:gd name="T52" fmla="*/ 0 w 958"/>
                <a:gd name="T53" fmla="*/ 6 h 201"/>
                <a:gd name="T54" fmla="*/ 0 w 958"/>
                <a:gd name="T55" fmla="*/ 0 h 201"/>
                <a:gd name="T56" fmla="*/ 6 w 958"/>
                <a:gd name="T57" fmla="*/ 0 h 201"/>
                <a:gd name="T58" fmla="*/ 0 w 958"/>
                <a:gd name="T59" fmla="*/ 6 h 201"/>
                <a:gd name="T60" fmla="*/ 0 w 958"/>
                <a:gd name="T61" fmla="*/ 196 h 201"/>
                <a:gd name="T62" fmla="*/ 0 w 958"/>
                <a:gd name="T63" fmla="*/ 6 h 201"/>
                <a:gd name="T64" fmla="*/ 9 w 958"/>
                <a:gd name="T65" fmla="*/ 6 h 201"/>
                <a:gd name="T66" fmla="*/ 9 w 958"/>
                <a:gd name="T67" fmla="*/ 196 h 201"/>
                <a:gd name="T68" fmla="*/ 6 w 958"/>
                <a:gd name="T69" fmla="*/ 201 h 201"/>
                <a:gd name="T70" fmla="*/ 0 w 958"/>
                <a:gd name="T71" fmla="*/ 196 h 201"/>
                <a:gd name="T72" fmla="*/ 6 w 958"/>
                <a:gd name="T73" fmla="*/ 201 h 201"/>
                <a:gd name="T74" fmla="*/ 0 w 958"/>
                <a:gd name="T75" fmla="*/ 201 h 201"/>
                <a:gd name="T76" fmla="*/ 0 w 958"/>
                <a:gd name="T77" fmla="*/ 196 h 201"/>
                <a:gd name="T78" fmla="*/ 6 w 958"/>
                <a:gd name="T79" fmla="*/ 20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58" h="201">
                  <a:moveTo>
                    <a:pt x="952" y="201"/>
                  </a:moveTo>
                  <a:lnTo>
                    <a:pt x="6" y="201"/>
                  </a:lnTo>
                  <a:lnTo>
                    <a:pt x="6" y="190"/>
                  </a:lnTo>
                  <a:lnTo>
                    <a:pt x="952" y="190"/>
                  </a:lnTo>
                  <a:lnTo>
                    <a:pt x="958" y="196"/>
                  </a:lnTo>
                  <a:lnTo>
                    <a:pt x="952" y="201"/>
                  </a:lnTo>
                  <a:close/>
                  <a:moveTo>
                    <a:pt x="958" y="196"/>
                  </a:moveTo>
                  <a:lnTo>
                    <a:pt x="958" y="201"/>
                  </a:lnTo>
                  <a:lnTo>
                    <a:pt x="952" y="201"/>
                  </a:lnTo>
                  <a:lnTo>
                    <a:pt x="958" y="196"/>
                  </a:lnTo>
                  <a:close/>
                  <a:moveTo>
                    <a:pt x="958" y="6"/>
                  </a:moveTo>
                  <a:lnTo>
                    <a:pt x="958" y="196"/>
                  </a:lnTo>
                  <a:lnTo>
                    <a:pt x="946" y="196"/>
                  </a:lnTo>
                  <a:lnTo>
                    <a:pt x="946" y="6"/>
                  </a:lnTo>
                  <a:lnTo>
                    <a:pt x="952" y="0"/>
                  </a:lnTo>
                  <a:lnTo>
                    <a:pt x="958" y="6"/>
                  </a:lnTo>
                  <a:close/>
                  <a:moveTo>
                    <a:pt x="952" y="0"/>
                  </a:moveTo>
                  <a:lnTo>
                    <a:pt x="958" y="0"/>
                  </a:lnTo>
                  <a:lnTo>
                    <a:pt x="958" y="6"/>
                  </a:lnTo>
                  <a:lnTo>
                    <a:pt x="952" y="0"/>
                  </a:lnTo>
                  <a:close/>
                  <a:moveTo>
                    <a:pt x="6" y="0"/>
                  </a:moveTo>
                  <a:lnTo>
                    <a:pt x="952" y="0"/>
                  </a:lnTo>
                  <a:lnTo>
                    <a:pt x="952" y="11"/>
                  </a:lnTo>
                  <a:lnTo>
                    <a:pt x="6" y="11"/>
                  </a:lnTo>
                  <a:lnTo>
                    <a:pt x="0" y="6"/>
                  </a:lnTo>
                  <a:lnTo>
                    <a:pt x="6" y="0"/>
                  </a:lnTo>
                  <a:close/>
                  <a:moveTo>
                    <a:pt x="0" y="6"/>
                  </a:moveTo>
                  <a:lnTo>
                    <a:pt x="0" y="0"/>
                  </a:lnTo>
                  <a:lnTo>
                    <a:pt x="6" y="0"/>
                  </a:lnTo>
                  <a:lnTo>
                    <a:pt x="0" y="6"/>
                  </a:lnTo>
                  <a:close/>
                  <a:moveTo>
                    <a:pt x="0" y="196"/>
                  </a:moveTo>
                  <a:lnTo>
                    <a:pt x="0" y="6"/>
                  </a:lnTo>
                  <a:lnTo>
                    <a:pt x="9" y="6"/>
                  </a:lnTo>
                  <a:lnTo>
                    <a:pt x="9" y="196"/>
                  </a:lnTo>
                  <a:lnTo>
                    <a:pt x="6" y="201"/>
                  </a:lnTo>
                  <a:lnTo>
                    <a:pt x="0" y="196"/>
                  </a:lnTo>
                  <a:close/>
                  <a:moveTo>
                    <a:pt x="6" y="201"/>
                  </a:moveTo>
                  <a:lnTo>
                    <a:pt x="0" y="201"/>
                  </a:lnTo>
                  <a:lnTo>
                    <a:pt x="0" y="196"/>
                  </a:lnTo>
                  <a:lnTo>
                    <a:pt x="6" y="201"/>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Rectangle 11"/>
            <p:cNvSpPr>
              <a:spLocks noChangeArrowheads="1"/>
            </p:cNvSpPr>
            <p:nvPr/>
          </p:nvSpPr>
          <p:spPr bwMode="auto">
            <a:xfrm>
              <a:off x="3710" y="2994"/>
              <a:ext cx="352"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a:ln>
                    <a:noFill/>
                  </a:ln>
                  <a:solidFill>
                    <a:srgbClr val="373435"/>
                  </a:solidFill>
                  <a:effectLst/>
                  <a:latin typeface="Arial" panose="020B0604020202020204" pitchFamily="34" charset="0"/>
                </a:rPr>
                <a:t>reversed-phase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4" name="Rectangle 12"/>
            <p:cNvSpPr>
              <a:spLocks noChangeArrowheads="1"/>
            </p:cNvSpPr>
            <p:nvPr/>
          </p:nvSpPr>
          <p:spPr bwMode="auto">
            <a:xfrm>
              <a:off x="4578" y="1800"/>
              <a:ext cx="949" cy="190"/>
            </a:xfrm>
            <a:prstGeom prst="rect">
              <a:avLst/>
            </a:prstGeom>
            <a:solidFill>
              <a:srgbClr val="D2D3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3"/>
            <p:cNvSpPr>
              <a:spLocks noEditPoints="1"/>
            </p:cNvSpPr>
            <p:nvPr/>
          </p:nvSpPr>
          <p:spPr bwMode="auto">
            <a:xfrm>
              <a:off x="4572" y="1794"/>
              <a:ext cx="960" cy="202"/>
            </a:xfrm>
            <a:custGeom>
              <a:avLst/>
              <a:gdLst>
                <a:gd name="T0" fmla="*/ 955 w 960"/>
                <a:gd name="T1" fmla="*/ 202 h 202"/>
                <a:gd name="T2" fmla="*/ 6 w 960"/>
                <a:gd name="T3" fmla="*/ 202 h 202"/>
                <a:gd name="T4" fmla="*/ 6 w 960"/>
                <a:gd name="T5" fmla="*/ 190 h 202"/>
                <a:gd name="T6" fmla="*/ 955 w 960"/>
                <a:gd name="T7" fmla="*/ 190 h 202"/>
                <a:gd name="T8" fmla="*/ 960 w 960"/>
                <a:gd name="T9" fmla="*/ 196 h 202"/>
                <a:gd name="T10" fmla="*/ 955 w 960"/>
                <a:gd name="T11" fmla="*/ 202 h 202"/>
                <a:gd name="T12" fmla="*/ 960 w 960"/>
                <a:gd name="T13" fmla="*/ 196 h 202"/>
                <a:gd name="T14" fmla="*/ 960 w 960"/>
                <a:gd name="T15" fmla="*/ 202 h 202"/>
                <a:gd name="T16" fmla="*/ 955 w 960"/>
                <a:gd name="T17" fmla="*/ 202 h 202"/>
                <a:gd name="T18" fmla="*/ 960 w 960"/>
                <a:gd name="T19" fmla="*/ 196 h 202"/>
                <a:gd name="T20" fmla="*/ 960 w 960"/>
                <a:gd name="T21" fmla="*/ 6 h 202"/>
                <a:gd name="T22" fmla="*/ 960 w 960"/>
                <a:gd name="T23" fmla="*/ 196 h 202"/>
                <a:gd name="T24" fmla="*/ 949 w 960"/>
                <a:gd name="T25" fmla="*/ 196 h 202"/>
                <a:gd name="T26" fmla="*/ 949 w 960"/>
                <a:gd name="T27" fmla="*/ 6 h 202"/>
                <a:gd name="T28" fmla="*/ 955 w 960"/>
                <a:gd name="T29" fmla="*/ 0 h 202"/>
                <a:gd name="T30" fmla="*/ 960 w 960"/>
                <a:gd name="T31" fmla="*/ 6 h 202"/>
                <a:gd name="T32" fmla="*/ 955 w 960"/>
                <a:gd name="T33" fmla="*/ 0 h 202"/>
                <a:gd name="T34" fmla="*/ 960 w 960"/>
                <a:gd name="T35" fmla="*/ 0 h 202"/>
                <a:gd name="T36" fmla="*/ 960 w 960"/>
                <a:gd name="T37" fmla="*/ 6 h 202"/>
                <a:gd name="T38" fmla="*/ 955 w 960"/>
                <a:gd name="T39" fmla="*/ 0 h 202"/>
                <a:gd name="T40" fmla="*/ 6 w 960"/>
                <a:gd name="T41" fmla="*/ 0 h 202"/>
                <a:gd name="T42" fmla="*/ 955 w 960"/>
                <a:gd name="T43" fmla="*/ 0 h 202"/>
                <a:gd name="T44" fmla="*/ 955 w 960"/>
                <a:gd name="T45" fmla="*/ 12 h 202"/>
                <a:gd name="T46" fmla="*/ 6 w 960"/>
                <a:gd name="T47" fmla="*/ 12 h 202"/>
                <a:gd name="T48" fmla="*/ 0 w 960"/>
                <a:gd name="T49" fmla="*/ 6 h 202"/>
                <a:gd name="T50" fmla="*/ 6 w 960"/>
                <a:gd name="T51" fmla="*/ 0 h 202"/>
                <a:gd name="T52" fmla="*/ 0 w 960"/>
                <a:gd name="T53" fmla="*/ 6 h 202"/>
                <a:gd name="T54" fmla="*/ 0 w 960"/>
                <a:gd name="T55" fmla="*/ 0 h 202"/>
                <a:gd name="T56" fmla="*/ 6 w 960"/>
                <a:gd name="T57" fmla="*/ 0 h 202"/>
                <a:gd name="T58" fmla="*/ 0 w 960"/>
                <a:gd name="T59" fmla="*/ 6 h 202"/>
                <a:gd name="T60" fmla="*/ 0 w 960"/>
                <a:gd name="T61" fmla="*/ 196 h 202"/>
                <a:gd name="T62" fmla="*/ 0 w 960"/>
                <a:gd name="T63" fmla="*/ 6 h 202"/>
                <a:gd name="T64" fmla="*/ 12 w 960"/>
                <a:gd name="T65" fmla="*/ 6 h 202"/>
                <a:gd name="T66" fmla="*/ 12 w 960"/>
                <a:gd name="T67" fmla="*/ 196 h 202"/>
                <a:gd name="T68" fmla="*/ 6 w 960"/>
                <a:gd name="T69" fmla="*/ 202 h 202"/>
                <a:gd name="T70" fmla="*/ 0 w 960"/>
                <a:gd name="T71" fmla="*/ 196 h 202"/>
                <a:gd name="T72" fmla="*/ 6 w 960"/>
                <a:gd name="T73" fmla="*/ 202 h 202"/>
                <a:gd name="T74" fmla="*/ 0 w 960"/>
                <a:gd name="T75" fmla="*/ 202 h 202"/>
                <a:gd name="T76" fmla="*/ 0 w 960"/>
                <a:gd name="T77" fmla="*/ 196 h 202"/>
                <a:gd name="T78" fmla="*/ 6 w 960"/>
                <a:gd name="T79" fmla="*/ 20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60" h="202">
                  <a:moveTo>
                    <a:pt x="955" y="202"/>
                  </a:moveTo>
                  <a:lnTo>
                    <a:pt x="6" y="202"/>
                  </a:lnTo>
                  <a:lnTo>
                    <a:pt x="6" y="190"/>
                  </a:lnTo>
                  <a:lnTo>
                    <a:pt x="955" y="190"/>
                  </a:lnTo>
                  <a:lnTo>
                    <a:pt x="960" y="196"/>
                  </a:lnTo>
                  <a:lnTo>
                    <a:pt x="955" y="202"/>
                  </a:lnTo>
                  <a:close/>
                  <a:moveTo>
                    <a:pt x="960" y="196"/>
                  </a:moveTo>
                  <a:lnTo>
                    <a:pt x="960" y="202"/>
                  </a:lnTo>
                  <a:lnTo>
                    <a:pt x="955" y="202"/>
                  </a:lnTo>
                  <a:lnTo>
                    <a:pt x="960" y="196"/>
                  </a:lnTo>
                  <a:close/>
                  <a:moveTo>
                    <a:pt x="960" y="6"/>
                  </a:moveTo>
                  <a:lnTo>
                    <a:pt x="960" y="196"/>
                  </a:lnTo>
                  <a:lnTo>
                    <a:pt x="949" y="196"/>
                  </a:lnTo>
                  <a:lnTo>
                    <a:pt x="949" y="6"/>
                  </a:lnTo>
                  <a:lnTo>
                    <a:pt x="955" y="0"/>
                  </a:lnTo>
                  <a:lnTo>
                    <a:pt x="960" y="6"/>
                  </a:lnTo>
                  <a:close/>
                  <a:moveTo>
                    <a:pt x="955" y="0"/>
                  </a:moveTo>
                  <a:lnTo>
                    <a:pt x="960" y="0"/>
                  </a:lnTo>
                  <a:lnTo>
                    <a:pt x="960" y="6"/>
                  </a:lnTo>
                  <a:lnTo>
                    <a:pt x="955" y="0"/>
                  </a:lnTo>
                  <a:close/>
                  <a:moveTo>
                    <a:pt x="6" y="0"/>
                  </a:moveTo>
                  <a:lnTo>
                    <a:pt x="955" y="0"/>
                  </a:lnTo>
                  <a:lnTo>
                    <a:pt x="955" y="12"/>
                  </a:lnTo>
                  <a:lnTo>
                    <a:pt x="6" y="12"/>
                  </a:lnTo>
                  <a:lnTo>
                    <a:pt x="0" y="6"/>
                  </a:lnTo>
                  <a:lnTo>
                    <a:pt x="6" y="0"/>
                  </a:lnTo>
                  <a:close/>
                  <a:moveTo>
                    <a:pt x="0" y="6"/>
                  </a:moveTo>
                  <a:lnTo>
                    <a:pt x="0" y="0"/>
                  </a:lnTo>
                  <a:lnTo>
                    <a:pt x="6" y="0"/>
                  </a:lnTo>
                  <a:lnTo>
                    <a:pt x="0" y="6"/>
                  </a:lnTo>
                  <a:close/>
                  <a:moveTo>
                    <a:pt x="0" y="196"/>
                  </a:moveTo>
                  <a:lnTo>
                    <a:pt x="0" y="6"/>
                  </a:lnTo>
                  <a:lnTo>
                    <a:pt x="12" y="6"/>
                  </a:lnTo>
                  <a:lnTo>
                    <a:pt x="12" y="196"/>
                  </a:lnTo>
                  <a:lnTo>
                    <a:pt x="6" y="202"/>
                  </a:lnTo>
                  <a:lnTo>
                    <a:pt x="0" y="196"/>
                  </a:lnTo>
                  <a:close/>
                  <a:moveTo>
                    <a:pt x="6" y="202"/>
                  </a:moveTo>
                  <a:lnTo>
                    <a:pt x="0" y="202"/>
                  </a:lnTo>
                  <a:lnTo>
                    <a:pt x="0" y="196"/>
                  </a:lnTo>
                  <a:lnTo>
                    <a:pt x="6" y="202"/>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Rectangle 14"/>
            <p:cNvSpPr>
              <a:spLocks noChangeArrowheads="1"/>
            </p:cNvSpPr>
            <p:nvPr/>
          </p:nvSpPr>
          <p:spPr bwMode="auto">
            <a:xfrm>
              <a:off x="4876" y="1851"/>
              <a:ext cx="351"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a:ln>
                    <a:noFill/>
                  </a:ln>
                  <a:solidFill>
                    <a:srgbClr val="373435"/>
                  </a:solidFill>
                  <a:effectLst/>
                  <a:latin typeface="Arial" panose="020B0604020202020204" pitchFamily="34" charset="0"/>
                </a:rPr>
                <a:t>organic solvent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7" name="Rectangle 15"/>
            <p:cNvSpPr>
              <a:spLocks noChangeArrowheads="1"/>
            </p:cNvSpPr>
            <p:nvPr/>
          </p:nvSpPr>
          <p:spPr bwMode="auto">
            <a:xfrm>
              <a:off x="2214" y="1800"/>
              <a:ext cx="949" cy="190"/>
            </a:xfrm>
            <a:prstGeom prst="rect">
              <a:avLst/>
            </a:prstGeom>
            <a:solidFill>
              <a:srgbClr val="D2D3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6"/>
            <p:cNvSpPr>
              <a:spLocks noEditPoints="1"/>
            </p:cNvSpPr>
            <p:nvPr/>
          </p:nvSpPr>
          <p:spPr bwMode="auto">
            <a:xfrm>
              <a:off x="2211" y="1794"/>
              <a:ext cx="958" cy="202"/>
            </a:xfrm>
            <a:custGeom>
              <a:avLst/>
              <a:gdLst>
                <a:gd name="T0" fmla="*/ 952 w 958"/>
                <a:gd name="T1" fmla="*/ 202 h 202"/>
                <a:gd name="T2" fmla="*/ 3 w 958"/>
                <a:gd name="T3" fmla="*/ 202 h 202"/>
                <a:gd name="T4" fmla="*/ 3 w 958"/>
                <a:gd name="T5" fmla="*/ 190 h 202"/>
                <a:gd name="T6" fmla="*/ 952 w 958"/>
                <a:gd name="T7" fmla="*/ 190 h 202"/>
                <a:gd name="T8" fmla="*/ 958 w 958"/>
                <a:gd name="T9" fmla="*/ 196 h 202"/>
                <a:gd name="T10" fmla="*/ 952 w 958"/>
                <a:gd name="T11" fmla="*/ 202 h 202"/>
                <a:gd name="T12" fmla="*/ 958 w 958"/>
                <a:gd name="T13" fmla="*/ 196 h 202"/>
                <a:gd name="T14" fmla="*/ 958 w 958"/>
                <a:gd name="T15" fmla="*/ 202 h 202"/>
                <a:gd name="T16" fmla="*/ 952 w 958"/>
                <a:gd name="T17" fmla="*/ 202 h 202"/>
                <a:gd name="T18" fmla="*/ 958 w 958"/>
                <a:gd name="T19" fmla="*/ 196 h 202"/>
                <a:gd name="T20" fmla="*/ 958 w 958"/>
                <a:gd name="T21" fmla="*/ 6 h 202"/>
                <a:gd name="T22" fmla="*/ 958 w 958"/>
                <a:gd name="T23" fmla="*/ 196 h 202"/>
                <a:gd name="T24" fmla="*/ 946 w 958"/>
                <a:gd name="T25" fmla="*/ 196 h 202"/>
                <a:gd name="T26" fmla="*/ 946 w 958"/>
                <a:gd name="T27" fmla="*/ 6 h 202"/>
                <a:gd name="T28" fmla="*/ 952 w 958"/>
                <a:gd name="T29" fmla="*/ 0 h 202"/>
                <a:gd name="T30" fmla="*/ 958 w 958"/>
                <a:gd name="T31" fmla="*/ 6 h 202"/>
                <a:gd name="T32" fmla="*/ 952 w 958"/>
                <a:gd name="T33" fmla="*/ 0 h 202"/>
                <a:gd name="T34" fmla="*/ 958 w 958"/>
                <a:gd name="T35" fmla="*/ 0 h 202"/>
                <a:gd name="T36" fmla="*/ 958 w 958"/>
                <a:gd name="T37" fmla="*/ 6 h 202"/>
                <a:gd name="T38" fmla="*/ 952 w 958"/>
                <a:gd name="T39" fmla="*/ 0 h 202"/>
                <a:gd name="T40" fmla="*/ 3 w 958"/>
                <a:gd name="T41" fmla="*/ 0 h 202"/>
                <a:gd name="T42" fmla="*/ 952 w 958"/>
                <a:gd name="T43" fmla="*/ 0 h 202"/>
                <a:gd name="T44" fmla="*/ 952 w 958"/>
                <a:gd name="T45" fmla="*/ 12 h 202"/>
                <a:gd name="T46" fmla="*/ 3 w 958"/>
                <a:gd name="T47" fmla="*/ 12 h 202"/>
                <a:gd name="T48" fmla="*/ 0 w 958"/>
                <a:gd name="T49" fmla="*/ 6 h 202"/>
                <a:gd name="T50" fmla="*/ 3 w 958"/>
                <a:gd name="T51" fmla="*/ 0 h 202"/>
                <a:gd name="T52" fmla="*/ 0 w 958"/>
                <a:gd name="T53" fmla="*/ 6 h 202"/>
                <a:gd name="T54" fmla="*/ 0 w 958"/>
                <a:gd name="T55" fmla="*/ 0 h 202"/>
                <a:gd name="T56" fmla="*/ 3 w 958"/>
                <a:gd name="T57" fmla="*/ 0 h 202"/>
                <a:gd name="T58" fmla="*/ 0 w 958"/>
                <a:gd name="T59" fmla="*/ 6 h 202"/>
                <a:gd name="T60" fmla="*/ 0 w 958"/>
                <a:gd name="T61" fmla="*/ 196 h 202"/>
                <a:gd name="T62" fmla="*/ 0 w 958"/>
                <a:gd name="T63" fmla="*/ 6 h 202"/>
                <a:gd name="T64" fmla="*/ 9 w 958"/>
                <a:gd name="T65" fmla="*/ 6 h 202"/>
                <a:gd name="T66" fmla="*/ 9 w 958"/>
                <a:gd name="T67" fmla="*/ 196 h 202"/>
                <a:gd name="T68" fmla="*/ 3 w 958"/>
                <a:gd name="T69" fmla="*/ 202 h 202"/>
                <a:gd name="T70" fmla="*/ 0 w 958"/>
                <a:gd name="T71" fmla="*/ 196 h 202"/>
                <a:gd name="T72" fmla="*/ 3 w 958"/>
                <a:gd name="T73" fmla="*/ 202 h 202"/>
                <a:gd name="T74" fmla="*/ 0 w 958"/>
                <a:gd name="T75" fmla="*/ 202 h 202"/>
                <a:gd name="T76" fmla="*/ 0 w 958"/>
                <a:gd name="T77" fmla="*/ 196 h 202"/>
                <a:gd name="T78" fmla="*/ 3 w 958"/>
                <a:gd name="T79" fmla="*/ 20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58" h="202">
                  <a:moveTo>
                    <a:pt x="952" y="202"/>
                  </a:moveTo>
                  <a:lnTo>
                    <a:pt x="3" y="202"/>
                  </a:lnTo>
                  <a:lnTo>
                    <a:pt x="3" y="190"/>
                  </a:lnTo>
                  <a:lnTo>
                    <a:pt x="952" y="190"/>
                  </a:lnTo>
                  <a:lnTo>
                    <a:pt x="958" y="196"/>
                  </a:lnTo>
                  <a:lnTo>
                    <a:pt x="952" y="202"/>
                  </a:lnTo>
                  <a:close/>
                  <a:moveTo>
                    <a:pt x="958" y="196"/>
                  </a:moveTo>
                  <a:lnTo>
                    <a:pt x="958" y="202"/>
                  </a:lnTo>
                  <a:lnTo>
                    <a:pt x="952" y="202"/>
                  </a:lnTo>
                  <a:lnTo>
                    <a:pt x="958" y="196"/>
                  </a:lnTo>
                  <a:close/>
                  <a:moveTo>
                    <a:pt x="958" y="6"/>
                  </a:moveTo>
                  <a:lnTo>
                    <a:pt x="958" y="196"/>
                  </a:lnTo>
                  <a:lnTo>
                    <a:pt x="946" y="196"/>
                  </a:lnTo>
                  <a:lnTo>
                    <a:pt x="946" y="6"/>
                  </a:lnTo>
                  <a:lnTo>
                    <a:pt x="952" y="0"/>
                  </a:lnTo>
                  <a:lnTo>
                    <a:pt x="958" y="6"/>
                  </a:lnTo>
                  <a:close/>
                  <a:moveTo>
                    <a:pt x="952" y="0"/>
                  </a:moveTo>
                  <a:lnTo>
                    <a:pt x="958" y="0"/>
                  </a:lnTo>
                  <a:lnTo>
                    <a:pt x="958" y="6"/>
                  </a:lnTo>
                  <a:lnTo>
                    <a:pt x="952" y="0"/>
                  </a:lnTo>
                  <a:close/>
                  <a:moveTo>
                    <a:pt x="3" y="0"/>
                  </a:moveTo>
                  <a:lnTo>
                    <a:pt x="952" y="0"/>
                  </a:lnTo>
                  <a:lnTo>
                    <a:pt x="952" y="12"/>
                  </a:lnTo>
                  <a:lnTo>
                    <a:pt x="3" y="12"/>
                  </a:lnTo>
                  <a:lnTo>
                    <a:pt x="0" y="6"/>
                  </a:lnTo>
                  <a:lnTo>
                    <a:pt x="3" y="0"/>
                  </a:lnTo>
                  <a:close/>
                  <a:moveTo>
                    <a:pt x="0" y="6"/>
                  </a:moveTo>
                  <a:lnTo>
                    <a:pt x="0" y="0"/>
                  </a:lnTo>
                  <a:lnTo>
                    <a:pt x="3" y="0"/>
                  </a:lnTo>
                  <a:lnTo>
                    <a:pt x="0" y="6"/>
                  </a:lnTo>
                  <a:close/>
                  <a:moveTo>
                    <a:pt x="0" y="196"/>
                  </a:moveTo>
                  <a:lnTo>
                    <a:pt x="0" y="6"/>
                  </a:lnTo>
                  <a:lnTo>
                    <a:pt x="9" y="6"/>
                  </a:lnTo>
                  <a:lnTo>
                    <a:pt x="9" y="196"/>
                  </a:lnTo>
                  <a:lnTo>
                    <a:pt x="3" y="202"/>
                  </a:lnTo>
                  <a:lnTo>
                    <a:pt x="0" y="196"/>
                  </a:lnTo>
                  <a:close/>
                  <a:moveTo>
                    <a:pt x="3" y="202"/>
                  </a:moveTo>
                  <a:lnTo>
                    <a:pt x="0" y="202"/>
                  </a:lnTo>
                  <a:lnTo>
                    <a:pt x="0" y="196"/>
                  </a:lnTo>
                  <a:lnTo>
                    <a:pt x="3" y="202"/>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Rectangle 17"/>
            <p:cNvSpPr>
              <a:spLocks noChangeArrowheads="1"/>
            </p:cNvSpPr>
            <p:nvPr/>
          </p:nvSpPr>
          <p:spPr bwMode="auto">
            <a:xfrm>
              <a:off x="2537" y="1857"/>
              <a:ext cx="304"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a:ln>
                    <a:noFill/>
                  </a:ln>
                  <a:solidFill>
                    <a:srgbClr val="373435"/>
                  </a:solidFill>
                  <a:effectLst/>
                  <a:latin typeface="Arial" panose="020B0604020202020204" pitchFamily="34" charset="0"/>
                </a:rPr>
                <a:t>water soluble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0" name="Rectangle 18"/>
            <p:cNvSpPr>
              <a:spLocks noChangeArrowheads="1"/>
            </p:cNvSpPr>
            <p:nvPr/>
          </p:nvSpPr>
          <p:spPr bwMode="auto">
            <a:xfrm>
              <a:off x="4012" y="2379"/>
              <a:ext cx="946" cy="190"/>
            </a:xfrm>
            <a:prstGeom prst="rect">
              <a:avLst/>
            </a:prstGeom>
            <a:solidFill>
              <a:srgbClr val="91D8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9"/>
            <p:cNvSpPr>
              <a:spLocks noEditPoints="1"/>
            </p:cNvSpPr>
            <p:nvPr/>
          </p:nvSpPr>
          <p:spPr bwMode="auto">
            <a:xfrm>
              <a:off x="4006" y="2365"/>
              <a:ext cx="958" cy="201"/>
            </a:xfrm>
            <a:custGeom>
              <a:avLst/>
              <a:gdLst>
                <a:gd name="T0" fmla="*/ 952 w 958"/>
                <a:gd name="T1" fmla="*/ 201 h 201"/>
                <a:gd name="T2" fmla="*/ 6 w 958"/>
                <a:gd name="T3" fmla="*/ 201 h 201"/>
                <a:gd name="T4" fmla="*/ 6 w 958"/>
                <a:gd name="T5" fmla="*/ 190 h 201"/>
                <a:gd name="T6" fmla="*/ 952 w 958"/>
                <a:gd name="T7" fmla="*/ 190 h 201"/>
                <a:gd name="T8" fmla="*/ 958 w 958"/>
                <a:gd name="T9" fmla="*/ 195 h 201"/>
                <a:gd name="T10" fmla="*/ 952 w 958"/>
                <a:gd name="T11" fmla="*/ 201 h 201"/>
                <a:gd name="T12" fmla="*/ 958 w 958"/>
                <a:gd name="T13" fmla="*/ 195 h 201"/>
                <a:gd name="T14" fmla="*/ 958 w 958"/>
                <a:gd name="T15" fmla="*/ 201 h 201"/>
                <a:gd name="T16" fmla="*/ 952 w 958"/>
                <a:gd name="T17" fmla="*/ 201 h 201"/>
                <a:gd name="T18" fmla="*/ 958 w 958"/>
                <a:gd name="T19" fmla="*/ 195 h 201"/>
                <a:gd name="T20" fmla="*/ 958 w 958"/>
                <a:gd name="T21" fmla="*/ 5 h 201"/>
                <a:gd name="T22" fmla="*/ 958 w 958"/>
                <a:gd name="T23" fmla="*/ 195 h 201"/>
                <a:gd name="T24" fmla="*/ 946 w 958"/>
                <a:gd name="T25" fmla="*/ 195 h 201"/>
                <a:gd name="T26" fmla="*/ 946 w 958"/>
                <a:gd name="T27" fmla="*/ 5 h 201"/>
                <a:gd name="T28" fmla="*/ 952 w 958"/>
                <a:gd name="T29" fmla="*/ 0 h 201"/>
                <a:gd name="T30" fmla="*/ 958 w 958"/>
                <a:gd name="T31" fmla="*/ 5 h 201"/>
                <a:gd name="T32" fmla="*/ 952 w 958"/>
                <a:gd name="T33" fmla="*/ 0 h 201"/>
                <a:gd name="T34" fmla="*/ 958 w 958"/>
                <a:gd name="T35" fmla="*/ 0 h 201"/>
                <a:gd name="T36" fmla="*/ 958 w 958"/>
                <a:gd name="T37" fmla="*/ 5 h 201"/>
                <a:gd name="T38" fmla="*/ 952 w 958"/>
                <a:gd name="T39" fmla="*/ 0 h 201"/>
                <a:gd name="T40" fmla="*/ 6 w 958"/>
                <a:gd name="T41" fmla="*/ 0 h 201"/>
                <a:gd name="T42" fmla="*/ 952 w 958"/>
                <a:gd name="T43" fmla="*/ 0 h 201"/>
                <a:gd name="T44" fmla="*/ 952 w 958"/>
                <a:gd name="T45" fmla="*/ 11 h 201"/>
                <a:gd name="T46" fmla="*/ 6 w 958"/>
                <a:gd name="T47" fmla="*/ 11 h 201"/>
                <a:gd name="T48" fmla="*/ 0 w 958"/>
                <a:gd name="T49" fmla="*/ 5 h 201"/>
                <a:gd name="T50" fmla="*/ 6 w 958"/>
                <a:gd name="T51" fmla="*/ 0 h 201"/>
                <a:gd name="T52" fmla="*/ 0 w 958"/>
                <a:gd name="T53" fmla="*/ 5 h 201"/>
                <a:gd name="T54" fmla="*/ 0 w 958"/>
                <a:gd name="T55" fmla="*/ 0 h 201"/>
                <a:gd name="T56" fmla="*/ 6 w 958"/>
                <a:gd name="T57" fmla="*/ 0 h 201"/>
                <a:gd name="T58" fmla="*/ 0 w 958"/>
                <a:gd name="T59" fmla="*/ 5 h 201"/>
                <a:gd name="T60" fmla="*/ 0 w 958"/>
                <a:gd name="T61" fmla="*/ 195 h 201"/>
                <a:gd name="T62" fmla="*/ 0 w 958"/>
                <a:gd name="T63" fmla="*/ 5 h 201"/>
                <a:gd name="T64" fmla="*/ 11 w 958"/>
                <a:gd name="T65" fmla="*/ 5 h 201"/>
                <a:gd name="T66" fmla="*/ 11 w 958"/>
                <a:gd name="T67" fmla="*/ 195 h 201"/>
                <a:gd name="T68" fmla="*/ 6 w 958"/>
                <a:gd name="T69" fmla="*/ 201 h 201"/>
                <a:gd name="T70" fmla="*/ 0 w 958"/>
                <a:gd name="T71" fmla="*/ 195 h 201"/>
                <a:gd name="T72" fmla="*/ 6 w 958"/>
                <a:gd name="T73" fmla="*/ 201 h 201"/>
                <a:gd name="T74" fmla="*/ 0 w 958"/>
                <a:gd name="T75" fmla="*/ 201 h 201"/>
                <a:gd name="T76" fmla="*/ 0 w 958"/>
                <a:gd name="T77" fmla="*/ 195 h 201"/>
                <a:gd name="T78" fmla="*/ 6 w 958"/>
                <a:gd name="T79" fmla="*/ 20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58" h="201">
                  <a:moveTo>
                    <a:pt x="952" y="201"/>
                  </a:moveTo>
                  <a:lnTo>
                    <a:pt x="6" y="201"/>
                  </a:lnTo>
                  <a:lnTo>
                    <a:pt x="6" y="190"/>
                  </a:lnTo>
                  <a:lnTo>
                    <a:pt x="952" y="190"/>
                  </a:lnTo>
                  <a:lnTo>
                    <a:pt x="958" y="195"/>
                  </a:lnTo>
                  <a:lnTo>
                    <a:pt x="952" y="201"/>
                  </a:lnTo>
                  <a:close/>
                  <a:moveTo>
                    <a:pt x="958" y="195"/>
                  </a:moveTo>
                  <a:lnTo>
                    <a:pt x="958" y="201"/>
                  </a:lnTo>
                  <a:lnTo>
                    <a:pt x="952" y="201"/>
                  </a:lnTo>
                  <a:lnTo>
                    <a:pt x="958" y="195"/>
                  </a:lnTo>
                  <a:close/>
                  <a:moveTo>
                    <a:pt x="958" y="5"/>
                  </a:moveTo>
                  <a:lnTo>
                    <a:pt x="958" y="195"/>
                  </a:lnTo>
                  <a:lnTo>
                    <a:pt x="946" y="195"/>
                  </a:lnTo>
                  <a:lnTo>
                    <a:pt x="946" y="5"/>
                  </a:lnTo>
                  <a:lnTo>
                    <a:pt x="952" y="0"/>
                  </a:lnTo>
                  <a:lnTo>
                    <a:pt x="958" y="5"/>
                  </a:lnTo>
                  <a:close/>
                  <a:moveTo>
                    <a:pt x="952" y="0"/>
                  </a:moveTo>
                  <a:lnTo>
                    <a:pt x="958" y="0"/>
                  </a:lnTo>
                  <a:lnTo>
                    <a:pt x="958" y="5"/>
                  </a:lnTo>
                  <a:lnTo>
                    <a:pt x="952" y="0"/>
                  </a:lnTo>
                  <a:close/>
                  <a:moveTo>
                    <a:pt x="6" y="0"/>
                  </a:moveTo>
                  <a:lnTo>
                    <a:pt x="952" y="0"/>
                  </a:lnTo>
                  <a:lnTo>
                    <a:pt x="952" y="11"/>
                  </a:lnTo>
                  <a:lnTo>
                    <a:pt x="6" y="11"/>
                  </a:lnTo>
                  <a:lnTo>
                    <a:pt x="0" y="5"/>
                  </a:lnTo>
                  <a:lnTo>
                    <a:pt x="6" y="0"/>
                  </a:lnTo>
                  <a:close/>
                  <a:moveTo>
                    <a:pt x="0" y="5"/>
                  </a:moveTo>
                  <a:lnTo>
                    <a:pt x="0" y="0"/>
                  </a:lnTo>
                  <a:lnTo>
                    <a:pt x="6" y="0"/>
                  </a:lnTo>
                  <a:lnTo>
                    <a:pt x="0" y="5"/>
                  </a:lnTo>
                  <a:close/>
                  <a:moveTo>
                    <a:pt x="0" y="195"/>
                  </a:moveTo>
                  <a:lnTo>
                    <a:pt x="0" y="5"/>
                  </a:lnTo>
                  <a:lnTo>
                    <a:pt x="11" y="5"/>
                  </a:lnTo>
                  <a:lnTo>
                    <a:pt x="11" y="195"/>
                  </a:lnTo>
                  <a:lnTo>
                    <a:pt x="6" y="201"/>
                  </a:lnTo>
                  <a:lnTo>
                    <a:pt x="0" y="195"/>
                  </a:lnTo>
                  <a:close/>
                  <a:moveTo>
                    <a:pt x="6" y="201"/>
                  </a:moveTo>
                  <a:lnTo>
                    <a:pt x="0" y="201"/>
                  </a:lnTo>
                  <a:lnTo>
                    <a:pt x="0" y="195"/>
                  </a:lnTo>
                  <a:lnTo>
                    <a:pt x="6" y="201"/>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Rectangle 20"/>
            <p:cNvSpPr>
              <a:spLocks noChangeArrowheads="1"/>
            </p:cNvSpPr>
            <p:nvPr/>
          </p:nvSpPr>
          <p:spPr bwMode="auto">
            <a:xfrm>
              <a:off x="4321" y="2427"/>
              <a:ext cx="328"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a:ln>
                    <a:noFill/>
                  </a:ln>
                  <a:solidFill>
                    <a:srgbClr val="373435"/>
                  </a:solidFill>
                  <a:effectLst/>
                  <a:latin typeface="Arial" panose="020B0604020202020204" pitchFamily="34" charset="0"/>
                </a:rPr>
                <a:t>water miscible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3" name="Rectangle 21"/>
            <p:cNvSpPr>
              <a:spLocks noChangeArrowheads="1"/>
            </p:cNvSpPr>
            <p:nvPr/>
          </p:nvSpPr>
          <p:spPr bwMode="auto">
            <a:xfrm>
              <a:off x="2815" y="2370"/>
              <a:ext cx="947" cy="190"/>
            </a:xfrm>
            <a:prstGeom prst="rect">
              <a:avLst/>
            </a:prstGeom>
            <a:solidFill>
              <a:srgbClr val="91D8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2"/>
            <p:cNvSpPr>
              <a:spLocks noEditPoints="1"/>
            </p:cNvSpPr>
            <p:nvPr/>
          </p:nvSpPr>
          <p:spPr bwMode="auto">
            <a:xfrm>
              <a:off x="2810" y="2365"/>
              <a:ext cx="958" cy="201"/>
            </a:xfrm>
            <a:custGeom>
              <a:avLst/>
              <a:gdLst>
                <a:gd name="T0" fmla="*/ 952 w 958"/>
                <a:gd name="T1" fmla="*/ 201 h 201"/>
                <a:gd name="T2" fmla="*/ 5 w 958"/>
                <a:gd name="T3" fmla="*/ 201 h 201"/>
                <a:gd name="T4" fmla="*/ 5 w 958"/>
                <a:gd name="T5" fmla="*/ 190 h 201"/>
                <a:gd name="T6" fmla="*/ 952 w 958"/>
                <a:gd name="T7" fmla="*/ 190 h 201"/>
                <a:gd name="T8" fmla="*/ 958 w 958"/>
                <a:gd name="T9" fmla="*/ 195 h 201"/>
                <a:gd name="T10" fmla="*/ 952 w 958"/>
                <a:gd name="T11" fmla="*/ 201 h 201"/>
                <a:gd name="T12" fmla="*/ 958 w 958"/>
                <a:gd name="T13" fmla="*/ 195 h 201"/>
                <a:gd name="T14" fmla="*/ 958 w 958"/>
                <a:gd name="T15" fmla="*/ 201 h 201"/>
                <a:gd name="T16" fmla="*/ 952 w 958"/>
                <a:gd name="T17" fmla="*/ 201 h 201"/>
                <a:gd name="T18" fmla="*/ 958 w 958"/>
                <a:gd name="T19" fmla="*/ 195 h 201"/>
                <a:gd name="T20" fmla="*/ 958 w 958"/>
                <a:gd name="T21" fmla="*/ 5 h 201"/>
                <a:gd name="T22" fmla="*/ 958 w 958"/>
                <a:gd name="T23" fmla="*/ 195 h 201"/>
                <a:gd name="T24" fmla="*/ 946 w 958"/>
                <a:gd name="T25" fmla="*/ 195 h 201"/>
                <a:gd name="T26" fmla="*/ 946 w 958"/>
                <a:gd name="T27" fmla="*/ 5 h 201"/>
                <a:gd name="T28" fmla="*/ 952 w 958"/>
                <a:gd name="T29" fmla="*/ 0 h 201"/>
                <a:gd name="T30" fmla="*/ 958 w 958"/>
                <a:gd name="T31" fmla="*/ 5 h 201"/>
                <a:gd name="T32" fmla="*/ 952 w 958"/>
                <a:gd name="T33" fmla="*/ 0 h 201"/>
                <a:gd name="T34" fmla="*/ 958 w 958"/>
                <a:gd name="T35" fmla="*/ 0 h 201"/>
                <a:gd name="T36" fmla="*/ 958 w 958"/>
                <a:gd name="T37" fmla="*/ 5 h 201"/>
                <a:gd name="T38" fmla="*/ 952 w 958"/>
                <a:gd name="T39" fmla="*/ 0 h 201"/>
                <a:gd name="T40" fmla="*/ 5 w 958"/>
                <a:gd name="T41" fmla="*/ 0 h 201"/>
                <a:gd name="T42" fmla="*/ 952 w 958"/>
                <a:gd name="T43" fmla="*/ 0 h 201"/>
                <a:gd name="T44" fmla="*/ 952 w 958"/>
                <a:gd name="T45" fmla="*/ 11 h 201"/>
                <a:gd name="T46" fmla="*/ 5 w 958"/>
                <a:gd name="T47" fmla="*/ 11 h 201"/>
                <a:gd name="T48" fmla="*/ 0 w 958"/>
                <a:gd name="T49" fmla="*/ 5 h 201"/>
                <a:gd name="T50" fmla="*/ 5 w 958"/>
                <a:gd name="T51" fmla="*/ 0 h 201"/>
                <a:gd name="T52" fmla="*/ 0 w 958"/>
                <a:gd name="T53" fmla="*/ 5 h 201"/>
                <a:gd name="T54" fmla="*/ 0 w 958"/>
                <a:gd name="T55" fmla="*/ 0 h 201"/>
                <a:gd name="T56" fmla="*/ 5 w 958"/>
                <a:gd name="T57" fmla="*/ 0 h 201"/>
                <a:gd name="T58" fmla="*/ 0 w 958"/>
                <a:gd name="T59" fmla="*/ 5 h 201"/>
                <a:gd name="T60" fmla="*/ 0 w 958"/>
                <a:gd name="T61" fmla="*/ 195 h 201"/>
                <a:gd name="T62" fmla="*/ 0 w 958"/>
                <a:gd name="T63" fmla="*/ 5 h 201"/>
                <a:gd name="T64" fmla="*/ 11 w 958"/>
                <a:gd name="T65" fmla="*/ 5 h 201"/>
                <a:gd name="T66" fmla="*/ 11 w 958"/>
                <a:gd name="T67" fmla="*/ 195 h 201"/>
                <a:gd name="T68" fmla="*/ 5 w 958"/>
                <a:gd name="T69" fmla="*/ 201 h 201"/>
                <a:gd name="T70" fmla="*/ 0 w 958"/>
                <a:gd name="T71" fmla="*/ 195 h 201"/>
                <a:gd name="T72" fmla="*/ 5 w 958"/>
                <a:gd name="T73" fmla="*/ 201 h 201"/>
                <a:gd name="T74" fmla="*/ 0 w 958"/>
                <a:gd name="T75" fmla="*/ 201 h 201"/>
                <a:gd name="T76" fmla="*/ 0 w 958"/>
                <a:gd name="T77" fmla="*/ 195 h 201"/>
                <a:gd name="T78" fmla="*/ 5 w 958"/>
                <a:gd name="T79" fmla="*/ 20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58" h="201">
                  <a:moveTo>
                    <a:pt x="952" y="201"/>
                  </a:moveTo>
                  <a:lnTo>
                    <a:pt x="5" y="201"/>
                  </a:lnTo>
                  <a:lnTo>
                    <a:pt x="5" y="190"/>
                  </a:lnTo>
                  <a:lnTo>
                    <a:pt x="952" y="190"/>
                  </a:lnTo>
                  <a:lnTo>
                    <a:pt x="958" y="195"/>
                  </a:lnTo>
                  <a:lnTo>
                    <a:pt x="952" y="201"/>
                  </a:lnTo>
                  <a:close/>
                  <a:moveTo>
                    <a:pt x="958" y="195"/>
                  </a:moveTo>
                  <a:lnTo>
                    <a:pt x="958" y="201"/>
                  </a:lnTo>
                  <a:lnTo>
                    <a:pt x="952" y="201"/>
                  </a:lnTo>
                  <a:lnTo>
                    <a:pt x="958" y="195"/>
                  </a:lnTo>
                  <a:close/>
                  <a:moveTo>
                    <a:pt x="958" y="5"/>
                  </a:moveTo>
                  <a:lnTo>
                    <a:pt x="958" y="195"/>
                  </a:lnTo>
                  <a:lnTo>
                    <a:pt x="946" y="195"/>
                  </a:lnTo>
                  <a:lnTo>
                    <a:pt x="946" y="5"/>
                  </a:lnTo>
                  <a:lnTo>
                    <a:pt x="952" y="0"/>
                  </a:lnTo>
                  <a:lnTo>
                    <a:pt x="958" y="5"/>
                  </a:lnTo>
                  <a:close/>
                  <a:moveTo>
                    <a:pt x="952" y="0"/>
                  </a:moveTo>
                  <a:lnTo>
                    <a:pt x="958" y="0"/>
                  </a:lnTo>
                  <a:lnTo>
                    <a:pt x="958" y="5"/>
                  </a:lnTo>
                  <a:lnTo>
                    <a:pt x="952" y="0"/>
                  </a:lnTo>
                  <a:close/>
                  <a:moveTo>
                    <a:pt x="5" y="0"/>
                  </a:moveTo>
                  <a:lnTo>
                    <a:pt x="952" y="0"/>
                  </a:lnTo>
                  <a:lnTo>
                    <a:pt x="952" y="11"/>
                  </a:lnTo>
                  <a:lnTo>
                    <a:pt x="5" y="11"/>
                  </a:lnTo>
                  <a:lnTo>
                    <a:pt x="0" y="5"/>
                  </a:lnTo>
                  <a:lnTo>
                    <a:pt x="5" y="0"/>
                  </a:lnTo>
                  <a:close/>
                  <a:moveTo>
                    <a:pt x="0" y="5"/>
                  </a:moveTo>
                  <a:lnTo>
                    <a:pt x="0" y="0"/>
                  </a:lnTo>
                  <a:lnTo>
                    <a:pt x="5" y="0"/>
                  </a:lnTo>
                  <a:lnTo>
                    <a:pt x="0" y="5"/>
                  </a:lnTo>
                  <a:close/>
                  <a:moveTo>
                    <a:pt x="0" y="195"/>
                  </a:moveTo>
                  <a:lnTo>
                    <a:pt x="0" y="5"/>
                  </a:lnTo>
                  <a:lnTo>
                    <a:pt x="11" y="5"/>
                  </a:lnTo>
                  <a:lnTo>
                    <a:pt x="11" y="195"/>
                  </a:lnTo>
                  <a:lnTo>
                    <a:pt x="5" y="201"/>
                  </a:lnTo>
                  <a:lnTo>
                    <a:pt x="0" y="195"/>
                  </a:lnTo>
                  <a:close/>
                  <a:moveTo>
                    <a:pt x="5" y="201"/>
                  </a:moveTo>
                  <a:lnTo>
                    <a:pt x="0" y="201"/>
                  </a:lnTo>
                  <a:lnTo>
                    <a:pt x="0" y="195"/>
                  </a:lnTo>
                  <a:lnTo>
                    <a:pt x="5" y="201"/>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Rectangle 23"/>
            <p:cNvSpPr>
              <a:spLocks noChangeArrowheads="1"/>
            </p:cNvSpPr>
            <p:nvPr/>
          </p:nvSpPr>
          <p:spPr bwMode="auto">
            <a:xfrm>
              <a:off x="3180" y="2385"/>
              <a:ext cx="219"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err="1">
                  <a:ln>
                    <a:noFill/>
                  </a:ln>
                  <a:solidFill>
                    <a:srgbClr val="373435"/>
                  </a:solidFill>
                  <a:effectLst/>
                  <a:latin typeface="Arial" panose="020B0604020202020204" pitchFamily="34" charset="0"/>
                </a:rPr>
                <a:t>nonizable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6" name="Rectangle 24"/>
            <p:cNvSpPr>
              <a:spLocks noChangeArrowheads="1"/>
            </p:cNvSpPr>
            <p:nvPr/>
          </p:nvSpPr>
          <p:spPr bwMode="auto">
            <a:xfrm>
              <a:off x="3194" y="2456"/>
              <a:ext cx="191"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373435"/>
                  </a:solidFill>
                  <a:effectLst/>
                  <a:latin typeface="Arial" panose="020B0604020202020204" pitchFamily="34" charset="0"/>
                </a:rPr>
                <a:t>analytes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 name="Rectangle 25"/>
            <p:cNvSpPr>
              <a:spLocks noChangeArrowheads="1"/>
            </p:cNvSpPr>
            <p:nvPr/>
          </p:nvSpPr>
          <p:spPr bwMode="auto">
            <a:xfrm>
              <a:off x="3413" y="1212"/>
              <a:ext cx="946" cy="191"/>
            </a:xfrm>
            <a:prstGeom prst="rect">
              <a:avLst/>
            </a:prstGeom>
            <a:solidFill>
              <a:srgbClr val="D2D3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noEditPoints="1"/>
            </p:cNvSpPr>
            <p:nvPr/>
          </p:nvSpPr>
          <p:spPr bwMode="auto">
            <a:xfrm>
              <a:off x="3407" y="1209"/>
              <a:ext cx="958" cy="199"/>
            </a:xfrm>
            <a:custGeom>
              <a:avLst/>
              <a:gdLst>
                <a:gd name="T0" fmla="*/ 952 w 958"/>
                <a:gd name="T1" fmla="*/ 199 h 199"/>
                <a:gd name="T2" fmla="*/ 6 w 958"/>
                <a:gd name="T3" fmla="*/ 199 h 199"/>
                <a:gd name="T4" fmla="*/ 6 w 958"/>
                <a:gd name="T5" fmla="*/ 188 h 199"/>
                <a:gd name="T6" fmla="*/ 952 w 958"/>
                <a:gd name="T7" fmla="*/ 188 h 199"/>
                <a:gd name="T8" fmla="*/ 958 w 958"/>
                <a:gd name="T9" fmla="*/ 194 h 199"/>
                <a:gd name="T10" fmla="*/ 952 w 958"/>
                <a:gd name="T11" fmla="*/ 199 h 199"/>
                <a:gd name="T12" fmla="*/ 958 w 958"/>
                <a:gd name="T13" fmla="*/ 194 h 199"/>
                <a:gd name="T14" fmla="*/ 958 w 958"/>
                <a:gd name="T15" fmla="*/ 199 h 199"/>
                <a:gd name="T16" fmla="*/ 952 w 958"/>
                <a:gd name="T17" fmla="*/ 199 h 199"/>
                <a:gd name="T18" fmla="*/ 958 w 958"/>
                <a:gd name="T19" fmla="*/ 194 h 199"/>
                <a:gd name="T20" fmla="*/ 958 w 958"/>
                <a:gd name="T21" fmla="*/ 3 h 199"/>
                <a:gd name="T22" fmla="*/ 958 w 958"/>
                <a:gd name="T23" fmla="*/ 194 h 199"/>
                <a:gd name="T24" fmla="*/ 946 w 958"/>
                <a:gd name="T25" fmla="*/ 194 h 199"/>
                <a:gd name="T26" fmla="*/ 946 w 958"/>
                <a:gd name="T27" fmla="*/ 3 h 199"/>
                <a:gd name="T28" fmla="*/ 952 w 958"/>
                <a:gd name="T29" fmla="*/ 0 h 199"/>
                <a:gd name="T30" fmla="*/ 958 w 958"/>
                <a:gd name="T31" fmla="*/ 3 h 199"/>
                <a:gd name="T32" fmla="*/ 952 w 958"/>
                <a:gd name="T33" fmla="*/ 0 h 199"/>
                <a:gd name="T34" fmla="*/ 958 w 958"/>
                <a:gd name="T35" fmla="*/ 0 h 199"/>
                <a:gd name="T36" fmla="*/ 958 w 958"/>
                <a:gd name="T37" fmla="*/ 3 h 199"/>
                <a:gd name="T38" fmla="*/ 952 w 958"/>
                <a:gd name="T39" fmla="*/ 0 h 199"/>
                <a:gd name="T40" fmla="*/ 6 w 958"/>
                <a:gd name="T41" fmla="*/ 0 h 199"/>
                <a:gd name="T42" fmla="*/ 952 w 958"/>
                <a:gd name="T43" fmla="*/ 0 h 199"/>
                <a:gd name="T44" fmla="*/ 952 w 958"/>
                <a:gd name="T45" fmla="*/ 9 h 199"/>
                <a:gd name="T46" fmla="*/ 6 w 958"/>
                <a:gd name="T47" fmla="*/ 9 h 199"/>
                <a:gd name="T48" fmla="*/ 0 w 958"/>
                <a:gd name="T49" fmla="*/ 3 h 199"/>
                <a:gd name="T50" fmla="*/ 6 w 958"/>
                <a:gd name="T51" fmla="*/ 0 h 199"/>
                <a:gd name="T52" fmla="*/ 0 w 958"/>
                <a:gd name="T53" fmla="*/ 3 h 199"/>
                <a:gd name="T54" fmla="*/ 0 w 958"/>
                <a:gd name="T55" fmla="*/ 0 h 199"/>
                <a:gd name="T56" fmla="*/ 6 w 958"/>
                <a:gd name="T57" fmla="*/ 0 h 199"/>
                <a:gd name="T58" fmla="*/ 0 w 958"/>
                <a:gd name="T59" fmla="*/ 3 h 199"/>
                <a:gd name="T60" fmla="*/ 0 w 958"/>
                <a:gd name="T61" fmla="*/ 194 h 199"/>
                <a:gd name="T62" fmla="*/ 0 w 958"/>
                <a:gd name="T63" fmla="*/ 3 h 199"/>
                <a:gd name="T64" fmla="*/ 9 w 958"/>
                <a:gd name="T65" fmla="*/ 3 h 199"/>
                <a:gd name="T66" fmla="*/ 9 w 958"/>
                <a:gd name="T67" fmla="*/ 194 h 199"/>
                <a:gd name="T68" fmla="*/ 6 w 958"/>
                <a:gd name="T69" fmla="*/ 199 h 199"/>
                <a:gd name="T70" fmla="*/ 0 w 958"/>
                <a:gd name="T71" fmla="*/ 194 h 199"/>
                <a:gd name="T72" fmla="*/ 6 w 958"/>
                <a:gd name="T73" fmla="*/ 199 h 199"/>
                <a:gd name="T74" fmla="*/ 0 w 958"/>
                <a:gd name="T75" fmla="*/ 199 h 199"/>
                <a:gd name="T76" fmla="*/ 0 w 958"/>
                <a:gd name="T77" fmla="*/ 194 h 199"/>
                <a:gd name="T78" fmla="*/ 6 w 958"/>
                <a:gd name="T79" fmla="*/ 1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58" h="199">
                  <a:moveTo>
                    <a:pt x="952" y="199"/>
                  </a:moveTo>
                  <a:lnTo>
                    <a:pt x="6" y="199"/>
                  </a:lnTo>
                  <a:lnTo>
                    <a:pt x="6" y="188"/>
                  </a:lnTo>
                  <a:lnTo>
                    <a:pt x="952" y="188"/>
                  </a:lnTo>
                  <a:lnTo>
                    <a:pt x="958" y="194"/>
                  </a:lnTo>
                  <a:lnTo>
                    <a:pt x="952" y="199"/>
                  </a:lnTo>
                  <a:close/>
                  <a:moveTo>
                    <a:pt x="958" y="194"/>
                  </a:moveTo>
                  <a:lnTo>
                    <a:pt x="958" y="199"/>
                  </a:lnTo>
                  <a:lnTo>
                    <a:pt x="952" y="199"/>
                  </a:lnTo>
                  <a:lnTo>
                    <a:pt x="958" y="194"/>
                  </a:lnTo>
                  <a:close/>
                  <a:moveTo>
                    <a:pt x="958" y="3"/>
                  </a:moveTo>
                  <a:lnTo>
                    <a:pt x="958" y="194"/>
                  </a:lnTo>
                  <a:lnTo>
                    <a:pt x="946" y="194"/>
                  </a:lnTo>
                  <a:lnTo>
                    <a:pt x="946" y="3"/>
                  </a:lnTo>
                  <a:lnTo>
                    <a:pt x="952" y="0"/>
                  </a:lnTo>
                  <a:lnTo>
                    <a:pt x="958" y="3"/>
                  </a:lnTo>
                  <a:close/>
                  <a:moveTo>
                    <a:pt x="952" y="0"/>
                  </a:moveTo>
                  <a:lnTo>
                    <a:pt x="958" y="0"/>
                  </a:lnTo>
                  <a:lnTo>
                    <a:pt x="958" y="3"/>
                  </a:lnTo>
                  <a:lnTo>
                    <a:pt x="952" y="0"/>
                  </a:lnTo>
                  <a:close/>
                  <a:moveTo>
                    <a:pt x="6" y="0"/>
                  </a:moveTo>
                  <a:lnTo>
                    <a:pt x="952" y="0"/>
                  </a:lnTo>
                  <a:lnTo>
                    <a:pt x="952" y="9"/>
                  </a:lnTo>
                  <a:lnTo>
                    <a:pt x="6" y="9"/>
                  </a:lnTo>
                  <a:lnTo>
                    <a:pt x="0" y="3"/>
                  </a:lnTo>
                  <a:lnTo>
                    <a:pt x="6" y="0"/>
                  </a:lnTo>
                  <a:close/>
                  <a:moveTo>
                    <a:pt x="0" y="3"/>
                  </a:moveTo>
                  <a:lnTo>
                    <a:pt x="0" y="0"/>
                  </a:lnTo>
                  <a:lnTo>
                    <a:pt x="6" y="0"/>
                  </a:lnTo>
                  <a:lnTo>
                    <a:pt x="0" y="3"/>
                  </a:lnTo>
                  <a:close/>
                  <a:moveTo>
                    <a:pt x="0" y="194"/>
                  </a:moveTo>
                  <a:lnTo>
                    <a:pt x="0" y="3"/>
                  </a:lnTo>
                  <a:lnTo>
                    <a:pt x="9" y="3"/>
                  </a:lnTo>
                  <a:lnTo>
                    <a:pt x="9" y="194"/>
                  </a:lnTo>
                  <a:lnTo>
                    <a:pt x="6" y="199"/>
                  </a:lnTo>
                  <a:lnTo>
                    <a:pt x="0" y="194"/>
                  </a:lnTo>
                  <a:close/>
                  <a:moveTo>
                    <a:pt x="6" y="199"/>
                  </a:moveTo>
                  <a:lnTo>
                    <a:pt x="0" y="199"/>
                  </a:lnTo>
                  <a:lnTo>
                    <a:pt x="0" y="194"/>
                  </a:lnTo>
                  <a:lnTo>
                    <a:pt x="6" y="199"/>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Rectangle 27"/>
            <p:cNvSpPr>
              <a:spLocks noChangeArrowheads="1"/>
            </p:cNvSpPr>
            <p:nvPr/>
          </p:nvSpPr>
          <p:spPr bwMode="auto">
            <a:xfrm>
              <a:off x="3701" y="1264"/>
              <a:ext cx="369"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a:ln>
                    <a:noFill/>
                  </a:ln>
                  <a:solidFill>
                    <a:srgbClr val="373435"/>
                  </a:solidFill>
                  <a:effectLst/>
                  <a:latin typeface="Arial" panose="020B0604020202020204" pitchFamily="34" charset="0"/>
                </a:rPr>
                <a:t>Sample (extract)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0" name="Freeform 28"/>
            <p:cNvSpPr>
              <a:spLocks noEditPoints="1"/>
            </p:cNvSpPr>
            <p:nvPr/>
          </p:nvSpPr>
          <p:spPr bwMode="auto">
            <a:xfrm>
              <a:off x="3883" y="1397"/>
              <a:ext cx="1204" cy="403"/>
            </a:xfrm>
            <a:custGeom>
              <a:avLst/>
              <a:gdLst>
                <a:gd name="T0" fmla="*/ 1167 w 1204"/>
                <a:gd name="T1" fmla="*/ 305 h 403"/>
                <a:gd name="T2" fmla="*/ 0 w 1204"/>
                <a:gd name="T3" fmla="*/ 11 h 403"/>
                <a:gd name="T4" fmla="*/ 4 w 1204"/>
                <a:gd name="T5" fmla="*/ 0 h 403"/>
                <a:gd name="T6" fmla="*/ 1171 w 1204"/>
                <a:gd name="T7" fmla="*/ 294 h 403"/>
                <a:gd name="T8" fmla="*/ 1175 w 1204"/>
                <a:gd name="T9" fmla="*/ 299 h 403"/>
                <a:gd name="T10" fmla="*/ 1167 w 1204"/>
                <a:gd name="T11" fmla="*/ 305 h 403"/>
                <a:gd name="T12" fmla="*/ 1171 w 1204"/>
                <a:gd name="T13" fmla="*/ 294 h 403"/>
                <a:gd name="T14" fmla="*/ 1175 w 1204"/>
                <a:gd name="T15" fmla="*/ 295 h 403"/>
                <a:gd name="T16" fmla="*/ 1175 w 1204"/>
                <a:gd name="T17" fmla="*/ 299 h 403"/>
                <a:gd name="T18" fmla="*/ 1171 w 1204"/>
                <a:gd name="T19" fmla="*/ 294 h 403"/>
                <a:gd name="T20" fmla="*/ 1164 w 1204"/>
                <a:gd name="T21" fmla="*/ 338 h 403"/>
                <a:gd name="T22" fmla="*/ 1164 w 1204"/>
                <a:gd name="T23" fmla="*/ 299 h 403"/>
                <a:gd name="T24" fmla="*/ 1175 w 1204"/>
                <a:gd name="T25" fmla="*/ 299 h 403"/>
                <a:gd name="T26" fmla="*/ 1175 w 1204"/>
                <a:gd name="T27" fmla="*/ 338 h 403"/>
                <a:gd name="T28" fmla="*/ 1164 w 1204"/>
                <a:gd name="T29" fmla="*/ 338 h 403"/>
                <a:gd name="T30" fmla="*/ 1169 w 1204"/>
                <a:gd name="T31" fmla="*/ 403 h 403"/>
                <a:gd name="T32" fmla="*/ 1135 w 1204"/>
                <a:gd name="T33" fmla="*/ 334 h 403"/>
                <a:gd name="T34" fmla="*/ 1204 w 1204"/>
                <a:gd name="T35" fmla="*/ 334 h 403"/>
                <a:gd name="T36" fmla="*/ 1169 w 1204"/>
                <a:gd name="T37" fmla="*/ 403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04" h="403">
                  <a:moveTo>
                    <a:pt x="1167" y="305"/>
                  </a:moveTo>
                  <a:lnTo>
                    <a:pt x="0" y="11"/>
                  </a:lnTo>
                  <a:lnTo>
                    <a:pt x="4" y="0"/>
                  </a:lnTo>
                  <a:lnTo>
                    <a:pt x="1171" y="294"/>
                  </a:lnTo>
                  <a:lnTo>
                    <a:pt x="1175" y="299"/>
                  </a:lnTo>
                  <a:lnTo>
                    <a:pt x="1167" y="305"/>
                  </a:lnTo>
                  <a:close/>
                  <a:moveTo>
                    <a:pt x="1171" y="294"/>
                  </a:moveTo>
                  <a:lnTo>
                    <a:pt x="1175" y="295"/>
                  </a:lnTo>
                  <a:lnTo>
                    <a:pt x="1175" y="299"/>
                  </a:lnTo>
                  <a:lnTo>
                    <a:pt x="1171" y="294"/>
                  </a:lnTo>
                  <a:close/>
                  <a:moveTo>
                    <a:pt x="1164" y="338"/>
                  </a:moveTo>
                  <a:lnTo>
                    <a:pt x="1164" y="299"/>
                  </a:lnTo>
                  <a:lnTo>
                    <a:pt x="1175" y="299"/>
                  </a:lnTo>
                  <a:lnTo>
                    <a:pt x="1175" y="338"/>
                  </a:lnTo>
                  <a:lnTo>
                    <a:pt x="1164" y="338"/>
                  </a:lnTo>
                  <a:close/>
                  <a:moveTo>
                    <a:pt x="1169" y="403"/>
                  </a:moveTo>
                  <a:lnTo>
                    <a:pt x="1135" y="334"/>
                  </a:lnTo>
                  <a:lnTo>
                    <a:pt x="1204" y="334"/>
                  </a:lnTo>
                  <a:lnTo>
                    <a:pt x="1169" y="403"/>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9"/>
            <p:cNvSpPr>
              <a:spLocks noEditPoints="1"/>
            </p:cNvSpPr>
            <p:nvPr/>
          </p:nvSpPr>
          <p:spPr bwMode="auto">
            <a:xfrm>
              <a:off x="2654" y="1397"/>
              <a:ext cx="1233" cy="403"/>
            </a:xfrm>
            <a:custGeom>
              <a:avLst/>
              <a:gdLst>
                <a:gd name="T0" fmla="*/ 35 w 1233"/>
                <a:gd name="T1" fmla="*/ 403 h 403"/>
                <a:gd name="T2" fmla="*/ 0 w 1233"/>
                <a:gd name="T3" fmla="*/ 334 h 403"/>
                <a:gd name="T4" fmla="*/ 69 w 1233"/>
                <a:gd name="T5" fmla="*/ 334 h 403"/>
                <a:gd name="T6" fmla="*/ 35 w 1233"/>
                <a:gd name="T7" fmla="*/ 403 h 403"/>
                <a:gd name="T8" fmla="*/ 40 w 1233"/>
                <a:gd name="T9" fmla="*/ 299 h 403"/>
                <a:gd name="T10" fmla="*/ 40 w 1233"/>
                <a:gd name="T11" fmla="*/ 338 h 403"/>
                <a:gd name="T12" fmla="*/ 29 w 1233"/>
                <a:gd name="T13" fmla="*/ 338 h 403"/>
                <a:gd name="T14" fmla="*/ 29 w 1233"/>
                <a:gd name="T15" fmla="*/ 299 h 403"/>
                <a:gd name="T16" fmla="*/ 33 w 1233"/>
                <a:gd name="T17" fmla="*/ 294 h 403"/>
                <a:gd name="T18" fmla="*/ 40 w 1233"/>
                <a:gd name="T19" fmla="*/ 299 h 403"/>
                <a:gd name="T20" fmla="*/ 29 w 1233"/>
                <a:gd name="T21" fmla="*/ 299 h 403"/>
                <a:gd name="T22" fmla="*/ 29 w 1233"/>
                <a:gd name="T23" fmla="*/ 295 h 403"/>
                <a:gd name="T24" fmla="*/ 33 w 1233"/>
                <a:gd name="T25" fmla="*/ 294 h 403"/>
                <a:gd name="T26" fmla="*/ 29 w 1233"/>
                <a:gd name="T27" fmla="*/ 299 h 403"/>
                <a:gd name="T28" fmla="*/ 1233 w 1233"/>
                <a:gd name="T29" fmla="*/ 11 h 403"/>
                <a:gd name="T30" fmla="*/ 37 w 1233"/>
                <a:gd name="T31" fmla="*/ 305 h 403"/>
                <a:gd name="T32" fmla="*/ 33 w 1233"/>
                <a:gd name="T33" fmla="*/ 294 h 403"/>
                <a:gd name="T34" fmla="*/ 1229 w 1233"/>
                <a:gd name="T35" fmla="*/ 0 h 403"/>
                <a:gd name="T36" fmla="*/ 1233 w 1233"/>
                <a:gd name="T37" fmla="*/ 11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33" h="403">
                  <a:moveTo>
                    <a:pt x="35" y="403"/>
                  </a:moveTo>
                  <a:lnTo>
                    <a:pt x="0" y="334"/>
                  </a:lnTo>
                  <a:lnTo>
                    <a:pt x="69" y="334"/>
                  </a:lnTo>
                  <a:lnTo>
                    <a:pt x="35" y="403"/>
                  </a:lnTo>
                  <a:close/>
                  <a:moveTo>
                    <a:pt x="40" y="299"/>
                  </a:moveTo>
                  <a:lnTo>
                    <a:pt x="40" y="338"/>
                  </a:lnTo>
                  <a:lnTo>
                    <a:pt x="29" y="338"/>
                  </a:lnTo>
                  <a:lnTo>
                    <a:pt x="29" y="299"/>
                  </a:lnTo>
                  <a:lnTo>
                    <a:pt x="33" y="294"/>
                  </a:lnTo>
                  <a:lnTo>
                    <a:pt x="40" y="299"/>
                  </a:lnTo>
                  <a:close/>
                  <a:moveTo>
                    <a:pt x="29" y="299"/>
                  </a:moveTo>
                  <a:lnTo>
                    <a:pt x="29" y="295"/>
                  </a:lnTo>
                  <a:lnTo>
                    <a:pt x="33" y="294"/>
                  </a:lnTo>
                  <a:lnTo>
                    <a:pt x="29" y="299"/>
                  </a:lnTo>
                  <a:close/>
                  <a:moveTo>
                    <a:pt x="1233" y="11"/>
                  </a:moveTo>
                  <a:lnTo>
                    <a:pt x="37" y="305"/>
                  </a:lnTo>
                  <a:lnTo>
                    <a:pt x="33" y="294"/>
                  </a:lnTo>
                  <a:lnTo>
                    <a:pt x="1229" y="0"/>
                  </a:lnTo>
                  <a:lnTo>
                    <a:pt x="1233" y="11"/>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Rectangle 30"/>
            <p:cNvSpPr>
              <a:spLocks noChangeArrowheads="1"/>
            </p:cNvSpPr>
            <p:nvPr/>
          </p:nvSpPr>
          <p:spPr bwMode="auto">
            <a:xfrm>
              <a:off x="3762" y="2459"/>
              <a:ext cx="250" cy="11"/>
            </a:xfrm>
            <a:prstGeom prst="rect">
              <a:avLst/>
            </a:prstGeom>
            <a:solidFill>
              <a:srgbClr val="3734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1"/>
            <p:cNvSpPr>
              <a:spLocks noEditPoints="1"/>
            </p:cNvSpPr>
            <p:nvPr/>
          </p:nvSpPr>
          <p:spPr bwMode="auto">
            <a:xfrm>
              <a:off x="3850" y="2464"/>
              <a:ext cx="69" cy="479"/>
            </a:xfrm>
            <a:custGeom>
              <a:avLst/>
              <a:gdLst>
                <a:gd name="T0" fmla="*/ 35 w 69"/>
                <a:gd name="T1" fmla="*/ 479 h 479"/>
                <a:gd name="T2" fmla="*/ 0 w 69"/>
                <a:gd name="T3" fmla="*/ 409 h 479"/>
                <a:gd name="T4" fmla="*/ 69 w 69"/>
                <a:gd name="T5" fmla="*/ 409 h 479"/>
                <a:gd name="T6" fmla="*/ 35 w 69"/>
                <a:gd name="T7" fmla="*/ 479 h 479"/>
                <a:gd name="T8" fmla="*/ 41 w 69"/>
                <a:gd name="T9" fmla="*/ 0 h 479"/>
                <a:gd name="T10" fmla="*/ 41 w 69"/>
                <a:gd name="T11" fmla="*/ 413 h 479"/>
                <a:gd name="T12" fmla="*/ 29 w 69"/>
                <a:gd name="T13" fmla="*/ 413 h 479"/>
                <a:gd name="T14" fmla="*/ 29 w 69"/>
                <a:gd name="T15" fmla="*/ 0 h 479"/>
                <a:gd name="T16" fmla="*/ 41 w 69"/>
                <a:gd name="T17" fmla="*/ 0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 h="479">
                  <a:moveTo>
                    <a:pt x="35" y="479"/>
                  </a:moveTo>
                  <a:lnTo>
                    <a:pt x="0" y="409"/>
                  </a:lnTo>
                  <a:lnTo>
                    <a:pt x="69" y="409"/>
                  </a:lnTo>
                  <a:lnTo>
                    <a:pt x="35" y="479"/>
                  </a:lnTo>
                  <a:close/>
                  <a:moveTo>
                    <a:pt x="41" y="0"/>
                  </a:moveTo>
                  <a:lnTo>
                    <a:pt x="41" y="413"/>
                  </a:lnTo>
                  <a:lnTo>
                    <a:pt x="29" y="413"/>
                  </a:lnTo>
                  <a:lnTo>
                    <a:pt x="29" y="0"/>
                  </a:lnTo>
                  <a:lnTo>
                    <a:pt x="41" y="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2"/>
            <p:cNvSpPr>
              <a:spLocks noEditPoints="1"/>
            </p:cNvSpPr>
            <p:nvPr/>
          </p:nvSpPr>
          <p:spPr bwMode="auto">
            <a:xfrm>
              <a:off x="3850" y="3133"/>
              <a:ext cx="69" cy="293"/>
            </a:xfrm>
            <a:custGeom>
              <a:avLst/>
              <a:gdLst>
                <a:gd name="T0" fmla="*/ 29 w 69"/>
                <a:gd name="T1" fmla="*/ 228 h 293"/>
                <a:gd name="T2" fmla="*/ 29 w 69"/>
                <a:gd name="T3" fmla="*/ 0 h 293"/>
                <a:gd name="T4" fmla="*/ 41 w 69"/>
                <a:gd name="T5" fmla="*/ 0 h 293"/>
                <a:gd name="T6" fmla="*/ 41 w 69"/>
                <a:gd name="T7" fmla="*/ 228 h 293"/>
                <a:gd name="T8" fmla="*/ 29 w 69"/>
                <a:gd name="T9" fmla="*/ 228 h 293"/>
                <a:gd name="T10" fmla="*/ 35 w 69"/>
                <a:gd name="T11" fmla="*/ 293 h 293"/>
                <a:gd name="T12" fmla="*/ 0 w 69"/>
                <a:gd name="T13" fmla="*/ 224 h 293"/>
                <a:gd name="T14" fmla="*/ 69 w 69"/>
                <a:gd name="T15" fmla="*/ 224 h 293"/>
                <a:gd name="T16" fmla="*/ 35 w 69"/>
                <a:gd name="T17" fmla="*/ 293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 h="293">
                  <a:moveTo>
                    <a:pt x="29" y="228"/>
                  </a:moveTo>
                  <a:lnTo>
                    <a:pt x="29" y="0"/>
                  </a:lnTo>
                  <a:lnTo>
                    <a:pt x="41" y="0"/>
                  </a:lnTo>
                  <a:lnTo>
                    <a:pt x="41" y="228"/>
                  </a:lnTo>
                  <a:lnTo>
                    <a:pt x="29" y="228"/>
                  </a:lnTo>
                  <a:close/>
                  <a:moveTo>
                    <a:pt x="35" y="293"/>
                  </a:moveTo>
                  <a:lnTo>
                    <a:pt x="0" y="224"/>
                  </a:lnTo>
                  <a:lnTo>
                    <a:pt x="69" y="224"/>
                  </a:lnTo>
                  <a:lnTo>
                    <a:pt x="35" y="293"/>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Rectangle 33"/>
            <p:cNvSpPr>
              <a:spLocks noChangeArrowheads="1"/>
            </p:cNvSpPr>
            <p:nvPr/>
          </p:nvSpPr>
          <p:spPr bwMode="auto">
            <a:xfrm>
              <a:off x="3618" y="2080"/>
              <a:ext cx="61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373435"/>
                  </a:solidFill>
                  <a:effectLst/>
                  <a:latin typeface="Arial" panose="020B0604020202020204" pitchFamily="34" charset="0"/>
                </a:rPr>
                <a:t>REVERSED-PHASE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 name="Freeform 34"/>
            <p:cNvSpPr>
              <a:spLocks noEditPoints="1"/>
            </p:cNvSpPr>
            <p:nvPr/>
          </p:nvSpPr>
          <p:spPr bwMode="auto">
            <a:xfrm>
              <a:off x="2687" y="1984"/>
              <a:ext cx="637" cy="386"/>
            </a:xfrm>
            <a:custGeom>
              <a:avLst/>
              <a:gdLst>
                <a:gd name="T0" fmla="*/ 603 w 637"/>
                <a:gd name="T1" fmla="*/ 386 h 386"/>
                <a:gd name="T2" fmla="*/ 568 w 637"/>
                <a:gd name="T3" fmla="*/ 317 h 386"/>
                <a:gd name="T4" fmla="*/ 637 w 637"/>
                <a:gd name="T5" fmla="*/ 317 h 386"/>
                <a:gd name="T6" fmla="*/ 603 w 637"/>
                <a:gd name="T7" fmla="*/ 386 h 386"/>
                <a:gd name="T8" fmla="*/ 608 w 637"/>
                <a:gd name="T9" fmla="*/ 300 h 386"/>
                <a:gd name="T10" fmla="*/ 608 w 637"/>
                <a:gd name="T11" fmla="*/ 321 h 386"/>
                <a:gd name="T12" fmla="*/ 597 w 637"/>
                <a:gd name="T13" fmla="*/ 321 h 386"/>
                <a:gd name="T14" fmla="*/ 597 w 637"/>
                <a:gd name="T15" fmla="*/ 300 h 386"/>
                <a:gd name="T16" fmla="*/ 605 w 637"/>
                <a:gd name="T17" fmla="*/ 294 h 386"/>
                <a:gd name="T18" fmla="*/ 608 w 637"/>
                <a:gd name="T19" fmla="*/ 300 h 386"/>
                <a:gd name="T20" fmla="*/ 605 w 637"/>
                <a:gd name="T21" fmla="*/ 294 h 386"/>
                <a:gd name="T22" fmla="*/ 608 w 637"/>
                <a:gd name="T23" fmla="*/ 296 h 386"/>
                <a:gd name="T24" fmla="*/ 608 w 637"/>
                <a:gd name="T25" fmla="*/ 300 h 386"/>
                <a:gd name="T26" fmla="*/ 605 w 637"/>
                <a:gd name="T27" fmla="*/ 294 h 386"/>
                <a:gd name="T28" fmla="*/ 4 w 637"/>
                <a:gd name="T29" fmla="*/ 0 h 386"/>
                <a:gd name="T30" fmla="*/ 605 w 637"/>
                <a:gd name="T31" fmla="*/ 294 h 386"/>
                <a:gd name="T32" fmla="*/ 599 w 637"/>
                <a:gd name="T33" fmla="*/ 304 h 386"/>
                <a:gd name="T34" fmla="*/ 0 w 637"/>
                <a:gd name="T35" fmla="*/ 10 h 386"/>
                <a:gd name="T36" fmla="*/ 4 w 637"/>
                <a:gd name="T37" fmla="*/ 0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37" h="386">
                  <a:moveTo>
                    <a:pt x="603" y="386"/>
                  </a:moveTo>
                  <a:lnTo>
                    <a:pt x="568" y="317"/>
                  </a:lnTo>
                  <a:lnTo>
                    <a:pt x="637" y="317"/>
                  </a:lnTo>
                  <a:lnTo>
                    <a:pt x="603" y="386"/>
                  </a:lnTo>
                  <a:close/>
                  <a:moveTo>
                    <a:pt x="608" y="300"/>
                  </a:moveTo>
                  <a:lnTo>
                    <a:pt x="608" y="321"/>
                  </a:lnTo>
                  <a:lnTo>
                    <a:pt x="597" y="321"/>
                  </a:lnTo>
                  <a:lnTo>
                    <a:pt x="597" y="300"/>
                  </a:lnTo>
                  <a:lnTo>
                    <a:pt x="605" y="294"/>
                  </a:lnTo>
                  <a:lnTo>
                    <a:pt x="608" y="300"/>
                  </a:lnTo>
                  <a:close/>
                  <a:moveTo>
                    <a:pt x="605" y="294"/>
                  </a:moveTo>
                  <a:lnTo>
                    <a:pt x="608" y="296"/>
                  </a:lnTo>
                  <a:lnTo>
                    <a:pt x="608" y="300"/>
                  </a:lnTo>
                  <a:lnTo>
                    <a:pt x="605" y="294"/>
                  </a:lnTo>
                  <a:close/>
                  <a:moveTo>
                    <a:pt x="4" y="0"/>
                  </a:moveTo>
                  <a:lnTo>
                    <a:pt x="605" y="294"/>
                  </a:lnTo>
                  <a:lnTo>
                    <a:pt x="599" y="304"/>
                  </a:lnTo>
                  <a:lnTo>
                    <a:pt x="0" y="10"/>
                  </a:lnTo>
                  <a:lnTo>
                    <a:pt x="4" y="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5"/>
            <p:cNvSpPr>
              <a:spLocks noEditPoints="1"/>
            </p:cNvSpPr>
            <p:nvPr/>
          </p:nvSpPr>
          <p:spPr bwMode="auto">
            <a:xfrm>
              <a:off x="4451" y="1984"/>
              <a:ext cx="603" cy="386"/>
            </a:xfrm>
            <a:custGeom>
              <a:avLst/>
              <a:gdLst>
                <a:gd name="T0" fmla="*/ 31 w 603"/>
                <a:gd name="T1" fmla="*/ 294 h 386"/>
                <a:gd name="T2" fmla="*/ 599 w 603"/>
                <a:gd name="T3" fmla="*/ 0 h 386"/>
                <a:gd name="T4" fmla="*/ 603 w 603"/>
                <a:gd name="T5" fmla="*/ 10 h 386"/>
                <a:gd name="T6" fmla="*/ 37 w 603"/>
                <a:gd name="T7" fmla="*/ 304 h 386"/>
                <a:gd name="T8" fmla="*/ 29 w 603"/>
                <a:gd name="T9" fmla="*/ 300 h 386"/>
                <a:gd name="T10" fmla="*/ 31 w 603"/>
                <a:gd name="T11" fmla="*/ 294 h 386"/>
                <a:gd name="T12" fmla="*/ 29 w 603"/>
                <a:gd name="T13" fmla="*/ 300 h 386"/>
                <a:gd name="T14" fmla="*/ 29 w 603"/>
                <a:gd name="T15" fmla="*/ 296 h 386"/>
                <a:gd name="T16" fmla="*/ 31 w 603"/>
                <a:gd name="T17" fmla="*/ 294 h 386"/>
                <a:gd name="T18" fmla="*/ 29 w 603"/>
                <a:gd name="T19" fmla="*/ 300 h 386"/>
                <a:gd name="T20" fmla="*/ 29 w 603"/>
                <a:gd name="T21" fmla="*/ 321 h 386"/>
                <a:gd name="T22" fmla="*/ 29 w 603"/>
                <a:gd name="T23" fmla="*/ 300 h 386"/>
                <a:gd name="T24" fmla="*/ 41 w 603"/>
                <a:gd name="T25" fmla="*/ 300 h 386"/>
                <a:gd name="T26" fmla="*/ 41 w 603"/>
                <a:gd name="T27" fmla="*/ 321 h 386"/>
                <a:gd name="T28" fmla="*/ 29 w 603"/>
                <a:gd name="T29" fmla="*/ 321 h 386"/>
                <a:gd name="T30" fmla="*/ 35 w 603"/>
                <a:gd name="T31" fmla="*/ 386 h 386"/>
                <a:gd name="T32" fmla="*/ 0 w 603"/>
                <a:gd name="T33" fmla="*/ 317 h 386"/>
                <a:gd name="T34" fmla="*/ 69 w 603"/>
                <a:gd name="T35" fmla="*/ 317 h 386"/>
                <a:gd name="T36" fmla="*/ 35 w 603"/>
                <a:gd name="T37" fmla="*/ 386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03" h="386">
                  <a:moveTo>
                    <a:pt x="31" y="294"/>
                  </a:moveTo>
                  <a:lnTo>
                    <a:pt x="599" y="0"/>
                  </a:lnTo>
                  <a:lnTo>
                    <a:pt x="603" y="10"/>
                  </a:lnTo>
                  <a:lnTo>
                    <a:pt x="37" y="304"/>
                  </a:lnTo>
                  <a:lnTo>
                    <a:pt x="29" y="300"/>
                  </a:lnTo>
                  <a:lnTo>
                    <a:pt x="31" y="294"/>
                  </a:lnTo>
                  <a:close/>
                  <a:moveTo>
                    <a:pt x="29" y="300"/>
                  </a:moveTo>
                  <a:lnTo>
                    <a:pt x="29" y="296"/>
                  </a:lnTo>
                  <a:lnTo>
                    <a:pt x="31" y="294"/>
                  </a:lnTo>
                  <a:lnTo>
                    <a:pt x="29" y="300"/>
                  </a:lnTo>
                  <a:close/>
                  <a:moveTo>
                    <a:pt x="29" y="321"/>
                  </a:moveTo>
                  <a:lnTo>
                    <a:pt x="29" y="300"/>
                  </a:lnTo>
                  <a:lnTo>
                    <a:pt x="41" y="300"/>
                  </a:lnTo>
                  <a:lnTo>
                    <a:pt x="41" y="321"/>
                  </a:lnTo>
                  <a:lnTo>
                    <a:pt x="29" y="321"/>
                  </a:lnTo>
                  <a:close/>
                  <a:moveTo>
                    <a:pt x="35" y="386"/>
                  </a:moveTo>
                  <a:lnTo>
                    <a:pt x="0" y="317"/>
                  </a:lnTo>
                  <a:lnTo>
                    <a:pt x="69" y="317"/>
                  </a:lnTo>
                  <a:lnTo>
                    <a:pt x="35" y="386"/>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3" name="slide1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877800" y="6392863"/>
            <a:ext cx="609600" cy="609600"/>
          </a:xfrm>
          <a:prstGeom prst="rect">
            <a:avLst/>
          </a:prstGeom>
        </p:spPr>
      </p:pic>
    </p:spTree>
    <p:extLst>
      <p:ext uri="{BB962C8B-B14F-4D97-AF65-F5344CB8AC3E}">
        <p14:creationId xmlns:p14="http://schemas.microsoft.com/office/powerpoint/2010/main" val="1325905076"/>
      </p:ext>
    </p:extLst>
  </p:cSld>
  <p:clrMapOvr>
    <a:masterClrMapping/>
  </p:clrMapOvr>
  <mc:AlternateContent xmlns:mc="http://schemas.openxmlformats.org/markup-compatibility/2006" xmlns:p14="http://schemas.microsoft.com/office/powerpoint/2010/main">
    <mc:Choice Requires="p14">
      <p:transition spd="med" p14:dur="700" advTm="35612">
        <p:fade/>
      </p:transition>
    </mc:Choice>
    <mc:Fallback xmlns="">
      <p:transition spd="med" advTm="3561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489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extLst mod="1">
    <p:ext uri="{E180D4A7-C9FB-4DFB-919C-405C955672EB}">
      <p14:showEvtLst xmlns:p14="http://schemas.microsoft.com/office/powerpoint/2010/main">
        <p14:playEvt time="8" objId="3"/>
        <p14:stopEvt time="34920" objId="3"/>
      </p14:showEvtLst>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 Development:  Normal Phase</a:t>
            </a:r>
          </a:p>
        </p:txBody>
      </p:sp>
      <p:grpSp>
        <p:nvGrpSpPr>
          <p:cNvPr id="5" name="Group 4"/>
          <p:cNvGrpSpPr>
            <a:grpSpLocks noChangeAspect="1"/>
          </p:cNvGrpSpPr>
          <p:nvPr/>
        </p:nvGrpSpPr>
        <p:grpSpPr bwMode="auto">
          <a:xfrm>
            <a:off x="3404372" y="1364264"/>
            <a:ext cx="5992855" cy="5245907"/>
            <a:chOff x="2452" y="945"/>
            <a:chExt cx="2776" cy="2430"/>
          </a:xfrm>
        </p:grpSpPr>
        <p:sp>
          <p:nvSpPr>
            <p:cNvPr id="6" name="AutoShape 3"/>
            <p:cNvSpPr>
              <a:spLocks noChangeAspect="1" noChangeArrowheads="1" noTextEdit="1"/>
            </p:cNvSpPr>
            <p:nvPr/>
          </p:nvSpPr>
          <p:spPr bwMode="auto">
            <a:xfrm>
              <a:off x="2452" y="945"/>
              <a:ext cx="2776" cy="2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Rectangle 5"/>
            <p:cNvSpPr>
              <a:spLocks noChangeArrowheads="1"/>
            </p:cNvSpPr>
            <p:nvPr/>
          </p:nvSpPr>
          <p:spPr bwMode="auto">
            <a:xfrm>
              <a:off x="4268" y="3172"/>
              <a:ext cx="947" cy="188"/>
            </a:xfrm>
            <a:prstGeom prst="rect">
              <a:avLst/>
            </a:prstGeom>
            <a:solidFill>
              <a:srgbClr val="F0627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p:cNvSpPr>
              <a:spLocks noEditPoints="1"/>
            </p:cNvSpPr>
            <p:nvPr/>
          </p:nvSpPr>
          <p:spPr bwMode="auto">
            <a:xfrm>
              <a:off x="4262" y="3166"/>
              <a:ext cx="958" cy="199"/>
            </a:xfrm>
            <a:custGeom>
              <a:avLst/>
              <a:gdLst>
                <a:gd name="T0" fmla="*/ 953 w 958"/>
                <a:gd name="T1" fmla="*/ 199 h 199"/>
                <a:gd name="T2" fmla="*/ 6 w 958"/>
                <a:gd name="T3" fmla="*/ 199 h 199"/>
                <a:gd name="T4" fmla="*/ 6 w 958"/>
                <a:gd name="T5" fmla="*/ 188 h 199"/>
                <a:gd name="T6" fmla="*/ 953 w 958"/>
                <a:gd name="T7" fmla="*/ 188 h 199"/>
                <a:gd name="T8" fmla="*/ 958 w 958"/>
                <a:gd name="T9" fmla="*/ 194 h 199"/>
                <a:gd name="T10" fmla="*/ 953 w 958"/>
                <a:gd name="T11" fmla="*/ 199 h 199"/>
                <a:gd name="T12" fmla="*/ 958 w 958"/>
                <a:gd name="T13" fmla="*/ 194 h 199"/>
                <a:gd name="T14" fmla="*/ 958 w 958"/>
                <a:gd name="T15" fmla="*/ 199 h 199"/>
                <a:gd name="T16" fmla="*/ 953 w 958"/>
                <a:gd name="T17" fmla="*/ 199 h 199"/>
                <a:gd name="T18" fmla="*/ 958 w 958"/>
                <a:gd name="T19" fmla="*/ 194 h 199"/>
                <a:gd name="T20" fmla="*/ 958 w 958"/>
                <a:gd name="T21" fmla="*/ 6 h 199"/>
                <a:gd name="T22" fmla="*/ 958 w 958"/>
                <a:gd name="T23" fmla="*/ 194 h 199"/>
                <a:gd name="T24" fmla="*/ 947 w 958"/>
                <a:gd name="T25" fmla="*/ 194 h 199"/>
                <a:gd name="T26" fmla="*/ 947 w 958"/>
                <a:gd name="T27" fmla="*/ 6 h 199"/>
                <a:gd name="T28" fmla="*/ 953 w 958"/>
                <a:gd name="T29" fmla="*/ 0 h 199"/>
                <a:gd name="T30" fmla="*/ 958 w 958"/>
                <a:gd name="T31" fmla="*/ 6 h 199"/>
                <a:gd name="T32" fmla="*/ 953 w 958"/>
                <a:gd name="T33" fmla="*/ 0 h 199"/>
                <a:gd name="T34" fmla="*/ 958 w 958"/>
                <a:gd name="T35" fmla="*/ 0 h 199"/>
                <a:gd name="T36" fmla="*/ 958 w 958"/>
                <a:gd name="T37" fmla="*/ 6 h 199"/>
                <a:gd name="T38" fmla="*/ 953 w 958"/>
                <a:gd name="T39" fmla="*/ 0 h 199"/>
                <a:gd name="T40" fmla="*/ 6 w 958"/>
                <a:gd name="T41" fmla="*/ 0 h 199"/>
                <a:gd name="T42" fmla="*/ 953 w 958"/>
                <a:gd name="T43" fmla="*/ 0 h 199"/>
                <a:gd name="T44" fmla="*/ 953 w 958"/>
                <a:gd name="T45" fmla="*/ 11 h 199"/>
                <a:gd name="T46" fmla="*/ 6 w 958"/>
                <a:gd name="T47" fmla="*/ 11 h 199"/>
                <a:gd name="T48" fmla="*/ 0 w 958"/>
                <a:gd name="T49" fmla="*/ 6 h 199"/>
                <a:gd name="T50" fmla="*/ 6 w 958"/>
                <a:gd name="T51" fmla="*/ 0 h 199"/>
                <a:gd name="T52" fmla="*/ 0 w 958"/>
                <a:gd name="T53" fmla="*/ 6 h 199"/>
                <a:gd name="T54" fmla="*/ 0 w 958"/>
                <a:gd name="T55" fmla="*/ 0 h 199"/>
                <a:gd name="T56" fmla="*/ 6 w 958"/>
                <a:gd name="T57" fmla="*/ 0 h 199"/>
                <a:gd name="T58" fmla="*/ 0 w 958"/>
                <a:gd name="T59" fmla="*/ 6 h 199"/>
                <a:gd name="T60" fmla="*/ 0 w 958"/>
                <a:gd name="T61" fmla="*/ 194 h 199"/>
                <a:gd name="T62" fmla="*/ 0 w 958"/>
                <a:gd name="T63" fmla="*/ 6 h 199"/>
                <a:gd name="T64" fmla="*/ 10 w 958"/>
                <a:gd name="T65" fmla="*/ 6 h 199"/>
                <a:gd name="T66" fmla="*/ 10 w 958"/>
                <a:gd name="T67" fmla="*/ 194 h 199"/>
                <a:gd name="T68" fmla="*/ 6 w 958"/>
                <a:gd name="T69" fmla="*/ 199 h 199"/>
                <a:gd name="T70" fmla="*/ 0 w 958"/>
                <a:gd name="T71" fmla="*/ 194 h 199"/>
                <a:gd name="T72" fmla="*/ 6 w 958"/>
                <a:gd name="T73" fmla="*/ 199 h 199"/>
                <a:gd name="T74" fmla="*/ 0 w 958"/>
                <a:gd name="T75" fmla="*/ 199 h 199"/>
                <a:gd name="T76" fmla="*/ 0 w 958"/>
                <a:gd name="T77" fmla="*/ 194 h 199"/>
                <a:gd name="T78" fmla="*/ 6 w 958"/>
                <a:gd name="T79" fmla="*/ 1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58" h="199">
                  <a:moveTo>
                    <a:pt x="953" y="199"/>
                  </a:moveTo>
                  <a:lnTo>
                    <a:pt x="6" y="199"/>
                  </a:lnTo>
                  <a:lnTo>
                    <a:pt x="6" y="188"/>
                  </a:lnTo>
                  <a:lnTo>
                    <a:pt x="953" y="188"/>
                  </a:lnTo>
                  <a:lnTo>
                    <a:pt x="958" y="194"/>
                  </a:lnTo>
                  <a:lnTo>
                    <a:pt x="953" y="199"/>
                  </a:lnTo>
                  <a:close/>
                  <a:moveTo>
                    <a:pt x="958" y="194"/>
                  </a:moveTo>
                  <a:lnTo>
                    <a:pt x="958" y="199"/>
                  </a:lnTo>
                  <a:lnTo>
                    <a:pt x="953" y="199"/>
                  </a:lnTo>
                  <a:lnTo>
                    <a:pt x="958" y="194"/>
                  </a:lnTo>
                  <a:close/>
                  <a:moveTo>
                    <a:pt x="958" y="6"/>
                  </a:moveTo>
                  <a:lnTo>
                    <a:pt x="958" y="194"/>
                  </a:lnTo>
                  <a:lnTo>
                    <a:pt x="947" y="194"/>
                  </a:lnTo>
                  <a:lnTo>
                    <a:pt x="947" y="6"/>
                  </a:lnTo>
                  <a:lnTo>
                    <a:pt x="953" y="0"/>
                  </a:lnTo>
                  <a:lnTo>
                    <a:pt x="958" y="6"/>
                  </a:lnTo>
                  <a:close/>
                  <a:moveTo>
                    <a:pt x="953" y="0"/>
                  </a:moveTo>
                  <a:lnTo>
                    <a:pt x="958" y="0"/>
                  </a:lnTo>
                  <a:lnTo>
                    <a:pt x="958" y="6"/>
                  </a:lnTo>
                  <a:lnTo>
                    <a:pt x="953" y="0"/>
                  </a:lnTo>
                  <a:close/>
                  <a:moveTo>
                    <a:pt x="6" y="0"/>
                  </a:moveTo>
                  <a:lnTo>
                    <a:pt x="953" y="0"/>
                  </a:lnTo>
                  <a:lnTo>
                    <a:pt x="953" y="11"/>
                  </a:lnTo>
                  <a:lnTo>
                    <a:pt x="6" y="11"/>
                  </a:lnTo>
                  <a:lnTo>
                    <a:pt x="0" y="6"/>
                  </a:lnTo>
                  <a:lnTo>
                    <a:pt x="6" y="0"/>
                  </a:lnTo>
                  <a:close/>
                  <a:moveTo>
                    <a:pt x="0" y="6"/>
                  </a:moveTo>
                  <a:lnTo>
                    <a:pt x="0" y="0"/>
                  </a:lnTo>
                  <a:lnTo>
                    <a:pt x="6" y="0"/>
                  </a:lnTo>
                  <a:lnTo>
                    <a:pt x="0" y="6"/>
                  </a:lnTo>
                  <a:close/>
                  <a:moveTo>
                    <a:pt x="0" y="194"/>
                  </a:moveTo>
                  <a:lnTo>
                    <a:pt x="0" y="6"/>
                  </a:lnTo>
                  <a:lnTo>
                    <a:pt x="10" y="6"/>
                  </a:lnTo>
                  <a:lnTo>
                    <a:pt x="10" y="194"/>
                  </a:lnTo>
                  <a:lnTo>
                    <a:pt x="6" y="199"/>
                  </a:lnTo>
                  <a:lnTo>
                    <a:pt x="0" y="194"/>
                  </a:lnTo>
                  <a:close/>
                  <a:moveTo>
                    <a:pt x="6" y="199"/>
                  </a:moveTo>
                  <a:lnTo>
                    <a:pt x="0" y="199"/>
                  </a:lnTo>
                  <a:lnTo>
                    <a:pt x="0" y="194"/>
                  </a:lnTo>
                  <a:lnTo>
                    <a:pt x="6" y="199"/>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Rectangle 7"/>
            <p:cNvSpPr>
              <a:spLocks noChangeArrowheads="1"/>
            </p:cNvSpPr>
            <p:nvPr/>
          </p:nvSpPr>
          <p:spPr bwMode="auto">
            <a:xfrm>
              <a:off x="4519" y="3186"/>
              <a:ext cx="443"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a:ln>
                    <a:noFill/>
                  </a:ln>
                  <a:solidFill>
                    <a:srgbClr val="373435"/>
                  </a:solidFill>
                  <a:effectLst/>
                  <a:latin typeface="Arial" panose="020B0604020202020204" pitchFamily="34" charset="0"/>
                </a:rPr>
                <a:t>retain interferences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Rectangle 8"/>
            <p:cNvSpPr>
              <a:spLocks noChangeArrowheads="1"/>
            </p:cNvSpPr>
            <p:nvPr/>
          </p:nvSpPr>
          <p:spPr bwMode="auto">
            <a:xfrm>
              <a:off x="4457" y="3257"/>
              <a:ext cx="569"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a:ln>
                    <a:noFill/>
                  </a:ln>
                  <a:solidFill>
                    <a:srgbClr val="373435"/>
                  </a:solidFill>
                  <a:effectLst/>
                  <a:latin typeface="Arial" panose="020B0604020202020204" pitchFamily="34" charset="0"/>
                </a:rPr>
                <a:t>elute analyte for analysis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1" name="Rectangle 9"/>
            <p:cNvSpPr>
              <a:spLocks noChangeArrowheads="1"/>
            </p:cNvSpPr>
            <p:nvPr/>
          </p:nvSpPr>
          <p:spPr bwMode="auto">
            <a:xfrm>
              <a:off x="4268" y="2688"/>
              <a:ext cx="947" cy="190"/>
            </a:xfrm>
            <a:prstGeom prst="rect">
              <a:avLst/>
            </a:prstGeom>
            <a:solidFill>
              <a:srgbClr val="F0627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p:cNvSpPr>
              <a:spLocks noEditPoints="1"/>
            </p:cNvSpPr>
            <p:nvPr/>
          </p:nvSpPr>
          <p:spPr bwMode="auto">
            <a:xfrm>
              <a:off x="4262" y="2682"/>
              <a:ext cx="958" cy="202"/>
            </a:xfrm>
            <a:custGeom>
              <a:avLst/>
              <a:gdLst>
                <a:gd name="T0" fmla="*/ 953 w 958"/>
                <a:gd name="T1" fmla="*/ 202 h 202"/>
                <a:gd name="T2" fmla="*/ 6 w 958"/>
                <a:gd name="T3" fmla="*/ 202 h 202"/>
                <a:gd name="T4" fmla="*/ 6 w 958"/>
                <a:gd name="T5" fmla="*/ 190 h 202"/>
                <a:gd name="T6" fmla="*/ 953 w 958"/>
                <a:gd name="T7" fmla="*/ 190 h 202"/>
                <a:gd name="T8" fmla="*/ 958 w 958"/>
                <a:gd name="T9" fmla="*/ 196 h 202"/>
                <a:gd name="T10" fmla="*/ 953 w 958"/>
                <a:gd name="T11" fmla="*/ 202 h 202"/>
                <a:gd name="T12" fmla="*/ 958 w 958"/>
                <a:gd name="T13" fmla="*/ 196 h 202"/>
                <a:gd name="T14" fmla="*/ 958 w 958"/>
                <a:gd name="T15" fmla="*/ 202 h 202"/>
                <a:gd name="T16" fmla="*/ 953 w 958"/>
                <a:gd name="T17" fmla="*/ 202 h 202"/>
                <a:gd name="T18" fmla="*/ 958 w 958"/>
                <a:gd name="T19" fmla="*/ 196 h 202"/>
                <a:gd name="T20" fmla="*/ 958 w 958"/>
                <a:gd name="T21" fmla="*/ 6 h 202"/>
                <a:gd name="T22" fmla="*/ 958 w 958"/>
                <a:gd name="T23" fmla="*/ 196 h 202"/>
                <a:gd name="T24" fmla="*/ 947 w 958"/>
                <a:gd name="T25" fmla="*/ 196 h 202"/>
                <a:gd name="T26" fmla="*/ 947 w 958"/>
                <a:gd name="T27" fmla="*/ 6 h 202"/>
                <a:gd name="T28" fmla="*/ 953 w 958"/>
                <a:gd name="T29" fmla="*/ 0 h 202"/>
                <a:gd name="T30" fmla="*/ 958 w 958"/>
                <a:gd name="T31" fmla="*/ 6 h 202"/>
                <a:gd name="T32" fmla="*/ 953 w 958"/>
                <a:gd name="T33" fmla="*/ 0 h 202"/>
                <a:gd name="T34" fmla="*/ 958 w 958"/>
                <a:gd name="T35" fmla="*/ 0 h 202"/>
                <a:gd name="T36" fmla="*/ 958 w 958"/>
                <a:gd name="T37" fmla="*/ 6 h 202"/>
                <a:gd name="T38" fmla="*/ 953 w 958"/>
                <a:gd name="T39" fmla="*/ 0 h 202"/>
                <a:gd name="T40" fmla="*/ 6 w 958"/>
                <a:gd name="T41" fmla="*/ 0 h 202"/>
                <a:gd name="T42" fmla="*/ 953 w 958"/>
                <a:gd name="T43" fmla="*/ 0 h 202"/>
                <a:gd name="T44" fmla="*/ 953 w 958"/>
                <a:gd name="T45" fmla="*/ 12 h 202"/>
                <a:gd name="T46" fmla="*/ 6 w 958"/>
                <a:gd name="T47" fmla="*/ 12 h 202"/>
                <a:gd name="T48" fmla="*/ 0 w 958"/>
                <a:gd name="T49" fmla="*/ 6 h 202"/>
                <a:gd name="T50" fmla="*/ 6 w 958"/>
                <a:gd name="T51" fmla="*/ 0 h 202"/>
                <a:gd name="T52" fmla="*/ 0 w 958"/>
                <a:gd name="T53" fmla="*/ 6 h 202"/>
                <a:gd name="T54" fmla="*/ 0 w 958"/>
                <a:gd name="T55" fmla="*/ 0 h 202"/>
                <a:gd name="T56" fmla="*/ 6 w 958"/>
                <a:gd name="T57" fmla="*/ 0 h 202"/>
                <a:gd name="T58" fmla="*/ 0 w 958"/>
                <a:gd name="T59" fmla="*/ 6 h 202"/>
                <a:gd name="T60" fmla="*/ 0 w 958"/>
                <a:gd name="T61" fmla="*/ 196 h 202"/>
                <a:gd name="T62" fmla="*/ 0 w 958"/>
                <a:gd name="T63" fmla="*/ 6 h 202"/>
                <a:gd name="T64" fmla="*/ 10 w 958"/>
                <a:gd name="T65" fmla="*/ 6 h 202"/>
                <a:gd name="T66" fmla="*/ 10 w 958"/>
                <a:gd name="T67" fmla="*/ 196 h 202"/>
                <a:gd name="T68" fmla="*/ 6 w 958"/>
                <a:gd name="T69" fmla="*/ 202 h 202"/>
                <a:gd name="T70" fmla="*/ 0 w 958"/>
                <a:gd name="T71" fmla="*/ 196 h 202"/>
                <a:gd name="T72" fmla="*/ 6 w 958"/>
                <a:gd name="T73" fmla="*/ 202 h 202"/>
                <a:gd name="T74" fmla="*/ 0 w 958"/>
                <a:gd name="T75" fmla="*/ 202 h 202"/>
                <a:gd name="T76" fmla="*/ 0 w 958"/>
                <a:gd name="T77" fmla="*/ 196 h 202"/>
                <a:gd name="T78" fmla="*/ 6 w 958"/>
                <a:gd name="T79" fmla="*/ 20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58" h="202">
                  <a:moveTo>
                    <a:pt x="953" y="202"/>
                  </a:moveTo>
                  <a:lnTo>
                    <a:pt x="6" y="202"/>
                  </a:lnTo>
                  <a:lnTo>
                    <a:pt x="6" y="190"/>
                  </a:lnTo>
                  <a:lnTo>
                    <a:pt x="953" y="190"/>
                  </a:lnTo>
                  <a:lnTo>
                    <a:pt x="958" y="196"/>
                  </a:lnTo>
                  <a:lnTo>
                    <a:pt x="953" y="202"/>
                  </a:lnTo>
                  <a:close/>
                  <a:moveTo>
                    <a:pt x="958" y="196"/>
                  </a:moveTo>
                  <a:lnTo>
                    <a:pt x="958" y="202"/>
                  </a:lnTo>
                  <a:lnTo>
                    <a:pt x="953" y="202"/>
                  </a:lnTo>
                  <a:lnTo>
                    <a:pt x="958" y="196"/>
                  </a:lnTo>
                  <a:close/>
                  <a:moveTo>
                    <a:pt x="958" y="6"/>
                  </a:moveTo>
                  <a:lnTo>
                    <a:pt x="958" y="196"/>
                  </a:lnTo>
                  <a:lnTo>
                    <a:pt x="947" y="196"/>
                  </a:lnTo>
                  <a:lnTo>
                    <a:pt x="947" y="6"/>
                  </a:lnTo>
                  <a:lnTo>
                    <a:pt x="953" y="0"/>
                  </a:lnTo>
                  <a:lnTo>
                    <a:pt x="958" y="6"/>
                  </a:lnTo>
                  <a:close/>
                  <a:moveTo>
                    <a:pt x="953" y="0"/>
                  </a:moveTo>
                  <a:lnTo>
                    <a:pt x="958" y="0"/>
                  </a:lnTo>
                  <a:lnTo>
                    <a:pt x="958" y="6"/>
                  </a:lnTo>
                  <a:lnTo>
                    <a:pt x="953" y="0"/>
                  </a:lnTo>
                  <a:close/>
                  <a:moveTo>
                    <a:pt x="6" y="0"/>
                  </a:moveTo>
                  <a:lnTo>
                    <a:pt x="953" y="0"/>
                  </a:lnTo>
                  <a:lnTo>
                    <a:pt x="953" y="12"/>
                  </a:lnTo>
                  <a:lnTo>
                    <a:pt x="6" y="12"/>
                  </a:lnTo>
                  <a:lnTo>
                    <a:pt x="0" y="6"/>
                  </a:lnTo>
                  <a:lnTo>
                    <a:pt x="6" y="0"/>
                  </a:lnTo>
                  <a:close/>
                  <a:moveTo>
                    <a:pt x="0" y="6"/>
                  </a:moveTo>
                  <a:lnTo>
                    <a:pt x="0" y="0"/>
                  </a:lnTo>
                  <a:lnTo>
                    <a:pt x="6" y="0"/>
                  </a:lnTo>
                  <a:lnTo>
                    <a:pt x="0" y="6"/>
                  </a:lnTo>
                  <a:close/>
                  <a:moveTo>
                    <a:pt x="0" y="196"/>
                  </a:moveTo>
                  <a:lnTo>
                    <a:pt x="0" y="6"/>
                  </a:lnTo>
                  <a:lnTo>
                    <a:pt x="10" y="6"/>
                  </a:lnTo>
                  <a:lnTo>
                    <a:pt x="10" y="196"/>
                  </a:lnTo>
                  <a:lnTo>
                    <a:pt x="6" y="202"/>
                  </a:lnTo>
                  <a:lnTo>
                    <a:pt x="0" y="196"/>
                  </a:lnTo>
                  <a:close/>
                  <a:moveTo>
                    <a:pt x="6" y="202"/>
                  </a:moveTo>
                  <a:lnTo>
                    <a:pt x="0" y="202"/>
                  </a:lnTo>
                  <a:lnTo>
                    <a:pt x="0" y="196"/>
                  </a:lnTo>
                  <a:lnTo>
                    <a:pt x="6" y="202"/>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Rectangle 11"/>
            <p:cNvSpPr>
              <a:spLocks noChangeArrowheads="1"/>
            </p:cNvSpPr>
            <p:nvPr/>
          </p:nvSpPr>
          <p:spPr bwMode="auto">
            <a:xfrm>
              <a:off x="4586" y="2739"/>
              <a:ext cx="310" cy="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dirty="0">
                  <a:ln>
                    <a:noFill/>
                  </a:ln>
                  <a:solidFill>
                    <a:srgbClr val="373435"/>
                  </a:solidFill>
                  <a:effectLst/>
                  <a:latin typeface="Arial" panose="020B0604020202020204" pitchFamily="34" charset="0"/>
                </a:rPr>
                <a:t>normal phase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4" name="Rectangle 12"/>
            <p:cNvSpPr>
              <a:spLocks noChangeArrowheads="1"/>
            </p:cNvSpPr>
            <p:nvPr/>
          </p:nvSpPr>
          <p:spPr bwMode="auto">
            <a:xfrm>
              <a:off x="3633" y="1546"/>
              <a:ext cx="948" cy="190"/>
            </a:xfrm>
            <a:prstGeom prst="rect">
              <a:avLst/>
            </a:prstGeom>
            <a:solidFill>
              <a:srgbClr val="D2D3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3"/>
            <p:cNvSpPr>
              <a:spLocks noEditPoints="1"/>
            </p:cNvSpPr>
            <p:nvPr/>
          </p:nvSpPr>
          <p:spPr bwMode="auto">
            <a:xfrm>
              <a:off x="3627" y="1540"/>
              <a:ext cx="960" cy="202"/>
            </a:xfrm>
            <a:custGeom>
              <a:avLst/>
              <a:gdLst>
                <a:gd name="T0" fmla="*/ 954 w 960"/>
                <a:gd name="T1" fmla="*/ 202 h 202"/>
                <a:gd name="T2" fmla="*/ 6 w 960"/>
                <a:gd name="T3" fmla="*/ 202 h 202"/>
                <a:gd name="T4" fmla="*/ 6 w 960"/>
                <a:gd name="T5" fmla="*/ 190 h 202"/>
                <a:gd name="T6" fmla="*/ 954 w 960"/>
                <a:gd name="T7" fmla="*/ 190 h 202"/>
                <a:gd name="T8" fmla="*/ 960 w 960"/>
                <a:gd name="T9" fmla="*/ 196 h 202"/>
                <a:gd name="T10" fmla="*/ 954 w 960"/>
                <a:gd name="T11" fmla="*/ 202 h 202"/>
                <a:gd name="T12" fmla="*/ 960 w 960"/>
                <a:gd name="T13" fmla="*/ 196 h 202"/>
                <a:gd name="T14" fmla="*/ 960 w 960"/>
                <a:gd name="T15" fmla="*/ 202 h 202"/>
                <a:gd name="T16" fmla="*/ 954 w 960"/>
                <a:gd name="T17" fmla="*/ 202 h 202"/>
                <a:gd name="T18" fmla="*/ 960 w 960"/>
                <a:gd name="T19" fmla="*/ 196 h 202"/>
                <a:gd name="T20" fmla="*/ 960 w 960"/>
                <a:gd name="T21" fmla="*/ 6 h 202"/>
                <a:gd name="T22" fmla="*/ 960 w 960"/>
                <a:gd name="T23" fmla="*/ 196 h 202"/>
                <a:gd name="T24" fmla="*/ 948 w 960"/>
                <a:gd name="T25" fmla="*/ 196 h 202"/>
                <a:gd name="T26" fmla="*/ 948 w 960"/>
                <a:gd name="T27" fmla="*/ 6 h 202"/>
                <a:gd name="T28" fmla="*/ 954 w 960"/>
                <a:gd name="T29" fmla="*/ 0 h 202"/>
                <a:gd name="T30" fmla="*/ 960 w 960"/>
                <a:gd name="T31" fmla="*/ 6 h 202"/>
                <a:gd name="T32" fmla="*/ 954 w 960"/>
                <a:gd name="T33" fmla="*/ 0 h 202"/>
                <a:gd name="T34" fmla="*/ 960 w 960"/>
                <a:gd name="T35" fmla="*/ 0 h 202"/>
                <a:gd name="T36" fmla="*/ 960 w 960"/>
                <a:gd name="T37" fmla="*/ 6 h 202"/>
                <a:gd name="T38" fmla="*/ 954 w 960"/>
                <a:gd name="T39" fmla="*/ 0 h 202"/>
                <a:gd name="T40" fmla="*/ 6 w 960"/>
                <a:gd name="T41" fmla="*/ 0 h 202"/>
                <a:gd name="T42" fmla="*/ 954 w 960"/>
                <a:gd name="T43" fmla="*/ 0 h 202"/>
                <a:gd name="T44" fmla="*/ 954 w 960"/>
                <a:gd name="T45" fmla="*/ 12 h 202"/>
                <a:gd name="T46" fmla="*/ 6 w 960"/>
                <a:gd name="T47" fmla="*/ 12 h 202"/>
                <a:gd name="T48" fmla="*/ 0 w 960"/>
                <a:gd name="T49" fmla="*/ 6 h 202"/>
                <a:gd name="T50" fmla="*/ 6 w 960"/>
                <a:gd name="T51" fmla="*/ 0 h 202"/>
                <a:gd name="T52" fmla="*/ 0 w 960"/>
                <a:gd name="T53" fmla="*/ 6 h 202"/>
                <a:gd name="T54" fmla="*/ 0 w 960"/>
                <a:gd name="T55" fmla="*/ 0 h 202"/>
                <a:gd name="T56" fmla="*/ 6 w 960"/>
                <a:gd name="T57" fmla="*/ 0 h 202"/>
                <a:gd name="T58" fmla="*/ 0 w 960"/>
                <a:gd name="T59" fmla="*/ 6 h 202"/>
                <a:gd name="T60" fmla="*/ 0 w 960"/>
                <a:gd name="T61" fmla="*/ 196 h 202"/>
                <a:gd name="T62" fmla="*/ 0 w 960"/>
                <a:gd name="T63" fmla="*/ 6 h 202"/>
                <a:gd name="T64" fmla="*/ 11 w 960"/>
                <a:gd name="T65" fmla="*/ 6 h 202"/>
                <a:gd name="T66" fmla="*/ 11 w 960"/>
                <a:gd name="T67" fmla="*/ 196 h 202"/>
                <a:gd name="T68" fmla="*/ 6 w 960"/>
                <a:gd name="T69" fmla="*/ 202 h 202"/>
                <a:gd name="T70" fmla="*/ 0 w 960"/>
                <a:gd name="T71" fmla="*/ 196 h 202"/>
                <a:gd name="T72" fmla="*/ 6 w 960"/>
                <a:gd name="T73" fmla="*/ 202 h 202"/>
                <a:gd name="T74" fmla="*/ 0 w 960"/>
                <a:gd name="T75" fmla="*/ 202 h 202"/>
                <a:gd name="T76" fmla="*/ 0 w 960"/>
                <a:gd name="T77" fmla="*/ 196 h 202"/>
                <a:gd name="T78" fmla="*/ 6 w 960"/>
                <a:gd name="T79" fmla="*/ 20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60" h="202">
                  <a:moveTo>
                    <a:pt x="954" y="202"/>
                  </a:moveTo>
                  <a:lnTo>
                    <a:pt x="6" y="202"/>
                  </a:lnTo>
                  <a:lnTo>
                    <a:pt x="6" y="190"/>
                  </a:lnTo>
                  <a:lnTo>
                    <a:pt x="954" y="190"/>
                  </a:lnTo>
                  <a:lnTo>
                    <a:pt x="960" y="196"/>
                  </a:lnTo>
                  <a:lnTo>
                    <a:pt x="954" y="202"/>
                  </a:lnTo>
                  <a:close/>
                  <a:moveTo>
                    <a:pt x="960" y="196"/>
                  </a:moveTo>
                  <a:lnTo>
                    <a:pt x="960" y="202"/>
                  </a:lnTo>
                  <a:lnTo>
                    <a:pt x="954" y="202"/>
                  </a:lnTo>
                  <a:lnTo>
                    <a:pt x="960" y="196"/>
                  </a:lnTo>
                  <a:close/>
                  <a:moveTo>
                    <a:pt x="960" y="6"/>
                  </a:moveTo>
                  <a:lnTo>
                    <a:pt x="960" y="196"/>
                  </a:lnTo>
                  <a:lnTo>
                    <a:pt x="948" y="196"/>
                  </a:lnTo>
                  <a:lnTo>
                    <a:pt x="948" y="6"/>
                  </a:lnTo>
                  <a:lnTo>
                    <a:pt x="954" y="0"/>
                  </a:lnTo>
                  <a:lnTo>
                    <a:pt x="960" y="6"/>
                  </a:lnTo>
                  <a:close/>
                  <a:moveTo>
                    <a:pt x="954" y="0"/>
                  </a:moveTo>
                  <a:lnTo>
                    <a:pt x="960" y="0"/>
                  </a:lnTo>
                  <a:lnTo>
                    <a:pt x="960" y="6"/>
                  </a:lnTo>
                  <a:lnTo>
                    <a:pt x="954" y="0"/>
                  </a:lnTo>
                  <a:close/>
                  <a:moveTo>
                    <a:pt x="6" y="0"/>
                  </a:moveTo>
                  <a:lnTo>
                    <a:pt x="954" y="0"/>
                  </a:lnTo>
                  <a:lnTo>
                    <a:pt x="954" y="12"/>
                  </a:lnTo>
                  <a:lnTo>
                    <a:pt x="6" y="12"/>
                  </a:lnTo>
                  <a:lnTo>
                    <a:pt x="0" y="6"/>
                  </a:lnTo>
                  <a:lnTo>
                    <a:pt x="6" y="0"/>
                  </a:lnTo>
                  <a:close/>
                  <a:moveTo>
                    <a:pt x="0" y="6"/>
                  </a:moveTo>
                  <a:lnTo>
                    <a:pt x="0" y="0"/>
                  </a:lnTo>
                  <a:lnTo>
                    <a:pt x="6" y="0"/>
                  </a:lnTo>
                  <a:lnTo>
                    <a:pt x="0" y="6"/>
                  </a:lnTo>
                  <a:close/>
                  <a:moveTo>
                    <a:pt x="0" y="196"/>
                  </a:moveTo>
                  <a:lnTo>
                    <a:pt x="0" y="6"/>
                  </a:lnTo>
                  <a:lnTo>
                    <a:pt x="11" y="6"/>
                  </a:lnTo>
                  <a:lnTo>
                    <a:pt x="11" y="196"/>
                  </a:lnTo>
                  <a:lnTo>
                    <a:pt x="6" y="202"/>
                  </a:lnTo>
                  <a:lnTo>
                    <a:pt x="0" y="196"/>
                  </a:lnTo>
                  <a:close/>
                  <a:moveTo>
                    <a:pt x="6" y="202"/>
                  </a:moveTo>
                  <a:lnTo>
                    <a:pt x="0" y="202"/>
                  </a:lnTo>
                  <a:lnTo>
                    <a:pt x="0" y="196"/>
                  </a:lnTo>
                  <a:lnTo>
                    <a:pt x="6" y="202"/>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Rectangle 14"/>
            <p:cNvSpPr>
              <a:spLocks noChangeArrowheads="1"/>
            </p:cNvSpPr>
            <p:nvPr/>
          </p:nvSpPr>
          <p:spPr bwMode="auto">
            <a:xfrm>
              <a:off x="3896" y="1597"/>
              <a:ext cx="495"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373435"/>
                  </a:solidFill>
                  <a:effectLst/>
                  <a:latin typeface="Arial" panose="020B0604020202020204" pitchFamily="34" charset="0"/>
                </a:rPr>
                <a:t>organic solvent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 name="Rectangle 15"/>
            <p:cNvSpPr>
              <a:spLocks noChangeArrowheads="1"/>
            </p:cNvSpPr>
            <p:nvPr/>
          </p:nvSpPr>
          <p:spPr bwMode="auto">
            <a:xfrm>
              <a:off x="4268" y="2116"/>
              <a:ext cx="947" cy="190"/>
            </a:xfrm>
            <a:prstGeom prst="rect">
              <a:avLst/>
            </a:prstGeom>
            <a:solidFill>
              <a:srgbClr val="F0627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6"/>
            <p:cNvSpPr>
              <a:spLocks noEditPoints="1"/>
            </p:cNvSpPr>
            <p:nvPr/>
          </p:nvSpPr>
          <p:spPr bwMode="auto">
            <a:xfrm>
              <a:off x="4262" y="2110"/>
              <a:ext cx="958" cy="202"/>
            </a:xfrm>
            <a:custGeom>
              <a:avLst/>
              <a:gdLst>
                <a:gd name="T0" fmla="*/ 953 w 958"/>
                <a:gd name="T1" fmla="*/ 202 h 202"/>
                <a:gd name="T2" fmla="*/ 6 w 958"/>
                <a:gd name="T3" fmla="*/ 202 h 202"/>
                <a:gd name="T4" fmla="*/ 6 w 958"/>
                <a:gd name="T5" fmla="*/ 190 h 202"/>
                <a:gd name="T6" fmla="*/ 953 w 958"/>
                <a:gd name="T7" fmla="*/ 190 h 202"/>
                <a:gd name="T8" fmla="*/ 958 w 958"/>
                <a:gd name="T9" fmla="*/ 196 h 202"/>
                <a:gd name="T10" fmla="*/ 953 w 958"/>
                <a:gd name="T11" fmla="*/ 202 h 202"/>
                <a:gd name="T12" fmla="*/ 958 w 958"/>
                <a:gd name="T13" fmla="*/ 196 h 202"/>
                <a:gd name="T14" fmla="*/ 958 w 958"/>
                <a:gd name="T15" fmla="*/ 202 h 202"/>
                <a:gd name="T16" fmla="*/ 953 w 958"/>
                <a:gd name="T17" fmla="*/ 202 h 202"/>
                <a:gd name="T18" fmla="*/ 958 w 958"/>
                <a:gd name="T19" fmla="*/ 196 h 202"/>
                <a:gd name="T20" fmla="*/ 958 w 958"/>
                <a:gd name="T21" fmla="*/ 6 h 202"/>
                <a:gd name="T22" fmla="*/ 958 w 958"/>
                <a:gd name="T23" fmla="*/ 196 h 202"/>
                <a:gd name="T24" fmla="*/ 947 w 958"/>
                <a:gd name="T25" fmla="*/ 196 h 202"/>
                <a:gd name="T26" fmla="*/ 947 w 958"/>
                <a:gd name="T27" fmla="*/ 6 h 202"/>
                <a:gd name="T28" fmla="*/ 953 w 958"/>
                <a:gd name="T29" fmla="*/ 0 h 202"/>
                <a:gd name="T30" fmla="*/ 958 w 958"/>
                <a:gd name="T31" fmla="*/ 6 h 202"/>
                <a:gd name="T32" fmla="*/ 953 w 958"/>
                <a:gd name="T33" fmla="*/ 0 h 202"/>
                <a:gd name="T34" fmla="*/ 958 w 958"/>
                <a:gd name="T35" fmla="*/ 0 h 202"/>
                <a:gd name="T36" fmla="*/ 958 w 958"/>
                <a:gd name="T37" fmla="*/ 6 h 202"/>
                <a:gd name="T38" fmla="*/ 953 w 958"/>
                <a:gd name="T39" fmla="*/ 0 h 202"/>
                <a:gd name="T40" fmla="*/ 6 w 958"/>
                <a:gd name="T41" fmla="*/ 0 h 202"/>
                <a:gd name="T42" fmla="*/ 953 w 958"/>
                <a:gd name="T43" fmla="*/ 0 h 202"/>
                <a:gd name="T44" fmla="*/ 953 w 958"/>
                <a:gd name="T45" fmla="*/ 12 h 202"/>
                <a:gd name="T46" fmla="*/ 6 w 958"/>
                <a:gd name="T47" fmla="*/ 12 h 202"/>
                <a:gd name="T48" fmla="*/ 0 w 958"/>
                <a:gd name="T49" fmla="*/ 6 h 202"/>
                <a:gd name="T50" fmla="*/ 6 w 958"/>
                <a:gd name="T51" fmla="*/ 0 h 202"/>
                <a:gd name="T52" fmla="*/ 0 w 958"/>
                <a:gd name="T53" fmla="*/ 6 h 202"/>
                <a:gd name="T54" fmla="*/ 0 w 958"/>
                <a:gd name="T55" fmla="*/ 0 h 202"/>
                <a:gd name="T56" fmla="*/ 6 w 958"/>
                <a:gd name="T57" fmla="*/ 0 h 202"/>
                <a:gd name="T58" fmla="*/ 0 w 958"/>
                <a:gd name="T59" fmla="*/ 6 h 202"/>
                <a:gd name="T60" fmla="*/ 0 w 958"/>
                <a:gd name="T61" fmla="*/ 196 h 202"/>
                <a:gd name="T62" fmla="*/ 0 w 958"/>
                <a:gd name="T63" fmla="*/ 6 h 202"/>
                <a:gd name="T64" fmla="*/ 10 w 958"/>
                <a:gd name="T65" fmla="*/ 6 h 202"/>
                <a:gd name="T66" fmla="*/ 10 w 958"/>
                <a:gd name="T67" fmla="*/ 196 h 202"/>
                <a:gd name="T68" fmla="*/ 6 w 958"/>
                <a:gd name="T69" fmla="*/ 202 h 202"/>
                <a:gd name="T70" fmla="*/ 0 w 958"/>
                <a:gd name="T71" fmla="*/ 196 h 202"/>
                <a:gd name="T72" fmla="*/ 6 w 958"/>
                <a:gd name="T73" fmla="*/ 202 h 202"/>
                <a:gd name="T74" fmla="*/ 0 w 958"/>
                <a:gd name="T75" fmla="*/ 202 h 202"/>
                <a:gd name="T76" fmla="*/ 0 w 958"/>
                <a:gd name="T77" fmla="*/ 196 h 202"/>
                <a:gd name="T78" fmla="*/ 6 w 958"/>
                <a:gd name="T79" fmla="*/ 20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58" h="202">
                  <a:moveTo>
                    <a:pt x="953" y="202"/>
                  </a:moveTo>
                  <a:lnTo>
                    <a:pt x="6" y="202"/>
                  </a:lnTo>
                  <a:lnTo>
                    <a:pt x="6" y="190"/>
                  </a:lnTo>
                  <a:lnTo>
                    <a:pt x="953" y="190"/>
                  </a:lnTo>
                  <a:lnTo>
                    <a:pt x="958" y="196"/>
                  </a:lnTo>
                  <a:lnTo>
                    <a:pt x="953" y="202"/>
                  </a:lnTo>
                  <a:close/>
                  <a:moveTo>
                    <a:pt x="958" y="196"/>
                  </a:moveTo>
                  <a:lnTo>
                    <a:pt x="958" y="202"/>
                  </a:lnTo>
                  <a:lnTo>
                    <a:pt x="953" y="202"/>
                  </a:lnTo>
                  <a:lnTo>
                    <a:pt x="958" y="196"/>
                  </a:lnTo>
                  <a:close/>
                  <a:moveTo>
                    <a:pt x="958" y="6"/>
                  </a:moveTo>
                  <a:lnTo>
                    <a:pt x="958" y="196"/>
                  </a:lnTo>
                  <a:lnTo>
                    <a:pt x="947" y="196"/>
                  </a:lnTo>
                  <a:lnTo>
                    <a:pt x="947" y="6"/>
                  </a:lnTo>
                  <a:lnTo>
                    <a:pt x="953" y="0"/>
                  </a:lnTo>
                  <a:lnTo>
                    <a:pt x="958" y="6"/>
                  </a:lnTo>
                  <a:close/>
                  <a:moveTo>
                    <a:pt x="953" y="0"/>
                  </a:moveTo>
                  <a:lnTo>
                    <a:pt x="958" y="0"/>
                  </a:lnTo>
                  <a:lnTo>
                    <a:pt x="958" y="6"/>
                  </a:lnTo>
                  <a:lnTo>
                    <a:pt x="953" y="0"/>
                  </a:lnTo>
                  <a:close/>
                  <a:moveTo>
                    <a:pt x="6" y="0"/>
                  </a:moveTo>
                  <a:lnTo>
                    <a:pt x="953" y="0"/>
                  </a:lnTo>
                  <a:lnTo>
                    <a:pt x="953" y="12"/>
                  </a:lnTo>
                  <a:lnTo>
                    <a:pt x="6" y="12"/>
                  </a:lnTo>
                  <a:lnTo>
                    <a:pt x="0" y="6"/>
                  </a:lnTo>
                  <a:lnTo>
                    <a:pt x="6" y="0"/>
                  </a:lnTo>
                  <a:close/>
                  <a:moveTo>
                    <a:pt x="0" y="6"/>
                  </a:moveTo>
                  <a:lnTo>
                    <a:pt x="0" y="0"/>
                  </a:lnTo>
                  <a:lnTo>
                    <a:pt x="6" y="0"/>
                  </a:lnTo>
                  <a:lnTo>
                    <a:pt x="0" y="6"/>
                  </a:lnTo>
                  <a:close/>
                  <a:moveTo>
                    <a:pt x="0" y="196"/>
                  </a:moveTo>
                  <a:lnTo>
                    <a:pt x="0" y="6"/>
                  </a:lnTo>
                  <a:lnTo>
                    <a:pt x="10" y="6"/>
                  </a:lnTo>
                  <a:lnTo>
                    <a:pt x="10" y="196"/>
                  </a:lnTo>
                  <a:lnTo>
                    <a:pt x="6" y="202"/>
                  </a:lnTo>
                  <a:lnTo>
                    <a:pt x="0" y="196"/>
                  </a:lnTo>
                  <a:close/>
                  <a:moveTo>
                    <a:pt x="6" y="202"/>
                  </a:moveTo>
                  <a:lnTo>
                    <a:pt x="0" y="202"/>
                  </a:lnTo>
                  <a:lnTo>
                    <a:pt x="0" y="196"/>
                  </a:lnTo>
                  <a:lnTo>
                    <a:pt x="6" y="202"/>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Rectangle 17"/>
            <p:cNvSpPr>
              <a:spLocks noChangeArrowheads="1"/>
            </p:cNvSpPr>
            <p:nvPr/>
          </p:nvSpPr>
          <p:spPr bwMode="auto">
            <a:xfrm>
              <a:off x="4594" y="2173"/>
              <a:ext cx="353"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373435"/>
                  </a:solidFill>
                  <a:effectLst/>
                  <a:latin typeface="Arial" panose="020B0604020202020204" pitchFamily="34" charset="0"/>
                </a:rPr>
                <a:t>immiscible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 name="Rectangle 18"/>
            <p:cNvSpPr>
              <a:spLocks noChangeArrowheads="1"/>
            </p:cNvSpPr>
            <p:nvPr/>
          </p:nvSpPr>
          <p:spPr bwMode="auto">
            <a:xfrm>
              <a:off x="2465" y="958"/>
              <a:ext cx="949" cy="190"/>
            </a:xfrm>
            <a:prstGeom prst="rect">
              <a:avLst/>
            </a:prstGeom>
            <a:solidFill>
              <a:srgbClr val="D2D3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9"/>
            <p:cNvSpPr>
              <a:spLocks noEditPoints="1"/>
            </p:cNvSpPr>
            <p:nvPr/>
          </p:nvSpPr>
          <p:spPr bwMode="auto">
            <a:xfrm>
              <a:off x="2462" y="955"/>
              <a:ext cx="958" cy="199"/>
            </a:xfrm>
            <a:custGeom>
              <a:avLst/>
              <a:gdLst>
                <a:gd name="T0" fmla="*/ 952 w 958"/>
                <a:gd name="T1" fmla="*/ 199 h 199"/>
                <a:gd name="T2" fmla="*/ 3 w 958"/>
                <a:gd name="T3" fmla="*/ 199 h 199"/>
                <a:gd name="T4" fmla="*/ 3 w 958"/>
                <a:gd name="T5" fmla="*/ 188 h 199"/>
                <a:gd name="T6" fmla="*/ 952 w 958"/>
                <a:gd name="T7" fmla="*/ 188 h 199"/>
                <a:gd name="T8" fmla="*/ 958 w 958"/>
                <a:gd name="T9" fmla="*/ 193 h 199"/>
                <a:gd name="T10" fmla="*/ 952 w 958"/>
                <a:gd name="T11" fmla="*/ 199 h 199"/>
                <a:gd name="T12" fmla="*/ 958 w 958"/>
                <a:gd name="T13" fmla="*/ 193 h 199"/>
                <a:gd name="T14" fmla="*/ 958 w 958"/>
                <a:gd name="T15" fmla="*/ 199 h 199"/>
                <a:gd name="T16" fmla="*/ 952 w 958"/>
                <a:gd name="T17" fmla="*/ 199 h 199"/>
                <a:gd name="T18" fmla="*/ 958 w 958"/>
                <a:gd name="T19" fmla="*/ 193 h 199"/>
                <a:gd name="T20" fmla="*/ 958 w 958"/>
                <a:gd name="T21" fmla="*/ 3 h 199"/>
                <a:gd name="T22" fmla="*/ 958 w 958"/>
                <a:gd name="T23" fmla="*/ 193 h 199"/>
                <a:gd name="T24" fmla="*/ 946 w 958"/>
                <a:gd name="T25" fmla="*/ 193 h 199"/>
                <a:gd name="T26" fmla="*/ 946 w 958"/>
                <a:gd name="T27" fmla="*/ 3 h 199"/>
                <a:gd name="T28" fmla="*/ 952 w 958"/>
                <a:gd name="T29" fmla="*/ 0 h 199"/>
                <a:gd name="T30" fmla="*/ 958 w 958"/>
                <a:gd name="T31" fmla="*/ 3 h 199"/>
                <a:gd name="T32" fmla="*/ 952 w 958"/>
                <a:gd name="T33" fmla="*/ 0 h 199"/>
                <a:gd name="T34" fmla="*/ 958 w 958"/>
                <a:gd name="T35" fmla="*/ 0 h 199"/>
                <a:gd name="T36" fmla="*/ 958 w 958"/>
                <a:gd name="T37" fmla="*/ 3 h 199"/>
                <a:gd name="T38" fmla="*/ 952 w 958"/>
                <a:gd name="T39" fmla="*/ 0 h 199"/>
                <a:gd name="T40" fmla="*/ 3 w 958"/>
                <a:gd name="T41" fmla="*/ 0 h 199"/>
                <a:gd name="T42" fmla="*/ 952 w 958"/>
                <a:gd name="T43" fmla="*/ 0 h 199"/>
                <a:gd name="T44" fmla="*/ 952 w 958"/>
                <a:gd name="T45" fmla="*/ 9 h 199"/>
                <a:gd name="T46" fmla="*/ 3 w 958"/>
                <a:gd name="T47" fmla="*/ 9 h 199"/>
                <a:gd name="T48" fmla="*/ 0 w 958"/>
                <a:gd name="T49" fmla="*/ 3 h 199"/>
                <a:gd name="T50" fmla="*/ 3 w 958"/>
                <a:gd name="T51" fmla="*/ 0 h 199"/>
                <a:gd name="T52" fmla="*/ 0 w 958"/>
                <a:gd name="T53" fmla="*/ 3 h 199"/>
                <a:gd name="T54" fmla="*/ 0 w 958"/>
                <a:gd name="T55" fmla="*/ 0 h 199"/>
                <a:gd name="T56" fmla="*/ 3 w 958"/>
                <a:gd name="T57" fmla="*/ 0 h 199"/>
                <a:gd name="T58" fmla="*/ 0 w 958"/>
                <a:gd name="T59" fmla="*/ 3 h 199"/>
                <a:gd name="T60" fmla="*/ 0 w 958"/>
                <a:gd name="T61" fmla="*/ 193 h 199"/>
                <a:gd name="T62" fmla="*/ 0 w 958"/>
                <a:gd name="T63" fmla="*/ 3 h 199"/>
                <a:gd name="T64" fmla="*/ 9 w 958"/>
                <a:gd name="T65" fmla="*/ 3 h 199"/>
                <a:gd name="T66" fmla="*/ 9 w 958"/>
                <a:gd name="T67" fmla="*/ 193 h 199"/>
                <a:gd name="T68" fmla="*/ 3 w 958"/>
                <a:gd name="T69" fmla="*/ 199 h 199"/>
                <a:gd name="T70" fmla="*/ 0 w 958"/>
                <a:gd name="T71" fmla="*/ 193 h 199"/>
                <a:gd name="T72" fmla="*/ 3 w 958"/>
                <a:gd name="T73" fmla="*/ 199 h 199"/>
                <a:gd name="T74" fmla="*/ 0 w 958"/>
                <a:gd name="T75" fmla="*/ 199 h 199"/>
                <a:gd name="T76" fmla="*/ 0 w 958"/>
                <a:gd name="T77" fmla="*/ 193 h 199"/>
                <a:gd name="T78" fmla="*/ 3 w 958"/>
                <a:gd name="T79" fmla="*/ 1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58" h="199">
                  <a:moveTo>
                    <a:pt x="952" y="199"/>
                  </a:moveTo>
                  <a:lnTo>
                    <a:pt x="3" y="199"/>
                  </a:lnTo>
                  <a:lnTo>
                    <a:pt x="3" y="188"/>
                  </a:lnTo>
                  <a:lnTo>
                    <a:pt x="952" y="188"/>
                  </a:lnTo>
                  <a:lnTo>
                    <a:pt x="958" y="193"/>
                  </a:lnTo>
                  <a:lnTo>
                    <a:pt x="952" y="199"/>
                  </a:lnTo>
                  <a:close/>
                  <a:moveTo>
                    <a:pt x="958" y="193"/>
                  </a:moveTo>
                  <a:lnTo>
                    <a:pt x="958" y="199"/>
                  </a:lnTo>
                  <a:lnTo>
                    <a:pt x="952" y="199"/>
                  </a:lnTo>
                  <a:lnTo>
                    <a:pt x="958" y="193"/>
                  </a:lnTo>
                  <a:close/>
                  <a:moveTo>
                    <a:pt x="958" y="3"/>
                  </a:moveTo>
                  <a:lnTo>
                    <a:pt x="958" y="193"/>
                  </a:lnTo>
                  <a:lnTo>
                    <a:pt x="946" y="193"/>
                  </a:lnTo>
                  <a:lnTo>
                    <a:pt x="946" y="3"/>
                  </a:lnTo>
                  <a:lnTo>
                    <a:pt x="952" y="0"/>
                  </a:lnTo>
                  <a:lnTo>
                    <a:pt x="958" y="3"/>
                  </a:lnTo>
                  <a:close/>
                  <a:moveTo>
                    <a:pt x="952" y="0"/>
                  </a:moveTo>
                  <a:lnTo>
                    <a:pt x="958" y="0"/>
                  </a:lnTo>
                  <a:lnTo>
                    <a:pt x="958" y="3"/>
                  </a:lnTo>
                  <a:lnTo>
                    <a:pt x="952" y="0"/>
                  </a:lnTo>
                  <a:close/>
                  <a:moveTo>
                    <a:pt x="3" y="0"/>
                  </a:moveTo>
                  <a:lnTo>
                    <a:pt x="952" y="0"/>
                  </a:lnTo>
                  <a:lnTo>
                    <a:pt x="952" y="9"/>
                  </a:lnTo>
                  <a:lnTo>
                    <a:pt x="3" y="9"/>
                  </a:lnTo>
                  <a:lnTo>
                    <a:pt x="0" y="3"/>
                  </a:lnTo>
                  <a:lnTo>
                    <a:pt x="3" y="0"/>
                  </a:lnTo>
                  <a:close/>
                  <a:moveTo>
                    <a:pt x="0" y="3"/>
                  </a:moveTo>
                  <a:lnTo>
                    <a:pt x="0" y="0"/>
                  </a:lnTo>
                  <a:lnTo>
                    <a:pt x="3" y="0"/>
                  </a:lnTo>
                  <a:lnTo>
                    <a:pt x="0" y="3"/>
                  </a:lnTo>
                  <a:close/>
                  <a:moveTo>
                    <a:pt x="0" y="193"/>
                  </a:moveTo>
                  <a:lnTo>
                    <a:pt x="0" y="3"/>
                  </a:lnTo>
                  <a:lnTo>
                    <a:pt x="9" y="3"/>
                  </a:lnTo>
                  <a:lnTo>
                    <a:pt x="9" y="193"/>
                  </a:lnTo>
                  <a:lnTo>
                    <a:pt x="3" y="199"/>
                  </a:lnTo>
                  <a:lnTo>
                    <a:pt x="0" y="193"/>
                  </a:lnTo>
                  <a:close/>
                  <a:moveTo>
                    <a:pt x="3" y="199"/>
                  </a:moveTo>
                  <a:lnTo>
                    <a:pt x="0" y="199"/>
                  </a:lnTo>
                  <a:lnTo>
                    <a:pt x="0" y="193"/>
                  </a:lnTo>
                  <a:lnTo>
                    <a:pt x="3" y="199"/>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Rectangle 20"/>
            <p:cNvSpPr>
              <a:spLocks noChangeArrowheads="1"/>
            </p:cNvSpPr>
            <p:nvPr/>
          </p:nvSpPr>
          <p:spPr bwMode="auto">
            <a:xfrm>
              <a:off x="2709" y="1010"/>
              <a:ext cx="518"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373435"/>
                  </a:solidFill>
                  <a:effectLst/>
                  <a:latin typeface="Arial" panose="020B0604020202020204" pitchFamily="34" charset="0"/>
                </a:rPr>
                <a:t>Sample (extract)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 name="Freeform 21"/>
            <p:cNvSpPr>
              <a:spLocks noEditPoints="1"/>
            </p:cNvSpPr>
            <p:nvPr/>
          </p:nvSpPr>
          <p:spPr bwMode="auto">
            <a:xfrm>
              <a:off x="2938" y="1143"/>
              <a:ext cx="1203" cy="403"/>
            </a:xfrm>
            <a:custGeom>
              <a:avLst/>
              <a:gdLst>
                <a:gd name="T0" fmla="*/ 1167 w 1203"/>
                <a:gd name="T1" fmla="*/ 305 h 403"/>
                <a:gd name="T2" fmla="*/ 0 w 1203"/>
                <a:gd name="T3" fmla="*/ 11 h 403"/>
                <a:gd name="T4" fmla="*/ 4 w 1203"/>
                <a:gd name="T5" fmla="*/ 0 h 403"/>
                <a:gd name="T6" fmla="*/ 1171 w 1203"/>
                <a:gd name="T7" fmla="*/ 293 h 403"/>
                <a:gd name="T8" fmla="*/ 1175 w 1203"/>
                <a:gd name="T9" fmla="*/ 299 h 403"/>
                <a:gd name="T10" fmla="*/ 1167 w 1203"/>
                <a:gd name="T11" fmla="*/ 305 h 403"/>
                <a:gd name="T12" fmla="*/ 1171 w 1203"/>
                <a:gd name="T13" fmla="*/ 293 h 403"/>
                <a:gd name="T14" fmla="*/ 1175 w 1203"/>
                <a:gd name="T15" fmla="*/ 295 h 403"/>
                <a:gd name="T16" fmla="*/ 1175 w 1203"/>
                <a:gd name="T17" fmla="*/ 299 h 403"/>
                <a:gd name="T18" fmla="*/ 1171 w 1203"/>
                <a:gd name="T19" fmla="*/ 293 h 403"/>
                <a:gd name="T20" fmla="*/ 1163 w 1203"/>
                <a:gd name="T21" fmla="*/ 338 h 403"/>
                <a:gd name="T22" fmla="*/ 1163 w 1203"/>
                <a:gd name="T23" fmla="*/ 299 h 403"/>
                <a:gd name="T24" fmla="*/ 1175 w 1203"/>
                <a:gd name="T25" fmla="*/ 299 h 403"/>
                <a:gd name="T26" fmla="*/ 1175 w 1203"/>
                <a:gd name="T27" fmla="*/ 338 h 403"/>
                <a:gd name="T28" fmla="*/ 1163 w 1203"/>
                <a:gd name="T29" fmla="*/ 338 h 403"/>
                <a:gd name="T30" fmla="*/ 1169 w 1203"/>
                <a:gd name="T31" fmla="*/ 403 h 403"/>
                <a:gd name="T32" fmla="*/ 1134 w 1203"/>
                <a:gd name="T33" fmla="*/ 334 h 403"/>
                <a:gd name="T34" fmla="*/ 1203 w 1203"/>
                <a:gd name="T35" fmla="*/ 334 h 403"/>
                <a:gd name="T36" fmla="*/ 1169 w 1203"/>
                <a:gd name="T37" fmla="*/ 403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03" h="403">
                  <a:moveTo>
                    <a:pt x="1167" y="305"/>
                  </a:moveTo>
                  <a:lnTo>
                    <a:pt x="0" y="11"/>
                  </a:lnTo>
                  <a:lnTo>
                    <a:pt x="4" y="0"/>
                  </a:lnTo>
                  <a:lnTo>
                    <a:pt x="1171" y="293"/>
                  </a:lnTo>
                  <a:lnTo>
                    <a:pt x="1175" y="299"/>
                  </a:lnTo>
                  <a:lnTo>
                    <a:pt x="1167" y="305"/>
                  </a:lnTo>
                  <a:close/>
                  <a:moveTo>
                    <a:pt x="1171" y="293"/>
                  </a:moveTo>
                  <a:lnTo>
                    <a:pt x="1175" y="295"/>
                  </a:lnTo>
                  <a:lnTo>
                    <a:pt x="1175" y="299"/>
                  </a:lnTo>
                  <a:lnTo>
                    <a:pt x="1171" y="293"/>
                  </a:lnTo>
                  <a:close/>
                  <a:moveTo>
                    <a:pt x="1163" y="338"/>
                  </a:moveTo>
                  <a:lnTo>
                    <a:pt x="1163" y="299"/>
                  </a:lnTo>
                  <a:lnTo>
                    <a:pt x="1175" y="299"/>
                  </a:lnTo>
                  <a:lnTo>
                    <a:pt x="1175" y="338"/>
                  </a:lnTo>
                  <a:lnTo>
                    <a:pt x="1163" y="338"/>
                  </a:lnTo>
                  <a:close/>
                  <a:moveTo>
                    <a:pt x="1169" y="403"/>
                  </a:moveTo>
                  <a:lnTo>
                    <a:pt x="1134" y="334"/>
                  </a:lnTo>
                  <a:lnTo>
                    <a:pt x="1203" y="334"/>
                  </a:lnTo>
                  <a:lnTo>
                    <a:pt x="1169" y="403"/>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2"/>
            <p:cNvSpPr>
              <a:spLocks noEditPoints="1"/>
            </p:cNvSpPr>
            <p:nvPr/>
          </p:nvSpPr>
          <p:spPr bwMode="auto">
            <a:xfrm>
              <a:off x="4706" y="2306"/>
              <a:ext cx="69" cy="382"/>
            </a:xfrm>
            <a:custGeom>
              <a:avLst/>
              <a:gdLst>
                <a:gd name="T0" fmla="*/ 29 w 69"/>
                <a:gd name="T1" fmla="*/ 317 h 382"/>
                <a:gd name="T2" fmla="*/ 29 w 69"/>
                <a:gd name="T3" fmla="*/ 0 h 382"/>
                <a:gd name="T4" fmla="*/ 40 w 69"/>
                <a:gd name="T5" fmla="*/ 0 h 382"/>
                <a:gd name="T6" fmla="*/ 40 w 69"/>
                <a:gd name="T7" fmla="*/ 317 h 382"/>
                <a:gd name="T8" fmla="*/ 29 w 69"/>
                <a:gd name="T9" fmla="*/ 317 h 382"/>
                <a:gd name="T10" fmla="*/ 34 w 69"/>
                <a:gd name="T11" fmla="*/ 382 h 382"/>
                <a:gd name="T12" fmla="*/ 0 w 69"/>
                <a:gd name="T13" fmla="*/ 313 h 382"/>
                <a:gd name="T14" fmla="*/ 69 w 69"/>
                <a:gd name="T15" fmla="*/ 313 h 382"/>
                <a:gd name="T16" fmla="*/ 34 w 69"/>
                <a:gd name="T17" fmla="*/ 382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 h="382">
                  <a:moveTo>
                    <a:pt x="29" y="317"/>
                  </a:moveTo>
                  <a:lnTo>
                    <a:pt x="29" y="0"/>
                  </a:lnTo>
                  <a:lnTo>
                    <a:pt x="40" y="0"/>
                  </a:lnTo>
                  <a:lnTo>
                    <a:pt x="40" y="317"/>
                  </a:lnTo>
                  <a:lnTo>
                    <a:pt x="29" y="317"/>
                  </a:lnTo>
                  <a:close/>
                  <a:moveTo>
                    <a:pt x="34" y="382"/>
                  </a:moveTo>
                  <a:lnTo>
                    <a:pt x="0" y="313"/>
                  </a:lnTo>
                  <a:lnTo>
                    <a:pt x="69" y="313"/>
                  </a:lnTo>
                  <a:lnTo>
                    <a:pt x="34" y="382"/>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3"/>
            <p:cNvSpPr>
              <a:spLocks noEditPoints="1"/>
            </p:cNvSpPr>
            <p:nvPr/>
          </p:nvSpPr>
          <p:spPr bwMode="auto">
            <a:xfrm>
              <a:off x="4706" y="2878"/>
              <a:ext cx="69" cy="294"/>
            </a:xfrm>
            <a:custGeom>
              <a:avLst/>
              <a:gdLst>
                <a:gd name="T0" fmla="*/ 29 w 69"/>
                <a:gd name="T1" fmla="*/ 228 h 294"/>
                <a:gd name="T2" fmla="*/ 29 w 69"/>
                <a:gd name="T3" fmla="*/ 0 h 294"/>
                <a:gd name="T4" fmla="*/ 40 w 69"/>
                <a:gd name="T5" fmla="*/ 0 h 294"/>
                <a:gd name="T6" fmla="*/ 40 w 69"/>
                <a:gd name="T7" fmla="*/ 228 h 294"/>
                <a:gd name="T8" fmla="*/ 29 w 69"/>
                <a:gd name="T9" fmla="*/ 228 h 294"/>
                <a:gd name="T10" fmla="*/ 34 w 69"/>
                <a:gd name="T11" fmla="*/ 294 h 294"/>
                <a:gd name="T12" fmla="*/ 0 w 69"/>
                <a:gd name="T13" fmla="*/ 224 h 294"/>
                <a:gd name="T14" fmla="*/ 69 w 69"/>
                <a:gd name="T15" fmla="*/ 224 h 294"/>
                <a:gd name="T16" fmla="*/ 34 w 69"/>
                <a:gd name="T17" fmla="*/ 294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 h="294">
                  <a:moveTo>
                    <a:pt x="29" y="228"/>
                  </a:moveTo>
                  <a:lnTo>
                    <a:pt x="29" y="0"/>
                  </a:lnTo>
                  <a:lnTo>
                    <a:pt x="40" y="0"/>
                  </a:lnTo>
                  <a:lnTo>
                    <a:pt x="40" y="228"/>
                  </a:lnTo>
                  <a:lnTo>
                    <a:pt x="29" y="228"/>
                  </a:lnTo>
                  <a:close/>
                  <a:moveTo>
                    <a:pt x="34" y="294"/>
                  </a:moveTo>
                  <a:lnTo>
                    <a:pt x="0" y="224"/>
                  </a:lnTo>
                  <a:lnTo>
                    <a:pt x="69" y="224"/>
                  </a:lnTo>
                  <a:lnTo>
                    <a:pt x="34" y="294"/>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Rectangle 24"/>
            <p:cNvSpPr>
              <a:spLocks noChangeArrowheads="1"/>
            </p:cNvSpPr>
            <p:nvPr/>
          </p:nvSpPr>
          <p:spPr bwMode="auto">
            <a:xfrm>
              <a:off x="4497" y="1826"/>
              <a:ext cx="538" cy="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1" i="0" u="none" strike="noStrike" cap="none" normalizeH="0" baseline="0">
                  <a:ln>
                    <a:noFill/>
                  </a:ln>
                  <a:solidFill>
                    <a:srgbClr val="373435"/>
                  </a:solidFill>
                  <a:effectLst/>
                  <a:latin typeface="Arial" panose="020B0604020202020204" pitchFamily="34" charset="0"/>
                </a:rPr>
                <a:t>NORMAL PHASE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 name="Freeform 25"/>
            <p:cNvSpPr>
              <a:spLocks noEditPoints="1"/>
            </p:cNvSpPr>
            <p:nvPr/>
          </p:nvSpPr>
          <p:spPr bwMode="auto">
            <a:xfrm>
              <a:off x="4105" y="1730"/>
              <a:ext cx="670" cy="386"/>
            </a:xfrm>
            <a:custGeom>
              <a:avLst/>
              <a:gdLst>
                <a:gd name="T0" fmla="*/ 635 w 670"/>
                <a:gd name="T1" fmla="*/ 386 h 386"/>
                <a:gd name="T2" fmla="*/ 601 w 670"/>
                <a:gd name="T3" fmla="*/ 317 h 386"/>
                <a:gd name="T4" fmla="*/ 670 w 670"/>
                <a:gd name="T5" fmla="*/ 317 h 386"/>
                <a:gd name="T6" fmla="*/ 635 w 670"/>
                <a:gd name="T7" fmla="*/ 386 h 386"/>
                <a:gd name="T8" fmla="*/ 641 w 670"/>
                <a:gd name="T9" fmla="*/ 299 h 386"/>
                <a:gd name="T10" fmla="*/ 641 w 670"/>
                <a:gd name="T11" fmla="*/ 321 h 386"/>
                <a:gd name="T12" fmla="*/ 630 w 670"/>
                <a:gd name="T13" fmla="*/ 321 h 386"/>
                <a:gd name="T14" fmla="*/ 630 w 670"/>
                <a:gd name="T15" fmla="*/ 299 h 386"/>
                <a:gd name="T16" fmla="*/ 637 w 670"/>
                <a:gd name="T17" fmla="*/ 294 h 386"/>
                <a:gd name="T18" fmla="*/ 641 w 670"/>
                <a:gd name="T19" fmla="*/ 299 h 386"/>
                <a:gd name="T20" fmla="*/ 637 w 670"/>
                <a:gd name="T21" fmla="*/ 294 h 386"/>
                <a:gd name="T22" fmla="*/ 641 w 670"/>
                <a:gd name="T23" fmla="*/ 296 h 386"/>
                <a:gd name="T24" fmla="*/ 641 w 670"/>
                <a:gd name="T25" fmla="*/ 299 h 386"/>
                <a:gd name="T26" fmla="*/ 637 w 670"/>
                <a:gd name="T27" fmla="*/ 294 h 386"/>
                <a:gd name="T28" fmla="*/ 4 w 670"/>
                <a:gd name="T29" fmla="*/ 0 h 386"/>
                <a:gd name="T30" fmla="*/ 637 w 670"/>
                <a:gd name="T31" fmla="*/ 294 h 386"/>
                <a:gd name="T32" fmla="*/ 633 w 670"/>
                <a:gd name="T33" fmla="*/ 303 h 386"/>
                <a:gd name="T34" fmla="*/ 0 w 670"/>
                <a:gd name="T35" fmla="*/ 10 h 386"/>
                <a:gd name="T36" fmla="*/ 4 w 670"/>
                <a:gd name="T37" fmla="*/ 0 h 3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70" h="386">
                  <a:moveTo>
                    <a:pt x="635" y="386"/>
                  </a:moveTo>
                  <a:lnTo>
                    <a:pt x="601" y="317"/>
                  </a:lnTo>
                  <a:lnTo>
                    <a:pt x="670" y="317"/>
                  </a:lnTo>
                  <a:lnTo>
                    <a:pt x="635" y="386"/>
                  </a:lnTo>
                  <a:close/>
                  <a:moveTo>
                    <a:pt x="641" y="299"/>
                  </a:moveTo>
                  <a:lnTo>
                    <a:pt x="641" y="321"/>
                  </a:lnTo>
                  <a:lnTo>
                    <a:pt x="630" y="321"/>
                  </a:lnTo>
                  <a:lnTo>
                    <a:pt x="630" y="299"/>
                  </a:lnTo>
                  <a:lnTo>
                    <a:pt x="637" y="294"/>
                  </a:lnTo>
                  <a:lnTo>
                    <a:pt x="641" y="299"/>
                  </a:lnTo>
                  <a:close/>
                  <a:moveTo>
                    <a:pt x="637" y="294"/>
                  </a:moveTo>
                  <a:lnTo>
                    <a:pt x="641" y="296"/>
                  </a:lnTo>
                  <a:lnTo>
                    <a:pt x="641" y="299"/>
                  </a:lnTo>
                  <a:lnTo>
                    <a:pt x="637" y="294"/>
                  </a:lnTo>
                  <a:close/>
                  <a:moveTo>
                    <a:pt x="4" y="0"/>
                  </a:moveTo>
                  <a:lnTo>
                    <a:pt x="637" y="294"/>
                  </a:lnTo>
                  <a:lnTo>
                    <a:pt x="633" y="303"/>
                  </a:lnTo>
                  <a:lnTo>
                    <a:pt x="0" y="10"/>
                  </a:lnTo>
                  <a:lnTo>
                    <a:pt x="4" y="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3" name="slide1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544570" y="6236289"/>
            <a:ext cx="609600" cy="609600"/>
          </a:xfrm>
          <a:prstGeom prst="rect">
            <a:avLst/>
          </a:prstGeom>
        </p:spPr>
      </p:pic>
    </p:spTree>
    <p:extLst>
      <p:ext uri="{BB962C8B-B14F-4D97-AF65-F5344CB8AC3E}">
        <p14:creationId xmlns:p14="http://schemas.microsoft.com/office/powerpoint/2010/main" val="3123467051"/>
      </p:ext>
    </p:extLst>
  </p:cSld>
  <p:clrMapOvr>
    <a:masterClrMapping/>
  </p:clrMapOvr>
  <mc:AlternateContent xmlns:mc="http://schemas.openxmlformats.org/markup-compatibility/2006" xmlns:p14="http://schemas.microsoft.com/office/powerpoint/2010/main">
    <mc:Choice Requires="p14">
      <p:transition spd="med" p14:dur="700" advTm="48808">
        <p:fade/>
      </p:transition>
    </mc:Choice>
    <mc:Fallback xmlns="">
      <p:transition spd="med" advTm="4880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771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extLst mod="1">
    <p:ext uri="{E180D4A7-C9FB-4DFB-919C-405C955672EB}">
      <p14:showEvtLst xmlns:p14="http://schemas.microsoft.com/office/powerpoint/2010/main">
        <p14:playEvt time="5" objId="3"/>
        <p14:stopEvt time="47754" objId="3"/>
      </p14:showEvtLst>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SPE video for ppt version">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7700"/>
          </a:xfrm>
        </p:spPr>
      </p:pic>
    </p:spTree>
    <p:extLst>
      <p:ext uri="{BB962C8B-B14F-4D97-AF65-F5344CB8AC3E}">
        <p14:creationId xmlns:p14="http://schemas.microsoft.com/office/powerpoint/2010/main" val="3526570827"/>
      </p:ext>
    </p:extLst>
  </p:cSld>
  <p:clrMapOvr>
    <a:masterClrMapping/>
  </p:clrMapOvr>
  <mc:AlternateContent xmlns:mc="http://schemas.openxmlformats.org/markup-compatibility/2006" xmlns:p14="http://schemas.microsoft.com/office/powerpoint/2010/main">
    <mc:Choice Requires="p14">
      <p:transition spd="med" p14:dur="700" advTm="532000">
        <p:fade/>
      </p:transition>
    </mc:Choice>
    <mc:Fallback xmlns="">
      <p:transition spd="med" advTm="53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3162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Use Solid-Phase Extraction?</a:t>
            </a:r>
          </a:p>
        </p:txBody>
      </p:sp>
      <p:sp>
        <p:nvSpPr>
          <p:cNvPr id="3" name="Content Placeholder 2"/>
          <p:cNvSpPr>
            <a:spLocks noGrp="1"/>
          </p:cNvSpPr>
          <p:nvPr>
            <p:ph idx="1"/>
          </p:nvPr>
        </p:nvSpPr>
        <p:spPr/>
        <p:txBody>
          <a:bodyPr/>
          <a:lstStyle/>
          <a:p>
            <a:r>
              <a:rPr lang="en-US" sz="2000" dirty="0"/>
              <a:t>Sample processing prior to analysis</a:t>
            </a:r>
          </a:p>
          <a:p>
            <a:pPr lvl="1"/>
            <a:r>
              <a:rPr lang="en-US" sz="2000" dirty="0"/>
              <a:t>Better metrology</a:t>
            </a:r>
          </a:p>
          <a:p>
            <a:pPr lvl="1"/>
            <a:r>
              <a:rPr lang="en-US" sz="2000" dirty="0"/>
              <a:t>Purification (selective extraction of analytes </a:t>
            </a:r>
            <a:r>
              <a:rPr lang="en-US" sz="2000" i="1" u="sng" dirty="0"/>
              <a:t>or</a:t>
            </a:r>
            <a:r>
              <a:rPr lang="en-US" sz="2000" dirty="0"/>
              <a:t> interferences)</a:t>
            </a:r>
          </a:p>
          <a:p>
            <a:pPr lvl="1"/>
            <a:r>
              <a:rPr lang="en-US" sz="2000" dirty="0"/>
              <a:t>Trace enrichment </a:t>
            </a:r>
          </a:p>
          <a:p>
            <a:pPr lvl="1"/>
            <a:r>
              <a:rPr lang="en-US" sz="2000" dirty="0"/>
              <a:t>Fractionation</a:t>
            </a:r>
          </a:p>
          <a:p>
            <a:pPr lvl="1"/>
            <a:r>
              <a:rPr lang="en-US" sz="2000" dirty="0"/>
              <a:t>Solvent exchange</a:t>
            </a:r>
          </a:p>
          <a:p>
            <a:pPr lvl="1"/>
            <a:r>
              <a:rPr lang="en-US" sz="2000" dirty="0"/>
              <a:t>Derivatization</a:t>
            </a:r>
          </a:p>
          <a:p>
            <a:pPr lvl="1"/>
            <a:r>
              <a:rPr lang="en-US" sz="2000" dirty="0"/>
              <a:t>Parallel processing of multiple samples</a:t>
            </a:r>
          </a:p>
          <a:p>
            <a:pPr lvl="1"/>
            <a:endParaRPr lang="en-US" sz="2000" dirty="0"/>
          </a:p>
          <a:p>
            <a:r>
              <a:rPr lang="en-US" sz="2000" dirty="0"/>
              <a:t>Practical considerations</a:t>
            </a:r>
          </a:p>
          <a:p>
            <a:pPr lvl="1"/>
            <a:r>
              <a:rPr lang="en-US" sz="2000" dirty="0"/>
              <a:t>Extension of column lifetime</a:t>
            </a:r>
          </a:p>
          <a:p>
            <a:pPr lvl="1"/>
            <a:r>
              <a:rPr lang="en-US" sz="2000" dirty="0"/>
              <a:t>Reduced maintenance</a:t>
            </a:r>
          </a:p>
          <a:p>
            <a:pPr lvl="1"/>
            <a:endParaRPr lang="en-US" sz="2000" dirty="0"/>
          </a:p>
        </p:txBody>
      </p:sp>
      <p:pic>
        <p:nvPicPr>
          <p:cNvPr id="4" name="slide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2462309" y="6248400"/>
            <a:ext cx="609600" cy="609600"/>
          </a:xfrm>
          <a:prstGeom prst="rect">
            <a:avLst/>
          </a:prstGeom>
        </p:spPr>
      </p:pic>
    </p:spTree>
    <p:custDataLst>
      <p:tags r:id="rId1"/>
    </p:custDataLst>
    <p:extLst>
      <p:ext uri="{BB962C8B-B14F-4D97-AF65-F5344CB8AC3E}">
        <p14:creationId xmlns:p14="http://schemas.microsoft.com/office/powerpoint/2010/main" val="2718846275"/>
      </p:ext>
    </p:extLst>
  </p:cSld>
  <p:clrMapOvr>
    <a:masterClrMapping/>
  </p:clrMapOvr>
  <mc:AlternateContent xmlns:mc="http://schemas.openxmlformats.org/markup-compatibility/2006" xmlns:p14="http://schemas.microsoft.com/office/powerpoint/2010/main">
    <mc:Choice Requires="p14">
      <p:transition spd="med" p14:dur="700" advTm="165803">
        <p:fade/>
      </p:transition>
    </mc:Choice>
    <mc:Fallback xmlns="">
      <p:transition spd="med" advTm="16580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4443"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1" fill="hold" display="0">
                  <p:stCondLst>
                    <p:cond delay="indefinite"/>
                  </p:stCondLst>
                  <p:endCondLst>
                    <p:cond evt="onStopAudio" delay="0">
                      <p:tgtEl>
                        <p:sldTgt/>
                      </p:tgtEl>
                    </p:cond>
                  </p:endCondLst>
                </p:cTn>
                <p:tgtEl>
                  <p:spTgt spid="4"/>
                </p:tgtEl>
              </p:cMediaNode>
            </p:audio>
          </p:childTnLst>
        </p:cTn>
      </p:par>
    </p:tnLst>
  </p:timing>
  <p:extLst mod="1">
    <p:ext uri="{E180D4A7-C9FB-4DFB-919C-405C955672EB}">
      <p14:showEvtLst xmlns:p14="http://schemas.microsoft.com/office/powerpoint/2010/main">
        <p14:playEvt time="6" objId="4"/>
        <p14:stopEvt time="164511" objId="4"/>
      </p14:showEvt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 Cartridge Design</a:t>
            </a:r>
          </a:p>
        </p:txBody>
      </p:sp>
      <p:sp>
        <p:nvSpPr>
          <p:cNvPr id="3" name="Content Placeholder 2"/>
          <p:cNvSpPr>
            <a:spLocks noGrp="1"/>
          </p:cNvSpPr>
          <p:nvPr>
            <p:ph idx="1"/>
          </p:nvPr>
        </p:nvSpPr>
        <p:spPr/>
        <p:txBody>
          <a:bodyPr/>
          <a:lstStyle/>
          <a:p>
            <a:r>
              <a:rPr lang="en-US" sz="2000" dirty="0"/>
              <a:t>Stationary Phase</a:t>
            </a:r>
          </a:p>
          <a:p>
            <a:pPr lvl="1"/>
            <a:r>
              <a:rPr lang="en-US" sz="2000" dirty="0"/>
              <a:t>Chemically modified surfaces</a:t>
            </a:r>
          </a:p>
          <a:p>
            <a:pPr lvl="1">
              <a:spcAft>
                <a:spcPts val="1800"/>
              </a:spcAft>
            </a:pPr>
            <a:r>
              <a:rPr lang="en-US" sz="2000" dirty="0"/>
              <a:t>Reversed-phase, normal-phase, ion-exchange, mixed-mode</a:t>
            </a:r>
          </a:p>
          <a:p>
            <a:r>
              <a:rPr lang="en-US" sz="2000" dirty="0"/>
              <a:t>Substrate</a:t>
            </a:r>
          </a:p>
          <a:p>
            <a:pPr lvl="1"/>
            <a:r>
              <a:rPr lang="en-US" sz="2000" dirty="0"/>
              <a:t>Silica, </a:t>
            </a:r>
            <a:r>
              <a:rPr lang="en-US" sz="2000" dirty="0" err="1"/>
              <a:t>fluorosil</a:t>
            </a:r>
            <a:r>
              <a:rPr lang="en-US" sz="2000" dirty="0"/>
              <a:t>, alumina, polymer</a:t>
            </a:r>
          </a:p>
          <a:p>
            <a:pPr lvl="1">
              <a:spcAft>
                <a:spcPts val="1800"/>
              </a:spcAft>
            </a:pPr>
            <a:r>
              <a:rPr lang="en-US" sz="2000" dirty="0"/>
              <a:t>Particle configuration (diameter, pore size, shape)</a:t>
            </a:r>
          </a:p>
          <a:p>
            <a:r>
              <a:rPr lang="en-US" sz="2000" dirty="0"/>
              <a:t>Physical Configuration</a:t>
            </a:r>
          </a:p>
          <a:p>
            <a:pPr lvl="1"/>
            <a:r>
              <a:rPr lang="en-US" sz="2000" dirty="0"/>
              <a:t>Cartridge design</a:t>
            </a:r>
          </a:p>
          <a:p>
            <a:pPr lvl="2"/>
            <a:r>
              <a:rPr lang="en-US" sz="2000" dirty="0"/>
              <a:t>Packed syringe body with reservoir</a:t>
            </a:r>
          </a:p>
          <a:p>
            <a:pPr lvl="2"/>
            <a:r>
              <a:rPr lang="en-US" sz="2000" dirty="0"/>
              <a:t>Molded cartridge w/o reservoir</a:t>
            </a:r>
          </a:p>
          <a:p>
            <a:pPr lvl="1"/>
            <a:r>
              <a:rPr lang="en-US" sz="2000" dirty="0"/>
              <a:t>Sorbent mass</a:t>
            </a:r>
          </a:p>
          <a:p>
            <a:pPr lvl="1"/>
            <a:endParaRPr lang="en-US" sz="2000" dirty="0"/>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58413" y="2565734"/>
            <a:ext cx="1765640" cy="4038350"/>
          </a:xfrm>
          <a:prstGeom prst="rect">
            <a:avLst/>
          </a:prstGeom>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98703" y="4128547"/>
            <a:ext cx="1976269" cy="2475537"/>
          </a:xfrm>
          <a:prstGeom prst="rect">
            <a:avLst/>
          </a:prstGeom>
        </p:spPr>
      </p:pic>
      <p:sp>
        <p:nvSpPr>
          <p:cNvPr id="6" name="TextBox 5"/>
          <p:cNvSpPr txBox="1"/>
          <p:nvPr/>
        </p:nvSpPr>
        <p:spPr>
          <a:xfrm>
            <a:off x="8266127" y="3332223"/>
            <a:ext cx="1441420" cy="646331"/>
          </a:xfrm>
          <a:prstGeom prst="rect">
            <a:avLst/>
          </a:prstGeom>
          <a:noFill/>
        </p:spPr>
        <p:txBody>
          <a:bodyPr wrap="none" rtlCol="0">
            <a:spAutoFit/>
          </a:bodyPr>
          <a:lstStyle/>
          <a:p>
            <a:pPr algn="ctr"/>
            <a:r>
              <a:rPr lang="en-US" dirty="0"/>
              <a:t>SPE without</a:t>
            </a:r>
          </a:p>
          <a:p>
            <a:pPr algn="ctr"/>
            <a:r>
              <a:rPr lang="en-US" dirty="0"/>
              <a:t>reservoir</a:t>
            </a:r>
          </a:p>
        </p:txBody>
      </p:sp>
      <p:sp>
        <p:nvSpPr>
          <p:cNvPr id="7" name="TextBox 6"/>
          <p:cNvSpPr txBox="1"/>
          <p:nvPr/>
        </p:nvSpPr>
        <p:spPr>
          <a:xfrm>
            <a:off x="10480823" y="1769410"/>
            <a:ext cx="1120820" cy="646331"/>
          </a:xfrm>
          <a:prstGeom prst="rect">
            <a:avLst/>
          </a:prstGeom>
          <a:noFill/>
        </p:spPr>
        <p:txBody>
          <a:bodyPr wrap="none" rtlCol="0">
            <a:spAutoFit/>
          </a:bodyPr>
          <a:lstStyle/>
          <a:p>
            <a:pPr algn="ctr"/>
            <a:r>
              <a:rPr lang="en-US" dirty="0"/>
              <a:t>SPE with</a:t>
            </a:r>
          </a:p>
          <a:p>
            <a:pPr algn="ctr"/>
            <a:r>
              <a:rPr lang="en-US" dirty="0"/>
              <a:t>reservoir</a:t>
            </a:r>
          </a:p>
        </p:txBody>
      </p:sp>
      <p:pic>
        <p:nvPicPr>
          <p:cNvPr id="8" name="slide3a">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2476163" y="6248400"/>
            <a:ext cx="609600" cy="609600"/>
          </a:xfrm>
          <a:prstGeom prst="rect">
            <a:avLst/>
          </a:prstGeom>
        </p:spPr>
      </p:pic>
    </p:spTree>
    <p:custDataLst>
      <p:tags r:id="rId1"/>
    </p:custDataLst>
    <p:extLst>
      <p:ext uri="{BB962C8B-B14F-4D97-AF65-F5344CB8AC3E}">
        <p14:creationId xmlns:p14="http://schemas.microsoft.com/office/powerpoint/2010/main" val="1818511640"/>
      </p:ext>
    </p:extLst>
  </p:cSld>
  <p:clrMapOvr>
    <a:masterClrMapping/>
  </p:clrMapOvr>
  <mc:AlternateContent xmlns:mc="http://schemas.openxmlformats.org/markup-compatibility/2006" xmlns:p14="http://schemas.microsoft.com/office/powerpoint/2010/main">
    <mc:Choice Requires="p14">
      <p:transition spd="med" p14:dur="700" advTm="185177">
        <p:fade/>
      </p:transition>
    </mc:Choice>
    <mc:Fallback xmlns="">
      <p:transition spd="med" advTm="18517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4784"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35" fill="hold" display="0">
                  <p:stCondLst>
                    <p:cond delay="indefinite"/>
                  </p:stCondLst>
                  <p:endCondLst>
                    <p:cond evt="onStopAudio" delay="0">
                      <p:tgtEl>
                        <p:sldTgt/>
                      </p:tgtEl>
                    </p:cond>
                  </p:endCondLst>
                </p:cTn>
                <p:tgtEl>
                  <p:spTgt spid="8"/>
                </p:tgtEl>
              </p:cMediaNode>
            </p:audio>
          </p:childTnLst>
        </p:cTn>
      </p:par>
    </p:tnLst>
  </p:timing>
  <p:extLst mod="1">
    <p:ext uri="{E180D4A7-C9FB-4DFB-919C-405C955672EB}">
      <p14:showEvtLst xmlns:p14="http://schemas.microsoft.com/office/powerpoint/2010/main">
        <p14:playEvt time="24" objId="8"/>
        <p14:stopEvt time="184897" objId="8"/>
      </p14:showEvt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Anatomy of a SPE Cartridge</a:t>
            </a:r>
          </a:p>
        </p:txBody>
      </p:sp>
      <p:sp>
        <p:nvSpPr>
          <p:cNvPr id="3" name="Content Placeholder 2"/>
          <p:cNvSpPr>
            <a:spLocks noGrp="1"/>
          </p:cNvSpPr>
          <p:nvPr>
            <p:ph idx="1"/>
          </p:nvPr>
        </p:nvSpPr>
        <p:spPr>
          <a:xfrm>
            <a:off x="797718" y="1600200"/>
            <a:ext cx="5603082" cy="4530725"/>
          </a:xfrm>
        </p:spPr>
        <p:txBody>
          <a:bodyPr/>
          <a:lstStyle/>
          <a:p>
            <a:pPr>
              <a:spcBef>
                <a:spcPts val="0"/>
              </a:spcBef>
              <a:spcAft>
                <a:spcPts val="2400"/>
              </a:spcAft>
            </a:pPr>
            <a:r>
              <a:rPr lang="en-US" sz="2400" dirty="0"/>
              <a:t>SPE cartridges are LC columns</a:t>
            </a:r>
          </a:p>
          <a:p>
            <a:pPr>
              <a:spcBef>
                <a:spcPts val="0"/>
              </a:spcBef>
              <a:spcAft>
                <a:spcPts val="2400"/>
              </a:spcAft>
            </a:pPr>
            <a:r>
              <a:rPr lang="en-US" sz="2400" dirty="0"/>
              <a:t>Cartridges are available with/without reservoirs</a:t>
            </a:r>
          </a:p>
          <a:p>
            <a:pPr>
              <a:spcBef>
                <a:spcPts val="0"/>
              </a:spcBef>
              <a:spcAft>
                <a:spcPts val="2400"/>
              </a:spcAft>
            </a:pPr>
            <a:r>
              <a:rPr lang="en-US" sz="2400" dirty="0"/>
              <a:t>Tube/reservoir size:  1 mL, 3 mL, 6 mL, 12 mL, 20 mL, 60 mL</a:t>
            </a:r>
          </a:p>
          <a:p>
            <a:pPr>
              <a:spcBef>
                <a:spcPts val="0"/>
              </a:spcBef>
              <a:spcAft>
                <a:spcPts val="2400"/>
              </a:spcAft>
            </a:pPr>
            <a:r>
              <a:rPr lang="en-US" sz="2400" dirty="0"/>
              <a:t>Mass adsorbent:  scales with tube size; 50 mg to 3000 mg</a:t>
            </a:r>
          </a:p>
          <a:p>
            <a:pPr>
              <a:spcBef>
                <a:spcPts val="0"/>
              </a:spcBef>
              <a:spcAft>
                <a:spcPts val="2400"/>
              </a:spcAft>
            </a:pPr>
            <a:r>
              <a:rPr lang="en-US" sz="2400" dirty="0"/>
              <a:t>Particles are typically ≈ 50 </a:t>
            </a:r>
            <a:r>
              <a:rPr lang="el-GR" sz="2400" dirty="0"/>
              <a:t>μ</a:t>
            </a:r>
            <a:r>
              <a:rPr lang="en-US" sz="2400" dirty="0"/>
              <a:t>m diameter</a:t>
            </a:r>
          </a:p>
          <a:p>
            <a:pPr>
              <a:spcBef>
                <a:spcPts val="0"/>
              </a:spcBef>
              <a:spcAft>
                <a:spcPts val="2400"/>
              </a:spcAft>
            </a:pPr>
            <a:endParaRPr lang="en-US" sz="2400" dirty="0"/>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48462" y="1619198"/>
            <a:ext cx="4833938" cy="2246365"/>
          </a:xfrm>
          <a:prstGeom prst="rect">
            <a:avLst/>
          </a:prstGeom>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515225" y="4532366"/>
            <a:ext cx="3300412" cy="2056889"/>
          </a:xfrm>
          <a:prstGeom prst="rect">
            <a:avLst/>
          </a:prstGeom>
        </p:spPr>
      </p:pic>
      <p:sp>
        <p:nvSpPr>
          <p:cNvPr id="6" name="TextBox 5"/>
          <p:cNvSpPr txBox="1"/>
          <p:nvPr/>
        </p:nvSpPr>
        <p:spPr>
          <a:xfrm>
            <a:off x="6510337" y="1261647"/>
            <a:ext cx="5310188" cy="338554"/>
          </a:xfrm>
          <a:prstGeom prst="rect">
            <a:avLst/>
          </a:prstGeom>
          <a:noFill/>
        </p:spPr>
        <p:txBody>
          <a:bodyPr wrap="square" rtlCol="0">
            <a:spAutoFit/>
          </a:bodyPr>
          <a:lstStyle/>
          <a:p>
            <a:r>
              <a:rPr lang="en-US" sz="1600" b="1" dirty="0"/>
              <a:t>SPE Cartridges with and without integral reservoirs</a:t>
            </a:r>
          </a:p>
        </p:txBody>
      </p:sp>
      <p:sp>
        <p:nvSpPr>
          <p:cNvPr id="7" name="TextBox 6"/>
          <p:cNvSpPr txBox="1"/>
          <p:nvPr/>
        </p:nvSpPr>
        <p:spPr>
          <a:xfrm>
            <a:off x="6822282" y="4185120"/>
            <a:ext cx="4686298" cy="338554"/>
          </a:xfrm>
          <a:prstGeom prst="rect">
            <a:avLst/>
          </a:prstGeom>
          <a:noFill/>
        </p:spPr>
        <p:txBody>
          <a:bodyPr wrap="square" rtlCol="0">
            <a:spAutoFit/>
          </a:bodyPr>
          <a:lstStyle/>
          <a:p>
            <a:r>
              <a:rPr lang="en-US" sz="1600" b="1" dirty="0"/>
              <a:t>SPE reservoirs for use with vacuum manifold</a:t>
            </a:r>
          </a:p>
        </p:txBody>
      </p:sp>
      <p:pic>
        <p:nvPicPr>
          <p:cNvPr id="8" name="slide4a">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2531725" y="6406861"/>
            <a:ext cx="609600" cy="609600"/>
          </a:xfrm>
          <a:prstGeom prst="rect">
            <a:avLst/>
          </a:prstGeom>
        </p:spPr>
      </p:pic>
    </p:spTree>
    <p:custDataLst>
      <p:tags r:id="rId1"/>
    </p:custDataLst>
    <p:extLst>
      <p:ext uri="{BB962C8B-B14F-4D97-AF65-F5344CB8AC3E}">
        <p14:creationId xmlns:p14="http://schemas.microsoft.com/office/powerpoint/2010/main" val="904006181"/>
      </p:ext>
    </p:extLst>
  </p:cSld>
  <p:clrMapOvr>
    <a:masterClrMapping/>
  </p:clrMapOvr>
  <mc:AlternateContent xmlns:mc="http://schemas.openxmlformats.org/markup-compatibility/2006" xmlns:p14="http://schemas.microsoft.com/office/powerpoint/2010/main">
    <mc:Choice Requires="p14">
      <p:transition spd="med" p14:dur="700" advTm="92011">
        <p:fade/>
      </p:transition>
    </mc:Choice>
    <mc:Fallback xmlns="">
      <p:transition spd="med" advTm="9201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2136"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35" fill="hold" display="0">
                  <p:stCondLst>
                    <p:cond delay="indefinite"/>
                  </p:stCondLst>
                  <p:endCondLst>
                    <p:cond evt="onStopAudio" delay="0">
                      <p:tgtEl>
                        <p:sldTgt/>
                      </p:tgtEl>
                    </p:cond>
                  </p:endCondLst>
                </p:cTn>
                <p:tgtEl>
                  <p:spTgt spid="8"/>
                </p:tgtEl>
              </p:cMediaNode>
            </p:audio>
          </p:childTnLst>
        </p:cTn>
      </p:par>
    </p:tnLst>
  </p:timing>
  <p:extLst mod="1">
    <p:ext uri="{E180D4A7-C9FB-4DFB-919C-405C955672EB}">
      <p14:showEvtLst xmlns:p14="http://schemas.microsoft.com/office/powerpoint/2010/main">
        <p14:playEvt time="5" objId="8"/>
        <p14:stopEvt time="92011" objId="8"/>
      </p14:showEvt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Survey of SPE Stationary Phase Chemistries</a:t>
            </a:r>
          </a:p>
        </p:txBody>
      </p:sp>
      <p:sp>
        <p:nvSpPr>
          <p:cNvPr id="3" name="Content Placeholder 2"/>
          <p:cNvSpPr>
            <a:spLocks noGrp="1"/>
          </p:cNvSpPr>
          <p:nvPr>
            <p:ph idx="1"/>
          </p:nvPr>
        </p:nvSpPr>
        <p:spPr/>
        <p:txBody>
          <a:bodyPr/>
          <a:lstStyle/>
          <a:p>
            <a:r>
              <a:rPr lang="en-US" sz="2000" dirty="0"/>
              <a:t>Silica-Based Sorbents</a:t>
            </a:r>
          </a:p>
          <a:p>
            <a:pPr lvl="1"/>
            <a:r>
              <a:rPr lang="en-US" sz="2000" dirty="0"/>
              <a:t>Reversed-Phase</a:t>
            </a:r>
          </a:p>
          <a:p>
            <a:pPr lvl="2"/>
            <a:r>
              <a:rPr lang="en-US" sz="1800" dirty="0"/>
              <a:t>C18, C8, phenyl, cyanopropyl, aminopropyl</a:t>
            </a:r>
          </a:p>
          <a:p>
            <a:pPr lvl="1"/>
            <a:r>
              <a:rPr lang="en-US" sz="2000" dirty="0"/>
              <a:t>Normal-Phase</a:t>
            </a:r>
          </a:p>
          <a:p>
            <a:pPr lvl="2"/>
            <a:r>
              <a:rPr lang="en-US" sz="1800" dirty="0"/>
              <a:t>Cyanopropyl, aminopropyl, diol</a:t>
            </a:r>
          </a:p>
          <a:p>
            <a:pPr lvl="1"/>
            <a:r>
              <a:rPr lang="en-US" sz="2000" dirty="0"/>
              <a:t>Ion-exchange</a:t>
            </a:r>
          </a:p>
          <a:p>
            <a:pPr lvl="2"/>
            <a:r>
              <a:rPr lang="en-US" sz="1800" dirty="0"/>
              <a:t>SAX, SCX, WCX, aminopropyl</a:t>
            </a:r>
          </a:p>
          <a:p>
            <a:r>
              <a:rPr lang="en-US" sz="2000" dirty="0"/>
              <a:t>Unmodified Substrates</a:t>
            </a:r>
          </a:p>
          <a:p>
            <a:pPr lvl="1"/>
            <a:r>
              <a:rPr lang="en-US" sz="2000" dirty="0"/>
              <a:t>Silica</a:t>
            </a:r>
          </a:p>
          <a:p>
            <a:pPr lvl="1"/>
            <a:r>
              <a:rPr lang="en-US" sz="2000" dirty="0"/>
              <a:t>Alumina</a:t>
            </a:r>
          </a:p>
          <a:p>
            <a:pPr lvl="1"/>
            <a:r>
              <a:rPr lang="en-US" sz="2000" dirty="0"/>
              <a:t>Florisil</a:t>
            </a:r>
          </a:p>
          <a:p>
            <a:pPr lvl="1"/>
            <a:r>
              <a:rPr lang="en-US" sz="2000" dirty="0"/>
              <a:t>Graphitized Carbon</a:t>
            </a:r>
          </a:p>
          <a:p>
            <a:pPr lvl="1"/>
            <a:r>
              <a:rPr lang="en-US" sz="2000" dirty="0"/>
              <a:t>Resins</a:t>
            </a:r>
          </a:p>
        </p:txBody>
      </p:sp>
      <p:pic>
        <p:nvPicPr>
          <p:cNvPr id="4" name="slide5">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2614420" y="6435436"/>
            <a:ext cx="609600" cy="609600"/>
          </a:xfrm>
          <a:prstGeom prst="rect">
            <a:avLst/>
          </a:prstGeom>
        </p:spPr>
      </p:pic>
    </p:spTree>
    <p:custDataLst>
      <p:tags r:id="rId1"/>
    </p:custDataLst>
    <p:extLst>
      <p:ext uri="{BB962C8B-B14F-4D97-AF65-F5344CB8AC3E}">
        <p14:creationId xmlns:p14="http://schemas.microsoft.com/office/powerpoint/2010/main" val="3382475887"/>
      </p:ext>
    </p:extLst>
  </p:cSld>
  <p:clrMapOvr>
    <a:masterClrMapping/>
  </p:clrMapOvr>
  <mc:AlternateContent xmlns:mc="http://schemas.openxmlformats.org/markup-compatibility/2006" xmlns:p14="http://schemas.microsoft.com/office/powerpoint/2010/main">
    <mc:Choice Requires="p14">
      <p:transition spd="med" p14:dur="700" advTm="117622">
        <p:fade/>
      </p:transition>
    </mc:Choice>
    <mc:Fallback xmlns="">
      <p:transition spd="med" advTm="11762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17098"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9" fill="hold" display="0">
                  <p:stCondLst>
                    <p:cond delay="indefinite"/>
                  </p:stCondLst>
                  <p:endCondLst>
                    <p:cond evt="onStopAudio" delay="0">
                      <p:tgtEl>
                        <p:sldTgt/>
                      </p:tgtEl>
                    </p:cond>
                  </p:endCondLst>
                </p:cTn>
                <p:tgtEl>
                  <p:spTgt spid="4"/>
                </p:tgtEl>
              </p:cMediaNode>
            </p:audio>
          </p:childTnLst>
        </p:cTn>
      </p:par>
    </p:tnLst>
  </p:timing>
  <p:extLst mod="1">
    <p:ext uri="{E180D4A7-C9FB-4DFB-919C-405C955672EB}">
      <p14:showEvtLst xmlns:p14="http://schemas.microsoft.com/office/powerpoint/2010/main">
        <p14:playEvt time="5" objId="4"/>
        <p14:stopEvt time="117135" objId="4"/>
      </p14:showEvt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Elution of solvent</a:t>
            </a:r>
          </a:p>
        </p:txBody>
      </p:sp>
      <p:sp>
        <p:nvSpPr>
          <p:cNvPr id="3" name="Content Placeholder 2"/>
          <p:cNvSpPr>
            <a:spLocks noGrp="1"/>
          </p:cNvSpPr>
          <p:nvPr>
            <p:ph idx="1"/>
          </p:nvPr>
        </p:nvSpPr>
        <p:spPr>
          <a:xfrm>
            <a:off x="1219200" y="1600201"/>
            <a:ext cx="5795963" cy="5000624"/>
          </a:xfrm>
        </p:spPr>
        <p:txBody>
          <a:bodyPr/>
          <a:lstStyle/>
          <a:p>
            <a:r>
              <a:rPr lang="en-US" sz="2000" dirty="0"/>
              <a:t>Positive-pressure and negative-pressure driven elution</a:t>
            </a:r>
          </a:p>
          <a:p>
            <a:pPr lvl="1"/>
            <a:r>
              <a:rPr lang="en-US" sz="2000" dirty="0"/>
              <a:t>Syringe</a:t>
            </a:r>
          </a:p>
          <a:p>
            <a:pPr lvl="1"/>
            <a:r>
              <a:rPr lang="en-US" sz="2000" dirty="0"/>
              <a:t>Vacuum manifold</a:t>
            </a:r>
          </a:p>
          <a:p>
            <a:pPr lvl="1"/>
            <a:r>
              <a:rPr lang="en-US" sz="2000" dirty="0"/>
              <a:t>Gravity </a:t>
            </a:r>
          </a:p>
          <a:p>
            <a:pPr lvl="1"/>
            <a:r>
              <a:rPr lang="en-US" sz="2000" dirty="0"/>
              <a:t>Centrifugation</a:t>
            </a:r>
          </a:p>
          <a:p>
            <a:r>
              <a:rPr lang="en-US" sz="2000" dirty="0"/>
              <a:t>Flow rate:  </a:t>
            </a:r>
          </a:p>
          <a:p>
            <a:pPr lvl="1"/>
            <a:r>
              <a:rPr lang="en-US" sz="2000" dirty="0"/>
              <a:t>Generic methods &lt; 5 mL/min</a:t>
            </a:r>
          </a:p>
          <a:p>
            <a:pPr lvl="1"/>
            <a:r>
              <a:rPr lang="en-US" sz="2000" dirty="0"/>
              <a:t>Ion exchange &lt; 2 mL/min</a:t>
            </a:r>
          </a:p>
          <a:p>
            <a:r>
              <a:rPr lang="en-US" sz="2000" dirty="0"/>
              <a:t>Match elution and washing volumes to the reservoir volume</a:t>
            </a:r>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48883" y="2271712"/>
            <a:ext cx="778133" cy="2700337"/>
          </a:xfrm>
          <a:prstGeom prst="rect">
            <a:avLst/>
          </a:prstGeom>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009200" y="2257423"/>
            <a:ext cx="4066911" cy="2714626"/>
          </a:xfrm>
          <a:prstGeom prst="rect">
            <a:avLst/>
          </a:prstGeom>
        </p:spPr>
      </p:pic>
      <p:sp>
        <p:nvSpPr>
          <p:cNvPr id="6" name="TextBox 5"/>
          <p:cNvSpPr txBox="1"/>
          <p:nvPr/>
        </p:nvSpPr>
        <p:spPr>
          <a:xfrm>
            <a:off x="9067612" y="1600201"/>
            <a:ext cx="1950086" cy="369332"/>
          </a:xfrm>
          <a:prstGeom prst="rect">
            <a:avLst/>
          </a:prstGeom>
          <a:noFill/>
        </p:spPr>
        <p:txBody>
          <a:bodyPr wrap="none" rtlCol="0">
            <a:spAutoFit/>
          </a:bodyPr>
          <a:lstStyle/>
          <a:p>
            <a:r>
              <a:rPr lang="en-US" dirty="0"/>
              <a:t>Vacuum Manifold</a:t>
            </a:r>
          </a:p>
        </p:txBody>
      </p:sp>
      <p:sp>
        <p:nvSpPr>
          <p:cNvPr id="7" name="TextBox 6"/>
          <p:cNvSpPr txBox="1"/>
          <p:nvPr/>
        </p:nvSpPr>
        <p:spPr>
          <a:xfrm>
            <a:off x="6545479" y="1585912"/>
            <a:ext cx="1184940" cy="646331"/>
          </a:xfrm>
          <a:prstGeom prst="rect">
            <a:avLst/>
          </a:prstGeom>
          <a:noFill/>
        </p:spPr>
        <p:txBody>
          <a:bodyPr wrap="none" rtlCol="0">
            <a:spAutoFit/>
          </a:bodyPr>
          <a:lstStyle/>
          <a:p>
            <a:pPr algn="ctr"/>
            <a:r>
              <a:rPr lang="en-US" dirty="0"/>
              <a:t>SPE with </a:t>
            </a:r>
          </a:p>
          <a:p>
            <a:pPr algn="ctr"/>
            <a:r>
              <a:rPr lang="en-US" dirty="0"/>
              <a:t>syringe</a:t>
            </a:r>
          </a:p>
        </p:txBody>
      </p:sp>
      <p:pic>
        <p:nvPicPr>
          <p:cNvPr id="8" name="slide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2573145" y="6296025"/>
            <a:ext cx="609600" cy="609600"/>
          </a:xfrm>
          <a:prstGeom prst="rect">
            <a:avLst/>
          </a:prstGeom>
        </p:spPr>
      </p:pic>
    </p:spTree>
    <p:custDataLst>
      <p:tags r:id="rId1"/>
    </p:custDataLst>
    <p:extLst>
      <p:ext uri="{BB962C8B-B14F-4D97-AF65-F5344CB8AC3E}">
        <p14:creationId xmlns:p14="http://schemas.microsoft.com/office/powerpoint/2010/main" val="4264707289"/>
      </p:ext>
    </p:extLst>
  </p:cSld>
  <p:clrMapOvr>
    <a:masterClrMapping/>
  </p:clrMapOvr>
  <mc:AlternateContent xmlns:mc="http://schemas.openxmlformats.org/markup-compatibility/2006" xmlns:p14="http://schemas.microsoft.com/office/powerpoint/2010/main">
    <mc:Choice Requires="p14">
      <p:transition spd="med" p14:dur="700" advTm="101083">
        <p:fade/>
      </p:transition>
    </mc:Choice>
    <mc:Fallback xmlns="">
      <p:transition spd="med" advTm="10108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0612"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7" fill="hold" display="0">
                  <p:stCondLst>
                    <p:cond delay="indefinite"/>
                  </p:stCondLst>
                  <p:endCondLst>
                    <p:cond evt="onStopAudio" delay="0">
                      <p:tgtEl>
                        <p:sldTgt/>
                      </p:tgtEl>
                    </p:cond>
                  </p:endCondLst>
                </p:cTn>
                <p:tgtEl>
                  <p:spTgt spid="8"/>
                </p:tgtEl>
              </p:cMediaNode>
            </p:audio>
          </p:childTnLst>
        </p:cTn>
      </p:par>
    </p:tnLst>
  </p:timing>
  <p:extLst mod="1">
    <p:ext uri="{E180D4A7-C9FB-4DFB-919C-405C955672EB}">
      <p14:showEvtLst xmlns:p14="http://schemas.microsoft.com/office/powerpoint/2010/main">
        <p14:playEvt time="5" objId="8"/>
        <p14:stopEvt time="100658" objId="8"/>
      </p14:showEvt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in the use of SPE</a:t>
            </a:r>
          </a:p>
        </p:txBody>
      </p:sp>
      <p:sp>
        <p:nvSpPr>
          <p:cNvPr id="3" name="Content Placeholder 2"/>
          <p:cNvSpPr>
            <a:spLocks noGrp="1"/>
          </p:cNvSpPr>
          <p:nvPr>
            <p:ph idx="1"/>
          </p:nvPr>
        </p:nvSpPr>
        <p:spPr/>
        <p:txBody>
          <a:bodyPr/>
          <a:lstStyle/>
          <a:p>
            <a:r>
              <a:rPr lang="en-US" dirty="0"/>
              <a:t>Condition the SPE cartridge</a:t>
            </a:r>
          </a:p>
          <a:p>
            <a:pPr lvl="1"/>
            <a:r>
              <a:rPr lang="en-US" dirty="0"/>
              <a:t>Reversed-phase:  methanol</a:t>
            </a:r>
          </a:p>
          <a:p>
            <a:pPr lvl="1"/>
            <a:r>
              <a:rPr lang="en-US" dirty="0"/>
              <a:t>Normal phase:  sample solvent</a:t>
            </a:r>
          </a:p>
          <a:p>
            <a:r>
              <a:rPr lang="en-US" dirty="0"/>
              <a:t>Load the sample</a:t>
            </a:r>
          </a:p>
          <a:p>
            <a:r>
              <a:rPr lang="en-US" dirty="0"/>
              <a:t>Wash the sample</a:t>
            </a:r>
          </a:p>
          <a:p>
            <a:r>
              <a:rPr lang="en-US" dirty="0"/>
              <a:t>Elute the sample</a:t>
            </a:r>
          </a:p>
        </p:txBody>
      </p:sp>
      <p:pic>
        <p:nvPicPr>
          <p:cNvPr id="4" name="slide7">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2836525" y="6462713"/>
            <a:ext cx="609600" cy="609600"/>
          </a:xfrm>
          <a:prstGeom prst="rect">
            <a:avLst/>
          </a:prstGeom>
        </p:spPr>
      </p:pic>
    </p:spTree>
    <p:custDataLst>
      <p:tags r:id="rId1"/>
    </p:custDataLst>
    <p:extLst>
      <p:ext uri="{BB962C8B-B14F-4D97-AF65-F5344CB8AC3E}">
        <p14:creationId xmlns:p14="http://schemas.microsoft.com/office/powerpoint/2010/main" val="3460578493"/>
      </p:ext>
    </p:extLst>
  </p:cSld>
  <p:clrMapOvr>
    <a:masterClrMapping/>
  </p:clrMapOvr>
  <mc:AlternateContent xmlns:mc="http://schemas.openxmlformats.org/markup-compatibility/2006" xmlns:p14="http://schemas.microsoft.com/office/powerpoint/2010/main">
    <mc:Choice Requires="p14">
      <p:transition spd="med" p14:dur="700" advTm="75937">
        <p:fade/>
      </p:transition>
    </mc:Choice>
    <mc:Fallback xmlns="">
      <p:transition spd="med" advTm="7593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6974"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 fill="hold" display="0">
                  <p:stCondLst>
                    <p:cond delay="indefinite"/>
                  </p:stCondLst>
                  <p:endCondLst>
                    <p:cond evt="onStopAudio" delay="0">
                      <p:tgtEl>
                        <p:sldTgt/>
                      </p:tgtEl>
                    </p:cond>
                  </p:endCondLst>
                </p:cTn>
                <p:tgtEl>
                  <p:spTgt spid="4"/>
                </p:tgtEl>
              </p:cMediaNode>
            </p:audio>
          </p:childTnLst>
        </p:cTn>
      </p:par>
    </p:tnLst>
  </p:timing>
  <p:extLst mod="1">
    <p:ext uri="{E180D4A7-C9FB-4DFB-919C-405C955672EB}">
      <p14:showEvtLst xmlns:p14="http://schemas.microsoft.com/office/powerpoint/2010/main">
        <p14:playEvt time="26" objId="4"/>
        <p14:stopEvt time="75937" objId="4"/>
      </p14:showEvtLst>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 Development</a:t>
            </a:r>
          </a:p>
        </p:txBody>
      </p:sp>
      <p:sp>
        <p:nvSpPr>
          <p:cNvPr id="3" name="Content Placeholder 2"/>
          <p:cNvSpPr>
            <a:spLocks noGrp="1"/>
          </p:cNvSpPr>
          <p:nvPr>
            <p:ph idx="1"/>
          </p:nvPr>
        </p:nvSpPr>
        <p:spPr/>
        <p:txBody>
          <a:bodyPr/>
          <a:lstStyle/>
          <a:p>
            <a:r>
              <a:rPr lang="en-US" sz="2000" dirty="0"/>
              <a:t>Identify the desired result</a:t>
            </a:r>
          </a:p>
          <a:p>
            <a:pPr lvl="1"/>
            <a:r>
              <a:rPr lang="en-US" sz="2000" dirty="0"/>
              <a:t>Sample cleanup (isolation of analytes from matrix)</a:t>
            </a:r>
          </a:p>
          <a:p>
            <a:pPr lvl="1"/>
            <a:r>
              <a:rPr lang="en-US" sz="2000" dirty="0"/>
              <a:t>Sample concentration</a:t>
            </a:r>
          </a:p>
          <a:p>
            <a:r>
              <a:rPr lang="en-US" sz="2000" dirty="0"/>
              <a:t>Identify the sample matrix </a:t>
            </a:r>
          </a:p>
          <a:p>
            <a:pPr lvl="1"/>
            <a:r>
              <a:rPr lang="en-US" sz="2000" dirty="0"/>
              <a:t>Organic</a:t>
            </a:r>
          </a:p>
          <a:p>
            <a:pPr lvl="1"/>
            <a:r>
              <a:rPr lang="en-US" sz="2000" dirty="0"/>
              <a:t>Aqueous</a:t>
            </a:r>
          </a:p>
          <a:p>
            <a:r>
              <a:rPr lang="en-US" sz="2000" dirty="0"/>
              <a:t>Identify analyte properties</a:t>
            </a:r>
          </a:p>
          <a:p>
            <a:pPr lvl="1"/>
            <a:r>
              <a:rPr lang="en-US" sz="2000" dirty="0"/>
              <a:t>Polarity</a:t>
            </a:r>
          </a:p>
          <a:p>
            <a:pPr lvl="1"/>
            <a:r>
              <a:rPr lang="en-US" sz="2000" dirty="0" err="1"/>
              <a:t>Ionizability</a:t>
            </a:r>
            <a:endParaRPr lang="en-US" sz="2000" dirty="0"/>
          </a:p>
          <a:p>
            <a:r>
              <a:rPr lang="en-US" sz="2000" dirty="0"/>
              <a:t>Identify potential separation scheme; select SPE chemistry</a:t>
            </a:r>
          </a:p>
          <a:p>
            <a:pPr lvl="1"/>
            <a:r>
              <a:rPr lang="en-US" sz="2000" dirty="0"/>
              <a:t>Retention of analyte </a:t>
            </a:r>
          </a:p>
          <a:p>
            <a:pPr lvl="1"/>
            <a:r>
              <a:rPr lang="en-US" sz="2000" dirty="0"/>
              <a:t>Retention of interfering compounds</a:t>
            </a:r>
          </a:p>
          <a:p>
            <a:pPr lvl="1"/>
            <a:endParaRPr lang="en-US" sz="2000" dirty="0"/>
          </a:p>
        </p:txBody>
      </p:sp>
      <p:pic>
        <p:nvPicPr>
          <p:cNvPr id="4" name="slide8">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2490307" y="6248400"/>
            <a:ext cx="609600" cy="609600"/>
          </a:xfrm>
          <a:prstGeom prst="rect">
            <a:avLst/>
          </a:prstGeom>
        </p:spPr>
      </p:pic>
    </p:spTree>
    <p:custDataLst>
      <p:tags r:id="rId1"/>
    </p:custDataLst>
    <p:extLst>
      <p:ext uri="{BB962C8B-B14F-4D97-AF65-F5344CB8AC3E}">
        <p14:creationId xmlns:p14="http://schemas.microsoft.com/office/powerpoint/2010/main" val="3747407512"/>
      </p:ext>
    </p:extLst>
  </p:cSld>
  <p:clrMapOvr>
    <a:masterClrMapping/>
  </p:clrMapOvr>
  <mc:AlternateContent xmlns:mc="http://schemas.openxmlformats.org/markup-compatibility/2006" xmlns:p14="http://schemas.microsoft.com/office/powerpoint/2010/main">
    <mc:Choice Requires="p14">
      <p:transition spd="med" p14:dur="700" advTm="116887">
        <p:fade/>
      </p:transition>
    </mc:Choice>
    <mc:Fallback xmlns="">
      <p:transition spd="med" advTm="11688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1668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7" fill="hold" display="0">
                  <p:stCondLst>
                    <p:cond delay="indefinite"/>
                  </p:stCondLst>
                  <p:endCondLst>
                    <p:cond evt="onStopAudio" delay="0">
                      <p:tgtEl>
                        <p:sldTgt/>
                      </p:tgtEl>
                    </p:cond>
                  </p:endCondLst>
                </p:cTn>
                <p:tgtEl>
                  <p:spTgt spid="4"/>
                </p:tgtEl>
              </p:cMediaNode>
            </p:audio>
          </p:childTnLst>
        </p:cTn>
      </p:par>
    </p:tnLst>
  </p:timing>
  <p:extLst mod="1">
    <p:ext uri="{E180D4A7-C9FB-4DFB-919C-405C955672EB}">
      <p14:showEvtLst xmlns:p14="http://schemas.microsoft.com/office/powerpoint/2010/main">
        <p14:playEvt time="5" objId="4"/>
        <p14:stopEvt time="116721" objId="4"/>
      </p14:showEvtLst>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 Development:  mode of separation</a:t>
            </a:r>
          </a:p>
        </p:txBody>
      </p:sp>
      <p:grpSp>
        <p:nvGrpSpPr>
          <p:cNvPr id="81" name="Group 80"/>
          <p:cNvGrpSpPr>
            <a:grpSpLocks noChangeAspect="1"/>
          </p:cNvGrpSpPr>
          <p:nvPr/>
        </p:nvGrpSpPr>
        <p:grpSpPr bwMode="auto">
          <a:xfrm>
            <a:off x="1319213" y="1231900"/>
            <a:ext cx="9794875" cy="5505450"/>
            <a:chOff x="831" y="776"/>
            <a:chExt cx="6170" cy="3468"/>
          </a:xfrm>
        </p:grpSpPr>
        <p:sp>
          <p:nvSpPr>
            <p:cNvPr id="82" name="AutoShape 79"/>
            <p:cNvSpPr>
              <a:spLocks noChangeAspect="1" noChangeArrowheads="1" noTextEdit="1"/>
            </p:cNvSpPr>
            <p:nvPr/>
          </p:nvSpPr>
          <p:spPr bwMode="auto">
            <a:xfrm>
              <a:off x="831" y="776"/>
              <a:ext cx="6170" cy="3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Rectangle 81"/>
            <p:cNvSpPr>
              <a:spLocks noChangeArrowheads="1"/>
            </p:cNvSpPr>
            <p:nvPr/>
          </p:nvSpPr>
          <p:spPr bwMode="auto">
            <a:xfrm>
              <a:off x="1567" y="4002"/>
              <a:ext cx="1129" cy="226"/>
            </a:xfrm>
            <a:prstGeom prst="rect">
              <a:avLst/>
            </a:prstGeom>
            <a:solidFill>
              <a:srgbClr val="FFF8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82"/>
            <p:cNvSpPr>
              <a:spLocks noEditPoints="1"/>
            </p:cNvSpPr>
            <p:nvPr/>
          </p:nvSpPr>
          <p:spPr bwMode="auto">
            <a:xfrm>
              <a:off x="1563" y="3995"/>
              <a:ext cx="1140" cy="240"/>
            </a:xfrm>
            <a:custGeom>
              <a:avLst/>
              <a:gdLst>
                <a:gd name="T0" fmla="*/ 1133 w 1140"/>
                <a:gd name="T1" fmla="*/ 240 h 240"/>
                <a:gd name="T2" fmla="*/ 4 w 1140"/>
                <a:gd name="T3" fmla="*/ 240 h 240"/>
                <a:gd name="T4" fmla="*/ 4 w 1140"/>
                <a:gd name="T5" fmla="*/ 226 h 240"/>
                <a:gd name="T6" fmla="*/ 1133 w 1140"/>
                <a:gd name="T7" fmla="*/ 226 h 240"/>
                <a:gd name="T8" fmla="*/ 1140 w 1140"/>
                <a:gd name="T9" fmla="*/ 233 h 240"/>
                <a:gd name="T10" fmla="*/ 1133 w 1140"/>
                <a:gd name="T11" fmla="*/ 240 h 240"/>
                <a:gd name="T12" fmla="*/ 1140 w 1140"/>
                <a:gd name="T13" fmla="*/ 233 h 240"/>
                <a:gd name="T14" fmla="*/ 1140 w 1140"/>
                <a:gd name="T15" fmla="*/ 240 h 240"/>
                <a:gd name="T16" fmla="*/ 1133 w 1140"/>
                <a:gd name="T17" fmla="*/ 240 h 240"/>
                <a:gd name="T18" fmla="*/ 1140 w 1140"/>
                <a:gd name="T19" fmla="*/ 233 h 240"/>
                <a:gd name="T20" fmla="*/ 1140 w 1140"/>
                <a:gd name="T21" fmla="*/ 7 h 240"/>
                <a:gd name="T22" fmla="*/ 1140 w 1140"/>
                <a:gd name="T23" fmla="*/ 233 h 240"/>
                <a:gd name="T24" fmla="*/ 1127 w 1140"/>
                <a:gd name="T25" fmla="*/ 233 h 240"/>
                <a:gd name="T26" fmla="*/ 1127 w 1140"/>
                <a:gd name="T27" fmla="*/ 7 h 240"/>
                <a:gd name="T28" fmla="*/ 1133 w 1140"/>
                <a:gd name="T29" fmla="*/ 0 h 240"/>
                <a:gd name="T30" fmla="*/ 1140 w 1140"/>
                <a:gd name="T31" fmla="*/ 7 h 240"/>
                <a:gd name="T32" fmla="*/ 1133 w 1140"/>
                <a:gd name="T33" fmla="*/ 0 h 240"/>
                <a:gd name="T34" fmla="*/ 1140 w 1140"/>
                <a:gd name="T35" fmla="*/ 0 h 240"/>
                <a:gd name="T36" fmla="*/ 1140 w 1140"/>
                <a:gd name="T37" fmla="*/ 7 h 240"/>
                <a:gd name="T38" fmla="*/ 1133 w 1140"/>
                <a:gd name="T39" fmla="*/ 0 h 240"/>
                <a:gd name="T40" fmla="*/ 4 w 1140"/>
                <a:gd name="T41" fmla="*/ 0 h 240"/>
                <a:gd name="T42" fmla="*/ 1133 w 1140"/>
                <a:gd name="T43" fmla="*/ 0 h 240"/>
                <a:gd name="T44" fmla="*/ 1133 w 1140"/>
                <a:gd name="T45" fmla="*/ 14 h 240"/>
                <a:gd name="T46" fmla="*/ 4 w 1140"/>
                <a:gd name="T47" fmla="*/ 14 h 240"/>
                <a:gd name="T48" fmla="*/ 0 w 1140"/>
                <a:gd name="T49" fmla="*/ 7 h 240"/>
                <a:gd name="T50" fmla="*/ 4 w 1140"/>
                <a:gd name="T51" fmla="*/ 0 h 240"/>
                <a:gd name="T52" fmla="*/ 0 w 1140"/>
                <a:gd name="T53" fmla="*/ 7 h 240"/>
                <a:gd name="T54" fmla="*/ 0 w 1140"/>
                <a:gd name="T55" fmla="*/ 0 h 240"/>
                <a:gd name="T56" fmla="*/ 4 w 1140"/>
                <a:gd name="T57" fmla="*/ 0 h 240"/>
                <a:gd name="T58" fmla="*/ 0 w 1140"/>
                <a:gd name="T59" fmla="*/ 7 h 240"/>
                <a:gd name="T60" fmla="*/ 0 w 1140"/>
                <a:gd name="T61" fmla="*/ 233 h 240"/>
                <a:gd name="T62" fmla="*/ 0 w 1140"/>
                <a:gd name="T63" fmla="*/ 7 h 240"/>
                <a:gd name="T64" fmla="*/ 11 w 1140"/>
                <a:gd name="T65" fmla="*/ 7 h 240"/>
                <a:gd name="T66" fmla="*/ 11 w 1140"/>
                <a:gd name="T67" fmla="*/ 233 h 240"/>
                <a:gd name="T68" fmla="*/ 4 w 1140"/>
                <a:gd name="T69" fmla="*/ 240 h 240"/>
                <a:gd name="T70" fmla="*/ 0 w 1140"/>
                <a:gd name="T71" fmla="*/ 233 h 240"/>
                <a:gd name="T72" fmla="*/ 4 w 1140"/>
                <a:gd name="T73" fmla="*/ 240 h 240"/>
                <a:gd name="T74" fmla="*/ 0 w 1140"/>
                <a:gd name="T75" fmla="*/ 240 h 240"/>
                <a:gd name="T76" fmla="*/ 0 w 1140"/>
                <a:gd name="T77" fmla="*/ 233 h 240"/>
                <a:gd name="T78" fmla="*/ 4 w 1140"/>
                <a:gd name="T79" fmla="*/ 24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40" h="240">
                  <a:moveTo>
                    <a:pt x="1133" y="240"/>
                  </a:moveTo>
                  <a:lnTo>
                    <a:pt x="4" y="240"/>
                  </a:lnTo>
                  <a:lnTo>
                    <a:pt x="4" y="226"/>
                  </a:lnTo>
                  <a:lnTo>
                    <a:pt x="1133" y="226"/>
                  </a:lnTo>
                  <a:lnTo>
                    <a:pt x="1140" y="233"/>
                  </a:lnTo>
                  <a:lnTo>
                    <a:pt x="1133" y="240"/>
                  </a:lnTo>
                  <a:close/>
                  <a:moveTo>
                    <a:pt x="1140" y="233"/>
                  </a:moveTo>
                  <a:lnTo>
                    <a:pt x="1140" y="240"/>
                  </a:lnTo>
                  <a:lnTo>
                    <a:pt x="1133" y="240"/>
                  </a:lnTo>
                  <a:lnTo>
                    <a:pt x="1140" y="233"/>
                  </a:lnTo>
                  <a:close/>
                  <a:moveTo>
                    <a:pt x="1140" y="7"/>
                  </a:moveTo>
                  <a:lnTo>
                    <a:pt x="1140" y="233"/>
                  </a:lnTo>
                  <a:lnTo>
                    <a:pt x="1127" y="233"/>
                  </a:lnTo>
                  <a:lnTo>
                    <a:pt x="1127" y="7"/>
                  </a:lnTo>
                  <a:lnTo>
                    <a:pt x="1133" y="0"/>
                  </a:lnTo>
                  <a:lnTo>
                    <a:pt x="1140" y="7"/>
                  </a:lnTo>
                  <a:close/>
                  <a:moveTo>
                    <a:pt x="1133" y="0"/>
                  </a:moveTo>
                  <a:lnTo>
                    <a:pt x="1140" y="0"/>
                  </a:lnTo>
                  <a:lnTo>
                    <a:pt x="1140" y="7"/>
                  </a:lnTo>
                  <a:lnTo>
                    <a:pt x="1133" y="0"/>
                  </a:lnTo>
                  <a:close/>
                  <a:moveTo>
                    <a:pt x="4" y="0"/>
                  </a:moveTo>
                  <a:lnTo>
                    <a:pt x="1133" y="0"/>
                  </a:lnTo>
                  <a:lnTo>
                    <a:pt x="1133" y="14"/>
                  </a:lnTo>
                  <a:lnTo>
                    <a:pt x="4" y="14"/>
                  </a:lnTo>
                  <a:lnTo>
                    <a:pt x="0" y="7"/>
                  </a:lnTo>
                  <a:lnTo>
                    <a:pt x="4" y="0"/>
                  </a:lnTo>
                  <a:close/>
                  <a:moveTo>
                    <a:pt x="0" y="7"/>
                  </a:moveTo>
                  <a:lnTo>
                    <a:pt x="0" y="0"/>
                  </a:lnTo>
                  <a:lnTo>
                    <a:pt x="4" y="0"/>
                  </a:lnTo>
                  <a:lnTo>
                    <a:pt x="0" y="7"/>
                  </a:lnTo>
                  <a:close/>
                  <a:moveTo>
                    <a:pt x="0" y="233"/>
                  </a:moveTo>
                  <a:lnTo>
                    <a:pt x="0" y="7"/>
                  </a:lnTo>
                  <a:lnTo>
                    <a:pt x="11" y="7"/>
                  </a:lnTo>
                  <a:lnTo>
                    <a:pt x="11" y="233"/>
                  </a:lnTo>
                  <a:lnTo>
                    <a:pt x="4" y="240"/>
                  </a:lnTo>
                  <a:lnTo>
                    <a:pt x="0" y="233"/>
                  </a:lnTo>
                  <a:close/>
                  <a:moveTo>
                    <a:pt x="4" y="240"/>
                  </a:moveTo>
                  <a:lnTo>
                    <a:pt x="0" y="240"/>
                  </a:lnTo>
                  <a:lnTo>
                    <a:pt x="0" y="233"/>
                  </a:lnTo>
                  <a:lnTo>
                    <a:pt x="4" y="24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83"/>
            <p:cNvSpPr>
              <a:spLocks noChangeArrowheads="1"/>
            </p:cNvSpPr>
            <p:nvPr/>
          </p:nvSpPr>
          <p:spPr bwMode="auto">
            <a:xfrm>
              <a:off x="5858" y="3428"/>
              <a:ext cx="1127" cy="224"/>
            </a:xfrm>
            <a:prstGeom prst="rect">
              <a:avLst/>
            </a:prstGeom>
            <a:solidFill>
              <a:srgbClr val="F0627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84"/>
            <p:cNvSpPr>
              <a:spLocks noEditPoints="1"/>
            </p:cNvSpPr>
            <p:nvPr/>
          </p:nvSpPr>
          <p:spPr bwMode="auto">
            <a:xfrm>
              <a:off x="5851" y="3421"/>
              <a:ext cx="1141" cy="238"/>
            </a:xfrm>
            <a:custGeom>
              <a:avLst/>
              <a:gdLst>
                <a:gd name="T0" fmla="*/ 1134 w 1141"/>
                <a:gd name="T1" fmla="*/ 238 h 238"/>
                <a:gd name="T2" fmla="*/ 7 w 1141"/>
                <a:gd name="T3" fmla="*/ 238 h 238"/>
                <a:gd name="T4" fmla="*/ 7 w 1141"/>
                <a:gd name="T5" fmla="*/ 224 h 238"/>
                <a:gd name="T6" fmla="*/ 1134 w 1141"/>
                <a:gd name="T7" fmla="*/ 224 h 238"/>
                <a:gd name="T8" fmla="*/ 1141 w 1141"/>
                <a:gd name="T9" fmla="*/ 231 h 238"/>
                <a:gd name="T10" fmla="*/ 1134 w 1141"/>
                <a:gd name="T11" fmla="*/ 238 h 238"/>
                <a:gd name="T12" fmla="*/ 1141 w 1141"/>
                <a:gd name="T13" fmla="*/ 231 h 238"/>
                <a:gd name="T14" fmla="*/ 1141 w 1141"/>
                <a:gd name="T15" fmla="*/ 238 h 238"/>
                <a:gd name="T16" fmla="*/ 1134 w 1141"/>
                <a:gd name="T17" fmla="*/ 238 h 238"/>
                <a:gd name="T18" fmla="*/ 1141 w 1141"/>
                <a:gd name="T19" fmla="*/ 231 h 238"/>
                <a:gd name="T20" fmla="*/ 1141 w 1141"/>
                <a:gd name="T21" fmla="*/ 7 h 238"/>
                <a:gd name="T22" fmla="*/ 1141 w 1141"/>
                <a:gd name="T23" fmla="*/ 231 h 238"/>
                <a:gd name="T24" fmla="*/ 1127 w 1141"/>
                <a:gd name="T25" fmla="*/ 231 h 238"/>
                <a:gd name="T26" fmla="*/ 1127 w 1141"/>
                <a:gd name="T27" fmla="*/ 7 h 238"/>
                <a:gd name="T28" fmla="*/ 1134 w 1141"/>
                <a:gd name="T29" fmla="*/ 0 h 238"/>
                <a:gd name="T30" fmla="*/ 1141 w 1141"/>
                <a:gd name="T31" fmla="*/ 7 h 238"/>
                <a:gd name="T32" fmla="*/ 1134 w 1141"/>
                <a:gd name="T33" fmla="*/ 0 h 238"/>
                <a:gd name="T34" fmla="*/ 1141 w 1141"/>
                <a:gd name="T35" fmla="*/ 0 h 238"/>
                <a:gd name="T36" fmla="*/ 1141 w 1141"/>
                <a:gd name="T37" fmla="*/ 7 h 238"/>
                <a:gd name="T38" fmla="*/ 1134 w 1141"/>
                <a:gd name="T39" fmla="*/ 0 h 238"/>
                <a:gd name="T40" fmla="*/ 7 w 1141"/>
                <a:gd name="T41" fmla="*/ 0 h 238"/>
                <a:gd name="T42" fmla="*/ 1134 w 1141"/>
                <a:gd name="T43" fmla="*/ 0 h 238"/>
                <a:gd name="T44" fmla="*/ 1134 w 1141"/>
                <a:gd name="T45" fmla="*/ 14 h 238"/>
                <a:gd name="T46" fmla="*/ 7 w 1141"/>
                <a:gd name="T47" fmla="*/ 14 h 238"/>
                <a:gd name="T48" fmla="*/ 0 w 1141"/>
                <a:gd name="T49" fmla="*/ 7 h 238"/>
                <a:gd name="T50" fmla="*/ 7 w 1141"/>
                <a:gd name="T51" fmla="*/ 0 h 238"/>
                <a:gd name="T52" fmla="*/ 0 w 1141"/>
                <a:gd name="T53" fmla="*/ 7 h 238"/>
                <a:gd name="T54" fmla="*/ 0 w 1141"/>
                <a:gd name="T55" fmla="*/ 0 h 238"/>
                <a:gd name="T56" fmla="*/ 7 w 1141"/>
                <a:gd name="T57" fmla="*/ 0 h 238"/>
                <a:gd name="T58" fmla="*/ 0 w 1141"/>
                <a:gd name="T59" fmla="*/ 7 h 238"/>
                <a:gd name="T60" fmla="*/ 0 w 1141"/>
                <a:gd name="T61" fmla="*/ 231 h 238"/>
                <a:gd name="T62" fmla="*/ 0 w 1141"/>
                <a:gd name="T63" fmla="*/ 7 h 238"/>
                <a:gd name="T64" fmla="*/ 14 w 1141"/>
                <a:gd name="T65" fmla="*/ 7 h 238"/>
                <a:gd name="T66" fmla="*/ 14 w 1141"/>
                <a:gd name="T67" fmla="*/ 231 h 238"/>
                <a:gd name="T68" fmla="*/ 7 w 1141"/>
                <a:gd name="T69" fmla="*/ 238 h 238"/>
                <a:gd name="T70" fmla="*/ 0 w 1141"/>
                <a:gd name="T71" fmla="*/ 231 h 238"/>
                <a:gd name="T72" fmla="*/ 7 w 1141"/>
                <a:gd name="T73" fmla="*/ 238 h 238"/>
                <a:gd name="T74" fmla="*/ 0 w 1141"/>
                <a:gd name="T75" fmla="*/ 238 h 238"/>
                <a:gd name="T76" fmla="*/ 0 w 1141"/>
                <a:gd name="T77" fmla="*/ 231 h 238"/>
                <a:gd name="T78" fmla="*/ 7 w 1141"/>
                <a:gd name="T79" fmla="*/ 23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41" h="238">
                  <a:moveTo>
                    <a:pt x="1134" y="238"/>
                  </a:moveTo>
                  <a:lnTo>
                    <a:pt x="7" y="238"/>
                  </a:lnTo>
                  <a:lnTo>
                    <a:pt x="7" y="224"/>
                  </a:lnTo>
                  <a:lnTo>
                    <a:pt x="1134" y="224"/>
                  </a:lnTo>
                  <a:lnTo>
                    <a:pt x="1141" y="231"/>
                  </a:lnTo>
                  <a:lnTo>
                    <a:pt x="1134" y="238"/>
                  </a:lnTo>
                  <a:close/>
                  <a:moveTo>
                    <a:pt x="1141" y="231"/>
                  </a:moveTo>
                  <a:lnTo>
                    <a:pt x="1141" y="238"/>
                  </a:lnTo>
                  <a:lnTo>
                    <a:pt x="1134" y="238"/>
                  </a:lnTo>
                  <a:lnTo>
                    <a:pt x="1141" y="231"/>
                  </a:lnTo>
                  <a:close/>
                  <a:moveTo>
                    <a:pt x="1141" y="7"/>
                  </a:moveTo>
                  <a:lnTo>
                    <a:pt x="1141" y="231"/>
                  </a:lnTo>
                  <a:lnTo>
                    <a:pt x="1127" y="231"/>
                  </a:lnTo>
                  <a:lnTo>
                    <a:pt x="1127" y="7"/>
                  </a:lnTo>
                  <a:lnTo>
                    <a:pt x="1134" y="0"/>
                  </a:lnTo>
                  <a:lnTo>
                    <a:pt x="1141" y="7"/>
                  </a:lnTo>
                  <a:close/>
                  <a:moveTo>
                    <a:pt x="1134" y="0"/>
                  </a:moveTo>
                  <a:lnTo>
                    <a:pt x="1141" y="0"/>
                  </a:lnTo>
                  <a:lnTo>
                    <a:pt x="1141" y="7"/>
                  </a:lnTo>
                  <a:lnTo>
                    <a:pt x="1134" y="0"/>
                  </a:lnTo>
                  <a:close/>
                  <a:moveTo>
                    <a:pt x="7" y="0"/>
                  </a:moveTo>
                  <a:lnTo>
                    <a:pt x="1134" y="0"/>
                  </a:lnTo>
                  <a:lnTo>
                    <a:pt x="1134" y="14"/>
                  </a:lnTo>
                  <a:lnTo>
                    <a:pt x="7" y="14"/>
                  </a:lnTo>
                  <a:lnTo>
                    <a:pt x="0" y="7"/>
                  </a:lnTo>
                  <a:lnTo>
                    <a:pt x="7" y="0"/>
                  </a:lnTo>
                  <a:close/>
                  <a:moveTo>
                    <a:pt x="0" y="7"/>
                  </a:moveTo>
                  <a:lnTo>
                    <a:pt x="0" y="0"/>
                  </a:lnTo>
                  <a:lnTo>
                    <a:pt x="7" y="0"/>
                  </a:lnTo>
                  <a:lnTo>
                    <a:pt x="0" y="7"/>
                  </a:lnTo>
                  <a:close/>
                  <a:moveTo>
                    <a:pt x="0" y="231"/>
                  </a:moveTo>
                  <a:lnTo>
                    <a:pt x="0" y="7"/>
                  </a:lnTo>
                  <a:lnTo>
                    <a:pt x="14" y="7"/>
                  </a:lnTo>
                  <a:lnTo>
                    <a:pt x="14" y="231"/>
                  </a:lnTo>
                  <a:lnTo>
                    <a:pt x="7" y="238"/>
                  </a:lnTo>
                  <a:lnTo>
                    <a:pt x="0" y="231"/>
                  </a:lnTo>
                  <a:close/>
                  <a:moveTo>
                    <a:pt x="7" y="238"/>
                  </a:moveTo>
                  <a:lnTo>
                    <a:pt x="0" y="238"/>
                  </a:lnTo>
                  <a:lnTo>
                    <a:pt x="0" y="231"/>
                  </a:lnTo>
                  <a:lnTo>
                    <a:pt x="7" y="238"/>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Rectangle 85"/>
            <p:cNvSpPr>
              <a:spLocks noChangeArrowheads="1"/>
            </p:cNvSpPr>
            <p:nvPr/>
          </p:nvSpPr>
          <p:spPr bwMode="auto">
            <a:xfrm>
              <a:off x="1848" y="4029"/>
              <a:ext cx="610"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373435"/>
                  </a:solidFill>
                  <a:effectLst/>
                  <a:latin typeface="Arial" panose="020B0604020202020204" pitchFamily="34" charset="0"/>
                </a:rPr>
                <a:t>biological fluids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8" name="Rectangle 86"/>
            <p:cNvSpPr>
              <a:spLocks noChangeArrowheads="1"/>
            </p:cNvSpPr>
            <p:nvPr/>
          </p:nvSpPr>
          <p:spPr bwMode="auto">
            <a:xfrm>
              <a:off x="1830" y="4114"/>
              <a:ext cx="654"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373435"/>
                  </a:solidFill>
                  <a:effectLst/>
                  <a:latin typeface="Arial" panose="020B0604020202020204" pitchFamily="34" charset="0"/>
                </a:rPr>
                <a:t>mixed mode SPE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9" name="Rectangle 87"/>
            <p:cNvSpPr>
              <a:spLocks noChangeArrowheads="1"/>
            </p:cNvSpPr>
            <p:nvPr/>
          </p:nvSpPr>
          <p:spPr bwMode="auto">
            <a:xfrm>
              <a:off x="6073" y="3446"/>
              <a:ext cx="748"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373435"/>
                  </a:solidFill>
                  <a:effectLst/>
                  <a:latin typeface="Arial" panose="020B0604020202020204" pitchFamily="34" charset="0"/>
                </a:rPr>
                <a:t>retain interferences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0" name="Rectangle 88"/>
            <p:cNvSpPr>
              <a:spLocks noChangeArrowheads="1"/>
            </p:cNvSpPr>
            <p:nvPr/>
          </p:nvSpPr>
          <p:spPr bwMode="auto">
            <a:xfrm>
              <a:off x="5975" y="3531"/>
              <a:ext cx="946"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373435"/>
                  </a:solidFill>
                  <a:effectLst/>
                  <a:latin typeface="Arial" panose="020B0604020202020204" pitchFamily="34" charset="0"/>
                </a:rPr>
                <a:t>elute analyte for analysis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1" name="Rectangle 89"/>
            <p:cNvSpPr>
              <a:spLocks noChangeArrowheads="1"/>
            </p:cNvSpPr>
            <p:nvPr/>
          </p:nvSpPr>
          <p:spPr bwMode="auto">
            <a:xfrm>
              <a:off x="2287" y="3428"/>
              <a:ext cx="1130" cy="224"/>
            </a:xfrm>
            <a:prstGeom prst="rect">
              <a:avLst/>
            </a:prstGeom>
            <a:solidFill>
              <a:srgbClr val="FFF8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90"/>
            <p:cNvSpPr>
              <a:spLocks noEditPoints="1"/>
            </p:cNvSpPr>
            <p:nvPr/>
          </p:nvSpPr>
          <p:spPr bwMode="auto">
            <a:xfrm>
              <a:off x="2283" y="3421"/>
              <a:ext cx="1140" cy="238"/>
            </a:xfrm>
            <a:custGeom>
              <a:avLst/>
              <a:gdLst>
                <a:gd name="T0" fmla="*/ 1134 w 1140"/>
                <a:gd name="T1" fmla="*/ 238 h 238"/>
                <a:gd name="T2" fmla="*/ 4 w 1140"/>
                <a:gd name="T3" fmla="*/ 238 h 238"/>
                <a:gd name="T4" fmla="*/ 4 w 1140"/>
                <a:gd name="T5" fmla="*/ 224 h 238"/>
                <a:gd name="T6" fmla="*/ 1134 w 1140"/>
                <a:gd name="T7" fmla="*/ 224 h 238"/>
                <a:gd name="T8" fmla="*/ 1140 w 1140"/>
                <a:gd name="T9" fmla="*/ 231 h 238"/>
                <a:gd name="T10" fmla="*/ 1134 w 1140"/>
                <a:gd name="T11" fmla="*/ 238 h 238"/>
                <a:gd name="T12" fmla="*/ 1140 w 1140"/>
                <a:gd name="T13" fmla="*/ 231 h 238"/>
                <a:gd name="T14" fmla="*/ 1140 w 1140"/>
                <a:gd name="T15" fmla="*/ 238 h 238"/>
                <a:gd name="T16" fmla="*/ 1134 w 1140"/>
                <a:gd name="T17" fmla="*/ 238 h 238"/>
                <a:gd name="T18" fmla="*/ 1140 w 1140"/>
                <a:gd name="T19" fmla="*/ 231 h 238"/>
                <a:gd name="T20" fmla="*/ 1140 w 1140"/>
                <a:gd name="T21" fmla="*/ 7 h 238"/>
                <a:gd name="T22" fmla="*/ 1140 w 1140"/>
                <a:gd name="T23" fmla="*/ 231 h 238"/>
                <a:gd name="T24" fmla="*/ 1127 w 1140"/>
                <a:gd name="T25" fmla="*/ 231 h 238"/>
                <a:gd name="T26" fmla="*/ 1127 w 1140"/>
                <a:gd name="T27" fmla="*/ 7 h 238"/>
                <a:gd name="T28" fmla="*/ 1134 w 1140"/>
                <a:gd name="T29" fmla="*/ 0 h 238"/>
                <a:gd name="T30" fmla="*/ 1140 w 1140"/>
                <a:gd name="T31" fmla="*/ 7 h 238"/>
                <a:gd name="T32" fmla="*/ 1134 w 1140"/>
                <a:gd name="T33" fmla="*/ 0 h 238"/>
                <a:gd name="T34" fmla="*/ 1140 w 1140"/>
                <a:gd name="T35" fmla="*/ 0 h 238"/>
                <a:gd name="T36" fmla="*/ 1140 w 1140"/>
                <a:gd name="T37" fmla="*/ 7 h 238"/>
                <a:gd name="T38" fmla="*/ 1134 w 1140"/>
                <a:gd name="T39" fmla="*/ 0 h 238"/>
                <a:gd name="T40" fmla="*/ 4 w 1140"/>
                <a:gd name="T41" fmla="*/ 0 h 238"/>
                <a:gd name="T42" fmla="*/ 1134 w 1140"/>
                <a:gd name="T43" fmla="*/ 0 h 238"/>
                <a:gd name="T44" fmla="*/ 1134 w 1140"/>
                <a:gd name="T45" fmla="*/ 14 h 238"/>
                <a:gd name="T46" fmla="*/ 4 w 1140"/>
                <a:gd name="T47" fmla="*/ 14 h 238"/>
                <a:gd name="T48" fmla="*/ 0 w 1140"/>
                <a:gd name="T49" fmla="*/ 7 h 238"/>
                <a:gd name="T50" fmla="*/ 4 w 1140"/>
                <a:gd name="T51" fmla="*/ 0 h 238"/>
                <a:gd name="T52" fmla="*/ 0 w 1140"/>
                <a:gd name="T53" fmla="*/ 7 h 238"/>
                <a:gd name="T54" fmla="*/ 0 w 1140"/>
                <a:gd name="T55" fmla="*/ 0 h 238"/>
                <a:gd name="T56" fmla="*/ 4 w 1140"/>
                <a:gd name="T57" fmla="*/ 0 h 238"/>
                <a:gd name="T58" fmla="*/ 0 w 1140"/>
                <a:gd name="T59" fmla="*/ 7 h 238"/>
                <a:gd name="T60" fmla="*/ 0 w 1140"/>
                <a:gd name="T61" fmla="*/ 231 h 238"/>
                <a:gd name="T62" fmla="*/ 0 w 1140"/>
                <a:gd name="T63" fmla="*/ 7 h 238"/>
                <a:gd name="T64" fmla="*/ 11 w 1140"/>
                <a:gd name="T65" fmla="*/ 7 h 238"/>
                <a:gd name="T66" fmla="*/ 11 w 1140"/>
                <a:gd name="T67" fmla="*/ 231 h 238"/>
                <a:gd name="T68" fmla="*/ 4 w 1140"/>
                <a:gd name="T69" fmla="*/ 238 h 238"/>
                <a:gd name="T70" fmla="*/ 0 w 1140"/>
                <a:gd name="T71" fmla="*/ 231 h 238"/>
                <a:gd name="T72" fmla="*/ 4 w 1140"/>
                <a:gd name="T73" fmla="*/ 238 h 238"/>
                <a:gd name="T74" fmla="*/ 0 w 1140"/>
                <a:gd name="T75" fmla="*/ 238 h 238"/>
                <a:gd name="T76" fmla="*/ 0 w 1140"/>
                <a:gd name="T77" fmla="*/ 231 h 238"/>
                <a:gd name="T78" fmla="*/ 4 w 1140"/>
                <a:gd name="T79" fmla="*/ 23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40" h="238">
                  <a:moveTo>
                    <a:pt x="1134" y="238"/>
                  </a:moveTo>
                  <a:lnTo>
                    <a:pt x="4" y="238"/>
                  </a:lnTo>
                  <a:lnTo>
                    <a:pt x="4" y="224"/>
                  </a:lnTo>
                  <a:lnTo>
                    <a:pt x="1134" y="224"/>
                  </a:lnTo>
                  <a:lnTo>
                    <a:pt x="1140" y="231"/>
                  </a:lnTo>
                  <a:lnTo>
                    <a:pt x="1134" y="238"/>
                  </a:lnTo>
                  <a:close/>
                  <a:moveTo>
                    <a:pt x="1140" y="231"/>
                  </a:moveTo>
                  <a:lnTo>
                    <a:pt x="1140" y="238"/>
                  </a:lnTo>
                  <a:lnTo>
                    <a:pt x="1134" y="238"/>
                  </a:lnTo>
                  <a:lnTo>
                    <a:pt x="1140" y="231"/>
                  </a:lnTo>
                  <a:close/>
                  <a:moveTo>
                    <a:pt x="1140" y="7"/>
                  </a:moveTo>
                  <a:lnTo>
                    <a:pt x="1140" y="231"/>
                  </a:lnTo>
                  <a:lnTo>
                    <a:pt x="1127" y="231"/>
                  </a:lnTo>
                  <a:lnTo>
                    <a:pt x="1127" y="7"/>
                  </a:lnTo>
                  <a:lnTo>
                    <a:pt x="1134" y="0"/>
                  </a:lnTo>
                  <a:lnTo>
                    <a:pt x="1140" y="7"/>
                  </a:lnTo>
                  <a:close/>
                  <a:moveTo>
                    <a:pt x="1134" y="0"/>
                  </a:moveTo>
                  <a:lnTo>
                    <a:pt x="1140" y="0"/>
                  </a:lnTo>
                  <a:lnTo>
                    <a:pt x="1140" y="7"/>
                  </a:lnTo>
                  <a:lnTo>
                    <a:pt x="1134" y="0"/>
                  </a:lnTo>
                  <a:close/>
                  <a:moveTo>
                    <a:pt x="4" y="0"/>
                  </a:moveTo>
                  <a:lnTo>
                    <a:pt x="1134" y="0"/>
                  </a:lnTo>
                  <a:lnTo>
                    <a:pt x="1134" y="14"/>
                  </a:lnTo>
                  <a:lnTo>
                    <a:pt x="4" y="14"/>
                  </a:lnTo>
                  <a:lnTo>
                    <a:pt x="0" y="7"/>
                  </a:lnTo>
                  <a:lnTo>
                    <a:pt x="4" y="0"/>
                  </a:lnTo>
                  <a:close/>
                  <a:moveTo>
                    <a:pt x="0" y="7"/>
                  </a:moveTo>
                  <a:lnTo>
                    <a:pt x="0" y="0"/>
                  </a:lnTo>
                  <a:lnTo>
                    <a:pt x="4" y="0"/>
                  </a:lnTo>
                  <a:lnTo>
                    <a:pt x="0" y="7"/>
                  </a:lnTo>
                  <a:close/>
                  <a:moveTo>
                    <a:pt x="0" y="231"/>
                  </a:moveTo>
                  <a:lnTo>
                    <a:pt x="0" y="7"/>
                  </a:lnTo>
                  <a:lnTo>
                    <a:pt x="11" y="7"/>
                  </a:lnTo>
                  <a:lnTo>
                    <a:pt x="11" y="231"/>
                  </a:lnTo>
                  <a:lnTo>
                    <a:pt x="4" y="238"/>
                  </a:lnTo>
                  <a:lnTo>
                    <a:pt x="0" y="231"/>
                  </a:lnTo>
                  <a:close/>
                  <a:moveTo>
                    <a:pt x="4" y="238"/>
                  </a:moveTo>
                  <a:lnTo>
                    <a:pt x="0" y="238"/>
                  </a:lnTo>
                  <a:lnTo>
                    <a:pt x="0" y="231"/>
                  </a:lnTo>
                  <a:lnTo>
                    <a:pt x="4" y="238"/>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Rectangle 91"/>
            <p:cNvSpPr>
              <a:spLocks noChangeArrowheads="1"/>
            </p:cNvSpPr>
            <p:nvPr/>
          </p:nvSpPr>
          <p:spPr bwMode="auto">
            <a:xfrm>
              <a:off x="847" y="3428"/>
              <a:ext cx="1129" cy="224"/>
            </a:xfrm>
            <a:prstGeom prst="rect">
              <a:avLst/>
            </a:prstGeom>
            <a:solidFill>
              <a:srgbClr val="FFF8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92"/>
            <p:cNvSpPr>
              <a:spLocks noEditPoints="1"/>
            </p:cNvSpPr>
            <p:nvPr/>
          </p:nvSpPr>
          <p:spPr bwMode="auto">
            <a:xfrm>
              <a:off x="842" y="3421"/>
              <a:ext cx="1141" cy="238"/>
            </a:xfrm>
            <a:custGeom>
              <a:avLst/>
              <a:gdLst>
                <a:gd name="T0" fmla="*/ 1134 w 1141"/>
                <a:gd name="T1" fmla="*/ 238 h 238"/>
                <a:gd name="T2" fmla="*/ 5 w 1141"/>
                <a:gd name="T3" fmla="*/ 238 h 238"/>
                <a:gd name="T4" fmla="*/ 5 w 1141"/>
                <a:gd name="T5" fmla="*/ 224 h 238"/>
                <a:gd name="T6" fmla="*/ 1134 w 1141"/>
                <a:gd name="T7" fmla="*/ 224 h 238"/>
                <a:gd name="T8" fmla="*/ 1141 w 1141"/>
                <a:gd name="T9" fmla="*/ 231 h 238"/>
                <a:gd name="T10" fmla="*/ 1134 w 1141"/>
                <a:gd name="T11" fmla="*/ 238 h 238"/>
                <a:gd name="T12" fmla="*/ 1141 w 1141"/>
                <a:gd name="T13" fmla="*/ 231 h 238"/>
                <a:gd name="T14" fmla="*/ 1141 w 1141"/>
                <a:gd name="T15" fmla="*/ 238 h 238"/>
                <a:gd name="T16" fmla="*/ 1134 w 1141"/>
                <a:gd name="T17" fmla="*/ 238 h 238"/>
                <a:gd name="T18" fmla="*/ 1141 w 1141"/>
                <a:gd name="T19" fmla="*/ 231 h 238"/>
                <a:gd name="T20" fmla="*/ 1141 w 1141"/>
                <a:gd name="T21" fmla="*/ 7 h 238"/>
                <a:gd name="T22" fmla="*/ 1141 w 1141"/>
                <a:gd name="T23" fmla="*/ 231 h 238"/>
                <a:gd name="T24" fmla="*/ 1127 w 1141"/>
                <a:gd name="T25" fmla="*/ 231 h 238"/>
                <a:gd name="T26" fmla="*/ 1127 w 1141"/>
                <a:gd name="T27" fmla="*/ 7 h 238"/>
                <a:gd name="T28" fmla="*/ 1134 w 1141"/>
                <a:gd name="T29" fmla="*/ 0 h 238"/>
                <a:gd name="T30" fmla="*/ 1141 w 1141"/>
                <a:gd name="T31" fmla="*/ 7 h 238"/>
                <a:gd name="T32" fmla="*/ 1134 w 1141"/>
                <a:gd name="T33" fmla="*/ 0 h 238"/>
                <a:gd name="T34" fmla="*/ 1141 w 1141"/>
                <a:gd name="T35" fmla="*/ 0 h 238"/>
                <a:gd name="T36" fmla="*/ 1141 w 1141"/>
                <a:gd name="T37" fmla="*/ 7 h 238"/>
                <a:gd name="T38" fmla="*/ 1134 w 1141"/>
                <a:gd name="T39" fmla="*/ 0 h 238"/>
                <a:gd name="T40" fmla="*/ 5 w 1141"/>
                <a:gd name="T41" fmla="*/ 0 h 238"/>
                <a:gd name="T42" fmla="*/ 1134 w 1141"/>
                <a:gd name="T43" fmla="*/ 0 h 238"/>
                <a:gd name="T44" fmla="*/ 1134 w 1141"/>
                <a:gd name="T45" fmla="*/ 14 h 238"/>
                <a:gd name="T46" fmla="*/ 5 w 1141"/>
                <a:gd name="T47" fmla="*/ 14 h 238"/>
                <a:gd name="T48" fmla="*/ 0 w 1141"/>
                <a:gd name="T49" fmla="*/ 7 h 238"/>
                <a:gd name="T50" fmla="*/ 5 w 1141"/>
                <a:gd name="T51" fmla="*/ 0 h 238"/>
                <a:gd name="T52" fmla="*/ 0 w 1141"/>
                <a:gd name="T53" fmla="*/ 7 h 238"/>
                <a:gd name="T54" fmla="*/ 0 w 1141"/>
                <a:gd name="T55" fmla="*/ 0 h 238"/>
                <a:gd name="T56" fmla="*/ 5 w 1141"/>
                <a:gd name="T57" fmla="*/ 0 h 238"/>
                <a:gd name="T58" fmla="*/ 0 w 1141"/>
                <a:gd name="T59" fmla="*/ 7 h 238"/>
                <a:gd name="T60" fmla="*/ 0 w 1141"/>
                <a:gd name="T61" fmla="*/ 231 h 238"/>
                <a:gd name="T62" fmla="*/ 0 w 1141"/>
                <a:gd name="T63" fmla="*/ 7 h 238"/>
                <a:gd name="T64" fmla="*/ 12 w 1141"/>
                <a:gd name="T65" fmla="*/ 7 h 238"/>
                <a:gd name="T66" fmla="*/ 12 w 1141"/>
                <a:gd name="T67" fmla="*/ 231 h 238"/>
                <a:gd name="T68" fmla="*/ 5 w 1141"/>
                <a:gd name="T69" fmla="*/ 238 h 238"/>
                <a:gd name="T70" fmla="*/ 0 w 1141"/>
                <a:gd name="T71" fmla="*/ 231 h 238"/>
                <a:gd name="T72" fmla="*/ 5 w 1141"/>
                <a:gd name="T73" fmla="*/ 238 h 238"/>
                <a:gd name="T74" fmla="*/ 0 w 1141"/>
                <a:gd name="T75" fmla="*/ 238 h 238"/>
                <a:gd name="T76" fmla="*/ 0 w 1141"/>
                <a:gd name="T77" fmla="*/ 231 h 238"/>
                <a:gd name="T78" fmla="*/ 5 w 1141"/>
                <a:gd name="T79" fmla="*/ 23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41" h="238">
                  <a:moveTo>
                    <a:pt x="1134" y="238"/>
                  </a:moveTo>
                  <a:lnTo>
                    <a:pt x="5" y="238"/>
                  </a:lnTo>
                  <a:lnTo>
                    <a:pt x="5" y="224"/>
                  </a:lnTo>
                  <a:lnTo>
                    <a:pt x="1134" y="224"/>
                  </a:lnTo>
                  <a:lnTo>
                    <a:pt x="1141" y="231"/>
                  </a:lnTo>
                  <a:lnTo>
                    <a:pt x="1134" y="238"/>
                  </a:lnTo>
                  <a:close/>
                  <a:moveTo>
                    <a:pt x="1141" y="231"/>
                  </a:moveTo>
                  <a:lnTo>
                    <a:pt x="1141" y="238"/>
                  </a:lnTo>
                  <a:lnTo>
                    <a:pt x="1134" y="238"/>
                  </a:lnTo>
                  <a:lnTo>
                    <a:pt x="1141" y="231"/>
                  </a:lnTo>
                  <a:close/>
                  <a:moveTo>
                    <a:pt x="1141" y="7"/>
                  </a:moveTo>
                  <a:lnTo>
                    <a:pt x="1141" y="231"/>
                  </a:lnTo>
                  <a:lnTo>
                    <a:pt x="1127" y="231"/>
                  </a:lnTo>
                  <a:lnTo>
                    <a:pt x="1127" y="7"/>
                  </a:lnTo>
                  <a:lnTo>
                    <a:pt x="1134" y="0"/>
                  </a:lnTo>
                  <a:lnTo>
                    <a:pt x="1141" y="7"/>
                  </a:lnTo>
                  <a:close/>
                  <a:moveTo>
                    <a:pt x="1134" y="0"/>
                  </a:moveTo>
                  <a:lnTo>
                    <a:pt x="1141" y="0"/>
                  </a:lnTo>
                  <a:lnTo>
                    <a:pt x="1141" y="7"/>
                  </a:lnTo>
                  <a:lnTo>
                    <a:pt x="1134" y="0"/>
                  </a:lnTo>
                  <a:close/>
                  <a:moveTo>
                    <a:pt x="5" y="0"/>
                  </a:moveTo>
                  <a:lnTo>
                    <a:pt x="1134" y="0"/>
                  </a:lnTo>
                  <a:lnTo>
                    <a:pt x="1134" y="14"/>
                  </a:lnTo>
                  <a:lnTo>
                    <a:pt x="5" y="14"/>
                  </a:lnTo>
                  <a:lnTo>
                    <a:pt x="0" y="7"/>
                  </a:lnTo>
                  <a:lnTo>
                    <a:pt x="5" y="0"/>
                  </a:lnTo>
                  <a:close/>
                  <a:moveTo>
                    <a:pt x="0" y="7"/>
                  </a:moveTo>
                  <a:lnTo>
                    <a:pt x="0" y="0"/>
                  </a:lnTo>
                  <a:lnTo>
                    <a:pt x="5" y="0"/>
                  </a:lnTo>
                  <a:lnTo>
                    <a:pt x="0" y="7"/>
                  </a:lnTo>
                  <a:close/>
                  <a:moveTo>
                    <a:pt x="0" y="231"/>
                  </a:moveTo>
                  <a:lnTo>
                    <a:pt x="0" y="7"/>
                  </a:lnTo>
                  <a:lnTo>
                    <a:pt x="12" y="7"/>
                  </a:lnTo>
                  <a:lnTo>
                    <a:pt x="12" y="231"/>
                  </a:lnTo>
                  <a:lnTo>
                    <a:pt x="5" y="238"/>
                  </a:lnTo>
                  <a:lnTo>
                    <a:pt x="0" y="231"/>
                  </a:lnTo>
                  <a:close/>
                  <a:moveTo>
                    <a:pt x="5" y="238"/>
                  </a:moveTo>
                  <a:lnTo>
                    <a:pt x="0" y="238"/>
                  </a:lnTo>
                  <a:lnTo>
                    <a:pt x="0" y="231"/>
                  </a:lnTo>
                  <a:lnTo>
                    <a:pt x="5" y="238"/>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Rectangle 93"/>
            <p:cNvSpPr>
              <a:spLocks noChangeArrowheads="1"/>
            </p:cNvSpPr>
            <p:nvPr/>
          </p:nvSpPr>
          <p:spPr bwMode="auto">
            <a:xfrm>
              <a:off x="2504" y="3446"/>
              <a:ext cx="748"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373435"/>
                  </a:solidFill>
                  <a:effectLst/>
                  <a:latin typeface="Arial" panose="020B0604020202020204" pitchFamily="34" charset="0"/>
                </a:rPr>
                <a:t>retain interferences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6" name="Rectangle 94"/>
            <p:cNvSpPr>
              <a:spLocks noChangeArrowheads="1"/>
            </p:cNvSpPr>
            <p:nvPr/>
          </p:nvSpPr>
          <p:spPr bwMode="auto">
            <a:xfrm>
              <a:off x="2406" y="3531"/>
              <a:ext cx="946"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373435"/>
                  </a:solidFill>
                  <a:effectLst/>
                  <a:latin typeface="Arial" panose="020B0604020202020204" pitchFamily="34" charset="0"/>
                </a:rPr>
                <a:t>elute analyte for analysis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7" name="Rectangle 95"/>
            <p:cNvSpPr>
              <a:spLocks noChangeArrowheads="1"/>
            </p:cNvSpPr>
            <p:nvPr/>
          </p:nvSpPr>
          <p:spPr bwMode="auto">
            <a:xfrm>
              <a:off x="1172" y="3453"/>
              <a:ext cx="530"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373435"/>
                  </a:solidFill>
                  <a:effectLst/>
                  <a:latin typeface="Arial" panose="020B0604020202020204" pitchFamily="34" charset="0"/>
                </a:rPr>
                <a:t>retain analyte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8" name="Rectangle 96"/>
            <p:cNvSpPr>
              <a:spLocks noChangeArrowheads="1"/>
            </p:cNvSpPr>
            <p:nvPr/>
          </p:nvSpPr>
          <p:spPr bwMode="auto">
            <a:xfrm>
              <a:off x="918" y="3537"/>
              <a:ext cx="1045"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373435"/>
                  </a:solidFill>
                  <a:effectLst/>
                  <a:latin typeface="Arial" panose="020B0604020202020204" pitchFamily="34" charset="0"/>
                </a:rPr>
                <a:t>elute interferences to waste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9" name="Rectangle 97"/>
            <p:cNvSpPr>
              <a:spLocks noChangeArrowheads="1"/>
            </p:cNvSpPr>
            <p:nvPr/>
          </p:nvSpPr>
          <p:spPr bwMode="auto">
            <a:xfrm>
              <a:off x="3714" y="3428"/>
              <a:ext cx="1127" cy="224"/>
            </a:xfrm>
            <a:prstGeom prst="rect">
              <a:avLst/>
            </a:prstGeom>
            <a:solidFill>
              <a:srgbClr val="91D8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98"/>
            <p:cNvSpPr>
              <a:spLocks noEditPoints="1"/>
            </p:cNvSpPr>
            <p:nvPr/>
          </p:nvSpPr>
          <p:spPr bwMode="auto">
            <a:xfrm>
              <a:off x="3707" y="3421"/>
              <a:ext cx="1141" cy="238"/>
            </a:xfrm>
            <a:custGeom>
              <a:avLst/>
              <a:gdLst>
                <a:gd name="T0" fmla="*/ 1134 w 1141"/>
                <a:gd name="T1" fmla="*/ 238 h 238"/>
                <a:gd name="T2" fmla="*/ 7 w 1141"/>
                <a:gd name="T3" fmla="*/ 238 h 238"/>
                <a:gd name="T4" fmla="*/ 7 w 1141"/>
                <a:gd name="T5" fmla="*/ 224 h 238"/>
                <a:gd name="T6" fmla="*/ 1134 w 1141"/>
                <a:gd name="T7" fmla="*/ 224 h 238"/>
                <a:gd name="T8" fmla="*/ 1141 w 1141"/>
                <a:gd name="T9" fmla="*/ 231 h 238"/>
                <a:gd name="T10" fmla="*/ 1134 w 1141"/>
                <a:gd name="T11" fmla="*/ 238 h 238"/>
                <a:gd name="T12" fmla="*/ 1141 w 1141"/>
                <a:gd name="T13" fmla="*/ 231 h 238"/>
                <a:gd name="T14" fmla="*/ 1141 w 1141"/>
                <a:gd name="T15" fmla="*/ 238 h 238"/>
                <a:gd name="T16" fmla="*/ 1134 w 1141"/>
                <a:gd name="T17" fmla="*/ 238 h 238"/>
                <a:gd name="T18" fmla="*/ 1141 w 1141"/>
                <a:gd name="T19" fmla="*/ 231 h 238"/>
                <a:gd name="T20" fmla="*/ 1141 w 1141"/>
                <a:gd name="T21" fmla="*/ 7 h 238"/>
                <a:gd name="T22" fmla="*/ 1141 w 1141"/>
                <a:gd name="T23" fmla="*/ 231 h 238"/>
                <a:gd name="T24" fmla="*/ 1127 w 1141"/>
                <a:gd name="T25" fmla="*/ 231 h 238"/>
                <a:gd name="T26" fmla="*/ 1127 w 1141"/>
                <a:gd name="T27" fmla="*/ 7 h 238"/>
                <a:gd name="T28" fmla="*/ 1134 w 1141"/>
                <a:gd name="T29" fmla="*/ 0 h 238"/>
                <a:gd name="T30" fmla="*/ 1141 w 1141"/>
                <a:gd name="T31" fmla="*/ 7 h 238"/>
                <a:gd name="T32" fmla="*/ 1134 w 1141"/>
                <a:gd name="T33" fmla="*/ 0 h 238"/>
                <a:gd name="T34" fmla="*/ 1141 w 1141"/>
                <a:gd name="T35" fmla="*/ 0 h 238"/>
                <a:gd name="T36" fmla="*/ 1141 w 1141"/>
                <a:gd name="T37" fmla="*/ 7 h 238"/>
                <a:gd name="T38" fmla="*/ 1134 w 1141"/>
                <a:gd name="T39" fmla="*/ 0 h 238"/>
                <a:gd name="T40" fmla="*/ 7 w 1141"/>
                <a:gd name="T41" fmla="*/ 0 h 238"/>
                <a:gd name="T42" fmla="*/ 1134 w 1141"/>
                <a:gd name="T43" fmla="*/ 0 h 238"/>
                <a:gd name="T44" fmla="*/ 1134 w 1141"/>
                <a:gd name="T45" fmla="*/ 14 h 238"/>
                <a:gd name="T46" fmla="*/ 7 w 1141"/>
                <a:gd name="T47" fmla="*/ 14 h 238"/>
                <a:gd name="T48" fmla="*/ 0 w 1141"/>
                <a:gd name="T49" fmla="*/ 7 h 238"/>
                <a:gd name="T50" fmla="*/ 7 w 1141"/>
                <a:gd name="T51" fmla="*/ 0 h 238"/>
                <a:gd name="T52" fmla="*/ 0 w 1141"/>
                <a:gd name="T53" fmla="*/ 7 h 238"/>
                <a:gd name="T54" fmla="*/ 0 w 1141"/>
                <a:gd name="T55" fmla="*/ 0 h 238"/>
                <a:gd name="T56" fmla="*/ 7 w 1141"/>
                <a:gd name="T57" fmla="*/ 0 h 238"/>
                <a:gd name="T58" fmla="*/ 0 w 1141"/>
                <a:gd name="T59" fmla="*/ 7 h 238"/>
                <a:gd name="T60" fmla="*/ 0 w 1141"/>
                <a:gd name="T61" fmla="*/ 231 h 238"/>
                <a:gd name="T62" fmla="*/ 0 w 1141"/>
                <a:gd name="T63" fmla="*/ 7 h 238"/>
                <a:gd name="T64" fmla="*/ 11 w 1141"/>
                <a:gd name="T65" fmla="*/ 7 h 238"/>
                <a:gd name="T66" fmla="*/ 11 w 1141"/>
                <a:gd name="T67" fmla="*/ 231 h 238"/>
                <a:gd name="T68" fmla="*/ 7 w 1141"/>
                <a:gd name="T69" fmla="*/ 238 h 238"/>
                <a:gd name="T70" fmla="*/ 0 w 1141"/>
                <a:gd name="T71" fmla="*/ 231 h 238"/>
                <a:gd name="T72" fmla="*/ 7 w 1141"/>
                <a:gd name="T73" fmla="*/ 238 h 238"/>
                <a:gd name="T74" fmla="*/ 0 w 1141"/>
                <a:gd name="T75" fmla="*/ 238 h 238"/>
                <a:gd name="T76" fmla="*/ 0 w 1141"/>
                <a:gd name="T77" fmla="*/ 231 h 238"/>
                <a:gd name="T78" fmla="*/ 7 w 1141"/>
                <a:gd name="T79" fmla="*/ 23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41" h="238">
                  <a:moveTo>
                    <a:pt x="1134" y="238"/>
                  </a:moveTo>
                  <a:lnTo>
                    <a:pt x="7" y="238"/>
                  </a:lnTo>
                  <a:lnTo>
                    <a:pt x="7" y="224"/>
                  </a:lnTo>
                  <a:lnTo>
                    <a:pt x="1134" y="224"/>
                  </a:lnTo>
                  <a:lnTo>
                    <a:pt x="1141" y="231"/>
                  </a:lnTo>
                  <a:lnTo>
                    <a:pt x="1134" y="238"/>
                  </a:lnTo>
                  <a:close/>
                  <a:moveTo>
                    <a:pt x="1141" y="231"/>
                  </a:moveTo>
                  <a:lnTo>
                    <a:pt x="1141" y="238"/>
                  </a:lnTo>
                  <a:lnTo>
                    <a:pt x="1134" y="238"/>
                  </a:lnTo>
                  <a:lnTo>
                    <a:pt x="1141" y="231"/>
                  </a:lnTo>
                  <a:close/>
                  <a:moveTo>
                    <a:pt x="1141" y="7"/>
                  </a:moveTo>
                  <a:lnTo>
                    <a:pt x="1141" y="231"/>
                  </a:lnTo>
                  <a:lnTo>
                    <a:pt x="1127" y="231"/>
                  </a:lnTo>
                  <a:lnTo>
                    <a:pt x="1127" y="7"/>
                  </a:lnTo>
                  <a:lnTo>
                    <a:pt x="1134" y="0"/>
                  </a:lnTo>
                  <a:lnTo>
                    <a:pt x="1141" y="7"/>
                  </a:lnTo>
                  <a:close/>
                  <a:moveTo>
                    <a:pt x="1134" y="0"/>
                  </a:moveTo>
                  <a:lnTo>
                    <a:pt x="1141" y="0"/>
                  </a:lnTo>
                  <a:lnTo>
                    <a:pt x="1141" y="7"/>
                  </a:lnTo>
                  <a:lnTo>
                    <a:pt x="1134" y="0"/>
                  </a:lnTo>
                  <a:close/>
                  <a:moveTo>
                    <a:pt x="7" y="0"/>
                  </a:moveTo>
                  <a:lnTo>
                    <a:pt x="1134" y="0"/>
                  </a:lnTo>
                  <a:lnTo>
                    <a:pt x="1134" y="14"/>
                  </a:lnTo>
                  <a:lnTo>
                    <a:pt x="7" y="14"/>
                  </a:lnTo>
                  <a:lnTo>
                    <a:pt x="0" y="7"/>
                  </a:lnTo>
                  <a:lnTo>
                    <a:pt x="7" y="0"/>
                  </a:lnTo>
                  <a:close/>
                  <a:moveTo>
                    <a:pt x="0" y="7"/>
                  </a:moveTo>
                  <a:lnTo>
                    <a:pt x="0" y="0"/>
                  </a:lnTo>
                  <a:lnTo>
                    <a:pt x="7" y="0"/>
                  </a:lnTo>
                  <a:lnTo>
                    <a:pt x="0" y="7"/>
                  </a:lnTo>
                  <a:close/>
                  <a:moveTo>
                    <a:pt x="0" y="231"/>
                  </a:moveTo>
                  <a:lnTo>
                    <a:pt x="0" y="7"/>
                  </a:lnTo>
                  <a:lnTo>
                    <a:pt x="11" y="7"/>
                  </a:lnTo>
                  <a:lnTo>
                    <a:pt x="11" y="231"/>
                  </a:lnTo>
                  <a:lnTo>
                    <a:pt x="7" y="238"/>
                  </a:lnTo>
                  <a:lnTo>
                    <a:pt x="0" y="231"/>
                  </a:lnTo>
                  <a:close/>
                  <a:moveTo>
                    <a:pt x="7" y="238"/>
                  </a:moveTo>
                  <a:lnTo>
                    <a:pt x="0" y="238"/>
                  </a:lnTo>
                  <a:lnTo>
                    <a:pt x="0" y="231"/>
                  </a:lnTo>
                  <a:lnTo>
                    <a:pt x="7" y="238"/>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Rectangle 99"/>
            <p:cNvSpPr>
              <a:spLocks noChangeArrowheads="1"/>
            </p:cNvSpPr>
            <p:nvPr/>
          </p:nvSpPr>
          <p:spPr bwMode="auto">
            <a:xfrm>
              <a:off x="4036" y="3453"/>
              <a:ext cx="530"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373435"/>
                  </a:solidFill>
                  <a:effectLst/>
                  <a:latin typeface="Arial" panose="020B0604020202020204" pitchFamily="34" charset="0"/>
                </a:rPr>
                <a:t>retain analyte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2" name="Rectangle 100"/>
            <p:cNvSpPr>
              <a:spLocks noChangeArrowheads="1"/>
            </p:cNvSpPr>
            <p:nvPr/>
          </p:nvSpPr>
          <p:spPr bwMode="auto">
            <a:xfrm>
              <a:off x="3782" y="3537"/>
              <a:ext cx="1045"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373435"/>
                  </a:solidFill>
                  <a:effectLst/>
                  <a:latin typeface="Arial" panose="020B0604020202020204" pitchFamily="34" charset="0"/>
                </a:rPr>
                <a:t>elute interferences to waste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3" name="Rectangle 101"/>
            <p:cNvSpPr>
              <a:spLocks noChangeArrowheads="1"/>
            </p:cNvSpPr>
            <p:nvPr/>
          </p:nvSpPr>
          <p:spPr bwMode="auto">
            <a:xfrm>
              <a:off x="861" y="2852"/>
              <a:ext cx="1127" cy="226"/>
            </a:xfrm>
            <a:prstGeom prst="rect">
              <a:avLst/>
            </a:prstGeom>
            <a:solidFill>
              <a:srgbClr val="FFF8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102"/>
            <p:cNvSpPr>
              <a:spLocks noEditPoints="1"/>
            </p:cNvSpPr>
            <p:nvPr/>
          </p:nvSpPr>
          <p:spPr bwMode="auto">
            <a:xfrm>
              <a:off x="854" y="2845"/>
              <a:ext cx="1141" cy="240"/>
            </a:xfrm>
            <a:custGeom>
              <a:avLst/>
              <a:gdLst>
                <a:gd name="T0" fmla="*/ 1134 w 1141"/>
                <a:gd name="T1" fmla="*/ 240 h 240"/>
                <a:gd name="T2" fmla="*/ 7 w 1141"/>
                <a:gd name="T3" fmla="*/ 240 h 240"/>
                <a:gd name="T4" fmla="*/ 7 w 1141"/>
                <a:gd name="T5" fmla="*/ 226 h 240"/>
                <a:gd name="T6" fmla="*/ 1134 w 1141"/>
                <a:gd name="T7" fmla="*/ 226 h 240"/>
                <a:gd name="T8" fmla="*/ 1141 w 1141"/>
                <a:gd name="T9" fmla="*/ 233 h 240"/>
                <a:gd name="T10" fmla="*/ 1134 w 1141"/>
                <a:gd name="T11" fmla="*/ 240 h 240"/>
                <a:gd name="T12" fmla="*/ 1141 w 1141"/>
                <a:gd name="T13" fmla="*/ 233 h 240"/>
                <a:gd name="T14" fmla="*/ 1141 w 1141"/>
                <a:gd name="T15" fmla="*/ 240 h 240"/>
                <a:gd name="T16" fmla="*/ 1134 w 1141"/>
                <a:gd name="T17" fmla="*/ 240 h 240"/>
                <a:gd name="T18" fmla="*/ 1141 w 1141"/>
                <a:gd name="T19" fmla="*/ 233 h 240"/>
                <a:gd name="T20" fmla="*/ 1141 w 1141"/>
                <a:gd name="T21" fmla="*/ 7 h 240"/>
                <a:gd name="T22" fmla="*/ 1141 w 1141"/>
                <a:gd name="T23" fmla="*/ 233 h 240"/>
                <a:gd name="T24" fmla="*/ 1127 w 1141"/>
                <a:gd name="T25" fmla="*/ 233 h 240"/>
                <a:gd name="T26" fmla="*/ 1127 w 1141"/>
                <a:gd name="T27" fmla="*/ 7 h 240"/>
                <a:gd name="T28" fmla="*/ 1134 w 1141"/>
                <a:gd name="T29" fmla="*/ 0 h 240"/>
                <a:gd name="T30" fmla="*/ 1141 w 1141"/>
                <a:gd name="T31" fmla="*/ 7 h 240"/>
                <a:gd name="T32" fmla="*/ 1134 w 1141"/>
                <a:gd name="T33" fmla="*/ 0 h 240"/>
                <a:gd name="T34" fmla="*/ 1141 w 1141"/>
                <a:gd name="T35" fmla="*/ 0 h 240"/>
                <a:gd name="T36" fmla="*/ 1141 w 1141"/>
                <a:gd name="T37" fmla="*/ 7 h 240"/>
                <a:gd name="T38" fmla="*/ 1134 w 1141"/>
                <a:gd name="T39" fmla="*/ 0 h 240"/>
                <a:gd name="T40" fmla="*/ 7 w 1141"/>
                <a:gd name="T41" fmla="*/ 0 h 240"/>
                <a:gd name="T42" fmla="*/ 1134 w 1141"/>
                <a:gd name="T43" fmla="*/ 0 h 240"/>
                <a:gd name="T44" fmla="*/ 1134 w 1141"/>
                <a:gd name="T45" fmla="*/ 14 h 240"/>
                <a:gd name="T46" fmla="*/ 7 w 1141"/>
                <a:gd name="T47" fmla="*/ 14 h 240"/>
                <a:gd name="T48" fmla="*/ 0 w 1141"/>
                <a:gd name="T49" fmla="*/ 7 h 240"/>
                <a:gd name="T50" fmla="*/ 7 w 1141"/>
                <a:gd name="T51" fmla="*/ 0 h 240"/>
                <a:gd name="T52" fmla="*/ 0 w 1141"/>
                <a:gd name="T53" fmla="*/ 7 h 240"/>
                <a:gd name="T54" fmla="*/ 0 w 1141"/>
                <a:gd name="T55" fmla="*/ 0 h 240"/>
                <a:gd name="T56" fmla="*/ 7 w 1141"/>
                <a:gd name="T57" fmla="*/ 0 h 240"/>
                <a:gd name="T58" fmla="*/ 0 w 1141"/>
                <a:gd name="T59" fmla="*/ 7 h 240"/>
                <a:gd name="T60" fmla="*/ 0 w 1141"/>
                <a:gd name="T61" fmla="*/ 233 h 240"/>
                <a:gd name="T62" fmla="*/ 0 w 1141"/>
                <a:gd name="T63" fmla="*/ 7 h 240"/>
                <a:gd name="T64" fmla="*/ 14 w 1141"/>
                <a:gd name="T65" fmla="*/ 7 h 240"/>
                <a:gd name="T66" fmla="*/ 14 w 1141"/>
                <a:gd name="T67" fmla="*/ 233 h 240"/>
                <a:gd name="T68" fmla="*/ 7 w 1141"/>
                <a:gd name="T69" fmla="*/ 240 h 240"/>
                <a:gd name="T70" fmla="*/ 0 w 1141"/>
                <a:gd name="T71" fmla="*/ 233 h 240"/>
                <a:gd name="T72" fmla="*/ 7 w 1141"/>
                <a:gd name="T73" fmla="*/ 240 h 240"/>
                <a:gd name="T74" fmla="*/ 0 w 1141"/>
                <a:gd name="T75" fmla="*/ 240 h 240"/>
                <a:gd name="T76" fmla="*/ 0 w 1141"/>
                <a:gd name="T77" fmla="*/ 233 h 240"/>
                <a:gd name="T78" fmla="*/ 7 w 1141"/>
                <a:gd name="T79" fmla="*/ 24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41" h="240">
                  <a:moveTo>
                    <a:pt x="1134" y="240"/>
                  </a:moveTo>
                  <a:lnTo>
                    <a:pt x="7" y="240"/>
                  </a:lnTo>
                  <a:lnTo>
                    <a:pt x="7" y="226"/>
                  </a:lnTo>
                  <a:lnTo>
                    <a:pt x="1134" y="226"/>
                  </a:lnTo>
                  <a:lnTo>
                    <a:pt x="1141" y="233"/>
                  </a:lnTo>
                  <a:lnTo>
                    <a:pt x="1134" y="240"/>
                  </a:lnTo>
                  <a:close/>
                  <a:moveTo>
                    <a:pt x="1141" y="233"/>
                  </a:moveTo>
                  <a:lnTo>
                    <a:pt x="1141" y="240"/>
                  </a:lnTo>
                  <a:lnTo>
                    <a:pt x="1134" y="240"/>
                  </a:lnTo>
                  <a:lnTo>
                    <a:pt x="1141" y="233"/>
                  </a:lnTo>
                  <a:close/>
                  <a:moveTo>
                    <a:pt x="1141" y="7"/>
                  </a:moveTo>
                  <a:lnTo>
                    <a:pt x="1141" y="233"/>
                  </a:lnTo>
                  <a:lnTo>
                    <a:pt x="1127" y="233"/>
                  </a:lnTo>
                  <a:lnTo>
                    <a:pt x="1127" y="7"/>
                  </a:lnTo>
                  <a:lnTo>
                    <a:pt x="1134" y="0"/>
                  </a:lnTo>
                  <a:lnTo>
                    <a:pt x="1141" y="7"/>
                  </a:lnTo>
                  <a:close/>
                  <a:moveTo>
                    <a:pt x="1134" y="0"/>
                  </a:moveTo>
                  <a:lnTo>
                    <a:pt x="1141" y="0"/>
                  </a:lnTo>
                  <a:lnTo>
                    <a:pt x="1141" y="7"/>
                  </a:lnTo>
                  <a:lnTo>
                    <a:pt x="1134" y="0"/>
                  </a:lnTo>
                  <a:close/>
                  <a:moveTo>
                    <a:pt x="7" y="0"/>
                  </a:moveTo>
                  <a:lnTo>
                    <a:pt x="1134" y="0"/>
                  </a:lnTo>
                  <a:lnTo>
                    <a:pt x="1134" y="14"/>
                  </a:lnTo>
                  <a:lnTo>
                    <a:pt x="7" y="14"/>
                  </a:lnTo>
                  <a:lnTo>
                    <a:pt x="0" y="7"/>
                  </a:lnTo>
                  <a:lnTo>
                    <a:pt x="7" y="0"/>
                  </a:lnTo>
                  <a:close/>
                  <a:moveTo>
                    <a:pt x="0" y="7"/>
                  </a:moveTo>
                  <a:lnTo>
                    <a:pt x="0" y="0"/>
                  </a:lnTo>
                  <a:lnTo>
                    <a:pt x="7" y="0"/>
                  </a:lnTo>
                  <a:lnTo>
                    <a:pt x="0" y="7"/>
                  </a:lnTo>
                  <a:close/>
                  <a:moveTo>
                    <a:pt x="0" y="233"/>
                  </a:moveTo>
                  <a:lnTo>
                    <a:pt x="0" y="7"/>
                  </a:lnTo>
                  <a:lnTo>
                    <a:pt x="14" y="7"/>
                  </a:lnTo>
                  <a:lnTo>
                    <a:pt x="14" y="233"/>
                  </a:lnTo>
                  <a:lnTo>
                    <a:pt x="7" y="240"/>
                  </a:lnTo>
                  <a:lnTo>
                    <a:pt x="0" y="233"/>
                  </a:lnTo>
                  <a:close/>
                  <a:moveTo>
                    <a:pt x="7" y="240"/>
                  </a:moveTo>
                  <a:lnTo>
                    <a:pt x="0" y="240"/>
                  </a:lnTo>
                  <a:lnTo>
                    <a:pt x="0" y="233"/>
                  </a:lnTo>
                  <a:lnTo>
                    <a:pt x="7" y="24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Rectangle 103"/>
            <p:cNvSpPr>
              <a:spLocks noChangeArrowheads="1"/>
            </p:cNvSpPr>
            <p:nvPr/>
          </p:nvSpPr>
          <p:spPr bwMode="auto">
            <a:xfrm>
              <a:off x="2287" y="2852"/>
              <a:ext cx="1130" cy="226"/>
            </a:xfrm>
            <a:prstGeom prst="rect">
              <a:avLst/>
            </a:prstGeom>
            <a:solidFill>
              <a:srgbClr val="FFF8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104"/>
            <p:cNvSpPr>
              <a:spLocks noEditPoints="1"/>
            </p:cNvSpPr>
            <p:nvPr/>
          </p:nvSpPr>
          <p:spPr bwMode="auto">
            <a:xfrm>
              <a:off x="2283" y="2845"/>
              <a:ext cx="1140" cy="240"/>
            </a:xfrm>
            <a:custGeom>
              <a:avLst/>
              <a:gdLst>
                <a:gd name="T0" fmla="*/ 1134 w 1140"/>
                <a:gd name="T1" fmla="*/ 240 h 240"/>
                <a:gd name="T2" fmla="*/ 4 w 1140"/>
                <a:gd name="T3" fmla="*/ 240 h 240"/>
                <a:gd name="T4" fmla="*/ 4 w 1140"/>
                <a:gd name="T5" fmla="*/ 226 h 240"/>
                <a:gd name="T6" fmla="*/ 1134 w 1140"/>
                <a:gd name="T7" fmla="*/ 226 h 240"/>
                <a:gd name="T8" fmla="*/ 1140 w 1140"/>
                <a:gd name="T9" fmla="*/ 233 h 240"/>
                <a:gd name="T10" fmla="*/ 1134 w 1140"/>
                <a:gd name="T11" fmla="*/ 240 h 240"/>
                <a:gd name="T12" fmla="*/ 1140 w 1140"/>
                <a:gd name="T13" fmla="*/ 233 h 240"/>
                <a:gd name="T14" fmla="*/ 1140 w 1140"/>
                <a:gd name="T15" fmla="*/ 240 h 240"/>
                <a:gd name="T16" fmla="*/ 1134 w 1140"/>
                <a:gd name="T17" fmla="*/ 240 h 240"/>
                <a:gd name="T18" fmla="*/ 1140 w 1140"/>
                <a:gd name="T19" fmla="*/ 233 h 240"/>
                <a:gd name="T20" fmla="*/ 1140 w 1140"/>
                <a:gd name="T21" fmla="*/ 7 h 240"/>
                <a:gd name="T22" fmla="*/ 1140 w 1140"/>
                <a:gd name="T23" fmla="*/ 233 h 240"/>
                <a:gd name="T24" fmla="*/ 1127 w 1140"/>
                <a:gd name="T25" fmla="*/ 233 h 240"/>
                <a:gd name="T26" fmla="*/ 1127 w 1140"/>
                <a:gd name="T27" fmla="*/ 7 h 240"/>
                <a:gd name="T28" fmla="*/ 1134 w 1140"/>
                <a:gd name="T29" fmla="*/ 0 h 240"/>
                <a:gd name="T30" fmla="*/ 1140 w 1140"/>
                <a:gd name="T31" fmla="*/ 7 h 240"/>
                <a:gd name="T32" fmla="*/ 1134 w 1140"/>
                <a:gd name="T33" fmla="*/ 0 h 240"/>
                <a:gd name="T34" fmla="*/ 1140 w 1140"/>
                <a:gd name="T35" fmla="*/ 0 h 240"/>
                <a:gd name="T36" fmla="*/ 1140 w 1140"/>
                <a:gd name="T37" fmla="*/ 7 h 240"/>
                <a:gd name="T38" fmla="*/ 1134 w 1140"/>
                <a:gd name="T39" fmla="*/ 0 h 240"/>
                <a:gd name="T40" fmla="*/ 4 w 1140"/>
                <a:gd name="T41" fmla="*/ 0 h 240"/>
                <a:gd name="T42" fmla="*/ 1134 w 1140"/>
                <a:gd name="T43" fmla="*/ 0 h 240"/>
                <a:gd name="T44" fmla="*/ 1134 w 1140"/>
                <a:gd name="T45" fmla="*/ 14 h 240"/>
                <a:gd name="T46" fmla="*/ 4 w 1140"/>
                <a:gd name="T47" fmla="*/ 14 h 240"/>
                <a:gd name="T48" fmla="*/ 0 w 1140"/>
                <a:gd name="T49" fmla="*/ 7 h 240"/>
                <a:gd name="T50" fmla="*/ 4 w 1140"/>
                <a:gd name="T51" fmla="*/ 0 h 240"/>
                <a:gd name="T52" fmla="*/ 0 w 1140"/>
                <a:gd name="T53" fmla="*/ 7 h 240"/>
                <a:gd name="T54" fmla="*/ 0 w 1140"/>
                <a:gd name="T55" fmla="*/ 0 h 240"/>
                <a:gd name="T56" fmla="*/ 4 w 1140"/>
                <a:gd name="T57" fmla="*/ 0 h 240"/>
                <a:gd name="T58" fmla="*/ 0 w 1140"/>
                <a:gd name="T59" fmla="*/ 7 h 240"/>
                <a:gd name="T60" fmla="*/ 0 w 1140"/>
                <a:gd name="T61" fmla="*/ 233 h 240"/>
                <a:gd name="T62" fmla="*/ 0 w 1140"/>
                <a:gd name="T63" fmla="*/ 7 h 240"/>
                <a:gd name="T64" fmla="*/ 11 w 1140"/>
                <a:gd name="T65" fmla="*/ 7 h 240"/>
                <a:gd name="T66" fmla="*/ 11 w 1140"/>
                <a:gd name="T67" fmla="*/ 233 h 240"/>
                <a:gd name="T68" fmla="*/ 4 w 1140"/>
                <a:gd name="T69" fmla="*/ 240 h 240"/>
                <a:gd name="T70" fmla="*/ 0 w 1140"/>
                <a:gd name="T71" fmla="*/ 233 h 240"/>
                <a:gd name="T72" fmla="*/ 4 w 1140"/>
                <a:gd name="T73" fmla="*/ 240 h 240"/>
                <a:gd name="T74" fmla="*/ 0 w 1140"/>
                <a:gd name="T75" fmla="*/ 240 h 240"/>
                <a:gd name="T76" fmla="*/ 0 w 1140"/>
                <a:gd name="T77" fmla="*/ 233 h 240"/>
                <a:gd name="T78" fmla="*/ 4 w 1140"/>
                <a:gd name="T79" fmla="*/ 24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40" h="240">
                  <a:moveTo>
                    <a:pt x="1134" y="240"/>
                  </a:moveTo>
                  <a:lnTo>
                    <a:pt x="4" y="240"/>
                  </a:lnTo>
                  <a:lnTo>
                    <a:pt x="4" y="226"/>
                  </a:lnTo>
                  <a:lnTo>
                    <a:pt x="1134" y="226"/>
                  </a:lnTo>
                  <a:lnTo>
                    <a:pt x="1140" y="233"/>
                  </a:lnTo>
                  <a:lnTo>
                    <a:pt x="1134" y="240"/>
                  </a:lnTo>
                  <a:close/>
                  <a:moveTo>
                    <a:pt x="1140" y="233"/>
                  </a:moveTo>
                  <a:lnTo>
                    <a:pt x="1140" y="240"/>
                  </a:lnTo>
                  <a:lnTo>
                    <a:pt x="1134" y="240"/>
                  </a:lnTo>
                  <a:lnTo>
                    <a:pt x="1140" y="233"/>
                  </a:lnTo>
                  <a:close/>
                  <a:moveTo>
                    <a:pt x="1140" y="7"/>
                  </a:moveTo>
                  <a:lnTo>
                    <a:pt x="1140" y="233"/>
                  </a:lnTo>
                  <a:lnTo>
                    <a:pt x="1127" y="233"/>
                  </a:lnTo>
                  <a:lnTo>
                    <a:pt x="1127" y="7"/>
                  </a:lnTo>
                  <a:lnTo>
                    <a:pt x="1134" y="0"/>
                  </a:lnTo>
                  <a:lnTo>
                    <a:pt x="1140" y="7"/>
                  </a:lnTo>
                  <a:close/>
                  <a:moveTo>
                    <a:pt x="1134" y="0"/>
                  </a:moveTo>
                  <a:lnTo>
                    <a:pt x="1140" y="0"/>
                  </a:lnTo>
                  <a:lnTo>
                    <a:pt x="1140" y="7"/>
                  </a:lnTo>
                  <a:lnTo>
                    <a:pt x="1134" y="0"/>
                  </a:lnTo>
                  <a:close/>
                  <a:moveTo>
                    <a:pt x="4" y="0"/>
                  </a:moveTo>
                  <a:lnTo>
                    <a:pt x="1134" y="0"/>
                  </a:lnTo>
                  <a:lnTo>
                    <a:pt x="1134" y="14"/>
                  </a:lnTo>
                  <a:lnTo>
                    <a:pt x="4" y="14"/>
                  </a:lnTo>
                  <a:lnTo>
                    <a:pt x="0" y="7"/>
                  </a:lnTo>
                  <a:lnTo>
                    <a:pt x="4" y="0"/>
                  </a:lnTo>
                  <a:close/>
                  <a:moveTo>
                    <a:pt x="0" y="7"/>
                  </a:moveTo>
                  <a:lnTo>
                    <a:pt x="0" y="0"/>
                  </a:lnTo>
                  <a:lnTo>
                    <a:pt x="4" y="0"/>
                  </a:lnTo>
                  <a:lnTo>
                    <a:pt x="0" y="7"/>
                  </a:lnTo>
                  <a:close/>
                  <a:moveTo>
                    <a:pt x="0" y="233"/>
                  </a:moveTo>
                  <a:lnTo>
                    <a:pt x="0" y="7"/>
                  </a:lnTo>
                  <a:lnTo>
                    <a:pt x="11" y="7"/>
                  </a:lnTo>
                  <a:lnTo>
                    <a:pt x="11" y="233"/>
                  </a:lnTo>
                  <a:lnTo>
                    <a:pt x="4" y="240"/>
                  </a:lnTo>
                  <a:lnTo>
                    <a:pt x="0" y="233"/>
                  </a:lnTo>
                  <a:close/>
                  <a:moveTo>
                    <a:pt x="4" y="240"/>
                  </a:moveTo>
                  <a:lnTo>
                    <a:pt x="0" y="240"/>
                  </a:lnTo>
                  <a:lnTo>
                    <a:pt x="0" y="233"/>
                  </a:lnTo>
                  <a:lnTo>
                    <a:pt x="4" y="24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Rectangle 105"/>
            <p:cNvSpPr>
              <a:spLocks noChangeArrowheads="1"/>
            </p:cNvSpPr>
            <p:nvPr/>
          </p:nvSpPr>
          <p:spPr bwMode="auto">
            <a:xfrm>
              <a:off x="1302" y="2879"/>
              <a:ext cx="311"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373435"/>
                  </a:solidFill>
                  <a:effectLst/>
                  <a:latin typeface="Arial" panose="020B0604020202020204" pitchFamily="34" charset="0"/>
                </a:rPr>
                <a:t>neutral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8" name="Rectangle 106"/>
            <p:cNvSpPr>
              <a:spLocks noChangeArrowheads="1"/>
            </p:cNvSpPr>
            <p:nvPr/>
          </p:nvSpPr>
          <p:spPr bwMode="auto">
            <a:xfrm>
              <a:off x="1190" y="2964"/>
              <a:ext cx="519"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373435"/>
                  </a:solidFill>
                  <a:effectLst/>
                  <a:latin typeface="Arial" panose="020B0604020202020204" pitchFamily="34" charset="0"/>
                </a:rPr>
                <a:t>interferences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9" name="Rectangle 107"/>
            <p:cNvSpPr>
              <a:spLocks noChangeArrowheads="1"/>
            </p:cNvSpPr>
            <p:nvPr/>
          </p:nvSpPr>
          <p:spPr bwMode="auto">
            <a:xfrm>
              <a:off x="5858" y="2852"/>
              <a:ext cx="1127" cy="226"/>
            </a:xfrm>
            <a:prstGeom prst="rect">
              <a:avLst/>
            </a:prstGeom>
            <a:solidFill>
              <a:srgbClr val="F0627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108"/>
            <p:cNvSpPr>
              <a:spLocks noEditPoints="1"/>
            </p:cNvSpPr>
            <p:nvPr/>
          </p:nvSpPr>
          <p:spPr bwMode="auto">
            <a:xfrm>
              <a:off x="5851" y="2845"/>
              <a:ext cx="1141" cy="240"/>
            </a:xfrm>
            <a:custGeom>
              <a:avLst/>
              <a:gdLst>
                <a:gd name="T0" fmla="*/ 1134 w 1141"/>
                <a:gd name="T1" fmla="*/ 240 h 240"/>
                <a:gd name="T2" fmla="*/ 7 w 1141"/>
                <a:gd name="T3" fmla="*/ 240 h 240"/>
                <a:gd name="T4" fmla="*/ 7 w 1141"/>
                <a:gd name="T5" fmla="*/ 226 h 240"/>
                <a:gd name="T6" fmla="*/ 1134 w 1141"/>
                <a:gd name="T7" fmla="*/ 226 h 240"/>
                <a:gd name="T8" fmla="*/ 1141 w 1141"/>
                <a:gd name="T9" fmla="*/ 233 h 240"/>
                <a:gd name="T10" fmla="*/ 1134 w 1141"/>
                <a:gd name="T11" fmla="*/ 240 h 240"/>
                <a:gd name="T12" fmla="*/ 1141 w 1141"/>
                <a:gd name="T13" fmla="*/ 233 h 240"/>
                <a:gd name="T14" fmla="*/ 1141 w 1141"/>
                <a:gd name="T15" fmla="*/ 240 h 240"/>
                <a:gd name="T16" fmla="*/ 1134 w 1141"/>
                <a:gd name="T17" fmla="*/ 240 h 240"/>
                <a:gd name="T18" fmla="*/ 1141 w 1141"/>
                <a:gd name="T19" fmla="*/ 233 h 240"/>
                <a:gd name="T20" fmla="*/ 1141 w 1141"/>
                <a:gd name="T21" fmla="*/ 7 h 240"/>
                <a:gd name="T22" fmla="*/ 1141 w 1141"/>
                <a:gd name="T23" fmla="*/ 233 h 240"/>
                <a:gd name="T24" fmla="*/ 1127 w 1141"/>
                <a:gd name="T25" fmla="*/ 233 h 240"/>
                <a:gd name="T26" fmla="*/ 1127 w 1141"/>
                <a:gd name="T27" fmla="*/ 7 h 240"/>
                <a:gd name="T28" fmla="*/ 1134 w 1141"/>
                <a:gd name="T29" fmla="*/ 0 h 240"/>
                <a:gd name="T30" fmla="*/ 1141 w 1141"/>
                <a:gd name="T31" fmla="*/ 7 h 240"/>
                <a:gd name="T32" fmla="*/ 1134 w 1141"/>
                <a:gd name="T33" fmla="*/ 0 h 240"/>
                <a:gd name="T34" fmla="*/ 1141 w 1141"/>
                <a:gd name="T35" fmla="*/ 0 h 240"/>
                <a:gd name="T36" fmla="*/ 1141 w 1141"/>
                <a:gd name="T37" fmla="*/ 7 h 240"/>
                <a:gd name="T38" fmla="*/ 1134 w 1141"/>
                <a:gd name="T39" fmla="*/ 0 h 240"/>
                <a:gd name="T40" fmla="*/ 7 w 1141"/>
                <a:gd name="T41" fmla="*/ 0 h 240"/>
                <a:gd name="T42" fmla="*/ 1134 w 1141"/>
                <a:gd name="T43" fmla="*/ 0 h 240"/>
                <a:gd name="T44" fmla="*/ 1134 w 1141"/>
                <a:gd name="T45" fmla="*/ 14 h 240"/>
                <a:gd name="T46" fmla="*/ 7 w 1141"/>
                <a:gd name="T47" fmla="*/ 14 h 240"/>
                <a:gd name="T48" fmla="*/ 0 w 1141"/>
                <a:gd name="T49" fmla="*/ 7 h 240"/>
                <a:gd name="T50" fmla="*/ 7 w 1141"/>
                <a:gd name="T51" fmla="*/ 0 h 240"/>
                <a:gd name="T52" fmla="*/ 0 w 1141"/>
                <a:gd name="T53" fmla="*/ 7 h 240"/>
                <a:gd name="T54" fmla="*/ 0 w 1141"/>
                <a:gd name="T55" fmla="*/ 0 h 240"/>
                <a:gd name="T56" fmla="*/ 7 w 1141"/>
                <a:gd name="T57" fmla="*/ 0 h 240"/>
                <a:gd name="T58" fmla="*/ 0 w 1141"/>
                <a:gd name="T59" fmla="*/ 7 h 240"/>
                <a:gd name="T60" fmla="*/ 0 w 1141"/>
                <a:gd name="T61" fmla="*/ 233 h 240"/>
                <a:gd name="T62" fmla="*/ 0 w 1141"/>
                <a:gd name="T63" fmla="*/ 7 h 240"/>
                <a:gd name="T64" fmla="*/ 14 w 1141"/>
                <a:gd name="T65" fmla="*/ 7 h 240"/>
                <a:gd name="T66" fmla="*/ 14 w 1141"/>
                <a:gd name="T67" fmla="*/ 233 h 240"/>
                <a:gd name="T68" fmla="*/ 7 w 1141"/>
                <a:gd name="T69" fmla="*/ 240 h 240"/>
                <a:gd name="T70" fmla="*/ 0 w 1141"/>
                <a:gd name="T71" fmla="*/ 233 h 240"/>
                <a:gd name="T72" fmla="*/ 7 w 1141"/>
                <a:gd name="T73" fmla="*/ 240 h 240"/>
                <a:gd name="T74" fmla="*/ 0 w 1141"/>
                <a:gd name="T75" fmla="*/ 240 h 240"/>
                <a:gd name="T76" fmla="*/ 0 w 1141"/>
                <a:gd name="T77" fmla="*/ 233 h 240"/>
                <a:gd name="T78" fmla="*/ 7 w 1141"/>
                <a:gd name="T79" fmla="*/ 24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41" h="240">
                  <a:moveTo>
                    <a:pt x="1134" y="240"/>
                  </a:moveTo>
                  <a:lnTo>
                    <a:pt x="7" y="240"/>
                  </a:lnTo>
                  <a:lnTo>
                    <a:pt x="7" y="226"/>
                  </a:lnTo>
                  <a:lnTo>
                    <a:pt x="1134" y="226"/>
                  </a:lnTo>
                  <a:lnTo>
                    <a:pt x="1141" y="233"/>
                  </a:lnTo>
                  <a:lnTo>
                    <a:pt x="1134" y="240"/>
                  </a:lnTo>
                  <a:close/>
                  <a:moveTo>
                    <a:pt x="1141" y="233"/>
                  </a:moveTo>
                  <a:lnTo>
                    <a:pt x="1141" y="240"/>
                  </a:lnTo>
                  <a:lnTo>
                    <a:pt x="1134" y="240"/>
                  </a:lnTo>
                  <a:lnTo>
                    <a:pt x="1141" y="233"/>
                  </a:lnTo>
                  <a:close/>
                  <a:moveTo>
                    <a:pt x="1141" y="7"/>
                  </a:moveTo>
                  <a:lnTo>
                    <a:pt x="1141" y="233"/>
                  </a:lnTo>
                  <a:lnTo>
                    <a:pt x="1127" y="233"/>
                  </a:lnTo>
                  <a:lnTo>
                    <a:pt x="1127" y="7"/>
                  </a:lnTo>
                  <a:lnTo>
                    <a:pt x="1134" y="0"/>
                  </a:lnTo>
                  <a:lnTo>
                    <a:pt x="1141" y="7"/>
                  </a:lnTo>
                  <a:close/>
                  <a:moveTo>
                    <a:pt x="1134" y="0"/>
                  </a:moveTo>
                  <a:lnTo>
                    <a:pt x="1141" y="0"/>
                  </a:lnTo>
                  <a:lnTo>
                    <a:pt x="1141" y="7"/>
                  </a:lnTo>
                  <a:lnTo>
                    <a:pt x="1134" y="0"/>
                  </a:lnTo>
                  <a:close/>
                  <a:moveTo>
                    <a:pt x="7" y="0"/>
                  </a:moveTo>
                  <a:lnTo>
                    <a:pt x="1134" y="0"/>
                  </a:lnTo>
                  <a:lnTo>
                    <a:pt x="1134" y="14"/>
                  </a:lnTo>
                  <a:lnTo>
                    <a:pt x="7" y="14"/>
                  </a:lnTo>
                  <a:lnTo>
                    <a:pt x="0" y="7"/>
                  </a:lnTo>
                  <a:lnTo>
                    <a:pt x="7" y="0"/>
                  </a:lnTo>
                  <a:close/>
                  <a:moveTo>
                    <a:pt x="0" y="7"/>
                  </a:moveTo>
                  <a:lnTo>
                    <a:pt x="0" y="0"/>
                  </a:lnTo>
                  <a:lnTo>
                    <a:pt x="7" y="0"/>
                  </a:lnTo>
                  <a:lnTo>
                    <a:pt x="0" y="7"/>
                  </a:lnTo>
                  <a:close/>
                  <a:moveTo>
                    <a:pt x="0" y="233"/>
                  </a:moveTo>
                  <a:lnTo>
                    <a:pt x="0" y="7"/>
                  </a:lnTo>
                  <a:lnTo>
                    <a:pt x="14" y="7"/>
                  </a:lnTo>
                  <a:lnTo>
                    <a:pt x="14" y="233"/>
                  </a:lnTo>
                  <a:lnTo>
                    <a:pt x="7" y="240"/>
                  </a:lnTo>
                  <a:lnTo>
                    <a:pt x="0" y="233"/>
                  </a:lnTo>
                  <a:close/>
                  <a:moveTo>
                    <a:pt x="7" y="240"/>
                  </a:moveTo>
                  <a:lnTo>
                    <a:pt x="0" y="240"/>
                  </a:lnTo>
                  <a:lnTo>
                    <a:pt x="0" y="233"/>
                  </a:lnTo>
                  <a:lnTo>
                    <a:pt x="7" y="24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Rectangle 109"/>
            <p:cNvSpPr>
              <a:spLocks noChangeArrowheads="1"/>
            </p:cNvSpPr>
            <p:nvPr/>
          </p:nvSpPr>
          <p:spPr bwMode="auto">
            <a:xfrm>
              <a:off x="2692" y="2879"/>
              <a:ext cx="361"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373435"/>
                  </a:solidFill>
                  <a:effectLst/>
                  <a:latin typeface="Arial" panose="020B0604020202020204" pitchFamily="34" charset="0"/>
                </a:rPr>
                <a:t>ionizable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2" name="Rectangle 110"/>
            <p:cNvSpPr>
              <a:spLocks noChangeArrowheads="1"/>
            </p:cNvSpPr>
            <p:nvPr/>
          </p:nvSpPr>
          <p:spPr bwMode="auto">
            <a:xfrm>
              <a:off x="2616" y="2964"/>
              <a:ext cx="519"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373435"/>
                  </a:solidFill>
                  <a:effectLst/>
                  <a:latin typeface="Arial" panose="020B0604020202020204" pitchFamily="34" charset="0"/>
                </a:rPr>
                <a:t>interferences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3" name="Rectangle 111"/>
            <p:cNvSpPr>
              <a:spLocks noChangeArrowheads="1"/>
            </p:cNvSpPr>
            <p:nvPr/>
          </p:nvSpPr>
          <p:spPr bwMode="auto">
            <a:xfrm>
              <a:off x="6194" y="2913"/>
              <a:ext cx="533"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373435"/>
                  </a:solidFill>
                  <a:effectLst/>
                  <a:latin typeface="Arial" panose="020B0604020202020204" pitchFamily="34" charset="0"/>
                </a:rPr>
                <a:t>normal phase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4" name="Rectangle 112"/>
            <p:cNvSpPr>
              <a:spLocks noChangeArrowheads="1"/>
            </p:cNvSpPr>
            <p:nvPr/>
          </p:nvSpPr>
          <p:spPr bwMode="auto">
            <a:xfrm>
              <a:off x="3714" y="2852"/>
              <a:ext cx="1127" cy="226"/>
            </a:xfrm>
            <a:prstGeom prst="rect">
              <a:avLst/>
            </a:prstGeom>
            <a:solidFill>
              <a:srgbClr val="91D8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113"/>
            <p:cNvSpPr>
              <a:spLocks noEditPoints="1"/>
            </p:cNvSpPr>
            <p:nvPr/>
          </p:nvSpPr>
          <p:spPr bwMode="auto">
            <a:xfrm>
              <a:off x="3707" y="2845"/>
              <a:ext cx="1141" cy="240"/>
            </a:xfrm>
            <a:custGeom>
              <a:avLst/>
              <a:gdLst>
                <a:gd name="T0" fmla="*/ 1134 w 1141"/>
                <a:gd name="T1" fmla="*/ 240 h 240"/>
                <a:gd name="T2" fmla="*/ 7 w 1141"/>
                <a:gd name="T3" fmla="*/ 240 h 240"/>
                <a:gd name="T4" fmla="*/ 7 w 1141"/>
                <a:gd name="T5" fmla="*/ 226 h 240"/>
                <a:gd name="T6" fmla="*/ 1134 w 1141"/>
                <a:gd name="T7" fmla="*/ 226 h 240"/>
                <a:gd name="T8" fmla="*/ 1141 w 1141"/>
                <a:gd name="T9" fmla="*/ 233 h 240"/>
                <a:gd name="T10" fmla="*/ 1134 w 1141"/>
                <a:gd name="T11" fmla="*/ 240 h 240"/>
                <a:gd name="T12" fmla="*/ 1141 w 1141"/>
                <a:gd name="T13" fmla="*/ 233 h 240"/>
                <a:gd name="T14" fmla="*/ 1141 w 1141"/>
                <a:gd name="T15" fmla="*/ 240 h 240"/>
                <a:gd name="T16" fmla="*/ 1134 w 1141"/>
                <a:gd name="T17" fmla="*/ 240 h 240"/>
                <a:gd name="T18" fmla="*/ 1141 w 1141"/>
                <a:gd name="T19" fmla="*/ 233 h 240"/>
                <a:gd name="T20" fmla="*/ 1141 w 1141"/>
                <a:gd name="T21" fmla="*/ 7 h 240"/>
                <a:gd name="T22" fmla="*/ 1141 w 1141"/>
                <a:gd name="T23" fmla="*/ 233 h 240"/>
                <a:gd name="T24" fmla="*/ 1127 w 1141"/>
                <a:gd name="T25" fmla="*/ 233 h 240"/>
                <a:gd name="T26" fmla="*/ 1127 w 1141"/>
                <a:gd name="T27" fmla="*/ 7 h 240"/>
                <a:gd name="T28" fmla="*/ 1134 w 1141"/>
                <a:gd name="T29" fmla="*/ 0 h 240"/>
                <a:gd name="T30" fmla="*/ 1141 w 1141"/>
                <a:gd name="T31" fmla="*/ 7 h 240"/>
                <a:gd name="T32" fmla="*/ 1134 w 1141"/>
                <a:gd name="T33" fmla="*/ 0 h 240"/>
                <a:gd name="T34" fmla="*/ 1141 w 1141"/>
                <a:gd name="T35" fmla="*/ 0 h 240"/>
                <a:gd name="T36" fmla="*/ 1141 w 1141"/>
                <a:gd name="T37" fmla="*/ 7 h 240"/>
                <a:gd name="T38" fmla="*/ 1134 w 1141"/>
                <a:gd name="T39" fmla="*/ 0 h 240"/>
                <a:gd name="T40" fmla="*/ 7 w 1141"/>
                <a:gd name="T41" fmla="*/ 0 h 240"/>
                <a:gd name="T42" fmla="*/ 1134 w 1141"/>
                <a:gd name="T43" fmla="*/ 0 h 240"/>
                <a:gd name="T44" fmla="*/ 1134 w 1141"/>
                <a:gd name="T45" fmla="*/ 14 h 240"/>
                <a:gd name="T46" fmla="*/ 7 w 1141"/>
                <a:gd name="T47" fmla="*/ 14 h 240"/>
                <a:gd name="T48" fmla="*/ 0 w 1141"/>
                <a:gd name="T49" fmla="*/ 7 h 240"/>
                <a:gd name="T50" fmla="*/ 7 w 1141"/>
                <a:gd name="T51" fmla="*/ 0 h 240"/>
                <a:gd name="T52" fmla="*/ 0 w 1141"/>
                <a:gd name="T53" fmla="*/ 7 h 240"/>
                <a:gd name="T54" fmla="*/ 0 w 1141"/>
                <a:gd name="T55" fmla="*/ 0 h 240"/>
                <a:gd name="T56" fmla="*/ 7 w 1141"/>
                <a:gd name="T57" fmla="*/ 0 h 240"/>
                <a:gd name="T58" fmla="*/ 0 w 1141"/>
                <a:gd name="T59" fmla="*/ 7 h 240"/>
                <a:gd name="T60" fmla="*/ 0 w 1141"/>
                <a:gd name="T61" fmla="*/ 233 h 240"/>
                <a:gd name="T62" fmla="*/ 0 w 1141"/>
                <a:gd name="T63" fmla="*/ 7 h 240"/>
                <a:gd name="T64" fmla="*/ 11 w 1141"/>
                <a:gd name="T65" fmla="*/ 7 h 240"/>
                <a:gd name="T66" fmla="*/ 11 w 1141"/>
                <a:gd name="T67" fmla="*/ 233 h 240"/>
                <a:gd name="T68" fmla="*/ 7 w 1141"/>
                <a:gd name="T69" fmla="*/ 240 h 240"/>
                <a:gd name="T70" fmla="*/ 0 w 1141"/>
                <a:gd name="T71" fmla="*/ 233 h 240"/>
                <a:gd name="T72" fmla="*/ 7 w 1141"/>
                <a:gd name="T73" fmla="*/ 240 h 240"/>
                <a:gd name="T74" fmla="*/ 0 w 1141"/>
                <a:gd name="T75" fmla="*/ 240 h 240"/>
                <a:gd name="T76" fmla="*/ 0 w 1141"/>
                <a:gd name="T77" fmla="*/ 233 h 240"/>
                <a:gd name="T78" fmla="*/ 7 w 1141"/>
                <a:gd name="T79" fmla="*/ 24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41" h="240">
                  <a:moveTo>
                    <a:pt x="1134" y="240"/>
                  </a:moveTo>
                  <a:lnTo>
                    <a:pt x="7" y="240"/>
                  </a:lnTo>
                  <a:lnTo>
                    <a:pt x="7" y="226"/>
                  </a:lnTo>
                  <a:lnTo>
                    <a:pt x="1134" y="226"/>
                  </a:lnTo>
                  <a:lnTo>
                    <a:pt x="1141" y="233"/>
                  </a:lnTo>
                  <a:lnTo>
                    <a:pt x="1134" y="240"/>
                  </a:lnTo>
                  <a:close/>
                  <a:moveTo>
                    <a:pt x="1141" y="233"/>
                  </a:moveTo>
                  <a:lnTo>
                    <a:pt x="1141" y="240"/>
                  </a:lnTo>
                  <a:lnTo>
                    <a:pt x="1134" y="240"/>
                  </a:lnTo>
                  <a:lnTo>
                    <a:pt x="1141" y="233"/>
                  </a:lnTo>
                  <a:close/>
                  <a:moveTo>
                    <a:pt x="1141" y="7"/>
                  </a:moveTo>
                  <a:lnTo>
                    <a:pt x="1141" y="233"/>
                  </a:lnTo>
                  <a:lnTo>
                    <a:pt x="1127" y="233"/>
                  </a:lnTo>
                  <a:lnTo>
                    <a:pt x="1127" y="7"/>
                  </a:lnTo>
                  <a:lnTo>
                    <a:pt x="1134" y="0"/>
                  </a:lnTo>
                  <a:lnTo>
                    <a:pt x="1141" y="7"/>
                  </a:lnTo>
                  <a:close/>
                  <a:moveTo>
                    <a:pt x="1134" y="0"/>
                  </a:moveTo>
                  <a:lnTo>
                    <a:pt x="1141" y="0"/>
                  </a:lnTo>
                  <a:lnTo>
                    <a:pt x="1141" y="7"/>
                  </a:lnTo>
                  <a:lnTo>
                    <a:pt x="1134" y="0"/>
                  </a:lnTo>
                  <a:close/>
                  <a:moveTo>
                    <a:pt x="7" y="0"/>
                  </a:moveTo>
                  <a:lnTo>
                    <a:pt x="1134" y="0"/>
                  </a:lnTo>
                  <a:lnTo>
                    <a:pt x="1134" y="14"/>
                  </a:lnTo>
                  <a:lnTo>
                    <a:pt x="7" y="14"/>
                  </a:lnTo>
                  <a:lnTo>
                    <a:pt x="0" y="7"/>
                  </a:lnTo>
                  <a:lnTo>
                    <a:pt x="7" y="0"/>
                  </a:lnTo>
                  <a:close/>
                  <a:moveTo>
                    <a:pt x="0" y="7"/>
                  </a:moveTo>
                  <a:lnTo>
                    <a:pt x="0" y="0"/>
                  </a:lnTo>
                  <a:lnTo>
                    <a:pt x="7" y="0"/>
                  </a:lnTo>
                  <a:lnTo>
                    <a:pt x="0" y="7"/>
                  </a:lnTo>
                  <a:close/>
                  <a:moveTo>
                    <a:pt x="0" y="233"/>
                  </a:moveTo>
                  <a:lnTo>
                    <a:pt x="0" y="7"/>
                  </a:lnTo>
                  <a:lnTo>
                    <a:pt x="11" y="7"/>
                  </a:lnTo>
                  <a:lnTo>
                    <a:pt x="11" y="233"/>
                  </a:lnTo>
                  <a:lnTo>
                    <a:pt x="7" y="240"/>
                  </a:lnTo>
                  <a:lnTo>
                    <a:pt x="0" y="233"/>
                  </a:lnTo>
                  <a:close/>
                  <a:moveTo>
                    <a:pt x="7" y="240"/>
                  </a:moveTo>
                  <a:lnTo>
                    <a:pt x="0" y="240"/>
                  </a:lnTo>
                  <a:lnTo>
                    <a:pt x="0" y="233"/>
                  </a:lnTo>
                  <a:lnTo>
                    <a:pt x="7" y="24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Rectangle 114"/>
            <p:cNvSpPr>
              <a:spLocks noChangeArrowheads="1"/>
            </p:cNvSpPr>
            <p:nvPr/>
          </p:nvSpPr>
          <p:spPr bwMode="auto">
            <a:xfrm>
              <a:off x="4018" y="2913"/>
              <a:ext cx="606"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373435"/>
                  </a:solidFill>
                  <a:effectLst/>
                  <a:latin typeface="Arial" panose="020B0604020202020204" pitchFamily="34" charset="0"/>
                </a:rPr>
                <a:t>reversed-phase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7" name="Rectangle 115"/>
            <p:cNvSpPr>
              <a:spLocks noChangeArrowheads="1"/>
            </p:cNvSpPr>
            <p:nvPr/>
          </p:nvSpPr>
          <p:spPr bwMode="auto">
            <a:xfrm>
              <a:off x="5101" y="1492"/>
              <a:ext cx="1130" cy="226"/>
            </a:xfrm>
            <a:prstGeom prst="rect">
              <a:avLst/>
            </a:prstGeom>
            <a:solidFill>
              <a:srgbClr val="D2D3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116"/>
            <p:cNvSpPr>
              <a:spLocks noEditPoints="1"/>
            </p:cNvSpPr>
            <p:nvPr/>
          </p:nvSpPr>
          <p:spPr bwMode="auto">
            <a:xfrm>
              <a:off x="5094" y="1485"/>
              <a:ext cx="1143" cy="240"/>
            </a:xfrm>
            <a:custGeom>
              <a:avLst/>
              <a:gdLst>
                <a:gd name="T0" fmla="*/ 1137 w 1143"/>
                <a:gd name="T1" fmla="*/ 240 h 240"/>
                <a:gd name="T2" fmla="*/ 7 w 1143"/>
                <a:gd name="T3" fmla="*/ 240 h 240"/>
                <a:gd name="T4" fmla="*/ 7 w 1143"/>
                <a:gd name="T5" fmla="*/ 226 h 240"/>
                <a:gd name="T6" fmla="*/ 1137 w 1143"/>
                <a:gd name="T7" fmla="*/ 226 h 240"/>
                <a:gd name="T8" fmla="*/ 1143 w 1143"/>
                <a:gd name="T9" fmla="*/ 233 h 240"/>
                <a:gd name="T10" fmla="*/ 1137 w 1143"/>
                <a:gd name="T11" fmla="*/ 240 h 240"/>
                <a:gd name="T12" fmla="*/ 1143 w 1143"/>
                <a:gd name="T13" fmla="*/ 233 h 240"/>
                <a:gd name="T14" fmla="*/ 1143 w 1143"/>
                <a:gd name="T15" fmla="*/ 240 h 240"/>
                <a:gd name="T16" fmla="*/ 1137 w 1143"/>
                <a:gd name="T17" fmla="*/ 240 h 240"/>
                <a:gd name="T18" fmla="*/ 1143 w 1143"/>
                <a:gd name="T19" fmla="*/ 233 h 240"/>
                <a:gd name="T20" fmla="*/ 1143 w 1143"/>
                <a:gd name="T21" fmla="*/ 7 h 240"/>
                <a:gd name="T22" fmla="*/ 1143 w 1143"/>
                <a:gd name="T23" fmla="*/ 233 h 240"/>
                <a:gd name="T24" fmla="*/ 1130 w 1143"/>
                <a:gd name="T25" fmla="*/ 233 h 240"/>
                <a:gd name="T26" fmla="*/ 1130 w 1143"/>
                <a:gd name="T27" fmla="*/ 7 h 240"/>
                <a:gd name="T28" fmla="*/ 1137 w 1143"/>
                <a:gd name="T29" fmla="*/ 0 h 240"/>
                <a:gd name="T30" fmla="*/ 1143 w 1143"/>
                <a:gd name="T31" fmla="*/ 7 h 240"/>
                <a:gd name="T32" fmla="*/ 1137 w 1143"/>
                <a:gd name="T33" fmla="*/ 0 h 240"/>
                <a:gd name="T34" fmla="*/ 1143 w 1143"/>
                <a:gd name="T35" fmla="*/ 0 h 240"/>
                <a:gd name="T36" fmla="*/ 1143 w 1143"/>
                <a:gd name="T37" fmla="*/ 7 h 240"/>
                <a:gd name="T38" fmla="*/ 1137 w 1143"/>
                <a:gd name="T39" fmla="*/ 0 h 240"/>
                <a:gd name="T40" fmla="*/ 7 w 1143"/>
                <a:gd name="T41" fmla="*/ 0 h 240"/>
                <a:gd name="T42" fmla="*/ 1137 w 1143"/>
                <a:gd name="T43" fmla="*/ 0 h 240"/>
                <a:gd name="T44" fmla="*/ 1137 w 1143"/>
                <a:gd name="T45" fmla="*/ 13 h 240"/>
                <a:gd name="T46" fmla="*/ 7 w 1143"/>
                <a:gd name="T47" fmla="*/ 13 h 240"/>
                <a:gd name="T48" fmla="*/ 0 w 1143"/>
                <a:gd name="T49" fmla="*/ 7 h 240"/>
                <a:gd name="T50" fmla="*/ 7 w 1143"/>
                <a:gd name="T51" fmla="*/ 0 h 240"/>
                <a:gd name="T52" fmla="*/ 0 w 1143"/>
                <a:gd name="T53" fmla="*/ 7 h 240"/>
                <a:gd name="T54" fmla="*/ 0 w 1143"/>
                <a:gd name="T55" fmla="*/ 0 h 240"/>
                <a:gd name="T56" fmla="*/ 7 w 1143"/>
                <a:gd name="T57" fmla="*/ 0 h 240"/>
                <a:gd name="T58" fmla="*/ 0 w 1143"/>
                <a:gd name="T59" fmla="*/ 7 h 240"/>
                <a:gd name="T60" fmla="*/ 0 w 1143"/>
                <a:gd name="T61" fmla="*/ 233 h 240"/>
                <a:gd name="T62" fmla="*/ 0 w 1143"/>
                <a:gd name="T63" fmla="*/ 7 h 240"/>
                <a:gd name="T64" fmla="*/ 14 w 1143"/>
                <a:gd name="T65" fmla="*/ 7 h 240"/>
                <a:gd name="T66" fmla="*/ 14 w 1143"/>
                <a:gd name="T67" fmla="*/ 233 h 240"/>
                <a:gd name="T68" fmla="*/ 7 w 1143"/>
                <a:gd name="T69" fmla="*/ 240 h 240"/>
                <a:gd name="T70" fmla="*/ 0 w 1143"/>
                <a:gd name="T71" fmla="*/ 233 h 240"/>
                <a:gd name="T72" fmla="*/ 7 w 1143"/>
                <a:gd name="T73" fmla="*/ 240 h 240"/>
                <a:gd name="T74" fmla="*/ 0 w 1143"/>
                <a:gd name="T75" fmla="*/ 240 h 240"/>
                <a:gd name="T76" fmla="*/ 0 w 1143"/>
                <a:gd name="T77" fmla="*/ 233 h 240"/>
                <a:gd name="T78" fmla="*/ 7 w 1143"/>
                <a:gd name="T79" fmla="*/ 24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43" h="240">
                  <a:moveTo>
                    <a:pt x="1137" y="240"/>
                  </a:moveTo>
                  <a:lnTo>
                    <a:pt x="7" y="240"/>
                  </a:lnTo>
                  <a:lnTo>
                    <a:pt x="7" y="226"/>
                  </a:lnTo>
                  <a:lnTo>
                    <a:pt x="1137" y="226"/>
                  </a:lnTo>
                  <a:lnTo>
                    <a:pt x="1143" y="233"/>
                  </a:lnTo>
                  <a:lnTo>
                    <a:pt x="1137" y="240"/>
                  </a:lnTo>
                  <a:close/>
                  <a:moveTo>
                    <a:pt x="1143" y="233"/>
                  </a:moveTo>
                  <a:lnTo>
                    <a:pt x="1143" y="240"/>
                  </a:lnTo>
                  <a:lnTo>
                    <a:pt x="1137" y="240"/>
                  </a:lnTo>
                  <a:lnTo>
                    <a:pt x="1143" y="233"/>
                  </a:lnTo>
                  <a:close/>
                  <a:moveTo>
                    <a:pt x="1143" y="7"/>
                  </a:moveTo>
                  <a:lnTo>
                    <a:pt x="1143" y="233"/>
                  </a:lnTo>
                  <a:lnTo>
                    <a:pt x="1130" y="233"/>
                  </a:lnTo>
                  <a:lnTo>
                    <a:pt x="1130" y="7"/>
                  </a:lnTo>
                  <a:lnTo>
                    <a:pt x="1137" y="0"/>
                  </a:lnTo>
                  <a:lnTo>
                    <a:pt x="1143" y="7"/>
                  </a:lnTo>
                  <a:close/>
                  <a:moveTo>
                    <a:pt x="1137" y="0"/>
                  </a:moveTo>
                  <a:lnTo>
                    <a:pt x="1143" y="0"/>
                  </a:lnTo>
                  <a:lnTo>
                    <a:pt x="1143" y="7"/>
                  </a:lnTo>
                  <a:lnTo>
                    <a:pt x="1137" y="0"/>
                  </a:lnTo>
                  <a:close/>
                  <a:moveTo>
                    <a:pt x="7" y="0"/>
                  </a:moveTo>
                  <a:lnTo>
                    <a:pt x="1137" y="0"/>
                  </a:lnTo>
                  <a:lnTo>
                    <a:pt x="1137" y="13"/>
                  </a:lnTo>
                  <a:lnTo>
                    <a:pt x="7" y="13"/>
                  </a:lnTo>
                  <a:lnTo>
                    <a:pt x="0" y="7"/>
                  </a:lnTo>
                  <a:lnTo>
                    <a:pt x="7" y="0"/>
                  </a:lnTo>
                  <a:close/>
                  <a:moveTo>
                    <a:pt x="0" y="7"/>
                  </a:moveTo>
                  <a:lnTo>
                    <a:pt x="0" y="0"/>
                  </a:lnTo>
                  <a:lnTo>
                    <a:pt x="7" y="0"/>
                  </a:lnTo>
                  <a:lnTo>
                    <a:pt x="0" y="7"/>
                  </a:lnTo>
                  <a:close/>
                  <a:moveTo>
                    <a:pt x="0" y="233"/>
                  </a:moveTo>
                  <a:lnTo>
                    <a:pt x="0" y="7"/>
                  </a:lnTo>
                  <a:lnTo>
                    <a:pt x="14" y="7"/>
                  </a:lnTo>
                  <a:lnTo>
                    <a:pt x="14" y="233"/>
                  </a:lnTo>
                  <a:lnTo>
                    <a:pt x="7" y="240"/>
                  </a:lnTo>
                  <a:lnTo>
                    <a:pt x="0" y="233"/>
                  </a:lnTo>
                  <a:close/>
                  <a:moveTo>
                    <a:pt x="7" y="240"/>
                  </a:moveTo>
                  <a:lnTo>
                    <a:pt x="0" y="240"/>
                  </a:lnTo>
                  <a:lnTo>
                    <a:pt x="0" y="233"/>
                  </a:lnTo>
                  <a:lnTo>
                    <a:pt x="7" y="24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Rectangle 117"/>
            <p:cNvSpPr>
              <a:spLocks noChangeArrowheads="1"/>
            </p:cNvSpPr>
            <p:nvPr/>
          </p:nvSpPr>
          <p:spPr bwMode="auto">
            <a:xfrm>
              <a:off x="5414" y="1553"/>
              <a:ext cx="599"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373435"/>
                  </a:solidFill>
                  <a:effectLst/>
                  <a:latin typeface="Arial" panose="020B0604020202020204" pitchFamily="34" charset="0"/>
                </a:rPr>
                <a:t>organic solvent</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0" name="Rectangle 118"/>
            <p:cNvSpPr>
              <a:spLocks noChangeArrowheads="1"/>
            </p:cNvSpPr>
            <p:nvPr/>
          </p:nvSpPr>
          <p:spPr bwMode="auto">
            <a:xfrm>
              <a:off x="2287" y="1492"/>
              <a:ext cx="1130" cy="226"/>
            </a:xfrm>
            <a:prstGeom prst="rect">
              <a:avLst/>
            </a:prstGeom>
            <a:solidFill>
              <a:srgbClr val="D2D3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119"/>
            <p:cNvSpPr>
              <a:spLocks noEditPoints="1"/>
            </p:cNvSpPr>
            <p:nvPr/>
          </p:nvSpPr>
          <p:spPr bwMode="auto">
            <a:xfrm>
              <a:off x="2283" y="1485"/>
              <a:ext cx="1140" cy="240"/>
            </a:xfrm>
            <a:custGeom>
              <a:avLst/>
              <a:gdLst>
                <a:gd name="T0" fmla="*/ 1134 w 1140"/>
                <a:gd name="T1" fmla="*/ 240 h 240"/>
                <a:gd name="T2" fmla="*/ 4 w 1140"/>
                <a:gd name="T3" fmla="*/ 240 h 240"/>
                <a:gd name="T4" fmla="*/ 4 w 1140"/>
                <a:gd name="T5" fmla="*/ 226 h 240"/>
                <a:gd name="T6" fmla="*/ 1134 w 1140"/>
                <a:gd name="T7" fmla="*/ 226 h 240"/>
                <a:gd name="T8" fmla="*/ 1140 w 1140"/>
                <a:gd name="T9" fmla="*/ 233 h 240"/>
                <a:gd name="T10" fmla="*/ 1134 w 1140"/>
                <a:gd name="T11" fmla="*/ 240 h 240"/>
                <a:gd name="T12" fmla="*/ 1140 w 1140"/>
                <a:gd name="T13" fmla="*/ 233 h 240"/>
                <a:gd name="T14" fmla="*/ 1140 w 1140"/>
                <a:gd name="T15" fmla="*/ 240 h 240"/>
                <a:gd name="T16" fmla="*/ 1134 w 1140"/>
                <a:gd name="T17" fmla="*/ 240 h 240"/>
                <a:gd name="T18" fmla="*/ 1140 w 1140"/>
                <a:gd name="T19" fmla="*/ 233 h 240"/>
                <a:gd name="T20" fmla="*/ 1140 w 1140"/>
                <a:gd name="T21" fmla="*/ 7 h 240"/>
                <a:gd name="T22" fmla="*/ 1140 w 1140"/>
                <a:gd name="T23" fmla="*/ 233 h 240"/>
                <a:gd name="T24" fmla="*/ 1127 w 1140"/>
                <a:gd name="T25" fmla="*/ 233 h 240"/>
                <a:gd name="T26" fmla="*/ 1127 w 1140"/>
                <a:gd name="T27" fmla="*/ 7 h 240"/>
                <a:gd name="T28" fmla="*/ 1134 w 1140"/>
                <a:gd name="T29" fmla="*/ 0 h 240"/>
                <a:gd name="T30" fmla="*/ 1140 w 1140"/>
                <a:gd name="T31" fmla="*/ 7 h 240"/>
                <a:gd name="T32" fmla="*/ 1134 w 1140"/>
                <a:gd name="T33" fmla="*/ 0 h 240"/>
                <a:gd name="T34" fmla="*/ 1140 w 1140"/>
                <a:gd name="T35" fmla="*/ 0 h 240"/>
                <a:gd name="T36" fmla="*/ 1140 w 1140"/>
                <a:gd name="T37" fmla="*/ 7 h 240"/>
                <a:gd name="T38" fmla="*/ 1134 w 1140"/>
                <a:gd name="T39" fmla="*/ 0 h 240"/>
                <a:gd name="T40" fmla="*/ 4 w 1140"/>
                <a:gd name="T41" fmla="*/ 0 h 240"/>
                <a:gd name="T42" fmla="*/ 1134 w 1140"/>
                <a:gd name="T43" fmla="*/ 0 h 240"/>
                <a:gd name="T44" fmla="*/ 1134 w 1140"/>
                <a:gd name="T45" fmla="*/ 13 h 240"/>
                <a:gd name="T46" fmla="*/ 4 w 1140"/>
                <a:gd name="T47" fmla="*/ 13 h 240"/>
                <a:gd name="T48" fmla="*/ 0 w 1140"/>
                <a:gd name="T49" fmla="*/ 7 h 240"/>
                <a:gd name="T50" fmla="*/ 4 w 1140"/>
                <a:gd name="T51" fmla="*/ 0 h 240"/>
                <a:gd name="T52" fmla="*/ 0 w 1140"/>
                <a:gd name="T53" fmla="*/ 7 h 240"/>
                <a:gd name="T54" fmla="*/ 0 w 1140"/>
                <a:gd name="T55" fmla="*/ 0 h 240"/>
                <a:gd name="T56" fmla="*/ 4 w 1140"/>
                <a:gd name="T57" fmla="*/ 0 h 240"/>
                <a:gd name="T58" fmla="*/ 0 w 1140"/>
                <a:gd name="T59" fmla="*/ 7 h 240"/>
                <a:gd name="T60" fmla="*/ 0 w 1140"/>
                <a:gd name="T61" fmla="*/ 233 h 240"/>
                <a:gd name="T62" fmla="*/ 0 w 1140"/>
                <a:gd name="T63" fmla="*/ 7 h 240"/>
                <a:gd name="T64" fmla="*/ 11 w 1140"/>
                <a:gd name="T65" fmla="*/ 7 h 240"/>
                <a:gd name="T66" fmla="*/ 11 w 1140"/>
                <a:gd name="T67" fmla="*/ 233 h 240"/>
                <a:gd name="T68" fmla="*/ 4 w 1140"/>
                <a:gd name="T69" fmla="*/ 240 h 240"/>
                <a:gd name="T70" fmla="*/ 0 w 1140"/>
                <a:gd name="T71" fmla="*/ 233 h 240"/>
                <a:gd name="T72" fmla="*/ 4 w 1140"/>
                <a:gd name="T73" fmla="*/ 240 h 240"/>
                <a:gd name="T74" fmla="*/ 0 w 1140"/>
                <a:gd name="T75" fmla="*/ 240 h 240"/>
                <a:gd name="T76" fmla="*/ 0 w 1140"/>
                <a:gd name="T77" fmla="*/ 233 h 240"/>
                <a:gd name="T78" fmla="*/ 4 w 1140"/>
                <a:gd name="T79" fmla="*/ 24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40" h="240">
                  <a:moveTo>
                    <a:pt x="1134" y="240"/>
                  </a:moveTo>
                  <a:lnTo>
                    <a:pt x="4" y="240"/>
                  </a:lnTo>
                  <a:lnTo>
                    <a:pt x="4" y="226"/>
                  </a:lnTo>
                  <a:lnTo>
                    <a:pt x="1134" y="226"/>
                  </a:lnTo>
                  <a:lnTo>
                    <a:pt x="1140" y="233"/>
                  </a:lnTo>
                  <a:lnTo>
                    <a:pt x="1134" y="240"/>
                  </a:lnTo>
                  <a:close/>
                  <a:moveTo>
                    <a:pt x="1140" y="233"/>
                  </a:moveTo>
                  <a:lnTo>
                    <a:pt x="1140" y="240"/>
                  </a:lnTo>
                  <a:lnTo>
                    <a:pt x="1134" y="240"/>
                  </a:lnTo>
                  <a:lnTo>
                    <a:pt x="1140" y="233"/>
                  </a:lnTo>
                  <a:close/>
                  <a:moveTo>
                    <a:pt x="1140" y="7"/>
                  </a:moveTo>
                  <a:lnTo>
                    <a:pt x="1140" y="233"/>
                  </a:lnTo>
                  <a:lnTo>
                    <a:pt x="1127" y="233"/>
                  </a:lnTo>
                  <a:lnTo>
                    <a:pt x="1127" y="7"/>
                  </a:lnTo>
                  <a:lnTo>
                    <a:pt x="1134" y="0"/>
                  </a:lnTo>
                  <a:lnTo>
                    <a:pt x="1140" y="7"/>
                  </a:lnTo>
                  <a:close/>
                  <a:moveTo>
                    <a:pt x="1134" y="0"/>
                  </a:moveTo>
                  <a:lnTo>
                    <a:pt x="1140" y="0"/>
                  </a:lnTo>
                  <a:lnTo>
                    <a:pt x="1140" y="7"/>
                  </a:lnTo>
                  <a:lnTo>
                    <a:pt x="1134" y="0"/>
                  </a:lnTo>
                  <a:close/>
                  <a:moveTo>
                    <a:pt x="4" y="0"/>
                  </a:moveTo>
                  <a:lnTo>
                    <a:pt x="1134" y="0"/>
                  </a:lnTo>
                  <a:lnTo>
                    <a:pt x="1134" y="13"/>
                  </a:lnTo>
                  <a:lnTo>
                    <a:pt x="4" y="13"/>
                  </a:lnTo>
                  <a:lnTo>
                    <a:pt x="0" y="7"/>
                  </a:lnTo>
                  <a:lnTo>
                    <a:pt x="4" y="0"/>
                  </a:lnTo>
                  <a:close/>
                  <a:moveTo>
                    <a:pt x="0" y="7"/>
                  </a:moveTo>
                  <a:lnTo>
                    <a:pt x="0" y="0"/>
                  </a:lnTo>
                  <a:lnTo>
                    <a:pt x="4" y="0"/>
                  </a:lnTo>
                  <a:lnTo>
                    <a:pt x="0" y="7"/>
                  </a:lnTo>
                  <a:close/>
                  <a:moveTo>
                    <a:pt x="0" y="233"/>
                  </a:moveTo>
                  <a:lnTo>
                    <a:pt x="0" y="7"/>
                  </a:lnTo>
                  <a:lnTo>
                    <a:pt x="11" y="7"/>
                  </a:lnTo>
                  <a:lnTo>
                    <a:pt x="11" y="233"/>
                  </a:lnTo>
                  <a:lnTo>
                    <a:pt x="4" y="240"/>
                  </a:lnTo>
                  <a:lnTo>
                    <a:pt x="0" y="233"/>
                  </a:lnTo>
                  <a:close/>
                  <a:moveTo>
                    <a:pt x="4" y="240"/>
                  </a:moveTo>
                  <a:lnTo>
                    <a:pt x="0" y="240"/>
                  </a:lnTo>
                  <a:lnTo>
                    <a:pt x="0" y="233"/>
                  </a:lnTo>
                  <a:lnTo>
                    <a:pt x="4" y="24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Rectangle 120"/>
            <p:cNvSpPr>
              <a:spLocks noChangeArrowheads="1"/>
            </p:cNvSpPr>
            <p:nvPr/>
          </p:nvSpPr>
          <p:spPr bwMode="auto">
            <a:xfrm>
              <a:off x="2632" y="1560"/>
              <a:ext cx="524"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373435"/>
                  </a:solidFill>
                  <a:effectLst/>
                  <a:latin typeface="Arial" panose="020B0604020202020204" pitchFamily="34" charset="0"/>
                </a:rPr>
                <a:t>water soluble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3" name="Rectangle 121"/>
            <p:cNvSpPr>
              <a:spLocks noChangeArrowheads="1"/>
            </p:cNvSpPr>
            <p:nvPr/>
          </p:nvSpPr>
          <p:spPr bwMode="auto">
            <a:xfrm>
              <a:off x="5858" y="2171"/>
              <a:ext cx="1127" cy="226"/>
            </a:xfrm>
            <a:prstGeom prst="rect">
              <a:avLst/>
            </a:prstGeom>
            <a:solidFill>
              <a:srgbClr val="F0627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122"/>
            <p:cNvSpPr>
              <a:spLocks noEditPoints="1"/>
            </p:cNvSpPr>
            <p:nvPr/>
          </p:nvSpPr>
          <p:spPr bwMode="auto">
            <a:xfrm>
              <a:off x="5851" y="2164"/>
              <a:ext cx="1141" cy="240"/>
            </a:xfrm>
            <a:custGeom>
              <a:avLst/>
              <a:gdLst>
                <a:gd name="T0" fmla="*/ 1134 w 1141"/>
                <a:gd name="T1" fmla="*/ 240 h 240"/>
                <a:gd name="T2" fmla="*/ 7 w 1141"/>
                <a:gd name="T3" fmla="*/ 240 h 240"/>
                <a:gd name="T4" fmla="*/ 7 w 1141"/>
                <a:gd name="T5" fmla="*/ 226 h 240"/>
                <a:gd name="T6" fmla="*/ 1134 w 1141"/>
                <a:gd name="T7" fmla="*/ 226 h 240"/>
                <a:gd name="T8" fmla="*/ 1141 w 1141"/>
                <a:gd name="T9" fmla="*/ 233 h 240"/>
                <a:gd name="T10" fmla="*/ 1134 w 1141"/>
                <a:gd name="T11" fmla="*/ 240 h 240"/>
                <a:gd name="T12" fmla="*/ 1141 w 1141"/>
                <a:gd name="T13" fmla="*/ 233 h 240"/>
                <a:gd name="T14" fmla="*/ 1141 w 1141"/>
                <a:gd name="T15" fmla="*/ 240 h 240"/>
                <a:gd name="T16" fmla="*/ 1134 w 1141"/>
                <a:gd name="T17" fmla="*/ 240 h 240"/>
                <a:gd name="T18" fmla="*/ 1141 w 1141"/>
                <a:gd name="T19" fmla="*/ 233 h 240"/>
                <a:gd name="T20" fmla="*/ 1141 w 1141"/>
                <a:gd name="T21" fmla="*/ 7 h 240"/>
                <a:gd name="T22" fmla="*/ 1141 w 1141"/>
                <a:gd name="T23" fmla="*/ 233 h 240"/>
                <a:gd name="T24" fmla="*/ 1127 w 1141"/>
                <a:gd name="T25" fmla="*/ 233 h 240"/>
                <a:gd name="T26" fmla="*/ 1127 w 1141"/>
                <a:gd name="T27" fmla="*/ 7 h 240"/>
                <a:gd name="T28" fmla="*/ 1134 w 1141"/>
                <a:gd name="T29" fmla="*/ 0 h 240"/>
                <a:gd name="T30" fmla="*/ 1141 w 1141"/>
                <a:gd name="T31" fmla="*/ 7 h 240"/>
                <a:gd name="T32" fmla="*/ 1134 w 1141"/>
                <a:gd name="T33" fmla="*/ 0 h 240"/>
                <a:gd name="T34" fmla="*/ 1141 w 1141"/>
                <a:gd name="T35" fmla="*/ 0 h 240"/>
                <a:gd name="T36" fmla="*/ 1141 w 1141"/>
                <a:gd name="T37" fmla="*/ 7 h 240"/>
                <a:gd name="T38" fmla="*/ 1134 w 1141"/>
                <a:gd name="T39" fmla="*/ 0 h 240"/>
                <a:gd name="T40" fmla="*/ 7 w 1141"/>
                <a:gd name="T41" fmla="*/ 0 h 240"/>
                <a:gd name="T42" fmla="*/ 1134 w 1141"/>
                <a:gd name="T43" fmla="*/ 0 h 240"/>
                <a:gd name="T44" fmla="*/ 1134 w 1141"/>
                <a:gd name="T45" fmla="*/ 13 h 240"/>
                <a:gd name="T46" fmla="*/ 7 w 1141"/>
                <a:gd name="T47" fmla="*/ 13 h 240"/>
                <a:gd name="T48" fmla="*/ 0 w 1141"/>
                <a:gd name="T49" fmla="*/ 7 h 240"/>
                <a:gd name="T50" fmla="*/ 7 w 1141"/>
                <a:gd name="T51" fmla="*/ 0 h 240"/>
                <a:gd name="T52" fmla="*/ 0 w 1141"/>
                <a:gd name="T53" fmla="*/ 7 h 240"/>
                <a:gd name="T54" fmla="*/ 0 w 1141"/>
                <a:gd name="T55" fmla="*/ 0 h 240"/>
                <a:gd name="T56" fmla="*/ 7 w 1141"/>
                <a:gd name="T57" fmla="*/ 0 h 240"/>
                <a:gd name="T58" fmla="*/ 0 w 1141"/>
                <a:gd name="T59" fmla="*/ 7 h 240"/>
                <a:gd name="T60" fmla="*/ 0 w 1141"/>
                <a:gd name="T61" fmla="*/ 233 h 240"/>
                <a:gd name="T62" fmla="*/ 0 w 1141"/>
                <a:gd name="T63" fmla="*/ 7 h 240"/>
                <a:gd name="T64" fmla="*/ 14 w 1141"/>
                <a:gd name="T65" fmla="*/ 7 h 240"/>
                <a:gd name="T66" fmla="*/ 14 w 1141"/>
                <a:gd name="T67" fmla="*/ 233 h 240"/>
                <a:gd name="T68" fmla="*/ 7 w 1141"/>
                <a:gd name="T69" fmla="*/ 240 h 240"/>
                <a:gd name="T70" fmla="*/ 0 w 1141"/>
                <a:gd name="T71" fmla="*/ 233 h 240"/>
                <a:gd name="T72" fmla="*/ 7 w 1141"/>
                <a:gd name="T73" fmla="*/ 240 h 240"/>
                <a:gd name="T74" fmla="*/ 0 w 1141"/>
                <a:gd name="T75" fmla="*/ 240 h 240"/>
                <a:gd name="T76" fmla="*/ 0 w 1141"/>
                <a:gd name="T77" fmla="*/ 233 h 240"/>
                <a:gd name="T78" fmla="*/ 7 w 1141"/>
                <a:gd name="T79" fmla="*/ 24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41" h="240">
                  <a:moveTo>
                    <a:pt x="1134" y="240"/>
                  </a:moveTo>
                  <a:lnTo>
                    <a:pt x="7" y="240"/>
                  </a:lnTo>
                  <a:lnTo>
                    <a:pt x="7" y="226"/>
                  </a:lnTo>
                  <a:lnTo>
                    <a:pt x="1134" y="226"/>
                  </a:lnTo>
                  <a:lnTo>
                    <a:pt x="1141" y="233"/>
                  </a:lnTo>
                  <a:lnTo>
                    <a:pt x="1134" y="240"/>
                  </a:lnTo>
                  <a:close/>
                  <a:moveTo>
                    <a:pt x="1141" y="233"/>
                  </a:moveTo>
                  <a:lnTo>
                    <a:pt x="1141" y="240"/>
                  </a:lnTo>
                  <a:lnTo>
                    <a:pt x="1134" y="240"/>
                  </a:lnTo>
                  <a:lnTo>
                    <a:pt x="1141" y="233"/>
                  </a:lnTo>
                  <a:close/>
                  <a:moveTo>
                    <a:pt x="1141" y="7"/>
                  </a:moveTo>
                  <a:lnTo>
                    <a:pt x="1141" y="233"/>
                  </a:lnTo>
                  <a:lnTo>
                    <a:pt x="1127" y="233"/>
                  </a:lnTo>
                  <a:lnTo>
                    <a:pt x="1127" y="7"/>
                  </a:lnTo>
                  <a:lnTo>
                    <a:pt x="1134" y="0"/>
                  </a:lnTo>
                  <a:lnTo>
                    <a:pt x="1141" y="7"/>
                  </a:lnTo>
                  <a:close/>
                  <a:moveTo>
                    <a:pt x="1134" y="0"/>
                  </a:moveTo>
                  <a:lnTo>
                    <a:pt x="1141" y="0"/>
                  </a:lnTo>
                  <a:lnTo>
                    <a:pt x="1141" y="7"/>
                  </a:lnTo>
                  <a:lnTo>
                    <a:pt x="1134" y="0"/>
                  </a:lnTo>
                  <a:close/>
                  <a:moveTo>
                    <a:pt x="7" y="0"/>
                  </a:moveTo>
                  <a:lnTo>
                    <a:pt x="1134" y="0"/>
                  </a:lnTo>
                  <a:lnTo>
                    <a:pt x="1134" y="13"/>
                  </a:lnTo>
                  <a:lnTo>
                    <a:pt x="7" y="13"/>
                  </a:lnTo>
                  <a:lnTo>
                    <a:pt x="0" y="7"/>
                  </a:lnTo>
                  <a:lnTo>
                    <a:pt x="7" y="0"/>
                  </a:lnTo>
                  <a:close/>
                  <a:moveTo>
                    <a:pt x="0" y="7"/>
                  </a:moveTo>
                  <a:lnTo>
                    <a:pt x="0" y="0"/>
                  </a:lnTo>
                  <a:lnTo>
                    <a:pt x="7" y="0"/>
                  </a:lnTo>
                  <a:lnTo>
                    <a:pt x="0" y="7"/>
                  </a:lnTo>
                  <a:close/>
                  <a:moveTo>
                    <a:pt x="0" y="233"/>
                  </a:moveTo>
                  <a:lnTo>
                    <a:pt x="0" y="7"/>
                  </a:lnTo>
                  <a:lnTo>
                    <a:pt x="14" y="7"/>
                  </a:lnTo>
                  <a:lnTo>
                    <a:pt x="14" y="233"/>
                  </a:lnTo>
                  <a:lnTo>
                    <a:pt x="7" y="240"/>
                  </a:lnTo>
                  <a:lnTo>
                    <a:pt x="0" y="233"/>
                  </a:lnTo>
                  <a:close/>
                  <a:moveTo>
                    <a:pt x="7" y="240"/>
                  </a:moveTo>
                  <a:lnTo>
                    <a:pt x="0" y="240"/>
                  </a:lnTo>
                  <a:lnTo>
                    <a:pt x="0" y="233"/>
                  </a:lnTo>
                  <a:lnTo>
                    <a:pt x="7" y="24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Rectangle 123"/>
            <p:cNvSpPr>
              <a:spLocks noChangeArrowheads="1"/>
            </p:cNvSpPr>
            <p:nvPr/>
          </p:nvSpPr>
          <p:spPr bwMode="auto">
            <a:xfrm>
              <a:off x="6247" y="2239"/>
              <a:ext cx="432"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373435"/>
                  </a:solidFill>
                  <a:effectLst/>
                  <a:latin typeface="Arial" panose="020B0604020202020204" pitchFamily="34" charset="0"/>
                </a:rPr>
                <a:t>immiscible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6" name="Rectangle 124"/>
            <p:cNvSpPr>
              <a:spLocks noChangeArrowheads="1"/>
            </p:cNvSpPr>
            <p:nvPr/>
          </p:nvSpPr>
          <p:spPr bwMode="auto">
            <a:xfrm>
              <a:off x="4427" y="2171"/>
              <a:ext cx="1127" cy="226"/>
            </a:xfrm>
            <a:prstGeom prst="rect">
              <a:avLst/>
            </a:prstGeom>
            <a:solidFill>
              <a:srgbClr val="91D8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125"/>
            <p:cNvSpPr>
              <a:spLocks noEditPoints="1"/>
            </p:cNvSpPr>
            <p:nvPr/>
          </p:nvSpPr>
          <p:spPr bwMode="auto">
            <a:xfrm>
              <a:off x="4420" y="2164"/>
              <a:ext cx="1141" cy="240"/>
            </a:xfrm>
            <a:custGeom>
              <a:avLst/>
              <a:gdLst>
                <a:gd name="T0" fmla="*/ 1134 w 1141"/>
                <a:gd name="T1" fmla="*/ 240 h 240"/>
                <a:gd name="T2" fmla="*/ 7 w 1141"/>
                <a:gd name="T3" fmla="*/ 240 h 240"/>
                <a:gd name="T4" fmla="*/ 7 w 1141"/>
                <a:gd name="T5" fmla="*/ 226 h 240"/>
                <a:gd name="T6" fmla="*/ 1134 w 1141"/>
                <a:gd name="T7" fmla="*/ 226 h 240"/>
                <a:gd name="T8" fmla="*/ 1141 w 1141"/>
                <a:gd name="T9" fmla="*/ 233 h 240"/>
                <a:gd name="T10" fmla="*/ 1134 w 1141"/>
                <a:gd name="T11" fmla="*/ 240 h 240"/>
                <a:gd name="T12" fmla="*/ 1141 w 1141"/>
                <a:gd name="T13" fmla="*/ 233 h 240"/>
                <a:gd name="T14" fmla="*/ 1141 w 1141"/>
                <a:gd name="T15" fmla="*/ 240 h 240"/>
                <a:gd name="T16" fmla="*/ 1134 w 1141"/>
                <a:gd name="T17" fmla="*/ 240 h 240"/>
                <a:gd name="T18" fmla="*/ 1141 w 1141"/>
                <a:gd name="T19" fmla="*/ 233 h 240"/>
                <a:gd name="T20" fmla="*/ 1141 w 1141"/>
                <a:gd name="T21" fmla="*/ 7 h 240"/>
                <a:gd name="T22" fmla="*/ 1141 w 1141"/>
                <a:gd name="T23" fmla="*/ 233 h 240"/>
                <a:gd name="T24" fmla="*/ 1127 w 1141"/>
                <a:gd name="T25" fmla="*/ 233 h 240"/>
                <a:gd name="T26" fmla="*/ 1127 w 1141"/>
                <a:gd name="T27" fmla="*/ 7 h 240"/>
                <a:gd name="T28" fmla="*/ 1134 w 1141"/>
                <a:gd name="T29" fmla="*/ 0 h 240"/>
                <a:gd name="T30" fmla="*/ 1141 w 1141"/>
                <a:gd name="T31" fmla="*/ 7 h 240"/>
                <a:gd name="T32" fmla="*/ 1134 w 1141"/>
                <a:gd name="T33" fmla="*/ 0 h 240"/>
                <a:gd name="T34" fmla="*/ 1141 w 1141"/>
                <a:gd name="T35" fmla="*/ 0 h 240"/>
                <a:gd name="T36" fmla="*/ 1141 w 1141"/>
                <a:gd name="T37" fmla="*/ 7 h 240"/>
                <a:gd name="T38" fmla="*/ 1134 w 1141"/>
                <a:gd name="T39" fmla="*/ 0 h 240"/>
                <a:gd name="T40" fmla="*/ 7 w 1141"/>
                <a:gd name="T41" fmla="*/ 0 h 240"/>
                <a:gd name="T42" fmla="*/ 1134 w 1141"/>
                <a:gd name="T43" fmla="*/ 0 h 240"/>
                <a:gd name="T44" fmla="*/ 1134 w 1141"/>
                <a:gd name="T45" fmla="*/ 13 h 240"/>
                <a:gd name="T46" fmla="*/ 7 w 1141"/>
                <a:gd name="T47" fmla="*/ 13 h 240"/>
                <a:gd name="T48" fmla="*/ 0 w 1141"/>
                <a:gd name="T49" fmla="*/ 7 h 240"/>
                <a:gd name="T50" fmla="*/ 7 w 1141"/>
                <a:gd name="T51" fmla="*/ 0 h 240"/>
                <a:gd name="T52" fmla="*/ 0 w 1141"/>
                <a:gd name="T53" fmla="*/ 7 h 240"/>
                <a:gd name="T54" fmla="*/ 0 w 1141"/>
                <a:gd name="T55" fmla="*/ 0 h 240"/>
                <a:gd name="T56" fmla="*/ 7 w 1141"/>
                <a:gd name="T57" fmla="*/ 0 h 240"/>
                <a:gd name="T58" fmla="*/ 0 w 1141"/>
                <a:gd name="T59" fmla="*/ 7 h 240"/>
                <a:gd name="T60" fmla="*/ 0 w 1141"/>
                <a:gd name="T61" fmla="*/ 233 h 240"/>
                <a:gd name="T62" fmla="*/ 0 w 1141"/>
                <a:gd name="T63" fmla="*/ 7 h 240"/>
                <a:gd name="T64" fmla="*/ 14 w 1141"/>
                <a:gd name="T65" fmla="*/ 7 h 240"/>
                <a:gd name="T66" fmla="*/ 14 w 1141"/>
                <a:gd name="T67" fmla="*/ 233 h 240"/>
                <a:gd name="T68" fmla="*/ 7 w 1141"/>
                <a:gd name="T69" fmla="*/ 240 h 240"/>
                <a:gd name="T70" fmla="*/ 0 w 1141"/>
                <a:gd name="T71" fmla="*/ 233 h 240"/>
                <a:gd name="T72" fmla="*/ 7 w 1141"/>
                <a:gd name="T73" fmla="*/ 240 h 240"/>
                <a:gd name="T74" fmla="*/ 0 w 1141"/>
                <a:gd name="T75" fmla="*/ 240 h 240"/>
                <a:gd name="T76" fmla="*/ 0 w 1141"/>
                <a:gd name="T77" fmla="*/ 233 h 240"/>
                <a:gd name="T78" fmla="*/ 7 w 1141"/>
                <a:gd name="T79" fmla="*/ 24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41" h="240">
                  <a:moveTo>
                    <a:pt x="1134" y="240"/>
                  </a:moveTo>
                  <a:lnTo>
                    <a:pt x="7" y="240"/>
                  </a:lnTo>
                  <a:lnTo>
                    <a:pt x="7" y="226"/>
                  </a:lnTo>
                  <a:lnTo>
                    <a:pt x="1134" y="226"/>
                  </a:lnTo>
                  <a:lnTo>
                    <a:pt x="1141" y="233"/>
                  </a:lnTo>
                  <a:lnTo>
                    <a:pt x="1134" y="240"/>
                  </a:lnTo>
                  <a:close/>
                  <a:moveTo>
                    <a:pt x="1141" y="233"/>
                  </a:moveTo>
                  <a:lnTo>
                    <a:pt x="1141" y="240"/>
                  </a:lnTo>
                  <a:lnTo>
                    <a:pt x="1134" y="240"/>
                  </a:lnTo>
                  <a:lnTo>
                    <a:pt x="1141" y="233"/>
                  </a:lnTo>
                  <a:close/>
                  <a:moveTo>
                    <a:pt x="1141" y="7"/>
                  </a:moveTo>
                  <a:lnTo>
                    <a:pt x="1141" y="233"/>
                  </a:lnTo>
                  <a:lnTo>
                    <a:pt x="1127" y="233"/>
                  </a:lnTo>
                  <a:lnTo>
                    <a:pt x="1127" y="7"/>
                  </a:lnTo>
                  <a:lnTo>
                    <a:pt x="1134" y="0"/>
                  </a:lnTo>
                  <a:lnTo>
                    <a:pt x="1141" y="7"/>
                  </a:lnTo>
                  <a:close/>
                  <a:moveTo>
                    <a:pt x="1134" y="0"/>
                  </a:moveTo>
                  <a:lnTo>
                    <a:pt x="1141" y="0"/>
                  </a:lnTo>
                  <a:lnTo>
                    <a:pt x="1141" y="7"/>
                  </a:lnTo>
                  <a:lnTo>
                    <a:pt x="1134" y="0"/>
                  </a:lnTo>
                  <a:close/>
                  <a:moveTo>
                    <a:pt x="7" y="0"/>
                  </a:moveTo>
                  <a:lnTo>
                    <a:pt x="1134" y="0"/>
                  </a:lnTo>
                  <a:lnTo>
                    <a:pt x="1134" y="13"/>
                  </a:lnTo>
                  <a:lnTo>
                    <a:pt x="7" y="13"/>
                  </a:lnTo>
                  <a:lnTo>
                    <a:pt x="0" y="7"/>
                  </a:lnTo>
                  <a:lnTo>
                    <a:pt x="7" y="0"/>
                  </a:lnTo>
                  <a:close/>
                  <a:moveTo>
                    <a:pt x="0" y="7"/>
                  </a:moveTo>
                  <a:lnTo>
                    <a:pt x="0" y="0"/>
                  </a:lnTo>
                  <a:lnTo>
                    <a:pt x="7" y="0"/>
                  </a:lnTo>
                  <a:lnTo>
                    <a:pt x="0" y="7"/>
                  </a:lnTo>
                  <a:close/>
                  <a:moveTo>
                    <a:pt x="0" y="233"/>
                  </a:moveTo>
                  <a:lnTo>
                    <a:pt x="0" y="7"/>
                  </a:lnTo>
                  <a:lnTo>
                    <a:pt x="14" y="7"/>
                  </a:lnTo>
                  <a:lnTo>
                    <a:pt x="14" y="233"/>
                  </a:lnTo>
                  <a:lnTo>
                    <a:pt x="7" y="240"/>
                  </a:lnTo>
                  <a:lnTo>
                    <a:pt x="0" y="233"/>
                  </a:lnTo>
                  <a:close/>
                  <a:moveTo>
                    <a:pt x="7" y="240"/>
                  </a:moveTo>
                  <a:lnTo>
                    <a:pt x="0" y="240"/>
                  </a:lnTo>
                  <a:lnTo>
                    <a:pt x="0" y="233"/>
                  </a:lnTo>
                  <a:lnTo>
                    <a:pt x="7" y="24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Rectangle 126"/>
            <p:cNvSpPr>
              <a:spLocks noChangeArrowheads="1"/>
            </p:cNvSpPr>
            <p:nvPr/>
          </p:nvSpPr>
          <p:spPr bwMode="auto">
            <a:xfrm>
              <a:off x="4754" y="2239"/>
              <a:ext cx="565"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373435"/>
                  </a:solidFill>
                  <a:effectLst/>
                  <a:latin typeface="Arial" panose="020B0604020202020204" pitchFamily="34" charset="0"/>
                </a:rPr>
                <a:t>water miscible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9" name="Rectangle 127"/>
            <p:cNvSpPr>
              <a:spLocks noChangeArrowheads="1"/>
            </p:cNvSpPr>
            <p:nvPr/>
          </p:nvSpPr>
          <p:spPr bwMode="auto">
            <a:xfrm>
              <a:off x="3003" y="2171"/>
              <a:ext cx="1127" cy="226"/>
            </a:xfrm>
            <a:prstGeom prst="rect">
              <a:avLst/>
            </a:prstGeom>
            <a:solidFill>
              <a:srgbClr val="91D8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128"/>
            <p:cNvSpPr>
              <a:spLocks noEditPoints="1"/>
            </p:cNvSpPr>
            <p:nvPr/>
          </p:nvSpPr>
          <p:spPr bwMode="auto">
            <a:xfrm>
              <a:off x="2996" y="2164"/>
              <a:ext cx="1141" cy="240"/>
            </a:xfrm>
            <a:custGeom>
              <a:avLst/>
              <a:gdLst>
                <a:gd name="T0" fmla="*/ 1134 w 1141"/>
                <a:gd name="T1" fmla="*/ 240 h 240"/>
                <a:gd name="T2" fmla="*/ 7 w 1141"/>
                <a:gd name="T3" fmla="*/ 240 h 240"/>
                <a:gd name="T4" fmla="*/ 7 w 1141"/>
                <a:gd name="T5" fmla="*/ 226 h 240"/>
                <a:gd name="T6" fmla="*/ 1134 w 1141"/>
                <a:gd name="T7" fmla="*/ 226 h 240"/>
                <a:gd name="T8" fmla="*/ 1141 w 1141"/>
                <a:gd name="T9" fmla="*/ 233 h 240"/>
                <a:gd name="T10" fmla="*/ 1134 w 1141"/>
                <a:gd name="T11" fmla="*/ 240 h 240"/>
                <a:gd name="T12" fmla="*/ 1141 w 1141"/>
                <a:gd name="T13" fmla="*/ 233 h 240"/>
                <a:gd name="T14" fmla="*/ 1141 w 1141"/>
                <a:gd name="T15" fmla="*/ 240 h 240"/>
                <a:gd name="T16" fmla="*/ 1134 w 1141"/>
                <a:gd name="T17" fmla="*/ 240 h 240"/>
                <a:gd name="T18" fmla="*/ 1141 w 1141"/>
                <a:gd name="T19" fmla="*/ 233 h 240"/>
                <a:gd name="T20" fmla="*/ 1141 w 1141"/>
                <a:gd name="T21" fmla="*/ 7 h 240"/>
                <a:gd name="T22" fmla="*/ 1141 w 1141"/>
                <a:gd name="T23" fmla="*/ 233 h 240"/>
                <a:gd name="T24" fmla="*/ 1127 w 1141"/>
                <a:gd name="T25" fmla="*/ 233 h 240"/>
                <a:gd name="T26" fmla="*/ 1127 w 1141"/>
                <a:gd name="T27" fmla="*/ 7 h 240"/>
                <a:gd name="T28" fmla="*/ 1134 w 1141"/>
                <a:gd name="T29" fmla="*/ 0 h 240"/>
                <a:gd name="T30" fmla="*/ 1141 w 1141"/>
                <a:gd name="T31" fmla="*/ 7 h 240"/>
                <a:gd name="T32" fmla="*/ 1134 w 1141"/>
                <a:gd name="T33" fmla="*/ 0 h 240"/>
                <a:gd name="T34" fmla="*/ 1141 w 1141"/>
                <a:gd name="T35" fmla="*/ 0 h 240"/>
                <a:gd name="T36" fmla="*/ 1141 w 1141"/>
                <a:gd name="T37" fmla="*/ 7 h 240"/>
                <a:gd name="T38" fmla="*/ 1134 w 1141"/>
                <a:gd name="T39" fmla="*/ 0 h 240"/>
                <a:gd name="T40" fmla="*/ 7 w 1141"/>
                <a:gd name="T41" fmla="*/ 0 h 240"/>
                <a:gd name="T42" fmla="*/ 1134 w 1141"/>
                <a:gd name="T43" fmla="*/ 0 h 240"/>
                <a:gd name="T44" fmla="*/ 1134 w 1141"/>
                <a:gd name="T45" fmla="*/ 13 h 240"/>
                <a:gd name="T46" fmla="*/ 7 w 1141"/>
                <a:gd name="T47" fmla="*/ 13 h 240"/>
                <a:gd name="T48" fmla="*/ 0 w 1141"/>
                <a:gd name="T49" fmla="*/ 7 h 240"/>
                <a:gd name="T50" fmla="*/ 7 w 1141"/>
                <a:gd name="T51" fmla="*/ 0 h 240"/>
                <a:gd name="T52" fmla="*/ 0 w 1141"/>
                <a:gd name="T53" fmla="*/ 7 h 240"/>
                <a:gd name="T54" fmla="*/ 0 w 1141"/>
                <a:gd name="T55" fmla="*/ 0 h 240"/>
                <a:gd name="T56" fmla="*/ 7 w 1141"/>
                <a:gd name="T57" fmla="*/ 0 h 240"/>
                <a:gd name="T58" fmla="*/ 0 w 1141"/>
                <a:gd name="T59" fmla="*/ 7 h 240"/>
                <a:gd name="T60" fmla="*/ 0 w 1141"/>
                <a:gd name="T61" fmla="*/ 233 h 240"/>
                <a:gd name="T62" fmla="*/ 0 w 1141"/>
                <a:gd name="T63" fmla="*/ 7 h 240"/>
                <a:gd name="T64" fmla="*/ 14 w 1141"/>
                <a:gd name="T65" fmla="*/ 7 h 240"/>
                <a:gd name="T66" fmla="*/ 14 w 1141"/>
                <a:gd name="T67" fmla="*/ 233 h 240"/>
                <a:gd name="T68" fmla="*/ 7 w 1141"/>
                <a:gd name="T69" fmla="*/ 240 h 240"/>
                <a:gd name="T70" fmla="*/ 0 w 1141"/>
                <a:gd name="T71" fmla="*/ 233 h 240"/>
                <a:gd name="T72" fmla="*/ 7 w 1141"/>
                <a:gd name="T73" fmla="*/ 240 h 240"/>
                <a:gd name="T74" fmla="*/ 0 w 1141"/>
                <a:gd name="T75" fmla="*/ 240 h 240"/>
                <a:gd name="T76" fmla="*/ 0 w 1141"/>
                <a:gd name="T77" fmla="*/ 233 h 240"/>
                <a:gd name="T78" fmla="*/ 7 w 1141"/>
                <a:gd name="T79" fmla="*/ 24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41" h="240">
                  <a:moveTo>
                    <a:pt x="1134" y="240"/>
                  </a:moveTo>
                  <a:lnTo>
                    <a:pt x="7" y="240"/>
                  </a:lnTo>
                  <a:lnTo>
                    <a:pt x="7" y="226"/>
                  </a:lnTo>
                  <a:lnTo>
                    <a:pt x="1134" y="226"/>
                  </a:lnTo>
                  <a:lnTo>
                    <a:pt x="1141" y="233"/>
                  </a:lnTo>
                  <a:lnTo>
                    <a:pt x="1134" y="240"/>
                  </a:lnTo>
                  <a:close/>
                  <a:moveTo>
                    <a:pt x="1141" y="233"/>
                  </a:moveTo>
                  <a:lnTo>
                    <a:pt x="1141" y="240"/>
                  </a:lnTo>
                  <a:lnTo>
                    <a:pt x="1134" y="240"/>
                  </a:lnTo>
                  <a:lnTo>
                    <a:pt x="1141" y="233"/>
                  </a:lnTo>
                  <a:close/>
                  <a:moveTo>
                    <a:pt x="1141" y="7"/>
                  </a:moveTo>
                  <a:lnTo>
                    <a:pt x="1141" y="233"/>
                  </a:lnTo>
                  <a:lnTo>
                    <a:pt x="1127" y="233"/>
                  </a:lnTo>
                  <a:lnTo>
                    <a:pt x="1127" y="7"/>
                  </a:lnTo>
                  <a:lnTo>
                    <a:pt x="1134" y="0"/>
                  </a:lnTo>
                  <a:lnTo>
                    <a:pt x="1141" y="7"/>
                  </a:lnTo>
                  <a:close/>
                  <a:moveTo>
                    <a:pt x="1134" y="0"/>
                  </a:moveTo>
                  <a:lnTo>
                    <a:pt x="1141" y="0"/>
                  </a:lnTo>
                  <a:lnTo>
                    <a:pt x="1141" y="7"/>
                  </a:lnTo>
                  <a:lnTo>
                    <a:pt x="1134" y="0"/>
                  </a:lnTo>
                  <a:close/>
                  <a:moveTo>
                    <a:pt x="7" y="0"/>
                  </a:moveTo>
                  <a:lnTo>
                    <a:pt x="1134" y="0"/>
                  </a:lnTo>
                  <a:lnTo>
                    <a:pt x="1134" y="13"/>
                  </a:lnTo>
                  <a:lnTo>
                    <a:pt x="7" y="13"/>
                  </a:lnTo>
                  <a:lnTo>
                    <a:pt x="0" y="7"/>
                  </a:lnTo>
                  <a:lnTo>
                    <a:pt x="7" y="0"/>
                  </a:lnTo>
                  <a:close/>
                  <a:moveTo>
                    <a:pt x="0" y="7"/>
                  </a:moveTo>
                  <a:lnTo>
                    <a:pt x="0" y="0"/>
                  </a:lnTo>
                  <a:lnTo>
                    <a:pt x="7" y="0"/>
                  </a:lnTo>
                  <a:lnTo>
                    <a:pt x="0" y="7"/>
                  </a:lnTo>
                  <a:close/>
                  <a:moveTo>
                    <a:pt x="0" y="233"/>
                  </a:moveTo>
                  <a:lnTo>
                    <a:pt x="0" y="7"/>
                  </a:lnTo>
                  <a:lnTo>
                    <a:pt x="14" y="7"/>
                  </a:lnTo>
                  <a:lnTo>
                    <a:pt x="14" y="233"/>
                  </a:lnTo>
                  <a:lnTo>
                    <a:pt x="7" y="240"/>
                  </a:lnTo>
                  <a:lnTo>
                    <a:pt x="0" y="233"/>
                  </a:lnTo>
                  <a:close/>
                  <a:moveTo>
                    <a:pt x="7" y="240"/>
                  </a:moveTo>
                  <a:lnTo>
                    <a:pt x="0" y="240"/>
                  </a:lnTo>
                  <a:lnTo>
                    <a:pt x="0" y="233"/>
                  </a:lnTo>
                  <a:lnTo>
                    <a:pt x="7" y="24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Rectangle 129"/>
            <p:cNvSpPr>
              <a:spLocks noChangeArrowheads="1"/>
            </p:cNvSpPr>
            <p:nvPr/>
          </p:nvSpPr>
          <p:spPr bwMode="auto">
            <a:xfrm>
              <a:off x="3396" y="2189"/>
              <a:ext cx="386"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373435"/>
                  </a:solidFill>
                  <a:effectLst/>
                  <a:latin typeface="Arial" panose="020B0604020202020204" pitchFamily="34" charset="0"/>
                </a:rPr>
                <a:t>nonizable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2" name="Rectangle 130"/>
            <p:cNvSpPr>
              <a:spLocks noChangeArrowheads="1"/>
            </p:cNvSpPr>
            <p:nvPr/>
          </p:nvSpPr>
          <p:spPr bwMode="auto">
            <a:xfrm>
              <a:off x="3419" y="2273"/>
              <a:ext cx="345"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373435"/>
                  </a:solidFill>
                  <a:effectLst/>
                  <a:latin typeface="Arial" panose="020B0604020202020204" pitchFamily="34" charset="0"/>
                </a:rPr>
                <a:t>analytes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3" name="Rectangle 131"/>
            <p:cNvSpPr>
              <a:spLocks noChangeArrowheads="1"/>
            </p:cNvSpPr>
            <p:nvPr/>
          </p:nvSpPr>
          <p:spPr bwMode="auto">
            <a:xfrm>
              <a:off x="1567" y="2171"/>
              <a:ext cx="1129" cy="226"/>
            </a:xfrm>
            <a:prstGeom prst="rect">
              <a:avLst/>
            </a:prstGeom>
            <a:solidFill>
              <a:srgbClr val="FFF8A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132"/>
            <p:cNvSpPr>
              <a:spLocks noEditPoints="1"/>
            </p:cNvSpPr>
            <p:nvPr/>
          </p:nvSpPr>
          <p:spPr bwMode="auto">
            <a:xfrm>
              <a:off x="1563" y="2164"/>
              <a:ext cx="1140" cy="240"/>
            </a:xfrm>
            <a:custGeom>
              <a:avLst/>
              <a:gdLst>
                <a:gd name="T0" fmla="*/ 1133 w 1140"/>
                <a:gd name="T1" fmla="*/ 240 h 240"/>
                <a:gd name="T2" fmla="*/ 4 w 1140"/>
                <a:gd name="T3" fmla="*/ 240 h 240"/>
                <a:gd name="T4" fmla="*/ 4 w 1140"/>
                <a:gd name="T5" fmla="*/ 226 h 240"/>
                <a:gd name="T6" fmla="*/ 1133 w 1140"/>
                <a:gd name="T7" fmla="*/ 226 h 240"/>
                <a:gd name="T8" fmla="*/ 1140 w 1140"/>
                <a:gd name="T9" fmla="*/ 233 h 240"/>
                <a:gd name="T10" fmla="*/ 1133 w 1140"/>
                <a:gd name="T11" fmla="*/ 240 h 240"/>
                <a:gd name="T12" fmla="*/ 1140 w 1140"/>
                <a:gd name="T13" fmla="*/ 233 h 240"/>
                <a:gd name="T14" fmla="*/ 1140 w 1140"/>
                <a:gd name="T15" fmla="*/ 240 h 240"/>
                <a:gd name="T16" fmla="*/ 1133 w 1140"/>
                <a:gd name="T17" fmla="*/ 240 h 240"/>
                <a:gd name="T18" fmla="*/ 1140 w 1140"/>
                <a:gd name="T19" fmla="*/ 233 h 240"/>
                <a:gd name="T20" fmla="*/ 1140 w 1140"/>
                <a:gd name="T21" fmla="*/ 7 h 240"/>
                <a:gd name="T22" fmla="*/ 1140 w 1140"/>
                <a:gd name="T23" fmla="*/ 233 h 240"/>
                <a:gd name="T24" fmla="*/ 1127 w 1140"/>
                <a:gd name="T25" fmla="*/ 233 h 240"/>
                <a:gd name="T26" fmla="*/ 1127 w 1140"/>
                <a:gd name="T27" fmla="*/ 7 h 240"/>
                <a:gd name="T28" fmla="*/ 1133 w 1140"/>
                <a:gd name="T29" fmla="*/ 0 h 240"/>
                <a:gd name="T30" fmla="*/ 1140 w 1140"/>
                <a:gd name="T31" fmla="*/ 7 h 240"/>
                <a:gd name="T32" fmla="*/ 1133 w 1140"/>
                <a:gd name="T33" fmla="*/ 0 h 240"/>
                <a:gd name="T34" fmla="*/ 1140 w 1140"/>
                <a:gd name="T35" fmla="*/ 0 h 240"/>
                <a:gd name="T36" fmla="*/ 1140 w 1140"/>
                <a:gd name="T37" fmla="*/ 7 h 240"/>
                <a:gd name="T38" fmla="*/ 1133 w 1140"/>
                <a:gd name="T39" fmla="*/ 0 h 240"/>
                <a:gd name="T40" fmla="*/ 4 w 1140"/>
                <a:gd name="T41" fmla="*/ 0 h 240"/>
                <a:gd name="T42" fmla="*/ 1133 w 1140"/>
                <a:gd name="T43" fmla="*/ 0 h 240"/>
                <a:gd name="T44" fmla="*/ 1133 w 1140"/>
                <a:gd name="T45" fmla="*/ 13 h 240"/>
                <a:gd name="T46" fmla="*/ 4 w 1140"/>
                <a:gd name="T47" fmla="*/ 13 h 240"/>
                <a:gd name="T48" fmla="*/ 0 w 1140"/>
                <a:gd name="T49" fmla="*/ 7 h 240"/>
                <a:gd name="T50" fmla="*/ 4 w 1140"/>
                <a:gd name="T51" fmla="*/ 0 h 240"/>
                <a:gd name="T52" fmla="*/ 0 w 1140"/>
                <a:gd name="T53" fmla="*/ 7 h 240"/>
                <a:gd name="T54" fmla="*/ 0 w 1140"/>
                <a:gd name="T55" fmla="*/ 0 h 240"/>
                <a:gd name="T56" fmla="*/ 4 w 1140"/>
                <a:gd name="T57" fmla="*/ 0 h 240"/>
                <a:gd name="T58" fmla="*/ 0 w 1140"/>
                <a:gd name="T59" fmla="*/ 7 h 240"/>
                <a:gd name="T60" fmla="*/ 0 w 1140"/>
                <a:gd name="T61" fmla="*/ 233 h 240"/>
                <a:gd name="T62" fmla="*/ 0 w 1140"/>
                <a:gd name="T63" fmla="*/ 7 h 240"/>
                <a:gd name="T64" fmla="*/ 11 w 1140"/>
                <a:gd name="T65" fmla="*/ 7 h 240"/>
                <a:gd name="T66" fmla="*/ 11 w 1140"/>
                <a:gd name="T67" fmla="*/ 233 h 240"/>
                <a:gd name="T68" fmla="*/ 4 w 1140"/>
                <a:gd name="T69" fmla="*/ 240 h 240"/>
                <a:gd name="T70" fmla="*/ 0 w 1140"/>
                <a:gd name="T71" fmla="*/ 233 h 240"/>
                <a:gd name="T72" fmla="*/ 4 w 1140"/>
                <a:gd name="T73" fmla="*/ 240 h 240"/>
                <a:gd name="T74" fmla="*/ 0 w 1140"/>
                <a:gd name="T75" fmla="*/ 240 h 240"/>
                <a:gd name="T76" fmla="*/ 0 w 1140"/>
                <a:gd name="T77" fmla="*/ 233 h 240"/>
                <a:gd name="T78" fmla="*/ 4 w 1140"/>
                <a:gd name="T79" fmla="*/ 24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40" h="240">
                  <a:moveTo>
                    <a:pt x="1133" y="240"/>
                  </a:moveTo>
                  <a:lnTo>
                    <a:pt x="4" y="240"/>
                  </a:lnTo>
                  <a:lnTo>
                    <a:pt x="4" y="226"/>
                  </a:lnTo>
                  <a:lnTo>
                    <a:pt x="1133" y="226"/>
                  </a:lnTo>
                  <a:lnTo>
                    <a:pt x="1140" y="233"/>
                  </a:lnTo>
                  <a:lnTo>
                    <a:pt x="1133" y="240"/>
                  </a:lnTo>
                  <a:close/>
                  <a:moveTo>
                    <a:pt x="1140" y="233"/>
                  </a:moveTo>
                  <a:lnTo>
                    <a:pt x="1140" y="240"/>
                  </a:lnTo>
                  <a:lnTo>
                    <a:pt x="1133" y="240"/>
                  </a:lnTo>
                  <a:lnTo>
                    <a:pt x="1140" y="233"/>
                  </a:lnTo>
                  <a:close/>
                  <a:moveTo>
                    <a:pt x="1140" y="7"/>
                  </a:moveTo>
                  <a:lnTo>
                    <a:pt x="1140" y="233"/>
                  </a:lnTo>
                  <a:lnTo>
                    <a:pt x="1127" y="233"/>
                  </a:lnTo>
                  <a:lnTo>
                    <a:pt x="1127" y="7"/>
                  </a:lnTo>
                  <a:lnTo>
                    <a:pt x="1133" y="0"/>
                  </a:lnTo>
                  <a:lnTo>
                    <a:pt x="1140" y="7"/>
                  </a:lnTo>
                  <a:close/>
                  <a:moveTo>
                    <a:pt x="1133" y="0"/>
                  </a:moveTo>
                  <a:lnTo>
                    <a:pt x="1140" y="0"/>
                  </a:lnTo>
                  <a:lnTo>
                    <a:pt x="1140" y="7"/>
                  </a:lnTo>
                  <a:lnTo>
                    <a:pt x="1133" y="0"/>
                  </a:lnTo>
                  <a:close/>
                  <a:moveTo>
                    <a:pt x="4" y="0"/>
                  </a:moveTo>
                  <a:lnTo>
                    <a:pt x="1133" y="0"/>
                  </a:lnTo>
                  <a:lnTo>
                    <a:pt x="1133" y="13"/>
                  </a:lnTo>
                  <a:lnTo>
                    <a:pt x="4" y="13"/>
                  </a:lnTo>
                  <a:lnTo>
                    <a:pt x="0" y="7"/>
                  </a:lnTo>
                  <a:lnTo>
                    <a:pt x="4" y="0"/>
                  </a:lnTo>
                  <a:close/>
                  <a:moveTo>
                    <a:pt x="0" y="7"/>
                  </a:moveTo>
                  <a:lnTo>
                    <a:pt x="0" y="0"/>
                  </a:lnTo>
                  <a:lnTo>
                    <a:pt x="4" y="0"/>
                  </a:lnTo>
                  <a:lnTo>
                    <a:pt x="0" y="7"/>
                  </a:lnTo>
                  <a:close/>
                  <a:moveTo>
                    <a:pt x="0" y="233"/>
                  </a:moveTo>
                  <a:lnTo>
                    <a:pt x="0" y="7"/>
                  </a:lnTo>
                  <a:lnTo>
                    <a:pt x="11" y="7"/>
                  </a:lnTo>
                  <a:lnTo>
                    <a:pt x="11" y="233"/>
                  </a:lnTo>
                  <a:lnTo>
                    <a:pt x="4" y="240"/>
                  </a:lnTo>
                  <a:lnTo>
                    <a:pt x="0" y="233"/>
                  </a:lnTo>
                  <a:close/>
                  <a:moveTo>
                    <a:pt x="4" y="240"/>
                  </a:moveTo>
                  <a:lnTo>
                    <a:pt x="0" y="240"/>
                  </a:lnTo>
                  <a:lnTo>
                    <a:pt x="0" y="233"/>
                  </a:lnTo>
                  <a:lnTo>
                    <a:pt x="4" y="24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Rectangle 133"/>
            <p:cNvSpPr>
              <a:spLocks noChangeArrowheads="1"/>
            </p:cNvSpPr>
            <p:nvPr/>
          </p:nvSpPr>
          <p:spPr bwMode="auto">
            <a:xfrm>
              <a:off x="1972" y="2189"/>
              <a:ext cx="361"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373435"/>
                  </a:solidFill>
                  <a:effectLst/>
                  <a:latin typeface="Arial" panose="020B0604020202020204" pitchFamily="34" charset="0"/>
                </a:rPr>
                <a:t>ionizable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6" name="Rectangle 134"/>
            <p:cNvSpPr>
              <a:spLocks noChangeArrowheads="1"/>
            </p:cNvSpPr>
            <p:nvPr/>
          </p:nvSpPr>
          <p:spPr bwMode="auto">
            <a:xfrm>
              <a:off x="1983" y="2273"/>
              <a:ext cx="345"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373435"/>
                  </a:solidFill>
                  <a:effectLst/>
                  <a:latin typeface="Arial" panose="020B0604020202020204" pitchFamily="34" charset="0"/>
                </a:rPr>
                <a:t>analytes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7" name="Rectangle 135"/>
            <p:cNvSpPr>
              <a:spLocks noChangeArrowheads="1"/>
            </p:cNvSpPr>
            <p:nvPr/>
          </p:nvSpPr>
          <p:spPr bwMode="auto">
            <a:xfrm>
              <a:off x="3714" y="792"/>
              <a:ext cx="1127" cy="226"/>
            </a:xfrm>
            <a:prstGeom prst="rect">
              <a:avLst/>
            </a:prstGeom>
            <a:solidFill>
              <a:srgbClr val="D2D3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136"/>
            <p:cNvSpPr>
              <a:spLocks noEditPoints="1"/>
            </p:cNvSpPr>
            <p:nvPr/>
          </p:nvSpPr>
          <p:spPr bwMode="auto">
            <a:xfrm>
              <a:off x="3707" y="787"/>
              <a:ext cx="1141" cy="238"/>
            </a:xfrm>
            <a:custGeom>
              <a:avLst/>
              <a:gdLst>
                <a:gd name="T0" fmla="*/ 1134 w 1141"/>
                <a:gd name="T1" fmla="*/ 238 h 238"/>
                <a:gd name="T2" fmla="*/ 7 w 1141"/>
                <a:gd name="T3" fmla="*/ 238 h 238"/>
                <a:gd name="T4" fmla="*/ 7 w 1141"/>
                <a:gd name="T5" fmla="*/ 224 h 238"/>
                <a:gd name="T6" fmla="*/ 1134 w 1141"/>
                <a:gd name="T7" fmla="*/ 224 h 238"/>
                <a:gd name="T8" fmla="*/ 1141 w 1141"/>
                <a:gd name="T9" fmla="*/ 231 h 238"/>
                <a:gd name="T10" fmla="*/ 1134 w 1141"/>
                <a:gd name="T11" fmla="*/ 238 h 238"/>
                <a:gd name="T12" fmla="*/ 1141 w 1141"/>
                <a:gd name="T13" fmla="*/ 231 h 238"/>
                <a:gd name="T14" fmla="*/ 1141 w 1141"/>
                <a:gd name="T15" fmla="*/ 238 h 238"/>
                <a:gd name="T16" fmla="*/ 1134 w 1141"/>
                <a:gd name="T17" fmla="*/ 238 h 238"/>
                <a:gd name="T18" fmla="*/ 1141 w 1141"/>
                <a:gd name="T19" fmla="*/ 231 h 238"/>
                <a:gd name="T20" fmla="*/ 1141 w 1141"/>
                <a:gd name="T21" fmla="*/ 5 h 238"/>
                <a:gd name="T22" fmla="*/ 1141 w 1141"/>
                <a:gd name="T23" fmla="*/ 231 h 238"/>
                <a:gd name="T24" fmla="*/ 1127 w 1141"/>
                <a:gd name="T25" fmla="*/ 231 h 238"/>
                <a:gd name="T26" fmla="*/ 1127 w 1141"/>
                <a:gd name="T27" fmla="*/ 5 h 238"/>
                <a:gd name="T28" fmla="*/ 1134 w 1141"/>
                <a:gd name="T29" fmla="*/ 0 h 238"/>
                <a:gd name="T30" fmla="*/ 1141 w 1141"/>
                <a:gd name="T31" fmla="*/ 5 h 238"/>
                <a:gd name="T32" fmla="*/ 1134 w 1141"/>
                <a:gd name="T33" fmla="*/ 0 h 238"/>
                <a:gd name="T34" fmla="*/ 1141 w 1141"/>
                <a:gd name="T35" fmla="*/ 0 h 238"/>
                <a:gd name="T36" fmla="*/ 1141 w 1141"/>
                <a:gd name="T37" fmla="*/ 5 h 238"/>
                <a:gd name="T38" fmla="*/ 1134 w 1141"/>
                <a:gd name="T39" fmla="*/ 0 h 238"/>
                <a:gd name="T40" fmla="*/ 7 w 1141"/>
                <a:gd name="T41" fmla="*/ 0 h 238"/>
                <a:gd name="T42" fmla="*/ 1134 w 1141"/>
                <a:gd name="T43" fmla="*/ 0 h 238"/>
                <a:gd name="T44" fmla="*/ 1134 w 1141"/>
                <a:gd name="T45" fmla="*/ 12 h 238"/>
                <a:gd name="T46" fmla="*/ 7 w 1141"/>
                <a:gd name="T47" fmla="*/ 12 h 238"/>
                <a:gd name="T48" fmla="*/ 0 w 1141"/>
                <a:gd name="T49" fmla="*/ 5 h 238"/>
                <a:gd name="T50" fmla="*/ 7 w 1141"/>
                <a:gd name="T51" fmla="*/ 0 h 238"/>
                <a:gd name="T52" fmla="*/ 0 w 1141"/>
                <a:gd name="T53" fmla="*/ 5 h 238"/>
                <a:gd name="T54" fmla="*/ 0 w 1141"/>
                <a:gd name="T55" fmla="*/ 0 h 238"/>
                <a:gd name="T56" fmla="*/ 7 w 1141"/>
                <a:gd name="T57" fmla="*/ 0 h 238"/>
                <a:gd name="T58" fmla="*/ 0 w 1141"/>
                <a:gd name="T59" fmla="*/ 5 h 238"/>
                <a:gd name="T60" fmla="*/ 0 w 1141"/>
                <a:gd name="T61" fmla="*/ 231 h 238"/>
                <a:gd name="T62" fmla="*/ 0 w 1141"/>
                <a:gd name="T63" fmla="*/ 5 h 238"/>
                <a:gd name="T64" fmla="*/ 11 w 1141"/>
                <a:gd name="T65" fmla="*/ 5 h 238"/>
                <a:gd name="T66" fmla="*/ 11 w 1141"/>
                <a:gd name="T67" fmla="*/ 231 h 238"/>
                <a:gd name="T68" fmla="*/ 7 w 1141"/>
                <a:gd name="T69" fmla="*/ 238 h 238"/>
                <a:gd name="T70" fmla="*/ 0 w 1141"/>
                <a:gd name="T71" fmla="*/ 231 h 238"/>
                <a:gd name="T72" fmla="*/ 7 w 1141"/>
                <a:gd name="T73" fmla="*/ 238 h 238"/>
                <a:gd name="T74" fmla="*/ 0 w 1141"/>
                <a:gd name="T75" fmla="*/ 238 h 238"/>
                <a:gd name="T76" fmla="*/ 0 w 1141"/>
                <a:gd name="T77" fmla="*/ 231 h 238"/>
                <a:gd name="T78" fmla="*/ 7 w 1141"/>
                <a:gd name="T79" fmla="*/ 23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41" h="238">
                  <a:moveTo>
                    <a:pt x="1134" y="238"/>
                  </a:moveTo>
                  <a:lnTo>
                    <a:pt x="7" y="238"/>
                  </a:lnTo>
                  <a:lnTo>
                    <a:pt x="7" y="224"/>
                  </a:lnTo>
                  <a:lnTo>
                    <a:pt x="1134" y="224"/>
                  </a:lnTo>
                  <a:lnTo>
                    <a:pt x="1141" y="231"/>
                  </a:lnTo>
                  <a:lnTo>
                    <a:pt x="1134" y="238"/>
                  </a:lnTo>
                  <a:close/>
                  <a:moveTo>
                    <a:pt x="1141" y="231"/>
                  </a:moveTo>
                  <a:lnTo>
                    <a:pt x="1141" y="238"/>
                  </a:lnTo>
                  <a:lnTo>
                    <a:pt x="1134" y="238"/>
                  </a:lnTo>
                  <a:lnTo>
                    <a:pt x="1141" y="231"/>
                  </a:lnTo>
                  <a:close/>
                  <a:moveTo>
                    <a:pt x="1141" y="5"/>
                  </a:moveTo>
                  <a:lnTo>
                    <a:pt x="1141" y="231"/>
                  </a:lnTo>
                  <a:lnTo>
                    <a:pt x="1127" y="231"/>
                  </a:lnTo>
                  <a:lnTo>
                    <a:pt x="1127" y="5"/>
                  </a:lnTo>
                  <a:lnTo>
                    <a:pt x="1134" y="0"/>
                  </a:lnTo>
                  <a:lnTo>
                    <a:pt x="1141" y="5"/>
                  </a:lnTo>
                  <a:close/>
                  <a:moveTo>
                    <a:pt x="1134" y="0"/>
                  </a:moveTo>
                  <a:lnTo>
                    <a:pt x="1141" y="0"/>
                  </a:lnTo>
                  <a:lnTo>
                    <a:pt x="1141" y="5"/>
                  </a:lnTo>
                  <a:lnTo>
                    <a:pt x="1134" y="0"/>
                  </a:lnTo>
                  <a:close/>
                  <a:moveTo>
                    <a:pt x="7" y="0"/>
                  </a:moveTo>
                  <a:lnTo>
                    <a:pt x="1134" y="0"/>
                  </a:lnTo>
                  <a:lnTo>
                    <a:pt x="1134" y="12"/>
                  </a:lnTo>
                  <a:lnTo>
                    <a:pt x="7" y="12"/>
                  </a:lnTo>
                  <a:lnTo>
                    <a:pt x="0" y="5"/>
                  </a:lnTo>
                  <a:lnTo>
                    <a:pt x="7" y="0"/>
                  </a:lnTo>
                  <a:close/>
                  <a:moveTo>
                    <a:pt x="0" y="5"/>
                  </a:moveTo>
                  <a:lnTo>
                    <a:pt x="0" y="0"/>
                  </a:lnTo>
                  <a:lnTo>
                    <a:pt x="7" y="0"/>
                  </a:lnTo>
                  <a:lnTo>
                    <a:pt x="0" y="5"/>
                  </a:lnTo>
                  <a:close/>
                  <a:moveTo>
                    <a:pt x="0" y="231"/>
                  </a:moveTo>
                  <a:lnTo>
                    <a:pt x="0" y="5"/>
                  </a:lnTo>
                  <a:lnTo>
                    <a:pt x="11" y="5"/>
                  </a:lnTo>
                  <a:lnTo>
                    <a:pt x="11" y="231"/>
                  </a:lnTo>
                  <a:lnTo>
                    <a:pt x="7" y="238"/>
                  </a:lnTo>
                  <a:lnTo>
                    <a:pt x="0" y="231"/>
                  </a:lnTo>
                  <a:close/>
                  <a:moveTo>
                    <a:pt x="7" y="238"/>
                  </a:moveTo>
                  <a:lnTo>
                    <a:pt x="0" y="238"/>
                  </a:lnTo>
                  <a:lnTo>
                    <a:pt x="0" y="231"/>
                  </a:lnTo>
                  <a:lnTo>
                    <a:pt x="7" y="238"/>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Rectangle 137"/>
            <p:cNvSpPr>
              <a:spLocks noChangeArrowheads="1"/>
            </p:cNvSpPr>
            <p:nvPr/>
          </p:nvSpPr>
          <p:spPr bwMode="auto">
            <a:xfrm>
              <a:off x="3995" y="854"/>
              <a:ext cx="565"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dirty="0">
                  <a:ln>
                    <a:noFill/>
                  </a:ln>
                  <a:solidFill>
                    <a:srgbClr val="373435"/>
                  </a:solidFill>
                  <a:effectLst/>
                  <a:latin typeface="Arial" panose="020B0604020202020204" pitchFamily="34" charset="0"/>
                </a:rPr>
                <a:t>Sample (extract)</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40" name="Freeform 138"/>
            <p:cNvSpPr>
              <a:spLocks noEditPoints="1"/>
            </p:cNvSpPr>
            <p:nvPr/>
          </p:nvSpPr>
          <p:spPr bwMode="auto">
            <a:xfrm>
              <a:off x="2811" y="1011"/>
              <a:ext cx="2896" cy="481"/>
            </a:xfrm>
            <a:custGeom>
              <a:avLst/>
              <a:gdLst>
                <a:gd name="T0" fmla="*/ 41 w 2896"/>
                <a:gd name="T1" fmla="*/ 481 h 481"/>
                <a:gd name="T2" fmla="*/ 0 w 2896"/>
                <a:gd name="T3" fmla="*/ 398 h 481"/>
                <a:gd name="T4" fmla="*/ 82 w 2896"/>
                <a:gd name="T5" fmla="*/ 398 h 481"/>
                <a:gd name="T6" fmla="*/ 41 w 2896"/>
                <a:gd name="T7" fmla="*/ 481 h 481"/>
                <a:gd name="T8" fmla="*/ 48 w 2896"/>
                <a:gd name="T9" fmla="*/ 357 h 481"/>
                <a:gd name="T10" fmla="*/ 48 w 2896"/>
                <a:gd name="T11" fmla="*/ 403 h 481"/>
                <a:gd name="T12" fmla="*/ 34 w 2896"/>
                <a:gd name="T13" fmla="*/ 403 h 481"/>
                <a:gd name="T14" fmla="*/ 34 w 2896"/>
                <a:gd name="T15" fmla="*/ 357 h 481"/>
                <a:gd name="T16" fmla="*/ 39 w 2896"/>
                <a:gd name="T17" fmla="*/ 350 h 481"/>
                <a:gd name="T18" fmla="*/ 48 w 2896"/>
                <a:gd name="T19" fmla="*/ 357 h 481"/>
                <a:gd name="T20" fmla="*/ 34 w 2896"/>
                <a:gd name="T21" fmla="*/ 357 h 481"/>
                <a:gd name="T22" fmla="*/ 34 w 2896"/>
                <a:gd name="T23" fmla="*/ 353 h 481"/>
                <a:gd name="T24" fmla="*/ 39 w 2896"/>
                <a:gd name="T25" fmla="*/ 350 h 481"/>
                <a:gd name="T26" fmla="*/ 34 w 2896"/>
                <a:gd name="T27" fmla="*/ 357 h 481"/>
                <a:gd name="T28" fmla="*/ 1467 w 2896"/>
                <a:gd name="T29" fmla="*/ 14 h 481"/>
                <a:gd name="T30" fmla="*/ 43 w 2896"/>
                <a:gd name="T31" fmla="*/ 364 h 481"/>
                <a:gd name="T32" fmla="*/ 39 w 2896"/>
                <a:gd name="T33" fmla="*/ 350 h 481"/>
                <a:gd name="T34" fmla="*/ 1463 w 2896"/>
                <a:gd name="T35" fmla="*/ 0 h 481"/>
                <a:gd name="T36" fmla="*/ 1467 w 2896"/>
                <a:gd name="T37" fmla="*/ 0 h 481"/>
                <a:gd name="T38" fmla="*/ 1467 w 2896"/>
                <a:gd name="T39" fmla="*/ 14 h 481"/>
                <a:gd name="T40" fmla="*/ 1463 w 2896"/>
                <a:gd name="T41" fmla="*/ 0 h 481"/>
                <a:gd name="T42" fmla="*/ 1465 w 2896"/>
                <a:gd name="T43" fmla="*/ 0 h 481"/>
                <a:gd name="T44" fmla="*/ 1467 w 2896"/>
                <a:gd name="T45" fmla="*/ 0 h 481"/>
                <a:gd name="T46" fmla="*/ 1463 w 2896"/>
                <a:gd name="T47" fmla="*/ 0 h 481"/>
                <a:gd name="T48" fmla="*/ 2853 w 2896"/>
                <a:gd name="T49" fmla="*/ 364 h 481"/>
                <a:gd name="T50" fmla="*/ 1463 w 2896"/>
                <a:gd name="T51" fmla="*/ 14 h 481"/>
                <a:gd name="T52" fmla="*/ 1467 w 2896"/>
                <a:gd name="T53" fmla="*/ 0 h 481"/>
                <a:gd name="T54" fmla="*/ 2857 w 2896"/>
                <a:gd name="T55" fmla="*/ 350 h 481"/>
                <a:gd name="T56" fmla="*/ 2862 w 2896"/>
                <a:gd name="T57" fmla="*/ 357 h 481"/>
                <a:gd name="T58" fmla="*/ 2853 w 2896"/>
                <a:gd name="T59" fmla="*/ 364 h 481"/>
                <a:gd name="T60" fmla="*/ 2857 w 2896"/>
                <a:gd name="T61" fmla="*/ 350 h 481"/>
                <a:gd name="T62" fmla="*/ 2862 w 2896"/>
                <a:gd name="T63" fmla="*/ 353 h 481"/>
                <a:gd name="T64" fmla="*/ 2862 w 2896"/>
                <a:gd name="T65" fmla="*/ 357 h 481"/>
                <a:gd name="T66" fmla="*/ 2857 w 2896"/>
                <a:gd name="T67" fmla="*/ 350 h 481"/>
                <a:gd name="T68" fmla="*/ 2848 w 2896"/>
                <a:gd name="T69" fmla="*/ 403 h 481"/>
                <a:gd name="T70" fmla="*/ 2848 w 2896"/>
                <a:gd name="T71" fmla="*/ 357 h 481"/>
                <a:gd name="T72" fmla="*/ 2862 w 2896"/>
                <a:gd name="T73" fmla="*/ 357 h 481"/>
                <a:gd name="T74" fmla="*/ 2862 w 2896"/>
                <a:gd name="T75" fmla="*/ 403 h 481"/>
                <a:gd name="T76" fmla="*/ 2848 w 2896"/>
                <a:gd name="T77" fmla="*/ 403 h 481"/>
                <a:gd name="T78" fmla="*/ 2855 w 2896"/>
                <a:gd name="T79" fmla="*/ 481 h 481"/>
                <a:gd name="T80" fmla="*/ 2814 w 2896"/>
                <a:gd name="T81" fmla="*/ 398 h 481"/>
                <a:gd name="T82" fmla="*/ 2896 w 2896"/>
                <a:gd name="T83" fmla="*/ 398 h 481"/>
                <a:gd name="T84" fmla="*/ 2855 w 2896"/>
                <a:gd name="T85" fmla="*/ 481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896" h="481">
                  <a:moveTo>
                    <a:pt x="41" y="481"/>
                  </a:moveTo>
                  <a:lnTo>
                    <a:pt x="0" y="398"/>
                  </a:lnTo>
                  <a:lnTo>
                    <a:pt x="82" y="398"/>
                  </a:lnTo>
                  <a:lnTo>
                    <a:pt x="41" y="481"/>
                  </a:lnTo>
                  <a:close/>
                  <a:moveTo>
                    <a:pt x="48" y="357"/>
                  </a:moveTo>
                  <a:lnTo>
                    <a:pt x="48" y="403"/>
                  </a:lnTo>
                  <a:lnTo>
                    <a:pt x="34" y="403"/>
                  </a:lnTo>
                  <a:lnTo>
                    <a:pt x="34" y="357"/>
                  </a:lnTo>
                  <a:lnTo>
                    <a:pt x="39" y="350"/>
                  </a:lnTo>
                  <a:lnTo>
                    <a:pt x="48" y="357"/>
                  </a:lnTo>
                  <a:close/>
                  <a:moveTo>
                    <a:pt x="34" y="357"/>
                  </a:moveTo>
                  <a:lnTo>
                    <a:pt x="34" y="353"/>
                  </a:lnTo>
                  <a:lnTo>
                    <a:pt x="39" y="350"/>
                  </a:lnTo>
                  <a:lnTo>
                    <a:pt x="34" y="357"/>
                  </a:lnTo>
                  <a:close/>
                  <a:moveTo>
                    <a:pt x="1467" y="14"/>
                  </a:moveTo>
                  <a:lnTo>
                    <a:pt x="43" y="364"/>
                  </a:lnTo>
                  <a:lnTo>
                    <a:pt x="39" y="350"/>
                  </a:lnTo>
                  <a:lnTo>
                    <a:pt x="1463" y="0"/>
                  </a:lnTo>
                  <a:lnTo>
                    <a:pt x="1467" y="0"/>
                  </a:lnTo>
                  <a:lnTo>
                    <a:pt x="1467" y="14"/>
                  </a:lnTo>
                  <a:close/>
                  <a:moveTo>
                    <a:pt x="1463" y="0"/>
                  </a:moveTo>
                  <a:lnTo>
                    <a:pt x="1465" y="0"/>
                  </a:lnTo>
                  <a:lnTo>
                    <a:pt x="1467" y="0"/>
                  </a:lnTo>
                  <a:lnTo>
                    <a:pt x="1463" y="0"/>
                  </a:lnTo>
                  <a:close/>
                  <a:moveTo>
                    <a:pt x="2853" y="364"/>
                  </a:moveTo>
                  <a:lnTo>
                    <a:pt x="1463" y="14"/>
                  </a:lnTo>
                  <a:lnTo>
                    <a:pt x="1467" y="0"/>
                  </a:lnTo>
                  <a:lnTo>
                    <a:pt x="2857" y="350"/>
                  </a:lnTo>
                  <a:lnTo>
                    <a:pt x="2862" y="357"/>
                  </a:lnTo>
                  <a:lnTo>
                    <a:pt x="2853" y="364"/>
                  </a:lnTo>
                  <a:close/>
                  <a:moveTo>
                    <a:pt x="2857" y="350"/>
                  </a:moveTo>
                  <a:lnTo>
                    <a:pt x="2862" y="353"/>
                  </a:lnTo>
                  <a:lnTo>
                    <a:pt x="2862" y="357"/>
                  </a:lnTo>
                  <a:lnTo>
                    <a:pt x="2857" y="350"/>
                  </a:lnTo>
                  <a:close/>
                  <a:moveTo>
                    <a:pt x="2848" y="403"/>
                  </a:moveTo>
                  <a:lnTo>
                    <a:pt x="2848" y="357"/>
                  </a:lnTo>
                  <a:lnTo>
                    <a:pt x="2862" y="357"/>
                  </a:lnTo>
                  <a:lnTo>
                    <a:pt x="2862" y="403"/>
                  </a:lnTo>
                  <a:lnTo>
                    <a:pt x="2848" y="403"/>
                  </a:lnTo>
                  <a:close/>
                  <a:moveTo>
                    <a:pt x="2855" y="481"/>
                  </a:moveTo>
                  <a:lnTo>
                    <a:pt x="2814" y="398"/>
                  </a:lnTo>
                  <a:lnTo>
                    <a:pt x="2896" y="398"/>
                  </a:lnTo>
                  <a:lnTo>
                    <a:pt x="2855" y="481"/>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Rectangle 139"/>
            <p:cNvSpPr>
              <a:spLocks noChangeArrowheads="1"/>
            </p:cNvSpPr>
            <p:nvPr/>
          </p:nvSpPr>
          <p:spPr bwMode="auto">
            <a:xfrm>
              <a:off x="4130" y="2276"/>
              <a:ext cx="297" cy="13"/>
            </a:xfrm>
            <a:prstGeom prst="rect">
              <a:avLst/>
            </a:prstGeom>
            <a:solidFill>
              <a:srgbClr val="37343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140"/>
            <p:cNvSpPr>
              <a:spLocks noEditPoints="1"/>
            </p:cNvSpPr>
            <p:nvPr/>
          </p:nvSpPr>
          <p:spPr bwMode="auto">
            <a:xfrm>
              <a:off x="4235" y="2283"/>
              <a:ext cx="82" cy="569"/>
            </a:xfrm>
            <a:custGeom>
              <a:avLst/>
              <a:gdLst>
                <a:gd name="T0" fmla="*/ 41 w 82"/>
                <a:gd name="T1" fmla="*/ 569 h 569"/>
                <a:gd name="T2" fmla="*/ 0 w 82"/>
                <a:gd name="T3" fmla="*/ 486 h 569"/>
                <a:gd name="T4" fmla="*/ 82 w 82"/>
                <a:gd name="T5" fmla="*/ 486 h 569"/>
                <a:gd name="T6" fmla="*/ 41 w 82"/>
                <a:gd name="T7" fmla="*/ 569 h 569"/>
                <a:gd name="T8" fmla="*/ 48 w 82"/>
                <a:gd name="T9" fmla="*/ 0 h 569"/>
                <a:gd name="T10" fmla="*/ 48 w 82"/>
                <a:gd name="T11" fmla="*/ 491 h 569"/>
                <a:gd name="T12" fmla="*/ 34 w 82"/>
                <a:gd name="T13" fmla="*/ 491 h 569"/>
                <a:gd name="T14" fmla="*/ 34 w 82"/>
                <a:gd name="T15" fmla="*/ 0 h 569"/>
                <a:gd name="T16" fmla="*/ 48 w 82"/>
                <a:gd name="T17" fmla="*/ 0 h 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569">
                  <a:moveTo>
                    <a:pt x="41" y="569"/>
                  </a:moveTo>
                  <a:lnTo>
                    <a:pt x="0" y="486"/>
                  </a:lnTo>
                  <a:lnTo>
                    <a:pt x="82" y="486"/>
                  </a:lnTo>
                  <a:lnTo>
                    <a:pt x="41" y="569"/>
                  </a:lnTo>
                  <a:close/>
                  <a:moveTo>
                    <a:pt x="48" y="0"/>
                  </a:moveTo>
                  <a:lnTo>
                    <a:pt x="48" y="491"/>
                  </a:lnTo>
                  <a:lnTo>
                    <a:pt x="34" y="491"/>
                  </a:lnTo>
                  <a:lnTo>
                    <a:pt x="34" y="0"/>
                  </a:lnTo>
                  <a:lnTo>
                    <a:pt x="48" y="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141"/>
            <p:cNvSpPr>
              <a:spLocks noEditPoints="1"/>
            </p:cNvSpPr>
            <p:nvPr/>
          </p:nvSpPr>
          <p:spPr bwMode="auto">
            <a:xfrm>
              <a:off x="4235" y="3078"/>
              <a:ext cx="82" cy="350"/>
            </a:xfrm>
            <a:custGeom>
              <a:avLst/>
              <a:gdLst>
                <a:gd name="T0" fmla="*/ 34 w 82"/>
                <a:gd name="T1" fmla="*/ 272 h 350"/>
                <a:gd name="T2" fmla="*/ 34 w 82"/>
                <a:gd name="T3" fmla="*/ 0 h 350"/>
                <a:gd name="T4" fmla="*/ 48 w 82"/>
                <a:gd name="T5" fmla="*/ 0 h 350"/>
                <a:gd name="T6" fmla="*/ 48 w 82"/>
                <a:gd name="T7" fmla="*/ 272 h 350"/>
                <a:gd name="T8" fmla="*/ 34 w 82"/>
                <a:gd name="T9" fmla="*/ 272 h 350"/>
                <a:gd name="T10" fmla="*/ 41 w 82"/>
                <a:gd name="T11" fmla="*/ 350 h 350"/>
                <a:gd name="T12" fmla="*/ 0 w 82"/>
                <a:gd name="T13" fmla="*/ 268 h 350"/>
                <a:gd name="T14" fmla="*/ 82 w 82"/>
                <a:gd name="T15" fmla="*/ 268 h 350"/>
                <a:gd name="T16" fmla="*/ 41 w 82"/>
                <a:gd name="T17" fmla="*/ 350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350">
                  <a:moveTo>
                    <a:pt x="34" y="272"/>
                  </a:moveTo>
                  <a:lnTo>
                    <a:pt x="34" y="0"/>
                  </a:lnTo>
                  <a:lnTo>
                    <a:pt x="48" y="0"/>
                  </a:lnTo>
                  <a:lnTo>
                    <a:pt x="48" y="272"/>
                  </a:lnTo>
                  <a:lnTo>
                    <a:pt x="34" y="272"/>
                  </a:lnTo>
                  <a:close/>
                  <a:moveTo>
                    <a:pt x="41" y="350"/>
                  </a:moveTo>
                  <a:lnTo>
                    <a:pt x="0" y="268"/>
                  </a:lnTo>
                  <a:lnTo>
                    <a:pt x="82" y="268"/>
                  </a:lnTo>
                  <a:lnTo>
                    <a:pt x="41" y="35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142"/>
            <p:cNvSpPr>
              <a:spLocks noEditPoints="1"/>
            </p:cNvSpPr>
            <p:nvPr/>
          </p:nvSpPr>
          <p:spPr bwMode="auto">
            <a:xfrm>
              <a:off x="6379" y="2397"/>
              <a:ext cx="82" cy="455"/>
            </a:xfrm>
            <a:custGeom>
              <a:avLst/>
              <a:gdLst>
                <a:gd name="T0" fmla="*/ 34 w 82"/>
                <a:gd name="T1" fmla="*/ 377 h 455"/>
                <a:gd name="T2" fmla="*/ 34 w 82"/>
                <a:gd name="T3" fmla="*/ 0 h 455"/>
                <a:gd name="T4" fmla="*/ 48 w 82"/>
                <a:gd name="T5" fmla="*/ 0 h 455"/>
                <a:gd name="T6" fmla="*/ 48 w 82"/>
                <a:gd name="T7" fmla="*/ 377 h 455"/>
                <a:gd name="T8" fmla="*/ 34 w 82"/>
                <a:gd name="T9" fmla="*/ 377 h 455"/>
                <a:gd name="T10" fmla="*/ 41 w 82"/>
                <a:gd name="T11" fmla="*/ 455 h 455"/>
                <a:gd name="T12" fmla="*/ 0 w 82"/>
                <a:gd name="T13" fmla="*/ 372 h 455"/>
                <a:gd name="T14" fmla="*/ 82 w 82"/>
                <a:gd name="T15" fmla="*/ 372 h 455"/>
                <a:gd name="T16" fmla="*/ 41 w 82"/>
                <a:gd name="T17" fmla="*/ 455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455">
                  <a:moveTo>
                    <a:pt x="34" y="377"/>
                  </a:moveTo>
                  <a:lnTo>
                    <a:pt x="34" y="0"/>
                  </a:lnTo>
                  <a:lnTo>
                    <a:pt x="48" y="0"/>
                  </a:lnTo>
                  <a:lnTo>
                    <a:pt x="48" y="377"/>
                  </a:lnTo>
                  <a:lnTo>
                    <a:pt x="34" y="377"/>
                  </a:lnTo>
                  <a:close/>
                  <a:moveTo>
                    <a:pt x="41" y="455"/>
                  </a:moveTo>
                  <a:lnTo>
                    <a:pt x="0" y="372"/>
                  </a:lnTo>
                  <a:lnTo>
                    <a:pt x="82" y="372"/>
                  </a:lnTo>
                  <a:lnTo>
                    <a:pt x="41" y="455"/>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143"/>
            <p:cNvSpPr>
              <a:spLocks noEditPoints="1"/>
            </p:cNvSpPr>
            <p:nvPr/>
          </p:nvSpPr>
          <p:spPr bwMode="auto">
            <a:xfrm>
              <a:off x="6379" y="3078"/>
              <a:ext cx="82" cy="350"/>
            </a:xfrm>
            <a:custGeom>
              <a:avLst/>
              <a:gdLst>
                <a:gd name="T0" fmla="*/ 34 w 82"/>
                <a:gd name="T1" fmla="*/ 272 h 350"/>
                <a:gd name="T2" fmla="*/ 34 w 82"/>
                <a:gd name="T3" fmla="*/ 0 h 350"/>
                <a:gd name="T4" fmla="*/ 48 w 82"/>
                <a:gd name="T5" fmla="*/ 0 h 350"/>
                <a:gd name="T6" fmla="*/ 48 w 82"/>
                <a:gd name="T7" fmla="*/ 272 h 350"/>
                <a:gd name="T8" fmla="*/ 34 w 82"/>
                <a:gd name="T9" fmla="*/ 272 h 350"/>
                <a:gd name="T10" fmla="*/ 41 w 82"/>
                <a:gd name="T11" fmla="*/ 350 h 350"/>
                <a:gd name="T12" fmla="*/ 0 w 82"/>
                <a:gd name="T13" fmla="*/ 268 h 350"/>
                <a:gd name="T14" fmla="*/ 82 w 82"/>
                <a:gd name="T15" fmla="*/ 268 h 350"/>
                <a:gd name="T16" fmla="*/ 41 w 82"/>
                <a:gd name="T17" fmla="*/ 350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350">
                  <a:moveTo>
                    <a:pt x="34" y="272"/>
                  </a:moveTo>
                  <a:lnTo>
                    <a:pt x="34" y="0"/>
                  </a:lnTo>
                  <a:lnTo>
                    <a:pt x="48" y="0"/>
                  </a:lnTo>
                  <a:lnTo>
                    <a:pt x="48" y="272"/>
                  </a:lnTo>
                  <a:lnTo>
                    <a:pt x="34" y="272"/>
                  </a:lnTo>
                  <a:close/>
                  <a:moveTo>
                    <a:pt x="41" y="350"/>
                  </a:moveTo>
                  <a:lnTo>
                    <a:pt x="0" y="268"/>
                  </a:lnTo>
                  <a:lnTo>
                    <a:pt x="82" y="268"/>
                  </a:lnTo>
                  <a:lnTo>
                    <a:pt x="41" y="35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144"/>
            <p:cNvSpPr>
              <a:spLocks noEditPoints="1"/>
            </p:cNvSpPr>
            <p:nvPr/>
          </p:nvSpPr>
          <p:spPr bwMode="auto">
            <a:xfrm>
              <a:off x="1384" y="3078"/>
              <a:ext cx="83" cy="350"/>
            </a:xfrm>
            <a:custGeom>
              <a:avLst/>
              <a:gdLst>
                <a:gd name="T0" fmla="*/ 35 w 83"/>
                <a:gd name="T1" fmla="*/ 272 h 350"/>
                <a:gd name="T2" fmla="*/ 35 w 83"/>
                <a:gd name="T3" fmla="*/ 0 h 350"/>
                <a:gd name="T4" fmla="*/ 48 w 83"/>
                <a:gd name="T5" fmla="*/ 0 h 350"/>
                <a:gd name="T6" fmla="*/ 48 w 83"/>
                <a:gd name="T7" fmla="*/ 272 h 350"/>
                <a:gd name="T8" fmla="*/ 35 w 83"/>
                <a:gd name="T9" fmla="*/ 272 h 350"/>
                <a:gd name="T10" fmla="*/ 41 w 83"/>
                <a:gd name="T11" fmla="*/ 350 h 350"/>
                <a:gd name="T12" fmla="*/ 0 w 83"/>
                <a:gd name="T13" fmla="*/ 268 h 350"/>
                <a:gd name="T14" fmla="*/ 83 w 83"/>
                <a:gd name="T15" fmla="*/ 268 h 350"/>
                <a:gd name="T16" fmla="*/ 41 w 83"/>
                <a:gd name="T17" fmla="*/ 350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350">
                  <a:moveTo>
                    <a:pt x="35" y="272"/>
                  </a:moveTo>
                  <a:lnTo>
                    <a:pt x="35" y="0"/>
                  </a:lnTo>
                  <a:lnTo>
                    <a:pt x="48" y="0"/>
                  </a:lnTo>
                  <a:lnTo>
                    <a:pt x="48" y="272"/>
                  </a:lnTo>
                  <a:lnTo>
                    <a:pt x="35" y="272"/>
                  </a:lnTo>
                  <a:close/>
                  <a:moveTo>
                    <a:pt x="41" y="350"/>
                  </a:moveTo>
                  <a:lnTo>
                    <a:pt x="0" y="268"/>
                  </a:lnTo>
                  <a:lnTo>
                    <a:pt x="83" y="268"/>
                  </a:lnTo>
                  <a:lnTo>
                    <a:pt x="41" y="35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145"/>
            <p:cNvSpPr>
              <a:spLocks noEditPoints="1"/>
            </p:cNvSpPr>
            <p:nvPr/>
          </p:nvSpPr>
          <p:spPr bwMode="auto">
            <a:xfrm>
              <a:off x="2811" y="3078"/>
              <a:ext cx="82" cy="350"/>
            </a:xfrm>
            <a:custGeom>
              <a:avLst/>
              <a:gdLst>
                <a:gd name="T0" fmla="*/ 34 w 82"/>
                <a:gd name="T1" fmla="*/ 272 h 350"/>
                <a:gd name="T2" fmla="*/ 34 w 82"/>
                <a:gd name="T3" fmla="*/ 0 h 350"/>
                <a:gd name="T4" fmla="*/ 48 w 82"/>
                <a:gd name="T5" fmla="*/ 0 h 350"/>
                <a:gd name="T6" fmla="*/ 48 w 82"/>
                <a:gd name="T7" fmla="*/ 272 h 350"/>
                <a:gd name="T8" fmla="*/ 34 w 82"/>
                <a:gd name="T9" fmla="*/ 272 h 350"/>
                <a:gd name="T10" fmla="*/ 41 w 82"/>
                <a:gd name="T11" fmla="*/ 350 h 350"/>
                <a:gd name="T12" fmla="*/ 0 w 82"/>
                <a:gd name="T13" fmla="*/ 268 h 350"/>
                <a:gd name="T14" fmla="*/ 82 w 82"/>
                <a:gd name="T15" fmla="*/ 268 h 350"/>
                <a:gd name="T16" fmla="*/ 41 w 82"/>
                <a:gd name="T17" fmla="*/ 350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350">
                  <a:moveTo>
                    <a:pt x="34" y="272"/>
                  </a:moveTo>
                  <a:lnTo>
                    <a:pt x="34" y="0"/>
                  </a:lnTo>
                  <a:lnTo>
                    <a:pt x="48" y="0"/>
                  </a:lnTo>
                  <a:lnTo>
                    <a:pt x="48" y="272"/>
                  </a:lnTo>
                  <a:lnTo>
                    <a:pt x="34" y="272"/>
                  </a:lnTo>
                  <a:close/>
                  <a:moveTo>
                    <a:pt x="41" y="350"/>
                  </a:moveTo>
                  <a:lnTo>
                    <a:pt x="0" y="268"/>
                  </a:lnTo>
                  <a:lnTo>
                    <a:pt x="82" y="268"/>
                  </a:lnTo>
                  <a:lnTo>
                    <a:pt x="41" y="350"/>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146"/>
            <p:cNvSpPr>
              <a:spLocks noEditPoints="1"/>
            </p:cNvSpPr>
            <p:nvPr/>
          </p:nvSpPr>
          <p:spPr bwMode="auto">
            <a:xfrm>
              <a:off x="2091" y="2397"/>
              <a:ext cx="82" cy="1605"/>
            </a:xfrm>
            <a:custGeom>
              <a:avLst/>
              <a:gdLst>
                <a:gd name="T0" fmla="*/ 34 w 82"/>
                <a:gd name="T1" fmla="*/ 1527 h 1605"/>
                <a:gd name="T2" fmla="*/ 34 w 82"/>
                <a:gd name="T3" fmla="*/ 0 h 1605"/>
                <a:gd name="T4" fmla="*/ 48 w 82"/>
                <a:gd name="T5" fmla="*/ 0 h 1605"/>
                <a:gd name="T6" fmla="*/ 48 w 82"/>
                <a:gd name="T7" fmla="*/ 1527 h 1605"/>
                <a:gd name="T8" fmla="*/ 34 w 82"/>
                <a:gd name="T9" fmla="*/ 1527 h 1605"/>
                <a:gd name="T10" fmla="*/ 41 w 82"/>
                <a:gd name="T11" fmla="*/ 1605 h 1605"/>
                <a:gd name="T12" fmla="*/ 0 w 82"/>
                <a:gd name="T13" fmla="*/ 1522 h 1605"/>
                <a:gd name="T14" fmla="*/ 82 w 82"/>
                <a:gd name="T15" fmla="*/ 1522 h 1605"/>
                <a:gd name="T16" fmla="*/ 41 w 82"/>
                <a:gd name="T17" fmla="*/ 1605 h 1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2" h="1605">
                  <a:moveTo>
                    <a:pt x="34" y="1527"/>
                  </a:moveTo>
                  <a:lnTo>
                    <a:pt x="34" y="0"/>
                  </a:lnTo>
                  <a:lnTo>
                    <a:pt x="48" y="0"/>
                  </a:lnTo>
                  <a:lnTo>
                    <a:pt x="48" y="1527"/>
                  </a:lnTo>
                  <a:lnTo>
                    <a:pt x="34" y="1527"/>
                  </a:lnTo>
                  <a:close/>
                  <a:moveTo>
                    <a:pt x="41" y="1605"/>
                  </a:moveTo>
                  <a:lnTo>
                    <a:pt x="0" y="1522"/>
                  </a:lnTo>
                  <a:lnTo>
                    <a:pt x="82" y="1522"/>
                  </a:lnTo>
                  <a:lnTo>
                    <a:pt x="41" y="1605"/>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Rectangle 147"/>
            <p:cNvSpPr>
              <a:spLocks noChangeArrowheads="1"/>
            </p:cNvSpPr>
            <p:nvPr/>
          </p:nvSpPr>
          <p:spPr bwMode="auto">
            <a:xfrm>
              <a:off x="1862" y="1825"/>
              <a:ext cx="622"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373435"/>
                  </a:solidFill>
                  <a:effectLst/>
                  <a:latin typeface="Arial" panose="020B0604020202020204" pitchFamily="34" charset="0"/>
                </a:rPr>
                <a:t>ION EXCHANGE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0" name="Rectangle 148"/>
            <p:cNvSpPr>
              <a:spLocks noChangeArrowheads="1"/>
            </p:cNvSpPr>
            <p:nvPr/>
          </p:nvSpPr>
          <p:spPr bwMode="auto">
            <a:xfrm>
              <a:off x="3958" y="1825"/>
              <a:ext cx="738"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373435"/>
                  </a:solidFill>
                  <a:effectLst/>
                  <a:latin typeface="Arial" panose="020B0604020202020204" pitchFamily="34" charset="0"/>
                </a:rPr>
                <a:t>REVERSED-PHASE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1" name="Rectangle 149"/>
            <p:cNvSpPr>
              <a:spLocks noChangeArrowheads="1"/>
            </p:cNvSpPr>
            <p:nvPr/>
          </p:nvSpPr>
          <p:spPr bwMode="auto">
            <a:xfrm>
              <a:off x="6130" y="1825"/>
              <a:ext cx="652" cy="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a:ln>
                    <a:noFill/>
                  </a:ln>
                  <a:solidFill>
                    <a:srgbClr val="373435"/>
                  </a:solidFill>
                  <a:effectLst/>
                  <a:latin typeface="Arial" panose="020B0604020202020204" pitchFamily="34" charset="0"/>
                </a:rPr>
                <a:t>NORMAL PHASE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2" name="Rectangle 150"/>
            <p:cNvSpPr>
              <a:spLocks noChangeArrowheads="1"/>
            </p:cNvSpPr>
            <p:nvPr/>
          </p:nvSpPr>
          <p:spPr bwMode="auto">
            <a:xfrm>
              <a:off x="1848" y="3794"/>
              <a:ext cx="549" cy="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dirty="0">
                  <a:ln>
                    <a:noFill/>
                  </a:ln>
                  <a:solidFill>
                    <a:srgbClr val="373435"/>
                  </a:solidFill>
                  <a:effectLst/>
                  <a:latin typeface="Arial" panose="020B0604020202020204" pitchFamily="34" charset="0"/>
                </a:rPr>
                <a:t>MIXED     MODE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53" name="Freeform 151"/>
            <p:cNvSpPr>
              <a:spLocks noEditPoints="1"/>
            </p:cNvSpPr>
            <p:nvPr/>
          </p:nvSpPr>
          <p:spPr bwMode="auto">
            <a:xfrm>
              <a:off x="2091" y="1709"/>
              <a:ext cx="1518" cy="462"/>
            </a:xfrm>
            <a:custGeom>
              <a:avLst/>
              <a:gdLst>
                <a:gd name="T0" fmla="*/ 1476 w 1518"/>
                <a:gd name="T1" fmla="*/ 462 h 462"/>
                <a:gd name="T2" fmla="*/ 1435 w 1518"/>
                <a:gd name="T3" fmla="*/ 379 h 462"/>
                <a:gd name="T4" fmla="*/ 1518 w 1518"/>
                <a:gd name="T5" fmla="*/ 379 h 462"/>
                <a:gd name="T6" fmla="*/ 1476 w 1518"/>
                <a:gd name="T7" fmla="*/ 462 h 462"/>
                <a:gd name="T8" fmla="*/ 1483 w 1518"/>
                <a:gd name="T9" fmla="*/ 359 h 462"/>
                <a:gd name="T10" fmla="*/ 1483 w 1518"/>
                <a:gd name="T11" fmla="*/ 384 h 462"/>
                <a:gd name="T12" fmla="*/ 1470 w 1518"/>
                <a:gd name="T13" fmla="*/ 384 h 462"/>
                <a:gd name="T14" fmla="*/ 1470 w 1518"/>
                <a:gd name="T15" fmla="*/ 359 h 462"/>
                <a:gd name="T16" fmla="*/ 1479 w 1518"/>
                <a:gd name="T17" fmla="*/ 352 h 462"/>
                <a:gd name="T18" fmla="*/ 1483 w 1518"/>
                <a:gd name="T19" fmla="*/ 359 h 462"/>
                <a:gd name="T20" fmla="*/ 1479 w 1518"/>
                <a:gd name="T21" fmla="*/ 352 h 462"/>
                <a:gd name="T22" fmla="*/ 1483 w 1518"/>
                <a:gd name="T23" fmla="*/ 354 h 462"/>
                <a:gd name="T24" fmla="*/ 1483 w 1518"/>
                <a:gd name="T25" fmla="*/ 359 h 462"/>
                <a:gd name="T26" fmla="*/ 1479 w 1518"/>
                <a:gd name="T27" fmla="*/ 352 h 462"/>
                <a:gd name="T28" fmla="*/ 763 w 1518"/>
                <a:gd name="T29" fmla="*/ 2 h 462"/>
                <a:gd name="T30" fmla="*/ 1479 w 1518"/>
                <a:gd name="T31" fmla="*/ 352 h 462"/>
                <a:gd name="T32" fmla="*/ 1472 w 1518"/>
                <a:gd name="T33" fmla="*/ 363 h 462"/>
                <a:gd name="T34" fmla="*/ 759 w 1518"/>
                <a:gd name="T35" fmla="*/ 13 h 462"/>
                <a:gd name="T36" fmla="*/ 759 w 1518"/>
                <a:gd name="T37" fmla="*/ 2 h 462"/>
                <a:gd name="T38" fmla="*/ 763 w 1518"/>
                <a:gd name="T39" fmla="*/ 2 h 462"/>
                <a:gd name="T40" fmla="*/ 759 w 1518"/>
                <a:gd name="T41" fmla="*/ 2 h 462"/>
                <a:gd name="T42" fmla="*/ 761 w 1518"/>
                <a:gd name="T43" fmla="*/ 0 h 462"/>
                <a:gd name="T44" fmla="*/ 763 w 1518"/>
                <a:gd name="T45" fmla="*/ 2 h 462"/>
                <a:gd name="T46" fmla="*/ 759 w 1518"/>
                <a:gd name="T47" fmla="*/ 2 h 462"/>
                <a:gd name="T48" fmla="*/ 38 w 1518"/>
                <a:gd name="T49" fmla="*/ 352 h 462"/>
                <a:gd name="T50" fmla="*/ 759 w 1518"/>
                <a:gd name="T51" fmla="*/ 2 h 462"/>
                <a:gd name="T52" fmla="*/ 763 w 1518"/>
                <a:gd name="T53" fmla="*/ 13 h 462"/>
                <a:gd name="T54" fmla="*/ 43 w 1518"/>
                <a:gd name="T55" fmla="*/ 363 h 462"/>
                <a:gd name="T56" fmla="*/ 34 w 1518"/>
                <a:gd name="T57" fmla="*/ 359 h 462"/>
                <a:gd name="T58" fmla="*/ 38 w 1518"/>
                <a:gd name="T59" fmla="*/ 352 h 462"/>
                <a:gd name="T60" fmla="*/ 34 w 1518"/>
                <a:gd name="T61" fmla="*/ 359 h 462"/>
                <a:gd name="T62" fmla="*/ 34 w 1518"/>
                <a:gd name="T63" fmla="*/ 354 h 462"/>
                <a:gd name="T64" fmla="*/ 38 w 1518"/>
                <a:gd name="T65" fmla="*/ 352 h 462"/>
                <a:gd name="T66" fmla="*/ 34 w 1518"/>
                <a:gd name="T67" fmla="*/ 359 h 462"/>
                <a:gd name="T68" fmla="*/ 34 w 1518"/>
                <a:gd name="T69" fmla="*/ 384 h 462"/>
                <a:gd name="T70" fmla="*/ 34 w 1518"/>
                <a:gd name="T71" fmla="*/ 359 h 462"/>
                <a:gd name="T72" fmla="*/ 48 w 1518"/>
                <a:gd name="T73" fmla="*/ 359 h 462"/>
                <a:gd name="T74" fmla="*/ 48 w 1518"/>
                <a:gd name="T75" fmla="*/ 384 h 462"/>
                <a:gd name="T76" fmla="*/ 34 w 1518"/>
                <a:gd name="T77" fmla="*/ 384 h 462"/>
                <a:gd name="T78" fmla="*/ 41 w 1518"/>
                <a:gd name="T79" fmla="*/ 462 h 462"/>
                <a:gd name="T80" fmla="*/ 0 w 1518"/>
                <a:gd name="T81" fmla="*/ 379 h 462"/>
                <a:gd name="T82" fmla="*/ 82 w 1518"/>
                <a:gd name="T83" fmla="*/ 379 h 462"/>
                <a:gd name="T84" fmla="*/ 41 w 1518"/>
                <a:gd name="T85" fmla="*/ 462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518" h="462">
                  <a:moveTo>
                    <a:pt x="1476" y="462"/>
                  </a:moveTo>
                  <a:lnTo>
                    <a:pt x="1435" y="379"/>
                  </a:lnTo>
                  <a:lnTo>
                    <a:pt x="1518" y="379"/>
                  </a:lnTo>
                  <a:lnTo>
                    <a:pt x="1476" y="462"/>
                  </a:lnTo>
                  <a:close/>
                  <a:moveTo>
                    <a:pt x="1483" y="359"/>
                  </a:moveTo>
                  <a:lnTo>
                    <a:pt x="1483" y="384"/>
                  </a:lnTo>
                  <a:lnTo>
                    <a:pt x="1470" y="384"/>
                  </a:lnTo>
                  <a:lnTo>
                    <a:pt x="1470" y="359"/>
                  </a:lnTo>
                  <a:lnTo>
                    <a:pt x="1479" y="352"/>
                  </a:lnTo>
                  <a:lnTo>
                    <a:pt x="1483" y="359"/>
                  </a:lnTo>
                  <a:close/>
                  <a:moveTo>
                    <a:pt x="1479" y="352"/>
                  </a:moveTo>
                  <a:lnTo>
                    <a:pt x="1483" y="354"/>
                  </a:lnTo>
                  <a:lnTo>
                    <a:pt x="1483" y="359"/>
                  </a:lnTo>
                  <a:lnTo>
                    <a:pt x="1479" y="352"/>
                  </a:lnTo>
                  <a:close/>
                  <a:moveTo>
                    <a:pt x="763" y="2"/>
                  </a:moveTo>
                  <a:lnTo>
                    <a:pt x="1479" y="352"/>
                  </a:lnTo>
                  <a:lnTo>
                    <a:pt x="1472" y="363"/>
                  </a:lnTo>
                  <a:lnTo>
                    <a:pt x="759" y="13"/>
                  </a:lnTo>
                  <a:lnTo>
                    <a:pt x="759" y="2"/>
                  </a:lnTo>
                  <a:lnTo>
                    <a:pt x="763" y="2"/>
                  </a:lnTo>
                  <a:close/>
                  <a:moveTo>
                    <a:pt x="759" y="2"/>
                  </a:moveTo>
                  <a:lnTo>
                    <a:pt x="761" y="0"/>
                  </a:lnTo>
                  <a:lnTo>
                    <a:pt x="763" y="2"/>
                  </a:lnTo>
                  <a:lnTo>
                    <a:pt x="759" y="2"/>
                  </a:lnTo>
                  <a:close/>
                  <a:moveTo>
                    <a:pt x="38" y="352"/>
                  </a:moveTo>
                  <a:lnTo>
                    <a:pt x="759" y="2"/>
                  </a:lnTo>
                  <a:lnTo>
                    <a:pt x="763" y="13"/>
                  </a:lnTo>
                  <a:lnTo>
                    <a:pt x="43" y="363"/>
                  </a:lnTo>
                  <a:lnTo>
                    <a:pt x="34" y="359"/>
                  </a:lnTo>
                  <a:lnTo>
                    <a:pt x="38" y="352"/>
                  </a:lnTo>
                  <a:close/>
                  <a:moveTo>
                    <a:pt x="34" y="359"/>
                  </a:moveTo>
                  <a:lnTo>
                    <a:pt x="34" y="354"/>
                  </a:lnTo>
                  <a:lnTo>
                    <a:pt x="38" y="352"/>
                  </a:lnTo>
                  <a:lnTo>
                    <a:pt x="34" y="359"/>
                  </a:lnTo>
                  <a:close/>
                  <a:moveTo>
                    <a:pt x="34" y="384"/>
                  </a:moveTo>
                  <a:lnTo>
                    <a:pt x="34" y="359"/>
                  </a:lnTo>
                  <a:lnTo>
                    <a:pt x="48" y="359"/>
                  </a:lnTo>
                  <a:lnTo>
                    <a:pt x="48" y="384"/>
                  </a:lnTo>
                  <a:lnTo>
                    <a:pt x="34" y="384"/>
                  </a:lnTo>
                  <a:close/>
                  <a:moveTo>
                    <a:pt x="41" y="462"/>
                  </a:moveTo>
                  <a:lnTo>
                    <a:pt x="0" y="379"/>
                  </a:lnTo>
                  <a:lnTo>
                    <a:pt x="82" y="379"/>
                  </a:lnTo>
                  <a:lnTo>
                    <a:pt x="41" y="462"/>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152"/>
            <p:cNvSpPr>
              <a:spLocks noEditPoints="1"/>
            </p:cNvSpPr>
            <p:nvPr/>
          </p:nvSpPr>
          <p:spPr bwMode="auto">
            <a:xfrm>
              <a:off x="4950" y="1709"/>
              <a:ext cx="1511" cy="462"/>
            </a:xfrm>
            <a:custGeom>
              <a:avLst/>
              <a:gdLst>
                <a:gd name="T0" fmla="*/ 1470 w 1511"/>
                <a:gd name="T1" fmla="*/ 462 h 462"/>
                <a:gd name="T2" fmla="*/ 1429 w 1511"/>
                <a:gd name="T3" fmla="*/ 379 h 462"/>
                <a:gd name="T4" fmla="*/ 1511 w 1511"/>
                <a:gd name="T5" fmla="*/ 379 h 462"/>
                <a:gd name="T6" fmla="*/ 1470 w 1511"/>
                <a:gd name="T7" fmla="*/ 462 h 462"/>
                <a:gd name="T8" fmla="*/ 1477 w 1511"/>
                <a:gd name="T9" fmla="*/ 359 h 462"/>
                <a:gd name="T10" fmla="*/ 1477 w 1511"/>
                <a:gd name="T11" fmla="*/ 384 h 462"/>
                <a:gd name="T12" fmla="*/ 1463 w 1511"/>
                <a:gd name="T13" fmla="*/ 384 h 462"/>
                <a:gd name="T14" fmla="*/ 1463 w 1511"/>
                <a:gd name="T15" fmla="*/ 359 h 462"/>
                <a:gd name="T16" fmla="*/ 1473 w 1511"/>
                <a:gd name="T17" fmla="*/ 352 h 462"/>
                <a:gd name="T18" fmla="*/ 1477 w 1511"/>
                <a:gd name="T19" fmla="*/ 359 h 462"/>
                <a:gd name="T20" fmla="*/ 1473 w 1511"/>
                <a:gd name="T21" fmla="*/ 352 h 462"/>
                <a:gd name="T22" fmla="*/ 1477 w 1511"/>
                <a:gd name="T23" fmla="*/ 354 h 462"/>
                <a:gd name="T24" fmla="*/ 1477 w 1511"/>
                <a:gd name="T25" fmla="*/ 359 h 462"/>
                <a:gd name="T26" fmla="*/ 1473 w 1511"/>
                <a:gd name="T27" fmla="*/ 352 h 462"/>
                <a:gd name="T28" fmla="*/ 718 w 1511"/>
                <a:gd name="T29" fmla="*/ 2 h 462"/>
                <a:gd name="T30" fmla="*/ 1473 w 1511"/>
                <a:gd name="T31" fmla="*/ 352 h 462"/>
                <a:gd name="T32" fmla="*/ 1468 w 1511"/>
                <a:gd name="T33" fmla="*/ 363 h 462"/>
                <a:gd name="T34" fmla="*/ 714 w 1511"/>
                <a:gd name="T35" fmla="*/ 13 h 462"/>
                <a:gd name="T36" fmla="*/ 714 w 1511"/>
                <a:gd name="T37" fmla="*/ 2 h 462"/>
                <a:gd name="T38" fmla="*/ 718 w 1511"/>
                <a:gd name="T39" fmla="*/ 2 h 462"/>
                <a:gd name="T40" fmla="*/ 714 w 1511"/>
                <a:gd name="T41" fmla="*/ 2 h 462"/>
                <a:gd name="T42" fmla="*/ 716 w 1511"/>
                <a:gd name="T43" fmla="*/ 0 h 462"/>
                <a:gd name="T44" fmla="*/ 718 w 1511"/>
                <a:gd name="T45" fmla="*/ 2 h 462"/>
                <a:gd name="T46" fmla="*/ 714 w 1511"/>
                <a:gd name="T47" fmla="*/ 2 h 462"/>
                <a:gd name="T48" fmla="*/ 37 w 1511"/>
                <a:gd name="T49" fmla="*/ 352 h 462"/>
                <a:gd name="T50" fmla="*/ 714 w 1511"/>
                <a:gd name="T51" fmla="*/ 2 h 462"/>
                <a:gd name="T52" fmla="*/ 718 w 1511"/>
                <a:gd name="T53" fmla="*/ 13 h 462"/>
                <a:gd name="T54" fmla="*/ 44 w 1511"/>
                <a:gd name="T55" fmla="*/ 363 h 462"/>
                <a:gd name="T56" fmla="*/ 35 w 1511"/>
                <a:gd name="T57" fmla="*/ 359 h 462"/>
                <a:gd name="T58" fmla="*/ 37 w 1511"/>
                <a:gd name="T59" fmla="*/ 352 h 462"/>
                <a:gd name="T60" fmla="*/ 35 w 1511"/>
                <a:gd name="T61" fmla="*/ 359 h 462"/>
                <a:gd name="T62" fmla="*/ 35 w 1511"/>
                <a:gd name="T63" fmla="*/ 354 h 462"/>
                <a:gd name="T64" fmla="*/ 37 w 1511"/>
                <a:gd name="T65" fmla="*/ 352 h 462"/>
                <a:gd name="T66" fmla="*/ 35 w 1511"/>
                <a:gd name="T67" fmla="*/ 359 h 462"/>
                <a:gd name="T68" fmla="*/ 35 w 1511"/>
                <a:gd name="T69" fmla="*/ 384 h 462"/>
                <a:gd name="T70" fmla="*/ 35 w 1511"/>
                <a:gd name="T71" fmla="*/ 359 h 462"/>
                <a:gd name="T72" fmla="*/ 48 w 1511"/>
                <a:gd name="T73" fmla="*/ 359 h 462"/>
                <a:gd name="T74" fmla="*/ 48 w 1511"/>
                <a:gd name="T75" fmla="*/ 384 h 462"/>
                <a:gd name="T76" fmla="*/ 35 w 1511"/>
                <a:gd name="T77" fmla="*/ 384 h 462"/>
                <a:gd name="T78" fmla="*/ 42 w 1511"/>
                <a:gd name="T79" fmla="*/ 462 h 462"/>
                <a:gd name="T80" fmla="*/ 0 w 1511"/>
                <a:gd name="T81" fmla="*/ 379 h 462"/>
                <a:gd name="T82" fmla="*/ 83 w 1511"/>
                <a:gd name="T83" fmla="*/ 379 h 462"/>
                <a:gd name="T84" fmla="*/ 42 w 1511"/>
                <a:gd name="T85" fmla="*/ 462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511" h="462">
                  <a:moveTo>
                    <a:pt x="1470" y="462"/>
                  </a:moveTo>
                  <a:lnTo>
                    <a:pt x="1429" y="379"/>
                  </a:lnTo>
                  <a:lnTo>
                    <a:pt x="1511" y="379"/>
                  </a:lnTo>
                  <a:lnTo>
                    <a:pt x="1470" y="462"/>
                  </a:lnTo>
                  <a:close/>
                  <a:moveTo>
                    <a:pt x="1477" y="359"/>
                  </a:moveTo>
                  <a:lnTo>
                    <a:pt x="1477" y="384"/>
                  </a:lnTo>
                  <a:lnTo>
                    <a:pt x="1463" y="384"/>
                  </a:lnTo>
                  <a:lnTo>
                    <a:pt x="1463" y="359"/>
                  </a:lnTo>
                  <a:lnTo>
                    <a:pt x="1473" y="352"/>
                  </a:lnTo>
                  <a:lnTo>
                    <a:pt x="1477" y="359"/>
                  </a:lnTo>
                  <a:close/>
                  <a:moveTo>
                    <a:pt x="1473" y="352"/>
                  </a:moveTo>
                  <a:lnTo>
                    <a:pt x="1477" y="354"/>
                  </a:lnTo>
                  <a:lnTo>
                    <a:pt x="1477" y="359"/>
                  </a:lnTo>
                  <a:lnTo>
                    <a:pt x="1473" y="352"/>
                  </a:lnTo>
                  <a:close/>
                  <a:moveTo>
                    <a:pt x="718" y="2"/>
                  </a:moveTo>
                  <a:lnTo>
                    <a:pt x="1473" y="352"/>
                  </a:lnTo>
                  <a:lnTo>
                    <a:pt x="1468" y="363"/>
                  </a:lnTo>
                  <a:lnTo>
                    <a:pt x="714" y="13"/>
                  </a:lnTo>
                  <a:lnTo>
                    <a:pt x="714" y="2"/>
                  </a:lnTo>
                  <a:lnTo>
                    <a:pt x="718" y="2"/>
                  </a:lnTo>
                  <a:close/>
                  <a:moveTo>
                    <a:pt x="714" y="2"/>
                  </a:moveTo>
                  <a:lnTo>
                    <a:pt x="716" y="0"/>
                  </a:lnTo>
                  <a:lnTo>
                    <a:pt x="718" y="2"/>
                  </a:lnTo>
                  <a:lnTo>
                    <a:pt x="714" y="2"/>
                  </a:lnTo>
                  <a:close/>
                  <a:moveTo>
                    <a:pt x="37" y="352"/>
                  </a:moveTo>
                  <a:lnTo>
                    <a:pt x="714" y="2"/>
                  </a:lnTo>
                  <a:lnTo>
                    <a:pt x="718" y="13"/>
                  </a:lnTo>
                  <a:lnTo>
                    <a:pt x="44" y="363"/>
                  </a:lnTo>
                  <a:lnTo>
                    <a:pt x="35" y="359"/>
                  </a:lnTo>
                  <a:lnTo>
                    <a:pt x="37" y="352"/>
                  </a:lnTo>
                  <a:close/>
                  <a:moveTo>
                    <a:pt x="35" y="359"/>
                  </a:moveTo>
                  <a:lnTo>
                    <a:pt x="35" y="354"/>
                  </a:lnTo>
                  <a:lnTo>
                    <a:pt x="37" y="352"/>
                  </a:lnTo>
                  <a:lnTo>
                    <a:pt x="35" y="359"/>
                  </a:lnTo>
                  <a:close/>
                  <a:moveTo>
                    <a:pt x="35" y="384"/>
                  </a:moveTo>
                  <a:lnTo>
                    <a:pt x="35" y="359"/>
                  </a:lnTo>
                  <a:lnTo>
                    <a:pt x="48" y="359"/>
                  </a:lnTo>
                  <a:lnTo>
                    <a:pt x="48" y="384"/>
                  </a:lnTo>
                  <a:lnTo>
                    <a:pt x="35" y="384"/>
                  </a:lnTo>
                  <a:close/>
                  <a:moveTo>
                    <a:pt x="42" y="462"/>
                  </a:moveTo>
                  <a:lnTo>
                    <a:pt x="0" y="379"/>
                  </a:lnTo>
                  <a:lnTo>
                    <a:pt x="83" y="379"/>
                  </a:lnTo>
                  <a:lnTo>
                    <a:pt x="42" y="462"/>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153"/>
            <p:cNvSpPr>
              <a:spLocks noEditPoints="1"/>
            </p:cNvSpPr>
            <p:nvPr/>
          </p:nvSpPr>
          <p:spPr bwMode="auto">
            <a:xfrm>
              <a:off x="1375" y="2392"/>
              <a:ext cx="1518" cy="462"/>
            </a:xfrm>
            <a:custGeom>
              <a:avLst/>
              <a:gdLst>
                <a:gd name="T0" fmla="*/ 1477 w 1518"/>
                <a:gd name="T1" fmla="*/ 462 h 462"/>
                <a:gd name="T2" fmla="*/ 1436 w 1518"/>
                <a:gd name="T3" fmla="*/ 380 h 462"/>
                <a:gd name="T4" fmla="*/ 1518 w 1518"/>
                <a:gd name="T5" fmla="*/ 380 h 462"/>
                <a:gd name="T6" fmla="*/ 1477 w 1518"/>
                <a:gd name="T7" fmla="*/ 462 h 462"/>
                <a:gd name="T8" fmla="*/ 1484 w 1518"/>
                <a:gd name="T9" fmla="*/ 359 h 462"/>
                <a:gd name="T10" fmla="*/ 1484 w 1518"/>
                <a:gd name="T11" fmla="*/ 384 h 462"/>
                <a:gd name="T12" fmla="*/ 1470 w 1518"/>
                <a:gd name="T13" fmla="*/ 384 h 462"/>
                <a:gd name="T14" fmla="*/ 1470 w 1518"/>
                <a:gd name="T15" fmla="*/ 359 h 462"/>
                <a:gd name="T16" fmla="*/ 1479 w 1518"/>
                <a:gd name="T17" fmla="*/ 352 h 462"/>
                <a:gd name="T18" fmla="*/ 1484 w 1518"/>
                <a:gd name="T19" fmla="*/ 359 h 462"/>
                <a:gd name="T20" fmla="*/ 1479 w 1518"/>
                <a:gd name="T21" fmla="*/ 352 h 462"/>
                <a:gd name="T22" fmla="*/ 1484 w 1518"/>
                <a:gd name="T23" fmla="*/ 355 h 462"/>
                <a:gd name="T24" fmla="*/ 1484 w 1518"/>
                <a:gd name="T25" fmla="*/ 359 h 462"/>
                <a:gd name="T26" fmla="*/ 1479 w 1518"/>
                <a:gd name="T27" fmla="*/ 352 h 462"/>
                <a:gd name="T28" fmla="*/ 764 w 1518"/>
                <a:gd name="T29" fmla="*/ 3 h 462"/>
                <a:gd name="T30" fmla="*/ 1479 w 1518"/>
                <a:gd name="T31" fmla="*/ 352 h 462"/>
                <a:gd name="T32" fmla="*/ 1472 w 1518"/>
                <a:gd name="T33" fmla="*/ 364 h 462"/>
                <a:gd name="T34" fmla="*/ 759 w 1518"/>
                <a:gd name="T35" fmla="*/ 14 h 462"/>
                <a:gd name="T36" fmla="*/ 759 w 1518"/>
                <a:gd name="T37" fmla="*/ 3 h 462"/>
                <a:gd name="T38" fmla="*/ 764 w 1518"/>
                <a:gd name="T39" fmla="*/ 3 h 462"/>
                <a:gd name="T40" fmla="*/ 759 w 1518"/>
                <a:gd name="T41" fmla="*/ 3 h 462"/>
                <a:gd name="T42" fmla="*/ 761 w 1518"/>
                <a:gd name="T43" fmla="*/ 0 h 462"/>
                <a:gd name="T44" fmla="*/ 764 w 1518"/>
                <a:gd name="T45" fmla="*/ 3 h 462"/>
                <a:gd name="T46" fmla="*/ 759 w 1518"/>
                <a:gd name="T47" fmla="*/ 3 h 462"/>
                <a:gd name="T48" fmla="*/ 39 w 1518"/>
                <a:gd name="T49" fmla="*/ 352 h 462"/>
                <a:gd name="T50" fmla="*/ 759 w 1518"/>
                <a:gd name="T51" fmla="*/ 3 h 462"/>
                <a:gd name="T52" fmla="*/ 764 w 1518"/>
                <a:gd name="T53" fmla="*/ 14 h 462"/>
                <a:gd name="T54" fmla="*/ 44 w 1518"/>
                <a:gd name="T55" fmla="*/ 364 h 462"/>
                <a:gd name="T56" fmla="*/ 34 w 1518"/>
                <a:gd name="T57" fmla="*/ 359 h 462"/>
                <a:gd name="T58" fmla="*/ 39 w 1518"/>
                <a:gd name="T59" fmla="*/ 352 h 462"/>
                <a:gd name="T60" fmla="*/ 34 w 1518"/>
                <a:gd name="T61" fmla="*/ 359 h 462"/>
                <a:gd name="T62" fmla="*/ 34 w 1518"/>
                <a:gd name="T63" fmla="*/ 355 h 462"/>
                <a:gd name="T64" fmla="*/ 39 w 1518"/>
                <a:gd name="T65" fmla="*/ 352 h 462"/>
                <a:gd name="T66" fmla="*/ 34 w 1518"/>
                <a:gd name="T67" fmla="*/ 359 h 462"/>
                <a:gd name="T68" fmla="*/ 34 w 1518"/>
                <a:gd name="T69" fmla="*/ 384 h 462"/>
                <a:gd name="T70" fmla="*/ 34 w 1518"/>
                <a:gd name="T71" fmla="*/ 359 h 462"/>
                <a:gd name="T72" fmla="*/ 48 w 1518"/>
                <a:gd name="T73" fmla="*/ 359 h 462"/>
                <a:gd name="T74" fmla="*/ 48 w 1518"/>
                <a:gd name="T75" fmla="*/ 384 h 462"/>
                <a:gd name="T76" fmla="*/ 34 w 1518"/>
                <a:gd name="T77" fmla="*/ 384 h 462"/>
                <a:gd name="T78" fmla="*/ 41 w 1518"/>
                <a:gd name="T79" fmla="*/ 462 h 462"/>
                <a:gd name="T80" fmla="*/ 0 w 1518"/>
                <a:gd name="T81" fmla="*/ 380 h 462"/>
                <a:gd name="T82" fmla="*/ 82 w 1518"/>
                <a:gd name="T83" fmla="*/ 380 h 462"/>
                <a:gd name="T84" fmla="*/ 41 w 1518"/>
                <a:gd name="T85" fmla="*/ 462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518" h="462">
                  <a:moveTo>
                    <a:pt x="1477" y="462"/>
                  </a:moveTo>
                  <a:lnTo>
                    <a:pt x="1436" y="380"/>
                  </a:lnTo>
                  <a:lnTo>
                    <a:pt x="1518" y="380"/>
                  </a:lnTo>
                  <a:lnTo>
                    <a:pt x="1477" y="462"/>
                  </a:lnTo>
                  <a:close/>
                  <a:moveTo>
                    <a:pt x="1484" y="359"/>
                  </a:moveTo>
                  <a:lnTo>
                    <a:pt x="1484" y="384"/>
                  </a:lnTo>
                  <a:lnTo>
                    <a:pt x="1470" y="384"/>
                  </a:lnTo>
                  <a:lnTo>
                    <a:pt x="1470" y="359"/>
                  </a:lnTo>
                  <a:lnTo>
                    <a:pt x="1479" y="352"/>
                  </a:lnTo>
                  <a:lnTo>
                    <a:pt x="1484" y="359"/>
                  </a:lnTo>
                  <a:close/>
                  <a:moveTo>
                    <a:pt x="1479" y="352"/>
                  </a:moveTo>
                  <a:lnTo>
                    <a:pt x="1484" y="355"/>
                  </a:lnTo>
                  <a:lnTo>
                    <a:pt x="1484" y="359"/>
                  </a:lnTo>
                  <a:lnTo>
                    <a:pt x="1479" y="352"/>
                  </a:lnTo>
                  <a:close/>
                  <a:moveTo>
                    <a:pt x="764" y="3"/>
                  </a:moveTo>
                  <a:lnTo>
                    <a:pt x="1479" y="352"/>
                  </a:lnTo>
                  <a:lnTo>
                    <a:pt x="1472" y="364"/>
                  </a:lnTo>
                  <a:lnTo>
                    <a:pt x="759" y="14"/>
                  </a:lnTo>
                  <a:lnTo>
                    <a:pt x="759" y="3"/>
                  </a:lnTo>
                  <a:lnTo>
                    <a:pt x="764" y="3"/>
                  </a:lnTo>
                  <a:close/>
                  <a:moveTo>
                    <a:pt x="759" y="3"/>
                  </a:moveTo>
                  <a:lnTo>
                    <a:pt x="761" y="0"/>
                  </a:lnTo>
                  <a:lnTo>
                    <a:pt x="764" y="3"/>
                  </a:lnTo>
                  <a:lnTo>
                    <a:pt x="759" y="3"/>
                  </a:lnTo>
                  <a:close/>
                  <a:moveTo>
                    <a:pt x="39" y="352"/>
                  </a:moveTo>
                  <a:lnTo>
                    <a:pt x="759" y="3"/>
                  </a:lnTo>
                  <a:lnTo>
                    <a:pt x="764" y="14"/>
                  </a:lnTo>
                  <a:lnTo>
                    <a:pt x="44" y="364"/>
                  </a:lnTo>
                  <a:lnTo>
                    <a:pt x="34" y="359"/>
                  </a:lnTo>
                  <a:lnTo>
                    <a:pt x="39" y="352"/>
                  </a:lnTo>
                  <a:close/>
                  <a:moveTo>
                    <a:pt x="34" y="359"/>
                  </a:moveTo>
                  <a:lnTo>
                    <a:pt x="34" y="355"/>
                  </a:lnTo>
                  <a:lnTo>
                    <a:pt x="39" y="352"/>
                  </a:lnTo>
                  <a:lnTo>
                    <a:pt x="34" y="359"/>
                  </a:lnTo>
                  <a:close/>
                  <a:moveTo>
                    <a:pt x="34" y="384"/>
                  </a:moveTo>
                  <a:lnTo>
                    <a:pt x="34" y="359"/>
                  </a:lnTo>
                  <a:lnTo>
                    <a:pt x="48" y="359"/>
                  </a:lnTo>
                  <a:lnTo>
                    <a:pt x="48" y="384"/>
                  </a:lnTo>
                  <a:lnTo>
                    <a:pt x="34" y="384"/>
                  </a:lnTo>
                  <a:close/>
                  <a:moveTo>
                    <a:pt x="41" y="462"/>
                  </a:moveTo>
                  <a:lnTo>
                    <a:pt x="0" y="380"/>
                  </a:lnTo>
                  <a:lnTo>
                    <a:pt x="82" y="380"/>
                  </a:lnTo>
                  <a:lnTo>
                    <a:pt x="41" y="462"/>
                  </a:lnTo>
                  <a:close/>
                </a:path>
              </a:pathLst>
            </a:custGeom>
            <a:solidFill>
              <a:srgbClr val="3734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3" name="slide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504738" y="6316662"/>
            <a:ext cx="609600" cy="609600"/>
          </a:xfrm>
          <a:prstGeom prst="rect">
            <a:avLst/>
          </a:prstGeom>
        </p:spPr>
      </p:pic>
    </p:spTree>
    <p:extLst>
      <p:ext uri="{BB962C8B-B14F-4D97-AF65-F5344CB8AC3E}">
        <p14:creationId xmlns:p14="http://schemas.microsoft.com/office/powerpoint/2010/main" val="1978045317"/>
      </p:ext>
    </p:extLst>
  </p:cSld>
  <p:clrMapOvr>
    <a:masterClrMapping/>
  </p:clrMapOvr>
  <mc:AlternateContent xmlns:mc="http://schemas.openxmlformats.org/markup-compatibility/2006" xmlns:p14="http://schemas.microsoft.com/office/powerpoint/2010/main">
    <mc:Choice Requires="p14">
      <p:transition spd="med" p14:dur="700" advTm="89686">
        <p:fade/>
      </p:transition>
    </mc:Choice>
    <mc:Fallback xmlns="">
      <p:transition spd="med" advTm="8968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944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extLst mod="1">
    <p:ext uri="{E180D4A7-C9FB-4DFB-919C-405C955672EB}">
      <p14:showEvtLst xmlns:p14="http://schemas.microsoft.com/office/powerpoint/2010/main">
        <p14:playEvt time="15" objId="3"/>
        <p14:stopEvt time="89485" objId="3"/>
      </p14:showEvtLst>
    </p:ext>
  </p:extLst>
</p:sld>
</file>

<file path=ppt/tags/tag1.xml><?xml version="1.0" encoding="utf-8"?>
<p:tagLst xmlns:a="http://schemas.openxmlformats.org/drawingml/2006/main" xmlns:r="http://schemas.openxmlformats.org/officeDocument/2006/relationships" xmlns:p="http://schemas.openxmlformats.org/presentationml/2006/main">
  <p:tag name="TIMING" val="|25.6|36.9|12.4|11.2|22.5|19.9|8.7"/>
</p:tagLst>
</file>

<file path=ppt/tags/tag2.xml><?xml version="1.0" encoding="utf-8"?>
<p:tagLst xmlns:a="http://schemas.openxmlformats.org/drawingml/2006/main" xmlns:r="http://schemas.openxmlformats.org/officeDocument/2006/relationships" xmlns:p="http://schemas.openxmlformats.org/presentationml/2006/main">
  <p:tag name="TIMING" val="|9.4|59|80.6"/>
</p:tagLst>
</file>

<file path=ppt/tags/tag3.xml><?xml version="1.0" encoding="utf-8"?>
<p:tagLst xmlns:a="http://schemas.openxmlformats.org/drawingml/2006/main" xmlns:r="http://schemas.openxmlformats.org/officeDocument/2006/relationships" xmlns:p="http://schemas.openxmlformats.org/presentationml/2006/main">
  <p:tag name="TIMING" val="|3.4|9.2|27|8.9|16.3"/>
</p:tagLst>
</file>

<file path=ppt/tags/tag4.xml><?xml version="1.0" encoding="utf-8"?>
<p:tagLst xmlns:a="http://schemas.openxmlformats.org/drawingml/2006/main" xmlns:r="http://schemas.openxmlformats.org/officeDocument/2006/relationships" xmlns:p="http://schemas.openxmlformats.org/presentationml/2006/main">
  <p:tag name="TIMING" val="|15.1|23.8|25.9|31.5"/>
</p:tagLst>
</file>

<file path=ppt/tags/tag5.xml><?xml version="1.0" encoding="utf-8"?>
<p:tagLst xmlns:a="http://schemas.openxmlformats.org/drawingml/2006/main" xmlns:r="http://schemas.openxmlformats.org/officeDocument/2006/relationships" xmlns:p="http://schemas.openxmlformats.org/presentationml/2006/main">
  <p:tag name="TIMING" val="|21.5|6.4|3.1|21.8|5.3|35.8"/>
</p:tagLst>
</file>

<file path=ppt/tags/tag6.xml><?xml version="1.0" encoding="utf-8"?>
<p:tagLst xmlns:a="http://schemas.openxmlformats.org/drawingml/2006/main" xmlns:r="http://schemas.openxmlformats.org/officeDocument/2006/relationships" xmlns:p="http://schemas.openxmlformats.org/presentationml/2006/main">
  <p:tag name="TIMING" val="|14.6|30.8|11.1|12"/>
</p:tagLst>
</file>

<file path=ppt/tags/tag7.xml><?xml version="1.0" encoding="utf-8"?>
<p:tagLst xmlns:a="http://schemas.openxmlformats.org/drawingml/2006/main" xmlns:r="http://schemas.openxmlformats.org/officeDocument/2006/relationships" xmlns:p="http://schemas.openxmlformats.org/presentationml/2006/main">
  <p:tag name="TIMING" val="|29|17.3|14"/>
</p:tagLst>
</file>

<file path=ppt/theme/theme1.xml><?xml version="1.0" encoding="utf-8"?>
<a:theme xmlns:a="http://schemas.openxmlformats.org/drawingml/2006/main" name="Layers">
  <a:themeElements>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fontScheme name="Layers">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yers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Layers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Layers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Layers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Layers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Layers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Layers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Layers</Template>
  <TotalTime>0</TotalTime>
  <Words>3879</Words>
  <Application>Microsoft Office PowerPoint</Application>
  <PresentationFormat>Widescreen</PresentationFormat>
  <Paragraphs>286</Paragraphs>
  <Slides>13</Slides>
  <Notes>13</Notes>
  <HiddenSlides>0</HiddenSlides>
  <MMClips>13</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Times New Roman</vt:lpstr>
      <vt:lpstr>Wingdings</vt:lpstr>
      <vt:lpstr>Layers</vt:lpstr>
      <vt:lpstr>Solid-Phase Extraction  (SPE)</vt:lpstr>
      <vt:lpstr>Why Use Solid-Phase Extraction?</vt:lpstr>
      <vt:lpstr>SPE Cartridge Design</vt:lpstr>
      <vt:lpstr>Anatomy of a SPE Cartridge</vt:lpstr>
      <vt:lpstr>Survey of SPE Stationary Phase Chemistries</vt:lpstr>
      <vt:lpstr>Elution of solvent</vt:lpstr>
      <vt:lpstr>Steps in the use of SPE</vt:lpstr>
      <vt:lpstr>Method Development</vt:lpstr>
      <vt:lpstr>Method Development:  mode of separation</vt:lpstr>
      <vt:lpstr>Method Development:  Ion Exchange  </vt:lpstr>
      <vt:lpstr>Method Development:  Reversed-Phase</vt:lpstr>
      <vt:lpstr>Method Development:  Normal Phase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2015-11-12T22:43:21Z</dcterms:created>
  <dcterms:modified xsi:type="dcterms:W3CDTF">2017-09-21T21:40:52Z</dcterms:modified>
</cp:coreProperties>
</file>