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1" r:id="rId3"/>
    <p:sldId id="263" r:id="rId4"/>
    <p:sldId id="257" r:id="rId5"/>
    <p:sldId id="258" r:id="rId6"/>
    <p:sldId id="265" r:id="rId7"/>
    <p:sldId id="273" r:id="rId8"/>
    <p:sldId id="267" r:id="rId9"/>
    <p:sldId id="260" r:id="rId10"/>
    <p:sldId id="266" r:id="rId11"/>
    <p:sldId id="278" r:id="rId12"/>
    <p:sldId id="279" r:id="rId13"/>
    <p:sldId id="277" r:id="rId14"/>
    <p:sldId id="281" r:id="rId15"/>
    <p:sldId id="282" r:id="rId16"/>
    <p:sldId id="280" r:id="rId17"/>
    <p:sldId id="26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y Bruss" initials="SMB" lastIdx="1" clrIdx="0"/>
  <p:cmAuthor id="1" name="  bsilcox" initials=" bps" lastIdx="4" clrIdx="1"/>
  <p:cmAuthor id="2" name="Stacy Bruss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85435" autoAdjust="0"/>
  </p:normalViewPr>
  <p:slideViewPr>
    <p:cSldViewPr>
      <p:cViewPr>
        <p:scale>
          <a:sx n="70" d="100"/>
          <a:sy n="70" d="100"/>
        </p:scale>
        <p:origin x="-116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cluster\ISD\RLIG\Stacy\EL\AEO%20-%20NIST%20GCR%2004-867\GCR%2004-867%20Citation%20Analysis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'[GCR 04-867 Citation Analysis Data.xlsx]WoS vs. Google Scholar'!$A$33</c:f>
              <c:strCache>
                <c:ptCount val="1"/>
                <c:pt idx="0">
                  <c:v>Combined Results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Conference </a:t>
                    </a:r>
                    <a:r>
                      <a:rPr lang="en-US" sz="1200" dirty="0"/>
                      <a:t>Paper</a:t>
                    </a:r>
                    <a:endParaRPr lang="en-US" sz="110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/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71019185982035"/>
                  <c:y val="-8.5557726336839904E-3"/>
                </c:manualLayout>
              </c:layout>
              <c:spPr/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'[GCR 04-867 Citation Analysis Data.xlsx]WoS vs. Google Scholar'!$A$45:$A$50</c:f>
              <c:strCache>
                <c:ptCount val="6"/>
                <c:pt idx="0">
                  <c:v>Conference Paper</c:v>
                </c:pt>
                <c:pt idx="1">
                  <c:v>Scholarly Journal Article</c:v>
                </c:pt>
                <c:pt idx="2">
                  <c:v>Trade Journal Article</c:v>
                </c:pt>
                <c:pt idx="3">
                  <c:v>Report</c:v>
                </c:pt>
                <c:pt idx="4">
                  <c:v>Book Chapter</c:v>
                </c:pt>
                <c:pt idx="5">
                  <c:v>Thesis</c:v>
                </c:pt>
              </c:strCache>
            </c:strRef>
          </c:cat>
          <c:val>
            <c:numRef>
              <c:f>'[GCR 04-867 Citation Analysis Data.xlsx]WoS vs. Google Scholar'!$B$45:$B$50</c:f>
              <c:numCache>
                <c:formatCode>General</c:formatCode>
                <c:ptCount val="6"/>
                <c:pt idx="0">
                  <c:v>61</c:v>
                </c:pt>
                <c:pt idx="1">
                  <c:v>49</c:v>
                </c:pt>
                <c:pt idx="2">
                  <c:v>6</c:v>
                </c:pt>
                <c:pt idx="3">
                  <c:v>15</c:v>
                </c:pt>
                <c:pt idx="4">
                  <c:v>11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63500" h="25400"/>
            </a:sp3d>
          </c:spPr>
          <c:invertIfNegative val="0"/>
          <c:val>
            <c:numRef>
              <c:f>Sheet1!$B$2:$B$45</c:f>
              <c:numCache>
                <c:formatCode>General</c:formatCode>
                <c:ptCount val="44"/>
                <c:pt idx="0">
                  <c:v>33</c:v>
                </c:pt>
                <c:pt idx="1">
                  <c:v>28</c:v>
                </c:pt>
                <c:pt idx="2">
                  <c:v>23</c:v>
                </c:pt>
                <c:pt idx="3">
                  <c:v>21</c:v>
                </c:pt>
                <c:pt idx="4">
                  <c:v>20</c:v>
                </c:pt>
                <c:pt idx="5">
                  <c:v>19</c:v>
                </c:pt>
                <c:pt idx="6">
                  <c:v>18</c:v>
                </c:pt>
                <c:pt idx="7">
                  <c:v>17</c:v>
                </c:pt>
                <c:pt idx="8">
                  <c:v>16</c:v>
                </c:pt>
                <c:pt idx="9">
                  <c:v>16</c:v>
                </c:pt>
                <c:pt idx="10">
                  <c:v>15</c:v>
                </c:pt>
                <c:pt idx="11">
                  <c:v>15</c:v>
                </c:pt>
                <c:pt idx="12">
                  <c:v>14</c:v>
                </c:pt>
                <c:pt idx="13">
                  <c:v>14</c:v>
                </c:pt>
                <c:pt idx="14">
                  <c:v>13</c:v>
                </c:pt>
                <c:pt idx="15">
                  <c:v>13</c:v>
                </c:pt>
                <c:pt idx="16">
                  <c:v>12</c:v>
                </c:pt>
                <c:pt idx="17">
                  <c:v>11</c:v>
                </c:pt>
                <c:pt idx="18">
                  <c:v>11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8</c:v>
                </c:pt>
                <c:pt idx="29">
                  <c:v>8</c:v>
                </c:pt>
                <c:pt idx="30">
                  <c:v>7</c:v>
                </c:pt>
                <c:pt idx="31">
                  <c:v>7</c:v>
                </c:pt>
                <c:pt idx="32">
                  <c:v>7</c:v>
                </c:pt>
                <c:pt idx="33">
                  <c:v>7</c:v>
                </c:pt>
                <c:pt idx="34">
                  <c:v>6</c:v>
                </c:pt>
                <c:pt idx="35">
                  <c:v>6</c:v>
                </c:pt>
                <c:pt idx="36">
                  <c:v>5</c:v>
                </c:pt>
                <c:pt idx="37">
                  <c:v>4</c:v>
                </c:pt>
                <c:pt idx="38">
                  <c:v>4</c:v>
                </c:pt>
                <c:pt idx="39">
                  <c:v>3</c:v>
                </c:pt>
                <c:pt idx="40">
                  <c:v>3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cylinder"/>
        <c:axId val="93726592"/>
        <c:axId val="93728768"/>
        <c:axId val="0"/>
      </c:bar3DChart>
      <c:catAx>
        <c:axId val="93726592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 dirty="0"/>
                  <a:t>Division Researchers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3728768"/>
        <c:crosses val="autoZero"/>
        <c:auto val="1"/>
        <c:lblAlgn val="ctr"/>
        <c:lblOffset val="100"/>
        <c:noMultiLvlLbl val="0"/>
      </c:catAx>
      <c:valAx>
        <c:axId val="937287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H-Index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93726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0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Summary!$B$2:$G$2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2012*</c:v>
                </c:pt>
              </c:strCache>
            </c:strRef>
          </c:cat>
          <c:val>
            <c:numRef>
              <c:f>Summary!$B$5:$G$5</c:f>
              <c:numCache>
                <c:formatCode>0.0%</c:formatCode>
                <c:ptCount val="6"/>
                <c:pt idx="0">
                  <c:v>0.33848657445077296</c:v>
                </c:pt>
                <c:pt idx="1">
                  <c:v>0.36477007014809043</c:v>
                </c:pt>
                <c:pt idx="2">
                  <c:v>0.29608938547486036</c:v>
                </c:pt>
                <c:pt idx="3">
                  <c:v>0.38360655737704918</c:v>
                </c:pt>
                <c:pt idx="4">
                  <c:v>0.29985228951255538</c:v>
                </c:pt>
                <c:pt idx="5">
                  <c:v>0.27640449438202247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44448"/>
        <c:axId val="33546624"/>
      </c:lineChart>
      <c:catAx>
        <c:axId val="33544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Calendar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546624"/>
        <c:crosses val="autoZero"/>
        <c:auto val="1"/>
        <c:lblAlgn val="ctr"/>
        <c:lblOffset val="100"/>
        <c:noMultiLvlLbl val="0"/>
      </c:catAx>
      <c:valAx>
        <c:axId val="33546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NIST Publications in top tier journals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33544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Downloads!$A$3</c:f>
              <c:strCache>
                <c:ptCount val="1"/>
                <c:pt idx="0">
                  <c:v>Thermodynamics</c:v>
                </c:pt>
              </c:strCache>
            </c:strRef>
          </c:tx>
          <c:cat>
            <c:numRef>
              <c:f>Downloads!$B$2:$AB$2</c:f>
              <c:numCache>
                <c:formatCode>m/d/yyyy</c:formatCode>
                <c:ptCount val="27"/>
                <c:pt idx="0">
                  <c:v>39843</c:v>
                </c:pt>
                <c:pt idx="1">
                  <c:v>39872</c:v>
                </c:pt>
                <c:pt idx="2">
                  <c:v>39902</c:v>
                </c:pt>
                <c:pt idx="3">
                  <c:v>39933</c:v>
                </c:pt>
                <c:pt idx="4">
                  <c:v>39963</c:v>
                </c:pt>
                <c:pt idx="5">
                  <c:v>39994</c:v>
                </c:pt>
                <c:pt idx="6">
                  <c:v>40024</c:v>
                </c:pt>
                <c:pt idx="7">
                  <c:v>40055</c:v>
                </c:pt>
                <c:pt idx="8">
                  <c:v>40086</c:v>
                </c:pt>
                <c:pt idx="9">
                  <c:v>40091</c:v>
                </c:pt>
                <c:pt idx="10">
                  <c:v>40098</c:v>
                </c:pt>
                <c:pt idx="11">
                  <c:v>40105</c:v>
                </c:pt>
                <c:pt idx="12">
                  <c:v>40112</c:v>
                </c:pt>
                <c:pt idx="13">
                  <c:v>40119</c:v>
                </c:pt>
                <c:pt idx="14">
                  <c:v>40126</c:v>
                </c:pt>
                <c:pt idx="15">
                  <c:v>40133</c:v>
                </c:pt>
                <c:pt idx="16">
                  <c:v>40140</c:v>
                </c:pt>
                <c:pt idx="17">
                  <c:v>40147</c:v>
                </c:pt>
                <c:pt idx="18">
                  <c:v>40177</c:v>
                </c:pt>
                <c:pt idx="19">
                  <c:v>40208</c:v>
                </c:pt>
                <c:pt idx="20">
                  <c:v>40237</c:v>
                </c:pt>
                <c:pt idx="21">
                  <c:v>40267</c:v>
                </c:pt>
                <c:pt idx="22">
                  <c:v>40298</c:v>
                </c:pt>
                <c:pt idx="23">
                  <c:v>40328</c:v>
                </c:pt>
                <c:pt idx="24">
                  <c:v>40359</c:v>
                </c:pt>
                <c:pt idx="25">
                  <c:v>40389</c:v>
                </c:pt>
                <c:pt idx="26">
                  <c:v>40420</c:v>
                </c:pt>
              </c:numCache>
            </c:numRef>
          </c:cat>
          <c:val>
            <c:numRef>
              <c:f>Downloads!$B$3:$AB$3</c:f>
              <c:numCache>
                <c:formatCode>General</c:formatCode>
                <c:ptCount val="27"/>
                <c:pt idx="0">
                  <c:v>317</c:v>
                </c:pt>
                <c:pt idx="1">
                  <c:v>654</c:v>
                </c:pt>
                <c:pt idx="2">
                  <c:v>841</c:v>
                </c:pt>
                <c:pt idx="3">
                  <c:v>1066</c:v>
                </c:pt>
                <c:pt idx="4">
                  <c:v>1255</c:v>
                </c:pt>
                <c:pt idx="5">
                  <c:v>1387</c:v>
                </c:pt>
                <c:pt idx="6">
                  <c:v>1525</c:v>
                </c:pt>
                <c:pt idx="7">
                  <c:v>1650</c:v>
                </c:pt>
                <c:pt idx="8">
                  <c:v>2159</c:v>
                </c:pt>
                <c:pt idx="9">
                  <c:v>2215</c:v>
                </c:pt>
                <c:pt idx="10">
                  <c:v>2328</c:v>
                </c:pt>
                <c:pt idx="11">
                  <c:v>2381</c:v>
                </c:pt>
                <c:pt idx="12">
                  <c:v>2418</c:v>
                </c:pt>
                <c:pt idx="13">
                  <c:v>2479</c:v>
                </c:pt>
                <c:pt idx="14">
                  <c:v>2567</c:v>
                </c:pt>
                <c:pt idx="15">
                  <c:v>2673</c:v>
                </c:pt>
                <c:pt idx="16">
                  <c:v>2727</c:v>
                </c:pt>
                <c:pt idx="17">
                  <c:v>2812</c:v>
                </c:pt>
                <c:pt idx="18">
                  <c:v>3009</c:v>
                </c:pt>
                <c:pt idx="19">
                  <c:v>3237</c:v>
                </c:pt>
                <c:pt idx="20">
                  <c:v>3505</c:v>
                </c:pt>
                <c:pt idx="21">
                  <c:v>3788</c:v>
                </c:pt>
                <c:pt idx="22">
                  <c:v>4141</c:v>
                </c:pt>
                <c:pt idx="23">
                  <c:v>4498</c:v>
                </c:pt>
                <c:pt idx="24">
                  <c:v>4644</c:v>
                </c:pt>
                <c:pt idx="25">
                  <c:v>4781</c:v>
                </c:pt>
                <c:pt idx="26">
                  <c:v>4990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Downloads!$A$4</c:f>
              <c:strCache>
                <c:ptCount val="1"/>
                <c:pt idx="0">
                  <c:v>Biophotonics </c:v>
                </c:pt>
              </c:strCache>
            </c:strRef>
          </c:tx>
          <c:cat>
            <c:numRef>
              <c:f>Downloads!$B$2:$AB$2</c:f>
              <c:numCache>
                <c:formatCode>m/d/yyyy</c:formatCode>
                <c:ptCount val="27"/>
                <c:pt idx="0">
                  <c:v>39843</c:v>
                </c:pt>
                <c:pt idx="1">
                  <c:v>39872</c:v>
                </c:pt>
                <c:pt idx="2">
                  <c:v>39902</c:v>
                </c:pt>
                <c:pt idx="3">
                  <c:v>39933</c:v>
                </c:pt>
                <c:pt idx="4">
                  <c:v>39963</c:v>
                </c:pt>
                <c:pt idx="5">
                  <c:v>39994</c:v>
                </c:pt>
                <c:pt idx="6">
                  <c:v>40024</c:v>
                </c:pt>
                <c:pt idx="7">
                  <c:v>40055</c:v>
                </c:pt>
                <c:pt idx="8">
                  <c:v>40086</c:v>
                </c:pt>
                <c:pt idx="9">
                  <c:v>40091</c:v>
                </c:pt>
                <c:pt idx="10">
                  <c:v>40098</c:v>
                </c:pt>
                <c:pt idx="11">
                  <c:v>40105</c:v>
                </c:pt>
                <c:pt idx="12">
                  <c:v>40112</c:v>
                </c:pt>
                <c:pt idx="13">
                  <c:v>40119</c:v>
                </c:pt>
                <c:pt idx="14">
                  <c:v>40126</c:v>
                </c:pt>
                <c:pt idx="15">
                  <c:v>40133</c:v>
                </c:pt>
                <c:pt idx="16">
                  <c:v>40140</c:v>
                </c:pt>
                <c:pt idx="17">
                  <c:v>40147</c:v>
                </c:pt>
                <c:pt idx="18">
                  <c:v>40177</c:v>
                </c:pt>
                <c:pt idx="19">
                  <c:v>40208</c:v>
                </c:pt>
                <c:pt idx="20">
                  <c:v>40237</c:v>
                </c:pt>
                <c:pt idx="21">
                  <c:v>40267</c:v>
                </c:pt>
                <c:pt idx="22">
                  <c:v>40298</c:v>
                </c:pt>
                <c:pt idx="23">
                  <c:v>40328</c:v>
                </c:pt>
                <c:pt idx="24">
                  <c:v>40359</c:v>
                </c:pt>
                <c:pt idx="25">
                  <c:v>40389</c:v>
                </c:pt>
                <c:pt idx="26">
                  <c:v>40420</c:v>
                </c:pt>
              </c:numCache>
            </c:numRef>
          </c:cat>
          <c:val>
            <c:numRef>
              <c:f>Downloads!$B$4:$AB$4</c:f>
              <c:numCache>
                <c:formatCode>General</c:formatCode>
                <c:ptCount val="27"/>
                <c:pt idx="0">
                  <c:v>25</c:v>
                </c:pt>
                <c:pt idx="1">
                  <c:v>84</c:v>
                </c:pt>
                <c:pt idx="2">
                  <c:v>127</c:v>
                </c:pt>
                <c:pt idx="3">
                  <c:v>175</c:v>
                </c:pt>
                <c:pt idx="4">
                  <c:v>202</c:v>
                </c:pt>
                <c:pt idx="5">
                  <c:v>235</c:v>
                </c:pt>
                <c:pt idx="6">
                  <c:v>287</c:v>
                </c:pt>
                <c:pt idx="7">
                  <c:v>320</c:v>
                </c:pt>
                <c:pt idx="8">
                  <c:v>377</c:v>
                </c:pt>
                <c:pt idx="9">
                  <c:v>382</c:v>
                </c:pt>
                <c:pt idx="10">
                  <c:v>394</c:v>
                </c:pt>
                <c:pt idx="11">
                  <c:v>413</c:v>
                </c:pt>
                <c:pt idx="12">
                  <c:v>435</c:v>
                </c:pt>
                <c:pt idx="13">
                  <c:v>452</c:v>
                </c:pt>
                <c:pt idx="14">
                  <c:v>470</c:v>
                </c:pt>
                <c:pt idx="15">
                  <c:v>486</c:v>
                </c:pt>
                <c:pt idx="16">
                  <c:v>497</c:v>
                </c:pt>
                <c:pt idx="17">
                  <c:v>505</c:v>
                </c:pt>
                <c:pt idx="18">
                  <c:v>572</c:v>
                </c:pt>
                <c:pt idx="19">
                  <c:v>636</c:v>
                </c:pt>
                <c:pt idx="20">
                  <c:v>663</c:v>
                </c:pt>
                <c:pt idx="21">
                  <c:v>727</c:v>
                </c:pt>
                <c:pt idx="22">
                  <c:v>776</c:v>
                </c:pt>
                <c:pt idx="23">
                  <c:v>847</c:v>
                </c:pt>
                <c:pt idx="24">
                  <c:v>919</c:v>
                </c:pt>
                <c:pt idx="25">
                  <c:v>1041</c:v>
                </c:pt>
                <c:pt idx="26">
                  <c:v>1128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Downloads!$A$5</c:f>
              <c:strCache>
                <c:ptCount val="1"/>
                <c:pt idx="0">
                  <c:v>Weights</c:v>
                </c:pt>
              </c:strCache>
            </c:strRef>
          </c:tx>
          <c:cat>
            <c:numRef>
              <c:f>Downloads!$B$2:$AB$2</c:f>
              <c:numCache>
                <c:formatCode>m/d/yyyy</c:formatCode>
                <c:ptCount val="27"/>
                <c:pt idx="0">
                  <c:v>39843</c:v>
                </c:pt>
                <c:pt idx="1">
                  <c:v>39872</c:v>
                </c:pt>
                <c:pt idx="2">
                  <c:v>39902</c:v>
                </c:pt>
                <c:pt idx="3">
                  <c:v>39933</c:v>
                </c:pt>
                <c:pt idx="4">
                  <c:v>39963</c:v>
                </c:pt>
                <c:pt idx="5">
                  <c:v>39994</c:v>
                </c:pt>
                <c:pt idx="6">
                  <c:v>40024</c:v>
                </c:pt>
                <c:pt idx="7">
                  <c:v>40055</c:v>
                </c:pt>
                <c:pt idx="8">
                  <c:v>40086</c:v>
                </c:pt>
                <c:pt idx="9">
                  <c:v>40091</c:v>
                </c:pt>
                <c:pt idx="10">
                  <c:v>40098</c:v>
                </c:pt>
                <c:pt idx="11">
                  <c:v>40105</c:v>
                </c:pt>
                <c:pt idx="12">
                  <c:v>40112</c:v>
                </c:pt>
                <c:pt idx="13">
                  <c:v>40119</c:v>
                </c:pt>
                <c:pt idx="14">
                  <c:v>40126</c:v>
                </c:pt>
                <c:pt idx="15">
                  <c:v>40133</c:v>
                </c:pt>
                <c:pt idx="16">
                  <c:v>40140</c:v>
                </c:pt>
                <c:pt idx="17">
                  <c:v>40147</c:v>
                </c:pt>
                <c:pt idx="18">
                  <c:v>40177</c:v>
                </c:pt>
                <c:pt idx="19">
                  <c:v>40208</c:v>
                </c:pt>
                <c:pt idx="20">
                  <c:v>40237</c:v>
                </c:pt>
                <c:pt idx="21">
                  <c:v>40267</c:v>
                </c:pt>
                <c:pt idx="22">
                  <c:v>40298</c:v>
                </c:pt>
                <c:pt idx="23">
                  <c:v>40328</c:v>
                </c:pt>
                <c:pt idx="24">
                  <c:v>40359</c:v>
                </c:pt>
                <c:pt idx="25">
                  <c:v>40389</c:v>
                </c:pt>
                <c:pt idx="26">
                  <c:v>40420</c:v>
                </c:pt>
              </c:numCache>
            </c:numRef>
          </c:cat>
          <c:val>
            <c:numRef>
              <c:f>Downloads!$B$5:$AB$5</c:f>
              <c:numCache>
                <c:formatCode>General</c:formatCode>
                <c:ptCount val="27"/>
                <c:pt idx="0">
                  <c:v>29</c:v>
                </c:pt>
                <c:pt idx="1">
                  <c:v>48</c:v>
                </c:pt>
                <c:pt idx="2">
                  <c:v>77</c:v>
                </c:pt>
                <c:pt idx="3">
                  <c:v>113</c:v>
                </c:pt>
                <c:pt idx="4">
                  <c:v>136</c:v>
                </c:pt>
                <c:pt idx="5">
                  <c:v>162</c:v>
                </c:pt>
                <c:pt idx="6">
                  <c:v>179</c:v>
                </c:pt>
                <c:pt idx="7">
                  <c:v>202</c:v>
                </c:pt>
                <c:pt idx="8">
                  <c:v>239</c:v>
                </c:pt>
                <c:pt idx="9">
                  <c:v>244</c:v>
                </c:pt>
                <c:pt idx="10">
                  <c:v>250</c:v>
                </c:pt>
                <c:pt idx="11">
                  <c:v>264</c:v>
                </c:pt>
                <c:pt idx="12">
                  <c:v>271</c:v>
                </c:pt>
                <c:pt idx="13">
                  <c:v>278</c:v>
                </c:pt>
                <c:pt idx="14">
                  <c:v>280</c:v>
                </c:pt>
                <c:pt idx="15">
                  <c:v>283</c:v>
                </c:pt>
                <c:pt idx="16">
                  <c:v>291</c:v>
                </c:pt>
                <c:pt idx="17">
                  <c:v>298</c:v>
                </c:pt>
                <c:pt idx="18">
                  <c:v>326</c:v>
                </c:pt>
                <c:pt idx="19">
                  <c:v>358</c:v>
                </c:pt>
                <c:pt idx="20">
                  <c:v>392</c:v>
                </c:pt>
                <c:pt idx="21">
                  <c:v>422</c:v>
                </c:pt>
                <c:pt idx="22">
                  <c:v>460</c:v>
                </c:pt>
                <c:pt idx="23">
                  <c:v>497</c:v>
                </c:pt>
                <c:pt idx="24">
                  <c:v>557</c:v>
                </c:pt>
                <c:pt idx="25">
                  <c:v>621</c:v>
                </c:pt>
                <c:pt idx="26">
                  <c:v>689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Downloads!$A$6</c:f>
              <c:strCache>
                <c:ptCount val="1"/>
                <c:pt idx="0">
                  <c:v>Little g</c:v>
                </c:pt>
              </c:strCache>
            </c:strRef>
          </c:tx>
          <c:cat>
            <c:numRef>
              <c:f>Downloads!$B$2:$AB$2</c:f>
              <c:numCache>
                <c:formatCode>m/d/yyyy</c:formatCode>
                <c:ptCount val="27"/>
                <c:pt idx="0">
                  <c:v>39843</c:v>
                </c:pt>
                <c:pt idx="1">
                  <c:v>39872</c:v>
                </c:pt>
                <c:pt idx="2">
                  <c:v>39902</c:v>
                </c:pt>
                <c:pt idx="3">
                  <c:v>39933</c:v>
                </c:pt>
                <c:pt idx="4">
                  <c:v>39963</c:v>
                </c:pt>
                <c:pt idx="5">
                  <c:v>39994</c:v>
                </c:pt>
                <c:pt idx="6">
                  <c:v>40024</c:v>
                </c:pt>
                <c:pt idx="7">
                  <c:v>40055</c:v>
                </c:pt>
                <c:pt idx="8">
                  <c:v>40086</c:v>
                </c:pt>
                <c:pt idx="9">
                  <c:v>40091</c:v>
                </c:pt>
                <c:pt idx="10">
                  <c:v>40098</c:v>
                </c:pt>
                <c:pt idx="11">
                  <c:v>40105</c:v>
                </c:pt>
                <c:pt idx="12">
                  <c:v>40112</c:v>
                </c:pt>
                <c:pt idx="13">
                  <c:v>40119</c:v>
                </c:pt>
                <c:pt idx="14">
                  <c:v>40126</c:v>
                </c:pt>
                <c:pt idx="15">
                  <c:v>40133</c:v>
                </c:pt>
                <c:pt idx="16">
                  <c:v>40140</c:v>
                </c:pt>
                <c:pt idx="17">
                  <c:v>40147</c:v>
                </c:pt>
                <c:pt idx="18">
                  <c:v>40177</c:v>
                </c:pt>
                <c:pt idx="19">
                  <c:v>40208</c:v>
                </c:pt>
                <c:pt idx="20">
                  <c:v>40237</c:v>
                </c:pt>
                <c:pt idx="21">
                  <c:v>40267</c:v>
                </c:pt>
                <c:pt idx="22">
                  <c:v>40298</c:v>
                </c:pt>
                <c:pt idx="23">
                  <c:v>40328</c:v>
                </c:pt>
                <c:pt idx="24">
                  <c:v>40359</c:v>
                </c:pt>
                <c:pt idx="25">
                  <c:v>40389</c:v>
                </c:pt>
                <c:pt idx="26">
                  <c:v>40420</c:v>
                </c:pt>
              </c:numCache>
            </c:numRef>
          </c:cat>
          <c:val>
            <c:numRef>
              <c:f>Downloads!$B$6:$AB$6</c:f>
              <c:numCache>
                <c:formatCode>General</c:formatCode>
                <c:ptCount val="27"/>
                <c:pt idx="0">
                  <c:v>139</c:v>
                </c:pt>
                <c:pt idx="1">
                  <c:v>273</c:v>
                </c:pt>
                <c:pt idx="2">
                  <c:v>421</c:v>
                </c:pt>
                <c:pt idx="3">
                  <c:v>503</c:v>
                </c:pt>
                <c:pt idx="4">
                  <c:v>602</c:v>
                </c:pt>
                <c:pt idx="5">
                  <c:v>692</c:v>
                </c:pt>
                <c:pt idx="6">
                  <c:v>752</c:v>
                </c:pt>
                <c:pt idx="7">
                  <c:v>808</c:v>
                </c:pt>
                <c:pt idx="8">
                  <c:v>1020</c:v>
                </c:pt>
                <c:pt idx="9">
                  <c:v>1023</c:v>
                </c:pt>
                <c:pt idx="10">
                  <c:v>1050</c:v>
                </c:pt>
                <c:pt idx="11">
                  <c:v>1084</c:v>
                </c:pt>
                <c:pt idx="12">
                  <c:v>1120</c:v>
                </c:pt>
                <c:pt idx="13">
                  <c:v>1198</c:v>
                </c:pt>
                <c:pt idx="14">
                  <c:v>1214</c:v>
                </c:pt>
                <c:pt idx="15">
                  <c:v>1266</c:v>
                </c:pt>
                <c:pt idx="16">
                  <c:v>1303</c:v>
                </c:pt>
                <c:pt idx="17">
                  <c:v>1361</c:v>
                </c:pt>
                <c:pt idx="18">
                  <c:v>1538</c:v>
                </c:pt>
                <c:pt idx="19">
                  <c:v>1819</c:v>
                </c:pt>
                <c:pt idx="20">
                  <c:v>2128</c:v>
                </c:pt>
                <c:pt idx="21">
                  <c:v>2431</c:v>
                </c:pt>
                <c:pt idx="22">
                  <c:v>2570</c:v>
                </c:pt>
                <c:pt idx="23">
                  <c:v>3010</c:v>
                </c:pt>
                <c:pt idx="24">
                  <c:v>3347</c:v>
                </c:pt>
                <c:pt idx="25">
                  <c:v>3627</c:v>
                </c:pt>
                <c:pt idx="26">
                  <c:v>3840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Downloads!$A$7</c:f>
              <c:strCache>
                <c:ptCount val="1"/>
                <c:pt idx="0">
                  <c:v>GOES </c:v>
                </c:pt>
              </c:strCache>
            </c:strRef>
          </c:tx>
          <c:cat>
            <c:numRef>
              <c:f>Downloads!$B$2:$AB$2</c:f>
              <c:numCache>
                <c:formatCode>m/d/yyyy</c:formatCode>
                <c:ptCount val="27"/>
                <c:pt idx="0">
                  <c:v>39843</c:v>
                </c:pt>
                <c:pt idx="1">
                  <c:v>39872</c:v>
                </c:pt>
                <c:pt idx="2">
                  <c:v>39902</c:v>
                </c:pt>
                <c:pt idx="3">
                  <c:v>39933</c:v>
                </c:pt>
                <c:pt idx="4">
                  <c:v>39963</c:v>
                </c:pt>
                <c:pt idx="5">
                  <c:v>39994</c:v>
                </c:pt>
                <c:pt idx="6">
                  <c:v>40024</c:v>
                </c:pt>
                <c:pt idx="7">
                  <c:v>40055</c:v>
                </c:pt>
                <c:pt idx="8">
                  <c:v>40086</c:v>
                </c:pt>
                <c:pt idx="9">
                  <c:v>40091</c:v>
                </c:pt>
                <c:pt idx="10">
                  <c:v>40098</c:v>
                </c:pt>
                <c:pt idx="11">
                  <c:v>40105</c:v>
                </c:pt>
                <c:pt idx="12">
                  <c:v>40112</c:v>
                </c:pt>
                <c:pt idx="13">
                  <c:v>40119</c:v>
                </c:pt>
                <c:pt idx="14">
                  <c:v>40126</c:v>
                </c:pt>
                <c:pt idx="15">
                  <c:v>40133</c:v>
                </c:pt>
                <c:pt idx="16">
                  <c:v>40140</c:v>
                </c:pt>
                <c:pt idx="17">
                  <c:v>40147</c:v>
                </c:pt>
                <c:pt idx="18">
                  <c:v>40177</c:v>
                </c:pt>
                <c:pt idx="19">
                  <c:v>40208</c:v>
                </c:pt>
                <c:pt idx="20">
                  <c:v>40237</c:v>
                </c:pt>
                <c:pt idx="21">
                  <c:v>40267</c:v>
                </c:pt>
                <c:pt idx="22">
                  <c:v>40298</c:v>
                </c:pt>
                <c:pt idx="23">
                  <c:v>40328</c:v>
                </c:pt>
                <c:pt idx="24">
                  <c:v>40359</c:v>
                </c:pt>
                <c:pt idx="25">
                  <c:v>40389</c:v>
                </c:pt>
                <c:pt idx="26">
                  <c:v>40420</c:v>
                </c:pt>
              </c:numCache>
            </c:numRef>
          </c:cat>
          <c:val>
            <c:numRef>
              <c:f>Downloads!$B$7:$AB$7</c:f>
              <c:numCache>
                <c:formatCode>General</c:formatCode>
                <c:ptCount val="27"/>
                <c:pt idx="0">
                  <c:v>120</c:v>
                </c:pt>
                <c:pt idx="1">
                  <c:v>197</c:v>
                </c:pt>
                <c:pt idx="2">
                  <c:v>448</c:v>
                </c:pt>
                <c:pt idx="3">
                  <c:v>523</c:v>
                </c:pt>
                <c:pt idx="4">
                  <c:v>588</c:v>
                </c:pt>
                <c:pt idx="5">
                  <c:v>842</c:v>
                </c:pt>
                <c:pt idx="6">
                  <c:v>916</c:v>
                </c:pt>
                <c:pt idx="7">
                  <c:v>997</c:v>
                </c:pt>
                <c:pt idx="8">
                  <c:v>1105</c:v>
                </c:pt>
                <c:pt idx="9">
                  <c:v>1120</c:v>
                </c:pt>
                <c:pt idx="10">
                  <c:v>1147</c:v>
                </c:pt>
                <c:pt idx="11">
                  <c:v>1223</c:v>
                </c:pt>
                <c:pt idx="12">
                  <c:v>1242</c:v>
                </c:pt>
                <c:pt idx="13">
                  <c:v>1288</c:v>
                </c:pt>
                <c:pt idx="14">
                  <c:v>1314</c:v>
                </c:pt>
                <c:pt idx="15">
                  <c:v>1325</c:v>
                </c:pt>
                <c:pt idx="16">
                  <c:v>1369</c:v>
                </c:pt>
                <c:pt idx="17">
                  <c:v>1379</c:v>
                </c:pt>
                <c:pt idx="18">
                  <c:v>1528</c:v>
                </c:pt>
                <c:pt idx="19">
                  <c:v>1737</c:v>
                </c:pt>
                <c:pt idx="20">
                  <c:v>1970</c:v>
                </c:pt>
                <c:pt idx="21">
                  <c:v>2171</c:v>
                </c:pt>
                <c:pt idx="22">
                  <c:v>2397</c:v>
                </c:pt>
                <c:pt idx="23">
                  <c:v>2542</c:v>
                </c:pt>
                <c:pt idx="24">
                  <c:v>2671</c:v>
                </c:pt>
                <c:pt idx="25">
                  <c:v>2797</c:v>
                </c:pt>
                <c:pt idx="26">
                  <c:v>2877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Downloads!$A$8</c:f>
              <c:strCache>
                <c:ptCount val="1"/>
                <c:pt idx="0">
                  <c:v>Nano-Electro</c:v>
                </c:pt>
              </c:strCache>
            </c:strRef>
          </c:tx>
          <c:cat>
            <c:numRef>
              <c:f>Downloads!$B$2:$AB$2</c:f>
              <c:numCache>
                <c:formatCode>m/d/yyyy</c:formatCode>
                <c:ptCount val="27"/>
                <c:pt idx="0">
                  <c:v>39843</c:v>
                </c:pt>
                <c:pt idx="1">
                  <c:v>39872</c:v>
                </c:pt>
                <c:pt idx="2">
                  <c:v>39902</c:v>
                </c:pt>
                <c:pt idx="3">
                  <c:v>39933</c:v>
                </c:pt>
                <c:pt idx="4">
                  <c:v>39963</c:v>
                </c:pt>
                <c:pt idx="5">
                  <c:v>39994</c:v>
                </c:pt>
                <c:pt idx="6">
                  <c:v>40024</c:v>
                </c:pt>
                <c:pt idx="7">
                  <c:v>40055</c:v>
                </c:pt>
                <c:pt idx="8">
                  <c:v>40086</c:v>
                </c:pt>
                <c:pt idx="9">
                  <c:v>40091</c:v>
                </c:pt>
                <c:pt idx="10">
                  <c:v>40098</c:v>
                </c:pt>
                <c:pt idx="11">
                  <c:v>40105</c:v>
                </c:pt>
                <c:pt idx="12">
                  <c:v>40112</c:v>
                </c:pt>
                <c:pt idx="13">
                  <c:v>40119</c:v>
                </c:pt>
                <c:pt idx="14">
                  <c:v>40126</c:v>
                </c:pt>
                <c:pt idx="15">
                  <c:v>40133</c:v>
                </c:pt>
                <c:pt idx="16">
                  <c:v>40140</c:v>
                </c:pt>
                <c:pt idx="17">
                  <c:v>40147</c:v>
                </c:pt>
                <c:pt idx="18">
                  <c:v>40177</c:v>
                </c:pt>
                <c:pt idx="19">
                  <c:v>40208</c:v>
                </c:pt>
                <c:pt idx="20">
                  <c:v>40237</c:v>
                </c:pt>
                <c:pt idx="21">
                  <c:v>40267</c:v>
                </c:pt>
                <c:pt idx="22">
                  <c:v>40298</c:v>
                </c:pt>
                <c:pt idx="23">
                  <c:v>40328</c:v>
                </c:pt>
                <c:pt idx="24">
                  <c:v>40359</c:v>
                </c:pt>
                <c:pt idx="25">
                  <c:v>40389</c:v>
                </c:pt>
                <c:pt idx="26">
                  <c:v>40420</c:v>
                </c:pt>
              </c:numCache>
            </c:numRef>
          </c:cat>
          <c:val>
            <c:numRef>
              <c:f>Downloads!$B$8:$AB$8</c:f>
              <c:numCache>
                <c:formatCode>General</c:formatCode>
                <c:ptCount val="27"/>
                <c:pt idx="4">
                  <c:v>1611</c:v>
                </c:pt>
                <c:pt idx="5">
                  <c:v>1985</c:v>
                </c:pt>
                <c:pt idx="6">
                  <c:v>2313</c:v>
                </c:pt>
                <c:pt idx="7">
                  <c:v>2467</c:v>
                </c:pt>
                <c:pt idx="8">
                  <c:v>2657</c:v>
                </c:pt>
                <c:pt idx="9">
                  <c:v>2686</c:v>
                </c:pt>
                <c:pt idx="10">
                  <c:v>2703</c:v>
                </c:pt>
                <c:pt idx="11">
                  <c:v>2773</c:v>
                </c:pt>
                <c:pt idx="12">
                  <c:v>3491</c:v>
                </c:pt>
                <c:pt idx="13">
                  <c:v>3615</c:v>
                </c:pt>
                <c:pt idx="14">
                  <c:v>3910</c:v>
                </c:pt>
                <c:pt idx="15">
                  <c:v>4062</c:v>
                </c:pt>
                <c:pt idx="16">
                  <c:v>4182</c:v>
                </c:pt>
                <c:pt idx="17">
                  <c:v>4282</c:v>
                </c:pt>
                <c:pt idx="18">
                  <c:v>4657</c:v>
                </c:pt>
                <c:pt idx="19">
                  <c:v>5518</c:v>
                </c:pt>
                <c:pt idx="20">
                  <c:v>6034</c:v>
                </c:pt>
                <c:pt idx="21">
                  <c:v>6352</c:v>
                </c:pt>
                <c:pt idx="22">
                  <c:v>6681</c:v>
                </c:pt>
                <c:pt idx="23">
                  <c:v>7059</c:v>
                </c:pt>
                <c:pt idx="24">
                  <c:v>7507</c:v>
                </c:pt>
                <c:pt idx="25">
                  <c:v>7934</c:v>
                </c:pt>
                <c:pt idx="26">
                  <c:v>8216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Downloads!$A$9</c:f>
              <c:strCache>
                <c:ptCount val="1"/>
                <c:pt idx="0">
                  <c:v>Semiconductors</c:v>
                </c:pt>
              </c:strCache>
            </c:strRef>
          </c:tx>
          <c:cat>
            <c:numRef>
              <c:f>Downloads!$B$2:$AB$2</c:f>
              <c:numCache>
                <c:formatCode>m/d/yyyy</c:formatCode>
                <c:ptCount val="27"/>
                <c:pt idx="0">
                  <c:v>39843</c:v>
                </c:pt>
                <c:pt idx="1">
                  <c:v>39872</c:v>
                </c:pt>
                <c:pt idx="2">
                  <c:v>39902</c:v>
                </c:pt>
                <c:pt idx="3">
                  <c:v>39933</c:v>
                </c:pt>
                <c:pt idx="4">
                  <c:v>39963</c:v>
                </c:pt>
                <c:pt idx="5">
                  <c:v>39994</c:v>
                </c:pt>
                <c:pt idx="6">
                  <c:v>40024</c:v>
                </c:pt>
                <c:pt idx="7">
                  <c:v>40055</c:v>
                </c:pt>
                <c:pt idx="8">
                  <c:v>40086</c:v>
                </c:pt>
                <c:pt idx="9">
                  <c:v>40091</c:v>
                </c:pt>
                <c:pt idx="10">
                  <c:v>40098</c:v>
                </c:pt>
                <c:pt idx="11">
                  <c:v>40105</c:v>
                </c:pt>
                <c:pt idx="12">
                  <c:v>40112</c:v>
                </c:pt>
                <c:pt idx="13">
                  <c:v>40119</c:v>
                </c:pt>
                <c:pt idx="14">
                  <c:v>40126</c:v>
                </c:pt>
                <c:pt idx="15">
                  <c:v>40133</c:v>
                </c:pt>
                <c:pt idx="16">
                  <c:v>40140</c:v>
                </c:pt>
                <c:pt idx="17">
                  <c:v>40147</c:v>
                </c:pt>
                <c:pt idx="18">
                  <c:v>40177</c:v>
                </c:pt>
                <c:pt idx="19">
                  <c:v>40208</c:v>
                </c:pt>
                <c:pt idx="20">
                  <c:v>40237</c:v>
                </c:pt>
                <c:pt idx="21">
                  <c:v>40267</c:v>
                </c:pt>
                <c:pt idx="22">
                  <c:v>40298</c:v>
                </c:pt>
                <c:pt idx="23">
                  <c:v>40328</c:v>
                </c:pt>
                <c:pt idx="24">
                  <c:v>40359</c:v>
                </c:pt>
                <c:pt idx="25">
                  <c:v>40389</c:v>
                </c:pt>
                <c:pt idx="26">
                  <c:v>40420</c:v>
                </c:pt>
              </c:numCache>
            </c:numRef>
          </c:cat>
          <c:val>
            <c:numRef>
              <c:f>Downloads!$B$9:$AB$9</c:f>
              <c:numCache>
                <c:formatCode>General</c:formatCode>
                <c:ptCount val="27"/>
                <c:pt idx="0">
                  <c:v>131</c:v>
                </c:pt>
                <c:pt idx="1">
                  <c:v>243</c:v>
                </c:pt>
                <c:pt idx="2">
                  <c:v>340</c:v>
                </c:pt>
                <c:pt idx="3">
                  <c:v>429</c:v>
                </c:pt>
                <c:pt idx="4">
                  <c:v>555</c:v>
                </c:pt>
                <c:pt idx="5">
                  <c:v>654</c:v>
                </c:pt>
                <c:pt idx="6">
                  <c:v>751</c:v>
                </c:pt>
                <c:pt idx="7">
                  <c:v>801</c:v>
                </c:pt>
                <c:pt idx="8">
                  <c:v>859</c:v>
                </c:pt>
                <c:pt idx="9">
                  <c:v>880</c:v>
                </c:pt>
                <c:pt idx="10">
                  <c:v>912</c:v>
                </c:pt>
                <c:pt idx="11">
                  <c:v>930</c:v>
                </c:pt>
                <c:pt idx="12">
                  <c:v>976</c:v>
                </c:pt>
                <c:pt idx="13">
                  <c:v>1068</c:v>
                </c:pt>
                <c:pt idx="14">
                  <c:v>1094</c:v>
                </c:pt>
                <c:pt idx="15">
                  <c:v>1116</c:v>
                </c:pt>
                <c:pt idx="16">
                  <c:v>1155</c:v>
                </c:pt>
                <c:pt idx="17">
                  <c:v>1187</c:v>
                </c:pt>
                <c:pt idx="18">
                  <c:v>1287</c:v>
                </c:pt>
                <c:pt idx="19">
                  <c:v>1407</c:v>
                </c:pt>
                <c:pt idx="20">
                  <c:v>1525</c:v>
                </c:pt>
                <c:pt idx="21">
                  <c:v>1623</c:v>
                </c:pt>
                <c:pt idx="22">
                  <c:v>1774</c:v>
                </c:pt>
                <c:pt idx="23">
                  <c:v>2093</c:v>
                </c:pt>
                <c:pt idx="24">
                  <c:v>2580</c:v>
                </c:pt>
                <c:pt idx="25">
                  <c:v>2899</c:v>
                </c:pt>
                <c:pt idx="26">
                  <c:v>3466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Downloads!$A$10</c:f>
              <c:strCache>
                <c:ptCount val="1"/>
                <c:pt idx="0">
                  <c:v>Colorimeters</c:v>
                </c:pt>
              </c:strCache>
            </c:strRef>
          </c:tx>
          <c:cat>
            <c:numRef>
              <c:f>Downloads!$B$2:$AB$2</c:f>
              <c:numCache>
                <c:formatCode>m/d/yyyy</c:formatCode>
                <c:ptCount val="27"/>
                <c:pt idx="0">
                  <c:v>39843</c:v>
                </c:pt>
                <c:pt idx="1">
                  <c:v>39872</c:v>
                </c:pt>
                <c:pt idx="2">
                  <c:v>39902</c:v>
                </c:pt>
                <c:pt idx="3">
                  <c:v>39933</c:v>
                </c:pt>
                <c:pt idx="4">
                  <c:v>39963</c:v>
                </c:pt>
                <c:pt idx="5">
                  <c:v>39994</c:v>
                </c:pt>
                <c:pt idx="6">
                  <c:v>40024</c:v>
                </c:pt>
                <c:pt idx="7">
                  <c:v>40055</c:v>
                </c:pt>
                <c:pt idx="8">
                  <c:v>40086</c:v>
                </c:pt>
                <c:pt idx="9">
                  <c:v>40091</c:v>
                </c:pt>
                <c:pt idx="10">
                  <c:v>40098</c:v>
                </c:pt>
                <c:pt idx="11">
                  <c:v>40105</c:v>
                </c:pt>
                <c:pt idx="12">
                  <c:v>40112</c:v>
                </c:pt>
                <c:pt idx="13">
                  <c:v>40119</c:v>
                </c:pt>
                <c:pt idx="14">
                  <c:v>40126</c:v>
                </c:pt>
                <c:pt idx="15">
                  <c:v>40133</c:v>
                </c:pt>
                <c:pt idx="16">
                  <c:v>40140</c:v>
                </c:pt>
                <c:pt idx="17">
                  <c:v>40147</c:v>
                </c:pt>
                <c:pt idx="18">
                  <c:v>40177</c:v>
                </c:pt>
                <c:pt idx="19">
                  <c:v>40208</c:v>
                </c:pt>
                <c:pt idx="20">
                  <c:v>40237</c:v>
                </c:pt>
                <c:pt idx="21">
                  <c:v>40267</c:v>
                </c:pt>
                <c:pt idx="22">
                  <c:v>40298</c:v>
                </c:pt>
                <c:pt idx="23">
                  <c:v>40328</c:v>
                </c:pt>
                <c:pt idx="24">
                  <c:v>40359</c:v>
                </c:pt>
                <c:pt idx="25">
                  <c:v>40389</c:v>
                </c:pt>
                <c:pt idx="26">
                  <c:v>40420</c:v>
                </c:pt>
              </c:numCache>
            </c:numRef>
          </c:cat>
          <c:val>
            <c:numRef>
              <c:f>Downloads!$B$10:$AB$10</c:f>
              <c:numCache>
                <c:formatCode>General</c:formatCode>
                <c:ptCount val="27"/>
                <c:pt idx="0">
                  <c:v>208</c:v>
                </c:pt>
                <c:pt idx="1">
                  <c:v>486</c:v>
                </c:pt>
                <c:pt idx="2">
                  <c:v>791</c:v>
                </c:pt>
                <c:pt idx="3">
                  <c:v>1026</c:v>
                </c:pt>
                <c:pt idx="4">
                  <c:v>1297</c:v>
                </c:pt>
                <c:pt idx="5">
                  <c:v>1590</c:v>
                </c:pt>
                <c:pt idx="6">
                  <c:v>1805</c:v>
                </c:pt>
                <c:pt idx="7">
                  <c:v>2104</c:v>
                </c:pt>
                <c:pt idx="8">
                  <c:v>2466</c:v>
                </c:pt>
                <c:pt idx="9">
                  <c:v>2522</c:v>
                </c:pt>
                <c:pt idx="10">
                  <c:v>2586</c:v>
                </c:pt>
                <c:pt idx="11">
                  <c:v>2628</c:v>
                </c:pt>
                <c:pt idx="12">
                  <c:v>2678</c:v>
                </c:pt>
                <c:pt idx="13">
                  <c:v>2723</c:v>
                </c:pt>
                <c:pt idx="14">
                  <c:v>2785</c:v>
                </c:pt>
                <c:pt idx="15">
                  <c:v>2828</c:v>
                </c:pt>
                <c:pt idx="16">
                  <c:v>2929</c:v>
                </c:pt>
                <c:pt idx="17">
                  <c:v>3010</c:v>
                </c:pt>
                <c:pt idx="18">
                  <c:v>3154</c:v>
                </c:pt>
                <c:pt idx="19">
                  <c:v>3468</c:v>
                </c:pt>
                <c:pt idx="20">
                  <c:v>3746</c:v>
                </c:pt>
                <c:pt idx="21">
                  <c:v>4377</c:v>
                </c:pt>
                <c:pt idx="22">
                  <c:v>4859</c:v>
                </c:pt>
                <c:pt idx="23">
                  <c:v>5186</c:v>
                </c:pt>
                <c:pt idx="24">
                  <c:v>5558</c:v>
                </c:pt>
                <c:pt idx="25">
                  <c:v>5869</c:v>
                </c:pt>
                <c:pt idx="26">
                  <c:v>6244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91296"/>
        <c:axId val="42792832"/>
      </c:lineChart>
      <c:dateAx>
        <c:axId val="427912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42792832"/>
        <c:crosses val="autoZero"/>
        <c:auto val="1"/>
        <c:lblOffset val="100"/>
        <c:baseTimeUnit val="days"/>
        <c:majorUnit val="2"/>
        <c:majorTimeUnit val="months"/>
      </c:dateAx>
      <c:valAx>
        <c:axId val="42792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791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34254884806053"/>
          <c:y val="1.158573928258979E-2"/>
          <c:w val="0.34487955672207721"/>
          <c:h val="0.9884142607174046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C083E-63E0-40B6-A225-215008BDE1E0}" type="doc">
      <dgm:prSet loTypeId="urn:microsoft.com/office/officeart/2005/8/layout/radial5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F7BE93-92EF-40AA-80D5-96507DCC3F4A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  <a:contourClr>
            <a:schemeClr val="bg1"/>
          </a:contourClr>
        </a:sp3d>
      </dgm:spPr>
      <dgm:t>
        <a:bodyPr/>
        <a:lstStyle/>
        <a:p>
          <a:r>
            <a:rPr lang="en-US" sz="1900" b="1" dirty="0" smtClean="0"/>
            <a:t>Assessing Impact</a:t>
          </a:r>
          <a:endParaRPr lang="en-US" sz="1900" b="1" dirty="0"/>
        </a:p>
      </dgm:t>
    </dgm:pt>
    <dgm:pt modelId="{0B17D01E-09F4-4F5E-81F2-B57FADB5AB89}" type="parTrans" cxnId="{54D557F8-CF78-412E-812D-C2430B02F906}">
      <dgm:prSet/>
      <dgm:spPr/>
      <dgm:t>
        <a:bodyPr/>
        <a:lstStyle/>
        <a:p>
          <a:endParaRPr lang="en-US"/>
        </a:p>
      </dgm:t>
    </dgm:pt>
    <dgm:pt modelId="{E42C3971-07F6-4D8E-815D-78CB7476C6FD}" type="sibTrans" cxnId="{54D557F8-CF78-412E-812D-C2430B02F906}">
      <dgm:prSet/>
      <dgm:spPr/>
      <dgm:t>
        <a:bodyPr/>
        <a:lstStyle/>
        <a:p>
          <a:endParaRPr lang="en-US"/>
        </a:p>
      </dgm:t>
    </dgm:pt>
    <dgm:pt modelId="{81E04B40-F860-4463-AAAB-54AFE4DB9C7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  <a:contourClr>
            <a:schemeClr val="bg1"/>
          </a:contourClr>
        </a:sp3d>
      </dgm:spPr>
      <dgm:t>
        <a:bodyPr/>
        <a:lstStyle/>
        <a:p>
          <a:endParaRPr lang="en-US" dirty="0"/>
        </a:p>
      </dgm:t>
    </dgm:pt>
    <dgm:pt modelId="{392760A7-BB3C-4667-B380-8E7C562425FA}" type="parTrans" cxnId="{E9C5A86B-B3D3-4B69-9F9B-ACE918B9358E}">
      <dgm:prSet/>
      <dgm:spPr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  <a:contourClr>
            <a:schemeClr val="bg1">
              <a:lumMod val="85000"/>
            </a:schemeClr>
          </a:contourClr>
        </a:sp3d>
      </dgm:spPr>
      <dgm:t>
        <a:bodyPr/>
        <a:lstStyle/>
        <a:p>
          <a:endParaRPr lang="en-US" dirty="0"/>
        </a:p>
      </dgm:t>
    </dgm:pt>
    <dgm:pt modelId="{A7379AB5-3282-461C-AF59-283B6D0F91B8}" type="sibTrans" cxnId="{E9C5A86B-B3D3-4B69-9F9B-ACE918B9358E}">
      <dgm:prSet/>
      <dgm:spPr/>
      <dgm:t>
        <a:bodyPr/>
        <a:lstStyle/>
        <a:p>
          <a:endParaRPr lang="en-US"/>
        </a:p>
      </dgm:t>
    </dgm:pt>
    <dgm:pt modelId="{78A5D79C-1B4A-48BF-90F0-958CE654AEAF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  <a:contourClr>
            <a:schemeClr val="bg1"/>
          </a:contourClr>
        </a:sp3d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05F44DF-6E73-45C4-84D4-EEA79C6A617F}" type="parTrans" cxnId="{4EC0F34A-D151-4935-9B12-70F13C831A0B}">
      <dgm:prSet/>
      <dgm:spPr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  <a:contourClr>
            <a:schemeClr val="bg1">
              <a:lumMod val="85000"/>
            </a:schemeClr>
          </a:contourClr>
        </a:sp3d>
      </dgm:spPr>
      <dgm:t>
        <a:bodyPr/>
        <a:lstStyle/>
        <a:p>
          <a:endParaRPr lang="en-US" dirty="0"/>
        </a:p>
      </dgm:t>
    </dgm:pt>
    <dgm:pt modelId="{45FAE5E4-6194-488F-9DB2-1DBAE9C89215}" type="sibTrans" cxnId="{4EC0F34A-D151-4935-9B12-70F13C831A0B}">
      <dgm:prSet/>
      <dgm:spPr/>
      <dgm:t>
        <a:bodyPr/>
        <a:lstStyle/>
        <a:p>
          <a:endParaRPr lang="en-US"/>
        </a:p>
      </dgm:t>
    </dgm:pt>
    <dgm:pt modelId="{C7797D8D-E16E-40B7-9559-635AE225599F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  <a:contourClr>
            <a:schemeClr val="bg1"/>
          </a:contourClr>
        </a:sp3d>
      </dgm:spPr>
      <dgm:t>
        <a:bodyPr/>
        <a:lstStyle/>
        <a:p>
          <a:endParaRPr lang="en-US" dirty="0"/>
        </a:p>
      </dgm:t>
    </dgm:pt>
    <dgm:pt modelId="{95942ABF-9784-4346-A958-D2713502EB36}" type="parTrans" cxnId="{2F9BA0B0-228E-42E8-B1DF-2AF7BD626D4A}">
      <dgm:prSet/>
      <dgm:spPr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  <a:contourClr>
            <a:schemeClr val="bg1">
              <a:lumMod val="85000"/>
            </a:schemeClr>
          </a:contourClr>
        </a:sp3d>
      </dgm:spPr>
      <dgm:t>
        <a:bodyPr/>
        <a:lstStyle/>
        <a:p>
          <a:endParaRPr lang="en-US" dirty="0"/>
        </a:p>
      </dgm:t>
    </dgm:pt>
    <dgm:pt modelId="{344BB352-784E-47CE-AD7A-6F47807C1346}" type="sibTrans" cxnId="{2F9BA0B0-228E-42E8-B1DF-2AF7BD626D4A}">
      <dgm:prSet/>
      <dgm:spPr/>
      <dgm:t>
        <a:bodyPr/>
        <a:lstStyle/>
        <a:p>
          <a:endParaRPr lang="en-US"/>
        </a:p>
      </dgm:t>
    </dgm:pt>
    <dgm:pt modelId="{BF6F0216-0340-4110-8D00-62DB560B3536}" type="pres">
      <dgm:prSet presAssocID="{6B2C083E-63E0-40B6-A225-215008BDE1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3EB69-8C4A-460C-B7AA-C5B49EE7919C}" type="pres">
      <dgm:prSet presAssocID="{57F7BE93-92EF-40AA-80D5-96507DCC3F4A}" presName="centerShape" presStyleLbl="node0" presStyleIdx="0" presStyleCnt="1" custScaleX="117810" custScaleY="117810"/>
      <dgm:spPr/>
      <dgm:t>
        <a:bodyPr/>
        <a:lstStyle/>
        <a:p>
          <a:endParaRPr lang="en-US"/>
        </a:p>
      </dgm:t>
    </dgm:pt>
    <dgm:pt modelId="{E336FD6D-2DF3-43CD-BCEB-9B0D4782BB28}" type="pres">
      <dgm:prSet presAssocID="{95942ABF-9784-4346-A958-D2713502EB36}" presName="parTrans" presStyleLbl="sibTrans2D1" presStyleIdx="0" presStyleCnt="3"/>
      <dgm:spPr/>
      <dgm:t>
        <a:bodyPr/>
        <a:lstStyle/>
        <a:p>
          <a:endParaRPr lang="en-US"/>
        </a:p>
      </dgm:t>
    </dgm:pt>
    <dgm:pt modelId="{2F7CBC0B-0B99-41B0-896A-DF8B218D247F}" type="pres">
      <dgm:prSet presAssocID="{95942ABF-9784-4346-A958-D2713502EB3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33F1B5B-3E4B-48DA-96E5-40BFF4DE054C}" type="pres">
      <dgm:prSet presAssocID="{C7797D8D-E16E-40B7-9559-635AE22559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33E0D-6544-4C13-8773-8AFBD00E5845}" type="pres">
      <dgm:prSet presAssocID="{392760A7-BB3C-4667-B380-8E7C562425FA}" presName="parTrans" presStyleLbl="sibTrans2D1" presStyleIdx="1" presStyleCnt="3"/>
      <dgm:spPr/>
      <dgm:t>
        <a:bodyPr/>
        <a:lstStyle/>
        <a:p>
          <a:endParaRPr lang="en-US"/>
        </a:p>
      </dgm:t>
    </dgm:pt>
    <dgm:pt modelId="{0A4774F4-A3A3-425F-A818-022EBA5A90E4}" type="pres">
      <dgm:prSet presAssocID="{392760A7-BB3C-4667-B380-8E7C562425F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EC1B434-DE9B-46D9-93BD-14EA4C4562BF}" type="pres">
      <dgm:prSet presAssocID="{81E04B40-F860-4463-AAAB-54AFE4DB9C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61A2C-BF3E-4FAC-85E6-270F82CFDBD3}" type="pres">
      <dgm:prSet presAssocID="{D05F44DF-6E73-45C4-84D4-EEA79C6A617F}" presName="parTrans" presStyleLbl="sibTrans2D1" presStyleIdx="2" presStyleCnt="3"/>
      <dgm:spPr/>
      <dgm:t>
        <a:bodyPr/>
        <a:lstStyle/>
        <a:p>
          <a:endParaRPr lang="en-US"/>
        </a:p>
      </dgm:t>
    </dgm:pt>
    <dgm:pt modelId="{B404E032-02FC-41F7-8F1D-3548C6FC6DF0}" type="pres">
      <dgm:prSet presAssocID="{D05F44DF-6E73-45C4-84D4-EEA79C6A617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C36E07B-6EA1-450C-9782-FBA8C90D0F4C}" type="pres">
      <dgm:prSet presAssocID="{78A5D79C-1B4A-48BF-90F0-958CE654AEA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316B04-2543-4357-B987-ED988A76D15D}" type="presOf" srcId="{57F7BE93-92EF-40AA-80D5-96507DCC3F4A}" destId="{A7F3EB69-8C4A-460C-B7AA-C5B49EE7919C}" srcOrd="0" destOrd="0" presId="urn:microsoft.com/office/officeart/2005/8/layout/radial5"/>
    <dgm:cxn modelId="{1AEC75EA-C310-465A-A16F-22BED77867D4}" type="presOf" srcId="{6B2C083E-63E0-40B6-A225-215008BDE1E0}" destId="{BF6F0216-0340-4110-8D00-62DB560B3536}" srcOrd="0" destOrd="0" presId="urn:microsoft.com/office/officeart/2005/8/layout/radial5"/>
    <dgm:cxn modelId="{2F9BA0B0-228E-42E8-B1DF-2AF7BD626D4A}" srcId="{57F7BE93-92EF-40AA-80D5-96507DCC3F4A}" destId="{C7797D8D-E16E-40B7-9559-635AE225599F}" srcOrd="0" destOrd="0" parTransId="{95942ABF-9784-4346-A958-D2713502EB36}" sibTransId="{344BB352-784E-47CE-AD7A-6F47807C1346}"/>
    <dgm:cxn modelId="{2F4252A1-A2B7-454C-8E4C-348E501A9C19}" type="presOf" srcId="{95942ABF-9784-4346-A958-D2713502EB36}" destId="{2F7CBC0B-0B99-41B0-896A-DF8B218D247F}" srcOrd="1" destOrd="0" presId="urn:microsoft.com/office/officeart/2005/8/layout/radial5"/>
    <dgm:cxn modelId="{9006AC44-1B52-47E9-8E03-DE02C797FB4D}" type="presOf" srcId="{95942ABF-9784-4346-A958-D2713502EB36}" destId="{E336FD6D-2DF3-43CD-BCEB-9B0D4782BB28}" srcOrd="0" destOrd="0" presId="urn:microsoft.com/office/officeart/2005/8/layout/radial5"/>
    <dgm:cxn modelId="{A6D039EF-15EB-4941-920A-A9EF94A6F1BD}" type="presOf" srcId="{392760A7-BB3C-4667-B380-8E7C562425FA}" destId="{0A4774F4-A3A3-425F-A818-022EBA5A90E4}" srcOrd="1" destOrd="0" presId="urn:microsoft.com/office/officeart/2005/8/layout/radial5"/>
    <dgm:cxn modelId="{E9C5A86B-B3D3-4B69-9F9B-ACE918B9358E}" srcId="{57F7BE93-92EF-40AA-80D5-96507DCC3F4A}" destId="{81E04B40-F860-4463-AAAB-54AFE4DB9C79}" srcOrd="1" destOrd="0" parTransId="{392760A7-BB3C-4667-B380-8E7C562425FA}" sibTransId="{A7379AB5-3282-461C-AF59-283B6D0F91B8}"/>
    <dgm:cxn modelId="{E1AFAF3E-95ED-4268-A24F-88BB60FEB585}" type="presOf" srcId="{392760A7-BB3C-4667-B380-8E7C562425FA}" destId="{B0633E0D-6544-4C13-8773-8AFBD00E5845}" srcOrd="0" destOrd="0" presId="urn:microsoft.com/office/officeart/2005/8/layout/radial5"/>
    <dgm:cxn modelId="{F05850D4-2B71-4339-86B2-E7B09D8AAFD7}" type="presOf" srcId="{D05F44DF-6E73-45C4-84D4-EEA79C6A617F}" destId="{3B761A2C-BF3E-4FAC-85E6-270F82CFDBD3}" srcOrd="0" destOrd="0" presId="urn:microsoft.com/office/officeart/2005/8/layout/radial5"/>
    <dgm:cxn modelId="{4EC0F34A-D151-4935-9B12-70F13C831A0B}" srcId="{57F7BE93-92EF-40AA-80D5-96507DCC3F4A}" destId="{78A5D79C-1B4A-48BF-90F0-958CE654AEAF}" srcOrd="2" destOrd="0" parTransId="{D05F44DF-6E73-45C4-84D4-EEA79C6A617F}" sibTransId="{45FAE5E4-6194-488F-9DB2-1DBAE9C89215}"/>
    <dgm:cxn modelId="{4F84FDAD-B949-4A66-B626-DA239B5596C8}" type="presOf" srcId="{C7797D8D-E16E-40B7-9559-635AE225599F}" destId="{733F1B5B-3E4B-48DA-96E5-40BFF4DE054C}" srcOrd="0" destOrd="0" presId="urn:microsoft.com/office/officeart/2005/8/layout/radial5"/>
    <dgm:cxn modelId="{2E884A33-963C-4C45-8106-74B2F615C776}" type="presOf" srcId="{78A5D79C-1B4A-48BF-90F0-958CE654AEAF}" destId="{8C36E07B-6EA1-450C-9782-FBA8C90D0F4C}" srcOrd="0" destOrd="0" presId="urn:microsoft.com/office/officeart/2005/8/layout/radial5"/>
    <dgm:cxn modelId="{54D557F8-CF78-412E-812D-C2430B02F906}" srcId="{6B2C083E-63E0-40B6-A225-215008BDE1E0}" destId="{57F7BE93-92EF-40AA-80D5-96507DCC3F4A}" srcOrd="0" destOrd="0" parTransId="{0B17D01E-09F4-4F5E-81F2-B57FADB5AB89}" sibTransId="{E42C3971-07F6-4D8E-815D-78CB7476C6FD}"/>
    <dgm:cxn modelId="{8243A10F-F78A-4CD6-BEC8-D774646B780A}" type="presOf" srcId="{D05F44DF-6E73-45C4-84D4-EEA79C6A617F}" destId="{B404E032-02FC-41F7-8F1D-3548C6FC6DF0}" srcOrd="1" destOrd="0" presId="urn:microsoft.com/office/officeart/2005/8/layout/radial5"/>
    <dgm:cxn modelId="{E102ADF5-DB46-4E07-BC89-8894AC069C54}" type="presOf" srcId="{81E04B40-F860-4463-AAAB-54AFE4DB9C79}" destId="{CEC1B434-DE9B-46D9-93BD-14EA4C4562BF}" srcOrd="0" destOrd="0" presId="urn:microsoft.com/office/officeart/2005/8/layout/radial5"/>
    <dgm:cxn modelId="{6DE555D5-6FCB-4843-895E-CDE8F2AA68CE}" type="presParOf" srcId="{BF6F0216-0340-4110-8D00-62DB560B3536}" destId="{A7F3EB69-8C4A-460C-B7AA-C5B49EE7919C}" srcOrd="0" destOrd="0" presId="urn:microsoft.com/office/officeart/2005/8/layout/radial5"/>
    <dgm:cxn modelId="{E44FC12A-FD30-4688-BBD2-05865382B7FA}" type="presParOf" srcId="{BF6F0216-0340-4110-8D00-62DB560B3536}" destId="{E336FD6D-2DF3-43CD-BCEB-9B0D4782BB28}" srcOrd="1" destOrd="0" presId="urn:microsoft.com/office/officeart/2005/8/layout/radial5"/>
    <dgm:cxn modelId="{741F031C-5478-46FE-BE2F-2807FFB4E467}" type="presParOf" srcId="{E336FD6D-2DF3-43CD-BCEB-9B0D4782BB28}" destId="{2F7CBC0B-0B99-41B0-896A-DF8B218D247F}" srcOrd="0" destOrd="0" presId="urn:microsoft.com/office/officeart/2005/8/layout/radial5"/>
    <dgm:cxn modelId="{E93A04EE-066F-4683-BD36-94C3B9B71902}" type="presParOf" srcId="{BF6F0216-0340-4110-8D00-62DB560B3536}" destId="{733F1B5B-3E4B-48DA-96E5-40BFF4DE054C}" srcOrd="2" destOrd="0" presId="urn:microsoft.com/office/officeart/2005/8/layout/radial5"/>
    <dgm:cxn modelId="{A9F6E135-A1F2-476A-90F2-BE6BD7944AE3}" type="presParOf" srcId="{BF6F0216-0340-4110-8D00-62DB560B3536}" destId="{B0633E0D-6544-4C13-8773-8AFBD00E5845}" srcOrd="3" destOrd="0" presId="urn:microsoft.com/office/officeart/2005/8/layout/radial5"/>
    <dgm:cxn modelId="{844F81BB-03A5-4971-BF2B-88594A9994B9}" type="presParOf" srcId="{B0633E0D-6544-4C13-8773-8AFBD00E5845}" destId="{0A4774F4-A3A3-425F-A818-022EBA5A90E4}" srcOrd="0" destOrd="0" presId="urn:microsoft.com/office/officeart/2005/8/layout/radial5"/>
    <dgm:cxn modelId="{A1DDFB81-82A6-4FEA-B2E4-8AFD90488372}" type="presParOf" srcId="{BF6F0216-0340-4110-8D00-62DB560B3536}" destId="{CEC1B434-DE9B-46D9-93BD-14EA4C4562BF}" srcOrd="4" destOrd="0" presId="urn:microsoft.com/office/officeart/2005/8/layout/radial5"/>
    <dgm:cxn modelId="{26FCC4F4-7D83-4B06-A9FA-E1F6187AE1F0}" type="presParOf" srcId="{BF6F0216-0340-4110-8D00-62DB560B3536}" destId="{3B761A2C-BF3E-4FAC-85E6-270F82CFDBD3}" srcOrd="5" destOrd="0" presId="urn:microsoft.com/office/officeart/2005/8/layout/radial5"/>
    <dgm:cxn modelId="{A1D2B94A-E1F3-4158-90CD-908B0FD419F3}" type="presParOf" srcId="{3B761A2C-BF3E-4FAC-85E6-270F82CFDBD3}" destId="{B404E032-02FC-41F7-8F1D-3548C6FC6DF0}" srcOrd="0" destOrd="0" presId="urn:microsoft.com/office/officeart/2005/8/layout/radial5"/>
    <dgm:cxn modelId="{7E3B5422-51F8-46BA-8AF4-BF8EE168A7CE}" type="presParOf" srcId="{BF6F0216-0340-4110-8D00-62DB560B3536}" destId="{8C36E07B-6EA1-450C-9782-FBA8C90D0F4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3EB69-8C4A-460C-B7AA-C5B49EE7919C}">
      <dsp:nvSpPr>
        <dsp:cNvPr id="0" name=""/>
        <dsp:cNvSpPr/>
      </dsp:nvSpPr>
      <dsp:spPr>
        <a:xfrm>
          <a:off x="2900521" y="2708236"/>
          <a:ext cx="2428556" cy="24285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Assessing Impact</a:t>
          </a:r>
          <a:endParaRPr lang="en-US" sz="1900" b="1" kern="1200" dirty="0"/>
        </a:p>
      </dsp:txBody>
      <dsp:txXfrm>
        <a:off x="3256175" y="3063890"/>
        <a:ext cx="1717248" cy="1717248"/>
      </dsp:txXfrm>
    </dsp:sp>
    <dsp:sp modelId="{E336FD6D-2DF3-43CD-BCEB-9B0D4782BB28}">
      <dsp:nvSpPr>
        <dsp:cNvPr id="0" name=""/>
        <dsp:cNvSpPr/>
      </dsp:nvSpPr>
      <dsp:spPr>
        <a:xfrm rot="16200000">
          <a:off x="3944279" y="2045710"/>
          <a:ext cx="341041" cy="70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  <a:contourClr>
            <a:schemeClr val="bg1">
              <a:lumMod val="8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3995435" y="2237042"/>
        <a:ext cx="238729" cy="420530"/>
      </dsp:txXfrm>
    </dsp:sp>
    <dsp:sp modelId="{733F1B5B-3E4B-48DA-96E5-40BFF4DE054C}">
      <dsp:nvSpPr>
        <dsp:cNvPr id="0" name=""/>
        <dsp:cNvSpPr/>
      </dsp:nvSpPr>
      <dsp:spPr>
        <a:xfrm>
          <a:off x="3084090" y="3344"/>
          <a:ext cx="2061418" cy="20614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85978" y="305232"/>
        <a:ext cx="1457642" cy="1457642"/>
      </dsp:txXfrm>
    </dsp:sp>
    <dsp:sp modelId="{B0633E0D-6544-4C13-8773-8AFBD00E5845}">
      <dsp:nvSpPr>
        <dsp:cNvPr id="0" name=""/>
        <dsp:cNvSpPr/>
      </dsp:nvSpPr>
      <dsp:spPr>
        <a:xfrm rot="1800000">
          <a:off x="5266148" y="4335256"/>
          <a:ext cx="341041" cy="70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  <a:contourClr>
            <a:schemeClr val="bg1">
              <a:lumMod val="8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5273002" y="4449854"/>
        <a:ext cx="238729" cy="420530"/>
      </dsp:txXfrm>
    </dsp:sp>
    <dsp:sp modelId="{CEC1B434-DE9B-46D9-93BD-14EA4C4562BF}">
      <dsp:nvSpPr>
        <dsp:cNvPr id="0" name=""/>
        <dsp:cNvSpPr/>
      </dsp:nvSpPr>
      <dsp:spPr>
        <a:xfrm>
          <a:off x="5585572" y="4336037"/>
          <a:ext cx="2061418" cy="20614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887460" y="4637925"/>
        <a:ext cx="1457642" cy="1457642"/>
      </dsp:txXfrm>
    </dsp:sp>
    <dsp:sp modelId="{3B761A2C-BF3E-4FAC-85E6-270F82CFDBD3}">
      <dsp:nvSpPr>
        <dsp:cNvPr id="0" name=""/>
        <dsp:cNvSpPr/>
      </dsp:nvSpPr>
      <dsp:spPr>
        <a:xfrm rot="9000000">
          <a:off x="2622409" y="4335256"/>
          <a:ext cx="341041" cy="70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  <a:contourClr>
            <a:schemeClr val="bg1">
              <a:lumMod val="8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 rot="10800000">
        <a:off x="2717867" y="4449854"/>
        <a:ext cx="238729" cy="420530"/>
      </dsp:txXfrm>
    </dsp:sp>
    <dsp:sp modelId="{8C36E07B-6EA1-450C-9782-FBA8C90D0F4C}">
      <dsp:nvSpPr>
        <dsp:cNvPr id="0" name=""/>
        <dsp:cNvSpPr/>
      </dsp:nvSpPr>
      <dsp:spPr>
        <a:xfrm>
          <a:off x="582609" y="4336037"/>
          <a:ext cx="2061418" cy="20614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884497" y="4637925"/>
        <a:ext cx="1457642" cy="1457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0.12222</cdr:x>
      <cdr:y>0.04861</cdr:y>
    </cdr:from>
    <cdr:to>
      <cdr:x>0.37333</cdr:x>
      <cdr:y>0.70486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23876" y="133350"/>
          <a:ext cx="1076324" cy="1800225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alpha val="25098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>
              <a:solidFill>
                <a:sysClr val="windowText" lastClr="000000"/>
              </a:solidFill>
            </a:rPr>
            <a:t>Before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A1EAFE-EA69-4358-95A1-3270C072A705}" type="datetimeFigureOut">
              <a:rPr lang="en-US" smtClean="0"/>
              <a:t>5/31/2013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BCEFC9-DCBA-4A08-901B-B60CF38FE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3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EFC9-DCBA-4A08-901B-B60CF38FE9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6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EFC9-DCBA-4A08-901B-B60CF38FE9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66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EFC9-DCBA-4A08-901B-B60CF38FE9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66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EFC9-DCBA-4A08-901B-B60CF38FE9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66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EFC9-DCBA-4A08-901B-B60CF38FE9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23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EFC9-DCBA-4A08-901B-B60CF38FE95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66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EFC9-DCBA-4A08-901B-B60CF38FE95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66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EFC9-DCBA-4A08-901B-B60CF38FE95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23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EFC9-DCBA-4A08-901B-B60CF38FE95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1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EFC9-DCBA-4A08-901B-B60CF38FE9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9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EFC9-DCBA-4A08-901B-B60CF38FE9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2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EFC9-DCBA-4A08-901B-B60CF38FE9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4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EFC9-DCBA-4A08-901B-B60CF38FE9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2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EFC9-DCBA-4A08-901B-B60CF38FE9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18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EFC9-DCBA-4A08-901B-B60CF38FE9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18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EFC9-DCBA-4A08-901B-B60CF38FE9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3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EFC9-DCBA-4A08-901B-B60CF38FE9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0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76200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91200"/>
            <a:ext cx="815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3"/>
          <p:cNvSpPr>
            <a:spLocks/>
          </p:cNvSpPr>
          <p:nvPr/>
        </p:nvSpPr>
        <p:spPr bwMode="auto">
          <a:xfrm>
            <a:off x="5943600" y="-285750"/>
            <a:ext cx="3095625" cy="1676400"/>
          </a:xfrm>
          <a:custGeom>
            <a:avLst/>
            <a:gdLst>
              <a:gd name="T0" fmla="*/ 1647 w 1647"/>
              <a:gd name="T1" fmla="*/ 611 h 798"/>
              <a:gd name="T2" fmla="*/ 0 w 1647"/>
              <a:gd name="T3" fmla="*/ 798 h 798"/>
              <a:gd name="T4" fmla="*/ 1647 w 1647"/>
              <a:gd name="T5" fmla="*/ 524 h 798"/>
              <a:gd name="T6" fmla="*/ 0 60000 65536"/>
              <a:gd name="T7" fmla="*/ 0 60000 65536"/>
              <a:gd name="T8" fmla="*/ 0 60000 65536"/>
              <a:gd name="T9" fmla="*/ 0 w 1647"/>
              <a:gd name="T10" fmla="*/ 0 h 798"/>
              <a:gd name="T11" fmla="*/ 1647 w 1647"/>
              <a:gd name="T12" fmla="*/ 798 h 7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" h="798">
                <a:moveTo>
                  <a:pt x="1647" y="611"/>
                </a:moveTo>
                <a:cubicBezTo>
                  <a:pt x="635" y="94"/>
                  <a:pt x="24" y="741"/>
                  <a:pt x="0" y="798"/>
                </a:cubicBezTo>
                <a:cubicBezTo>
                  <a:pt x="0" y="798"/>
                  <a:pt x="511" y="0"/>
                  <a:pt x="1647" y="524"/>
                </a:cubicBezTo>
              </a:path>
            </a:pathLst>
          </a:custGeom>
          <a:solidFill>
            <a:srgbClr val="F6DC1A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11" name="Freeform 4"/>
          <p:cNvSpPr>
            <a:spLocks/>
          </p:cNvSpPr>
          <p:nvPr/>
        </p:nvSpPr>
        <p:spPr bwMode="auto">
          <a:xfrm>
            <a:off x="6324600" y="-571500"/>
            <a:ext cx="2743200" cy="1857375"/>
          </a:xfrm>
          <a:custGeom>
            <a:avLst/>
            <a:gdLst>
              <a:gd name="T0" fmla="*/ 1452 w 1452"/>
              <a:gd name="T1" fmla="*/ 585 h 764"/>
              <a:gd name="T2" fmla="*/ 0 w 1452"/>
              <a:gd name="T3" fmla="*/ 764 h 764"/>
              <a:gd name="T4" fmla="*/ 1452 w 1452"/>
              <a:gd name="T5" fmla="*/ 502 h 764"/>
              <a:gd name="T6" fmla="*/ 0 60000 65536"/>
              <a:gd name="T7" fmla="*/ 0 60000 65536"/>
              <a:gd name="T8" fmla="*/ 0 60000 65536"/>
              <a:gd name="T9" fmla="*/ 0 w 1452"/>
              <a:gd name="T10" fmla="*/ 0 h 764"/>
              <a:gd name="T11" fmla="*/ 1452 w 1452"/>
              <a:gd name="T12" fmla="*/ 764 h 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764">
                <a:moveTo>
                  <a:pt x="1452" y="585"/>
                </a:moveTo>
                <a:cubicBezTo>
                  <a:pt x="505" y="90"/>
                  <a:pt x="23" y="710"/>
                  <a:pt x="0" y="764"/>
                </a:cubicBezTo>
                <a:cubicBezTo>
                  <a:pt x="0" y="764"/>
                  <a:pt x="388" y="0"/>
                  <a:pt x="1452" y="502"/>
                </a:cubicBezTo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 rot="205046" flipH="1" flipV="1">
            <a:off x="125413" y="5254625"/>
            <a:ext cx="2316162" cy="1154113"/>
          </a:xfrm>
          <a:custGeom>
            <a:avLst/>
            <a:gdLst>
              <a:gd name="T0" fmla="*/ 7224 w 7224"/>
              <a:gd name="T1" fmla="*/ 966 h 3869"/>
              <a:gd name="T2" fmla="*/ 0 w 7224"/>
              <a:gd name="T3" fmla="*/ 0 h 3869"/>
              <a:gd name="T4" fmla="*/ 7224 w 7224"/>
              <a:gd name="T5" fmla="*/ 384 h 3869"/>
              <a:gd name="T6" fmla="*/ 7224 w 7224"/>
              <a:gd name="T7" fmla="*/ 966 h 3869"/>
              <a:gd name="T8" fmla="*/ 0 60000 65536"/>
              <a:gd name="T9" fmla="*/ 0 60000 65536"/>
              <a:gd name="T10" fmla="*/ 0 60000 65536"/>
              <a:gd name="T11" fmla="*/ 0 60000 65536"/>
              <a:gd name="T12" fmla="*/ 0 w 7224"/>
              <a:gd name="T13" fmla="*/ 0 h 3869"/>
              <a:gd name="T14" fmla="*/ 7224 w 7224"/>
              <a:gd name="T15" fmla="*/ 3869 h 38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24" h="3869">
                <a:moveTo>
                  <a:pt x="7224" y="966"/>
                </a:moveTo>
                <a:cubicBezTo>
                  <a:pt x="1719" y="3869"/>
                  <a:pt x="0" y="0"/>
                  <a:pt x="0" y="0"/>
                </a:cubicBezTo>
                <a:cubicBezTo>
                  <a:pt x="0" y="0"/>
                  <a:pt x="1989" y="3340"/>
                  <a:pt x="7224" y="384"/>
                </a:cubicBezTo>
                <a:cubicBezTo>
                  <a:pt x="7221" y="630"/>
                  <a:pt x="7224" y="978"/>
                  <a:pt x="7224" y="966"/>
                </a:cubicBezTo>
                <a:close/>
              </a:path>
            </a:pathLst>
          </a:custGeom>
          <a:solidFill>
            <a:srgbClr val="FFE535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 rot="205046">
            <a:off x="95250" y="5237163"/>
            <a:ext cx="1889125" cy="1087437"/>
          </a:xfrm>
          <a:custGeom>
            <a:avLst/>
            <a:gdLst>
              <a:gd name="T0" fmla="*/ 0 w 1097"/>
              <a:gd name="T1" fmla="*/ 484 h 648"/>
              <a:gd name="T2" fmla="*/ 1097 w 1097"/>
              <a:gd name="T3" fmla="*/ 648 h 648"/>
              <a:gd name="T4" fmla="*/ 0 w 1097"/>
              <a:gd name="T5" fmla="*/ 386 h 648"/>
              <a:gd name="T6" fmla="*/ 0 w 1097"/>
              <a:gd name="T7" fmla="*/ 484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1097"/>
              <a:gd name="T13" fmla="*/ 0 h 648"/>
              <a:gd name="T14" fmla="*/ 1097 w 1097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7" h="648">
                <a:moveTo>
                  <a:pt x="0" y="484"/>
                </a:moveTo>
                <a:cubicBezTo>
                  <a:pt x="842" y="94"/>
                  <a:pt x="1076" y="603"/>
                  <a:pt x="1097" y="648"/>
                </a:cubicBezTo>
                <a:cubicBezTo>
                  <a:pt x="1097" y="648"/>
                  <a:pt x="946" y="0"/>
                  <a:pt x="0" y="386"/>
                </a:cubicBezTo>
                <a:lnTo>
                  <a:pt x="0" y="484"/>
                </a:lnTo>
                <a:close/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pic>
        <p:nvPicPr>
          <p:cNvPr id="14" name="Picture 2" descr="http://www-i.nist.gov/admin/pba/identifiers/new_ident_8_07/identifier_onelin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03975"/>
            <a:ext cx="42672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6200" y="76199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7315200" y="-76200"/>
            <a:ext cx="1752600" cy="914400"/>
          </a:xfrm>
          <a:custGeom>
            <a:avLst/>
            <a:gdLst>
              <a:gd name="T0" fmla="*/ 1647 w 1647"/>
              <a:gd name="T1" fmla="*/ 611 h 798"/>
              <a:gd name="T2" fmla="*/ 0 w 1647"/>
              <a:gd name="T3" fmla="*/ 798 h 798"/>
              <a:gd name="T4" fmla="*/ 1647 w 1647"/>
              <a:gd name="T5" fmla="*/ 524 h 798"/>
              <a:gd name="T6" fmla="*/ 0 60000 65536"/>
              <a:gd name="T7" fmla="*/ 0 60000 65536"/>
              <a:gd name="T8" fmla="*/ 0 60000 65536"/>
              <a:gd name="T9" fmla="*/ 0 w 1647"/>
              <a:gd name="T10" fmla="*/ 0 h 798"/>
              <a:gd name="T11" fmla="*/ 1647 w 1647"/>
              <a:gd name="T12" fmla="*/ 798 h 7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" h="798">
                <a:moveTo>
                  <a:pt x="1647" y="611"/>
                </a:moveTo>
                <a:cubicBezTo>
                  <a:pt x="635" y="94"/>
                  <a:pt x="24" y="741"/>
                  <a:pt x="0" y="798"/>
                </a:cubicBezTo>
                <a:cubicBezTo>
                  <a:pt x="0" y="798"/>
                  <a:pt x="511" y="0"/>
                  <a:pt x="1647" y="524"/>
                </a:cubicBezTo>
              </a:path>
            </a:pathLst>
          </a:custGeom>
          <a:solidFill>
            <a:srgbClr val="F6DC1A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7620000" y="-228600"/>
            <a:ext cx="1438275" cy="990600"/>
          </a:xfrm>
          <a:custGeom>
            <a:avLst/>
            <a:gdLst>
              <a:gd name="T0" fmla="*/ 1452 w 1452"/>
              <a:gd name="T1" fmla="*/ 585 h 764"/>
              <a:gd name="T2" fmla="*/ 0 w 1452"/>
              <a:gd name="T3" fmla="*/ 764 h 764"/>
              <a:gd name="T4" fmla="*/ 1452 w 1452"/>
              <a:gd name="T5" fmla="*/ 502 h 764"/>
              <a:gd name="T6" fmla="*/ 0 60000 65536"/>
              <a:gd name="T7" fmla="*/ 0 60000 65536"/>
              <a:gd name="T8" fmla="*/ 0 60000 65536"/>
              <a:gd name="T9" fmla="*/ 0 w 1452"/>
              <a:gd name="T10" fmla="*/ 0 h 764"/>
              <a:gd name="T11" fmla="*/ 1452 w 1452"/>
              <a:gd name="T12" fmla="*/ 764 h 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764">
                <a:moveTo>
                  <a:pt x="1452" y="585"/>
                </a:moveTo>
                <a:cubicBezTo>
                  <a:pt x="505" y="90"/>
                  <a:pt x="23" y="710"/>
                  <a:pt x="0" y="764"/>
                </a:cubicBezTo>
                <a:cubicBezTo>
                  <a:pt x="0" y="764"/>
                  <a:pt x="388" y="0"/>
                  <a:pt x="1452" y="502"/>
                </a:cubicBezTo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 rot="205046" flipH="1" flipV="1">
            <a:off x="107950" y="6046788"/>
            <a:ext cx="1873250" cy="603250"/>
          </a:xfrm>
          <a:custGeom>
            <a:avLst/>
            <a:gdLst>
              <a:gd name="T0" fmla="*/ 7224 w 7224"/>
              <a:gd name="T1" fmla="*/ 966 h 3869"/>
              <a:gd name="T2" fmla="*/ 0 w 7224"/>
              <a:gd name="T3" fmla="*/ 0 h 3869"/>
              <a:gd name="T4" fmla="*/ 7224 w 7224"/>
              <a:gd name="T5" fmla="*/ 384 h 3869"/>
              <a:gd name="T6" fmla="*/ 7224 w 7224"/>
              <a:gd name="T7" fmla="*/ 966 h 3869"/>
              <a:gd name="T8" fmla="*/ 0 60000 65536"/>
              <a:gd name="T9" fmla="*/ 0 60000 65536"/>
              <a:gd name="T10" fmla="*/ 0 60000 65536"/>
              <a:gd name="T11" fmla="*/ 0 60000 65536"/>
              <a:gd name="T12" fmla="*/ 0 w 7224"/>
              <a:gd name="T13" fmla="*/ 0 h 3869"/>
              <a:gd name="T14" fmla="*/ 7224 w 7224"/>
              <a:gd name="T15" fmla="*/ 3869 h 38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24" h="3869">
                <a:moveTo>
                  <a:pt x="7224" y="966"/>
                </a:moveTo>
                <a:cubicBezTo>
                  <a:pt x="1719" y="3869"/>
                  <a:pt x="0" y="0"/>
                  <a:pt x="0" y="0"/>
                </a:cubicBezTo>
                <a:cubicBezTo>
                  <a:pt x="0" y="0"/>
                  <a:pt x="1989" y="3340"/>
                  <a:pt x="7224" y="384"/>
                </a:cubicBezTo>
                <a:cubicBezTo>
                  <a:pt x="7221" y="630"/>
                  <a:pt x="7224" y="978"/>
                  <a:pt x="7224" y="966"/>
                </a:cubicBezTo>
                <a:close/>
              </a:path>
            </a:pathLst>
          </a:custGeom>
          <a:solidFill>
            <a:srgbClr val="FFE535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 rot="205046">
            <a:off x="79375" y="5910263"/>
            <a:ext cx="1446213" cy="746125"/>
          </a:xfrm>
          <a:custGeom>
            <a:avLst/>
            <a:gdLst>
              <a:gd name="T0" fmla="*/ 0 w 1097"/>
              <a:gd name="T1" fmla="*/ 484 h 648"/>
              <a:gd name="T2" fmla="*/ 1097 w 1097"/>
              <a:gd name="T3" fmla="*/ 648 h 648"/>
              <a:gd name="T4" fmla="*/ 0 w 1097"/>
              <a:gd name="T5" fmla="*/ 386 h 648"/>
              <a:gd name="T6" fmla="*/ 0 w 1097"/>
              <a:gd name="T7" fmla="*/ 484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1097"/>
              <a:gd name="T13" fmla="*/ 0 h 648"/>
              <a:gd name="T14" fmla="*/ 1097 w 1097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7" h="648">
                <a:moveTo>
                  <a:pt x="0" y="484"/>
                </a:moveTo>
                <a:cubicBezTo>
                  <a:pt x="842" y="94"/>
                  <a:pt x="1076" y="603"/>
                  <a:pt x="1097" y="648"/>
                </a:cubicBezTo>
                <a:cubicBezTo>
                  <a:pt x="1097" y="648"/>
                  <a:pt x="946" y="0"/>
                  <a:pt x="0" y="386"/>
                </a:cubicBezTo>
                <a:lnTo>
                  <a:pt x="0" y="484"/>
                </a:lnTo>
                <a:close/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" y="76199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7315200" y="-76200"/>
            <a:ext cx="1752600" cy="914400"/>
          </a:xfrm>
          <a:custGeom>
            <a:avLst/>
            <a:gdLst>
              <a:gd name="T0" fmla="*/ 1647 w 1647"/>
              <a:gd name="T1" fmla="*/ 611 h 798"/>
              <a:gd name="T2" fmla="*/ 0 w 1647"/>
              <a:gd name="T3" fmla="*/ 798 h 798"/>
              <a:gd name="T4" fmla="*/ 1647 w 1647"/>
              <a:gd name="T5" fmla="*/ 524 h 798"/>
              <a:gd name="T6" fmla="*/ 0 60000 65536"/>
              <a:gd name="T7" fmla="*/ 0 60000 65536"/>
              <a:gd name="T8" fmla="*/ 0 60000 65536"/>
              <a:gd name="T9" fmla="*/ 0 w 1647"/>
              <a:gd name="T10" fmla="*/ 0 h 798"/>
              <a:gd name="T11" fmla="*/ 1647 w 1647"/>
              <a:gd name="T12" fmla="*/ 798 h 7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" h="798">
                <a:moveTo>
                  <a:pt x="1647" y="611"/>
                </a:moveTo>
                <a:cubicBezTo>
                  <a:pt x="635" y="94"/>
                  <a:pt x="24" y="741"/>
                  <a:pt x="0" y="798"/>
                </a:cubicBezTo>
                <a:cubicBezTo>
                  <a:pt x="0" y="798"/>
                  <a:pt x="511" y="0"/>
                  <a:pt x="1647" y="524"/>
                </a:cubicBezTo>
              </a:path>
            </a:pathLst>
          </a:custGeom>
          <a:solidFill>
            <a:srgbClr val="F6DC1A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7620000" y="-228600"/>
            <a:ext cx="1438275" cy="990600"/>
          </a:xfrm>
          <a:custGeom>
            <a:avLst/>
            <a:gdLst>
              <a:gd name="T0" fmla="*/ 1452 w 1452"/>
              <a:gd name="T1" fmla="*/ 585 h 764"/>
              <a:gd name="T2" fmla="*/ 0 w 1452"/>
              <a:gd name="T3" fmla="*/ 764 h 764"/>
              <a:gd name="T4" fmla="*/ 1452 w 1452"/>
              <a:gd name="T5" fmla="*/ 502 h 764"/>
              <a:gd name="T6" fmla="*/ 0 60000 65536"/>
              <a:gd name="T7" fmla="*/ 0 60000 65536"/>
              <a:gd name="T8" fmla="*/ 0 60000 65536"/>
              <a:gd name="T9" fmla="*/ 0 w 1452"/>
              <a:gd name="T10" fmla="*/ 0 h 764"/>
              <a:gd name="T11" fmla="*/ 1452 w 1452"/>
              <a:gd name="T12" fmla="*/ 764 h 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764">
                <a:moveTo>
                  <a:pt x="1452" y="585"/>
                </a:moveTo>
                <a:cubicBezTo>
                  <a:pt x="505" y="90"/>
                  <a:pt x="23" y="710"/>
                  <a:pt x="0" y="764"/>
                </a:cubicBezTo>
                <a:cubicBezTo>
                  <a:pt x="0" y="764"/>
                  <a:pt x="388" y="0"/>
                  <a:pt x="1452" y="502"/>
                </a:cubicBezTo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 rot="205046" flipH="1" flipV="1">
            <a:off x="107950" y="6046788"/>
            <a:ext cx="1873250" cy="603250"/>
          </a:xfrm>
          <a:custGeom>
            <a:avLst/>
            <a:gdLst>
              <a:gd name="T0" fmla="*/ 7224 w 7224"/>
              <a:gd name="T1" fmla="*/ 966 h 3869"/>
              <a:gd name="T2" fmla="*/ 0 w 7224"/>
              <a:gd name="T3" fmla="*/ 0 h 3869"/>
              <a:gd name="T4" fmla="*/ 7224 w 7224"/>
              <a:gd name="T5" fmla="*/ 384 h 3869"/>
              <a:gd name="T6" fmla="*/ 7224 w 7224"/>
              <a:gd name="T7" fmla="*/ 966 h 3869"/>
              <a:gd name="T8" fmla="*/ 0 60000 65536"/>
              <a:gd name="T9" fmla="*/ 0 60000 65536"/>
              <a:gd name="T10" fmla="*/ 0 60000 65536"/>
              <a:gd name="T11" fmla="*/ 0 60000 65536"/>
              <a:gd name="T12" fmla="*/ 0 w 7224"/>
              <a:gd name="T13" fmla="*/ 0 h 3869"/>
              <a:gd name="T14" fmla="*/ 7224 w 7224"/>
              <a:gd name="T15" fmla="*/ 3869 h 38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24" h="3869">
                <a:moveTo>
                  <a:pt x="7224" y="966"/>
                </a:moveTo>
                <a:cubicBezTo>
                  <a:pt x="1719" y="3869"/>
                  <a:pt x="0" y="0"/>
                  <a:pt x="0" y="0"/>
                </a:cubicBezTo>
                <a:cubicBezTo>
                  <a:pt x="0" y="0"/>
                  <a:pt x="1989" y="3340"/>
                  <a:pt x="7224" y="384"/>
                </a:cubicBezTo>
                <a:cubicBezTo>
                  <a:pt x="7221" y="630"/>
                  <a:pt x="7224" y="978"/>
                  <a:pt x="7224" y="966"/>
                </a:cubicBezTo>
                <a:close/>
              </a:path>
            </a:pathLst>
          </a:custGeom>
          <a:solidFill>
            <a:srgbClr val="FFE535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 rot="205046">
            <a:off x="79375" y="5910263"/>
            <a:ext cx="1446213" cy="746125"/>
          </a:xfrm>
          <a:custGeom>
            <a:avLst/>
            <a:gdLst>
              <a:gd name="T0" fmla="*/ 0 w 1097"/>
              <a:gd name="T1" fmla="*/ 484 h 648"/>
              <a:gd name="T2" fmla="*/ 1097 w 1097"/>
              <a:gd name="T3" fmla="*/ 648 h 648"/>
              <a:gd name="T4" fmla="*/ 0 w 1097"/>
              <a:gd name="T5" fmla="*/ 386 h 648"/>
              <a:gd name="T6" fmla="*/ 0 w 1097"/>
              <a:gd name="T7" fmla="*/ 484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1097"/>
              <a:gd name="T13" fmla="*/ 0 h 648"/>
              <a:gd name="T14" fmla="*/ 1097 w 1097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7" h="648">
                <a:moveTo>
                  <a:pt x="0" y="484"/>
                </a:moveTo>
                <a:cubicBezTo>
                  <a:pt x="842" y="94"/>
                  <a:pt x="1076" y="603"/>
                  <a:pt x="1097" y="648"/>
                </a:cubicBezTo>
                <a:cubicBezTo>
                  <a:pt x="1097" y="648"/>
                  <a:pt x="946" y="0"/>
                  <a:pt x="0" y="386"/>
                </a:cubicBezTo>
                <a:lnTo>
                  <a:pt x="0" y="484"/>
                </a:lnTo>
                <a:close/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" y="76199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1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reeform 3"/>
          <p:cNvSpPr>
            <a:spLocks/>
          </p:cNvSpPr>
          <p:nvPr/>
        </p:nvSpPr>
        <p:spPr bwMode="auto">
          <a:xfrm>
            <a:off x="7315200" y="-76200"/>
            <a:ext cx="1752600" cy="914400"/>
          </a:xfrm>
          <a:custGeom>
            <a:avLst/>
            <a:gdLst>
              <a:gd name="T0" fmla="*/ 1647 w 1647"/>
              <a:gd name="T1" fmla="*/ 611 h 798"/>
              <a:gd name="T2" fmla="*/ 0 w 1647"/>
              <a:gd name="T3" fmla="*/ 798 h 798"/>
              <a:gd name="T4" fmla="*/ 1647 w 1647"/>
              <a:gd name="T5" fmla="*/ 524 h 798"/>
              <a:gd name="T6" fmla="*/ 0 60000 65536"/>
              <a:gd name="T7" fmla="*/ 0 60000 65536"/>
              <a:gd name="T8" fmla="*/ 0 60000 65536"/>
              <a:gd name="T9" fmla="*/ 0 w 1647"/>
              <a:gd name="T10" fmla="*/ 0 h 798"/>
              <a:gd name="T11" fmla="*/ 1647 w 1647"/>
              <a:gd name="T12" fmla="*/ 798 h 7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" h="798">
                <a:moveTo>
                  <a:pt x="1647" y="611"/>
                </a:moveTo>
                <a:cubicBezTo>
                  <a:pt x="635" y="94"/>
                  <a:pt x="24" y="741"/>
                  <a:pt x="0" y="798"/>
                </a:cubicBezTo>
                <a:cubicBezTo>
                  <a:pt x="0" y="798"/>
                  <a:pt x="511" y="0"/>
                  <a:pt x="1647" y="524"/>
                </a:cubicBezTo>
              </a:path>
            </a:pathLst>
          </a:custGeom>
          <a:solidFill>
            <a:srgbClr val="F6DC1A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11" name="Freeform 4"/>
          <p:cNvSpPr>
            <a:spLocks/>
          </p:cNvSpPr>
          <p:nvPr/>
        </p:nvSpPr>
        <p:spPr bwMode="auto">
          <a:xfrm>
            <a:off x="7620000" y="-228600"/>
            <a:ext cx="1438275" cy="990600"/>
          </a:xfrm>
          <a:custGeom>
            <a:avLst/>
            <a:gdLst>
              <a:gd name="T0" fmla="*/ 1452 w 1452"/>
              <a:gd name="T1" fmla="*/ 585 h 764"/>
              <a:gd name="T2" fmla="*/ 0 w 1452"/>
              <a:gd name="T3" fmla="*/ 764 h 764"/>
              <a:gd name="T4" fmla="*/ 1452 w 1452"/>
              <a:gd name="T5" fmla="*/ 502 h 764"/>
              <a:gd name="T6" fmla="*/ 0 60000 65536"/>
              <a:gd name="T7" fmla="*/ 0 60000 65536"/>
              <a:gd name="T8" fmla="*/ 0 60000 65536"/>
              <a:gd name="T9" fmla="*/ 0 w 1452"/>
              <a:gd name="T10" fmla="*/ 0 h 764"/>
              <a:gd name="T11" fmla="*/ 1452 w 1452"/>
              <a:gd name="T12" fmla="*/ 764 h 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764">
                <a:moveTo>
                  <a:pt x="1452" y="585"/>
                </a:moveTo>
                <a:cubicBezTo>
                  <a:pt x="505" y="90"/>
                  <a:pt x="23" y="710"/>
                  <a:pt x="0" y="764"/>
                </a:cubicBezTo>
                <a:cubicBezTo>
                  <a:pt x="0" y="764"/>
                  <a:pt x="388" y="0"/>
                  <a:pt x="1452" y="502"/>
                </a:cubicBezTo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 rot="205046" flipH="1" flipV="1">
            <a:off x="107950" y="6046788"/>
            <a:ext cx="1873250" cy="603250"/>
          </a:xfrm>
          <a:custGeom>
            <a:avLst/>
            <a:gdLst>
              <a:gd name="T0" fmla="*/ 7224 w 7224"/>
              <a:gd name="T1" fmla="*/ 966 h 3869"/>
              <a:gd name="T2" fmla="*/ 0 w 7224"/>
              <a:gd name="T3" fmla="*/ 0 h 3869"/>
              <a:gd name="T4" fmla="*/ 7224 w 7224"/>
              <a:gd name="T5" fmla="*/ 384 h 3869"/>
              <a:gd name="T6" fmla="*/ 7224 w 7224"/>
              <a:gd name="T7" fmla="*/ 966 h 3869"/>
              <a:gd name="T8" fmla="*/ 0 60000 65536"/>
              <a:gd name="T9" fmla="*/ 0 60000 65536"/>
              <a:gd name="T10" fmla="*/ 0 60000 65536"/>
              <a:gd name="T11" fmla="*/ 0 60000 65536"/>
              <a:gd name="T12" fmla="*/ 0 w 7224"/>
              <a:gd name="T13" fmla="*/ 0 h 3869"/>
              <a:gd name="T14" fmla="*/ 7224 w 7224"/>
              <a:gd name="T15" fmla="*/ 3869 h 38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24" h="3869">
                <a:moveTo>
                  <a:pt x="7224" y="966"/>
                </a:moveTo>
                <a:cubicBezTo>
                  <a:pt x="1719" y="3869"/>
                  <a:pt x="0" y="0"/>
                  <a:pt x="0" y="0"/>
                </a:cubicBezTo>
                <a:cubicBezTo>
                  <a:pt x="0" y="0"/>
                  <a:pt x="1989" y="3340"/>
                  <a:pt x="7224" y="384"/>
                </a:cubicBezTo>
                <a:cubicBezTo>
                  <a:pt x="7221" y="630"/>
                  <a:pt x="7224" y="978"/>
                  <a:pt x="7224" y="966"/>
                </a:cubicBezTo>
                <a:close/>
              </a:path>
            </a:pathLst>
          </a:custGeom>
          <a:solidFill>
            <a:srgbClr val="FFE535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 rot="205046">
            <a:off x="79375" y="5910263"/>
            <a:ext cx="1446213" cy="746125"/>
          </a:xfrm>
          <a:custGeom>
            <a:avLst/>
            <a:gdLst>
              <a:gd name="T0" fmla="*/ 0 w 1097"/>
              <a:gd name="T1" fmla="*/ 484 h 648"/>
              <a:gd name="T2" fmla="*/ 1097 w 1097"/>
              <a:gd name="T3" fmla="*/ 648 h 648"/>
              <a:gd name="T4" fmla="*/ 0 w 1097"/>
              <a:gd name="T5" fmla="*/ 386 h 648"/>
              <a:gd name="T6" fmla="*/ 0 w 1097"/>
              <a:gd name="T7" fmla="*/ 484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1097"/>
              <a:gd name="T13" fmla="*/ 0 h 648"/>
              <a:gd name="T14" fmla="*/ 1097 w 1097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7" h="648">
                <a:moveTo>
                  <a:pt x="0" y="484"/>
                </a:moveTo>
                <a:cubicBezTo>
                  <a:pt x="842" y="94"/>
                  <a:pt x="1076" y="603"/>
                  <a:pt x="1097" y="648"/>
                </a:cubicBezTo>
                <a:cubicBezTo>
                  <a:pt x="1097" y="648"/>
                  <a:pt x="946" y="0"/>
                  <a:pt x="0" y="386"/>
                </a:cubicBezTo>
                <a:lnTo>
                  <a:pt x="0" y="484"/>
                </a:lnTo>
                <a:close/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" y="76199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3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7315200" y="-76200"/>
            <a:ext cx="1752600" cy="914400"/>
          </a:xfrm>
          <a:custGeom>
            <a:avLst/>
            <a:gdLst>
              <a:gd name="T0" fmla="*/ 1647 w 1647"/>
              <a:gd name="T1" fmla="*/ 611 h 798"/>
              <a:gd name="T2" fmla="*/ 0 w 1647"/>
              <a:gd name="T3" fmla="*/ 798 h 798"/>
              <a:gd name="T4" fmla="*/ 1647 w 1647"/>
              <a:gd name="T5" fmla="*/ 524 h 798"/>
              <a:gd name="T6" fmla="*/ 0 60000 65536"/>
              <a:gd name="T7" fmla="*/ 0 60000 65536"/>
              <a:gd name="T8" fmla="*/ 0 60000 65536"/>
              <a:gd name="T9" fmla="*/ 0 w 1647"/>
              <a:gd name="T10" fmla="*/ 0 h 798"/>
              <a:gd name="T11" fmla="*/ 1647 w 1647"/>
              <a:gd name="T12" fmla="*/ 798 h 7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" h="798">
                <a:moveTo>
                  <a:pt x="1647" y="611"/>
                </a:moveTo>
                <a:cubicBezTo>
                  <a:pt x="635" y="94"/>
                  <a:pt x="24" y="741"/>
                  <a:pt x="0" y="798"/>
                </a:cubicBezTo>
                <a:cubicBezTo>
                  <a:pt x="0" y="798"/>
                  <a:pt x="511" y="0"/>
                  <a:pt x="1647" y="524"/>
                </a:cubicBezTo>
              </a:path>
            </a:pathLst>
          </a:custGeom>
          <a:solidFill>
            <a:srgbClr val="F6DC1A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7620000" y="-228600"/>
            <a:ext cx="1438275" cy="990600"/>
          </a:xfrm>
          <a:custGeom>
            <a:avLst/>
            <a:gdLst>
              <a:gd name="T0" fmla="*/ 1452 w 1452"/>
              <a:gd name="T1" fmla="*/ 585 h 764"/>
              <a:gd name="T2" fmla="*/ 0 w 1452"/>
              <a:gd name="T3" fmla="*/ 764 h 764"/>
              <a:gd name="T4" fmla="*/ 1452 w 1452"/>
              <a:gd name="T5" fmla="*/ 502 h 764"/>
              <a:gd name="T6" fmla="*/ 0 60000 65536"/>
              <a:gd name="T7" fmla="*/ 0 60000 65536"/>
              <a:gd name="T8" fmla="*/ 0 60000 65536"/>
              <a:gd name="T9" fmla="*/ 0 w 1452"/>
              <a:gd name="T10" fmla="*/ 0 h 764"/>
              <a:gd name="T11" fmla="*/ 1452 w 1452"/>
              <a:gd name="T12" fmla="*/ 764 h 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764">
                <a:moveTo>
                  <a:pt x="1452" y="585"/>
                </a:moveTo>
                <a:cubicBezTo>
                  <a:pt x="505" y="90"/>
                  <a:pt x="23" y="710"/>
                  <a:pt x="0" y="764"/>
                </a:cubicBezTo>
                <a:cubicBezTo>
                  <a:pt x="0" y="764"/>
                  <a:pt x="388" y="0"/>
                  <a:pt x="1452" y="502"/>
                </a:cubicBezTo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rot="205046" flipH="1" flipV="1">
            <a:off x="107950" y="6046788"/>
            <a:ext cx="1873250" cy="603250"/>
          </a:xfrm>
          <a:custGeom>
            <a:avLst/>
            <a:gdLst>
              <a:gd name="T0" fmla="*/ 7224 w 7224"/>
              <a:gd name="T1" fmla="*/ 966 h 3869"/>
              <a:gd name="T2" fmla="*/ 0 w 7224"/>
              <a:gd name="T3" fmla="*/ 0 h 3869"/>
              <a:gd name="T4" fmla="*/ 7224 w 7224"/>
              <a:gd name="T5" fmla="*/ 384 h 3869"/>
              <a:gd name="T6" fmla="*/ 7224 w 7224"/>
              <a:gd name="T7" fmla="*/ 966 h 3869"/>
              <a:gd name="T8" fmla="*/ 0 60000 65536"/>
              <a:gd name="T9" fmla="*/ 0 60000 65536"/>
              <a:gd name="T10" fmla="*/ 0 60000 65536"/>
              <a:gd name="T11" fmla="*/ 0 60000 65536"/>
              <a:gd name="T12" fmla="*/ 0 w 7224"/>
              <a:gd name="T13" fmla="*/ 0 h 3869"/>
              <a:gd name="T14" fmla="*/ 7224 w 7224"/>
              <a:gd name="T15" fmla="*/ 3869 h 38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24" h="3869">
                <a:moveTo>
                  <a:pt x="7224" y="966"/>
                </a:moveTo>
                <a:cubicBezTo>
                  <a:pt x="1719" y="3869"/>
                  <a:pt x="0" y="0"/>
                  <a:pt x="0" y="0"/>
                </a:cubicBezTo>
                <a:cubicBezTo>
                  <a:pt x="0" y="0"/>
                  <a:pt x="1989" y="3340"/>
                  <a:pt x="7224" y="384"/>
                </a:cubicBezTo>
                <a:cubicBezTo>
                  <a:pt x="7221" y="630"/>
                  <a:pt x="7224" y="978"/>
                  <a:pt x="7224" y="966"/>
                </a:cubicBezTo>
                <a:close/>
              </a:path>
            </a:pathLst>
          </a:custGeom>
          <a:solidFill>
            <a:srgbClr val="FFE535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 rot="205046">
            <a:off x="79375" y="5910263"/>
            <a:ext cx="1446213" cy="746125"/>
          </a:xfrm>
          <a:custGeom>
            <a:avLst/>
            <a:gdLst>
              <a:gd name="T0" fmla="*/ 0 w 1097"/>
              <a:gd name="T1" fmla="*/ 484 h 648"/>
              <a:gd name="T2" fmla="*/ 1097 w 1097"/>
              <a:gd name="T3" fmla="*/ 648 h 648"/>
              <a:gd name="T4" fmla="*/ 0 w 1097"/>
              <a:gd name="T5" fmla="*/ 386 h 648"/>
              <a:gd name="T6" fmla="*/ 0 w 1097"/>
              <a:gd name="T7" fmla="*/ 484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1097"/>
              <a:gd name="T13" fmla="*/ 0 h 648"/>
              <a:gd name="T14" fmla="*/ 1097 w 1097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7" h="648">
                <a:moveTo>
                  <a:pt x="0" y="484"/>
                </a:moveTo>
                <a:cubicBezTo>
                  <a:pt x="842" y="94"/>
                  <a:pt x="1076" y="603"/>
                  <a:pt x="1097" y="648"/>
                </a:cubicBezTo>
                <a:cubicBezTo>
                  <a:pt x="1097" y="648"/>
                  <a:pt x="946" y="0"/>
                  <a:pt x="0" y="386"/>
                </a:cubicBezTo>
                <a:lnTo>
                  <a:pt x="0" y="484"/>
                </a:lnTo>
                <a:close/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76199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0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>
            <a:spLocks/>
          </p:cNvSpPr>
          <p:nvPr/>
        </p:nvSpPr>
        <p:spPr bwMode="auto">
          <a:xfrm>
            <a:off x="7315200" y="-76200"/>
            <a:ext cx="1752600" cy="914400"/>
          </a:xfrm>
          <a:custGeom>
            <a:avLst/>
            <a:gdLst>
              <a:gd name="T0" fmla="*/ 1647 w 1647"/>
              <a:gd name="T1" fmla="*/ 611 h 798"/>
              <a:gd name="T2" fmla="*/ 0 w 1647"/>
              <a:gd name="T3" fmla="*/ 798 h 798"/>
              <a:gd name="T4" fmla="*/ 1647 w 1647"/>
              <a:gd name="T5" fmla="*/ 524 h 798"/>
              <a:gd name="T6" fmla="*/ 0 60000 65536"/>
              <a:gd name="T7" fmla="*/ 0 60000 65536"/>
              <a:gd name="T8" fmla="*/ 0 60000 65536"/>
              <a:gd name="T9" fmla="*/ 0 w 1647"/>
              <a:gd name="T10" fmla="*/ 0 h 798"/>
              <a:gd name="T11" fmla="*/ 1647 w 1647"/>
              <a:gd name="T12" fmla="*/ 798 h 7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" h="798">
                <a:moveTo>
                  <a:pt x="1647" y="611"/>
                </a:moveTo>
                <a:cubicBezTo>
                  <a:pt x="635" y="94"/>
                  <a:pt x="24" y="741"/>
                  <a:pt x="0" y="798"/>
                </a:cubicBezTo>
                <a:cubicBezTo>
                  <a:pt x="0" y="798"/>
                  <a:pt x="511" y="0"/>
                  <a:pt x="1647" y="524"/>
                </a:cubicBezTo>
              </a:path>
            </a:pathLst>
          </a:custGeom>
          <a:solidFill>
            <a:srgbClr val="F6DC1A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3" name="Freeform 4"/>
          <p:cNvSpPr>
            <a:spLocks/>
          </p:cNvSpPr>
          <p:nvPr/>
        </p:nvSpPr>
        <p:spPr bwMode="auto">
          <a:xfrm>
            <a:off x="7620000" y="-228600"/>
            <a:ext cx="1438275" cy="990600"/>
          </a:xfrm>
          <a:custGeom>
            <a:avLst/>
            <a:gdLst>
              <a:gd name="T0" fmla="*/ 1452 w 1452"/>
              <a:gd name="T1" fmla="*/ 585 h 764"/>
              <a:gd name="T2" fmla="*/ 0 w 1452"/>
              <a:gd name="T3" fmla="*/ 764 h 764"/>
              <a:gd name="T4" fmla="*/ 1452 w 1452"/>
              <a:gd name="T5" fmla="*/ 502 h 764"/>
              <a:gd name="T6" fmla="*/ 0 60000 65536"/>
              <a:gd name="T7" fmla="*/ 0 60000 65536"/>
              <a:gd name="T8" fmla="*/ 0 60000 65536"/>
              <a:gd name="T9" fmla="*/ 0 w 1452"/>
              <a:gd name="T10" fmla="*/ 0 h 764"/>
              <a:gd name="T11" fmla="*/ 1452 w 1452"/>
              <a:gd name="T12" fmla="*/ 764 h 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764">
                <a:moveTo>
                  <a:pt x="1452" y="585"/>
                </a:moveTo>
                <a:cubicBezTo>
                  <a:pt x="505" y="90"/>
                  <a:pt x="23" y="710"/>
                  <a:pt x="0" y="764"/>
                </a:cubicBezTo>
                <a:cubicBezTo>
                  <a:pt x="0" y="764"/>
                  <a:pt x="388" y="0"/>
                  <a:pt x="1452" y="502"/>
                </a:cubicBezTo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 rot="205046" flipH="1" flipV="1">
            <a:off x="107950" y="6046788"/>
            <a:ext cx="1873250" cy="603250"/>
          </a:xfrm>
          <a:custGeom>
            <a:avLst/>
            <a:gdLst>
              <a:gd name="T0" fmla="*/ 7224 w 7224"/>
              <a:gd name="T1" fmla="*/ 966 h 3869"/>
              <a:gd name="T2" fmla="*/ 0 w 7224"/>
              <a:gd name="T3" fmla="*/ 0 h 3869"/>
              <a:gd name="T4" fmla="*/ 7224 w 7224"/>
              <a:gd name="T5" fmla="*/ 384 h 3869"/>
              <a:gd name="T6" fmla="*/ 7224 w 7224"/>
              <a:gd name="T7" fmla="*/ 966 h 3869"/>
              <a:gd name="T8" fmla="*/ 0 60000 65536"/>
              <a:gd name="T9" fmla="*/ 0 60000 65536"/>
              <a:gd name="T10" fmla="*/ 0 60000 65536"/>
              <a:gd name="T11" fmla="*/ 0 60000 65536"/>
              <a:gd name="T12" fmla="*/ 0 w 7224"/>
              <a:gd name="T13" fmla="*/ 0 h 3869"/>
              <a:gd name="T14" fmla="*/ 7224 w 7224"/>
              <a:gd name="T15" fmla="*/ 3869 h 38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24" h="3869">
                <a:moveTo>
                  <a:pt x="7224" y="966"/>
                </a:moveTo>
                <a:cubicBezTo>
                  <a:pt x="1719" y="3869"/>
                  <a:pt x="0" y="0"/>
                  <a:pt x="0" y="0"/>
                </a:cubicBezTo>
                <a:cubicBezTo>
                  <a:pt x="0" y="0"/>
                  <a:pt x="1989" y="3340"/>
                  <a:pt x="7224" y="384"/>
                </a:cubicBezTo>
                <a:cubicBezTo>
                  <a:pt x="7221" y="630"/>
                  <a:pt x="7224" y="978"/>
                  <a:pt x="7224" y="966"/>
                </a:cubicBezTo>
                <a:close/>
              </a:path>
            </a:pathLst>
          </a:custGeom>
          <a:solidFill>
            <a:srgbClr val="FFE535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 rot="205046">
            <a:off x="79375" y="5910263"/>
            <a:ext cx="1446213" cy="746125"/>
          </a:xfrm>
          <a:custGeom>
            <a:avLst/>
            <a:gdLst>
              <a:gd name="T0" fmla="*/ 0 w 1097"/>
              <a:gd name="T1" fmla="*/ 484 h 648"/>
              <a:gd name="T2" fmla="*/ 1097 w 1097"/>
              <a:gd name="T3" fmla="*/ 648 h 648"/>
              <a:gd name="T4" fmla="*/ 0 w 1097"/>
              <a:gd name="T5" fmla="*/ 386 h 648"/>
              <a:gd name="T6" fmla="*/ 0 w 1097"/>
              <a:gd name="T7" fmla="*/ 484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1097"/>
              <a:gd name="T13" fmla="*/ 0 h 648"/>
              <a:gd name="T14" fmla="*/ 1097 w 1097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7" h="648">
                <a:moveTo>
                  <a:pt x="0" y="484"/>
                </a:moveTo>
                <a:cubicBezTo>
                  <a:pt x="842" y="94"/>
                  <a:pt x="1076" y="603"/>
                  <a:pt x="1097" y="648"/>
                </a:cubicBezTo>
                <a:cubicBezTo>
                  <a:pt x="1097" y="648"/>
                  <a:pt x="946" y="0"/>
                  <a:pt x="0" y="386"/>
                </a:cubicBezTo>
                <a:lnTo>
                  <a:pt x="0" y="484"/>
                </a:lnTo>
                <a:close/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76199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7315200" y="-76200"/>
            <a:ext cx="1752600" cy="914400"/>
          </a:xfrm>
          <a:custGeom>
            <a:avLst/>
            <a:gdLst>
              <a:gd name="T0" fmla="*/ 1647 w 1647"/>
              <a:gd name="T1" fmla="*/ 611 h 798"/>
              <a:gd name="T2" fmla="*/ 0 w 1647"/>
              <a:gd name="T3" fmla="*/ 798 h 798"/>
              <a:gd name="T4" fmla="*/ 1647 w 1647"/>
              <a:gd name="T5" fmla="*/ 524 h 798"/>
              <a:gd name="T6" fmla="*/ 0 60000 65536"/>
              <a:gd name="T7" fmla="*/ 0 60000 65536"/>
              <a:gd name="T8" fmla="*/ 0 60000 65536"/>
              <a:gd name="T9" fmla="*/ 0 w 1647"/>
              <a:gd name="T10" fmla="*/ 0 h 798"/>
              <a:gd name="T11" fmla="*/ 1647 w 1647"/>
              <a:gd name="T12" fmla="*/ 798 h 7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" h="798">
                <a:moveTo>
                  <a:pt x="1647" y="611"/>
                </a:moveTo>
                <a:cubicBezTo>
                  <a:pt x="635" y="94"/>
                  <a:pt x="24" y="741"/>
                  <a:pt x="0" y="798"/>
                </a:cubicBezTo>
                <a:cubicBezTo>
                  <a:pt x="0" y="798"/>
                  <a:pt x="511" y="0"/>
                  <a:pt x="1647" y="524"/>
                </a:cubicBezTo>
              </a:path>
            </a:pathLst>
          </a:custGeom>
          <a:solidFill>
            <a:srgbClr val="F6DC1A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7620000" y="-228600"/>
            <a:ext cx="1438275" cy="990600"/>
          </a:xfrm>
          <a:custGeom>
            <a:avLst/>
            <a:gdLst>
              <a:gd name="T0" fmla="*/ 1452 w 1452"/>
              <a:gd name="T1" fmla="*/ 585 h 764"/>
              <a:gd name="T2" fmla="*/ 0 w 1452"/>
              <a:gd name="T3" fmla="*/ 764 h 764"/>
              <a:gd name="T4" fmla="*/ 1452 w 1452"/>
              <a:gd name="T5" fmla="*/ 502 h 764"/>
              <a:gd name="T6" fmla="*/ 0 60000 65536"/>
              <a:gd name="T7" fmla="*/ 0 60000 65536"/>
              <a:gd name="T8" fmla="*/ 0 60000 65536"/>
              <a:gd name="T9" fmla="*/ 0 w 1452"/>
              <a:gd name="T10" fmla="*/ 0 h 764"/>
              <a:gd name="T11" fmla="*/ 1452 w 1452"/>
              <a:gd name="T12" fmla="*/ 764 h 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764">
                <a:moveTo>
                  <a:pt x="1452" y="585"/>
                </a:moveTo>
                <a:cubicBezTo>
                  <a:pt x="505" y="90"/>
                  <a:pt x="23" y="710"/>
                  <a:pt x="0" y="764"/>
                </a:cubicBezTo>
                <a:cubicBezTo>
                  <a:pt x="0" y="764"/>
                  <a:pt x="388" y="0"/>
                  <a:pt x="1452" y="502"/>
                </a:cubicBezTo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 rot="205046" flipH="1" flipV="1">
            <a:off x="107950" y="6046788"/>
            <a:ext cx="1873250" cy="603250"/>
          </a:xfrm>
          <a:custGeom>
            <a:avLst/>
            <a:gdLst>
              <a:gd name="T0" fmla="*/ 7224 w 7224"/>
              <a:gd name="T1" fmla="*/ 966 h 3869"/>
              <a:gd name="T2" fmla="*/ 0 w 7224"/>
              <a:gd name="T3" fmla="*/ 0 h 3869"/>
              <a:gd name="T4" fmla="*/ 7224 w 7224"/>
              <a:gd name="T5" fmla="*/ 384 h 3869"/>
              <a:gd name="T6" fmla="*/ 7224 w 7224"/>
              <a:gd name="T7" fmla="*/ 966 h 3869"/>
              <a:gd name="T8" fmla="*/ 0 60000 65536"/>
              <a:gd name="T9" fmla="*/ 0 60000 65536"/>
              <a:gd name="T10" fmla="*/ 0 60000 65536"/>
              <a:gd name="T11" fmla="*/ 0 60000 65536"/>
              <a:gd name="T12" fmla="*/ 0 w 7224"/>
              <a:gd name="T13" fmla="*/ 0 h 3869"/>
              <a:gd name="T14" fmla="*/ 7224 w 7224"/>
              <a:gd name="T15" fmla="*/ 3869 h 38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24" h="3869">
                <a:moveTo>
                  <a:pt x="7224" y="966"/>
                </a:moveTo>
                <a:cubicBezTo>
                  <a:pt x="1719" y="3869"/>
                  <a:pt x="0" y="0"/>
                  <a:pt x="0" y="0"/>
                </a:cubicBezTo>
                <a:cubicBezTo>
                  <a:pt x="0" y="0"/>
                  <a:pt x="1989" y="3340"/>
                  <a:pt x="7224" y="384"/>
                </a:cubicBezTo>
                <a:cubicBezTo>
                  <a:pt x="7221" y="630"/>
                  <a:pt x="7224" y="978"/>
                  <a:pt x="7224" y="966"/>
                </a:cubicBezTo>
                <a:close/>
              </a:path>
            </a:pathLst>
          </a:custGeom>
          <a:solidFill>
            <a:srgbClr val="FFE535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 rot="205046">
            <a:off x="79375" y="5910263"/>
            <a:ext cx="1446213" cy="746125"/>
          </a:xfrm>
          <a:custGeom>
            <a:avLst/>
            <a:gdLst>
              <a:gd name="T0" fmla="*/ 0 w 1097"/>
              <a:gd name="T1" fmla="*/ 484 h 648"/>
              <a:gd name="T2" fmla="*/ 1097 w 1097"/>
              <a:gd name="T3" fmla="*/ 648 h 648"/>
              <a:gd name="T4" fmla="*/ 0 w 1097"/>
              <a:gd name="T5" fmla="*/ 386 h 648"/>
              <a:gd name="T6" fmla="*/ 0 w 1097"/>
              <a:gd name="T7" fmla="*/ 484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1097"/>
              <a:gd name="T13" fmla="*/ 0 h 648"/>
              <a:gd name="T14" fmla="*/ 1097 w 1097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7" h="648">
                <a:moveTo>
                  <a:pt x="0" y="484"/>
                </a:moveTo>
                <a:cubicBezTo>
                  <a:pt x="842" y="94"/>
                  <a:pt x="1076" y="603"/>
                  <a:pt x="1097" y="648"/>
                </a:cubicBezTo>
                <a:cubicBezTo>
                  <a:pt x="1097" y="648"/>
                  <a:pt x="946" y="0"/>
                  <a:pt x="0" y="386"/>
                </a:cubicBezTo>
                <a:lnTo>
                  <a:pt x="0" y="484"/>
                </a:lnTo>
                <a:close/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" y="76199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4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2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Assessing and Increasing the Impact of Research at the National Institute of Standards and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Susan </a:t>
            </a:r>
            <a:r>
              <a:rPr lang="en-US" dirty="0" err="1" smtClean="0"/>
              <a:t>Makar</a:t>
            </a:r>
            <a:r>
              <a:rPr lang="en-US" dirty="0" smtClean="0"/>
              <a:t>, Stacy Bruss, and Amanda Malanowski</a:t>
            </a:r>
          </a:p>
          <a:p>
            <a:r>
              <a:rPr lang="en-US" dirty="0" smtClean="0"/>
              <a:t>NIST Information Services Office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SLA 2013 Annual Conference</a:t>
            </a:r>
          </a:p>
          <a:p>
            <a:r>
              <a:rPr lang="en-US" dirty="0" smtClean="0"/>
              <a:t>The Next Generation </a:t>
            </a:r>
            <a:r>
              <a:rPr lang="en-US" dirty="0" err="1" smtClean="0"/>
              <a:t>Sci</a:t>
            </a:r>
            <a:r>
              <a:rPr lang="en-US" dirty="0" smtClean="0"/>
              <a:t>-Tech Librarian</a:t>
            </a:r>
          </a:p>
          <a:p>
            <a:r>
              <a:rPr lang="en-US" dirty="0" smtClean="0"/>
              <a:t>June 10,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3236" y="54102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Percentage of NIST Peer Reviewed Journal Articles Published in Top Tier Journals, 2007-2012 </a:t>
            </a:r>
            <a:endParaRPr lang="en-US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6436" y="293254"/>
            <a:ext cx="8229600" cy="13069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Publishing in</a:t>
            </a:r>
          </a:p>
          <a:p>
            <a:r>
              <a:rPr lang="en-US" dirty="0" smtClean="0"/>
              <a:t>“Top Tier” Journals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799" y="1869741"/>
            <a:ext cx="3733801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/>
              <a:t>Determined number of NIST authored papers published in high impact journals</a:t>
            </a:r>
          </a:p>
          <a:p>
            <a:r>
              <a:rPr lang="en-US" sz="2700" dirty="0" smtClean="0"/>
              <a:t>Used by </a:t>
            </a:r>
            <a:r>
              <a:rPr lang="en-US" sz="2700" dirty="0"/>
              <a:t>NIST </a:t>
            </a:r>
            <a:r>
              <a:rPr lang="en-US" sz="2700" dirty="0" smtClean="0"/>
              <a:t>Management to assess the extent of NIST’s impact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830860538"/>
              </p:ext>
            </p:extLst>
          </p:nvPr>
        </p:nvGraphicFramePr>
        <p:xfrm>
          <a:off x="4136546" y="2362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40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5410200"/>
            <a:ext cx="37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Number </a:t>
            </a:r>
            <a:r>
              <a:rPr lang="en-US" sz="1400" b="1" dirty="0" smtClean="0"/>
              <a:t>of Outside Organizations Co-authoring </a:t>
            </a:r>
            <a:r>
              <a:rPr lang="en-US" sz="1400" b="1" dirty="0"/>
              <a:t>on NIST Publications, </a:t>
            </a:r>
            <a:r>
              <a:rPr lang="en-US" sz="1400" b="1" dirty="0" smtClean="0"/>
              <a:t>2008-2012 </a:t>
            </a:r>
            <a:endParaRPr lang="en-US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6436" y="293254"/>
            <a:ext cx="8229600" cy="13069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Collaborations with</a:t>
            </a:r>
          </a:p>
          <a:p>
            <a:r>
              <a:rPr lang="en-US" dirty="0"/>
              <a:t> Outside Organizations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799" y="1869741"/>
            <a:ext cx="3733801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/>
              <a:t>Determined number of unique non-NIST co-authors and number of unique institutions collaborating with NIST</a:t>
            </a:r>
          </a:p>
          <a:p>
            <a:r>
              <a:rPr lang="en-US" sz="2700" dirty="0" smtClean="0"/>
              <a:t>Used by </a:t>
            </a:r>
            <a:r>
              <a:rPr lang="en-US" sz="2700" dirty="0"/>
              <a:t>NIST </a:t>
            </a:r>
            <a:r>
              <a:rPr lang="en-US" sz="2700" dirty="0" smtClean="0"/>
              <a:t>Management to assess the extent of NIST’s impact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501099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8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2" y="2041204"/>
            <a:ext cx="3654136" cy="308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1562" y="5410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Locations of Authors/Institutions Collaborating on NIST Publications, 2008-2011 </a:t>
            </a:r>
            <a:endParaRPr lang="en-US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6436" y="293254"/>
            <a:ext cx="8229600" cy="13069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Collaborations with</a:t>
            </a:r>
          </a:p>
          <a:p>
            <a:r>
              <a:rPr lang="en-US" dirty="0" smtClean="0"/>
              <a:t> Outside Organizations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81236" y="1905000"/>
            <a:ext cx="425796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Studied top countries and organizations with whom NIST collaborates</a:t>
            </a:r>
          </a:p>
          <a:p>
            <a:r>
              <a:rPr lang="en-US" sz="3000" dirty="0" smtClean="0"/>
              <a:t>Used data visualization tools to convey and demonstrate impact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085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Increasing the Impact of NIST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Help promote NIST conference with bibliometric analysis of past conferences</a:t>
            </a:r>
          </a:p>
          <a:p>
            <a:r>
              <a:rPr lang="en-US" dirty="0" smtClean="0"/>
              <a:t>Recommend journal </a:t>
            </a:r>
            <a:r>
              <a:rPr lang="en-US" dirty="0"/>
              <a:t>and conference venues </a:t>
            </a:r>
            <a:r>
              <a:rPr lang="en-US" dirty="0" smtClean="0"/>
              <a:t>for publishing</a:t>
            </a:r>
          </a:p>
          <a:p>
            <a:pPr lvl="1"/>
            <a:r>
              <a:rPr lang="en-US" dirty="0" smtClean="0"/>
              <a:t>Individual publications</a:t>
            </a:r>
          </a:p>
          <a:p>
            <a:pPr lvl="1"/>
            <a:r>
              <a:rPr lang="en-US" dirty="0" smtClean="0"/>
              <a:t>Proactively for group, program, or division</a:t>
            </a:r>
          </a:p>
          <a:p>
            <a:r>
              <a:rPr lang="en-US" dirty="0" smtClean="0"/>
              <a:t>Highlight NIST research through various venues such as Wikipedia and NIST Digital Archives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5261998"/>
            <a:ext cx="39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Downloads Before and After Linking to Wikipedia</a:t>
            </a:r>
            <a:endParaRPr lang="en-US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6436" y="293254"/>
            <a:ext cx="8229600" cy="13069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Increasing Impact through</a:t>
            </a:r>
          </a:p>
          <a:p>
            <a:r>
              <a:rPr lang="en-US" dirty="0" smtClean="0"/>
              <a:t> Wikipedia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799" y="1869741"/>
            <a:ext cx="3733801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/>
              <a:t>Adding references and links in Wikipedia to </a:t>
            </a:r>
            <a:r>
              <a:rPr lang="en-US" sz="2700" i="1" dirty="0" smtClean="0"/>
              <a:t>Journal of Research of NIST </a:t>
            </a:r>
            <a:r>
              <a:rPr lang="en-US" sz="2700" dirty="0" smtClean="0"/>
              <a:t>papers</a:t>
            </a:r>
          </a:p>
          <a:p>
            <a:r>
              <a:rPr lang="en-US" sz="2700" dirty="0" smtClean="0"/>
              <a:t>Tracking downloads and citing before and after links added to Wikipedia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05269522"/>
              </p:ext>
            </p:extLst>
          </p:nvPr>
        </p:nvGraphicFramePr>
        <p:xfrm>
          <a:off x="4372254" y="2286000"/>
          <a:ext cx="43237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43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914" y="580894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NIST Digital Archives (NDA) web site</a:t>
            </a:r>
            <a:endParaRPr lang="en-US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6436" y="293254"/>
            <a:ext cx="8229600" cy="13069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Increasing Impact through the</a:t>
            </a:r>
          </a:p>
          <a:p>
            <a:r>
              <a:rPr lang="en-US" dirty="0" smtClean="0"/>
              <a:t> NIST Digital Archives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01602" y="1905000"/>
            <a:ext cx="379443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Presents images of NIST Museum artifacts and full-text NIST publications</a:t>
            </a:r>
          </a:p>
          <a:p>
            <a:r>
              <a:rPr lang="en-US" sz="3000" dirty="0" smtClean="0"/>
              <a:t>Showcases scientific instruments from the NIST Museum and photos from the NIST Archives</a:t>
            </a:r>
            <a:endParaRPr lang="en-US" sz="3000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t="5245" r="16285" b="6094"/>
          <a:stretch/>
        </p:blipFill>
        <p:spPr bwMode="auto">
          <a:xfrm>
            <a:off x="222922" y="1845273"/>
            <a:ext cx="4678680" cy="3963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63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Increasing the Impact of NIST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 market analysis to help NIST determine future research directions</a:t>
            </a:r>
          </a:p>
          <a:p>
            <a:r>
              <a:rPr lang="en-US" dirty="0" smtClean="0"/>
              <a:t>Identify speakers and attendees for conferences to help increase conference attendance</a:t>
            </a:r>
          </a:p>
          <a:p>
            <a:r>
              <a:rPr lang="en-US" dirty="0" smtClean="0"/>
              <a:t>Conduct benchmark assessments or comparison analyses to assess the value of NIST and to learn from other institutions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NIST and ISO</a:t>
            </a:r>
          </a:p>
          <a:p>
            <a:r>
              <a:rPr lang="en-US" dirty="0" smtClean="0"/>
              <a:t>Discussion of impact analyses </a:t>
            </a:r>
          </a:p>
          <a:p>
            <a:pPr lvl="1"/>
            <a:r>
              <a:rPr lang="en-US" dirty="0" smtClean="0"/>
              <a:t>Lab-level</a:t>
            </a:r>
          </a:p>
          <a:p>
            <a:pPr lvl="1"/>
            <a:r>
              <a:rPr lang="en-US" dirty="0" smtClean="0"/>
              <a:t>Institution as a whole</a:t>
            </a:r>
          </a:p>
          <a:p>
            <a:r>
              <a:rPr lang="en-US" dirty="0" smtClean="0"/>
              <a:t>Increasing </a:t>
            </a:r>
            <a:r>
              <a:rPr lang="en-US" dirty="0"/>
              <a:t>the impact of NIST </a:t>
            </a:r>
            <a:r>
              <a:rPr lang="en-US" dirty="0" smtClean="0"/>
              <a:t>research</a:t>
            </a:r>
          </a:p>
          <a:p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sz="1400" i="1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i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i="1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i="1" dirty="0" smtClean="0">
                <a:solidFill>
                  <a:prstClr val="black"/>
                </a:solidFill>
              </a:rPr>
              <a:t>Note</a:t>
            </a:r>
            <a:r>
              <a:rPr lang="en-US" sz="1400" i="1" dirty="0">
                <a:solidFill>
                  <a:prstClr val="black"/>
                </a:solidFill>
              </a:rPr>
              <a:t>: The identification of any commercial product or trade name does not imply endorsement or recommendation by the National Institute of Standards and Technology.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Institute of</a:t>
            </a:r>
            <a:br>
              <a:rPr lang="en-US" dirty="0" smtClean="0"/>
            </a:br>
            <a:r>
              <a:rPr lang="en-US" dirty="0" smtClean="0"/>
              <a:t>Standards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Federal agency made up of about 3,000 science and technology researchers</a:t>
            </a:r>
          </a:p>
          <a:p>
            <a:r>
              <a:rPr lang="en-US" dirty="0" smtClean="0"/>
              <a:t>NIST promotes U.S. innovation and industrial competitiveness by advancing measurement science, standards, and technology</a:t>
            </a:r>
          </a:p>
          <a:p>
            <a:r>
              <a:rPr lang="en-US" dirty="0" smtClean="0"/>
              <a:t>The Information Services Office supports and enhances research activities of the NIST scientific community through a comprehensive program of knowledge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168709"/>
              </p:ext>
            </p:extLst>
          </p:nvPr>
        </p:nvGraphicFramePr>
        <p:xfrm>
          <a:off x="457200" y="228600"/>
          <a:ext cx="8229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0" y="8292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Impact Studies for the Labs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3886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Impact Studies for the Institution as a Whole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886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Impact Studies to Assess ISO Impact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66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Studies for the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Quantify impact of a report on its intended audience</a:t>
            </a:r>
          </a:p>
          <a:p>
            <a:r>
              <a:rPr lang="en-US" dirty="0"/>
              <a:t>Calculate individual h-indexes for promotion </a:t>
            </a:r>
            <a:r>
              <a:rPr lang="en-US" dirty="0" smtClean="0"/>
              <a:t>packages</a:t>
            </a:r>
          </a:p>
          <a:p>
            <a:r>
              <a:rPr lang="en-US" dirty="0" smtClean="0"/>
              <a:t>Analyze </a:t>
            </a:r>
            <a:r>
              <a:rPr lang="en-US" dirty="0"/>
              <a:t>division output over extended time periods for group h-index, citation counts, and </a:t>
            </a:r>
            <a:r>
              <a:rPr lang="en-US" dirty="0" smtClean="0"/>
              <a:t>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0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Quantify Impact of a Report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Technical Report published in 2004 targeted to practitioners in </a:t>
            </a:r>
            <a:r>
              <a:rPr lang="en-US" dirty="0"/>
              <a:t>design, construction, and operation and </a:t>
            </a:r>
            <a:r>
              <a:rPr lang="en-US" dirty="0" smtClean="0"/>
              <a:t>maintenance</a:t>
            </a:r>
          </a:p>
          <a:p>
            <a:r>
              <a:rPr lang="en-US" dirty="0" err="1" smtClean="0"/>
              <a:t>Bibliometric</a:t>
            </a:r>
            <a:r>
              <a:rPr lang="en-US" dirty="0" smtClean="0"/>
              <a:t> analysis of scholarly publications and gray literature, full-text download analysis, and news, trade literature, and blog analysis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37022936"/>
              </p:ext>
            </p:extLst>
          </p:nvPr>
        </p:nvGraphicFramePr>
        <p:xfrm>
          <a:off x="5181600" y="1676400"/>
          <a:ext cx="3980087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4515134"/>
            <a:ext cx="2796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Types of Citing Publications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88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Quantify Impact of a Report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Cited frequently in literature; downloaded even more frequently</a:t>
            </a:r>
          </a:p>
          <a:p>
            <a:r>
              <a:rPr lang="en-US" dirty="0" smtClean="0"/>
              <a:t>Impacted literature in subject fields and geography beyond intended audience</a:t>
            </a:r>
          </a:p>
          <a:p>
            <a:r>
              <a:rPr lang="en-US" dirty="0" smtClean="0"/>
              <a:t>News and trade literature show impact on practitioners in field</a:t>
            </a:r>
          </a:p>
          <a:p>
            <a:endParaRPr lang="en-US" dirty="0"/>
          </a:p>
        </p:txBody>
      </p:sp>
      <p:pic>
        <p:nvPicPr>
          <p:cNvPr id="7" name="Picture 6" descr="Worldwide reach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119563" cy="2595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953000" y="4876800"/>
            <a:ext cx="376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Locations of Citing Conference Papers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51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Division Outputs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Engineering division wanted h-index values for 44 researchers</a:t>
            </a:r>
          </a:p>
          <a:p>
            <a:r>
              <a:rPr lang="en-US" dirty="0" smtClean="0"/>
              <a:t>H-index values ranged from 2 to 33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4907112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8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Studies for</a:t>
            </a:r>
            <a:br>
              <a:rPr lang="en-US" dirty="0" smtClean="0"/>
            </a:br>
            <a:r>
              <a:rPr lang="en-US" dirty="0" smtClean="0"/>
              <a:t>the Institution as a Whole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Identify NIST publications in “top tier” journals using Impact Factor rankings (NIST Balanced Score Card metric)</a:t>
            </a:r>
          </a:p>
          <a:p>
            <a:r>
              <a:rPr lang="en-US" dirty="0" smtClean="0"/>
              <a:t>Analyze outside NIST collaborators on NIST publications to assess NIST’s impact</a:t>
            </a:r>
          </a:p>
          <a:p>
            <a:r>
              <a:rPr lang="en-US" dirty="0" smtClean="0"/>
              <a:t>Study institutions utilizing or citing NIST patents to determine impact of patents</a:t>
            </a:r>
          </a:p>
          <a:p>
            <a:r>
              <a:rPr lang="en-US" dirty="0" smtClean="0"/>
              <a:t>Track detailed bibliometrics of NIST-published journal, </a:t>
            </a:r>
            <a:r>
              <a:rPr lang="en-US" i="1" dirty="0" smtClean="0"/>
              <a:t>Journal of Research of the National Institute of Standards and Technology </a:t>
            </a:r>
            <a:r>
              <a:rPr lang="en-US" dirty="0" smtClean="0"/>
              <a:t>to help guide editorial decisions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862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</Template>
  <TotalTime>1756</TotalTime>
  <Words>699</Words>
  <Application>Microsoft Office PowerPoint</Application>
  <PresentationFormat>On-screen Show (4:3)</PresentationFormat>
  <Paragraphs>112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ISO</vt:lpstr>
      <vt:lpstr>Assessing and Increasing the Impact of Research at the National Institute of Standards and Technology</vt:lpstr>
      <vt:lpstr>Presentation Outline</vt:lpstr>
      <vt:lpstr>National Institute of Standards and Technology</vt:lpstr>
      <vt:lpstr>PowerPoint Presentation</vt:lpstr>
      <vt:lpstr>Impact Studies for the Labs</vt:lpstr>
      <vt:lpstr>Quantify Impact of a Report</vt:lpstr>
      <vt:lpstr>Quantify Impact of a Report</vt:lpstr>
      <vt:lpstr>Analyze Division Outputs</vt:lpstr>
      <vt:lpstr>Impact Studies for the Institution as a Whole</vt:lpstr>
      <vt:lpstr>PowerPoint Presentation</vt:lpstr>
      <vt:lpstr>PowerPoint Presentation</vt:lpstr>
      <vt:lpstr>PowerPoint Presentation</vt:lpstr>
      <vt:lpstr>Increasing the Impact of NIST Research</vt:lpstr>
      <vt:lpstr>PowerPoint Presentation</vt:lpstr>
      <vt:lpstr>PowerPoint Presentation</vt:lpstr>
      <vt:lpstr>Increasing the Impact of NIST Research</vt:lpstr>
      <vt:lpstr>Questions?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Bibliometrics at the NIST Research Library</dc:title>
  <dc:creator>Stacy Bruss</dc:creator>
  <cp:lastModifiedBy>Makar, Susan</cp:lastModifiedBy>
  <cp:revision>120</cp:revision>
  <cp:lastPrinted>2013-01-23T19:39:58Z</cp:lastPrinted>
  <dcterms:created xsi:type="dcterms:W3CDTF">2013-01-17T12:09:55Z</dcterms:created>
  <dcterms:modified xsi:type="dcterms:W3CDTF">2013-05-31T17:08:28Z</dcterms:modified>
</cp:coreProperties>
</file>